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90"/>
  </p:notesMasterIdLst>
  <p:handoutMasterIdLst>
    <p:handoutMasterId r:id="rId91"/>
  </p:handoutMasterIdLst>
  <p:sldIdLst>
    <p:sldId id="612" r:id="rId2"/>
    <p:sldId id="646" r:id="rId3"/>
    <p:sldId id="613" r:id="rId4"/>
    <p:sldId id="703" r:id="rId5"/>
    <p:sldId id="702" r:id="rId6"/>
    <p:sldId id="618" r:id="rId7"/>
    <p:sldId id="647" r:id="rId8"/>
    <p:sldId id="649" r:id="rId9"/>
    <p:sldId id="653" r:id="rId10"/>
    <p:sldId id="648" r:id="rId11"/>
    <p:sldId id="619" r:id="rId12"/>
    <p:sldId id="617" r:id="rId13"/>
    <p:sldId id="651" r:id="rId14"/>
    <p:sldId id="650" r:id="rId15"/>
    <p:sldId id="667" r:id="rId16"/>
    <p:sldId id="652" r:id="rId17"/>
    <p:sldId id="620" r:id="rId18"/>
    <p:sldId id="621" r:id="rId19"/>
    <p:sldId id="625" r:id="rId20"/>
    <p:sldId id="623" r:id="rId21"/>
    <p:sldId id="624" r:id="rId22"/>
    <p:sldId id="692" r:id="rId23"/>
    <p:sldId id="695" r:id="rId24"/>
    <p:sldId id="694" r:id="rId25"/>
    <p:sldId id="693" r:id="rId26"/>
    <p:sldId id="629" r:id="rId27"/>
    <p:sldId id="656" r:id="rId28"/>
    <p:sldId id="655" r:id="rId29"/>
    <p:sldId id="654" r:id="rId30"/>
    <p:sldId id="690" r:id="rId31"/>
    <p:sldId id="697" r:id="rId32"/>
    <p:sldId id="706" r:id="rId33"/>
    <p:sldId id="704" r:id="rId34"/>
    <p:sldId id="705" r:id="rId35"/>
    <p:sldId id="631" r:id="rId36"/>
    <p:sldId id="698" r:id="rId37"/>
    <p:sldId id="630" r:id="rId38"/>
    <p:sldId id="670" r:id="rId39"/>
    <p:sldId id="700" r:id="rId40"/>
    <p:sldId id="632" r:id="rId41"/>
    <p:sldId id="701" r:id="rId42"/>
    <p:sldId id="699" r:id="rId43"/>
    <p:sldId id="688" r:id="rId44"/>
    <p:sldId id="635" r:id="rId45"/>
    <p:sldId id="636" r:id="rId46"/>
    <p:sldId id="657" r:id="rId47"/>
    <p:sldId id="633" r:id="rId48"/>
    <p:sldId id="658" r:id="rId49"/>
    <p:sldId id="708" r:id="rId50"/>
    <p:sldId id="709" r:id="rId51"/>
    <p:sldId id="638" r:id="rId52"/>
    <p:sldId id="659" r:id="rId53"/>
    <p:sldId id="711" r:id="rId54"/>
    <p:sldId id="710" r:id="rId55"/>
    <p:sldId id="637" r:id="rId56"/>
    <p:sldId id="682" r:id="rId57"/>
    <p:sldId id="639" r:id="rId58"/>
    <p:sldId id="683" r:id="rId59"/>
    <p:sldId id="640" r:id="rId60"/>
    <p:sldId id="641" r:id="rId61"/>
    <p:sldId id="674" r:id="rId62"/>
    <p:sldId id="673" r:id="rId63"/>
    <p:sldId id="642" r:id="rId64"/>
    <p:sldId id="712" r:id="rId65"/>
    <p:sldId id="643" r:id="rId66"/>
    <p:sldId id="675" r:id="rId67"/>
    <p:sldId id="644" r:id="rId68"/>
    <p:sldId id="645" r:id="rId69"/>
    <p:sldId id="713" r:id="rId70"/>
    <p:sldId id="660" r:id="rId71"/>
    <p:sldId id="678" r:id="rId72"/>
    <p:sldId id="677" r:id="rId73"/>
    <p:sldId id="679" r:id="rId74"/>
    <p:sldId id="680" r:id="rId75"/>
    <p:sldId id="681" r:id="rId76"/>
    <p:sldId id="714" r:id="rId77"/>
    <p:sldId id="715" r:id="rId78"/>
    <p:sldId id="661" r:id="rId79"/>
    <p:sldId id="689" r:id="rId80"/>
    <p:sldId id="662" r:id="rId81"/>
    <p:sldId id="664" r:id="rId82"/>
    <p:sldId id="663" r:id="rId83"/>
    <p:sldId id="666" r:id="rId84"/>
    <p:sldId id="685" r:id="rId85"/>
    <p:sldId id="686" r:id="rId86"/>
    <p:sldId id="671" r:id="rId87"/>
    <p:sldId id="687" r:id="rId88"/>
    <p:sldId id="473" r:id="rId89"/>
  </p:sldIdLst>
  <p:sldSz cx="9144000" cy="6858000" type="screen4x3"/>
  <p:notesSz cx="6845300" cy="9667875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sz="1200" b="1" i="1" kern="1200">
        <a:solidFill>
          <a:schemeClr val="accent2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200" b="1" i="1" kern="1200">
        <a:solidFill>
          <a:schemeClr val="accent2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200" b="1" i="1" kern="1200">
        <a:solidFill>
          <a:schemeClr val="accent2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200" b="1" i="1" kern="1200">
        <a:solidFill>
          <a:schemeClr val="accent2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200" b="1" i="1" kern="1200">
        <a:solidFill>
          <a:schemeClr val="accent2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1200" b="1" i="1" kern="1200">
        <a:solidFill>
          <a:schemeClr val="accent2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1200" b="1" i="1" kern="1200">
        <a:solidFill>
          <a:schemeClr val="accent2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1200" b="1" i="1" kern="1200">
        <a:solidFill>
          <a:schemeClr val="accent2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1200" b="1" i="1" kern="1200">
        <a:solidFill>
          <a:schemeClr val="accent2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FFFF"/>
    <a:srgbClr val="CCCCFF"/>
    <a:srgbClr val="FF0066"/>
    <a:srgbClr val="558ED5"/>
    <a:srgbClr val="FF00FF"/>
    <a:srgbClr val="FFCC00"/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1291" autoAdjust="0"/>
    <p:restoredTop sz="99112" autoAdjust="0"/>
  </p:normalViewPr>
  <p:slideViewPr>
    <p:cSldViewPr>
      <p:cViewPr>
        <p:scale>
          <a:sx n="71" d="100"/>
          <a:sy n="71" d="100"/>
        </p:scale>
        <p:origin x="-1092" y="-150"/>
      </p:cViewPr>
      <p:guideLst>
        <p:guide orient="horz" pos="220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1" d="100"/>
        <a:sy n="61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notesMaster" Target="notesMasters/notesMaster1.xml"/><Relationship Id="rId95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b="0" i="0" u="sng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b="0" i="0" u="sng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202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b="0" i="0" u="sng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92202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b="0" i="0" u="sng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97D52F8F-7413-477D-8490-489B8A3A595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 txBox="1">
            <a:spLocks noGrp="1" noChangeArrowheads="1"/>
          </p:cNvSpPr>
          <p:nvPr/>
        </p:nvSpPr>
        <p:spPr bwMode="auto">
          <a:xfrm>
            <a:off x="3876675" y="9182100"/>
            <a:ext cx="2967038" cy="48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843E1A5-0721-42CA-BF69-5A38E96F5A3A}" type="slidenum">
              <a:rPr lang="en-US" b="0"/>
              <a:pPr algn="r"/>
              <a:t>80</a:t>
            </a:fld>
            <a:endParaRPr lang="en-US" b="0"/>
          </a:p>
        </p:txBody>
      </p:sp>
      <p:sp>
        <p:nvSpPr>
          <p:cNvPr id="105475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006475" y="725488"/>
            <a:ext cx="4832350" cy="3625850"/>
          </a:xfrm>
          <a:prstGeom prst="rect">
            <a:avLst/>
          </a:prstGeom>
          <a:solidFill>
            <a:srgbClr val="FFFFFF"/>
          </a:solidFill>
          <a:ln>
            <a:miter lim="800000"/>
            <a:headEnd/>
            <a:tailEnd/>
          </a:ln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213" y="4592638"/>
            <a:ext cx="5476875" cy="434975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76675" y="9182100"/>
            <a:ext cx="2967038" cy="48418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E17F1104-1504-416A-887F-6FB5DCE4E229}" type="slidenum">
              <a:rPr lang="en-US"/>
              <a:pPr/>
              <a:t>81</a:t>
            </a:fld>
            <a:endParaRPr lang="en-US"/>
          </a:p>
        </p:txBody>
      </p:sp>
      <p:sp>
        <p:nvSpPr>
          <p:cNvPr id="106499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006475" y="725488"/>
            <a:ext cx="4832350" cy="362585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213" y="4592638"/>
            <a:ext cx="5476875" cy="4349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76675" y="9182100"/>
            <a:ext cx="2967038" cy="48418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E52697F5-1BC5-47CA-A20B-C834439B9D03}" type="slidenum">
              <a:rPr lang="en-US"/>
              <a:pPr/>
              <a:t>82</a:t>
            </a:fld>
            <a:endParaRPr lang="en-US"/>
          </a:p>
        </p:txBody>
      </p:sp>
      <p:sp>
        <p:nvSpPr>
          <p:cNvPr id="108547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006475" y="725488"/>
            <a:ext cx="4832350" cy="362585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213" y="4592638"/>
            <a:ext cx="5476875" cy="4349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4"/>
          <p:cNvGrpSpPr>
            <a:grpSpLocks/>
          </p:cNvGrpSpPr>
          <p:nvPr/>
        </p:nvGrpSpPr>
        <p:grpSpPr bwMode="auto">
          <a:xfrm>
            <a:off x="0" y="0"/>
            <a:ext cx="9132888" cy="6845300"/>
            <a:chOff x="0" y="0"/>
            <a:chExt cx="5753" cy="4312"/>
          </a:xfrm>
        </p:grpSpPr>
        <p:grpSp>
          <p:nvGrpSpPr>
            <p:cNvPr id="5" name="Group 32"/>
            <p:cNvGrpSpPr>
              <a:grpSpLocks/>
            </p:cNvGrpSpPr>
            <p:nvPr/>
          </p:nvGrpSpPr>
          <p:grpSpPr bwMode="auto">
            <a:xfrm>
              <a:off x="0" y="0"/>
              <a:ext cx="5753" cy="4312"/>
              <a:chOff x="0" y="0"/>
              <a:chExt cx="5753" cy="4312"/>
            </a:xfrm>
          </p:grpSpPr>
          <p:sp>
            <p:nvSpPr>
              <p:cNvPr id="7" name="Line 2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405" cy="456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8" name="Line 3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725" cy="816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9" name="Line 4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1056" cy="1188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" name="Line 5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1365" cy="1536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1" name="Line 6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1685" cy="1896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2016" cy="2268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3" name="Line 8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2347" cy="264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4" name="Line 9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2688" cy="3024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5" name="Line 10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2997" cy="3372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6" name="Line 11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3339" cy="3756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7" name="Line 12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3669" cy="4128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8" name="Line 13"/>
              <p:cNvSpPr>
                <a:spLocks noChangeShapeType="1"/>
              </p:cNvSpPr>
              <p:nvPr/>
            </p:nvSpPr>
            <p:spPr bwMode="ltGray">
              <a:xfrm flipH="1">
                <a:off x="178" y="0"/>
                <a:ext cx="3833" cy="4312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9" name="Line 14"/>
              <p:cNvSpPr>
                <a:spLocks noChangeShapeType="1"/>
              </p:cNvSpPr>
              <p:nvPr/>
            </p:nvSpPr>
            <p:spPr bwMode="ltGray">
              <a:xfrm flipH="1">
                <a:off x="498" y="0"/>
                <a:ext cx="3833" cy="4312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20" name="Line 15"/>
              <p:cNvSpPr>
                <a:spLocks noChangeShapeType="1"/>
              </p:cNvSpPr>
              <p:nvPr/>
            </p:nvSpPr>
            <p:spPr bwMode="ltGray">
              <a:xfrm flipH="1">
                <a:off x="828" y="0"/>
                <a:ext cx="3833" cy="4312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21" name="Line 16"/>
              <p:cNvSpPr>
                <a:spLocks noChangeShapeType="1"/>
              </p:cNvSpPr>
              <p:nvPr/>
            </p:nvSpPr>
            <p:spPr bwMode="ltGray">
              <a:xfrm flipH="1">
                <a:off x="1127" y="0"/>
                <a:ext cx="3833" cy="4312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22" name="Line 17"/>
              <p:cNvSpPr>
                <a:spLocks noChangeShapeType="1"/>
              </p:cNvSpPr>
              <p:nvPr/>
            </p:nvSpPr>
            <p:spPr bwMode="ltGray">
              <a:xfrm flipH="1">
                <a:off x="1458" y="0"/>
                <a:ext cx="3833" cy="4312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23" name="Line 18"/>
              <p:cNvSpPr>
                <a:spLocks noChangeShapeType="1"/>
              </p:cNvSpPr>
              <p:nvPr/>
            </p:nvSpPr>
            <p:spPr bwMode="ltGray">
              <a:xfrm flipH="1">
                <a:off x="1771" y="4"/>
                <a:ext cx="3829" cy="4308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24" name="Line 19"/>
              <p:cNvSpPr>
                <a:spLocks noChangeShapeType="1"/>
              </p:cNvSpPr>
              <p:nvPr/>
            </p:nvSpPr>
            <p:spPr bwMode="ltGray">
              <a:xfrm flipH="1">
                <a:off x="2421" y="564"/>
                <a:ext cx="3332" cy="3748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25" name="Line 20"/>
              <p:cNvSpPr>
                <a:spLocks noChangeShapeType="1"/>
              </p:cNvSpPr>
              <p:nvPr/>
            </p:nvSpPr>
            <p:spPr bwMode="ltGray">
              <a:xfrm flipH="1">
                <a:off x="2720" y="900"/>
                <a:ext cx="3033" cy="3412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26" name="Line 21"/>
              <p:cNvSpPr>
                <a:spLocks noChangeShapeType="1"/>
              </p:cNvSpPr>
              <p:nvPr/>
            </p:nvSpPr>
            <p:spPr bwMode="ltGray">
              <a:xfrm flipH="1">
                <a:off x="3029" y="1248"/>
                <a:ext cx="2724" cy="3064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27" name="Line 22"/>
              <p:cNvSpPr>
                <a:spLocks noChangeShapeType="1"/>
              </p:cNvSpPr>
              <p:nvPr/>
            </p:nvSpPr>
            <p:spPr bwMode="ltGray">
              <a:xfrm flipH="1">
                <a:off x="3349" y="1608"/>
                <a:ext cx="2404" cy="2704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28" name="Line 23"/>
              <p:cNvSpPr>
                <a:spLocks noChangeShapeType="1"/>
              </p:cNvSpPr>
              <p:nvPr/>
            </p:nvSpPr>
            <p:spPr bwMode="ltGray">
              <a:xfrm flipH="1">
                <a:off x="3691" y="1992"/>
                <a:ext cx="2062" cy="232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29" name="Line 24"/>
              <p:cNvSpPr>
                <a:spLocks noChangeShapeType="1"/>
              </p:cNvSpPr>
              <p:nvPr/>
            </p:nvSpPr>
            <p:spPr bwMode="ltGray">
              <a:xfrm flipH="1">
                <a:off x="4032" y="2376"/>
                <a:ext cx="1721" cy="1936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30" name="Line 25"/>
              <p:cNvSpPr>
                <a:spLocks noChangeShapeType="1"/>
              </p:cNvSpPr>
              <p:nvPr/>
            </p:nvSpPr>
            <p:spPr bwMode="ltGray">
              <a:xfrm flipH="1">
                <a:off x="4352" y="2736"/>
                <a:ext cx="1401" cy="1576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31" name="Line 26"/>
              <p:cNvSpPr>
                <a:spLocks noChangeShapeType="1"/>
              </p:cNvSpPr>
              <p:nvPr/>
            </p:nvSpPr>
            <p:spPr bwMode="ltGray">
              <a:xfrm flipH="1">
                <a:off x="4683" y="3108"/>
                <a:ext cx="1070" cy="1204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32" name="Line 27"/>
              <p:cNvSpPr>
                <a:spLocks noChangeShapeType="1"/>
              </p:cNvSpPr>
              <p:nvPr/>
            </p:nvSpPr>
            <p:spPr bwMode="ltGray">
              <a:xfrm flipH="1">
                <a:off x="4992" y="3456"/>
                <a:ext cx="761" cy="856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33" name="Line 28"/>
              <p:cNvSpPr>
                <a:spLocks noChangeShapeType="1"/>
              </p:cNvSpPr>
              <p:nvPr/>
            </p:nvSpPr>
            <p:spPr bwMode="ltGray">
              <a:xfrm flipH="1">
                <a:off x="5291" y="3792"/>
                <a:ext cx="462" cy="52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34" name="Line 29"/>
              <p:cNvSpPr>
                <a:spLocks noChangeShapeType="1"/>
              </p:cNvSpPr>
              <p:nvPr/>
            </p:nvSpPr>
            <p:spPr bwMode="ltGray">
              <a:xfrm flipH="1">
                <a:off x="5589" y="4128"/>
                <a:ext cx="164" cy="184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35" name="Line 30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128" cy="144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36" name="Line 31"/>
              <p:cNvSpPr>
                <a:spLocks noChangeShapeType="1"/>
              </p:cNvSpPr>
              <p:nvPr/>
            </p:nvSpPr>
            <p:spPr bwMode="ltGray">
              <a:xfrm flipH="1">
                <a:off x="2119" y="228"/>
                <a:ext cx="3630" cy="4084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</p:grpSp>
        <p:sp>
          <p:nvSpPr>
            <p:cNvPr id="6" name="Rectangle 33"/>
            <p:cNvSpPr>
              <a:spLocks noChangeArrowheads="1"/>
            </p:cNvSpPr>
            <p:nvPr/>
          </p:nvSpPr>
          <p:spPr bwMode="blackWhite">
            <a:xfrm>
              <a:off x="292" y="1012"/>
              <a:ext cx="5176" cy="263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12700">
              <a:solidFill>
                <a:schemeClr val="hlink"/>
              </a:solidFill>
              <a:miter lim="800000"/>
              <a:headEnd/>
              <a:tailEnd/>
            </a:ln>
            <a:effectLst>
              <a:outerShdw dist="125724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eaLnBrk="0" hangingPunct="0">
                <a:defRPr/>
              </a:pPr>
              <a:endParaRPr lang="it-IT">
                <a:latin typeface="Times New Roman" charset="0"/>
                <a:cs typeface="+mn-cs"/>
              </a:endParaRPr>
            </a:p>
          </p:txBody>
        </p:sp>
      </p:grpSp>
      <p:sp>
        <p:nvSpPr>
          <p:cNvPr id="3107" name="Rectangle 3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108" name="Rectangle 3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/>
            </a:lvl1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37" name="Rectangle 37"/>
          <p:cNvSpPr>
            <a:spLocks noGrp="1" noChangeArrowheads="1"/>
          </p:cNvSpPr>
          <p:nvPr>
            <p:ph type="dt" sz="quarter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8" name="Rectangle 38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9" name="Rectangle 3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16C4FD-3E11-499F-B921-7572F811BC0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3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3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9605B-3A10-4BD0-8EA1-FF4D65FBE8A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3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3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7A7FE-777A-40B0-ABB6-889743474FF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3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3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DF4DA-241C-48DD-B4E5-2A55E97ABE1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3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3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EB968-F304-4F22-9908-4B82B315808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3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8643A-1F3C-49AF-BAA1-4CBCC7AC47C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F9085-65D4-42A1-8DDA-747C56F1FEB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3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3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D8179-FBA1-479B-A165-A1B0DBE0A3C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3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3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D0BF0-8EB3-4ED1-A26A-D5AA2A3F27E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3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3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69804-9D8F-44A4-93C8-7509DDC264B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3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3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AC011C-01BC-41F0-A903-9BD1520E496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34"/>
          <p:cNvGrpSpPr>
            <a:grpSpLocks/>
          </p:cNvGrpSpPr>
          <p:nvPr/>
        </p:nvGrpSpPr>
        <p:grpSpPr bwMode="auto">
          <a:xfrm>
            <a:off x="0" y="0"/>
            <a:ext cx="9132888" cy="6845300"/>
            <a:chOff x="0" y="0"/>
            <a:chExt cx="5753" cy="4312"/>
          </a:xfrm>
        </p:grpSpPr>
        <p:grpSp>
          <p:nvGrpSpPr>
            <p:cNvPr id="4104" name="Group 32"/>
            <p:cNvGrpSpPr>
              <a:grpSpLocks/>
            </p:cNvGrpSpPr>
            <p:nvPr/>
          </p:nvGrpSpPr>
          <p:grpSpPr bwMode="auto">
            <a:xfrm>
              <a:off x="0" y="0"/>
              <a:ext cx="5753" cy="4312"/>
              <a:chOff x="0" y="0"/>
              <a:chExt cx="5753" cy="4312"/>
            </a:xfrm>
          </p:grpSpPr>
          <p:sp>
            <p:nvSpPr>
              <p:cNvPr id="2" name="Line 2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405" cy="456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3" name="Line 3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725" cy="816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28" name="Line 4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1056" cy="1188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29" name="Line 5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1365" cy="1536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30" name="Line 6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1685" cy="1896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31" name="Line 7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2016" cy="2268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4" name="Line 8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2347" cy="264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33" name="Line 9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2688" cy="3024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34" name="Line 10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2997" cy="3372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35" name="Line 11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3339" cy="3756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36" name="Line 12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3669" cy="4128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37" name="Line 13"/>
              <p:cNvSpPr>
                <a:spLocks noChangeShapeType="1"/>
              </p:cNvSpPr>
              <p:nvPr/>
            </p:nvSpPr>
            <p:spPr bwMode="ltGray">
              <a:xfrm flipH="1">
                <a:off x="178" y="0"/>
                <a:ext cx="3833" cy="4312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38" name="Line 14"/>
              <p:cNvSpPr>
                <a:spLocks noChangeShapeType="1"/>
              </p:cNvSpPr>
              <p:nvPr/>
            </p:nvSpPr>
            <p:spPr bwMode="ltGray">
              <a:xfrm flipH="1">
                <a:off x="498" y="0"/>
                <a:ext cx="3833" cy="4312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39" name="Line 15"/>
              <p:cNvSpPr>
                <a:spLocks noChangeShapeType="1"/>
              </p:cNvSpPr>
              <p:nvPr/>
            </p:nvSpPr>
            <p:spPr bwMode="ltGray">
              <a:xfrm flipH="1">
                <a:off x="828" y="0"/>
                <a:ext cx="3833" cy="4312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40" name="Line 16"/>
              <p:cNvSpPr>
                <a:spLocks noChangeShapeType="1"/>
              </p:cNvSpPr>
              <p:nvPr/>
            </p:nvSpPr>
            <p:spPr bwMode="ltGray">
              <a:xfrm flipH="1">
                <a:off x="1127" y="0"/>
                <a:ext cx="3833" cy="4312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41" name="Line 17"/>
              <p:cNvSpPr>
                <a:spLocks noChangeShapeType="1"/>
              </p:cNvSpPr>
              <p:nvPr/>
            </p:nvSpPr>
            <p:spPr bwMode="ltGray">
              <a:xfrm flipH="1">
                <a:off x="1458" y="0"/>
                <a:ext cx="3833" cy="4312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42" name="Line 18"/>
              <p:cNvSpPr>
                <a:spLocks noChangeShapeType="1"/>
              </p:cNvSpPr>
              <p:nvPr/>
            </p:nvSpPr>
            <p:spPr bwMode="ltGray">
              <a:xfrm flipH="1">
                <a:off x="1771" y="4"/>
                <a:ext cx="3829" cy="4308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43" name="Line 19"/>
              <p:cNvSpPr>
                <a:spLocks noChangeShapeType="1"/>
              </p:cNvSpPr>
              <p:nvPr/>
            </p:nvSpPr>
            <p:spPr bwMode="ltGray">
              <a:xfrm flipH="1">
                <a:off x="2421" y="564"/>
                <a:ext cx="3332" cy="3748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44" name="Line 20"/>
              <p:cNvSpPr>
                <a:spLocks noChangeShapeType="1"/>
              </p:cNvSpPr>
              <p:nvPr/>
            </p:nvSpPr>
            <p:spPr bwMode="ltGray">
              <a:xfrm flipH="1">
                <a:off x="2720" y="900"/>
                <a:ext cx="3033" cy="3412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45" name="Line 21"/>
              <p:cNvSpPr>
                <a:spLocks noChangeShapeType="1"/>
              </p:cNvSpPr>
              <p:nvPr/>
            </p:nvSpPr>
            <p:spPr bwMode="ltGray">
              <a:xfrm flipH="1">
                <a:off x="3029" y="1248"/>
                <a:ext cx="2724" cy="3064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46" name="Line 22"/>
              <p:cNvSpPr>
                <a:spLocks noChangeShapeType="1"/>
              </p:cNvSpPr>
              <p:nvPr/>
            </p:nvSpPr>
            <p:spPr bwMode="ltGray">
              <a:xfrm flipH="1">
                <a:off x="3349" y="1608"/>
                <a:ext cx="2404" cy="2704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47" name="Line 23"/>
              <p:cNvSpPr>
                <a:spLocks noChangeShapeType="1"/>
              </p:cNvSpPr>
              <p:nvPr/>
            </p:nvSpPr>
            <p:spPr bwMode="ltGray">
              <a:xfrm flipH="1">
                <a:off x="3691" y="1992"/>
                <a:ext cx="2062" cy="232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48" name="Line 24"/>
              <p:cNvSpPr>
                <a:spLocks noChangeShapeType="1"/>
              </p:cNvSpPr>
              <p:nvPr/>
            </p:nvSpPr>
            <p:spPr bwMode="ltGray">
              <a:xfrm flipH="1">
                <a:off x="4032" y="2376"/>
                <a:ext cx="1721" cy="1936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49" name="Line 25"/>
              <p:cNvSpPr>
                <a:spLocks noChangeShapeType="1"/>
              </p:cNvSpPr>
              <p:nvPr/>
            </p:nvSpPr>
            <p:spPr bwMode="ltGray">
              <a:xfrm flipH="1">
                <a:off x="4352" y="2736"/>
                <a:ext cx="1401" cy="1576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50" name="Line 26"/>
              <p:cNvSpPr>
                <a:spLocks noChangeShapeType="1"/>
              </p:cNvSpPr>
              <p:nvPr/>
            </p:nvSpPr>
            <p:spPr bwMode="ltGray">
              <a:xfrm flipH="1">
                <a:off x="4683" y="3108"/>
                <a:ext cx="1070" cy="1204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51" name="Line 27"/>
              <p:cNvSpPr>
                <a:spLocks noChangeShapeType="1"/>
              </p:cNvSpPr>
              <p:nvPr/>
            </p:nvSpPr>
            <p:spPr bwMode="ltGray">
              <a:xfrm flipH="1">
                <a:off x="4992" y="3456"/>
                <a:ext cx="761" cy="856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52" name="Line 28"/>
              <p:cNvSpPr>
                <a:spLocks noChangeShapeType="1"/>
              </p:cNvSpPr>
              <p:nvPr/>
            </p:nvSpPr>
            <p:spPr bwMode="ltGray">
              <a:xfrm flipH="1">
                <a:off x="5291" y="3792"/>
                <a:ext cx="462" cy="52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53" name="Line 29"/>
              <p:cNvSpPr>
                <a:spLocks noChangeShapeType="1"/>
              </p:cNvSpPr>
              <p:nvPr/>
            </p:nvSpPr>
            <p:spPr bwMode="ltGray">
              <a:xfrm flipH="1">
                <a:off x="5589" y="4128"/>
                <a:ext cx="164" cy="184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54" name="Line 30"/>
              <p:cNvSpPr>
                <a:spLocks noChangeShapeType="1"/>
              </p:cNvSpPr>
              <p:nvPr/>
            </p:nvSpPr>
            <p:spPr bwMode="ltGray">
              <a:xfrm flipH="1">
                <a:off x="0" y="0"/>
                <a:ext cx="128" cy="144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  <p:sp>
            <p:nvSpPr>
              <p:cNvPr id="1055" name="Line 31"/>
              <p:cNvSpPr>
                <a:spLocks noChangeShapeType="1"/>
              </p:cNvSpPr>
              <p:nvPr/>
            </p:nvSpPr>
            <p:spPr bwMode="ltGray">
              <a:xfrm flipH="1">
                <a:off x="2119" y="228"/>
                <a:ext cx="3630" cy="4084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eaLnBrk="0" hangingPunct="0">
                  <a:defRPr/>
                </a:pPr>
                <a:endParaRPr lang="it-IT">
                  <a:latin typeface="Times New Roman" charset="0"/>
                  <a:cs typeface="+mn-cs"/>
                </a:endParaRPr>
              </a:p>
            </p:txBody>
          </p:sp>
        </p:grpSp>
        <p:sp>
          <p:nvSpPr>
            <p:cNvPr id="1057" name="Rectangle 33"/>
            <p:cNvSpPr>
              <a:spLocks noChangeArrowheads="1"/>
            </p:cNvSpPr>
            <p:nvPr/>
          </p:nvSpPr>
          <p:spPr bwMode="blackWhite">
            <a:xfrm>
              <a:off x="292" y="292"/>
              <a:ext cx="5176" cy="373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12700">
              <a:solidFill>
                <a:schemeClr val="hlink"/>
              </a:solidFill>
              <a:miter lim="800000"/>
              <a:headEnd/>
              <a:tailEnd/>
            </a:ln>
            <a:effectLst>
              <a:outerShdw dist="125724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eaLnBrk="0" hangingPunct="0">
                <a:defRPr/>
              </a:pPr>
              <a:endParaRPr lang="it-IT">
                <a:latin typeface="Times New Roman" charset="0"/>
                <a:cs typeface="+mn-cs"/>
              </a:endParaRPr>
            </a:p>
          </p:txBody>
        </p:sp>
      </p:grpSp>
      <p:sp>
        <p:nvSpPr>
          <p:cNvPr id="4099" name="Rectangle 3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 dello schema</a:t>
            </a:r>
          </a:p>
        </p:txBody>
      </p:sp>
      <p:sp>
        <p:nvSpPr>
          <p:cNvPr id="1060" name="Rectangle 3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61" name="Rectangle 3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400" b="0" i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62" name="Rectangle 3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9921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400" b="0" i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63" name="Rectangle 3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400" b="0" i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A4FCE1-74BF-4692-B4EB-B39F9DB0AF0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795" r:id="rId1"/>
    <p:sldLayoutId id="2147484796" r:id="rId2"/>
    <p:sldLayoutId id="2147484797" r:id="rId3"/>
    <p:sldLayoutId id="2147484798" r:id="rId4"/>
    <p:sldLayoutId id="2147484799" r:id="rId5"/>
    <p:sldLayoutId id="2147484800" r:id="rId6"/>
    <p:sldLayoutId id="2147484801" r:id="rId7"/>
    <p:sldLayoutId id="2147484802" r:id="rId8"/>
    <p:sldLayoutId id="2147484803" r:id="rId9"/>
    <p:sldLayoutId id="2147484804" r:id="rId10"/>
    <p:sldLayoutId id="214748480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Monotype Sort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Windows%207\Desktop\RELAZIONE%20-%20ORDINE%20MEDICI\DSCN1944.wmv" TargetMode="Externa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Windows%207\Desktop\RELAZIONE%20-%20ORDINE%20MEDICI\DSCN1950.wmv" TargetMode="External"/><Relationship Id="rId6" Type="http://schemas.openxmlformats.org/officeDocument/2006/relationships/image" Target="../media/image9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4" descr="logo_grupp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5" descr="Logo_icc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571500"/>
          <a:ext cx="9144000" cy="16973550"/>
        </p:xfrm>
        <a:graphic>
          <a:graphicData uri="http://schemas.openxmlformats.org/presentationml/2006/ole">
            <p:oleObj spid="_x0000_s1026" name="Acrobat Document" r:id="rId5" imgW="7562619" imgH="14039590" progId="AcroExch.Document.DC">
              <p:embed/>
            </p:oleObj>
          </a:graphicData>
        </a:graphic>
      </p:graphicFrame>
      <p:sp>
        <p:nvSpPr>
          <p:cNvPr id="1029" name="Rettangolo 5"/>
          <p:cNvSpPr>
            <a:spLocks noChangeArrowheads="1"/>
          </p:cNvSpPr>
          <p:nvPr/>
        </p:nvSpPr>
        <p:spPr bwMode="auto">
          <a:xfrm>
            <a:off x="-428625" y="4071938"/>
            <a:ext cx="9929813" cy="14930437"/>
          </a:xfrm>
          <a:prstGeom prst="rect">
            <a:avLst/>
          </a:prstGeom>
          <a:solidFill>
            <a:schemeClr val="bg1"/>
          </a:solidFill>
          <a:ln w="12700" algn="ctr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714375" y="4491038"/>
            <a:ext cx="7929563" cy="1938337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generale e specialistico </a:t>
            </a:r>
          </a:p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all’anamnesi e all’esame obiettivo ortopedico</a:t>
            </a:r>
          </a:p>
          <a:p>
            <a:pPr algn="ctr" eaLnBrk="0" hangingPunct="0">
              <a:defRPr/>
            </a:pPr>
            <a:endParaRPr lang="it-IT" sz="2400" dirty="0">
              <a:solidFill>
                <a:schemeClr val="tx1"/>
              </a:solidFill>
              <a:latin typeface="Times New Roman" charset="0"/>
              <a:cs typeface="+mn-cs"/>
            </a:endParaRPr>
          </a:p>
          <a:p>
            <a:pPr algn="ctr" eaLnBrk="0" hangingPunct="0">
              <a:defRPr/>
            </a:pPr>
            <a:endParaRPr lang="it-IT" sz="2400" dirty="0">
              <a:solidFill>
                <a:schemeClr val="tx1"/>
              </a:solidFill>
              <a:latin typeface="Times New Roman" charset="0"/>
              <a:cs typeface="+mn-cs"/>
            </a:endParaRPr>
          </a:p>
          <a:p>
            <a:pPr algn="ctr" eaLnBrk="0" hangingPunct="0">
              <a:defRPr/>
            </a:pPr>
            <a:endParaRPr lang="it-IT" sz="2400" dirty="0">
              <a:solidFill>
                <a:schemeClr val="tx1"/>
              </a:solidFill>
              <a:latin typeface="Times New Roman" charset="0"/>
              <a:cs typeface="+mn-cs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1000125" y="5919788"/>
            <a:ext cx="3513138" cy="36988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1800" kern="0" dirty="0" err="1">
                <a:solidFill>
                  <a:schemeClr val="tx1"/>
                </a:solidFill>
                <a:latin typeface="Times New Roman" charset="0"/>
                <a:cs typeface="+mn-cs"/>
              </a:rPr>
              <a:t>M.M.G</a:t>
            </a:r>
            <a:r>
              <a:rPr lang="it-IT" sz="1800" kern="0" dirty="0">
                <a:solidFill>
                  <a:schemeClr val="tx1"/>
                </a:solidFill>
                <a:latin typeface="Times New Roman" charset="0"/>
                <a:cs typeface="+mn-cs"/>
              </a:rPr>
              <a:t> : Dr. Gianpaolo </a:t>
            </a:r>
            <a:r>
              <a:rPr lang="it-IT" sz="1800" kern="0" dirty="0" err="1">
                <a:solidFill>
                  <a:schemeClr val="tx1"/>
                </a:solidFill>
                <a:latin typeface="Times New Roman" charset="0"/>
                <a:cs typeface="+mn-cs"/>
              </a:rPr>
              <a:t>Smillovich</a:t>
            </a:r>
            <a:endParaRPr lang="it-IT" sz="1800" dirty="0">
              <a:solidFill>
                <a:schemeClr val="tx1"/>
              </a:solidFill>
              <a:latin typeface="Times New Roman" charset="0"/>
              <a:cs typeface="+mn-cs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5083175" y="5919788"/>
            <a:ext cx="3275013" cy="36988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1800" kern="0" dirty="0">
                <a:solidFill>
                  <a:schemeClr val="tx1"/>
                </a:solidFill>
                <a:latin typeface="Times New Roman" charset="0"/>
                <a:cs typeface="+mn-cs"/>
              </a:rPr>
              <a:t>Ortopedico :  Dr. Adolfo </a:t>
            </a:r>
            <a:r>
              <a:rPr lang="it-IT" sz="1800" kern="0" dirty="0" err="1">
                <a:solidFill>
                  <a:schemeClr val="tx1"/>
                </a:solidFill>
                <a:latin typeface="Times New Roman" charset="0"/>
                <a:cs typeface="+mn-cs"/>
              </a:rPr>
              <a:t>Vigasio</a:t>
            </a:r>
            <a:endParaRPr lang="it-IT" sz="1800" dirty="0">
              <a:solidFill>
                <a:schemeClr val="tx1"/>
              </a:solidFill>
              <a:latin typeface="Times New Roman" charset="0"/>
              <a:cs typeface="+mn-cs"/>
            </a:endParaRPr>
          </a:p>
        </p:txBody>
      </p:sp>
      <p:sp>
        <p:nvSpPr>
          <p:cNvPr id="1033" name="Rettangolo 8"/>
          <p:cNvSpPr>
            <a:spLocks noChangeArrowheads="1"/>
          </p:cNvSpPr>
          <p:nvPr/>
        </p:nvSpPr>
        <p:spPr bwMode="auto">
          <a:xfrm>
            <a:off x="1857375" y="4633913"/>
            <a:ext cx="5857875" cy="785812"/>
          </a:xfrm>
          <a:prstGeom prst="rect">
            <a:avLst/>
          </a:prstGeom>
          <a:noFill/>
          <a:ln w="12700" algn="ctr">
            <a:solidFill>
              <a:schemeClr val="bg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16387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CasellaDiTesto 20"/>
          <p:cNvSpPr txBox="1">
            <a:spLocks noChangeArrowheads="1"/>
          </p:cNvSpPr>
          <p:nvPr/>
        </p:nvSpPr>
        <p:spPr bwMode="auto">
          <a:xfrm>
            <a:off x="2357438" y="1143000"/>
            <a:ext cx="42862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chemeClr val="tx1"/>
                </a:solidFill>
              </a:rPr>
              <a:t>OBIETTIVO SISTEMA SANITARIO</a:t>
            </a:r>
          </a:p>
        </p:txBody>
      </p:sp>
      <p:sp>
        <p:nvSpPr>
          <p:cNvPr id="16390" name="CasellaDiTesto 21"/>
          <p:cNvSpPr txBox="1">
            <a:spLocks noChangeArrowheads="1"/>
          </p:cNvSpPr>
          <p:nvPr/>
        </p:nvSpPr>
        <p:spPr bwMode="auto">
          <a:xfrm>
            <a:off x="2357438" y="2214563"/>
            <a:ext cx="4429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chemeClr val="tx1"/>
                </a:solidFill>
              </a:rPr>
              <a:t>Raggiungimento del risultato clinico </a:t>
            </a:r>
          </a:p>
        </p:txBody>
      </p:sp>
      <p:sp>
        <p:nvSpPr>
          <p:cNvPr id="24" name="Freccia in giù 23"/>
          <p:cNvSpPr/>
          <p:nvPr/>
        </p:nvSpPr>
        <p:spPr bwMode="auto">
          <a:xfrm>
            <a:off x="4357688" y="1685925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17411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CasellaDiTesto 20"/>
          <p:cNvSpPr txBox="1">
            <a:spLocks noChangeArrowheads="1"/>
          </p:cNvSpPr>
          <p:nvPr/>
        </p:nvSpPr>
        <p:spPr bwMode="auto">
          <a:xfrm>
            <a:off x="2357438" y="1143000"/>
            <a:ext cx="42862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chemeClr val="tx1"/>
                </a:solidFill>
              </a:rPr>
              <a:t>OBIETTIVO SISTEMA SANITARIO</a:t>
            </a:r>
          </a:p>
        </p:txBody>
      </p:sp>
      <p:sp>
        <p:nvSpPr>
          <p:cNvPr id="17414" name="CasellaDiTesto 21"/>
          <p:cNvSpPr txBox="1">
            <a:spLocks noChangeArrowheads="1"/>
          </p:cNvSpPr>
          <p:nvPr/>
        </p:nvSpPr>
        <p:spPr bwMode="auto">
          <a:xfrm>
            <a:off x="2357438" y="2214563"/>
            <a:ext cx="4429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chemeClr val="tx1"/>
                </a:solidFill>
              </a:rPr>
              <a:t>Raggiungimento del risultato clinico </a:t>
            </a:r>
          </a:p>
        </p:txBody>
      </p:sp>
      <p:sp>
        <p:nvSpPr>
          <p:cNvPr id="24" name="Freccia in giù 23"/>
          <p:cNvSpPr/>
          <p:nvPr/>
        </p:nvSpPr>
        <p:spPr bwMode="auto">
          <a:xfrm>
            <a:off x="4357688" y="1685925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17416" name="CasellaDiTesto 24"/>
          <p:cNvSpPr txBox="1">
            <a:spLocks noChangeArrowheads="1"/>
          </p:cNvSpPr>
          <p:nvPr/>
        </p:nvSpPr>
        <p:spPr bwMode="auto">
          <a:xfrm>
            <a:off x="928688" y="3643313"/>
            <a:ext cx="1785937" cy="7080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Soddisfazione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del paziente</a:t>
            </a:r>
          </a:p>
        </p:txBody>
      </p:sp>
      <p:cxnSp>
        <p:nvCxnSpPr>
          <p:cNvPr id="17417" name="Connettore 2 27"/>
          <p:cNvCxnSpPr>
            <a:cxnSpLocks noChangeShapeType="1"/>
          </p:cNvCxnSpPr>
          <p:nvPr/>
        </p:nvCxnSpPr>
        <p:spPr bwMode="auto">
          <a:xfrm rot="10800000" flipV="1">
            <a:off x="2571750" y="2857500"/>
            <a:ext cx="928688" cy="3571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18435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CasellaDiTesto 20"/>
          <p:cNvSpPr txBox="1">
            <a:spLocks noChangeArrowheads="1"/>
          </p:cNvSpPr>
          <p:nvPr/>
        </p:nvSpPr>
        <p:spPr bwMode="auto">
          <a:xfrm>
            <a:off x="2357438" y="1143000"/>
            <a:ext cx="42862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chemeClr val="tx1"/>
                </a:solidFill>
              </a:rPr>
              <a:t>OBIETTIVO SISTEMA SANITARIO</a:t>
            </a:r>
          </a:p>
        </p:txBody>
      </p:sp>
      <p:sp>
        <p:nvSpPr>
          <p:cNvPr id="18438" name="CasellaDiTesto 21"/>
          <p:cNvSpPr txBox="1">
            <a:spLocks noChangeArrowheads="1"/>
          </p:cNvSpPr>
          <p:nvPr/>
        </p:nvSpPr>
        <p:spPr bwMode="auto">
          <a:xfrm>
            <a:off x="2357438" y="2214563"/>
            <a:ext cx="4429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chemeClr val="tx1"/>
                </a:solidFill>
              </a:rPr>
              <a:t>Raggiungimento del risultato clinico </a:t>
            </a:r>
          </a:p>
        </p:txBody>
      </p:sp>
      <p:sp>
        <p:nvSpPr>
          <p:cNvPr id="18439" name="CasellaDiTesto 22"/>
          <p:cNvSpPr txBox="1">
            <a:spLocks noChangeArrowheads="1"/>
          </p:cNvSpPr>
          <p:nvPr/>
        </p:nvSpPr>
        <p:spPr bwMode="auto">
          <a:xfrm>
            <a:off x="3429000" y="3649663"/>
            <a:ext cx="2428875" cy="7080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it-IT" sz="2000">
                <a:solidFill>
                  <a:schemeClr val="tx1"/>
                </a:solidFill>
              </a:rPr>
              <a:t>Utilizzo delle risorse disponibili</a:t>
            </a:r>
          </a:p>
        </p:txBody>
      </p:sp>
      <p:sp>
        <p:nvSpPr>
          <p:cNvPr id="24" name="Freccia in giù 23"/>
          <p:cNvSpPr/>
          <p:nvPr/>
        </p:nvSpPr>
        <p:spPr bwMode="auto">
          <a:xfrm>
            <a:off x="4357688" y="1685925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18441" name="CasellaDiTesto 24"/>
          <p:cNvSpPr txBox="1">
            <a:spLocks noChangeArrowheads="1"/>
          </p:cNvSpPr>
          <p:nvPr/>
        </p:nvSpPr>
        <p:spPr bwMode="auto">
          <a:xfrm>
            <a:off x="928688" y="3643313"/>
            <a:ext cx="1785937" cy="7080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Soddisfazione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del paziente</a:t>
            </a:r>
          </a:p>
        </p:txBody>
      </p:sp>
      <p:cxnSp>
        <p:nvCxnSpPr>
          <p:cNvPr id="18442" name="Connettore 2 27"/>
          <p:cNvCxnSpPr>
            <a:cxnSpLocks noChangeShapeType="1"/>
          </p:cNvCxnSpPr>
          <p:nvPr/>
        </p:nvCxnSpPr>
        <p:spPr bwMode="auto">
          <a:xfrm rot="10800000" flipV="1">
            <a:off x="2571750" y="2857500"/>
            <a:ext cx="928688" cy="3571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18443" name="Connettore 2 33"/>
          <p:cNvCxnSpPr>
            <a:cxnSpLocks noChangeShapeType="1"/>
          </p:cNvCxnSpPr>
          <p:nvPr/>
        </p:nvCxnSpPr>
        <p:spPr bwMode="auto">
          <a:xfrm rot="5400000">
            <a:off x="4317207" y="3102769"/>
            <a:ext cx="366712" cy="0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19459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CasellaDiTesto 20"/>
          <p:cNvSpPr txBox="1">
            <a:spLocks noChangeArrowheads="1"/>
          </p:cNvSpPr>
          <p:nvPr/>
        </p:nvSpPr>
        <p:spPr bwMode="auto">
          <a:xfrm>
            <a:off x="2357438" y="1143000"/>
            <a:ext cx="42862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chemeClr val="tx1"/>
                </a:solidFill>
              </a:rPr>
              <a:t>OBIETTIVO SISTEMA SANITARIO</a:t>
            </a:r>
          </a:p>
        </p:txBody>
      </p:sp>
      <p:sp>
        <p:nvSpPr>
          <p:cNvPr id="19462" name="CasellaDiTesto 21"/>
          <p:cNvSpPr txBox="1">
            <a:spLocks noChangeArrowheads="1"/>
          </p:cNvSpPr>
          <p:nvPr/>
        </p:nvSpPr>
        <p:spPr bwMode="auto">
          <a:xfrm>
            <a:off x="2357438" y="2214563"/>
            <a:ext cx="4429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chemeClr val="tx1"/>
                </a:solidFill>
              </a:rPr>
              <a:t>Raggiungimento del risultato clinico </a:t>
            </a:r>
          </a:p>
        </p:txBody>
      </p:sp>
      <p:sp>
        <p:nvSpPr>
          <p:cNvPr id="19463" name="CasellaDiTesto 22"/>
          <p:cNvSpPr txBox="1">
            <a:spLocks noChangeArrowheads="1"/>
          </p:cNvSpPr>
          <p:nvPr/>
        </p:nvSpPr>
        <p:spPr bwMode="auto">
          <a:xfrm>
            <a:off x="3429000" y="3649663"/>
            <a:ext cx="2428875" cy="7080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it-IT" sz="2000">
                <a:solidFill>
                  <a:schemeClr val="tx1"/>
                </a:solidFill>
              </a:rPr>
              <a:t>Utilizzo delle risorse disponibili</a:t>
            </a:r>
          </a:p>
        </p:txBody>
      </p:sp>
      <p:sp>
        <p:nvSpPr>
          <p:cNvPr id="24" name="Freccia in giù 23"/>
          <p:cNvSpPr/>
          <p:nvPr/>
        </p:nvSpPr>
        <p:spPr bwMode="auto">
          <a:xfrm>
            <a:off x="4357688" y="1685925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19465" name="CasellaDiTesto 24"/>
          <p:cNvSpPr txBox="1">
            <a:spLocks noChangeArrowheads="1"/>
          </p:cNvSpPr>
          <p:nvPr/>
        </p:nvSpPr>
        <p:spPr bwMode="auto">
          <a:xfrm>
            <a:off x="928688" y="3643313"/>
            <a:ext cx="1785937" cy="7080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Soddisfazione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del paziente</a:t>
            </a:r>
          </a:p>
        </p:txBody>
      </p:sp>
      <p:sp>
        <p:nvSpPr>
          <p:cNvPr id="19466" name="CasellaDiTesto 25"/>
          <p:cNvSpPr txBox="1">
            <a:spLocks noChangeArrowheads="1"/>
          </p:cNvSpPr>
          <p:nvPr/>
        </p:nvSpPr>
        <p:spPr bwMode="auto">
          <a:xfrm>
            <a:off x="6357938" y="3643313"/>
            <a:ext cx="1857375" cy="7080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Contenimento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dei costi  </a:t>
            </a:r>
          </a:p>
        </p:txBody>
      </p:sp>
      <p:cxnSp>
        <p:nvCxnSpPr>
          <p:cNvPr id="19467" name="Connettore 2 27"/>
          <p:cNvCxnSpPr>
            <a:cxnSpLocks noChangeShapeType="1"/>
          </p:cNvCxnSpPr>
          <p:nvPr/>
        </p:nvCxnSpPr>
        <p:spPr bwMode="auto">
          <a:xfrm rot="10800000" flipV="1">
            <a:off x="2571750" y="2857500"/>
            <a:ext cx="928688" cy="3571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19468" name="Connettore 2 32"/>
          <p:cNvCxnSpPr>
            <a:cxnSpLocks noChangeShapeType="1"/>
          </p:cNvCxnSpPr>
          <p:nvPr/>
        </p:nvCxnSpPr>
        <p:spPr bwMode="auto">
          <a:xfrm rot="10800000" flipH="1" flipV="1">
            <a:off x="5643563" y="2857500"/>
            <a:ext cx="928687" cy="3571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19469" name="Connettore 2 33"/>
          <p:cNvCxnSpPr>
            <a:cxnSpLocks noChangeShapeType="1"/>
          </p:cNvCxnSpPr>
          <p:nvPr/>
        </p:nvCxnSpPr>
        <p:spPr bwMode="auto">
          <a:xfrm rot="5400000">
            <a:off x="4317207" y="3102769"/>
            <a:ext cx="366712" cy="0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20483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3214688" y="1143000"/>
            <a:ext cx="2428875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LO  SPECIALISTA </a:t>
            </a:r>
          </a:p>
        </p:txBody>
      </p:sp>
      <p:sp>
        <p:nvSpPr>
          <p:cNvPr id="20486" name="CasellaDiTesto 6"/>
          <p:cNvSpPr txBox="1">
            <a:spLocks noChangeArrowheads="1"/>
          </p:cNvSpPr>
          <p:nvPr/>
        </p:nvSpPr>
        <p:spPr bwMode="auto">
          <a:xfrm>
            <a:off x="2786063" y="2143125"/>
            <a:ext cx="3429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Spesso  “superspecialista”</a:t>
            </a:r>
          </a:p>
        </p:txBody>
      </p:sp>
      <p:sp>
        <p:nvSpPr>
          <p:cNvPr id="10" name="Freccia in giù 9"/>
          <p:cNvSpPr/>
          <p:nvPr/>
        </p:nvSpPr>
        <p:spPr bwMode="auto">
          <a:xfrm>
            <a:off x="4357688" y="1643063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21507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3214688" y="1143000"/>
            <a:ext cx="2428875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LO  SPECIALISTA </a:t>
            </a:r>
          </a:p>
        </p:txBody>
      </p:sp>
      <p:sp>
        <p:nvSpPr>
          <p:cNvPr id="10" name="Freccia in giù 9"/>
          <p:cNvSpPr/>
          <p:nvPr/>
        </p:nvSpPr>
        <p:spPr bwMode="auto">
          <a:xfrm>
            <a:off x="4357688" y="1643063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21511" name="CasellaDiTesto 10"/>
          <p:cNvSpPr txBox="1">
            <a:spLocks noChangeArrowheads="1"/>
          </p:cNvSpPr>
          <p:nvPr/>
        </p:nvSpPr>
        <p:spPr bwMode="auto">
          <a:xfrm>
            <a:off x="357188" y="3643313"/>
            <a:ext cx="2143125" cy="10160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Nuove patologie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un tempo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sconosciute</a:t>
            </a:r>
          </a:p>
        </p:txBody>
      </p:sp>
      <p:cxnSp>
        <p:nvCxnSpPr>
          <p:cNvPr id="21512" name="Connettore 2 12"/>
          <p:cNvCxnSpPr>
            <a:cxnSpLocks noChangeShapeType="1"/>
          </p:cNvCxnSpPr>
          <p:nvPr/>
        </p:nvCxnSpPr>
        <p:spPr bwMode="auto">
          <a:xfrm rot="10800000" flipV="1">
            <a:off x="2571750" y="2857500"/>
            <a:ext cx="928688" cy="3571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sp>
        <p:nvSpPr>
          <p:cNvPr id="21513" name="CasellaDiTesto 6"/>
          <p:cNvSpPr txBox="1">
            <a:spLocks noChangeArrowheads="1"/>
          </p:cNvSpPr>
          <p:nvPr/>
        </p:nvSpPr>
        <p:spPr bwMode="auto">
          <a:xfrm>
            <a:off x="2786063" y="2143125"/>
            <a:ext cx="3429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Spesso  “superspecialista”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22531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3214688" y="1143000"/>
            <a:ext cx="2428875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LO  SPECIALISTA </a:t>
            </a:r>
          </a:p>
        </p:txBody>
      </p:sp>
      <p:sp>
        <p:nvSpPr>
          <p:cNvPr id="22534" name="CasellaDiTesto 5"/>
          <p:cNvSpPr txBox="1">
            <a:spLocks noChangeArrowheads="1"/>
          </p:cNvSpPr>
          <p:nvPr/>
        </p:nvSpPr>
        <p:spPr bwMode="auto">
          <a:xfrm>
            <a:off x="2786063" y="3571875"/>
            <a:ext cx="3643312" cy="10160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Necessità di  aumentare le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sue competenze  e limitandole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a settori selezionati  </a:t>
            </a:r>
          </a:p>
        </p:txBody>
      </p:sp>
      <p:sp>
        <p:nvSpPr>
          <p:cNvPr id="10" name="Freccia in giù 9"/>
          <p:cNvSpPr/>
          <p:nvPr/>
        </p:nvSpPr>
        <p:spPr bwMode="auto">
          <a:xfrm>
            <a:off x="4357688" y="1643063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22536" name="CasellaDiTesto 10"/>
          <p:cNvSpPr txBox="1">
            <a:spLocks noChangeArrowheads="1"/>
          </p:cNvSpPr>
          <p:nvPr/>
        </p:nvSpPr>
        <p:spPr bwMode="auto">
          <a:xfrm>
            <a:off x="357188" y="3643313"/>
            <a:ext cx="2143125" cy="10160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Nuove patologie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un tempo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sconosciute</a:t>
            </a:r>
          </a:p>
        </p:txBody>
      </p:sp>
      <p:cxnSp>
        <p:nvCxnSpPr>
          <p:cNvPr id="22537" name="Connettore 2 12"/>
          <p:cNvCxnSpPr>
            <a:cxnSpLocks noChangeShapeType="1"/>
          </p:cNvCxnSpPr>
          <p:nvPr/>
        </p:nvCxnSpPr>
        <p:spPr bwMode="auto">
          <a:xfrm rot="10800000" flipV="1">
            <a:off x="2571750" y="2857500"/>
            <a:ext cx="928688" cy="3571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22538" name="Connettore 2 14"/>
          <p:cNvCxnSpPr>
            <a:cxnSpLocks noChangeShapeType="1"/>
          </p:cNvCxnSpPr>
          <p:nvPr/>
        </p:nvCxnSpPr>
        <p:spPr bwMode="auto">
          <a:xfrm rot="5400000">
            <a:off x="4317206" y="3039269"/>
            <a:ext cx="365125" cy="15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sp>
        <p:nvSpPr>
          <p:cNvPr id="22539" name="CasellaDiTesto 6"/>
          <p:cNvSpPr txBox="1">
            <a:spLocks noChangeArrowheads="1"/>
          </p:cNvSpPr>
          <p:nvPr/>
        </p:nvSpPr>
        <p:spPr bwMode="auto">
          <a:xfrm>
            <a:off x="2786063" y="2143125"/>
            <a:ext cx="3429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Spesso  “superspecialista”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23555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3214688" y="1143000"/>
            <a:ext cx="2428875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LO  SPECIALISTA </a:t>
            </a:r>
          </a:p>
        </p:txBody>
      </p:sp>
      <p:sp>
        <p:nvSpPr>
          <p:cNvPr id="23558" name="CasellaDiTesto 5"/>
          <p:cNvSpPr txBox="1">
            <a:spLocks noChangeArrowheads="1"/>
          </p:cNvSpPr>
          <p:nvPr/>
        </p:nvSpPr>
        <p:spPr bwMode="auto">
          <a:xfrm>
            <a:off x="2786063" y="3571875"/>
            <a:ext cx="3643312" cy="132397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Necessità di  aumentare le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sue competenze  e limitandole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a settori selezionati  </a:t>
            </a:r>
          </a:p>
          <a:p>
            <a:pPr marL="457200" indent="-457200" algn="ctr"/>
            <a:r>
              <a:rPr lang="it-IT" sz="2000">
                <a:solidFill>
                  <a:srgbClr val="FF0000"/>
                </a:solidFill>
              </a:rPr>
              <a:t>(difesa dal contenzioso med-leg)</a:t>
            </a:r>
          </a:p>
        </p:txBody>
      </p:sp>
      <p:sp>
        <p:nvSpPr>
          <p:cNvPr id="10" name="Freccia in giù 9"/>
          <p:cNvSpPr/>
          <p:nvPr/>
        </p:nvSpPr>
        <p:spPr bwMode="auto">
          <a:xfrm>
            <a:off x="4357688" y="1643063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23560" name="CasellaDiTesto 10"/>
          <p:cNvSpPr txBox="1">
            <a:spLocks noChangeArrowheads="1"/>
          </p:cNvSpPr>
          <p:nvPr/>
        </p:nvSpPr>
        <p:spPr bwMode="auto">
          <a:xfrm>
            <a:off x="357188" y="3643313"/>
            <a:ext cx="2143125" cy="10160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Nuove patologie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un tempo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sconosciute</a:t>
            </a:r>
          </a:p>
        </p:txBody>
      </p:sp>
      <p:cxnSp>
        <p:nvCxnSpPr>
          <p:cNvPr id="23561" name="Connettore 2 12"/>
          <p:cNvCxnSpPr>
            <a:cxnSpLocks noChangeShapeType="1"/>
          </p:cNvCxnSpPr>
          <p:nvPr/>
        </p:nvCxnSpPr>
        <p:spPr bwMode="auto">
          <a:xfrm rot="10800000" flipV="1">
            <a:off x="2571750" y="2857500"/>
            <a:ext cx="928688" cy="3571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23562" name="Connettore 2 14"/>
          <p:cNvCxnSpPr>
            <a:cxnSpLocks noChangeShapeType="1"/>
          </p:cNvCxnSpPr>
          <p:nvPr/>
        </p:nvCxnSpPr>
        <p:spPr bwMode="auto">
          <a:xfrm rot="5400000">
            <a:off x="4317206" y="3039269"/>
            <a:ext cx="365125" cy="15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sp>
        <p:nvSpPr>
          <p:cNvPr id="23563" name="CasellaDiTesto 6"/>
          <p:cNvSpPr txBox="1">
            <a:spLocks noChangeArrowheads="1"/>
          </p:cNvSpPr>
          <p:nvPr/>
        </p:nvSpPr>
        <p:spPr bwMode="auto">
          <a:xfrm>
            <a:off x="2786063" y="2143125"/>
            <a:ext cx="3429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Spesso  “superspecialista”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24579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3214688" y="1143000"/>
            <a:ext cx="2428875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LO  SPECIALISTA </a:t>
            </a:r>
          </a:p>
        </p:txBody>
      </p:sp>
      <p:sp>
        <p:nvSpPr>
          <p:cNvPr id="24582" name="CasellaDiTesto 5"/>
          <p:cNvSpPr txBox="1">
            <a:spLocks noChangeArrowheads="1"/>
          </p:cNvSpPr>
          <p:nvPr/>
        </p:nvSpPr>
        <p:spPr bwMode="auto">
          <a:xfrm>
            <a:off x="2786063" y="3571875"/>
            <a:ext cx="3643312" cy="132397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Necessità di  aumentare le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sue competenze  e limitandole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a settori selezionati 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( difesa dal contenzioso med-leg)</a:t>
            </a:r>
          </a:p>
        </p:txBody>
      </p:sp>
      <p:sp>
        <p:nvSpPr>
          <p:cNvPr id="10" name="Freccia in giù 9"/>
          <p:cNvSpPr/>
          <p:nvPr/>
        </p:nvSpPr>
        <p:spPr bwMode="auto">
          <a:xfrm>
            <a:off x="4357688" y="1643063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24584" name="CasellaDiTesto 10"/>
          <p:cNvSpPr txBox="1">
            <a:spLocks noChangeArrowheads="1"/>
          </p:cNvSpPr>
          <p:nvPr/>
        </p:nvSpPr>
        <p:spPr bwMode="auto">
          <a:xfrm>
            <a:off x="357188" y="3643313"/>
            <a:ext cx="2143125" cy="10160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Nuove patologie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un tempo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sconosciute</a:t>
            </a:r>
          </a:p>
        </p:txBody>
      </p:sp>
      <p:sp>
        <p:nvSpPr>
          <p:cNvPr id="24585" name="CasellaDiTesto 11"/>
          <p:cNvSpPr txBox="1">
            <a:spLocks noChangeArrowheads="1"/>
          </p:cNvSpPr>
          <p:nvPr/>
        </p:nvSpPr>
        <p:spPr bwMode="auto">
          <a:xfrm>
            <a:off x="6786563" y="3571875"/>
            <a:ext cx="2143125" cy="132397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“spallologi”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“ginocchiologi” -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 “manologi”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etc.   </a:t>
            </a:r>
          </a:p>
        </p:txBody>
      </p:sp>
      <p:cxnSp>
        <p:nvCxnSpPr>
          <p:cNvPr id="24586" name="Connettore 2 12"/>
          <p:cNvCxnSpPr>
            <a:cxnSpLocks noChangeShapeType="1"/>
          </p:cNvCxnSpPr>
          <p:nvPr/>
        </p:nvCxnSpPr>
        <p:spPr bwMode="auto">
          <a:xfrm rot="10800000" flipV="1">
            <a:off x="2571750" y="2857500"/>
            <a:ext cx="928688" cy="3571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24587" name="Connettore 2 13"/>
          <p:cNvCxnSpPr>
            <a:cxnSpLocks noChangeShapeType="1"/>
          </p:cNvCxnSpPr>
          <p:nvPr/>
        </p:nvCxnSpPr>
        <p:spPr bwMode="auto">
          <a:xfrm rot="10800000" flipH="1" flipV="1">
            <a:off x="5643563" y="2857500"/>
            <a:ext cx="928687" cy="3571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24588" name="Connettore 2 14"/>
          <p:cNvCxnSpPr>
            <a:cxnSpLocks noChangeShapeType="1"/>
          </p:cNvCxnSpPr>
          <p:nvPr/>
        </p:nvCxnSpPr>
        <p:spPr bwMode="auto">
          <a:xfrm rot="5400000">
            <a:off x="4317206" y="3039269"/>
            <a:ext cx="365125" cy="15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sp>
        <p:nvSpPr>
          <p:cNvPr id="24589" name="CasellaDiTesto 6"/>
          <p:cNvSpPr txBox="1">
            <a:spLocks noChangeArrowheads="1"/>
          </p:cNvSpPr>
          <p:nvPr/>
        </p:nvSpPr>
        <p:spPr bwMode="auto">
          <a:xfrm>
            <a:off x="2786063" y="2143125"/>
            <a:ext cx="3429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Spesso  “superspecialista”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25603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3214688" y="1143000"/>
            <a:ext cx="2428875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LO  SPECIALISTA </a:t>
            </a:r>
          </a:p>
        </p:txBody>
      </p:sp>
      <p:sp>
        <p:nvSpPr>
          <p:cNvPr id="25606" name="CasellaDiTesto 5"/>
          <p:cNvSpPr txBox="1">
            <a:spLocks noChangeArrowheads="1"/>
          </p:cNvSpPr>
          <p:nvPr/>
        </p:nvSpPr>
        <p:spPr bwMode="auto">
          <a:xfrm>
            <a:off x="2786063" y="3571875"/>
            <a:ext cx="3643312" cy="132397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Necessità di  aumentare le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sue competenze  e limitandole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a settori selezionati 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( difesa dal contenzioso med-leg)</a:t>
            </a:r>
          </a:p>
        </p:txBody>
      </p:sp>
      <p:sp>
        <p:nvSpPr>
          <p:cNvPr id="10" name="Freccia in giù 9"/>
          <p:cNvSpPr/>
          <p:nvPr/>
        </p:nvSpPr>
        <p:spPr bwMode="auto">
          <a:xfrm>
            <a:off x="4357688" y="1643063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25608" name="CasellaDiTesto 10"/>
          <p:cNvSpPr txBox="1">
            <a:spLocks noChangeArrowheads="1"/>
          </p:cNvSpPr>
          <p:nvPr/>
        </p:nvSpPr>
        <p:spPr bwMode="auto">
          <a:xfrm>
            <a:off x="357188" y="3643313"/>
            <a:ext cx="2143125" cy="10160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Nuove patologie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un tempo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sconosciute</a:t>
            </a:r>
          </a:p>
        </p:txBody>
      </p:sp>
      <p:sp>
        <p:nvSpPr>
          <p:cNvPr id="25609" name="CasellaDiTesto 11"/>
          <p:cNvSpPr txBox="1">
            <a:spLocks noChangeArrowheads="1"/>
          </p:cNvSpPr>
          <p:nvPr/>
        </p:nvSpPr>
        <p:spPr bwMode="auto">
          <a:xfrm>
            <a:off x="6786563" y="3571875"/>
            <a:ext cx="2143125" cy="132397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“spallologi”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“ginocchiologi” -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 “manologi”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etc.   </a:t>
            </a:r>
          </a:p>
        </p:txBody>
      </p:sp>
      <p:cxnSp>
        <p:nvCxnSpPr>
          <p:cNvPr id="25610" name="Connettore 2 12"/>
          <p:cNvCxnSpPr>
            <a:cxnSpLocks noChangeShapeType="1"/>
          </p:cNvCxnSpPr>
          <p:nvPr/>
        </p:nvCxnSpPr>
        <p:spPr bwMode="auto">
          <a:xfrm rot="10800000" flipV="1">
            <a:off x="2571750" y="2857500"/>
            <a:ext cx="928688" cy="3571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25611" name="Connettore 2 13"/>
          <p:cNvCxnSpPr>
            <a:cxnSpLocks noChangeShapeType="1"/>
          </p:cNvCxnSpPr>
          <p:nvPr/>
        </p:nvCxnSpPr>
        <p:spPr bwMode="auto">
          <a:xfrm rot="10800000" flipH="1" flipV="1">
            <a:off x="5643563" y="2857500"/>
            <a:ext cx="928687" cy="3571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25612" name="Connettore 2 14"/>
          <p:cNvCxnSpPr>
            <a:cxnSpLocks noChangeShapeType="1"/>
          </p:cNvCxnSpPr>
          <p:nvPr/>
        </p:nvCxnSpPr>
        <p:spPr bwMode="auto">
          <a:xfrm rot="5400000">
            <a:off x="4317206" y="3039269"/>
            <a:ext cx="365125" cy="15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25613" name="Connettore 2 28"/>
          <p:cNvCxnSpPr>
            <a:cxnSpLocks noChangeShapeType="1"/>
          </p:cNvCxnSpPr>
          <p:nvPr/>
        </p:nvCxnSpPr>
        <p:spPr bwMode="auto">
          <a:xfrm rot="10800000" flipV="1">
            <a:off x="6786563" y="5110163"/>
            <a:ext cx="928687" cy="357187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25614" name="Connettore 2 29"/>
          <p:cNvCxnSpPr>
            <a:cxnSpLocks noChangeShapeType="1"/>
          </p:cNvCxnSpPr>
          <p:nvPr/>
        </p:nvCxnSpPr>
        <p:spPr bwMode="auto">
          <a:xfrm rot="10800000" flipH="1" flipV="1">
            <a:off x="1857375" y="5110163"/>
            <a:ext cx="928688" cy="357187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25615" name="Connettore 2 30"/>
          <p:cNvCxnSpPr>
            <a:cxnSpLocks noChangeShapeType="1"/>
          </p:cNvCxnSpPr>
          <p:nvPr/>
        </p:nvCxnSpPr>
        <p:spPr bwMode="auto">
          <a:xfrm rot="5400000">
            <a:off x="4389437" y="5354638"/>
            <a:ext cx="366713" cy="15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sp>
        <p:nvSpPr>
          <p:cNvPr id="32" name="CasellaDiTesto 31"/>
          <p:cNvSpPr txBox="1"/>
          <p:nvPr/>
        </p:nvSpPr>
        <p:spPr>
          <a:xfrm>
            <a:off x="3143250" y="5792788"/>
            <a:ext cx="3214688" cy="708025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rgbClr val="00FF00"/>
            </a:solidFill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it-IT" sz="2000" dirty="0">
                <a:solidFill>
                  <a:schemeClr val="tx1"/>
                </a:solidFill>
              </a:rPr>
              <a:t>ESAMI STRUMENTALI </a:t>
            </a:r>
          </a:p>
          <a:p>
            <a:pPr marL="457200" indent="-457200" algn="ctr">
              <a:defRPr/>
            </a:pPr>
            <a:r>
              <a:rPr lang="it-IT" sz="2000" dirty="0">
                <a:solidFill>
                  <a:schemeClr val="tx1"/>
                </a:solidFill>
              </a:rPr>
              <a:t>SOFISTICATI E COSTOSI</a:t>
            </a:r>
          </a:p>
        </p:txBody>
      </p:sp>
      <p:sp>
        <p:nvSpPr>
          <p:cNvPr id="25617" name="CasellaDiTesto 6"/>
          <p:cNvSpPr txBox="1">
            <a:spLocks noChangeArrowheads="1"/>
          </p:cNvSpPr>
          <p:nvPr/>
        </p:nvSpPr>
        <p:spPr bwMode="auto">
          <a:xfrm>
            <a:off x="2786063" y="2143125"/>
            <a:ext cx="3429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Spesso  “superspecialista”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26627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2214563" y="1143000"/>
            <a:ext cx="4786312" cy="4000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IL MEDICO </a:t>
            </a:r>
            <a:r>
              <a:rPr lang="it-IT" sz="20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26630" name="CasellaDiTesto 6"/>
          <p:cNvSpPr txBox="1">
            <a:spLocks noChangeArrowheads="1"/>
          </p:cNvSpPr>
          <p:nvPr/>
        </p:nvSpPr>
        <p:spPr bwMode="auto">
          <a:xfrm>
            <a:off x="2571750" y="2214563"/>
            <a:ext cx="40719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Deve adeguarsi  a questa evoluzione </a:t>
            </a:r>
          </a:p>
        </p:txBody>
      </p:sp>
      <p:sp>
        <p:nvSpPr>
          <p:cNvPr id="10" name="Freccia in giù 9"/>
          <p:cNvSpPr/>
          <p:nvPr/>
        </p:nvSpPr>
        <p:spPr bwMode="auto">
          <a:xfrm>
            <a:off x="4357688" y="1643063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27651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2214563" y="1143000"/>
            <a:ext cx="4786312" cy="4000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IL MEDICO </a:t>
            </a:r>
            <a:r>
              <a:rPr lang="it-IT" sz="20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27654" name="CasellaDiTesto 6"/>
          <p:cNvSpPr txBox="1">
            <a:spLocks noChangeArrowheads="1"/>
          </p:cNvSpPr>
          <p:nvPr/>
        </p:nvSpPr>
        <p:spPr bwMode="auto">
          <a:xfrm>
            <a:off x="2571750" y="2214563"/>
            <a:ext cx="40719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Deve adeguarsi  a questa evoluzione </a:t>
            </a:r>
          </a:p>
        </p:txBody>
      </p:sp>
      <p:sp>
        <p:nvSpPr>
          <p:cNvPr id="10" name="Freccia in giù 9"/>
          <p:cNvSpPr/>
          <p:nvPr/>
        </p:nvSpPr>
        <p:spPr bwMode="auto">
          <a:xfrm>
            <a:off x="4357688" y="1643063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27656" name="CasellaDiTesto 10"/>
          <p:cNvSpPr txBox="1">
            <a:spLocks noChangeArrowheads="1"/>
          </p:cNvSpPr>
          <p:nvPr/>
        </p:nvSpPr>
        <p:spPr bwMode="auto">
          <a:xfrm>
            <a:off x="357188" y="3598863"/>
            <a:ext cx="2071687" cy="10160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Molteplicità 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complessità delle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patologie  </a:t>
            </a:r>
          </a:p>
        </p:txBody>
      </p:sp>
      <p:cxnSp>
        <p:nvCxnSpPr>
          <p:cNvPr id="27657" name="Connettore 2 12"/>
          <p:cNvCxnSpPr>
            <a:cxnSpLocks noChangeShapeType="1"/>
          </p:cNvCxnSpPr>
          <p:nvPr/>
        </p:nvCxnSpPr>
        <p:spPr bwMode="auto">
          <a:xfrm rot="10800000" flipV="1">
            <a:off x="2571750" y="2828925"/>
            <a:ext cx="928688" cy="3571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28675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2214563" y="1143000"/>
            <a:ext cx="4786312" cy="4000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IL MEDICO </a:t>
            </a:r>
            <a:r>
              <a:rPr lang="it-IT" sz="20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28678" name="CasellaDiTesto 5"/>
          <p:cNvSpPr txBox="1">
            <a:spLocks noChangeArrowheads="1"/>
          </p:cNvSpPr>
          <p:nvPr/>
        </p:nvSpPr>
        <p:spPr bwMode="auto">
          <a:xfrm>
            <a:off x="2928938" y="3576638"/>
            <a:ext cx="3286125" cy="7080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Aspettative sempre maggiori 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dei pazienti</a:t>
            </a:r>
          </a:p>
        </p:txBody>
      </p:sp>
      <p:sp>
        <p:nvSpPr>
          <p:cNvPr id="28679" name="CasellaDiTesto 6"/>
          <p:cNvSpPr txBox="1">
            <a:spLocks noChangeArrowheads="1"/>
          </p:cNvSpPr>
          <p:nvPr/>
        </p:nvSpPr>
        <p:spPr bwMode="auto">
          <a:xfrm>
            <a:off x="2571750" y="2214563"/>
            <a:ext cx="40719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Deve adeguarsi  a questa evoluzione </a:t>
            </a:r>
          </a:p>
        </p:txBody>
      </p:sp>
      <p:sp>
        <p:nvSpPr>
          <p:cNvPr id="10" name="Freccia in giù 9"/>
          <p:cNvSpPr/>
          <p:nvPr/>
        </p:nvSpPr>
        <p:spPr bwMode="auto">
          <a:xfrm>
            <a:off x="4357688" y="1643063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28681" name="CasellaDiTesto 10"/>
          <p:cNvSpPr txBox="1">
            <a:spLocks noChangeArrowheads="1"/>
          </p:cNvSpPr>
          <p:nvPr/>
        </p:nvSpPr>
        <p:spPr bwMode="auto">
          <a:xfrm>
            <a:off x="357188" y="3598863"/>
            <a:ext cx="2071687" cy="10160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Molteplicità 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complessità delle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patologie  </a:t>
            </a:r>
          </a:p>
        </p:txBody>
      </p:sp>
      <p:cxnSp>
        <p:nvCxnSpPr>
          <p:cNvPr id="28682" name="Connettore 2 12"/>
          <p:cNvCxnSpPr>
            <a:cxnSpLocks noChangeShapeType="1"/>
          </p:cNvCxnSpPr>
          <p:nvPr/>
        </p:nvCxnSpPr>
        <p:spPr bwMode="auto">
          <a:xfrm rot="10800000" flipV="1">
            <a:off x="2571750" y="2828925"/>
            <a:ext cx="928688" cy="3571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28683" name="Connettore 2 14"/>
          <p:cNvCxnSpPr>
            <a:cxnSpLocks noChangeShapeType="1"/>
          </p:cNvCxnSpPr>
          <p:nvPr/>
        </p:nvCxnSpPr>
        <p:spPr bwMode="auto">
          <a:xfrm rot="5400000">
            <a:off x="4318000" y="3074988"/>
            <a:ext cx="365125" cy="0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29699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2214563" y="1143000"/>
            <a:ext cx="4786312" cy="4000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IL MEDICO </a:t>
            </a:r>
            <a:r>
              <a:rPr lang="it-IT" sz="20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29702" name="CasellaDiTesto 5"/>
          <p:cNvSpPr txBox="1">
            <a:spLocks noChangeArrowheads="1"/>
          </p:cNvSpPr>
          <p:nvPr/>
        </p:nvSpPr>
        <p:spPr bwMode="auto">
          <a:xfrm>
            <a:off x="2928938" y="3576638"/>
            <a:ext cx="3286125" cy="10160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Aspettative sempre maggiori 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dei pazienti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( </a:t>
            </a:r>
            <a:r>
              <a:rPr lang="it-IT" sz="2000">
                <a:solidFill>
                  <a:srgbClr val="FF0000"/>
                </a:solidFill>
              </a:rPr>
              <a:t>disinformazione dei media </a:t>
            </a:r>
            <a:r>
              <a:rPr lang="it-IT" sz="2000">
                <a:solidFill>
                  <a:schemeClr val="tx1"/>
                </a:solidFill>
              </a:rPr>
              <a:t>) </a:t>
            </a:r>
          </a:p>
        </p:txBody>
      </p:sp>
      <p:sp>
        <p:nvSpPr>
          <p:cNvPr id="29703" name="CasellaDiTesto 6"/>
          <p:cNvSpPr txBox="1">
            <a:spLocks noChangeArrowheads="1"/>
          </p:cNvSpPr>
          <p:nvPr/>
        </p:nvSpPr>
        <p:spPr bwMode="auto">
          <a:xfrm>
            <a:off x="2571750" y="2214563"/>
            <a:ext cx="40719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Deve adeguarsi  a questa evoluzione </a:t>
            </a:r>
          </a:p>
        </p:txBody>
      </p:sp>
      <p:sp>
        <p:nvSpPr>
          <p:cNvPr id="10" name="Freccia in giù 9"/>
          <p:cNvSpPr/>
          <p:nvPr/>
        </p:nvSpPr>
        <p:spPr bwMode="auto">
          <a:xfrm>
            <a:off x="4357688" y="1643063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29705" name="CasellaDiTesto 10"/>
          <p:cNvSpPr txBox="1">
            <a:spLocks noChangeArrowheads="1"/>
          </p:cNvSpPr>
          <p:nvPr/>
        </p:nvSpPr>
        <p:spPr bwMode="auto">
          <a:xfrm>
            <a:off x="357188" y="3598863"/>
            <a:ext cx="2071687" cy="10160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Molteplicità 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complessità delle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patologie  </a:t>
            </a:r>
          </a:p>
        </p:txBody>
      </p:sp>
      <p:cxnSp>
        <p:nvCxnSpPr>
          <p:cNvPr id="29706" name="Connettore 2 12"/>
          <p:cNvCxnSpPr>
            <a:cxnSpLocks noChangeShapeType="1"/>
          </p:cNvCxnSpPr>
          <p:nvPr/>
        </p:nvCxnSpPr>
        <p:spPr bwMode="auto">
          <a:xfrm rot="10800000" flipV="1">
            <a:off x="2571750" y="2828925"/>
            <a:ext cx="928688" cy="3571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29707" name="Connettore 2 14"/>
          <p:cNvCxnSpPr>
            <a:cxnSpLocks noChangeShapeType="1"/>
          </p:cNvCxnSpPr>
          <p:nvPr/>
        </p:nvCxnSpPr>
        <p:spPr bwMode="auto">
          <a:xfrm rot="5400000">
            <a:off x="4318000" y="3074988"/>
            <a:ext cx="365125" cy="0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30723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2214563" y="1143000"/>
            <a:ext cx="4786312" cy="4000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IL MEDICO </a:t>
            </a:r>
            <a:r>
              <a:rPr lang="it-IT" sz="20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30726" name="CasellaDiTesto 5"/>
          <p:cNvSpPr txBox="1">
            <a:spLocks noChangeArrowheads="1"/>
          </p:cNvSpPr>
          <p:nvPr/>
        </p:nvSpPr>
        <p:spPr bwMode="auto">
          <a:xfrm>
            <a:off x="2928938" y="3576638"/>
            <a:ext cx="3286125" cy="10160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Aspettative sempre maggiori 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dei pazienti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( disinformazione dei media ) </a:t>
            </a:r>
          </a:p>
        </p:txBody>
      </p:sp>
      <p:sp>
        <p:nvSpPr>
          <p:cNvPr id="30727" name="CasellaDiTesto 6"/>
          <p:cNvSpPr txBox="1">
            <a:spLocks noChangeArrowheads="1"/>
          </p:cNvSpPr>
          <p:nvPr/>
        </p:nvSpPr>
        <p:spPr bwMode="auto">
          <a:xfrm>
            <a:off x="2571750" y="2214563"/>
            <a:ext cx="40719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Deve adeguarsi  a questa evoluzione </a:t>
            </a:r>
          </a:p>
        </p:txBody>
      </p:sp>
      <p:sp>
        <p:nvSpPr>
          <p:cNvPr id="10" name="Freccia in giù 9"/>
          <p:cNvSpPr/>
          <p:nvPr/>
        </p:nvSpPr>
        <p:spPr bwMode="auto">
          <a:xfrm>
            <a:off x="4357688" y="1643063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30729" name="CasellaDiTesto 10"/>
          <p:cNvSpPr txBox="1">
            <a:spLocks noChangeArrowheads="1"/>
          </p:cNvSpPr>
          <p:nvPr/>
        </p:nvSpPr>
        <p:spPr bwMode="auto">
          <a:xfrm>
            <a:off x="357188" y="3598863"/>
            <a:ext cx="2071687" cy="10160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Molteplicità 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complessità delle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patologie  </a:t>
            </a:r>
          </a:p>
        </p:txBody>
      </p:sp>
      <p:sp>
        <p:nvSpPr>
          <p:cNvPr id="30730" name="CasellaDiTesto 11"/>
          <p:cNvSpPr txBox="1">
            <a:spLocks noChangeArrowheads="1"/>
          </p:cNvSpPr>
          <p:nvPr/>
        </p:nvSpPr>
        <p:spPr bwMode="auto">
          <a:xfrm>
            <a:off x="6572250" y="3576638"/>
            <a:ext cx="2428875" cy="132397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Richieste pressanti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dei pazienti  di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sottoporsi ad esami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spesso inutili </a:t>
            </a:r>
          </a:p>
        </p:txBody>
      </p:sp>
      <p:cxnSp>
        <p:nvCxnSpPr>
          <p:cNvPr id="30731" name="Connettore 2 12"/>
          <p:cNvCxnSpPr>
            <a:cxnSpLocks noChangeShapeType="1"/>
          </p:cNvCxnSpPr>
          <p:nvPr/>
        </p:nvCxnSpPr>
        <p:spPr bwMode="auto">
          <a:xfrm rot="10800000" flipV="1">
            <a:off x="2571750" y="2828925"/>
            <a:ext cx="928688" cy="3571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30732" name="Connettore 2 13"/>
          <p:cNvCxnSpPr>
            <a:cxnSpLocks noChangeShapeType="1"/>
          </p:cNvCxnSpPr>
          <p:nvPr/>
        </p:nvCxnSpPr>
        <p:spPr bwMode="auto">
          <a:xfrm rot="10800000" flipH="1" flipV="1">
            <a:off x="5643563" y="2828925"/>
            <a:ext cx="928687" cy="3571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30733" name="Connettore 2 14"/>
          <p:cNvCxnSpPr>
            <a:cxnSpLocks noChangeShapeType="1"/>
          </p:cNvCxnSpPr>
          <p:nvPr/>
        </p:nvCxnSpPr>
        <p:spPr bwMode="auto">
          <a:xfrm rot="5400000">
            <a:off x="4318000" y="3074988"/>
            <a:ext cx="365125" cy="0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31747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2214563" y="1143000"/>
            <a:ext cx="4786312" cy="4000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IL MEDICO </a:t>
            </a:r>
            <a:r>
              <a:rPr lang="it-IT" sz="20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31750" name="CasellaDiTesto 5"/>
          <p:cNvSpPr txBox="1">
            <a:spLocks noChangeArrowheads="1"/>
          </p:cNvSpPr>
          <p:nvPr/>
        </p:nvSpPr>
        <p:spPr bwMode="auto">
          <a:xfrm>
            <a:off x="2928938" y="3576638"/>
            <a:ext cx="3286125" cy="10160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Aspettative sempre maggiori 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dei pazienti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( disinformazione dei media ) </a:t>
            </a:r>
          </a:p>
        </p:txBody>
      </p:sp>
      <p:sp>
        <p:nvSpPr>
          <p:cNvPr id="31751" name="CasellaDiTesto 6"/>
          <p:cNvSpPr txBox="1">
            <a:spLocks noChangeArrowheads="1"/>
          </p:cNvSpPr>
          <p:nvPr/>
        </p:nvSpPr>
        <p:spPr bwMode="auto">
          <a:xfrm>
            <a:off x="2571750" y="2214563"/>
            <a:ext cx="40719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Deve adeguarsi  a questa evoluzione </a:t>
            </a:r>
          </a:p>
        </p:txBody>
      </p:sp>
      <p:sp>
        <p:nvSpPr>
          <p:cNvPr id="10" name="Freccia in giù 9"/>
          <p:cNvSpPr/>
          <p:nvPr/>
        </p:nvSpPr>
        <p:spPr bwMode="auto">
          <a:xfrm>
            <a:off x="4357688" y="1643063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31753" name="CasellaDiTesto 10"/>
          <p:cNvSpPr txBox="1">
            <a:spLocks noChangeArrowheads="1"/>
          </p:cNvSpPr>
          <p:nvPr/>
        </p:nvSpPr>
        <p:spPr bwMode="auto">
          <a:xfrm>
            <a:off x="357188" y="3598863"/>
            <a:ext cx="2071687" cy="10160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Molteplicità 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complessità delle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patologie  </a:t>
            </a:r>
          </a:p>
        </p:txBody>
      </p:sp>
      <p:cxnSp>
        <p:nvCxnSpPr>
          <p:cNvPr id="31754" name="Connettore 2 12"/>
          <p:cNvCxnSpPr>
            <a:cxnSpLocks noChangeShapeType="1"/>
          </p:cNvCxnSpPr>
          <p:nvPr/>
        </p:nvCxnSpPr>
        <p:spPr bwMode="auto">
          <a:xfrm rot="10800000" flipV="1">
            <a:off x="2571750" y="2828925"/>
            <a:ext cx="928688" cy="3571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31755" name="Connettore 2 13"/>
          <p:cNvCxnSpPr>
            <a:cxnSpLocks noChangeShapeType="1"/>
          </p:cNvCxnSpPr>
          <p:nvPr/>
        </p:nvCxnSpPr>
        <p:spPr bwMode="auto">
          <a:xfrm rot="10800000" flipH="1" flipV="1">
            <a:off x="5643563" y="2828925"/>
            <a:ext cx="928687" cy="3571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31756" name="Connettore 2 14"/>
          <p:cNvCxnSpPr>
            <a:cxnSpLocks noChangeShapeType="1"/>
          </p:cNvCxnSpPr>
          <p:nvPr/>
        </p:nvCxnSpPr>
        <p:spPr bwMode="auto">
          <a:xfrm rot="5400000">
            <a:off x="4318000" y="3074988"/>
            <a:ext cx="365125" cy="0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31757" name="Connettore 2 15"/>
          <p:cNvCxnSpPr>
            <a:cxnSpLocks noChangeShapeType="1"/>
          </p:cNvCxnSpPr>
          <p:nvPr/>
        </p:nvCxnSpPr>
        <p:spPr bwMode="auto">
          <a:xfrm rot="10800000" flipV="1">
            <a:off x="6786563" y="5110163"/>
            <a:ext cx="928687" cy="357187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31758" name="Connettore 2 16"/>
          <p:cNvCxnSpPr>
            <a:cxnSpLocks noChangeShapeType="1"/>
          </p:cNvCxnSpPr>
          <p:nvPr/>
        </p:nvCxnSpPr>
        <p:spPr bwMode="auto">
          <a:xfrm rot="10800000" flipH="1" flipV="1">
            <a:off x="1857375" y="5110163"/>
            <a:ext cx="928688" cy="357187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cxnSp>
        <p:nvCxnSpPr>
          <p:cNvPr id="31759" name="Connettore 2 21"/>
          <p:cNvCxnSpPr>
            <a:cxnSpLocks noChangeShapeType="1"/>
          </p:cNvCxnSpPr>
          <p:nvPr/>
        </p:nvCxnSpPr>
        <p:spPr bwMode="auto">
          <a:xfrm rot="5400000">
            <a:off x="4389437" y="5354638"/>
            <a:ext cx="366713" cy="1588"/>
          </a:xfrm>
          <a:prstGeom prst="straightConnector1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arrow" w="med" len="med"/>
          </a:ln>
        </p:spPr>
      </p:cxnSp>
      <p:sp>
        <p:nvSpPr>
          <p:cNvPr id="23" name="CasellaDiTesto 22"/>
          <p:cNvSpPr txBox="1"/>
          <p:nvPr/>
        </p:nvSpPr>
        <p:spPr>
          <a:xfrm>
            <a:off x="3143250" y="5792788"/>
            <a:ext cx="3214688" cy="708025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rgbClr val="00FF00"/>
            </a:solidFill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it-IT" sz="2000" dirty="0">
                <a:solidFill>
                  <a:schemeClr val="tx1"/>
                </a:solidFill>
              </a:rPr>
              <a:t>ESAMI  STRUMENTALI </a:t>
            </a:r>
          </a:p>
          <a:p>
            <a:pPr marL="457200" indent="-457200" algn="ctr">
              <a:defRPr/>
            </a:pPr>
            <a:r>
              <a:rPr lang="it-IT" sz="2000" dirty="0">
                <a:solidFill>
                  <a:schemeClr val="tx1"/>
                </a:solidFill>
              </a:rPr>
              <a:t>COSTOSI</a:t>
            </a:r>
          </a:p>
        </p:txBody>
      </p:sp>
      <p:sp>
        <p:nvSpPr>
          <p:cNvPr id="31761" name="CasellaDiTesto 11"/>
          <p:cNvSpPr txBox="1">
            <a:spLocks noChangeArrowheads="1"/>
          </p:cNvSpPr>
          <p:nvPr/>
        </p:nvSpPr>
        <p:spPr bwMode="auto">
          <a:xfrm>
            <a:off x="6572250" y="3576638"/>
            <a:ext cx="2428875" cy="132397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Richieste pressanti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dei pazienti  di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sottoporsi ad esami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spesso inutili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32771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2214563" y="5529263"/>
            <a:ext cx="4786312" cy="4000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IL MEDICO </a:t>
            </a:r>
            <a:r>
              <a:rPr lang="it-IT" sz="20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10" name="Freccia in giù 9"/>
          <p:cNvSpPr/>
          <p:nvPr/>
        </p:nvSpPr>
        <p:spPr bwMode="auto">
          <a:xfrm rot="10800000">
            <a:off x="4357688" y="4714875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23" name="CasellaDiTesto 22"/>
          <p:cNvSpPr txBox="1"/>
          <p:nvPr/>
        </p:nvSpPr>
        <p:spPr>
          <a:xfrm>
            <a:off x="3214688" y="2928938"/>
            <a:ext cx="2714625" cy="1016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rgbClr val="00FF00"/>
            </a:solidFill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it-IT" sz="2000" dirty="0">
                <a:solidFill>
                  <a:schemeClr val="tx1"/>
                </a:solidFill>
              </a:rPr>
              <a:t>QUALI  ESAMI</a:t>
            </a:r>
          </a:p>
          <a:p>
            <a:pPr marL="457200" indent="-457200" algn="ctr">
              <a:defRPr/>
            </a:pPr>
            <a:endParaRPr lang="it-IT" sz="2000" dirty="0">
              <a:solidFill>
                <a:schemeClr val="tx1"/>
              </a:solidFill>
            </a:endParaRPr>
          </a:p>
          <a:p>
            <a:pPr marL="457200" indent="-457200" algn="ctr">
              <a:defRPr/>
            </a:pPr>
            <a:r>
              <a:rPr lang="it-IT" sz="2000" dirty="0">
                <a:solidFill>
                  <a:schemeClr val="tx1"/>
                </a:solidFill>
              </a:rPr>
              <a:t> STRUMENTALI ??? 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3286125" y="1143000"/>
            <a:ext cx="2428875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LO  SPECIALISTA </a:t>
            </a:r>
          </a:p>
        </p:txBody>
      </p:sp>
      <p:sp>
        <p:nvSpPr>
          <p:cNvPr id="25" name="Freccia in giù 24"/>
          <p:cNvSpPr/>
          <p:nvPr/>
        </p:nvSpPr>
        <p:spPr bwMode="auto">
          <a:xfrm>
            <a:off x="4286250" y="1785938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33795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2214563" y="5529263"/>
            <a:ext cx="4786312" cy="4000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IL MEDICO </a:t>
            </a:r>
            <a:r>
              <a:rPr lang="it-IT" sz="20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10" name="Freccia in giù 9"/>
          <p:cNvSpPr/>
          <p:nvPr/>
        </p:nvSpPr>
        <p:spPr bwMode="auto">
          <a:xfrm rot="10800000">
            <a:off x="4357688" y="4714875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23" name="CasellaDiTesto 22"/>
          <p:cNvSpPr txBox="1"/>
          <p:nvPr/>
        </p:nvSpPr>
        <p:spPr>
          <a:xfrm>
            <a:off x="2500313" y="2928938"/>
            <a:ext cx="4071937" cy="1016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rgbClr val="00FF00"/>
            </a:solidFill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it-IT" sz="2000" dirty="0">
                <a:solidFill>
                  <a:schemeClr val="tx1"/>
                </a:solidFill>
              </a:rPr>
              <a:t>SPESSO  ESAMI  STRUMENTALI</a:t>
            </a:r>
          </a:p>
          <a:p>
            <a:pPr marL="457200" indent="-457200" algn="ctr">
              <a:defRPr/>
            </a:pPr>
            <a:r>
              <a:rPr lang="it-IT" sz="2000" dirty="0">
                <a:solidFill>
                  <a:schemeClr val="tx1"/>
                </a:solidFill>
              </a:rPr>
              <a:t>  </a:t>
            </a:r>
          </a:p>
          <a:p>
            <a:pPr marL="457200" indent="-457200" algn="ctr">
              <a:defRPr/>
            </a:pPr>
            <a:r>
              <a:rPr lang="it-IT" sz="2000" dirty="0">
                <a:solidFill>
                  <a:schemeClr val="tx1"/>
                </a:solidFill>
              </a:rPr>
              <a:t>DIFFERENTI !!! 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3286125" y="1143000"/>
            <a:ext cx="2428875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LO  SPECIALISTA </a:t>
            </a:r>
          </a:p>
        </p:txBody>
      </p:sp>
      <p:sp>
        <p:nvSpPr>
          <p:cNvPr id="25" name="Freccia in giù 24"/>
          <p:cNvSpPr/>
          <p:nvPr/>
        </p:nvSpPr>
        <p:spPr bwMode="auto">
          <a:xfrm>
            <a:off x="4286250" y="1785938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34819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2214563" y="5529263"/>
            <a:ext cx="4786312" cy="4000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IL MEDICO </a:t>
            </a:r>
            <a:r>
              <a:rPr lang="it-IT" sz="20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10" name="Freccia in giù 9"/>
          <p:cNvSpPr/>
          <p:nvPr/>
        </p:nvSpPr>
        <p:spPr bwMode="auto">
          <a:xfrm rot="10800000">
            <a:off x="4357688" y="4714875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24" name="CasellaDiTesto 23"/>
          <p:cNvSpPr txBox="1"/>
          <p:nvPr/>
        </p:nvSpPr>
        <p:spPr>
          <a:xfrm>
            <a:off x="3286125" y="1143000"/>
            <a:ext cx="2428875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LO  SPECIALISTA </a:t>
            </a:r>
          </a:p>
        </p:txBody>
      </p:sp>
      <p:sp>
        <p:nvSpPr>
          <p:cNvPr id="25" name="Freccia in giù 24"/>
          <p:cNvSpPr/>
          <p:nvPr/>
        </p:nvSpPr>
        <p:spPr bwMode="auto">
          <a:xfrm>
            <a:off x="4286250" y="1785938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1500188" y="2857500"/>
            <a:ext cx="6500812" cy="1016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rgbClr val="00FF00"/>
            </a:solidFill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LA  RICHIESTA  </a:t>
            </a:r>
            <a:r>
              <a:rPr lang="it-IT" sz="2000" dirty="0" err="1">
                <a:solidFill>
                  <a:schemeClr val="tx1"/>
                </a:solidFill>
              </a:rPr>
              <a:t>DI</a:t>
            </a:r>
            <a:r>
              <a:rPr lang="it-IT" sz="2000" dirty="0">
                <a:solidFill>
                  <a:schemeClr val="tx1"/>
                </a:solidFill>
              </a:rPr>
              <a:t>  NUOVI  ESAMI  DA  PARTE DELLO SPECIALISTA  DETERMINA                                    UN </a:t>
            </a:r>
            <a:r>
              <a:rPr lang="it-IT" sz="2000" dirty="0">
                <a:solidFill>
                  <a:schemeClr val="tx1"/>
                </a:solidFill>
              </a:rPr>
              <a:t> CONFLITTO </a:t>
            </a:r>
            <a:r>
              <a:rPr lang="it-IT" sz="2000" dirty="0">
                <a:solidFill>
                  <a:schemeClr val="tx1"/>
                </a:solidFill>
              </a:rPr>
              <a:t>!!!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35843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2214563" y="6029325"/>
            <a:ext cx="4786312" cy="4000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IL MEDICO </a:t>
            </a:r>
            <a:r>
              <a:rPr lang="it-IT" sz="20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10" name="Freccia in giù 9"/>
          <p:cNvSpPr/>
          <p:nvPr/>
        </p:nvSpPr>
        <p:spPr bwMode="auto">
          <a:xfrm rot="10800000">
            <a:off x="4357688" y="5214938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24" name="CasellaDiTesto 23"/>
          <p:cNvSpPr txBox="1"/>
          <p:nvPr/>
        </p:nvSpPr>
        <p:spPr>
          <a:xfrm>
            <a:off x="3286125" y="1143000"/>
            <a:ext cx="2428875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LO  SPECIALISTA </a:t>
            </a:r>
          </a:p>
        </p:txBody>
      </p:sp>
      <p:sp>
        <p:nvSpPr>
          <p:cNvPr id="25" name="Freccia in giù 24"/>
          <p:cNvSpPr/>
          <p:nvPr/>
        </p:nvSpPr>
        <p:spPr bwMode="auto">
          <a:xfrm>
            <a:off x="4286250" y="1785938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35849" name="CasellaDiTesto 10"/>
          <p:cNvSpPr txBox="1">
            <a:spLocks noChangeArrowheads="1"/>
          </p:cNvSpPr>
          <p:nvPr/>
        </p:nvSpPr>
        <p:spPr bwMode="auto">
          <a:xfrm>
            <a:off x="1357313" y="2786063"/>
            <a:ext cx="6715125" cy="10160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it-IT" sz="2000">
                <a:solidFill>
                  <a:schemeClr val="tx1"/>
                </a:solidFill>
              </a:rPr>
              <a:t>                               </a:t>
            </a:r>
            <a:r>
              <a:rPr lang="it-IT" sz="2000" u="sng">
                <a:solidFill>
                  <a:schemeClr val="tx1"/>
                </a:solidFill>
              </a:rPr>
              <a:t>CONFLITTO :</a:t>
            </a:r>
          </a:p>
          <a:p>
            <a:pPr marL="457200" indent="-457200"/>
            <a:endParaRPr lang="it-IT" sz="200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r>
              <a:rPr lang="it-IT" sz="2000">
                <a:solidFill>
                  <a:srgbClr val="FF0000"/>
                </a:solidFill>
              </a:rPr>
              <a:t>Pressioni del paziente  sul  suo Medico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36867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2214563" y="6029325"/>
            <a:ext cx="4786312" cy="4000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IL MEDICO </a:t>
            </a:r>
            <a:r>
              <a:rPr lang="it-IT" sz="20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10" name="Freccia in giù 9"/>
          <p:cNvSpPr/>
          <p:nvPr/>
        </p:nvSpPr>
        <p:spPr bwMode="auto">
          <a:xfrm rot="10800000">
            <a:off x="4357688" y="5214938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24" name="CasellaDiTesto 23"/>
          <p:cNvSpPr txBox="1"/>
          <p:nvPr/>
        </p:nvSpPr>
        <p:spPr>
          <a:xfrm>
            <a:off x="3286125" y="1143000"/>
            <a:ext cx="2428875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LO  SPECIALISTA </a:t>
            </a:r>
          </a:p>
        </p:txBody>
      </p:sp>
      <p:sp>
        <p:nvSpPr>
          <p:cNvPr id="25" name="Freccia in giù 24"/>
          <p:cNvSpPr/>
          <p:nvPr/>
        </p:nvSpPr>
        <p:spPr bwMode="auto">
          <a:xfrm>
            <a:off x="4286250" y="1785938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36873" name="CasellaDiTesto 10"/>
          <p:cNvSpPr txBox="1">
            <a:spLocks noChangeArrowheads="1"/>
          </p:cNvSpPr>
          <p:nvPr/>
        </p:nvSpPr>
        <p:spPr bwMode="auto">
          <a:xfrm>
            <a:off x="1357313" y="2786063"/>
            <a:ext cx="6715125" cy="132397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it-IT" sz="2000">
                <a:solidFill>
                  <a:schemeClr val="tx1"/>
                </a:solidFill>
              </a:rPr>
              <a:t>                               </a:t>
            </a:r>
            <a:r>
              <a:rPr lang="it-IT" sz="2000" u="sng">
                <a:solidFill>
                  <a:schemeClr val="tx1"/>
                </a:solidFill>
              </a:rPr>
              <a:t>CONFLITTO :</a:t>
            </a:r>
          </a:p>
          <a:p>
            <a:pPr marL="457200" indent="-457200"/>
            <a:endParaRPr lang="it-IT" sz="200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r>
              <a:rPr lang="it-IT" sz="2000">
                <a:solidFill>
                  <a:schemeClr val="tx1"/>
                </a:solidFill>
              </a:rPr>
              <a:t>Pressioni del paziente  sul  suo Medico </a:t>
            </a:r>
          </a:p>
          <a:p>
            <a:pPr marL="457200" indent="-457200">
              <a:buFontTx/>
              <a:buChar char="-"/>
            </a:pPr>
            <a:r>
              <a:rPr lang="it-IT" sz="2000">
                <a:solidFill>
                  <a:srgbClr val="FF0000"/>
                </a:solidFill>
              </a:rPr>
              <a:t>Resistenze del Medico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37891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2214563" y="6029325"/>
            <a:ext cx="4786312" cy="4000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IL MEDICO </a:t>
            </a:r>
            <a:r>
              <a:rPr lang="it-IT" sz="20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10" name="Freccia in giù 9"/>
          <p:cNvSpPr/>
          <p:nvPr/>
        </p:nvSpPr>
        <p:spPr bwMode="auto">
          <a:xfrm rot="10800000">
            <a:off x="4357688" y="5214938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24" name="CasellaDiTesto 23"/>
          <p:cNvSpPr txBox="1"/>
          <p:nvPr/>
        </p:nvSpPr>
        <p:spPr>
          <a:xfrm>
            <a:off x="3286125" y="1143000"/>
            <a:ext cx="2428875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LO  SPECIALISTA </a:t>
            </a:r>
          </a:p>
        </p:txBody>
      </p:sp>
      <p:sp>
        <p:nvSpPr>
          <p:cNvPr id="25" name="Freccia in giù 24"/>
          <p:cNvSpPr/>
          <p:nvPr/>
        </p:nvSpPr>
        <p:spPr bwMode="auto">
          <a:xfrm>
            <a:off x="4286250" y="1785938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37897" name="CasellaDiTesto 10"/>
          <p:cNvSpPr txBox="1">
            <a:spLocks noChangeArrowheads="1"/>
          </p:cNvSpPr>
          <p:nvPr/>
        </p:nvSpPr>
        <p:spPr bwMode="auto">
          <a:xfrm>
            <a:off x="1357313" y="2786063"/>
            <a:ext cx="6715125" cy="163195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it-IT" sz="2000">
                <a:solidFill>
                  <a:schemeClr val="tx1"/>
                </a:solidFill>
              </a:rPr>
              <a:t>                               </a:t>
            </a:r>
            <a:r>
              <a:rPr lang="it-IT" sz="2000" u="sng">
                <a:solidFill>
                  <a:schemeClr val="tx1"/>
                </a:solidFill>
              </a:rPr>
              <a:t>CONFLITTO :</a:t>
            </a:r>
          </a:p>
          <a:p>
            <a:pPr marL="457200" indent="-457200"/>
            <a:endParaRPr lang="it-IT" sz="200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r>
              <a:rPr lang="it-IT" sz="2000">
                <a:solidFill>
                  <a:schemeClr val="tx1"/>
                </a:solidFill>
              </a:rPr>
              <a:t>Pressioni del paziente  sul  suo Medico </a:t>
            </a:r>
          </a:p>
          <a:p>
            <a:pPr marL="457200" indent="-457200">
              <a:buFontTx/>
              <a:buChar char="-"/>
            </a:pPr>
            <a:r>
              <a:rPr lang="it-IT" sz="2000">
                <a:solidFill>
                  <a:schemeClr val="tx1"/>
                </a:solidFill>
              </a:rPr>
              <a:t>Resistenze del Medico</a:t>
            </a:r>
          </a:p>
          <a:p>
            <a:pPr marL="457200" indent="-457200">
              <a:buFontTx/>
              <a:buChar char="-"/>
            </a:pPr>
            <a:r>
              <a:rPr lang="it-IT" sz="2000">
                <a:solidFill>
                  <a:srgbClr val="FF0000"/>
                </a:solidFill>
              </a:rPr>
              <a:t>Deterioramento rapporto MMG vs. SPECIALISTA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38915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2214563" y="6029325"/>
            <a:ext cx="4786312" cy="4000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IL MEDICO </a:t>
            </a:r>
            <a:r>
              <a:rPr lang="it-IT" sz="20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10" name="Freccia in giù 9"/>
          <p:cNvSpPr/>
          <p:nvPr/>
        </p:nvSpPr>
        <p:spPr bwMode="auto">
          <a:xfrm rot="10800000">
            <a:off x="4357688" y="5214938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24" name="CasellaDiTesto 23"/>
          <p:cNvSpPr txBox="1"/>
          <p:nvPr/>
        </p:nvSpPr>
        <p:spPr>
          <a:xfrm>
            <a:off x="3286125" y="1143000"/>
            <a:ext cx="2428875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LO  SPECIALISTA </a:t>
            </a:r>
          </a:p>
        </p:txBody>
      </p:sp>
      <p:sp>
        <p:nvSpPr>
          <p:cNvPr id="25" name="Freccia in giù 24"/>
          <p:cNvSpPr/>
          <p:nvPr/>
        </p:nvSpPr>
        <p:spPr bwMode="auto">
          <a:xfrm>
            <a:off x="4286250" y="1785938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38921" name="CasellaDiTesto 10"/>
          <p:cNvSpPr txBox="1">
            <a:spLocks noChangeArrowheads="1"/>
          </p:cNvSpPr>
          <p:nvPr/>
        </p:nvSpPr>
        <p:spPr bwMode="auto">
          <a:xfrm>
            <a:off x="1357313" y="2786063"/>
            <a:ext cx="6715125" cy="1938337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it-IT" sz="2000">
                <a:solidFill>
                  <a:schemeClr val="tx1"/>
                </a:solidFill>
              </a:rPr>
              <a:t>                               </a:t>
            </a:r>
            <a:r>
              <a:rPr lang="it-IT" sz="2000" u="sng">
                <a:solidFill>
                  <a:schemeClr val="tx1"/>
                </a:solidFill>
              </a:rPr>
              <a:t>CONFLITTO :</a:t>
            </a:r>
          </a:p>
          <a:p>
            <a:pPr marL="457200" indent="-457200"/>
            <a:endParaRPr lang="it-IT" sz="200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r>
              <a:rPr lang="it-IT" sz="2000">
                <a:solidFill>
                  <a:schemeClr val="tx1"/>
                </a:solidFill>
              </a:rPr>
              <a:t>Pressioni del paziente  sul  suo Medico </a:t>
            </a:r>
          </a:p>
          <a:p>
            <a:pPr marL="457200" indent="-457200">
              <a:buFontTx/>
              <a:buChar char="-"/>
            </a:pPr>
            <a:r>
              <a:rPr lang="it-IT" sz="2000">
                <a:solidFill>
                  <a:schemeClr val="tx1"/>
                </a:solidFill>
              </a:rPr>
              <a:t>Resistenze del Medico</a:t>
            </a:r>
          </a:p>
          <a:p>
            <a:pPr marL="457200" indent="-457200">
              <a:buFontTx/>
              <a:buChar char="-"/>
            </a:pPr>
            <a:r>
              <a:rPr lang="it-IT" sz="2000">
                <a:solidFill>
                  <a:schemeClr val="tx1"/>
                </a:solidFill>
              </a:rPr>
              <a:t>Deterioramento rapporto MMG vs. SPECIALISTA</a:t>
            </a:r>
          </a:p>
          <a:p>
            <a:pPr marL="457200" indent="-457200">
              <a:buFontTx/>
              <a:buChar char="-"/>
            </a:pPr>
            <a:r>
              <a:rPr lang="it-IT" sz="2000">
                <a:solidFill>
                  <a:srgbClr val="FF0000"/>
                </a:solidFill>
              </a:rPr>
              <a:t>Impossibilità dello Specialista alla Prescriz.  Mutualistica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39939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2214563" y="6029325"/>
            <a:ext cx="4786312" cy="4000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IL MEDICO </a:t>
            </a:r>
            <a:r>
              <a:rPr lang="it-IT" sz="20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10" name="Freccia in giù 9"/>
          <p:cNvSpPr/>
          <p:nvPr/>
        </p:nvSpPr>
        <p:spPr bwMode="auto">
          <a:xfrm rot="10800000">
            <a:off x="4357688" y="5214938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24" name="CasellaDiTesto 23"/>
          <p:cNvSpPr txBox="1"/>
          <p:nvPr/>
        </p:nvSpPr>
        <p:spPr>
          <a:xfrm>
            <a:off x="3286125" y="1143000"/>
            <a:ext cx="2428875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LO  SPECIALISTA </a:t>
            </a:r>
          </a:p>
        </p:txBody>
      </p:sp>
      <p:sp>
        <p:nvSpPr>
          <p:cNvPr id="25" name="Freccia in giù 24"/>
          <p:cNvSpPr/>
          <p:nvPr/>
        </p:nvSpPr>
        <p:spPr bwMode="auto">
          <a:xfrm>
            <a:off x="4286250" y="1785938"/>
            <a:ext cx="285750" cy="428625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39945" name="CasellaDiTesto 10"/>
          <p:cNvSpPr txBox="1">
            <a:spLocks noChangeArrowheads="1"/>
          </p:cNvSpPr>
          <p:nvPr/>
        </p:nvSpPr>
        <p:spPr bwMode="auto">
          <a:xfrm>
            <a:off x="1357313" y="2786063"/>
            <a:ext cx="6715125" cy="2246312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it-IT" sz="2000">
                <a:solidFill>
                  <a:schemeClr val="tx1"/>
                </a:solidFill>
              </a:rPr>
              <a:t>                               </a:t>
            </a:r>
            <a:r>
              <a:rPr lang="it-IT" sz="2000" u="sng">
                <a:solidFill>
                  <a:schemeClr val="tx1"/>
                </a:solidFill>
              </a:rPr>
              <a:t>CONFLITTO :</a:t>
            </a:r>
          </a:p>
          <a:p>
            <a:pPr marL="457200" indent="-457200"/>
            <a:endParaRPr lang="it-IT" sz="200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r>
              <a:rPr lang="it-IT" sz="2000">
                <a:solidFill>
                  <a:schemeClr val="tx1"/>
                </a:solidFill>
              </a:rPr>
              <a:t>Pressioni del paziente  sul  suo Medico </a:t>
            </a:r>
          </a:p>
          <a:p>
            <a:pPr marL="457200" indent="-457200">
              <a:buFontTx/>
              <a:buChar char="-"/>
            </a:pPr>
            <a:r>
              <a:rPr lang="it-IT" sz="2000">
                <a:solidFill>
                  <a:schemeClr val="tx1"/>
                </a:solidFill>
              </a:rPr>
              <a:t>Resistenze del Medico</a:t>
            </a:r>
          </a:p>
          <a:p>
            <a:pPr marL="457200" indent="-457200">
              <a:buFontTx/>
              <a:buChar char="-"/>
            </a:pPr>
            <a:r>
              <a:rPr lang="it-IT" sz="2000">
                <a:solidFill>
                  <a:schemeClr val="tx1"/>
                </a:solidFill>
              </a:rPr>
              <a:t>Deterioramento rapporto MMG vs. SPECIALISTA</a:t>
            </a:r>
          </a:p>
          <a:p>
            <a:pPr marL="457200" indent="-457200">
              <a:buFontTx/>
              <a:buChar char="-"/>
            </a:pPr>
            <a:r>
              <a:rPr lang="it-IT" sz="2000">
                <a:solidFill>
                  <a:schemeClr val="tx1"/>
                </a:solidFill>
              </a:rPr>
              <a:t>Impossibilità dello Specialista alla Prescriz.  Mutualistica</a:t>
            </a:r>
          </a:p>
          <a:p>
            <a:pPr marL="457200" indent="-457200">
              <a:buFontTx/>
              <a:buChar char="-"/>
            </a:pPr>
            <a:r>
              <a:rPr lang="it-IT" sz="2000">
                <a:solidFill>
                  <a:srgbClr val="FF0000"/>
                </a:solidFill>
              </a:rPr>
              <a:t>Ricorso del paziente all’ esame in Regime Privatistico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40963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2214563" y="1500188"/>
            <a:ext cx="4786312" cy="4000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IL MEDICO </a:t>
            </a:r>
            <a:r>
              <a:rPr lang="it-IT" sz="20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40966" name="CasellaDiTesto 13"/>
          <p:cNvSpPr txBox="1">
            <a:spLocks noChangeArrowheads="1"/>
          </p:cNvSpPr>
          <p:nvPr/>
        </p:nvSpPr>
        <p:spPr bwMode="auto">
          <a:xfrm>
            <a:off x="1571625" y="2682875"/>
            <a:ext cx="6286500" cy="132397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 u="sng">
                <a:solidFill>
                  <a:schemeClr val="tx1"/>
                </a:solidFill>
              </a:rPr>
              <a:t>DIFFICOLTA’:</a:t>
            </a:r>
          </a:p>
          <a:p>
            <a:pPr marL="457200" indent="-457200" algn="ctr"/>
            <a:endParaRPr lang="it-IT" sz="2000">
              <a:solidFill>
                <a:schemeClr val="tx1"/>
              </a:solidFill>
            </a:endParaRPr>
          </a:p>
          <a:p>
            <a:pPr marL="457200" indent="-457200" algn="ctr"/>
            <a:r>
              <a:rPr lang="it-IT" sz="2000">
                <a:solidFill>
                  <a:srgbClr val="FF0000"/>
                </a:solidFill>
              </a:rPr>
              <a:t>x  progressi  incalzanti  della molteplici specialità  </a:t>
            </a:r>
          </a:p>
          <a:p>
            <a:pPr marL="457200" indent="-457200" algn="ctr"/>
            <a:endParaRPr lang="it-IT" sz="20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41987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2214563" y="1500188"/>
            <a:ext cx="4786312" cy="4000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IL MEDICO </a:t>
            </a:r>
            <a:r>
              <a:rPr lang="it-IT" sz="20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41990" name="CasellaDiTesto 13"/>
          <p:cNvSpPr txBox="1">
            <a:spLocks noChangeArrowheads="1"/>
          </p:cNvSpPr>
          <p:nvPr/>
        </p:nvSpPr>
        <p:spPr bwMode="auto">
          <a:xfrm>
            <a:off x="1571625" y="2682875"/>
            <a:ext cx="6286500" cy="2246313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 u="sng">
                <a:solidFill>
                  <a:schemeClr val="tx1"/>
                </a:solidFill>
              </a:rPr>
              <a:t>DIFFICOLTA’ :</a:t>
            </a:r>
          </a:p>
          <a:p>
            <a:pPr marL="457200" indent="-457200" algn="ctr"/>
            <a:endParaRPr lang="it-IT" sz="2000">
              <a:solidFill>
                <a:schemeClr val="tx1"/>
              </a:solidFill>
            </a:endParaRP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x  progressi  incalzanti  della molteplici specialità  </a:t>
            </a:r>
          </a:p>
          <a:p>
            <a:pPr marL="457200" indent="-457200" algn="ctr"/>
            <a:endParaRPr lang="it-IT" sz="2000">
              <a:solidFill>
                <a:schemeClr val="tx1"/>
              </a:solidFill>
            </a:endParaRPr>
          </a:p>
          <a:p>
            <a:pPr marL="457200" indent="-457200" algn="ctr"/>
            <a:r>
              <a:rPr lang="it-IT" sz="2000">
                <a:solidFill>
                  <a:srgbClr val="FF0000"/>
                </a:solidFill>
              </a:rPr>
              <a:t>x  comprensibili  limiti del suo aggiornamento in settori  squisitamente  specialistici  </a:t>
            </a:r>
          </a:p>
          <a:p>
            <a:pPr marL="457200" indent="-457200" algn="ctr"/>
            <a:endParaRPr lang="it-IT" sz="20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43011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2214563" y="1500188"/>
            <a:ext cx="4786312" cy="4000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IL MEDICO </a:t>
            </a:r>
            <a:r>
              <a:rPr lang="it-IT" sz="20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43014" name="CasellaDiTesto 13"/>
          <p:cNvSpPr txBox="1">
            <a:spLocks noChangeArrowheads="1"/>
          </p:cNvSpPr>
          <p:nvPr/>
        </p:nvSpPr>
        <p:spPr bwMode="auto">
          <a:xfrm>
            <a:off x="1571625" y="2682875"/>
            <a:ext cx="6286500" cy="2554288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 u="sng">
                <a:solidFill>
                  <a:schemeClr val="tx1"/>
                </a:solidFill>
              </a:rPr>
              <a:t>DIFFICOLTA’ :</a:t>
            </a:r>
          </a:p>
          <a:p>
            <a:pPr marL="457200" indent="-457200" algn="ctr"/>
            <a:endParaRPr lang="it-IT" sz="2000">
              <a:solidFill>
                <a:schemeClr val="tx1"/>
              </a:solidFill>
            </a:endParaRP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x  progressi  incalzanti  della molteplici specialità  </a:t>
            </a:r>
          </a:p>
          <a:p>
            <a:pPr marL="457200" indent="-457200" algn="ctr"/>
            <a:endParaRPr lang="it-IT" sz="2000">
              <a:solidFill>
                <a:schemeClr val="tx1"/>
              </a:solidFill>
            </a:endParaRP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x  comprensibili  limiti del suo aggiornamento in settori  squisitamente  specialistici  </a:t>
            </a:r>
          </a:p>
          <a:p>
            <a:pPr marL="457200" indent="-457200" algn="ctr"/>
            <a:endParaRPr lang="it-IT" sz="2000">
              <a:solidFill>
                <a:schemeClr val="tx1"/>
              </a:solidFill>
            </a:endParaRPr>
          </a:p>
          <a:p>
            <a:pPr marL="457200" indent="-457200" algn="ctr"/>
            <a:r>
              <a:rPr lang="it-IT" sz="2000">
                <a:solidFill>
                  <a:srgbClr val="FF0000"/>
                </a:solidFill>
              </a:rPr>
              <a:t>x abitudine all’esame strumentale</a:t>
            </a:r>
            <a:endParaRPr lang="it-IT" sz="20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44035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2214563" y="1500188"/>
            <a:ext cx="4786312" cy="4000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IL MEDICO </a:t>
            </a:r>
            <a:r>
              <a:rPr lang="it-IT" sz="20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44038" name="CasellaDiTesto 13"/>
          <p:cNvSpPr txBox="1">
            <a:spLocks noChangeArrowheads="1"/>
          </p:cNvSpPr>
          <p:nvPr/>
        </p:nvSpPr>
        <p:spPr bwMode="auto">
          <a:xfrm>
            <a:off x="1571625" y="2682875"/>
            <a:ext cx="6286500" cy="3170238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 u="sng">
                <a:solidFill>
                  <a:schemeClr val="tx1"/>
                </a:solidFill>
              </a:rPr>
              <a:t>DIFFICOLTA’:</a:t>
            </a:r>
          </a:p>
          <a:p>
            <a:pPr marL="457200" indent="-457200" algn="ctr"/>
            <a:endParaRPr lang="it-IT" sz="2000">
              <a:solidFill>
                <a:schemeClr val="tx1"/>
              </a:solidFill>
            </a:endParaRP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x  progressi  incalzanti  della molteplici specialità  </a:t>
            </a:r>
          </a:p>
          <a:p>
            <a:pPr marL="457200" indent="-457200" algn="ctr"/>
            <a:endParaRPr lang="it-IT" sz="2000">
              <a:solidFill>
                <a:schemeClr val="tx1"/>
              </a:solidFill>
            </a:endParaRP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x  comprensibili  limiti del suo aggiornamento in settori  squisitamente  specialistici  </a:t>
            </a:r>
          </a:p>
          <a:p>
            <a:pPr marL="457200" indent="-457200" algn="ctr"/>
            <a:endParaRPr lang="it-IT" sz="2000">
              <a:solidFill>
                <a:schemeClr val="tx1"/>
              </a:solidFill>
            </a:endParaRP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x abitudine all’esame strumentale</a:t>
            </a:r>
          </a:p>
          <a:p>
            <a:pPr marL="457200" indent="-457200" algn="ctr"/>
            <a:endParaRPr lang="it-IT" sz="2000">
              <a:solidFill>
                <a:schemeClr val="tx1"/>
              </a:solidFill>
            </a:endParaRPr>
          </a:p>
          <a:p>
            <a:pPr marL="457200" indent="-457200" algn="ctr"/>
            <a:r>
              <a:rPr lang="it-IT" sz="2000">
                <a:solidFill>
                  <a:srgbClr val="FF0000"/>
                </a:solidFill>
              </a:rPr>
              <a:t>x disabitudine all’esame obiettivo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45059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5929313" y="1987550"/>
            <a:ext cx="2428875" cy="58420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dirty="0">
                <a:solidFill>
                  <a:schemeClr val="accent3">
                    <a:lumMod val="50000"/>
                  </a:schemeClr>
                </a:solidFill>
              </a:rPr>
              <a:t>MEDICO </a:t>
            </a:r>
            <a:r>
              <a:rPr lang="it-IT" sz="16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16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6053138" y="1058863"/>
            <a:ext cx="1876425" cy="58420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dirty="0">
                <a:solidFill>
                  <a:schemeClr val="accent3">
                    <a:lumMod val="50000"/>
                  </a:schemeClr>
                </a:solidFill>
              </a:rPr>
              <a:t>LO SPECIALISTA ORTOPEDICO</a:t>
            </a:r>
          </a:p>
        </p:txBody>
      </p:sp>
      <p:sp>
        <p:nvSpPr>
          <p:cNvPr id="45063" name="Freccia in giù 8"/>
          <p:cNvSpPr>
            <a:spLocks noChangeArrowheads="1"/>
          </p:cNvSpPr>
          <p:nvPr/>
        </p:nvSpPr>
        <p:spPr bwMode="auto">
          <a:xfrm rot="14590181" flipH="1">
            <a:off x="5072857" y="1254919"/>
            <a:ext cx="203200" cy="446087"/>
          </a:xfrm>
          <a:prstGeom prst="downArrow">
            <a:avLst>
              <a:gd name="adj1" fmla="val 50000"/>
              <a:gd name="adj2" fmla="val 50106"/>
            </a:avLst>
          </a:prstGeom>
          <a:solidFill>
            <a:srgbClr val="FFFF00"/>
          </a:solidFill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45064" name="Freccia in giù 16"/>
          <p:cNvSpPr>
            <a:spLocks noChangeArrowheads="1"/>
          </p:cNvSpPr>
          <p:nvPr/>
        </p:nvSpPr>
        <p:spPr bwMode="auto">
          <a:xfrm rot="-3790181">
            <a:off x="5072857" y="1870869"/>
            <a:ext cx="203200" cy="446087"/>
          </a:xfrm>
          <a:prstGeom prst="downArrow">
            <a:avLst>
              <a:gd name="adj1" fmla="val 50000"/>
              <a:gd name="adj2" fmla="val 50106"/>
            </a:avLst>
          </a:prstGeom>
          <a:solidFill>
            <a:srgbClr val="FFFF00"/>
          </a:solidFill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45065" name="CasellaDiTesto 13"/>
          <p:cNvSpPr txBox="1">
            <a:spLocks noChangeArrowheads="1"/>
          </p:cNvSpPr>
          <p:nvPr/>
        </p:nvSpPr>
        <p:spPr bwMode="auto">
          <a:xfrm>
            <a:off x="785813" y="1214438"/>
            <a:ext cx="3929062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Abitudine all’esame strumentale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+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Disabitudine all’esame obiettivo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46083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5929313" y="1987550"/>
            <a:ext cx="2428875" cy="58420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dirty="0">
                <a:solidFill>
                  <a:schemeClr val="accent3">
                    <a:lumMod val="50000"/>
                  </a:schemeClr>
                </a:solidFill>
              </a:rPr>
              <a:t>MEDICO </a:t>
            </a:r>
            <a:r>
              <a:rPr lang="it-IT" sz="16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16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6053138" y="1058863"/>
            <a:ext cx="1876425" cy="58420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dirty="0">
                <a:solidFill>
                  <a:schemeClr val="accent3">
                    <a:lumMod val="50000"/>
                  </a:schemeClr>
                </a:solidFill>
              </a:rPr>
              <a:t>LO SPECIALISTA ORTOPEDICO</a:t>
            </a:r>
          </a:p>
        </p:txBody>
      </p:sp>
      <p:sp>
        <p:nvSpPr>
          <p:cNvPr id="46087" name="Freccia in giù 8"/>
          <p:cNvSpPr>
            <a:spLocks noChangeArrowheads="1"/>
          </p:cNvSpPr>
          <p:nvPr/>
        </p:nvSpPr>
        <p:spPr bwMode="auto">
          <a:xfrm rot="14590181" flipH="1">
            <a:off x="5072857" y="1254919"/>
            <a:ext cx="203200" cy="446087"/>
          </a:xfrm>
          <a:prstGeom prst="downArrow">
            <a:avLst>
              <a:gd name="adj1" fmla="val 50000"/>
              <a:gd name="adj2" fmla="val 50106"/>
            </a:avLst>
          </a:prstGeom>
          <a:solidFill>
            <a:srgbClr val="FFFF00"/>
          </a:solidFill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46088" name="Freccia in giù 16"/>
          <p:cNvSpPr>
            <a:spLocks noChangeArrowheads="1"/>
          </p:cNvSpPr>
          <p:nvPr/>
        </p:nvSpPr>
        <p:spPr bwMode="auto">
          <a:xfrm rot="-3790181">
            <a:off x="5072857" y="1870869"/>
            <a:ext cx="203200" cy="446087"/>
          </a:xfrm>
          <a:prstGeom prst="downArrow">
            <a:avLst>
              <a:gd name="adj1" fmla="val 50000"/>
              <a:gd name="adj2" fmla="val 50106"/>
            </a:avLst>
          </a:prstGeom>
          <a:solidFill>
            <a:srgbClr val="FFFF00"/>
          </a:solidFill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46089" name="CasellaDiTesto 13"/>
          <p:cNvSpPr txBox="1">
            <a:spLocks noChangeArrowheads="1"/>
          </p:cNvSpPr>
          <p:nvPr/>
        </p:nvSpPr>
        <p:spPr bwMode="auto">
          <a:xfrm>
            <a:off x="785813" y="1214438"/>
            <a:ext cx="3929062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Abitudine all’esame strumentale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+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Disabitudine all’esame obiettivo</a:t>
            </a:r>
          </a:p>
        </p:txBody>
      </p:sp>
      <p:sp>
        <p:nvSpPr>
          <p:cNvPr id="23" name="CasellaDiTesto 22"/>
          <p:cNvSpPr txBox="1"/>
          <p:nvPr/>
        </p:nvSpPr>
        <p:spPr>
          <a:xfrm>
            <a:off x="2286000" y="3143250"/>
            <a:ext cx="4429125" cy="33813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dirty="0">
                <a:solidFill>
                  <a:schemeClr val="tx1"/>
                </a:solidFill>
              </a:rPr>
              <a:t>ACCERTAMENTI SPESSO NON NECESSARI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47107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8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5929313" y="1987550"/>
            <a:ext cx="2428875" cy="58420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dirty="0">
                <a:solidFill>
                  <a:schemeClr val="accent3">
                    <a:lumMod val="50000"/>
                  </a:schemeClr>
                </a:solidFill>
              </a:rPr>
              <a:t>MEDICO </a:t>
            </a:r>
            <a:r>
              <a:rPr lang="it-IT" sz="16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16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6053138" y="1058863"/>
            <a:ext cx="1876425" cy="58420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dirty="0">
                <a:solidFill>
                  <a:schemeClr val="accent3">
                    <a:lumMod val="50000"/>
                  </a:schemeClr>
                </a:solidFill>
              </a:rPr>
              <a:t>LO SPECIALISTA ORTOPEDICO</a:t>
            </a:r>
          </a:p>
        </p:txBody>
      </p:sp>
      <p:sp>
        <p:nvSpPr>
          <p:cNvPr id="47111" name="Freccia in giù 8"/>
          <p:cNvSpPr>
            <a:spLocks noChangeArrowheads="1"/>
          </p:cNvSpPr>
          <p:nvPr/>
        </p:nvSpPr>
        <p:spPr bwMode="auto">
          <a:xfrm rot="14590181" flipH="1">
            <a:off x="5072857" y="1254919"/>
            <a:ext cx="203200" cy="446087"/>
          </a:xfrm>
          <a:prstGeom prst="downArrow">
            <a:avLst>
              <a:gd name="adj1" fmla="val 50000"/>
              <a:gd name="adj2" fmla="val 50106"/>
            </a:avLst>
          </a:prstGeom>
          <a:solidFill>
            <a:srgbClr val="FFFF00"/>
          </a:solidFill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47112" name="Freccia in giù 16"/>
          <p:cNvSpPr>
            <a:spLocks noChangeArrowheads="1"/>
          </p:cNvSpPr>
          <p:nvPr/>
        </p:nvSpPr>
        <p:spPr bwMode="auto">
          <a:xfrm rot="-3790181">
            <a:off x="5072857" y="1870869"/>
            <a:ext cx="203200" cy="446087"/>
          </a:xfrm>
          <a:prstGeom prst="downArrow">
            <a:avLst>
              <a:gd name="adj1" fmla="val 50000"/>
              <a:gd name="adj2" fmla="val 50106"/>
            </a:avLst>
          </a:prstGeom>
          <a:solidFill>
            <a:srgbClr val="FFFF00"/>
          </a:solidFill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47113" name="CasellaDiTesto 13"/>
          <p:cNvSpPr txBox="1">
            <a:spLocks noChangeArrowheads="1"/>
          </p:cNvSpPr>
          <p:nvPr/>
        </p:nvSpPr>
        <p:spPr bwMode="auto">
          <a:xfrm>
            <a:off x="928688" y="4068763"/>
            <a:ext cx="24669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1800">
                <a:solidFill>
                  <a:srgbClr val="FF0000"/>
                </a:solidFill>
              </a:rPr>
              <a:t>CONFLITTO DISCO-</a:t>
            </a:r>
          </a:p>
          <a:p>
            <a:pPr marL="457200" indent="-457200" algn="ctr"/>
            <a:r>
              <a:rPr lang="it-IT" sz="1800">
                <a:solidFill>
                  <a:srgbClr val="FF0000"/>
                </a:solidFill>
              </a:rPr>
              <a:t>RADICOLARE</a:t>
            </a:r>
          </a:p>
        </p:txBody>
      </p:sp>
      <p:sp>
        <p:nvSpPr>
          <p:cNvPr id="47114" name="CasellaDiTesto 13"/>
          <p:cNvSpPr txBox="1">
            <a:spLocks noChangeArrowheads="1"/>
          </p:cNvSpPr>
          <p:nvPr/>
        </p:nvSpPr>
        <p:spPr bwMode="auto">
          <a:xfrm>
            <a:off x="3857625" y="4214813"/>
            <a:ext cx="4500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1800">
                <a:solidFill>
                  <a:srgbClr val="FFFF00"/>
                </a:solidFill>
              </a:rPr>
              <a:t>RX - RMN - MIELO-RMN - TC - EMG </a:t>
            </a:r>
          </a:p>
        </p:txBody>
      </p:sp>
      <p:sp>
        <p:nvSpPr>
          <p:cNvPr id="47115" name="Rettangolo 18"/>
          <p:cNvSpPr>
            <a:spLocks noChangeArrowheads="1"/>
          </p:cNvSpPr>
          <p:nvPr/>
        </p:nvSpPr>
        <p:spPr bwMode="auto">
          <a:xfrm>
            <a:off x="928688" y="4000500"/>
            <a:ext cx="7286625" cy="785813"/>
          </a:xfrm>
          <a:prstGeom prst="rect">
            <a:avLst/>
          </a:prstGeom>
          <a:noFill/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>
              <a:solidFill>
                <a:srgbClr val="FFFF00"/>
              </a:solidFill>
            </a:endParaRPr>
          </a:p>
        </p:txBody>
      </p:sp>
      <p:sp>
        <p:nvSpPr>
          <p:cNvPr id="47116" name="Freccia a destra 22"/>
          <p:cNvSpPr>
            <a:spLocks noChangeArrowheads="1"/>
          </p:cNvSpPr>
          <p:nvPr/>
        </p:nvSpPr>
        <p:spPr bwMode="auto">
          <a:xfrm>
            <a:off x="3429000" y="4286250"/>
            <a:ext cx="642938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>
              <a:solidFill>
                <a:srgbClr val="FFFF00"/>
              </a:solidFill>
            </a:endParaRPr>
          </a:p>
        </p:txBody>
      </p:sp>
      <p:sp>
        <p:nvSpPr>
          <p:cNvPr id="47117" name="CasellaDiTesto 13"/>
          <p:cNvSpPr txBox="1">
            <a:spLocks noChangeArrowheads="1"/>
          </p:cNvSpPr>
          <p:nvPr/>
        </p:nvSpPr>
        <p:spPr bwMode="auto">
          <a:xfrm>
            <a:off x="785813" y="1214438"/>
            <a:ext cx="3929062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Abitudine all’esame strumentale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+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Disabitudine all’esame obiettivo</a:t>
            </a:r>
          </a:p>
        </p:txBody>
      </p:sp>
      <p:sp>
        <p:nvSpPr>
          <p:cNvPr id="23" name="CasellaDiTesto 22"/>
          <p:cNvSpPr txBox="1"/>
          <p:nvPr/>
        </p:nvSpPr>
        <p:spPr>
          <a:xfrm>
            <a:off x="2286000" y="3143250"/>
            <a:ext cx="4429125" cy="33813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dirty="0">
                <a:solidFill>
                  <a:schemeClr val="tx1"/>
                </a:solidFill>
              </a:rPr>
              <a:t>ACCERTAMENTI SPESSO NON NECESSARI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48131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2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5929313" y="1987550"/>
            <a:ext cx="2428875" cy="58420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dirty="0">
                <a:solidFill>
                  <a:schemeClr val="accent3">
                    <a:lumMod val="50000"/>
                  </a:schemeClr>
                </a:solidFill>
              </a:rPr>
              <a:t>MEDICO </a:t>
            </a:r>
            <a:r>
              <a:rPr lang="it-IT" sz="16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16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6053138" y="1058863"/>
            <a:ext cx="1876425" cy="58420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dirty="0">
                <a:solidFill>
                  <a:schemeClr val="accent3">
                    <a:lumMod val="50000"/>
                  </a:schemeClr>
                </a:solidFill>
              </a:rPr>
              <a:t>LO SPECIALISTA ORTOPEDICO</a:t>
            </a:r>
          </a:p>
        </p:txBody>
      </p:sp>
      <p:sp>
        <p:nvSpPr>
          <p:cNvPr id="48135" name="Freccia in giù 8"/>
          <p:cNvSpPr>
            <a:spLocks noChangeArrowheads="1"/>
          </p:cNvSpPr>
          <p:nvPr/>
        </p:nvSpPr>
        <p:spPr bwMode="auto">
          <a:xfrm rot="14590181" flipH="1">
            <a:off x="5072857" y="1254919"/>
            <a:ext cx="203200" cy="446087"/>
          </a:xfrm>
          <a:prstGeom prst="downArrow">
            <a:avLst>
              <a:gd name="adj1" fmla="val 50000"/>
              <a:gd name="adj2" fmla="val 50106"/>
            </a:avLst>
          </a:prstGeom>
          <a:solidFill>
            <a:srgbClr val="FFFF00"/>
          </a:solidFill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48136" name="Freccia in giù 16"/>
          <p:cNvSpPr>
            <a:spLocks noChangeArrowheads="1"/>
          </p:cNvSpPr>
          <p:nvPr/>
        </p:nvSpPr>
        <p:spPr bwMode="auto">
          <a:xfrm rot="-3790181">
            <a:off x="5072857" y="1870869"/>
            <a:ext cx="203200" cy="446087"/>
          </a:xfrm>
          <a:prstGeom prst="downArrow">
            <a:avLst>
              <a:gd name="adj1" fmla="val 50000"/>
              <a:gd name="adj2" fmla="val 50106"/>
            </a:avLst>
          </a:prstGeom>
          <a:solidFill>
            <a:srgbClr val="FFFF00"/>
          </a:solidFill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48137" name="CasellaDiTesto 13"/>
          <p:cNvSpPr txBox="1">
            <a:spLocks noChangeArrowheads="1"/>
          </p:cNvSpPr>
          <p:nvPr/>
        </p:nvSpPr>
        <p:spPr bwMode="auto">
          <a:xfrm>
            <a:off x="928688" y="4068763"/>
            <a:ext cx="24669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1800">
                <a:solidFill>
                  <a:srgbClr val="FFFF00"/>
                </a:solidFill>
              </a:rPr>
              <a:t>CONFLITTO DISCO-</a:t>
            </a:r>
          </a:p>
          <a:p>
            <a:pPr marL="457200" indent="-457200" algn="ctr"/>
            <a:r>
              <a:rPr lang="it-IT" sz="1800">
                <a:solidFill>
                  <a:srgbClr val="FFFF00"/>
                </a:solidFill>
              </a:rPr>
              <a:t>RADICOLARE</a:t>
            </a:r>
          </a:p>
        </p:txBody>
      </p:sp>
      <p:sp>
        <p:nvSpPr>
          <p:cNvPr id="48138" name="CasellaDiTesto 13"/>
          <p:cNvSpPr txBox="1">
            <a:spLocks noChangeArrowheads="1"/>
          </p:cNvSpPr>
          <p:nvPr/>
        </p:nvSpPr>
        <p:spPr bwMode="auto">
          <a:xfrm>
            <a:off x="3857625" y="4214813"/>
            <a:ext cx="4500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1800">
                <a:solidFill>
                  <a:srgbClr val="FFFF00"/>
                </a:solidFill>
              </a:rPr>
              <a:t>RX - RMN - MIELO-RMN - TC - EMG </a:t>
            </a:r>
          </a:p>
        </p:txBody>
      </p:sp>
      <p:sp>
        <p:nvSpPr>
          <p:cNvPr id="48139" name="Rettangolo 18"/>
          <p:cNvSpPr>
            <a:spLocks noChangeArrowheads="1"/>
          </p:cNvSpPr>
          <p:nvPr/>
        </p:nvSpPr>
        <p:spPr bwMode="auto">
          <a:xfrm>
            <a:off x="928688" y="4000500"/>
            <a:ext cx="7286625" cy="785813"/>
          </a:xfrm>
          <a:prstGeom prst="rect">
            <a:avLst/>
          </a:prstGeom>
          <a:noFill/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>
              <a:solidFill>
                <a:srgbClr val="FFFF00"/>
              </a:solidFill>
            </a:endParaRPr>
          </a:p>
        </p:txBody>
      </p:sp>
      <p:sp>
        <p:nvSpPr>
          <p:cNvPr id="48140" name="Freccia a destra 22"/>
          <p:cNvSpPr>
            <a:spLocks noChangeArrowheads="1"/>
          </p:cNvSpPr>
          <p:nvPr/>
        </p:nvSpPr>
        <p:spPr bwMode="auto">
          <a:xfrm>
            <a:off x="3429000" y="4286250"/>
            <a:ext cx="642938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>
              <a:solidFill>
                <a:srgbClr val="FFFF00"/>
              </a:solidFill>
            </a:endParaRPr>
          </a:p>
        </p:txBody>
      </p:sp>
      <p:sp>
        <p:nvSpPr>
          <p:cNvPr id="48141" name="CasellaDiTesto 13"/>
          <p:cNvSpPr txBox="1">
            <a:spLocks noChangeArrowheads="1"/>
          </p:cNvSpPr>
          <p:nvPr/>
        </p:nvSpPr>
        <p:spPr bwMode="auto">
          <a:xfrm>
            <a:off x="785813" y="1214438"/>
            <a:ext cx="3929062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Abitudine all’esame strumentale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+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Disabitudine all’esame obiettivo</a:t>
            </a:r>
          </a:p>
        </p:txBody>
      </p:sp>
      <p:sp>
        <p:nvSpPr>
          <p:cNvPr id="23" name="CasellaDiTesto 22"/>
          <p:cNvSpPr txBox="1"/>
          <p:nvPr/>
        </p:nvSpPr>
        <p:spPr>
          <a:xfrm>
            <a:off x="2286000" y="3143250"/>
            <a:ext cx="4429125" cy="33813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dirty="0">
                <a:solidFill>
                  <a:schemeClr val="tx1"/>
                </a:solidFill>
              </a:rPr>
              <a:t>ACCERTAMENTI SPESSO NON NECESSARI</a:t>
            </a:r>
          </a:p>
        </p:txBody>
      </p:sp>
      <p:sp>
        <p:nvSpPr>
          <p:cNvPr id="48143" name="CasellaDiTesto 13"/>
          <p:cNvSpPr txBox="1">
            <a:spLocks noChangeArrowheads="1"/>
          </p:cNvSpPr>
          <p:nvPr/>
        </p:nvSpPr>
        <p:spPr bwMode="auto">
          <a:xfrm>
            <a:off x="500063" y="5140325"/>
            <a:ext cx="21431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1800">
                <a:solidFill>
                  <a:srgbClr val="FF0000"/>
                </a:solidFill>
              </a:rPr>
              <a:t>TENOSINOVITE  </a:t>
            </a:r>
          </a:p>
          <a:p>
            <a:pPr marL="457200" indent="-457200" algn="ctr"/>
            <a:r>
              <a:rPr lang="it-IT" sz="1800">
                <a:solidFill>
                  <a:srgbClr val="FF0000"/>
                </a:solidFill>
              </a:rPr>
              <a:t>STENOSANTE </a:t>
            </a:r>
          </a:p>
        </p:txBody>
      </p:sp>
      <p:sp>
        <p:nvSpPr>
          <p:cNvPr id="48144" name="CasellaDiTesto 14"/>
          <p:cNvSpPr txBox="1">
            <a:spLocks noChangeArrowheads="1"/>
          </p:cNvSpPr>
          <p:nvPr/>
        </p:nvSpPr>
        <p:spPr bwMode="auto">
          <a:xfrm>
            <a:off x="3143250" y="5286375"/>
            <a:ext cx="56435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1800">
                <a:solidFill>
                  <a:srgbClr val="FFFF00"/>
                </a:solidFill>
              </a:rPr>
              <a:t>RX  - EMG  - ECO - RMN - TC  - ESAMI EMAT.</a:t>
            </a:r>
          </a:p>
        </p:txBody>
      </p:sp>
      <p:sp>
        <p:nvSpPr>
          <p:cNvPr id="48145" name="Rettangolo 19"/>
          <p:cNvSpPr>
            <a:spLocks noChangeArrowheads="1"/>
          </p:cNvSpPr>
          <p:nvPr/>
        </p:nvSpPr>
        <p:spPr bwMode="auto">
          <a:xfrm>
            <a:off x="652463" y="5072063"/>
            <a:ext cx="7920037" cy="785812"/>
          </a:xfrm>
          <a:prstGeom prst="rect">
            <a:avLst/>
          </a:prstGeom>
          <a:noFill/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>
              <a:solidFill>
                <a:srgbClr val="FFFF00"/>
              </a:solidFill>
            </a:endParaRPr>
          </a:p>
        </p:txBody>
      </p:sp>
      <p:sp>
        <p:nvSpPr>
          <p:cNvPr id="48146" name="Freccia a destra 23"/>
          <p:cNvSpPr>
            <a:spLocks noChangeArrowheads="1"/>
          </p:cNvSpPr>
          <p:nvPr/>
        </p:nvSpPr>
        <p:spPr bwMode="auto">
          <a:xfrm>
            <a:off x="2643188" y="5357813"/>
            <a:ext cx="642937" cy="214312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1428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49155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CasellaDiTesto 20"/>
          <p:cNvSpPr txBox="1"/>
          <p:nvPr/>
        </p:nvSpPr>
        <p:spPr>
          <a:xfrm>
            <a:off x="5929313" y="1987550"/>
            <a:ext cx="2428875" cy="58420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dirty="0">
                <a:solidFill>
                  <a:schemeClr val="accent3">
                    <a:lumMod val="50000"/>
                  </a:schemeClr>
                </a:solidFill>
              </a:rPr>
              <a:t>MEDICO </a:t>
            </a:r>
            <a:r>
              <a:rPr lang="it-IT" sz="1600" dirty="0" err="1">
                <a:solidFill>
                  <a:schemeClr val="accent3">
                    <a:lumMod val="50000"/>
                  </a:schemeClr>
                </a:solidFill>
              </a:rPr>
              <a:t>DI</a:t>
            </a:r>
            <a:r>
              <a:rPr lang="it-IT" sz="1600" dirty="0">
                <a:solidFill>
                  <a:schemeClr val="accent3">
                    <a:lumMod val="50000"/>
                  </a:schemeClr>
                </a:solidFill>
              </a:rPr>
              <a:t> MEDICINA GENERALE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6053138" y="1058863"/>
            <a:ext cx="1876425" cy="58420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dirty="0">
                <a:solidFill>
                  <a:schemeClr val="accent3">
                    <a:lumMod val="50000"/>
                  </a:schemeClr>
                </a:solidFill>
              </a:rPr>
              <a:t>LO SPECIALISTA ORTOPEDICO</a:t>
            </a:r>
          </a:p>
        </p:txBody>
      </p:sp>
      <p:sp>
        <p:nvSpPr>
          <p:cNvPr id="49159" name="Freccia in giù 8"/>
          <p:cNvSpPr>
            <a:spLocks noChangeArrowheads="1"/>
          </p:cNvSpPr>
          <p:nvPr/>
        </p:nvSpPr>
        <p:spPr bwMode="auto">
          <a:xfrm rot="14590181" flipH="1">
            <a:off x="5072857" y="1254919"/>
            <a:ext cx="203200" cy="446087"/>
          </a:xfrm>
          <a:prstGeom prst="downArrow">
            <a:avLst>
              <a:gd name="adj1" fmla="val 50000"/>
              <a:gd name="adj2" fmla="val 50106"/>
            </a:avLst>
          </a:prstGeom>
          <a:solidFill>
            <a:srgbClr val="FFFF00"/>
          </a:solidFill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49160" name="CasellaDiTesto 13"/>
          <p:cNvSpPr txBox="1">
            <a:spLocks noChangeArrowheads="1"/>
          </p:cNvSpPr>
          <p:nvPr/>
        </p:nvSpPr>
        <p:spPr bwMode="auto">
          <a:xfrm>
            <a:off x="500063" y="5140325"/>
            <a:ext cx="21431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1800">
                <a:solidFill>
                  <a:srgbClr val="FFFF00"/>
                </a:solidFill>
              </a:rPr>
              <a:t>TENOSINOVITE  </a:t>
            </a:r>
          </a:p>
          <a:p>
            <a:pPr marL="457200" indent="-457200" algn="ctr"/>
            <a:r>
              <a:rPr lang="it-IT" sz="1800">
                <a:solidFill>
                  <a:srgbClr val="FFFF00"/>
                </a:solidFill>
              </a:rPr>
              <a:t>STENOSANTE </a:t>
            </a:r>
          </a:p>
        </p:txBody>
      </p:sp>
      <p:sp>
        <p:nvSpPr>
          <p:cNvPr id="49161" name="CasellaDiTesto 13"/>
          <p:cNvSpPr txBox="1">
            <a:spLocks noChangeArrowheads="1"/>
          </p:cNvSpPr>
          <p:nvPr/>
        </p:nvSpPr>
        <p:spPr bwMode="auto">
          <a:xfrm>
            <a:off x="642938" y="6273800"/>
            <a:ext cx="2143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1800">
                <a:solidFill>
                  <a:srgbClr val="FF0000"/>
                </a:solidFill>
              </a:rPr>
              <a:t>METATARSALGIA </a:t>
            </a:r>
          </a:p>
        </p:txBody>
      </p:sp>
      <p:sp>
        <p:nvSpPr>
          <p:cNvPr id="49162" name="CasellaDiTesto 14"/>
          <p:cNvSpPr txBox="1">
            <a:spLocks noChangeArrowheads="1"/>
          </p:cNvSpPr>
          <p:nvPr/>
        </p:nvSpPr>
        <p:spPr bwMode="auto">
          <a:xfrm>
            <a:off x="3143250" y="5286375"/>
            <a:ext cx="56435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1800">
                <a:solidFill>
                  <a:srgbClr val="FFFF00"/>
                </a:solidFill>
              </a:rPr>
              <a:t>RX  - EMG  - ECO - RMN - TC  - ESAMI EMAT.</a:t>
            </a:r>
          </a:p>
        </p:txBody>
      </p:sp>
      <p:sp>
        <p:nvSpPr>
          <p:cNvPr id="49163" name="CasellaDiTesto 15"/>
          <p:cNvSpPr txBox="1">
            <a:spLocks noChangeArrowheads="1"/>
          </p:cNvSpPr>
          <p:nvPr/>
        </p:nvSpPr>
        <p:spPr bwMode="auto">
          <a:xfrm>
            <a:off x="3214688" y="6286500"/>
            <a:ext cx="5572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1800">
                <a:solidFill>
                  <a:srgbClr val="FFFF00"/>
                </a:solidFill>
              </a:rPr>
              <a:t>RX  - ECO - RMN – TC - EMG - SCINTIGRAFIA</a:t>
            </a:r>
          </a:p>
        </p:txBody>
      </p:sp>
      <p:sp>
        <p:nvSpPr>
          <p:cNvPr id="49164" name="Freccia in giù 16"/>
          <p:cNvSpPr>
            <a:spLocks noChangeArrowheads="1"/>
          </p:cNvSpPr>
          <p:nvPr/>
        </p:nvSpPr>
        <p:spPr bwMode="auto">
          <a:xfrm rot="-3790181">
            <a:off x="5072857" y="1870869"/>
            <a:ext cx="203200" cy="446087"/>
          </a:xfrm>
          <a:prstGeom prst="downArrow">
            <a:avLst>
              <a:gd name="adj1" fmla="val 50000"/>
              <a:gd name="adj2" fmla="val 50106"/>
            </a:avLst>
          </a:prstGeom>
          <a:solidFill>
            <a:srgbClr val="FFFF00"/>
          </a:solidFill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49165" name="Rettangolo 19"/>
          <p:cNvSpPr>
            <a:spLocks noChangeArrowheads="1"/>
          </p:cNvSpPr>
          <p:nvPr/>
        </p:nvSpPr>
        <p:spPr bwMode="auto">
          <a:xfrm>
            <a:off x="652463" y="5072063"/>
            <a:ext cx="7920037" cy="785812"/>
          </a:xfrm>
          <a:prstGeom prst="rect">
            <a:avLst/>
          </a:prstGeom>
          <a:noFill/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>
              <a:solidFill>
                <a:srgbClr val="FFFF00"/>
              </a:solidFill>
            </a:endParaRPr>
          </a:p>
        </p:txBody>
      </p:sp>
      <p:sp>
        <p:nvSpPr>
          <p:cNvPr id="49166" name="Rettangolo 21"/>
          <p:cNvSpPr>
            <a:spLocks noChangeArrowheads="1"/>
          </p:cNvSpPr>
          <p:nvPr/>
        </p:nvSpPr>
        <p:spPr bwMode="auto">
          <a:xfrm>
            <a:off x="642938" y="6215063"/>
            <a:ext cx="7929562" cy="500062"/>
          </a:xfrm>
          <a:prstGeom prst="rect">
            <a:avLst/>
          </a:prstGeom>
          <a:noFill/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>
              <a:solidFill>
                <a:srgbClr val="FFFF00"/>
              </a:solidFill>
            </a:endParaRPr>
          </a:p>
        </p:txBody>
      </p:sp>
      <p:sp>
        <p:nvSpPr>
          <p:cNvPr id="49167" name="Freccia a destra 23"/>
          <p:cNvSpPr>
            <a:spLocks noChangeArrowheads="1"/>
          </p:cNvSpPr>
          <p:nvPr/>
        </p:nvSpPr>
        <p:spPr bwMode="auto">
          <a:xfrm>
            <a:off x="2643188" y="5357813"/>
            <a:ext cx="642937" cy="214312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>
              <a:solidFill>
                <a:srgbClr val="FFFF00"/>
              </a:solidFill>
            </a:endParaRPr>
          </a:p>
        </p:txBody>
      </p:sp>
      <p:sp>
        <p:nvSpPr>
          <p:cNvPr id="49168" name="Freccia a destra 24"/>
          <p:cNvSpPr>
            <a:spLocks noChangeArrowheads="1"/>
          </p:cNvSpPr>
          <p:nvPr/>
        </p:nvSpPr>
        <p:spPr bwMode="auto">
          <a:xfrm>
            <a:off x="2786063" y="6357938"/>
            <a:ext cx="642937" cy="214312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>
              <a:solidFill>
                <a:srgbClr val="FFFF00"/>
              </a:solidFill>
            </a:endParaRPr>
          </a:p>
        </p:txBody>
      </p:sp>
      <p:sp>
        <p:nvSpPr>
          <p:cNvPr id="49169" name="CasellaDiTesto 13"/>
          <p:cNvSpPr txBox="1">
            <a:spLocks noChangeArrowheads="1"/>
          </p:cNvSpPr>
          <p:nvPr/>
        </p:nvSpPr>
        <p:spPr bwMode="auto">
          <a:xfrm>
            <a:off x="928688" y="4068763"/>
            <a:ext cx="24669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1800">
                <a:solidFill>
                  <a:srgbClr val="FFFF00"/>
                </a:solidFill>
              </a:rPr>
              <a:t>CONFLITTO DISCO-</a:t>
            </a:r>
          </a:p>
          <a:p>
            <a:pPr marL="457200" indent="-457200" algn="ctr"/>
            <a:r>
              <a:rPr lang="it-IT" sz="1800">
                <a:solidFill>
                  <a:srgbClr val="FFFF00"/>
                </a:solidFill>
              </a:rPr>
              <a:t>RADICOLARE</a:t>
            </a:r>
          </a:p>
        </p:txBody>
      </p:sp>
      <p:sp>
        <p:nvSpPr>
          <p:cNvPr id="49170" name="CasellaDiTesto 13"/>
          <p:cNvSpPr txBox="1">
            <a:spLocks noChangeArrowheads="1"/>
          </p:cNvSpPr>
          <p:nvPr/>
        </p:nvSpPr>
        <p:spPr bwMode="auto">
          <a:xfrm>
            <a:off x="3857625" y="4214813"/>
            <a:ext cx="4500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1800">
                <a:solidFill>
                  <a:srgbClr val="FFFF00"/>
                </a:solidFill>
              </a:rPr>
              <a:t>RX - RMN - MIELO-RMN - TC - EMG </a:t>
            </a:r>
          </a:p>
        </p:txBody>
      </p:sp>
      <p:sp>
        <p:nvSpPr>
          <p:cNvPr id="49171" name="Rettangolo 18"/>
          <p:cNvSpPr>
            <a:spLocks noChangeArrowheads="1"/>
          </p:cNvSpPr>
          <p:nvPr/>
        </p:nvSpPr>
        <p:spPr bwMode="auto">
          <a:xfrm>
            <a:off x="928688" y="4000500"/>
            <a:ext cx="7286625" cy="785813"/>
          </a:xfrm>
          <a:prstGeom prst="rect">
            <a:avLst/>
          </a:prstGeom>
          <a:noFill/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>
              <a:solidFill>
                <a:srgbClr val="FFFF00"/>
              </a:solidFill>
            </a:endParaRPr>
          </a:p>
        </p:txBody>
      </p:sp>
      <p:sp>
        <p:nvSpPr>
          <p:cNvPr id="49172" name="Freccia a destra 22"/>
          <p:cNvSpPr>
            <a:spLocks noChangeArrowheads="1"/>
          </p:cNvSpPr>
          <p:nvPr/>
        </p:nvSpPr>
        <p:spPr bwMode="auto">
          <a:xfrm>
            <a:off x="3429000" y="4286250"/>
            <a:ext cx="642938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>
              <a:solidFill>
                <a:srgbClr val="FFFF00"/>
              </a:solidFill>
            </a:endParaRPr>
          </a:p>
        </p:txBody>
      </p:sp>
      <p:sp>
        <p:nvSpPr>
          <p:cNvPr id="49173" name="CasellaDiTesto 13"/>
          <p:cNvSpPr txBox="1">
            <a:spLocks noChangeArrowheads="1"/>
          </p:cNvSpPr>
          <p:nvPr/>
        </p:nvSpPr>
        <p:spPr bwMode="auto">
          <a:xfrm>
            <a:off x="785813" y="1214438"/>
            <a:ext cx="3929062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Abitudine all’esame strumentale 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+</a:t>
            </a:r>
          </a:p>
          <a:p>
            <a:pPr marL="457200" indent="-457200" algn="ctr"/>
            <a:r>
              <a:rPr lang="it-IT" sz="2000">
                <a:solidFill>
                  <a:schemeClr val="tx1"/>
                </a:solidFill>
              </a:rPr>
              <a:t>Disabitudine all’esame obiettivo</a:t>
            </a:r>
          </a:p>
        </p:txBody>
      </p:sp>
      <p:sp>
        <p:nvSpPr>
          <p:cNvPr id="23" name="CasellaDiTesto 22"/>
          <p:cNvSpPr txBox="1"/>
          <p:nvPr/>
        </p:nvSpPr>
        <p:spPr>
          <a:xfrm>
            <a:off x="2286000" y="3143250"/>
            <a:ext cx="4429125" cy="33813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dirty="0">
                <a:solidFill>
                  <a:schemeClr val="tx1"/>
                </a:solidFill>
              </a:rPr>
              <a:t>ACCERTAMENTI SPESSO NON NECESSARI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71438"/>
            <a:ext cx="4929188" cy="46196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50179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0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CasellaDiTesto 23"/>
          <p:cNvSpPr txBox="1"/>
          <p:nvPr/>
        </p:nvSpPr>
        <p:spPr>
          <a:xfrm>
            <a:off x="1571625" y="714375"/>
            <a:ext cx="6357938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LE PATOLOGIE ORTOPEDICHE PIU’ FREQUENTI</a:t>
            </a:r>
          </a:p>
        </p:txBody>
      </p:sp>
      <p:sp>
        <p:nvSpPr>
          <p:cNvPr id="50182" name="Rettangolo 14"/>
          <p:cNvSpPr>
            <a:spLocks noChangeArrowheads="1"/>
          </p:cNvSpPr>
          <p:nvPr/>
        </p:nvSpPr>
        <p:spPr bwMode="auto">
          <a:xfrm>
            <a:off x="71438" y="1285875"/>
            <a:ext cx="8929687" cy="48006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ANCA………... </a:t>
            </a:r>
            <a:r>
              <a:rPr lang="it-IT" sz="1800" b="0">
                <a:solidFill>
                  <a:srgbClr val="FFFF00"/>
                </a:solidFill>
              </a:rPr>
              <a:t>coxartrosi </a:t>
            </a:r>
          </a:p>
          <a:p>
            <a:pPr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GINOCCHIO.. </a:t>
            </a:r>
            <a:r>
              <a:rPr lang="it-IT" sz="1800">
                <a:solidFill>
                  <a:srgbClr val="FF0000"/>
                </a:solidFill>
              </a:rPr>
              <a:t> </a:t>
            </a:r>
            <a:r>
              <a:rPr lang="it-IT" sz="1800" b="0">
                <a:solidFill>
                  <a:srgbClr val="FFFF00"/>
                </a:solidFill>
              </a:rPr>
              <a:t>gonartrosi - lesioni legamenti - meniscopatie</a:t>
            </a:r>
          </a:p>
          <a:p>
            <a:pPr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CAVIGLIA ….  </a:t>
            </a:r>
            <a:r>
              <a:rPr lang="it-IT" sz="1800" b="0">
                <a:solidFill>
                  <a:srgbClr val="FFFF00"/>
                </a:solidFill>
              </a:rPr>
              <a:t>artrosi – lesioni  legamenti</a:t>
            </a:r>
          </a:p>
          <a:p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PIEDE  ……..  </a:t>
            </a:r>
            <a:r>
              <a:rPr lang="it-IT" sz="1800" b="0">
                <a:solidFill>
                  <a:srgbClr val="FFFF00"/>
                </a:solidFill>
              </a:rPr>
              <a:t>patologie metatarsali - alluce valgo  </a:t>
            </a:r>
          </a:p>
          <a:p>
            <a:pPr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SPALLA  ……  </a:t>
            </a:r>
            <a:r>
              <a:rPr lang="it-IT" sz="1800" b="0">
                <a:solidFill>
                  <a:srgbClr val="FFFF00"/>
                </a:solidFill>
              </a:rPr>
              <a:t>entesopatie - instabilità articolari -  artrosi </a:t>
            </a:r>
          </a:p>
          <a:p>
            <a:pPr>
              <a:buFontTx/>
              <a:buBlip>
                <a:blip r:embed="rId4"/>
              </a:buBlip>
            </a:pPr>
            <a:endParaRPr lang="it-IT" sz="1800">
              <a:solidFill>
                <a:srgbClr val="FF0000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GOMITO …… </a:t>
            </a:r>
            <a:r>
              <a:rPr lang="it-IT" sz="1800" b="0">
                <a:solidFill>
                  <a:srgbClr val="FFFF00"/>
                </a:solidFill>
              </a:rPr>
              <a:t>entesopatie  da overuse</a:t>
            </a:r>
          </a:p>
          <a:p>
            <a:pPr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POLSO ……..  </a:t>
            </a:r>
            <a:r>
              <a:rPr lang="it-IT" sz="1800" b="0">
                <a:solidFill>
                  <a:srgbClr val="FFFF00"/>
                </a:solidFill>
              </a:rPr>
              <a:t>cisti artrogene  - De Quervain</a:t>
            </a:r>
          </a:p>
          <a:p>
            <a:pPr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MANO  ……..  </a:t>
            </a:r>
            <a:r>
              <a:rPr lang="it-IT" sz="1800" b="0">
                <a:solidFill>
                  <a:srgbClr val="FFFF00"/>
                </a:solidFill>
              </a:rPr>
              <a:t>STC - dita scatto  - rizoartrosi</a:t>
            </a:r>
          </a:p>
          <a:p>
            <a:pPr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COLONNA …  </a:t>
            </a:r>
            <a:r>
              <a:rPr lang="it-IT" sz="1800" b="0">
                <a:solidFill>
                  <a:srgbClr val="FFFF00"/>
                </a:solidFill>
              </a:rPr>
              <a:t>deviazioni asse -  spondiloartrosi  - patologie  disco-radicolari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71438"/>
            <a:ext cx="4929188" cy="46196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51203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4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CasellaDiTesto 23"/>
          <p:cNvSpPr txBox="1"/>
          <p:nvPr/>
        </p:nvSpPr>
        <p:spPr>
          <a:xfrm>
            <a:off x="1571625" y="714375"/>
            <a:ext cx="6357938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LE PATOLOGIE ORTOPEDICHE PIU’ FREQUENTI</a:t>
            </a:r>
          </a:p>
        </p:txBody>
      </p:sp>
      <p:sp>
        <p:nvSpPr>
          <p:cNvPr id="51206" name="Rettangolo 14"/>
          <p:cNvSpPr>
            <a:spLocks noChangeArrowheads="1"/>
          </p:cNvSpPr>
          <p:nvPr/>
        </p:nvSpPr>
        <p:spPr bwMode="auto">
          <a:xfrm>
            <a:off x="71438" y="1285875"/>
            <a:ext cx="8929687" cy="5354638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ANCA………... </a:t>
            </a:r>
            <a:r>
              <a:rPr lang="it-IT" sz="1800" b="0">
                <a:solidFill>
                  <a:schemeClr val="tx1"/>
                </a:solidFill>
              </a:rPr>
              <a:t>coxartrosi  </a:t>
            </a:r>
            <a:r>
              <a:rPr lang="it-IT" sz="1800" b="0">
                <a:solidFill>
                  <a:srgbClr val="FFFF00"/>
                </a:solidFill>
              </a:rPr>
              <a:t>- necrosi idiop.- entesopatie</a:t>
            </a:r>
          </a:p>
          <a:p>
            <a:pPr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GINOCCHIO..  </a:t>
            </a:r>
            <a:r>
              <a:rPr lang="it-IT" sz="1800" b="0">
                <a:solidFill>
                  <a:schemeClr val="tx1"/>
                </a:solidFill>
              </a:rPr>
              <a:t>gonartrosi - les. legamenti - meniscop. </a:t>
            </a:r>
            <a:r>
              <a:rPr lang="it-IT" sz="1800" b="0">
                <a:solidFill>
                  <a:srgbClr val="FFFF00"/>
                </a:solidFill>
              </a:rPr>
              <a:t>-  patol. pemoro-rotul. - tendinop.</a:t>
            </a:r>
          </a:p>
          <a:p>
            <a:pPr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CAVIGLIA ….  </a:t>
            </a:r>
            <a:r>
              <a:rPr lang="it-IT" sz="1800" b="0">
                <a:solidFill>
                  <a:schemeClr val="tx1"/>
                </a:solidFill>
              </a:rPr>
              <a:t>artrosi - les. legamenti </a:t>
            </a:r>
            <a:r>
              <a:rPr lang="it-IT" sz="1800" b="0">
                <a:solidFill>
                  <a:srgbClr val="FFFF00"/>
                </a:solidFill>
              </a:rPr>
              <a:t>- vizi asse (piede-piatto-varo-valgo) -  STT</a:t>
            </a:r>
          </a:p>
          <a:p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PIEDE  ……..  </a:t>
            </a:r>
            <a:r>
              <a:rPr lang="it-IT" sz="1800" b="0">
                <a:solidFill>
                  <a:schemeClr val="tx1"/>
                </a:solidFill>
              </a:rPr>
              <a:t>patol. metatarsali ( ossee o nervose  ) - alluce valgo  </a:t>
            </a:r>
          </a:p>
          <a:p>
            <a:pPr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SPALLA  ……  </a:t>
            </a:r>
            <a:r>
              <a:rPr lang="it-IT" sz="1800" b="0">
                <a:solidFill>
                  <a:schemeClr val="tx1"/>
                </a:solidFill>
              </a:rPr>
              <a:t>entesopatie - instabilità articolari – artrosi - </a:t>
            </a:r>
            <a:r>
              <a:rPr lang="it-IT" sz="1800" b="0">
                <a:solidFill>
                  <a:srgbClr val="FFFF00"/>
                </a:solidFill>
              </a:rPr>
              <a:t>rigidità </a:t>
            </a:r>
          </a:p>
          <a:p>
            <a:pPr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GOMITO ……  </a:t>
            </a:r>
            <a:r>
              <a:rPr lang="it-IT" sz="1800" b="0">
                <a:solidFill>
                  <a:schemeClr val="tx1"/>
                </a:solidFill>
              </a:rPr>
              <a:t>tendinopatie  da overuse - </a:t>
            </a:r>
            <a:r>
              <a:rPr lang="it-IT" sz="1800" b="0">
                <a:solidFill>
                  <a:srgbClr val="FFFF00"/>
                </a:solidFill>
              </a:rPr>
              <a:t>rotture bicipite - neuropatia ulnare</a:t>
            </a:r>
          </a:p>
          <a:p>
            <a:pPr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POLSO ……..  </a:t>
            </a:r>
            <a:r>
              <a:rPr lang="it-IT" sz="1800" b="0">
                <a:solidFill>
                  <a:schemeClr val="tx1"/>
                </a:solidFill>
              </a:rPr>
              <a:t>cisti artrogene  - De Quervain  - </a:t>
            </a:r>
            <a:r>
              <a:rPr lang="it-IT" sz="1800" b="0">
                <a:solidFill>
                  <a:srgbClr val="FFFF00"/>
                </a:solidFill>
              </a:rPr>
              <a:t>pseudoartrosi scafoide - les. meniscali                              </a:t>
            </a:r>
          </a:p>
          <a:p>
            <a:r>
              <a:rPr lang="it-IT" sz="1800" b="0">
                <a:solidFill>
                  <a:srgbClr val="FFFF00"/>
                </a:solidFill>
              </a:rPr>
              <a:t>                             les. legamentose  - artrosi di varia orig. -  Kiemboeck - conflitti ulnocarpali</a:t>
            </a:r>
          </a:p>
          <a:p>
            <a:pPr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MANO  ……..  </a:t>
            </a:r>
            <a:r>
              <a:rPr lang="it-IT" sz="1800" b="0">
                <a:solidFill>
                  <a:schemeClr val="tx1"/>
                </a:solidFill>
              </a:rPr>
              <a:t>STC - dita scatto - rizoartrosi  </a:t>
            </a:r>
            <a:r>
              <a:rPr lang="it-IT" sz="1800" b="0">
                <a:solidFill>
                  <a:srgbClr val="FFFF00"/>
                </a:solidFill>
              </a:rPr>
              <a:t>- lesioni legamenti - lussazioni tendini </a:t>
            </a:r>
          </a:p>
          <a:p>
            <a:r>
              <a:rPr lang="it-IT" sz="1800" b="0">
                <a:solidFill>
                  <a:srgbClr val="FFFF00"/>
                </a:solidFill>
              </a:rPr>
              <a:t>                              estensori - rottura patologiche  tendini  flessori </a:t>
            </a:r>
          </a:p>
          <a:p>
            <a:pPr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COLONNA …  </a:t>
            </a:r>
            <a:r>
              <a:rPr lang="it-IT" sz="1800" b="0">
                <a:solidFill>
                  <a:schemeClr val="tx1"/>
                </a:solidFill>
              </a:rPr>
              <a:t>deviazioni asse -  spondiloartrosi  - patol. disco-radicol. -</a:t>
            </a:r>
            <a:r>
              <a:rPr lang="it-IT" sz="1800" b="0">
                <a:solidFill>
                  <a:srgbClr val="FFFF00"/>
                </a:solidFill>
              </a:rPr>
              <a:t> patol. posturali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2143125" y="28575"/>
            <a:ext cx="4929188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specialistico ortopedico</a:t>
            </a:r>
            <a:endParaRPr lang="it-IT" sz="2400" dirty="0">
              <a:latin typeface="Times New Roman" charset="0"/>
              <a:cs typeface="+mn-cs"/>
            </a:endParaRPr>
          </a:p>
        </p:txBody>
      </p:sp>
      <p:pic>
        <p:nvPicPr>
          <p:cNvPr id="52227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8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CasellaDiTesto 23"/>
          <p:cNvSpPr txBox="1"/>
          <p:nvPr/>
        </p:nvSpPr>
        <p:spPr>
          <a:xfrm>
            <a:off x="1571625" y="742950"/>
            <a:ext cx="6357938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LE PATOLOGIE ORTOPEDICHE PIU’ FREQUENTI</a:t>
            </a:r>
          </a:p>
        </p:txBody>
      </p:sp>
      <p:sp>
        <p:nvSpPr>
          <p:cNvPr id="52230" name="Rettangolo 14"/>
          <p:cNvSpPr>
            <a:spLocks noChangeArrowheads="1"/>
          </p:cNvSpPr>
          <p:nvPr/>
        </p:nvSpPr>
        <p:spPr bwMode="auto">
          <a:xfrm>
            <a:off x="357188" y="2308225"/>
            <a:ext cx="8429625" cy="1477963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</a:t>
            </a:r>
            <a:r>
              <a:rPr lang="it-IT" sz="1800">
                <a:solidFill>
                  <a:srgbClr val="FFFF00"/>
                </a:solidFill>
              </a:rPr>
              <a:t> OSTEOPOROSI </a:t>
            </a:r>
            <a:r>
              <a:rPr lang="it-IT" sz="1800">
                <a:solidFill>
                  <a:schemeClr val="tx1"/>
                </a:solidFill>
              </a:rPr>
              <a:t>E SUE COMPLICANZE</a:t>
            </a:r>
          </a:p>
          <a:p>
            <a:pPr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 </a:t>
            </a:r>
            <a:r>
              <a:rPr lang="it-IT" sz="1800">
                <a:solidFill>
                  <a:srgbClr val="FFFF00"/>
                </a:solidFill>
              </a:rPr>
              <a:t>MALATTIE INFIAMMATORIE</a:t>
            </a:r>
            <a:r>
              <a:rPr lang="it-IT" sz="1800">
                <a:solidFill>
                  <a:srgbClr val="FF0000"/>
                </a:solidFill>
              </a:rPr>
              <a:t> </a:t>
            </a:r>
            <a:r>
              <a:rPr lang="it-IT" sz="1800">
                <a:solidFill>
                  <a:schemeClr val="tx1"/>
                </a:solidFill>
              </a:rPr>
              <a:t>OSTEOARTICOLARI  </a:t>
            </a:r>
          </a:p>
          <a:p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 </a:t>
            </a:r>
            <a:r>
              <a:rPr lang="it-IT" sz="1800">
                <a:solidFill>
                  <a:srgbClr val="FFFF00"/>
                </a:solidFill>
              </a:rPr>
              <a:t>PATOLOGIE TUMORALI </a:t>
            </a:r>
            <a:r>
              <a:rPr lang="it-IT" sz="1800">
                <a:solidFill>
                  <a:schemeClr val="tx1"/>
                </a:solidFill>
              </a:rPr>
              <a:t>OSTEOARTICOALRI E  DELLE PARTI MOLLI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4" descr="logo_grupp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5" descr="Logo_icc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323850" y="571500"/>
          <a:ext cx="9144000" cy="16973550"/>
        </p:xfrm>
        <a:graphic>
          <a:graphicData uri="http://schemas.openxmlformats.org/presentationml/2006/ole">
            <p:oleObj spid="_x0000_s2050" name="Acrobat Document" r:id="rId5" imgW="7562619" imgH="14039590" progId="AcroExch.Document.DC">
              <p:embed/>
            </p:oleObj>
          </a:graphicData>
        </a:graphic>
      </p:graphicFrame>
      <p:sp>
        <p:nvSpPr>
          <p:cNvPr id="2053" name="Rettangolo 5"/>
          <p:cNvSpPr>
            <a:spLocks noChangeArrowheads="1"/>
          </p:cNvSpPr>
          <p:nvPr/>
        </p:nvSpPr>
        <p:spPr bwMode="auto">
          <a:xfrm>
            <a:off x="-428625" y="4071938"/>
            <a:ext cx="9929813" cy="14930437"/>
          </a:xfrm>
          <a:prstGeom prst="rect">
            <a:avLst/>
          </a:prstGeom>
          <a:solidFill>
            <a:schemeClr val="bg1"/>
          </a:solidFill>
          <a:ln w="12700" algn="ctr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857250" y="4491038"/>
            <a:ext cx="7929563" cy="1938337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L’approccio generale e specialistico </a:t>
            </a:r>
          </a:p>
          <a:p>
            <a:pPr algn="ctr" eaLnBrk="0" hangingPunct="0">
              <a:defRPr/>
            </a:pPr>
            <a:r>
              <a:rPr lang="it-IT" sz="2400" dirty="0">
                <a:solidFill>
                  <a:schemeClr val="tx1"/>
                </a:solidFill>
                <a:latin typeface="Times New Roman" charset="0"/>
                <a:cs typeface="+mn-cs"/>
              </a:rPr>
              <a:t>all’anamnesi e all’esame obiettivo ortopedico</a:t>
            </a:r>
          </a:p>
          <a:p>
            <a:pPr algn="ctr" eaLnBrk="0" hangingPunct="0">
              <a:defRPr/>
            </a:pPr>
            <a:endParaRPr lang="it-IT" sz="2400" dirty="0">
              <a:solidFill>
                <a:schemeClr val="tx1"/>
              </a:solidFill>
              <a:latin typeface="Times New Roman" charset="0"/>
              <a:cs typeface="+mn-cs"/>
            </a:endParaRPr>
          </a:p>
          <a:p>
            <a:pPr algn="ctr" eaLnBrk="0" hangingPunct="0">
              <a:defRPr/>
            </a:pPr>
            <a:endParaRPr lang="it-IT" sz="2400" dirty="0">
              <a:solidFill>
                <a:schemeClr val="tx1"/>
              </a:solidFill>
              <a:latin typeface="Times New Roman" charset="0"/>
              <a:cs typeface="+mn-cs"/>
            </a:endParaRPr>
          </a:p>
          <a:p>
            <a:pPr algn="ctr" eaLnBrk="0" hangingPunct="0">
              <a:defRPr/>
            </a:pPr>
            <a:endParaRPr lang="it-IT" sz="2400" dirty="0">
              <a:solidFill>
                <a:schemeClr val="tx1"/>
              </a:solidFill>
              <a:latin typeface="Times New Roman" charset="0"/>
              <a:cs typeface="+mn-cs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1143000" y="5919788"/>
            <a:ext cx="3513138" cy="36988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1800" kern="0" dirty="0" err="1">
                <a:solidFill>
                  <a:schemeClr val="tx1"/>
                </a:solidFill>
                <a:latin typeface="Times New Roman" charset="0"/>
                <a:cs typeface="+mn-cs"/>
              </a:rPr>
              <a:t>M.M.G</a:t>
            </a:r>
            <a:r>
              <a:rPr lang="it-IT" sz="1800" kern="0" dirty="0">
                <a:solidFill>
                  <a:schemeClr val="tx1"/>
                </a:solidFill>
                <a:latin typeface="Times New Roman" charset="0"/>
                <a:cs typeface="+mn-cs"/>
              </a:rPr>
              <a:t> : Dr. Gianpaolo </a:t>
            </a:r>
            <a:r>
              <a:rPr lang="it-IT" sz="1800" kern="0" dirty="0" err="1">
                <a:solidFill>
                  <a:schemeClr val="tx1"/>
                </a:solidFill>
                <a:latin typeface="Times New Roman" charset="0"/>
                <a:cs typeface="+mn-cs"/>
              </a:rPr>
              <a:t>Smillovich</a:t>
            </a:r>
            <a:endParaRPr lang="it-IT" sz="1800" dirty="0">
              <a:solidFill>
                <a:schemeClr val="tx1"/>
              </a:solidFill>
              <a:latin typeface="Times New Roman" charset="0"/>
              <a:cs typeface="+mn-cs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5226050" y="5919788"/>
            <a:ext cx="3275013" cy="36988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1800" kern="0" dirty="0">
                <a:solidFill>
                  <a:schemeClr val="tx1"/>
                </a:solidFill>
                <a:latin typeface="Times New Roman" charset="0"/>
                <a:cs typeface="+mn-cs"/>
              </a:rPr>
              <a:t>Ortopedico :  Dr. Adolfo </a:t>
            </a:r>
            <a:r>
              <a:rPr lang="it-IT" sz="1800" kern="0" dirty="0" err="1">
                <a:solidFill>
                  <a:schemeClr val="tx1"/>
                </a:solidFill>
                <a:latin typeface="Times New Roman" charset="0"/>
                <a:cs typeface="+mn-cs"/>
              </a:rPr>
              <a:t>Vigasio</a:t>
            </a:r>
            <a:endParaRPr lang="it-IT" sz="1800" dirty="0">
              <a:solidFill>
                <a:schemeClr val="tx1"/>
              </a:solidFill>
              <a:latin typeface="Times New Roman" charset="0"/>
              <a:cs typeface="+mn-cs"/>
            </a:endParaRPr>
          </a:p>
        </p:txBody>
      </p:sp>
      <p:sp>
        <p:nvSpPr>
          <p:cNvPr id="2057" name="Rettangolo 8"/>
          <p:cNvSpPr>
            <a:spLocks noChangeArrowheads="1"/>
          </p:cNvSpPr>
          <p:nvPr/>
        </p:nvSpPr>
        <p:spPr bwMode="auto">
          <a:xfrm>
            <a:off x="1857375" y="4633913"/>
            <a:ext cx="5857875" cy="785812"/>
          </a:xfrm>
          <a:prstGeom prst="rect">
            <a:avLst/>
          </a:prstGeom>
          <a:noFill/>
          <a:ln w="12700" algn="ctr">
            <a:solidFill>
              <a:schemeClr val="bg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>
              <a:solidFill>
                <a:schemeClr val="tx1"/>
              </a:solidFill>
            </a:endParaRPr>
          </a:p>
        </p:txBody>
      </p:sp>
      <p:sp>
        <p:nvSpPr>
          <p:cNvPr id="2058" name="CasellaDiTesto 9"/>
          <p:cNvSpPr txBox="1">
            <a:spLocks noChangeArrowheads="1"/>
          </p:cNvSpPr>
          <p:nvPr/>
        </p:nvSpPr>
        <p:spPr bwMode="auto">
          <a:xfrm rot="-1445922">
            <a:off x="1343025" y="2855913"/>
            <a:ext cx="6643688" cy="954087"/>
          </a:xfrm>
          <a:prstGeom prst="rect">
            <a:avLst/>
          </a:prstGeom>
          <a:solidFill>
            <a:srgbClr val="FF0000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800">
                <a:solidFill>
                  <a:srgbClr val="FFFF00"/>
                </a:solidFill>
              </a:rPr>
              <a:t>APPROCCIO ALL’ANAMNESI E ALL’ESAME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1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sellaDiTesto 7"/>
          <p:cNvSpPr txBox="1"/>
          <p:nvPr/>
        </p:nvSpPr>
        <p:spPr>
          <a:xfrm>
            <a:off x="2293938" y="71438"/>
            <a:ext cx="4786312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  <p:sp>
        <p:nvSpPr>
          <p:cNvPr id="53253" name="Text Box 2"/>
          <p:cNvSpPr txBox="1">
            <a:spLocks noChangeArrowheads="1"/>
          </p:cNvSpPr>
          <p:nvPr/>
        </p:nvSpPr>
        <p:spPr bwMode="auto">
          <a:xfrm>
            <a:off x="1071563" y="341313"/>
            <a:ext cx="8493125" cy="680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it-IT" altLang="it-IT" sz="3200">
              <a:solidFill>
                <a:srgbClr val="000000"/>
              </a:solidFill>
              <a:ea typeface="MS PGothic" pitchFamily="34" charset="-128"/>
            </a:endParaRPr>
          </a:p>
          <a:p>
            <a:r>
              <a:rPr lang="it-IT" altLang="it-IT" sz="3200">
                <a:solidFill>
                  <a:srgbClr val="FFFF00"/>
                </a:solidFill>
                <a:ea typeface="MS PGothic" pitchFamily="34" charset="-128"/>
              </a:rPr>
              <a:t>                   </a:t>
            </a:r>
            <a:r>
              <a:rPr lang="it-IT" altLang="it-IT" sz="2800" u="sng">
                <a:solidFill>
                  <a:srgbClr val="FFFF00"/>
                </a:solidFill>
                <a:ea typeface="MS PGothic" pitchFamily="34" charset="-128"/>
              </a:rPr>
              <a:t>E.O. GINOCCHIO </a:t>
            </a:r>
            <a:endParaRPr lang="it-IT" altLang="it-IT" sz="2400">
              <a:solidFill>
                <a:srgbClr val="FFFF00"/>
              </a:solidFill>
              <a:ea typeface="MS PGothic" pitchFamily="34" charset="-128"/>
            </a:endParaRPr>
          </a:p>
          <a:p>
            <a:endParaRPr lang="it-IT" altLang="it-IT" sz="2400">
              <a:solidFill>
                <a:srgbClr val="FFFF00"/>
              </a:solidFill>
              <a:ea typeface="MS PGothic" pitchFamily="34" charset="-128"/>
            </a:endParaRPr>
          </a:p>
          <a:p>
            <a:r>
              <a:rPr lang="it-IT" altLang="it-IT" sz="2000">
                <a:solidFill>
                  <a:schemeClr val="tx1"/>
                </a:solidFill>
                <a:ea typeface="MS PGothic" pitchFamily="34" charset="-128"/>
              </a:rPr>
              <a:t>Ballottamento Femoro Rotuleo	</a:t>
            </a:r>
          </a:p>
          <a:p>
            <a:r>
              <a:rPr lang="it-IT" altLang="it-IT" sz="2000">
                <a:solidFill>
                  <a:schemeClr val="tx1"/>
                </a:solidFill>
                <a:ea typeface="MS PGothic" pitchFamily="34" charset="-128"/>
              </a:rPr>
              <a:t>Scroscio Femoro Rotuleo		</a:t>
            </a:r>
          </a:p>
          <a:p>
            <a:r>
              <a:rPr lang="it-IT" altLang="it-IT" sz="2000">
                <a:solidFill>
                  <a:schemeClr val="tx1"/>
                </a:solidFill>
                <a:ea typeface="MS PGothic" pitchFamily="34" charset="-128"/>
              </a:rPr>
              <a:t>S. di Clark</a:t>
            </a:r>
          </a:p>
          <a:p>
            <a:r>
              <a:rPr lang="it-IT" altLang="it-IT" sz="2000">
                <a:solidFill>
                  <a:schemeClr val="tx1"/>
                </a:solidFill>
                <a:ea typeface="MS PGothic" pitchFamily="34" charset="-128"/>
              </a:rPr>
              <a:t>				</a:t>
            </a:r>
          </a:p>
          <a:p>
            <a:r>
              <a:rPr lang="it-IT" altLang="it-IT" sz="2000">
                <a:solidFill>
                  <a:schemeClr val="tx1"/>
                </a:solidFill>
                <a:ea typeface="MS PGothic" pitchFamily="34" charset="-128"/>
              </a:rPr>
              <a:t>S. di Apley				</a:t>
            </a:r>
          </a:p>
          <a:p>
            <a:r>
              <a:rPr lang="it-IT" altLang="it-IT" sz="2000">
                <a:solidFill>
                  <a:schemeClr val="tx1"/>
                </a:solidFill>
                <a:ea typeface="MS PGothic" pitchFamily="34" charset="-128"/>
              </a:rPr>
              <a:t>S.di Oudard</a:t>
            </a:r>
          </a:p>
          <a:p>
            <a:r>
              <a:rPr lang="it-IT" altLang="it-IT" sz="2000">
                <a:solidFill>
                  <a:schemeClr val="tx1"/>
                </a:solidFill>
                <a:ea typeface="MS PGothic" pitchFamily="34" charset="-128"/>
              </a:rPr>
              <a:t>				</a:t>
            </a:r>
          </a:p>
          <a:p>
            <a:r>
              <a:rPr lang="it-IT" altLang="it-IT" sz="2000">
                <a:solidFill>
                  <a:schemeClr val="tx1"/>
                </a:solidFill>
                <a:ea typeface="MS PGothic" pitchFamily="34" charset="-128"/>
              </a:rPr>
              <a:t>S. di Lachmann			</a:t>
            </a:r>
          </a:p>
          <a:p>
            <a:r>
              <a:rPr lang="it-IT" altLang="it-IT" sz="2000">
                <a:solidFill>
                  <a:schemeClr val="tx1"/>
                </a:solidFill>
                <a:ea typeface="MS PGothic" pitchFamily="34" charset="-128"/>
              </a:rPr>
              <a:t>Cassetto antero/Posteriore		</a:t>
            </a:r>
          </a:p>
          <a:p>
            <a:r>
              <a:rPr lang="it-IT" altLang="it-IT" sz="2000">
                <a:solidFill>
                  <a:schemeClr val="tx1"/>
                </a:solidFill>
                <a:ea typeface="MS PGothic" pitchFamily="34" charset="-128"/>
              </a:rPr>
              <a:t>Stress Test varo/valgo		</a:t>
            </a:r>
          </a:p>
          <a:p>
            <a:r>
              <a:rPr lang="it-IT" altLang="it-IT" sz="2000">
                <a:solidFill>
                  <a:schemeClr val="tx1"/>
                </a:solidFill>
                <a:ea typeface="MS PGothic" pitchFamily="34" charset="-128"/>
              </a:rPr>
              <a:t>Plica Sinoviale</a:t>
            </a:r>
          </a:p>
          <a:p>
            <a:r>
              <a:rPr lang="it-IT" altLang="it-IT" sz="2000">
                <a:solidFill>
                  <a:schemeClr val="tx1"/>
                </a:solidFill>
                <a:ea typeface="MS PGothic" pitchFamily="34" charset="-128"/>
              </a:rPr>
              <a:t>			</a:t>
            </a:r>
          </a:p>
          <a:p>
            <a:r>
              <a:rPr lang="it-IT" altLang="it-IT" sz="2000">
                <a:solidFill>
                  <a:schemeClr val="tx1"/>
                </a:solidFill>
                <a:ea typeface="MS PGothic" pitchFamily="34" charset="-128"/>
              </a:rPr>
              <a:t>C. di Hoffa				</a:t>
            </a:r>
          </a:p>
          <a:p>
            <a:r>
              <a:rPr lang="it-IT" altLang="it-IT" sz="2000">
                <a:solidFill>
                  <a:schemeClr val="tx1"/>
                </a:solidFill>
                <a:ea typeface="MS PGothic" pitchFamily="34" charset="-128"/>
              </a:rPr>
              <a:t>Cisti di Baker				</a:t>
            </a:r>
          </a:p>
          <a:p>
            <a:r>
              <a:rPr lang="it-IT" altLang="it-IT" sz="2000">
                <a:solidFill>
                  <a:schemeClr val="tx1"/>
                </a:solidFill>
                <a:ea typeface="MS PGothic" pitchFamily="34" charset="-128"/>
              </a:rPr>
              <a:t>T. Della Zampa d</a:t>
            </a:r>
            <a:r>
              <a:rPr lang="ja-JP" altLang="it-IT" sz="2000">
                <a:solidFill>
                  <a:schemeClr val="tx1"/>
                </a:solidFill>
                <a:latin typeface="Arial" charset="0"/>
                <a:ea typeface="MS PGothic" pitchFamily="34" charset="-128"/>
              </a:rPr>
              <a:t>’</a:t>
            </a:r>
            <a:r>
              <a:rPr lang="it-IT" altLang="ja-JP" sz="2000">
                <a:solidFill>
                  <a:schemeClr val="tx1"/>
                </a:solidFill>
                <a:ea typeface="MS PGothic" pitchFamily="34" charset="-128"/>
              </a:rPr>
              <a:t>Oca		</a:t>
            </a:r>
          </a:p>
          <a:p>
            <a:endParaRPr lang="it-IT" altLang="it-IT" sz="2400">
              <a:solidFill>
                <a:srgbClr val="FFFF00"/>
              </a:solidFill>
              <a:ea typeface="MS PGothic" pitchFamily="34" charset="-128"/>
            </a:endParaRPr>
          </a:p>
          <a:p>
            <a:endParaRPr lang="it-IT" altLang="it-IT" sz="2400">
              <a:solidFill>
                <a:srgbClr val="FFFF00"/>
              </a:solidFill>
              <a:ea typeface="MS PGothic" pitchFamily="34" charset="-128"/>
            </a:endParaRPr>
          </a:p>
        </p:txBody>
      </p:sp>
      <p:sp>
        <p:nvSpPr>
          <p:cNvPr id="53254" name="Line 3"/>
          <p:cNvSpPr>
            <a:spLocks noChangeShapeType="1"/>
          </p:cNvSpPr>
          <p:nvPr/>
        </p:nvSpPr>
        <p:spPr bwMode="auto">
          <a:xfrm>
            <a:off x="4875213" y="1428750"/>
            <a:ext cx="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10" name="Parentesi graffa chiusa 9"/>
          <p:cNvSpPr/>
          <p:nvPr/>
        </p:nvSpPr>
        <p:spPr>
          <a:xfrm rot="10800000" flipH="1">
            <a:off x="4865688" y="1714500"/>
            <a:ext cx="357187" cy="928688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it-IT" dirty="0">
              <a:solidFill>
                <a:srgbClr val="FFFF00"/>
              </a:solidFill>
            </a:endParaRPr>
          </a:p>
        </p:txBody>
      </p:sp>
      <p:sp>
        <p:nvSpPr>
          <p:cNvPr id="53256" name="CasellaDiTesto 10"/>
          <p:cNvSpPr txBox="1">
            <a:spLocks noChangeArrowheads="1"/>
          </p:cNvSpPr>
          <p:nvPr/>
        </p:nvSpPr>
        <p:spPr bwMode="auto">
          <a:xfrm>
            <a:off x="5294313" y="2009775"/>
            <a:ext cx="3849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cs typeface="Times New Roman" pitchFamily="18" charset="0"/>
              </a:rPr>
              <a:t> </a:t>
            </a:r>
            <a:r>
              <a:rPr lang="it-IT" sz="2000">
                <a:solidFill>
                  <a:srgbClr val="FFFF00"/>
                </a:solidFill>
                <a:cs typeface="Times New Roman" pitchFamily="18" charset="0"/>
              </a:rPr>
              <a:t>pat. femorotulea – versamenti articolari - condropatie</a:t>
            </a:r>
          </a:p>
        </p:txBody>
      </p:sp>
      <p:sp>
        <p:nvSpPr>
          <p:cNvPr id="12" name="Parentesi graffa chiusa 11"/>
          <p:cNvSpPr/>
          <p:nvPr/>
        </p:nvSpPr>
        <p:spPr>
          <a:xfrm rot="10800000" flipH="1">
            <a:off x="4865688" y="2857500"/>
            <a:ext cx="357187" cy="642938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it-IT" dirty="0">
              <a:solidFill>
                <a:srgbClr val="FFFF00"/>
              </a:solidFill>
            </a:endParaRPr>
          </a:p>
        </p:txBody>
      </p:sp>
      <p:sp>
        <p:nvSpPr>
          <p:cNvPr id="53258" name="CasellaDiTesto 12"/>
          <p:cNvSpPr txBox="1">
            <a:spLocks noChangeArrowheads="1"/>
          </p:cNvSpPr>
          <p:nvPr/>
        </p:nvSpPr>
        <p:spPr bwMode="auto">
          <a:xfrm>
            <a:off x="5222875" y="3009900"/>
            <a:ext cx="33575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cs typeface="Times New Roman" pitchFamily="18" charset="0"/>
              </a:rPr>
              <a:t> </a:t>
            </a:r>
            <a:r>
              <a:rPr lang="it-IT" sz="2000">
                <a:solidFill>
                  <a:srgbClr val="FFFF00"/>
                </a:solidFill>
                <a:cs typeface="Times New Roman" pitchFamily="18" charset="0"/>
              </a:rPr>
              <a:t>pat. meniscale</a:t>
            </a:r>
          </a:p>
        </p:txBody>
      </p:sp>
      <p:sp>
        <p:nvSpPr>
          <p:cNvPr id="14" name="Parentesi graffa chiusa 13"/>
          <p:cNvSpPr/>
          <p:nvPr/>
        </p:nvSpPr>
        <p:spPr>
          <a:xfrm rot="10800000" flipH="1">
            <a:off x="4865688" y="3714750"/>
            <a:ext cx="357187" cy="1214438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it-IT" dirty="0">
              <a:solidFill>
                <a:srgbClr val="FFFF00"/>
              </a:solidFill>
            </a:endParaRPr>
          </a:p>
        </p:txBody>
      </p:sp>
      <p:sp>
        <p:nvSpPr>
          <p:cNvPr id="53260" name="CasellaDiTesto 14"/>
          <p:cNvSpPr txBox="1">
            <a:spLocks noChangeArrowheads="1"/>
          </p:cNvSpPr>
          <p:nvPr/>
        </p:nvSpPr>
        <p:spPr bwMode="auto">
          <a:xfrm>
            <a:off x="5222875" y="4010025"/>
            <a:ext cx="33575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cs typeface="Times New Roman" pitchFamily="18" charset="0"/>
              </a:rPr>
              <a:t> </a:t>
            </a:r>
            <a:r>
              <a:rPr lang="it-IT" sz="2000">
                <a:solidFill>
                  <a:srgbClr val="FFFF00"/>
                </a:solidFill>
                <a:cs typeface="Times New Roman" pitchFamily="18" charset="0"/>
              </a:rPr>
              <a:t>pat. legamentosa</a:t>
            </a:r>
          </a:p>
        </p:txBody>
      </p:sp>
      <p:sp>
        <p:nvSpPr>
          <p:cNvPr id="16" name="Parentesi graffa chiusa 15"/>
          <p:cNvSpPr/>
          <p:nvPr/>
        </p:nvSpPr>
        <p:spPr>
          <a:xfrm rot="10800000" flipH="1">
            <a:off x="4865688" y="5214938"/>
            <a:ext cx="357187" cy="1214437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it-IT" dirty="0">
              <a:solidFill>
                <a:srgbClr val="FFFF00"/>
              </a:solidFill>
            </a:endParaRPr>
          </a:p>
        </p:txBody>
      </p:sp>
      <p:sp>
        <p:nvSpPr>
          <p:cNvPr id="53262" name="CasellaDiTesto 16"/>
          <p:cNvSpPr txBox="1">
            <a:spLocks noChangeArrowheads="1"/>
          </p:cNvSpPr>
          <p:nvPr/>
        </p:nvSpPr>
        <p:spPr bwMode="auto">
          <a:xfrm>
            <a:off x="5365750" y="5367338"/>
            <a:ext cx="33575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cs typeface="Times New Roman" pitchFamily="18" charset="0"/>
              </a:rPr>
              <a:t> </a:t>
            </a:r>
            <a:r>
              <a:rPr lang="it-IT" sz="2000">
                <a:solidFill>
                  <a:srgbClr val="FFFF00"/>
                </a:solidFill>
                <a:cs typeface="Times New Roman" pitchFamily="18" charset="0"/>
              </a:rPr>
              <a:t>pat. strutture accessorie ginocchio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5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sellaDiTesto 7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  <p:sp>
        <p:nvSpPr>
          <p:cNvPr id="54277" name="Text Box 2"/>
          <p:cNvSpPr txBox="1">
            <a:spLocks noChangeArrowheads="1"/>
          </p:cNvSpPr>
          <p:nvPr/>
        </p:nvSpPr>
        <p:spPr bwMode="auto">
          <a:xfrm>
            <a:off x="0" y="920750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altLang="it-IT" sz="2800" u="sng">
                <a:solidFill>
                  <a:srgbClr val="FFFF00"/>
                </a:solidFill>
                <a:ea typeface="MS PGothic" pitchFamily="34" charset="-128"/>
              </a:rPr>
              <a:t>E.O.  SPALLA ( Tests ) </a:t>
            </a:r>
          </a:p>
        </p:txBody>
      </p:sp>
      <p:sp>
        <p:nvSpPr>
          <p:cNvPr id="54278" name="Text Box 3"/>
          <p:cNvSpPr txBox="1">
            <a:spLocks noChangeArrowheads="1"/>
          </p:cNvSpPr>
          <p:nvPr/>
        </p:nvSpPr>
        <p:spPr bwMode="auto">
          <a:xfrm>
            <a:off x="3335338" y="1928813"/>
            <a:ext cx="2522537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altLang="it-IT" sz="2400">
                <a:solidFill>
                  <a:schemeClr val="tx1"/>
                </a:solidFill>
                <a:ea typeface="MS PGothic" pitchFamily="34" charset="-128"/>
              </a:rPr>
              <a:t>Segno di Neer</a:t>
            </a:r>
          </a:p>
          <a:p>
            <a:endParaRPr lang="it-IT" altLang="it-IT" sz="2400">
              <a:solidFill>
                <a:schemeClr val="tx1"/>
              </a:solidFill>
              <a:ea typeface="MS PGothic" pitchFamily="34" charset="-128"/>
            </a:endParaRPr>
          </a:p>
          <a:p>
            <a:r>
              <a:rPr lang="it-IT" altLang="it-IT" sz="2400">
                <a:solidFill>
                  <a:schemeClr val="tx1"/>
                </a:solidFill>
                <a:ea typeface="MS PGothic" pitchFamily="34" charset="-128"/>
              </a:rPr>
              <a:t>Segno di Yocum</a:t>
            </a:r>
          </a:p>
          <a:p>
            <a:endParaRPr lang="it-IT" altLang="it-IT" sz="2400">
              <a:solidFill>
                <a:schemeClr val="tx1"/>
              </a:solidFill>
              <a:ea typeface="MS PGothic" pitchFamily="34" charset="-128"/>
            </a:endParaRPr>
          </a:p>
          <a:p>
            <a:r>
              <a:rPr lang="it-IT" altLang="it-IT" sz="2400">
                <a:solidFill>
                  <a:schemeClr val="tx1"/>
                </a:solidFill>
                <a:ea typeface="MS PGothic" pitchFamily="34" charset="-128"/>
              </a:rPr>
              <a:t>Segno di Howkins</a:t>
            </a:r>
          </a:p>
          <a:p>
            <a:endParaRPr lang="it-IT" altLang="it-IT" sz="2400">
              <a:solidFill>
                <a:schemeClr val="tx1"/>
              </a:solidFill>
              <a:ea typeface="MS PGothic" pitchFamily="34" charset="-128"/>
            </a:endParaRPr>
          </a:p>
          <a:p>
            <a:r>
              <a:rPr lang="it-IT" altLang="it-IT" sz="2400">
                <a:solidFill>
                  <a:schemeClr val="tx1"/>
                </a:solidFill>
                <a:ea typeface="MS PGothic" pitchFamily="34" charset="-128"/>
              </a:rPr>
              <a:t>Segno di Jobe</a:t>
            </a:r>
          </a:p>
          <a:p>
            <a:endParaRPr lang="it-IT" altLang="it-IT" sz="2400">
              <a:solidFill>
                <a:schemeClr val="tx1"/>
              </a:solidFill>
              <a:ea typeface="MS PGothic" pitchFamily="34" charset="-128"/>
            </a:endParaRPr>
          </a:p>
          <a:p>
            <a:r>
              <a:rPr lang="it-IT" altLang="it-IT" sz="2400">
                <a:solidFill>
                  <a:schemeClr val="tx1"/>
                </a:solidFill>
                <a:ea typeface="MS PGothic" pitchFamily="34" charset="-128"/>
              </a:rPr>
              <a:t>Test di Apley</a:t>
            </a:r>
          </a:p>
          <a:p>
            <a:endParaRPr lang="it-IT" altLang="it-IT" sz="2400">
              <a:solidFill>
                <a:schemeClr val="tx1"/>
              </a:solidFill>
              <a:ea typeface="MS PGothic" pitchFamily="34" charset="-128"/>
            </a:endParaRPr>
          </a:p>
          <a:p>
            <a:r>
              <a:rPr lang="it-IT" altLang="it-IT" sz="2400">
                <a:solidFill>
                  <a:schemeClr val="tx1"/>
                </a:solidFill>
                <a:ea typeface="MS PGothic" pitchFamily="34" charset="-128"/>
              </a:rPr>
              <a:t>Test di Yergasom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9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sellaDiTesto 7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  <p:sp>
        <p:nvSpPr>
          <p:cNvPr id="55301" name="Text Box 2"/>
          <p:cNvSpPr txBox="1">
            <a:spLocks noChangeArrowheads="1"/>
          </p:cNvSpPr>
          <p:nvPr/>
        </p:nvSpPr>
        <p:spPr bwMode="auto">
          <a:xfrm>
            <a:off x="2109788" y="1408113"/>
            <a:ext cx="8391525" cy="587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it-IT" altLang="it-IT" sz="3200">
              <a:solidFill>
                <a:srgbClr val="FFFF00"/>
              </a:solidFill>
              <a:ea typeface="MS PGothic" pitchFamily="34" charset="-128"/>
            </a:endParaRPr>
          </a:p>
          <a:p>
            <a:r>
              <a:rPr lang="it-IT" altLang="it-IT" sz="2400">
                <a:solidFill>
                  <a:schemeClr val="tx1"/>
                </a:solidFill>
                <a:ea typeface="MS PGothic" pitchFamily="34" charset="-128"/>
              </a:rPr>
              <a:t>Lasegue  </a:t>
            </a:r>
          </a:p>
          <a:p>
            <a:r>
              <a:rPr lang="it-IT" altLang="it-IT" sz="2400">
                <a:solidFill>
                  <a:schemeClr val="tx1"/>
                </a:solidFill>
                <a:ea typeface="MS PGothic" pitchFamily="34" charset="-128"/>
              </a:rPr>
              <a:t>R.O.T.  </a:t>
            </a:r>
          </a:p>
          <a:p>
            <a:r>
              <a:rPr lang="it-IT" altLang="it-IT" sz="2400">
                <a:solidFill>
                  <a:schemeClr val="tx1"/>
                </a:solidFill>
                <a:ea typeface="MS PGothic" pitchFamily="34" charset="-128"/>
              </a:rPr>
              <a:t>E.P.A.   E.C.D. </a:t>
            </a:r>
          </a:p>
          <a:p>
            <a:r>
              <a:rPr lang="it-IT" altLang="it-IT" sz="2400">
                <a:solidFill>
                  <a:schemeClr val="tx1"/>
                </a:solidFill>
                <a:ea typeface="MS PGothic" pitchFamily="34" charset="-128"/>
              </a:rPr>
              <a:t>Linder / Kernig</a:t>
            </a:r>
          </a:p>
          <a:p>
            <a:r>
              <a:rPr lang="it-IT" altLang="it-IT" sz="2400">
                <a:solidFill>
                  <a:schemeClr val="tx1"/>
                </a:solidFill>
                <a:ea typeface="MS PGothic" pitchFamily="34" charset="-128"/>
              </a:rPr>
              <a:t>Valsalva</a:t>
            </a:r>
          </a:p>
          <a:p>
            <a:r>
              <a:rPr lang="it-IT" altLang="it-IT" sz="2400">
                <a:solidFill>
                  <a:schemeClr val="tx1"/>
                </a:solidFill>
                <a:ea typeface="MS PGothic" pitchFamily="34" charset="-128"/>
              </a:rPr>
              <a:t>Naphziger</a:t>
            </a:r>
          </a:p>
          <a:p>
            <a:r>
              <a:rPr lang="it-IT" altLang="it-IT" sz="2400">
                <a:solidFill>
                  <a:schemeClr val="tx1"/>
                </a:solidFill>
                <a:ea typeface="MS PGothic" pitchFamily="34" charset="-128"/>
              </a:rPr>
              <a:t>Sensibilità</a:t>
            </a:r>
          </a:p>
          <a:p>
            <a:r>
              <a:rPr lang="it-IT" altLang="it-IT" sz="2400">
                <a:solidFill>
                  <a:schemeClr val="tx1"/>
                </a:solidFill>
                <a:ea typeface="MS PGothic" pitchFamily="34" charset="-128"/>
              </a:rPr>
              <a:t>Wassermann</a:t>
            </a:r>
          </a:p>
          <a:p>
            <a:r>
              <a:rPr lang="it-IT" altLang="it-IT" sz="2400">
                <a:solidFill>
                  <a:schemeClr val="tx1"/>
                </a:solidFill>
                <a:ea typeface="MS PGothic" pitchFamily="34" charset="-128"/>
              </a:rPr>
              <a:t>Delitala</a:t>
            </a:r>
          </a:p>
          <a:p>
            <a:r>
              <a:rPr lang="it-IT" altLang="it-IT" sz="2400">
                <a:solidFill>
                  <a:schemeClr val="tx1"/>
                </a:solidFill>
                <a:ea typeface="MS PGothic" pitchFamily="34" charset="-128"/>
              </a:rPr>
              <a:t>P. Di Valleix</a:t>
            </a:r>
          </a:p>
          <a:p>
            <a:r>
              <a:rPr lang="it-IT" altLang="it-IT" sz="2400">
                <a:solidFill>
                  <a:schemeClr val="tx1"/>
                </a:solidFill>
                <a:ea typeface="MS PGothic" pitchFamily="34" charset="-128"/>
              </a:rPr>
              <a:t>Trandelemburg</a:t>
            </a:r>
          </a:p>
          <a:p>
            <a:r>
              <a:rPr lang="it-IT" altLang="it-IT" sz="2400">
                <a:solidFill>
                  <a:schemeClr val="tx1"/>
                </a:solidFill>
                <a:ea typeface="MS PGothic" pitchFamily="34" charset="-128"/>
              </a:rPr>
              <a:t>Deambulazione</a:t>
            </a:r>
          </a:p>
          <a:p>
            <a:endParaRPr lang="it-IT" altLang="it-IT" sz="2800">
              <a:solidFill>
                <a:srgbClr val="FFFF00"/>
              </a:solidFill>
              <a:ea typeface="MS PGothic" pitchFamily="34" charset="-128"/>
            </a:endParaRPr>
          </a:p>
          <a:p>
            <a:endParaRPr lang="it-IT" altLang="it-IT" sz="2800">
              <a:solidFill>
                <a:srgbClr val="FFFF00"/>
              </a:solidFill>
              <a:ea typeface="MS PGothic" pitchFamily="34" charset="-128"/>
            </a:endParaRPr>
          </a:p>
        </p:txBody>
      </p:sp>
      <p:sp>
        <p:nvSpPr>
          <p:cNvPr id="55302" name="Text Box 4"/>
          <p:cNvSpPr txBox="1">
            <a:spLocks noChangeArrowheads="1"/>
          </p:cNvSpPr>
          <p:nvPr/>
        </p:nvSpPr>
        <p:spPr bwMode="auto">
          <a:xfrm>
            <a:off x="5929313" y="2692400"/>
            <a:ext cx="14843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solidFill>
                  <a:srgbClr val="FFFF00"/>
                </a:solidFill>
                <a:ea typeface="MS PGothic" pitchFamily="34" charset="-128"/>
              </a:rPr>
              <a:t>Pz</a:t>
            </a:r>
            <a:r>
              <a:rPr lang="it-IT">
                <a:ea typeface="MS PGothic" pitchFamily="34" charset="-128"/>
              </a:rPr>
              <a:t>. </a:t>
            </a:r>
            <a:r>
              <a:rPr lang="it-IT">
                <a:solidFill>
                  <a:srgbClr val="FFFF00"/>
                </a:solidFill>
                <a:ea typeface="MS PGothic" pitchFamily="34" charset="-128"/>
              </a:rPr>
              <a:t>SUPINO</a:t>
            </a:r>
          </a:p>
        </p:txBody>
      </p:sp>
      <p:sp>
        <p:nvSpPr>
          <p:cNvPr id="55303" name="Text Box 6"/>
          <p:cNvSpPr txBox="1">
            <a:spLocks noChangeArrowheads="1"/>
          </p:cNvSpPr>
          <p:nvPr/>
        </p:nvSpPr>
        <p:spPr bwMode="auto">
          <a:xfrm>
            <a:off x="5881688" y="4887913"/>
            <a:ext cx="1428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solidFill>
                  <a:srgbClr val="FFFF00"/>
                </a:solidFill>
                <a:ea typeface="MS PGothic" pitchFamily="34" charset="-128"/>
              </a:rPr>
              <a:t>Pz. PRONO</a:t>
            </a:r>
          </a:p>
        </p:txBody>
      </p:sp>
      <p:sp>
        <p:nvSpPr>
          <p:cNvPr id="55304" name="Parentesi graffa chiusa 11"/>
          <p:cNvSpPr>
            <a:spLocks/>
          </p:cNvSpPr>
          <p:nvPr/>
        </p:nvSpPr>
        <p:spPr bwMode="auto">
          <a:xfrm>
            <a:off x="5429250" y="2097088"/>
            <a:ext cx="357188" cy="2357437"/>
          </a:xfrm>
          <a:prstGeom prst="rightBrace">
            <a:avLst>
              <a:gd name="adj1" fmla="val 8342"/>
              <a:gd name="adj2" fmla="val 50000"/>
            </a:avLst>
          </a:prstGeom>
          <a:noFill/>
          <a:ln w="1905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55305" name="Parentesi graffa chiusa 12"/>
          <p:cNvSpPr>
            <a:spLocks/>
          </p:cNvSpPr>
          <p:nvPr/>
        </p:nvSpPr>
        <p:spPr bwMode="auto">
          <a:xfrm>
            <a:off x="5500688" y="4572000"/>
            <a:ext cx="285750" cy="1000125"/>
          </a:xfrm>
          <a:prstGeom prst="rightBrace">
            <a:avLst>
              <a:gd name="adj1" fmla="val 8329"/>
              <a:gd name="adj2" fmla="val 50000"/>
            </a:avLst>
          </a:prstGeom>
          <a:noFill/>
          <a:ln w="1905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55306" name="Rettangolo 9"/>
          <p:cNvSpPr>
            <a:spLocks noChangeArrowheads="1"/>
          </p:cNvSpPr>
          <p:nvPr/>
        </p:nvSpPr>
        <p:spPr bwMode="auto">
          <a:xfrm>
            <a:off x="1571625" y="904875"/>
            <a:ext cx="6143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altLang="it-IT" sz="2400" u="sng">
                <a:solidFill>
                  <a:srgbClr val="FFFF00"/>
                </a:solidFill>
                <a:ea typeface="MS PGothic" pitchFamily="34" charset="-128"/>
              </a:rPr>
              <a:t>E.O.    </a:t>
            </a:r>
            <a:r>
              <a:rPr lang="it-IT" altLang="it-IT" sz="2800" u="sng">
                <a:solidFill>
                  <a:srgbClr val="FFFF00"/>
                </a:solidFill>
                <a:ea typeface="MS PGothic" pitchFamily="34" charset="-128"/>
              </a:rPr>
              <a:t>RACHIDE LOMBO - SACRALE</a:t>
            </a:r>
            <a:endParaRPr lang="it-IT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3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4" name="Rettangolo 6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7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8" name="CasellaDiTesto 13"/>
          <p:cNvSpPr txBox="1">
            <a:spLocks noChangeArrowheads="1"/>
          </p:cNvSpPr>
          <p:nvPr/>
        </p:nvSpPr>
        <p:spPr bwMode="auto">
          <a:xfrm>
            <a:off x="1643063" y="2928938"/>
            <a:ext cx="5857875" cy="3170237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Blip>
                <a:blip r:embed="rId4"/>
              </a:buBlip>
            </a:pPr>
            <a:r>
              <a:rPr lang="it-IT" sz="2000">
                <a:solidFill>
                  <a:schemeClr val="tx1"/>
                </a:solidFill>
              </a:rPr>
              <a:t> donna di 30  anni</a:t>
            </a:r>
          </a:p>
          <a:p>
            <a:pPr algn="ctr">
              <a:buFontTx/>
              <a:buBlip>
                <a:blip r:embed="rId4"/>
              </a:buBlip>
            </a:pPr>
            <a:endParaRPr lang="it-IT" sz="2000">
              <a:solidFill>
                <a:schemeClr val="tx1"/>
              </a:solidFill>
            </a:endParaRPr>
          </a:p>
          <a:p>
            <a:pPr algn="ctr">
              <a:buFontTx/>
              <a:buBlip>
                <a:blip r:embed="rId4"/>
              </a:buBlip>
            </a:pPr>
            <a:r>
              <a:rPr lang="it-IT" sz="2000">
                <a:solidFill>
                  <a:schemeClr val="tx1"/>
                </a:solidFill>
              </a:rPr>
              <a:t> sintomatologia invalidante da mesi</a:t>
            </a:r>
          </a:p>
          <a:p>
            <a:pPr algn="ctr">
              <a:buFontTx/>
              <a:buBlip>
                <a:blip r:embed="rId4"/>
              </a:buBlip>
            </a:pPr>
            <a:endParaRPr lang="it-IT" sz="2000">
              <a:solidFill>
                <a:schemeClr val="tx1"/>
              </a:solidFill>
            </a:endParaRPr>
          </a:p>
          <a:p>
            <a:pPr algn="ctr">
              <a:buFontTx/>
              <a:buBlip>
                <a:blip r:embed="rId4"/>
              </a:buBlip>
            </a:pPr>
            <a:r>
              <a:rPr lang="it-IT" sz="2000">
                <a:solidFill>
                  <a:schemeClr val="tx1"/>
                </a:solidFill>
              </a:rPr>
              <a:t> varie terapie autogestite </a:t>
            </a:r>
          </a:p>
          <a:p>
            <a:pPr algn="ctr"/>
            <a:r>
              <a:rPr lang="it-IT" sz="2000">
                <a:solidFill>
                  <a:schemeClr val="tx1"/>
                </a:solidFill>
              </a:rPr>
              <a:t>(agopuntura , FKT , Fans) </a:t>
            </a:r>
          </a:p>
          <a:p>
            <a:pPr algn="ctr">
              <a:buFontTx/>
              <a:buBlip>
                <a:blip r:embed="rId4"/>
              </a:buBlip>
            </a:pPr>
            <a:endParaRPr lang="it-IT" sz="2000">
              <a:solidFill>
                <a:schemeClr val="tx1"/>
              </a:solidFill>
            </a:endParaRPr>
          </a:p>
          <a:p>
            <a:pPr algn="ctr">
              <a:buFontTx/>
              <a:buBlip>
                <a:blip r:embed="rId4"/>
              </a:buBlip>
            </a:pPr>
            <a:r>
              <a:rPr lang="it-IT" sz="2000">
                <a:solidFill>
                  <a:schemeClr val="tx1"/>
                </a:solidFill>
              </a:rPr>
              <a:t> difficoltà nel lavoro</a:t>
            </a:r>
          </a:p>
          <a:p>
            <a:pPr algn="ctr">
              <a:buFontTx/>
              <a:buBlip>
                <a:blip r:embed="rId4"/>
              </a:buBlip>
            </a:pPr>
            <a:endParaRPr lang="it-IT" sz="2000">
              <a:solidFill>
                <a:schemeClr val="tx1"/>
              </a:solidFill>
            </a:endParaRPr>
          </a:p>
          <a:p>
            <a:pPr algn="ctr">
              <a:buFontTx/>
              <a:buBlip>
                <a:blip r:embed="rId4"/>
              </a:buBlip>
            </a:pPr>
            <a:r>
              <a:rPr lang="it-IT" sz="2000">
                <a:solidFill>
                  <a:schemeClr val="tx1"/>
                </a:solidFill>
              </a:rPr>
              <a:t> difficoltà alla esposizione delle sue problematiche</a:t>
            </a:r>
          </a:p>
        </p:txBody>
      </p:sp>
      <p:sp>
        <p:nvSpPr>
          <p:cNvPr id="57349" name="Rettangolo 6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1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2" name="Rettangolo 7"/>
          <p:cNvSpPr>
            <a:spLocks noChangeArrowheads="1"/>
          </p:cNvSpPr>
          <p:nvPr/>
        </p:nvSpPr>
        <p:spPr bwMode="auto">
          <a:xfrm>
            <a:off x="2786063" y="3271838"/>
            <a:ext cx="3357562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800">
                <a:solidFill>
                  <a:schemeClr val="tx1"/>
                </a:solidFill>
              </a:rPr>
              <a:t>SPALLA</a:t>
            </a:r>
          </a:p>
          <a:p>
            <a:pPr algn="ctr"/>
            <a:endParaRPr lang="it-IT" sz="1800">
              <a:solidFill>
                <a:schemeClr val="tx1"/>
              </a:solidFill>
            </a:endParaRPr>
          </a:p>
          <a:p>
            <a:pPr algn="ctr"/>
            <a:r>
              <a:rPr lang="it-IT" sz="1800">
                <a:solidFill>
                  <a:schemeClr val="tx1"/>
                </a:solidFill>
              </a:rPr>
              <a:t>GOMITO</a:t>
            </a:r>
          </a:p>
          <a:p>
            <a:pPr algn="ctr"/>
            <a:endParaRPr lang="it-IT" sz="1800">
              <a:solidFill>
                <a:schemeClr val="tx1"/>
              </a:solidFill>
            </a:endParaRPr>
          </a:p>
          <a:p>
            <a:pPr algn="ctr"/>
            <a:r>
              <a:rPr lang="it-IT" sz="1800">
                <a:solidFill>
                  <a:schemeClr val="tx1"/>
                </a:solidFill>
              </a:rPr>
              <a:t>POLSO</a:t>
            </a:r>
          </a:p>
          <a:p>
            <a:pPr algn="ctr"/>
            <a:endParaRPr lang="it-IT" sz="1800">
              <a:solidFill>
                <a:schemeClr val="tx1"/>
              </a:solidFill>
            </a:endParaRPr>
          </a:p>
          <a:p>
            <a:pPr algn="ctr"/>
            <a:r>
              <a:rPr lang="it-IT" sz="1800">
                <a:solidFill>
                  <a:schemeClr val="tx1"/>
                </a:solidFill>
              </a:rPr>
              <a:t>MANO</a:t>
            </a:r>
          </a:p>
          <a:p>
            <a:pPr algn="ctr"/>
            <a:endParaRPr lang="it-IT" sz="1800">
              <a:solidFill>
                <a:schemeClr val="tx1"/>
              </a:solidFill>
            </a:endParaRPr>
          </a:p>
          <a:p>
            <a:pPr algn="ctr"/>
            <a:r>
              <a:rPr lang="it-IT" sz="1800">
                <a:solidFill>
                  <a:schemeClr val="tx1"/>
                </a:solidFill>
              </a:rPr>
              <a:t>COLONNA CERVICALE </a:t>
            </a:r>
          </a:p>
        </p:txBody>
      </p:sp>
      <p:sp>
        <p:nvSpPr>
          <p:cNvPr id="9" name="Ovale 8"/>
          <p:cNvSpPr/>
          <p:nvPr/>
        </p:nvSpPr>
        <p:spPr bwMode="auto">
          <a:xfrm>
            <a:off x="5429250" y="4000500"/>
            <a:ext cx="1285875" cy="1071563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58374" name="CasellaDiTesto 9"/>
          <p:cNvSpPr txBox="1">
            <a:spLocks noChangeArrowheads="1"/>
          </p:cNvSpPr>
          <p:nvPr/>
        </p:nvSpPr>
        <p:spPr bwMode="auto">
          <a:xfrm>
            <a:off x="5643563" y="4214813"/>
            <a:ext cx="12144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3200">
                <a:solidFill>
                  <a:schemeClr val="tx1"/>
                </a:solidFill>
              </a:rPr>
              <a:t>???</a:t>
            </a:r>
          </a:p>
        </p:txBody>
      </p:sp>
      <p:sp>
        <p:nvSpPr>
          <p:cNvPr id="11" name="Ovale 10"/>
          <p:cNvSpPr/>
          <p:nvPr/>
        </p:nvSpPr>
        <p:spPr bwMode="auto">
          <a:xfrm>
            <a:off x="2000250" y="4000500"/>
            <a:ext cx="1285875" cy="1071563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58376" name="CasellaDiTesto 11"/>
          <p:cNvSpPr txBox="1">
            <a:spLocks noChangeArrowheads="1"/>
          </p:cNvSpPr>
          <p:nvPr/>
        </p:nvSpPr>
        <p:spPr bwMode="auto">
          <a:xfrm>
            <a:off x="2214563" y="4214813"/>
            <a:ext cx="12144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3200">
                <a:solidFill>
                  <a:schemeClr val="tx1"/>
                </a:solidFill>
              </a:rPr>
              <a:t>???</a:t>
            </a:r>
          </a:p>
        </p:txBody>
      </p:sp>
      <p:sp>
        <p:nvSpPr>
          <p:cNvPr id="58377" name="Rettangolo 15"/>
          <p:cNvSpPr>
            <a:spLocks noChangeArrowheads="1"/>
          </p:cNvSpPr>
          <p:nvPr/>
        </p:nvSpPr>
        <p:spPr bwMode="auto">
          <a:xfrm>
            <a:off x="1714500" y="2857500"/>
            <a:ext cx="5572125" cy="3286125"/>
          </a:xfrm>
          <a:prstGeom prst="rect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58378" name="Rettangolo 12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5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6" name="Rettangolo 7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  <p:sp>
        <p:nvSpPr>
          <p:cNvPr id="59398" name="Rettangolo 6"/>
          <p:cNvSpPr>
            <a:spLocks noChangeArrowheads="1"/>
          </p:cNvSpPr>
          <p:nvPr/>
        </p:nvSpPr>
        <p:spPr bwMode="auto">
          <a:xfrm>
            <a:off x="1571625" y="1857375"/>
            <a:ext cx="64293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>
                <a:solidFill>
                  <a:schemeClr val="tx1"/>
                </a:solidFill>
              </a:rPr>
              <a:t>   PARESTESIE :   forse c’è di mezzo un nervo  : </a:t>
            </a:r>
          </a:p>
          <a:p>
            <a:endParaRPr lang="it-IT" sz="1600">
              <a:solidFill>
                <a:schemeClr val="tx1"/>
              </a:solidFill>
            </a:endParaRPr>
          </a:p>
          <a:p>
            <a:r>
              <a:rPr lang="it-IT" sz="1600">
                <a:solidFill>
                  <a:schemeClr val="tx1"/>
                </a:solidFill>
              </a:rPr>
              <a:t>                                - nervo mediano al polso ? 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- nervo ulnare al gomito ?  al polso  ?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- problema  cervicale con risentimento radicolare ?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- sofferenza plesso brachiale ( s. egresso toracico ‘?)  </a:t>
            </a:r>
          </a:p>
        </p:txBody>
      </p:sp>
      <p:sp>
        <p:nvSpPr>
          <p:cNvPr id="59399" name="Rettangolo 9"/>
          <p:cNvSpPr>
            <a:spLocks noChangeArrowheads="1"/>
          </p:cNvSpPr>
          <p:nvPr/>
        </p:nvSpPr>
        <p:spPr bwMode="auto">
          <a:xfrm>
            <a:off x="1714500" y="1895475"/>
            <a:ext cx="1357313" cy="285750"/>
          </a:xfrm>
          <a:prstGeom prst="rect">
            <a:avLst/>
          </a:prstGeom>
          <a:noFill/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9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0" name="Rettangolo 9"/>
          <p:cNvSpPr>
            <a:spLocks noChangeArrowheads="1"/>
          </p:cNvSpPr>
          <p:nvPr/>
        </p:nvSpPr>
        <p:spPr bwMode="auto">
          <a:xfrm>
            <a:off x="1214438" y="4071938"/>
            <a:ext cx="6858000" cy="2554287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>
                <a:solidFill>
                  <a:schemeClr val="tx1"/>
                </a:solidFill>
              </a:rPr>
              <a:t>                            </a:t>
            </a:r>
          </a:p>
          <a:p>
            <a:pPr>
              <a:buFontTx/>
              <a:buBlip>
                <a:blip r:embed="rId4"/>
              </a:buBlip>
            </a:pPr>
            <a:endParaRPr lang="it-IT" sz="16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600">
                <a:solidFill>
                  <a:schemeClr val="tx1"/>
                </a:solidFill>
              </a:rPr>
              <a:t>  la paziente lamenta problemi cervicali ?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>
                <a:solidFill>
                  <a:schemeClr val="tx1"/>
                </a:solidFill>
              </a:rPr>
              <a:t>  le parestesie sono a tutto l’arto o sono solo in un territorio ?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>
                <a:solidFill>
                  <a:schemeClr val="tx1"/>
                </a:solidFill>
              </a:rPr>
              <a:t>  hanno un orario particolare di insorgenza ?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>
                <a:solidFill>
                  <a:schemeClr val="tx1"/>
                </a:solidFill>
              </a:rPr>
              <a:t>  sono scatenate da posture particolari o da particolari richieste funzionali  ?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>
                <a:solidFill>
                  <a:schemeClr val="tx1"/>
                </a:solidFill>
              </a:rPr>
              <a:t>  si riducono ricorrendo a particolari movimenti ?  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>
                <a:solidFill>
                  <a:schemeClr val="tx1"/>
                </a:solidFill>
              </a:rPr>
              <a:t>  sono presenti dolori ?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>
                <a:solidFill>
                  <a:schemeClr val="tx1"/>
                </a:solidFill>
              </a:rPr>
              <a:t>  la sensibilità della mano è diminuita ?  e in quali settori ?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>
                <a:solidFill>
                  <a:schemeClr val="tx1"/>
                </a:solidFill>
              </a:rPr>
              <a:t>  c’è astenia  ( della mano ? dell’ intero arto ? )                             </a:t>
            </a:r>
          </a:p>
        </p:txBody>
      </p:sp>
      <p:sp>
        <p:nvSpPr>
          <p:cNvPr id="60421" name="Rettangolo 10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  <p:sp>
        <p:nvSpPr>
          <p:cNvPr id="60423" name="Rettangolo 6"/>
          <p:cNvSpPr>
            <a:spLocks noChangeArrowheads="1"/>
          </p:cNvSpPr>
          <p:nvPr/>
        </p:nvSpPr>
        <p:spPr bwMode="auto">
          <a:xfrm>
            <a:off x="1571625" y="1857375"/>
            <a:ext cx="64293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>
                <a:solidFill>
                  <a:schemeClr val="tx1"/>
                </a:solidFill>
              </a:rPr>
              <a:t>   PARESTESIE :   forse c’è di mezzo un nervo  : </a:t>
            </a:r>
          </a:p>
          <a:p>
            <a:endParaRPr lang="it-IT" sz="1600">
              <a:solidFill>
                <a:schemeClr val="tx1"/>
              </a:solidFill>
            </a:endParaRPr>
          </a:p>
          <a:p>
            <a:r>
              <a:rPr lang="it-IT" sz="1600">
                <a:solidFill>
                  <a:schemeClr val="tx1"/>
                </a:solidFill>
              </a:rPr>
              <a:t>                                - nervo mediano al polso ? 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- nervo ulnare al gomito ?  al polso  ?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- problema  cervicale con risentimento radicolare ?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- sofferenza plesso brachiale ( s. egresso toracico ‘?)  </a:t>
            </a:r>
          </a:p>
        </p:txBody>
      </p:sp>
      <p:sp>
        <p:nvSpPr>
          <p:cNvPr id="60424" name="Rettangolo 9"/>
          <p:cNvSpPr>
            <a:spLocks noChangeArrowheads="1"/>
          </p:cNvSpPr>
          <p:nvPr/>
        </p:nvSpPr>
        <p:spPr bwMode="auto">
          <a:xfrm>
            <a:off x="1714500" y="1895475"/>
            <a:ext cx="1357313" cy="285750"/>
          </a:xfrm>
          <a:prstGeom prst="rect">
            <a:avLst/>
          </a:prstGeom>
          <a:noFill/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17" name="Rettangolo 16"/>
          <p:cNvSpPr/>
          <p:nvPr/>
        </p:nvSpPr>
        <p:spPr>
          <a:xfrm>
            <a:off x="4000500" y="4143375"/>
            <a:ext cx="1436688" cy="3079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>
                <a:lumMod val="9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it-IT" sz="1400" dirty="0">
                <a:solidFill>
                  <a:schemeClr val="tx1"/>
                </a:solidFill>
              </a:rPr>
              <a:t>ANAMNESI !!! </a:t>
            </a:r>
            <a:endParaRPr lang="it-IT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3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4" name="Rettangolo 6"/>
          <p:cNvSpPr>
            <a:spLocks noChangeArrowheads="1"/>
          </p:cNvSpPr>
          <p:nvPr/>
        </p:nvSpPr>
        <p:spPr bwMode="auto">
          <a:xfrm>
            <a:off x="1428750" y="1857375"/>
            <a:ext cx="621506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>
                <a:solidFill>
                  <a:schemeClr val="tx1"/>
                </a:solidFill>
              </a:rPr>
              <a:t>   DOLORI PRINCIPALI ALLA SPALLA   :  tendinopatia ?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  artrosi ?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  instabilità articolare ?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  radicolopatia cervicale ? </a:t>
            </a:r>
          </a:p>
        </p:txBody>
      </p:sp>
      <p:sp>
        <p:nvSpPr>
          <p:cNvPr id="61445" name="Rettangolo 9"/>
          <p:cNvSpPr>
            <a:spLocks noChangeArrowheads="1"/>
          </p:cNvSpPr>
          <p:nvPr/>
        </p:nvSpPr>
        <p:spPr bwMode="auto">
          <a:xfrm>
            <a:off x="1571625" y="1857375"/>
            <a:ext cx="3500438" cy="357188"/>
          </a:xfrm>
          <a:prstGeom prst="rect">
            <a:avLst/>
          </a:prstGeom>
          <a:noFill/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61446" name="Rettangolo 7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7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8" name="Rettangolo 9"/>
          <p:cNvSpPr>
            <a:spLocks noChangeArrowheads="1"/>
          </p:cNvSpPr>
          <p:nvPr/>
        </p:nvSpPr>
        <p:spPr bwMode="auto">
          <a:xfrm>
            <a:off x="285750" y="3103563"/>
            <a:ext cx="8715375" cy="18161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it-IT" sz="1600">
              <a:solidFill>
                <a:schemeClr val="tx1"/>
              </a:solidFill>
            </a:endParaRPr>
          </a:p>
          <a:p>
            <a:r>
              <a:rPr lang="it-IT" sz="1600">
                <a:solidFill>
                  <a:srgbClr val="FF0000"/>
                </a:solidFill>
              </a:rPr>
              <a:t> 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>
                <a:solidFill>
                  <a:srgbClr val="FF0000"/>
                </a:solidFill>
              </a:rPr>
              <a:t> Tendinopatia cuffia rotatori </a:t>
            </a:r>
            <a:r>
              <a:rPr lang="it-IT" sz="1600">
                <a:solidFill>
                  <a:schemeClr val="tx1"/>
                </a:solidFill>
              </a:rPr>
              <a:t>………..  dolore severo notturno ?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………..  c’è dolore meccanico ( esacerbato da movimenti o posture? )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……..…. quali movimenti provocano dolore ?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…….….  c’è rigidità della spalla ?</a:t>
            </a:r>
            <a:r>
              <a:rPr lang="it-IT" sz="1600">
                <a:solidFill>
                  <a:srgbClr val="FF0000"/>
                </a:solidFill>
              </a:rPr>
              <a:t> 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>
                <a:solidFill>
                  <a:srgbClr val="FF0000"/>
                </a:solidFill>
              </a:rPr>
              <a:t> Rottura cuffia rotatori </a:t>
            </a:r>
            <a:r>
              <a:rPr lang="it-IT" sz="1600">
                <a:solidFill>
                  <a:schemeClr val="tx1"/>
                </a:solidFill>
              </a:rPr>
              <a:t>……………..  sintomi  spesso analoghi </a:t>
            </a:r>
          </a:p>
        </p:txBody>
      </p:sp>
      <p:sp>
        <p:nvSpPr>
          <p:cNvPr id="62469" name="Rettangolo 10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3929063" y="3214688"/>
            <a:ext cx="1436687" cy="3079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>
                <a:lumMod val="9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it-IT" sz="1400" dirty="0">
                <a:solidFill>
                  <a:schemeClr val="tx1"/>
                </a:solidFill>
              </a:rPr>
              <a:t>ANAMNESI !!! </a:t>
            </a:r>
            <a:endParaRPr lang="it-IT" sz="1400" dirty="0"/>
          </a:p>
        </p:txBody>
      </p:sp>
      <p:sp>
        <p:nvSpPr>
          <p:cNvPr id="62472" name="Rettangolo 6"/>
          <p:cNvSpPr>
            <a:spLocks noChangeArrowheads="1"/>
          </p:cNvSpPr>
          <p:nvPr/>
        </p:nvSpPr>
        <p:spPr bwMode="auto">
          <a:xfrm>
            <a:off x="1428750" y="1857375"/>
            <a:ext cx="62150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>
                <a:solidFill>
                  <a:schemeClr val="tx1"/>
                </a:solidFill>
              </a:rPr>
              <a:t>   DOLORI PRINCIPALI ALLA SPALLA   :</a:t>
            </a:r>
          </a:p>
        </p:txBody>
      </p:sp>
      <p:sp>
        <p:nvSpPr>
          <p:cNvPr id="62473" name="Rettangolo 9"/>
          <p:cNvSpPr>
            <a:spLocks noChangeArrowheads="1"/>
          </p:cNvSpPr>
          <p:nvPr/>
        </p:nvSpPr>
        <p:spPr bwMode="auto">
          <a:xfrm>
            <a:off x="1571625" y="1857375"/>
            <a:ext cx="3500438" cy="357188"/>
          </a:xfrm>
          <a:prstGeom prst="rect">
            <a:avLst/>
          </a:prstGeom>
          <a:noFill/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62474" name="Rettangolo 6"/>
          <p:cNvSpPr>
            <a:spLocks noChangeArrowheads="1"/>
          </p:cNvSpPr>
          <p:nvPr/>
        </p:nvSpPr>
        <p:spPr bwMode="auto">
          <a:xfrm>
            <a:off x="1428750" y="1857375"/>
            <a:ext cx="621506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>
                <a:solidFill>
                  <a:schemeClr val="tx1"/>
                </a:solidFill>
              </a:rPr>
              <a:t>   DOLORI PRINCIPALI ALLA SPALLA   :  tendinopatia ?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  artrosi ?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  instabilità articolare ?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  radicolopatia cervicale 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1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2" name="Rettangolo 9"/>
          <p:cNvSpPr>
            <a:spLocks noChangeArrowheads="1"/>
          </p:cNvSpPr>
          <p:nvPr/>
        </p:nvSpPr>
        <p:spPr bwMode="auto">
          <a:xfrm>
            <a:off x="285750" y="3103563"/>
            <a:ext cx="8715375" cy="280035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it-IT" sz="1600">
              <a:solidFill>
                <a:schemeClr val="tx1"/>
              </a:solidFill>
            </a:endParaRPr>
          </a:p>
          <a:p>
            <a:r>
              <a:rPr lang="it-IT" sz="1600">
                <a:solidFill>
                  <a:srgbClr val="FF0000"/>
                </a:solidFill>
              </a:rPr>
              <a:t> 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>
                <a:solidFill>
                  <a:srgbClr val="FF0000"/>
                </a:solidFill>
              </a:rPr>
              <a:t> </a:t>
            </a:r>
            <a:r>
              <a:rPr lang="it-IT" sz="1600" b="0">
                <a:solidFill>
                  <a:schemeClr val="tx1"/>
                </a:solidFill>
              </a:rPr>
              <a:t>Tendinopatia cuffia rotatori ………..  dolore severo notturno ? </a:t>
            </a:r>
          </a:p>
          <a:p>
            <a:r>
              <a:rPr lang="it-IT" sz="1600" b="0">
                <a:solidFill>
                  <a:schemeClr val="tx1"/>
                </a:solidFill>
              </a:rPr>
              <a:t>                                                  ………..  c’è dolore meccanico ( esacerbato da movimenti o posture? )</a:t>
            </a:r>
          </a:p>
          <a:p>
            <a:r>
              <a:rPr lang="it-IT" sz="1600" b="0">
                <a:solidFill>
                  <a:schemeClr val="tx1"/>
                </a:solidFill>
              </a:rPr>
              <a:t>                                                  ……..…. quali movimenti provocano dolore ?</a:t>
            </a:r>
          </a:p>
          <a:p>
            <a:r>
              <a:rPr lang="it-IT" sz="1600" b="0">
                <a:solidFill>
                  <a:schemeClr val="tx1"/>
                </a:solidFill>
              </a:rPr>
              <a:t>                                                  …….….  c’è rigidità della spalla ?</a:t>
            </a:r>
            <a:r>
              <a:rPr lang="it-IT" sz="1600" b="0">
                <a:solidFill>
                  <a:srgbClr val="FF0000"/>
                </a:solidFill>
              </a:rPr>
              <a:t> 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 b="0">
                <a:solidFill>
                  <a:srgbClr val="FF0000"/>
                </a:solidFill>
              </a:rPr>
              <a:t> </a:t>
            </a:r>
            <a:r>
              <a:rPr lang="it-IT" sz="1600" b="0">
                <a:solidFill>
                  <a:schemeClr val="tx1"/>
                </a:solidFill>
              </a:rPr>
              <a:t>Rottura cuffia rotatori ……………..  sintomi  spesso analoghi 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>
                <a:solidFill>
                  <a:srgbClr val="FF0000"/>
                </a:solidFill>
              </a:rPr>
              <a:t> Instabilità articolare </a:t>
            </a:r>
            <a:r>
              <a:rPr lang="it-IT" sz="1600">
                <a:solidFill>
                  <a:schemeClr val="tx1"/>
                </a:solidFill>
              </a:rPr>
              <a:t>……………….. almeno un episodio di lussazione  in passato ?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.…………….…... dolore/disagio  ai movimenti estremi ?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>
                <a:solidFill>
                  <a:schemeClr val="tx1"/>
                </a:solidFill>
              </a:rPr>
              <a:t> </a:t>
            </a:r>
            <a:r>
              <a:rPr lang="it-IT" sz="1600">
                <a:solidFill>
                  <a:srgbClr val="FF0000"/>
                </a:solidFill>
              </a:rPr>
              <a:t>Artrosi  scapolo-omerale</a:t>
            </a:r>
            <a:r>
              <a:rPr lang="it-IT" sz="1600">
                <a:solidFill>
                  <a:schemeClr val="tx1"/>
                </a:solidFill>
              </a:rPr>
              <a:t>…………..  scrosci articolari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……………. rigidtà  dolorosa con deficit di forza ?</a:t>
            </a:r>
          </a:p>
        </p:txBody>
      </p:sp>
      <p:sp>
        <p:nvSpPr>
          <p:cNvPr id="63493" name="Rettangolo 10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3929063" y="3214688"/>
            <a:ext cx="1436687" cy="3079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>
                <a:lumMod val="9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it-IT" sz="1400" dirty="0">
                <a:solidFill>
                  <a:schemeClr val="tx1"/>
                </a:solidFill>
              </a:rPr>
              <a:t>ANAMNESI !!! </a:t>
            </a:r>
            <a:endParaRPr lang="it-IT" sz="1400" dirty="0"/>
          </a:p>
        </p:txBody>
      </p:sp>
      <p:sp>
        <p:nvSpPr>
          <p:cNvPr id="63496" name="Rettangolo 6"/>
          <p:cNvSpPr>
            <a:spLocks noChangeArrowheads="1"/>
          </p:cNvSpPr>
          <p:nvPr/>
        </p:nvSpPr>
        <p:spPr bwMode="auto">
          <a:xfrm>
            <a:off x="1428750" y="1857375"/>
            <a:ext cx="62150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>
                <a:solidFill>
                  <a:schemeClr val="tx1"/>
                </a:solidFill>
              </a:rPr>
              <a:t>   DOLORI PRINCIPALI ALLA SPALLA   :</a:t>
            </a:r>
          </a:p>
        </p:txBody>
      </p:sp>
      <p:sp>
        <p:nvSpPr>
          <p:cNvPr id="63497" name="Rettangolo 9"/>
          <p:cNvSpPr>
            <a:spLocks noChangeArrowheads="1"/>
          </p:cNvSpPr>
          <p:nvPr/>
        </p:nvSpPr>
        <p:spPr bwMode="auto">
          <a:xfrm>
            <a:off x="1571625" y="1857375"/>
            <a:ext cx="3500438" cy="357188"/>
          </a:xfrm>
          <a:prstGeom prst="rect">
            <a:avLst/>
          </a:prstGeom>
          <a:noFill/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63498" name="Rettangolo 6"/>
          <p:cNvSpPr>
            <a:spLocks noChangeArrowheads="1"/>
          </p:cNvSpPr>
          <p:nvPr/>
        </p:nvSpPr>
        <p:spPr bwMode="auto">
          <a:xfrm>
            <a:off x="1428750" y="1857375"/>
            <a:ext cx="621506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>
                <a:solidFill>
                  <a:schemeClr val="tx1"/>
                </a:solidFill>
              </a:rPr>
              <a:t>   DOLORI PRINCIPALI ALLA SPALLA   :  tendinopatia ?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  artrosi ?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  instabilità articolare ?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  radicolopatia cervicale 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5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6" name="Rettangolo 9"/>
          <p:cNvSpPr>
            <a:spLocks noChangeArrowheads="1"/>
          </p:cNvSpPr>
          <p:nvPr/>
        </p:nvSpPr>
        <p:spPr bwMode="auto">
          <a:xfrm>
            <a:off x="285750" y="3103563"/>
            <a:ext cx="8715375" cy="35401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it-IT" sz="1600">
              <a:solidFill>
                <a:schemeClr val="tx1"/>
              </a:solidFill>
            </a:endParaRPr>
          </a:p>
          <a:p>
            <a:r>
              <a:rPr lang="it-IT" sz="1600">
                <a:solidFill>
                  <a:srgbClr val="FF0000"/>
                </a:solidFill>
              </a:rPr>
              <a:t> 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>
                <a:solidFill>
                  <a:srgbClr val="FF0000"/>
                </a:solidFill>
              </a:rPr>
              <a:t> </a:t>
            </a:r>
            <a:r>
              <a:rPr lang="it-IT" sz="1600" b="0">
                <a:solidFill>
                  <a:schemeClr val="tx1"/>
                </a:solidFill>
              </a:rPr>
              <a:t>Tendinopatia cuffia rotatori ………..  dolore severo notturno ? </a:t>
            </a:r>
          </a:p>
          <a:p>
            <a:r>
              <a:rPr lang="it-IT" sz="1600" b="0">
                <a:solidFill>
                  <a:schemeClr val="tx1"/>
                </a:solidFill>
              </a:rPr>
              <a:t>                                                  ………..  c’è dolore meccanico ( esacerbato da movimenti o posture? )</a:t>
            </a:r>
          </a:p>
          <a:p>
            <a:r>
              <a:rPr lang="it-IT" sz="1600" b="0">
                <a:solidFill>
                  <a:schemeClr val="tx1"/>
                </a:solidFill>
              </a:rPr>
              <a:t>                                                  ……..…. quali movimenti provocano dolore ?</a:t>
            </a:r>
          </a:p>
          <a:p>
            <a:r>
              <a:rPr lang="it-IT" sz="1600" b="0">
                <a:solidFill>
                  <a:schemeClr val="tx1"/>
                </a:solidFill>
              </a:rPr>
              <a:t>                                                  …….….  c’è rigidità della spalla ?</a:t>
            </a:r>
            <a:r>
              <a:rPr lang="it-IT" sz="1600" b="0">
                <a:solidFill>
                  <a:srgbClr val="FF0000"/>
                </a:solidFill>
              </a:rPr>
              <a:t> 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 b="0">
                <a:solidFill>
                  <a:srgbClr val="FF0000"/>
                </a:solidFill>
              </a:rPr>
              <a:t> </a:t>
            </a:r>
            <a:r>
              <a:rPr lang="it-IT" sz="1600" b="0">
                <a:solidFill>
                  <a:schemeClr val="tx1"/>
                </a:solidFill>
              </a:rPr>
              <a:t>Rottura cuffia rotatori ……………..  sintomi  spesso analoghi 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 b="0">
                <a:solidFill>
                  <a:srgbClr val="FF0000"/>
                </a:solidFill>
              </a:rPr>
              <a:t> </a:t>
            </a:r>
            <a:r>
              <a:rPr lang="it-IT" sz="1600" b="0">
                <a:solidFill>
                  <a:schemeClr val="tx1"/>
                </a:solidFill>
              </a:rPr>
              <a:t>Instabilità articolare ……………….. almeno un episodio di lussazione  in passato ?</a:t>
            </a:r>
          </a:p>
          <a:p>
            <a:r>
              <a:rPr lang="it-IT" sz="1600" b="0">
                <a:solidFill>
                  <a:schemeClr val="tx1"/>
                </a:solidFill>
              </a:rPr>
              <a:t>                                       ………….….... dolore/disagio  ai movimenti estremi ?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 b="0">
                <a:solidFill>
                  <a:schemeClr val="tx1"/>
                </a:solidFill>
              </a:rPr>
              <a:t> Artrosi  scapolo-omerale…………..  scrosci articolari </a:t>
            </a:r>
          </a:p>
          <a:p>
            <a:r>
              <a:rPr lang="it-IT" sz="1600" b="0">
                <a:solidFill>
                  <a:schemeClr val="tx1"/>
                </a:solidFill>
              </a:rPr>
              <a:t>                                           ……………. rigidtà  dolorosa con deficit di forza ?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>
                <a:solidFill>
                  <a:srgbClr val="FF0000"/>
                </a:solidFill>
              </a:rPr>
              <a:t> Sofferenza  radicolare cervic.</a:t>
            </a:r>
            <a:r>
              <a:rPr lang="it-IT" sz="1600">
                <a:solidFill>
                  <a:schemeClr val="tx1"/>
                </a:solidFill>
              </a:rPr>
              <a:t>.……... dolore  sordo  localizzato o diffuso ( tipo bruciatura ) , non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esacerbatod alla  palpazione o dai movimenti  della spalla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…….….. disturbi sensitivi all’arto                                                                    </a:t>
            </a:r>
          </a:p>
        </p:txBody>
      </p:sp>
      <p:sp>
        <p:nvSpPr>
          <p:cNvPr id="64517" name="Rettangolo 10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3929063" y="3214688"/>
            <a:ext cx="1436687" cy="3079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>
                <a:lumMod val="9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it-IT" sz="1400" dirty="0">
                <a:solidFill>
                  <a:schemeClr val="tx1"/>
                </a:solidFill>
              </a:rPr>
              <a:t>ANAMNESI !!! </a:t>
            </a:r>
            <a:endParaRPr lang="it-IT" sz="1400" dirty="0"/>
          </a:p>
        </p:txBody>
      </p:sp>
      <p:sp>
        <p:nvSpPr>
          <p:cNvPr id="64520" name="Rettangolo 6"/>
          <p:cNvSpPr>
            <a:spLocks noChangeArrowheads="1"/>
          </p:cNvSpPr>
          <p:nvPr/>
        </p:nvSpPr>
        <p:spPr bwMode="auto">
          <a:xfrm>
            <a:off x="1428750" y="1857375"/>
            <a:ext cx="62150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>
                <a:solidFill>
                  <a:schemeClr val="tx1"/>
                </a:solidFill>
              </a:rPr>
              <a:t>   DOLORI PRINCIPALI ALLA SPALLA   :</a:t>
            </a:r>
          </a:p>
        </p:txBody>
      </p:sp>
      <p:sp>
        <p:nvSpPr>
          <p:cNvPr id="64521" name="Rettangolo 9"/>
          <p:cNvSpPr>
            <a:spLocks noChangeArrowheads="1"/>
          </p:cNvSpPr>
          <p:nvPr/>
        </p:nvSpPr>
        <p:spPr bwMode="auto">
          <a:xfrm>
            <a:off x="1571625" y="1857375"/>
            <a:ext cx="3500438" cy="357188"/>
          </a:xfrm>
          <a:prstGeom prst="rect">
            <a:avLst/>
          </a:prstGeom>
          <a:noFill/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64522" name="Rettangolo 6"/>
          <p:cNvSpPr>
            <a:spLocks noChangeArrowheads="1"/>
          </p:cNvSpPr>
          <p:nvPr/>
        </p:nvSpPr>
        <p:spPr bwMode="auto">
          <a:xfrm>
            <a:off x="1428750" y="1857375"/>
            <a:ext cx="621506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>
                <a:solidFill>
                  <a:schemeClr val="tx1"/>
                </a:solidFill>
              </a:rPr>
              <a:t>   DOLORI PRINCIPALI ALLA SPALLA   :  tendinopatia ?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  artrosi ?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  instabilità articolare ?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  radicolopatia cervicale 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39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0" name="Rettangolo 7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  <p:sp>
        <p:nvSpPr>
          <p:cNvPr id="65542" name="Rettangolo 6"/>
          <p:cNvSpPr>
            <a:spLocks noChangeArrowheads="1"/>
          </p:cNvSpPr>
          <p:nvPr/>
        </p:nvSpPr>
        <p:spPr bwMode="auto">
          <a:xfrm>
            <a:off x="357188" y="1785938"/>
            <a:ext cx="85725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>
                <a:solidFill>
                  <a:schemeClr val="tx1"/>
                </a:solidFill>
              </a:rPr>
              <a:t>   DOLORI PRINCIPALI AL  GOMITO   :  tendinopatia ( epicondilite ? epitrocleite ?  bicipit  ? )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neuropatia ulnare  ?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rottura  tendine bicipitale  ?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radicolopatia cervicale ?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</a:t>
            </a:r>
          </a:p>
        </p:txBody>
      </p:sp>
      <p:sp>
        <p:nvSpPr>
          <p:cNvPr id="65543" name="Rettangolo 9"/>
          <p:cNvSpPr>
            <a:spLocks noChangeArrowheads="1"/>
          </p:cNvSpPr>
          <p:nvPr/>
        </p:nvSpPr>
        <p:spPr bwMode="auto">
          <a:xfrm>
            <a:off x="428625" y="1714500"/>
            <a:ext cx="3429000" cy="428625"/>
          </a:xfrm>
          <a:prstGeom prst="rect">
            <a:avLst/>
          </a:prstGeom>
          <a:noFill/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3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4" name="Rettangolo 6"/>
          <p:cNvSpPr>
            <a:spLocks noChangeArrowheads="1"/>
          </p:cNvSpPr>
          <p:nvPr/>
        </p:nvSpPr>
        <p:spPr bwMode="auto">
          <a:xfrm>
            <a:off x="357188" y="1785938"/>
            <a:ext cx="85725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>
                <a:solidFill>
                  <a:schemeClr val="tx1"/>
                </a:solidFill>
              </a:rPr>
              <a:t>   DOLORI PRINCIPALI AL  GOMITO   :  tendinopatia ( epicondilite ? epitrocleite ?  bicipit  ? )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neuropatia ulnare  ?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rottura  tendine bicipitale  ?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radicolopatia cervicale 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</a:t>
            </a:r>
          </a:p>
        </p:txBody>
      </p:sp>
      <p:sp>
        <p:nvSpPr>
          <p:cNvPr id="66565" name="Rettangolo 10"/>
          <p:cNvSpPr>
            <a:spLocks noChangeArrowheads="1"/>
          </p:cNvSpPr>
          <p:nvPr/>
        </p:nvSpPr>
        <p:spPr bwMode="auto">
          <a:xfrm>
            <a:off x="142875" y="3214688"/>
            <a:ext cx="8715375" cy="18161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Blip>
                <a:blip r:embed="rId4"/>
              </a:buBlip>
            </a:pPr>
            <a:endParaRPr lang="it-IT" sz="1600">
              <a:solidFill>
                <a:schemeClr val="tx1"/>
              </a:solidFill>
            </a:endParaRPr>
          </a:p>
          <a:p>
            <a:endParaRPr lang="it-IT" sz="16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600">
                <a:solidFill>
                  <a:srgbClr val="FF0000"/>
                </a:solidFill>
              </a:rPr>
              <a:t> Tendinopatia</a:t>
            </a:r>
            <a:r>
              <a:rPr lang="it-IT" sz="1600">
                <a:solidFill>
                  <a:schemeClr val="tx1"/>
                </a:solidFill>
              </a:rPr>
              <a:t>  ………. sede del dolore ( elettiva sulle inserzioni tendinee sull’osso )                                                                                                      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…….… c’è dolore meccanico ( esacerbato dai  movimenti o  dalle posture?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………. quali movimenti provocano dolore ?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…….… qual’é  la professione del paziente ? 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…….… anamnesi di  traumatismi importanti ? </a:t>
            </a:r>
          </a:p>
        </p:txBody>
      </p:sp>
      <p:sp>
        <p:nvSpPr>
          <p:cNvPr id="66566" name="Rettangolo 9"/>
          <p:cNvSpPr>
            <a:spLocks noChangeArrowheads="1"/>
          </p:cNvSpPr>
          <p:nvPr/>
        </p:nvSpPr>
        <p:spPr bwMode="auto">
          <a:xfrm>
            <a:off x="428625" y="1714500"/>
            <a:ext cx="3429000" cy="428625"/>
          </a:xfrm>
          <a:prstGeom prst="rect">
            <a:avLst/>
          </a:prstGeom>
          <a:noFill/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66567" name="Rettangolo 10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3786188" y="3286125"/>
            <a:ext cx="1436687" cy="3079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>
                <a:lumMod val="9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it-IT" sz="1400" dirty="0">
                <a:solidFill>
                  <a:schemeClr val="tx1"/>
                </a:solidFill>
              </a:rPr>
              <a:t>ANAMNESI !!! </a:t>
            </a:r>
            <a:endParaRPr lang="it-IT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7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8" name="Rettangolo 6"/>
          <p:cNvSpPr>
            <a:spLocks noChangeArrowheads="1"/>
          </p:cNvSpPr>
          <p:nvPr/>
        </p:nvSpPr>
        <p:spPr bwMode="auto">
          <a:xfrm>
            <a:off x="357188" y="1785938"/>
            <a:ext cx="85725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>
                <a:solidFill>
                  <a:schemeClr val="tx1"/>
                </a:solidFill>
              </a:rPr>
              <a:t>   DOLORI PRINCIPALI AL  GOMITO   :  tendinopatia ( epicondilite ? epitrocleite ?  bicipit  ? )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neuropatia ulnare  ?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rottura  tendine bicipitale  ?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radicolopatia cervicale 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</a:t>
            </a:r>
          </a:p>
        </p:txBody>
      </p:sp>
      <p:sp>
        <p:nvSpPr>
          <p:cNvPr id="67589" name="Rettangolo 10"/>
          <p:cNvSpPr>
            <a:spLocks noChangeArrowheads="1"/>
          </p:cNvSpPr>
          <p:nvPr/>
        </p:nvSpPr>
        <p:spPr bwMode="auto">
          <a:xfrm>
            <a:off x="142875" y="3214688"/>
            <a:ext cx="8715375" cy="35401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Blip>
                <a:blip r:embed="rId4"/>
              </a:buBlip>
            </a:pPr>
            <a:endParaRPr lang="it-IT" sz="1600">
              <a:solidFill>
                <a:schemeClr val="tx1"/>
              </a:solidFill>
            </a:endParaRPr>
          </a:p>
          <a:p>
            <a:endParaRPr lang="it-IT" sz="16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600">
                <a:solidFill>
                  <a:srgbClr val="FF0000"/>
                </a:solidFill>
              </a:rPr>
              <a:t> </a:t>
            </a:r>
            <a:r>
              <a:rPr lang="it-IT" sz="1600" b="0">
                <a:solidFill>
                  <a:schemeClr val="tx1"/>
                </a:solidFill>
              </a:rPr>
              <a:t>Tendinopatia  ………. sede del dolore ( elettiva sulle inserzioni tendinee sull’osso )                                                                                                       </a:t>
            </a:r>
          </a:p>
          <a:p>
            <a:r>
              <a:rPr lang="it-IT" sz="1600" b="0">
                <a:solidFill>
                  <a:schemeClr val="tx1"/>
                </a:solidFill>
              </a:rPr>
              <a:t>                           …….… c’è dolore meccanico ( esacerbato dai  movimenti o  dalle posture?</a:t>
            </a:r>
          </a:p>
          <a:p>
            <a:r>
              <a:rPr lang="it-IT" sz="1600" b="0">
                <a:solidFill>
                  <a:schemeClr val="tx1"/>
                </a:solidFill>
              </a:rPr>
              <a:t>                           ………. quali movimenti provocano dolore ?</a:t>
            </a:r>
          </a:p>
          <a:p>
            <a:r>
              <a:rPr lang="it-IT" sz="1600" b="0">
                <a:solidFill>
                  <a:schemeClr val="tx1"/>
                </a:solidFill>
              </a:rPr>
              <a:t>                           …….… qual’é  la professione del paziente ?  </a:t>
            </a:r>
          </a:p>
          <a:p>
            <a:r>
              <a:rPr lang="it-IT" sz="1600" b="0">
                <a:solidFill>
                  <a:schemeClr val="tx1"/>
                </a:solidFill>
              </a:rPr>
              <a:t>                           …….… anamnesi di  traumatismi importanti ? </a:t>
            </a:r>
          </a:p>
          <a:p>
            <a:r>
              <a:rPr lang="it-IT" sz="1600">
                <a:solidFill>
                  <a:schemeClr val="tx1"/>
                </a:solidFill>
              </a:rPr>
              <a:t>   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>
                <a:solidFill>
                  <a:srgbClr val="FF0000"/>
                </a:solidFill>
              </a:rPr>
              <a:t> Neuropatia</a:t>
            </a:r>
            <a:r>
              <a:rPr lang="it-IT" sz="1600">
                <a:solidFill>
                  <a:schemeClr val="tx1"/>
                </a:solidFill>
              </a:rPr>
              <a:t>   …….……</a:t>
            </a:r>
            <a:r>
              <a:rPr lang="it-IT" sz="1600">
                <a:solidFill>
                  <a:srgbClr val="FF0000"/>
                </a:solidFill>
              </a:rPr>
              <a:t>sofferenza del nervo ulnare al gomito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( parestesie a 2    dita , &gt; notturne o in posture a gomito flesso , astenia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dell’arto , dolore scapolare vago )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…………..</a:t>
            </a:r>
            <a:r>
              <a:rPr lang="it-IT" sz="1600">
                <a:solidFill>
                  <a:srgbClr val="FF0000"/>
                </a:solidFill>
              </a:rPr>
              <a:t>radicolopatia cervicale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(dolori  vaghi e capricciosi ,non esacerbati dai movim., sensaz. ustione prof.)</a:t>
            </a:r>
          </a:p>
          <a:p>
            <a:endParaRPr lang="it-IT" sz="1600">
              <a:solidFill>
                <a:schemeClr val="tx1"/>
              </a:solidFill>
            </a:endParaRPr>
          </a:p>
        </p:txBody>
      </p:sp>
      <p:sp>
        <p:nvSpPr>
          <p:cNvPr id="67590" name="Rettangolo 9"/>
          <p:cNvSpPr>
            <a:spLocks noChangeArrowheads="1"/>
          </p:cNvSpPr>
          <p:nvPr/>
        </p:nvSpPr>
        <p:spPr bwMode="auto">
          <a:xfrm>
            <a:off x="428625" y="1714500"/>
            <a:ext cx="3429000" cy="428625"/>
          </a:xfrm>
          <a:prstGeom prst="rect">
            <a:avLst/>
          </a:prstGeom>
          <a:noFill/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67591" name="Rettangolo 10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3786188" y="3286125"/>
            <a:ext cx="1436687" cy="3079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>
                <a:lumMod val="9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it-IT" sz="1400" dirty="0">
                <a:solidFill>
                  <a:schemeClr val="tx1"/>
                </a:solidFill>
              </a:rPr>
              <a:t>ANAMNESI !!! </a:t>
            </a:r>
            <a:endParaRPr lang="it-IT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1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2" name="Rettangolo 6"/>
          <p:cNvSpPr>
            <a:spLocks noChangeArrowheads="1"/>
          </p:cNvSpPr>
          <p:nvPr/>
        </p:nvSpPr>
        <p:spPr bwMode="auto">
          <a:xfrm>
            <a:off x="357188" y="1785938"/>
            <a:ext cx="85725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>
                <a:solidFill>
                  <a:schemeClr val="tx1"/>
                </a:solidFill>
              </a:rPr>
              <a:t>   DOLORI PRINCIPALI AL  GOMITO   :  tendinopatia ( epicondilite ? epitrocleite ?  bicipit  ? )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neuropatia ulnare  ?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rottura  tendine bicipitale  ?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 radicolopatia cervicale  </a:t>
            </a:r>
          </a:p>
          <a:p>
            <a:r>
              <a:rPr lang="it-IT" sz="1600">
                <a:solidFill>
                  <a:schemeClr val="tx1"/>
                </a:solidFill>
              </a:rPr>
              <a:t>                                                                       </a:t>
            </a:r>
          </a:p>
        </p:txBody>
      </p:sp>
      <p:sp>
        <p:nvSpPr>
          <p:cNvPr id="68613" name="Rettangolo 10"/>
          <p:cNvSpPr>
            <a:spLocks noChangeArrowheads="1"/>
          </p:cNvSpPr>
          <p:nvPr/>
        </p:nvSpPr>
        <p:spPr bwMode="auto">
          <a:xfrm>
            <a:off x="142875" y="3214688"/>
            <a:ext cx="8715375" cy="35401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Blip>
                <a:blip r:embed="rId4"/>
              </a:buBlip>
            </a:pPr>
            <a:endParaRPr lang="it-IT" sz="1600">
              <a:solidFill>
                <a:schemeClr val="tx1"/>
              </a:solidFill>
            </a:endParaRPr>
          </a:p>
          <a:p>
            <a:endParaRPr lang="it-IT" sz="16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600">
                <a:solidFill>
                  <a:srgbClr val="FF0000"/>
                </a:solidFill>
              </a:rPr>
              <a:t> </a:t>
            </a:r>
            <a:r>
              <a:rPr lang="it-IT" sz="1600" b="0">
                <a:solidFill>
                  <a:schemeClr val="tx1"/>
                </a:solidFill>
              </a:rPr>
              <a:t>Tendinopatia  ………. sede del dolore ( elettiva sulle inserzioni tendinee sull’osso )                                                                                                       </a:t>
            </a:r>
          </a:p>
          <a:p>
            <a:r>
              <a:rPr lang="it-IT" sz="1600" b="0">
                <a:solidFill>
                  <a:schemeClr val="tx1"/>
                </a:solidFill>
              </a:rPr>
              <a:t>                           …….… c’è dolore meccanico ( esacerbato dai  movimenti o  dalle posture?</a:t>
            </a:r>
          </a:p>
          <a:p>
            <a:r>
              <a:rPr lang="it-IT" sz="1600" b="0">
                <a:solidFill>
                  <a:schemeClr val="tx1"/>
                </a:solidFill>
              </a:rPr>
              <a:t>                           ………. quali movimenti provocano dolore ?</a:t>
            </a:r>
          </a:p>
          <a:p>
            <a:r>
              <a:rPr lang="it-IT" sz="1600" b="0">
                <a:solidFill>
                  <a:schemeClr val="tx1"/>
                </a:solidFill>
              </a:rPr>
              <a:t>                           …….… qual’é  la professione del paziente ?  </a:t>
            </a:r>
          </a:p>
          <a:p>
            <a:r>
              <a:rPr lang="it-IT" sz="1600" b="0">
                <a:solidFill>
                  <a:schemeClr val="tx1"/>
                </a:solidFill>
              </a:rPr>
              <a:t>                           …….… anamnesi di  traumatismi importanti ? </a:t>
            </a:r>
          </a:p>
          <a:p>
            <a:r>
              <a:rPr lang="it-IT" sz="1600" b="0">
                <a:solidFill>
                  <a:schemeClr val="tx1"/>
                </a:solidFill>
              </a:rPr>
              <a:t>   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 b="0">
                <a:solidFill>
                  <a:schemeClr val="tx1"/>
                </a:solidFill>
              </a:rPr>
              <a:t> Neuropatia   …….……sofferenza del nervo ulnare al gomito</a:t>
            </a:r>
          </a:p>
          <a:p>
            <a:r>
              <a:rPr lang="it-IT" sz="1600" b="0">
                <a:solidFill>
                  <a:schemeClr val="tx1"/>
                </a:solidFill>
              </a:rPr>
              <a:t>                                          ( parestesie a 2    dita , &gt; notturne o in posture a gomito flesso , astenia </a:t>
            </a:r>
          </a:p>
          <a:p>
            <a:r>
              <a:rPr lang="it-IT" sz="1600" b="0">
                <a:solidFill>
                  <a:schemeClr val="tx1"/>
                </a:solidFill>
              </a:rPr>
              <a:t>                                           dell’arto , dolore scapolare vago ) </a:t>
            </a:r>
          </a:p>
          <a:p>
            <a:r>
              <a:rPr lang="it-IT" sz="1600" b="0">
                <a:solidFill>
                  <a:schemeClr val="tx1"/>
                </a:solidFill>
              </a:rPr>
              <a:t>                        …………..radicolopatia cervicale </a:t>
            </a:r>
          </a:p>
          <a:p>
            <a:r>
              <a:rPr lang="it-IT" sz="1600" b="0">
                <a:solidFill>
                  <a:schemeClr val="tx1"/>
                </a:solidFill>
              </a:rPr>
              <a:t>                                         (dolori  vaghi e capricciosi ,non esacerbati dai movim., sensaz. ustione prof.)</a:t>
            </a:r>
          </a:p>
          <a:p>
            <a:pPr>
              <a:buFontTx/>
              <a:buBlip>
                <a:blip r:embed="rId4"/>
              </a:buBlip>
            </a:pPr>
            <a:r>
              <a:rPr lang="it-IT" sz="1600">
                <a:solidFill>
                  <a:srgbClr val="FF0000"/>
                </a:solidFill>
              </a:rPr>
              <a:t> Rottura tendine bicipitale </a:t>
            </a:r>
            <a:r>
              <a:rPr lang="it-IT" sz="1600">
                <a:solidFill>
                  <a:schemeClr val="tx1"/>
                </a:solidFill>
              </a:rPr>
              <a:t>……………  rarissima ,  dolore improvviso severo e deficit fless. gomito</a:t>
            </a:r>
          </a:p>
        </p:txBody>
      </p:sp>
      <p:sp>
        <p:nvSpPr>
          <p:cNvPr id="68614" name="Rettangolo 9"/>
          <p:cNvSpPr>
            <a:spLocks noChangeArrowheads="1"/>
          </p:cNvSpPr>
          <p:nvPr/>
        </p:nvSpPr>
        <p:spPr bwMode="auto">
          <a:xfrm>
            <a:off x="428625" y="1714500"/>
            <a:ext cx="3429000" cy="428625"/>
          </a:xfrm>
          <a:prstGeom prst="rect">
            <a:avLst/>
          </a:prstGeom>
          <a:noFill/>
          <a:ln w="1270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68615" name="Rettangolo 10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3786188" y="3286125"/>
            <a:ext cx="1436687" cy="3079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>
                <a:lumMod val="9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it-IT" sz="1400" dirty="0">
                <a:solidFill>
                  <a:schemeClr val="tx1"/>
                </a:solidFill>
              </a:rPr>
              <a:t>ANAMNESI !!! </a:t>
            </a:r>
            <a:endParaRPr lang="it-IT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5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6" name="Rettangolo 6"/>
          <p:cNvSpPr>
            <a:spLocks noChangeArrowheads="1"/>
          </p:cNvSpPr>
          <p:nvPr/>
        </p:nvSpPr>
        <p:spPr bwMode="auto">
          <a:xfrm>
            <a:off x="857250" y="2286000"/>
            <a:ext cx="3571875" cy="33813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>
                <a:solidFill>
                  <a:schemeClr val="tx1"/>
                </a:solidFill>
              </a:rPr>
              <a:t>   DOLORI PRINCIPALI AL POLSO :</a:t>
            </a:r>
          </a:p>
        </p:txBody>
      </p:sp>
      <p:sp>
        <p:nvSpPr>
          <p:cNvPr id="69637" name="Rettangolo 11"/>
          <p:cNvSpPr>
            <a:spLocks noChangeArrowheads="1"/>
          </p:cNvSpPr>
          <p:nvPr/>
        </p:nvSpPr>
        <p:spPr bwMode="auto">
          <a:xfrm>
            <a:off x="4572000" y="2232025"/>
            <a:ext cx="4429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Blip>
                <a:blip r:embed="rId4"/>
              </a:buBlip>
            </a:pPr>
            <a:r>
              <a:rPr lang="it-IT" sz="2000">
                <a:solidFill>
                  <a:schemeClr val="tx1"/>
                </a:solidFill>
              </a:rPr>
              <a:t> </a:t>
            </a:r>
            <a:r>
              <a:rPr lang="it-IT" sz="2000">
                <a:solidFill>
                  <a:srgbClr val="FF0000"/>
                </a:solidFill>
              </a:rPr>
              <a:t>cisti artrogene ( visibili o occulte ) </a:t>
            </a:r>
          </a:p>
          <a:p>
            <a:pPr>
              <a:buFontTx/>
              <a:buBlip>
                <a:blip r:embed="rId4"/>
              </a:buBlip>
            </a:pPr>
            <a:r>
              <a:rPr lang="it-IT" sz="2000">
                <a:solidFill>
                  <a:srgbClr val="FF0000"/>
                </a:solidFill>
              </a:rPr>
              <a:t> De Quervain  </a:t>
            </a:r>
            <a:endParaRPr lang="it-IT" sz="2000">
              <a:solidFill>
                <a:schemeClr val="tx1"/>
              </a:solidFill>
            </a:endParaRPr>
          </a:p>
        </p:txBody>
      </p:sp>
      <p:sp>
        <p:nvSpPr>
          <p:cNvPr id="69638" name="Rettangolo 7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59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0" name="Rettangolo 6"/>
          <p:cNvSpPr>
            <a:spLocks noChangeArrowheads="1"/>
          </p:cNvSpPr>
          <p:nvPr/>
        </p:nvSpPr>
        <p:spPr bwMode="auto">
          <a:xfrm>
            <a:off x="857250" y="2286000"/>
            <a:ext cx="3571875" cy="33813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>
                <a:solidFill>
                  <a:schemeClr val="tx1"/>
                </a:solidFill>
              </a:rPr>
              <a:t>   DOLORI PRINCIPALI AL POLSO :</a:t>
            </a:r>
          </a:p>
        </p:txBody>
      </p:sp>
      <p:sp>
        <p:nvSpPr>
          <p:cNvPr id="70661" name="Rettangolo 11"/>
          <p:cNvSpPr>
            <a:spLocks noChangeArrowheads="1"/>
          </p:cNvSpPr>
          <p:nvPr/>
        </p:nvSpPr>
        <p:spPr bwMode="auto">
          <a:xfrm>
            <a:off x="4572000" y="2232025"/>
            <a:ext cx="4429125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Blip>
                <a:blip r:embed="rId4"/>
              </a:buBlip>
            </a:pPr>
            <a:r>
              <a:rPr lang="it-IT" sz="2000">
                <a:solidFill>
                  <a:schemeClr val="tx1"/>
                </a:solidFill>
              </a:rPr>
              <a:t> </a:t>
            </a:r>
            <a:r>
              <a:rPr lang="it-IT" sz="2000">
                <a:solidFill>
                  <a:srgbClr val="FF0000"/>
                </a:solidFill>
              </a:rPr>
              <a:t>cisti artrogene ( visibili o occulte ) </a:t>
            </a:r>
          </a:p>
          <a:p>
            <a:pPr>
              <a:buFontTx/>
              <a:buBlip>
                <a:blip r:embed="rId4"/>
              </a:buBlip>
            </a:pPr>
            <a:r>
              <a:rPr lang="it-IT" sz="2000">
                <a:solidFill>
                  <a:srgbClr val="FF0000"/>
                </a:solidFill>
              </a:rPr>
              <a:t> De Quervain  </a:t>
            </a:r>
          </a:p>
          <a:p>
            <a:pPr>
              <a:buFontTx/>
              <a:buBlip>
                <a:blip r:embed="rId4"/>
              </a:buBlip>
            </a:pPr>
            <a:r>
              <a:rPr lang="it-IT" sz="2000">
                <a:solidFill>
                  <a:schemeClr val="tx1"/>
                </a:solidFill>
              </a:rPr>
              <a:t> pseudoartrosi scafoide </a:t>
            </a:r>
          </a:p>
          <a:p>
            <a:pPr>
              <a:buFontTx/>
              <a:buBlip>
                <a:blip r:embed="rId4"/>
              </a:buBlip>
            </a:pPr>
            <a:r>
              <a:rPr lang="it-IT" sz="2000">
                <a:solidFill>
                  <a:schemeClr val="tx1"/>
                </a:solidFill>
              </a:rPr>
              <a:t> les. meniscali  </a:t>
            </a:r>
          </a:p>
          <a:p>
            <a:pPr>
              <a:buFontTx/>
              <a:buBlip>
                <a:blip r:embed="rId4"/>
              </a:buBlip>
            </a:pPr>
            <a:r>
              <a:rPr lang="it-IT" sz="2000">
                <a:solidFill>
                  <a:schemeClr val="tx1"/>
                </a:solidFill>
              </a:rPr>
              <a:t> les. legamentose </a:t>
            </a:r>
          </a:p>
          <a:p>
            <a:pPr>
              <a:buFontTx/>
              <a:buBlip>
                <a:blip r:embed="rId4"/>
              </a:buBlip>
            </a:pPr>
            <a:r>
              <a:rPr lang="it-IT" sz="2000">
                <a:solidFill>
                  <a:schemeClr val="tx1"/>
                </a:solidFill>
              </a:rPr>
              <a:t> artrosi </a:t>
            </a:r>
          </a:p>
          <a:p>
            <a:pPr>
              <a:buFontTx/>
              <a:buBlip>
                <a:blip r:embed="rId4"/>
              </a:buBlip>
            </a:pPr>
            <a:r>
              <a:rPr lang="it-IT" sz="2000">
                <a:solidFill>
                  <a:schemeClr val="tx1"/>
                </a:solidFill>
              </a:rPr>
              <a:t> Kiemboeck </a:t>
            </a:r>
          </a:p>
          <a:p>
            <a:pPr>
              <a:buFontTx/>
              <a:buBlip>
                <a:blip r:embed="rId4"/>
              </a:buBlip>
            </a:pPr>
            <a:r>
              <a:rPr lang="it-IT" sz="2000">
                <a:solidFill>
                  <a:schemeClr val="tx1"/>
                </a:solidFill>
              </a:rPr>
              <a:t> conflitti ulnocarpali </a:t>
            </a:r>
          </a:p>
        </p:txBody>
      </p:sp>
      <p:sp>
        <p:nvSpPr>
          <p:cNvPr id="70662" name="Rettangolo 7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4" name="Rettangolo 6"/>
          <p:cNvSpPr>
            <a:spLocks noChangeArrowheads="1"/>
          </p:cNvSpPr>
          <p:nvPr/>
        </p:nvSpPr>
        <p:spPr bwMode="auto">
          <a:xfrm>
            <a:off x="857250" y="2286000"/>
            <a:ext cx="3571875" cy="33813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>
                <a:solidFill>
                  <a:schemeClr val="tx1"/>
                </a:solidFill>
              </a:rPr>
              <a:t>   DOLORI PRINCIPALI ALLA MANO </a:t>
            </a:r>
          </a:p>
        </p:txBody>
      </p:sp>
      <p:sp>
        <p:nvSpPr>
          <p:cNvPr id="71685" name="Rettangolo 8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71686" name="Rettangolo 9"/>
          <p:cNvSpPr>
            <a:spLocks noChangeArrowheads="1"/>
          </p:cNvSpPr>
          <p:nvPr/>
        </p:nvSpPr>
        <p:spPr bwMode="auto">
          <a:xfrm>
            <a:off x="4643438" y="2276475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Blip>
                <a:blip r:embed="rId4"/>
              </a:buBlip>
            </a:pPr>
            <a:r>
              <a:rPr lang="it-IT" sz="2000">
                <a:solidFill>
                  <a:schemeClr val="tx1"/>
                </a:solidFill>
              </a:rPr>
              <a:t>  </a:t>
            </a:r>
            <a:r>
              <a:rPr lang="it-IT" sz="2000">
                <a:solidFill>
                  <a:srgbClr val="FF0000"/>
                </a:solidFill>
              </a:rPr>
              <a:t>STC</a:t>
            </a:r>
            <a:r>
              <a:rPr lang="it-IT" sz="2000">
                <a:solidFill>
                  <a:schemeClr val="tx1"/>
                </a:solidFill>
              </a:rPr>
              <a:t>  </a:t>
            </a:r>
            <a:r>
              <a:rPr lang="it-IT" sz="2000">
                <a:solidFill>
                  <a:srgbClr val="FF0000"/>
                </a:solidFill>
              </a:rPr>
              <a:t>**</a:t>
            </a:r>
            <a:endParaRPr lang="it-IT" sz="2000">
              <a:solidFill>
                <a:schemeClr val="tx1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  <p:sp>
        <p:nvSpPr>
          <p:cNvPr id="71688" name="Rettangolo 6"/>
          <p:cNvSpPr>
            <a:spLocks noChangeArrowheads="1"/>
          </p:cNvSpPr>
          <p:nvPr/>
        </p:nvSpPr>
        <p:spPr bwMode="auto">
          <a:xfrm>
            <a:off x="1214438" y="4805363"/>
            <a:ext cx="6929437" cy="7080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 b="0">
                <a:solidFill>
                  <a:srgbClr val="FF0000"/>
                </a:solidFill>
              </a:rPr>
              <a:t>**</a:t>
            </a:r>
            <a:r>
              <a:rPr lang="it-IT" sz="2000" b="0">
                <a:solidFill>
                  <a:srgbClr val="FFFF00"/>
                </a:solidFill>
              </a:rPr>
              <a:t> L’EMG è l’esame statisticamente più prescritto in caso di dolore alla mano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7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8" name="Rettangolo 6"/>
          <p:cNvSpPr>
            <a:spLocks noChangeArrowheads="1"/>
          </p:cNvSpPr>
          <p:nvPr/>
        </p:nvSpPr>
        <p:spPr bwMode="auto">
          <a:xfrm>
            <a:off x="857250" y="2286000"/>
            <a:ext cx="3571875" cy="33813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>
                <a:solidFill>
                  <a:schemeClr val="tx1"/>
                </a:solidFill>
              </a:rPr>
              <a:t>   DOLORI PRINCIPALI ALLA MANO </a:t>
            </a:r>
          </a:p>
        </p:txBody>
      </p:sp>
      <p:sp>
        <p:nvSpPr>
          <p:cNvPr id="72709" name="Rettangolo 8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72710" name="Rettangolo 9"/>
          <p:cNvSpPr>
            <a:spLocks noChangeArrowheads="1"/>
          </p:cNvSpPr>
          <p:nvPr/>
        </p:nvSpPr>
        <p:spPr bwMode="auto">
          <a:xfrm>
            <a:off x="4643438" y="2276475"/>
            <a:ext cx="4572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Blip>
                <a:blip r:embed="rId4"/>
              </a:buBlip>
            </a:pPr>
            <a:r>
              <a:rPr lang="it-IT" sz="2000">
                <a:solidFill>
                  <a:schemeClr val="tx1"/>
                </a:solidFill>
              </a:rPr>
              <a:t>  </a:t>
            </a:r>
            <a:r>
              <a:rPr lang="it-IT" sz="2000">
                <a:solidFill>
                  <a:srgbClr val="FF0000"/>
                </a:solidFill>
              </a:rPr>
              <a:t>STC</a:t>
            </a:r>
            <a:r>
              <a:rPr lang="it-IT" sz="2000">
                <a:solidFill>
                  <a:schemeClr val="tx1"/>
                </a:solidFill>
              </a:rPr>
              <a:t>  </a:t>
            </a:r>
            <a:r>
              <a:rPr lang="it-IT" sz="2000">
                <a:solidFill>
                  <a:srgbClr val="FF0000"/>
                </a:solidFill>
              </a:rPr>
              <a:t>**</a:t>
            </a:r>
          </a:p>
          <a:p>
            <a:pPr>
              <a:buFontTx/>
              <a:buBlip>
                <a:blip r:embed="rId4"/>
              </a:buBlip>
            </a:pPr>
            <a:r>
              <a:rPr lang="it-IT" sz="2000">
                <a:solidFill>
                  <a:schemeClr val="tx1"/>
                </a:solidFill>
              </a:rPr>
              <a:t>  </a:t>
            </a:r>
            <a:r>
              <a:rPr lang="it-IT" sz="2000">
                <a:solidFill>
                  <a:srgbClr val="FF0000"/>
                </a:solidFill>
              </a:rPr>
              <a:t>dita scatto - tenosinoviti  stenosanti  </a:t>
            </a:r>
          </a:p>
          <a:p>
            <a:pPr>
              <a:buFontTx/>
              <a:buBlip>
                <a:blip r:embed="rId4"/>
              </a:buBlip>
            </a:pPr>
            <a:r>
              <a:rPr lang="it-IT" sz="2000">
                <a:solidFill>
                  <a:srgbClr val="FF0000"/>
                </a:solidFill>
              </a:rPr>
              <a:t>  rizoartrosi  </a:t>
            </a:r>
          </a:p>
          <a:p>
            <a:pPr>
              <a:buFontTx/>
              <a:buBlip>
                <a:blip r:embed="rId4"/>
              </a:buBlip>
            </a:pPr>
            <a:r>
              <a:rPr lang="it-IT" sz="2000">
                <a:solidFill>
                  <a:schemeClr val="tx1"/>
                </a:solidFill>
              </a:rPr>
              <a:t>  lesioni legamenti  </a:t>
            </a:r>
          </a:p>
          <a:p>
            <a:pPr>
              <a:buFontTx/>
              <a:buBlip>
                <a:blip r:embed="rId4"/>
              </a:buBlip>
            </a:pPr>
            <a:r>
              <a:rPr lang="it-IT" sz="2000">
                <a:solidFill>
                  <a:schemeClr val="tx1"/>
                </a:solidFill>
              </a:rPr>
              <a:t>  lussazioni tendini  estensori  </a:t>
            </a:r>
          </a:p>
          <a:p>
            <a:pPr>
              <a:buFontTx/>
              <a:buBlip>
                <a:blip r:embed="rId4"/>
              </a:buBlip>
            </a:pPr>
            <a:r>
              <a:rPr lang="it-IT" sz="2000">
                <a:solidFill>
                  <a:schemeClr val="tx1"/>
                </a:solidFill>
              </a:rPr>
              <a:t>  rottura patologiche  tendini  flessori 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  <p:sp>
        <p:nvSpPr>
          <p:cNvPr id="72712" name="Rettangolo 6"/>
          <p:cNvSpPr>
            <a:spLocks noChangeArrowheads="1"/>
          </p:cNvSpPr>
          <p:nvPr/>
        </p:nvSpPr>
        <p:spPr bwMode="auto">
          <a:xfrm>
            <a:off x="1214438" y="4805363"/>
            <a:ext cx="6929437" cy="7080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 b="0">
                <a:solidFill>
                  <a:srgbClr val="FF0000"/>
                </a:solidFill>
              </a:rPr>
              <a:t>**</a:t>
            </a:r>
            <a:r>
              <a:rPr lang="it-IT" sz="2000" b="0">
                <a:solidFill>
                  <a:srgbClr val="FFFF00"/>
                </a:solidFill>
              </a:rPr>
              <a:t> L’EMG è l’esame statisticamente più prescritto in caso di dolore alla mano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1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2" name="CasellaDiTesto 13"/>
          <p:cNvSpPr txBox="1">
            <a:spLocks noChangeArrowheads="1"/>
          </p:cNvSpPr>
          <p:nvPr/>
        </p:nvSpPr>
        <p:spPr bwMode="auto">
          <a:xfrm>
            <a:off x="642938" y="2922588"/>
            <a:ext cx="7500937" cy="34163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 dolori   brachialgici  soprattutto notturni</a:t>
            </a:r>
          </a:p>
          <a:p>
            <a:pPr algn="ctr"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pPr algn="ctr"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 accompagnati da  parestesie soprattutto al 4°-5° dito</a:t>
            </a:r>
          </a:p>
          <a:p>
            <a:pPr algn="ctr"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pPr algn="ctr"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 necessità di scuotere la mano e mobilizzare gomito e spalla </a:t>
            </a:r>
          </a:p>
          <a:p>
            <a:pPr algn="ctr"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pPr algn="ctr"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 disturbi/fastidi  diurni in certe posture  (con impossibilità a mantenere il gomito flesso a lungo  )</a:t>
            </a:r>
          </a:p>
          <a:p>
            <a:pPr algn="ctr"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pPr algn="ctr"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 dolori  spontanei alla scapola  ( non ai movimenti )</a:t>
            </a:r>
          </a:p>
          <a:p>
            <a:pPr algn="ctr"/>
            <a:r>
              <a:rPr lang="it-IT" sz="1800">
                <a:solidFill>
                  <a:schemeClr val="tx1"/>
                </a:solidFill>
              </a:rPr>
              <a:t> </a:t>
            </a:r>
          </a:p>
          <a:p>
            <a:pPr algn="ctr"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 astenia dell’intero arto , in particolare alla mano  </a:t>
            </a:r>
          </a:p>
        </p:txBody>
      </p:sp>
      <p:sp>
        <p:nvSpPr>
          <p:cNvPr id="73733" name="Rettangolo 6"/>
          <p:cNvSpPr>
            <a:spLocks noChangeArrowheads="1"/>
          </p:cNvSpPr>
          <p:nvPr/>
        </p:nvSpPr>
        <p:spPr bwMode="auto">
          <a:xfrm>
            <a:off x="1000125" y="2162175"/>
            <a:ext cx="6715125" cy="33813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>
                <a:solidFill>
                  <a:schemeClr val="tx1"/>
                </a:solidFill>
              </a:rPr>
              <a:t>  </a:t>
            </a:r>
            <a:r>
              <a:rPr lang="it-IT" sz="1600">
                <a:solidFill>
                  <a:srgbClr val="FF0000"/>
                </a:solidFill>
              </a:rPr>
              <a:t>ANAMNESI  CORRETTA </a:t>
            </a:r>
            <a:r>
              <a:rPr lang="it-IT" sz="1600">
                <a:solidFill>
                  <a:schemeClr val="tx1"/>
                </a:solidFill>
              </a:rPr>
              <a:t>:  SINTOMI PRINCIPALI  DELLA PAZIENTE</a:t>
            </a:r>
          </a:p>
        </p:txBody>
      </p:sp>
      <p:sp>
        <p:nvSpPr>
          <p:cNvPr id="73734" name="Rettangolo 8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5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6" name="CasellaDiTesto 6"/>
          <p:cNvSpPr txBox="1">
            <a:spLocks noChangeArrowheads="1"/>
          </p:cNvSpPr>
          <p:nvPr/>
        </p:nvSpPr>
        <p:spPr bwMode="auto">
          <a:xfrm>
            <a:off x="2214563" y="2428875"/>
            <a:ext cx="42148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400">
                <a:solidFill>
                  <a:schemeClr val="tx1"/>
                </a:solidFill>
              </a:rPr>
              <a:t>ACCERTAMENTI  INIZIALI :</a:t>
            </a:r>
          </a:p>
        </p:txBody>
      </p:sp>
      <p:sp>
        <p:nvSpPr>
          <p:cNvPr id="74757" name="CasellaDiTesto 9"/>
          <p:cNvSpPr txBox="1">
            <a:spLocks noChangeArrowheads="1"/>
          </p:cNvSpPr>
          <p:nvPr/>
        </p:nvSpPr>
        <p:spPr bwMode="auto">
          <a:xfrm>
            <a:off x="214313" y="3429000"/>
            <a:ext cx="5643562" cy="369888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chemeClr val="tx1"/>
                </a:solidFill>
              </a:rPr>
              <a:t> EMG della mano = </a:t>
            </a:r>
            <a:r>
              <a:rPr lang="it-IT" sz="1800" u="sng">
                <a:solidFill>
                  <a:schemeClr val="tx1"/>
                </a:solidFill>
              </a:rPr>
              <a:t>negativa</a:t>
            </a:r>
            <a:endParaRPr lang="it-IT" sz="1800">
              <a:solidFill>
                <a:schemeClr val="tx1"/>
              </a:solidFill>
            </a:endParaRPr>
          </a:p>
        </p:txBody>
      </p:sp>
      <p:sp>
        <p:nvSpPr>
          <p:cNvPr id="74758" name="Rettangolo 8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79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80" name="CasellaDiTesto 6"/>
          <p:cNvSpPr txBox="1">
            <a:spLocks noChangeArrowheads="1"/>
          </p:cNvSpPr>
          <p:nvPr/>
        </p:nvSpPr>
        <p:spPr bwMode="auto">
          <a:xfrm>
            <a:off x="2214563" y="2428875"/>
            <a:ext cx="42148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400">
                <a:solidFill>
                  <a:schemeClr val="tx1"/>
                </a:solidFill>
              </a:rPr>
              <a:t>ACCERTAMENTI  INIZIALI :</a:t>
            </a:r>
          </a:p>
        </p:txBody>
      </p:sp>
      <p:sp>
        <p:nvSpPr>
          <p:cNvPr id="75781" name="CasellaDiTesto 9"/>
          <p:cNvSpPr txBox="1">
            <a:spLocks noChangeArrowheads="1"/>
          </p:cNvSpPr>
          <p:nvPr/>
        </p:nvSpPr>
        <p:spPr bwMode="auto">
          <a:xfrm>
            <a:off x="214313" y="3429000"/>
            <a:ext cx="5643562" cy="9239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chemeClr val="tx1"/>
                </a:solidFill>
              </a:rPr>
              <a:t> EMG della mano = </a:t>
            </a:r>
            <a:r>
              <a:rPr lang="it-IT" sz="1800" u="sng">
                <a:solidFill>
                  <a:schemeClr val="tx1"/>
                </a:solidFill>
              </a:rPr>
              <a:t>negativa</a:t>
            </a:r>
          </a:p>
          <a:p>
            <a:endParaRPr lang="it-IT" sz="1800">
              <a:solidFill>
                <a:schemeClr val="tx1"/>
              </a:solidFill>
            </a:endParaRPr>
          </a:p>
          <a:p>
            <a:r>
              <a:rPr lang="it-IT" sz="1800">
                <a:solidFill>
                  <a:schemeClr val="tx1"/>
                </a:solidFill>
              </a:rPr>
              <a:t>RXGRAFIE mano/gomito/spalla/rachide = </a:t>
            </a:r>
            <a:r>
              <a:rPr lang="it-IT" sz="1800" u="sng">
                <a:solidFill>
                  <a:schemeClr val="tx1"/>
                </a:solidFill>
              </a:rPr>
              <a:t>negative</a:t>
            </a:r>
            <a:endParaRPr lang="it-IT" sz="1800">
              <a:solidFill>
                <a:schemeClr val="tx1"/>
              </a:solidFill>
            </a:endParaRPr>
          </a:p>
        </p:txBody>
      </p:sp>
      <p:sp>
        <p:nvSpPr>
          <p:cNvPr id="75782" name="Rettangolo 8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3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4" name="CasellaDiTesto 6"/>
          <p:cNvSpPr txBox="1">
            <a:spLocks noChangeArrowheads="1"/>
          </p:cNvSpPr>
          <p:nvPr/>
        </p:nvSpPr>
        <p:spPr bwMode="auto">
          <a:xfrm>
            <a:off x="2214563" y="2428875"/>
            <a:ext cx="42148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400">
                <a:solidFill>
                  <a:schemeClr val="tx1"/>
                </a:solidFill>
              </a:rPr>
              <a:t>ACCERTAMENTI  INIZIALI :</a:t>
            </a:r>
          </a:p>
        </p:txBody>
      </p:sp>
      <p:sp>
        <p:nvSpPr>
          <p:cNvPr id="76805" name="CasellaDiTesto 9"/>
          <p:cNvSpPr txBox="1">
            <a:spLocks noChangeArrowheads="1"/>
          </p:cNvSpPr>
          <p:nvPr/>
        </p:nvSpPr>
        <p:spPr bwMode="auto">
          <a:xfrm>
            <a:off x="214313" y="3429000"/>
            <a:ext cx="5643562" cy="1477963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chemeClr val="tx1"/>
                </a:solidFill>
              </a:rPr>
              <a:t> EMG della mano = </a:t>
            </a:r>
            <a:r>
              <a:rPr lang="it-IT" sz="1800" u="sng">
                <a:solidFill>
                  <a:schemeClr val="tx1"/>
                </a:solidFill>
              </a:rPr>
              <a:t>negativa</a:t>
            </a:r>
          </a:p>
          <a:p>
            <a:endParaRPr lang="it-IT" sz="1800">
              <a:solidFill>
                <a:schemeClr val="tx1"/>
              </a:solidFill>
            </a:endParaRPr>
          </a:p>
          <a:p>
            <a:r>
              <a:rPr lang="it-IT" sz="1800">
                <a:solidFill>
                  <a:schemeClr val="tx1"/>
                </a:solidFill>
              </a:rPr>
              <a:t>RXGRAFIE mano/gomito/spalla/rachide = </a:t>
            </a:r>
            <a:r>
              <a:rPr lang="it-IT" sz="1800" u="sng">
                <a:solidFill>
                  <a:schemeClr val="tx1"/>
                </a:solidFill>
              </a:rPr>
              <a:t>negative</a:t>
            </a:r>
          </a:p>
          <a:p>
            <a:endParaRPr lang="it-IT" sz="1800">
              <a:solidFill>
                <a:schemeClr val="tx1"/>
              </a:solidFill>
            </a:endParaRPr>
          </a:p>
          <a:p>
            <a:r>
              <a:rPr lang="it-IT" sz="1800">
                <a:solidFill>
                  <a:schemeClr val="tx1"/>
                </a:solidFill>
              </a:rPr>
              <a:t>ECOGRAFIA gomito = </a:t>
            </a:r>
            <a:r>
              <a:rPr lang="it-IT" sz="1800">
                <a:solidFill>
                  <a:srgbClr val="FF0000"/>
                </a:solidFill>
              </a:rPr>
              <a:t>minima tendinopatia epicondilo</a:t>
            </a:r>
          </a:p>
        </p:txBody>
      </p:sp>
      <p:sp>
        <p:nvSpPr>
          <p:cNvPr id="76806" name="Rettangolo 8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7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8" name="CasellaDiTesto 6"/>
          <p:cNvSpPr txBox="1">
            <a:spLocks noChangeArrowheads="1"/>
          </p:cNvSpPr>
          <p:nvPr/>
        </p:nvSpPr>
        <p:spPr bwMode="auto">
          <a:xfrm>
            <a:off x="2214563" y="2428875"/>
            <a:ext cx="42148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400">
                <a:solidFill>
                  <a:schemeClr val="tx1"/>
                </a:solidFill>
              </a:rPr>
              <a:t>ACCERTAMENTI  INIZIALI :</a:t>
            </a:r>
          </a:p>
        </p:txBody>
      </p:sp>
      <p:sp>
        <p:nvSpPr>
          <p:cNvPr id="77829" name="CasellaDiTesto 8"/>
          <p:cNvSpPr txBox="1">
            <a:spLocks noChangeArrowheads="1"/>
          </p:cNvSpPr>
          <p:nvPr/>
        </p:nvSpPr>
        <p:spPr bwMode="auto">
          <a:xfrm>
            <a:off x="214313" y="3429000"/>
            <a:ext cx="5643562" cy="1477963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chemeClr val="tx1"/>
                </a:solidFill>
              </a:rPr>
              <a:t> EMG della mano = negativa</a:t>
            </a:r>
          </a:p>
          <a:p>
            <a:endParaRPr lang="it-IT" sz="1800">
              <a:solidFill>
                <a:schemeClr val="tx1"/>
              </a:solidFill>
            </a:endParaRPr>
          </a:p>
          <a:p>
            <a:r>
              <a:rPr lang="it-IT" sz="1800">
                <a:solidFill>
                  <a:schemeClr val="tx1"/>
                </a:solidFill>
              </a:rPr>
              <a:t>RXGRAFIE mano/gomito/spalla/rachide = negative</a:t>
            </a:r>
          </a:p>
          <a:p>
            <a:endParaRPr lang="it-IT" sz="1800">
              <a:solidFill>
                <a:schemeClr val="tx1"/>
              </a:solidFill>
            </a:endParaRPr>
          </a:p>
          <a:p>
            <a:r>
              <a:rPr lang="it-IT" sz="1800">
                <a:solidFill>
                  <a:schemeClr val="tx1"/>
                </a:solidFill>
              </a:rPr>
              <a:t>ECOGRAFIA gomito = </a:t>
            </a:r>
            <a:r>
              <a:rPr lang="it-IT" sz="1800">
                <a:solidFill>
                  <a:srgbClr val="FF0000"/>
                </a:solidFill>
              </a:rPr>
              <a:t>minima tendinopatia epicondilo</a:t>
            </a:r>
          </a:p>
        </p:txBody>
      </p:sp>
      <p:sp>
        <p:nvSpPr>
          <p:cNvPr id="8" name="Freccia a destra 7"/>
          <p:cNvSpPr/>
          <p:nvPr/>
        </p:nvSpPr>
        <p:spPr bwMode="auto">
          <a:xfrm>
            <a:off x="6072188" y="4049713"/>
            <a:ext cx="571500" cy="357187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77831" name="CasellaDiTesto 9"/>
          <p:cNvSpPr txBox="1">
            <a:spLocks noChangeArrowheads="1"/>
          </p:cNvSpPr>
          <p:nvPr/>
        </p:nvSpPr>
        <p:spPr bwMode="auto">
          <a:xfrm>
            <a:off x="6867525" y="3429000"/>
            <a:ext cx="2133600" cy="10160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chemeClr val="tx1"/>
                </a:solidFill>
              </a:rPr>
              <a:t>Terapia medica / infiltraz. ster. / FKT / riposo</a:t>
            </a:r>
          </a:p>
        </p:txBody>
      </p:sp>
      <p:sp>
        <p:nvSpPr>
          <p:cNvPr id="77832" name="Rettangolo 10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1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852" name="CasellaDiTesto 6"/>
          <p:cNvSpPr txBox="1">
            <a:spLocks noChangeArrowheads="1"/>
          </p:cNvSpPr>
          <p:nvPr/>
        </p:nvSpPr>
        <p:spPr bwMode="auto">
          <a:xfrm>
            <a:off x="2214563" y="2428875"/>
            <a:ext cx="42148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400">
                <a:solidFill>
                  <a:schemeClr val="tx1"/>
                </a:solidFill>
              </a:rPr>
              <a:t>ACCERTAMENTI  INIZIALI :</a:t>
            </a:r>
          </a:p>
        </p:txBody>
      </p:sp>
      <p:sp>
        <p:nvSpPr>
          <p:cNvPr id="78853" name="CasellaDiTesto 8"/>
          <p:cNvSpPr txBox="1">
            <a:spLocks noChangeArrowheads="1"/>
          </p:cNvSpPr>
          <p:nvPr/>
        </p:nvSpPr>
        <p:spPr bwMode="auto">
          <a:xfrm>
            <a:off x="214313" y="3429000"/>
            <a:ext cx="5643562" cy="1477963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chemeClr val="tx1"/>
                </a:solidFill>
              </a:rPr>
              <a:t> EMG della mano = negativa</a:t>
            </a:r>
          </a:p>
          <a:p>
            <a:endParaRPr lang="it-IT" sz="1800">
              <a:solidFill>
                <a:schemeClr val="tx1"/>
              </a:solidFill>
            </a:endParaRPr>
          </a:p>
          <a:p>
            <a:r>
              <a:rPr lang="it-IT" sz="1800">
                <a:solidFill>
                  <a:schemeClr val="tx1"/>
                </a:solidFill>
              </a:rPr>
              <a:t>RXGRAFIE mano/gomito/spalla/rachide = negative</a:t>
            </a:r>
          </a:p>
          <a:p>
            <a:endParaRPr lang="it-IT" sz="1800">
              <a:solidFill>
                <a:schemeClr val="tx1"/>
              </a:solidFill>
            </a:endParaRPr>
          </a:p>
          <a:p>
            <a:r>
              <a:rPr lang="it-IT" sz="1800">
                <a:solidFill>
                  <a:schemeClr val="tx1"/>
                </a:solidFill>
              </a:rPr>
              <a:t>ECOGRAFIA gomito = </a:t>
            </a:r>
            <a:r>
              <a:rPr lang="it-IT" sz="1800">
                <a:solidFill>
                  <a:srgbClr val="FF0000"/>
                </a:solidFill>
              </a:rPr>
              <a:t>minima tendinopatia epicondilo</a:t>
            </a:r>
          </a:p>
        </p:txBody>
      </p:sp>
      <p:sp>
        <p:nvSpPr>
          <p:cNvPr id="8" name="Freccia a destra 7"/>
          <p:cNvSpPr/>
          <p:nvPr/>
        </p:nvSpPr>
        <p:spPr bwMode="auto">
          <a:xfrm>
            <a:off x="6072188" y="4049713"/>
            <a:ext cx="571500" cy="357187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78855" name="CasellaDiTesto 9"/>
          <p:cNvSpPr txBox="1">
            <a:spLocks noChangeArrowheads="1"/>
          </p:cNvSpPr>
          <p:nvPr/>
        </p:nvSpPr>
        <p:spPr bwMode="auto">
          <a:xfrm>
            <a:off x="6867525" y="3429000"/>
            <a:ext cx="2133600" cy="163195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chemeClr val="tx1"/>
                </a:solidFill>
              </a:rPr>
              <a:t>Terapia medica / infiltraz. ster. / FKT / riposo</a:t>
            </a:r>
          </a:p>
          <a:p>
            <a:pPr algn="ctr"/>
            <a:r>
              <a:rPr lang="it-IT" sz="2000">
                <a:solidFill>
                  <a:srgbClr val="FF0000"/>
                </a:solidFill>
              </a:rPr>
              <a:t>=  NESSUN RISULTATO </a:t>
            </a:r>
          </a:p>
        </p:txBody>
      </p:sp>
      <p:sp>
        <p:nvSpPr>
          <p:cNvPr id="78856" name="Rettangolo 10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5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6" name="CasellaDiTesto 6"/>
          <p:cNvSpPr txBox="1">
            <a:spLocks noChangeArrowheads="1"/>
          </p:cNvSpPr>
          <p:nvPr/>
        </p:nvSpPr>
        <p:spPr bwMode="auto">
          <a:xfrm>
            <a:off x="1785938" y="2466975"/>
            <a:ext cx="4929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400">
                <a:solidFill>
                  <a:schemeClr val="tx1"/>
                </a:solidFill>
              </a:rPr>
              <a:t>ACCERTAMENTI  SUCCESSIVI :</a:t>
            </a:r>
          </a:p>
        </p:txBody>
      </p:sp>
      <p:sp>
        <p:nvSpPr>
          <p:cNvPr id="79877" name="CasellaDiTesto 8"/>
          <p:cNvSpPr txBox="1">
            <a:spLocks noChangeArrowheads="1"/>
          </p:cNvSpPr>
          <p:nvPr/>
        </p:nvSpPr>
        <p:spPr bwMode="auto">
          <a:xfrm>
            <a:off x="428625" y="3719513"/>
            <a:ext cx="5286375" cy="369887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chemeClr val="tx1"/>
                </a:solidFill>
              </a:rPr>
              <a:t> RMN  MANO  = </a:t>
            </a:r>
            <a:r>
              <a:rPr lang="it-IT" sz="1800" u="sng">
                <a:solidFill>
                  <a:schemeClr val="tx1"/>
                </a:solidFill>
              </a:rPr>
              <a:t>negativa</a:t>
            </a:r>
            <a:endParaRPr lang="it-IT" sz="1800">
              <a:solidFill>
                <a:schemeClr val="tx1"/>
              </a:solidFill>
            </a:endParaRPr>
          </a:p>
        </p:txBody>
      </p:sp>
      <p:sp>
        <p:nvSpPr>
          <p:cNvPr id="79878" name="Rettangolo 8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899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900" name="CasellaDiTesto 6"/>
          <p:cNvSpPr txBox="1">
            <a:spLocks noChangeArrowheads="1"/>
          </p:cNvSpPr>
          <p:nvPr/>
        </p:nvSpPr>
        <p:spPr bwMode="auto">
          <a:xfrm>
            <a:off x="1785938" y="2466975"/>
            <a:ext cx="4929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400">
                <a:solidFill>
                  <a:schemeClr val="tx1"/>
                </a:solidFill>
              </a:rPr>
              <a:t>ACCERTAMENTI  SUCCESSIVI :</a:t>
            </a:r>
          </a:p>
        </p:txBody>
      </p:sp>
      <p:sp>
        <p:nvSpPr>
          <p:cNvPr id="80901" name="CasellaDiTesto 8"/>
          <p:cNvSpPr txBox="1">
            <a:spLocks noChangeArrowheads="1"/>
          </p:cNvSpPr>
          <p:nvPr/>
        </p:nvSpPr>
        <p:spPr bwMode="auto">
          <a:xfrm>
            <a:off x="428625" y="3719513"/>
            <a:ext cx="5286375" cy="9239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chemeClr val="tx1"/>
                </a:solidFill>
              </a:rPr>
              <a:t> RMN  MANO  = </a:t>
            </a:r>
            <a:r>
              <a:rPr lang="it-IT" sz="1800" u="sng">
                <a:solidFill>
                  <a:schemeClr val="tx1"/>
                </a:solidFill>
              </a:rPr>
              <a:t>negativa</a:t>
            </a:r>
          </a:p>
          <a:p>
            <a:endParaRPr lang="it-IT" sz="1800">
              <a:solidFill>
                <a:schemeClr val="tx1"/>
              </a:solidFill>
            </a:endParaRPr>
          </a:p>
          <a:p>
            <a:r>
              <a:rPr lang="it-IT" sz="1800">
                <a:solidFill>
                  <a:schemeClr val="tx1"/>
                </a:solidFill>
              </a:rPr>
              <a:t>RMN  SPALLA =  </a:t>
            </a:r>
            <a:r>
              <a:rPr lang="it-IT" sz="1800">
                <a:solidFill>
                  <a:srgbClr val="FF0000"/>
                </a:solidFill>
              </a:rPr>
              <a:t>minima entesopatia cuffia rotatori </a:t>
            </a:r>
          </a:p>
        </p:txBody>
      </p:sp>
      <p:sp>
        <p:nvSpPr>
          <p:cNvPr id="80902" name="Rettangolo 8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3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24" name="CasellaDiTesto 6"/>
          <p:cNvSpPr txBox="1">
            <a:spLocks noChangeArrowheads="1"/>
          </p:cNvSpPr>
          <p:nvPr/>
        </p:nvSpPr>
        <p:spPr bwMode="auto">
          <a:xfrm>
            <a:off x="1785938" y="2466975"/>
            <a:ext cx="4929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400">
                <a:solidFill>
                  <a:schemeClr val="tx1"/>
                </a:solidFill>
              </a:rPr>
              <a:t>ACCERTAMENTI  SUCCESSIVI :</a:t>
            </a:r>
          </a:p>
        </p:txBody>
      </p:sp>
      <p:sp>
        <p:nvSpPr>
          <p:cNvPr id="81925" name="CasellaDiTesto 8"/>
          <p:cNvSpPr txBox="1">
            <a:spLocks noChangeArrowheads="1"/>
          </p:cNvSpPr>
          <p:nvPr/>
        </p:nvSpPr>
        <p:spPr bwMode="auto">
          <a:xfrm>
            <a:off x="428625" y="3719513"/>
            <a:ext cx="5286375" cy="9239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chemeClr val="tx1"/>
                </a:solidFill>
              </a:rPr>
              <a:t> RMN  MANO  = negativa</a:t>
            </a:r>
          </a:p>
          <a:p>
            <a:endParaRPr lang="it-IT" sz="1800">
              <a:solidFill>
                <a:schemeClr val="tx1"/>
              </a:solidFill>
            </a:endParaRPr>
          </a:p>
          <a:p>
            <a:r>
              <a:rPr lang="it-IT" sz="1800">
                <a:solidFill>
                  <a:schemeClr val="tx1"/>
                </a:solidFill>
              </a:rPr>
              <a:t>RMN  SPALLA =  </a:t>
            </a:r>
            <a:r>
              <a:rPr lang="it-IT" sz="1800">
                <a:solidFill>
                  <a:srgbClr val="FF0000"/>
                </a:solidFill>
              </a:rPr>
              <a:t>minima entesopatia cuffia rotatori </a:t>
            </a:r>
          </a:p>
        </p:txBody>
      </p:sp>
      <p:sp>
        <p:nvSpPr>
          <p:cNvPr id="8" name="Freccia a destra 7"/>
          <p:cNvSpPr/>
          <p:nvPr/>
        </p:nvSpPr>
        <p:spPr bwMode="auto">
          <a:xfrm>
            <a:off x="5857875" y="4049713"/>
            <a:ext cx="571500" cy="357187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81927" name="CasellaDiTesto 9"/>
          <p:cNvSpPr txBox="1">
            <a:spLocks noChangeArrowheads="1"/>
          </p:cNvSpPr>
          <p:nvPr/>
        </p:nvSpPr>
        <p:spPr bwMode="auto">
          <a:xfrm>
            <a:off x="6653213" y="3205163"/>
            <a:ext cx="2133600" cy="1322387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chemeClr val="tx1"/>
                </a:solidFill>
              </a:rPr>
              <a:t>Nuovo ciclo di Terapia medica / infiltraz. ster. / FKT / riposo</a:t>
            </a:r>
            <a:endParaRPr lang="it-IT" sz="2000">
              <a:solidFill>
                <a:srgbClr val="FF0000"/>
              </a:solidFill>
            </a:endParaRPr>
          </a:p>
        </p:txBody>
      </p:sp>
      <p:sp>
        <p:nvSpPr>
          <p:cNvPr id="81928" name="Rettangolo 10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47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48" name="CasellaDiTesto 6"/>
          <p:cNvSpPr txBox="1">
            <a:spLocks noChangeArrowheads="1"/>
          </p:cNvSpPr>
          <p:nvPr/>
        </p:nvSpPr>
        <p:spPr bwMode="auto">
          <a:xfrm>
            <a:off x="1785938" y="2466975"/>
            <a:ext cx="4929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400">
                <a:solidFill>
                  <a:schemeClr val="tx1"/>
                </a:solidFill>
              </a:rPr>
              <a:t>ACCERTAMENTI  SUCCESSIVI :</a:t>
            </a:r>
          </a:p>
        </p:txBody>
      </p:sp>
      <p:sp>
        <p:nvSpPr>
          <p:cNvPr id="82949" name="CasellaDiTesto 8"/>
          <p:cNvSpPr txBox="1">
            <a:spLocks noChangeArrowheads="1"/>
          </p:cNvSpPr>
          <p:nvPr/>
        </p:nvSpPr>
        <p:spPr bwMode="auto">
          <a:xfrm>
            <a:off x="428625" y="3719513"/>
            <a:ext cx="5286375" cy="9239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chemeClr val="tx1"/>
                </a:solidFill>
              </a:rPr>
              <a:t> RMN  MANO  = negativa</a:t>
            </a:r>
          </a:p>
          <a:p>
            <a:endParaRPr lang="it-IT" sz="1800">
              <a:solidFill>
                <a:schemeClr val="tx1"/>
              </a:solidFill>
            </a:endParaRPr>
          </a:p>
          <a:p>
            <a:r>
              <a:rPr lang="it-IT" sz="1800">
                <a:solidFill>
                  <a:schemeClr val="tx1"/>
                </a:solidFill>
              </a:rPr>
              <a:t>RMN  SPALLA =  </a:t>
            </a:r>
            <a:r>
              <a:rPr lang="it-IT" sz="1800">
                <a:solidFill>
                  <a:srgbClr val="FF0000"/>
                </a:solidFill>
              </a:rPr>
              <a:t>minima entesopatia cuffia rotatori </a:t>
            </a:r>
          </a:p>
        </p:txBody>
      </p:sp>
      <p:sp>
        <p:nvSpPr>
          <p:cNvPr id="15" name="Freccia a destra 14"/>
          <p:cNvSpPr/>
          <p:nvPr/>
        </p:nvSpPr>
        <p:spPr bwMode="auto">
          <a:xfrm>
            <a:off x="5857875" y="4049713"/>
            <a:ext cx="571500" cy="357187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82951" name="Rettangolo 15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  <p:sp>
        <p:nvSpPr>
          <p:cNvPr id="82953" name="CasellaDiTesto 9"/>
          <p:cNvSpPr txBox="1">
            <a:spLocks noChangeArrowheads="1"/>
          </p:cNvSpPr>
          <p:nvPr/>
        </p:nvSpPr>
        <p:spPr bwMode="auto">
          <a:xfrm>
            <a:off x="6653213" y="3205163"/>
            <a:ext cx="2133600" cy="1938337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chemeClr val="tx1"/>
                </a:solidFill>
              </a:rPr>
              <a:t>Nuovo ciclo di Terapia medica / infiltraz. ster. / FKT / riposo        </a:t>
            </a:r>
            <a:r>
              <a:rPr lang="it-IT" sz="2000">
                <a:solidFill>
                  <a:srgbClr val="FF0000"/>
                </a:solidFill>
              </a:rPr>
              <a:t>=  NESSUN  RISULTATO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971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2" name="CasellaDiTesto 6"/>
          <p:cNvSpPr txBox="1">
            <a:spLocks noChangeArrowheads="1"/>
          </p:cNvSpPr>
          <p:nvPr/>
        </p:nvSpPr>
        <p:spPr bwMode="auto">
          <a:xfrm>
            <a:off x="1785938" y="2466975"/>
            <a:ext cx="4929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400">
                <a:solidFill>
                  <a:schemeClr val="tx1"/>
                </a:solidFill>
              </a:rPr>
              <a:t>ACCERTAMENTI  SUCCESSIVI :</a:t>
            </a:r>
          </a:p>
        </p:txBody>
      </p:sp>
      <p:sp>
        <p:nvSpPr>
          <p:cNvPr id="83973" name="CasellaDiTesto 13"/>
          <p:cNvSpPr txBox="1">
            <a:spLocks noChangeArrowheads="1"/>
          </p:cNvSpPr>
          <p:nvPr/>
        </p:nvSpPr>
        <p:spPr bwMode="auto">
          <a:xfrm>
            <a:off x="1857375" y="6345238"/>
            <a:ext cx="5357813" cy="369887"/>
          </a:xfrm>
          <a:prstGeom prst="rect">
            <a:avLst/>
          </a:prstGeom>
          <a:noFill/>
          <a:ln w="3175">
            <a:solidFill>
              <a:srgbClr val="00B0F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rgbClr val="FFFF00"/>
                </a:solidFill>
              </a:rPr>
              <a:t>VISITA ORTOPEDICA : proposta  artroscopia spalla </a:t>
            </a:r>
          </a:p>
        </p:txBody>
      </p:sp>
      <p:sp>
        <p:nvSpPr>
          <p:cNvPr id="83974" name="CasellaDiTesto 8"/>
          <p:cNvSpPr txBox="1">
            <a:spLocks noChangeArrowheads="1"/>
          </p:cNvSpPr>
          <p:nvPr/>
        </p:nvSpPr>
        <p:spPr bwMode="auto">
          <a:xfrm>
            <a:off x="428625" y="3719513"/>
            <a:ext cx="5286375" cy="9239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chemeClr val="tx1"/>
                </a:solidFill>
              </a:rPr>
              <a:t> RMN  MANO  = negativa</a:t>
            </a:r>
          </a:p>
          <a:p>
            <a:endParaRPr lang="it-IT" sz="1800">
              <a:solidFill>
                <a:schemeClr val="tx1"/>
              </a:solidFill>
            </a:endParaRPr>
          </a:p>
          <a:p>
            <a:r>
              <a:rPr lang="it-IT" sz="1800">
                <a:solidFill>
                  <a:schemeClr val="tx1"/>
                </a:solidFill>
              </a:rPr>
              <a:t>RMN  SPALLA =  </a:t>
            </a:r>
            <a:r>
              <a:rPr lang="it-IT" sz="1800">
                <a:solidFill>
                  <a:srgbClr val="FF0000"/>
                </a:solidFill>
              </a:rPr>
              <a:t>minima entesopatia cuffia rotatori </a:t>
            </a:r>
          </a:p>
        </p:txBody>
      </p:sp>
      <p:sp>
        <p:nvSpPr>
          <p:cNvPr id="15" name="Freccia a destra 14"/>
          <p:cNvSpPr/>
          <p:nvPr/>
        </p:nvSpPr>
        <p:spPr bwMode="auto">
          <a:xfrm>
            <a:off x="5857875" y="4049713"/>
            <a:ext cx="571500" cy="357187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83976" name="CasellaDiTesto 13"/>
          <p:cNvSpPr txBox="1">
            <a:spLocks noChangeArrowheads="1"/>
          </p:cNvSpPr>
          <p:nvPr/>
        </p:nvSpPr>
        <p:spPr bwMode="auto">
          <a:xfrm>
            <a:off x="1857375" y="5773738"/>
            <a:ext cx="5357813" cy="369887"/>
          </a:xfrm>
          <a:prstGeom prst="rect">
            <a:avLst/>
          </a:prstGeom>
          <a:noFill/>
          <a:ln w="3175">
            <a:solidFill>
              <a:srgbClr val="00B0F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rgbClr val="FFFF00"/>
                </a:solidFill>
              </a:rPr>
              <a:t>VISITA NEUROLOGICA : disturbi posturali cervicali </a:t>
            </a:r>
          </a:p>
        </p:txBody>
      </p:sp>
      <p:sp>
        <p:nvSpPr>
          <p:cNvPr id="83977" name="Freccia in giù 17"/>
          <p:cNvSpPr>
            <a:spLocks noChangeArrowheads="1"/>
          </p:cNvSpPr>
          <p:nvPr/>
        </p:nvSpPr>
        <p:spPr bwMode="auto">
          <a:xfrm rot="3002517">
            <a:off x="6122194" y="4995069"/>
            <a:ext cx="280988" cy="571500"/>
          </a:xfrm>
          <a:prstGeom prst="downArrow">
            <a:avLst>
              <a:gd name="adj1" fmla="val 50000"/>
              <a:gd name="adj2" fmla="val 50151"/>
            </a:avLst>
          </a:prstGeom>
          <a:solidFill>
            <a:srgbClr val="FFFF00"/>
          </a:solidFill>
          <a:ln w="12700" algn="ctr">
            <a:solidFill>
              <a:srgbClr val="00B0F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83978" name="Rettangolo 15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  <p:sp>
        <p:nvSpPr>
          <p:cNvPr id="83980" name="CasellaDiTesto 9"/>
          <p:cNvSpPr txBox="1">
            <a:spLocks noChangeArrowheads="1"/>
          </p:cNvSpPr>
          <p:nvPr/>
        </p:nvSpPr>
        <p:spPr bwMode="auto">
          <a:xfrm>
            <a:off x="6653213" y="3205163"/>
            <a:ext cx="2133600" cy="1938337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chemeClr val="tx1"/>
                </a:solidFill>
              </a:rPr>
              <a:t>Nuovo ciclo di Terapia medica / infiltraz. ster. / FKT / riposo                   </a:t>
            </a:r>
            <a:r>
              <a:rPr lang="it-IT" sz="2000">
                <a:solidFill>
                  <a:srgbClr val="FF0000"/>
                </a:solidFill>
              </a:rPr>
              <a:t>=  NESSUN  RISULTATO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5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6" name="CasellaDiTesto 6"/>
          <p:cNvSpPr txBox="1">
            <a:spLocks noChangeArrowheads="1"/>
          </p:cNvSpPr>
          <p:nvPr/>
        </p:nvSpPr>
        <p:spPr bwMode="auto">
          <a:xfrm>
            <a:off x="1143000" y="2500313"/>
            <a:ext cx="2571750" cy="7080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rgbClr val="FFFF00"/>
                </a:solidFill>
              </a:rPr>
              <a:t>NUOVA  IPOTESI  DIAGNOSTICA </a:t>
            </a:r>
          </a:p>
        </p:txBody>
      </p:sp>
      <p:sp>
        <p:nvSpPr>
          <p:cNvPr id="84997" name="CasellaDiTesto 8"/>
          <p:cNvSpPr txBox="1">
            <a:spLocks noChangeArrowheads="1"/>
          </p:cNvSpPr>
          <p:nvPr/>
        </p:nvSpPr>
        <p:spPr bwMode="auto">
          <a:xfrm>
            <a:off x="4786313" y="2568575"/>
            <a:ext cx="3500437" cy="646113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Blip>
                <a:blip r:embed="rId4"/>
              </a:buBlip>
            </a:pPr>
            <a:r>
              <a:rPr lang="it-IT" sz="1800">
                <a:solidFill>
                  <a:srgbClr val="FF0000"/>
                </a:solidFill>
              </a:rPr>
              <a:t>  instabilità dinamica nervo ulnare al gomito</a:t>
            </a:r>
          </a:p>
        </p:txBody>
      </p:sp>
      <p:sp>
        <p:nvSpPr>
          <p:cNvPr id="11" name="Freccia a destra 10"/>
          <p:cNvSpPr/>
          <p:nvPr/>
        </p:nvSpPr>
        <p:spPr bwMode="auto">
          <a:xfrm>
            <a:off x="3929063" y="2786063"/>
            <a:ext cx="500062" cy="285750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84999" name="Rettangolo 8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19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20" name="CasellaDiTesto 6"/>
          <p:cNvSpPr txBox="1">
            <a:spLocks noChangeArrowheads="1"/>
          </p:cNvSpPr>
          <p:nvPr/>
        </p:nvSpPr>
        <p:spPr bwMode="auto">
          <a:xfrm>
            <a:off x="1143000" y="2500313"/>
            <a:ext cx="2571750" cy="7080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rgbClr val="FFFF00"/>
                </a:solidFill>
              </a:rPr>
              <a:t>NUOVA  IPOTESI  DIAGNOSTICA </a:t>
            </a:r>
          </a:p>
        </p:txBody>
      </p:sp>
      <p:sp>
        <p:nvSpPr>
          <p:cNvPr id="86021" name="CasellaDiTesto 8"/>
          <p:cNvSpPr txBox="1">
            <a:spLocks noChangeArrowheads="1"/>
          </p:cNvSpPr>
          <p:nvPr/>
        </p:nvSpPr>
        <p:spPr bwMode="auto">
          <a:xfrm>
            <a:off x="4786313" y="2568575"/>
            <a:ext cx="3500437" cy="646113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Blip>
                <a:blip r:embed="rId4"/>
              </a:buBlip>
            </a:pPr>
            <a:r>
              <a:rPr lang="it-IT" sz="1800">
                <a:solidFill>
                  <a:srgbClr val="FF0000"/>
                </a:solidFill>
              </a:rPr>
              <a:t>  instabilità dinamica nervo ulnare al gomito</a:t>
            </a:r>
          </a:p>
        </p:txBody>
      </p:sp>
      <p:sp>
        <p:nvSpPr>
          <p:cNvPr id="11" name="Freccia a destra 10"/>
          <p:cNvSpPr/>
          <p:nvPr/>
        </p:nvSpPr>
        <p:spPr bwMode="auto">
          <a:xfrm>
            <a:off x="3929063" y="2786063"/>
            <a:ext cx="500062" cy="285750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86023" name="CasellaDiTesto 8"/>
          <p:cNvSpPr txBox="1">
            <a:spLocks noChangeArrowheads="1"/>
          </p:cNvSpPr>
          <p:nvPr/>
        </p:nvSpPr>
        <p:spPr bwMode="auto">
          <a:xfrm>
            <a:off x="4786313" y="4027488"/>
            <a:ext cx="3714750" cy="83026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PROPOSTA ECOGRAFIA DINAMICA</a:t>
            </a:r>
          </a:p>
          <a:p>
            <a:pPr algn="ctr"/>
            <a:endParaRPr lang="it-IT" sz="1600">
              <a:solidFill>
                <a:srgbClr val="FFFF00"/>
              </a:solidFill>
            </a:endParaRP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STUDIO NERVO UNARE </a:t>
            </a:r>
          </a:p>
        </p:txBody>
      </p:sp>
      <p:sp>
        <p:nvSpPr>
          <p:cNvPr id="10" name="Freccia in giù 9"/>
          <p:cNvSpPr/>
          <p:nvPr/>
        </p:nvSpPr>
        <p:spPr bwMode="auto">
          <a:xfrm>
            <a:off x="6429375" y="3429000"/>
            <a:ext cx="357188" cy="428625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86025" name="Rettangolo 11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3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4" name="CasellaDiTesto 8"/>
          <p:cNvSpPr txBox="1">
            <a:spLocks noChangeArrowheads="1"/>
          </p:cNvSpPr>
          <p:nvPr/>
        </p:nvSpPr>
        <p:spPr bwMode="auto">
          <a:xfrm>
            <a:off x="2000250" y="2928938"/>
            <a:ext cx="4929188" cy="9239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chemeClr val="tx1"/>
                </a:solidFill>
              </a:rPr>
              <a:t> EMG  </a:t>
            </a:r>
          </a:p>
          <a:p>
            <a:r>
              <a:rPr lang="it-IT" sz="1800">
                <a:solidFill>
                  <a:schemeClr val="tx1"/>
                </a:solidFill>
              </a:rPr>
              <a:t>RXGRAFIE MULTIPLE </a:t>
            </a:r>
          </a:p>
          <a:p>
            <a:r>
              <a:rPr lang="it-IT" sz="1800">
                <a:solidFill>
                  <a:schemeClr val="tx1"/>
                </a:solidFill>
              </a:rPr>
              <a:t>ECOGRAFIA   </a:t>
            </a:r>
          </a:p>
        </p:txBody>
      </p:sp>
      <p:sp>
        <p:nvSpPr>
          <p:cNvPr id="60424" name="CasellaDiTesto 8"/>
          <p:cNvSpPr txBox="1">
            <a:spLocks noChangeArrowheads="1"/>
          </p:cNvSpPr>
          <p:nvPr/>
        </p:nvSpPr>
        <p:spPr bwMode="auto">
          <a:xfrm>
            <a:off x="3429000" y="2028825"/>
            <a:ext cx="2286000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it-IT" sz="2000" dirty="0">
                <a:solidFill>
                  <a:schemeClr val="tx1"/>
                </a:solidFill>
              </a:rPr>
              <a:t>DOPO  &gt;  1 ANNO </a:t>
            </a:r>
          </a:p>
        </p:txBody>
      </p:sp>
      <p:sp>
        <p:nvSpPr>
          <p:cNvPr id="87046" name="Rettangolo 16"/>
          <p:cNvSpPr>
            <a:spLocks noChangeArrowheads="1"/>
          </p:cNvSpPr>
          <p:nvPr/>
        </p:nvSpPr>
        <p:spPr bwMode="auto">
          <a:xfrm>
            <a:off x="5100638" y="3214688"/>
            <a:ext cx="19002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rgbClr val="FF0000"/>
                </a:solidFill>
              </a:rPr>
              <a:t>=  epicondilite </a:t>
            </a:r>
          </a:p>
        </p:txBody>
      </p:sp>
      <p:sp>
        <p:nvSpPr>
          <p:cNvPr id="87047" name="Parentesi graffa chiusa 17"/>
          <p:cNvSpPr>
            <a:spLocks/>
          </p:cNvSpPr>
          <p:nvPr/>
        </p:nvSpPr>
        <p:spPr bwMode="auto">
          <a:xfrm>
            <a:off x="4714875" y="3000375"/>
            <a:ext cx="357188" cy="785813"/>
          </a:xfrm>
          <a:prstGeom prst="rightBrace">
            <a:avLst>
              <a:gd name="adj1" fmla="val 8331"/>
              <a:gd name="adj2" fmla="val 50000"/>
            </a:avLst>
          </a:prstGeom>
          <a:noFill/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87048" name="Rettangolo 22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67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68" name="CasellaDiTesto 8"/>
          <p:cNvSpPr txBox="1">
            <a:spLocks noChangeArrowheads="1"/>
          </p:cNvSpPr>
          <p:nvPr/>
        </p:nvSpPr>
        <p:spPr bwMode="auto">
          <a:xfrm>
            <a:off x="2000250" y="2928938"/>
            <a:ext cx="4929188" cy="9239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chemeClr val="tx1"/>
                </a:solidFill>
              </a:rPr>
              <a:t> EMG  </a:t>
            </a:r>
          </a:p>
          <a:p>
            <a:r>
              <a:rPr lang="it-IT" sz="1800">
                <a:solidFill>
                  <a:schemeClr val="tx1"/>
                </a:solidFill>
              </a:rPr>
              <a:t>RXGRAFIE MULTIPLE </a:t>
            </a:r>
          </a:p>
          <a:p>
            <a:r>
              <a:rPr lang="it-IT" sz="1800">
                <a:solidFill>
                  <a:schemeClr val="tx1"/>
                </a:solidFill>
              </a:rPr>
              <a:t>ECOGRAFIA   </a:t>
            </a:r>
          </a:p>
        </p:txBody>
      </p:sp>
      <p:sp>
        <p:nvSpPr>
          <p:cNvPr id="60424" name="CasellaDiTesto 8"/>
          <p:cNvSpPr txBox="1">
            <a:spLocks noChangeArrowheads="1"/>
          </p:cNvSpPr>
          <p:nvPr/>
        </p:nvSpPr>
        <p:spPr bwMode="auto">
          <a:xfrm>
            <a:off x="3429000" y="2028825"/>
            <a:ext cx="2286000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it-IT" sz="2000" dirty="0">
                <a:solidFill>
                  <a:schemeClr val="tx1"/>
                </a:solidFill>
              </a:rPr>
              <a:t>DOPO  &gt;  1 ANNO </a:t>
            </a:r>
          </a:p>
        </p:txBody>
      </p:sp>
      <p:sp>
        <p:nvSpPr>
          <p:cNvPr id="88070" name="CasellaDiTesto 8"/>
          <p:cNvSpPr txBox="1">
            <a:spLocks noChangeArrowheads="1"/>
          </p:cNvSpPr>
          <p:nvPr/>
        </p:nvSpPr>
        <p:spPr bwMode="auto">
          <a:xfrm>
            <a:off x="2000250" y="4140200"/>
            <a:ext cx="4929188" cy="646113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chemeClr val="tx1"/>
                </a:solidFill>
              </a:rPr>
              <a:t> RMN  MANO </a:t>
            </a:r>
          </a:p>
          <a:p>
            <a:r>
              <a:rPr lang="it-IT" sz="1800">
                <a:solidFill>
                  <a:schemeClr val="tx1"/>
                </a:solidFill>
              </a:rPr>
              <a:t> RMN SPALLA</a:t>
            </a:r>
            <a:endParaRPr lang="it-IT" sz="1800">
              <a:solidFill>
                <a:srgbClr val="FF0000"/>
              </a:solidFill>
            </a:endParaRPr>
          </a:p>
        </p:txBody>
      </p:sp>
      <p:sp>
        <p:nvSpPr>
          <p:cNvPr id="88071" name="Rettangolo 16"/>
          <p:cNvSpPr>
            <a:spLocks noChangeArrowheads="1"/>
          </p:cNvSpPr>
          <p:nvPr/>
        </p:nvSpPr>
        <p:spPr bwMode="auto">
          <a:xfrm>
            <a:off x="5100638" y="3214688"/>
            <a:ext cx="19002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rgbClr val="FF0000"/>
                </a:solidFill>
              </a:rPr>
              <a:t>=  epicondilite </a:t>
            </a:r>
          </a:p>
        </p:txBody>
      </p:sp>
      <p:sp>
        <p:nvSpPr>
          <p:cNvPr id="88072" name="Parentesi graffa chiusa 17"/>
          <p:cNvSpPr>
            <a:spLocks/>
          </p:cNvSpPr>
          <p:nvPr/>
        </p:nvSpPr>
        <p:spPr bwMode="auto">
          <a:xfrm>
            <a:off x="4714875" y="3000375"/>
            <a:ext cx="357188" cy="785813"/>
          </a:xfrm>
          <a:prstGeom prst="rightBrace">
            <a:avLst>
              <a:gd name="adj1" fmla="val 8331"/>
              <a:gd name="adj2" fmla="val 50000"/>
            </a:avLst>
          </a:prstGeom>
          <a:noFill/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88073" name="Rettangolo 18"/>
          <p:cNvSpPr>
            <a:spLocks noChangeArrowheads="1"/>
          </p:cNvSpPr>
          <p:nvPr/>
        </p:nvSpPr>
        <p:spPr bwMode="auto">
          <a:xfrm>
            <a:off x="5172075" y="4143375"/>
            <a:ext cx="19002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800">
                <a:solidFill>
                  <a:srgbClr val="FF0000"/>
                </a:solidFill>
              </a:rPr>
              <a:t> tendinopatia cuffia rotat.</a:t>
            </a:r>
          </a:p>
        </p:txBody>
      </p:sp>
      <p:sp>
        <p:nvSpPr>
          <p:cNvPr id="88074" name="Parentesi graffa chiusa 19"/>
          <p:cNvSpPr>
            <a:spLocks/>
          </p:cNvSpPr>
          <p:nvPr/>
        </p:nvSpPr>
        <p:spPr bwMode="auto">
          <a:xfrm>
            <a:off x="4714875" y="4214813"/>
            <a:ext cx="357188" cy="500062"/>
          </a:xfrm>
          <a:prstGeom prst="rightBrace">
            <a:avLst>
              <a:gd name="adj1" fmla="val 8335"/>
              <a:gd name="adj2" fmla="val 50000"/>
            </a:avLst>
          </a:prstGeom>
          <a:noFill/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88075" name="CasellaDiTesto 20"/>
          <p:cNvSpPr txBox="1">
            <a:spLocks noChangeArrowheads="1"/>
          </p:cNvSpPr>
          <p:nvPr/>
        </p:nvSpPr>
        <p:spPr bwMode="auto">
          <a:xfrm>
            <a:off x="5143500" y="4243388"/>
            <a:ext cx="571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000">
                <a:solidFill>
                  <a:srgbClr val="FF0000"/>
                </a:solidFill>
              </a:rPr>
              <a:t>=</a:t>
            </a:r>
          </a:p>
        </p:txBody>
      </p:sp>
      <p:sp>
        <p:nvSpPr>
          <p:cNvPr id="88076" name="Rettangolo 22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1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092" name="CasellaDiTesto 8"/>
          <p:cNvSpPr txBox="1">
            <a:spLocks noChangeArrowheads="1"/>
          </p:cNvSpPr>
          <p:nvPr/>
        </p:nvSpPr>
        <p:spPr bwMode="auto">
          <a:xfrm>
            <a:off x="2000250" y="2928938"/>
            <a:ext cx="4929188" cy="9239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chemeClr val="tx1"/>
                </a:solidFill>
              </a:rPr>
              <a:t> EMG  </a:t>
            </a:r>
          </a:p>
          <a:p>
            <a:r>
              <a:rPr lang="it-IT" sz="1800">
                <a:solidFill>
                  <a:schemeClr val="tx1"/>
                </a:solidFill>
              </a:rPr>
              <a:t>RXGRAFIE MULTIPLE </a:t>
            </a:r>
          </a:p>
          <a:p>
            <a:r>
              <a:rPr lang="it-IT" sz="1800">
                <a:solidFill>
                  <a:schemeClr val="tx1"/>
                </a:solidFill>
              </a:rPr>
              <a:t>ECOGRAFIA   </a:t>
            </a:r>
          </a:p>
        </p:txBody>
      </p:sp>
      <p:sp>
        <p:nvSpPr>
          <p:cNvPr id="60424" name="CasellaDiTesto 8"/>
          <p:cNvSpPr txBox="1">
            <a:spLocks noChangeArrowheads="1"/>
          </p:cNvSpPr>
          <p:nvPr/>
        </p:nvSpPr>
        <p:spPr bwMode="auto">
          <a:xfrm>
            <a:off x="3429000" y="2028825"/>
            <a:ext cx="2286000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it-IT" sz="2000" dirty="0">
                <a:solidFill>
                  <a:schemeClr val="tx1"/>
                </a:solidFill>
              </a:rPr>
              <a:t>DOPO  &gt;  1 ANNO </a:t>
            </a:r>
          </a:p>
        </p:txBody>
      </p:sp>
      <p:sp>
        <p:nvSpPr>
          <p:cNvPr id="89094" name="CasellaDiTesto 8"/>
          <p:cNvSpPr txBox="1">
            <a:spLocks noChangeArrowheads="1"/>
          </p:cNvSpPr>
          <p:nvPr/>
        </p:nvSpPr>
        <p:spPr bwMode="auto">
          <a:xfrm>
            <a:off x="2000250" y="4140200"/>
            <a:ext cx="4929188" cy="646113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chemeClr val="tx1"/>
                </a:solidFill>
              </a:rPr>
              <a:t> RMN  MANO </a:t>
            </a:r>
          </a:p>
          <a:p>
            <a:r>
              <a:rPr lang="it-IT" sz="1800">
                <a:solidFill>
                  <a:schemeClr val="tx1"/>
                </a:solidFill>
              </a:rPr>
              <a:t> RMN SPALLA</a:t>
            </a:r>
            <a:endParaRPr lang="it-IT" sz="1800">
              <a:solidFill>
                <a:srgbClr val="FF0000"/>
              </a:solidFill>
            </a:endParaRPr>
          </a:p>
        </p:txBody>
      </p:sp>
      <p:sp>
        <p:nvSpPr>
          <p:cNvPr id="89095" name="CasellaDiTesto 8"/>
          <p:cNvSpPr txBox="1">
            <a:spLocks noChangeArrowheads="1"/>
          </p:cNvSpPr>
          <p:nvPr/>
        </p:nvSpPr>
        <p:spPr bwMode="auto">
          <a:xfrm>
            <a:off x="1571625" y="5286375"/>
            <a:ext cx="3000375" cy="830263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chemeClr val="tx1"/>
                </a:solidFill>
              </a:rPr>
              <a:t>IL MEDICO CURANTE  RIFIUTA LA  PRESCRIZIONE DELL’ ESAME </a:t>
            </a:r>
          </a:p>
        </p:txBody>
      </p:sp>
      <p:sp>
        <p:nvSpPr>
          <p:cNvPr id="89096" name="CasellaDiTesto 9"/>
          <p:cNvSpPr txBox="1">
            <a:spLocks noChangeArrowheads="1"/>
          </p:cNvSpPr>
          <p:nvPr/>
        </p:nvSpPr>
        <p:spPr bwMode="auto">
          <a:xfrm>
            <a:off x="5643563" y="5429250"/>
            <a:ext cx="2357437" cy="5842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0000"/>
                </a:solidFill>
              </a:rPr>
              <a:t> “ la EMG del nervo ulnare è negativa !!!”  </a:t>
            </a:r>
          </a:p>
        </p:txBody>
      </p:sp>
      <p:sp>
        <p:nvSpPr>
          <p:cNvPr id="89097" name="Rettangolo 16"/>
          <p:cNvSpPr>
            <a:spLocks noChangeArrowheads="1"/>
          </p:cNvSpPr>
          <p:nvPr/>
        </p:nvSpPr>
        <p:spPr bwMode="auto">
          <a:xfrm>
            <a:off x="5100638" y="3214688"/>
            <a:ext cx="19002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rgbClr val="FF0000"/>
                </a:solidFill>
              </a:rPr>
              <a:t>=  epicondilite </a:t>
            </a:r>
          </a:p>
        </p:txBody>
      </p:sp>
      <p:sp>
        <p:nvSpPr>
          <p:cNvPr id="89098" name="Parentesi graffa chiusa 17"/>
          <p:cNvSpPr>
            <a:spLocks/>
          </p:cNvSpPr>
          <p:nvPr/>
        </p:nvSpPr>
        <p:spPr bwMode="auto">
          <a:xfrm>
            <a:off x="4714875" y="3000375"/>
            <a:ext cx="357188" cy="785813"/>
          </a:xfrm>
          <a:prstGeom prst="rightBrace">
            <a:avLst>
              <a:gd name="adj1" fmla="val 8331"/>
              <a:gd name="adj2" fmla="val 50000"/>
            </a:avLst>
          </a:prstGeom>
          <a:noFill/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89099" name="Rettangolo 18"/>
          <p:cNvSpPr>
            <a:spLocks noChangeArrowheads="1"/>
          </p:cNvSpPr>
          <p:nvPr/>
        </p:nvSpPr>
        <p:spPr bwMode="auto">
          <a:xfrm>
            <a:off x="5172075" y="4143375"/>
            <a:ext cx="19002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800">
                <a:solidFill>
                  <a:srgbClr val="FF0000"/>
                </a:solidFill>
              </a:rPr>
              <a:t> tendinopatia cuffia rotat.</a:t>
            </a:r>
          </a:p>
        </p:txBody>
      </p:sp>
      <p:sp>
        <p:nvSpPr>
          <p:cNvPr id="89100" name="Parentesi graffa chiusa 19"/>
          <p:cNvSpPr>
            <a:spLocks/>
          </p:cNvSpPr>
          <p:nvPr/>
        </p:nvSpPr>
        <p:spPr bwMode="auto">
          <a:xfrm>
            <a:off x="4714875" y="4214813"/>
            <a:ext cx="357188" cy="500062"/>
          </a:xfrm>
          <a:prstGeom prst="rightBrace">
            <a:avLst>
              <a:gd name="adj1" fmla="val 8335"/>
              <a:gd name="adj2" fmla="val 50000"/>
            </a:avLst>
          </a:prstGeom>
          <a:noFill/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89101" name="CasellaDiTesto 20"/>
          <p:cNvSpPr txBox="1">
            <a:spLocks noChangeArrowheads="1"/>
          </p:cNvSpPr>
          <p:nvPr/>
        </p:nvSpPr>
        <p:spPr bwMode="auto">
          <a:xfrm>
            <a:off x="5143500" y="4243388"/>
            <a:ext cx="571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000">
                <a:solidFill>
                  <a:srgbClr val="FF0000"/>
                </a:solidFill>
              </a:rPr>
              <a:t>=</a:t>
            </a:r>
          </a:p>
        </p:txBody>
      </p:sp>
      <p:sp>
        <p:nvSpPr>
          <p:cNvPr id="22" name="Freccia a destra 21"/>
          <p:cNvSpPr/>
          <p:nvPr/>
        </p:nvSpPr>
        <p:spPr bwMode="auto">
          <a:xfrm>
            <a:off x="4857750" y="5572125"/>
            <a:ext cx="571500" cy="236538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89103" name="Rettangolo 22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5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6" name="CasellaDiTesto 6"/>
          <p:cNvSpPr txBox="1">
            <a:spLocks noChangeArrowheads="1"/>
          </p:cNvSpPr>
          <p:nvPr/>
        </p:nvSpPr>
        <p:spPr bwMode="auto">
          <a:xfrm>
            <a:off x="1143000" y="2571750"/>
            <a:ext cx="2571750" cy="7080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rgbClr val="FFFF00"/>
                </a:solidFill>
              </a:rPr>
              <a:t>NUOVA  IPOTESI  DIAGNOSTICA </a:t>
            </a:r>
          </a:p>
        </p:txBody>
      </p:sp>
      <p:sp>
        <p:nvSpPr>
          <p:cNvPr id="90117" name="CasellaDiTesto 8"/>
          <p:cNvSpPr txBox="1">
            <a:spLocks noChangeArrowheads="1"/>
          </p:cNvSpPr>
          <p:nvPr/>
        </p:nvSpPr>
        <p:spPr bwMode="auto">
          <a:xfrm>
            <a:off x="4786313" y="2568575"/>
            <a:ext cx="3500437" cy="646113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Blip>
                <a:blip r:embed="rId4"/>
              </a:buBlip>
            </a:pPr>
            <a:r>
              <a:rPr lang="it-IT" sz="1800">
                <a:solidFill>
                  <a:srgbClr val="FF0000"/>
                </a:solidFill>
              </a:rPr>
              <a:t>  instabilità dinamica nervo ulnare al gomito</a:t>
            </a:r>
          </a:p>
        </p:txBody>
      </p:sp>
      <p:sp>
        <p:nvSpPr>
          <p:cNvPr id="11" name="Freccia a destra 10"/>
          <p:cNvSpPr/>
          <p:nvPr/>
        </p:nvSpPr>
        <p:spPr bwMode="auto">
          <a:xfrm>
            <a:off x="3929063" y="2786063"/>
            <a:ext cx="500062" cy="285750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10" name="Freccia in giù 9"/>
          <p:cNvSpPr/>
          <p:nvPr/>
        </p:nvSpPr>
        <p:spPr bwMode="auto">
          <a:xfrm>
            <a:off x="6429375" y="3429000"/>
            <a:ext cx="357188" cy="428625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90120" name="CasellaDiTesto 8"/>
          <p:cNvSpPr txBox="1">
            <a:spLocks noChangeArrowheads="1"/>
          </p:cNvSpPr>
          <p:nvPr/>
        </p:nvSpPr>
        <p:spPr bwMode="auto">
          <a:xfrm>
            <a:off x="4572000" y="3898900"/>
            <a:ext cx="39290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Blip>
                <a:blip r:embed="rId4"/>
              </a:buBlip>
            </a:pPr>
            <a:r>
              <a:rPr lang="it-IT" sz="1600">
                <a:solidFill>
                  <a:schemeClr val="tx1"/>
                </a:solidFill>
              </a:rPr>
              <a:t>  PATOLOGIA FREQUENTE 16.2 % Paz.</a:t>
            </a:r>
          </a:p>
          <a:p>
            <a:pPr algn="ctr">
              <a:buFontTx/>
              <a:buBlip>
                <a:blip r:embed="rId4"/>
              </a:buBlip>
            </a:pPr>
            <a:endParaRPr lang="it-IT" sz="1600">
              <a:solidFill>
                <a:schemeClr val="tx1"/>
              </a:solidFill>
            </a:endParaRPr>
          </a:p>
          <a:p>
            <a:pPr algn="ctr"/>
            <a:endParaRPr lang="it-IT" sz="1600">
              <a:solidFill>
                <a:schemeClr val="tx1"/>
              </a:solidFill>
            </a:endParaRPr>
          </a:p>
        </p:txBody>
      </p:sp>
      <p:sp>
        <p:nvSpPr>
          <p:cNvPr id="90121" name="Rettangolo 13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139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140" name="CasellaDiTesto 6"/>
          <p:cNvSpPr txBox="1">
            <a:spLocks noChangeArrowheads="1"/>
          </p:cNvSpPr>
          <p:nvPr/>
        </p:nvSpPr>
        <p:spPr bwMode="auto">
          <a:xfrm>
            <a:off x="1143000" y="2571750"/>
            <a:ext cx="2571750" cy="7080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rgbClr val="FFFF00"/>
                </a:solidFill>
              </a:rPr>
              <a:t>NUOVA  IPOTESI  DIAGNOSTICA </a:t>
            </a:r>
          </a:p>
        </p:txBody>
      </p:sp>
      <p:sp>
        <p:nvSpPr>
          <p:cNvPr id="91141" name="CasellaDiTesto 8"/>
          <p:cNvSpPr txBox="1">
            <a:spLocks noChangeArrowheads="1"/>
          </p:cNvSpPr>
          <p:nvPr/>
        </p:nvSpPr>
        <p:spPr bwMode="auto">
          <a:xfrm>
            <a:off x="4786313" y="2568575"/>
            <a:ext cx="3500437" cy="646113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Blip>
                <a:blip r:embed="rId4"/>
              </a:buBlip>
            </a:pPr>
            <a:r>
              <a:rPr lang="it-IT" sz="1800">
                <a:solidFill>
                  <a:srgbClr val="FF0000"/>
                </a:solidFill>
              </a:rPr>
              <a:t>  instabilità dinamica nervo ulnare al gomito</a:t>
            </a:r>
          </a:p>
        </p:txBody>
      </p:sp>
      <p:sp>
        <p:nvSpPr>
          <p:cNvPr id="11" name="Freccia a destra 10"/>
          <p:cNvSpPr/>
          <p:nvPr/>
        </p:nvSpPr>
        <p:spPr bwMode="auto">
          <a:xfrm>
            <a:off x="3929063" y="2786063"/>
            <a:ext cx="500062" cy="285750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10" name="Freccia in giù 9"/>
          <p:cNvSpPr/>
          <p:nvPr/>
        </p:nvSpPr>
        <p:spPr bwMode="auto">
          <a:xfrm>
            <a:off x="6429375" y="3429000"/>
            <a:ext cx="357188" cy="428625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91144" name="CasellaDiTesto 8"/>
          <p:cNvSpPr txBox="1">
            <a:spLocks noChangeArrowheads="1"/>
          </p:cNvSpPr>
          <p:nvPr/>
        </p:nvSpPr>
        <p:spPr bwMode="auto">
          <a:xfrm>
            <a:off x="4572000" y="3898900"/>
            <a:ext cx="392906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Blip>
                <a:blip r:embed="rId4"/>
              </a:buBlip>
            </a:pPr>
            <a:r>
              <a:rPr lang="it-IT" sz="1600">
                <a:solidFill>
                  <a:schemeClr val="tx1"/>
                </a:solidFill>
              </a:rPr>
              <a:t>  </a:t>
            </a:r>
            <a:r>
              <a:rPr lang="it-IT" sz="1600" b="0">
                <a:solidFill>
                  <a:schemeClr val="tx1"/>
                </a:solidFill>
              </a:rPr>
              <a:t>PATOLOGIA FREQUENTE 16.2 % Paz. </a:t>
            </a:r>
          </a:p>
          <a:p>
            <a:pPr algn="ctr">
              <a:buFontTx/>
              <a:buBlip>
                <a:blip r:embed="rId4"/>
              </a:buBlip>
            </a:pPr>
            <a:endParaRPr lang="it-IT" sz="1600">
              <a:solidFill>
                <a:schemeClr val="tx1"/>
              </a:solidFill>
            </a:endParaRPr>
          </a:p>
          <a:p>
            <a:pPr algn="ctr">
              <a:buFontTx/>
              <a:buBlip>
                <a:blip r:embed="rId4"/>
              </a:buBlip>
            </a:pPr>
            <a:r>
              <a:rPr lang="it-IT" sz="1600">
                <a:solidFill>
                  <a:schemeClr val="tx1"/>
                </a:solidFill>
              </a:rPr>
              <a:t> ELETTROMIOGRAFIA  NEGATIVA</a:t>
            </a:r>
          </a:p>
          <a:p>
            <a:pPr algn="ctr"/>
            <a:r>
              <a:rPr lang="it-IT" sz="1600">
                <a:solidFill>
                  <a:schemeClr val="tx1"/>
                </a:solidFill>
              </a:rPr>
              <a:t>( I° stadio di McGowan ) </a:t>
            </a:r>
          </a:p>
          <a:p>
            <a:pPr algn="ctr">
              <a:buFontTx/>
              <a:buBlip>
                <a:blip r:embed="rId4"/>
              </a:buBlip>
            </a:pPr>
            <a:endParaRPr lang="it-IT" sz="1600">
              <a:solidFill>
                <a:schemeClr val="tx1"/>
              </a:solidFill>
            </a:endParaRPr>
          </a:p>
        </p:txBody>
      </p:sp>
      <p:sp>
        <p:nvSpPr>
          <p:cNvPr id="91145" name="Rettangolo 13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63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4" name="CasellaDiTesto 6"/>
          <p:cNvSpPr txBox="1">
            <a:spLocks noChangeArrowheads="1"/>
          </p:cNvSpPr>
          <p:nvPr/>
        </p:nvSpPr>
        <p:spPr bwMode="auto">
          <a:xfrm>
            <a:off x="1143000" y="2571750"/>
            <a:ext cx="2571750" cy="7080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rgbClr val="FFFF00"/>
                </a:solidFill>
              </a:rPr>
              <a:t>NUOVA  IPOTESI  DIAGNOSTICA </a:t>
            </a:r>
          </a:p>
        </p:txBody>
      </p:sp>
      <p:sp>
        <p:nvSpPr>
          <p:cNvPr id="92165" name="CasellaDiTesto 8"/>
          <p:cNvSpPr txBox="1">
            <a:spLocks noChangeArrowheads="1"/>
          </p:cNvSpPr>
          <p:nvPr/>
        </p:nvSpPr>
        <p:spPr bwMode="auto">
          <a:xfrm>
            <a:off x="4786313" y="2568575"/>
            <a:ext cx="3500437" cy="646113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Blip>
                <a:blip r:embed="rId4"/>
              </a:buBlip>
            </a:pPr>
            <a:r>
              <a:rPr lang="it-IT" sz="1800">
                <a:solidFill>
                  <a:srgbClr val="FF0000"/>
                </a:solidFill>
              </a:rPr>
              <a:t>  instabilità dinamica nervo ulnare al gomito</a:t>
            </a:r>
          </a:p>
        </p:txBody>
      </p:sp>
      <p:sp>
        <p:nvSpPr>
          <p:cNvPr id="11" name="Freccia a destra 10"/>
          <p:cNvSpPr/>
          <p:nvPr/>
        </p:nvSpPr>
        <p:spPr bwMode="auto">
          <a:xfrm>
            <a:off x="3929063" y="2786063"/>
            <a:ext cx="500062" cy="285750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10" name="Freccia in giù 9"/>
          <p:cNvSpPr/>
          <p:nvPr/>
        </p:nvSpPr>
        <p:spPr bwMode="auto">
          <a:xfrm>
            <a:off x="6429375" y="3429000"/>
            <a:ext cx="357188" cy="428625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92168" name="CasellaDiTesto 8"/>
          <p:cNvSpPr txBox="1">
            <a:spLocks noChangeArrowheads="1"/>
          </p:cNvSpPr>
          <p:nvPr/>
        </p:nvSpPr>
        <p:spPr bwMode="auto">
          <a:xfrm>
            <a:off x="4572000" y="3898900"/>
            <a:ext cx="392906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Blip>
                <a:blip r:embed="rId4"/>
              </a:buBlip>
            </a:pPr>
            <a:r>
              <a:rPr lang="it-IT" sz="1600">
                <a:solidFill>
                  <a:schemeClr val="tx1"/>
                </a:solidFill>
              </a:rPr>
              <a:t>  </a:t>
            </a:r>
            <a:r>
              <a:rPr lang="it-IT" sz="1600" b="0">
                <a:solidFill>
                  <a:schemeClr val="tx1"/>
                </a:solidFill>
              </a:rPr>
              <a:t>PATOLOGIA FREQUENTE 16.2 % Paz. </a:t>
            </a:r>
          </a:p>
          <a:p>
            <a:pPr algn="ctr">
              <a:buFontTx/>
              <a:buBlip>
                <a:blip r:embed="rId4"/>
              </a:buBlip>
            </a:pPr>
            <a:endParaRPr lang="it-IT" sz="1600" b="0">
              <a:solidFill>
                <a:schemeClr val="tx1"/>
              </a:solidFill>
            </a:endParaRPr>
          </a:p>
          <a:p>
            <a:pPr algn="ctr">
              <a:buFontTx/>
              <a:buBlip>
                <a:blip r:embed="rId4"/>
              </a:buBlip>
            </a:pPr>
            <a:r>
              <a:rPr lang="it-IT" sz="1600" b="0">
                <a:solidFill>
                  <a:schemeClr val="tx1"/>
                </a:solidFill>
              </a:rPr>
              <a:t> ELETTROMIOGRAFIA  NEGATIVA</a:t>
            </a:r>
          </a:p>
          <a:p>
            <a:pPr algn="ctr"/>
            <a:r>
              <a:rPr lang="it-IT" sz="1600" b="0">
                <a:solidFill>
                  <a:schemeClr val="tx1"/>
                </a:solidFill>
              </a:rPr>
              <a:t>( I° stadio di McGowan ) </a:t>
            </a:r>
          </a:p>
          <a:p>
            <a:pPr algn="ctr">
              <a:buFontTx/>
              <a:buBlip>
                <a:blip r:embed="rId4"/>
              </a:buBlip>
            </a:pPr>
            <a:endParaRPr lang="it-IT" sz="1600">
              <a:solidFill>
                <a:schemeClr val="tx1"/>
              </a:solidFill>
            </a:endParaRPr>
          </a:p>
          <a:p>
            <a:pPr algn="ctr">
              <a:buFontTx/>
              <a:buBlip>
                <a:blip r:embed="rId4"/>
              </a:buBlip>
            </a:pPr>
            <a:r>
              <a:rPr lang="it-IT" sz="1600">
                <a:solidFill>
                  <a:schemeClr val="tx1"/>
                </a:solidFill>
              </a:rPr>
              <a:t>  ESAME ELETTIVO  :</a:t>
            </a:r>
          </a:p>
          <a:p>
            <a:pPr algn="ctr"/>
            <a:r>
              <a:rPr lang="it-IT" sz="1600">
                <a:solidFill>
                  <a:schemeClr val="tx1"/>
                </a:solidFill>
              </a:rPr>
              <a:t> ECOGRAFIA DINAMICA </a:t>
            </a:r>
          </a:p>
        </p:txBody>
      </p:sp>
      <p:sp>
        <p:nvSpPr>
          <p:cNvPr id="92169" name="Rettangolo 13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87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88" name="Rettangolo 7"/>
          <p:cNvSpPr>
            <a:spLocks noChangeArrowheads="1"/>
          </p:cNvSpPr>
          <p:nvPr/>
        </p:nvSpPr>
        <p:spPr bwMode="auto">
          <a:xfrm>
            <a:off x="2857500" y="3843338"/>
            <a:ext cx="3357563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800">
                <a:solidFill>
                  <a:schemeClr val="tx1"/>
                </a:solidFill>
              </a:rPr>
              <a:t>SPALLA</a:t>
            </a:r>
          </a:p>
          <a:p>
            <a:pPr algn="ctr"/>
            <a:endParaRPr lang="it-IT" sz="1800">
              <a:solidFill>
                <a:schemeClr val="tx1"/>
              </a:solidFill>
            </a:endParaRPr>
          </a:p>
          <a:p>
            <a:pPr algn="ctr"/>
            <a:r>
              <a:rPr lang="it-IT" sz="1800">
                <a:solidFill>
                  <a:schemeClr val="tx1"/>
                </a:solidFill>
              </a:rPr>
              <a:t>GOMITO</a:t>
            </a:r>
          </a:p>
          <a:p>
            <a:pPr algn="ctr"/>
            <a:endParaRPr lang="it-IT" sz="1800">
              <a:solidFill>
                <a:schemeClr val="tx1"/>
              </a:solidFill>
            </a:endParaRPr>
          </a:p>
          <a:p>
            <a:pPr algn="ctr"/>
            <a:r>
              <a:rPr lang="it-IT" sz="1800">
                <a:solidFill>
                  <a:schemeClr val="tx1"/>
                </a:solidFill>
              </a:rPr>
              <a:t>POLSO</a:t>
            </a:r>
          </a:p>
          <a:p>
            <a:pPr algn="ctr"/>
            <a:endParaRPr lang="it-IT" sz="1800">
              <a:solidFill>
                <a:schemeClr val="tx1"/>
              </a:solidFill>
            </a:endParaRPr>
          </a:p>
          <a:p>
            <a:pPr algn="ctr"/>
            <a:r>
              <a:rPr lang="it-IT" sz="1800">
                <a:solidFill>
                  <a:schemeClr val="tx1"/>
                </a:solidFill>
              </a:rPr>
              <a:t>MANO</a:t>
            </a:r>
          </a:p>
          <a:p>
            <a:pPr algn="ctr"/>
            <a:endParaRPr lang="it-IT" sz="1800">
              <a:solidFill>
                <a:schemeClr val="tx1"/>
              </a:solidFill>
            </a:endParaRPr>
          </a:p>
          <a:p>
            <a:pPr algn="ctr"/>
            <a:r>
              <a:rPr lang="it-IT" sz="1800">
                <a:solidFill>
                  <a:schemeClr val="tx1"/>
                </a:solidFill>
              </a:rPr>
              <a:t>COLONNA CERVICALE</a:t>
            </a:r>
          </a:p>
        </p:txBody>
      </p:sp>
      <p:sp>
        <p:nvSpPr>
          <p:cNvPr id="9" name="Ovale 8"/>
          <p:cNvSpPr/>
          <p:nvPr/>
        </p:nvSpPr>
        <p:spPr bwMode="auto">
          <a:xfrm>
            <a:off x="5500688" y="4572000"/>
            <a:ext cx="1285875" cy="1071563"/>
          </a:xfrm>
          <a:prstGeom prst="ellipse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93190" name="CasellaDiTesto 9"/>
          <p:cNvSpPr txBox="1">
            <a:spLocks noChangeArrowheads="1"/>
          </p:cNvSpPr>
          <p:nvPr/>
        </p:nvSpPr>
        <p:spPr bwMode="auto">
          <a:xfrm>
            <a:off x="5715000" y="4786313"/>
            <a:ext cx="12144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3200">
                <a:solidFill>
                  <a:schemeClr val="tx1"/>
                </a:solidFill>
              </a:rPr>
              <a:t>???</a:t>
            </a:r>
          </a:p>
        </p:txBody>
      </p:sp>
      <p:sp>
        <p:nvSpPr>
          <p:cNvPr id="11" name="Ovale 10"/>
          <p:cNvSpPr/>
          <p:nvPr/>
        </p:nvSpPr>
        <p:spPr bwMode="auto">
          <a:xfrm>
            <a:off x="2071688" y="4572000"/>
            <a:ext cx="1285875" cy="1071563"/>
          </a:xfrm>
          <a:prstGeom prst="ellipse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93192" name="CasellaDiTesto 11"/>
          <p:cNvSpPr txBox="1">
            <a:spLocks noChangeArrowheads="1"/>
          </p:cNvSpPr>
          <p:nvPr/>
        </p:nvSpPr>
        <p:spPr bwMode="auto">
          <a:xfrm>
            <a:off x="2286000" y="4786313"/>
            <a:ext cx="12144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3200">
                <a:solidFill>
                  <a:schemeClr val="tx1"/>
                </a:solidFill>
              </a:rPr>
              <a:t>???</a:t>
            </a:r>
          </a:p>
        </p:txBody>
      </p:sp>
      <p:sp>
        <p:nvSpPr>
          <p:cNvPr id="93193" name="Rettangolo 15"/>
          <p:cNvSpPr>
            <a:spLocks noChangeArrowheads="1"/>
          </p:cNvSpPr>
          <p:nvPr/>
        </p:nvSpPr>
        <p:spPr bwMode="auto">
          <a:xfrm>
            <a:off x="1785938" y="3714750"/>
            <a:ext cx="5572125" cy="2786063"/>
          </a:xfrm>
          <a:prstGeom prst="rect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93194" name="Rettangolo 13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  <p:sp>
        <p:nvSpPr>
          <p:cNvPr id="93196" name="CasellaDiTesto 6"/>
          <p:cNvSpPr txBox="1">
            <a:spLocks noChangeArrowheads="1"/>
          </p:cNvSpPr>
          <p:nvPr/>
        </p:nvSpPr>
        <p:spPr bwMode="auto">
          <a:xfrm>
            <a:off x="1071563" y="2100263"/>
            <a:ext cx="6929437" cy="40005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rgbClr val="FFFF00"/>
                </a:solidFill>
              </a:rPr>
              <a:t>L’ECOGRAFIA  DINAMICA  CONFERMA  LA  DIAGNOSI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1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12" name="Rettangolo 7"/>
          <p:cNvSpPr>
            <a:spLocks noChangeArrowheads="1"/>
          </p:cNvSpPr>
          <p:nvPr/>
        </p:nvSpPr>
        <p:spPr bwMode="auto">
          <a:xfrm>
            <a:off x="2857500" y="3843338"/>
            <a:ext cx="3357563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800">
                <a:solidFill>
                  <a:schemeClr val="tx1"/>
                </a:solidFill>
              </a:rPr>
              <a:t>SPALLA</a:t>
            </a:r>
          </a:p>
          <a:p>
            <a:pPr algn="ctr"/>
            <a:endParaRPr lang="it-IT" sz="1800">
              <a:solidFill>
                <a:schemeClr val="tx1"/>
              </a:solidFill>
            </a:endParaRPr>
          </a:p>
          <a:p>
            <a:pPr algn="ctr"/>
            <a:r>
              <a:rPr lang="it-IT" sz="1800">
                <a:solidFill>
                  <a:schemeClr val="tx1"/>
                </a:solidFill>
              </a:rPr>
              <a:t>GOMITO</a:t>
            </a:r>
          </a:p>
          <a:p>
            <a:pPr algn="ctr"/>
            <a:endParaRPr lang="it-IT" sz="1800">
              <a:solidFill>
                <a:schemeClr val="tx1"/>
              </a:solidFill>
            </a:endParaRPr>
          </a:p>
          <a:p>
            <a:pPr algn="ctr"/>
            <a:r>
              <a:rPr lang="it-IT" sz="1800">
                <a:solidFill>
                  <a:schemeClr val="tx1"/>
                </a:solidFill>
              </a:rPr>
              <a:t>POLSO</a:t>
            </a:r>
          </a:p>
          <a:p>
            <a:pPr algn="ctr"/>
            <a:endParaRPr lang="it-IT" sz="1800">
              <a:solidFill>
                <a:schemeClr val="tx1"/>
              </a:solidFill>
            </a:endParaRPr>
          </a:p>
          <a:p>
            <a:pPr algn="ctr"/>
            <a:r>
              <a:rPr lang="it-IT" sz="1800">
                <a:solidFill>
                  <a:schemeClr val="tx1"/>
                </a:solidFill>
              </a:rPr>
              <a:t>MANO</a:t>
            </a:r>
          </a:p>
          <a:p>
            <a:pPr algn="ctr"/>
            <a:endParaRPr lang="it-IT" sz="1800">
              <a:solidFill>
                <a:schemeClr val="tx1"/>
              </a:solidFill>
            </a:endParaRPr>
          </a:p>
          <a:p>
            <a:pPr algn="ctr"/>
            <a:r>
              <a:rPr lang="it-IT" sz="1800">
                <a:solidFill>
                  <a:schemeClr val="tx1"/>
                </a:solidFill>
              </a:rPr>
              <a:t>COLONNA CERVICALE</a:t>
            </a:r>
          </a:p>
        </p:txBody>
      </p:sp>
      <p:sp>
        <p:nvSpPr>
          <p:cNvPr id="9" name="Ovale 8"/>
          <p:cNvSpPr/>
          <p:nvPr/>
        </p:nvSpPr>
        <p:spPr bwMode="auto">
          <a:xfrm>
            <a:off x="5500688" y="4572000"/>
            <a:ext cx="1285875" cy="1071563"/>
          </a:xfrm>
          <a:prstGeom prst="ellipse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94214" name="CasellaDiTesto 9"/>
          <p:cNvSpPr txBox="1">
            <a:spLocks noChangeArrowheads="1"/>
          </p:cNvSpPr>
          <p:nvPr/>
        </p:nvSpPr>
        <p:spPr bwMode="auto">
          <a:xfrm>
            <a:off x="5715000" y="4786313"/>
            <a:ext cx="12144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3200">
                <a:solidFill>
                  <a:schemeClr val="tx1"/>
                </a:solidFill>
              </a:rPr>
              <a:t>???</a:t>
            </a:r>
          </a:p>
        </p:txBody>
      </p:sp>
      <p:sp>
        <p:nvSpPr>
          <p:cNvPr id="11" name="Ovale 10"/>
          <p:cNvSpPr/>
          <p:nvPr/>
        </p:nvSpPr>
        <p:spPr bwMode="auto">
          <a:xfrm>
            <a:off x="2071688" y="4572000"/>
            <a:ext cx="1285875" cy="1071563"/>
          </a:xfrm>
          <a:prstGeom prst="ellipse">
            <a:avLst/>
          </a:prstGeom>
          <a:solidFill>
            <a:schemeClr val="accent3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it-IT">
              <a:latin typeface="Times New Roman" charset="0"/>
            </a:endParaRPr>
          </a:p>
        </p:txBody>
      </p:sp>
      <p:sp>
        <p:nvSpPr>
          <p:cNvPr id="94216" name="CasellaDiTesto 11"/>
          <p:cNvSpPr txBox="1">
            <a:spLocks noChangeArrowheads="1"/>
          </p:cNvSpPr>
          <p:nvPr/>
        </p:nvSpPr>
        <p:spPr bwMode="auto">
          <a:xfrm>
            <a:off x="2286000" y="4786313"/>
            <a:ext cx="12144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3200">
                <a:solidFill>
                  <a:schemeClr val="tx1"/>
                </a:solidFill>
              </a:rPr>
              <a:t>???</a:t>
            </a:r>
          </a:p>
        </p:txBody>
      </p:sp>
      <p:sp>
        <p:nvSpPr>
          <p:cNvPr id="94217" name="Rettangolo 15"/>
          <p:cNvSpPr>
            <a:spLocks noChangeArrowheads="1"/>
          </p:cNvSpPr>
          <p:nvPr/>
        </p:nvSpPr>
        <p:spPr bwMode="auto">
          <a:xfrm>
            <a:off x="1785938" y="3714750"/>
            <a:ext cx="5572125" cy="2786063"/>
          </a:xfrm>
          <a:prstGeom prst="rect">
            <a:avLst/>
          </a:prstGeom>
          <a:noFill/>
          <a:ln w="12700" algn="ctr">
            <a:solidFill>
              <a:srgbClr val="00FF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it-IT"/>
          </a:p>
        </p:txBody>
      </p:sp>
      <p:sp>
        <p:nvSpPr>
          <p:cNvPr id="94218" name="CasellaDiTesto 11"/>
          <p:cNvSpPr txBox="1">
            <a:spLocks noChangeArrowheads="1"/>
          </p:cNvSpPr>
          <p:nvPr/>
        </p:nvSpPr>
        <p:spPr bwMode="auto">
          <a:xfrm rot="-922158">
            <a:off x="3098800" y="3006725"/>
            <a:ext cx="2786063" cy="708025"/>
          </a:xfrm>
          <a:prstGeom prst="rect">
            <a:avLst/>
          </a:prstGeom>
          <a:solidFill>
            <a:srgbClr val="FF0000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rgbClr val="FFFF00"/>
                </a:solidFill>
              </a:rPr>
              <a:t>NEUROPATIA ULNARE AL GOMITO</a:t>
            </a:r>
          </a:p>
        </p:txBody>
      </p:sp>
      <p:sp>
        <p:nvSpPr>
          <p:cNvPr id="94219" name="Rettangolo 13"/>
          <p:cNvSpPr>
            <a:spLocks noChangeArrowheads="1"/>
          </p:cNvSpPr>
          <p:nvPr/>
        </p:nvSpPr>
        <p:spPr bwMode="auto">
          <a:xfrm>
            <a:off x="1285875" y="785813"/>
            <a:ext cx="6715125" cy="58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FFFF00"/>
                </a:solidFill>
              </a:rPr>
              <a:t>   PAZENTE CON ALGIE VAGHE E DIFFUSE DELL’ARTO SUPERIORE </a:t>
            </a:r>
          </a:p>
          <a:p>
            <a:pPr algn="ctr"/>
            <a:r>
              <a:rPr lang="it-IT" sz="1600">
                <a:solidFill>
                  <a:srgbClr val="FFFF00"/>
                </a:solidFill>
              </a:rPr>
              <a:t> CON    PARESTESIE EPISODICHE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ext Box 1030"/>
          <p:cNvSpPr txBox="1">
            <a:spLocks noChangeArrowheads="1"/>
          </p:cNvSpPr>
          <p:nvPr/>
        </p:nvSpPr>
        <p:spPr bwMode="auto">
          <a:xfrm>
            <a:off x="-41275" y="5181600"/>
            <a:ext cx="9337675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03600" indent="-3403600">
              <a:spcBef>
                <a:spcPct val="50000"/>
              </a:spcBef>
            </a:pPr>
            <a:r>
              <a:rPr lang="en-US" sz="1800" b="0">
                <a:solidFill>
                  <a:schemeClr val="tx1"/>
                </a:solidFill>
              </a:rPr>
              <a:t>                 </a:t>
            </a:r>
          </a:p>
          <a:p>
            <a:pPr marL="3403600" indent="-3403600">
              <a:spcBef>
                <a:spcPct val="50000"/>
              </a:spcBef>
            </a:pPr>
            <a:r>
              <a:rPr lang="en-US" sz="1800">
                <a:solidFill>
                  <a:schemeClr val="tx1"/>
                </a:solidFill>
              </a:rPr>
              <a:t>             Incompleta - tipo A (12%)  </a:t>
            </a:r>
            <a:r>
              <a:rPr lang="en-US" sz="1800" b="0">
                <a:solidFill>
                  <a:schemeClr val="tx1"/>
                </a:solidFill>
              </a:rPr>
              <a:t>il nervo </a:t>
            </a:r>
            <a:r>
              <a:rPr lang="en-US" sz="1800" b="0" u="sng">
                <a:solidFill>
                  <a:schemeClr val="tx1"/>
                </a:solidFill>
              </a:rPr>
              <a:t>si ferma sull’apice dell’epitroclea</a:t>
            </a:r>
            <a:r>
              <a:rPr lang="en-US" sz="1800" b="0">
                <a:solidFill>
                  <a:schemeClr val="tx1"/>
                </a:solidFill>
              </a:rPr>
              <a:t> senza scavalcarlo</a:t>
            </a:r>
          </a:p>
          <a:p>
            <a:pPr marL="3403600" indent="-3403600">
              <a:spcBef>
                <a:spcPct val="50000"/>
              </a:spcBef>
            </a:pPr>
            <a:r>
              <a:rPr lang="en-US" sz="1800" b="0">
                <a:solidFill>
                  <a:schemeClr val="tx1"/>
                </a:solidFill>
              </a:rPr>
              <a:t>             </a:t>
            </a:r>
            <a:r>
              <a:rPr lang="en-US" sz="1800">
                <a:solidFill>
                  <a:schemeClr val="tx1"/>
                </a:solidFill>
              </a:rPr>
              <a:t>Completa - tipo B (4%) </a:t>
            </a:r>
            <a:r>
              <a:rPr lang="en-US" sz="1800" b="0">
                <a:solidFill>
                  <a:schemeClr val="tx1"/>
                </a:solidFill>
              </a:rPr>
              <a:t>      il nervo ha più escursione e </a:t>
            </a:r>
            <a:r>
              <a:rPr lang="en-US" sz="1800" b="0" u="sng">
                <a:solidFill>
                  <a:schemeClr val="tx1"/>
                </a:solidFill>
              </a:rPr>
              <a:t>scavalca l’epitroclea</a:t>
            </a:r>
            <a:r>
              <a:rPr lang="en-US" sz="1800" b="0">
                <a:solidFill>
                  <a:schemeClr val="tx1"/>
                </a:solidFill>
              </a:rPr>
              <a:t>  passando   anteriormente nella flessione  completa del gomito</a:t>
            </a:r>
          </a:p>
        </p:txBody>
      </p:sp>
      <p:sp>
        <p:nvSpPr>
          <p:cNvPr id="95235" name="AutoShape 1032"/>
          <p:cNvSpPr>
            <a:spLocks noChangeArrowheads="1"/>
          </p:cNvSpPr>
          <p:nvPr/>
        </p:nvSpPr>
        <p:spPr bwMode="auto">
          <a:xfrm>
            <a:off x="168275" y="6065838"/>
            <a:ext cx="434975" cy="258762"/>
          </a:xfrm>
          <a:prstGeom prst="rightArrow">
            <a:avLst>
              <a:gd name="adj1" fmla="val 50000"/>
              <a:gd name="adj2" fmla="val 42025"/>
            </a:avLst>
          </a:prstGeom>
          <a:solidFill>
            <a:srgbClr val="FFFF00"/>
          </a:soli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>
              <a:solidFill>
                <a:schemeClr val="tx1"/>
              </a:solidFill>
            </a:endParaRPr>
          </a:p>
        </p:txBody>
      </p:sp>
      <p:pic>
        <p:nvPicPr>
          <p:cNvPr id="95236" name="Picture 1035" descr="Schema Childress"/>
          <p:cNvPicPr>
            <a:picLocks noChangeAspect="1" noChangeArrowheads="1"/>
          </p:cNvPicPr>
          <p:nvPr/>
        </p:nvPicPr>
        <p:blipFill>
          <a:blip r:embed="rId3"/>
          <a:srcRect l="53757" t="11765" r="14200" b="38235"/>
          <a:stretch>
            <a:fillRect/>
          </a:stretch>
        </p:blipFill>
        <p:spPr bwMode="auto">
          <a:xfrm>
            <a:off x="3124200" y="914400"/>
            <a:ext cx="4687888" cy="446563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95237" name="Text Box 1037"/>
          <p:cNvSpPr txBox="1">
            <a:spLocks noChangeArrowheads="1"/>
          </p:cNvSpPr>
          <p:nvPr/>
        </p:nvSpPr>
        <p:spPr bwMode="auto">
          <a:xfrm>
            <a:off x="533400" y="2708275"/>
            <a:ext cx="1728788" cy="1323975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chemeClr val="tx2"/>
                </a:solidFill>
              </a:rPr>
              <a:t>Due tipi di instabilità    = 16.2 % popolazione</a:t>
            </a:r>
          </a:p>
        </p:txBody>
      </p:sp>
      <p:pic>
        <p:nvPicPr>
          <p:cNvPr id="95238" name="Picture 1041" descr="logo_grupp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6513" y="-26988"/>
            <a:ext cx="485776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9" name="Picture 1042" descr="Logo_iccb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75688" y="0"/>
            <a:ext cx="468312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240" name="Oval 1046"/>
          <p:cNvSpPr>
            <a:spLocks noChangeArrowheads="1"/>
          </p:cNvSpPr>
          <p:nvPr/>
        </p:nvSpPr>
        <p:spPr bwMode="auto">
          <a:xfrm>
            <a:off x="4356100" y="915988"/>
            <a:ext cx="1728788" cy="504825"/>
          </a:xfrm>
          <a:prstGeom prst="ellipse">
            <a:avLst/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95241" name="Oval 1047"/>
          <p:cNvSpPr>
            <a:spLocks noChangeArrowheads="1"/>
          </p:cNvSpPr>
          <p:nvPr/>
        </p:nvSpPr>
        <p:spPr bwMode="auto">
          <a:xfrm>
            <a:off x="4643438" y="3219450"/>
            <a:ext cx="1728787" cy="504825"/>
          </a:xfrm>
          <a:prstGeom prst="ellipse">
            <a:avLst/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95242" name="AutoShape 1032"/>
          <p:cNvSpPr>
            <a:spLocks noChangeArrowheads="1"/>
          </p:cNvSpPr>
          <p:nvPr/>
        </p:nvSpPr>
        <p:spPr bwMode="auto">
          <a:xfrm>
            <a:off x="174625" y="5638800"/>
            <a:ext cx="434975" cy="258763"/>
          </a:xfrm>
          <a:prstGeom prst="rightArrow">
            <a:avLst>
              <a:gd name="adj1" fmla="val 50000"/>
              <a:gd name="adj2" fmla="val 42024"/>
            </a:avLst>
          </a:prstGeom>
          <a:solidFill>
            <a:srgbClr val="FFFF00"/>
          </a:soli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>
              <a:solidFill>
                <a:schemeClr val="tx1"/>
              </a:solidFill>
            </a:endParaRPr>
          </a:p>
        </p:txBody>
      </p:sp>
      <p:sp>
        <p:nvSpPr>
          <p:cNvPr id="95243" name="Line 14"/>
          <p:cNvSpPr>
            <a:spLocks noChangeShapeType="1"/>
          </p:cNvSpPr>
          <p:nvPr/>
        </p:nvSpPr>
        <p:spPr bwMode="auto">
          <a:xfrm>
            <a:off x="4648200" y="1390650"/>
            <a:ext cx="10668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95244" name="Line 15"/>
          <p:cNvSpPr>
            <a:spLocks noChangeShapeType="1"/>
          </p:cNvSpPr>
          <p:nvPr/>
        </p:nvSpPr>
        <p:spPr bwMode="auto">
          <a:xfrm>
            <a:off x="4876800" y="3676650"/>
            <a:ext cx="10668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95245" name="Oval 16"/>
          <p:cNvSpPr>
            <a:spLocks noChangeArrowheads="1"/>
          </p:cNvSpPr>
          <p:nvPr/>
        </p:nvSpPr>
        <p:spPr bwMode="auto">
          <a:xfrm>
            <a:off x="5334000" y="1924050"/>
            <a:ext cx="1066800" cy="7620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95246" name="Oval 17"/>
          <p:cNvSpPr>
            <a:spLocks noChangeArrowheads="1"/>
          </p:cNvSpPr>
          <p:nvPr/>
        </p:nvSpPr>
        <p:spPr bwMode="auto">
          <a:xfrm>
            <a:off x="5486400" y="4286250"/>
            <a:ext cx="1066800" cy="7620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95247" name="Line 18"/>
          <p:cNvSpPr>
            <a:spLocks noChangeShapeType="1"/>
          </p:cNvSpPr>
          <p:nvPr/>
        </p:nvSpPr>
        <p:spPr bwMode="auto">
          <a:xfrm>
            <a:off x="5181600" y="1466850"/>
            <a:ext cx="30480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t-IT"/>
          </a:p>
        </p:txBody>
      </p:sp>
      <p:sp>
        <p:nvSpPr>
          <p:cNvPr id="95248" name="Line 19"/>
          <p:cNvSpPr>
            <a:spLocks noChangeShapeType="1"/>
          </p:cNvSpPr>
          <p:nvPr/>
        </p:nvSpPr>
        <p:spPr bwMode="auto">
          <a:xfrm>
            <a:off x="5334000" y="3752850"/>
            <a:ext cx="30480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t-IT"/>
          </a:p>
        </p:txBody>
      </p:sp>
      <p:sp>
        <p:nvSpPr>
          <p:cNvPr id="19" name="CasellaDiTesto 18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logo_grupp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6513" y="-26988"/>
            <a:ext cx="485776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59" name="Picture 3" descr="Logo_iccb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75688" y="6416675"/>
            <a:ext cx="468312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Text Box 5"/>
          <p:cNvSpPr txBox="1">
            <a:spLocks noChangeArrowheads="1"/>
          </p:cNvSpPr>
          <p:nvPr/>
        </p:nvSpPr>
        <p:spPr bwMode="auto">
          <a:xfrm>
            <a:off x="1820863" y="404813"/>
            <a:ext cx="5465762" cy="523875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dirty="0" err="1">
                <a:solidFill>
                  <a:schemeClr val="tx1"/>
                </a:solidFill>
              </a:rPr>
              <a:t>Valutazione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clinica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della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instabilità</a:t>
            </a:r>
            <a:endParaRPr lang="en-US" sz="2800" dirty="0">
              <a:solidFill>
                <a:schemeClr val="tx1"/>
              </a:solidFill>
            </a:endParaRPr>
          </a:p>
        </p:txBody>
      </p:sp>
      <p:pic>
        <p:nvPicPr>
          <p:cNvPr id="355335" name="DSCN1944.wmv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1547813" y="1736725"/>
            <a:ext cx="6096000" cy="4572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96262" name="Line 8"/>
          <p:cNvSpPr>
            <a:spLocks noChangeShapeType="1"/>
          </p:cNvSpPr>
          <p:nvPr/>
        </p:nvSpPr>
        <p:spPr bwMode="auto">
          <a:xfrm flipH="1" flipV="1">
            <a:off x="4859338" y="4508500"/>
            <a:ext cx="431800" cy="792163"/>
          </a:xfrm>
          <a:prstGeom prst="line">
            <a:avLst/>
          </a:prstGeom>
          <a:noFill/>
          <a:ln w="38100">
            <a:solidFill>
              <a:srgbClr val="FFCC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t-IT"/>
          </a:p>
        </p:txBody>
      </p:sp>
      <p:sp>
        <p:nvSpPr>
          <p:cNvPr id="96263" name="Line 9"/>
          <p:cNvSpPr>
            <a:spLocks noChangeShapeType="1"/>
          </p:cNvSpPr>
          <p:nvPr/>
        </p:nvSpPr>
        <p:spPr bwMode="auto">
          <a:xfrm flipH="1" flipV="1">
            <a:off x="5003800" y="4365625"/>
            <a:ext cx="431800" cy="792163"/>
          </a:xfrm>
          <a:prstGeom prst="line">
            <a:avLst/>
          </a:prstGeom>
          <a:noFill/>
          <a:ln w="38100">
            <a:solidFill>
              <a:srgbClr val="FFCC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t-IT"/>
          </a:p>
        </p:txBody>
      </p:sp>
      <p:sp>
        <p:nvSpPr>
          <p:cNvPr id="96264" name="Line 10"/>
          <p:cNvSpPr>
            <a:spLocks noChangeShapeType="1"/>
          </p:cNvSpPr>
          <p:nvPr/>
        </p:nvSpPr>
        <p:spPr bwMode="auto">
          <a:xfrm flipH="1" flipV="1">
            <a:off x="5148263" y="4221163"/>
            <a:ext cx="431800" cy="792162"/>
          </a:xfrm>
          <a:prstGeom prst="line">
            <a:avLst/>
          </a:prstGeom>
          <a:noFill/>
          <a:ln w="38100">
            <a:solidFill>
              <a:srgbClr val="FFCC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06" fill="hold"/>
                                        <p:tgtEl>
                                          <p:spTgt spid="3553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5533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553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553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5335"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logo_grupp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6513" y="-26988"/>
            <a:ext cx="485776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8307" name="Picture 3" descr="Logo_iccb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75688" y="6416675"/>
            <a:ext cx="468312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9431" name="DSCN1950.wmv">
            <a:hlinkClick r:id="" action="ppaction://ole?verb=0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1189038" y="1530350"/>
            <a:ext cx="6696075" cy="50228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320800" y="428625"/>
            <a:ext cx="6751638" cy="523875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dirty="0" err="1">
                <a:solidFill>
                  <a:schemeClr val="tx1"/>
                </a:solidFill>
              </a:rPr>
              <a:t>Valutazione</a:t>
            </a:r>
            <a:r>
              <a:rPr lang="en-US" sz="2800" dirty="0">
                <a:solidFill>
                  <a:schemeClr val="tx1"/>
                </a:solidFill>
              </a:rPr>
              <a:t> intra-</a:t>
            </a:r>
            <a:r>
              <a:rPr lang="en-US" sz="2800" dirty="0" err="1">
                <a:solidFill>
                  <a:schemeClr val="tx1"/>
                </a:solidFill>
              </a:rPr>
              <a:t>operatoria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della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instabilità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06" fill="hold"/>
                                        <p:tgtEl>
                                          <p:spTgt spid="3594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mute="1"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5943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594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594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9431"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9331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CasellaDiTesto 23"/>
          <p:cNvSpPr txBox="1"/>
          <p:nvPr/>
        </p:nvSpPr>
        <p:spPr>
          <a:xfrm>
            <a:off x="2500313" y="928688"/>
            <a:ext cx="4143375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CONSIDERAZIONI  FINALI </a:t>
            </a:r>
          </a:p>
        </p:txBody>
      </p:sp>
      <p:sp>
        <p:nvSpPr>
          <p:cNvPr id="99333" name="Rettangolo 14"/>
          <p:cNvSpPr>
            <a:spLocks noChangeArrowheads="1"/>
          </p:cNvSpPr>
          <p:nvPr/>
        </p:nvSpPr>
        <p:spPr bwMode="auto">
          <a:xfrm>
            <a:off x="214313" y="2022475"/>
            <a:ext cx="8715375" cy="9239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 </a:t>
            </a:r>
            <a:r>
              <a:rPr lang="it-IT" sz="1800">
                <a:solidFill>
                  <a:srgbClr val="FFFF00"/>
                </a:solidFill>
              </a:rPr>
              <a:t>1 -  l’anamnesi e l’esame obiettivo sono fondamentali </a:t>
            </a:r>
            <a:r>
              <a:rPr lang="it-IT" sz="1800">
                <a:solidFill>
                  <a:schemeClr val="tx1"/>
                </a:solidFill>
              </a:rPr>
              <a:t>per la ipotesi diagnostica</a:t>
            </a:r>
          </a:p>
          <a:p>
            <a:pPr>
              <a:buFontTx/>
              <a:buBlip>
                <a:blip r:embed="rId4"/>
              </a:buBlip>
            </a:pPr>
            <a:endParaRPr lang="it-IT" sz="1800">
              <a:solidFill>
                <a:srgbClr val="FFFF00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rgbClr val="FFFF00"/>
                </a:solidFill>
              </a:rPr>
              <a:t>  2 -  non sono possibili   </a:t>
            </a:r>
            <a:r>
              <a:rPr lang="it-IT" sz="1800">
                <a:solidFill>
                  <a:schemeClr val="tx1"/>
                </a:solidFill>
              </a:rPr>
              <a:t>senza una certa conoscenza della varie patologie regionali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0355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CasellaDiTesto 23"/>
          <p:cNvSpPr txBox="1"/>
          <p:nvPr/>
        </p:nvSpPr>
        <p:spPr>
          <a:xfrm>
            <a:off x="2500313" y="928688"/>
            <a:ext cx="4143375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CONSIDERAZIONI  FINALI </a:t>
            </a:r>
          </a:p>
        </p:txBody>
      </p:sp>
      <p:sp>
        <p:nvSpPr>
          <p:cNvPr id="100357" name="Rettangolo 14"/>
          <p:cNvSpPr>
            <a:spLocks noChangeArrowheads="1"/>
          </p:cNvSpPr>
          <p:nvPr/>
        </p:nvSpPr>
        <p:spPr bwMode="auto">
          <a:xfrm>
            <a:off x="214313" y="2022475"/>
            <a:ext cx="8715375" cy="258445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Blip>
                <a:blip r:embed="rId4"/>
              </a:buBlip>
            </a:pPr>
            <a:r>
              <a:rPr lang="it-IT" sz="1800" b="0">
                <a:solidFill>
                  <a:schemeClr val="tx1"/>
                </a:solidFill>
              </a:rPr>
              <a:t>  1 -  l’anamnesi e l’esame obiettivo sono fondamentali per la ipotesi diagnostica</a:t>
            </a:r>
          </a:p>
          <a:p>
            <a:pPr>
              <a:buFontTx/>
              <a:buBlip>
                <a:blip r:embed="rId4"/>
              </a:buBlip>
            </a:pPr>
            <a:endParaRPr lang="it-IT" sz="1800" b="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 b="0">
                <a:solidFill>
                  <a:schemeClr val="tx1"/>
                </a:solidFill>
              </a:rPr>
              <a:t>  2 -  non possono essere fatti senza una certa conoscenza della varie patologie regionali   </a:t>
            </a:r>
          </a:p>
          <a:p>
            <a:pPr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 </a:t>
            </a:r>
            <a:r>
              <a:rPr lang="it-IT" sz="1800">
                <a:solidFill>
                  <a:srgbClr val="FFFF00"/>
                </a:solidFill>
              </a:rPr>
              <a:t>3  -  sono sconsigliabili , almeno inizialmente , esami strumentali troppo costosi </a:t>
            </a:r>
          </a:p>
          <a:p>
            <a:pPr>
              <a:buFontTx/>
              <a:buBlip>
                <a:blip r:embed="rId4"/>
              </a:buBlip>
            </a:pPr>
            <a:endParaRPr lang="it-IT" sz="1800">
              <a:solidFill>
                <a:srgbClr val="FFFF00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rgbClr val="FFFF00"/>
                </a:solidFill>
              </a:rPr>
              <a:t>  4 -  questi  esami  strumentali  </a:t>
            </a:r>
            <a:r>
              <a:rPr lang="it-IT" sz="1800">
                <a:solidFill>
                  <a:schemeClr val="tx1"/>
                </a:solidFill>
              </a:rPr>
              <a:t>( RMN - TC - RMN con contrasto - angio-RMN etc . )  </a:t>
            </a:r>
          </a:p>
          <a:p>
            <a:r>
              <a:rPr lang="it-IT" sz="1800">
                <a:solidFill>
                  <a:srgbClr val="FFFF00"/>
                </a:solidFill>
              </a:rPr>
              <a:t>           vanno  fatti per confermare un sospetto diagnostico </a:t>
            </a:r>
            <a:r>
              <a:rPr lang="it-IT" sz="1800">
                <a:solidFill>
                  <a:schemeClr val="tx1"/>
                </a:solidFill>
              </a:rPr>
              <a:t>e non  “a casaccio” nella </a:t>
            </a:r>
          </a:p>
          <a:p>
            <a:r>
              <a:rPr lang="it-IT" sz="1800">
                <a:solidFill>
                  <a:schemeClr val="tx1"/>
                </a:solidFill>
              </a:rPr>
              <a:t>           speranza   che fornisca la diagnosi .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379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CasellaDiTesto 23"/>
          <p:cNvSpPr txBox="1"/>
          <p:nvPr/>
        </p:nvSpPr>
        <p:spPr>
          <a:xfrm>
            <a:off x="2500313" y="928688"/>
            <a:ext cx="4143375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CONSIDERAZIONI  FINALI </a:t>
            </a:r>
          </a:p>
        </p:txBody>
      </p:sp>
      <p:sp>
        <p:nvSpPr>
          <p:cNvPr id="101381" name="Rettangolo 14"/>
          <p:cNvSpPr>
            <a:spLocks noChangeArrowheads="1"/>
          </p:cNvSpPr>
          <p:nvPr/>
        </p:nvSpPr>
        <p:spPr bwMode="auto">
          <a:xfrm>
            <a:off x="214313" y="2022475"/>
            <a:ext cx="8715375" cy="4522788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 </a:t>
            </a:r>
            <a:r>
              <a:rPr lang="it-IT" sz="1800" b="0">
                <a:solidFill>
                  <a:schemeClr val="tx1"/>
                </a:solidFill>
              </a:rPr>
              <a:t>1 -  l’anamnesi e l’esame obiettivo sono fondamentali per la ipotesi diagnostica</a:t>
            </a:r>
          </a:p>
          <a:p>
            <a:pPr>
              <a:buFontTx/>
              <a:buBlip>
                <a:blip r:embed="rId4"/>
              </a:buBlip>
            </a:pPr>
            <a:endParaRPr lang="it-IT" sz="1800" b="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 b="0">
                <a:solidFill>
                  <a:schemeClr val="tx1"/>
                </a:solidFill>
              </a:rPr>
              <a:t>  2 -  non possono essere fatti senza una certa conoscenza della varie patologie regionali   </a:t>
            </a:r>
          </a:p>
          <a:p>
            <a:pPr>
              <a:buFontTx/>
              <a:buBlip>
                <a:blip r:embed="rId4"/>
              </a:buBlip>
            </a:pPr>
            <a:endParaRPr lang="it-IT" sz="1800" b="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 b="0">
                <a:solidFill>
                  <a:schemeClr val="tx1"/>
                </a:solidFill>
              </a:rPr>
              <a:t>  3  -  sono sconsigliabili , almeno inizialmente , esami strumentali troppo costosi </a:t>
            </a:r>
          </a:p>
          <a:p>
            <a:pPr>
              <a:buFontTx/>
              <a:buBlip>
                <a:blip r:embed="rId4"/>
              </a:buBlip>
            </a:pPr>
            <a:endParaRPr lang="it-IT" sz="1800" b="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 b="0">
                <a:solidFill>
                  <a:schemeClr val="tx1"/>
                </a:solidFill>
              </a:rPr>
              <a:t>  4 -  certi esami  strumentali  ( RMN - TC - RMN con contrasto - angio-RMN etc . )  </a:t>
            </a:r>
          </a:p>
          <a:p>
            <a:r>
              <a:rPr lang="it-IT" sz="1800" b="0">
                <a:solidFill>
                  <a:schemeClr val="tx1"/>
                </a:solidFill>
              </a:rPr>
              <a:t>           vanno  fatti per confermare un sospetto diagnostico e non  “a casaccio” nella </a:t>
            </a:r>
          </a:p>
          <a:p>
            <a:r>
              <a:rPr lang="it-IT" sz="1800" b="0">
                <a:solidFill>
                  <a:schemeClr val="tx1"/>
                </a:solidFill>
              </a:rPr>
              <a:t>           speranza   che fornisca la diagnosi .</a:t>
            </a:r>
          </a:p>
          <a:p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 5 -  Conferma questo concetto il fatto che </a:t>
            </a:r>
            <a:r>
              <a:rPr lang="it-IT" sz="1800">
                <a:solidFill>
                  <a:srgbClr val="FFFF00"/>
                </a:solidFill>
              </a:rPr>
              <a:t>il radiologo esperto chiede </a:t>
            </a:r>
            <a:r>
              <a:rPr lang="it-IT" sz="1800">
                <a:solidFill>
                  <a:schemeClr val="tx1"/>
                </a:solidFill>
              </a:rPr>
              <a:t>prima di una</a:t>
            </a:r>
          </a:p>
          <a:p>
            <a:r>
              <a:rPr lang="it-IT" sz="1800">
                <a:solidFill>
                  <a:schemeClr val="tx1"/>
                </a:solidFill>
              </a:rPr>
              <a:t>           RMN o una TAC</a:t>
            </a:r>
            <a:r>
              <a:rPr lang="it-IT" sz="1800">
                <a:solidFill>
                  <a:srgbClr val="FFFF00"/>
                </a:solidFill>
              </a:rPr>
              <a:t> la certificazione dello Specialista </a:t>
            </a:r>
            <a:r>
              <a:rPr lang="it-IT" sz="1800">
                <a:solidFill>
                  <a:schemeClr val="tx1"/>
                </a:solidFill>
              </a:rPr>
              <a:t>per  sapere  quale sia  il sospetto </a:t>
            </a:r>
          </a:p>
          <a:p>
            <a:r>
              <a:rPr lang="it-IT" sz="1800">
                <a:solidFill>
                  <a:schemeClr val="tx1"/>
                </a:solidFill>
              </a:rPr>
              <a:t>           diagnostico     …. perché …..</a:t>
            </a:r>
          </a:p>
          <a:p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 6 - …… </a:t>
            </a:r>
            <a:r>
              <a:rPr lang="it-IT" sz="1800">
                <a:solidFill>
                  <a:srgbClr val="FFFF00"/>
                </a:solidFill>
              </a:rPr>
              <a:t>La RMN spesso “ vede l’ago nel pagliaio ma ….non il  pagliaio “ </a:t>
            </a:r>
          </a:p>
          <a:p>
            <a:endParaRPr lang="it-IT" sz="1800">
              <a:solidFill>
                <a:srgbClr val="FFFF00"/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03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04" name="Rettangolo 14"/>
          <p:cNvSpPr>
            <a:spLocks noChangeArrowheads="1"/>
          </p:cNvSpPr>
          <p:nvPr/>
        </p:nvSpPr>
        <p:spPr bwMode="auto">
          <a:xfrm>
            <a:off x="214313" y="2157413"/>
            <a:ext cx="8715375" cy="120015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 7  -  fare  attenzione prima di  richiedere  precipitosamente un esame strumentale </a:t>
            </a:r>
          </a:p>
          <a:p>
            <a:r>
              <a:rPr lang="it-IT" sz="1800">
                <a:solidFill>
                  <a:schemeClr val="tx1"/>
                </a:solidFill>
              </a:rPr>
              <a:t>            costoso :</a:t>
            </a:r>
          </a:p>
          <a:p>
            <a:r>
              <a:rPr lang="it-IT" sz="1800">
                <a:solidFill>
                  <a:schemeClr val="tx1"/>
                </a:solidFill>
              </a:rPr>
              <a:t>          ….. </a:t>
            </a:r>
            <a:r>
              <a:rPr lang="it-IT" sz="1800">
                <a:solidFill>
                  <a:srgbClr val="FFFF00"/>
                </a:solidFill>
              </a:rPr>
              <a:t>meglio  una TAC di una RMN  </a:t>
            </a:r>
            <a:r>
              <a:rPr lang="it-IT" sz="1800">
                <a:solidFill>
                  <a:schemeClr val="tx1"/>
                </a:solidFill>
              </a:rPr>
              <a:t>nella </a:t>
            </a:r>
            <a:r>
              <a:rPr lang="it-IT" sz="1800" u="sng">
                <a:solidFill>
                  <a:schemeClr val="tx1"/>
                </a:solidFill>
              </a:rPr>
              <a:t>patologia artrosica del polso      </a:t>
            </a:r>
          </a:p>
          <a:p>
            <a:r>
              <a:rPr lang="it-IT" sz="1800">
                <a:solidFill>
                  <a:schemeClr val="tx1"/>
                </a:solidFill>
              </a:rPr>
              <a:t>          ….  </a:t>
            </a:r>
            <a:r>
              <a:rPr lang="it-IT" sz="1800">
                <a:solidFill>
                  <a:srgbClr val="FFFF00"/>
                </a:solidFill>
              </a:rPr>
              <a:t>meglio una ARTRO-RMN  di una RMN </a:t>
            </a:r>
            <a:r>
              <a:rPr lang="it-IT" sz="1800">
                <a:solidFill>
                  <a:schemeClr val="tx1"/>
                </a:solidFill>
              </a:rPr>
              <a:t>nelle </a:t>
            </a:r>
            <a:r>
              <a:rPr lang="it-IT" sz="1800" u="sng">
                <a:solidFill>
                  <a:schemeClr val="tx1"/>
                </a:solidFill>
              </a:rPr>
              <a:t>patologie legamentose del polso 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2500313" y="928688"/>
            <a:ext cx="4143375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CONSIDERAZIONI  FINALI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4" descr="logo_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27" name="Picture 5" descr="Logo_icc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28" name="Rettangolo 14"/>
          <p:cNvSpPr>
            <a:spLocks noChangeArrowheads="1"/>
          </p:cNvSpPr>
          <p:nvPr/>
        </p:nvSpPr>
        <p:spPr bwMode="auto">
          <a:xfrm>
            <a:off x="214313" y="2000250"/>
            <a:ext cx="8715375" cy="2586038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chemeClr val="tx1"/>
                </a:solidFill>
              </a:rPr>
              <a:t>  </a:t>
            </a:r>
          </a:p>
          <a:p>
            <a:pPr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endParaRPr lang="it-IT" sz="1800">
              <a:solidFill>
                <a:schemeClr val="tx1"/>
              </a:solidFill>
            </a:endParaRPr>
          </a:p>
          <a:p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endParaRPr lang="it-IT" sz="1800">
              <a:solidFill>
                <a:schemeClr val="tx1"/>
              </a:solidFill>
            </a:endParaRP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  8  -  </a:t>
            </a:r>
            <a:r>
              <a:rPr lang="it-IT" sz="1800">
                <a:solidFill>
                  <a:srgbClr val="FFFF00"/>
                </a:solidFill>
              </a:rPr>
              <a:t>consigliabile  in casi difficili  </a:t>
            </a:r>
            <a:r>
              <a:rPr lang="it-IT" sz="1800">
                <a:solidFill>
                  <a:schemeClr val="tx1"/>
                </a:solidFill>
              </a:rPr>
              <a:t>che il   MMG  si avvalga  del Suo </a:t>
            </a:r>
            <a:r>
              <a:rPr lang="it-IT" sz="1800">
                <a:solidFill>
                  <a:srgbClr val="FFFF00"/>
                </a:solidFill>
              </a:rPr>
              <a:t>Specialista di </a:t>
            </a:r>
          </a:p>
          <a:p>
            <a:r>
              <a:rPr lang="it-IT" sz="1800">
                <a:solidFill>
                  <a:srgbClr val="FFFF00"/>
                </a:solidFill>
              </a:rPr>
              <a:t>             riferimento  </a:t>
            </a:r>
          </a:p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  9  -  per il contenimento dei costi sarebbe preferibile che certi esami strumentali   </a:t>
            </a:r>
          </a:p>
          <a:p>
            <a:r>
              <a:rPr lang="it-IT" sz="1800">
                <a:solidFill>
                  <a:schemeClr val="tx1"/>
                </a:solidFill>
              </a:rPr>
              <a:t>             venisero  </a:t>
            </a:r>
            <a:r>
              <a:rPr lang="it-IT" sz="1800">
                <a:solidFill>
                  <a:srgbClr val="FFFF00"/>
                </a:solidFill>
              </a:rPr>
              <a:t>eseguiti da Specialisti Competenti  e con   strumentazioni adeguate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2143125" y="142875"/>
            <a:ext cx="4786313" cy="4000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tx1"/>
                </a:solidFill>
              </a:rPr>
              <a:t>L’ESAME OBIETTIVO ORTOPEDICO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2500313" y="928688"/>
            <a:ext cx="4143375" cy="400050"/>
          </a:xfrm>
          <a:prstGeom prst="rect">
            <a:avLst/>
          </a:prstGeom>
          <a:solidFill>
            <a:schemeClr val="tx1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dirty="0">
                <a:solidFill>
                  <a:schemeClr val="accent3">
                    <a:lumMod val="50000"/>
                  </a:schemeClr>
                </a:solidFill>
              </a:rPr>
              <a:t>CONSIDERAZIONI  FINALI </a:t>
            </a:r>
          </a:p>
        </p:txBody>
      </p:sp>
      <p:sp>
        <p:nvSpPr>
          <p:cNvPr id="103431" name="Rettangolo 14"/>
          <p:cNvSpPr>
            <a:spLocks noChangeArrowheads="1"/>
          </p:cNvSpPr>
          <p:nvPr/>
        </p:nvSpPr>
        <p:spPr bwMode="auto">
          <a:xfrm>
            <a:off x="214313" y="2157413"/>
            <a:ext cx="87153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Blip>
                <a:blip r:embed="rId4"/>
              </a:buBlip>
            </a:pPr>
            <a:r>
              <a:rPr lang="it-IT" sz="1800">
                <a:solidFill>
                  <a:schemeClr val="tx1"/>
                </a:solidFill>
              </a:rPr>
              <a:t>  </a:t>
            </a:r>
            <a:r>
              <a:rPr lang="it-IT" sz="1800" b="0">
                <a:solidFill>
                  <a:schemeClr val="tx1"/>
                </a:solidFill>
              </a:rPr>
              <a:t>7  -  fare  attenzione prima di  richiedere  precipitosamente un esame strumentale </a:t>
            </a:r>
          </a:p>
          <a:p>
            <a:r>
              <a:rPr lang="it-IT" sz="1800" b="0">
                <a:solidFill>
                  <a:schemeClr val="tx1"/>
                </a:solidFill>
              </a:rPr>
              <a:t>            costoso :</a:t>
            </a:r>
          </a:p>
          <a:p>
            <a:r>
              <a:rPr lang="it-IT" sz="1800" b="0">
                <a:solidFill>
                  <a:schemeClr val="tx1"/>
                </a:solidFill>
              </a:rPr>
              <a:t>          ….. meglio  una TAC di una RMN  nella patologia artrosica del polso      </a:t>
            </a:r>
          </a:p>
          <a:p>
            <a:r>
              <a:rPr lang="it-IT" sz="1800" b="0">
                <a:solidFill>
                  <a:schemeClr val="tx1"/>
                </a:solidFill>
              </a:rPr>
              <a:t>          ….  meglio una ARTRO-RMN  di una RMN nelle patologie legamentose del polso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4" descr="logo_grupp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44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5" descr="Logo_icc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786813" y="0"/>
            <a:ext cx="3571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074" name="Object 5"/>
          <p:cNvGraphicFramePr>
            <a:graphicFrameLocks noChangeAspect="1"/>
          </p:cNvGraphicFramePr>
          <p:nvPr/>
        </p:nvGraphicFramePr>
        <p:xfrm>
          <a:off x="2714625" y="214313"/>
          <a:ext cx="3500438" cy="6497637"/>
        </p:xfrm>
        <a:graphic>
          <a:graphicData uri="http://schemas.openxmlformats.org/presentationml/2006/ole">
            <p:oleObj spid="_x0000_s3074" name="Acrobat Document" r:id="rId5" imgW="7562619" imgH="14039590" progId="AcroExch.Document.DC">
              <p:embed/>
            </p:oleObj>
          </a:graphicData>
        </a:graphic>
      </p:graphicFrame>
      <p:sp>
        <p:nvSpPr>
          <p:cNvPr id="3077" name="CasellaDiTesto 11"/>
          <p:cNvSpPr txBox="1">
            <a:spLocks noChangeArrowheads="1"/>
          </p:cNvSpPr>
          <p:nvPr/>
        </p:nvSpPr>
        <p:spPr bwMode="auto">
          <a:xfrm rot="-922158">
            <a:off x="3503613" y="3165475"/>
            <a:ext cx="1833562" cy="40005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>
                <a:solidFill>
                  <a:srgbClr val="FFFF00"/>
                </a:solidFill>
              </a:rPr>
              <a:t>GRAZIE !!!!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erde blu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erde blu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200" b="1" i="1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200" b="1" i="1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Verde blu 1">
        <a:dk1>
          <a:srgbClr val="000000"/>
        </a:dk1>
        <a:lt1>
          <a:srgbClr val="FFFF00"/>
        </a:lt1>
        <a:dk2>
          <a:srgbClr val="0000FF"/>
        </a:dk2>
        <a:lt2>
          <a:srgbClr val="FFFF00"/>
        </a:lt2>
        <a:accent1>
          <a:srgbClr val="0000FF"/>
        </a:accent1>
        <a:accent2>
          <a:srgbClr val="00FFFF"/>
        </a:accent2>
        <a:accent3>
          <a:srgbClr val="AAAAFF"/>
        </a:accent3>
        <a:accent4>
          <a:srgbClr val="DADA00"/>
        </a:accent4>
        <a:accent5>
          <a:srgbClr val="AAAAFF"/>
        </a:accent5>
        <a:accent6>
          <a:srgbClr val="00E7E7"/>
        </a:accent6>
        <a:hlink>
          <a:srgbClr val="00FFFF"/>
        </a:hlink>
        <a:folHlink>
          <a:srgbClr val="00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rde blu 2">
        <a:dk1>
          <a:srgbClr val="000000"/>
        </a:dk1>
        <a:lt1>
          <a:srgbClr val="FFFF00"/>
        </a:lt1>
        <a:dk2>
          <a:srgbClr val="0000FF"/>
        </a:dk2>
        <a:lt2>
          <a:srgbClr val="FFFF00"/>
        </a:lt2>
        <a:accent1>
          <a:srgbClr val="DDDDDD"/>
        </a:accent1>
        <a:accent2>
          <a:srgbClr val="B2B2B2"/>
        </a:accent2>
        <a:accent3>
          <a:srgbClr val="AAAAFF"/>
        </a:accent3>
        <a:accent4>
          <a:srgbClr val="DADA00"/>
        </a:accent4>
        <a:accent5>
          <a:srgbClr val="EBEBEB"/>
        </a:accent5>
        <a:accent6>
          <a:srgbClr val="A1A1A1"/>
        </a:accent6>
        <a:hlink>
          <a:srgbClr val="393939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rde blu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1A1A1"/>
        </a:accent6>
        <a:hlink>
          <a:srgbClr val="393939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C:\MSOffice\Modelli\Modelli di presentazione\Verde blu.pot</Template>
  <TotalTime>9959</TotalTime>
  <Words>3917</Words>
  <Application>Microsoft PowerPoint</Application>
  <PresentationFormat>Presentazione su schermo (4:3)</PresentationFormat>
  <Paragraphs>877</Paragraphs>
  <Slides>88</Slides>
  <Notes>3</Notes>
  <HiddenSlides>0</HiddenSlides>
  <MMClips>2</MMClips>
  <ScaleCrop>false</ScaleCrop>
  <HeadingPairs>
    <vt:vector size="8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88</vt:i4>
      </vt:variant>
    </vt:vector>
  </HeadingPairs>
  <TitlesOfParts>
    <vt:vector size="94" baseType="lpstr">
      <vt:lpstr>Times New Roman</vt:lpstr>
      <vt:lpstr>Arial</vt:lpstr>
      <vt:lpstr>Monotype Sorts</vt:lpstr>
      <vt:lpstr>MS PGothic</vt:lpstr>
      <vt:lpstr>Verde blu</vt:lpstr>
      <vt:lpstr>Adobe Acrobat Document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 lembo fascio-adiposo di Becker nel trattamento delle gravi neuriti cicatriziali dopo intervento per Sindrome del Tunnel Carpale</dc:title>
  <dc:creator>Valerio</dc:creator>
  <cp:lastModifiedBy>Windows 7</cp:lastModifiedBy>
  <cp:revision>751</cp:revision>
  <dcterms:created xsi:type="dcterms:W3CDTF">1998-08-12T13:24:28Z</dcterms:created>
  <dcterms:modified xsi:type="dcterms:W3CDTF">2017-04-06T04:13:02Z</dcterms:modified>
</cp:coreProperties>
</file>