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96" y="-10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1E983A-4F17-4CA0-AC9E-9A890239D795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6456B-E41D-4921-A2BB-E4C5F52CCD9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1276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8573494-B44D-4084-BCDD-95095C607572}" type="slidenum">
              <a:rPr lang="it-IT" altLang="it-IT" smtClean="0"/>
              <a:pPr/>
              <a:t>3</a:t>
            </a:fld>
            <a:endParaRPr lang="it-IT" altLang="it-IT" smtClean="0"/>
          </a:p>
        </p:txBody>
      </p:sp>
      <p:sp>
        <p:nvSpPr>
          <p:cNvPr id="61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55650"/>
            <a:ext cx="6616700" cy="3722688"/>
          </a:xfrm>
          <a:ln/>
        </p:spPr>
      </p:sp>
      <p:sp>
        <p:nvSpPr>
          <p:cNvPr id="6148" name="Rectangle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wrap="none" lIns="0" tIns="0" rIns="0" bIns="0" anchor="ctr"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1071343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7037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11449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0871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2767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8545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757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9194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5354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7535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781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5388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7A83C-740C-4E39-8BD4-FAE947EBCDA2}" type="datetimeFigureOut">
              <a:rPr lang="it-IT" smtClean="0"/>
              <a:t>03/12/2018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73378-406B-40FF-A8C0-EA089FF6E9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89918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ORDINE DEI MEDICI</a:t>
            </a:r>
            <a:br>
              <a:rPr lang="it-IT" dirty="0" smtClean="0"/>
            </a:br>
            <a:r>
              <a:rPr lang="it-IT" dirty="0" smtClean="0"/>
              <a:t>Brescia 24.11.2018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98047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sz="4800" b="1" dirty="0" smtClean="0">
                <a:solidFill>
                  <a:srgbClr val="FF0000"/>
                </a:solidFill>
              </a:rPr>
              <a:t>Norme in materia di consenso informato e di disposizioni anticipate di trattamento</a:t>
            </a:r>
            <a:br>
              <a:rPr lang="it-IT" sz="4800" b="1" dirty="0" smtClean="0">
                <a:solidFill>
                  <a:srgbClr val="FF0000"/>
                </a:solidFill>
              </a:rPr>
            </a:br>
            <a:r>
              <a:rPr lang="it-IT" sz="3600" b="1" dirty="0" smtClean="0"/>
              <a:t>(legge 219/17)</a:t>
            </a:r>
            <a:endParaRPr lang="it-IT" sz="3600" b="1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4089862"/>
            <a:ext cx="9144000" cy="2103120"/>
          </a:xfrm>
        </p:spPr>
        <p:txBody>
          <a:bodyPr>
            <a:normAutofit/>
          </a:bodyPr>
          <a:lstStyle/>
          <a:p>
            <a:r>
              <a:rPr lang="it-IT" sz="3600" b="1" dirty="0" smtClean="0"/>
              <a:t>I punti controversi</a:t>
            </a:r>
          </a:p>
          <a:p>
            <a:endParaRPr lang="it-IT" sz="1900" b="1" dirty="0"/>
          </a:p>
          <a:p>
            <a:r>
              <a:rPr lang="it-IT" sz="1900" b="1" dirty="0" smtClean="0"/>
              <a:t>Massimo Gandolfini</a:t>
            </a:r>
          </a:p>
          <a:p>
            <a:r>
              <a:rPr lang="it-IT" sz="1900" b="1" dirty="0" smtClean="0"/>
              <a:t>Neurochirurgo e psichiatra</a:t>
            </a:r>
            <a:endParaRPr lang="it-IT" sz="1900" b="1" dirty="0"/>
          </a:p>
        </p:txBody>
      </p:sp>
    </p:spTree>
    <p:extLst>
      <p:ext uri="{BB962C8B-B14F-4D97-AF65-F5344CB8AC3E}">
        <p14:creationId xmlns:p14="http://schemas.microsoft.com/office/powerpoint/2010/main" val="2621342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74639"/>
            <a:ext cx="8231188" cy="1570037"/>
          </a:xfrm>
        </p:spPr>
        <p:txBody>
          <a:bodyPr vert="horz" lIns="90000" tIns="46800" rIns="90000" bIns="46800" rtlCol="0" anchor="b">
            <a:normAutofit/>
          </a:bodyPr>
          <a:lstStyle/>
          <a:p>
            <a: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t-IT" altLang="it-IT" b="1" smtClean="0"/>
              <a:t>Premessa: natura e ruolo del medico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631950" y="1989138"/>
            <a:ext cx="8847138" cy="4114800"/>
          </a:xfrm>
        </p:spPr>
        <p:txBody>
          <a:bodyPr vert="horz" lIns="90000" tIns="46800" rIns="90000" bIns="46800" rtlCol="0">
            <a:normAutofit/>
          </a:bodyPr>
          <a:lstStyle/>
          <a:p>
            <a:pPr marL="341313" indent="-341313" defTabSz="449263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it-IT" altLang="it-IT" smtClean="0"/>
          </a:p>
          <a:p>
            <a:pPr marL="341313" indent="-341313" defTabSz="449263">
              <a:buClr>
                <a:srgbClr val="3333CC"/>
              </a:buClr>
              <a:buFont typeface="Wingdings" panose="05000000000000000000" pitchFamily="2" charset="2"/>
              <a:buChar char="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it-IT" altLang="it-IT" smtClean="0"/>
              <a:t>Codice di Deontologia Medica (2014):</a:t>
            </a:r>
          </a:p>
          <a:p>
            <a:pPr marL="341313" indent="-341313" defTabSz="449263">
              <a:buClr>
                <a:srgbClr val="3333CC"/>
              </a:buClr>
              <a:buFont typeface="Wingdings" panose="05000000000000000000" pitchFamily="2" charset="2"/>
              <a:buChar char="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it-IT" altLang="it-IT" smtClean="0"/>
              <a:t>Art. 3 </a:t>
            </a:r>
            <a:r>
              <a:rPr lang="it-IT" altLang="it-IT" b="1" smtClean="0"/>
              <a:t>“Dovere del medico è la tutela della vita, della salute fisica e psichica dell’Uomo, il trattamento del dolore e il sollievo della sofferenza..”</a:t>
            </a:r>
          </a:p>
        </p:txBody>
      </p:sp>
    </p:spTree>
    <p:extLst>
      <p:ext uri="{BB962C8B-B14F-4D97-AF65-F5344CB8AC3E}">
        <p14:creationId xmlns:p14="http://schemas.microsoft.com/office/powerpoint/2010/main" val="26632406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FF0000"/>
                </a:solidFill>
              </a:rPr>
              <a:t>Aspetti critici, pericolosi e dannosi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 smtClean="0"/>
              <a:t>INATTUALITA’ – VINCOLATIVITA’ (cosiddetto «ora per allora»)</a:t>
            </a:r>
          </a:p>
          <a:p>
            <a:r>
              <a:rPr lang="it-IT" b="1" dirty="0" smtClean="0"/>
              <a:t>ALIMENTAZIONE e IDRATAZIONE</a:t>
            </a:r>
          </a:p>
          <a:p>
            <a:r>
              <a:rPr lang="it-IT" b="1" dirty="0" smtClean="0"/>
              <a:t>OBIEZIONE DI COSCIENZA</a:t>
            </a:r>
          </a:p>
          <a:p>
            <a:r>
              <a:rPr lang="it-IT" b="1" dirty="0" smtClean="0"/>
              <a:t>VINCOLO DI STRUTTURA</a:t>
            </a:r>
          </a:p>
          <a:p>
            <a:r>
              <a:rPr lang="it-IT" b="1" dirty="0" smtClean="0"/>
              <a:t>REGISTRO UNICO NAZIONALE DAT</a:t>
            </a:r>
          </a:p>
          <a:p>
            <a:r>
              <a:rPr lang="it-IT" b="1" dirty="0" smtClean="0"/>
              <a:t>ESPLICITA CONDANNA DI OGNI FORMA DI EUTANASIA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26974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20780"/>
          </a:xfrm>
        </p:spPr>
        <p:txBody>
          <a:bodyPr>
            <a:normAutofit/>
          </a:bodyPr>
          <a:lstStyle/>
          <a:p>
            <a:r>
              <a:rPr lang="it-IT" sz="5400" b="1" dirty="0" smtClean="0"/>
              <a:t>      VINCOLATIVITA’ – INATTUALITA’</a:t>
            </a:r>
            <a:endParaRPr lang="it-IT" sz="5400" b="1" dirty="0"/>
          </a:p>
        </p:txBody>
      </p:sp>
    </p:spTree>
    <p:extLst>
      <p:ext uri="{BB962C8B-B14F-4D97-AF65-F5344CB8AC3E}">
        <p14:creationId xmlns:p14="http://schemas.microsoft.com/office/powerpoint/2010/main" val="2032026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z="4000" b="1"/>
              <a:t>Disposizioni Anticipate di Trattamento: articolo 4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1"/>
            <a:ext cx="8229600" cy="49244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it-IT" altLang="it-IT" b="1">
                <a:solidFill>
                  <a:srgbClr val="FF0000"/>
                </a:solidFill>
              </a:rPr>
              <a:t>Comma 1</a:t>
            </a:r>
            <a:r>
              <a:rPr lang="it-IT" altLang="it-IT"/>
              <a:t>: “Ogni persona maggiorenne e capace di intendere e di volere, in previsione di una eventuale futura incapacità di autodeterminarsi e dopo aver acquisito adeguate informazioni mediche e sulle conseguenze delle sue scelte, può, attraverso del DAT esprimere le proprie volontà in materia di trattamenti sanitari, nonché il consenso o il rifiuto rispetto ad accertamenti diagnostici o scelte terapeutiche …”</a:t>
            </a:r>
          </a:p>
          <a:p>
            <a:pPr eaLnBrk="1" hangingPunct="1">
              <a:buFontTx/>
              <a:buNone/>
            </a:pPr>
            <a:r>
              <a:rPr lang="it-IT" altLang="it-IT" b="1">
                <a:solidFill>
                  <a:srgbClr val="FF0000"/>
                </a:solidFill>
              </a:rPr>
              <a:t>Comma 5</a:t>
            </a:r>
            <a:r>
              <a:rPr lang="it-IT" altLang="it-IT"/>
              <a:t>: </a:t>
            </a:r>
            <a:r>
              <a:rPr lang="it-IT" altLang="it-IT" b="1"/>
              <a:t>“..</a:t>
            </a:r>
            <a:r>
              <a:rPr lang="it-IT" altLang="it-IT" b="1" u="sng"/>
              <a:t>il medico è tenuto al rispetto delle DAT</a:t>
            </a:r>
            <a:r>
              <a:rPr lang="it-IT" altLang="it-IT"/>
              <a:t> …”  </a:t>
            </a:r>
          </a:p>
        </p:txBody>
      </p:sp>
    </p:spTree>
    <p:extLst>
      <p:ext uri="{BB962C8B-B14F-4D97-AF65-F5344CB8AC3E}">
        <p14:creationId xmlns:p14="http://schemas.microsoft.com/office/powerpoint/2010/main" val="612602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z="4000" b="1"/>
              <a:t>Dichiarazioni anticipate di Trattamento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916114"/>
            <a:ext cx="8229600" cy="46815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altLang="it-IT" b="1"/>
              <a:t>CODICE DEONTOLOGICO</a:t>
            </a:r>
            <a:r>
              <a:rPr lang="it-IT" altLang="it-IT"/>
              <a:t>:</a:t>
            </a:r>
          </a:p>
          <a:p>
            <a:pPr eaLnBrk="1" hangingPunct="1">
              <a:lnSpc>
                <a:spcPct val="80000"/>
              </a:lnSpc>
            </a:pPr>
            <a:r>
              <a:rPr lang="it-IT" altLang="it-IT" b="1"/>
              <a:t>Art.38</a:t>
            </a:r>
            <a:r>
              <a:rPr lang="it-IT" altLang="it-IT"/>
              <a:t>: “Il medico tiene conto delle DAT espresse in forma scritta … Il medico, nel tener conto delle DAT, verifica la loro congruenza logica e clinica con la condizione in atto ed ispira la propria condotta al rispetto della dignità e della qualità di vita del paziente …”</a:t>
            </a:r>
          </a:p>
          <a:p>
            <a:pPr eaLnBrk="1" hangingPunct="1">
              <a:lnSpc>
                <a:spcPct val="80000"/>
              </a:lnSpc>
            </a:pPr>
            <a:r>
              <a:rPr lang="it-IT" altLang="it-IT" b="1"/>
              <a:t>Art.39</a:t>
            </a:r>
            <a:r>
              <a:rPr lang="it-IT" altLang="it-IT"/>
              <a:t>: “ ..impronta la propria opera alla sedazione del dolore al sollievo delle sofferenze ...attuando trattamenti di sostegno delle funzioni vitali finchè ritenuti proporzionati, tenendo conto delle DAT”</a:t>
            </a:r>
          </a:p>
        </p:txBody>
      </p:sp>
    </p:spTree>
    <p:extLst>
      <p:ext uri="{BB962C8B-B14F-4D97-AF65-F5344CB8AC3E}">
        <p14:creationId xmlns:p14="http://schemas.microsoft.com/office/powerpoint/2010/main" val="4208543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b="1" smtClean="0"/>
              <a:t>D.A.T.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1951" y="1600201"/>
            <a:ext cx="8856663" cy="4525963"/>
          </a:xfrm>
        </p:spPr>
        <p:txBody>
          <a:bodyPr/>
          <a:lstStyle/>
          <a:p>
            <a:pPr eaLnBrk="1" hangingPunct="1"/>
            <a:r>
              <a:rPr lang="it-IT" altLang="it-IT" b="1"/>
              <a:t>Dichiarazioni o disposizioni?</a:t>
            </a:r>
          </a:p>
          <a:p>
            <a:pPr eaLnBrk="1" hangingPunct="1"/>
            <a:r>
              <a:rPr lang="it-IT" altLang="it-IT" b="1"/>
              <a:t>Trattato sui Diritti Umani e la Biomedicina:</a:t>
            </a:r>
            <a:r>
              <a:rPr lang="it-IT" altLang="it-IT"/>
              <a:t> “</a:t>
            </a:r>
            <a:r>
              <a:rPr lang="it-IT" altLang="it-IT" b="1"/>
              <a:t>art.9</a:t>
            </a:r>
            <a:r>
              <a:rPr lang="it-IT" altLang="it-IT"/>
              <a:t> – I desideri precedentemente espressi a proposito di un intervento medico da parte di un paziente che al momento dell’intervento non è in grado di esprimere la sua volontà, </a:t>
            </a:r>
            <a:r>
              <a:rPr lang="it-IT" altLang="it-IT" b="1">
                <a:solidFill>
                  <a:srgbClr val="FF0000"/>
                </a:solidFill>
              </a:rPr>
              <a:t>saranno tenuti in considerazione</a:t>
            </a:r>
            <a:r>
              <a:rPr lang="it-IT" altLang="it-IT"/>
              <a:t>” (</a:t>
            </a:r>
            <a:r>
              <a:rPr lang="it-IT" altLang="it-IT" b="1"/>
              <a:t>Oviedo</a:t>
            </a:r>
            <a:r>
              <a:rPr lang="it-IT" altLang="it-IT"/>
              <a:t>, 4 aprile 1997 –  Italia legge 145/2001)</a:t>
            </a:r>
          </a:p>
          <a:p>
            <a:pPr eaLnBrk="1" hangingPunct="1"/>
            <a:r>
              <a:rPr lang="it-IT" altLang="it-IT" b="1">
                <a:solidFill>
                  <a:srgbClr val="FF0000"/>
                </a:solidFill>
              </a:rPr>
              <a:t>Vincolatività – Inattualità </a:t>
            </a:r>
            <a:r>
              <a:rPr lang="it-IT" altLang="it-IT" b="1"/>
              <a:t>(consenso deve essere libero, informato, attuale)</a:t>
            </a:r>
          </a:p>
        </p:txBody>
      </p:sp>
    </p:spTree>
    <p:extLst>
      <p:ext uri="{BB962C8B-B14F-4D97-AF65-F5344CB8AC3E}">
        <p14:creationId xmlns:p14="http://schemas.microsoft.com/office/powerpoint/2010/main" val="2089602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837112" y="365125"/>
            <a:ext cx="9516687" cy="4356504"/>
          </a:xfrm>
        </p:spPr>
        <p:txBody>
          <a:bodyPr>
            <a:normAutofit/>
          </a:bodyPr>
          <a:lstStyle/>
          <a:p>
            <a:r>
              <a:rPr lang="it-IT" sz="5400" b="1" dirty="0" smtClean="0"/>
              <a:t>ALIMENTAZIONE - IDRATAZIONE</a:t>
            </a:r>
            <a:endParaRPr lang="it-IT" sz="5400" b="1" dirty="0"/>
          </a:p>
        </p:txBody>
      </p:sp>
    </p:spTree>
    <p:extLst>
      <p:ext uri="{BB962C8B-B14F-4D97-AF65-F5344CB8AC3E}">
        <p14:creationId xmlns:p14="http://schemas.microsoft.com/office/powerpoint/2010/main" val="1586011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1" y="274638"/>
            <a:ext cx="8964613" cy="1143000"/>
          </a:xfrm>
        </p:spPr>
        <p:txBody>
          <a:bodyPr/>
          <a:lstStyle/>
          <a:p>
            <a:pPr eaLnBrk="1" hangingPunct="1"/>
            <a:r>
              <a:rPr lang="it-IT" altLang="it-IT" sz="4000" b="1"/>
              <a:t>Nutrizione ed idratazione artificiale</a:t>
            </a:r>
          </a:p>
        </p:txBody>
      </p:sp>
      <p:sp>
        <p:nvSpPr>
          <p:cNvPr id="14339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altLang="it-IT" b="1"/>
              <a:t>Art.1, comma 5 e comma 6:</a:t>
            </a:r>
            <a:r>
              <a:rPr lang="it-IT" altLang="it-IT" b="1">
                <a:solidFill>
                  <a:srgbClr val="FF0000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it-IT" b="1">
                <a:solidFill>
                  <a:srgbClr val="FF0000"/>
                </a:solidFill>
              </a:rPr>
              <a:t>“</a:t>
            </a:r>
            <a:r>
              <a:rPr lang="it-IT" altLang="it-IT" b="1" u="sng">
                <a:solidFill>
                  <a:srgbClr val="FF0000"/>
                </a:solidFill>
              </a:rPr>
              <a:t>Ai fini della presente legge</a:t>
            </a:r>
            <a:r>
              <a:rPr lang="it-IT" altLang="it-IT" b="1">
                <a:solidFill>
                  <a:srgbClr val="FF0000"/>
                </a:solidFill>
              </a:rPr>
              <a:t>, sono considerati trattamenti sanitari la nutrizione e l’idratazione artificiale, in quanto somministrazione, su prescrizione medica, di nutrienti mediante dispositivi medici … Il </a:t>
            </a:r>
            <a:r>
              <a:rPr lang="it-IT" altLang="it-IT" b="1" u="sng">
                <a:solidFill>
                  <a:srgbClr val="FF0000"/>
                </a:solidFill>
              </a:rPr>
              <a:t>medico è tenuto a rispettare la volontà </a:t>
            </a:r>
            <a:r>
              <a:rPr lang="it-IT" altLang="it-IT" b="1">
                <a:solidFill>
                  <a:srgbClr val="FF0000"/>
                </a:solidFill>
              </a:rPr>
              <a:t>espressa dal paziente di rifiutare il trattamento sanitario o di rinunciare al medesimo e, in conseguenza di ciò,</a:t>
            </a:r>
            <a:r>
              <a:rPr lang="it-IT" altLang="it-IT" b="1" u="sng">
                <a:solidFill>
                  <a:srgbClr val="FF0000"/>
                </a:solidFill>
              </a:rPr>
              <a:t> è esente da responsabilità civile o penale </a:t>
            </a:r>
            <a:r>
              <a:rPr lang="it-IT" altLang="it-IT" b="1">
                <a:solidFill>
                  <a:srgbClr val="FF0000"/>
                </a:solidFill>
              </a:rPr>
              <a:t>..”</a:t>
            </a:r>
            <a:r>
              <a:rPr lang="it-IT" altLang="it-IT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23226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74639"/>
            <a:ext cx="8229600" cy="993775"/>
          </a:xfrm>
        </p:spPr>
        <p:txBody>
          <a:bodyPr anchor="b"/>
          <a:lstStyle/>
          <a:p>
            <a:pPr eaLnBrk="1" hangingPunct="1"/>
            <a:r>
              <a:rPr lang="it-IT" altLang="it-IT" b="1" smtClean="0"/>
              <a:t>Terapia vs Cura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it-IT" altLang="it-IT" b="1" smtClean="0"/>
              <a:t>TERAPIA</a:t>
            </a:r>
            <a:r>
              <a:rPr lang="it-IT" altLang="it-IT" smtClean="0"/>
              <a:t> : “insieme di presidi e rimedi per il trattamento di una </a:t>
            </a:r>
            <a:r>
              <a:rPr lang="it-IT" altLang="it-IT" b="1" smtClean="0"/>
              <a:t>MALATTIA</a:t>
            </a:r>
            <a:r>
              <a:rPr lang="it-IT" altLang="it-IT" smtClean="0"/>
              <a:t>”</a:t>
            </a:r>
          </a:p>
          <a:p>
            <a:pPr eaLnBrk="1" hangingPunct="1"/>
            <a:r>
              <a:rPr lang="it-IT" altLang="it-IT" b="1" smtClean="0">
                <a:solidFill>
                  <a:srgbClr val="FF0000"/>
                </a:solidFill>
              </a:rPr>
              <a:t>CURA</a:t>
            </a:r>
            <a:r>
              <a:rPr lang="it-IT" altLang="it-IT" b="1" smtClean="0"/>
              <a:t> </a:t>
            </a:r>
            <a:r>
              <a:rPr lang="it-IT" altLang="it-IT" smtClean="0"/>
              <a:t>: “interessamento sollecito e costante per qualcuno … occuparsi e farsi carico dell’altro in quanto </a:t>
            </a:r>
            <a:r>
              <a:rPr lang="it-IT" altLang="it-IT" b="1" smtClean="0">
                <a:solidFill>
                  <a:srgbClr val="FF0000"/>
                </a:solidFill>
              </a:rPr>
              <a:t>PERSONA</a:t>
            </a:r>
            <a:r>
              <a:rPr lang="it-IT" altLang="it-IT" smtClean="0"/>
              <a:t>”</a:t>
            </a:r>
          </a:p>
          <a:p>
            <a:pPr eaLnBrk="1" hangingPunct="1"/>
            <a:r>
              <a:rPr lang="it-IT" altLang="it-IT" b="1" smtClean="0"/>
              <a:t>TERAPIA è relazionata a MALATTIA</a:t>
            </a:r>
          </a:p>
          <a:p>
            <a:pPr eaLnBrk="1" hangingPunct="1"/>
            <a:r>
              <a:rPr lang="it-IT" altLang="it-IT" b="1" smtClean="0">
                <a:solidFill>
                  <a:srgbClr val="FF0000"/>
                </a:solidFill>
              </a:rPr>
              <a:t>CURA è relazionata a PERSONA</a:t>
            </a:r>
          </a:p>
          <a:p>
            <a:pPr eaLnBrk="1" hangingPunct="1"/>
            <a:endParaRPr lang="it-IT" altLang="it-IT" b="1" smtClean="0">
              <a:solidFill>
                <a:srgbClr val="FF0000"/>
              </a:solidFill>
            </a:endParaRPr>
          </a:p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3512427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it-IT" altLang="it-IT" b="1" smtClean="0"/>
              <a:t>TERAPIA vs CURA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81200" y="2060575"/>
            <a:ext cx="8229600" cy="4065588"/>
          </a:xfrm>
        </p:spPr>
        <p:txBody>
          <a:bodyPr/>
          <a:lstStyle/>
          <a:p>
            <a:pPr eaLnBrk="1" hangingPunct="1"/>
            <a:r>
              <a:rPr lang="it-IT" altLang="it-IT" b="1" smtClean="0"/>
              <a:t>“</a:t>
            </a:r>
            <a:r>
              <a:rPr lang="it-IT" altLang="it-IT" b="1" smtClean="0">
                <a:solidFill>
                  <a:srgbClr val="FF0000"/>
                </a:solidFill>
              </a:rPr>
              <a:t>Alimentazione ed idratazione artificiale</a:t>
            </a:r>
            <a:r>
              <a:rPr lang="it-IT" altLang="it-IT" smtClean="0"/>
              <a:t>, in quanto mezzi ordinari di sostegno vitale, non possono essere considerati terapie in senso stretto, </a:t>
            </a:r>
            <a:r>
              <a:rPr lang="it-IT" altLang="it-IT" b="1" smtClean="0"/>
              <a:t>fanno parte delle </a:t>
            </a:r>
            <a:r>
              <a:rPr lang="it-IT" altLang="it-IT" b="1" smtClean="0">
                <a:solidFill>
                  <a:srgbClr val="FF0000"/>
                </a:solidFill>
              </a:rPr>
              <a:t>cure assistenziali dovute ad ogni malato, soprattutto se inabile</a:t>
            </a:r>
            <a:r>
              <a:rPr lang="it-IT" altLang="it-IT" b="1" smtClean="0"/>
              <a:t>”.</a:t>
            </a:r>
          </a:p>
          <a:p>
            <a:pPr eaLnBrk="1" hangingPunct="1">
              <a:buFontTx/>
              <a:buNone/>
            </a:pPr>
            <a:r>
              <a:rPr lang="it-IT" altLang="it-IT" smtClean="0"/>
              <a:t>   ( CNB, 2005)</a:t>
            </a:r>
          </a:p>
        </p:txBody>
      </p:sp>
    </p:spTree>
    <p:extLst>
      <p:ext uri="{BB962C8B-B14F-4D97-AF65-F5344CB8AC3E}">
        <p14:creationId xmlns:p14="http://schemas.microsoft.com/office/powerpoint/2010/main" val="35302902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b="1" smtClean="0"/>
              <a:t>Terapia vs Cura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1" y="1600201"/>
            <a:ext cx="8507413" cy="4525963"/>
          </a:xfrm>
        </p:spPr>
        <p:txBody>
          <a:bodyPr/>
          <a:lstStyle/>
          <a:p>
            <a:pPr eaLnBrk="1" hangingPunct="1"/>
            <a:r>
              <a:rPr lang="it-IT" altLang="it-IT" b="1" smtClean="0"/>
              <a:t>“</a:t>
            </a:r>
            <a:r>
              <a:rPr lang="it-IT" altLang="it-IT" b="1" smtClean="0">
                <a:solidFill>
                  <a:srgbClr val="FF0000"/>
                </a:solidFill>
              </a:rPr>
              <a:t>Acqua e cibo non diventano una terapia medica soltanto perché vengono somministrati per via artificiale</a:t>
            </a:r>
            <a:r>
              <a:rPr lang="it-IT" altLang="it-IT" smtClean="0"/>
              <a:t> … La sospensione di nutrizione ed alimentazione va valutata non come doverosa interruzione di un accanimento terapeutico, ma piuttosto come una </a:t>
            </a:r>
            <a:r>
              <a:rPr lang="it-IT" altLang="it-IT" b="1" smtClean="0">
                <a:solidFill>
                  <a:srgbClr val="FF0000"/>
                </a:solidFill>
              </a:rPr>
              <a:t>FORMA particolarmente CRUDELE di ABBANDONO del MALATO</a:t>
            </a:r>
            <a:r>
              <a:rPr lang="it-IT" altLang="it-IT" smtClean="0"/>
              <a:t>” (CNB 2005)</a:t>
            </a:r>
          </a:p>
        </p:txBody>
      </p:sp>
    </p:spTree>
    <p:extLst>
      <p:ext uri="{BB962C8B-B14F-4D97-AF65-F5344CB8AC3E}">
        <p14:creationId xmlns:p14="http://schemas.microsoft.com/office/powerpoint/2010/main" val="19279344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it-IT" altLang="it-IT" b="1" smtClean="0"/>
              <a:t>TERAPIA vs CURA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81200" y="2060575"/>
            <a:ext cx="8229600" cy="4065588"/>
          </a:xfrm>
        </p:spPr>
        <p:txBody>
          <a:bodyPr/>
          <a:lstStyle/>
          <a:p>
            <a:pPr eaLnBrk="1" hangingPunct="1"/>
            <a:r>
              <a:rPr lang="it-IT" altLang="it-IT" b="1" smtClean="0"/>
              <a:t>“Idratazione e alimentazione di pazienti in SVP</a:t>
            </a:r>
            <a:r>
              <a:rPr lang="it-IT" altLang="it-IT" smtClean="0"/>
              <a:t> vanno ordinariamente considerate alla stregua di un sostentamento vitale di base e, come tale, </a:t>
            </a:r>
            <a:r>
              <a:rPr lang="it-IT" altLang="it-IT" b="1" smtClean="0">
                <a:solidFill>
                  <a:srgbClr val="FF0000"/>
                </a:solidFill>
              </a:rPr>
              <a:t>non possono essere interrotte</a:t>
            </a:r>
            <a:r>
              <a:rPr lang="it-IT" altLang="it-IT" b="1" smtClean="0"/>
              <a:t>”</a:t>
            </a:r>
          </a:p>
          <a:p>
            <a:pPr eaLnBrk="1" hangingPunct="1">
              <a:buFontTx/>
              <a:buNone/>
            </a:pPr>
            <a:r>
              <a:rPr lang="it-IT" altLang="it-IT" smtClean="0"/>
              <a:t>   (CNB, 2005) </a:t>
            </a:r>
          </a:p>
        </p:txBody>
      </p:sp>
    </p:spTree>
    <p:extLst>
      <p:ext uri="{BB962C8B-B14F-4D97-AF65-F5344CB8AC3E}">
        <p14:creationId xmlns:p14="http://schemas.microsoft.com/office/powerpoint/2010/main" val="2010790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b="1" smtClean="0"/>
              <a:t>Terapia vs Cura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1" y="1916113"/>
            <a:ext cx="8507413" cy="4210050"/>
          </a:xfrm>
        </p:spPr>
        <p:txBody>
          <a:bodyPr/>
          <a:lstStyle/>
          <a:p>
            <a:pPr eaLnBrk="1" hangingPunct="1"/>
            <a:r>
              <a:rPr lang="it-IT" altLang="it-IT" b="1" smtClean="0">
                <a:solidFill>
                  <a:srgbClr val="FF0000"/>
                </a:solidFill>
              </a:rPr>
              <a:t>“La richiesta nelle DAT di una sospensione di tale trattamento si configura come la richiesta di una vera e propria </a:t>
            </a:r>
            <a:r>
              <a:rPr lang="it-IT" altLang="it-IT" b="1" u="sng" smtClean="0">
                <a:solidFill>
                  <a:srgbClr val="FF0000"/>
                </a:solidFill>
              </a:rPr>
              <a:t>EUTANASIA OMISSIVA</a:t>
            </a:r>
            <a:r>
              <a:rPr lang="it-IT" altLang="it-IT" smtClean="0"/>
              <a:t>, omologabile sia eticamente che giuridicamente, ad un intervento </a:t>
            </a:r>
            <a:r>
              <a:rPr lang="it-IT" altLang="it-IT" b="1" smtClean="0">
                <a:solidFill>
                  <a:srgbClr val="FF0000"/>
                </a:solidFill>
              </a:rPr>
              <a:t>eutanasico attivo, illecito sotto ogni profilo</a:t>
            </a:r>
            <a:r>
              <a:rPr lang="it-IT" altLang="it-IT" smtClean="0"/>
              <a:t>” (CNB 2005)</a:t>
            </a:r>
          </a:p>
        </p:txBody>
      </p:sp>
    </p:spTree>
    <p:extLst>
      <p:ext uri="{BB962C8B-B14F-4D97-AF65-F5344CB8AC3E}">
        <p14:creationId xmlns:p14="http://schemas.microsoft.com/office/powerpoint/2010/main" val="416229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-1"/>
            <a:ext cx="10515600" cy="5694219"/>
          </a:xfrm>
        </p:spPr>
        <p:txBody>
          <a:bodyPr>
            <a:normAutofit/>
          </a:bodyPr>
          <a:lstStyle/>
          <a:p>
            <a:r>
              <a:rPr lang="it-IT" sz="6000" b="1" dirty="0" smtClean="0"/>
              <a:t>       OBIEZIONE DI COSCIENZA   </a:t>
            </a:r>
            <a:endParaRPr lang="it-IT" sz="6000" b="1" dirty="0"/>
          </a:p>
        </p:txBody>
      </p:sp>
    </p:spTree>
    <p:extLst>
      <p:ext uri="{BB962C8B-B14F-4D97-AF65-F5344CB8AC3E}">
        <p14:creationId xmlns:p14="http://schemas.microsoft.com/office/powerpoint/2010/main" val="13243562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b="1" smtClean="0"/>
              <a:t>OBIEZIONE DI COSCIENZA!?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4825" y="1600200"/>
            <a:ext cx="8642350" cy="4997450"/>
          </a:xfrm>
        </p:spPr>
        <p:txBody>
          <a:bodyPr/>
          <a:lstStyle/>
          <a:p>
            <a:pPr eaLnBrk="1" hangingPunct="1"/>
            <a:r>
              <a:rPr lang="it-IT" altLang="it-IT" b="1">
                <a:solidFill>
                  <a:srgbClr val="FF0000"/>
                </a:solidFill>
              </a:rPr>
              <a:t>Art.1,comma 6:” Il paziente non può esigere trattamenti sanitari contrari a norme di legge, alla deontologia professionale o alle buone pratiche clinico-assistenziali; a fronte di tali richieste, il medico non ha obblighi professionali”</a:t>
            </a:r>
          </a:p>
          <a:p>
            <a:pPr eaLnBrk="1" hangingPunct="1"/>
            <a:r>
              <a:rPr lang="it-IT" altLang="it-IT" b="1"/>
              <a:t>CODICE DEONTOLOGICO</a:t>
            </a:r>
          </a:p>
          <a:p>
            <a:pPr eaLnBrk="1" hangingPunct="1"/>
            <a:r>
              <a:rPr lang="it-IT" altLang="it-IT"/>
              <a:t>Art.22: “Il medico può rifiutare la propria opera professionale quando vengano richieste prestazioni in contrasto con la propria </a:t>
            </a:r>
            <a:r>
              <a:rPr lang="it-IT" altLang="it-IT" b="1"/>
              <a:t>coscienza</a:t>
            </a:r>
            <a:r>
              <a:rPr lang="it-IT" altLang="it-IT"/>
              <a:t> o con i propri convincimenti tecnico-scientifici …”</a:t>
            </a:r>
          </a:p>
        </p:txBody>
      </p:sp>
    </p:spTree>
    <p:extLst>
      <p:ext uri="{BB962C8B-B14F-4D97-AF65-F5344CB8AC3E}">
        <p14:creationId xmlns:p14="http://schemas.microsoft.com/office/powerpoint/2010/main" val="1229319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91440"/>
            <a:ext cx="10515600" cy="1599249"/>
          </a:xfrm>
        </p:spPr>
        <p:txBody>
          <a:bodyPr/>
          <a:lstStyle/>
          <a:p>
            <a:r>
              <a:rPr lang="it-IT" b="1" dirty="0" smtClean="0"/>
              <a:t>OBIEZIONE DI COSCIENZA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3949" y="1629295"/>
            <a:ext cx="11405061" cy="5228704"/>
          </a:xfrm>
        </p:spPr>
        <p:txBody>
          <a:bodyPr>
            <a:normAutofit fontScale="85000" lnSpcReduction="20000"/>
          </a:bodyPr>
          <a:lstStyle/>
          <a:p>
            <a:r>
              <a:rPr lang="it-IT" b="1" dirty="0" smtClean="0">
                <a:solidFill>
                  <a:srgbClr val="FF0000"/>
                </a:solidFill>
              </a:rPr>
              <a:t>«Ogni individuo ha diritto alla libertà di pensiero, di coscienza e di religione» </a:t>
            </a:r>
            <a:r>
              <a:rPr lang="it-IT" dirty="0" smtClean="0"/>
              <a:t>(art.18, Dichiarazione Universale dei Diritti dell’Uomo)</a:t>
            </a:r>
          </a:p>
          <a:p>
            <a:r>
              <a:rPr lang="it-IT" b="1" dirty="0" smtClean="0">
                <a:solidFill>
                  <a:srgbClr val="FF0000"/>
                </a:solidFill>
              </a:rPr>
              <a:t>«Ogni persona ha diritto alla libertà di pensiero, di coscienza e di religione» </a:t>
            </a:r>
            <a:r>
              <a:rPr lang="it-IT" dirty="0" smtClean="0"/>
              <a:t>(art.9, Convenzione Europea Salvaguardia dei Diritti dell’Uomo e delle Libertà Fondamentali)</a:t>
            </a:r>
          </a:p>
          <a:p>
            <a:r>
              <a:rPr lang="it-IT" b="1" dirty="0" smtClean="0">
                <a:solidFill>
                  <a:srgbClr val="FF0000"/>
                </a:solidFill>
              </a:rPr>
              <a:t>«Ciò che è protetto dall’art.9 della Convenzione è uno dei fondamenti di una società democratica</a:t>
            </a:r>
            <a:r>
              <a:rPr lang="it-IT" dirty="0" smtClean="0"/>
              <a:t>.. Si tratta, nella sua dimensione religiosa, di uno degli elementi più essenziali per l’identità dei credenti e per la loro concezione della vita, ma è anche un bene prezioso per gli atei, gli agnostici, gli scettici e gli indifferenti. Si tratta di un pluralismo conquistato a caro prezzo nel corso nel corso dei secoli … il pluralismo, la tolleranza e lo spirito di apertura sono le caratteristiche di una società democratica» (CEDU, sentenza 22 novembre 2011, </a:t>
            </a:r>
            <a:r>
              <a:rPr lang="it-IT" dirty="0" err="1" smtClean="0"/>
              <a:t>Ercep</a:t>
            </a:r>
            <a:r>
              <a:rPr lang="it-IT" dirty="0" smtClean="0"/>
              <a:t> vs Turchia)</a:t>
            </a:r>
          </a:p>
          <a:p>
            <a:r>
              <a:rPr lang="it-IT" dirty="0" smtClean="0"/>
              <a:t>«A livello dei valori costituzionali,</a:t>
            </a:r>
            <a:r>
              <a:rPr lang="it-IT" b="1" dirty="0" smtClean="0">
                <a:solidFill>
                  <a:srgbClr val="FF0000"/>
                </a:solidFill>
              </a:rPr>
              <a:t> la protezione della coscienza individuale si ricava dalla tutela delle libertà fondamentali e dei diritti inviolabili </a:t>
            </a:r>
            <a:r>
              <a:rPr lang="it-IT" dirty="0" smtClean="0"/>
              <a:t>riconosciuti e garantiti all’uomo come singolo, ai sensi dell’articolo 2 della Costituzione … </a:t>
            </a:r>
            <a:r>
              <a:rPr lang="it-IT" b="1" dirty="0" smtClean="0">
                <a:solidFill>
                  <a:srgbClr val="FF0000"/>
                </a:solidFill>
              </a:rPr>
              <a:t>rappresenta un valore costituzionale così elevato da giustificare la previsione di esenzioni privilegiate dall’assolvimento di doveri pubblici qualificati dalla Costituzione stessa come inderogabili» </a:t>
            </a:r>
            <a:r>
              <a:rPr lang="it-IT" dirty="0" smtClean="0"/>
              <a:t>(Sentenza 467/1991)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285462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800" b="1" dirty="0" smtClean="0"/>
              <a:t>VINCOLO DI STRUTTURA !?</a:t>
            </a:r>
            <a:endParaRPr lang="it-IT" sz="4800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2394065"/>
            <a:ext cx="10515600" cy="3782898"/>
          </a:xfrm>
        </p:spPr>
        <p:txBody>
          <a:bodyPr/>
          <a:lstStyle/>
          <a:p>
            <a:r>
              <a:rPr lang="it-IT" b="1" dirty="0" smtClean="0"/>
              <a:t>Art.1, comma 9</a:t>
            </a:r>
            <a:r>
              <a:rPr lang="it-IT" dirty="0" smtClean="0"/>
              <a:t>: </a:t>
            </a:r>
            <a:r>
              <a:rPr lang="it-IT" b="1" dirty="0" smtClean="0">
                <a:solidFill>
                  <a:srgbClr val="FF0000"/>
                </a:solidFill>
              </a:rPr>
              <a:t>«Ogni struttura sanitaria pubblica o privata garantisce con proprie modalità organizzative la piena e corretta attuazione dei principi di cui alla presente legge, assicurando l’informazione necessaria ai pazienti e l’adeguata formazione del personale</a:t>
            </a:r>
            <a:r>
              <a:rPr lang="it-IT" dirty="0" smtClean="0"/>
              <a:t>»</a:t>
            </a:r>
          </a:p>
          <a:p>
            <a:r>
              <a:rPr lang="it-IT" b="1" dirty="0" smtClean="0"/>
              <a:t>Convenzioni con equipe «tanatologica» esterna? </a:t>
            </a:r>
          </a:p>
          <a:p>
            <a:r>
              <a:rPr lang="it-IT" b="1" dirty="0" smtClean="0"/>
              <a:t>Revisione del «Concordato»? Ritiro degli accreditamenti?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8414800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800" b="1" dirty="0" smtClean="0"/>
              <a:t>REGISTRO UNICO NAZIONALE DAT</a:t>
            </a:r>
            <a:endParaRPr lang="it-IT" sz="4800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2660073"/>
            <a:ext cx="10515600" cy="3516890"/>
          </a:xfrm>
        </p:spPr>
        <p:txBody>
          <a:bodyPr/>
          <a:lstStyle/>
          <a:p>
            <a:r>
              <a:rPr lang="it-IT" b="1" dirty="0" smtClean="0"/>
              <a:t>Ecco che cosa accadrà in un Pronto Soccorso</a:t>
            </a:r>
          </a:p>
          <a:p>
            <a:r>
              <a:rPr lang="it-IT" b="1" dirty="0" smtClean="0">
                <a:solidFill>
                  <a:srgbClr val="FF0000"/>
                </a:solidFill>
              </a:rPr>
              <a:t>Alto rischio di ABBANDONO </a:t>
            </a:r>
            <a:endParaRPr lang="it-IT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510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4000" b="1" dirty="0" smtClean="0"/>
              <a:t>Mancanza di una esplicita esclusione/condanna di pratiche eutanasiche, attive ed omissive</a:t>
            </a:r>
            <a:endParaRPr lang="it-IT" sz="4000" b="1" dirty="0"/>
          </a:p>
        </p:txBody>
      </p:sp>
    </p:spTree>
    <p:extLst>
      <p:ext uri="{BB962C8B-B14F-4D97-AF65-F5344CB8AC3E}">
        <p14:creationId xmlns:p14="http://schemas.microsoft.com/office/powerpoint/2010/main" val="19555550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vert="horz" lIns="90000" tIns="46800" rIns="90000" bIns="46800" rtlCol="0" anchor="b">
            <a:normAutofit/>
          </a:bodyPr>
          <a:lstStyle/>
          <a:p>
            <a:pPr eaLnBrk="1" hangingPunct="1"/>
            <a:r>
              <a:rPr lang="it-IT" altLang="it-IT" b="1" smtClean="0"/>
              <a:t>SLIPPERY SLOPE : OLANDA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706688" y="1557338"/>
            <a:ext cx="7770812" cy="5300662"/>
          </a:xfrm>
        </p:spPr>
        <p:txBody>
          <a:bodyPr vert="horz" lIns="90000" tIns="46800" rIns="90000" bIns="4680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it-IT" altLang="it-IT" b="1" smtClean="0"/>
              <a:t>2001</a:t>
            </a:r>
            <a:r>
              <a:rPr lang="it-IT" altLang="it-IT" smtClean="0"/>
              <a:t> : depenalizzazione</a:t>
            </a:r>
          </a:p>
          <a:p>
            <a:pPr eaLnBrk="1" hangingPunct="1">
              <a:lnSpc>
                <a:spcPct val="90000"/>
              </a:lnSpc>
            </a:pPr>
            <a:r>
              <a:rPr lang="it-IT" altLang="it-IT" b="1" smtClean="0"/>
              <a:t>2002 </a:t>
            </a:r>
            <a:r>
              <a:rPr lang="it-IT" altLang="it-IT" smtClean="0"/>
              <a:t>: legalizzazione</a:t>
            </a:r>
          </a:p>
          <a:p>
            <a:pPr eaLnBrk="1" hangingPunct="1">
              <a:lnSpc>
                <a:spcPct val="90000"/>
              </a:lnSpc>
            </a:pPr>
            <a:r>
              <a:rPr lang="it-IT" altLang="it-IT" b="1" smtClean="0">
                <a:solidFill>
                  <a:srgbClr val="FF0000"/>
                </a:solidFill>
              </a:rPr>
              <a:t>2004 </a:t>
            </a:r>
            <a:r>
              <a:rPr lang="it-IT" altLang="it-IT" smtClean="0">
                <a:solidFill>
                  <a:srgbClr val="FF0000"/>
                </a:solidFill>
              </a:rPr>
              <a:t>: eutanasia a minori di 14 anni</a:t>
            </a:r>
            <a:r>
              <a:rPr lang="it-IT" altLang="it-IT" smtClean="0"/>
              <a:t> (Groningen) </a:t>
            </a:r>
            <a:r>
              <a:rPr lang="it-IT" altLang="it-IT" u="sng" smtClean="0"/>
              <a:t>“vittime di malattie incurabili che provocano sofferenze fisiche o psichiche intollerabili</a:t>
            </a:r>
            <a:r>
              <a:rPr lang="it-IT" altLang="it-IT" smtClean="0"/>
              <a:t>”.</a:t>
            </a:r>
          </a:p>
          <a:p>
            <a:pPr eaLnBrk="1" hangingPunct="1">
              <a:lnSpc>
                <a:spcPct val="90000"/>
              </a:lnSpc>
            </a:pPr>
            <a:r>
              <a:rPr lang="it-IT" altLang="it-IT" u="sng" smtClean="0"/>
              <a:t>Morti per patologia oncologica (2004):</a:t>
            </a:r>
          </a:p>
          <a:p>
            <a:pPr eaLnBrk="1" hangingPunct="1">
              <a:lnSpc>
                <a:spcPct val="90000"/>
              </a:lnSpc>
            </a:pPr>
            <a:r>
              <a:rPr lang="it-IT" altLang="it-IT" smtClean="0"/>
              <a:t>Eutanasia 2,6% - Suicidio assistito 0,2%</a:t>
            </a:r>
          </a:p>
          <a:p>
            <a:pPr eaLnBrk="1" hangingPunct="1">
              <a:lnSpc>
                <a:spcPct val="90000"/>
              </a:lnSpc>
            </a:pPr>
            <a:r>
              <a:rPr lang="it-IT" altLang="it-IT" b="1" smtClean="0">
                <a:solidFill>
                  <a:srgbClr val="FF0000"/>
                </a:solidFill>
              </a:rPr>
              <a:t>Eutanasia senza richiesta 1%</a:t>
            </a:r>
            <a:r>
              <a:rPr lang="it-IT" altLang="it-IT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199902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b="1" smtClean="0"/>
              <a:t>SLIPPERY SLOPE  INGHILTERRA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06688" y="2017714"/>
            <a:ext cx="7770812" cy="4840287"/>
          </a:xfrm>
        </p:spPr>
        <p:txBody>
          <a:bodyPr/>
          <a:lstStyle/>
          <a:p>
            <a:pPr eaLnBrk="1" hangingPunct="1"/>
            <a:r>
              <a:rPr lang="it-IT" altLang="it-IT" b="1" smtClean="0"/>
              <a:t>“Liverpool Care Pathaway”(2012):</a:t>
            </a:r>
            <a:r>
              <a:rPr lang="it-IT" altLang="it-IT" smtClean="0"/>
              <a:t>  </a:t>
            </a:r>
            <a:r>
              <a:rPr lang="it-IT" altLang="it-IT" b="1" smtClean="0"/>
              <a:t>  </a:t>
            </a:r>
          </a:p>
          <a:p>
            <a:pPr eaLnBrk="1" hangingPunct="1"/>
            <a:r>
              <a:rPr lang="it-IT" altLang="it-IT" smtClean="0"/>
              <a:t>Pazienti terminali, a giudizio medico, senza consenso dei parenti, vengono privati di NIA fino al sopraggiungere della morte </a:t>
            </a:r>
            <a:r>
              <a:rPr lang="it-IT" altLang="it-IT" b="1" smtClean="0">
                <a:solidFill>
                  <a:srgbClr val="FF0000"/>
                </a:solidFill>
              </a:rPr>
              <a:t>(“death list”)</a:t>
            </a:r>
          </a:p>
          <a:p>
            <a:pPr eaLnBrk="1" hangingPunct="1"/>
            <a:r>
              <a:rPr lang="it-IT" altLang="it-IT" smtClean="0"/>
              <a:t>Le cliniche che applicano il “protocollo” </a:t>
            </a:r>
            <a:r>
              <a:rPr lang="it-IT" altLang="it-IT" b="1" smtClean="0">
                <a:solidFill>
                  <a:srgbClr val="FF0000"/>
                </a:solidFill>
              </a:rPr>
              <a:t>vengono premiate con 30mila sterline extra/anno (“pazienti che pesano sul SSN”)</a:t>
            </a:r>
          </a:p>
        </p:txBody>
      </p:sp>
    </p:spTree>
    <p:extLst>
      <p:ext uri="{BB962C8B-B14F-4D97-AF65-F5344CB8AC3E}">
        <p14:creationId xmlns:p14="http://schemas.microsoft.com/office/powerpoint/2010/main" val="2811395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631951" y="274638"/>
            <a:ext cx="8856663" cy="1143000"/>
          </a:xfrm>
        </p:spPr>
        <p:txBody>
          <a:bodyPr/>
          <a:lstStyle/>
          <a:p>
            <a:pPr eaLnBrk="1" hangingPunct="1"/>
            <a:r>
              <a:rPr lang="it-IT" altLang="it-IT" sz="4000" b="1"/>
              <a:t>La realtà dei fatti: Belgio e Olanda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altLang="it-IT" smtClean="0"/>
              <a:t>2006 – 2016: incremento del 317%</a:t>
            </a:r>
          </a:p>
          <a:p>
            <a:pPr eaLnBrk="1" hangingPunct="1">
              <a:lnSpc>
                <a:spcPct val="90000"/>
              </a:lnSpc>
            </a:pPr>
            <a:r>
              <a:rPr lang="it-IT" altLang="it-IT" smtClean="0"/>
              <a:t>Eutanasia per problemi psichici: 32%</a:t>
            </a:r>
          </a:p>
          <a:p>
            <a:pPr eaLnBrk="1" hangingPunct="1">
              <a:lnSpc>
                <a:spcPct val="90000"/>
              </a:lnSpc>
            </a:pPr>
            <a:r>
              <a:rPr lang="it-IT" altLang="it-IT" smtClean="0"/>
              <a:t>Per diagnosi di demenza: 109 nel 2015, 141 nel 2016</a:t>
            </a:r>
          </a:p>
          <a:p>
            <a:pPr eaLnBrk="1" hangingPunct="1">
              <a:lnSpc>
                <a:spcPct val="90000"/>
              </a:lnSpc>
            </a:pPr>
            <a:r>
              <a:rPr lang="it-IT" altLang="it-IT" smtClean="0"/>
              <a:t>Altre motivazioni: per vedovanza, per alcoolismo, per trauma da stupro, per depressione da fallimento …</a:t>
            </a:r>
          </a:p>
          <a:p>
            <a:pPr eaLnBrk="1" hangingPunct="1">
              <a:lnSpc>
                <a:spcPct val="90000"/>
              </a:lnSpc>
            </a:pPr>
            <a:r>
              <a:rPr lang="it-IT" altLang="it-IT" smtClean="0">
                <a:solidFill>
                  <a:srgbClr val="FF0000"/>
                </a:solidFill>
              </a:rPr>
              <a:t>Il caso del Dr. Mirarchi</a:t>
            </a:r>
            <a:r>
              <a:rPr lang="it-IT" altLang="it-IT" smtClean="0"/>
              <a:t> (Pennsylvania University Hospital 2016)</a:t>
            </a:r>
          </a:p>
        </p:txBody>
      </p:sp>
    </p:spTree>
    <p:extLst>
      <p:ext uri="{BB962C8B-B14F-4D97-AF65-F5344CB8AC3E}">
        <p14:creationId xmlns:p14="http://schemas.microsoft.com/office/powerpoint/2010/main" val="40842477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it-IT" altLang="it-IT" b="1" smtClean="0">
                <a:solidFill>
                  <a:srgbClr val="FF0000"/>
                </a:solidFill>
              </a:rPr>
              <a:t>CONCLUSIONE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08213" y="1628776"/>
            <a:ext cx="8280400" cy="47529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altLang="it-IT" dirty="0" smtClean="0"/>
              <a:t>Rispettando la libertà decisionale, senza dimenticare i rischi insiti nell’esaltazione acritica dell’autonomia dell’individuo, al medico è richiesto di mirare sempre al vero bene del paziente, ricordando che ogni malato porta con sé il valore di una vita unica ed irripetibile, e soffre una paura che condiziona ogni scelta: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it-IT" altLang="it-IT" dirty="0" smtClean="0">
                <a:solidFill>
                  <a:srgbClr val="FF0000"/>
                </a:solidFill>
              </a:rPr>
              <a:t>                     </a:t>
            </a:r>
            <a:r>
              <a:rPr lang="it-IT" altLang="it-IT" b="1" dirty="0" smtClean="0">
                <a:solidFill>
                  <a:srgbClr val="FF0000"/>
                </a:solidFill>
              </a:rPr>
              <a:t>SENTIRSI ABBANDONATO</a:t>
            </a:r>
            <a:r>
              <a:rPr lang="it-IT" altLang="it-IT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24678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9334500" y="4714876"/>
          <a:ext cx="704850" cy="187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lipArt" r:id="rId3" imgW="1200150" imgH="3240088" progId="MS_ClipArt_Gallery">
                  <p:embed/>
                </p:oleObj>
              </mc:Choice>
              <mc:Fallback>
                <p:oleObj name="ClipArt" r:id="rId3" imgW="1200150" imgH="3240088" progId="MS_ClipArt_Gallery">
                  <p:embed/>
                  <p:pic>
                    <p:nvPicPr>
                      <p:cNvPr id="29698" name="Object 5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34500" y="4714876"/>
                        <a:ext cx="704850" cy="1871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WordArt 3"/>
          <p:cNvSpPr>
            <a:spLocks noChangeArrowheads="1" noChangeShapeType="1" noTextEdit="1"/>
          </p:cNvSpPr>
          <p:nvPr/>
        </p:nvSpPr>
        <p:spPr bwMode="auto">
          <a:xfrm>
            <a:off x="2133601" y="838200"/>
            <a:ext cx="2913063" cy="383698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it-IT" sz="9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29700" name="CasellaDiTesto 3"/>
          <p:cNvSpPr txBox="1">
            <a:spLocks noChangeArrowheads="1"/>
          </p:cNvSpPr>
          <p:nvPr/>
        </p:nvSpPr>
        <p:spPr bwMode="auto">
          <a:xfrm>
            <a:off x="4775200" y="3421064"/>
            <a:ext cx="5067300" cy="198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4800" b="1">
                <a:latin typeface="Times New Roman" panose="02020603050405020304" pitchFamily="18" charset="0"/>
                <a:cs typeface="Arial" panose="020B0604020202020204" pitchFamily="34" charset="0"/>
              </a:rPr>
              <a:t>razie per l’attenzione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1800" b="1">
                <a:latin typeface="Times New Roman" panose="02020603050405020304" pitchFamily="18" charset="0"/>
                <a:cs typeface="Arial" panose="020B0604020202020204" pitchFamily="34" charset="0"/>
              </a:rPr>
              <a:t>Massimo Gandolfini</a:t>
            </a:r>
          </a:p>
        </p:txBody>
      </p:sp>
    </p:spTree>
    <p:extLst>
      <p:ext uri="{BB962C8B-B14F-4D97-AF65-F5344CB8AC3E}">
        <p14:creationId xmlns:p14="http://schemas.microsoft.com/office/powerpoint/2010/main" val="67923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1316</Words>
  <Application>Microsoft Office PowerPoint</Application>
  <PresentationFormat>Personalizzato</PresentationFormat>
  <Paragraphs>90</Paragraphs>
  <Slides>26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28" baseType="lpstr">
      <vt:lpstr>Tema di Office</vt:lpstr>
      <vt:lpstr>ClipArt</vt:lpstr>
      <vt:lpstr>ORDINE DEI MEDICI Brescia 24.11.2018</vt:lpstr>
      <vt:lpstr>Norme in materia di consenso informato e di disposizioni anticipate di trattamento (legge 219/17)</vt:lpstr>
      <vt:lpstr>Premessa: natura e ruolo del medico</vt:lpstr>
      <vt:lpstr>Aspetti critici, pericolosi e dannosi</vt:lpstr>
      <vt:lpstr>      VINCOLATIVITA’ – INATTUALITA’</vt:lpstr>
      <vt:lpstr>Disposizioni Anticipate di Trattamento: articolo 4</vt:lpstr>
      <vt:lpstr>Dichiarazioni anticipate di Trattamento</vt:lpstr>
      <vt:lpstr>D.A.T.</vt:lpstr>
      <vt:lpstr>ALIMENTAZIONE - IDRATAZIONE</vt:lpstr>
      <vt:lpstr>Nutrizione ed idratazione artificiale</vt:lpstr>
      <vt:lpstr>Terapia vs Cura</vt:lpstr>
      <vt:lpstr>TERAPIA vs CURA</vt:lpstr>
      <vt:lpstr>Terapia vs Cura</vt:lpstr>
      <vt:lpstr>TERAPIA vs CURA</vt:lpstr>
      <vt:lpstr>Terapia vs Cura</vt:lpstr>
      <vt:lpstr>       OBIEZIONE DI COSCIENZA   </vt:lpstr>
      <vt:lpstr>OBIEZIONE DI COSCIENZA!?</vt:lpstr>
      <vt:lpstr>OBIEZIONE DI COSCIENZA</vt:lpstr>
      <vt:lpstr>VINCOLO DI STRUTTURA !?</vt:lpstr>
      <vt:lpstr>REGISTRO UNICO NAZIONALE DAT</vt:lpstr>
      <vt:lpstr>Presentazione standard di PowerPoint</vt:lpstr>
      <vt:lpstr>SLIPPERY SLOPE : OLANDA</vt:lpstr>
      <vt:lpstr>SLIPPERY SLOPE  INGHILTERRA</vt:lpstr>
      <vt:lpstr>La realtà dei fatti: Belgio e Olanda</vt:lpstr>
      <vt:lpstr>CONCLUSIONE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Gandolfini Massimo</dc:creator>
  <cp:lastModifiedBy>Stefania Bracchi</cp:lastModifiedBy>
  <cp:revision>3</cp:revision>
  <dcterms:created xsi:type="dcterms:W3CDTF">2018-11-03T11:44:12Z</dcterms:created>
  <dcterms:modified xsi:type="dcterms:W3CDTF">2018-12-03T11:22:20Z</dcterms:modified>
</cp:coreProperties>
</file>