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1.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theme/theme22.xml" ContentType="application/vnd.openxmlformats-officedocument.theme+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23.xml" ContentType="application/vnd.openxmlformats-officedocument.theme+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24.xml" ContentType="application/vnd.openxmlformats-officedocument.theme+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theme/theme25.xml" ContentType="application/vnd.openxmlformats-officedocument.theme+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theme/theme26.xml" ContentType="application/vnd.openxmlformats-officedocument.theme+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theme/theme27.xml" ContentType="application/vnd.openxmlformats-officedocument.theme+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theme/theme28.xml" ContentType="application/vnd.openxmlformats-officedocument.theme+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theme/theme29.xml" ContentType="application/vnd.openxmlformats-officedocument.theme+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theme/theme30.xml" ContentType="application/vnd.openxmlformats-officedocument.theme+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theme/theme31.xml" ContentType="application/vnd.openxmlformats-officedocument.theme+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theme/theme32.xml" ContentType="application/vnd.openxmlformats-officedocument.theme+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theme/theme33.xml" ContentType="application/vnd.openxmlformats-officedocument.theme+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theme/theme34.xml" ContentType="application/vnd.openxmlformats-officedocument.theme+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theme/theme35.xml" ContentType="application/vnd.openxmlformats-officedocument.theme+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theme/theme36.xml" ContentType="application/vnd.openxmlformats-officedocument.theme+xml"/>
  <Override PartName="/ppt/theme/theme3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 id="2147483900" r:id="rId2"/>
    <p:sldMasterId id="2147483912" r:id="rId3"/>
    <p:sldMasterId id="2147483924" r:id="rId4"/>
    <p:sldMasterId id="2147483936" r:id="rId5"/>
    <p:sldMasterId id="2147483948" r:id="rId6"/>
    <p:sldMasterId id="2147483960" r:id="rId7"/>
    <p:sldMasterId id="2147483972" r:id="rId8"/>
    <p:sldMasterId id="2147483984" r:id="rId9"/>
    <p:sldMasterId id="2147483996" r:id="rId10"/>
    <p:sldMasterId id="2147484008" r:id="rId11"/>
    <p:sldMasterId id="2147484020" r:id="rId12"/>
    <p:sldMasterId id="2147484032" r:id="rId13"/>
    <p:sldMasterId id="2147484044" r:id="rId14"/>
    <p:sldMasterId id="2147484056" r:id="rId15"/>
    <p:sldMasterId id="2147484068" r:id="rId16"/>
    <p:sldMasterId id="2147484080" r:id="rId17"/>
    <p:sldMasterId id="2147484092" r:id="rId18"/>
    <p:sldMasterId id="2147484104" r:id="rId19"/>
    <p:sldMasterId id="2147484116" r:id="rId20"/>
    <p:sldMasterId id="2147484128" r:id="rId21"/>
    <p:sldMasterId id="2147484140" r:id="rId22"/>
    <p:sldMasterId id="2147484152" r:id="rId23"/>
    <p:sldMasterId id="2147484164" r:id="rId24"/>
    <p:sldMasterId id="2147484176" r:id="rId25"/>
    <p:sldMasterId id="2147484188" r:id="rId26"/>
    <p:sldMasterId id="2147484200" r:id="rId27"/>
    <p:sldMasterId id="2147484212" r:id="rId28"/>
    <p:sldMasterId id="2147484224" r:id="rId29"/>
    <p:sldMasterId id="2147484236" r:id="rId30"/>
    <p:sldMasterId id="2147484248" r:id="rId31"/>
    <p:sldMasterId id="2147484260" r:id="rId32"/>
    <p:sldMasterId id="2147484272" r:id="rId33"/>
    <p:sldMasterId id="2147484284" r:id="rId34"/>
    <p:sldMasterId id="2147484296" r:id="rId35"/>
    <p:sldMasterId id="2147484308" r:id="rId36"/>
  </p:sldMasterIdLst>
  <p:notesMasterIdLst>
    <p:notesMasterId r:id="rId129"/>
  </p:notesMasterIdLst>
  <p:sldIdLst>
    <p:sldId id="256" r:id="rId37"/>
    <p:sldId id="257" r:id="rId38"/>
    <p:sldId id="262" r:id="rId39"/>
    <p:sldId id="265" r:id="rId40"/>
    <p:sldId id="264" r:id="rId41"/>
    <p:sldId id="267" r:id="rId42"/>
    <p:sldId id="268" r:id="rId43"/>
    <p:sldId id="269" r:id="rId44"/>
    <p:sldId id="270" r:id="rId45"/>
    <p:sldId id="271" r:id="rId46"/>
    <p:sldId id="272" r:id="rId47"/>
    <p:sldId id="273" r:id="rId48"/>
    <p:sldId id="274" r:id="rId49"/>
    <p:sldId id="275" r:id="rId50"/>
    <p:sldId id="276" r:id="rId51"/>
    <p:sldId id="277" r:id="rId52"/>
    <p:sldId id="278" r:id="rId53"/>
    <p:sldId id="279" r:id="rId54"/>
    <p:sldId id="280" r:id="rId55"/>
    <p:sldId id="281" r:id="rId56"/>
    <p:sldId id="282" r:id="rId57"/>
    <p:sldId id="283" r:id="rId58"/>
    <p:sldId id="284" r:id="rId59"/>
    <p:sldId id="285" r:id="rId60"/>
    <p:sldId id="286" r:id="rId61"/>
    <p:sldId id="287" r:id="rId62"/>
    <p:sldId id="288" r:id="rId63"/>
    <p:sldId id="289" r:id="rId64"/>
    <p:sldId id="290" r:id="rId65"/>
    <p:sldId id="291" r:id="rId66"/>
    <p:sldId id="292" r:id="rId67"/>
    <p:sldId id="293" r:id="rId68"/>
    <p:sldId id="294" r:id="rId69"/>
    <p:sldId id="295" r:id="rId70"/>
    <p:sldId id="296" r:id="rId71"/>
    <p:sldId id="297" r:id="rId72"/>
    <p:sldId id="298" r:id="rId73"/>
    <p:sldId id="299" r:id="rId74"/>
    <p:sldId id="300" r:id="rId75"/>
    <p:sldId id="301" r:id="rId76"/>
    <p:sldId id="303" r:id="rId77"/>
    <p:sldId id="304" r:id="rId78"/>
    <p:sldId id="305" r:id="rId79"/>
    <p:sldId id="309" r:id="rId80"/>
    <p:sldId id="314" r:id="rId81"/>
    <p:sldId id="313" r:id="rId82"/>
    <p:sldId id="315" r:id="rId83"/>
    <p:sldId id="316" r:id="rId84"/>
    <p:sldId id="317" r:id="rId85"/>
    <p:sldId id="318" r:id="rId86"/>
    <p:sldId id="319" r:id="rId87"/>
    <p:sldId id="320" r:id="rId88"/>
    <p:sldId id="321" r:id="rId89"/>
    <p:sldId id="322" r:id="rId90"/>
    <p:sldId id="323" r:id="rId91"/>
    <p:sldId id="325" r:id="rId92"/>
    <p:sldId id="326" r:id="rId93"/>
    <p:sldId id="327" r:id="rId94"/>
    <p:sldId id="328" r:id="rId95"/>
    <p:sldId id="329" r:id="rId96"/>
    <p:sldId id="330" r:id="rId97"/>
    <p:sldId id="331" r:id="rId98"/>
    <p:sldId id="332" r:id="rId99"/>
    <p:sldId id="333" r:id="rId100"/>
    <p:sldId id="334" r:id="rId101"/>
    <p:sldId id="335" r:id="rId102"/>
    <p:sldId id="336" r:id="rId103"/>
    <p:sldId id="337" r:id="rId104"/>
    <p:sldId id="338" r:id="rId105"/>
    <p:sldId id="339" r:id="rId106"/>
    <p:sldId id="340" r:id="rId107"/>
    <p:sldId id="341" r:id="rId108"/>
    <p:sldId id="342" r:id="rId109"/>
    <p:sldId id="343" r:id="rId110"/>
    <p:sldId id="344" r:id="rId111"/>
    <p:sldId id="345" r:id="rId112"/>
    <p:sldId id="346" r:id="rId113"/>
    <p:sldId id="347" r:id="rId114"/>
    <p:sldId id="348" r:id="rId115"/>
    <p:sldId id="349" r:id="rId116"/>
    <p:sldId id="350" r:id="rId117"/>
    <p:sldId id="351" r:id="rId118"/>
    <p:sldId id="352" r:id="rId119"/>
    <p:sldId id="353" r:id="rId120"/>
    <p:sldId id="354" r:id="rId121"/>
    <p:sldId id="355" r:id="rId122"/>
    <p:sldId id="356" r:id="rId123"/>
    <p:sldId id="357" r:id="rId124"/>
    <p:sldId id="358" r:id="rId125"/>
    <p:sldId id="359" r:id="rId126"/>
    <p:sldId id="360" r:id="rId127"/>
    <p:sldId id="361" r:id="rId128"/>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E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7869" autoAdjust="0"/>
  </p:normalViewPr>
  <p:slideViewPr>
    <p:cSldViewPr>
      <p:cViewPr>
        <p:scale>
          <a:sx n="60" d="100"/>
          <a:sy n="60" d="100"/>
        </p:scale>
        <p:origin x="-1656" y="-348"/>
      </p:cViewPr>
      <p:guideLst>
        <p:guide orient="horz" pos="2160"/>
        <p:guide pos="2880"/>
      </p:guideLst>
    </p:cSldViewPr>
  </p:slideViewPr>
  <p:outlineViewPr>
    <p:cViewPr>
      <p:scale>
        <a:sx n="33" d="100"/>
        <a:sy n="33" d="100"/>
      </p:scale>
      <p:origin x="0" y="5091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slide" Target="slides/slide81.xml"/><Relationship Id="rId21" Type="http://schemas.openxmlformats.org/officeDocument/2006/relationships/slideMaster" Target="slideMasters/slideMaster21.xml"/><Relationship Id="rId42" Type="http://schemas.openxmlformats.org/officeDocument/2006/relationships/slide" Target="slides/slide6.xml"/><Relationship Id="rId47" Type="http://schemas.openxmlformats.org/officeDocument/2006/relationships/slide" Target="slides/slide11.xml"/><Relationship Id="rId63" Type="http://schemas.openxmlformats.org/officeDocument/2006/relationships/slide" Target="slides/slide27.xml"/><Relationship Id="rId68" Type="http://schemas.openxmlformats.org/officeDocument/2006/relationships/slide" Target="slides/slide32.xml"/><Relationship Id="rId84" Type="http://schemas.openxmlformats.org/officeDocument/2006/relationships/slide" Target="slides/slide48.xml"/><Relationship Id="rId89" Type="http://schemas.openxmlformats.org/officeDocument/2006/relationships/slide" Target="slides/slide53.xml"/><Relationship Id="rId112" Type="http://schemas.openxmlformats.org/officeDocument/2006/relationships/slide" Target="slides/slide76.xml"/><Relationship Id="rId133" Type="http://schemas.openxmlformats.org/officeDocument/2006/relationships/tableStyles" Target="tableStyles.xml"/><Relationship Id="rId16" Type="http://schemas.openxmlformats.org/officeDocument/2006/relationships/slideMaster" Target="slideMasters/slideMaster16.xml"/><Relationship Id="rId107" Type="http://schemas.openxmlformats.org/officeDocument/2006/relationships/slide" Target="slides/slide71.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 Target="slides/slide1.xml"/><Relationship Id="rId53" Type="http://schemas.openxmlformats.org/officeDocument/2006/relationships/slide" Target="slides/slide17.xml"/><Relationship Id="rId58" Type="http://schemas.openxmlformats.org/officeDocument/2006/relationships/slide" Target="slides/slide22.xml"/><Relationship Id="rId74" Type="http://schemas.openxmlformats.org/officeDocument/2006/relationships/slide" Target="slides/slide38.xml"/><Relationship Id="rId79" Type="http://schemas.openxmlformats.org/officeDocument/2006/relationships/slide" Target="slides/slide43.xml"/><Relationship Id="rId102" Type="http://schemas.openxmlformats.org/officeDocument/2006/relationships/slide" Target="slides/slide66.xml"/><Relationship Id="rId123" Type="http://schemas.openxmlformats.org/officeDocument/2006/relationships/slide" Target="slides/slide87.xml"/><Relationship Id="rId128" Type="http://schemas.openxmlformats.org/officeDocument/2006/relationships/slide" Target="slides/slide92.xml"/><Relationship Id="rId5" Type="http://schemas.openxmlformats.org/officeDocument/2006/relationships/slideMaster" Target="slideMasters/slideMaster5.xml"/><Relationship Id="rId90" Type="http://schemas.openxmlformats.org/officeDocument/2006/relationships/slide" Target="slides/slide54.xml"/><Relationship Id="rId95" Type="http://schemas.openxmlformats.org/officeDocument/2006/relationships/slide" Target="slides/slide5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43" Type="http://schemas.openxmlformats.org/officeDocument/2006/relationships/slide" Target="slides/slide7.xml"/><Relationship Id="rId48" Type="http://schemas.openxmlformats.org/officeDocument/2006/relationships/slide" Target="slides/slide12.xml"/><Relationship Id="rId56" Type="http://schemas.openxmlformats.org/officeDocument/2006/relationships/slide" Target="slides/slide20.xml"/><Relationship Id="rId64" Type="http://schemas.openxmlformats.org/officeDocument/2006/relationships/slide" Target="slides/slide28.xml"/><Relationship Id="rId69" Type="http://schemas.openxmlformats.org/officeDocument/2006/relationships/slide" Target="slides/slide33.xml"/><Relationship Id="rId77" Type="http://schemas.openxmlformats.org/officeDocument/2006/relationships/slide" Target="slides/slide41.xml"/><Relationship Id="rId100" Type="http://schemas.openxmlformats.org/officeDocument/2006/relationships/slide" Target="slides/slide64.xml"/><Relationship Id="rId105" Type="http://schemas.openxmlformats.org/officeDocument/2006/relationships/slide" Target="slides/slide69.xml"/><Relationship Id="rId113" Type="http://schemas.openxmlformats.org/officeDocument/2006/relationships/slide" Target="slides/slide77.xml"/><Relationship Id="rId118" Type="http://schemas.openxmlformats.org/officeDocument/2006/relationships/slide" Target="slides/slide82.xml"/><Relationship Id="rId126" Type="http://schemas.openxmlformats.org/officeDocument/2006/relationships/slide" Target="slides/slide90.xml"/><Relationship Id="rId8" Type="http://schemas.openxmlformats.org/officeDocument/2006/relationships/slideMaster" Target="slideMasters/slideMaster8.xml"/><Relationship Id="rId51" Type="http://schemas.openxmlformats.org/officeDocument/2006/relationships/slide" Target="slides/slide15.xml"/><Relationship Id="rId72" Type="http://schemas.openxmlformats.org/officeDocument/2006/relationships/slide" Target="slides/slide36.xml"/><Relationship Id="rId80" Type="http://schemas.openxmlformats.org/officeDocument/2006/relationships/slide" Target="slides/slide44.xml"/><Relationship Id="rId85" Type="http://schemas.openxmlformats.org/officeDocument/2006/relationships/slide" Target="slides/slide49.xml"/><Relationship Id="rId93" Type="http://schemas.openxmlformats.org/officeDocument/2006/relationships/slide" Target="slides/slide57.xml"/><Relationship Id="rId98" Type="http://schemas.openxmlformats.org/officeDocument/2006/relationships/slide" Target="slides/slide62.xml"/><Relationship Id="rId121" Type="http://schemas.openxmlformats.org/officeDocument/2006/relationships/slide" Target="slides/slide85.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 Target="slides/slide2.xml"/><Relationship Id="rId46" Type="http://schemas.openxmlformats.org/officeDocument/2006/relationships/slide" Target="slides/slide10.xml"/><Relationship Id="rId59" Type="http://schemas.openxmlformats.org/officeDocument/2006/relationships/slide" Target="slides/slide23.xml"/><Relationship Id="rId67" Type="http://schemas.openxmlformats.org/officeDocument/2006/relationships/slide" Target="slides/slide31.xml"/><Relationship Id="rId103" Type="http://schemas.openxmlformats.org/officeDocument/2006/relationships/slide" Target="slides/slide67.xml"/><Relationship Id="rId108" Type="http://schemas.openxmlformats.org/officeDocument/2006/relationships/slide" Target="slides/slide72.xml"/><Relationship Id="rId116" Type="http://schemas.openxmlformats.org/officeDocument/2006/relationships/slide" Target="slides/slide80.xml"/><Relationship Id="rId124" Type="http://schemas.openxmlformats.org/officeDocument/2006/relationships/slide" Target="slides/slide88.xml"/><Relationship Id="rId129" Type="http://schemas.openxmlformats.org/officeDocument/2006/relationships/notesMaster" Target="notesMasters/notesMaster1.xml"/><Relationship Id="rId20" Type="http://schemas.openxmlformats.org/officeDocument/2006/relationships/slideMaster" Target="slideMasters/slideMaster20.xml"/><Relationship Id="rId41" Type="http://schemas.openxmlformats.org/officeDocument/2006/relationships/slide" Target="slides/slide5.xml"/><Relationship Id="rId54" Type="http://schemas.openxmlformats.org/officeDocument/2006/relationships/slide" Target="slides/slide18.xml"/><Relationship Id="rId62" Type="http://schemas.openxmlformats.org/officeDocument/2006/relationships/slide" Target="slides/slide26.xml"/><Relationship Id="rId70" Type="http://schemas.openxmlformats.org/officeDocument/2006/relationships/slide" Target="slides/slide34.xml"/><Relationship Id="rId75" Type="http://schemas.openxmlformats.org/officeDocument/2006/relationships/slide" Target="slides/slide39.xml"/><Relationship Id="rId83" Type="http://schemas.openxmlformats.org/officeDocument/2006/relationships/slide" Target="slides/slide47.xml"/><Relationship Id="rId88" Type="http://schemas.openxmlformats.org/officeDocument/2006/relationships/slide" Target="slides/slide52.xml"/><Relationship Id="rId91" Type="http://schemas.openxmlformats.org/officeDocument/2006/relationships/slide" Target="slides/slide55.xml"/><Relationship Id="rId96" Type="http://schemas.openxmlformats.org/officeDocument/2006/relationships/slide" Target="slides/slide60.xml"/><Relationship Id="rId111" Type="http://schemas.openxmlformats.org/officeDocument/2006/relationships/slide" Target="slides/slide75.xml"/><Relationship Id="rId13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 Target="slides/slide13.xml"/><Relationship Id="rId57" Type="http://schemas.openxmlformats.org/officeDocument/2006/relationships/slide" Target="slides/slide21.xml"/><Relationship Id="rId106" Type="http://schemas.openxmlformats.org/officeDocument/2006/relationships/slide" Target="slides/slide70.xml"/><Relationship Id="rId114" Type="http://schemas.openxmlformats.org/officeDocument/2006/relationships/slide" Target="slides/slide78.xml"/><Relationship Id="rId119" Type="http://schemas.openxmlformats.org/officeDocument/2006/relationships/slide" Target="slides/slide83.xml"/><Relationship Id="rId127" Type="http://schemas.openxmlformats.org/officeDocument/2006/relationships/slide" Target="slides/slide91.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 Target="slides/slide8.xml"/><Relationship Id="rId52" Type="http://schemas.openxmlformats.org/officeDocument/2006/relationships/slide" Target="slides/slide16.xml"/><Relationship Id="rId60" Type="http://schemas.openxmlformats.org/officeDocument/2006/relationships/slide" Target="slides/slide24.xml"/><Relationship Id="rId65" Type="http://schemas.openxmlformats.org/officeDocument/2006/relationships/slide" Target="slides/slide29.xml"/><Relationship Id="rId73" Type="http://schemas.openxmlformats.org/officeDocument/2006/relationships/slide" Target="slides/slide37.xml"/><Relationship Id="rId78" Type="http://schemas.openxmlformats.org/officeDocument/2006/relationships/slide" Target="slides/slide42.xml"/><Relationship Id="rId81" Type="http://schemas.openxmlformats.org/officeDocument/2006/relationships/slide" Target="slides/slide45.xml"/><Relationship Id="rId86" Type="http://schemas.openxmlformats.org/officeDocument/2006/relationships/slide" Target="slides/slide50.xml"/><Relationship Id="rId94" Type="http://schemas.openxmlformats.org/officeDocument/2006/relationships/slide" Target="slides/slide58.xml"/><Relationship Id="rId99" Type="http://schemas.openxmlformats.org/officeDocument/2006/relationships/slide" Target="slides/slide63.xml"/><Relationship Id="rId101" Type="http://schemas.openxmlformats.org/officeDocument/2006/relationships/slide" Target="slides/slide65.xml"/><Relationship Id="rId122" Type="http://schemas.openxmlformats.org/officeDocument/2006/relationships/slide" Target="slides/slide86.xml"/><Relationship Id="rId13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3.xml"/><Relationship Id="rId109" Type="http://schemas.openxmlformats.org/officeDocument/2006/relationships/slide" Target="slides/slide73.xml"/><Relationship Id="rId34" Type="http://schemas.openxmlformats.org/officeDocument/2006/relationships/slideMaster" Target="slideMasters/slideMaster34.xml"/><Relationship Id="rId50" Type="http://schemas.openxmlformats.org/officeDocument/2006/relationships/slide" Target="slides/slide14.xml"/><Relationship Id="rId55" Type="http://schemas.openxmlformats.org/officeDocument/2006/relationships/slide" Target="slides/slide19.xml"/><Relationship Id="rId76" Type="http://schemas.openxmlformats.org/officeDocument/2006/relationships/slide" Target="slides/slide40.xml"/><Relationship Id="rId97" Type="http://schemas.openxmlformats.org/officeDocument/2006/relationships/slide" Target="slides/slide61.xml"/><Relationship Id="rId104" Type="http://schemas.openxmlformats.org/officeDocument/2006/relationships/slide" Target="slides/slide68.xml"/><Relationship Id="rId120" Type="http://schemas.openxmlformats.org/officeDocument/2006/relationships/slide" Target="slides/slide84.xml"/><Relationship Id="rId125" Type="http://schemas.openxmlformats.org/officeDocument/2006/relationships/slide" Target="slides/slide89.xml"/><Relationship Id="rId7" Type="http://schemas.openxmlformats.org/officeDocument/2006/relationships/slideMaster" Target="slideMasters/slideMaster7.xml"/><Relationship Id="rId71" Type="http://schemas.openxmlformats.org/officeDocument/2006/relationships/slide" Target="slides/slide35.xml"/><Relationship Id="rId92" Type="http://schemas.openxmlformats.org/officeDocument/2006/relationships/slide" Target="slides/slide56.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4.xml"/><Relationship Id="rId45" Type="http://schemas.openxmlformats.org/officeDocument/2006/relationships/slide" Target="slides/slide9.xml"/><Relationship Id="rId66" Type="http://schemas.openxmlformats.org/officeDocument/2006/relationships/slide" Target="slides/slide30.xml"/><Relationship Id="rId87" Type="http://schemas.openxmlformats.org/officeDocument/2006/relationships/slide" Target="slides/slide51.xml"/><Relationship Id="rId110" Type="http://schemas.openxmlformats.org/officeDocument/2006/relationships/slide" Target="slides/slide74.xml"/><Relationship Id="rId115" Type="http://schemas.openxmlformats.org/officeDocument/2006/relationships/slide" Target="slides/slide79.xml"/><Relationship Id="rId131" Type="http://schemas.openxmlformats.org/officeDocument/2006/relationships/viewProps" Target="viewProps.xml"/><Relationship Id="rId61" Type="http://schemas.openxmlformats.org/officeDocument/2006/relationships/slide" Target="slides/slide25.xml"/><Relationship Id="rId82" Type="http://schemas.openxmlformats.org/officeDocument/2006/relationships/slide" Target="slides/slide46.xml"/><Relationship Id="rId19" Type="http://schemas.openxmlformats.org/officeDocument/2006/relationships/slideMaster" Target="slideMasters/slideMaster1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2376FD-91BD-4E56-B3D4-9B9C12926E20}" type="doc">
      <dgm:prSet loTypeId="urn:microsoft.com/office/officeart/2005/8/layout/hierarchy2" loCatId="hierarchy" qsTypeId="urn:microsoft.com/office/officeart/2005/8/quickstyle/3d2" qsCatId="3D" csTypeId="urn:microsoft.com/office/officeart/2005/8/colors/accent1_2" csCatId="accent1" phldr="1"/>
      <dgm:spPr/>
      <dgm:t>
        <a:bodyPr/>
        <a:lstStyle/>
        <a:p>
          <a:endParaRPr lang="it-IT"/>
        </a:p>
      </dgm:t>
    </dgm:pt>
    <dgm:pt modelId="{E054335D-F51D-46BA-BD35-987BBC8E62F6}">
      <dgm:prSet phldrT="[Testo]"/>
      <dgm:spPr/>
      <dgm:t>
        <a:bodyPr/>
        <a:lstStyle/>
        <a:p>
          <a:r>
            <a:rPr lang="it-IT" dirty="0" smtClean="0"/>
            <a:t>Rilevazione del bisogno</a:t>
          </a:r>
          <a:endParaRPr lang="it-IT" dirty="0"/>
        </a:p>
      </dgm:t>
    </dgm:pt>
    <dgm:pt modelId="{7269651A-1D1A-4292-90BE-6733EA0CBB1B}" type="parTrans" cxnId="{C1E34A07-5199-4483-B2E4-26FB11810571}">
      <dgm:prSet/>
      <dgm:spPr/>
      <dgm:t>
        <a:bodyPr/>
        <a:lstStyle/>
        <a:p>
          <a:endParaRPr lang="it-IT"/>
        </a:p>
      </dgm:t>
    </dgm:pt>
    <dgm:pt modelId="{89EC94E6-33E8-499F-900D-D329682CE270}" type="sibTrans" cxnId="{C1E34A07-5199-4483-B2E4-26FB11810571}">
      <dgm:prSet/>
      <dgm:spPr/>
      <dgm:t>
        <a:bodyPr/>
        <a:lstStyle/>
        <a:p>
          <a:endParaRPr lang="it-IT"/>
        </a:p>
      </dgm:t>
    </dgm:pt>
    <dgm:pt modelId="{3F8B3F45-C95C-4FB5-86FF-55FA11922FB0}">
      <dgm:prSet phldrT="[Testo]"/>
      <dgm:spPr/>
      <dgm:t>
        <a:bodyPr/>
        <a:lstStyle/>
        <a:p>
          <a:r>
            <a:rPr lang="it-IT" dirty="0" smtClean="0"/>
            <a:t>Si occupa dei Soggetti a evidenza clinica</a:t>
          </a:r>
          <a:endParaRPr lang="it-IT" dirty="0"/>
        </a:p>
      </dgm:t>
    </dgm:pt>
    <dgm:pt modelId="{12A15411-7EDB-48AA-85A7-40FF6EF6A537}" type="parTrans" cxnId="{52CD5C54-3331-4CDD-847D-506A04C89055}">
      <dgm:prSet/>
      <dgm:spPr>
        <a:ln w="38100">
          <a:solidFill>
            <a:schemeClr val="accent1">
              <a:lumMod val="75000"/>
            </a:schemeClr>
          </a:solidFill>
          <a:tailEnd type="stealth" w="lg" len="lg"/>
        </a:ln>
      </dgm:spPr>
      <dgm:t>
        <a:bodyPr/>
        <a:lstStyle/>
        <a:p>
          <a:endParaRPr lang="it-IT"/>
        </a:p>
      </dgm:t>
    </dgm:pt>
    <dgm:pt modelId="{14EE1175-DFE6-48E3-A5A5-3C34D19D977C}" type="sibTrans" cxnId="{52CD5C54-3331-4CDD-847D-506A04C89055}">
      <dgm:prSet/>
      <dgm:spPr/>
      <dgm:t>
        <a:bodyPr/>
        <a:lstStyle/>
        <a:p>
          <a:endParaRPr lang="it-IT"/>
        </a:p>
      </dgm:t>
    </dgm:pt>
    <dgm:pt modelId="{D46D1BC0-437E-4E18-B7A0-3855FA81A95E}">
      <dgm:prSet phldrT="[Testo]"/>
      <dgm:spPr/>
      <dgm:t>
        <a:bodyPr/>
        <a:lstStyle/>
        <a:p>
          <a:r>
            <a:rPr lang="it-IT" dirty="0" smtClean="0"/>
            <a:t>Elabora misure gestionali</a:t>
          </a:r>
          <a:endParaRPr lang="it-IT" dirty="0"/>
        </a:p>
      </dgm:t>
    </dgm:pt>
    <dgm:pt modelId="{94CE1A9B-A36E-4F0C-951A-3E89402972A0}" type="parTrans" cxnId="{82A2838E-3DA8-43DC-878C-8FC49472DBAA}">
      <dgm:prSet/>
      <dgm:spPr>
        <a:ln w="38100">
          <a:solidFill>
            <a:schemeClr val="accent1">
              <a:lumMod val="75000"/>
            </a:schemeClr>
          </a:solidFill>
          <a:tailEnd type="stealth" w="lg" len="lg"/>
        </a:ln>
      </dgm:spPr>
      <dgm:t>
        <a:bodyPr/>
        <a:lstStyle/>
        <a:p>
          <a:endParaRPr lang="it-IT"/>
        </a:p>
      </dgm:t>
    </dgm:pt>
    <dgm:pt modelId="{EE5F2E5A-C0CD-4CDA-9484-9EA3D3B68FF0}" type="sibTrans" cxnId="{82A2838E-3DA8-43DC-878C-8FC49472DBAA}">
      <dgm:prSet/>
      <dgm:spPr/>
      <dgm:t>
        <a:bodyPr/>
        <a:lstStyle/>
        <a:p>
          <a:endParaRPr lang="it-IT"/>
        </a:p>
      </dgm:t>
    </dgm:pt>
    <dgm:pt modelId="{82DF3FF7-AFD7-42CB-A501-0C86AEEABED3}">
      <dgm:prSet phldrT="[Testo]"/>
      <dgm:spPr/>
      <dgm:t>
        <a:bodyPr/>
        <a:lstStyle/>
        <a:p>
          <a:r>
            <a:rPr lang="it-IT" dirty="0" smtClean="0"/>
            <a:t>Definizione dell’obiettivo</a:t>
          </a:r>
          <a:endParaRPr lang="it-IT" dirty="0"/>
        </a:p>
      </dgm:t>
    </dgm:pt>
    <dgm:pt modelId="{C90C6D2F-9E7F-4034-B143-4E23F20A9045}" type="sibTrans" cxnId="{AB01A280-13DA-40D2-8A4B-3B5A6D91D786}">
      <dgm:prSet/>
      <dgm:spPr/>
      <dgm:t>
        <a:bodyPr/>
        <a:lstStyle/>
        <a:p>
          <a:endParaRPr lang="it-IT"/>
        </a:p>
      </dgm:t>
    </dgm:pt>
    <dgm:pt modelId="{CD7D5B12-44D9-4904-AAB1-9A5416A6EF68}" type="parTrans" cxnId="{AB01A280-13DA-40D2-8A4B-3B5A6D91D786}">
      <dgm:prSet/>
      <dgm:spPr/>
      <dgm:t>
        <a:bodyPr/>
        <a:lstStyle/>
        <a:p>
          <a:endParaRPr lang="it-IT"/>
        </a:p>
      </dgm:t>
    </dgm:pt>
    <dgm:pt modelId="{BE2926E1-6691-49F6-9285-E001F826CAD9}">
      <dgm:prSet phldrT="[Testo]"/>
      <dgm:spPr/>
      <dgm:t>
        <a:bodyPr/>
        <a:lstStyle/>
        <a:p>
          <a:r>
            <a:rPr lang="it-IT" dirty="0" smtClean="0"/>
            <a:t>Attua delle misure assistenziali individualizzate</a:t>
          </a:r>
          <a:endParaRPr lang="it-IT" dirty="0"/>
        </a:p>
      </dgm:t>
    </dgm:pt>
    <dgm:pt modelId="{064343C1-1730-44CD-886F-755A38245E74}" type="parTrans" cxnId="{0943C96F-C416-4F2D-99AF-1AB6916C29C1}">
      <dgm:prSet/>
      <dgm:spPr>
        <a:ln w="38100">
          <a:solidFill>
            <a:schemeClr val="accent1">
              <a:lumMod val="75000"/>
            </a:schemeClr>
          </a:solidFill>
          <a:tailEnd type="stealth" w="lg" len="lg"/>
        </a:ln>
      </dgm:spPr>
      <dgm:t>
        <a:bodyPr/>
        <a:lstStyle/>
        <a:p>
          <a:endParaRPr lang="it-IT"/>
        </a:p>
      </dgm:t>
    </dgm:pt>
    <dgm:pt modelId="{22E29F06-BC79-40D8-A868-A35C0BEA4D45}" type="sibTrans" cxnId="{0943C96F-C416-4F2D-99AF-1AB6916C29C1}">
      <dgm:prSet/>
      <dgm:spPr/>
      <dgm:t>
        <a:bodyPr/>
        <a:lstStyle/>
        <a:p>
          <a:endParaRPr lang="it-IT"/>
        </a:p>
      </dgm:t>
    </dgm:pt>
    <dgm:pt modelId="{0653847D-D60E-4039-A058-67AB4AB4D6DF}">
      <dgm:prSet phldrT="[Testo]"/>
      <dgm:spPr/>
      <dgm:t>
        <a:bodyPr/>
        <a:lstStyle/>
        <a:p>
          <a:r>
            <a:rPr lang="it-IT" dirty="0" smtClean="0"/>
            <a:t>Individua i Soggetti a rischio</a:t>
          </a:r>
          <a:endParaRPr lang="it-IT" dirty="0"/>
        </a:p>
      </dgm:t>
    </dgm:pt>
    <dgm:pt modelId="{EDAD38E9-0795-419D-945E-8F7CB14FD33B}" type="parTrans" cxnId="{9565AAEA-F3DC-4163-8673-323DF1656C79}">
      <dgm:prSet/>
      <dgm:spPr>
        <a:ln w="38100">
          <a:solidFill>
            <a:schemeClr val="accent1">
              <a:lumMod val="75000"/>
            </a:schemeClr>
          </a:solidFill>
          <a:tailEnd type="stealth" w="lg" len="lg"/>
        </a:ln>
      </dgm:spPr>
      <dgm:t>
        <a:bodyPr/>
        <a:lstStyle/>
        <a:p>
          <a:endParaRPr lang="it-IT"/>
        </a:p>
      </dgm:t>
    </dgm:pt>
    <dgm:pt modelId="{5FD9334A-DFDC-4D43-98C6-DB8FF8D7ED7D}" type="sibTrans" cxnId="{9565AAEA-F3DC-4163-8673-323DF1656C79}">
      <dgm:prSet/>
      <dgm:spPr/>
      <dgm:t>
        <a:bodyPr/>
        <a:lstStyle/>
        <a:p>
          <a:endParaRPr lang="it-IT"/>
        </a:p>
      </dgm:t>
    </dgm:pt>
    <dgm:pt modelId="{58D28D87-88FE-4F5D-B575-F72B892EEEB8}" type="pres">
      <dgm:prSet presAssocID="{1C2376FD-91BD-4E56-B3D4-9B9C12926E20}" presName="diagram" presStyleCnt="0">
        <dgm:presLayoutVars>
          <dgm:chPref val="1"/>
          <dgm:dir/>
          <dgm:animOne val="branch"/>
          <dgm:animLvl val="lvl"/>
          <dgm:resizeHandles val="exact"/>
        </dgm:presLayoutVars>
      </dgm:prSet>
      <dgm:spPr/>
      <dgm:t>
        <a:bodyPr/>
        <a:lstStyle/>
        <a:p>
          <a:endParaRPr lang="it-IT"/>
        </a:p>
      </dgm:t>
    </dgm:pt>
    <dgm:pt modelId="{99591CC5-DF61-459B-A264-18CB1B9EFC69}" type="pres">
      <dgm:prSet presAssocID="{E054335D-F51D-46BA-BD35-987BBC8E62F6}" presName="root1" presStyleCnt="0"/>
      <dgm:spPr/>
    </dgm:pt>
    <dgm:pt modelId="{9B039C81-3E4D-4996-BD58-3CFAF034FBEC}" type="pres">
      <dgm:prSet presAssocID="{E054335D-F51D-46BA-BD35-987BBC8E62F6}" presName="LevelOneTextNode" presStyleLbl="node0" presStyleIdx="0" presStyleCnt="2">
        <dgm:presLayoutVars>
          <dgm:chPref val="3"/>
        </dgm:presLayoutVars>
      </dgm:prSet>
      <dgm:spPr/>
      <dgm:t>
        <a:bodyPr/>
        <a:lstStyle/>
        <a:p>
          <a:endParaRPr lang="it-IT"/>
        </a:p>
      </dgm:t>
    </dgm:pt>
    <dgm:pt modelId="{ECCA4044-9CA7-4ABA-8DD0-6661111DFCD6}" type="pres">
      <dgm:prSet presAssocID="{E054335D-F51D-46BA-BD35-987BBC8E62F6}" presName="level2hierChild" presStyleCnt="0"/>
      <dgm:spPr/>
    </dgm:pt>
    <dgm:pt modelId="{8E554BDC-A5D5-4715-9B7B-51982E16E6ED}" type="pres">
      <dgm:prSet presAssocID="{EDAD38E9-0795-419D-945E-8F7CB14FD33B}" presName="conn2-1" presStyleLbl="parChTrans1D2" presStyleIdx="0" presStyleCnt="4"/>
      <dgm:spPr/>
      <dgm:t>
        <a:bodyPr/>
        <a:lstStyle/>
        <a:p>
          <a:endParaRPr lang="it-IT"/>
        </a:p>
      </dgm:t>
    </dgm:pt>
    <dgm:pt modelId="{4C4678E1-7232-4B17-91C0-19835DD36D12}" type="pres">
      <dgm:prSet presAssocID="{EDAD38E9-0795-419D-945E-8F7CB14FD33B}" presName="connTx" presStyleLbl="parChTrans1D2" presStyleIdx="0" presStyleCnt="4"/>
      <dgm:spPr/>
      <dgm:t>
        <a:bodyPr/>
        <a:lstStyle/>
        <a:p>
          <a:endParaRPr lang="it-IT"/>
        </a:p>
      </dgm:t>
    </dgm:pt>
    <dgm:pt modelId="{6D31B2F7-299A-48A6-8346-807F8BA1EBDE}" type="pres">
      <dgm:prSet presAssocID="{0653847D-D60E-4039-A058-67AB4AB4D6DF}" presName="root2" presStyleCnt="0"/>
      <dgm:spPr/>
    </dgm:pt>
    <dgm:pt modelId="{A365E0FD-409B-4E10-B8F4-C04EAA3A8108}" type="pres">
      <dgm:prSet presAssocID="{0653847D-D60E-4039-A058-67AB4AB4D6DF}" presName="LevelTwoTextNode" presStyleLbl="node2" presStyleIdx="0" presStyleCnt="4">
        <dgm:presLayoutVars>
          <dgm:chPref val="3"/>
        </dgm:presLayoutVars>
      </dgm:prSet>
      <dgm:spPr/>
      <dgm:t>
        <a:bodyPr/>
        <a:lstStyle/>
        <a:p>
          <a:endParaRPr lang="it-IT"/>
        </a:p>
      </dgm:t>
    </dgm:pt>
    <dgm:pt modelId="{93D7ED12-0D01-4232-B49F-6F093ADBF3B0}" type="pres">
      <dgm:prSet presAssocID="{0653847D-D60E-4039-A058-67AB4AB4D6DF}" presName="level3hierChild" presStyleCnt="0"/>
      <dgm:spPr/>
    </dgm:pt>
    <dgm:pt modelId="{7F2A7C79-2D10-4F9F-8145-C3841EEA78C0}" type="pres">
      <dgm:prSet presAssocID="{12A15411-7EDB-48AA-85A7-40FF6EF6A537}" presName="conn2-1" presStyleLbl="parChTrans1D2" presStyleIdx="1" presStyleCnt="4"/>
      <dgm:spPr/>
      <dgm:t>
        <a:bodyPr/>
        <a:lstStyle/>
        <a:p>
          <a:endParaRPr lang="it-IT"/>
        </a:p>
      </dgm:t>
    </dgm:pt>
    <dgm:pt modelId="{4D2A879D-83C2-4473-862F-126C25C5EF3A}" type="pres">
      <dgm:prSet presAssocID="{12A15411-7EDB-48AA-85A7-40FF6EF6A537}" presName="connTx" presStyleLbl="parChTrans1D2" presStyleIdx="1" presStyleCnt="4"/>
      <dgm:spPr/>
      <dgm:t>
        <a:bodyPr/>
        <a:lstStyle/>
        <a:p>
          <a:endParaRPr lang="it-IT"/>
        </a:p>
      </dgm:t>
    </dgm:pt>
    <dgm:pt modelId="{0750948B-EFB0-4D60-A828-A90214C1FB9A}" type="pres">
      <dgm:prSet presAssocID="{3F8B3F45-C95C-4FB5-86FF-55FA11922FB0}" presName="root2" presStyleCnt="0"/>
      <dgm:spPr/>
    </dgm:pt>
    <dgm:pt modelId="{C0F6B0E6-58E2-498B-8672-4A24DDEFCF27}" type="pres">
      <dgm:prSet presAssocID="{3F8B3F45-C95C-4FB5-86FF-55FA11922FB0}" presName="LevelTwoTextNode" presStyleLbl="node2" presStyleIdx="1" presStyleCnt="4">
        <dgm:presLayoutVars>
          <dgm:chPref val="3"/>
        </dgm:presLayoutVars>
      </dgm:prSet>
      <dgm:spPr/>
      <dgm:t>
        <a:bodyPr/>
        <a:lstStyle/>
        <a:p>
          <a:endParaRPr lang="it-IT"/>
        </a:p>
      </dgm:t>
    </dgm:pt>
    <dgm:pt modelId="{8E6AE4A3-84D4-4A44-BA88-70B179E453A9}" type="pres">
      <dgm:prSet presAssocID="{3F8B3F45-C95C-4FB5-86FF-55FA11922FB0}" presName="level3hierChild" presStyleCnt="0"/>
      <dgm:spPr/>
    </dgm:pt>
    <dgm:pt modelId="{5821E30D-580A-4DA2-912E-92461F26F9C3}" type="pres">
      <dgm:prSet presAssocID="{82DF3FF7-AFD7-42CB-A501-0C86AEEABED3}" presName="root1" presStyleCnt="0"/>
      <dgm:spPr/>
    </dgm:pt>
    <dgm:pt modelId="{50ADD2BB-07A7-46F0-A11D-B26F27C4EFA1}" type="pres">
      <dgm:prSet presAssocID="{82DF3FF7-AFD7-42CB-A501-0C86AEEABED3}" presName="LevelOneTextNode" presStyleLbl="node0" presStyleIdx="1" presStyleCnt="2">
        <dgm:presLayoutVars>
          <dgm:chPref val="3"/>
        </dgm:presLayoutVars>
      </dgm:prSet>
      <dgm:spPr/>
      <dgm:t>
        <a:bodyPr/>
        <a:lstStyle/>
        <a:p>
          <a:endParaRPr lang="it-IT"/>
        </a:p>
      </dgm:t>
    </dgm:pt>
    <dgm:pt modelId="{95F55D03-13B7-44EE-A197-7CDBD36E0E66}" type="pres">
      <dgm:prSet presAssocID="{82DF3FF7-AFD7-42CB-A501-0C86AEEABED3}" presName="level2hierChild" presStyleCnt="0"/>
      <dgm:spPr/>
    </dgm:pt>
    <dgm:pt modelId="{74C500F1-A106-42FD-B372-671A50A4D641}" type="pres">
      <dgm:prSet presAssocID="{064343C1-1730-44CD-886F-755A38245E74}" presName="conn2-1" presStyleLbl="parChTrans1D2" presStyleIdx="2" presStyleCnt="4"/>
      <dgm:spPr/>
      <dgm:t>
        <a:bodyPr/>
        <a:lstStyle/>
        <a:p>
          <a:endParaRPr lang="it-IT"/>
        </a:p>
      </dgm:t>
    </dgm:pt>
    <dgm:pt modelId="{CD6BC16A-8A16-45DB-870E-E67AB3CD762A}" type="pres">
      <dgm:prSet presAssocID="{064343C1-1730-44CD-886F-755A38245E74}" presName="connTx" presStyleLbl="parChTrans1D2" presStyleIdx="2" presStyleCnt="4"/>
      <dgm:spPr/>
      <dgm:t>
        <a:bodyPr/>
        <a:lstStyle/>
        <a:p>
          <a:endParaRPr lang="it-IT"/>
        </a:p>
      </dgm:t>
    </dgm:pt>
    <dgm:pt modelId="{4488302C-F969-4A5E-9476-6A108BAC8FAF}" type="pres">
      <dgm:prSet presAssocID="{BE2926E1-6691-49F6-9285-E001F826CAD9}" presName="root2" presStyleCnt="0"/>
      <dgm:spPr/>
    </dgm:pt>
    <dgm:pt modelId="{E4EDF986-C2B4-46A1-9D31-DCC53CA6D32D}" type="pres">
      <dgm:prSet presAssocID="{BE2926E1-6691-49F6-9285-E001F826CAD9}" presName="LevelTwoTextNode" presStyleLbl="node2" presStyleIdx="2" presStyleCnt="4">
        <dgm:presLayoutVars>
          <dgm:chPref val="3"/>
        </dgm:presLayoutVars>
      </dgm:prSet>
      <dgm:spPr/>
      <dgm:t>
        <a:bodyPr/>
        <a:lstStyle/>
        <a:p>
          <a:endParaRPr lang="it-IT"/>
        </a:p>
      </dgm:t>
    </dgm:pt>
    <dgm:pt modelId="{B11BA598-D515-41F5-A8FA-5A8691F36CAC}" type="pres">
      <dgm:prSet presAssocID="{BE2926E1-6691-49F6-9285-E001F826CAD9}" presName="level3hierChild" presStyleCnt="0"/>
      <dgm:spPr/>
    </dgm:pt>
    <dgm:pt modelId="{CD55EB65-1A58-4A2E-84F6-F85A2D5A51DC}" type="pres">
      <dgm:prSet presAssocID="{94CE1A9B-A36E-4F0C-951A-3E89402972A0}" presName="conn2-1" presStyleLbl="parChTrans1D2" presStyleIdx="3" presStyleCnt="4"/>
      <dgm:spPr/>
      <dgm:t>
        <a:bodyPr/>
        <a:lstStyle/>
        <a:p>
          <a:endParaRPr lang="it-IT"/>
        </a:p>
      </dgm:t>
    </dgm:pt>
    <dgm:pt modelId="{F94262EB-8858-436F-A295-0E84BEB3971F}" type="pres">
      <dgm:prSet presAssocID="{94CE1A9B-A36E-4F0C-951A-3E89402972A0}" presName="connTx" presStyleLbl="parChTrans1D2" presStyleIdx="3" presStyleCnt="4"/>
      <dgm:spPr/>
      <dgm:t>
        <a:bodyPr/>
        <a:lstStyle/>
        <a:p>
          <a:endParaRPr lang="it-IT"/>
        </a:p>
      </dgm:t>
    </dgm:pt>
    <dgm:pt modelId="{DBC488CE-629B-455B-9101-3AE45E55DAD3}" type="pres">
      <dgm:prSet presAssocID="{D46D1BC0-437E-4E18-B7A0-3855FA81A95E}" presName="root2" presStyleCnt="0"/>
      <dgm:spPr/>
    </dgm:pt>
    <dgm:pt modelId="{CB1DE4C6-728E-4CE7-9600-86BE84433CCD}" type="pres">
      <dgm:prSet presAssocID="{D46D1BC0-437E-4E18-B7A0-3855FA81A95E}" presName="LevelTwoTextNode" presStyleLbl="node2" presStyleIdx="3" presStyleCnt="4">
        <dgm:presLayoutVars>
          <dgm:chPref val="3"/>
        </dgm:presLayoutVars>
      </dgm:prSet>
      <dgm:spPr/>
      <dgm:t>
        <a:bodyPr/>
        <a:lstStyle/>
        <a:p>
          <a:endParaRPr lang="it-IT"/>
        </a:p>
      </dgm:t>
    </dgm:pt>
    <dgm:pt modelId="{99B5CB6A-143F-4CDA-B7C3-CC974F9DC72F}" type="pres">
      <dgm:prSet presAssocID="{D46D1BC0-437E-4E18-B7A0-3855FA81A95E}" presName="level3hierChild" presStyleCnt="0"/>
      <dgm:spPr/>
    </dgm:pt>
  </dgm:ptLst>
  <dgm:cxnLst>
    <dgm:cxn modelId="{53758B0B-CC41-4CB0-8807-986DD2DC176C}" type="presOf" srcId="{94CE1A9B-A36E-4F0C-951A-3E89402972A0}" destId="{CD55EB65-1A58-4A2E-84F6-F85A2D5A51DC}" srcOrd="0" destOrd="0" presId="urn:microsoft.com/office/officeart/2005/8/layout/hierarchy2"/>
    <dgm:cxn modelId="{839E8731-B857-4617-B529-1F131938DCB4}" type="presOf" srcId="{064343C1-1730-44CD-886F-755A38245E74}" destId="{CD6BC16A-8A16-45DB-870E-E67AB3CD762A}" srcOrd="1" destOrd="0" presId="urn:microsoft.com/office/officeart/2005/8/layout/hierarchy2"/>
    <dgm:cxn modelId="{C1E34A07-5199-4483-B2E4-26FB11810571}" srcId="{1C2376FD-91BD-4E56-B3D4-9B9C12926E20}" destId="{E054335D-F51D-46BA-BD35-987BBC8E62F6}" srcOrd="0" destOrd="0" parTransId="{7269651A-1D1A-4292-90BE-6733EA0CBB1B}" sibTransId="{89EC94E6-33E8-499F-900D-D329682CE270}"/>
    <dgm:cxn modelId="{728EE29C-4CF1-4EC9-8A8F-9FC0BD45505F}" type="presOf" srcId="{82DF3FF7-AFD7-42CB-A501-0C86AEEABED3}" destId="{50ADD2BB-07A7-46F0-A11D-B26F27C4EFA1}" srcOrd="0" destOrd="0" presId="urn:microsoft.com/office/officeart/2005/8/layout/hierarchy2"/>
    <dgm:cxn modelId="{B32087CD-B36A-4EF8-91F1-FFC6D76F5190}" type="presOf" srcId="{E054335D-F51D-46BA-BD35-987BBC8E62F6}" destId="{9B039C81-3E4D-4996-BD58-3CFAF034FBEC}" srcOrd="0" destOrd="0" presId="urn:microsoft.com/office/officeart/2005/8/layout/hierarchy2"/>
    <dgm:cxn modelId="{9565AAEA-F3DC-4163-8673-323DF1656C79}" srcId="{E054335D-F51D-46BA-BD35-987BBC8E62F6}" destId="{0653847D-D60E-4039-A058-67AB4AB4D6DF}" srcOrd="0" destOrd="0" parTransId="{EDAD38E9-0795-419D-945E-8F7CB14FD33B}" sibTransId="{5FD9334A-DFDC-4D43-98C6-DB8FF8D7ED7D}"/>
    <dgm:cxn modelId="{596F2027-14BE-4180-A305-0217C4D5B5E6}" type="presOf" srcId="{EDAD38E9-0795-419D-945E-8F7CB14FD33B}" destId="{4C4678E1-7232-4B17-91C0-19835DD36D12}" srcOrd="1" destOrd="0" presId="urn:microsoft.com/office/officeart/2005/8/layout/hierarchy2"/>
    <dgm:cxn modelId="{82A2838E-3DA8-43DC-878C-8FC49472DBAA}" srcId="{82DF3FF7-AFD7-42CB-A501-0C86AEEABED3}" destId="{D46D1BC0-437E-4E18-B7A0-3855FA81A95E}" srcOrd="1" destOrd="0" parTransId="{94CE1A9B-A36E-4F0C-951A-3E89402972A0}" sibTransId="{EE5F2E5A-C0CD-4CDA-9484-9EA3D3B68FF0}"/>
    <dgm:cxn modelId="{E2F43064-B6FF-4469-91B4-F9CAE2FA1A1A}" type="presOf" srcId="{064343C1-1730-44CD-886F-755A38245E74}" destId="{74C500F1-A106-42FD-B372-671A50A4D641}" srcOrd="0" destOrd="0" presId="urn:microsoft.com/office/officeart/2005/8/layout/hierarchy2"/>
    <dgm:cxn modelId="{5F1E306A-9D11-45EB-A263-59E111662D95}" type="presOf" srcId="{12A15411-7EDB-48AA-85A7-40FF6EF6A537}" destId="{4D2A879D-83C2-4473-862F-126C25C5EF3A}" srcOrd="1" destOrd="0" presId="urn:microsoft.com/office/officeart/2005/8/layout/hierarchy2"/>
    <dgm:cxn modelId="{7E10F9D8-B457-4EE6-B270-B06B7321758F}" type="presOf" srcId="{3F8B3F45-C95C-4FB5-86FF-55FA11922FB0}" destId="{C0F6B0E6-58E2-498B-8672-4A24DDEFCF27}" srcOrd="0" destOrd="0" presId="urn:microsoft.com/office/officeart/2005/8/layout/hierarchy2"/>
    <dgm:cxn modelId="{0943C96F-C416-4F2D-99AF-1AB6916C29C1}" srcId="{82DF3FF7-AFD7-42CB-A501-0C86AEEABED3}" destId="{BE2926E1-6691-49F6-9285-E001F826CAD9}" srcOrd="0" destOrd="0" parTransId="{064343C1-1730-44CD-886F-755A38245E74}" sibTransId="{22E29F06-BC79-40D8-A868-A35C0BEA4D45}"/>
    <dgm:cxn modelId="{52CD5C54-3331-4CDD-847D-506A04C89055}" srcId="{E054335D-F51D-46BA-BD35-987BBC8E62F6}" destId="{3F8B3F45-C95C-4FB5-86FF-55FA11922FB0}" srcOrd="1" destOrd="0" parTransId="{12A15411-7EDB-48AA-85A7-40FF6EF6A537}" sibTransId="{14EE1175-DFE6-48E3-A5A5-3C34D19D977C}"/>
    <dgm:cxn modelId="{2C960060-012F-432B-A628-9F222C802BD8}" type="presOf" srcId="{D46D1BC0-437E-4E18-B7A0-3855FA81A95E}" destId="{CB1DE4C6-728E-4CE7-9600-86BE84433CCD}" srcOrd="0" destOrd="0" presId="urn:microsoft.com/office/officeart/2005/8/layout/hierarchy2"/>
    <dgm:cxn modelId="{AB01A280-13DA-40D2-8A4B-3B5A6D91D786}" srcId="{1C2376FD-91BD-4E56-B3D4-9B9C12926E20}" destId="{82DF3FF7-AFD7-42CB-A501-0C86AEEABED3}" srcOrd="1" destOrd="0" parTransId="{CD7D5B12-44D9-4904-AAB1-9A5416A6EF68}" sibTransId="{C90C6D2F-9E7F-4034-B143-4E23F20A9045}"/>
    <dgm:cxn modelId="{9A10C469-B3F3-4A04-8E7B-600596B49F97}" type="presOf" srcId="{BE2926E1-6691-49F6-9285-E001F826CAD9}" destId="{E4EDF986-C2B4-46A1-9D31-DCC53CA6D32D}" srcOrd="0" destOrd="0" presId="urn:microsoft.com/office/officeart/2005/8/layout/hierarchy2"/>
    <dgm:cxn modelId="{77C0E76D-6B42-49C6-A807-3636D921BB39}" type="presOf" srcId="{EDAD38E9-0795-419D-945E-8F7CB14FD33B}" destId="{8E554BDC-A5D5-4715-9B7B-51982E16E6ED}" srcOrd="0" destOrd="0" presId="urn:microsoft.com/office/officeart/2005/8/layout/hierarchy2"/>
    <dgm:cxn modelId="{4E813149-1BA6-4E49-BBDE-EF3CFF42CD2B}" type="presOf" srcId="{12A15411-7EDB-48AA-85A7-40FF6EF6A537}" destId="{7F2A7C79-2D10-4F9F-8145-C3841EEA78C0}" srcOrd="0" destOrd="0" presId="urn:microsoft.com/office/officeart/2005/8/layout/hierarchy2"/>
    <dgm:cxn modelId="{AD3CBC57-0E71-4059-B1EA-C63FFA453FEC}" type="presOf" srcId="{1C2376FD-91BD-4E56-B3D4-9B9C12926E20}" destId="{58D28D87-88FE-4F5D-B575-F72B892EEEB8}" srcOrd="0" destOrd="0" presId="urn:microsoft.com/office/officeart/2005/8/layout/hierarchy2"/>
    <dgm:cxn modelId="{9BE520A1-3ABC-4D63-84D5-E3846FF07FFC}" type="presOf" srcId="{94CE1A9B-A36E-4F0C-951A-3E89402972A0}" destId="{F94262EB-8858-436F-A295-0E84BEB3971F}" srcOrd="1" destOrd="0" presId="urn:microsoft.com/office/officeart/2005/8/layout/hierarchy2"/>
    <dgm:cxn modelId="{A1A6261D-9A36-44AD-A785-3EA49699F1F9}" type="presOf" srcId="{0653847D-D60E-4039-A058-67AB4AB4D6DF}" destId="{A365E0FD-409B-4E10-B8F4-C04EAA3A8108}" srcOrd="0" destOrd="0" presId="urn:microsoft.com/office/officeart/2005/8/layout/hierarchy2"/>
    <dgm:cxn modelId="{0F5CD071-9447-4EDA-84CD-4B59E7775060}" type="presParOf" srcId="{58D28D87-88FE-4F5D-B575-F72B892EEEB8}" destId="{99591CC5-DF61-459B-A264-18CB1B9EFC69}" srcOrd="0" destOrd="0" presId="urn:microsoft.com/office/officeart/2005/8/layout/hierarchy2"/>
    <dgm:cxn modelId="{D52E948E-D751-4DF7-829F-ADA2C8351DD0}" type="presParOf" srcId="{99591CC5-DF61-459B-A264-18CB1B9EFC69}" destId="{9B039C81-3E4D-4996-BD58-3CFAF034FBEC}" srcOrd="0" destOrd="0" presId="urn:microsoft.com/office/officeart/2005/8/layout/hierarchy2"/>
    <dgm:cxn modelId="{183553D9-9938-402E-9FC7-5ACC0F5E732E}" type="presParOf" srcId="{99591CC5-DF61-459B-A264-18CB1B9EFC69}" destId="{ECCA4044-9CA7-4ABA-8DD0-6661111DFCD6}" srcOrd="1" destOrd="0" presId="urn:microsoft.com/office/officeart/2005/8/layout/hierarchy2"/>
    <dgm:cxn modelId="{4129A15B-09CC-4092-BE33-35E29D1C05F1}" type="presParOf" srcId="{ECCA4044-9CA7-4ABA-8DD0-6661111DFCD6}" destId="{8E554BDC-A5D5-4715-9B7B-51982E16E6ED}" srcOrd="0" destOrd="0" presId="urn:microsoft.com/office/officeart/2005/8/layout/hierarchy2"/>
    <dgm:cxn modelId="{D17B7720-0B8C-4C8F-A6D5-37A85E5ABB41}" type="presParOf" srcId="{8E554BDC-A5D5-4715-9B7B-51982E16E6ED}" destId="{4C4678E1-7232-4B17-91C0-19835DD36D12}" srcOrd="0" destOrd="0" presId="urn:microsoft.com/office/officeart/2005/8/layout/hierarchy2"/>
    <dgm:cxn modelId="{40EB16EA-23E5-44C5-9E21-09E375499FFF}" type="presParOf" srcId="{ECCA4044-9CA7-4ABA-8DD0-6661111DFCD6}" destId="{6D31B2F7-299A-48A6-8346-807F8BA1EBDE}" srcOrd="1" destOrd="0" presId="urn:microsoft.com/office/officeart/2005/8/layout/hierarchy2"/>
    <dgm:cxn modelId="{AC35DD63-51E4-4F09-B8B9-7BFE63E26013}" type="presParOf" srcId="{6D31B2F7-299A-48A6-8346-807F8BA1EBDE}" destId="{A365E0FD-409B-4E10-B8F4-C04EAA3A8108}" srcOrd="0" destOrd="0" presId="urn:microsoft.com/office/officeart/2005/8/layout/hierarchy2"/>
    <dgm:cxn modelId="{42BAD76C-7833-43C2-B3EC-DECB02B4D4A2}" type="presParOf" srcId="{6D31B2F7-299A-48A6-8346-807F8BA1EBDE}" destId="{93D7ED12-0D01-4232-B49F-6F093ADBF3B0}" srcOrd="1" destOrd="0" presId="urn:microsoft.com/office/officeart/2005/8/layout/hierarchy2"/>
    <dgm:cxn modelId="{1763184D-2220-4AE1-B6F5-C55DBB94E93F}" type="presParOf" srcId="{ECCA4044-9CA7-4ABA-8DD0-6661111DFCD6}" destId="{7F2A7C79-2D10-4F9F-8145-C3841EEA78C0}" srcOrd="2" destOrd="0" presId="urn:microsoft.com/office/officeart/2005/8/layout/hierarchy2"/>
    <dgm:cxn modelId="{148FC604-6F66-4680-9C5A-95EBC631CAA3}" type="presParOf" srcId="{7F2A7C79-2D10-4F9F-8145-C3841EEA78C0}" destId="{4D2A879D-83C2-4473-862F-126C25C5EF3A}" srcOrd="0" destOrd="0" presId="urn:microsoft.com/office/officeart/2005/8/layout/hierarchy2"/>
    <dgm:cxn modelId="{A65FEF92-65AD-46C4-BD5C-4702E81DF7B8}" type="presParOf" srcId="{ECCA4044-9CA7-4ABA-8DD0-6661111DFCD6}" destId="{0750948B-EFB0-4D60-A828-A90214C1FB9A}" srcOrd="3" destOrd="0" presId="urn:microsoft.com/office/officeart/2005/8/layout/hierarchy2"/>
    <dgm:cxn modelId="{BF8DCF3A-1EBA-4BB1-83B7-B3A0AA2E69F4}" type="presParOf" srcId="{0750948B-EFB0-4D60-A828-A90214C1FB9A}" destId="{C0F6B0E6-58E2-498B-8672-4A24DDEFCF27}" srcOrd="0" destOrd="0" presId="urn:microsoft.com/office/officeart/2005/8/layout/hierarchy2"/>
    <dgm:cxn modelId="{555FFE74-C21E-4FF9-8BA3-27754D49E998}" type="presParOf" srcId="{0750948B-EFB0-4D60-A828-A90214C1FB9A}" destId="{8E6AE4A3-84D4-4A44-BA88-70B179E453A9}" srcOrd="1" destOrd="0" presId="urn:microsoft.com/office/officeart/2005/8/layout/hierarchy2"/>
    <dgm:cxn modelId="{0CD6461D-D2E3-4853-B7C3-FBE0DBA052E2}" type="presParOf" srcId="{58D28D87-88FE-4F5D-B575-F72B892EEEB8}" destId="{5821E30D-580A-4DA2-912E-92461F26F9C3}" srcOrd="1" destOrd="0" presId="urn:microsoft.com/office/officeart/2005/8/layout/hierarchy2"/>
    <dgm:cxn modelId="{5AB28DD5-AFB4-4FA0-A7BD-3E90CAE67DF0}" type="presParOf" srcId="{5821E30D-580A-4DA2-912E-92461F26F9C3}" destId="{50ADD2BB-07A7-46F0-A11D-B26F27C4EFA1}" srcOrd="0" destOrd="0" presId="urn:microsoft.com/office/officeart/2005/8/layout/hierarchy2"/>
    <dgm:cxn modelId="{D57CA58D-E33A-4439-8F8D-1E7E20AE68AE}" type="presParOf" srcId="{5821E30D-580A-4DA2-912E-92461F26F9C3}" destId="{95F55D03-13B7-44EE-A197-7CDBD36E0E66}" srcOrd="1" destOrd="0" presId="urn:microsoft.com/office/officeart/2005/8/layout/hierarchy2"/>
    <dgm:cxn modelId="{A47790B2-6D07-47B8-8DAE-D06752831591}" type="presParOf" srcId="{95F55D03-13B7-44EE-A197-7CDBD36E0E66}" destId="{74C500F1-A106-42FD-B372-671A50A4D641}" srcOrd="0" destOrd="0" presId="urn:microsoft.com/office/officeart/2005/8/layout/hierarchy2"/>
    <dgm:cxn modelId="{C4F8E920-270B-4017-BF1A-74409A732ED0}" type="presParOf" srcId="{74C500F1-A106-42FD-B372-671A50A4D641}" destId="{CD6BC16A-8A16-45DB-870E-E67AB3CD762A}" srcOrd="0" destOrd="0" presId="urn:microsoft.com/office/officeart/2005/8/layout/hierarchy2"/>
    <dgm:cxn modelId="{7BB8B17D-DD2F-462A-8441-179B90A519FF}" type="presParOf" srcId="{95F55D03-13B7-44EE-A197-7CDBD36E0E66}" destId="{4488302C-F969-4A5E-9476-6A108BAC8FAF}" srcOrd="1" destOrd="0" presId="urn:microsoft.com/office/officeart/2005/8/layout/hierarchy2"/>
    <dgm:cxn modelId="{00D250D5-4460-4AB5-928F-7798CAF710A9}" type="presParOf" srcId="{4488302C-F969-4A5E-9476-6A108BAC8FAF}" destId="{E4EDF986-C2B4-46A1-9D31-DCC53CA6D32D}" srcOrd="0" destOrd="0" presId="urn:microsoft.com/office/officeart/2005/8/layout/hierarchy2"/>
    <dgm:cxn modelId="{752132C8-A2F6-415E-ABE2-D489932167DF}" type="presParOf" srcId="{4488302C-F969-4A5E-9476-6A108BAC8FAF}" destId="{B11BA598-D515-41F5-A8FA-5A8691F36CAC}" srcOrd="1" destOrd="0" presId="urn:microsoft.com/office/officeart/2005/8/layout/hierarchy2"/>
    <dgm:cxn modelId="{FE86A249-D484-4877-A66C-01E46B929A6E}" type="presParOf" srcId="{95F55D03-13B7-44EE-A197-7CDBD36E0E66}" destId="{CD55EB65-1A58-4A2E-84F6-F85A2D5A51DC}" srcOrd="2" destOrd="0" presId="urn:microsoft.com/office/officeart/2005/8/layout/hierarchy2"/>
    <dgm:cxn modelId="{7F02D0B1-8379-4640-ABEA-0156CE36D6FA}" type="presParOf" srcId="{CD55EB65-1A58-4A2E-84F6-F85A2D5A51DC}" destId="{F94262EB-8858-436F-A295-0E84BEB3971F}" srcOrd="0" destOrd="0" presId="urn:microsoft.com/office/officeart/2005/8/layout/hierarchy2"/>
    <dgm:cxn modelId="{32BA993B-6B7B-4210-BF72-6E84ED645FCD}" type="presParOf" srcId="{95F55D03-13B7-44EE-A197-7CDBD36E0E66}" destId="{DBC488CE-629B-455B-9101-3AE45E55DAD3}" srcOrd="3" destOrd="0" presId="urn:microsoft.com/office/officeart/2005/8/layout/hierarchy2"/>
    <dgm:cxn modelId="{1102A339-52A5-4091-A49F-B5B068C4FDEA}" type="presParOf" srcId="{DBC488CE-629B-455B-9101-3AE45E55DAD3}" destId="{CB1DE4C6-728E-4CE7-9600-86BE84433CCD}" srcOrd="0" destOrd="0" presId="urn:microsoft.com/office/officeart/2005/8/layout/hierarchy2"/>
    <dgm:cxn modelId="{DE4B124D-9B94-43D8-8111-B203567F42D9}" type="presParOf" srcId="{DBC488CE-629B-455B-9101-3AE45E55DAD3}" destId="{99B5CB6A-143F-4CDA-B7C3-CC974F9DC72F}"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07D6C2-7C56-4408-A563-D28A49B28E91}" type="doc">
      <dgm:prSet loTypeId="urn:microsoft.com/office/officeart/2005/8/layout/radial1" loCatId="cycle" qsTypeId="urn:microsoft.com/office/officeart/2005/8/quickstyle/3d6" qsCatId="3D" csTypeId="urn:microsoft.com/office/officeart/2005/8/colors/accent1_2" csCatId="accent1" phldr="1"/>
      <dgm:spPr/>
      <dgm:t>
        <a:bodyPr/>
        <a:lstStyle/>
        <a:p>
          <a:endParaRPr lang="it-IT"/>
        </a:p>
      </dgm:t>
    </dgm:pt>
    <dgm:pt modelId="{B4F49948-8104-4BB8-AEAC-A5765BB7D780}">
      <dgm:prSet phldrT="[Testo]"/>
      <dgm:spPr>
        <a:solidFill>
          <a:srgbClr val="FFFF00"/>
        </a:solidFill>
      </dgm:spPr>
      <dgm:t>
        <a:bodyPr/>
        <a:lstStyle/>
        <a:p>
          <a:r>
            <a:rPr lang="it-IT" dirty="0" smtClean="0">
              <a:solidFill>
                <a:schemeClr val="tx1"/>
              </a:solidFill>
            </a:rPr>
            <a:t>GRUPPO MULTIDISCIPLINARE</a:t>
          </a:r>
          <a:endParaRPr lang="it-IT" dirty="0">
            <a:solidFill>
              <a:schemeClr val="tx1"/>
            </a:solidFill>
          </a:endParaRPr>
        </a:p>
      </dgm:t>
    </dgm:pt>
    <dgm:pt modelId="{E8EC548B-B322-4927-B011-60D5FC694A94}" type="parTrans" cxnId="{BB5E4FB1-79DE-4071-9870-6A19B4E63879}">
      <dgm:prSet/>
      <dgm:spPr/>
      <dgm:t>
        <a:bodyPr/>
        <a:lstStyle/>
        <a:p>
          <a:endParaRPr lang="it-IT"/>
        </a:p>
      </dgm:t>
    </dgm:pt>
    <dgm:pt modelId="{9AADD99A-62AC-470A-826B-DE9D87EF0FB7}" type="sibTrans" cxnId="{BB5E4FB1-79DE-4071-9870-6A19B4E63879}">
      <dgm:prSet/>
      <dgm:spPr/>
      <dgm:t>
        <a:bodyPr/>
        <a:lstStyle/>
        <a:p>
          <a:endParaRPr lang="it-IT"/>
        </a:p>
      </dgm:t>
    </dgm:pt>
    <dgm:pt modelId="{8EBB7874-8D61-43BB-82B6-FF53E348D7FC}">
      <dgm:prSet phldrT="[Testo]"/>
      <dgm:spPr/>
      <dgm:t>
        <a:bodyPr/>
        <a:lstStyle/>
        <a:p>
          <a:r>
            <a:rPr lang="it-IT" dirty="0" smtClean="0">
              <a:solidFill>
                <a:schemeClr val="tx1"/>
              </a:solidFill>
            </a:rPr>
            <a:t>INFERMIERE</a:t>
          </a:r>
          <a:endParaRPr lang="it-IT" dirty="0">
            <a:solidFill>
              <a:schemeClr val="tx1"/>
            </a:solidFill>
          </a:endParaRPr>
        </a:p>
      </dgm:t>
    </dgm:pt>
    <dgm:pt modelId="{A7D5A255-559E-44A4-AFF0-12D0E0F3EA09}" type="parTrans" cxnId="{2CDCE041-7CCF-4DF5-94C9-B7058D799EDE}">
      <dgm:prSet/>
      <dgm:spPr>
        <a:ln w="38100">
          <a:headEnd type="triangle" w="lg" len="lg"/>
        </a:ln>
      </dgm:spPr>
      <dgm:t>
        <a:bodyPr/>
        <a:lstStyle/>
        <a:p>
          <a:endParaRPr lang="it-IT"/>
        </a:p>
      </dgm:t>
    </dgm:pt>
    <dgm:pt modelId="{C41A6945-6382-4EB6-81A6-AFBAF3D48EE9}" type="sibTrans" cxnId="{2CDCE041-7CCF-4DF5-94C9-B7058D799EDE}">
      <dgm:prSet/>
      <dgm:spPr/>
      <dgm:t>
        <a:bodyPr/>
        <a:lstStyle/>
        <a:p>
          <a:endParaRPr lang="it-IT"/>
        </a:p>
      </dgm:t>
    </dgm:pt>
    <dgm:pt modelId="{EACE67EC-6F0A-40F4-A9D1-985C563CEEC2}">
      <dgm:prSet phldrT="[Testo]"/>
      <dgm:spPr/>
      <dgm:t>
        <a:bodyPr/>
        <a:lstStyle/>
        <a:p>
          <a:r>
            <a:rPr lang="it-IT" dirty="0" smtClean="0">
              <a:solidFill>
                <a:schemeClr val="tx1"/>
              </a:solidFill>
            </a:rPr>
            <a:t>PSICOLOGO</a:t>
          </a:r>
          <a:endParaRPr lang="it-IT" dirty="0">
            <a:solidFill>
              <a:schemeClr val="tx1"/>
            </a:solidFill>
          </a:endParaRPr>
        </a:p>
      </dgm:t>
    </dgm:pt>
    <dgm:pt modelId="{173D6121-715E-40E2-8C74-10539B1FCC33}" type="parTrans" cxnId="{457B43AD-F2E2-4252-B15B-FFE5DC5E2048}">
      <dgm:prSet/>
      <dgm:spPr>
        <a:ln w="38100">
          <a:headEnd type="triangle" w="lg" len="lg"/>
        </a:ln>
      </dgm:spPr>
      <dgm:t>
        <a:bodyPr/>
        <a:lstStyle/>
        <a:p>
          <a:endParaRPr lang="it-IT"/>
        </a:p>
      </dgm:t>
    </dgm:pt>
    <dgm:pt modelId="{23FA1177-4E64-40F1-8B9A-B022AADDE6F6}" type="sibTrans" cxnId="{457B43AD-F2E2-4252-B15B-FFE5DC5E2048}">
      <dgm:prSet/>
      <dgm:spPr/>
      <dgm:t>
        <a:bodyPr/>
        <a:lstStyle/>
        <a:p>
          <a:endParaRPr lang="it-IT"/>
        </a:p>
      </dgm:t>
    </dgm:pt>
    <dgm:pt modelId="{0E49B28E-2065-4470-85C0-756BC1C03387}">
      <dgm:prSet phldrT="[Testo]"/>
      <dgm:spPr/>
      <dgm:t>
        <a:bodyPr/>
        <a:lstStyle/>
        <a:p>
          <a:r>
            <a:rPr lang="it-IT" dirty="0" smtClean="0">
              <a:solidFill>
                <a:schemeClr val="tx1"/>
              </a:solidFill>
            </a:rPr>
            <a:t>FISIOTERAPISTA RESPIRATORIO</a:t>
          </a:r>
          <a:endParaRPr lang="it-IT" dirty="0">
            <a:solidFill>
              <a:schemeClr val="tx1"/>
            </a:solidFill>
          </a:endParaRPr>
        </a:p>
      </dgm:t>
    </dgm:pt>
    <dgm:pt modelId="{E7830AC4-B62B-41F7-9722-C138BED036B4}" type="parTrans" cxnId="{4CA5D430-9166-4B4E-961F-06CA14AAA919}">
      <dgm:prSet/>
      <dgm:spPr>
        <a:ln w="38100">
          <a:headEnd type="triangle" w="lg" len="lg"/>
        </a:ln>
      </dgm:spPr>
      <dgm:t>
        <a:bodyPr/>
        <a:lstStyle/>
        <a:p>
          <a:endParaRPr lang="it-IT"/>
        </a:p>
      </dgm:t>
    </dgm:pt>
    <dgm:pt modelId="{6F3ECC00-781A-4B09-B3BC-2CED0F01305D}" type="sibTrans" cxnId="{4CA5D430-9166-4B4E-961F-06CA14AAA919}">
      <dgm:prSet/>
      <dgm:spPr/>
      <dgm:t>
        <a:bodyPr/>
        <a:lstStyle/>
        <a:p>
          <a:endParaRPr lang="it-IT"/>
        </a:p>
      </dgm:t>
    </dgm:pt>
    <dgm:pt modelId="{C8B92BE1-2BF0-4784-9369-D756685A6990}">
      <dgm:prSet phldrT="[Testo]"/>
      <dgm:spPr/>
      <dgm:t>
        <a:bodyPr/>
        <a:lstStyle/>
        <a:p>
          <a:r>
            <a:rPr lang="it-IT" dirty="0" smtClean="0">
              <a:solidFill>
                <a:schemeClr val="tx1"/>
              </a:solidFill>
            </a:rPr>
            <a:t>MEDICO SPECIALISTA OSPEDALIERO</a:t>
          </a:r>
          <a:endParaRPr lang="it-IT" dirty="0">
            <a:solidFill>
              <a:schemeClr val="tx1"/>
            </a:solidFill>
          </a:endParaRPr>
        </a:p>
      </dgm:t>
    </dgm:pt>
    <dgm:pt modelId="{AA0F9E1F-1356-47FF-BE8C-FBC3D8D40C43}" type="parTrans" cxnId="{7B25953D-1C65-4D2D-9618-21703F9BEEBB}">
      <dgm:prSet/>
      <dgm:spPr>
        <a:ln w="38100">
          <a:headEnd type="triangle" w="lg" len="lg"/>
          <a:tailEnd type="none" w="lg" len="lg"/>
        </a:ln>
      </dgm:spPr>
      <dgm:t>
        <a:bodyPr/>
        <a:lstStyle/>
        <a:p>
          <a:endParaRPr lang="it-IT"/>
        </a:p>
      </dgm:t>
    </dgm:pt>
    <dgm:pt modelId="{D86F7000-C56A-49ED-BD16-8EE259D9FAA5}" type="sibTrans" cxnId="{7B25953D-1C65-4D2D-9618-21703F9BEEBB}">
      <dgm:prSet/>
      <dgm:spPr/>
      <dgm:t>
        <a:bodyPr/>
        <a:lstStyle/>
        <a:p>
          <a:endParaRPr lang="it-IT"/>
        </a:p>
      </dgm:t>
    </dgm:pt>
    <dgm:pt modelId="{BB28593D-BFEC-4BE1-A5D8-73CADFE0E86B}">
      <dgm:prSet phldrT="[Testo]"/>
      <dgm:spPr/>
      <dgm:t>
        <a:bodyPr/>
        <a:lstStyle/>
        <a:p>
          <a:r>
            <a:rPr lang="it-IT" dirty="0" smtClean="0">
              <a:solidFill>
                <a:schemeClr val="tx1"/>
              </a:solidFill>
            </a:rPr>
            <a:t>MMG</a:t>
          </a:r>
          <a:endParaRPr lang="it-IT" dirty="0">
            <a:solidFill>
              <a:schemeClr val="tx1"/>
            </a:solidFill>
          </a:endParaRPr>
        </a:p>
      </dgm:t>
    </dgm:pt>
    <dgm:pt modelId="{D5273A19-E669-4A4E-8F88-7E4F0DE2EE1F}" type="sibTrans" cxnId="{7A69B58C-8104-4237-A8BC-162B2E6D49FB}">
      <dgm:prSet/>
      <dgm:spPr/>
      <dgm:t>
        <a:bodyPr/>
        <a:lstStyle/>
        <a:p>
          <a:endParaRPr lang="it-IT"/>
        </a:p>
      </dgm:t>
    </dgm:pt>
    <dgm:pt modelId="{F051E202-D19E-4BAE-84EC-34857D132C5D}" type="parTrans" cxnId="{7A69B58C-8104-4237-A8BC-162B2E6D49FB}">
      <dgm:prSet/>
      <dgm:spPr>
        <a:ln w="38100">
          <a:headEnd type="triangle" w="lg" len="lg"/>
          <a:tailEnd type="none" w="lg" len="lg"/>
        </a:ln>
      </dgm:spPr>
      <dgm:t>
        <a:bodyPr/>
        <a:lstStyle/>
        <a:p>
          <a:endParaRPr lang="it-IT"/>
        </a:p>
      </dgm:t>
    </dgm:pt>
    <dgm:pt modelId="{8030E898-A1F0-485F-9E9B-DE8A2601957B}">
      <dgm:prSet phldrT="[Testo]"/>
      <dgm:spPr/>
      <dgm:t>
        <a:bodyPr/>
        <a:lstStyle/>
        <a:p>
          <a:r>
            <a:rPr lang="it-IT" dirty="0" smtClean="0">
              <a:solidFill>
                <a:schemeClr val="tx1"/>
              </a:solidFill>
            </a:rPr>
            <a:t>FARMACISTA</a:t>
          </a:r>
          <a:endParaRPr lang="it-IT" dirty="0">
            <a:solidFill>
              <a:schemeClr val="tx1"/>
            </a:solidFill>
          </a:endParaRPr>
        </a:p>
      </dgm:t>
    </dgm:pt>
    <dgm:pt modelId="{25789680-E8EF-4A0A-83FC-6DFF9BA8E36E}" type="parTrans" cxnId="{BA776721-ACAC-4EDA-969D-000DFBE39FA9}">
      <dgm:prSet/>
      <dgm:spPr>
        <a:ln w="38100">
          <a:headEnd type="triangle" w="lg" len="lg"/>
          <a:tailEnd type="none" w="lg" len="lg"/>
        </a:ln>
      </dgm:spPr>
      <dgm:t>
        <a:bodyPr/>
        <a:lstStyle/>
        <a:p>
          <a:endParaRPr lang="it-IT"/>
        </a:p>
      </dgm:t>
    </dgm:pt>
    <dgm:pt modelId="{3F6EF672-4C73-408E-897E-478DDA534A5D}" type="sibTrans" cxnId="{BA776721-ACAC-4EDA-969D-000DFBE39FA9}">
      <dgm:prSet/>
      <dgm:spPr/>
      <dgm:t>
        <a:bodyPr/>
        <a:lstStyle/>
        <a:p>
          <a:endParaRPr lang="it-IT"/>
        </a:p>
      </dgm:t>
    </dgm:pt>
    <dgm:pt modelId="{269DB50A-5563-4A53-BC4E-8EB4E0CE1AD3}">
      <dgm:prSet phldrT="[Testo]"/>
      <dgm:spPr>
        <a:solidFill>
          <a:srgbClr val="FF5050"/>
        </a:solidFill>
      </dgm:spPr>
      <dgm:t>
        <a:bodyPr/>
        <a:lstStyle/>
        <a:p>
          <a:r>
            <a:rPr lang="it-IT" dirty="0" smtClean="0">
              <a:solidFill>
                <a:schemeClr val="tx1"/>
              </a:solidFill>
            </a:rPr>
            <a:t>PROCESSO ASSISTENZIALE</a:t>
          </a:r>
          <a:endParaRPr lang="it-IT" dirty="0">
            <a:solidFill>
              <a:schemeClr val="tx1"/>
            </a:solidFill>
          </a:endParaRPr>
        </a:p>
      </dgm:t>
    </dgm:pt>
    <dgm:pt modelId="{7F0EFF51-27FB-49DB-B3A5-57FB23E0B5A8}" type="parTrans" cxnId="{E9B9091E-FD75-4EF9-9984-AF289FDFF0AF}">
      <dgm:prSet/>
      <dgm:spPr>
        <a:ln w="38100">
          <a:headEnd type="none"/>
          <a:tailEnd type="triangle" w="lg" len="lg"/>
        </a:ln>
      </dgm:spPr>
      <dgm:t>
        <a:bodyPr/>
        <a:lstStyle/>
        <a:p>
          <a:endParaRPr lang="it-IT"/>
        </a:p>
      </dgm:t>
    </dgm:pt>
    <dgm:pt modelId="{93C8F220-3465-4110-B7C8-14BA91A115F5}" type="sibTrans" cxnId="{E9B9091E-FD75-4EF9-9984-AF289FDFF0AF}">
      <dgm:prSet/>
      <dgm:spPr/>
      <dgm:t>
        <a:bodyPr/>
        <a:lstStyle/>
        <a:p>
          <a:endParaRPr lang="it-IT"/>
        </a:p>
      </dgm:t>
    </dgm:pt>
    <dgm:pt modelId="{5EC1FBA2-18EE-46B0-A0DF-7B0D5EA9F65A}">
      <dgm:prSet phldrT="[Testo]"/>
      <dgm:spPr>
        <a:solidFill>
          <a:schemeClr val="accent1"/>
        </a:solidFill>
      </dgm:spPr>
      <dgm:t>
        <a:bodyPr/>
        <a:lstStyle/>
        <a:p>
          <a:r>
            <a:rPr lang="it-IT" dirty="0" smtClean="0">
              <a:solidFill>
                <a:schemeClr val="tx1"/>
              </a:solidFill>
            </a:rPr>
            <a:t>MEDICINA TERRITORIALE - ADI</a:t>
          </a:r>
          <a:endParaRPr lang="it-IT" dirty="0">
            <a:solidFill>
              <a:schemeClr val="tx1"/>
            </a:solidFill>
          </a:endParaRPr>
        </a:p>
      </dgm:t>
    </dgm:pt>
    <dgm:pt modelId="{86671BC5-813D-4DE7-9ADC-33EF649FB6EF}" type="parTrans" cxnId="{477563E1-859B-48D6-8407-008031F9A554}">
      <dgm:prSet/>
      <dgm:spPr>
        <a:ln w="38100">
          <a:headEnd type="triangle" w="lg" len="lg"/>
        </a:ln>
      </dgm:spPr>
      <dgm:t>
        <a:bodyPr/>
        <a:lstStyle/>
        <a:p>
          <a:endParaRPr lang="it-IT"/>
        </a:p>
      </dgm:t>
    </dgm:pt>
    <dgm:pt modelId="{A56C85EB-CB3D-4ED5-8F1F-387ACC1AA98B}" type="sibTrans" cxnId="{477563E1-859B-48D6-8407-008031F9A554}">
      <dgm:prSet/>
      <dgm:spPr/>
      <dgm:t>
        <a:bodyPr/>
        <a:lstStyle/>
        <a:p>
          <a:endParaRPr lang="it-IT"/>
        </a:p>
      </dgm:t>
    </dgm:pt>
    <dgm:pt modelId="{FE6B0543-FE28-4F7B-A282-555D7643AB03}">
      <dgm:prSet phldrT="[Testo]"/>
      <dgm:spPr>
        <a:solidFill>
          <a:schemeClr val="accent1"/>
        </a:solidFill>
      </dgm:spPr>
      <dgm:t>
        <a:bodyPr/>
        <a:lstStyle/>
        <a:p>
          <a:r>
            <a:rPr lang="it-IT" dirty="0" smtClean="0">
              <a:solidFill>
                <a:schemeClr val="tx1"/>
              </a:solidFill>
            </a:rPr>
            <a:t>ASSOCIAZIONI DEI PAZIENTI/PARENTI</a:t>
          </a:r>
          <a:endParaRPr lang="it-IT" dirty="0">
            <a:solidFill>
              <a:schemeClr val="tx1"/>
            </a:solidFill>
          </a:endParaRPr>
        </a:p>
      </dgm:t>
    </dgm:pt>
    <dgm:pt modelId="{A1BA00CD-EC49-4623-A05C-A9BEAB7CEFD1}" type="parTrans" cxnId="{DB8EF7B7-48FA-4405-AB4B-39F83CD4BA4A}">
      <dgm:prSet/>
      <dgm:spPr>
        <a:ln w="38100">
          <a:headEnd type="triangle" w="lg" len="lg"/>
        </a:ln>
      </dgm:spPr>
      <dgm:t>
        <a:bodyPr/>
        <a:lstStyle/>
        <a:p>
          <a:endParaRPr lang="it-IT"/>
        </a:p>
      </dgm:t>
    </dgm:pt>
    <dgm:pt modelId="{BF778A84-493B-4D0B-BE86-9223EF20F2C8}" type="sibTrans" cxnId="{DB8EF7B7-48FA-4405-AB4B-39F83CD4BA4A}">
      <dgm:prSet/>
      <dgm:spPr/>
      <dgm:t>
        <a:bodyPr/>
        <a:lstStyle/>
        <a:p>
          <a:endParaRPr lang="it-IT"/>
        </a:p>
      </dgm:t>
    </dgm:pt>
    <dgm:pt modelId="{9BD8E5D5-573E-4C01-97BB-F15DA22089B4}">
      <dgm:prSet phldrT="[Testo]"/>
      <dgm:spPr>
        <a:solidFill>
          <a:schemeClr val="accent1"/>
        </a:solidFill>
      </dgm:spPr>
      <dgm:t>
        <a:bodyPr/>
        <a:lstStyle/>
        <a:p>
          <a:r>
            <a:rPr lang="it-IT" dirty="0" smtClean="0">
              <a:solidFill>
                <a:schemeClr val="tx1"/>
              </a:solidFill>
            </a:rPr>
            <a:t>ISTITUZIONI CENTRALI E LOCALI</a:t>
          </a:r>
          <a:endParaRPr lang="it-IT" dirty="0">
            <a:solidFill>
              <a:schemeClr val="tx1"/>
            </a:solidFill>
          </a:endParaRPr>
        </a:p>
      </dgm:t>
    </dgm:pt>
    <dgm:pt modelId="{A2F05908-BCFE-478A-9B9F-E211C150F23B}" type="parTrans" cxnId="{FF52E485-328B-4AFE-96AB-614F83616F6A}">
      <dgm:prSet/>
      <dgm:spPr>
        <a:ln w="38100">
          <a:headEnd type="triangle" w="lg" len="lg"/>
        </a:ln>
      </dgm:spPr>
      <dgm:t>
        <a:bodyPr/>
        <a:lstStyle/>
        <a:p>
          <a:endParaRPr lang="it-IT"/>
        </a:p>
      </dgm:t>
    </dgm:pt>
    <dgm:pt modelId="{D1BE5537-37D5-441C-9D86-81B60EC210A9}" type="sibTrans" cxnId="{FF52E485-328B-4AFE-96AB-614F83616F6A}">
      <dgm:prSet/>
      <dgm:spPr/>
      <dgm:t>
        <a:bodyPr/>
        <a:lstStyle/>
        <a:p>
          <a:endParaRPr lang="it-IT"/>
        </a:p>
      </dgm:t>
    </dgm:pt>
    <dgm:pt modelId="{09209F64-86F5-4952-87B5-4F7C0A7C57C5}" type="pres">
      <dgm:prSet presAssocID="{1C07D6C2-7C56-4408-A563-D28A49B28E91}" presName="cycle" presStyleCnt="0">
        <dgm:presLayoutVars>
          <dgm:chMax val="1"/>
          <dgm:dir/>
          <dgm:animLvl val="ctr"/>
          <dgm:resizeHandles val="exact"/>
        </dgm:presLayoutVars>
      </dgm:prSet>
      <dgm:spPr/>
      <dgm:t>
        <a:bodyPr/>
        <a:lstStyle/>
        <a:p>
          <a:endParaRPr lang="it-IT"/>
        </a:p>
      </dgm:t>
    </dgm:pt>
    <dgm:pt modelId="{04EAE677-12F7-44D6-9236-B1C9678B20DF}" type="pres">
      <dgm:prSet presAssocID="{B4F49948-8104-4BB8-AEAC-A5765BB7D780}" presName="centerShape" presStyleLbl="node0" presStyleIdx="0" presStyleCnt="1" custLinFactNeighborX="-1711" custLinFactNeighborY="-2902"/>
      <dgm:spPr>
        <a:prstGeom prst="round2DiagRect">
          <a:avLst/>
        </a:prstGeom>
      </dgm:spPr>
      <dgm:t>
        <a:bodyPr/>
        <a:lstStyle/>
        <a:p>
          <a:endParaRPr lang="it-IT"/>
        </a:p>
      </dgm:t>
    </dgm:pt>
    <dgm:pt modelId="{4597B0DF-C263-40FF-85AA-7F32FB6EE118}" type="pres">
      <dgm:prSet presAssocID="{F051E202-D19E-4BAE-84EC-34857D132C5D}" presName="Name9" presStyleLbl="parChTrans1D2" presStyleIdx="0" presStyleCnt="10"/>
      <dgm:spPr/>
      <dgm:t>
        <a:bodyPr/>
        <a:lstStyle/>
        <a:p>
          <a:endParaRPr lang="it-IT"/>
        </a:p>
      </dgm:t>
    </dgm:pt>
    <dgm:pt modelId="{3A89354B-82B5-4C0E-A612-816167C201AA}" type="pres">
      <dgm:prSet presAssocID="{F051E202-D19E-4BAE-84EC-34857D132C5D}" presName="connTx" presStyleLbl="parChTrans1D2" presStyleIdx="0" presStyleCnt="10"/>
      <dgm:spPr/>
      <dgm:t>
        <a:bodyPr/>
        <a:lstStyle/>
        <a:p>
          <a:endParaRPr lang="it-IT"/>
        </a:p>
      </dgm:t>
    </dgm:pt>
    <dgm:pt modelId="{A1741660-68A7-4460-9AB0-317F7E03B160}" type="pres">
      <dgm:prSet presAssocID="{BB28593D-BFEC-4BE1-A5D8-73CADFE0E86B}" presName="node" presStyleLbl="node1" presStyleIdx="0" presStyleCnt="10" custRadScaleRad="114191" custRadScaleInc="-111780">
        <dgm:presLayoutVars>
          <dgm:bulletEnabled val="1"/>
        </dgm:presLayoutVars>
      </dgm:prSet>
      <dgm:spPr/>
      <dgm:t>
        <a:bodyPr/>
        <a:lstStyle/>
        <a:p>
          <a:endParaRPr lang="it-IT"/>
        </a:p>
      </dgm:t>
    </dgm:pt>
    <dgm:pt modelId="{301ABC58-6479-476D-AB2D-C4F241CEDCF9}" type="pres">
      <dgm:prSet presAssocID="{A7D5A255-559E-44A4-AFF0-12D0E0F3EA09}" presName="Name9" presStyleLbl="parChTrans1D2" presStyleIdx="1" presStyleCnt="10"/>
      <dgm:spPr/>
      <dgm:t>
        <a:bodyPr/>
        <a:lstStyle/>
        <a:p>
          <a:endParaRPr lang="it-IT"/>
        </a:p>
      </dgm:t>
    </dgm:pt>
    <dgm:pt modelId="{6A4291EB-9816-44F8-8807-1D3AEE141D28}" type="pres">
      <dgm:prSet presAssocID="{A7D5A255-559E-44A4-AFF0-12D0E0F3EA09}" presName="connTx" presStyleLbl="parChTrans1D2" presStyleIdx="1" presStyleCnt="10"/>
      <dgm:spPr/>
      <dgm:t>
        <a:bodyPr/>
        <a:lstStyle/>
        <a:p>
          <a:endParaRPr lang="it-IT"/>
        </a:p>
      </dgm:t>
    </dgm:pt>
    <dgm:pt modelId="{4B64FC8B-7C50-4F92-BECD-B58A4DCBCC0F}" type="pres">
      <dgm:prSet presAssocID="{8EBB7874-8D61-43BB-82B6-FF53E348D7FC}" presName="node" presStyleLbl="node1" presStyleIdx="1" presStyleCnt="10" custRadScaleRad="104401" custRadScaleInc="-135974">
        <dgm:presLayoutVars>
          <dgm:bulletEnabled val="1"/>
        </dgm:presLayoutVars>
      </dgm:prSet>
      <dgm:spPr/>
      <dgm:t>
        <a:bodyPr/>
        <a:lstStyle/>
        <a:p>
          <a:endParaRPr lang="it-IT"/>
        </a:p>
      </dgm:t>
    </dgm:pt>
    <dgm:pt modelId="{B54CD1D7-D1B5-4F46-A55E-5F14D8E26FF3}" type="pres">
      <dgm:prSet presAssocID="{173D6121-715E-40E2-8C74-10539B1FCC33}" presName="Name9" presStyleLbl="parChTrans1D2" presStyleIdx="2" presStyleCnt="10"/>
      <dgm:spPr/>
      <dgm:t>
        <a:bodyPr/>
        <a:lstStyle/>
        <a:p>
          <a:endParaRPr lang="it-IT"/>
        </a:p>
      </dgm:t>
    </dgm:pt>
    <dgm:pt modelId="{16FA0B91-0330-4AFA-BCBC-026B83122A47}" type="pres">
      <dgm:prSet presAssocID="{173D6121-715E-40E2-8C74-10539B1FCC33}" presName="connTx" presStyleLbl="parChTrans1D2" presStyleIdx="2" presStyleCnt="10"/>
      <dgm:spPr/>
      <dgm:t>
        <a:bodyPr/>
        <a:lstStyle/>
        <a:p>
          <a:endParaRPr lang="it-IT"/>
        </a:p>
      </dgm:t>
    </dgm:pt>
    <dgm:pt modelId="{2A9CE91E-5F32-4F25-BD0C-5ABABFB814A4}" type="pres">
      <dgm:prSet presAssocID="{EACE67EC-6F0A-40F4-A9D1-985C563CEEC2}" presName="node" presStyleLbl="node1" presStyleIdx="2" presStyleCnt="10" custRadScaleRad="112182" custRadScaleInc="-154774">
        <dgm:presLayoutVars>
          <dgm:bulletEnabled val="1"/>
        </dgm:presLayoutVars>
      </dgm:prSet>
      <dgm:spPr/>
      <dgm:t>
        <a:bodyPr/>
        <a:lstStyle/>
        <a:p>
          <a:endParaRPr lang="it-IT"/>
        </a:p>
      </dgm:t>
    </dgm:pt>
    <dgm:pt modelId="{E72ED8A3-F171-47FC-8176-63E5AA654901}" type="pres">
      <dgm:prSet presAssocID="{E7830AC4-B62B-41F7-9722-C138BED036B4}" presName="Name9" presStyleLbl="parChTrans1D2" presStyleIdx="3" presStyleCnt="10"/>
      <dgm:spPr/>
      <dgm:t>
        <a:bodyPr/>
        <a:lstStyle/>
        <a:p>
          <a:endParaRPr lang="it-IT"/>
        </a:p>
      </dgm:t>
    </dgm:pt>
    <dgm:pt modelId="{3A847986-4793-45A3-B79C-919986ED3BF6}" type="pres">
      <dgm:prSet presAssocID="{E7830AC4-B62B-41F7-9722-C138BED036B4}" presName="connTx" presStyleLbl="parChTrans1D2" presStyleIdx="3" presStyleCnt="10"/>
      <dgm:spPr/>
      <dgm:t>
        <a:bodyPr/>
        <a:lstStyle/>
        <a:p>
          <a:endParaRPr lang="it-IT"/>
        </a:p>
      </dgm:t>
    </dgm:pt>
    <dgm:pt modelId="{E8E74FAD-12A0-41A7-B7F5-4ECD375B3040}" type="pres">
      <dgm:prSet presAssocID="{0E49B28E-2065-4470-85C0-756BC1C03387}" presName="node" presStyleLbl="node1" presStyleIdx="3" presStyleCnt="10" custRadScaleRad="108866" custRadScaleInc="-179931">
        <dgm:presLayoutVars>
          <dgm:bulletEnabled val="1"/>
        </dgm:presLayoutVars>
      </dgm:prSet>
      <dgm:spPr/>
      <dgm:t>
        <a:bodyPr/>
        <a:lstStyle/>
        <a:p>
          <a:endParaRPr lang="it-IT"/>
        </a:p>
      </dgm:t>
    </dgm:pt>
    <dgm:pt modelId="{D2AEA626-0782-496C-9F0D-0672EFB9BA2B}" type="pres">
      <dgm:prSet presAssocID="{AA0F9E1F-1356-47FF-BE8C-FBC3D8D40C43}" presName="Name9" presStyleLbl="parChTrans1D2" presStyleIdx="4" presStyleCnt="10"/>
      <dgm:spPr/>
      <dgm:t>
        <a:bodyPr/>
        <a:lstStyle/>
        <a:p>
          <a:endParaRPr lang="it-IT"/>
        </a:p>
      </dgm:t>
    </dgm:pt>
    <dgm:pt modelId="{6034050C-ED87-471E-B57D-34A6DBB2813D}" type="pres">
      <dgm:prSet presAssocID="{AA0F9E1F-1356-47FF-BE8C-FBC3D8D40C43}" presName="connTx" presStyleLbl="parChTrans1D2" presStyleIdx="4" presStyleCnt="10"/>
      <dgm:spPr/>
      <dgm:t>
        <a:bodyPr/>
        <a:lstStyle/>
        <a:p>
          <a:endParaRPr lang="it-IT"/>
        </a:p>
      </dgm:t>
    </dgm:pt>
    <dgm:pt modelId="{B8C291DE-1E00-4940-A744-FE4F717C55BB}" type="pres">
      <dgm:prSet presAssocID="{C8B92BE1-2BF0-4784-9369-D756685A6990}" presName="node" presStyleLbl="node1" presStyleIdx="4" presStyleCnt="10" custRadScaleRad="122497" custRadScaleInc="153763">
        <dgm:presLayoutVars>
          <dgm:bulletEnabled val="1"/>
        </dgm:presLayoutVars>
      </dgm:prSet>
      <dgm:spPr/>
      <dgm:t>
        <a:bodyPr/>
        <a:lstStyle/>
        <a:p>
          <a:endParaRPr lang="it-IT"/>
        </a:p>
      </dgm:t>
    </dgm:pt>
    <dgm:pt modelId="{DE2049DF-0373-4246-B5A1-18CB31041470}" type="pres">
      <dgm:prSet presAssocID="{25789680-E8EF-4A0A-83FC-6DFF9BA8E36E}" presName="Name9" presStyleLbl="parChTrans1D2" presStyleIdx="5" presStyleCnt="10"/>
      <dgm:spPr/>
      <dgm:t>
        <a:bodyPr/>
        <a:lstStyle/>
        <a:p>
          <a:endParaRPr lang="it-IT"/>
        </a:p>
      </dgm:t>
    </dgm:pt>
    <dgm:pt modelId="{306F34D7-C060-4B15-B6EB-1CC3F4711884}" type="pres">
      <dgm:prSet presAssocID="{25789680-E8EF-4A0A-83FC-6DFF9BA8E36E}" presName="connTx" presStyleLbl="parChTrans1D2" presStyleIdx="5" presStyleCnt="10"/>
      <dgm:spPr/>
      <dgm:t>
        <a:bodyPr/>
        <a:lstStyle/>
        <a:p>
          <a:endParaRPr lang="it-IT"/>
        </a:p>
      </dgm:t>
    </dgm:pt>
    <dgm:pt modelId="{2E501FEA-2D0F-46D9-823F-B283B5144C4C}" type="pres">
      <dgm:prSet presAssocID="{8030E898-A1F0-485F-9E9B-DE8A2601957B}" presName="node" presStyleLbl="node1" presStyleIdx="5" presStyleCnt="10" custRadScaleRad="117159" custRadScaleInc="121081">
        <dgm:presLayoutVars>
          <dgm:bulletEnabled val="1"/>
        </dgm:presLayoutVars>
      </dgm:prSet>
      <dgm:spPr/>
      <dgm:t>
        <a:bodyPr/>
        <a:lstStyle/>
        <a:p>
          <a:endParaRPr lang="it-IT"/>
        </a:p>
      </dgm:t>
    </dgm:pt>
    <dgm:pt modelId="{BB16ABFA-A78E-4E87-9BCA-D23B7D6745B1}" type="pres">
      <dgm:prSet presAssocID="{7F0EFF51-27FB-49DB-B3A5-57FB23E0B5A8}" presName="Name9" presStyleLbl="parChTrans1D2" presStyleIdx="6" presStyleCnt="10"/>
      <dgm:spPr/>
      <dgm:t>
        <a:bodyPr/>
        <a:lstStyle/>
        <a:p>
          <a:endParaRPr lang="it-IT"/>
        </a:p>
      </dgm:t>
    </dgm:pt>
    <dgm:pt modelId="{7AAC0E57-96F8-464F-B2CF-6F1513CE4CB4}" type="pres">
      <dgm:prSet presAssocID="{7F0EFF51-27FB-49DB-B3A5-57FB23E0B5A8}" presName="connTx" presStyleLbl="parChTrans1D2" presStyleIdx="6" presStyleCnt="10"/>
      <dgm:spPr/>
      <dgm:t>
        <a:bodyPr/>
        <a:lstStyle/>
        <a:p>
          <a:endParaRPr lang="it-IT"/>
        </a:p>
      </dgm:t>
    </dgm:pt>
    <dgm:pt modelId="{90AE8FCD-BBE1-4AE4-84D7-2B99D5593F90}" type="pres">
      <dgm:prSet presAssocID="{269DB50A-5563-4A53-BC4E-8EB4E0CE1AD3}" presName="node" presStyleLbl="node1" presStyleIdx="6" presStyleCnt="10" custRadScaleRad="142740" custRadScaleInc="-528498">
        <dgm:presLayoutVars>
          <dgm:bulletEnabled val="1"/>
        </dgm:presLayoutVars>
      </dgm:prSet>
      <dgm:spPr>
        <a:prstGeom prst="star6">
          <a:avLst/>
        </a:prstGeom>
      </dgm:spPr>
      <dgm:t>
        <a:bodyPr/>
        <a:lstStyle/>
        <a:p>
          <a:endParaRPr lang="it-IT"/>
        </a:p>
      </dgm:t>
    </dgm:pt>
    <dgm:pt modelId="{9CA53A66-0654-4DF5-A873-68E229CD8ACD}" type="pres">
      <dgm:prSet presAssocID="{86671BC5-813D-4DE7-9ADC-33EF649FB6EF}" presName="Name9" presStyleLbl="parChTrans1D2" presStyleIdx="7" presStyleCnt="10"/>
      <dgm:spPr/>
      <dgm:t>
        <a:bodyPr/>
        <a:lstStyle/>
        <a:p>
          <a:endParaRPr lang="it-IT"/>
        </a:p>
      </dgm:t>
    </dgm:pt>
    <dgm:pt modelId="{7AE7DB6C-530B-4094-9905-A00830D66756}" type="pres">
      <dgm:prSet presAssocID="{86671BC5-813D-4DE7-9ADC-33EF649FB6EF}" presName="connTx" presStyleLbl="parChTrans1D2" presStyleIdx="7" presStyleCnt="10"/>
      <dgm:spPr/>
      <dgm:t>
        <a:bodyPr/>
        <a:lstStyle/>
        <a:p>
          <a:endParaRPr lang="it-IT"/>
        </a:p>
      </dgm:t>
    </dgm:pt>
    <dgm:pt modelId="{EBD84464-1576-4E41-BB3F-F5E38FBC782C}" type="pres">
      <dgm:prSet presAssocID="{5EC1FBA2-18EE-46B0-A0DF-7B0D5EA9F65A}" presName="node" presStyleLbl="node1" presStyleIdx="7" presStyleCnt="10" custRadScaleRad="107737" custRadScaleInc="-94506">
        <dgm:presLayoutVars>
          <dgm:bulletEnabled val="1"/>
        </dgm:presLayoutVars>
      </dgm:prSet>
      <dgm:spPr/>
      <dgm:t>
        <a:bodyPr/>
        <a:lstStyle/>
        <a:p>
          <a:endParaRPr lang="it-IT"/>
        </a:p>
      </dgm:t>
    </dgm:pt>
    <dgm:pt modelId="{5FAC3F92-AAD1-4710-BE79-31510DCD2925}" type="pres">
      <dgm:prSet presAssocID="{A1BA00CD-EC49-4623-A05C-A9BEAB7CEFD1}" presName="Name9" presStyleLbl="parChTrans1D2" presStyleIdx="8" presStyleCnt="10"/>
      <dgm:spPr/>
      <dgm:t>
        <a:bodyPr/>
        <a:lstStyle/>
        <a:p>
          <a:endParaRPr lang="it-IT"/>
        </a:p>
      </dgm:t>
    </dgm:pt>
    <dgm:pt modelId="{47448E02-8B71-4188-8D05-3568C30C9CCE}" type="pres">
      <dgm:prSet presAssocID="{A1BA00CD-EC49-4623-A05C-A9BEAB7CEFD1}" presName="connTx" presStyleLbl="parChTrans1D2" presStyleIdx="8" presStyleCnt="10"/>
      <dgm:spPr/>
      <dgm:t>
        <a:bodyPr/>
        <a:lstStyle/>
        <a:p>
          <a:endParaRPr lang="it-IT"/>
        </a:p>
      </dgm:t>
    </dgm:pt>
    <dgm:pt modelId="{F1F97C72-AB78-4D6D-B7DA-15E85C5BD94D}" type="pres">
      <dgm:prSet presAssocID="{FE6B0543-FE28-4F7B-A282-555D7643AB03}" presName="node" presStyleLbl="node1" presStyleIdx="8" presStyleCnt="10" custRadScaleRad="113077" custRadScaleInc="-94728">
        <dgm:presLayoutVars>
          <dgm:bulletEnabled val="1"/>
        </dgm:presLayoutVars>
      </dgm:prSet>
      <dgm:spPr/>
      <dgm:t>
        <a:bodyPr/>
        <a:lstStyle/>
        <a:p>
          <a:endParaRPr lang="it-IT"/>
        </a:p>
      </dgm:t>
    </dgm:pt>
    <dgm:pt modelId="{876979F8-F808-46F4-8318-E280D58FBE4B}" type="pres">
      <dgm:prSet presAssocID="{A2F05908-BCFE-478A-9B9F-E211C150F23B}" presName="Name9" presStyleLbl="parChTrans1D2" presStyleIdx="9" presStyleCnt="10"/>
      <dgm:spPr/>
      <dgm:t>
        <a:bodyPr/>
        <a:lstStyle/>
        <a:p>
          <a:endParaRPr lang="it-IT"/>
        </a:p>
      </dgm:t>
    </dgm:pt>
    <dgm:pt modelId="{C0754DFB-B9A5-4971-BD9A-4C0339BDE07D}" type="pres">
      <dgm:prSet presAssocID="{A2F05908-BCFE-478A-9B9F-E211C150F23B}" presName="connTx" presStyleLbl="parChTrans1D2" presStyleIdx="9" presStyleCnt="10"/>
      <dgm:spPr/>
      <dgm:t>
        <a:bodyPr/>
        <a:lstStyle/>
        <a:p>
          <a:endParaRPr lang="it-IT"/>
        </a:p>
      </dgm:t>
    </dgm:pt>
    <dgm:pt modelId="{6EC76034-AC80-4A1A-A12D-BF8E423AD1DD}" type="pres">
      <dgm:prSet presAssocID="{9BD8E5D5-573E-4C01-97BB-F15DA22089B4}" presName="node" presStyleLbl="node1" presStyleIdx="9" presStyleCnt="10" custRadScaleRad="114127" custRadScaleInc="-101169">
        <dgm:presLayoutVars>
          <dgm:bulletEnabled val="1"/>
        </dgm:presLayoutVars>
      </dgm:prSet>
      <dgm:spPr/>
      <dgm:t>
        <a:bodyPr/>
        <a:lstStyle/>
        <a:p>
          <a:endParaRPr lang="it-IT"/>
        </a:p>
      </dgm:t>
    </dgm:pt>
  </dgm:ptLst>
  <dgm:cxnLst>
    <dgm:cxn modelId="{477563E1-859B-48D6-8407-008031F9A554}" srcId="{B4F49948-8104-4BB8-AEAC-A5765BB7D780}" destId="{5EC1FBA2-18EE-46B0-A0DF-7B0D5EA9F65A}" srcOrd="7" destOrd="0" parTransId="{86671BC5-813D-4DE7-9ADC-33EF649FB6EF}" sibTransId="{A56C85EB-CB3D-4ED5-8F1F-387ACC1AA98B}"/>
    <dgm:cxn modelId="{5A0F89D2-2042-4A66-8DF8-12B5DEFDAD4F}" type="presOf" srcId="{E7830AC4-B62B-41F7-9722-C138BED036B4}" destId="{3A847986-4793-45A3-B79C-919986ED3BF6}" srcOrd="1" destOrd="0" presId="urn:microsoft.com/office/officeart/2005/8/layout/radial1"/>
    <dgm:cxn modelId="{504B0262-158A-4BC2-ABCF-E7F5EF7981FC}" type="presOf" srcId="{86671BC5-813D-4DE7-9ADC-33EF649FB6EF}" destId="{9CA53A66-0654-4DF5-A873-68E229CD8ACD}" srcOrd="0" destOrd="0" presId="urn:microsoft.com/office/officeart/2005/8/layout/radial1"/>
    <dgm:cxn modelId="{BA776721-ACAC-4EDA-969D-000DFBE39FA9}" srcId="{B4F49948-8104-4BB8-AEAC-A5765BB7D780}" destId="{8030E898-A1F0-485F-9E9B-DE8A2601957B}" srcOrd="5" destOrd="0" parTransId="{25789680-E8EF-4A0A-83FC-6DFF9BA8E36E}" sibTransId="{3F6EF672-4C73-408E-897E-478DDA534A5D}"/>
    <dgm:cxn modelId="{457B43AD-F2E2-4252-B15B-FFE5DC5E2048}" srcId="{B4F49948-8104-4BB8-AEAC-A5765BB7D780}" destId="{EACE67EC-6F0A-40F4-A9D1-985C563CEEC2}" srcOrd="2" destOrd="0" parTransId="{173D6121-715E-40E2-8C74-10539B1FCC33}" sibTransId="{23FA1177-4E64-40F1-8B9A-B022AADDE6F6}"/>
    <dgm:cxn modelId="{4CA5D430-9166-4B4E-961F-06CA14AAA919}" srcId="{B4F49948-8104-4BB8-AEAC-A5765BB7D780}" destId="{0E49B28E-2065-4470-85C0-756BC1C03387}" srcOrd="3" destOrd="0" parTransId="{E7830AC4-B62B-41F7-9722-C138BED036B4}" sibTransId="{6F3ECC00-781A-4B09-B3BC-2CED0F01305D}"/>
    <dgm:cxn modelId="{A116BC99-5D62-471B-B719-C12CA5120D47}" type="presOf" srcId="{FE6B0543-FE28-4F7B-A282-555D7643AB03}" destId="{F1F97C72-AB78-4D6D-B7DA-15E85C5BD94D}" srcOrd="0" destOrd="0" presId="urn:microsoft.com/office/officeart/2005/8/layout/radial1"/>
    <dgm:cxn modelId="{A2039C59-D1B8-4DB3-B767-5076560C8AE5}" type="presOf" srcId="{B4F49948-8104-4BB8-AEAC-A5765BB7D780}" destId="{04EAE677-12F7-44D6-9236-B1C9678B20DF}" srcOrd="0" destOrd="0" presId="urn:microsoft.com/office/officeart/2005/8/layout/radial1"/>
    <dgm:cxn modelId="{B62D9AD7-BC72-4A73-B0EA-81DEBC81C863}" type="presOf" srcId="{8EBB7874-8D61-43BB-82B6-FF53E348D7FC}" destId="{4B64FC8B-7C50-4F92-BECD-B58A4DCBCC0F}" srcOrd="0" destOrd="0" presId="urn:microsoft.com/office/officeart/2005/8/layout/radial1"/>
    <dgm:cxn modelId="{A885DCE1-D29A-4691-9078-3E995BA78A36}" type="presOf" srcId="{F051E202-D19E-4BAE-84EC-34857D132C5D}" destId="{3A89354B-82B5-4C0E-A612-816167C201AA}" srcOrd="1" destOrd="0" presId="urn:microsoft.com/office/officeart/2005/8/layout/radial1"/>
    <dgm:cxn modelId="{AA5E1B6E-D869-4778-8032-BC71F5A7801A}" type="presOf" srcId="{A1BA00CD-EC49-4623-A05C-A9BEAB7CEFD1}" destId="{5FAC3F92-AAD1-4710-BE79-31510DCD2925}" srcOrd="0" destOrd="0" presId="urn:microsoft.com/office/officeart/2005/8/layout/radial1"/>
    <dgm:cxn modelId="{BB5E4FB1-79DE-4071-9870-6A19B4E63879}" srcId="{1C07D6C2-7C56-4408-A563-D28A49B28E91}" destId="{B4F49948-8104-4BB8-AEAC-A5765BB7D780}" srcOrd="0" destOrd="0" parTransId="{E8EC548B-B322-4927-B011-60D5FC694A94}" sibTransId="{9AADD99A-62AC-470A-826B-DE9D87EF0FB7}"/>
    <dgm:cxn modelId="{A0A6BD43-C112-4358-A749-43AA30C13A7D}" type="presOf" srcId="{7F0EFF51-27FB-49DB-B3A5-57FB23E0B5A8}" destId="{7AAC0E57-96F8-464F-B2CF-6F1513CE4CB4}" srcOrd="1" destOrd="0" presId="urn:microsoft.com/office/officeart/2005/8/layout/radial1"/>
    <dgm:cxn modelId="{A0D3F8AC-EE4E-4E09-862A-FC35208E215E}" type="presOf" srcId="{0E49B28E-2065-4470-85C0-756BC1C03387}" destId="{E8E74FAD-12A0-41A7-B7F5-4ECD375B3040}" srcOrd="0" destOrd="0" presId="urn:microsoft.com/office/officeart/2005/8/layout/radial1"/>
    <dgm:cxn modelId="{BF953E76-B3C4-400E-BDB2-DEA176594DAF}" type="presOf" srcId="{1C07D6C2-7C56-4408-A563-D28A49B28E91}" destId="{09209F64-86F5-4952-87B5-4F7C0A7C57C5}" srcOrd="0" destOrd="0" presId="urn:microsoft.com/office/officeart/2005/8/layout/radial1"/>
    <dgm:cxn modelId="{1B5F1B39-1D46-41EF-B11C-821539CA0398}" type="presOf" srcId="{E7830AC4-B62B-41F7-9722-C138BED036B4}" destId="{E72ED8A3-F171-47FC-8176-63E5AA654901}" srcOrd="0" destOrd="0" presId="urn:microsoft.com/office/officeart/2005/8/layout/radial1"/>
    <dgm:cxn modelId="{937FE091-DEB7-4CA8-BD4D-FDD018D3E853}" type="presOf" srcId="{25789680-E8EF-4A0A-83FC-6DFF9BA8E36E}" destId="{306F34D7-C060-4B15-B6EB-1CC3F4711884}" srcOrd="1" destOrd="0" presId="urn:microsoft.com/office/officeart/2005/8/layout/radial1"/>
    <dgm:cxn modelId="{FF52E485-328B-4AFE-96AB-614F83616F6A}" srcId="{B4F49948-8104-4BB8-AEAC-A5765BB7D780}" destId="{9BD8E5D5-573E-4C01-97BB-F15DA22089B4}" srcOrd="9" destOrd="0" parTransId="{A2F05908-BCFE-478A-9B9F-E211C150F23B}" sibTransId="{D1BE5537-37D5-441C-9D86-81B60EC210A9}"/>
    <dgm:cxn modelId="{677F1C94-C40D-4E7C-B6AC-5494FB0A52FF}" type="presOf" srcId="{A2F05908-BCFE-478A-9B9F-E211C150F23B}" destId="{C0754DFB-B9A5-4971-BD9A-4C0339BDE07D}" srcOrd="1" destOrd="0" presId="urn:microsoft.com/office/officeart/2005/8/layout/radial1"/>
    <dgm:cxn modelId="{4DB6A540-79AC-4E48-BF99-49614294D219}" type="presOf" srcId="{EACE67EC-6F0A-40F4-A9D1-985C563CEEC2}" destId="{2A9CE91E-5F32-4F25-BD0C-5ABABFB814A4}" srcOrd="0" destOrd="0" presId="urn:microsoft.com/office/officeart/2005/8/layout/radial1"/>
    <dgm:cxn modelId="{D3E6E862-124F-40FB-9CD9-AF7DB91BFF67}" type="presOf" srcId="{173D6121-715E-40E2-8C74-10539B1FCC33}" destId="{B54CD1D7-D1B5-4F46-A55E-5F14D8E26FF3}" srcOrd="0" destOrd="0" presId="urn:microsoft.com/office/officeart/2005/8/layout/radial1"/>
    <dgm:cxn modelId="{E9B9091E-FD75-4EF9-9984-AF289FDFF0AF}" srcId="{B4F49948-8104-4BB8-AEAC-A5765BB7D780}" destId="{269DB50A-5563-4A53-BC4E-8EB4E0CE1AD3}" srcOrd="6" destOrd="0" parTransId="{7F0EFF51-27FB-49DB-B3A5-57FB23E0B5A8}" sibTransId="{93C8F220-3465-4110-B7C8-14BA91A115F5}"/>
    <dgm:cxn modelId="{2CDCE041-7CCF-4DF5-94C9-B7058D799EDE}" srcId="{B4F49948-8104-4BB8-AEAC-A5765BB7D780}" destId="{8EBB7874-8D61-43BB-82B6-FF53E348D7FC}" srcOrd="1" destOrd="0" parTransId="{A7D5A255-559E-44A4-AFF0-12D0E0F3EA09}" sibTransId="{C41A6945-6382-4EB6-81A6-AFBAF3D48EE9}"/>
    <dgm:cxn modelId="{65ED31AC-9AA2-4D09-86F2-D93F7B01ECAC}" type="presOf" srcId="{A1BA00CD-EC49-4623-A05C-A9BEAB7CEFD1}" destId="{47448E02-8B71-4188-8D05-3568C30C9CCE}" srcOrd="1" destOrd="0" presId="urn:microsoft.com/office/officeart/2005/8/layout/radial1"/>
    <dgm:cxn modelId="{7A69B58C-8104-4237-A8BC-162B2E6D49FB}" srcId="{B4F49948-8104-4BB8-AEAC-A5765BB7D780}" destId="{BB28593D-BFEC-4BE1-A5D8-73CADFE0E86B}" srcOrd="0" destOrd="0" parTransId="{F051E202-D19E-4BAE-84EC-34857D132C5D}" sibTransId="{D5273A19-E669-4A4E-8F88-7E4F0DE2EE1F}"/>
    <dgm:cxn modelId="{D9E0A839-CE6A-4EDE-BC50-B8FCEA7175ED}" type="presOf" srcId="{25789680-E8EF-4A0A-83FC-6DFF9BA8E36E}" destId="{DE2049DF-0373-4246-B5A1-18CB31041470}" srcOrd="0" destOrd="0" presId="urn:microsoft.com/office/officeart/2005/8/layout/radial1"/>
    <dgm:cxn modelId="{33016247-99D7-4C1D-8650-03D81D82829C}" type="presOf" srcId="{173D6121-715E-40E2-8C74-10539B1FCC33}" destId="{16FA0B91-0330-4AFA-BCBC-026B83122A47}" srcOrd="1" destOrd="0" presId="urn:microsoft.com/office/officeart/2005/8/layout/radial1"/>
    <dgm:cxn modelId="{7B25953D-1C65-4D2D-9618-21703F9BEEBB}" srcId="{B4F49948-8104-4BB8-AEAC-A5765BB7D780}" destId="{C8B92BE1-2BF0-4784-9369-D756685A6990}" srcOrd="4" destOrd="0" parTransId="{AA0F9E1F-1356-47FF-BE8C-FBC3D8D40C43}" sibTransId="{D86F7000-C56A-49ED-BD16-8EE259D9FAA5}"/>
    <dgm:cxn modelId="{8A9A0BBB-26B1-4FB3-A949-3CD8E2F24396}" type="presOf" srcId="{8030E898-A1F0-485F-9E9B-DE8A2601957B}" destId="{2E501FEA-2D0F-46D9-823F-B283B5144C4C}" srcOrd="0" destOrd="0" presId="urn:microsoft.com/office/officeart/2005/8/layout/radial1"/>
    <dgm:cxn modelId="{7581C10E-B7D2-4661-95F6-CEF3587E22B4}" type="presOf" srcId="{F051E202-D19E-4BAE-84EC-34857D132C5D}" destId="{4597B0DF-C263-40FF-85AA-7F32FB6EE118}" srcOrd="0" destOrd="0" presId="urn:microsoft.com/office/officeart/2005/8/layout/radial1"/>
    <dgm:cxn modelId="{DB8EF7B7-48FA-4405-AB4B-39F83CD4BA4A}" srcId="{B4F49948-8104-4BB8-AEAC-A5765BB7D780}" destId="{FE6B0543-FE28-4F7B-A282-555D7643AB03}" srcOrd="8" destOrd="0" parTransId="{A1BA00CD-EC49-4623-A05C-A9BEAB7CEFD1}" sibTransId="{BF778A84-493B-4D0B-BE86-9223EF20F2C8}"/>
    <dgm:cxn modelId="{71E580BA-5AF6-48C6-9D18-DC2A4E336CDA}" type="presOf" srcId="{7F0EFF51-27FB-49DB-B3A5-57FB23E0B5A8}" destId="{BB16ABFA-A78E-4E87-9BCA-D23B7D6745B1}" srcOrd="0" destOrd="0" presId="urn:microsoft.com/office/officeart/2005/8/layout/radial1"/>
    <dgm:cxn modelId="{4F3CF3BB-388F-46FC-9A64-2B83F1143205}" type="presOf" srcId="{AA0F9E1F-1356-47FF-BE8C-FBC3D8D40C43}" destId="{6034050C-ED87-471E-B57D-34A6DBB2813D}" srcOrd="1" destOrd="0" presId="urn:microsoft.com/office/officeart/2005/8/layout/radial1"/>
    <dgm:cxn modelId="{C7D0890A-AEF6-4846-A3E1-966F48924EF0}" type="presOf" srcId="{9BD8E5D5-573E-4C01-97BB-F15DA22089B4}" destId="{6EC76034-AC80-4A1A-A12D-BF8E423AD1DD}" srcOrd="0" destOrd="0" presId="urn:microsoft.com/office/officeart/2005/8/layout/radial1"/>
    <dgm:cxn modelId="{26DE548C-CFA7-4AA4-8005-C187CFD429D4}" type="presOf" srcId="{AA0F9E1F-1356-47FF-BE8C-FBC3D8D40C43}" destId="{D2AEA626-0782-496C-9F0D-0672EFB9BA2B}" srcOrd="0" destOrd="0" presId="urn:microsoft.com/office/officeart/2005/8/layout/radial1"/>
    <dgm:cxn modelId="{F86B1D30-6B7A-47ED-BE04-2823C394AA16}" type="presOf" srcId="{A2F05908-BCFE-478A-9B9F-E211C150F23B}" destId="{876979F8-F808-46F4-8318-E280D58FBE4B}" srcOrd="0" destOrd="0" presId="urn:microsoft.com/office/officeart/2005/8/layout/radial1"/>
    <dgm:cxn modelId="{9C9825F6-A11E-4DEE-A471-834F69CFE97D}" type="presOf" srcId="{C8B92BE1-2BF0-4784-9369-D756685A6990}" destId="{B8C291DE-1E00-4940-A744-FE4F717C55BB}" srcOrd="0" destOrd="0" presId="urn:microsoft.com/office/officeart/2005/8/layout/radial1"/>
    <dgm:cxn modelId="{152F3897-3EDB-4B3B-B816-B9C4040DEE04}" type="presOf" srcId="{5EC1FBA2-18EE-46B0-A0DF-7B0D5EA9F65A}" destId="{EBD84464-1576-4E41-BB3F-F5E38FBC782C}" srcOrd="0" destOrd="0" presId="urn:microsoft.com/office/officeart/2005/8/layout/radial1"/>
    <dgm:cxn modelId="{A0C55C1B-E1E6-40FB-9A61-ED499C9896AF}" type="presOf" srcId="{269DB50A-5563-4A53-BC4E-8EB4E0CE1AD3}" destId="{90AE8FCD-BBE1-4AE4-84D7-2B99D5593F90}" srcOrd="0" destOrd="0" presId="urn:microsoft.com/office/officeart/2005/8/layout/radial1"/>
    <dgm:cxn modelId="{B8A2E6EE-E27F-4E8D-830B-8466ED35F2C5}" type="presOf" srcId="{BB28593D-BFEC-4BE1-A5D8-73CADFE0E86B}" destId="{A1741660-68A7-4460-9AB0-317F7E03B160}" srcOrd="0" destOrd="0" presId="urn:microsoft.com/office/officeart/2005/8/layout/radial1"/>
    <dgm:cxn modelId="{B7086EAE-317F-4D3E-AD6C-A506C639ED38}" type="presOf" srcId="{A7D5A255-559E-44A4-AFF0-12D0E0F3EA09}" destId="{6A4291EB-9816-44F8-8807-1D3AEE141D28}" srcOrd="1" destOrd="0" presId="urn:microsoft.com/office/officeart/2005/8/layout/radial1"/>
    <dgm:cxn modelId="{6A1E70C6-F3D2-4B9A-B7BF-B077A56103B0}" type="presOf" srcId="{A7D5A255-559E-44A4-AFF0-12D0E0F3EA09}" destId="{301ABC58-6479-476D-AB2D-C4F241CEDCF9}" srcOrd="0" destOrd="0" presId="urn:microsoft.com/office/officeart/2005/8/layout/radial1"/>
    <dgm:cxn modelId="{96308C03-AF8E-414F-AEBA-F3D3D03C9E37}" type="presOf" srcId="{86671BC5-813D-4DE7-9ADC-33EF649FB6EF}" destId="{7AE7DB6C-530B-4094-9905-A00830D66756}" srcOrd="1" destOrd="0" presId="urn:microsoft.com/office/officeart/2005/8/layout/radial1"/>
    <dgm:cxn modelId="{30D55337-96EC-413B-8715-735F8527B820}" type="presParOf" srcId="{09209F64-86F5-4952-87B5-4F7C0A7C57C5}" destId="{04EAE677-12F7-44D6-9236-B1C9678B20DF}" srcOrd="0" destOrd="0" presId="urn:microsoft.com/office/officeart/2005/8/layout/radial1"/>
    <dgm:cxn modelId="{298992AE-077A-420F-A7BD-67C5B6B47E04}" type="presParOf" srcId="{09209F64-86F5-4952-87B5-4F7C0A7C57C5}" destId="{4597B0DF-C263-40FF-85AA-7F32FB6EE118}" srcOrd="1" destOrd="0" presId="urn:microsoft.com/office/officeart/2005/8/layout/radial1"/>
    <dgm:cxn modelId="{0B4720B4-4D77-45B9-B155-049D8C33AA87}" type="presParOf" srcId="{4597B0DF-C263-40FF-85AA-7F32FB6EE118}" destId="{3A89354B-82B5-4C0E-A612-816167C201AA}" srcOrd="0" destOrd="0" presId="urn:microsoft.com/office/officeart/2005/8/layout/radial1"/>
    <dgm:cxn modelId="{D746B741-57ED-4AA9-8BC7-193BD60CACDC}" type="presParOf" srcId="{09209F64-86F5-4952-87B5-4F7C0A7C57C5}" destId="{A1741660-68A7-4460-9AB0-317F7E03B160}" srcOrd="2" destOrd="0" presId="urn:microsoft.com/office/officeart/2005/8/layout/radial1"/>
    <dgm:cxn modelId="{3B3582D2-B1DC-47CD-B532-55C8290A811B}" type="presParOf" srcId="{09209F64-86F5-4952-87B5-4F7C0A7C57C5}" destId="{301ABC58-6479-476D-AB2D-C4F241CEDCF9}" srcOrd="3" destOrd="0" presId="urn:microsoft.com/office/officeart/2005/8/layout/radial1"/>
    <dgm:cxn modelId="{4E18ABE8-7D53-427E-B232-052B405003F9}" type="presParOf" srcId="{301ABC58-6479-476D-AB2D-C4F241CEDCF9}" destId="{6A4291EB-9816-44F8-8807-1D3AEE141D28}" srcOrd="0" destOrd="0" presId="urn:microsoft.com/office/officeart/2005/8/layout/radial1"/>
    <dgm:cxn modelId="{FD0C244D-E647-43F4-85DB-23B5D0B532A1}" type="presParOf" srcId="{09209F64-86F5-4952-87B5-4F7C0A7C57C5}" destId="{4B64FC8B-7C50-4F92-BECD-B58A4DCBCC0F}" srcOrd="4" destOrd="0" presId="urn:microsoft.com/office/officeart/2005/8/layout/radial1"/>
    <dgm:cxn modelId="{3832EAD7-5953-4AF5-BD42-F38DDAE658A9}" type="presParOf" srcId="{09209F64-86F5-4952-87B5-4F7C0A7C57C5}" destId="{B54CD1D7-D1B5-4F46-A55E-5F14D8E26FF3}" srcOrd="5" destOrd="0" presId="urn:microsoft.com/office/officeart/2005/8/layout/radial1"/>
    <dgm:cxn modelId="{6255D3FC-A393-46D1-8A8D-09A1AD80AF09}" type="presParOf" srcId="{B54CD1D7-D1B5-4F46-A55E-5F14D8E26FF3}" destId="{16FA0B91-0330-4AFA-BCBC-026B83122A47}" srcOrd="0" destOrd="0" presId="urn:microsoft.com/office/officeart/2005/8/layout/radial1"/>
    <dgm:cxn modelId="{E2EF381C-BAC7-4445-B1EF-3212F1E597B5}" type="presParOf" srcId="{09209F64-86F5-4952-87B5-4F7C0A7C57C5}" destId="{2A9CE91E-5F32-4F25-BD0C-5ABABFB814A4}" srcOrd="6" destOrd="0" presId="urn:microsoft.com/office/officeart/2005/8/layout/radial1"/>
    <dgm:cxn modelId="{4CECD3F1-2E08-4CEE-93B7-BCFFA5D3C5D8}" type="presParOf" srcId="{09209F64-86F5-4952-87B5-4F7C0A7C57C5}" destId="{E72ED8A3-F171-47FC-8176-63E5AA654901}" srcOrd="7" destOrd="0" presId="urn:microsoft.com/office/officeart/2005/8/layout/radial1"/>
    <dgm:cxn modelId="{99D1CCEF-CCEE-4EF1-90A9-97EDFCD5E148}" type="presParOf" srcId="{E72ED8A3-F171-47FC-8176-63E5AA654901}" destId="{3A847986-4793-45A3-B79C-919986ED3BF6}" srcOrd="0" destOrd="0" presId="urn:microsoft.com/office/officeart/2005/8/layout/radial1"/>
    <dgm:cxn modelId="{8E57BE3D-AF94-4515-BAB8-4AA283105C19}" type="presParOf" srcId="{09209F64-86F5-4952-87B5-4F7C0A7C57C5}" destId="{E8E74FAD-12A0-41A7-B7F5-4ECD375B3040}" srcOrd="8" destOrd="0" presId="urn:microsoft.com/office/officeart/2005/8/layout/radial1"/>
    <dgm:cxn modelId="{72918103-7C8D-47CF-BF47-1717190F8BC2}" type="presParOf" srcId="{09209F64-86F5-4952-87B5-4F7C0A7C57C5}" destId="{D2AEA626-0782-496C-9F0D-0672EFB9BA2B}" srcOrd="9" destOrd="0" presId="urn:microsoft.com/office/officeart/2005/8/layout/radial1"/>
    <dgm:cxn modelId="{5FE5591B-B5D2-44FD-A6DE-6E0E703DEF36}" type="presParOf" srcId="{D2AEA626-0782-496C-9F0D-0672EFB9BA2B}" destId="{6034050C-ED87-471E-B57D-34A6DBB2813D}" srcOrd="0" destOrd="0" presId="urn:microsoft.com/office/officeart/2005/8/layout/radial1"/>
    <dgm:cxn modelId="{B5E091C9-3047-4AEE-82C8-FEA9D8FE24C9}" type="presParOf" srcId="{09209F64-86F5-4952-87B5-4F7C0A7C57C5}" destId="{B8C291DE-1E00-4940-A744-FE4F717C55BB}" srcOrd="10" destOrd="0" presId="urn:microsoft.com/office/officeart/2005/8/layout/radial1"/>
    <dgm:cxn modelId="{E7F79217-0D55-4C91-90B8-6BAD17CB5B96}" type="presParOf" srcId="{09209F64-86F5-4952-87B5-4F7C0A7C57C5}" destId="{DE2049DF-0373-4246-B5A1-18CB31041470}" srcOrd="11" destOrd="0" presId="urn:microsoft.com/office/officeart/2005/8/layout/radial1"/>
    <dgm:cxn modelId="{66C33B3F-A255-49E2-8396-73B412466BE7}" type="presParOf" srcId="{DE2049DF-0373-4246-B5A1-18CB31041470}" destId="{306F34D7-C060-4B15-B6EB-1CC3F4711884}" srcOrd="0" destOrd="0" presId="urn:microsoft.com/office/officeart/2005/8/layout/radial1"/>
    <dgm:cxn modelId="{E7A7C75F-C521-4244-8314-0BBA68286A16}" type="presParOf" srcId="{09209F64-86F5-4952-87B5-4F7C0A7C57C5}" destId="{2E501FEA-2D0F-46D9-823F-B283B5144C4C}" srcOrd="12" destOrd="0" presId="urn:microsoft.com/office/officeart/2005/8/layout/radial1"/>
    <dgm:cxn modelId="{4E740D62-AF92-4ADD-9B1A-F1DDA009A8FF}" type="presParOf" srcId="{09209F64-86F5-4952-87B5-4F7C0A7C57C5}" destId="{BB16ABFA-A78E-4E87-9BCA-D23B7D6745B1}" srcOrd="13" destOrd="0" presId="urn:microsoft.com/office/officeart/2005/8/layout/radial1"/>
    <dgm:cxn modelId="{F90992F0-C5D5-487C-A45A-6F10446A40AB}" type="presParOf" srcId="{BB16ABFA-A78E-4E87-9BCA-D23B7D6745B1}" destId="{7AAC0E57-96F8-464F-B2CF-6F1513CE4CB4}" srcOrd="0" destOrd="0" presId="urn:microsoft.com/office/officeart/2005/8/layout/radial1"/>
    <dgm:cxn modelId="{88CDF79A-8747-478F-BCCF-9EF256CE0666}" type="presParOf" srcId="{09209F64-86F5-4952-87B5-4F7C0A7C57C5}" destId="{90AE8FCD-BBE1-4AE4-84D7-2B99D5593F90}" srcOrd="14" destOrd="0" presId="urn:microsoft.com/office/officeart/2005/8/layout/radial1"/>
    <dgm:cxn modelId="{5761B4F6-21B1-4DA4-9EBE-5904A3B9D36F}" type="presParOf" srcId="{09209F64-86F5-4952-87B5-4F7C0A7C57C5}" destId="{9CA53A66-0654-4DF5-A873-68E229CD8ACD}" srcOrd="15" destOrd="0" presId="urn:microsoft.com/office/officeart/2005/8/layout/radial1"/>
    <dgm:cxn modelId="{91930E1D-011C-4E6F-A418-36DB024C3608}" type="presParOf" srcId="{9CA53A66-0654-4DF5-A873-68E229CD8ACD}" destId="{7AE7DB6C-530B-4094-9905-A00830D66756}" srcOrd="0" destOrd="0" presId="urn:microsoft.com/office/officeart/2005/8/layout/radial1"/>
    <dgm:cxn modelId="{F924D39F-AF89-4E74-AD44-D60AED01A943}" type="presParOf" srcId="{09209F64-86F5-4952-87B5-4F7C0A7C57C5}" destId="{EBD84464-1576-4E41-BB3F-F5E38FBC782C}" srcOrd="16" destOrd="0" presId="urn:microsoft.com/office/officeart/2005/8/layout/radial1"/>
    <dgm:cxn modelId="{FEE43468-B94A-4019-B99C-11CB19579B7C}" type="presParOf" srcId="{09209F64-86F5-4952-87B5-4F7C0A7C57C5}" destId="{5FAC3F92-AAD1-4710-BE79-31510DCD2925}" srcOrd="17" destOrd="0" presId="urn:microsoft.com/office/officeart/2005/8/layout/radial1"/>
    <dgm:cxn modelId="{8EEBC34E-4768-434D-8613-4DF76D70FA40}" type="presParOf" srcId="{5FAC3F92-AAD1-4710-BE79-31510DCD2925}" destId="{47448E02-8B71-4188-8D05-3568C30C9CCE}" srcOrd="0" destOrd="0" presId="urn:microsoft.com/office/officeart/2005/8/layout/radial1"/>
    <dgm:cxn modelId="{668C53EF-3452-4079-B7CC-BE21DFFCABBC}" type="presParOf" srcId="{09209F64-86F5-4952-87B5-4F7C0A7C57C5}" destId="{F1F97C72-AB78-4D6D-B7DA-15E85C5BD94D}" srcOrd="18" destOrd="0" presId="urn:microsoft.com/office/officeart/2005/8/layout/radial1"/>
    <dgm:cxn modelId="{A3770EB6-6784-48E2-9F12-C776FB27C16C}" type="presParOf" srcId="{09209F64-86F5-4952-87B5-4F7C0A7C57C5}" destId="{876979F8-F808-46F4-8318-E280D58FBE4B}" srcOrd="19" destOrd="0" presId="urn:microsoft.com/office/officeart/2005/8/layout/radial1"/>
    <dgm:cxn modelId="{76A80A32-98A9-4EA1-8B27-B8AC3B4AEE2D}" type="presParOf" srcId="{876979F8-F808-46F4-8318-E280D58FBE4B}" destId="{C0754DFB-B9A5-4971-BD9A-4C0339BDE07D}" srcOrd="0" destOrd="0" presId="urn:microsoft.com/office/officeart/2005/8/layout/radial1"/>
    <dgm:cxn modelId="{64BB5CA5-7357-4CA3-AFEF-337A6941555E}" type="presParOf" srcId="{09209F64-86F5-4952-87B5-4F7C0A7C57C5}" destId="{6EC76034-AC80-4A1A-A12D-BF8E423AD1DD}" srcOrd="2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370084-09B8-40ED-B26F-DF29DF85E584}" type="datetimeFigureOut">
              <a:rPr lang="it-IT" smtClean="0"/>
              <a:t>01/10/2016</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50B6EE-07EB-47FD-AED1-4471F3B2A76C}" type="slidenum">
              <a:rPr lang="it-IT" smtClean="0"/>
              <a:t>‹N›</a:t>
            </a:fld>
            <a:endParaRPr lang="it-IT"/>
          </a:p>
        </p:txBody>
      </p:sp>
    </p:spTree>
    <p:extLst>
      <p:ext uri="{BB962C8B-B14F-4D97-AF65-F5344CB8AC3E}">
        <p14:creationId xmlns:p14="http://schemas.microsoft.com/office/powerpoint/2010/main" val="3074289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C50B6EE-07EB-47FD-AED1-4471F3B2A76C}" type="slidenum">
              <a:rPr lang="it-IT" smtClean="0"/>
              <a:t>86</a:t>
            </a:fld>
            <a:endParaRPr lang="it-IT"/>
          </a:p>
        </p:txBody>
      </p:sp>
    </p:spTree>
    <p:extLst>
      <p:ext uri="{BB962C8B-B14F-4D97-AF65-F5344CB8AC3E}">
        <p14:creationId xmlns:p14="http://schemas.microsoft.com/office/powerpoint/2010/main" val="2973620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CB343FB4-2FC2-469D-8DC5-A31D5F157892}"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2247558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B343FB4-2FC2-469D-8DC5-A31D5F157892}"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385585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CB343FB4-2FC2-469D-8DC5-A31D5F157892}"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746568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CB343FB4-2FC2-469D-8DC5-A31D5F157892}" type="datetimeFigureOut">
              <a:rPr lang="it-IT" smtClean="0"/>
              <a:t>01/10/2016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154139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CB343FB4-2FC2-469D-8DC5-A31D5F157892}" type="datetimeFigureOut">
              <a:rPr lang="it-IT" smtClean="0"/>
              <a:t>01/10/2016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2045562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CB343FB4-2FC2-469D-8DC5-A31D5F157892}" type="datetimeFigureOut">
              <a:rPr lang="it-IT" smtClean="0"/>
              <a:t>01/10/2016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2144391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CB343FB4-2FC2-469D-8DC5-A31D5F157892}" type="datetimeFigureOut">
              <a:rPr lang="it-IT" smtClean="0"/>
              <a:t>01/10/2016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1421849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CB343FB4-2FC2-469D-8DC5-A31D5F157892}" type="datetimeFigureOut">
              <a:rPr lang="it-IT" smtClean="0"/>
              <a:t>01/10/2016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2455063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CB343FB4-2FC2-469D-8DC5-A31D5F157892}" type="datetimeFigureOut">
              <a:rPr lang="it-IT" smtClean="0"/>
              <a:t>01/10/2016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708530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B343FB4-2FC2-469D-8DC5-A31D5F157892}"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3094094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B343FB4-2FC2-469D-8DC5-A31D5F157892}" type="datetimeFigureOut">
              <a:rPr lang="it-IT" smtClean="0"/>
              <a:t>01/10/2016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6DA32E3-3E55-471E-B696-F71437A0E74D}" type="slidenum">
              <a:rPr lang="it-IT" smtClean="0"/>
              <a:t>‹N›</a:t>
            </a:fld>
            <a:endParaRPr lang="it-IT"/>
          </a:p>
        </p:txBody>
      </p:sp>
    </p:spTree>
    <p:extLst>
      <p:ext uri="{BB962C8B-B14F-4D97-AF65-F5344CB8AC3E}">
        <p14:creationId xmlns:p14="http://schemas.microsoft.com/office/powerpoint/2010/main" val="3326811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9344692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4535151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525424707"/>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0756404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9292791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7606174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91976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0795569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4868728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8308348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5404377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8360339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7969154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084515665"/>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9894701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7455763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8137159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2573004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1980052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4483158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7493148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2630569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914243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1686879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2759585781"/>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3305676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1870656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3407076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72924658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012619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37868564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71519157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8338859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55026868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51727415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566818452"/>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55699248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8800503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235509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91788269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08712478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126563209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8469901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5435989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9053784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79343677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2051209486"/>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9933018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69059757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04167496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4446796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55768083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0290331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95522132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22803555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09971839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70955378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2299037184"/>
      </p:ext>
    </p:extLst>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30536942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00626540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91897105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59692511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57493619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24263872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12227543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71520114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906358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06725736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2688794442"/>
      </p:ext>
    </p:extLst>
  </p:cSld>
  <p:clrMapOvr>
    <a:overrideClrMapping bg1="dk1" tx1="lt1" bg2="dk2" tx2="lt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57803013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64877885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78009631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40686146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78580315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24510696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93960072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4144683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54198946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29955660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4086795957"/>
      </p:ext>
    </p:extLst>
  </p:cSld>
  <p:clrMapOvr>
    <a:overrideClrMapping bg1="dk1" tx1="lt1" bg2="dk2" tx2="lt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88792521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50431007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8013507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98312058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09683480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05479067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8297352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70396437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88430211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62986115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491704009"/>
      </p:ext>
    </p:extLst>
  </p:cSld>
  <p:clrMapOvr>
    <a:overrideClrMapping bg1="dk1" tx1="lt1" bg2="dk2" tx2="lt2" accent1="accent1" accent2="accent2" accent3="accent3" accent4="accent4" accent5="accent5" accent6="accent6" hlink="hlink" folHlink="folHlink"/>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4161103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26526868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90991578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1047364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86900155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55139613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0396550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30478382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71733205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20570480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2167335572"/>
      </p:ext>
    </p:extLst>
  </p:cSld>
  <p:clrMapOvr>
    <a:overrideClrMapping bg1="dk1" tx1="lt1" bg2="dk2" tx2="lt2" accent1="accent1" accent2="accent2" accent3="accent3" accent4="accent4" accent5="accent5" accent6="accent6" hlink="hlink" folHlink="folHlink"/>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6408744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69563929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74540235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39268422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70580478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87434065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0268131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8130018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89569317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95956643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389214674"/>
      </p:ext>
    </p:extLst>
  </p:cSld>
  <p:clrMapOvr>
    <a:overrideClrMapping bg1="dk1" tx1="lt1" bg2="dk2" tx2="lt2" accent1="accent1" accent2="accent2" accent3="accent3" accent4="accent4" accent5="accent5" accent6="accent6" hlink="hlink" folHlink="folHlink"/>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89077127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8520967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16051225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59797090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05997540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17186060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56951192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43057432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64992988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37447863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133072099"/>
      </p:ext>
    </p:extLst>
  </p:cSld>
  <p:clrMapOvr>
    <a:overrideClrMapping bg1="dk1" tx1="lt1" bg2="dk2" tx2="lt2" accent1="accent1" accent2="accent2" accent3="accent3" accent4="accent4" accent5="accent5" accent6="accent6" hlink="hlink" folHlink="folHlink"/>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30370592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86990313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419349735"/>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936793974"/>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909431850"/>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9700833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683717741"/>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77766143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02770222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04857362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2204363192"/>
      </p:ext>
    </p:extLst>
  </p:cSld>
  <p:clrMapOvr>
    <a:overrideClrMapping bg1="dk1" tx1="lt1" bg2="dk2" tx2="lt2" accent1="accent1" accent2="accent2" accent3="accent3" accent4="accent4" accent5="accent5" accent6="accent6" hlink="hlink" folHlink="folHlink"/>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23039299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44285649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25339639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53162578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720498661"/>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53198404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4429448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59390670"/>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65679518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24233601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3018406880"/>
      </p:ext>
    </p:extLst>
  </p:cSld>
  <p:clrMapOvr>
    <a:overrideClrMapping bg1="dk1" tx1="lt1" bg2="dk2" tx2="lt2" accent1="accent1" accent2="accent2" accent3="accent3" accent4="accent4" accent5="accent5" accent6="accent6" hlink="hlink" folHlink="folHlink"/>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383941893"/>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3840396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8030859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513975461"/>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24218711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776525777"/>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80085903"/>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414082845"/>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11832915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72471373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787807711"/>
      </p:ext>
    </p:extLst>
  </p:cSld>
  <p:clrMapOvr>
    <a:overrideClrMapping bg1="dk1" tx1="lt1" bg2="dk2" tx2="lt2" accent1="accent1" accent2="accent2" accent3="accent3" accent4="accent4" accent5="accent5" accent6="accent6" hlink="hlink" folHlink="folHlink"/>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690876628"/>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026113683"/>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280218840"/>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992442646"/>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381082000"/>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754445128"/>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831290318"/>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706397713"/>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563142697"/>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545799196"/>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2358094148"/>
      </p:ext>
    </p:extLst>
  </p:cSld>
  <p:clrMapOvr>
    <a:overrideClrMapping bg1="dk1" tx1="lt1" bg2="dk2" tx2="lt2" accent1="accent1" accent2="accent2" accent3="accent3" accent4="accent4" accent5="accent5" accent6="accent6" hlink="hlink" folHlink="folHlink"/>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2737891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50789214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997429162"/>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530975824"/>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983429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557430920"/>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588060859"/>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006145613"/>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473977869"/>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786098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143476359"/>
      </p:ext>
    </p:extLst>
  </p:cSld>
  <p:clrMapOvr>
    <a:overrideClrMapping bg1="dk1" tx1="lt1" bg2="dk2" tx2="lt2" accent1="accent1" accent2="accent2" accent3="accent3" accent4="accent4" accent5="accent5" accent6="accent6" hlink="hlink" folHlink="folHlink"/>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251676569"/>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995301930"/>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029557148"/>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830893394"/>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509851396"/>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087941457"/>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073844097"/>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720893411"/>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97055457"/>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782127006"/>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4256833048"/>
      </p:ext>
    </p:extLst>
  </p:cSld>
  <p:clrMapOvr>
    <a:overrideClrMapping bg1="dk1" tx1="lt1" bg2="dk2" tx2="lt2" accent1="accent1" accent2="accent2" accent3="accent3" accent4="accent4" accent5="accent5" accent6="accent6" hlink="hlink" folHlink="folHlink"/>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60140901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220841482"/>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669386276"/>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89713940"/>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95172014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861476488"/>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334824513"/>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278081824"/>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80917987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295405848"/>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3808154336"/>
      </p:ext>
    </p:extLst>
  </p:cSld>
  <p:clrMapOvr>
    <a:overrideClrMapping bg1="dk1" tx1="lt1" bg2="dk2" tx2="lt2" accent1="accent1" accent2="accent2" accent3="accent3" accent4="accent4" accent5="accent5" accent6="accent6" hlink="hlink" folHlink="folHlink"/>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76472225"/>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738559712"/>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460382226"/>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46583774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514498324"/>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684440579"/>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243768488"/>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438143771"/>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05184971"/>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392917959"/>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724021557"/>
      </p:ext>
    </p:extLst>
  </p:cSld>
  <p:clrMapOvr>
    <a:overrideClrMapping bg1="dk1" tx1="lt1" bg2="dk2" tx2="lt2" accent1="accent1" accent2="accent2" accent3="accent3" accent4="accent4" accent5="accent5" accent6="accent6" hlink="hlink" folHlink="folHlink"/>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543340132"/>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825182701"/>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590623559"/>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914849844"/>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955911121"/>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59264799"/>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116698357"/>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784892669"/>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233576596"/>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12179576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421475185"/>
      </p:ext>
    </p:extLst>
  </p:cSld>
  <p:clrMapOvr>
    <a:overrideClrMapping bg1="dk1" tx1="lt1" bg2="dk2" tx2="lt2" accent1="accent1" accent2="accent2" accent3="accent3" accent4="accent4" accent5="accent5" accent6="accent6" hlink="hlink" folHlink="folHlink"/>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298762717"/>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011923015"/>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83061449"/>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26224927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62550332"/>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606415264"/>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758622871"/>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630015789"/>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200601945"/>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61537146"/>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3545734888"/>
      </p:ext>
    </p:extLst>
  </p:cSld>
  <p:clrMapOvr>
    <a:overrideClrMapping bg1="dk1" tx1="lt1" bg2="dk2" tx2="lt2" accent1="accent1" accent2="accent2" accent3="accent3" accent4="accent4" accent5="accent5" accent6="accent6" hlink="hlink" folHlink="folHlink"/>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19496561"/>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134644475"/>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37013150"/>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575085357"/>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424791104"/>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1785211035"/>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753560822"/>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516258325"/>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865884820"/>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011175540"/>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922551517"/>
      </p:ext>
    </p:extLst>
  </p:cSld>
  <p:clrMapOvr>
    <a:overrideClrMapping bg1="dk1" tx1="lt1" bg2="dk2" tx2="lt2" accent1="accent1" accent2="accent2" accent3="accent3" accent4="accent4" accent5="accent5" accent6="accent6" hlink="hlink" folHlink="folHlink"/>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093215824"/>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002504438"/>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806949217"/>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784852323"/>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303352379"/>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435415523"/>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898108138"/>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495243267"/>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305619594"/>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074182893"/>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462669047"/>
      </p:ext>
    </p:extLst>
  </p:cSld>
  <p:clrMapOvr>
    <a:overrideClrMapping bg1="dk1" tx1="lt1" bg2="dk2" tx2="lt2" accent1="accent1" accent2="accent2" accent3="accent3" accent4="accent4" accent5="accent5" accent6="accent6" hlink="hlink" folHlink="folHlink"/>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214552383"/>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256075501"/>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650807084"/>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360898876"/>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271027100"/>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740017280"/>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066053945"/>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986229630"/>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702776773"/>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537962780"/>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262759096"/>
      </p:ext>
    </p:extLst>
  </p:cSld>
  <p:clrMapOvr>
    <a:overrideClrMapping bg1="dk1" tx1="lt1" bg2="dk2" tx2="lt2" accent1="accent1" accent2="accent2" accent3="accent3" accent4="accent4" accent5="accent5" accent6="accent6" hlink="hlink" folHlink="folHlink"/>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50474625"/>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620270269"/>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219683264"/>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902085782"/>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837269328"/>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166454105"/>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371013610"/>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763840139"/>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230287339"/>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706881998"/>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4179946071"/>
      </p:ext>
    </p:extLst>
  </p:cSld>
  <p:clrMapOvr>
    <a:overrideClrMapping bg1="dk1" tx1="lt1" bg2="dk2" tx2="lt2" accent1="accent1" accent2="accent2" accent3="accent3" accent4="accent4" accent5="accent5" accent6="accent6" hlink="hlink" folHlink="folHlink"/>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212516217"/>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172398208"/>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467935708"/>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323992540"/>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582642883"/>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608411197"/>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223316547"/>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826750750"/>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281945777"/>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679136006"/>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82419266"/>
      </p:ext>
    </p:extLst>
  </p:cSld>
  <p:clrMapOvr>
    <a:overrideClrMapping bg1="dk1" tx1="lt1" bg2="dk2" tx2="lt2" accent1="accent1" accent2="accent2" accent3="accent3" accent4="accent4" accent5="accent5" accent6="accent6" hlink="hlink" folHlink="folHlink"/>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946044689"/>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992802298"/>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774000111"/>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912678198"/>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380014731"/>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1922564045"/>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424670811"/>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032834651"/>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895607318"/>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847484328"/>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764621020"/>
      </p:ext>
    </p:extLst>
  </p:cSld>
  <p:clrMapOvr>
    <a:overrideClrMapping bg1="dk1" tx1="lt1" bg2="dk2" tx2="lt2" accent1="accent1" accent2="accent2" accent3="accent3" accent4="accent4" accent5="accent5" accent6="accent6" hlink="hlink" folHlink="folHlink"/>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247772933"/>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3687198"/>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86888896"/>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077854919"/>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111920936"/>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702122654"/>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571664235"/>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32558562"/>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301243096"/>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260593711"/>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473618566"/>
      </p:ext>
    </p:extLst>
  </p:cSld>
  <p:clrMapOvr>
    <a:overrideClrMapping bg1="dk1" tx1="lt1" bg2="dk2" tx2="lt2" accent1="accent1" accent2="accent2" accent3="accent3" accent4="accent4" accent5="accent5" accent6="accent6" hlink="hlink" folHlink="folHlink"/>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233732049"/>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561397421"/>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025012872"/>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09549689"/>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265114714"/>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835644233"/>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99481081"/>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889619751"/>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279028758"/>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007587715"/>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500126429"/>
      </p:ext>
    </p:extLst>
  </p:cSld>
  <p:clrMapOvr>
    <a:overrideClrMapping bg1="dk1" tx1="lt1" bg2="dk2" tx2="lt2" accent1="accent1" accent2="accent2" accent3="accent3" accent4="accent4" accent5="accent5" accent6="accent6" hlink="hlink" folHlink="folHlink"/>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043872949"/>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6576753"/>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60086772"/>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9897787"/>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487866898"/>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1641057012"/>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99449068"/>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956249009"/>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072351500"/>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44291372"/>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498989562"/>
      </p:ext>
    </p:extLst>
  </p:cSld>
  <p:clrMapOvr>
    <a:overrideClrMapping bg1="dk1" tx1="lt1" bg2="dk2" tx2="lt2" accent1="accent1" accent2="accent2" accent3="accent3" accent4="accent4" accent5="accent5" accent6="accent6" hlink="hlink" folHlink="folHlink"/>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233192941"/>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230060232"/>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375567514"/>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79018528"/>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301479788"/>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2778453761"/>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822034225"/>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045600927"/>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377929080"/>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071669801"/>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16413352"/>
      </p:ext>
    </p:extLst>
  </p:cSld>
  <p:clrMapOvr>
    <a:overrideClrMapping bg1="dk1" tx1="lt1" bg2="dk2" tx2="lt2" accent1="accent1" accent2="accent2" accent3="accent3" accent4="accent4" accent5="accent5" accent6="accent6" hlink="hlink" folHlink="folHlink"/>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90525413"/>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956674836"/>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329272927"/>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908479103"/>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491346475"/>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1300987150"/>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9869251"/>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326202585"/>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1768869551"/>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2750696"/>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1027164531"/>
      </p:ext>
    </p:extLst>
  </p:cSld>
  <p:clrMapOvr>
    <a:overrideClrMapping bg1="dk1" tx1="lt1" bg2="dk2" tx2="lt2" accent1="accent1" accent2="accent2" accent3="accent3" accent4="accent4" accent5="accent5" accent6="accent6" hlink="hlink" folHlink="folHlink"/>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849335627"/>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372923841"/>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416320000"/>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550845770"/>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238136310"/>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865444541"/>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633927820"/>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74578457"/>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483803533"/>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617429272"/>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3781944902"/>
      </p:ext>
    </p:extLst>
  </p:cSld>
  <p:clrMapOvr>
    <a:overrideClrMapping bg1="dk1" tx1="lt1" bg2="dk2" tx2="lt2" accent1="accent1" accent2="accent2" accent3="accent3" accent4="accent4" accent5="accent5" accent6="accent6" hlink="hlink" folHlink="folHlink"/>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644145349"/>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08600723"/>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348614308"/>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800991820"/>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551827176"/>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3938791134"/>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508016369"/>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063176950"/>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 name="Segnaposto piè di pagina 1"/>
          <p:cNvSpPr>
            <a:spLocks noGrp="1"/>
          </p:cNvSpPr>
          <p:nvPr>
            <p:ph type="ftr" sz="quarter" idx="11"/>
          </p:nvPr>
        </p:nvSpPr>
        <p:spPr/>
        <p:txBody>
          <a:bodyPr/>
          <a:lstStyle/>
          <a:p>
            <a:endParaRPr lang="en-US">
              <a:solidFill>
                <a:srgbClr val="F0A22E">
                  <a:shade val="75000"/>
                </a:srgbClr>
              </a:solidFill>
            </a:endParaRPr>
          </a:p>
        </p:txBody>
      </p:sp>
      <p:sp>
        <p:nvSpPr>
          <p:cNvPr id="15" name="Segnaposto numero diapositiva 14"/>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364632374"/>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9" name="Segnaposto piè di pagina 18"/>
          <p:cNvSpPr>
            <a:spLocks noGrp="1"/>
          </p:cNvSpPr>
          <p:nvPr>
            <p:ph type="ftr" sz="quarter" idx="11"/>
          </p:nvPr>
        </p:nvSpPr>
        <p:spPr>
          <a:xfrm>
            <a:off x="3581400" y="76200"/>
            <a:ext cx="2895600" cy="288925"/>
          </a:xfrm>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a:xfrm>
            <a:off x="8229600" y="6473952"/>
            <a:ext cx="758952"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Tree>
    <p:extLst>
      <p:ext uri="{BB962C8B-B14F-4D97-AF65-F5344CB8AC3E}">
        <p14:creationId xmlns:p14="http://schemas.microsoft.com/office/powerpoint/2010/main" val="3421747164"/>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1" name="Segnaposto piè di pagina 10"/>
          <p:cNvSpPr>
            <a:spLocks noGrp="1"/>
          </p:cNvSpPr>
          <p:nvPr>
            <p:ph type="ftr" sz="quarter" idx="11"/>
          </p:nvPr>
        </p:nvSpPr>
        <p:spPr/>
        <p:txBody>
          <a:bodyPr/>
          <a:lstStyle/>
          <a:p>
            <a:endParaRPr lang="en-US">
              <a:solidFill>
                <a:srgbClr val="F0A22E">
                  <a:shade val="75000"/>
                </a:srgbClr>
              </a:solidFill>
            </a:endParaRPr>
          </a:p>
        </p:txBody>
      </p:sp>
      <p:sp>
        <p:nvSpPr>
          <p:cNvPr id="16" name="Segnaposto numero diapositiva 1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extLst>
      <p:ext uri="{BB962C8B-B14F-4D97-AF65-F5344CB8AC3E}">
        <p14:creationId xmlns:p14="http://schemas.microsoft.com/office/powerpoint/2010/main" val="683596079"/>
      </p:ext>
    </p:extLst>
  </p:cSld>
  <p:clrMapOvr>
    <a:overrideClrMapping bg1="dk1" tx1="lt1" bg2="dk2" tx2="lt2" accent1="accent1" accent2="accent2" accent3="accent3" accent4="accent4" accent5="accent5" accent6="accent6" hlink="hlink" folHlink="folHlink"/>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10" name="Segnaposto piè di pagina 9"/>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717512101"/>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6" name="Segnaposto piè di pagina 5"/>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a:xfrm>
            <a:off x="8229600" y="6477000"/>
            <a:ext cx="762000" cy="246888"/>
          </a:xfrm>
        </p:spPr>
        <p:txBody>
          <a:body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261627428"/>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1" name="Segnaposto piè di pagina 20"/>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2644038440"/>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4" name="Segnaposto piè di pagina 23"/>
          <p:cNvSpPr>
            <a:spLocks noGrp="1"/>
          </p:cNvSpPr>
          <p:nvPr>
            <p:ph type="ftr" sz="quarter" idx="11"/>
          </p:nvPr>
        </p:nvSpPr>
        <p:spPr/>
        <p:txBody>
          <a:bodyPr/>
          <a:lstStyle/>
          <a:p>
            <a:endParaRPr lang="en-US">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597798721"/>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29" name="Segnaposto piè di pagina 28"/>
          <p:cNvSpPr>
            <a:spLocks noGrp="1"/>
          </p:cNvSpPr>
          <p:nvPr>
            <p:ph type="ftr" sz="quarter" idx="11"/>
          </p:nvPr>
        </p:nvSpPr>
        <p:spPr/>
        <p:txBody>
          <a:bodyPr/>
          <a:lstStyle/>
          <a:p>
            <a:endParaRPr lang="en-US" dirty="0">
              <a:solidFill>
                <a:srgbClr val="F0A22E">
                  <a:shade val="75000"/>
                </a:srgbClr>
              </a:solidFill>
            </a:endParaRPr>
          </a:p>
        </p:txBody>
      </p:sp>
      <p:sp>
        <p:nvSpPr>
          <p:cNvPr id="7" name="Segnaposto numero diapositiva 6"/>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4072138204"/>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31" name="Segnaposto numero diapositiva 30"/>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extLst>
      <p:ext uri="{BB962C8B-B14F-4D97-AF65-F5344CB8AC3E}">
        <p14:creationId xmlns:p14="http://schemas.microsoft.com/office/powerpoint/2010/main" val="693475751"/>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3346689798"/>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74CBEAF9-9E58-4CC8-A6FF-6DD8A58DEEA4}" type="datetimeFigureOut">
              <a:rPr lang="en-US" smtClean="0">
                <a:solidFill>
                  <a:srgbClr val="F0A22E">
                    <a:shade val="75000"/>
                  </a:srgbClr>
                </a:solidFill>
              </a:rPr>
              <a:pPr/>
              <a:t>10/1/2016</a:t>
            </a:fld>
            <a:endParaRPr lang="en-US">
              <a:solidFill>
                <a:srgbClr val="F0A22E">
                  <a:shade val="75000"/>
                </a:srgbClr>
              </a:solidFill>
            </a:endParaRPr>
          </a:p>
        </p:txBody>
      </p:sp>
      <p:sp>
        <p:nvSpPr>
          <p:cNvPr id="5" name="Segnaposto piè di pagina 4"/>
          <p:cNvSpPr>
            <a:spLocks noGrp="1"/>
          </p:cNvSpPr>
          <p:nvPr>
            <p:ph type="ftr" sz="quarter" idx="11"/>
          </p:nvPr>
        </p:nvSpPr>
        <p:spPr/>
        <p:txBody>
          <a:bodyPr/>
          <a:lstStyle/>
          <a:p>
            <a:endParaRPr lang="en-US">
              <a:solidFill>
                <a:srgbClr val="F0A22E">
                  <a:shade val="75000"/>
                </a:srgbClr>
              </a:solidFill>
            </a:endParaRPr>
          </a:p>
        </p:txBody>
      </p:sp>
      <p:sp>
        <p:nvSpPr>
          <p:cNvPr id="6" name="Segnaposto numero diapositiva 5"/>
          <p:cNvSpPr>
            <a:spLocks noGrp="1"/>
          </p:cNvSpPr>
          <p:nvPr>
            <p:ph type="sldNum" sz="quarter" idx="12"/>
          </p:nvPr>
        </p:nvSpPr>
        <p:spPr/>
        <p:txBody>
          <a:bodyPr/>
          <a:lstStyle/>
          <a:p>
            <a:fld id="{CA15C064-DD44-4CAC-873E-2D1F54821676}" type="slidenum">
              <a:rPr lang="en-US" smtClean="0">
                <a:solidFill>
                  <a:srgbClr val="F0A22E">
                    <a:shade val="75000"/>
                  </a:srgbClr>
                </a:solidFill>
              </a:rPr>
              <a:pPr/>
              <a:t>‹N›</a:t>
            </a:fld>
            <a:endParaRPr lang="en-US">
              <a:solidFill>
                <a:srgbClr val="F0A22E">
                  <a:shade val="75000"/>
                </a:srgbClr>
              </a:solidFill>
            </a:endParaRPr>
          </a:p>
        </p:txBody>
      </p:sp>
    </p:spTree>
    <p:extLst>
      <p:ext uri="{BB962C8B-B14F-4D97-AF65-F5344CB8AC3E}">
        <p14:creationId xmlns:p14="http://schemas.microsoft.com/office/powerpoint/2010/main" val="1977968771"/>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38" name="PlaceHolder 1"/>
          <p:cNvSpPr>
            <a:spLocks noGrp="1"/>
          </p:cNvSpPr>
          <p:nvPr>
            <p:ph type="title"/>
          </p:nvPr>
        </p:nvSpPr>
        <p:spPr>
          <a:xfrm>
            <a:off x="457110" y="273600"/>
            <a:ext cx="8229330" cy="1144800"/>
          </a:xfrm>
          <a:prstGeom prst="rect">
            <a:avLst/>
          </a:prstGeom>
        </p:spPr>
        <p:txBody>
          <a:bodyPr lIns="0" tIns="0" rIns="0" bIns="0" anchor="ctr"/>
          <a:lstStyle/>
          <a:p>
            <a:pPr algn="ctr"/>
            <a:endParaRPr/>
          </a:p>
        </p:txBody>
      </p:sp>
      <p:sp>
        <p:nvSpPr>
          <p:cNvPr id="39" name="PlaceHolder 2"/>
          <p:cNvSpPr>
            <a:spLocks noGrp="1"/>
          </p:cNvSpPr>
          <p:nvPr>
            <p:ph type="subTitle"/>
          </p:nvPr>
        </p:nvSpPr>
        <p:spPr>
          <a:xfrm>
            <a:off x="457110" y="1604520"/>
            <a:ext cx="8229330" cy="3977280"/>
          </a:xfrm>
          <a:prstGeom prst="rect">
            <a:avLst/>
          </a:prstGeom>
        </p:spPr>
        <p:txBody>
          <a:bodyPr lIns="0" tIns="0" rIns="0" bIns="0" anchor="ctr"/>
          <a:lstStyle/>
          <a:p>
            <a:pPr algn="ctr"/>
            <a:endParaRPr/>
          </a:p>
        </p:txBody>
      </p:sp>
    </p:spTree>
    <p:extLst>
      <p:ext uri="{BB962C8B-B14F-4D97-AF65-F5344CB8AC3E}">
        <p14:creationId xmlns:p14="http://schemas.microsoft.com/office/powerpoint/2010/main" val="558421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8.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1.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39.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theme" Target="../theme/theme22.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50.xml"/><Relationship Id="rId3" Type="http://schemas.openxmlformats.org/officeDocument/2006/relationships/slideLayout" Target="../slideLayouts/slideLayout245.xml"/><Relationship Id="rId7" Type="http://schemas.openxmlformats.org/officeDocument/2006/relationships/slideLayout" Target="../slideLayouts/slideLayout249.xml"/><Relationship Id="rId12" Type="http://schemas.openxmlformats.org/officeDocument/2006/relationships/theme" Target="../theme/theme23.xml"/><Relationship Id="rId2" Type="http://schemas.openxmlformats.org/officeDocument/2006/relationships/slideLayout" Target="../slideLayouts/slideLayout244.xml"/><Relationship Id="rId1" Type="http://schemas.openxmlformats.org/officeDocument/2006/relationships/slideLayout" Target="../slideLayouts/slideLayout243.xml"/><Relationship Id="rId6" Type="http://schemas.openxmlformats.org/officeDocument/2006/relationships/slideLayout" Target="../slideLayouts/slideLayout248.xml"/><Relationship Id="rId11" Type="http://schemas.openxmlformats.org/officeDocument/2006/relationships/slideLayout" Target="../slideLayouts/slideLayout253.xml"/><Relationship Id="rId5" Type="http://schemas.openxmlformats.org/officeDocument/2006/relationships/slideLayout" Target="../slideLayouts/slideLayout247.xml"/><Relationship Id="rId10" Type="http://schemas.openxmlformats.org/officeDocument/2006/relationships/slideLayout" Target="../slideLayouts/slideLayout252.xml"/><Relationship Id="rId4" Type="http://schemas.openxmlformats.org/officeDocument/2006/relationships/slideLayout" Target="../slideLayouts/slideLayout246.xml"/><Relationship Id="rId9" Type="http://schemas.openxmlformats.org/officeDocument/2006/relationships/slideLayout" Target="../slideLayouts/slideLayout251.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61.xml"/><Relationship Id="rId3" Type="http://schemas.openxmlformats.org/officeDocument/2006/relationships/slideLayout" Target="../slideLayouts/slideLayout256.xml"/><Relationship Id="rId7" Type="http://schemas.openxmlformats.org/officeDocument/2006/relationships/slideLayout" Target="../slideLayouts/slideLayout260.xml"/><Relationship Id="rId12" Type="http://schemas.openxmlformats.org/officeDocument/2006/relationships/theme" Target="../theme/theme24.xml"/><Relationship Id="rId2" Type="http://schemas.openxmlformats.org/officeDocument/2006/relationships/slideLayout" Target="../slideLayouts/slideLayout255.xml"/><Relationship Id="rId1" Type="http://schemas.openxmlformats.org/officeDocument/2006/relationships/slideLayout" Target="../slideLayouts/slideLayout254.xml"/><Relationship Id="rId6" Type="http://schemas.openxmlformats.org/officeDocument/2006/relationships/slideLayout" Target="../slideLayouts/slideLayout259.xml"/><Relationship Id="rId11" Type="http://schemas.openxmlformats.org/officeDocument/2006/relationships/slideLayout" Target="../slideLayouts/slideLayout264.xml"/><Relationship Id="rId5" Type="http://schemas.openxmlformats.org/officeDocument/2006/relationships/slideLayout" Target="../slideLayouts/slideLayout258.xml"/><Relationship Id="rId10" Type="http://schemas.openxmlformats.org/officeDocument/2006/relationships/slideLayout" Target="../slideLayouts/slideLayout263.xml"/><Relationship Id="rId4" Type="http://schemas.openxmlformats.org/officeDocument/2006/relationships/slideLayout" Target="../slideLayouts/slideLayout257.xml"/><Relationship Id="rId9" Type="http://schemas.openxmlformats.org/officeDocument/2006/relationships/slideLayout" Target="../slideLayouts/slideLayout262.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72.xml"/><Relationship Id="rId3" Type="http://schemas.openxmlformats.org/officeDocument/2006/relationships/slideLayout" Target="../slideLayouts/slideLayout267.xml"/><Relationship Id="rId7" Type="http://schemas.openxmlformats.org/officeDocument/2006/relationships/slideLayout" Target="../slideLayouts/slideLayout271.xml"/><Relationship Id="rId12" Type="http://schemas.openxmlformats.org/officeDocument/2006/relationships/theme" Target="../theme/theme25.xml"/><Relationship Id="rId2" Type="http://schemas.openxmlformats.org/officeDocument/2006/relationships/slideLayout" Target="../slideLayouts/slideLayout266.xml"/><Relationship Id="rId1" Type="http://schemas.openxmlformats.org/officeDocument/2006/relationships/slideLayout" Target="../slideLayouts/slideLayout265.xml"/><Relationship Id="rId6" Type="http://schemas.openxmlformats.org/officeDocument/2006/relationships/slideLayout" Target="../slideLayouts/slideLayout270.xml"/><Relationship Id="rId11" Type="http://schemas.openxmlformats.org/officeDocument/2006/relationships/slideLayout" Target="../slideLayouts/slideLayout275.xml"/><Relationship Id="rId5" Type="http://schemas.openxmlformats.org/officeDocument/2006/relationships/slideLayout" Target="../slideLayouts/slideLayout269.xml"/><Relationship Id="rId10" Type="http://schemas.openxmlformats.org/officeDocument/2006/relationships/slideLayout" Target="../slideLayouts/slideLayout274.xml"/><Relationship Id="rId4" Type="http://schemas.openxmlformats.org/officeDocument/2006/relationships/slideLayout" Target="../slideLayouts/slideLayout268.xml"/><Relationship Id="rId9" Type="http://schemas.openxmlformats.org/officeDocument/2006/relationships/slideLayout" Target="../slideLayouts/slideLayout273.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283.xml"/><Relationship Id="rId3" Type="http://schemas.openxmlformats.org/officeDocument/2006/relationships/slideLayout" Target="../slideLayouts/slideLayout278.xml"/><Relationship Id="rId7" Type="http://schemas.openxmlformats.org/officeDocument/2006/relationships/slideLayout" Target="../slideLayouts/slideLayout282.xml"/><Relationship Id="rId12" Type="http://schemas.openxmlformats.org/officeDocument/2006/relationships/theme" Target="../theme/theme26.xml"/><Relationship Id="rId2" Type="http://schemas.openxmlformats.org/officeDocument/2006/relationships/slideLayout" Target="../slideLayouts/slideLayout277.xml"/><Relationship Id="rId1" Type="http://schemas.openxmlformats.org/officeDocument/2006/relationships/slideLayout" Target="../slideLayouts/slideLayout276.xml"/><Relationship Id="rId6" Type="http://schemas.openxmlformats.org/officeDocument/2006/relationships/slideLayout" Target="../slideLayouts/slideLayout281.xml"/><Relationship Id="rId11" Type="http://schemas.openxmlformats.org/officeDocument/2006/relationships/slideLayout" Target="../slideLayouts/slideLayout286.xml"/><Relationship Id="rId5" Type="http://schemas.openxmlformats.org/officeDocument/2006/relationships/slideLayout" Target="../slideLayouts/slideLayout280.xml"/><Relationship Id="rId10" Type="http://schemas.openxmlformats.org/officeDocument/2006/relationships/slideLayout" Target="../slideLayouts/slideLayout285.xml"/><Relationship Id="rId4" Type="http://schemas.openxmlformats.org/officeDocument/2006/relationships/slideLayout" Target="../slideLayouts/slideLayout279.xml"/><Relationship Id="rId9" Type="http://schemas.openxmlformats.org/officeDocument/2006/relationships/slideLayout" Target="../slideLayouts/slideLayout284.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294.xml"/><Relationship Id="rId3" Type="http://schemas.openxmlformats.org/officeDocument/2006/relationships/slideLayout" Target="../slideLayouts/slideLayout289.xml"/><Relationship Id="rId7" Type="http://schemas.openxmlformats.org/officeDocument/2006/relationships/slideLayout" Target="../slideLayouts/slideLayout293.xml"/><Relationship Id="rId12" Type="http://schemas.openxmlformats.org/officeDocument/2006/relationships/theme" Target="../theme/theme27.xml"/><Relationship Id="rId2" Type="http://schemas.openxmlformats.org/officeDocument/2006/relationships/slideLayout" Target="../slideLayouts/slideLayout288.xml"/><Relationship Id="rId1" Type="http://schemas.openxmlformats.org/officeDocument/2006/relationships/slideLayout" Target="../slideLayouts/slideLayout287.xml"/><Relationship Id="rId6" Type="http://schemas.openxmlformats.org/officeDocument/2006/relationships/slideLayout" Target="../slideLayouts/slideLayout292.xml"/><Relationship Id="rId11" Type="http://schemas.openxmlformats.org/officeDocument/2006/relationships/slideLayout" Target="../slideLayouts/slideLayout297.xml"/><Relationship Id="rId5" Type="http://schemas.openxmlformats.org/officeDocument/2006/relationships/slideLayout" Target="../slideLayouts/slideLayout291.xml"/><Relationship Id="rId10" Type="http://schemas.openxmlformats.org/officeDocument/2006/relationships/slideLayout" Target="../slideLayouts/slideLayout296.xml"/><Relationship Id="rId4" Type="http://schemas.openxmlformats.org/officeDocument/2006/relationships/slideLayout" Target="../slideLayouts/slideLayout290.xml"/><Relationship Id="rId9" Type="http://schemas.openxmlformats.org/officeDocument/2006/relationships/slideLayout" Target="../slideLayouts/slideLayout295.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05.xml"/><Relationship Id="rId3" Type="http://schemas.openxmlformats.org/officeDocument/2006/relationships/slideLayout" Target="../slideLayouts/slideLayout300.xml"/><Relationship Id="rId7" Type="http://schemas.openxmlformats.org/officeDocument/2006/relationships/slideLayout" Target="../slideLayouts/slideLayout304.xml"/><Relationship Id="rId12" Type="http://schemas.openxmlformats.org/officeDocument/2006/relationships/theme" Target="../theme/theme28.xml"/><Relationship Id="rId2" Type="http://schemas.openxmlformats.org/officeDocument/2006/relationships/slideLayout" Target="../slideLayouts/slideLayout299.xml"/><Relationship Id="rId1" Type="http://schemas.openxmlformats.org/officeDocument/2006/relationships/slideLayout" Target="../slideLayouts/slideLayout298.xml"/><Relationship Id="rId6" Type="http://schemas.openxmlformats.org/officeDocument/2006/relationships/slideLayout" Target="../slideLayouts/slideLayout303.xml"/><Relationship Id="rId11" Type="http://schemas.openxmlformats.org/officeDocument/2006/relationships/slideLayout" Target="../slideLayouts/slideLayout308.xml"/><Relationship Id="rId5" Type="http://schemas.openxmlformats.org/officeDocument/2006/relationships/slideLayout" Target="../slideLayouts/slideLayout302.xml"/><Relationship Id="rId10" Type="http://schemas.openxmlformats.org/officeDocument/2006/relationships/slideLayout" Target="../slideLayouts/slideLayout307.xml"/><Relationship Id="rId4" Type="http://schemas.openxmlformats.org/officeDocument/2006/relationships/slideLayout" Target="../slideLayouts/slideLayout301.xml"/><Relationship Id="rId9" Type="http://schemas.openxmlformats.org/officeDocument/2006/relationships/slideLayout" Target="../slideLayouts/slideLayout306.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16.xml"/><Relationship Id="rId3" Type="http://schemas.openxmlformats.org/officeDocument/2006/relationships/slideLayout" Target="../slideLayouts/slideLayout311.xml"/><Relationship Id="rId7" Type="http://schemas.openxmlformats.org/officeDocument/2006/relationships/slideLayout" Target="../slideLayouts/slideLayout315.xml"/><Relationship Id="rId12" Type="http://schemas.openxmlformats.org/officeDocument/2006/relationships/theme" Target="../theme/theme29.xml"/><Relationship Id="rId2" Type="http://schemas.openxmlformats.org/officeDocument/2006/relationships/slideLayout" Target="../slideLayouts/slideLayout310.xml"/><Relationship Id="rId1" Type="http://schemas.openxmlformats.org/officeDocument/2006/relationships/slideLayout" Target="../slideLayouts/slideLayout309.xml"/><Relationship Id="rId6" Type="http://schemas.openxmlformats.org/officeDocument/2006/relationships/slideLayout" Target="../slideLayouts/slideLayout314.xml"/><Relationship Id="rId11" Type="http://schemas.openxmlformats.org/officeDocument/2006/relationships/slideLayout" Target="../slideLayouts/slideLayout319.xml"/><Relationship Id="rId5" Type="http://schemas.openxmlformats.org/officeDocument/2006/relationships/slideLayout" Target="../slideLayouts/slideLayout313.xml"/><Relationship Id="rId10" Type="http://schemas.openxmlformats.org/officeDocument/2006/relationships/slideLayout" Target="../slideLayouts/slideLayout318.xml"/><Relationship Id="rId4" Type="http://schemas.openxmlformats.org/officeDocument/2006/relationships/slideLayout" Target="../slideLayouts/slideLayout312.xml"/><Relationship Id="rId9" Type="http://schemas.openxmlformats.org/officeDocument/2006/relationships/slideLayout" Target="../slideLayouts/slideLayout317.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327.xml"/><Relationship Id="rId3" Type="http://schemas.openxmlformats.org/officeDocument/2006/relationships/slideLayout" Target="../slideLayouts/slideLayout322.xml"/><Relationship Id="rId7" Type="http://schemas.openxmlformats.org/officeDocument/2006/relationships/slideLayout" Target="../slideLayouts/slideLayout326.xml"/><Relationship Id="rId12" Type="http://schemas.openxmlformats.org/officeDocument/2006/relationships/theme" Target="../theme/theme30.xml"/><Relationship Id="rId2" Type="http://schemas.openxmlformats.org/officeDocument/2006/relationships/slideLayout" Target="../slideLayouts/slideLayout321.xml"/><Relationship Id="rId1" Type="http://schemas.openxmlformats.org/officeDocument/2006/relationships/slideLayout" Target="../slideLayouts/slideLayout320.xml"/><Relationship Id="rId6" Type="http://schemas.openxmlformats.org/officeDocument/2006/relationships/slideLayout" Target="../slideLayouts/slideLayout325.xml"/><Relationship Id="rId11" Type="http://schemas.openxmlformats.org/officeDocument/2006/relationships/slideLayout" Target="../slideLayouts/slideLayout330.xml"/><Relationship Id="rId5" Type="http://schemas.openxmlformats.org/officeDocument/2006/relationships/slideLayout" Target="../slideLayouts/slideLayout324.xml"/><Relationship Id="rId10" Type="http://schemas.openxmlformats.org/officeDocument/2006/relationships/slideLayout" Target="../slideLayouts/slideLayout329.xml"/><Relationship Id="rId4" Type="http://schemas.openxmlformats.org/officeDocument/2006/relationships/slideLayout" Target="../slideLayouts/slideLayout323.xml"/><Relationship Id="rId9" Type="http://schemas.openxmlformats.org/officeDocument/2006/relationships/slideLayout" Target="../slideLayouts/slideLayout328.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338.xml"/><Relationship Id="rId3" Type="http://schemas.openxmlformats.org/officeDocument/2006/relationships/slideLayout" Target="../slideLayouts/slideLayout333.xml"/><Relationship Id="rId7" Type="http://schemas.openxmlformats.org/officeDocument/2006/relationships/slideLayout" Target="../slideLayouts/slideLayout337.xml"/><Relationship Id="rId12" Type="http://schemas.openxmlformats.org/officeDocument/2006/relationships/theme" Target="../theme/theme31.xml"/><Relationship Id="rId2" Type="http://schemas.openxmlformats.org/officeDocument/2006/relationships/slideLayout" Target="../slideLayouts/slideLayout332.xml"/><Relationship Id="rId1" Type="http://schemas.openxmlformats.org/officeDocument/2006/relationships/slideLayout" Target="../slideLayouts/slideLayout331.xml"/><Relationship Id="rId6" Type="http://schemas.openxmlformats.org/officeDocument/2006/relationships/slideLayout" Target="../slideLayouts/slideLayout336.xml"/><Relationship Id="rId11" Type="http://schemas.openxmlformats.org/officeDocument/2006/relationships/slideLayout" Target="../slideLayouts/slideLayout341.xml"/><Relationship Id="rId5" Type="http://schemas.openxmlformats.org/officeDocument/2006/relationships/slideLayout" Target="../slideLayouts/slideLayout335.xml"/><Relationship Id="rId10" Type="http://schemas.openxmlformats.org/officeDocument/2006/relationships/slideLayout" Target="../slideLayouts/slideLayout340.xml"/><Relationship Id="rId4" Type="http://schemas.openxmlformats.org/officeDocument/2006/relationships/slideLayout" Target="../slideLayouts/slideLayout334.xml"/><Relationship Id="rId9" Type="http://schemas.openxmlformats.org/officeDocument/2006/relationships/slideLayout" Target="../slideLayouts/slideLayout339.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349.xml"/><Relationship Id="rId3" Type="http://schemas.openxmlformats.org/officeDocument/2006/relationships/slideLayout" Target="../slideLayouts/slideLayout344.xml"/><Relationship Id="rId7" Type="http://schemas.openxmlformats.org/officeDocument/2006/relationships/slideLayout" Target="../slideLayouts/slideLayout348.xml"/><Relationship Id="rId12" Type="http://schemas.openxmlformats.org/officeDocument/2006/relationships/theme" Target="../theme/theme32.xml"/><Relationship Id="rId2" Type="http://schemas.openxmlformats.org/officeDocument/2006/relationships/slideLayout" Target="../slideLayouts/slideLayout343.xml"/><Relationship Id="rId1" Type="http://schemas.openxmlformats.org/officeDocument/2006/relationships/slideLayout" Target="../slideLayouts/slideLayout342.xml"/><Relationship Id="rId6" Type="http://schemas.openxmlformats.org/officeDocument/2006/relationships/slideLayout" Target="../slideLayouts/slideLayout347.xml"/><Relationship Id="rId11" Type="http://schemas.openxmlformats.org/officeDocument/2006/relationships/slideLayout" Target="../slideLayouts/slideLayout352.xml"/><Relationship Id="rId5" Type="http://schemas.openxmlformats.org/officeDocument/2006/relationships/slideLayout" Target="../slideLayouts/slideLayout346.xml"/><Relationship Id="rId10" Type="http://schemas.openxmlformats.org/officeDocument/2006/relationships/slideLayout" Target="../slideLayouts/slideLayout351.xml"/><Relationship Id="rId4" Type="http://schemas.openxmlformats.org/officeDocument/2006/relationships/slideLayout" Target="../slideLayouts/slideLayout345.xml"/><Relationship Id="rId9" Type="http://schemas.openxmlformats.org/officeDocument/2006/relationships/slideLayout" Target="../slideLayouts/slideLayout350.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360.xml"/><Relationship Id="rId3" Type="http://schemas.openxmlformats.org/officeDocument/2006/relationships/slideLayout" Target="../slideLayouts/slideLayout355.xml"/><Relationship Id="rId7" Type="http://schemas.openxmlformats.org/officeDocument/2006/relationships/slideLayout" Target="../slideLayouts/slideLayout359.xml"/><Relationship Id="rId12" Type="http://schemas.openxmlformats.org/officeDocument/2006/relationships/theme" Target="../theme/theme33.xml"/><Relationship Id="rId2" Type="http://schemas.openxmlformats.org/officeDocument/2006/relationships/slideLayout" Target="../slideLayouts/slideLayout354.xml"/><Relationship Id="rId1" Type="http://schemas.openxmlformats.org/officeDocument/2006/relationships/slideLayout" Target="../slideLayouts/slideLayout353.xml"/><Relationship Id="rId6" Type="http://schemas.openxmlformats.org/officeDocument/2006/relationships/slideLayout" Target="../slideLayouts/slideLayout358.xml"/><Relationship Id="rId11" Type="http://schemas.openxmlformats.org/officeDocument/2006/relationships/slideLayout" Target="../slideLayouts/slideLayout363.xml"/><Relationship Id="rId5" Type="http://schemas.openxmlformats.org/officeDocument/2006/relationships/slideLayout" Target="../slideLayouts/slideLayout357.xml"/><Relationship Id="rId10" Type="http://schemas.openxmlformats.org/officeDocument/2006/relationships/slideLayout" Target="../slideLayouts/slideLayout362.xml"/><Relationship Id="rId4" Type="http://schemas.openxmlformats.org/officeDocument/2006/relationships/slideLayout" Target="../slideLayouts/slideLayout356.xml"/><Relationship Id="rId9" Type="http://schemas.openxmlformats.org/officeDocument/2006/relationships/slideLayout" Target="../slideLayouts/slideLayout361.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371.xml"/><Relationship Id="rId3" Type="http://schemas.openxmlformats.org/officeDocument/2006/relationships/slideLayout" Target="../slideLayouts/slideLayout366.xml"/><Relationship Id="rId7" Type="http://schemas.openxmlformats.org/officeDocument/2006/relationships/slideLayout" Target="../slideLayouts/slideLayout370.xml"/><Relationship Id="rId12" Type="http://schemas.openxmlformats.org/officeDocument/2006/relationships/theme" Target="../theme/theme34.xml"/><Relationship Id="rId2" Type="http://schemas.openxmlformats.org/officeDocument/2006/relationships/slideLayout" Target="../slideLayouts/slideLayout365.xml"/><Relationship Id="rId1" Type="http://schemas.openxmlformats.org/officeDocument/2006/relationships/slideLayout" Target="../slideLayouts/slideLayout364.xml"/><Relationship Id="rId6" Type="http://schemas.openxmlformats.org/officeDocument/2006/relationships/slideLayout" Target="../slideLayouts/slideLayout369.xml"/><Relationship Id="rId11" Type="http://schemas.openxmlformats.org/officeDocument/2006/relationships/slideLayout" Target="../slideLayouts/slideLayout374.xml"/><Relationship Id="rId5" Type="http://schemas.openxmlformats.org/officeDocument/2006/relationships/slideLayout" Target="../slideLayouts/slideLayout368.xml"/><Relationship Id="rId10" Type="http://schemas.openxmlformats.org/officeDocument/2006/relationships/slideLayout" Target="../slideLayouts/slideLayout373.xml"/><Relationship Id="rId4" Type="http://schemas.openxmlformats.org/officeDocument/2006/relationships/slideLayout" Target="../slideLayouts/slideLayout367.xml"/><Relationship Id="rId9" Type="http://schemas.openxmlformats.org/officeDocument/2006/relationships/slideLayout" Target="../slideLayouts/slideLayout372.xml"/></Relationships>
</file>

<file path=ppt/slideMasters/_rels/slideMaster35.xml.rels><?xml version="1.0" encoding="UTF-8" standalone="yes"?>
<Relationships xmlns="http://schemas.openxmlformats.org/package/2006/relationships"><Relationship Id="rId8" Type="http://schemas.openxmlformats.org/officeDocument/2006/relationships/slideLayout" Target="../slideLayouts/slideLayout382.xml"/><Relationship Id="rId3" Type="http://schemas.openxmlformats.org/officeDocument/2006/relationships/slideLayout" Target="../slideLayouts/slideLayout377.xml"/><Relationship Id="rId7" Type="http://schemas.openxmlformats.org/officeDocument/2006/relationships/slideLayout" Target="../slideLayouts/slideLayout381.xml"/><Relationship Id="rId12" Type="http://schemas.openxmlformats.org/officeDocument/2006/relationships/theme" Target="../theme/theme35.xml"/><Relationship Id="rId2" Type="http://schemas.openxmlformats.org/officeDocument/2006/relationships/slideLayout" Target="../slideLayouts/slideLayout376.xml"/><Relationship Id="rId1" Type="http://schemas.openxmlformats.org/officeDocument/2006/relationships/slideLayout" Target="../slideLayouts/slideLayout375.xml"/><Relationship Id="rId6" Type="http://schemas.openxmlformats.org/officeDocument/2006/relationships/slideLayout" Target="../slideLayouts/slideLayout380.xml"/><Relationship Id="rId11" Type="http://schemas.openxmlformats.org/officeDocument/2006/relationships/slideLayout" Target="../slideLayouts/slideLayout385.xml"/><Relationship Id="rId5" Type="http://schemas.openxmlformats.org/officeDocument/2006/relationships/slideLayout" Target="../slideLayouts/slideLayout379.xml"/><Relationship Id="rId10" Type="http://schemas.openxmlformats.org/officeDocument/2006/relationships/slideLayout" Target="../slideLayouts/slideLayout384.xml"/><Relationship Id="rId4" Type="http://schemas.openxmlformats.org/officeDocument/2006/relationships/slideLayout" Target="../slideLayouts/slideLayout378.xml"/><Relationship Id="rId9" Type="http://schemas.openxmlformats.org/officeDocument/2006/relationships/slideLayout" Target="../slideLayouts/slideLayout383.xml"/></Relationships>
</file>

<file path=ppt/slideMasters/_rels/slideMaster36.xml.rels><?xml version="1.0" encoding="UTF-8" standalone="yes"?>
<Relationships xmlns="http://schemas.openxmlformats.org/package/2006/relationships"><Relationship Id="rId8" Type="http://schemas.openxmlformats.org/officeDocument/2006/relationships/slideLayout" Target="../slideLayouts/slideLayout393.xml"/><Relationship Id="rId13" Type="http://schemas.openxmlformats.org/officeDocument/2006/relationships/theme" Target="../theme/theme36.xml"/><Relationship Id="rId3" Type="http://schemas.openxmlformats.org/officeDocument/2006/relationships/slideLayout" Target="../slideLayouts/slideLayout388.xml"/><Relationship Id="rId7" Type="http://schemas.openxmlformats.org/officeDocument/2006/relationships/slideLayout" Target="../slideLayouts/slideLayout392.xml"/><Relationship Id="rId12" Type="http://schemas.openxmlformats.org/officeDocument/2006/relationships/slideLayout" Target="../slideLayouts/slideLayout397.xml"/><Relationship Id="rId2" Type="http://schemas.openxmlformats.org/officeDocument/2006/relationships/slideLayout" Target="../slideLayouts/slideLayout387.xml"/><Relationship Id="rId1" Type="http://schemas.openxmlformats.org/officeDocument/2006/relationships/slideLayout" Target="../slideLayouts/slideLayout386.xml"/><Relationship Id="rId6" Type="http://schemas.openxmlformats.org/officeDocument/2006/relationships/slideLayout" Target="../slideLayouts/slideLayout391.xml"/><Relationship Id="rId11" Type="http://schemas.openxmlformats.org/officeDocument/2006/relationships/slideLayout" Target="../slideLayouts/slideLayout396.xml"/><Relationship Id="rId5" Type="http://schemas.openxmlformats.org/officeDocument/2006/relationships/slideLayout" Target="../slideLayouts/slideLayout390.xml"/><Relationship Id="rId10" Type="http://schemas.openxmlformats.org/officeDocument/2006/relationships/slideLayout" Target="../slideLayouts/slideLayout395.xml"/><Relationship Id="rId4" Type="http://schemas.openxmlformats.org/officeDocument/2006/relationships/slideLayout" Target="../slideLayouts/slideLayout389.xml"/><Relationship Id="rId9" Type="http://schemas.openxmlformats.org/officeDocument/2006/relationships/slideLayout" Target="../slideLayouts/slideLayout39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343FB4-2FC2-469D-8DC5-A31D5F157892}" type="datetimeFigureOut">
              <a:rPr lang="it-IT" smtClean="0"/>
              <a:t>01/10/2016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DA32E3-3E55-471E-B696-F71437A0E74D}" type="slidenum">
              <a:rPr lang="it-IT" smtClean="0"/>
              <a:t>‹N›</a:t>
            </a:fld>
            <a:endParaRPr lang="it-IT"/>
          </a:p>
        </p:txBody>
      </p:sp>
    </p:spTree>
    <p:extLst>
      <p:ext uri="{BB962C8B-B14F-4D97-AF65-F5344CB8AC3E}">
        <p14:creationId xmlns:p14="http://schemas.microsoft.com/office/powerpoint/2010/main" val="670014044"/>
      </p:ext>
    </p:extLst>
  </p:cSld>
  <p:clrMap bg1="dk1" tx1="lt1" bg2="dk2" tx2="lt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504774172"/>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943921945"/>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45157105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31453887"/>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276724472"/>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044045930"/>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42895259"/>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76154181"/>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641013864"/>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76513241"/>
      </p:ext>
    </p:extLst>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61942182"/>
      </p:ext>
    </p:extLst>
  </p:cSld>
  <p:clrMap bg1="lt1" tx1="dk1" bg2="lt2" tx2="dk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330284750"/>
      </p:ext>
    </p:extLst>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811599786"/>
      </p:ext>
    </p:extLst>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886003192"/>
      </p:ext>
    </p:extLst>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797412993"/>
      </p:ext>
    </p:extLst>
  </p:cSld>
  <p:clrMap bg1="lt1" tx1="dk1" bg2="lt2" tx2="dk2" accent1="accent1" accent2="accent2" accent3="accent3" accent4="accent4" accent5="accent5" accent6="accent6" hlink="hlink" folHlink="folHlink"/>
  <p:sldLayoutIdLst>
    <p:sldLayoutId id="2147484069" r:id="rId1"/>
    <p:sldLayoutId id="2147484070" r:id="rId2"/>
    <p:sldLayoutId id="2147484071" r:id="rId3"/>
    <p:sldLayoutId id="2147484072" r:id="rId4"/>
    <p:sldLayoutId id="2147484073" r:id="rId5"/>
    <p:sldLayoutId id="2147484074" r:id="rId6"/>
    <p:sldLayoutId id="2147484075" r:id="rId7"/>
    <p:sldLayoutId id="2147484076" r:id="rId8"/>
    <p:sldLayoutId id="2147484077" r:id="rId9"/>
    <p:sldLayoutId id="2147484078" r:id="rId10"/>
    <p:sldLayoutId id="214748407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686532376"/>
      </p:ext>
    </p:extLst>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638257235"/>
      </p:ext>
    </p:extLst>
  </p:cSld>
  <p:clrMap bg1="lt1" tx1="dk1" bg2="lt2" tx2="dk2" accent1="accent1" accent2="accent2" accent3="accent3" accent4="accent4" accent5="accent5" accent6="accent6" hlink="hlink" folHlink="folHlink"/>
  <p:sldLayoutIdLst>
    <p:sldLayoutId id="2147484093" r:id="rId1"/>
    <p:sldLayoutId id="2147484094" r:id="rId2"/>
    <p:sldLayoutId id="2147484095" r:id="rId3"/>
    <p:sldLayoutId id="2147484096" r:id="rId4"/>
    <p:sldLayoutId id="2147484097" r:id="rId5"/>
    <p:sldLayoutId id="2147484098" r:id="rId6"/>
    <p:sldLayoutId id="2147484099" r:id="rId7"/>
    <p:sldLayoutId id="2147484100" r:id="rId8"/>
    <p:sldLayoutId id="2147484101" r:id="rId9"/>
    <p:sldLayoutId id="2147484102" r:id="rId10"/>
    <p:sldLayoutId id="214748410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988476565"/>
      </p:ext>
    </p:extLst>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48992482"/>
      </p:ext>
    </p:extLst>
  </p:cSld>
  <p:clrMap bg1="lt1" tx1="dk1" bg2="lt2" tx2="dk2" accent1="accent1" accent2="accent2" accent3="accent3" accent4="accent4" accent5="accent5" accent6="accent6" hlink="hlink" folHlink="folHlink"/>
  <p:sldLayoutIdLst>
    <p:sldLayoutId id="2147484117" r:id="rId1"/>
    <p:sldLayoutId id="2147484118" r:id="rId2"/>
    <p:sldLayoutId id="2147484119" r:id="rId3"/>
    <p:sldLayoutId id="2147484120" r:id="rId4"/>
    <p:sldLayoutId id="2147484121" r:id="rId5"/>
    <p:sldLayoutId id="2147484122" r:id="rId6"/>
    <p:sldLayoutId id="2147484123" r:id="rId7"/>
    <p:sldLayoutId id="2147484124" r:id="rId8"/>
    <p:sldLayoutId id="2147484125" r:id="rId9"/>
    <p:sldLayoutId id="2147484126" r:id="rId10"/>
    <p:sldLayoutId id="214748412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215095827"/>
      </p:ext>
    </p:extLst>
  </p:cSld>
  <p:clrMap bg1="lt1" tx1="dk1" bg2="lt2" tx2="dk2" accent1="accent1" accent2="accent2" accent3="accent3" accent4="accent4" accent5="accent5" accent6="accent6" hlink="hlink" folHlink="folHlink"/>
  <p:sldLayoutIdLst>
    <p:sldLayoutId id="2147484129" r:id="rId1"/>
    <p:sldLayoutId id="2147484130" r:id="rId2"/>
    <p:sldLayoutId id="2147484131" r:id="rId3"/>
    <p:sldLayoutId id="2147484132" r:id="rId4"/>
    <p:sldLayoutId id="2147484133" r:id="rId5"/>
    <p:sldLayoutId id="2147484134" r:id="rId6"/>
    <p:sldLayoutId id="2147484135" r:id="rId7"/>
    <p:sldLayoutId id="2147484136" r:id="rId8"/>
    <p:sldLayoutId id="2147484137" r:id="rId9"/>
    <p:sldLayoutId id="2147484138" r:id="rId10"/>
    <p:sldLayoutId id="214748413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670895417"/>
      </p:ext>
    </p:extLst>
  </p:cSld>
  <p:clrMap bg1="lt1" tx1="dk1" bg2="lt2" tx2="dk2" accent1="accent1" accent2="accent2" accent3="accent3" accent4="accent4" accent5="accent5" accent6="accent6" hlink="hlink" folHlink="folHlink"/>
  <p:sldLayoutIdLst>
    <p:sldLayoutId id="2147484141" r:id="rId1"/>
    <p:sldLayoutId id="2147484142" r:id="rId2"/>
    <p:sldLayoutId id="2147484143" r:id="rId3"/>
    <p:sldLayoutId id="2147484144" r:id="rId4"/>
    <p:sldLayoutId id="2147484145" r:id="rId5"/>
    <p:sldLayoutId id="2147484146" r:id="rId6"/>
    <p:sldLayoutId id="2147484147" r:id="rId7"/>
    <p:sldLayoutId id="2147484148" r:id="rId8"/>
    <p:sldLayoutId id="2147484149" r:id="rId9"/>
    <p:sldLayoutId id="2147484150" r:id="rId10"/>
    <p:sldLayoutId id="214748415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220295344"/>
      </p:ext>
    </p:extLst>
  </p:cSld>
  <p:clrMap bg1="lt1" tx1="dk1" bg2="lt2" tx2="dk2" accent1="accent1" accent2="accent2" accent3="accent3" accent4="accent4" accent5="accent5" accent6="accent6" hlink="hlink" folHlink="folHlink"/>
  <p:sldLayoutIdLst>
    <p:sldLayoutId id="2147484153" r:id="rId1"/>
    <p:sldLayoutId id="2147484154" r:id="rId2"/>
    <p:sldLayoutId id="2147484155" r:id="rId3"/>
    <p:sldLayoutId id="2147484156" r:id="rId4"/>
    <p:sldLayoutId id="2147484157" r:id="rId5"/>
    <p:sldLayoutId id="2147484158" r:id="rId6"/>
    <p:sldLayoutId id="2147484159" r:id="rId7"/>
    <p:sldLayoutId id="2147484160" r:id="rId8"/>
    <p:sldLayoutId id="2147484161" r:id="rId9"/>
    <p:sldLayoutId id="2147484162" r:id="rId10"/>
    <p:sldLayoutId id="214748416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108240555"/>
      </p:ext>
    </p:extLst>
  </p:cSld>
  <p:clrMap bg1="lt1" tx1="dk1" bg2="lt2" tx2="dk2" accent1="accent1" accent2="accent2" accent3="accent3" accent4="accent4" accent5="accent5" accent6="accent6" hlink="hlink" folHlink="folHlink"/>
  <p:sldLayoutIdLst>
    <p:sldLayoutId id="2147484165" r:id="rId1"/>
    <p:sldLayoutId id="2147484166" r:id="rId2"/>
    <p:sldLayoutId id="2147484167" r:id="rId3"/>
    <p:sldLayoutId id="2147484168" r:id="rId4"/>
    <p:sldLayoutId id="2147484169" r:id="rId5"/>
    <p:sldLayoutId id="2147484170" r:id="rId6"/>
    <p:sldLayoutId id="2147484171" r:id="rId7"/>
    <p:sldLayoutId id="2147484172" r:id="rId8"/>
    <p:sldLayoutId id="2147484173" r:id="rId9"/>
    <p:sldLayoutId id="2147484174" r:id="rId10"/>
    <p:sldLayoutId id="214748417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725354657"/>
      </p:ext>
    </p:extLst>
  </p:cSld>
  <p:clrMap bg1="lt1" tx1="dk1" bg2="lt2" tx2="dk2" accent1="accent1" accent2="accent2" accent3="accent3" accent4="accent4" accent5="accent5" accent6="accent6" hlink="hlink" folHlink="folHlink"/>
  <p:sldLayoutIdLst>
    <p:sldLayoutId id="2147484177" r:id="rId1"/>
    <p:sldLayoutId id="2147484178" r:id="rId2"/>
    <p:sldLayoutId id="2147484179" r:id="rId3"/>
    <p:sldLayoutId id="2147484180" r:id="rId4"/>
    <p:sldLayoutId id="2147484181" r:id="rId5"/>
    <p:sldLayoutId id="2147484182" r:id="rId6"/>
    <p:sldLayoutId id="2147484183" r:id="rId7"/>
    <p:sldLayoutId id="2147484184" r:id="rId8"/>
    <p:sldLayoutId id="2147484185" r:id="rId9"/>
    <p:sldLayoutId id="2147484186" r:id="rId10"/>
    <p:sldLayoutId id="214748418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4253443242"/>
      </p:ext>
    </p:extLst>
  </p:cSld>
  <p:clrMap bg1="lt1" tx1="dk1" bg2="lt2" tx2="dk2" accent1="accent1" accent2="accent2" accent3="accent3" accent4="accent4" accent5="accent5" accent6="accent6" hlink="hlink" folHlink="folHlink"/>
  <p:sldLayoutIdLst>
    <p:sldLayoutId id="2147484189" r:id="rId1"/>
    <p:sldLayoutId id="2147484190" r:id="rId2"/>
    <p:sldLayoutId id="2147484191" r:id="rId3"/>
    <p:sldLayoutId id="2147484192" r:id="rId4"/>
    <p:sldLayoutId id="2147484193" r:id="rId5"/>
    <p:sldLayoutId id="2147484194" r:id="rId6"/>
    <p:sldLayoutId id="2147484195" r:id="rId7"/>
    <p:sldLayoutId id="2147484196" r:id="rId8"/>
    <p:sldLayoutId id="2147484197" r:id="rId9"/>
    <p:sldLayoutId id="2147484198" r:id="rId10"/>
    <p:sldLayoutId id="214748419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554660063"/>
      </p:ext>
    </p:extLst>
  </p:cSld>
  <p:clrMap bg1="lt1" tx1="dk1" bg2="lt2" tx2="dk2" accent1="accent1" accent2="accent2" accent3="accent3" accent4="accent4" accent5="accent5" accent6="accent6" hlink="hlink" folHlink="folHlink"/>
  <p:sldLayoutIdLst>
    <p:sldLayoutId id="2147484201" r:id="rId1"/>
    <p:sldLayoutId id="2147484202" r:id="rId2"/>
    <p:sldLayoutId id="2147484203" r:id="rId3"/>
    <p:sldLayoutId id="2147484204" r:id="rId4"/>
    <p:sldLayoutId id="2147484205" r:id="rId5"/>
    <p:sldLayoutId id="2147484206" r:id="rId6"/>
    <p:sldLayoutId id="2147484207" r:id="rId7"/>
    <p:sldLayoutId id="2147484208" r:id="rId8"/>
    <p:sldLayoutId id="2147484209" r:id="rId9"/>
    <p:sldLayoutId id="2147484210" r:id="rId10"/>
    <p:sldLayoutId id="214748421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615820818"/>
      </p:ext>
    </p:extLst>
  </p:cSld>
  <p:clrMap bg1="lt1" tx1="dk1" bg2="lt2" tx2="dk2" accent1="accent1" accent2="accent2" accent3="accent3" accent4="accent4" accent5="accent5" accent6="accent6" hlink="hlink" folHlink="folHlink"/>
  <p:sldLayoutIdLst>
    <p:sldLayoutId id="2147484213" r:id="rId1"/>
    <p:sldLayoutId id="2147484214" r:id="rId2"/>
    <p:sldLayoutId id="2147484215" r:id="rId3"/>
    <p:sldLayoutId id="2147484216" r:id="rId4"/>
    <p:sldLayoutId id="2147484217" r:id="rId5"/>
    <p:sldLayoutId id="2147484218" r:id="rId6"/>
    <p:sldLayoutId id="2147484219" r:id="rId7"/>
    <p:sldLayoutId id="2147484220" r:id="rId8"/>
    <p:sldLayoutId id="2147484221" r:id="rId9"/>
    <p:sldLayoutId id="2147484222" r:id="rId10"/>
    <p:sldLayoutId id="214748422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89600321"/>
      </p:ext>
    </p:extLst>
  </p:cSld>
  <p:clrMap bg1="lt1" tx1="dk1" bg2="lt2" tx2="dk2" accent1="accent1" accent2="accent2" accent3="accent3" accent4="accent4" accent5="accent5" accent6="accent6" hlink="hlink" folHlink="folHlink"/>
  <p:sldLayoutIdLst>
    <p:sldLayoutId id="2147484225" r:id="rId1"/>
    <p:sldLayoutId id="2147484226" r:id="rId2"/>
    <p:sldLayoutId id="2147484227" r:id="rId3"/>
    <p:sldLayoutId id="2147484228" r:id="rId4"/>
    <p:sldLayoutId id="2147484229" r:id="rId5"/>
    <p:sldLayoutId id="2147484230" r:id="rId6"/>
    <p:sldLayoutId id="2147484231" r:id="rId7"/>
    <p:sldLayoutId id="2147484232" r:id="rId8"/>
    <p:sldLayoutId id="2147484233" r:id="rId9"/>
    <p:sldLayoutId id="2147484234" r:id="rId10"/>
    <p:sldLayoutId id="214748423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593619796"/>
      </p:ext>
    </p:extLst>
  </p:cSld>
  <p:clrMap bg1="lt1" tx1="dk1" bg2="lt2" tx2="dk2" accent1="accent1" accent2="accent2" accent3="accent3" accent4="accent4" accent5="accent5" accent6="accent6" hlink="hlink" folHlink="folHlink"/>
  <p:sldLayoutIdLst>
    <p:sldLayoutId id="2147484237" r:id="rId1"/>
    <p:sldLayoutId id="2147484238" r:id="rId2"/>
    <p:sldLayoutId id="2147484239" r:id="rId3"/>
    <p:sldLayoutId id="2147484240" r:id="rId4"/>
    <p:sldLayoutId id="2147484241" r:id="rId5"/>
    <p:sldLayoutId id="2147484242" r:id="rId6"/>
    <p:sldLayoutId id="2147484243" r:id="rId7"/>
    <p:sldLayoutId id="2147484244" r:id="rId8"/>
    <p:sldLayoutId id="2147484245" r:id="rId9"/>
    <p:sldLayoutId id="2147484246" r:id="rId10"/>
    <p:sldLayoutId id="214748424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959803229"/>
      </p:ext>
    </p:extLst>
  </p:cSld>
  <p:clrMap bg1="lt1" tx1="dk1" bg2="lt2" tx2="dk2" accent1="accent1" accent2="accent2" accent3="accent3" accent4="accent4" accent5="accent5" accent6="accent6" hlink="hlink" folHlink="folHlink"/>
  <p:sldLayoutIdLst>
    <p:sldLayoutId id="2147484249" r:id="rId1"/>
    <p:sldLayoutId id="2147484250" r:id="rId2"/>
    <p:sldLayoutId id="2147484251" r:id="rId3"/>
    <p:sldLayoutId id="2147484252" r:id="rId4"/>
    <p:sldLayoutId id="2147484253" r:id="rId5"/>
    <p:sldLayoutId id="2147484254" r:id="rId6"/>
    <p:sldLayoutId id="2147484255" r:id="rId7"/>
    <p:sldLayoutId id="2147484256" r:id="rId8"/>
    <p:sldLayoutId id="2147484257" r:id="rId9"/>
    <p:sldLayoutId id="2147484258" r:id="rId10"/>
    <p:sldLayoutId id="214748425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451115674"/>
      </p:ext>
    </p:extLst>
  </p:cSld>
  <p:clrMap bg1="lt1" tx1="dk1" bg2="lt2" tx2="dk2" accent1="accent1" accent2="accent2" accent3="accent3" accent4="accent4" accent5="accent5" accent6="accent6" hlink="hlink" folHlink="folHlink"/>
  <p:sldLayoutIdLst>
    <p:sldLayoutId id="2147484261" r:id="rId1"/>
    <p:sldLayoutId id="2147484262" r:id="rId2"/>
    <p:sldLayoutId id="2147484263" r:id="rId3"/>
    <p:sldLayoutId id="2147484264" r:id="rId4"/>
    <p:sldLayoutId id="2147484265" r:id="rId5"/>
    <p:sldLayoutId id="2147484266" r:id="rId6"/>
    <p:sldLayoutId id="2147484267" r:id="rId7"/>
    <p:sldLayoutId id="2147484268" r:id="rId8"/>
    <p:sldLayoutId id="2147484269" r:id="rId9"/>
    <p:sldLayoutId id="2147484270" r:id="rId10"/>
    <p:sldLayoutId id="21474842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927654285"/>
      </p:ext>
    </p:extLst>
  </p:cSld>
  <p:clrMap bg1="lt1" tx1="dk1" bg2="lt2" tx2="dk2" accent1="accent1" accent2="accent2" accent3="accent3" accent4="accent4" accent5="accent5" accent6="accent6" hlink="hlink" folHlink="folHlink"/>
  <p:sldLayoutIdLst>
    <p:sldLayoutId id="2147484273" r:id="rId1"/>
    <p:sldLayoutId id="2147484274" r:id="rId2"/>
    <p:sldLayoutId id="2147484275" r:id="rId3"/>
    <p:sldLayoutId id="2147484276" r:id="rId4"/>
    <p:sldLayoutId id="2147484277" r:id="rId5"/>
    <p:sldLayoutId id="2147484278" r:id="rId6"/>
    <p:sldLayoutId id="2147484279" r:id="rId7"/>
    <p:sldLayoutId id="2147484280" r:id="rId8"/>
    <p:sldLayoutId id="2147484281" r:id="rId9"/>
    <p:sldLayoutId id="2147484282" r:id="rId10"/>
    <p:sldLayoutId id="214748428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883806374"/>
      </p:ext>
    </p:extLst>
  </p:cSld>
  <p:clrMap bg1="lt1" tx1="dk1" bg2="lt2" tx2="dk2" accent1="accent1" accent2="accent2" accent3="accent3" accent4="accent4" accent5="accent5" accent6="accent6" hlink="hlink" folHlink="folHlink"/>
  <p:sldLayoutIdLst>
    <p:sldLayoutId id="2147484285" r:id="rId1"/>
    <p:sldLayoutId id="2147484286" r:id="rId2"/>
    <p:sldLayoutId id="2147484287" r:id="rId3"/>
    <p:sldLayoutId id="2147484288" r:id="rId4"/>
    <p:sldLayoutId id="2147484289" r:id="rId5"/>
    <p:sldLayoutId id="2147484290" r:id="rId6"/>
    <p:sldLayoutId id="2147484291" r:id="rId7"/>
    <p:sldLayoutId id="2147484292" r:id="rId8"/>
    <p:sldLayoutId id="2147484293" r:id="rId9"/>
    <p:sldLayoutId id="2147484294" r:id="rId10"/>
    <p:sldLayoutId id="21474842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099006708"/>
      </p:ext>
    </p:extLst>
  </p:cSld>
  <p:clrMap bg1="lt1" tx1="dk1" bg2="lt2" tx2="dk2" accent1="accent1" accent2="accent2" accent3="accent3" accent4="accent4" accent5="accent5" accent6="accent6" hlink="hlink" folHlink="folHlink"/>
  <p:sldLayoutIdLst>
    <p:sldLayoutId id="2147484297" r:id="rId1"/>
    <p:sldLayoutId id="2147484298" r:id="rId2"/>
    <p:sldLayoutId id="2147484299" r:id="rId3"/>
    <p:sldLayoutId id="2147484300" r:id="rId4"/>
    <p:sldLayoutId id="2147484301" r:id="rId5"/>
    <p:sldLayoutId id="2147484302" r:id="rId6"/>
    <p:sldLayoutId id="2147484303" r:id="rId7"/>
    <p:sldLayoutId id="2147484304" r:id="rId8"/>
    <p:sldLayoutId id="2147484305" r:id="rId9"/>
    <p:sldLayoutId id="2147484306" r:id="rId10"/>
    <p:sldLayoutId id="214748430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4CBEAF9-9E58-4CC8-A6FF-6DD8A58DEEA4}" type="datetimeFigureOut">
              <a:rPr lang="en-US" smtClean="0">
                <a:solidFill>
                  <a:srgbClr val="F0A22E">
                    <a:shade val="75000"/>
                  </a:srgbClr>
                </a:solidFill>
              </a:rPr>
              <a:pPr/>
              <a:t>10/1/2016</a:t>
            </a:fld>
            <a:endParaRPr lang="en-US" dirty="0">
              <a:solidFill>
                <a:srgbClr val="F0A22E">
                  <a:shade val="75000"/>
                </a:srgbClr>
              </a:solidFill>
            </a:endParaRPr>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solidFill>
                <a:srgbClr val="F0A22E">
                  <a:shade val="75000"/>
                </a:srgbClr>
              </a:solidFill>
            </a:endParaRPr>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A15C064-DD44-4CAC-873E-2D1F54821676}" type="slidenum">
              <a:rPr lang="en-US" smtClean="0">
                <a:solidFill>
                  <a:srgbClr val="F0A22E">
                    <a:shade val="75000"/>
                  </a:srgbClr>
                </a:solidFill>
              </a:rPr>
              <a:pPr/>
              <a:t>‹N›</a:t>
            </a:fld>
            <a:endParaRPr lang="en-US" dirty="0">
              <a:solidFill>
                <a:srgbClr val="F0A22E">
                  <a:shade val="75000"/>
                </a:srgbClr>
              </a:solidFill>
            </a:endParaRPr>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515918779"/>
      </p:ext>
    </p:extLst>
  </p:cSld>
  <p:clrMap bg1="lt1" tx1="dk1" bg2="lt2" tx2="dk2" accent1="accent1" accent2="accent2" accent3="accent3" accent4="accent4" accent5="accent5" accent6="accent6" hlink="hlink" folHlink="folHlink"/>
  <p:sldLayoutIdLst>
    <p:sldLayoutId id="2147484309" r:id="rId1"/>
    <p:sldLayoutId id="2147484310" r:id="rId2"/>
    <p:sldLayoutId id="2147484311" r:id="rId3"/>
    <p:sldLayoutId id="2147484312" r:id="rId4"/>
    <p:sldLayoutId id="2147484313" r:id="rId5"/>
    <p:sldLayoutId id="2147484314" r:id="rId6"/>
    <p:sldLayoutId id="2147484315" r:id="rId7"/>
    <p:sldLayoutId id="2147484316" r:id="rId8"/>
    <p:sldLayoutId id="2147484317" r:id="rId9"/>
    <p:sldLayoutId id="2147484318" r:id="rId10"/>
    <p:sldLayoutId id="2147484319" r:id="rId11"/>
    <p:sldLayoutId id="2147484320" r:id="rId12"/>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google.it/url?sa=i&amp;rct=j&amp;q=&amp;esrc=s&amp;source=images&amp;cd=&amp;cad=rja&amp;uact=8&amp;ved=0ahUKEwiPrLOWn5nPAhXG2xoKHXNRCA8QjRwIBw&amp;url=http://www.riparo-iphone.com/&amp;psig=AFQjCNGlTMJj64lTx0TQGzCnjg2XHzLR1g&amp;ust=1474299340602689"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9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0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4.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7.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7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0.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3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4.xml"/></Relationships>
</file>

<file path=ppt/slides/_rels/slide2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5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6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8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93.xml"/></Relationships>
</file>

<file path=ppt/slides/_rels/slide3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9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2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3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43.xml"/></Relationships>
</file>

<file path=ppt/slides/_rels/slide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54.xml"/></Relationships>
</file>

<file path=ppt/slides/_rels/slide3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6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76.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87.xml"/></Relationships>
</file>

<file path=ppt/slides/_rels/slide4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3.wm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58857" y="2060848"/>
            <a:ext cx="7992888" cy="1080120"/>
          </a:xfrm>
        </p:spPr>
        <p:txBody>
          <a:bodyPr>
            <a:normAutofit/>
          </a:bodyPr>
          <a:lstStyle/>
          <a:p>
            <a:pPr algn="r"/>
            <a:r>
              <a:rPr lang="it-IT" sz="6000" dirty="0" smtClean="0">
                <a:solidFill>
                  <a:srgbClr val="FFFF00"/>
                </a:solidFill>
              </a:rPr>
              <a:t> III SESSIONE</a:t>
            </a:r>
            <a:endParaRPr lang="it-IT" sz="6000" dirty="0">
              <a:solidFill>
                <a:srgbClr val="FFFF00"/>
              </a:solidFill>
            </a:endParaRPr>
          </a:p>
        </p:txBody>
      </p:sp>
      <p:sp>
        <p:nvSpPr>
          <p:cNvPr id="3" name="Sottotitolo 2"/>
          <p:cNvSpPr>
            <a:spLocks noGrp="1"/>
          </p:cNvSpPr>
          <p:nvPr>
            <p:ph type="subTitle" idx="1"/>
          </p:nvPr>
        </p:nvSpPr>
        <p:spPr>
          <a:xfrm>
            <a:off x="298817" y="3068960"/>
            <a:ext cx="8496944" cy="1008112"/>
          </a:xfrm>
        </p:spPr>
        <p:txBody>
          <a:bodyPr>
            <a:noAutofit/>
          </a:bodyPr>
          <a:lstStyle/>
          <a:p>
            <a:pPr algn="r"/>
            <a:r>
              <a:rPr lang="it-IT" sz="2800" dirty="0" smtClean="0"/>
              <a:t>La signora Anna, in ossigenoterapia cronica, con  scompenso, diabete, ipertensione, e…  </a:t>
            </a:r>
            <a:endParaRPr lang="it-IT" sz="2800" dirty="0"/>
          </a:p>
        </p:txBody>
      </p:sp>
      <p:pic>
        <p:nvPicPr>
          <p:cNvPr id="6" name="Immagine 5"/>
          <p:cNvPicPr/>
          <p:nvPr/>
        </p:nvPicPr>
        <p:blipFill>
          <a:blip r:embed="rId2"/>
          <a:stretch/>
        </p:blipFill>
        <p:spPr>
          <a:xfrm>
            <a:off x="298817" y="286940"/>
            <a:ext cx="1078200" cy="576064"/>
          </a:xfrm>
          <a:prstGeom prst="rect">
            <a:avLst/>
          </a:prstGeom>
          <a:ln>
            <a:noFill/>
          </a:ln>
        </p:spPr>
      </p:pic>
      <p:sp>
        <p:nvSpPr>
          <p:cNvPr id="5" name="CasellaDiTesto 4"/>
          <p:cNvSpPr txBox="1"/>
          <p:nvPr/>
        </p:nvSpPr>
        <p:spPr>
          <a:xfrm>
            <a:off x="298817" y="5589240"/>
            <a:ext cx="8352928" cy="830997"/>
          </a:xfrm>
          <a:prstGeom prst="rect">
            <a:avLst/>
          </a:prstGeom>
          <a:noFill/>
        </p:spPr>
        <p:txBody>
          <a:bodyPr wrap="square" rtlCol="0">
            <a:spAutoFit/>
          </a:bodyPr>
          <a:lstStyle/>
          <a:p>
            <a:pPr algn="r"/>
            <a:r>
              <a:rPr lang="it-IT" sz="2400" dirty="0" smtClean="0"/>
              <a:t>Dr. Sebastiano </a:t>
            </a:r>
            <a:r>
              <a:rPr lang="it-IT" sz="2400" dirty="0" err="1" smtClean="0"/>
              <a:t>Molisina</a:t>
            </a:r>
            <a:r>
              <a:rPr lang="it-IT" sz="2400" dirty="0" smtClean="0"/>
              <a:t>, MMG Senior</a:t>
            </a:r>
          </a:p>
          <a:p>
            <a:pPr algn="r"/>
            <a:r>
              <a:rPr lang="it-IT" sz="2400" dirty="0" smtClean="0"/>
              <a:t>Dr.ssa Mariangela Piccinelli, MMG Junior</a:t>
            </a:r>
            <a:endParaRPr lang="it-IT" sz="2400" dirty="0"/>
          </a:p>
        </p:txBody>
      </p:sp>
    </p:spTree>
    <p:extLst>
      <p:ext uri="{BB962C8B-B14F-4D97-AF65-F5344CB8AC3E}">
        <p14:creationId xmlns:p14="http://schemas.microsoft.com/office/powerpoint/2010/main" val="9689079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79512" y="188640"/>
            <a:ext cx="8712968" cy="6480720"/>
          </a:xfrm>
        </p:spPr>
        <p:txBody>
          <a:bodyPr>
            <a:normAutofit/>
          </a:bodyPr>
          <a:lstStyle/>
          <a:p>
            <a:pPr marL="0" indent="0">
              <a:buNone/>
            </a:pPr>
            <a:r>
              <a:rPr lang="it-IT" sz="2400" dirty="0" smtClean="0"/>
              <a:t>Sig.ra ANNA, paziente di 80 anni, </a:t>
            </a:r>
            <a:r>
              <a:rPr lang="it-IT" sz="2400" dirty="0" err="1" smtClean="0"/>
              <a:t>pluripatologica</a:t>
            </a:r>
            <a:r>
              <a:rPr lang="it-IT" sz="2400" dirty="0" smtClean="0"/>
              <a:t>, affetta da:</a:t>
            </a:r>
          </a:p>
          <a:p>
            <a:pPr marL="0" indent="0">
              <a:buNone/>
            </a:pPr>
            <a:endParaRPr lang="it-IT" sz="2400" dirty="0" smtClean="0"/>
          </a:p>
          <a:p>
            <a:pPr>
              <a:buFontTx/>
              <a:buChar char="-"/>
            </a:pPr>
            <a:r>
              <a:rPr lang="it-IT" sz="2400" dirty="0" smtClean="0">
                <a:solidFill>
                  <a:srgbClr val="FFFF00"/>
                </a:solidFill>
              </a:rPr>
              <a:t>BPCO in OTLT con 2l/</a:t>
            </a:r>
            <a:r>
              <a:rPr lang="it-IT" sz="2400" dirty="0" err="1" smtClean="0">
                <a:solidFill>
                  <a:srgbClr val="FFFF00"/>
                </a:solidFill>
              </a:rPr>
              <a:t>min</a:t>
            </a:r>
            <a:endParaRPr lang="it-IT" sz="2400" dirty="0" smtClean="0">
              <a:solidFill>
                <a:srgbClr val="FFFF00"/>
              </a:solidFill>
            </a:endParaRPr>
          </a:p>
          <a:p>
            <a:pPr>
              <a:buFontTx/>
              <a:buChar char="-"/>
            </a:pPr>
            <a:r>
              <a:rPr lang="it-IT" sz="2400" dirty="0" smtClean="0">
                <a:solidFill>
                  <a:srgbClr val="FFFF00"/>
                </a:solidFill>
              </a:rPr>
              <a:t>CARDIOPATIA ISCHEMICA CRONICA</a:t>
            </a:r>
          </a:p>
          <a:p>
            <a:pPr>
              <a:buFontTx/>
              <a:buChar char="-"/>
            </a:pPr>
            <a:r>
              <a:rPr lang="it-IT" sz="2400" dirty="0" smtClean="0">
                <a:solidFill>
                  <a:srgbClr val="FFFF00"/>
                </a:solidFill>
              </a:rPr>
              <a:t>FA PAROSSISTICA</a:t>
            </a:r>
          </a:p>
          <a:p>
            <a:pPr>
              <a:buFontTx/>
              <a:buChar char="-"/>
            </a:pPr>
            <a:r>
              <a:rPr lang="it-IT" sz="2400" dirty="0" smtClean="0">
                <a:solidFill>
                  <a:srgbClr val="FFFF00"/>
                </a:solidFill>
              </a:rPr>
              <a:t>SCOMPENSO CARDIACO</a:t>
            </a:r>
          </a:p>
          <a:p>
            <a:pPr>
              <a:buFontTx/>
              <a:buChar char="-"/>
            </a:pPr>
            <a:r>
              <a:rPr lang="it-IT" sz="2400" dirty="0" smtClean="0">
                <a:solidFill>
                  <a:srgbClr val="FFFF00"/>
                </a:solidFill>
              </a:rPr>
              <a:t>DIABETE MELLITO TIPO II in terapia insulinica</a:t>
            </a:r>
          </a:p>
          <a:p>
            <a:pPr>
              <a:buFontTx/>
              <a:buChar char="-"/>
            </a:pPr>
            <a:r>
              <a:rPr lang="it-IT" sz="2400" dirty="0" smtClean="0">
                <a:solidFill>
                  <a:srgbClr val="FFFF00"/>
                </a:solidFill>
              </a:rPr>
              <a:t>DEPRESSIONE lieve</a:t>
            </a:r>
          </a:p>
          <a:p>
            <a:pPr>
              <a:buFontTx/>
              <a:buChar char="-"/>
            </a:pPr>
            <a:r>
              <a:rPr lang="it-IT" sz="2400" dirty="0" smtClean="0">
                <a:solidFill>
                  <a:srgbClr val="FFFF00"/>
                </a:solidFill>
              </a:rPr>
              <a:t>ENCEFALOPATIA MULTINFARTUALE</a:t>
            </a:r>
          </a:p>
          <a:p>
            <a:pPr>
              <a:buFontTx/>
              <a:buChar char="-"/>
            </a:pPr>
            <a:r>
              <a:rPr lang="it-IT" sz="2400" dirty="0" smtClean="0">
                <a:solidFill>
                  <a:srgbClr val="FFFF00"/>
                </a:solidFill>
              </a:rPr>
              <a:t>STIPSI</a:t>
            </a:r>
          </a:p>
          <a:p>
            <a:pPr marL="0" indent="0">
              <a:buNone/>
            </a:pPr>
            <a:endParaRPr lang="it-IT" sz="2400" dirty="0" smtClean="0">
              <a:solidFill>
                <a:srgbClr val="FFFF00"/>
              </a:solidFill>
            </a:endParaRPr>
          </a:p>
          <a:p>
            <a:pPr marL="0" indent="0">
              <a:buNone/>
            </a:pPr>
            <a:r>
              <a:rPr lang="it-IT" sz="2400" dirty="0" smtClean="0"/>
              <a:t>…seguita in ADP con accessi a cadenza mensile.</a:t>
            </a:r>
          </a:p>
          <a:p>
            <a:pPr marL="0" indent="0" algn="ctr">
              <a:buNone/>
            </a:pPr>
            <a:r>
              <a:rPr lang="it-IT" sz="3600" dirty="0" smtClean="0"/>
              <a:t>RICOVERO IN U.O. PNEUMOLOGIA  </a:t>
            </a:r>
            <a:endParaRPr lang="it-IT" sz="3600" dirty="0"/>
          </a:p>
          <a:p>
            <a:pPr marL="0" indent="0">
              <a:buNone/>
            </a:pPr>
            <a:endParaRPr lang="it-IT" sz="2400" dirty="0" smtClean="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4" y="1556792"/>
            <a:ext cx="864097" cy="864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7" y="680358"/>
            <a:ext cx="1964205" cy="1773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5" y="3097131"/>
            <a:ext cx="2252237" cy="17228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05522" y="3785228"/>
            <a:ext cx="1181224" cy="1010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90491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Segnaposto contenuto 10"/>
          <p:cNvGraphicFramePr>
            <a:graphicFrameLocks noGrp="1"/>
          </p:cNvGraphicFramePr>
          <p:nvPr>
            <p:ph idx="1"/>
            <p:extLst>
              <p:ext uri="{D42A27DB-BD31-4B8C-83A1-F6EECF244321}">
                <p14:modId xmlns:p14="http://schemas.microsoft.com/office/powerpoint/2010/main" val="4064946312"/>
              </p:ext>
            </p:extLst>
          </p:nvPr>
        </p:nvGraphicFramePr>
        <p:xfrm>
          <a:off x="585912" y="1978758"/>
          <a:ext cx="7920880" cy="4476639"/>
        </p:xfrm>
        <a:graphic>
          <a:graphicData uri="http://schemas.openxmlformats.org/drawingml/2006/table">
            <a:tbl>
              <a:tblPr firstRow="1" bandRow="1">
                <a:tableStyleId>{5C22544A-7EE6-4342-B048-85BDC9FD1C3A}</a:tableStyleId>
              </a:tblPr>
              <a:tblGrid>
                <a:gridCol w="3830589"/>
                <a:gridCol w="4090291"/>
              </a:tblGrid>
              <a:tr h="449076">
                <a:tc>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it-IT" sz="1400" baseline="0" dirty="0" smtClean="0"/>
                        <a:t> </a:t>
                      </a:r>
                      <a:r>
                        <a:rPr lang="it-IT" sz="1800" baseline="0" dirty="0" smtClean="0"/>
                        <a:t>Altre diagnosi: </a:t>
                      </a:r>
                      <a:endParaRPr lang="it-IT" sz="1800" dirty="0"/>
                    </a:p>
                  </a:txBody>
                  <a:tcPr/>
                </a:tc>
                <a:tc>
                  <a:txBody>
                    <a:bodyPr/>
                    <a:lstStyle/>
                    <a:p>
                      <a:r>
                        <a:rPr lang="it-IT" dirty="0" smtClean="0"/>
                        <a:t>Terapia</a:t>
                      </a:r>
                      <a:r>
                        <a:rPr lang="it-IT" baseline="0" dirty="0" smtClean="0"/>
                        <a:t> consigliata:</a:t>
                      </a:r>
                      <a:endParaRPr lang="it-IT" dirty="0"/>
                    </a:p>
                  </a:txBody>
                  <a:tcPr/>
                </a:tc>
              </a:tr>
              <a:tr h="1081533">
                <a:tc>
                  <a:txBody>
                    <a:bodyPr/>
                    <a:lstStyle/>
                    <a:p>
                      <a:pPr>
                        <a:buFont typeface="Arial" pitchFamily="34" charset="0"/>
                        <a:buChar char="•"/>
                      </a:pPr>
                      <a:r>
                        <a:rPr lang="it-IT" sz="1200" b="1" dirty="0" smtClean="0"/>
                        <a:t>  BPCO stadio IV GOLD</a:t>
                      </a:r>
                    </a:p>
                    <a:p>
                      <a:pPr>
                        <a:buFont typeface="Arial" pitchFamily="34" charset="0"/>
                        <a:buChar char="•"/>
                      </a:pPr>
                      <a:r>
                        <a:rPr lang="it-IT" sz="1200" b="1" dirty="0" smtClean="0"/>
                        <a:t>  Insufficienza respiratoria cronica in OTLT</a:t>
                      </a:r>
                    </a:p>
                  </a:txBody>
                  <a:tcPr/>
                </a:tc>
                <a:tc>
                  <a:txBody>
                    <a:bodyPr/>
                    <a:lstStyle/>
                    <a:p>
                      <a:r>
                        <a:rPr lang="it-IT" sz="1200" b="1" dirty="0" smtClean="0"/>
                        <a:t>Aerosol con </a:t>
                      </a:r>
                      <a:r>
                        <a:rPr lang="it-IT" sz="1200" b="1" dirty="0" err="1" smtClean="0"/>
                        <a:t>Clenil</a:t>
                      </a:r>
                      <a:r>
                        <a:rPr lang="it-IT" sz="1200" b="1" dirty="0" smtClean="0"/>
                        <a:t> + </a:t>
                      </a:r>
                      <a:r>
                        <a:rPr lang="it-IT" sz="1200" b="1" dirty="0" err="1" smtClean="0"/>
                        <a:t>Broncovaleas</a:t>
                      </a:r>
                      <a:r>
                        <a:rPr lang="it-IT" sz="1200" b="1" dirty="0" smtClean="0"/>
                        <a:t> + </a:t>
                      </a:r>
                      <a:r>
                        <a:rPr lang="it-IT" sz="1200" b="1" dirty="0" err="1" smtClean="0"/>
                        <a:t>Atem</a:t>
                      </a:r>
                      <a:r>
                        <a:rPr lang="it-IT" sz="1200" b="1" dirty="0" smtClean="0"/>
                        <a:t> 3volte al giorno</a:t>
                      </a:r>
                    </a:p>
                    <a:p>
                      <a:r>
                        <a:rPr lang="it-IT" sz="1200" b="1" dirty="0" err="1" smtClean="0"/>
                        <a:t>Aminotrofic</a:t>
                      </a:r>
                      <a:r>
                        <a:rPr lang="it-IT" sz="1200" b="1" dirty="0" smtClean="0"/>
                        <a:t> 1busta/die</a:t>
                      </a:r>
                    </a:p>
                    <a:p>
                      <a:r>
                        <a:rPr lang="it-IT" sz="1200" b="1" dirty="0" err="1" smtClean="0"/>
                        <a:t>Levotuss</a:t>
                      </a:r>
                      <a:r>
                        <a:rPr lang="it-IT" sz="1200" b="1" dirty="0" smtClean="0"/>
                        <a:t> 10ml la sera</a:t>
                      </a:r>
                    </a:p>
                    <a:p>
                      <a:r>
                        <a:rPr lang="it-IT" sz="1200" b="1" dirty="0" smtClean="0"/>
                        <a:t>O2 terapia 3l/</a:t>
                      </a:r>
                      <a:r>
                        <a:rPr lang="it-IT" sz="1200" b="1" dirty="0" err="1" smtClean="0"/>
                        <a:t>min</a:t>
                      </a:r>
                      <a:r>
                        <a:rPr lang="it-IT" sz="1200" b="1" dirty="0" smtClean="0"/>
                        <a:t> per 24 ore/die</a:t>
                      </a:r>
                    </a:p>
                    <a:p>
                      <a:endParaRPr lang="it-IT" sz="1200" dirty="0"/>
                    </a:p>
                  </a:txBody>
                  <a:tcPr/>
                </a:tc>
              </a:tr>
              <a:tr h="1081533">
                <a:tc>
                  <a:txBody>
                    <a:bodyPr/>
                    <a:lstStyle/>
                    <a:p>
                      <a:pPr>
                        <a:buFont typeface="Arial" pitchFamily="34" charset="0"/>
                        <a:buChar char="•"/>
                      </a:pPr>
                      <a:r>
                        <a:rPr lang="it-IT" sz="1200" b="1" dirty="0" smtClean="0"/>
                        <a:t>  Scompenso cardiaco congestizio</a:t>
                      </a:r>
                    </a:p>
                    <a:p>
                      <a:pPr>
                        <a:buFont typeface="Arial" pitchFamily="34" charset="0"/>
                        <a:buChar char="•"/>
                      </a:pPr>
                      <a:r>
                        <a:rPr lang="it-IT" sz="1200" b="1" dirty="0" smtClean="0"/>
                        <a:t>  Cardiopatia ischemica cronica</a:t>
                      </a:r>
                    </a:p>
                    <a:p>
                      <a:pPr>
                        <a:buFont typeface="Arial" pitchFamily="34" charset="0"/>
                        <a:buChar char="•"/>
                      </a:pPr>
                      <a:r>
                        <a:rPr lang="it-IT" sz="1200" b="1" dirty="0" smtClean="0"/>
                        <a:t>  Encefalopatia </a:t>
                      </a:r>
                      <a:r>
                        <a:rPr lang="it-IT" sz="1200" b="1" dirty="0" err="1" smtClean="0"/>
                        <a:t>multinfartuale</a:t>
                      </a:r>
                      <a:endParaRPr lang="it-IT" sz="1200" b="1" dirty="0" smtClean="0"/>
                    </a:p>
                    <a:p>
                      <a:pPr>
                        <a:buFont typeface="Arial" pitchFamily="34" charset="0"/>
                        <a:buChar char="•"/>
                      </a:pPr>
                      <a:r>
                        <a:rPr lang="it-IT" sz="1200" b="1" dirty="0" smtClean="0"/>
                        <a:t>  Fibrillazione atriale parossistica ricorrente</a:t>
                      </a:r>
                    </a:p>
                  </a:txBody>
                  <a:tcPr/>
                </a:tc>
                <a:tc>
                  <a:txBody>
                    <a:bodyPr/>
                    <a:lstStyle/>
                    <a:p>
                      <a:r>
                        <a:rPr lang="it-IT" sz="1200" b="1" dirty="0" err="1" smtClean="0"/>
                        <a:t>Amiodarone</a:t>
                      </a:r>
                      <a:r>
                        <a:rPr lang="it-IT" sz="1200" b="1" dirty="0" smtClean="0"/>
                        <a:t> 200mg 1cp ore 8</a:t>
                      </a:r>
                    </a:p>
                    <a:p>
                      <a:r>
                        <a:rPr lang="it-IT" sz="1200" b="1" dirty="0" err="1" smtClean="0"/>
                        <a:t>Furosemide</a:t>
                      </a:r>
                      <a:r>
                        <a:rPr lang="it-IT" sz="1200" b="1" dirty="0" smtClean="0"/>
                        <a:t> 25mg 1cp ore 8</a:t>
                      </a:r>
                    </a:p>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smtClean="0"/>
                        <a:t>ASA 100mg 1cp a pranzo</a:t>
                      </a:r>
                    </a:p>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err="1" smtClean="0"/>
                        <a:t>Pantoprazolo</a:t>
                      </a:r>
                      <a:r>
                        <a:rPr lang="it-IT" sz="1200" b="1" dirty="0" smtClean="0"/>
                        <a:t> 20mg 1cp ore 8</a:t>
                      </a:r>
                    </a:p>
                    <a:p>
                      <a:endParaRPr lang="it-IT" sz="1200" dirty="0"/>
                    </a:p>
                  </a:txBody>
                  <a:tcPr/>
                </a:tc>
              </a:tr>
              <a:tr h="511697">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200" b="1" dirty="0" smtClean="0"/>
                        <a:t>Diabete mellito tipo II in terapia insulinica</a:t>
                      </a:r>
                    </a:p>
                    <a:p>
                      <a:endParaRPr lang="it-IT"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smtClean="0"/>
                        <a:t>Insulina </a:t>
                      </a:r>
                      <a:r>
                        <a:rPr lang="it-IT" sz="1200" b="1" dirty="0" err="1" smtClean="0"/>
                        <a:t>Apidra</a:t>
                      </a:r>
                      <a:r>
                        <a:rPr lang="it-IT" sz="1200" b="1" dirty="0" smtClean="0"/>
                        <a:t> 8U a colazione - 6U a pranzo - 8U la sera </a:t>
                      </a:r>
                    </a:p>
                    <a:p>
                      <a:endParaRPr lang="it-IT" sz="1200" dirty="0"/>
                    </a:p>
                  </a:txBody>
                  <a:tcPr/>
                </a:tc>
              </a:tr>
              <a:tr h="71272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it-IT" sz="1200" b="1" dirty="0" smtClean="0"/>
                        <a:t>Depressione lieve</a:t>
                      </a:r>
                    </a:p>
                    <a:p>
                      <a:endParaRPr lang="it-IT"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err="1" smtClean="0"/>
                        <a:t>Bromazepam</a:t>
                      </a:r>
                      <a:r>
                        <a:rPr lang="it-IT" sz="1200" b="1" dirty="0" smtClean="0"/>
                        <a:t> 10gtt ore 21</a:t>
                      </a:r>
                    </a:p>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err="1" smtClean="0"/>
                        <a:t>Duloxetina</a:t>
                      </a:r>
                      <a:r>
                        <a:rPr lang="it-IT" sz="1200" b="1" dirty="0" smtClean="0"/>
                        <a:t> 30mg 1cp ore 8</a:t>
                      </a:r>
                    </a:p>
                    <a:p>
                      <a:endParaRPr lang="it-IT" sz="1200" dirty="0"/>
                    </a:p>
                  </a:txBody>
                  <a:tcPr/>
                </a:tc>
              </a:tr>
              <a:tr h="136655">
                <a:tc>
                  <a:txBody>
                    <a:bodyPr/>
                    <a:lstStyle/>
                    <a:p>
                      <a:pPr>
                        <a:buFont typeface="Arial" pitchFamily="34" charset="0"/>
                        <a:buChar char="•"/>
                      </a:pPr>
                      <a:r>
                        <a:rPr lang="it-IT" sz="1200" b="1" dirty="0" smtClean="0"/>
                        <a:t> Stipsi</a:t>
                      </a:r>
                    </a:p>
                    <a:p>
                      <a:pPr>
                        <a:buFont typeface="Arial" pitchFamily="34" charset="0"/>
                        <a:buChar char="•"/>
                      </a:pPr>
                      <a:r>
                        <a:rPr lang="it-IT" sz="1200" b="1" dirty="0" smtClean="0"/>
                        <a:t> Catetere uretrale</a:t>
                      </a:r>
                    </a:p>
                    <a:p>
                      <a:endParaRPr lang="it-IT"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err="1" smtClean="0"/>
                        <a:t>Movicol</a:t>
                      </a:r>
                      <a:r>
                        <a:rPr lang="it-IT" sz="1200" b="1" dirty="0" smtClean="0"/>
                        <a:t> 1-2buste in 250ml acqua al giorno</a:t>
                      </a:r>
                    </a:p>
                    <a:p>
                      <a:endParaRPr lang="it-IT" sz="1200" dirty="0"/>
                    </a:p>
                  </a:txBody>
                  <a:tcPr/>
                </a:tc>
              </a:tr>
            </a:tbl>
          </a:graphicData>
        </a:graphic>
      </p:graphicFrame>
      <p:sp>
        <p:nvSpPr>
          <p:cNvPr id="2" name="CasellaDiTesto 1"/>
          <p:cNvSpPr txBox="1"/>
          <p:nvPr/>
        </p:nvSpPr>
        <p:spPr>
          <a:xfrm>
            <a:off x="585912" y="188640"/>
            <a:ext cx="7704856" cy="646331"/>
          </a:xfrm>
          <a:prstGeom prst="rect">
            <a:avLst/>
          </a:prstGeom>
          <a:noFill/>
        </p:spPr>
        <p:txBody>
          <a:bodyPr wrap="square" rtlCol="0">
            <a:spAutoFit/>
          </a:bodyPr>
          <a:lstStyle/>
          <a:p>
            <a:pPr algn="ctr"/>
            <a:r>
              <a:rPr lang="it-IT" sz="3600" dirty="0" smtClean="0">
                <a:solidFill>
                  <a:srgbClr val="FFFF00"/>
                </a:solidFill>
              </a:rPr>
              <a:t>Lettera di dimissione</a:t>
            </a:r>
            <a:endParaRPr lang="it-IT" sz="3600" dirty="0">
              <a:solidFill>
                <a:srgbClr val="FFFF00"/>
              </a:solidFill>
            </a:endParaRPr>
          </a:p>
        </p:txBody>
      </p:sp>
      <p:sp>
        <p:nvSpPr>
          <p:cNvPr id="3" name="CasellaDiTesto 2"/>
          <p:cNvSpPr txBox="1"/>
          <p:nvPr/>
        </p:nvSpPr>
        <p:spPr>
          <a:xfrm>
            <a:off x="323528" y="980728"/>
            <a:ext cx="7416824" cy="1015663"/>
          </a:xfrm>
          <a:prstGeom prst="rect">
            <a:avLst/>
          </a:prstGeom>
          <a:noFill/>
        </p:spPr>
        <p:txBody>
          <a:bodyPr wrap="square" rtlCol="0">
            <a:spAutoFit/>
          </a:bodyPr>
          <a:lstStyle/>
          <a:p>
            <a:pPr marL="285750" indent="-285750">
              <a:buFont typeface="Wingdings" panose="05000000000000000000" pitchFamily="2" charset="2"/>
              <a:buChar char="Ø"/>
            </a:pPr>
            <a:r>
              <a:rPr lang="it-IT" sz="2000" b="1" dirty="0">
                <a:solidFill>
                  <a:srgbClr val="FFFF00"/>
                </a:solidFill>
              </a:rPr>
              <a:t>Insufficienza respiratoria in corso di riacutizzazione di BPCO</a:t>
            </a:r>
          </a:p>
          <a:p>
            <a:pPr marL="285750" indent="-285750">
              <a:buFont typeface="Wingdings" panose="05000000000000000000" pitchFamily="2" charset="2"/>
              <a:buChar char="Ø"/>
            </a:pPr>
            <a:r>
              <a:rPr lang="it-IT" sz="2000" b="1" dirty="0">
                <a:solidFill>
                  <a:srgbClr val="FFFF00"/>
                </a:solidFill>
              </a:rPr>
              <a:t>Intercorrente polmonite destra </a:t>
            </a:r>
          </a:p>
          <a:p>
            <a:endParaRPr lang="it-IT" sz="2000" dirty="0"/>
          </a:p>
        </p:txBody>
      </p:sp>
    </p:spTree>
    <p:extLst>
      <p:ext uri="{BB962C8B-B14F-4D97-AF65-F5344CB8AC3E}">
        <p14:creationId xmlns:p14="http://schemas.microsoft.com/office/powerpoint/2010/main" val="18993766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Segnaposto contenuto 3"/>
          <p:cNvGraphicFramePr>
            <a:graphicFrameLocks noGrp="1"/>
          </p:cNvGraphicFramePr>
          <p:nvPr>
            <p:ph idx="1"/>
            <p:extLst>
              <p:ext uri="{D42A27DB-BD31-4B8C-83A1-F6EECF244321}">
                <p14:modId xmlns:p14="http://schemas.microsoft.com/office/powerpoint/2010/main" val="218345439"/>
              </p:ext>
            </p:extLst>
          </p:nvPr>
        </p:nvGraphicFramePr>
        <p:xfrm>
          <a:off x="467544" y="188640"/>
          <a:ext cx="8064896" cy="5687856"/>
        </p:xfrm>
        <a:graphic>
          <a:graphicData uri="http://schemas.openxmlformats.org/drawingml/2006/table">
            <a:tbl>
              <a:tblPr firstRow="1" bandRow="1">
                <a:tableStyleId>{5C22544A-7EE6-4342-B048-85BDC9FD1C3A}</a:tableStyleId>
              </a:tblPr>
              <a:tblGrid>
                <a:gridCol w="4032448"/>
                <a:gridCol w="4032448"/>
              </a:tblGrid>
              <a:tr h="310932">
                <a:tc>
                  <a:txBody>
                    <a:bodyPr/>
                    <a:lstStyle/>
                    <a:p>
                      <a:r>
                        <a:rPr lang="it-IT" dirty="0" smtClean="0"/>
                        <a:t>Accertamenti</a:t>
                      </a:r>
                      <a:r>
                        <a:rPr lang="it-IT" baseline="0" dirty="0" smtClean="0"/>
                        <a:t> alla dimissione:</a:t>
                      </a:r>
                      <a:endParaRPr lang="it-IT" dirty="0"/>
                    </a:p>
                  </a:txBody>
                  <a:tcPr/>
                </a:tc>
                <a:tc>
                  <a:txBody>
                    <a:bodyPr/>
                    <a:lstStyle/>
                    <a:p>
                      <a:endParaRPr lang="it-IT"/>
                    </a:p>
                  </a:txBody>
                  <a:tcPr/>
                </a:tc>
              </a:tr>
              <a:tr h="354320">
                <a:tc>
                  <a:txBody>
                    <a:bodyPr/>
                    <a:lstStyle/>
                    <a:p>
                      <a:r>
                        <a:rPr lang="it-IT" sz="1200" dirty="0" smtClean="0"/>
                        <a:t>ECG</a:t>
                      </a:r>
                      <a:endParaRPr lang="it-IT"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smtClean="0"/>
                        <a:t>RS, nella norma</a:t>
                      </a:r>
                    </a:p>
                    <a:p>
                      <a:endParaRPr lang="it-IT" dirty="0"/>
                    </a:p>
                  </a:txBody>
                  <a:tcPr/>
                </a:tc>
              </a:tr>
              <a:tr h="115158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smtClean="0"/>
                        <a:t>Ecocardiografia</a:t>
                      </a:r>
                    </a:p>
                    <a:p>
                      <a:endParaRPr lang="it-IT" dirty="0"/>
                    </a:p>
                  </a:txBody>
                  <a:tcPr/>
                </a:tc>
                <a:tc>
                  <a:txBody>
                    <a:bodyPr/>
                    <a:lstStyle/>
                    <a:p>
                      <a:r>
                        <a:rPr lang="it-IT" sz="1200" b="1" dirty="0"/>
                        <a:t>Normali dimensioni interne atrio </a:t>
                      </a:r>
                      <a:r>
                        <a:rPr lang="it-IT" sz="1200" b="1" dirty="0" err="1"/>
                        <a:t>sx</a:t>
                      </a:r>
                      <a:r>
                        <a:rPr lang="it-IT" sz="1200" b="1" dirty="0"/>
                        <a:t> e radice aortica</a:t>
                      </a:r>
                    </a:p>
                    <a:p>
                      <a:r>
                        <a:rPr lang="it-IT" sz="1200" b="1" dirty="0" err="1"/>
                        <a:t>Vsx</a:t>
                      </a:r>
                      <a:r>
                        <a:rPr lang="it-IT" sz="1200" b="1" dirty="0"/>
                        <a:t> normali dimensioni lieve ipertrofia concentrica.</a:t>
                      </a:r>
                    </a:p>
                    <a:p>
                      <a:r>
                        <a:rPr lang="it-IT" sz="1200" b="1" dirty="0"/>
                        <a:t>Non alterazioni regionali della cinetica del ventricolo </a:t>
                      </a:r>
                      <a:r>
                        <a:rPr lang="it-IT" sz="1200" b="1" dirty="0" err="1"/>
                        <a:t>sx</a:t>
                      </a:r>
                      <a:r>
                        <a:rPr lang="it-IT" sz="1200" b="1" dirty="0"/>
                        <a:t>. </a:t>
                      </a:r>
                      <a:endParaRPr lang="it-IT" sz="1200" b="1" dirty="0" smtClean="0"/>
                    </a:p>
                    <a:p>
                      <a:r>
                        <a:rPr lang="it-IT" sz="1200" b="1" dirty="0" smtClean="0"/>
                        <a:t>FE 55%.</a:t>
                      </a:r>
                      <a:r>
                        <a:rPr lang="it-IT" sz="1200" b="1" baseline="0" dirty="0" smtClean="0"/>
                        <a:t> </a:t>
                      </a:r>
                      <a:r>
                        <a:rPr lang="it-IT" sz="1200" b="1" dirty="0" smtClean="0"/>
                        <a:t>Calcificazione </a:t>
                      </a:r>
                      <a:r>
                        <a:rPr lang="it-IT" sz="1200" b="1" dirty="0" err="1"/>
                        <a:t>anulus</a:t>
                      </a:r>
                      <a:r>
                        <a:rPr lang="it-IT" sz="1200" b="1" dirty="0"/>
                        <a:t> mitralico posteriore che interessa il lembo mitralico, fibrosi della semilunari aortiche. Atrio </a:t>
                      </a:r>
                      <a:r>
                        <a:rPr lang="it-IT" sz="1200" b="1" dirty="0" err="1"/>
                        <a:t>dx</a:t>
                      </a:r>
                      <a:r>
                        <a:rPr lang="it-IT" sz="1200" b="1" dirty="0"/>
                        <a:t> nei limiti di norma. Non versamento.</a:t>
                      </a:r>
                    </a:p>
                  </a:txBody>
                  <a:tcPr/>
                </a:tc>
              </a:tr>
              <a:tr h="5374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err="1" smtClean="0"/>
                        <a:t>Rx</a:t>
                      </a:r>
                      <a:r>
                        <a:rPr lang="it-IT" sz="1200" b="1" dirty="0" smtClean="0"/>
                        <a:t> torace</a:t>
                      </a:r>
                    </a:p>
                    <a:p>
                      <a:endParaRPr lang="it-IT" dirty="0"/>
                    </a:p>
                  </a:txBody>
                  <a:tcPr/>
                </a:tc>
                <a:tc>
                  <a:txBody>
                    <a:bodyPr/>
                    <a:lstStyle/>
                    <a:p>
                      <a:r>
                        <a:rPr lang="it-IT" sz="1200" b="1" dirty="0" err="1"/>
                        <a:t>Chiazzette</a:t>
                      </a:r>
                      <a:r>
                        <a:rPr lang="it-IT" sz="1200" b="1" dirty="0"/>
                        <a:t> </a:t>
                      </a:r>
                      <a:r>
                        <a:rPr lang="it-IT" sz="1200" b="1" dirty="0" err="1"/>
                        <a:t>addensative</a:t>
                      </a:r>
                      <a:r>
                        <a:rPr lang="it-IT" sz="1200" b="1" dirty="0"/>
                        <a:t> tendenti alla confluenza in sede basale bilaterale con minimo versamento pleurico alla base di </a:t>
                      </a:r>
                      <a:r>
                        <a:rPr lang="it-IT" sz="1200" b="1" dirty="0" err="1"/>
                        <a:t>sx</a:t>
                      </a:r>
                      <a:r>
                        <a:rPr lang="it-IT" sz="1200" b="1" dirty="0"/>
                        <a:t>. Accentuazione del disegno vasale con ili </a:t>
                      </a:r>
                      <a:r>
                        <a:rPr lang="it-IT" sz="1200" b="1" dirty="0" err="1"/>
                        <a:t>congesti</a:t>
                      </a:r>
                      <a:r>
                        <a:rPr lang="it-IT" sz="1200" b="1" dirty="0"/>
                        <a:t>.</a:t>
                      </a:r>
                    </a:p>
                  </a:txBody>
                  <a:tcPr/>
                </a:tc>
              </a:tr>
              <a:tr h="383860">
                <a:tc>
                  <a:txBody>
                    <a:bodyPr/>
                    <a:lstStyle/>
                    <a:p>
                      <a:r>
                        <a:rPr lang="it-IT" sz="1200" b="1" dirty="0" err="1"/>
                        <a:t>Emogasanalisi</a:t>
                      </a:r>
                      <a:endParaRPr lang="it-IT" sz="1200" b="1" dirty="0"/>
                    </a:p>
                  </a:txBody>
                  <a:tcPr/>
                </a:tc>
                <a:tc>
                  <a:txBody>
                    <a:bodyPr/>
                    <a:lstStyle/>
                    <a:p>
                      <a:r>
                        <a:rPr lang="pl-PL" sz="1200" b="1" dirty="0"/>
                        <a:t>pH 7.411</a:t>
                      </a:r>
                      <a:r>
                        <a:rPr lang="it-IT" sz="1200" b="1" dirty="0"/>
                        <a:t> - </a:t>
                      </a:r>
                      <a:r>
                        <a:rPr lang="pl-PL" sz="1200" b="1" dirty="0"/>
                        <a:t>pCO2 49.3 *</a:t>
                      </a:r>
                      <a:r>
                        <a:rPr lang="it-IT" sz="1200" b="1" dirty="0"/>
                        <a:t> -  </a:t>
                      </a:r>
                      <a:r>
                        <a:rPr lang="pl-PL" sz="1200" b="1" dirty="0"/>
                        <a:t>pO2 69.5*</a:t>
                      </a:r>
                      <a:r>
                        <a:rPr lang="it-IT" sz="1200" b="1" dirty="0"/>
                        <a:t>  -  </a:t>
                      </a:r>
                      <a:r>
                        <a:rPr lang="pl-PL" sz="1200" b="1" dirty="0"/>
                        <a:t>HCO3 act 30.6</a:t>
                      </a:r>
                      <a:r>
                        <a:rPr lang="it-IT" sz="1200" b="1" dirty="0"/>
                        <a:t>  -  </a:t>
                      </a:r>
                      <a:r>
                        <a:rPr lang="pl-PL" sz="1200" b="1" dirty="0"/>
                        <a:t>HCO3 std 29.0</a:t>
                      </a:r>
                      <a:endParaRPr lang="it-IT" sz="1200" b="1" dirty="0"/>
                    </a:p>
                  </a:txBody>
                  <a:tcPr/>
                </a:tc>
              </a:tr>
              <a:tr h="310932">
                <a:tc>
                  <a:txBody>
                    <a:bodyPr/>
                    <a:lstStyle/>
                    <a:p>
                      <a:r>
                        <a:rPr lang="it-IT" sz="1200" b="1" dirty="0"/>
                        <a:t>Emocromo</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200" b="1" dirty="0" smtClean="0"/>
                        <a:t>GB: 7,12  GR</a:t>
                      </a:r>
                      <a:r>
                        <a:rPr lang="it-IT" sz="1200" b="1" baseline="0" dirty="0" smtClean="0"/>
                        <a:t>: </a:t>
                      </a:r>
                      <a:r>
                        <a:rPr lang="it-IT" sz="1200" b="1" dirty="0" smtClean="0"/>
                        <a:t>4,24</a:t>
                      </a:r>
                      <a:r>
                        <a:rPr lang="it-IT" sz="1200" b="1" baseline="0" dirty="0" smtClean="0"/>
                        <a:t> </a:t>
                      </a:r>
                      <a:r>
                        <a:rPr lang="it-IT" sz="1200" b="1" dirty="0" smtClean="0"/>
                        <a:t> </a:t>
                      </a:r>
                      <a:r>
                        <a:rPr lang="it-IT" sz="1200" b="1" dirty="0" err="1" smtClean="0"/>
                        <a:t>Hb</a:t>
                      </a:r>
                      <a:r>
                        <a:rPr lang="it-IT" sz="1200" b="1" dirty="0" smtClean="0"/>
                        <a:t>: 11,5 </a:t>
                      </a:r>
                      <a:r>
                        <a:rPr lang="it-IT" sz="1200" b="1" dirty="0" err="1" smtClean="0"/>
                        <a:t>Htc</a:t>
                      </a:r>
                      <a:r>
                        <a:rPr lang="it-IT" sz="1200" b="1" baseline="0" dirty="0" smtClean="0"/>
                        <a:t>: </a:t>
                      </a:r>
                      <a:r>
                        <a:rPr lang="it-IT" sz="1200" b="1" dirty="0" smtClean="0"/>
                        <a:t>38,2  MCV:</a:t>
                      </a:r>
                      <a:r>
                        <a:rPr lang="it-IT" sz="1200" b="1" baseline="0" dirty="0" smtClean="0"/>
                        <a:t> </a:t>
                      </a:r>
                      <a:r>
                        <a:rPr lang="it-IT" sz="1200" b="1" dirty="0" smtClean="0"/>
                        <a:t>96,4  </a:t>
                      </a:r>
                      <a:r>
                        <a:rPr lang="it-IT" sz="1200" b="1" dirty="0"/>
                        <a:t>PLT: 234</a:t>
                      </a:r>
                      <a:endParaRPr lang="it-IT" sz="1200" dirty="0"/>
                    </a:p>
                  </a:txBody>
                  <a:tcPr/>
                </a:tc>
              </a:tr>
              <a:tr h="310932">
                <a:tc>
                  <a:txBody>
                    <a:bodyPr/>
                    <a:lstStyle/>
                    <a:p>
                      <a:r>
                        <a:rPr lang="it-IT" sz="1200" b="1" dirty="0"/>
                        <a:t>Glicemia, HbA1c</a:t>
                      </a:r>
                    </a:p>
                  </a:txBody>
                  <a:tcPr/>
                </a:tc>
                <a:tc>
                  <a:txBody>
                    <a:bodyPr/>
                    <a:lstStyle/>
                    <a:p>
                      <a:r>
                        <a:rPr lang="it-IT" sz="1200" b="1" dirty="0"/>
                        <a:t>124,  -  8,7</a:t>
                      </a:r>
                    </a:p>
                  </a:txBody>
                  <a:tcPr/>
                </a:tc>
              </a:tr>
              <a:tr h="310932">
                <a:tc>
                  <a:txBody>
                    <a:bodyPr/>
                    <a:lstStyle/>
                    <a:p>
                      <a:r>
                        <a:rPr lang="it-IT" sz="1200" b="1" dirty="0" err="1"/>
                        <a:t>Na</a:t>
                      </a:r>
                      <a:r>
                        <a:rPr lang="it-IT" sz="1200" b="1" dirty="0"/>
                        <a:t>, K, Ca</a:t>
                      </a:r>
                    </a:p>
                  </a:txBody>
                  <a:tcPr/>
                </a:tc>
                <a:tc>
                  <a:txBody>
                    <a:bodyPr/>
                    <a:lstStyle/>
                    <a:p>
                      <a:r>
                        <a:rPr lang="it-IT" sz="1200" b="1" dirty="0"/>
                        <a:t>142,  -  5,0  -  9,8</a:t>
                      </a:r>
                    </a:p>
                  </a:txBody>
                  <a:tcPr/>
                </a:tc>
              </a:tr>
              <a:tr h="310932">
                <a:tc>
                  <a:txBody>
                    <a:bodyPr/>
                    <a:lstStyle/>
                    <a:p>
                      <a:r>
                        <a:rPr lang="it-IT" sz="1200" b="1" dirty="0"/>
                        <a:t>AST, ALT, GGT, Bilirubina, ALP</a:t>
                      </a:r>
                    </a:p>
                  </a:txBody>
                  <a:tcPr/>
                </a:tc>
                <a:tc>
                  <a:txBody>
                    <a:bodyPr/>
                    <a:lstStyle/>
                    <a:p>
                      <a:r>
                        <a:rPr lang="it-IT" sz="1200" b="1" dirty="0"/>
                        <a:t>32  -  41  -  14  -  1,1  -  34</a:t>
                      </a:r>
                    </a:p>
                  </a:txBody>
                  <a:tcPr/>
                </a:tc>
              </a:tr>
              <a:tr h="310932">
                <a:tc>
                  <a:txBody>
                    <a:bodyPr/>
                    <a:lstStyle/>
                    <a:p>
                      <a:r>
                        <a:rPr lang="it-IT" sz="1200" b="1" dirty="0"/>
                        <a:t>Creatinina</a:t>
                      </a:r>
                    </a:p>
                  </a:txBody>
                  <a:tcPr/>
                </a:tc>
                <a:tc>
                  <a:txBody>
                    <a:bodyPr/>
                    <a:lstStyle/>
                    <a:p>
                      <a:r>
                        <a:rPr lang="it-IT" sz="1200" b="1" dirty="0"/>
                        <a:t>0,31</a:t>
                      </a:r>
                    </a:p>
                  </a:txBody>
                  <a:tcPr/>
                </a:tc>
              </a:tr>
              <a:tr h="310932">
                <a:tc>
                  <a:txBody>
                    <a:bodyPr/>
                    <a:lstStyle/>
                    <a:p>
                      <a:r>
                        <a:rPr lang="it-IT" sz="1200" b="1" dirty="0"/>
                        <a:t>Fe, Transferrina, Ferritina</a:t>
                      </a:r>
                    </a:p>
                  </a:txBody>
                  <a:tcPr/>
                </a:tc>
                <a:tc>
                  <a:txBody>
                    <a:bodyPr/>
                    <a:lstStyle/>
                    <a:p>
                      <a:r>
                        <a:rPr lang="it-IT" sz="1200" b="1" dirty="0"/>
                        <a:t>56  -  153  -  206</a:t>
                      </a:r>
                    </a:p>
                  </a:txBody>
                  <a:tcPr/>
                </a:tc>
              </a:tr>
              <a:tr h="310932">
                <a:tc>
                  <a:txBody>
                    <a:bodyPr/>
                    <a:lstStyle/>
                    <a:p>
                      <a:r>
                        <a:rPr lang="it-IT" sz="1200" b="1" dirty="0"/>
                        <a:t>TSH,  FT4 </a:t>
                      </a:r>
                    </a:p>
                  </a:txBody>
                  <a:tcPr/>
                </a:tc>
                <a:tc>
                  <a:txBody>
                    <a:bodyPr/>
                    <a:lstStyle/>
                    <a:p>
                      <a:r>
                        <a:rPr lang="it-IT" sz="1200" b="1" dirty="0"/>
                        <a:t>4.3  -  0,84</a:t>
                      </a:r>
                    </a:p>
                  </a:txBody>
                  <a:tcPr/>
                </a:tc>
              </a:tr>
              <a:tr h="310932">
                <a:tc>
                  <a:txBody>
                    <a:bodyPr/>
                    <a:lstStyle/>
                    <a:p>
                      <a:r>
                        <a:rPr lang="it-IT" sz="1200" b="1" dirty="0"/>
                        <a:t>Urine</a:t>
                      </a:r>
                    </a:p>
                  </a:txBody>
                  <a:tcPr/>
                </a:tc>
                <a:tc>
                  <a:txBody>
                    <a:bodyPr/>
                    <a:lstStyle/>
                    <a:p>
                      <a:r>
                        <a:rPr lang="it-IT" sz="1200" b="1" dirty="0"/>
                        <a:t>Gb +</a:t>
                      </a:r>
                    </a:p>
                  </a:txBody>
                  <a:tcPr/>
                </a:tc>
              </a:tr>
            </a:tbl>
          </a:graphicData>
        </a:graphic>
      </p:graphicFrame>
      <p:sp>
        <p:nvSpPr>
          <p:cNvPr id="5" name="CasellaDiTesto 4"/>
          <p:cNvSpPr txBox="1"/>
          <p:nvPr/>
        </p:nvSpPr>
        <p:spPr>
          <a:xfrm>
            <a:off x="467544" y="5877272"/>
            <a:ext cx="8064896" cy="1107996"/>
          </a:xfrm>
          <a:prstGeom prst="rect">
            <a:avLst/>
          </a:prstGeom>
          <a:noFill/>
        </p:spPr>
        <p:txBody>
          <a:bodyPr wrap="square" rtlCol="0">
            <a:spAutoFit/>
          </a:bodyPr>
          <a:lstStyle/>
          <a:p>
            <a:r>
              <a:rPr lang="it-IT" sz="2400" b="1" dirty="0" smtClean="0"/>
              <a:t>Pz collaborante, </a:t>
            </a:r>
            <a:r>
              <a:rPr lang="it-IT" sz="2400" b="1" dirty="0"/>
              <a:t>m</a:t>
            </a:r>
            <a:r>
              <a:rPr lang="it-IT" sz="2400" b="1" dirty="0" smtClean="0"/>
              <a:t>igliorata </a:t>
            </a:r>
            <a:r>
              <a:rPr lang="it-IT" sz="2400" b="1" dirty="0"/>
              <a:t>la stenia ai 4 </a:t>
            </a:r>
            <a:r>
              <a:rPr lang="it-IT" sz="2400" b="1" dirty="0" smtClean="0"/>
              <a:t>arti, deambula </a:t>
            </a:r>
            <a:r>
              <a:rPr lang="it-IT" sz="2400" b="1" dirty="0"/>
              <a:t>con roller a 4 </a:t>
            </a:r>
            <a:r>
              <a:rPr lang="it-IT" sz="2400" b="1" dirty="0" smtClean="0"/>
              <a:t>ruote, minima </a:t>
            </a:r>
            <a:r>
              <a:rPr lang="it-IT" sz="2400" b="1" dirty="0"/>
              <a:t>instabilità durante il cammino.</a:t>
            </a:r>
          </a:p>
          <a:p>
            <a:endParaRPr lang="it-IT" dirty="0"/>
          </a:p>
        </p:txBody>
      </p:sp>
    </p:spTree>
    <p:extLst>
      <p:ext uri="{BB962C8B-B14F-4D97-AF65-F5344CB8AC3E}">
        <p14:creationId xmlns:p14="http://schemas.microsoft.com/office/powerpoint/2010/main" val="37465607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78098"/>
          </a:xfrm>
        </p:spPr>
        <p:txBody>
          <a:bodyPr>
            <a:normAutofit/>
          </a:bodyPr>
          <a:lstStyle/>
          <a:p>
            <a:r>
              <a:rPr lang="it-IT" sz="3600" dirty="0" smtClean="0">
                <a:solidFill>
                  <a:srgbClr val="FFFF00"/>
                </a:solidFill>
              </a:rPr>
              <a:t>LA SIGNORA ANNA VIENE DIMESSA</a:t>
            </a:r>
            <a:endParaRPr lang="it-IT" sz="3600" dirty="0">
              <a:solidFill>
                <a:srgbClr val="FFFF00"/>
              </a:solidFill>
            </a:endParaRPr>
          </a:p>
        </p:txBody>
      </p:sp>
      <p:sp>
        <p:nvSpPr>
          <p:cNvPr id="3" name="Segnaposto contenuto 2"/>
          <p:cNvSpPr>
            <a:spLocks noGrp="1"/>
          </p:cNvSpPr>
          <p:nvPr>
            <p:ph idx="1"/>
          </p:nvPr>
        </p:nvSpPr>
        <p:spPr>
          <a:xfrm>
            <a:off x="1691680" y="1196752"/>
            <a:ext cx="5976664" cy="532655"/>
          </a:xfrm>
          <a:ln w="28575">
            <a:solidFill>
              <a:schemeClr val="tx1"/>
            </a:solidFill>
          </a:ln>
        </p:spPr>
        <p:txBody>
          <a:bodyPr>
            <a:normAutofit lnSpcReduction="10000"/>
          </a:bodyPr>
          <a:lstStyle/>
          <a:p>
            <a:pPr marL="0" indent="0" algn="ctr">
              <a:buNone/>
            </a:pPr>
            <a:r>
              <a:rPr lang="it-IT" dirty="0" smtClean="0"/>
              <a:t>STABILITA’ CLINICA</a:t>
            </a:r>
            <a:endParaRPr lang="it-IT" dirty="0"/>
          </a:p>
        </p:txBody>
      </p:sp>
      <p:sp>
        <p:nvSpPr>
          <p:cNvPr id="4" name="CasellaDiTesto 3"/>
          <p:cNvSpPr txBox="1"/>
          <p:nvPr/>
        </p:nvSpPr>
        <p:spPr>
          <a:xfrm>
            <a:off x="4367265" y="1858388"/>
            <a:ext cx="432048" cy="461665"/>
          </a:xfrm>
          <a:prstGeom prst="rect">
            <a:avLst/>
          </a:prstGeom>
          <a:noFill/>
          <a:ln w="28575">
            <a:solidFill>
              <a:schemeClr val="tx1"/>
            </a:solidFill>
          </a:ln>
        </p:spPr>
        <p:txBody>
          <a:bodyPr wrap="square" rtlCol="0">
            <a:spAutoFit/>
          </a:bodyPr>
          <a:lstStyle/>
          <a:p>
            <a:pPr algn="ctr"/>
            <a:r>
              <a:rPr lang="it-IT" sz="2400" b="1" dirty="0" smtClean="0"/>
              <a:t>+</a:t>
            </a:r>
            <a:endParaRPr lang="it-IT" sz="2400" b="1" dirty="0"/>
          </a:p>
        </p:txBody>
      </p:sp>
      <p:sp>
        <p:nvSpPr>
          <p:cNvPr id="5" name="CasellaDiTesto 4"/>
          <p:cNvSpPr txBox="1"/>
          <p:nvPr/>
        </p:nvSpPr>
        <p:spPr>
          <a:xfrm>
            <a:off x="622849" y="2484185"/>
            <a:ext cx="7920880" cy="584775"/>
          </a:xfrm>
          <a:prstGeom prst="rect">
            <a:avLst/>
          </a:prstGeom>
          <a:noFill/>
          <a:ln w="28575">
            <a:solidFill>
              <a:schemeClr val="tx1"/>
            </a:solidFill>
          </a:ln>
        </p:spPr>
        <p:txBody>
          <a:bodyPr wrap="square" rtlCol="0">
            <a:spAutoFit/>
          </a:bodyPr>
          <a:lstStyle/>
          <a:p>
            <a:pPr algn="ctr"/>
            <a:r>
              <a:rPr lang="it-IT" sz="3200" dirty="0" smtClean="0"/>
              <a:t>CONTESTO ASSISTENZIALE ADEGUATO</a:t>
            </a:r>
            <a:endParaRPr lang="it-IT" sz="3200" dirty="0"/>
          </a:p>
        </p:txBody>
      </p:sp>
      <p:sp>
        <p:nvSpPr>
          <p:cNvPr id="7" name="CasellaDiTesto 6"/>
          <p:cNvSpPr txBox="1"/>
          <p:nvPr/>
        </p:nvSpPr>
        <p:spPr>
          <a:xfrm>
            <a:off x="631800" y="4219066"/>
            <a:ext cx="3231030" cy="369332"/>
          </a:xfrm>
          <a:prstGeom prst="rect">
            <a:avLst/>
          </a:prstGeom>
          <a:solidFill>
            <a:srgbClr val="FF0000"/>
          </a:solidFill>
        </p:spPr>
        <p:txBody>
          <a:bodyPr wrap="square" rtlCol="0">
            <a:spAutoFit/>
          </a:bodyPr>
          <a:lstStyle/>
          <a:p>
            <a:r>
              <a:rPr lang="it-IT" b="1" dirty="0" smtClean="0"/>
              <a:t>Aderenza terapeutica</a:t>
            </a:r>
            <a:r>
              <a:rPr lang="it-IT" b="1" dirty="0"/>
              <a:t>?</a:t>
            </a:r>
          </a:p>
        </p:txBody>
      </p:sp>
      <p:sp>
        <p:nvSpPr>
          <p:cNvPr id="9" name="CasellaDiTesto 8"/>
          <p:cNvSpPr txBox="1"/>
          <p:nvPr/>
        </p:nvSpPr>
        <p:spPr>
          <a:xfrm>
            <a:off x="631800" y="5379063"/>
            <a:ext cx="3236061" cy="369332"/>
          </a:xfrm>
          <a:prstGeom prst="rect">
            <a:avLst/>
          </a:prstGeom>
          <a:solidFill>
            <a:srgbClr val="FF0000"/>
          </a:solidFill>
        </p:spPr>
        <p:txBody>
          <a:bodyPr wrap="square" rtlCol="0">
            <a:spAutoFit/>
          </a:bodyPr>
          <a:lstStyle/>
          <a:p>
            <a:r>
              <a:rPr lang="it-IT" b="1" dirty="0" smtClean="0"/>
              <a:t>Eventi clinici imprevisti?</a:t>
            </a:r>
            <a:endParaRPr lang="it-IT" b="1" dirty="0"/>
          </a:p>
        </p:txBody>
      </p:sp>
      <p:sp>
        <p:nvSpPr>
          <p:cNvPr id="10" name="CasellaDiTesto 9"/>
          <p:cNvSpPr txBox="1"/>
          <p:nvPr/>
        </p:nvSpPr>
        <p:spPr>
          <a:xfrm>
            <a:off x="631799" y="3645024"/>
            <a:ext cx="3231031" cy="369332"/>
          </a:xfrm>
          <a:prstGeom prst="rect">
            <a:avLst/>
          </a:prstGeom>
          <a:solidFill>
            <a:srgbClr val="FF0000"/>
          </a:solidFill>
        </p:spPr>
        <p:txBody>
          <a:bodyPr wrap="square" rtlCol="0">
            <a:spAutoFit/>
          </a:bodyPr>
          <a:lstStyle/>
          <a:p>
            <a:r>
              <a:rPr lang="it-IT" b="1" dirty="0" smtClean="0"/>
              <a:t>Garanzie di sicurezza?</a:t>
            </a:r>
            <a:endParaRPr lang="it-IT" b="1" dirty="0"/>
          </a:p>
        </p:txBody>
      </p:sp>
      <p:sp>
        <p:nvSpPr>
          <p:cNvPr id="11" name="CasellaDiTesto 10"/>
          <p:cNvSpPr txBox="1"/>
          <p:nvPr/>
        </p:nvSpPr>
        <p:spPr>
          <a:xfrm>
            <a:off x="620507" y="4797152"/>
            <a:ext cx="3229071" cy="369332"/>
          </a:xfrm>
          <a:prstGeom prst="rect">
            <a:avLst/>
          </a:prstGeom>
          <a:solidFill>
            <a:srgbClr val="FF0000"/>
          </a:solidFill>
        </p:spPr>
        <p:txBody>
          <a:bodyPr wrap="square" rtlCol="0">
            <a:spAutoFit/>
          </a:bodyPr>
          <a:lstStyle/>
          <a:p>
            <a:r>
              <a:rPr lang="it-IT" b="1" dirty="0" smtClean="0"/>
              <a:t>Gestione dell’ossigeno?</a:t>
            </a:r>
            <a:endParaRPr lang="it-IT" b="1" dirty="0"/>
          </a:p>
        </p:txBody>
      </p:sp>
      <p:pic>
        <p:nvPicPr>
          <p:cNvPr id="3074" name="Picture 2" descr="Risultati immagini per omino interrogativ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6528" y="4014356"/>
            <a:ext cx="2643386" cy="2319995"/>
          </a:xfrm>
          <a:prstGeom prst="rect">
            <a:avLst/>
          </a:prstGeom>
          <a:noFill/>
          <a:extLst>
            <a:ext uri="{909E8E84-426E-40DD-AFC4-6F175D3DCCD1}">
              <a14:hiddenFill xmlns:a14="http://schemas.microsoft.com/office/drawing/2010/main">
                <a:solidFill>
                  <a:srgbClr val="FFFFFF"/>
                </a:solidFill>
              </a14:hiddenFill>
            </a:ext>
          </a:extLst>
        </p:spPr>
      </p:pic>
      <p:sp>
        <p:nvSpPr>
          <p:cNvPr id="8" name="CasellaDiTesto 7"/>
          <p:cNvSpPr txBox="1"/>
          <p:nvPr/>
        </p:nvSpPr>
        <p:spPr>
          <a:xfrm>
            <a:off x="631800" y="5965019"/>
            <a:ext cx="3217778" cy="369332"/>
          </a:xfrm>
          <a:prstGeom prst="rect">
            <a:avLst/>
          </a:prstGeom>
          <a:solidFill>
            <a:srgbClr val="FF0000"/>
          </a:solidFill>
        </p:spPr>
        <p:txBody>
          <a:bodyPr wrap="square" rtlCol="0">
            <a:spAutoFit/>
          </a:bodyPr>
          <a:lstStyle/>
          <a:p>
            <a:r>
              <a:rPr lang="it-IT" b="1" dirty="0" smtClean="0"/>
              <a:t>Bisogni assistenziali?</a:t>
            </a:r>
            <a:endParaRPr lang="it-IT" b="1" dirty="0"/>
          </a:p>
        </p:txBody>
      </p:sp>
    </p:spTree>
    <p:extLst>
      <p:ext uri="{BB962C8B-B14F-4D97-AF65-F5344CB8AC3E}">
        <p14:creationId xmlns:p14="http://schemas.microsoft.com/office/powerpoint/2010/main" val="31675492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sz="4400" b="1" i="1" dirty="0" smtClean="0"/>
              <a:t>BRESCIA, LA MEDICINA CHE CAMBIA</a:t>
            </a:r>
            <a:r>
              <a:rPr lang="it-IT" b="1" i="1" dirty="0" smtClean="0"/>
              <a:t/>
            </a:r>
            <a:br>
              <a:rPr lang="it-IT" b="1" i="1" dirty="0" smtClean="0"/>
            </a:br>
            <a:endParaRPr lang="it-IT" dirty="0"/>
          </a:p>
        </p:txBody>
      </p:sp>
      <p:sp>
        <p:nvSpPr>
          <p:cNvPr id="3" name="Segnaposto contenuto 2"/>
          <p:cNvSpPr>
            <a:spLocks noGrp="1"/>
          </p:cNvSpPr>
          <p:nvPr>
            <p:ph idx="1"/>
          </p:nvPr>
        </p:nvSpPr>
        <p:spPr>
          <a:xfrm>
            <a:off x="304800" y="1554162"/>
            <a:ext cx="8686800" cy="4875234"/>
          </a:xfrm>
        </p:spPr>
        <p:txBody>
          <a:bodyPr>
            <a:normAutofit lnSpcReduction="10000"/>
          </a:bodyPr>
          <a:lstStyle/>
          <a:p>
            <a:pPr algn="ctr"/>
            <a:endParaRPr lang="it-IT" sz="1100" b="1" i="1" dirty="0" smtClean="0"/>
          </a:p>
          <a:p>
            <a:pPr algn="ctr">
              <a:buNone/>
            </a:pPr>
            <a:r>
              <a:rPr lang="it-IT" sz="2800" i="1" dirty="0" smtClean="0"/>
              <a:t>LA PRESA IN CARICO SUL TERRITORIO DEL PAZIENTE A MEDIA INTENSITA’ DI CURA</a:t>
            </a:r>
          </a:p>
          <a:p>
            <a:pPr algn="ctr">
              <a:buNone/>
            </a:pPr>
            <a:r>
              <a:rPr lang="it-IT" sz="2800" i="1" dirty="0" smtClean="0"/>
              <a:t>Fra realtà delle risorse attuali e “futuro prossimo”</a:t>
            </a:r>
          </a:p>
          <a:p>
            <a:pPr algn="ctr">
              <a:buNone/>
            </a:pPr>
            <a:r>
              <a:rPr lang="it-IT" sz="2000" i="1" dirty="0" smtClean="0"/>
              <a:t>Sala Conferenze ASST </a:t>
            </a:r>
            <a:r>
              <a:rPr lang="it-IT" sz="2000" i="1" dirty="0" err="1" smtClean="0"/>
              <a:t>Valcamonica</a:t>
            </a:r>
            <a:r>
              <a:rPr lang="it-IT" sz="2000" i="1" dirty="0" smtClean="0"/>
              <a:t> – Via A.Manzoni 142 – Esine (BS)</a:t>
            </a:r>
          </a:p>
          <a:p>
            <a:pPr algn="ctr">
              <a:buNone/>
            </a:pPr>
            <a:endParaRPr lang="it-IT" sz="1500" i="1" dirty="0" smtClean="0"/>
          </a:p>
          <a:p>
            <a:pPr algn="ctr">
              <a:buNone/>
            </a:pPr>
            <a:r>
              <a:rPr lang="it-IT" sz="2000" i="1" u="sng" dirty="0" smtClean="0"/>
              <a:t>1° OTTOBRE 2016</a:t>
            </a:r>
          </a:p>
          <a:p>
            <a:pPr algn="ctr">
              <a:buNone/>
            </a:pPr>
            <a:endParaRPr lang="it-IT" sz="1500" i="1" dirty="0" smtClean="0"/>
          </a:p>
          <a:p>
            <a:pPr algn="ctr">
              <a:buNone/>
            </a:pPr>
            <a:r>
              <a:rPr lang="it-IT" sz="2000" i="1" dirty="0" smtClean="0"/>
              <a:t>III </a:t>
            </a:r>
            <a:r>
              <a:rPr lang="it-IT" sz="2000" b="1" i="1" dirty="0" smtClean="0"/>
              <a:t>SESSIONE</a:t>
            </a:r>
          </a:p>
          <a:p>
            <a:pPr algn="ctr">
              <a:buNone/>
            </a:pPr>
            <a:r>
              <a:rPr lang="it-IT" sz="2000" i="1" dirty="0" smtClean="0"/>
              <a:t>“La Signora Anna in ossigenoterapia cronica, con scompenso, diabete, ipertensione e …”</a:t>
            </a:r>
          </a:p>
          <a:p>
            <a:pPr algn="ctr">
              <a:buNone/>
            </a:pPr>
            <a:endParaRPr lang="it-IT" sz="1100" i="1" dirty="0" smtClean="0"/>
          </a:p>
          <a:p>
            <a:pPr algn="ctr">
              <a:buNone/>
            </a:pPr>
            <a:r>
              <a:rPr lang="it-IT" sz="2000" i="1" dirty="0" smtClean="0"/>
              <a:t>Infermiere Zani </a:t>
            </a:r>
            <a:r>
              <a:rPr lang="it-IT" sz="2000" i="1" dirty="0" err="1" smtClean="0"/>
              <a:t>Pierfranco</a:t>
            </a:r>
            <a:endParaRPr lang="it-IT" sz="2000" i="1" dirty="0" smtClean="0"/>
          </a:p>
          <a:p>
            <a:pPr algn="ctr">
              <a:buNone/>
            </a:pPr>
            <a:r>
              <a:rPr lang="it-IT" sz="2000" i="1" dirty="0" err="1" smtClean="0"/>
              <a:t>Pneumologia</a:t>
            </a:r>
            <a:r>
              <a:rPr lang="it-IT" sz="2000" i="1" dirty="0" smtClean="0"/>
              <a:t> - </a:t>
            </a:r>
            <a:r>
              <a:rPr lang="it-IT" sz="2000" i="1" dirty="0" err="1" smtClean="0"/>
              <a:t>ASST</a:t>
            </a:r>
            <a:r>
              <a:rPr lang="it-IT" sz="2000" i="1" dirty="0" smtClean="0"/>
              <a:t> di </a:t>
            </a:r>
            <a:r>
              <a:rPr lang="it-IT" sz="2000" i="1" dirty="0" err="1" smtClean="0"/>
              <a:t>Valcamonica</a:t>
            </a:r>
            <a:r>
              <a:rPr lang="it-IT" sz="2000" i="1" dirty="0" smtClean="0"/>
              <a:t> - </a:t>
            </a:r>
            <a:r>
              <a:rPr lang="it-IT" sz="2000" i="1" dirty="0" err="1" smtClean="0"/>
              <a:t>Esine</a:t>
            </a:r>
            <a:endParaRPr lang="it-IT" sz="2000" i="1" dirty="0" smtClean="0"/>
          </a:p>
          <a:p>
            <a:pPr algn="r">
              <a:buNone/>
            </a:pPr>
            <a:endParaRPr lang="it-IT" sz="2000" i="1" dirty="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500034" y="5715016"/>
            <a:ext cx="1143008" cy="595313"/>
          </a:xfrm>
          <a:prstGeom prst="rect">
            <a:avLst/>
          </a:prstGeom>
        </p:spPr>
      </p:pic>
    </p:spTree>
    <p:extLst>
      <p:ext uri="{BB962C8B-B14F-4D97-AF65-F5344CB8AC3E}">
        <p14:creationId xmlns:p14="http://schemas.microsoft.com/office/powerpoint/2010/main" val="39535592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500042"/>
            <a:ext cx="8786906" cy="1009672"/>
          </a:xfrm>
        </p:spPr>
        <p:txBody>
          <a:bodyPr>
            <a:normAutofit fontScale="90000"/>
          </a:bodyPr>
          <a:lstStyle/>
          <a:p>
            <a:pPr algn="ctr"/>
            <a:r>
              <a:rPr lang="it-IT" dirty="0" smtClean="0"/>
              <a:t>BPCO       </a:t>
            </a:r>
            <a:r>
              <a:rPr lang="it-IT" dirty="0" err="1" smtClean="0"/>
              <a:t>ins.resp</a:t>
            </a:r>
            <a:r>
              <a:rPr lang="it-IT" dirty="0" smtClean="0"/>
              <a:t>.(O</a:t>
            </a:r>
            <a:r>
              <a:rPr lang="it-IT" sz="1600" dirty="0" smtClean="0"/>
              <a:t>2</a:t>
            </a:r>
            <a:r>
              <a:rPr lang="it-IT" sz="1400" dirty="0" smtClean="0"/>
              <a:t> terapia</a:t>
            </a:r>
            <a:r>
              <a:rPr lang="it-IT" dirty="0" smtClean="0"/>
              <a:t>)       </a:t>
            </a:r>
            <a:r>
              <a:rPr lang="it-IT" dirty="0" err="1" smtClean="0"/>
              <a:t>COMORBILITA’</a:t>
            </a:r>
            <a:r>
              <a:rPr lang="it-IT" dirty="0" smtClean="0"/>
              <a:t/>
            </a:r>
            <a:br>
              <a:rPr lang="it-IT" dirty="0" smtClean="0"/>
            </a:br>
            <a:r>
              <a:rPr lang="it-IT" sz="3100" dirty="0" smtClean="0"/>
              <a:t>PAZIENTE AFFETTO DA PATOLOGIA/E CRONICA</a:t>
            </a:r>
            <a:endParaRPr lang="it-IT" sz="3100" dirty="0"/>
          </a:p>
        </p:txBody>
      </p:sp>
      <p:sp>
        <p:nvSpPr>
          <p:cNvPr id="3" name="Segnaposto contenuto 2"/>
          <p:cNvSpPr>
            <a:spLocks noGrp="1"/>
          </p:cNvSpPr>
          <p:nvPr>
            <p:ph idx="1"/>
          </p:nvPr>
        </p:nvSpPr>
        <p:spPr>
          <a:xfrm>
            <a:off x="285720" y="1928802"/>
            <a:ext cx="8686800" cy="4525963"/>
          </a:xfrm>
        </p:spPr>
        <p:txBody>
          <a:bodyPr>
            <a:normAutofit fontScale="92500"/>
          </a:bodyPr>
          <a:lstStyle/>
          <a:p>
            <a:r>
              <a:rPr lang="it-IT" dirty="0" smtClean="0"/>
              <a:t>Si stima che entro il 2020 la BPCO possa rappresentare la terza causa di morte nel mondo</a:t>
            </a:r>
          </a:p>
          <a:p>
            <a:r>
              <a:rPr lang="it-IT" dirty="0" smtClean="0"/>
              <a:t>Notevole rilevanza socio-sanitaria ed economica</a:t>
            </a:r>
          </a:p>
          <a:p>
            <a:r>
              <a:rPr lang="it-IT" dirty="0" smtClean="0"/>
              <a:t>Sintomi: tosse, catarro, dispnea, ridotta tolleranza all’esercizio fisico, disturbi del sonno</a:t>
            </a:r>
          </a:p>
          <a:p>
            <a:r>
              <a:rPr lang="it-IT" dirty="0" smtClean="0"/>
              <a:t>Spesso la diagnosi è tardiva, in stadi già avanzati, magari in occasione di una riacutizzazione che ha richiesto ospedalizzazione</a:t>
            </a:r>
          </a:p>
          <a:p>
            <a:pPr algn="r">
              <a:buNone/>
            </a:pPr>
            <a:endParaRPr lang="it-IT" dirty="0" smtClean="0"/>
          </a:p>
          <a:p>
            <a:pPr algn="r">
              <a:buNone/>
            </a:pPr>
            <a:endParaRPr lang="it-IT" dirty="0"/>
          </a:p>
        </p:txBody>
      </p:sp>
      <p:sp>
        <p:nvSpPr>
          <p:cNvPr id="4" name="Freccia bidirezionale orizzontale 3"/>
          <p:cNvSpPr/>
          <p:nvPr/>
        </p:nvSpPr>
        <p:spPr>
          <a:xfrm>
            <a:off x="1500166" y="714356"/>
            <a:ext cx="571504" cy="26003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
        <p:nvSpPr>
          <p:cNvPr id="5" name="Freccia bidirezionale orizzontale 4"/>
          <p:cNvSpPr/>
          <p:nvPr/>
        </p:nvSpPr>
        <p:spPr>
          <a:xfrm>
            <a:off x="5143504" y="714356"/>
            <a:ext cx="571504" cy="26003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pic>
        <p:nvPicPr>
          <p:cNvPr id="6"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572396" y="5786454"/>
            <a:ext cx="1143008" cy="595313"/>
          </a:xfrm>
          <a:prstGeom prst="rect">
            <a:avLst/>
          </a:prstGeom>
        </p:spPr>
      </p:pic>
    </p:spTree>
    <p:extLst>
      <p:ext uri="{BB962C8B-B14F-4D97-AF65-F5344CB8AC3E}">
        <p14:creationId xmlns:p14="http://schemas.microsoft.com/office/powerpoint/2010/main" val="18993181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La gestione clinica integrata della BPCO</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La presa in carico di un </a:t>
            </a:r>
            <a:r>
              <a:rPr lang="it-IT" dirty="0" err="1" smtClean="0"/>
              <a:t>pz</a:t>
            </a:r>
            <a:r>
              <a:rPr lang="it-IT" dirty="0" smtClean="0"/>
              <a:t> BPCO consiste nel mettere in pratica concretamente un piano assistenziale che partendo dalla prevenzione lo accompagni lungo tutto il decorso della malattia</a:t>
            </a:r>
          </a:p>
          <a:p>
            <a:r>
              <a:rPr lang="it-IT" dirty="0" smtClean="0"/>
              <a:t>Tale piano va adeguato alle caratteristiche ed alle esigenze specifiche del singolo paziente</a:t>
            </a:r>
          </a:p>
          <a:p>
            <a:r>
              <a:rPr lang="it-IT" dirty="0" smtClean="0"/>
              <a:t>Definire modelli organizzativi (piani sanitari) attraverso i quali le cure possano essere erogate (modalità </a:t>
            </a:r>
            <a:r>
              <a:rPr lang="it-IT" dirty="0" err="1" smtClean="0"/>
              <a:t>attuative</a:t>
            </a:r>
            <a:r>
              <a:rPr lang="it-IT" dirty="0" smtClean="0"/>
              <a:t>)</a:t>
            </a:r>
          </a:p>
          <a:p>
            <a:r>
              <a:rPr lang="it-IT" dirty="0" smtClean="0"/>
              <a:t>I bisogni dei pazienti restano fondamentalmente uguali indipendentemente dalla zona di residenza ma i modelli organizzativi locali si diversificano.</a:t>
            </a:r>
          </a:p>
          <a:p>
            <a:pPr algn="r">
              <a:buNone/>
            </a:pPr>
            <a:endParaRPr lang="it-IT" dirty="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500958" y="5786454"/>
            <a:ext cx="1143008" cy="595313"/>
          </a:xfrm>
          <a:prstGeom prst="rect">
            <a:avLst/>
          </a:prstGeom>
        </p:spPr>
      </p:pic>
    </p:spTree>
    <p:extLst>
      <p:ext uri="{BB962C8B-B14F-4D97-AF65-F5344CB8AC3E}">
        <p14:creationId xmlns:p14="http://schemas.microsoft.com/office/powerpoint/2010/main" val="42256573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La gestione clinica integrata della BPCO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Ecco perché si è arrivati a produrre il documento   “ la gestione integrata della BPCO” stilato dalle principali Società Scientifiche </a:t>
            </a:r>
            <a:r>
              <a:rPr lang="it-IT" dirty="0" err="1" smtClean="0"/>
              <a:t>pneumologiche</a:t>
            </a:r>
            <a:r>
              <a:rPr lang="it-IT" dirty="0" smtClean="0"/>
              <a:t>. </a:t>
            </a:r>
            <a:r>
              <a:rPr lang="it-IT" dirty="0" err="1" smtClean="0"/>
              <a:t>Eccone</a:t>
            </a:r>
            <a:r>
              <a:rPr lang="it-IT" dirty="0" smtClean="0"/>
              <a:t> le finalità:</a:t>
            </a:r>
          </a:p>
          <a:p>
            <a:pPr marL="971550" lvl="1" indent="-514350">
              <a:buFont typeface="+mj-lt"/>
              <a:buAutoNum type="arabicPeriod"/>
            </a:pPr>
            <a:r>
              <a:rPr lang="it-IT" dirty="0" smtClean="0"/>
              <a:t>Definire obiettivi assistenziali praticabili</a:t>
            </a:r>
          </a:p>
          <a:p>
            <a:pPr marL="971550" lvl="1" indent="-514350">
              <a:buFont typeface="+mj-lt"/>
              <a:buAutoNum type="arabicPeriod"/>
            </a:pPr>
            <a:r>
              <a:rPr lang="it-IT" dirty="0" smtClean="0"/>
              <a:t>Definire i ruoli delle diverse figure sanitarie coinvolte</a:t>
            </a:r>
          </a:p>
          <a:p>
            <a:pPr marL="971550" lvl="1" indent="-514350">
              <a:buFont typeface="+mj-lt"/>
              <a:buAutoNum type="arabicPeriod"/>
            </a:pPr>
            <a:r>
              <a:rPr lang="it-IT" dirty="0" smtClean="0"/>
              <a:t>Migliorare la comunicazione fra i diversi attori coinvolti nel processo assistenziale</a:t>
            </a:r>
          </a:p>
          <a:p>
            <a:pPr marL="971550" lvl="1" indent="-514350">
              <a:buFont typeface="+mj-lt"/>
              <a:buAutoNum type="arabicPeriod"/>
            </a:pPr>
            <a:r>
              <a:rPr lang="it-IT" dirty="0" smtClean="0"/>
              <a:t>Contenere l’impatto socio/economico della patologia (cronicità) sul SSN riducendo al minimo gli episodi di riacutizzazione/ospedalizzazione</a:t>
            </a:r>
          </a:p>
          <a:p>
            <a:pPr marL="971550" lvl="1" indent="-514350" algn="r">
              <a:buNone/>
            </a:pPr>
            <a:endParaRPr lang="it-IT" dirty="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500958" y="5643578"/>
            <a:ext cx="1143008" cy="595313"/>
          </a:xfrm>
          <a:prstGeom prst="rect">
            <a:avLst/>
          </a:prstGeom>
        </p:spPr>
      </p:pic>
    </p:spTree>
    <p:extLst>
      <p:ext uri="{BB962C8B-B14F-4D97-AF65-F5344CB8AC3E}">
        <p14:creationId xmlns:p14="http://schemas.microsoft.com/office/powerpoint/2010/main" val="15268141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smtClean="0"/>
              <a:t>PROCESSO ASSISTENZIALE</a:t>
            </a:r>
            <a:endParaRPr lang="it-IT" dirty="0"/>
          </a:p>
        </p:txBody>
      </p:sp>
      <p:graphicFrame>
        <p:nvGraphicFramePr>
          <p:cNvPr id="6" name="Segnaposto contenuto 5"/>
          <p:cNvGraphicFramePr>
            <a:graphicFrameLocks noGrp="1"/>
          </p:cNvGraphicFramePr>
          <p:nvPr>
            <p:ph idx="1"/>
          </p:nvPr>
        </p:nvGraphicFramePr>
        <p:xfrm>
          <a:off x="304800" y="1357298"/>
          <a:ext cx="8686800" cy="51435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04970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Funzioni dell’infermiere</a:t>
            </a:r>
            <a:endParaRPr lang="it-IT" dirty="0"/>
          </a:p>
        </p:txBody>
      </p:sp>
      <p:sp>
        <p:nvSpPr>
          <p:cNvPr id="4" name="Segnaposto contenuto 3"/>
          <p:cNvSpPr>
            <a:spLocks noGrp="1"/>
          </p:cNvSpPr>
          <p:nvPr>
            <p:ph sz="half" idx="1"/>
          </p:nvPr>
        </p:nvSpPr>
        <p:spPr>
          <a:xfrm>
            <a:off x="304800" y="1285860"/>
            <a:ext cx="4191000" cy="5286412"/>
          </a:xfrm>
        </p:spPr>
        <p:txBody>
          <a:bodyPr>
            <a:normAutofit fontScale="92500" lnSpcReduction="20000"/>
          </a:bodyPr>
          <a:lstStyle/>
          <a:p>
            <a:pPr>
              <a:buNone/>
            </a:pPr>
            <a:r>
              <a:rPr lang="it-IT" dirty="0" smtClean="0"/>
              <a:t>1) </a:t>
            </a:r>
            <a:r>
              <a:rPr lang="it-IT" sz="2000" b="1" dirty="0" smtClean="0"/>
              <a:t>VALUTAZIONE DELL’ASSISTITO</a:t>
            </a:r>
          </a:p>
          <a:p>
            <a:pPr lvl="1">
              <a:buClrTx/>
              <a:buFont typeface="Wingdings" pitchFamily="2" charset="2"/>
              <a:buChar char="Ø"/>
            </a:pPr>
            <a:r>
              <a:rPr lang="it-IT" sz="2000" dirty="0" smtClean="0"/>
              <a:t>Questionari di valutazione del rischio BPCO</a:t>
            </a:r>
          </a:p>
          <a:p>
            <a:pPr lvl="1">
              <a:buClrTx/>
              <a:buFont typeface="Wingdings" pitchFamily="2" charset="2"/>
              <a:buChar char="Ø"/>
            </a:pPr>
            <a:r>
              <a:rPr lang="it-IT" sz="2000" dirty="0" smtClean="0"/>
              <a:t>Scala della Dispnea MCR</a:t>
            </a:r>
          </a:p>
          <a:p>
            <a:pPr lvl="1">
              <a:buClrTx/>
              <a:buFont typeface="Wingdings" pitchFamily="2" charset="2"/>
              <a:buChar char="Ø"/>
            </a:pPr>
            <a:r>
              <a:rPr lang="it-IT" sz="2000" dirty="0" smtClean="0"/>
              <a:t>CAT Test</a:t>
            </a:r>
          </a:p>
          <a:p>
            <a:pPr lvl="1">
              <a:buClrTx/>
              <a:buFont typeface="Wingdings" pitchFamily="2" charset="2"/>
              <a:buChar char="Ø"/>
            </a:pPr>
            <a:r>
              <a:rPr lang="it-IT" sz="2000" dirty="0" smtClean="0"/>
              <a:t>Questionario di </a:t>
            </a:r>
            <a:r>
              <a:rPr lang="it-IT" sz="2000" dirty="0" err="1" smtClean="0"/>
              <a:t>Fagerstrom</a:t>
            </a:r>
            <a:endParaRPr lang="it-IT" sz="2000" dirty="0" smtClean="0"/>
          </a:p>
          <a:p>
            <a:pPr lvl="1">
              <a:buClrTx/>
              <a:buFont typeface="Wingdings" pitchFamily="2" charset="2"/>
              <a:buChar char="Ø"/>
            </a:pPr>
            <a:r>
              <a:rPr lang="it-IT" sz="2000" dirty="0" smtClean="0"/>
              <a:t>Calcolo BMI</a:t>
            </a:r>
          </a:p>
          <a:p>
            <a:pPr lvl="1">
              <a:buClrTx/>
              <a:buFont typeface="Wingdings" pitchFamily="2" charset="2"/>
              <a:buChar char="Ø"/>
            </a:pPr>
            <a:r>
              <a:rPr lang="it-IT" sz="2000" dirty="0" smtClean="0"/>
              <a:t>Spirometria </a:t>
            </a:r>
            <a:r>
              <a:rPr lang="it-IT" sz="1600" dirty="0" smtClean="0"/>
              <a:t>(curva flusso-volume)</a:t>
            </a:r>
          </a:p>
          <a:p>
            <a:pPr lvl="1">
              <a:buClrTx/>
              <a:buFont typeface="Wingdings" pitchFamily="2" charset="2"/>
              <a:buChar char="Ø"/>
            </a:pPr>
            <a:r>
              <a:rPr lang="it-IT" sz="2000" dirty="0" smtClean="0"/>
              <a:t>Rilevazione </a:t>
            </a:r>
            <a:r>
              <a:rPr lang="it-IT" sz="2000" dirty="0" err="1" smtClean="0"/>
              <a:t>pulsossimetria</a:t>
            </a:r>
            <a:endParaRPr lang="it-IT" sz="2000" dirty="0" smtClean="0"/>
          </a:p>
          <a:p>
            <a:pPr lvl="1">
              <a:buClrTx/>
              <a:buNone/>
            </a:pPr>
            <a:endParaRPr lang="it-IT" sz="2000" dirty="0" smtClean="0"/>
          </a:p>
          <a:p>
            <a:pPr marL="514350" indent="-514350">
              <a:buClrTx/>
              <a:buNone/>
            </a:pPr>
            <a:r>
              <a:rPr lang="it-IT" dirty="0" smtClean="0"/>
              <a:t>3) </a:t>
            </a:r>
            <a:r>
              <a:rPr lang="it-IT" sz="2000" b="1" dirty="0" smtClean="0"/>
              <a:t>ASSISTENZA DIRETTA</a:t>
            </a:r>
          </a:p>
          <a:p>
            <a:pPr lvl="1">
              <a:buClrTx/>
              <a:buFont typeface="Wingdings" pitchFamily="2" charset="2"/>
              <a:buChar char="Ø"/>
            </a:pPr>
            <a:r>
              <a:rPr lang="it-IT" sz="2000" dirty="0" smtClean="0">
                <a:solidFill>
                  <a:srgbClr val="4E3B30"/>
                </a:solidFill>
              </a:rPr>
              <a:t>Verifica della corretta esecuzione delle manovre </a:t>
            </a:r>
            <a:r>
              <a:rPr lang="it-IT" sz="2000" dirty="0" err="1" smtClean="0">
                <a:solidFill>
                  <a:srgbClr val="4E3B30"/>
                </a:solidFill>
              </a:rPr>
              <a:t>disostruenti</a:t>
            </a:r>
            <a:r>
              <a:rPr lang="it-IT" sz="2000" dirty="0" smtClean="0">
                <a:solidFill>
                  <a:srgbClr val="4E3B30"/>
                </a:solidFill>
              </a:rPr>
              <a:t> giornaliere impostate dal fisioterapista respiratorio</a:t>
            </a:r>
          </a:p>
          <a:p>
            <a:pPr lvl="1">
              <a:buClrTx/>
              <a:buFont typeface="Wingdings" pitchFamily="2" charset="2"/>
              <a:buChar char="Ø"/>
            </a:pPr>
            <a:r>
              <a:rPr lang="it-IT" sz="2000" dirty="0" smtClean="0">
                <a:solidFill>
                  <a:srgbClr val="4E3B30"/>
                </a:solidFill>
              </a:rPr>
              <a:t>Gestione OTLT domiciliare</a:t>
            </a:r>
          </a:p>
          <a:p>
            <a:pPr lvl="1">
              <a:buClrTx/>
              <a:buFont typeface="Wingdings" pitchFamily="2" charset="2"/>
              <a:buChar char="Ø"/>
            </a:pPr>
            <a:r>
              <a:rPr lang="it-IT" sz="2000" dirty="0" smtClean="0">
                <a:solidFill>
                  <a:srgbClr val="4E3B30"/>
                </a:solidFill>
              </a:rPr>
              <a:t>Gestione eventuale NIMV</a:t>
            </a:r>
          </a:p>
          <a:p>
            <a:pPr marL="914400" lvl="1" indent="-514350">
              <a:buClrTx/>
              <a:buFont typeface="Wingdings" pitchFamily="2" charset="2"/>
              <a:buChar char="Ø"/>
            </a:pPr>
            <a:endParaRPr lang="it-IT" sz="1600" b="1" dirty="0" smtClean="0"/>
          </a:p>
          <a:p>
            <a:pPr lvl="2">
              <a:buNone/>
            </a:pPr>
            <a:endParaRPr lang="it-IT" sz="1600" dirty="0"/>
          </a:p>
        </p:txBody>
      </p:sp>
      <p:sp>
        <p:nvSpPr>
          <p:cNvPr id="5" name="Segnaposto contenuto 4"/>
          <p:cNvSpPr>
            <a:spLocks noGrp="1"/>
          </p:cNvSpPr>
          <p:nvPr>
            <p:ph sz="half" idx="2"/>
          </p:nvPr>
        </p:nvSpPr>
        <p:spPr>
          <a:xfrm>
            <a:off x="4648200" y="1357298"/>
            <a:ext cx="4343400" cy="5214974"/>
          </a:xfrm>
        </p:spPr>
        <p:txBody>
          <a:bodyPr>
            <a:normAutofit fontScale="92500" lnSpcReduction="20000"/>
          </a:bodyPr>
          <a:lstStyle/>
          <a:p>
            <a:pPr>
              <a:buNone/>
            </a:pPr>
            <a:r>
              <a:rPr lang="it-IT" sz="2000" b="1" dirty="0" smtClean="0"/>
              <a:t>2) PROGRAMMA EDUCAZIONALE</a:t>
            </a:r>
          </a:p>
          <a:p>
            <a:pPr lvl="1">
              <a:buClrTx/>
              <a:buFont typeface="Wingdings" pitchFamily="2" charset="2"/>
              <a:buChar char="Ø"/>
            </a:pPr>
            <a:r>
              <a:rPr lang="it-IT" sz="2000" dirty="0" smtClean="0">
                <a:solidFill>
                  <a:srgbClr val="4E3B30"/>
                </a:solidFill>
              </a:rPr>
              <a:t>Conoscere la BPCO</a:t>
            </a:r>
          </a:p>
          <a:p>
            <a:pPr lvl="1">
              <a:buClrTx/>
              <a:buFont typeface="Wingdings" pitchFamily="2" charset="2"/>
              <a:buChar char="Ø"/>
            </a:pPr>
            <a:r>
              <a:rPr lang="it-IT" sz="2000" dirty="0" smtClean="0">
                <a:solidFill>
                  <a:srgbClr val="4E3B30"/>
                </a:solidFill>
              </a:rPr>
              <a:t>Gestione terapia inalatoria (</a:t>
            </a:r>
            <a:r>
              <a:rPr lang="it-IT" sz="2000" dirty="0" err="1" smtClean="0">
                <a:solidFill>
                  <a:srgbClr val="4E3B30"/>
                </a:solidFill>
              </a:rPr>
              <a:t>device</a:t>
            </a:r>
            <a:r>
              <a:rPr lang="it-IT" sz="2000" dirty="0" smtClean="0">
                <a:solidFill>
                  <a:srgbClr val="4E3B30"/>
                </a:solidFill>
              </a:rPr>
              <a:t>/</a:t>
            </a:r>
            <a:r>
              <a:rPr lang="it-IT" sz="2000" dirty="0" err="1" smtClean="0">
                <a:solidFill>
                  <a:srgbClr val="4E3B30"/>
                </a:solidFill>
              </a:rPr>
              <a:t>areosol</a:t>
            </a:r>
            <a:r>
              <a:rPr lang="it-IT" sz="2000" dirty="0" smtClean="0">
                <a:solidFill>
                  <a:srgbClr val="4E3B30"/>
                </a:solidFill>
              </a:rPr>
              <a:t>)</a:t>
            </a:r>
          </a:p>
          <a:p>
            <a:pPr lvl="1">
              <a:buClrTx/>
              <a:buFont typeface="Wingdings" pitchFamily="2" charset="2"/>
              <a:buChar char="Ø"/>
            </a:pPr>
            <a:r>
              <a:rPr lang="it-IT" sz="2000" dirty="0" smtClean="0">
                <a:solidFill>
                  <a:srgbClr val="4E3B30"/>
                </a:solidFill>
              </a:rPr>
              <a:t>Verifica continua dell’aderenza alla terapia</a:t>
            </a:r>
          </a:p>
          <a:p>
            <a:pPr lvl="1">
              <a:buClrTx/>
              <a:buFont typeface="Wingdings" pitchFamily="2" charset="2"/>
              <a:buChar char="Ø"/>
            </a:pPr>
            <a:r>
              <a:rPr lang="it-IT" sz="2000" dirty="0" smtClean="0">
                <a:solidFill>
                  <a:srgbClr val="4E3B30"/>
                </a:solidFill>
              </a:rPr>
              <a:t>Cessazione abitudine </a:t>
            </a:r>
            <a:r>
              <a:rPr lang="it-IT" sz="2000" dirty="0" err="1" smtClean="0">
                <a:solidFill>
                  <a:srgbClr val="4E3B30"/>
                </a:solidFill>
              </a:rPr>
              <a:t>tabagica</a:t>
            </a:r>
            <a:endParaRPr lang="it-IT" sz="2000" dirty="0" smtClean="0">
              <a:solidFill>
                <a:srgbClr val="4E3B30"/>
              </a:solidFill>
            </a:endParaRPr>
          </a:p>
          <a:p>
            <a:pPr lvl="1">
              <a:buClrTx/>
              <a:buFont typeface="Wingdings" pitchFamily="2" charset="2"/>
              <a:buChar char="Ø"/>
            </a:pPr>
            <a:r>
              <a:rPr lang="it-IT" sz="2000" dirty="0" smtClean="0">
                <a:solidFill>
                  <a:srgbClr val="4E3B30"/>
                </a:solidFill>
              </a:rPr>
              <a:t>Controllo dei fattori di rischio</a:t>
            </a:r>
          </a:p>
          <a:p>
            <a:pPr lvl="1">
              <a:buClrTx/>
              <a:buFont typeface="Wingdings" pitchFamily="2" charset="2"/>
              <a:buChar char="Ø"/>
            </a:pPr>
            <a:r>
              <a:rPr lang="it-IT" sz="2000" dirty="0" smtClean="0">
                <a:solidFill>
                  <a:srgbClr val="4E3B30"/>
                </a:solidFill>
              </a:rPr>
              <a:t>Stile di vita attivo per evitare il </a:t>
            </a:r>
            <a:r>
              <a:rPr lang="it-IT" sz="2000" dirty="0" err="1" smtClean="0">
                <a:solidFill>
                  <a:srgbClr val="4E3B30"/>
                </a:solidFill>
              </a:rPr>
              <a:t>decondizionamento</a:t>
            </a:r>
            <a:r>
              <a:rPr lang="it-IT" sz="2000" dirty="0" smtClean="0">
                <a:solidFill>
                  <a:srgbClr val="4E3B30"/>
                </a:solidFill>
              </a:rPr>
              <a:t> muscolare e l’aumento della dispnea da sforzo nel  paziente stabile</a:t>
            </a:r>
          </a:p>
          <a:p>
            <a:pPr lvl="1">
              <a:buClrTx/>
              <a:buFont typeface="Wingdings" pitchFamily="2" charset="2"/>
              <a:buChar char="Ø"/>
            </a:pPr>
            <a:r>
              <a:rPr lang="it-IT" sz="2000" dirty="0" smtClean="0">
                <a:solidFill>
                  <a:srgbClr val="4E3B30"/>
                </a:solidFill>
              </a:rPr>
              <a:t>Formazione del </a:t>
            </a:r>
            <a:r>
              <a:rPr lang="it-IT" sz="2000" dirty="0" err="1" smtClean="0">
                <a:solidFill>
                  <a:srgbClr val="4E3B30"/>
                </a:solidFill>
              </a:rPr>
              <a:t>caregiver</a:t>
            </a:r>
            <a:endParaRPr lang="it-IT" sz="2000" dirty="0" smtClean="0">
              <a:solidFill>
                <a:srgbClr val="4E3B30"/>
              </a:solidFill>
            </a:endParaRPr>
          </a:p>
          <a:p>
            <a:pPr lvl="1">
              <a:buClrTx/>
              <a:buNone/>
            </a:pPr>
            <a:endParaRPr lang="it-IT" sz="1300" dirty="0" smtClean="0">
              <a:solidFill>
                <a:srgbClr val="4E3B30"/>
              </a:solidFill>
            </a:endParaRPr>
          </a:p>
          <a:p>
            <a:pPr lvl="1">
              <a:buClrTx/>
              <a:buNone/>
            </a:pPr>
            <a:endParaRPr lang="it-IT" sz="1300" dirty="0" smtClean="0">
              <a:solidFill>
                <a:srgbClr val="4E3B30"/>
              </a:solidFill>
            </a:endParaRPr>
          </a:p>
          <a:p>
            <a:pPr>
              <a:buNone/>
            </a:pPr>
            <a:r>
              <a:rPr lang="it-IT" sz="2000" b="1" dirty="0" smtClean="0"/>
              <a:t>4) GESTIONE DELLE RIACUTIZZAZIONI</a:t>
            </a:r>
          </a:p>
          <a:p>
            <a:pPr lvl="1">
              <a:buClrTx/>
              <a:buFont typeface="Wingdings" pitchFamily="2" charset="2"/>
              <a:buChar char="Ø"/>
            </a:pPr>
            <a:r>
              <a:rPr lang="it-IT" sz="2000" dirty="0" smtClean="0">
                <a:solidFill>
                  <a:srgbClr val="4E3B30"/>
                </a:solidFill>
              </a:rPr>
              <a:t>Riconoscere i sintomi</a:t>
            </a:r>
          </a:p>
          <a:p>
            <a:pPr lvl="1">
              <a:buClrTx/>
              <a:buFont typeface="Wingdings" pitchFamily="2" charset="2"/>
              <a:buChar char="Ø"/>
            </a:pPr>
            <a:r>
              <a:rPr lang="it-IT" sz="2000" dirty="0" smtClean="0">
                <a:solidFill>
                  <a:srgbClr val="4E3B30"/>
                </a:solidFill>
              </a:rPr>
              <a:t>Saper adottare i primi provvedimenti terapeutici</a:t>
            </a:r>
          </a:p>
          <a:p>
            <a:pPr>
              <a:buNone/>
            </a:pPr>
            <a:endParaRPr lang="it-IT" dirty="0"/>
          </a:p>
        </p:txBody>
      </p:sp>
    </p:spTree>
    <p:extLst>
      <p:ext uri="{BB962C8B-B14F-4D97-AF65-F5344CB8AC3E}">
        <p14:creationId xmlns:p14="http://schemas.microsoft.com/office/powerpoint/2010/main" val="29392104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PRESA IN CARICO INFERMIERISTICA DI UN PAZIENTE BPCO – </a:t>
            </a:r>
            <a:r>
              <a:rPr lang="it-IT" sz="2200" dirty="0" smtClean="0"/>
              <a:t>PERCORSO PROGRAMMATO DEI CONTROLLI</a:t>
            </a:r>
            <a:endParaRPr lang="it-IT" sz="2200" dirty="0"/>
          </a:p>
        </p:txBody>
      </p:sp>
      <p:graphicFrame>
        <p:nvGraphicFramePr>
          <p:cNvPr id="4" name="Segnaposto contenuto 3"/>
          <p:cNvGraphicFramePr>
            <a:graphicFrameLocks noGrp="1"/>
          </p:cNvGraphicFramePr>
          <p:nvPr>
            <p:ph idx="1"/>
          </p:nvPr>
        </p:nvGraphicFramePr>
        <p:xfrm>
          <a:off x="304800" y="1554163"/>
          <a:ext cx="8686800" cy="5039360"/>
        </p:xfrm>
        <a:graphic>
          <a:graphicData uri="http://schemas.openxmlformats.org/drawingml/2006/table">
            <a:tbl>
              <a:tblPr firstRow="1" bandRow="1">
                <a:tableStyleId>{5C22544A-7EE6-4342-B048-85BDC9FD1C3A}</a:tableStyleId>
              </a:tblPr>
              <a:tblGrid>
                <a:gridCol w="2171700"/>
                <a:gridCol w="2171700"/>
                <a:gridCol w="2171700"/>
                <a:gridCol w="2171700"/>
              </a:tblGrid>
              <a:tr h="370840">
                <a:tc>
                  <a:txBody>
                    <a:bodyPr/>
                    <a:lstStyle/>
                    <a:p>
                      <a:endParaRPr lang="it-IT" dirty="0"/>
                    </a:p>
                  </a:txBody>
                  <a:tcPr/>
                </a:tc>
                <a:tc>
                  <a:txBody>
                    <a:bodyPr/>
                    <a:lstStyle/>
                    <a:p>
                      <a:r>
                        <a:rPr lang="it-IT" dirty="0" smtClean="0"/>
                        <a:t>BPCO I STADIO</a:t>
                      </a:r>
                      <a:endParaRPr lang="it-IT" dirty="0"/>
                    </a:p>
                  </a:txBody>
                  <a:tcPr/>
                </a:tc>
                <a:tc>
                  <a:txBody>
                    <a:bodyPr/>
                    <a:lstStyle/>
                    <a:p>
                      <a:r>
                        <a:rPr lang="it-IT" dirty="0" smtClean="0"/>
                        <a:t>BPCO II STADIO</a:t>
                      </a:r>
                      <a:endParaRPr lang="it-IT" dirty="0"/>
                    </a:p>
                  </a:txBody>
                  <a:tcPr/>
                </a:tc>
                <a:tc>
                  <a:txBody>
                    <a:bodyPr/>
                    <a:lstStyle/>
                    <a:p>
                      <a:r>
                        <a:rPr lang="it-IT" dirty="0" smtClean="0"/>
                        <a:t>BPCO</a:t>
                      </a:r>
                      <a:r>
                        <a:rPr lang="it-IT" baseline="0" dirty="0" smtClean="0"/>
                        <a:t> III STADIO</a:t>
                      </a:r>
                      <a:endParaRPr lang="it-IT" dirty="0"/>
                    </a:p>
                  </a:txBody>
                  <a:tcPr/>
                </a:tc>
              </a:tr>
              <a:tr h="370840">
                <a:tc>
                  <a:txBody>
                    <a:bodyPr/>
                    <a:lstStyle/>
                    <a:p>
                      <a:r>
                        <a:rPr lang="it-IT" dirty="0" smtClean="0"/>
                        <a:t>Frequenza</a:t>
                      </a:r>
                      <a:r>
                        <a:rPr lang="it-IT" baseline="0" dirty="0" smtClean="0"/>
                        <a:t> controlli</a:t>
                      </a:r>
                      <a:endParaRPr lang="it-IT" dirty="0"/>
                    </a:p>
                  </a:txBody>
                  <a:tcPr/>
                </a:tc>
                <a:tc>
                  <a:txBody>
                    <a:bodyPr/>
                    <a:lstStyle/>
                    <a:p>
                      <a:endParaRPr lang="it-IT" dirty="0"/>
                    </a:p>
                  </a:txBody>
                  <a:tcPr/>
                </a:tc>
                <a:tc>
                  <a:txBody>
                    <a:bodyPr/>
                    <a:lstStyle/>
                    <a:p>
                      <a:r>
                        <a:rPr lang="it-IT" dirty="0" smtClean="0"/>
                        <a:t>Almeno annuale</a:t>
                      </a:r>
                      <a:endParaRPr lang="it-IT" dirty="0"/>
                    </a:p>
                  </a:txBody>
                  <a:tcPr/>
                </a:tc>
                <a:tc>
                  <a:txBody>
                    <a:bodyPr/>
                    <a:lstStyle/>
                    <a:p>
                      <a:r>
                        <a:rPr lang="it-IT" dirty="0" smtClean="0"/>
                        <a:t>Almeno semestrale</a:t>
                      </a:r>
                      <a:endParaRPr lang="it-IT" dirty="0"/>
                    </a:p>
                  </a:txBody>
                  <a:tcPr/>
                </a:tc>
              </a:tr>
              <a:tr h="370840">
                <a:tc>
                  <a:txBody>
                    <a:bodyPr/>
                    <a:lstStyle/>
                    <a:p>
                      <a:r>
                        <a:rPr lang="it-IT" dirty="0" smtClean="0"/>
                        <a:t>Vaccinazione</a:t>
                      </a:r>
                      <a:endParaRPr lang="it-IT" dirty="0"/>
                    </a:p>
                  </a:txBody>
                  <a:tcPr/>
                </a:tc>
                <a:tc>
                  <a:txBody>
                    <a:bodyPr/>
                    <a:lstStyle/>
                    <a:p>
                      <a:endParaRPr lang="it-IT"/>
                    </a:p>
                  </a:txBody>
                  <a:tcPr/>
                </a:tc>
                <a:tc>
                  <a:txBody>
                    <a:bodyPr/>
                    <a:lstStyle/>
                    <a:p>
                      <a:r>
                        <a:rPr lang="it-IT" dirty="0" smtClean="0"/>
                        <a:t>Antinfluenzale</a:t>
                      </a:r>
                    </a:p>
                    <a:p>
                      <a:r>
                        <a:rPr lang="it-IT" dirty="0" err="1" smtClean="0"/>
                        <a:t>Antipneumococcica</a:t>
                      </a:r>
                      <a:endParaRPr lang="it-IT" dirty="0"/>
                    </a:p>
                  </a:txBody>
                  <a:tcPr/>
                </a:tc>
                <a:tc>
                  <a:txBody>
                    <a:bodyPr/>
                    <a:lstStyle/>
                    <a:p>
                      <a:r>
                        <a:rPr lang="it-IT" dirty="0" smtClean="0"/>
                        <a:t>Antinfluenzale</a:t>
                      </a:r>
                    </a:p>
                    <a:p>
                      <a:r>
                        <a:rPr lang="it-IT" dirty="0" err="1" smtClean="0"/>
                        <a:t>antipneumococcica</a:t>
                      </a:r>
                      <a:endParaRPr lang="it-IT" dirty="0" smtClean="0"/>
                    </a:p>
                  </a:txBody>
                  <a:tcPr/>
                </a:tc>
              </a:tr>
              <a:tr h="370840">
                <a:tc>
                  <a:txBody>
                    <a:bodyPr/>
                    <a:lstStyle/>
                    <a:p>
                      <a:r>
                        <a:rPr lang="it-IT" dirty="0" err="1" smtClean="0"/>
                        <a:t>Monitorizzazione</a:t>
                      </a:r>
                      <a:endParaRPr lang="it-IT" dirty="0"/>
                    </a:p>
                  </a:txBody>
                  <a:tcPr/>
                </a:tc>
                <a:tc>
                  <a:txBody>
                    <a:bodyPr/>
                    <a:lstStyle/>
                    <a:p>
                      <a:pPr lvl="0">
                        <a:buFont typeface="Arial" pitchFamily="34" charset="0"/>
                        <a:buChar char="•"/>
                      </a:pPr>
                      <a:r>
                        <a:rPr lang="it-IT" dirty="0" smtClean="0"/>
                        <a:t> Rinforzo</a:t>
                      </a:r>
                      <a:r>
                        <a:rPr lang="it-IT" baseline="0" dirty="0" smtClean="0"/>
                        <a:t> </a:t>
                      </a:r>
                      <a:r>
                        <a:rPr lang="it-IT" dirty="0" err="1" smtClean="0"/>
                        <a:t>educazionale</a:t>
                      </a:r>
                      <a:endParaRPr lang="it-IT" dirty="0" smtClean="0"/>
                    </a:p>
                    <a:p>
                      <a:pPr>
                        <a:buFont typeface="Arial" pitchFamily="34" charset="0"/>
                        <a:buChar char="•"/>
                      </a:pPr>
                      <a:r>
                        <a:rPr lang="it-IT" dirty="0" smtClean="0"/>
                        <a:t> Stile di vita adeguato</a:t>
                      </a:r>
                    </a:p>
                    <a:p>
                      <a:pPr>
                        <a:buFont typeface="Arial" pitchFamily="34" charset="0"/>
                        <a:buChar char="•"/>
                      </a:pPr>
                      <a:r>
                        <a:rPr lang="it-IT" dirty="0" smtClean="0"/>
                        <a:t> Dieta</a:t>
                      </a:r>
                    </a:p>
                    <a:p>
                      <a:pPr>
                        <a:buFont typeface="Arial" pitchFamily="34" charset="0"/>
                        <a:buChar char="•"/>
                      </a:pPr>
                      <a:r>
                        <a:rPr lang="it-IT" dirty="0" smtClean="0"/>
                        <a:t> Attività fisica</a:t>
                      </a:r>
                    </a:p>
                    <a:p>
                      <a:pPr>
                        <a:buFont typeface="Arial" pitchFamily="34" charset="0"/>
                        <a:buChar char="•"/>
                      </a:pPr>
                      <a:r>
                        <a:rPr lang="it-IT" dirty="0" smtClean="0"/>
                        <a:t> Cessazione </a:t>
                      </a:r>
                      <a:r>
                        <a:rPr lang="it-IT" dirty="0" err="1" smtClean="0"/>
                        <a:t>tabagica</a:t>
                      </a:r>
                      <a:endParaRPr lang="it-IT" dirty="0" smtClean="0"/>
                    </a:p>
                    <a:p>
                      <a:pPr>
                        <a:buFont typeface="Arial" pitchFamily="34" charset="0"/>
                        <a:buChar char="•"/>
                      </a:pPr>
                      <a:r>
                        <a:rPr lang="it-IT" dirty="0" smtClean="0"/>
                        <a:t> Riduzione</a:t>
                      </a:r>
                      <a:r>
                        <a:rPr lang="it-IT" baseline="0" dirty="0" smtClean="0"/>
                        <a:t> dei fattori di rischio</a:t>
                      </a:r>
                      <a:endParaRPr lang="it-IT" dirty="0"/>
                    </a:p>
                  </a:txBody>
                  <a:tcPr/>
                </a:tc>
                <a:tc>
                  <a:txBody>
                    <a:bodyPr/>
                    <a:lstStyle/>
                    <a:p>
                      <a:pPr>
                        <a:buFont typeface="Arial" pitchFamily="34" charset="0"/>
                        <a:buChar char="•"/>
                      </a:pPr>
                      <a:r>
                        <a:rPr lang="it-IT" dirty="0" smtClean="0"/>
                        <a:t> Abitudine </a:t>
                      </a:r>
                      <a:r>
                        <a:rPr lang="it-IT" dirty="0" err="1" smtClean="0"/>
                        <a:t>tabagica</a:t>
                      </a:r>
                      <a:endParaRPr lang="it-IT" dirty="0" smtClean="0"/>
                    </a:p>
                    <a:p>
                      <a:pPr>
                        <a:buFont typeface="Arial" pitchFamily="34" charset="0"/>
                        <a:buChar char="•"/>
                      </a:pPr>
                      <a:r>
                        <a:rPr lang="it-IT" dirty="0" smtClean="0"/>
                        <a:t> Verifica</a:t>
                      </a:r>
                      <a:r>
                        <a:rPr lang="it-IT" baseline="0" dirty="0" smtClean="0"/>
                        <a:t> </a:t>
                      </a:r>
                      <a:r>
                        <a:rPr lang="it-IT" baseline="0" dirty="0" err="1" smtClean="0"/>
                        <a:t>educazionale</a:t>
                      </a:r>
                      <a:endParaRPr lang="it-IT" baseline="0" dirty="0" smtClean="0"/>
                    </a:p>
                    <a:p>
                      <a:pPr>
                        <a:buFont typeface="Arial" pitchFamily="34" charset="0"/>
                        <a:buChar char="•"/>
                      </a:pPr>
                      <a:r>
                        <a:rPr lang="it-IT" baseline="0" dirty="0" smtClean="0"/>
                        <a:t> Aderenza alla terapia</a:t>
                      </a:r>
                    </a:p>
                    <a:p>
                      <a:pPr>
                        <a:buFont typeface="Arial" pitchFamily="34" charset="0"/>
                        <a:buChar char="•"/>
                      </a:pPr>
                      <a:r>
                        <a:rPr lang="it-IT" baseline="0" dirty="0" smtClean="0"/>
                        <a:t> Calcolo BMI</a:t>
                      </a:r>
                    </a:p>
                    <a:p>
                      <a:pPr>
                        <a:buFont typeface="Arial" pitchFamily="34" charset="0"/>
                        <a:buChar char="•"/>
                      </a:pPr>
                      <a:r>
                        <a:rPr lang="it-IT" baseline="0" dirty="0" smtClean="0"/>
                        <a:t> MRC</a:t>
                      </a:r>
                    </a:p>
                    <a:p>
                      <a:pPr>
                        <a:buFont typeface="Arial" pitchFamily="34" charset="0"/>
                        <a:buChar char="•"/>
                      </a:pPr>
                      <a:r>
                        <a:rPr lang="it-IT" baseline="0" dirty="0" smtClean="0"/>
                        <a:t> </a:t>
                      </a:r>
                      <a:r>
                        <a:rPr lang="it-IT" baseline="0" dirty="0" err="1" smtClean="0"/>
                        <a:t>Cat</a:t>
                      </a:r>
                      <a:r>
                        <a:rPr lang="it-IT" baseline="0" dirty="0" smtClean="0"/>
                        <a:t> Test</a:t>
                      </a:r>
                    </a:p>
                    <a:p>
                      <a:pPr>
                        <a:buFont typeface="Arial" pitchFamily="34" charset="0"/>
                        <a:buChar char="•"/>
                      </a:pPr>
                      <a:r>
                        <a:rPr lang="it-IT" baseline="0" dirty="0" smtClean="0"/>
                        <a:t> Spirometria, SpO2</a:t>
                      </a:r>
                    </a:p>
                    <a:p>
                      <a:pPr>
                        <a:buFont typeface="Arial" pitchFamily="34" charset="0"/>
                        <a:buChar char="•"/>
                      </a:pPr>
                      <a:r>
                        <a:rPr lang="it-IT" baseline="0" dirty="0" smtClean="0"/>
                        <a:t> Consumo dei farmaci</a:t>
                      </a:r>
                    </a:p>
                    <a:p>
                      <a:pPr>
                        <a:buFont typeface="Arial" pitchFamily="34" charset="0"/>
                        <a:buChar char="•"/>
                      </a:pPr>
                      <a:r>
                        <a:rPr lang="it-IT" baseline="0" dirty="0" smtClean="0"/>
                        <a:t> Numero delle riacutizzazioni</a:t>
                      </a:r>
                      <a:endParaRPr lang="it-IT" dirty="0"/>
                    </a:p>
                  </a:txBody>
                  <a:tcPr/>
                </a:tc>
                <a:tc>
                  <a:txBody>
                    <a:bodyPr/>
                    <a:lstStyle/>
                    <a:p>
                      <a:pPr>
                        <a:buFont typeface="Arial" pitchFamily="34" charset="0"/>
                        <a:buChar char="•"/>
                      </a:pPr>
                      <a:r>
                        <a:rPr lang="it-IT" dirty="0" smtClean="0"/>
                        <a:t> Abitudine </a:t>
                      </a:r>
                      <a:r>
                        <a:rPr lang="it-IT" dirty="0" err="1" smtClean="0"/>
                        <a:t>tabagica</a:t>
                      </a:r>
                      <a:endParaRPr lang="it-IT" dirty="0" smtClean="0"/>
                    </a:p>
                    <a:p>
                      <a:pPr>
                        <a:buFont typeface="Arial" pitchFamily="34" charset="0"/>
                        <a:buChar char="•"/>
                      </a:pPr>
                      <a:r>
                        <a:rPr lang="it-IT" dirty="0" smtClean="0"/>
                        <a:t> Verifica</a:t>
                      </a:r>
                      <a:r>
                        <a:rPr lang="it-IT" baseline="0" dirty="0" smtClean="0"/>
                        <a:t> </a:t>
                      </a:r>
                      <a:r>
                        <a:rPr lang="it-IT" baseline="0" dirty="0" err="1" smtClean="0"/>
                        <a:t>educazionale</a:t>
                      </a:r>
                      <a:endParaRPr lang="it-IT" baseline="0" dirty="0" smtClean="0"/>
                    </a:p>
                    <a:p>
                      <a:pPr>
                        <a:buFont typeface="Arial" pitchFamily="34" charset="0"/>
                        <a:buChar char="•"/>
                      </a:pPr>
                      <a:r>
                        <a:rPr lang="it-IT" baseline="0" dirty="0" smtClean="0"/>
                        <a:t> Aderenza alla terapia</a:t>
                      </a:r>
                    </a:p>
                    <a:p>
                      <a:pPr>
                        <a:buFont typeface="Arial" pitchFamily="34" charset="0"/>
                        <a:buChar char="•"/>
                      </a:pPr>
                      <a:r>
                        <a:rPr lang="it-IT" baseline="0" dirty="0" smtClean="0"/>
                        <a:t> Calcolo BMI</a:t>
                      </a:r>
                    </a:p>
                    <a:p>
                      <a:pPr>
                        <a:buFont typeface="Arial" pitchFamily="34" charset="0"/>
                        <a:buChar char="•"/>
                      </a:pPr>
                      <a:r>
                        <a:rPr lang="it-IT" baseline="0" dirty="0" smtClean="0"/>
                        <a:t> MRC</a:t>
                      </a:r>
                    </a:p>
                    <a:p>
                      <a:pPr>
                        <a:buFont typeface="Arial" pitchFamily="34" charset="0"/>
                        <a:buChar char="•"/>
                      </a:pPr>
                      <a:r>
                        <a:rPr lang="it-IT" baseline="0" dirty="0" smtClean="0"/>
                        <a:t> </a:t>
                      </a:r>
                      <a:r>
                        <a:rPr lang="it-IT" baseline="0" dirty="0" err="1" smtClean="0"/>
                        <a:t>Cat</a:t>
                      </a:r>
                      <a:r>
                        <a:rPr lang="it-IT" baseline="0" dirty="0" smtClean="0"/>
                        <a:t> Test</a:t>
                      </a:r>
                    </a:p>
                    <a:p>
                      <a:pPr>
                        <a:buFont typeface="Arial" pitchFamily="34" charset="0"/>
                        <a:buChar char="•"/>
                      </a:pPr>
                      <a:r>
                        <a:rPr lang="it-IT" baseline="0" dirty="0" smtClean="0"/>
                        <a:t> Spirometria, SpO2</a:t>
                      </a:r>
                    </a:p>
                    <a:p>
                      <a:pPr>
                        <a:buFont typeface="Arial" pitchFamily="34" charset="0"/>
                        <a:buChar char="•"/>
                      </a:pPr>
                      <a:r>
                        <a:rPr lang="it-IT" baseline="0" dirty="0" smtClean="0"/>
                        <a:t> Consumo dei farmaci</a:t>
                      </a:r>
                    </a:p>
                    <a:p>
                      <a:pPr>
                        <a:buFont typeface="Arial" pitchFamily="34" charset="0"/>
                        <a:buChar char="•"/>
                      </a:pPr>
                      <a:r>
                        <a:rPr lang="it-IT" baseline="0" dirty="0" smtClean="0"/>
                        <a:t> Numero delle riacutizzazioni</a:t>
                      </a:r>
                      <a:endParaRPr lang="it-IT" dirty="0" smtClean="0"/>
                    </a:p>
                  </a:txBody>
                  <a:tcPr/>
                </a:tc>
              </a:tr>
            </a:tbl>
          </a:graphicData>
        </a:graphic>
      </p:graphicFrame>
    </p:spTree>
    <p:extLst>
      <p:ext uri="{BB962C8B-B14F-4D97-AF65-F5344CB8AC3E}">
        <p14:creationId xmlns:p14="http://schemas.microsoft.com/office/powerpoint/2010/main" val="3377891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285720" y="357166"/>
            <a:ext cx="8686800" cy="714380"/>
          </a:xfrm>
        </p:spPr>
        <p:txBody>
          <a:bodyPr>
            <a:normAutofit/>
          </a:bodyPr>
          <a:lstStyle/>
          <a:p>
            <a:pPr algn="ctr"/>
            <a:r>
              <a:rPr lang="it-IT" sz="1800" dirty="0" smtClean="0"/>
              <a:t>L’INFERMIERE è INSERITO IN UN GRUPPO MULTIDISCIPLINARE ED ASSUME UN RUOLO DETERMINANTE NELLA GESTIONE DI QUESTA PATOLOGIA</a:t>
            </a:r>
            <a:endParaRPr lang="it-IT" sz="1800" dirty="0"/>
          </a:p>
        </p:txBody>
      </p:sp>
      <p:graphicFrame>
        <p:nvGraphicFramePr>
          <p:cNvPr id="7" name="Segnaposto contenuto 6"/>
          <p:cNvGraphicFramePr>
            <a:graphicFrameLocks noGrp="1"/>
          </p:cNvGraphicFramePr>
          <p:nvPr>
            <p:ph idx="1"/>
          </p:nvPr>
        </p:nvGraphicFramePr>
        <p:xfrm>
          <a:off x="71406" y="785794"/>
          <a:ext cx="9001188" cy="5786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76477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PREMESSA METODOLOGICA</a:t>
            </a:r>
            <a:endParaRPr lang="it-IT" dirty="0"/>
          </a:p>
        </p:txBody>
      </p:sp>
      <p:sp>
        <p:nvSpPr>
          <p:cNvPr id="3" name="Segnaposto contenuto 2"/>
          <p:cNvSpPr>
            <a:spLocks noGrp="1"/>
          </p:cNvSpPr>
          <p:nvPr>
            <p:ph idx="1"/>
          </p:nvPr>
        </p:nvSpPr>
        <p:spPr/>
        <p:txBody>
          <a:bodyPr>
            <a:normAutofit fontScale="55000" lnSpcReduction="20000"/>
          </a:bodyPr>
          <a:lstStyle/>
          <a:p>
            <a:pPr algn="just"/>
            <a:r>
              <a:rPr lang="it-IT" b="1" i="1" u="sng" dirty="0" smtClean="0"/>
              <a:t>OBIETTIVO:</a:t>
            </a:r>
            <a:r>
              <a:rPr lang="it-IT" dirty="0" smtClean="0"/>
              <a:t> attraverso la partecipazione attiva e responsabile della persona al programma terapeutico, si otterrà un miglioramento dell’efficacia delle cure e quindi una prognosi più favorevole della condizione patologica cronica </a:t>
            </a:r>
            <a:r>
              <a:rPr lang="it-IT" sz="2900" b="1" i="1" u="sng" dirty="0" smtClean="0"/>
              <a:t>(alleanza terapeutica)</a:t>
            </a:r>
          </a:p>
          <a:p>
            <a:pPr algn="just">
              <a:buNone/>
            </a:pPr>
            <a:endParaRPr lang="it-IT" sz="1800" dirty="0" smtClean="0"/>
          </a:p>
          <a:p>
            <a:pPr marL="514350" indent="-514350" algn="just">
              <a:buFont typeface="+mj-lt"/>
              <a:buAutoNum type="arabicPeriod"/>
            </a:pPr>
            <a:r>
              <a:rPr lang="it-IT" b="1" u="sng" dirty="0" smtClean="0"/>
              <a:t>Informazione sanitaria:</a:t>
            </a:r>
            <a:r>
              <a:rPr lang="it-IT" b="1" dirty="0" smtClean="0"/>
              <a:t> </a:t>
            </a:r>
            <a:r>
              <a:rPr lang="it-IT" dirty="0" smtClean="0"/>
              <a:t>è la diffusione di qualsiasi informazione di carattere sanitario </a:t>
            </a:r>
            <a:r>
              <a:rPr lang="it-IT" b="1" i="1" dirty="0" smtClean="0"/>
              <a:t>senza verificare </a:t>
            </a:r>
            <a:r>
              <a:rPr lang="it-IT" dirty="0" smtClean="0"/>
              <a:t>che il messaggio informativo provoca nei destinatari (filmati,opuscoli, manifesti, web)</a:t>
            </a:r>
          </a:p>
          <a:p>
            <a:pPr marL="514350" indent="-514350" algn="just">
              <a:buFont typeface="+mj-lt"/>
              <a:buAutoNum type="arabicPeriod"/>
            </a:pPr>
            <a:endParaRPr lang="it-IT" sz="1800" dirty="0" smtClean="0"/>
          </a:p>
          <a:p>
            <a:pPr marL="514350" indent="-514350" algn="just">
              <a:buFont typeface="+mj-lt"/>
              <a:buAutoNum type="arabicPeriod"/>
            </a:pPr>
            <a:r>
              <a:rPr lang="it-IT" b="1" u="sng" dirty="0" smtClean="0"/>
              <a:t>Educazione sanitaria: </a:t>
            </a:r>
            <a:r>
              <a:rPr lang="it-IT" dirty="0" smtClean="0"/>
              <a:t>è l’insieme delle </a:t>
            </a:r>
            <a:r>
              <a:rPr lang="it-IT" b="1" i="1" dirty="0" smtClean="0"/>
              <a:t>informazioni generali su norme comportamentali</a:t>
            </a:r>
            <a:r>
              <a:rPr lang="it-IT" dirty="0" smtClean="0"/>
              <a:t>, conoscenze, atteggiamenti, abitudini e valori che contribuiscono </a:t>
            </a:r>
            <a:r>
              <a:rPr lang="it-IT" b="1" i="1" dirty="0" smtClean="0"/>
              <a:t>a proteggere da un danno alla salute</a:t>
            </a:r>
            <a:r>
              <a:rPr lang="it-IT" dirty="0" smtClean="0"/>
              <a:t>; rivolta sia a persone sane, che malate in diversi contesti (famigliare, scolastico, sociale e sanitario)</a:t>
            </a:r>
          </a:p>
          <a:p>
            <a:pPr marL="514350" indent="-514350" algn="just">
              <a:buFont typeface="+mj-lt"/>
              <a:buAutoNum type="arabicPeriod"/>
            </a:pPr>
            <a:endParaRPr lang="it-IT" sz="1800" dirty="0" smtClean="0"/>
          </a:p>
          <a:p>
            <a:pPr marL="514350" indent="-514350" algn="just">
              <a:buFont typeface="+mj-lt"/>
              <a:buAutoNum type="arabicPeriod"/>
            </a:pPr>
            <a:r>
              <a:rPr lang="it-IT" b="1" u="sng" dirty="0" smtClean="0"/>
              <a:t>Educazione terapeutica:</a:t>
            </a:r>
            <a:r>
              <a:rPr lang="it-IT" b="1" dirty="0" smtClean="0"/>
              <a:t> </a:t>
            </a:r>
            <a:r>
              <a:rPr lang="it-IT" dirty="0" smtClean="0"/>
              <a:t>è un’insieme di attività educative a favore di specifiche categorie di soggetti; si attiva mediante </a:t>
            </a:r>
            <a:r>
              <a:rPr lang="it-IT" b="1" i="1" dirty="0" smtClean="0"/>
              <a:t>trasmissione di conoscenze</a:t>
            </a:r>
            <a:r>
              <a:rPr lang="it-IT" dirty="0" smtClean="0"/>
              <a:t>, addestramento a conseguire abilità, promuovere modifiche di comportamenti. </a:t>
            </a:r>
            <a:r>
              <a:rPr lang="it-IT" b="1" i="1" dirty="0" smtClean="0"/>
              <a:t>Presuppone specifiche competenze </a:t>
            </a:r>
            <a:r>
              <a:rPr lang="it-IT" dirty="0" smtClean="0"/>
              <a:t>degli educatori (scientifiche e comunicative), l’utilizzo di specifiche metodologie e la </a:t>
            </a:r>
            <a:r>
              <a:rPr lang="it-IT" b="1" i="1" dirty="0" smtClean="0"/>
              <a:t>verifica dei risultati (apprendimento)</a:t>
            </a:r>
          </a:p>
          <a:p>
            <a:pPr marL="514350" indent="-514350" algn="r">
              <a:buNone/>
            </a:pPr>
            <a:endParaRPr lang="it-IT" b="1" i="1" dirty="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715272" y="5857892"/>
            <a:ext cx="1143008" cy="595313"/>
          </a:xfrm>
          <a:prstGeom prst="rect">
            <a:avLst/>
          </a:prstGeom>
        </p:spPr>
      </p:pic>
    </p:spTree>
    <p:extLst>
      <p:ext uri="{BB962C8B-B14F-4D97-AF65-F5344CB8AC3E}">
        <p14:creationId xmlns:p14="http://schemas.microsoft.com/office/powerpoint/2010/main" val="6419117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5720" y="642918"/>
            <a:ext cx="8686800" cy="838200"/>
          </a:xfrm>
        </p:spPr>
        <p:txBody>
          <a:bodyPr>
            <a:noAutofit/>
          </a:bodyPr>
          <a:lstStyle/>
          <a:p>
            <a:pPr algn="ctr"/>
            <a:r>
              <a:rPr lang="it-IT" sz="2800" dirty="0" smtClean="0"/>
              <a:t>Linee generali di prevenzione e assistenza delle malattie respiratorie croniche</a:t>
            </a:r>
            <a:endParaRPr lang="it-IT" sz="2800" dirty="0"/>
          </a:p>
        </p:txBody>
      </p:sp>
      <p:graphicFrame>
        <p:nvGraphicFramePr>
          <p:cNvPr id="4" name="Segnaposto contenuto 3"/>
          <p:cNvGraphicFramePr>
            <a:graphicFrameLocks noGrp="1"/>
          </p:cNvGraphicFramePr>
          <p:nvPr>
            <p:ph idx="1"/>
          </p:nvPr>
        </p:nvGraphicFramePr>
        <p:xfrm>
          <a:off x="285720" y="2000240"/>
          <a:ext cx="8686800" cy="4343400"/>
        </p:xfrm>
        <a:graphic>
          <a:graphicData uri="http://schemas.openxmlformats.org/drawingml/2006/table">
            <a:tbl>
              <a:tblPr firstRow="1" bandRow="1">
                <a:tableStyleId>{5C22544A-7EE6-4342-B048-85BDC9FD1C3A}</a:tableStyleId>
              </a:tblPr>
              <a:tblGrid>
                <a:gridCol w="965200"/>
                <a:gridCol w="965200"/>
                <a:gridCol w="965200"/>
                <a:gridCol w="965200"/>
                <a:gridCol w="965200"/>
                <a:gridCol w="965200"/>
                <a:gridCol w="965200"/>
                <a:gridCol w="965200"/>
                <a:gridCol w="965200"/>
              </a:tblGrid>
              <a:tr h="370840">
                <a:tc rowSpan="6">
                  <a:txBody>
                    <a:bodyPr/>
                    <a:lstStyle/>
                    <a:p>
                      <a:endParaRPr lang="it-IT"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it-IT" sz="1100" dirty="0" smtClean="0">
                          <a:solidFill>
                            <a:schemeClr val="tx1"/>
                          </a:solidFill>
                        </a:rPr>
                        <a:t>Carte del rischio</a:t>
                      </a:r>
                      <a:endParaRPr lang="it-IT"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endParaRPr lang="it-IT"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it-IT" sz="1100" dirty="0" smtClean="0">
                          <a:solidFill>
                            <a:schemeClr val="tx1"/>
                          </a:solidFill>
                        </a:rPr>
                        <a:t>questionario</a:t>
                      </a:r>
                      <a:endParaRPr lang="it-IT"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endParaRPr lang="it-IT"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it-IT" sz="1100" dirty="0" smtClean="0">
                          <a:solidFill>
                            <a:schemeClr val="tx1"/>
                          </a:solidFill>
                        </a:rPr>
                        <a:t>Cure integrate territorio-ospedale</a:t>
                      </a:r>
                      <a:endParaRPr lang="it-IT"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endParaRPr lang="it-IT"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it-IT" sz="1100" dirty="0" smtClean="0">
                          <a:solidFill>
                            <a:schemeClr val="tx1"/>
                          </a:solidFill>
                        </a:rPr>
                        <a:t>Assistenza domiciliare</a:t>
                      </a:r>
                      <a:endParaRPr lang="it-IT"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endParaRPr lang="it-IT"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5">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it-IT" sz="1100" dirty="0" smtClean="0"/>
                        <a:t>Diagnosi precoce</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it-IT" sz="1100" dirty="0" err="1" smtClean="0"/>
                        <a:t>Pneumologia</a:t>
                      </a:r>
                      <a:r>
                        <a:rPr lang="it-IT" sz="1100" dirty="0" smtClean="0"/>
                        <a:t> riabilitativa</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100" dirty="0" smtClean="0"/>
                        <a:t>Cure integrate territorio-ospedale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r h="370840">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it-IT" sz="1100" dirty="0" smtClean="0"/>
                        <a:t>spirometria</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it-IT" sz="1100" dirty="0" smtClean="0"/>
                        <a:t>Trattamento ospedaliero</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100" dirty="0" err="1" smtClean="0"/>
                        <a:t>Pneumologia</a:t>
                      </a:r>
                      <a:r>
                        <a:rPr lang="it-IT" sz="1100" dirty="0" smtClean="0"/>
                        <a:t> riabilitativa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r h="370840">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3">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3">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100" dirty="0" smtClean="0"/>
                        <a:t>Trattamento ospedaliero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r h="370840">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it-IT" sz="1100" dirty="0" smtClean="0"/>
                        <a:t>Cure di fine vita</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r h="370840">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it-IT" sz="1000" dirty="0" smtClean="0"/>
                        <a:t>POPOLAZIONE GENERALE</a:t>
                      </a:r>
                      <a:endParaRPr lang="it-IT"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it-IT" sz="1100" dirty="0" smtClean="0"/>
                        <a:t>PERSONA A RISCHIO</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it-IT" sz="1100" dirty="0" smtClean="0"/>
                        <a:t>PERSONA MALATA</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it-IT" sz="1100" dirty="0" smtClean="0"/>
                        <a:t>PERSONA INVALIDA</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it-IT" sz="1100" dirty="0" smtClean="0"/>
                        <a:t>DECESSO</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gridSpan="3">
                  <a:txBody>
                    <a:bodyPr/>
                    <a:lstStyle/>
                    <a:p>
                      <a:r>
                        <a:rPr lang="it-IT" sz="1100" dirty="0" smtClean="0"/>
                        <a:t>          CESSAZIONE DEL FUMO</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it-IT" sz="1100" dirty="0"/>
                    </a:p>
                  </a:txBody>
                  <a:tcPr/>
                </a:tc>
                <a:tc hMerge="1">
                  <a:txBody>
                    <a:bodyPr/>
                    <a:lstStyle/>
                    <a:p>
                      <a:endParaRPr lang="it-IT" sz="1100" dirty="0"/>
                    </a:p>
                  </a:txBody>
                  <a:tcPr/>
                </a:tc>
                <a:tc gridSpan="3">
                  <a:txBody>
                    <a:bodyPr/>
                    <a:lstStyle/>
                    <a:p>
                      <a:r>
                        <a:rPr lang="it-IT" sz="1100" dirty="0" smtClean="0"/>
                        <a:t>           EDUCAZIONE SANITARIA</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it-IT" sz="1100" dirty="0"/>
                    </a:p>
                  </a:txBody>
                  <a:tcPr/>
                </a:tc>
                <a:tc hMerge="1">
                  <a:txBody>
                    <a:bodyPr/>
                    <a:lstStyle/>
                    <a:p>
                      <a:endParaRPr lang="it-IT" sz="1100" dirty="0"/>
                    </a:p>
                  </a:txBody>
                  <a:tcPr/>
                </a:tc>
                <a:tc gridSpan="3">
                  <a:txBody>
                    <a:bodyPr/>
                    <a:lstStyle/>
                    <a:p>
                      <a:r>
                        <a:rPr lang="it-IT" sz="1100" dirty="0" smtClean="0"/>
                        <a:t>            EDUCAZIONE TERAPEUTICA</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it-IT" sz="1100" dirty="0"/>
                    </a:p>
                  </a:txBody>
                  <a:tcPr/>
                </a:tc>
                <a:tc hMerge="1">
                  <a:txBody>
                    <a:bodyPr/>
                    <a:lstStyle/>
                    <a:p>
                      <a:endParaRPr lang="it-IT" sz="1100" dirty="0"/>
                    </a:p>
                  </a:txBody>
                  <a:tcPr/>
                </a:tc>
              </a:tr>
              <a:tr h="370840">
                <a:tc gridSpan="9">
                  <a:txBody>
                    <a:bodyPr/>
                    <a:lstStyle/>
                    <a:p>
                      <a:r>
                        <a:rPr lang="it-IT" sz="1100" dirty="0" smtClean="0"/>
                        <a:t>          CONTROLLO DELL’INQUINAMENTO INTERNO ED ESTERNO</a:t>
                      </a:r>
                      <a:endParaRPr lang="it-IT"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it-IT" sz="1100" dirty="0"/>
                    </a:p>
                  </a:txBody>
                  <a:tcPr/>
                </a:tc>
                <a:tc hMerge="1">
                  <a:txBody>
                    <a:bodyPr/>
                    <a:lstStyle/>
                    <a:p>
                      <a:endParaRPr lang="it-IT" sz="1100" dirty="0"/>
                    </a:p>
                  </a:txBody>
                  <a:tcPr/>
                </a:tc>
                <a:tc hMerge="1">
                  <a:txBody>
                    <a:bodyPr/>
                    <a:lstStyle/>
                    <a:p>
                      <a:endParaRPr lang="it-IT" sz="1100" dirty="0"/>
                    </a:p>
                  </a:txBody>
                  <a:tcPr/>
                </a:tc>
                <a:tc hMerge="1">
                  <a:txBody>
                    <a:bodyPr/>
                    <a:lstStyle/>
                    <a:p>
                      <a:endParaRPr lang="it-IT" sz="1100" dirty="0"/>
                    </a:p>
                  </a:txBody>
                  <a:tcPr/>
                </a:tc>
                <a:tc hMerge="1">
                  <a:txBody>
                    <a:bodyPr/>
                    <a:lstStyle/>
                    <a:p>
                      <a:endParaRPr lang="it-IT" sz="1100" dirty="0"/>
                    </a:p>
                  </a:txBody>
                  <a:tcPr/>
                </a:tc>
                <a:tc hMerge="1">
                  <a:txBody>
                    <a:bodyPr/>
                    <a:lstStyle/>
                    <a:p>
                      <a:endParaRPr lang="it-IT" sz="1100" dirty="0"/>
                    </a:p>
                  </a:txBody>
                  <a:tcPr/>
                </a:tc>
                <a:tc hMerge="1">
                  <a:txBody>
                    <a:bodyPr/>
                    <a:lstStyle/>
                    <a:p>
                      <a:endParaRPr lang="it-IT" sz="1100" dirty="0"/>
                    </a:p>
                  </a:txBody>
                  <a:tcPr/>
                </a:tc>
                <a:tc hMerge="1">
                  <a:txBody>
                    <a:bodyPr/>
                    <a:lstStyle/>
                    <a:p>
                      <a:endParaRPr lang="it-IT" sz="1100" dirty="0"/>
                    </a:p>
                  </a:txBody>
                  <a:tcPr/>
                </a:tc>
              </a:tr>
            </a:tbl>
          </a:graphicData>
        </a:graphic>
      </p:graphicFrame>
      <p:cxnSp>
        <p:nvCxnSpPr>
          <p:cNvPr id="7" name="Connettore 2 6"/>
          <p:cNvCxnSpPr/>
          <p:nvPr/>
        </p:nvCxnSpPr>
        <p:spPr>
          <a:xfrm rot="5400000">
            <a:off x="7323157" y="4964123"/>
            <a:ext cx="35719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Connettore 2 10"/>
          <p:cNvCxnSpPr/>
          <p:nvPr/>
        </p:nvCxnSpPr>
        <p:spPr>
          <a:xfrm rot="5400000">
            <a:off x="5072860" y="4571214"/>
            <a:ext cx="114300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Connettore 2 12"/>
          <p:cNvCxnSpPr/>
          <p:nvPr/>
        </p:nvCxnSpPr>
        <p:spPr>
          <a:xfrm rot="5400000">
            <a:off x="3143240" y="4572008"/>
            <a:ext cx="1143802" cy="79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Connettore 2 15"/>
          <p:cNvCxnSpPr/>
          <p:nvPr/>
        </p:nvCxnSpPr>
        <p:spPr>
          <a:xfrm rot="5400000">
            <a:off x="642910" y="4000504"/>
            <a:ext cx="2286810" cy="79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Freccia a destra 17"/>
          <p:cNvSpPr/>
          <p:nvPr/>
        </p:nvSpPr>
        <p:spPr>
          <a:xfrm>
            <a:off x="1357290" y="5214950"/>
            <a:ext cx="785818" cy="2703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
        <p:nvSpPr>
          <p:cNvPr id="19" name="Freccia a destra 18"/>
          <p:cNvSpPr/>
          <p:nvPr/>
        </p:nvSpPr>
        <p:spPr>
          <a:xfrm>
            <a:off x="3286116" y="5214950"/>
            <a:ext cx="785818" cy="2703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
        <p:nvSpPr>
          <p:cNvPr id="20" name="Freccia a destra 19"/>
          <p:cNvSpPr/>
          <p:nvPr/>
        </p:nvSpPr>
        <p:spPr>
          <a:xfrm>
            <a:off x="5214942" y="5214950"/>
            <a:ext cx="785818" cy="2703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
        <p:nvSpPr>
          <p:cNvPr id="21" name="Freccia a destra 20"/>
          <p:cNvSpPr/>
          <p:nvPr/>
        </p:nvSpPr>
        <p:spPr>
          <a:xfrm>
            <a:off x="7143768" y="5214950"/>
            <a:ext cx="785818" cy="2703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
        <p:nvSpPr>
          <p:cNvPr id="22" name="Triangolo isoscele 21"/>
          <p:cNvSpPr/>
          <p:nvPr/>
        </p:nvSpPr>
        <p:spPr>
          <a:xfrm rot="5400000">
            <a:off x="3315545" y="5614149"/>
            <a:ext cx="214314" cy="27317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
        <p:nvSpPr>
          <p:cNvPr id="23" name="Triangolo isoscele 22"/>
          <p:cNvSpPr/>
          <p:nvPr/>
        </p:nvSpPr>
        <p:spPr>
          <a:xfrm rot="5400000">
            <a:off x="6173065" y="5614149"/>
            <a:ext cx="214314" cy="27317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
        <p:nvSpPr>
          <p:cNvPr id="24" name="Triangolo isoscele 23"/>
          <p:cNvSpPr/>
          <p:nvPr/>
        </p:nvSpPr>
        <p:spPr>
          <a:xfrm rot="5400000">
            <a:off x="386587" y="5971339"/>
            <a:ext cx="214314" cy="27317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
        <p:nvSpPr>
          <p:cNvPr id="25" name="Triangolo isoscele 24"/>
          <p:cNvSpPr/>
          <p:nvPr/>
        </p:nvSpPr>
        <p:spPr>
          <a:xfrm rot="5400000">
            <a:off x="386587" y="5614149"/>
            <a:ext cx="214314" cy="27317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Tree>
    <p:extLst>
      <p:ext uri="{BB962C8B-B14F-4D97-AF65-F5344CB8AC3E}">
        <p14:creationId xmlns:p14="http://schemas.microsoft.com/office/powerpoint/2010/main" val="10302161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2400" dirty="0" smtClean="0"/>
              <a:t>COME SI ATTUA UNA GESTIONE INTEGRATA OSPEDALE-TERRITORIO DELLA PERSONA CON </a:t>
            </a:r>
            <a:r>
              <a:rPr lang="it-IT" sz="2400" dirty="0" err="1" smtClean="0"/>
              <a:t>bpco</a:t>
            </a:r>
            <a:r>
              <a:rPr lang="it-IT" sz="2400" dirty="0" smtClean="0"/>
              <a:t> IN FASE DI STABILITA’</a:t>
            </a:r>
            <a:endParaRPr lang="it-IT" sz="2400" dirty="0"/>
          </a:p>
        </p:txBody>
      </p:sp>
      <p:sp>
        <p:nvSpPr>
          <p:cNvPr id="3" name="Segnaposto contenuto 2"/>
          <p:cNvSpPr>
            <a:spLocks noGrp="1"/>
          </p:cNvSpPr>
          <p:nvPr>
            <p:ph idx="1"/>
          </p:nvPr>
        </p:nvSpPr>
        <p:spPr/>
        <p:txBody>
          <a:bodyPr>
            <a:noAutofit/>
          </a:bodyPr>
          <a:lstStyle/>
          <a:p>
            <a:pPr marL="514350" indent="-514350">
              <a:buClrTx/>
              <a:buFont typeface="+mj-lt"/>
              <a:buAutoNum type="arabicPeriod"/>
            </a:pPr>
            <a:r>
              <a:rPr lang="it-IT" sz="2000" dirty="0" smtClean="0"/>
              <a:t>Controllo del fumo di sigaretta e degli altri fattori di rischio</a:t>
            </a:r>
          </a:p>
          <a:p>
            <a:pPr marL="514350" indent="-514350">
              <a:buClrTx/>
              <a:buFont typeface="+mj-lt"/>
              <a:buAutoNum type="arabicPeriod"/>
            </a:pPr>
            <a:r>
              <a:rPr lang="it-IT" sz="2000" dirty="0" smtClean="0"/>
              <a:t>Educazione sanitaria rivolta al paziente ed alla famiglia (</a:t>
            </a:r>
            <a:r>
              <a:rPr lang="it-IT" sz="2000" dirty="0" err="1" smtClean="0"/>
              <a:t>caregiver</a:t>
            </a:r>
            <a:r>
              <a:rPr lang="it-IT" sz="2000" dirty="0" smtClean="0"/>
              <a:t>)</a:t>
            </a:r>
          </a:p>
          <a:p>
            <a:pPr marL="914400" lvl="1" indent="-514350">
              <a:buClrTx/>
              <a:buFont typeface="+mj-lt"/>
              <a:buAutoNum type="alphaLcPeriod"/>
            </a:pPr>
            <a:r>
              <a:rPr lang="it-IT" sz="2000" dirty="0" smtClean="0"/>
              <a:t>interv. di </a:t>
            </a:r>
            <a:r>
              <a:rPr lang="it-IT" sz="2000" dirty="0" err="1" smtClean="0"/>
              <a:t>prevenz</a:t>
            </a:r>
            <a:r>
              <a:rPr lang="it-IT" sz="2000" dirty="0" smtClean="0"/>
              <a:t>. primaria e </a:t>
            </a:r>
            <a:r>
              <a:rPr lang="it-IT" sz="2000" dirty="0" err="1" smtClean="0"/>
              <a:t>second</a:t>
            </a:r>
            <a:r>
              <a:rPr lang="it-IT" sz="2000" dirty="0" smtClean="0"/>
              <a:t>. rivolti alla popolazione generale</a:t>
            </a:r>
          </a:p>
          <a:p>
            <a:pPr marL="914400" lvl="1" indent="-514350">
              <a:buClrTx/>
              <a:buFont typeface="+mj-lt"/>
              <a:buAutoNum type="alphaLcPeriod"/>
            </a:pPr>
            <a:r>
              <a:rPr lang="it-IT" sz="2000" dirty="0" smtClean="0"/>
              <a:t>Insegnare e verificare l’apprendimento</a:t>
            </a:r>
          </a:p>
          <a:p>
            <a:pPr marL="514350" indent="-514350">
              <a:buClrTx/>
              <a:buFont typeface="+mj-lt"/>
              <a:buAutoNum type="arabicPeriod"/>
            </a:pPr>
            <a:r>
              <a:rPr lang="it-IT" sz="2000" dirty="0" smtClean="0"/>
              <a:t>Diagnosi precoce attraverso strumenti semplici ed economici</a:t>
            </a:r>
          </a:p>
          <a:p>
            <a:pPr marL="514350" indent="-514350">
              <a:buClrTx/>
              <a:buFont typeface="+mj-lt"/>
              <a:buAutoNum type="arabicPeriod"/>
            </a:pPr>
            <a:r>
              <a:rPr lang="it-IT" sz="2000" dirty="0" smtClean="0"/>
              <a:t>Formazione professionale del personale sanitario</a:t>
            </a:r>
          </a:p>
          <a:p>
            <a:pPr marL="514350" indent="-514350">
              <a:buClrTx/>
              <a:buFont typeface="+mj-lt"/>
              <a:buAutoNum type="arabicPeriod"/>
            </a:pPr>
            <a:r>
              <a:rPr lang="it-IT" sz="2000" dirty="0" smtClean="0"/>
              <a:t>Educazione terapeutica del paziente per l’autogestione della condizione patologica</a:t>
            </a:r>
          </a:p>
          <a:p>
            <a:pPr marL="914400" lvl="1" indent="-514350">
              <a:buClrTx/>
              <a:buFont typeface="+mj-lt"/>
              <a:buAutoNum type="alphaLcPeriod"/>
            </a:pPr>
            <a:r>
              <a:rPr lang="it-IT" sz="2000" dirty="0" smtClean="0"/>
              <a:t>Azioni di formazione, consulenza, verifica</a:t>
            </a:r>
          </a:p>
          <a:p>
            <a:pPr marL="914400" lvl="1" indent="-514350">
              <a:buClrTx/>
              <a:buFont typeface="+mj-lt"/>
              <a:buAutoNum type="alphaLcPeriod"/>
            </a:pPr>
            <a:r>
              <a:rPr lang="it-IT" sz="2000" dirty="0" smtClean="0"/>
              <a:t>Attori consapevoli e motivati, competenti nel proprio processo di cura</a:t>
            </a:r>
          </a:p>
          <a:p>
            <a:pPr marL="514350" indent="-514350">
              <a:buClrTx/>
              <a:buFont typeface="+mj-lt"/>
              <a:buAutoNum type="arabicPeriod"/>
            </a:pPr>
            <a:r>
              <a:rPr lang="it-IT" sz="2000" dirty="0" smtClean="0"/>
              <a:t>Messa in rete del personale sanitario responsabile della salute dei cittadini</a:t>
            </a:r>
          </a:p>
          <a:p>
            <a:pPr marL="914400" lvl="1" indent="-514350">
              <a:buClrTx/>
              <a:buFont typeface="+mj-lt"/>
              <a:buAutoNum type="alphaLcPeriod"/>
            </a:pPr>
            <a:r>
              <a:rPr lang="it-IT" sz="2000" dirty="0" smtClean="0"/>
              <a:t>Assistenza integrata attraverso percorsi diagnostico/terapeutici appropriati, conosciuti e condivisi</a:t>
            </a:r>
            <a:endParaRPr lang="it-IT" sz="2000" dirty="0"/>
          </a:p>
        </p:txBody>
      </p:sp>
    </p:spTree>
    <p:extLst>
      <p:ext uri="{BB962C8B-B14F-4D97-AF65-F5344CB8AC3E}">
        <p14:creationId xmlns:p14="http://schemas.microsoft.com/office/powerpoint/2010/main" val="15273264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sz="2400" dirty="0" smtClean="0"/>
              <a:t>COME SI ATTUA UNA GESTIONE INTEGRATA OSPEDALE-TERRITORIO DELLA PERSONA CON </a:t>
            </a:r>
            <a:r>
              <a:rPr lang="it-IT" sz="2400" dirty="0" err="1" smtClean="0"/>
              <a:t>bpco</a:t>
            </a:r>
            <a:r>
              <a:rPr lang="it-IT" sz="2400" dirty="0" smtClean="0"/>
              <a:t/>
            </a:r>
            <a:br>
              <a:rPr lang="it-IT" sz="2400" dirty="0" smtClean="0"/>
            </a:br>
            <a:r>
              <a:rPr lang="it-IT" sz="2400" dirty="0" smtClean="0"/>
              <a:t>’</a:t>
            </a:r>
            <a:endParaRPr lang="it-IT" sz="2400" dirty="0"/>
          </a:p>
        </p:txBody>
      </p:sp>
      <p:sp>
        <p:nvSpPr>
          <p:cNvPr id="3" name="Segnaposto contenuto 2"/>
          <p:cNvSpPr>
            <a:spLocks noGrp="1"/>
          </p:cNvSpPr>
          <p:nvPr>
            <p:ph idx="1"/>
          </p:nvPr>
        </p:nvSpPr>
        <p:spPr/>
        <p:txBody>
          <a:bodyPr>
            <a:normAutofit fontScale="77500" lnSpcReduction="20000"/>
          </a:bodyPr>
          <a:lstStyle/>
          <a:p>
            <a:pPr marL="514350" indent="-514350">
              <a:buClrTx/>
              <a:buFont typeface="Wingdings" pitchFamily="2" charset="2"/>
              <a:buChar char="ü"/>
            </a:pPr>
            <a:r>
              <a:rPr lang="it-IT" dirty="0" smtClean="0"/>
              <a:t>Individuazione dei soggetti a rischio (</a:t>
            </a:r>
            <a:r>
              <a:rPr lang="it-IT" dirty="0" err="1" smtClean="0"/>
              <a:t>somm</a:t>
            </a:r>
            <a:r>
              <a:rPr lang="it-IT" dirty="0" smtClean="0"/>
              <a:t>.ne questionari)</a:t>
            </a:r>
          </a:p>
          <a:p>
            <a:pPr marL="514350" indent="-514350">
              <a:buClrTx/>
              <a:buNone/>
            </a:pPr>
            <a:endParaRPr lang="it-IT" sz="1300" dirty="0" smtClean="0"/>
          </a:p>
          <a:p>
            <a:pPr marL="514350" indent="-514350">
              <a:buClrTx/>
              <a:buFont typeface="Wingdings" pitchFamily="2" charset="2"/>
              <a:buChar char="ü"/>
            </a:pPr>
            <a:r>
              <a:rPr lang="it-IT" dirty="0" smtClean="0"/>
              <a:t>Eliminazione dei fattori di rischio ed esposizione professionale</a:t>
            </a:r>
          </a:p>
          <a:p>
            <a:pPr marL="1314450" lvl="2" indent="-514350">
              <a:buClrTx/>
              <a:buFont typeface="+mj-lt"/>
              <a:buAutoNum type="alphaLcParenR"/>
            </a:pPr>
            <a:r>
              <a:rPr lang="it-IT" dirty="0" err="1" smtClean="0"/>
              <a:t>Counseling</a:t>
            </a:r>
            <a:endParaRPr lang="it-IT" dirty="0" smtClean="0"/>
          </a:p>
          <a:p>
            <a:pPr marL="1314450" lvl="2" indent="-514350">
              <a:buClrTx/>
              <a:buFont typeface="+mj-lt"/>
              <a:buAutoNum type="alphaLcParenR"/>
            </a:pPr>
            <a:r>
              <a:rPr lang="it-IT" dirty="0" smtClean="0"/>
              <a:t>Indirizzare ai centri antifumo </a:t>
            </a:r>
          </a:p>
          <a:p>
            <a:pPr marL="1314450" lvl="2" indent="-514350">
              <a:buClrTx/>
              <a:buFont typeface="+mj-lt"/>
              <a:buAutoNum type="alphaLcParenR"/>
            </a:pPr>
            <a:r>
              <a:rPr lang="it-IT" dirty="0" smtClean="0"/>
              <a:t>Test di </a:t>
            </a:r>
            <a:r>
              <a:rPr lang="it-IT" dirty="0" err="1" smtClean="0"/>
              <a:t>Fagerstrom</a:t>
            </a:r>
            <a:endParaRPr lang="it-IT" dirty="0" smtClean="0"/>
          </a:p>
          <a:p>
            <a:pPr marL="514350" indent="-514350">
              <a:buClrTx/>
              <a:buNone/>
            </a:pPr>
            <a:endParaRPr lang="it-IT" sz="1300" dirty="0" smtClean="0"/>
          </a:p>
          <a:p>
            <a:pPr marL="514350" indent="-514350">
              <a:buClrTx/>
              <a:buFont typeface="Wingdings" pitchFamily="2" charset="2"/>
              <a:buChar char="ü"/>
            </a:pPr>
            <a:r>
              <a:rPr lang="it-IT" dirty="0" smtClean="0"/>
              <a:t>Terapia </a:t>
            </a:r>
            <a:r>
              <a:rPr lang="it-IT" dirty="0" err="1" smtClean="0"/>
              <a:t>farmacologica</a:t>
            </a:r>
            <a:endParaRPr lang="it-IT" dirty="0" smtClean="0"/>
          </a:p>
          <a:p>
            <a:pPr marL="514350" indent="-514350">
              <a:buClrTx/>
              <a:buNone/>
            </a:pPr>
            <a:endParaRPr lang="it-IT" sz="1300" dirty="0" smtClean="0"/>
          </a:p>
          <a:p>
            <a:pPr marL="514350" indent="-514350">
              <a:buClrTx/>
              <a:buFont typeface="Wingdings" pitchFamily="2" charset="2"/>
              <a:buChar char="ü"/>
            </a:pPr>
            <a:r>
              <a:rPr lang="it-IT" dirty="0" smtClean="0"/>
              <a:t>Trattamento non </a:t>
            </a:r>
            <a:r>
              <a:rPr lang="it-IT" dirty="0" err="1" smtClean="0"/>
              <a:t>farmacologico</a:t>
            </a:r>
            <a:r>
              <a:rPr lang="it-IT" dirty="0" smtClean="0"/>
              <a:t> (riabilitativo)</a:t>
            </a:r>
          </a:p>
          <a:p>
            <a:pPr marL="514350" indent="-514350">
              <a:buClrTx/>
              <a:buFont typeface="+mj-lt"/>
              <a:buAutoNum type="arabicPeriod"/>
            </a:pPr>
            <a:endParaRPr lang="it-IT" dirty="0" smtClean="0"/>
          </a:p>
          <a:p>
            <a:pPr marL="514350" indent="-514350" algn="ctr">
              <a:buClrTx/>
              <a:buNone/>
            </a:pPr>
            <a:r>
              <a:rPr lang="it-IT" sz="2100" dirty="0" smtClean="0"/>
              <a:t>         </a:t>
            </a:r>
            <a:r>
              <a:rPr lang="it-IT" sz="2100" i="1" dirty="0" smtClean="0"/>
              <a:t>Sia il trattamento </a:t>
            </a:r>
            <a:r>
              <a:rPr lang="it-IT" sz="2100" i="1" dirty="0" err="1" smtClean="0"/>
              <a:t>farmacologico</a:t>
            </a:r>
            <a:r>
              <a:rPr lang="it-IT" sz="2100" i="1" dirty="0" smtClean="0"/>
              <a:t> che quello riabilitativo vanno adeguati alle caratteristiche della singola persona e devono tenere in considerazione la presenza di eventuali </a:t>
            </a:r>
            <a:r>
              <a:rPr lang="it-IT" sz="2100" i="1" dirty="0" err="1" smtClean="0"/>
              <a:t>comorbilità</a:t>
            </a:r>
            <a:r>
              <a:rPr lang="it-IT" sz="2100" i="1" dirty="0" smtClean="0"/>
              <a:t>.</a:t>
            </a:r>
          </a:p>
          <a:p>
            <a:pPr marL="514350" indent="-514350" algn="r">
              <a:buClrTx/>
              <a:buNone/>
            </a:pPr>
            <a:endParaRPr lang="it-IT" sz="2100" i="1" dirty="0" smtClean="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572396" y="5786454"/>
            <a:ext cx="1143008" cy="595313"/>
          </a:xfrm>
          <a:prstGeom prst="rect">
            <a:avLst/>
          </a:prstGeom>
        </p:spPr>
      </p:pic>
    </p:spTree>
    <p:extLst>
      <p:ext uri="{BB962C8B-B14F-4D97-AF65-F5344CB8AC3E}">
        <p14:creationId xmlns:p14="http://schemas.microsoft.com/office/powerpoint/2010/main" val="6191261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800" dirty="0" smtClean="0"/>
              <a:t>Questionario di valutazione del rischio </a:t>
            </a:r>
            <a:r>
              <a:rPr lang="it-IT" sz="2800" dirty="0" err="1" smtClean="0"/>
              <a:t>bpco</a:t>
            </a:r>
            <a:endParaRPr lang="it-IT" sz="2800" dirty="0"/>
          </a:p>
        </p:txBody>
      </p:sp>
      <p:sp>
        <p:nvSpPr>
          <p:cNvPr id="3" name="Segnaposto contenuto 2"/>
          <p:cNvSpPr>
            <a:spLocks noGrp="1"/>
          </p:cNvSpPr>
          <p:nvPr>
            <p:ph idx="1"/>
          </p:nvPr>
        </p:nvSpPr>
        <p:spPr/>
        <p:txBody>
          <a:bodyPr>
            <a:normAutofit fontScale="85000" lnSpcReduction="10000"/>
          </a:bodyPr>
          <a:lstStyle/>
          <a:p>
            <a:pPr marL="514350" indent="-514350">
              <a:buNone/>
            </a:pPr>
            <a:r>
              <a:rPr lang="it-IT" dirty="0" smtClean="0"/>
              <a:t>Tossisce frequentemente?</a:t>
            </a:r>
          </a:p>
          <a:p>
            <a:pPr marL="514350" indent="-514350">
              <a:buClrTx/>
              <a:buFont typeface="+mj-lt"/>
              <a:buAutoNum type="arabicPeriod"/>
            </a:pPr>
            <a:r>
              <a:rPr lang="it-IT" dirty="0" smtClean="0"/>
              <a:t>Le capita di avere spesso catarro?</a:t>
            </a:r>
          </a:p>
          <a:p>
            <a:pPr marL="514350" indent="-514350">
              <a:buClrTx/>
              <a:buFont typeface="+mj-lt"/>
              <a:buAutoNum type="arabicPeriod"/>
            </a:pPr>
            <a:r>
              <a:rPr lang="it-IT" dirty="0" smtClean="0"/>
              <a:t>Le capita di avvertire “</a:t>
            </a:r>
            <a:r>
              <a:rPr lang="it-IT" dirty="0" err="1" smtClean="0"/>
              <a:t>mancafiato</a:t>
            </a:r>
            <a:r>
              <a:rPr lang="it-IT" dirty="0" smtClean="0"/>
              <a:t>” in alcune attività quotidiane anche semplici?</a:t>
            </a:r>
          </a:p>
          <a:p>
            <a:pPr marL="514350" indent="-514350">
              <a:buClrTx/>
              <a:buFont typeface="+mj-lt"/>
              <a:buAutoNum type="arabicPeriod"/>
            </a:pPr>
            <a:r>
              <a:rPr lang="it-IT" dirty="0" smtClean="0"/>
              <a:t>Mentre fa attività fisica con amici avverte più “</a:t>
            </a:r>
            <a:r>
              <a:rPr lang="it-IT" dirty="0" err="1" smtClean="0"/>
              <a:t>mancafiato</a:t>
            </a:r>
            <a:r>
              <a:rPr lang="it-IT" dirty="0" smtClean="0"/>
              <a:t>” rispetto agli altri?</a:t>
            </a:r>
          </a:p>
          <a:p>
            <a:pPr marL="514350" indent="-514350">
              <a:buClrTx/>
              <a:buFont typeface="+mj-lt"/>
              <a:buAutoNum type="arabicPeriod"/>
            </a:pPr>
            <a:r>
              <a:rPr lang="it-IT" dirty="0" smtClean="0"/>
              <a:t>Avverte sibili respiratori durante gli sforzi o durante il sonno?</a:t>
            </a:r>
          </a:p>
          <a:p>
            <a:pPr marL="514350" indent="-514350">
              <a:buClrTx/>
              <a:buFont typeface="+mj-lt"/>
              <a:buAutoNum type="arabicPeriod"/>
            </a:pPr>
            <a:r>
              <a:rPr lang="it-IT" dirty="0" smtClean="0"/>
              <a:t>Le capita di avere il “raffreddore” più volte l’anno?</a:t>
            </a:r>
          </a:p>
          <a:p>
            <a:pPr marL="514350" indent="-514350">
              <a:buClrTx/>
              <a:buFont typeface="+mj-lt"/>
              <a:buAutoNum type="arabicPeriod"/>
            </a:pPr>
            <a:r>
              <a:rPr lang="it-IT" dirty="0" smtClean="0"/>
              <a:t>E’ un fumatore?</a:t>
            </a:r>
          </a:p>
          <a:p>
            <a:pPr marL="514350" indent="-514350" algn="r">
              <a:buClrTx/>
              <a:buNone/>
            </a:pPr>
            <a:endParaRPr lang="it-IT" dirty="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643834" y="5786454"/>
            <a:ext cx="1143008" cy="595313"/>
          </a:xfrm>
          <a:prstGeom prst="rect">
            <a:avLst/>
          </a:prstGeom>
        </p:spPr>
      </p:pic>
    </p:spTree>
    <p:extLst>
      <p:ext uri="{BB962C8B-B14F-4D97-AF65-F5344CB8AC3E}">
        <p14:creationId xmlns:p14="http://schemas.microsoft.com/office/powerpoint/2010/main" val="21649476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04800" y="357166"/>
            <a:ext cx="8686800" cy="571504"/>
          </a:xfrm>
        </p:spPr>
        <p:txBody>
          <a:bodyPr>
            <a:normAutofit fontScale="90000"/>
          </a:bodyPr>
          <a:lstStyle/>
          <a:p>
            <a:r>
              <a:rPr lang="it-IT" dirty="0" err="1" smtClean="0"/>
              <a:t>Cat</a:t>
            </a:r>
            <a:r>
              <a:rPr lang="it-IT" dirty="0" smtClean="0"/>
              <a:t> test (COPD </a:t>
            </a:r>
            <a:r>
              <a:rPr lang="it-IT" dirty="0" err="1" smtClean="0"/>
              <a:t>Assessment</a:t>
            </a:r>
            <a:r>
              <a:rPr lang="it-IT" dirty="0" smtClean="0"/>
              <a:t> test)</a:t>
            </a:r>
            <a:endParaRPr lang="it-IT" dirty="0"/>
          </a:p>
        </p:txBody>
      </p:sp>
      <p:graphicFrame>
        <p:nvGraphicFramePr>
          <p:cNvPr id="4" name="Segnaposto contenuto 3"/>
          <p:cNvGraphicFramePr>
            <a:graphicFrameLocks noGrp="1"/>
          </p:cNvGraphicFramePr>
          <p:nvPr>
            <p:ph idx="1"/>
          </p:nvPr>
        </p:nvGraphicFramePr>
        <p:xfrm>
          <a:off x="285720" y="1071546"/>
          <a:ext cx="8686800" cy="5592340"/>
        </p:xfrm>
        <a:graphic>
          <a:graphicData uri="http://schemas.openxmlformats.org/drawingml/2006/table">
            <a:tbl>
              <a:tblPr firstRow="1" bandRow="1">
                <a:tableStyleId>{5C22544A-7EE6-4342-B048-85BDC9FD1C3A}</a:tableStyleId>
              </a:tblPr>
              <a:tblGrid>
                <a:gridCol w="4343400"/>
                <a:gridCol w="4343400"/>
              </a:tblGrid>
              <a:tr h="418730">
                <a:tc gridSpan="2">
                  <a:txBody>
                    <a:bodyPr/>
                    <a:lstStyle/>
                    <a:p>
                      <a:pPr algn="ctr"/>
                      <a:r>
                        <a:rPr lang="it-IT" smtClean="0"/>
                        <a:t>0 – 1 – 2 </a:t>
                      </a:r>
                      <a:r>
                        <a:rPr lang="it-IT" baseline="0" smtClean="0"/>
                        <a:t> </a:t>
                      </a:r>
                      <a:r>
                        <a:rPr lang="it-IT" smtClean="0"/>
                        <a:t>- 3 – 4 - 5</a:t>
                      </a:r>
                      <a:endParaRPr lang="it-IT" dirty="0"/>
                    </a:p>
                  </a:txBody>
                  <a:tcPr/>
                </a:tc>
                <a:tc hMerge="1">
                  <a:txBody>
                    <a:bodyPr/>
                    <a:lstStyle/>
                    <a:p>
                      <a:endParaRPr lang="it-IT" dirty="0"/>
                    </a:p>
                  </a:txBody>
                  <a:tcPr/>
                </a:tc>
              </a:tr>
              <a:tr h="4724806">
                <a:tc>
                  <a:txBody>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it-IT" dirty="0" smtClean="0"/>
                        <a:t>   Non tossisco mai</a:t>
                      </a:r>
                    </a:p>
                    <a:p>
                      <a:pPr marL="514350" indent="-514350">
                        <a:buClrTx/>
                        <a:buFont typeface="+mj-lt"/>
                        <a:buAutoNum type="arabicPeriod"/>
                      </a:pPr>
                      <a:r>
                        <a:rPr lang="it-IT" dirty="0" smtClean="0"/>
                        <a:t>Il mio petto è completamente libero da catarro</a:t>
                      </a:r>
                      <a:r>
                        <a:rPr lang="it-IT" baseline="0" dirty="0" smtClean="0"/>
                        <a:t> (muco)</a:t>
                      </a:r>
                      <a:endParaRPr lang="it-IT" dirty="0" smtClean="0"/>
                    </a:p>
                    <a:p>
                      <a:pPr marL="514350" indent="-514350">
                        <a:buClrTx/>
                        <a:buFont typeface="+mj-lt"/>
                        <a:buAutoNum type="arabicPeriod"/>
                      </a:pPr>
                      <a:r>
                        <a:rPr lang="it-IT" dirty="0" smtClean="0"/>
                        <a:t>Non avverto alcuna</a:t>
                      </a:r>
                      <a:r>
                        <a:rPr lang="it-IT" baseline="0" dirty="0" smtClean="0"/>
                        <a:t> sensazione</a:t>
                      </a:r>
                      <a:r>
                        <a:rPr lang="it-IT" dirty="0" smtClean="0"/>
                        <a:t> di costrizione al petto</a:t>
                      </a:r>
                    </a:p>
                    <a:p>
                      <a:pPr marL="514350" indent="-514350">
                        <a:buClrTx/>
                        <a:buFont typeface="+mj-lt"/>
                        <a:buAutoNum type="arabicPeriod"/>
                      </a:pPr>
                      <a:r>
                        <a:rPr lang="it-IT" dirty="0" smtClean="0"/>
                        <a:t>Quando cammino in salita o salgo una</a:t>
                      </a:r>
                      <a:r>
                        <a:rPr lang="it-IT" baseline="0" dirty="0" smtClean="0"/>
                        <a:t> rampa di</a:t>
                      </a:r>
                      <a:r>
                        <a:rPr lang="it-IT" dirty="0" smtClean="0"/>
                        <a:t> scale non avverto mancanza fiato</a:t>
                      </a:r>
                    </a:p>
                    <a:p>
                      <a:pPr marL="514350" indent="-514350">
                        <a:buClrTx/>
                        <a:buFont typeface="+mj-lt"/>
                        <a:buAutoNum type="arabicPeriod"/>
                      </a:pPr>
                      <a:r>
                        <a:rPr lang="it-IT" dirty="0" smtClean="0"/>
                        <a:t>Non</a:t>
                      </a:r>
                      <a:r>
                        <a:rPr lang="it-IT" baseline="0" dirty="0" smtClean="0"/>
                        <a:t> avverto limitazioni nello svolgere qualsiasi attività in casa</a:t>
                      </a:r>
                      <a:endParaRPr lang="it-IT" dirty="0" smtClean="0"/>
                    </a:p>
                    <a:p>
                      <a:pPr marL="514350" indent="-514350">
                        <a:buClrTx/>
                        <a:buFont typeface="+mj-lt"/>
                        <a:buAutoNum type="arabicPeriod"/>
                      </a:pPr>
                      <a:r>
                        <a:rPr lang="it-IT" dirty="0" smtClean="0"/>
                        <a:t>Mi sento tranquillo ad uscire di casa nonostante la mia malattia polmonare</a:t>
                      </a:r>
                    </a:p>
                    <a:p>
                      <a:pPr marL="514350" indent="-514350">
                        <a:buClrTx/>
                        <a:buFont typeface="+mj-lt"/>
                        <a:buAutoNum type="arabicPeriod"/>
                      </a:pPr>
                      <a:r>
                        <a:rPr lang="it-IT" dirty="0" smtClean="0"/>
                        <a:t>Dormo profondamente</a:t>
                      </a:r>
                    </a:p>
                    <a:p>
                      <a:pPr marL="514350" indent="-514350">
                        <a:buClrTx/>
                        <a:buFont typeface="+mj-lt"/>
                        <a:buAutoNum type="arabicPeriod"/>
                      </a:pPr>
                      <a:endParaRPr lang="it-IT" dirty="0" smtClean="0"/>
                    </a:p>
                    <a:p>
                      <a:pPr marL="514350" indent="-514350">
                        <a:buClrTx/>
                        <a:buFont typeface="+mj-lt"/>
                        <a:buAutoNum type="arabicPeriod"/>
                      </a:pPr>
                      <a:r>
                        <a:rPr lang="it-IT" dirty="0" smtClean="0"/>
                        <a:t>Ho molta energia</a:t>
                      </a:r>
                    </a:p>
                    <a:p>
                      <a:endParaRPr lang="it-IT" dirty="0"/>
                    </a:p>
                  </a:txBody>
                  <a:tcPr/>
                </a:tc>
                <a:tc>
                  <a:txBody>
                    <a:bodyPr/>
                    <a:lstStyle/>
                    <a:p>
                      <a:pPr marL="342900" indent="-342900">
                        <a:buFont typeface="+mj-lt"/>
                        <a:buAutoNum type="arabicPeriod"/>
                      </a:pPr>
                      <a:r>
                        <a:rPr lang="it-IT" dirty="0" smtClean="0"/>
                        <a:t>Tossisco sempre</a:t>
                      </a:r>
                    </a:p>
                    <a:p>
                      <a:pPr marL="342900" indent="-342900">
                        <a:buFont typeface="+mj-lt"/>
                        <a:buAutoNum type="arabicPeriod"/>
                      </a:pPr>
                      <a:r>
                        <a:rPr lang="it-IT" dirty="0" smtClean="0"/>
                        <a:t>Il mio petto è tutto pieno di catarro (muco)</a:t>
                      </a:r>
                    </a:p>
                    <a:p>
                      <a:pPr marL="342900" indent="-342900">
                        <a:buFont typeface="+mj-lt"/>
                        <a:buAutoNum type="arabicPeriod"/>
                      </a:pPr>
                      <a:r>
                        <a:rPr lang="it-IT" dirty="0" smtClean="0"/>
                        <a:t>Avverto una forte sensazione di costrizione al petto</a:t>
                      </a:r>
                    </a:p>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lang="it-IT" dirty="0" smtClean="0"/>
                        <a:t>Quando cammino in salita o salgo una</a:t>
                      </a:r>
                      <a:r>
                        <a:rPr lang="it-IT" baseline="0" dirty="0" smtClean="0"/>
                        <a:t> rampa di</a:t>
                      </a:r>
                      <a:r>
                        <a:rPr lang="it-IT" dirty="0" smtClean="0"/>
                        <a:t> scale avverto una forte mancanza fiato</a:t>
                      </a:r>
                    </a:p>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lang="it-IT" baseline="0" dirty="0" smtClean="0"/>
                        <a:t>Avverto  gravi limitazioni nello svolgere qualsiasi attività in casa</a:t>
                      </a:r>
                    </a:p>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lang="it-IT" dirty="0" smtClean="0"/>
                        <a:t>Non mi sento affatto tranquillo ad uscire di casa a</a:t>
                      </a:r>
                      <a:r>
                        <a:rPr lang="it-IT" baseline="0" dirty="0" smtClean="0"/>
                        <a:t> causa</a:t>
                      </a:r>
                      <a:r>
                        <a:rPr lang="it-IT" dirty="0" smtClean="0"/>
                        <a:t> della mia malattia polmonare</a:t>
                      </a:r>
                    </a:p>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lang="it-IT" dirty="0" smtClean="0"/>
                        <a:t>Non riesco a dormire profondamente a causa della mia</a:t>
                      </a:r>
                      <a:r>
                        <a:rPr lang="it-IT" baseline="0" dirty="0" smtClean="0"/>
                        <a:t> malattia polmonare</a:t>
                      </a:r>
                      <a:endParaRPr lang="it-IT" dirty="0" smtClean="0"/>
                    </a:p>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lang="it-IT" dirty="0" smtClean="0"/>
                        <a:t>Non ho nessuna energia</a:t>
                      </a:r>
                    </a:p>
                  </a:txBody>
                  <a:tcPr/>
                </a:tc>
              </a:tr>
              <a:tr h="418730">
                <a:tc gridSpan="2">
                  <a:txBody>
                    <a:bodyPr/>
                    <a:lstStyle/>
                    <a:p>
                      <a:r>
                        <a:rPr lang="it-IT" i="1" dirty="0" smtClean="0"/>
                        <a:t>Per ogni quesito barrare con una x selezionando un punteggio da “0” a “5”</a:t>
                      </a:r>
                      <a:endParaRPr lang="it-IT" i="1" dirty="0"/>
                    </a:p>
                  </a:txBody>
                  <a:tcPr/>
                </a:tc>
                <a:tc hMerge="1">
                  <a:txBody>
                    <a:bodyPr/>
                    <a:lstStyle/>
                    <a:p>
                      <a:endParaRPr lang="it-IT" dirty="0"/>
                    </a:p>
                  </a:txBody>
                  <a:tcPr/>
                </a:tc>
              </a:tr>
            </a:tbl>
          </a:graphicData>
        </a:graphic>
      </p:graphicFrame>
    </p:spTree>
    <p:extLst>
      <p:ext uri="{BB962C8B-B14F-4D97-AF65-F5344CB8AC3E}">
        <p14:creationId xmlns:p14="http://schemas.microsoft.com/office/powerpoint/2010/main" val="16695510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5720" y="357166"/>
            <a:ext cx="8686800" cy="685784"/>
          </a:xfrm>
        </p:spPr>
        <p:txBody>
          <a:bodyPr>
            <a:normAutofit fontScale="90000"/>
          </a:bodyPr>
          <a:lstStyle/>
          <a:p>
            <a:pPr algn="ctr"/>
            <a:r>
              <a:rPr lang="it-IT" dirty="0" err="1" smtClean="0"/>
              <a:t>Cat</a:t>
            </a:r>
            <a:r>
              <a:rPr lang="it-IT" dirty="0" smtClean="0"/>
              <a:t> (COPD ASSESSMENT TEST) </a:t>
            </a:r>
            <a:br>
              <a:rPr lang="it-IT" dirty="0" smtClean="0"/>
            </a:br>
            <a:r>
              <a:rPr lang="it-IT" sz="2700" dirty="0" smtClean="0"/>
              <a:t>IL RUOLO DEL </a:t>
            </a:r>
            <a:r>
              <a:rPr lang="it-IT" sz="2700" dirty="0" err="1" smtClean="0"/>
              <a:t>cat</a:t>
            </a:r>
            <a:r>
              <a:rPr lang="it-IT" sz="2700" dirty="0" smtClean="0"/>
              <a:t> PER MEDICI E SPECIALISTI</a:t>
            </a:r>
            <a:endParaRPr lang="it-IT" sz="2700" dirty="0"/>
          </a:p>
        </p:txBody>
      </p:sp>
      <p:sp>
        <p:nvSpPr>
          <p:cNvPr id="3" name="Segnaposto contenuto 2"/>
          <p:cNvSpPr>
            <a:spLocks noGrp="1"/>
          </p:cNvSpPr>
          <p:nvPr>
            <p:ph idx="1"/>
          </p:nvPr>
        </p:nvSpPr>
        <p:spPr>
          <a:xfrm>
            <a:off x="304800" y="1285860"/>
            <a:ext cx="8686800" cy="5286412"/>
          </a:xfrm>
        </p:spPr>
        <p:txBody>
          <a:bodyPr>
            <a:normAutofit fontScale="62500" lnSpcReduction="20000"/>
          </a:bodyPr>
          <a:lstStyle/>
          <a:p>
            <a:pPr algn="just"/>
            <a:r>
              <a:rPr lang="it-IT" dirty="0" smtClean="0"/>
              <a:t>Il </a:t>
            </a:r>
            <a:r>
              <a:rPr lang="it-IT" dirty="0" err="1" smtClean="0"/>
              <a:t>cat</a:t>
            </a:r>
            <a:r>
              <a:rPr lang="it-IT" dirty="0" smtClean="0"/>
              <a:t> è stato disegnato per misurare il peso della BPCO sulla vita del paziente, permettendo di descrivere in maniera chiara i propri sintomi ed avere una discussione oggettiva e strutturata sulla malattia, contribuire a migliorare la comunicazione fra medico e paziente attraverso una comune comprensione dell’impatto della malattia, permettendo un trattamento mirato ed ottimizzando la cura del paziente al fine di migliorarne il quadro clinico.</a:t>
            </a:r>
          </a:p>
          <a:p>
            <a:pPr lvl="2"/>
            <a:r>
              <a:rPr lang="it-IT" dirty="0" smtClean="0"/>
              <a:t>Il CAT è uno strumento semplice, breve, riproducibile, </a:t>
            </a:r>
            <a:r>
              <a:rPr lang="it-IT" dirty="0" err="1" smtClean="0"/>
              <a:t>validato</a:t>
            </a:r>
            <a:r>
              <a:rPr lang="it-IT" dirty="0" smtClean="0"/>
              <a:t> e standardizzato</a:t>
            </a:r>
          </a:p>
          <a:p>
            <a:pPr lvl="2"/>
            <a:r>
              <a:rPr lang="it-IT" dirty="0" smtClean="0"/>
              <a:t>Consente di creare una sorta di alleanza fra clinico e paziente inserita in un progetto terapeutico dinamico</a:t>
            </a:r>
          </a:p>
          <a:p>
            <a:pPr lvl="2"/>
            <a:r>
              <a:rPr lang="it-IT" dirty="0" smtClean="0"/>
              <a:t>Sensibile alle variazioni fra fase di stabilità clinica e fase di riacutizzazione della malattia</a:t>
            </a:r>
          </a:p>
          <a:p>
            <a:pPr lvl="2"/>
            <a:r>
              <a:rPr lang="it-IT" dirty="0" smtClean="0"/>
              <a:t>Ovvia alla scarsa disponibilità di tempo da parte del clinico</a:t>
            </a:r>
          </a:p>
          <a:p>
            <a:pPr lvl="2"/>
            <a:r>
              <a:rPr lang="it-IT" dirty="0" smtClean="0"/>
              <a:t>Ovvia alla difficoltà del paziente di saper rappresentare in modo preciso al proprio medico la sua condizione di salute (spesso percepita e riferita in maniera impropria)</a:t>
            </a:r>
          </a:p>
          <a:p>
            <a:pPr lvl="2"/>
            <a:endParaRPr lang="it-IT" dirty="0" smtClean="0"/>
          </a:p>
          <a:p>
            <a:r>
              <a:rPr lang="it-IT" dirty="0" smtClean="0"/>
              <a:t>CAMPO DI APPLICAZIONE:</a:t>
            </a:r>
          </a:p>
          <a:p>
            <a:pPr marL="971550" lvl="1" indent="-514350">
              <a:buFont typeface="+mj-lt"/>
              <a:buAutoNum type="arabicPeriod"/>
            </a:pPr>
            <a:r>
              <a:rPr lang="it-IT" dirty="0" smtClean="0"/>
              <a:t>In fase diagnostica</a:t>
            </a:r>
          </a:p>
          <a:p>
            <a:pPr marL="971550" lvl="1" indent="-514350">
              <a:buFont typeface="+mj-lt"/>
              <a:buAutoNum type="arabicPeriod"/>
            </a:pPr>
            <a:r>
              <a:rPr lang="it-IT" dirty="0" smtClean="0"/>
              <a:t>In fase terapeutica</a:t>
            </a:r>
          </a:p>
          <a:p>
            <a:pPr marL="971550" lvl="1" indent="-514350">
              <a:buFont typeface="+mj-lt"/>
              <a:buAutoNum type="arabicPeriod"/>
            </a:pPr>
            <a:r>
              <a:rPr lang="it-IT" dirty="0" smtClean="0"/>
              <a:t>In fase di monitoraggio (</a:t>
            </a:r>
            <a:r>
              <a:rPr lang="it-IT" dirty="0" err="1" smtClean="0"/>
              <a:t>follow-up</a:t>
            </a:r>
            <a:r>
              <a:rPr lang="it-IT" dirty="0" smtClean="0"/>
              <a:t> clinico e terapeutico)</a:t>
            </a:r>
          </a:p>
          <a:p>
            <a:pPr marL="971550" lvl="1" indent="-514350">
              <a:buFont typeface="+mj-lt"/>
              <a:buAutoNum type="arabicPeriod"/>
            </a:pPr>
            <a:r>
              <a:rPr lang="it-IT" dirty="0" smtClean="0"/>
              <a:t>Sia per scopi clinici ma anche di ricerca</a:t>
            </a:r>
          </a:p>
          <a:p>
            <a:pPr marL="971550" lvl="1" indent="-514350">
              <a:buFont typeface="+mj-lt"/>
              <a:buAutoNum type="arabicPeriod"/>
            </a:pPr>
            <a:r>
              <a:rPr lang="it-IT" dirty="0" smtClean="0"/>
              <a:t>Per individuare precocemente e quindi prevenire le riacutizzazioni</a:t>
            </a:r>
          </a:p>
          <a:p>
            <a:pPr marL="971550" lvl="1" indent="-514350">
              <a:buFont typeface="+mj-lt"/>
              <a:buAutoNum type="arabicPeriod"/>
            </a:pPr>
            <a:endParaRPr lang="it-IT" dirty="0" smtClean="0"/>
          </a:p>
        </p:txBody>
      </p:sp>
    </p:spTree>
    <p:extLst>
      <p:ext uri="{BB962C8B-B14F-4D97-AF65-F5344CB8AC3E}">
        <p14:creationId xmlns:p14="http://schemas.microsoft.com/office/powerpoint/2010/main" val="4951800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Scala </a:t>
            </a:r>
            <a:r>
              <a:rPr lang="it-IT" dirty="0" err="1" smtClean="0"/>
              <a:t>mrc</a:t>
            </a:r>
            <a:r>
              <a:rPr lang="it-IT" dirty="0" smtClean="0"/>
              <a:t> o della dispnea</a:t>
            </a:r>
            <a:endParaRPr lang="it-IT" dirty="0"/>
          </a:p>
        </p:txBody>
      </p:sp>
      <p:sp>
        <p:nvSpPr>
          <p:cNvPr id="3" name="Segnaposto contenuto 2"/>
          <p:cNvSpPr>
            <a:spLocks noGrp="1"/>
          </p:cNvSpPr>
          <p:nvPr>
            <p:ph idx="1"/>
          </p:nvPr>
        </p:nvSpPr>
        <p:spPr/>
        <p:txBody>
          <a:bodyPr>
            <a:normAutofit fontScale="70000" lnSpcReduction="20000"/>
          </a:bodyPr>
          <a:lstStyle/>
          <a:p>
            <a:pPr marL="514350" indent="-514350">
              <a:buClrTx/>
              <a:buFont typeface="+mj-lt"/>
              <a:buAutoNum type="arabicParenR"/>
            </a:pPr>
            <a:r>
              <a:rPr lang="it-IT" dirty="0" smtClean="0"/>
              <a:t>E’ mai affetto da respiro corto quando si affretta in pianura o cammina per un leggero pendio?</a:t>
            </a:r>
          </a:p>
          <a:p>
            <a:pPr marL="514350" indent="-514350">
              <a:buClrTx/>
              <a:buFont typeface="+mj-lt"/>
              <a:buAutoNum type="arabicParenR"/>
            </a:pPr>
            <a:r>
              <a:rPr lang="it-IT" dirty="0" smtClean="0"/>
              <a:t>Ha respiro corto quando cammina con persone della sua età in pianura a passo normale?</a:t>
            </a:r>
          </a:p>
          <a:p>
            <a:pPr marL="514350" indent="-514350">
              <a:buClrTx/>
              <a:buFont typeface="+mj-lt"/>
              <a:buAutoNum type="arabicParenR"/>
            </a:pPr>
            <a:r>
              <a:rPr lang="it-IT" dirty="0" smtClean="0"/>
              <a:t>Deve fermarsi per il respiro quando cammina alla sua andatura in pianura?</a:t>
            </a:r>
          </a:p>
          <a:p>
            <a:pPr marL="514350" indent="-514350">
              <a:buClrTx/>
              <a:buFont typeface="+mj-lt"/>
              <a:buAutoNum type="arabicParenR"/>
            </a:pPr>
            <a:r>
              <a:rPr lang="it-IT" dirty="0" smtClean="0"/>
              <a:t>Ha il respiro “corto” quando si lava o si veste?</a:t>
            </a:r>
          </a:p>
          <a:p>
            <a:pPr marL="514350" indent="-514350">
              <a:buClrTx/>
              <a:buFont typeface="+mj-lt"/>
              <a:buAutoNum type="arabicParenR"/>
            </a:pPr>
            <a:endParaRPr lang="it-IT" sz="3400" dirty="0" smtClean="0"/>
          </a:p>
          <a:p>
            <a:pPr marL="514350" indent="-514350">
              <a:buClrTx/>
              <a:buNone/>
            </a:pPr>
            <a:r>
              <a:rPr lang="it-IT" sz="2600" b="1" i="1" dirty="0" smtClean="0"/>
              <a:t>Secondo questi parametri la dispnea è:</a:t>
            </a:r>
          </a:p>
          <a:p>
            <a:pPr marL="514350" indent="-514350">
              <a:buClrTx/>
              <a:buNone/>
            </a:pPr>
            <a:endParaRPr lang="it-IT" sz="1100" b="1" i="1" dirty="0" smtClean="0"/>
          </a:p>
          <a:p>
            <a:pPr marL="514350" indent="-514350">
              <a:buClrTx/>
            </a:pPr>
            <a:r>
              <a:rPr lang="it-IT" sz="2600" b="1" i="1" u="sng" dirty="0" smtClean="0">
                <a:solidFill>
                  <a:schemeClr val="tx1"/>
                </a:solidFill>
              </a:rPr>
              <a:t>Lieve</a:t>
            </a:r>
            <a:r>
              <a:rPr lang="it-IT" sz="2600" b="1" i="1" dirty="0" smtClean="0"/>
              <a:t>, se presente quando si marcia frettolosamente in piano o si cammina in leggera salita</a:t>
            </a:r>
          </a:p>
          <a:p>
            <a:pPr marL="514350" indent="-514350">
              <a:buClrTx/>
            </a:pPr>
            <a:r>
              <a:rPr lang="it-IT" sz="2600" b="1" i="1" u="sng" dirty="0" smtClean="0"/>
              <a:t>Moderata</a:t>
            </a:r>
            <a:r>
              <a:rPr lang="it-IT" sz="2600" b="1" i="1" dirty="0" smtClean="0"/>
              <a:t>, se non si tiene il passo nella marcia con un coetaneo avvero se si deve interrompere la marcia dopo 100m o dopo pochi minuti</a:t>
            </a:r>
          </a:p>
          <a:p>
            <a:pPr marL="514350" indent="-514350">
              <a:buClrTx/>
            </a:pPr>
            <a:r>
              <a:rPr lang="it-IT" sz="2600" b="1" i="1" u="sng" dirty="0" smtClean="0"/>
              <a:t>Grave</a:t>
            </a:r>
            <a:r>
              <a:rPr lang="it-IT" sz="2600" b="1" i="1" dirty="0" smtClean="0"/>
              <a:t>, se impedisce al paziente di uscire di casa o insorge per esempio già durante il suo vestirsi e svestirsi</a:t>
            </a:r>
          </a:p>
          <a:p>
            <a:pPr marL="514350" indent="-514350" algn="r">
              <a:buClrTx/>
              <a:buNone/>
            </a:pPr>
            <a:endParaRPr lang="it-IT" sz="2600" b="1" i="1" dirty="0" smtClean="0"/>
          </a:p>
          <a:p>
            <a:pPr marL="514350" indent="-514350" algn="r">
              <a:buClrTx/>
              <a:buNone/>
            </a:pPr>
            <a:endParaRPr lang="it-IT" sz="2600" b="1" i="1" dirty="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715272" y="6000768"/>
            <a:ext cx="1143008" cy="595313"/>
          </a:xfrm>
          <a:prstGeom prst="rect">
            <a:avLst/>
          </a:prstGeom>
        </p:spPr>
      </p:pic>
    </p:spTree>
    <p:extLst>
      <p:ext uri="{BB962C8B-B14F-4D97-AF65-F5344CB8AC3E}">
        <p14:creationId xmlns:p14="http://schemas.microsoft.com/office/powerpoint/2010/main" val="26041160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TEST DI FAGERSTROM</a:t>
            </a:r>
            <a:endParaRPr lang="it-IT" dirty="0"/>
          </a:p>
        </p:txBody>
      </p:sp>
      <p:graphicFrame>
        <p:nvGraphicFramePr>
          <p:cNvPr id="4" name="Segnaposto contenuto 3"/>
          <p:cNvGraphicFramePr>
            <a:graphicFrameLocks noGrp="1"/>
          </p:cNvGraphicFramePr>
          <p:nvPr>
            <p:ph idx="1"/>
          </p:nvPr>
        </p:nvGraphicFramePr>
        <p:xfrm>
          <a:off x="304800" y="1554163"/>
          <a:ext cx="8686800" cy="5156200"/>
        </p:xfrm>
        <a:graphic>
          <a:graphicData uri="http://schemas.openxmlformats.org/drawingml/2006/table">
            <a:tbl>
              <a:tblPr firstRow="1" bandRow="1">
                <a:tableStyleId>{5C22544A-7EE6-4342-B048-85BDC9FD1C3A}</a:tableStyleId>
              </a:tblPr>
              <a:tblGrid>
                <a:gridCol w="6196026"/>
                <a:gridCol w="1428760"/>
                <a:gridCol w="1062014"/>
              </a:tblGrid>
              <a:tr h="370840">
                <a:tc>
                  <a:txBody>
                    <a:bodyPr/>
                    <a:lstStyle/>
                    <a:p>
                      <a:r>
                        <a:rPr lang="it-IT" dirty="0" smtClean="0"/>
                        <a:t>QUESITI</a:t>
                      </a:r>
                      <a:endParaRPr lang="it-IT" dirty="0"/>
                    </a:p>
                  </a:txBody>
                  <a:tcPr/>
                </a:tc>
                <a:tc>
                  <a:txBody>
                    <a:bodyPr/>
                    <a:lstStyle/>
                    <a:p>
                      <a:endParaRPr lang="it-IT" dirty="0"/>
                    </a:p>
                  </a:txBody>
                  <a:tcPr/>
                </a:tc>
                <a:tc>
                  <a:txBody>
                    <a:bodyPr/>
                    <a:lstStyle/>
                    <a:p>
                      <a:r>
                        <a:rPr lang="it-IT" sz="1200" dirty="0" smtClean="0"/>
                        <a:t>PUNTEGGIO</a:t>
                      </a:r>
                      <a:endParaRPr lang="it-IT" sz="1200" dirty="0"/>
                    </a:p>
                  </a:txBody>
                  <a:tcPr/>
                </a:tc>
              </a:tr>
              <a:tr h="370840">
                <a:tc>
                  <a:txBody>
                    <a:bodyPr/>
                    <a:lstStyle/>
                    <a:p>
                      <a:r>
                        <a:rPr lang="it-IT" dirty="0" smtClean="0"/>
                        <a:t>1- quanto tempo dopo il risveglio accende la prima sigaretta?</a:t>
                      </a:r>
                      <a:endParaRPr lang="it-IT" dirty="0"/>
                    </a:p>
                  </a:txBody>
                  <a:tcPr/>
                </a:tc>
                <a:tc>
                  <a:txBody>
                    <a:bodyPr/>
                    <a:lstStyle/>
                    <a:p>
                      <a:pPr>
                        <a:buFont typeface="Arial" pitchFamily="34" charset="0"/>
                        <a:buChar char="•"/>
                      </a:pPr>
                      <a:r>
                        <a:rPr lang="it-IT" sz="1000" dirty="0" smtClean="0"/>
                        <a:t>Entro 5 min. </a:t>
                      </a:r>
                    </a:p>
                    <a:p>
                      <a:pPr>
                        <a:buFont typeface="Arial" pitchFamily="34" charset="0"/>
                        <a:buChar char="•"/>
                      </a:pPr>
                      <a:r>
                        <a:rPr lang="it-IT" sz="1000" dirty="0" smtClean="0"/>
                        <a:t>6-30 min.</a:t>
                      </a:r>
                    </a:p>
                    <a:p>
                      <a:pPr>
                        <a:buFont typeface="Arial" pitchFamily="34" charset="0"/>
                        <a:buChar char="•"/>
                      </a:pPr>
                      <a:r>
                        <a:rPr lang="it-IT" sz="1000" dirty="0" smtClean="0"/>
                        <a:t>31-60 min.</a:t>
                      </a:r>
                    </a:p>
                    <a:p>
                      <a:pPr>
                        <a:buFont typeface="Arial" pitchFamily="34" charset="0"/>
                        <a:buChar char="•"/>
                      </a:pPr>
                      <a:r>
                        <a:rPr lang="it-IT" sz="1000" dirty="0" smtClean="0"/>
                        <a:t>Dopo 60 min.</a:t>
                      </a:r>
                      <a:endParaRPr lang="it-IT" sz="1000" dirty="0"/>
                    </a:p>
                  </a:txBody>
                  <a:tcPr/>
                </a:tc>
                <a:tc>
                  <a:txBody>
                    <a:bodyPr/>
                    <a:lstStyle/>
                    <a:p>
                      <a:pPr>
                        <a:buFont typeface="Arial" pitchFamily="34" charset="0"/>
                        <a:buNone/>
                      </a:pPr>
                      <a:r>
                        <a:rPr lang="it-IT" sz="1000" dirty="0" smtClean="0"/>
                        <a:t>3</a:t>
                      </a:r>
                    </a:p>
                    <a:p>
                      <a:pPr>
                        <a:buFont typeface="Arial" pitchFamily="34" charset="0"/>
                        <a:buNone/>
                      </a:pPr>
                      <a:r>
                        <a:rPr lang="it-IT" sz="1000" dirty="0" smtClean="0"/>
                        <a:t>2</a:t>
                      </a:r>
                    </a:p>
                    <a:p>
                      <a:pPr>
                        <a:buFont typeface="Arial" pitchFamily="34" charset="0"/>
                        <a:buNone/>
                      </a:pPr>
                      <a:r>
                        <a:rPr lang="it-IT" sz="1000" dirty="0" smtClean="0"/>
                        <a:t>1</a:t>
                      </a:r>
                    </a:p>
                    <a:p>
                      <a:pPr>
                        <a:buFont typeface="Arial" pitchFamily="34" charset="0"/>
                        <a:buNone/>
                      </a:pPr>
                      <a:r>
                        <a:rPr lang="it-IT" sz="1000" dirty="0" smtClean="0"/>
                        <a:t>0</a:t>
                      </a:r>
                      <a:endParaRPr lang="it-IT" sz="1000" dirty="0"/>
                    </a:p>
                  </a:txBody>
                  <a:tcPr/>
                </a:tc>
              </a:tr>
              <a:tr h="370840">
                <a:tc>
                  <a:txBody>
                    <a:bodyPr/>
                    <a:lstStyle/>
                    <a:p>
                      <a:r>
                        <a:rPr lang="it-IT" dirty="0" smtClean="0"/>
                        <a:t>2-trova difficile astenersi dal fumare in luoghi in cui è vietato?</a:t>
                      </a:r>
                      <a:endParaRPr lang="it-IT" dirty="0"/>
                    </a:p>
                  </a:txBody>
                  <a:tcPr/>
                </a:tc>
                <a:tc>
                  <a:txBody>
                    <a:bodyPr/>
                    <a:lstStyle/>
                    <a:p>
                      <a:pPr>
                        <a:buFont typeface="Arial" pitchFamily="34" charset="0"/>
                        <a:buChar char="•"/>
                      </a:pPr>
                      <a:r>
                        <a:rPr lang="it-IT" sz="1000" dirty="0" smtClean="0"/>
                        <a:t>Si</a:t>
                      </a:r>
                    </a:p>
                    <a:p>
                      <a:pPr>
                        <a:buFont typeface="Arial" pitchFamily="34" charset="0"/>
                        <a:buChar char="•"/>
                      </a:pPr>
                      <a:r>
                        <a:rPr lang="it-IT" sz="1000" dirty="0" smtClean="0"/>
                        <a:t>no</a:t>
                      </a:r>
                      <a:endParaRPr lang="it-IT" sz="1000" dirty="0"/>
                    </a:p>
                  </a:txBody>
                  <a:tcPr/>
                </a:tc>
                <a:tc>
                  <a:txBody>
                    <a:bodyPr/>
                    <a:lstStyle/>
                    <a:p>
                      <a:r>
                        <a:rPr lang="it-IT" sz="1000" dirty="0" smtClean="0"/>
                        <a:t>1</a:t>
                      </a:r>
                    </a:p>
                    <a:p>
                      <a:r>
                        <a:rPr lang="it-IT" sz="1000" dirty="0" smtClean="0"/>
                        <a:t>0</a:t>
                      </a:r>
                      <a:endParaRPr lang="it-IT" sz="1000" dirty="0"/>
                    </a:p>
                  </a:txBody>
                  <a:tcPr/>
                </a:tc>
              </a:tr>
              <a:tr h="370840">
                <a:tc>
                  <a:txBody>
                    <a:bodyPr/>
                    <a:lstStyle/>
                    <a:p>
                      <a:r>
                        <a:rPr lang="it-IT" dirty="0" smtClean="0"/>
                        <a:t>3-quale fra tutte le sigarette che fuma è la più gratificante?</a:t>
                      </a:r>
                    </a:p>
                  </a:txBody>
                  <a:tcPr/>
                </a:tc>
                <a:tc>
                  <a:txBody>
                    <a:bodyPr/>
                    <a:lstStyle/>
                    <a:p>
                      <a:pPr>
                        <a:buFont typeface="Arial" pitchFamily="34" charset="0"/>
                        <a:buChar char="•"/>
                      </a:pPr>
                      <a:r>
                        <a:rPr lang="it-IT" sz="1000" dirty="0" smtClean="0"/>
                        <a:t>La prima del mattino</a:t>
                      </a:r>
                    </a:p>
                    <a:p>
                      <a:pPr>
                        <a:buFont typeface="Arial" pitchFamily="34" charset="0"/>
                        <a:buChar char="•"/>
                      </a:pPr>
                      <a:r>
                        <a:rPr lang="it-IT" sz="1000" dirty="0" smtClean="0"/>
                        <a:t>qualsiasi</a:t>
                      </a:r>
                      <a:endParaRPr lang="it-IT" sz="1000" dirty="0"/>
                    </a:p>
                  </a:txBody>
                  <a:tcPr/>
                </a:tc>
                <a:tc>
                  <a:txBody>
                    <a:bodyPr/>
                    <a:lstStyle/>
                    <a:p>
                      <a:r>
                        <a:rPr lang="it-IT" sz="1000" dirty="0" smtClean="0"/>
                        <a:t>1</a:t>
                      </a:r>
                    </a:p>
                    <a:p>
                      <a:r>
                        <a:rPr lang="it-IT" sz="1000" dirty="0" smtClean="0"/>
                        <a:t>0</a:t>
                      </a:r>
                      <a:endParaRPr lang="it-IT" sz="1000" dirty="0"/>
                    </a:p>
                  </a:txBody>
                  <a:tcPr/>
                </a:tc>
              </a:tr>
              <a:tr h="370840">
                <a:tc>
                  <a:txBody>
                    <a:bodyPr/>
                    <a:lstStyle/>
                    <a:p>
                      <a:r>
                        <a:rPr lang="it-IT" dirty="0" smtClean="0"/>
                        <a:t>4-quante</a:t>
                      </a:r>
                      <a:r>
                        <a:rPr lang="it-IT" baseline="0" dirty="0" smtClean="0"/>
                        <a:t> sigarette fuma in un giorno?</a:t>
                      </a:r>
                      <a:endParaRPr lang="it-IT" dirty="0"/>
                    </a:p>
                  </a:txBody>
                  <a:tcPr/>
                </a:tc>
                <a:tc>
                  <a:txBody>
                    <a:bodyPr/>
                    <a:lstStyle/>
                    <a:p>
                      <a:pPr>
                        <a:buFont typeface="Arial" pitchFamily="34" charset="0"/>
                        <a:buChar char="•"/>
                      </a:pPr>
                      <a:r>
                        <a:rPr lang="it-IT" sz="1000" dirty="0" smtClean="0"/>
                        <a:t>0-10</a:t>
                      </a:r>
                    </a:p>
                    <a:p>
                      <a:pPr>
                        <a:buFont typeface="Arial" pitchFamily="34" charset="0"/>
                        <a:buChar char="•"/>
                      </a:pPr>
                      <a:r>
                        <a:rPr lang="it-IT" sz="1000" dirty="0" smtClean="0"/>
                        <a:t>11-20</a:t>
                      </a:r>
                    </a:p>
                    <a:p>
                      <a:pPr>
                        <a:buFont typeface="Arial" pitchFamily="34" charset="0"/>
                        <a:buChar char="•"/>
                      </a:pPr>
                      <a:r>
                        <a:rPr lang="it-IT" sz="1000" dirty="0" smtClean="0"/>
                        <a:t>20-30</a:t>
                      </a:r>
                    </a:p>
                    <a:p>
                      <a:pPr>
                        <a:buFont typeface="Arial" pitchFamily="34" charset="0"/>
                        <a:buChar char="•"/>
                      </a:pPr>
                      <a:r>
                        <a:rPr lang="it-IT" sz="1000" dirty="0" smtClean="0"/>
                        <a:t>&gt;30</a:t>
                      </a:r>
                      <a:endParaRPr lang="it-IT" sz="1000" dirty="0"/>
                    </a:p>
                  </a:txBody>
                  <a:tcPr/>
                </a:tc>
                <a:tc>
                  <a:txBody>
                    <a:bodyPr/>
                    <a:lstStyle/>
                    <a:p>
                      <a:r>
                        <a:rPr lang="it-IT" sz="1000" dirty="0" smtClean="0"/>
                        <a:t>0</a:t>
                      </a:r>
                    </a:p>
                    <a:p>
                      <a:r>
                        <a:rPr lang="it-IT" sz="1000" dirty="0" smtClean="0"/>
                        <a:t>1</a:t>
                      </a:r>
                    </a:p>
                    <a:p>
                      <a:r>
                        <a:rPr lang="it-IT" sz="1000" dirty="0" smtClean="0"/>
                        <a:t>2</a:t>
                      </a:r>
                    </a:p>
                    <a:p>
                      <a:r>
                        <a:rPr lang="it-IT" sz="1000" dirty="0" smtClean="0"/>
                        <a:t>3</a:t>
                      </a:r>
                      <a:endParaRPr lang="it-IT" sz="1000" dirty="0"/>
                    </a:p>
                  </a:txBody>
                  <a:tcPr/>
                </a:tc>
              </a:tr>
              <a:tr h="370840">
                <a:tc>
                  <a:txBody>
                    <a:bodyPr/>
                    <a:lstStyle/>
                    <a:p>
                      <a:r>
                        <a:rPr lang="it-IT" dirty="0" smtClean="0"/>
                        <a:t>5-fuma con maggior frequenza nelle prime ore dopo il risveglio, che nel resto della giornata?</a:t>
                      </a:r>
                      <a:endParaRPr lang="it-IT" dirty="0"/>
                    </a:p>
                  </a:txBody>
                  <a:tcPr/>
                </a:tc>
                <a:tc>
                  <a:txBody>
                    <a:bodyPr/>
                    <a:lstStyle/>
                    <a:p>
                      <a:pPr>
                        <a:buFont typeface="Arial" pitchFamily="34" charset="0"/>
                        <a:buChar char="•"/>
                      </a:pPr>
                      <a:r>
                        <a:rPr lang="it-IT" sz="1000" dirty="0" smtClean="0"/>
                        <a:t>Si</a:t>
                      </a:r>
                    </a:p>
                    <a:p>
                      <a:pPr>
                        <a:buFont typeface="Arial" pitchFamily="34" charset="0"/>
                        <a:buChar char="•"/>
                      </a:pPr>
                      <a:r>
                        <a:rPr lang="it-IT" sz="1000" dirty="0" smtClean="0"/>
                        <a:t>no</a:t>
                      </a:r>
                      <a:endParaRPr lang="it-IT" sz="1000" dirty="0"/>
                    </a:p>
                  </a:txBody>
                  <a:tcPr/>
                </a:tc>
                <a:tc>
                  <a:txBody>
                    <a:bodyPr/>
                    <a:lstStyle/>
                    <a:p>
                      <a:r>
                        <a:rPr lang="it-IT" sz="1000" dirty="0" smtClean="0"/>
                        <a:t>1</a:t>
                      </a:r>
                    </a:p>
                    <a:p>
                      <a:r>
                        <a:rPr lang="it-IT" sz="1000" dirty="0" smtClean="0"/>
                        <a:t>2</a:t>
                      </a:r>
                      <a:endParaRPr lang="it-IT" sz="1000" dirty="0"/>
                    </a:p>
                  </a:txBody>
                  <a:tcPr/>
                </a:tc>
              </a:tr>
              <a:tr h="370840">
                <a:tc>
                  <a:txBody>
                    <a:bodyPr/>
                    <a:lstStyle/>
                    <a:p>
                      <a:r>
                        <a:rPr lang="it-IT" dirty="0" smtClean="0"/>
                        <a:t>6-fuma anche se è tanto malato da doversi mettere a letto tutto il giorno?</a:t>
                      </a:r>
                      <a:endParaRPr lang="it-IT" dirty="0"/>
                    </a:p>
                  </a:txBody>
                  <a:tcPr/>
                </a:tc>
                <a:tc>
                  <a:txBody>
                    <a:bodyPr/>
                    <a:lstStyle/>
                    <a:p>
                      <a:pPr>
                        <a:buFont typeface="Arial" pitchFamily="34" charset="0"/>
                        <a:buChar char="•"/>
                      </a:pPr>
                      <a:r>
                        <a:rPr lang="it-IT" sz="1000" dirty="0" smtClean="0"/>
                        <a:t>Si</a:t>
                      </a:r>
                    </a:p>
                    <a:p>
                      <a:pPr>
                        <a:buFont typeface="Arial" pitchFamily="34" charset="0"/>
                        <a:buChar char="•"/>
                      </a:pPr>
                      <a:r>
                        <a:rPr lang="it-IT" sz="1000" dirty="0" smtClean="0"/>
                        <a:t>no</a:t>
                      </a:r>
                      <a:endParaRPr lang="it-IT" sz="1000" dirty="0"/>
                    </a:p>
                  </a:txBody>
                  <a:tcPr/>
                </a:tc>
                <a:tc>
                  <a:txBody>
                    <a:bodyPr/>
                    <a:lstStyle/>
                    <a:p>
                      <a:r>
                        <a:rPr lang="it-IT" sz="1000" dirty="0" smtClean="0"/>
                        <a:t>1</a:t>
                      </a:r>
                    </a:p>
                    <a:p>
                      <a:r>
                        <a:rPr lang="it-IT" sz="1000" dirty="0" smtClean="0"/>
                        <a:t>2</a:t>
                      </a:r>
                      <a:endParaRPr lang="it-IT" sz="1000" dirty="0"/>
                    </a:p>
                  </a:txBody>
                  <a:tcPr/>
                </a:tc>
              </a:tr>
              <a:tr h="370840">
                <a:tc>
                  <a:txBody>
                    <a:bodyPr/>
                    <a:lstStyle/>
                    <a:p>
                      <a:endParaRPr lang="it-IT" dirty="0" smtClean="0"/>
                    </a:p>
                    <a:p>
                      <a:endParaRPr lang="it-IT" dirty="0" smtClean="0"/>
                    </a:p>
                    <a:p>
                      <a:r>
                        <a:rPr lang="it-IT" dirty="0" smtClean="0"/>
                        <a:t>IL GRADO DI DIPENDENZA VERRA’ COSì CLASSIFICATO</a:t>
                      </a:r>
                      <a:endParaRPr lang="it-IT" dirty="0"/>
                    </a:p>
                  </a:txBody>
                  <a:tcPr>
                    <a:solidFill>
                      <a:srgbClr val="CEE658"/>
                    </a:solidFill>
                  </a:tcPr>
                </a:tc>
                <a:tc>
                  <a:txBody>
                    <a:bodyPr/>
                    <a:lstStyle/>
                    <a:p>
                      <a:pPr>
                        <a:buFont typeface="Arial" pitchFamily="34" charset="0"/>
                        <a:buChar char="•"/>
                      </a:pPr>
                      <a:endParaRPr lang="it-IT" sz="1000" dirty="0" smtClean="0"/>
                    </a:p>
                    <a:p>
                      <a:pPr>
                        <a:buFont typeface="Arial" pitchFamily="34" charset="0"/>
                        <a:buChar char="•"/>
                      </a:pPr>
                      <a:endParaRPr lang="it-IT" sz="1000" dirty="0" smtClean="0"/>
                    </a:p>
                    <a:p>
                      <a:pPr>
                        <a:buFont typeface="Arial" pitchFamily="34" charset="0"/>
                        <a:buChar char="•"/>
                      </a:pPr>
                      <a:endParaRPr lang="it-IT" sz="1000" dirty="0" smtClean="0"/>
                    </a:p>
                    <a:p>
                      <a:pPr>
                        <a:buFont typeface="Arial" pitchFamily="34" charset="0"/>
                        <a:buChar char="•"/>
                      </a:pPr>
                      <a:endParaRPr lang="it-IT" sz="1000" dirty="0" smtClean="0"/>
                    </a:p>
                    <a:p>
                      <a:pPr>
                        <a:buFont typeface="Arial" pitchFamily="34" charset="0"/>
                        <a:buChar char="•"/>
                      </a:pPr>
                      <a:r>
                        <a:rPr lang="it-IT" sz="1000" dirty="0" smtClean="0"/>
                        <a:t>MOLTO BASSO</a:t>
                      </a:r>
                    </a:p>
                    <a:p>
                      <a:pPr>
                        <a:buFont typeface="Arial" pitchFamily="34" charset="0"/>
                        <a:buChar char="•"/>
                      </a:pPr>
                      <a:r>
                        <a:rPr lang="it-IT" sz="1000" dirty="0" smtClean="0"/>
                        <a:t>BASSO</a:t>
                      </a:r>
                    </a:p>
                    <a:p>
                      <a:pPr>
                        <a:buFont typeface="Arial" pitchFamily="34" charset="0"/>
                        <a:buChar char="•"/>
                      </a:pPr>
                      <a:r>
                        <a:rPr lang="it-IT" sz="1000" dirty="0" smtClean="0"/>
                        <a:t>MEDIO</a:t>
                      </a:r>
                    </a:p>
                    <a:p>
                      <a:pPr>
                        <a:buFont typeface="Arial" pitchFamily="34" charset="0"/>
                        <a:buChar char="•"/>
                      </a:pPr>
                      <a:r>
                        <a:rPr lang="it-IT" sz="1000" dirty="0" smtClean="0"/>
                        <a:t>ALTO</a:t>
                      </a:r>
                      <a:endParaRPr lang="it-IT" sz="1000" dirty="0"/>
                    </a:p>
                  </a:txBody>
                  <a:tcPr>
                    <a:solidFill>
                      <a:srgbClr val="CEE658"/>
                    </a:solidFill>
                  </a:tcPr>
                </a:tc>
                <a:tc>
                  <a:txBody>
                    <a:bodyPr/>
                    <a:lstStyle/>
                    <a:p>
                      <a:endParaRPr lang="it-IT" sz="1000" dirty="0" smtClean="0"/>
                    </a:p>
                    <a:p>
                      <a:endParaRPr lang="it-IT" sz="1000" dirty="0" smtClean="0"/>
                    </a:p>
                    <a:p>
                      <a:endParaRPr lang="it-IT" sz="1000" dirty="0" smtClean="0"/>
                    </a:p>
                    <a:p>
                      <a:endParaRPr lang="it-IT" sz="1000" dirty="0" smtClean="0"/>
                    </a:p>
                    <a:p>
                      <a:r>
                        <a:rPr lang="it-IT" sz="1000" dirty="0" smtClean="0"/>
                        <a:t>DA 0 – 2</a:t>
                      </a:r>
                    </a:p>
                    <a:p>
                      <a:r>
                        <a:rPr lang="it-IT" sz="1000" dirty="0" smtClean="0"/>
                        <a:t>DA 3 – 4</a:t>
                      </a:r>
                    </a:p>
                    <a:p>
                      <a:r>
                        <a:rPr lang="it-IT" sz="1000" dirty="0" smtClean="0"/>
                        <a:t>DA 5 – 6</a:t>
                      </a:r>
                    </a:p>
                    <a:p>
                      <a:r>
                        <a:rPr lang="it-IT" sz="1000" dirty="0" smtClean="0"/>
                        <a:t>DA 7 IN SU</a:t>
                      </a:r>
                      <a:endParaRPr lang="it-IT" sz="1000" dirty="0"/>
                    </a:p>
                  </a:txBody>
                  <a:tcPr>
                    <a:solidFill>
                      <a:srgbClr val="CEE658"/>
                    </a:solidFill>
                  </a:tcPr>
                </a:tc>
              </a:tr>
            </a:tbl>
          </a:graphicData>
        </a:graphic>
      </p:graphicFrame>
    </p:spTree>
    <p:extLst>
      <p:ext uri="{BB962C8B-B14F-4D97-AF65-F5344CB8AC3E}">
        <p14:creationId xmlns:p14="http://schemas.microsoft.com/office/powerpoint/2010/main" val="27270566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5720" y="500042"/>
            <a:ext cx="8686800" cy="838200"/>
          </a:xfrm>
        </p:spPr>
        <p:txBody>
          <a:bodyPr>
            <a:noAutofit/>
          </a:bodyPr>
          <a:lstStyle/>
          <a:p>
            <a:r>
              <a:rPr lang="it-IT" sz="2800" dirty="0" smtClean="0"/>
              <a:t>Indicatori per verificare una corretta gestione della terapia </a:t>
            </a:r>
            <a:r>
              <a:rPr lang="it-IT" sz="2800" dirty="0" err="1" smtClean="0"/>
              <a:t>farmacologica</a:t>
            </a:r>
            <a:endParaRPr lang="it-IT" sz="2800" dirty="0"/>
          </a:p>
        </p:txBody>
      </p:sp>
      <p:sp>
        <p:nvSpPr>
          <p:cNvPr id="3" name="Segnaposto contenuto 2"/>
          <p:cNvSpPr>
            <a:spLocks noGrp="1"/>
          </p:cNvSpPr>
          <p:nvPr>
            <p:ph idx="1"/>
          </p:nvPr>
        </p:nvSpPr>
        <p:spPr>
          <a:xfrm>
            <a:off x="304800" y="1554162"/>
            <a:ext cx="8686800" cy="4946672"/>
          </a:xfrm>
        </p:spPr>
        <p:txBody>
          <a:bodyPr>
            <a:normAutofit fontScale="77500" lnSpcReduction="20000"/>
          </a:bodyPr>
          <a:lstStyle/>
          <a:p>
            <a:r>
              <a:rPr lang="it-IT" dirty="0" smtClean="0"/>
              <a:t>Corretta e regolare assunzione della terapia inalatoria (aderenza al trattamento e tecnica inalatoria)</a:t>
            </a:r>
          </a:p>
          <a:p>
            <a:r>
              <a:rPr lang="it-IT" dirty="0" smtClean="0"/>
              <a:t>La variazione dei sintomi ed in particolare della tolleranza all’esercizio fisico con </a:t>
            </a:r>
            <a:r>
              <a:rPr lang="it-IT" dirty="0" err="1" smtClean="0"/>
              <a:t>diminuizione</a:t>
            </a:r>
            <a:r>
              <a:rPr lang="it-IT" dirty="0" smtClean="0"/>
              <a:t> della dispnea da sforzo</a:t>
            </a:r>
          </a:p>
          <a:p>
            <a:r>
              <a:rPr lang="it-IT" dirty="0" smtClean="0"/>
              <a:t>Variazione parametri funzionali </a:t>
            </a:r>
            <a:r>
              <a:rPr lang="it-IT" dirty="0" err="1" smtClean="0"/>
              <a:t>spirometrici</a:t>
            </a:r>
            <a:r>
              <a:rPr lang="it-IT" dirty="0" smtClean="0"/>
              <a:t> (stabilità/incremento)</a:t>
            </a:r>
          </a:p>
          <a:p>
            <a:r>
              <a:rPr lang="it-IT" dirty="0" smtClean="0"/>
              <a:t>La frequenza con la quale la persona ricorre all’utilizzo di </a:t>
            </a:r>
            <a:r>
              <a:rPr lang="it-IT" dirty="0" err="1" smtClean="0"/>
              <a:t>broncodilatatori</a:t>
            </a:r>
            <a:r>
              <a:rPr lang="it-IT" dirty="0" smtClean="0"/>
              <a:t> a breve durata d’azione come supporto occasionale</a:t>
            </a:r>
          </a:p>
          <a:p>
            <a:r>
              <a:rPr lang="it-IT" dirty="0" smtClean="0"/>
              <a:t>Frequenza e gravità degli episodi di riacutizzazione</a:t>
            </a:r>
          </a:p>
          <a:p>
            <a:r>
              <a:rPr lang="it-IT" dirty="0" smtClean="0"/>
              <a:t>Frequenza e durata degli episodi di ospedalizzazione</a:t>
            </a:r>
          </a:p>
          <a:p>
            <a:r>
              <a:rPr lang="it-IT" dirty="0" smtClean="0"/>
              <a:t>Eventuali eventi collaterali e/o avversi</a:t>
            </a:r>
          </a:p>
          <a:p>
            <a:r>
              <a:rPr lang="it-IT" dirty="0" smtClean="0"/>
              <a:t>Rallentamento della progressione della malattia, miglioramento della qualità di vita</a:t>
            </a:r>
            <a:endParaRPr lang="it-IT" dirty="0"/>
          </a:p>
        </p:txBody>
      </p:sp>
    </p:spTree>
    <p:extLst>
      <p:ext uri="{BB962C8B-B14F-4D97-AF65-F5344CB8AC3E}">
        <p14:creationId xmlns:p14="http://schemas.microsoft.com/office/powerpoint/2010/main" val="13213332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5720" y="642918"/>
            <a:ext cx="8686800" cy="838200"/>
          </a:xfrm>
        </p:spPr>
        <p:txBody>
          <a:bodyPr>
            <a:normAutofit fontScale="90000"/>
          </a:bodyPr>
          <a:lstStyle/>
          <a:p>
            <a:r>
              <a:rPr lang="it-IT" dirty="0" smtClean="0"/>
              <a:t>Indicatori per verificare una corretta gestione della terapia </a:t>
            </a:r>
            <a:r>
              <a:rPr lang="it-IT" dirty="0" err="1" smtClean="0"/>
              <a:t>farmacologica</a:t>
            </a:r>
            <a:endParaRPr lang="it-IT" dirty="0"/>
          </a:p>
        </p:txBody>
      </p:sp>
      <p:sp>
        <p:nvSpPr>
          <p:cNvPr id="3" name="Segnaposto contenuto 2"/>
          <p:cNvSpPr>
            <a:spLocks noGrp="1"/>
          </p:cNvSpPr>
          <p:nvPr>
            <p:ph idx="1"/>
          </p:nvPr>
        </p:nvSpPr>
        <p:spPr>
          <a:xfrm>
            <a:off x="285720" y="1785926"/>
            <a:ext cx="8686800" cy="4525963"/>
          </a:xfrm>
        </p:spPr>
        <p:txBody>
          <a:bodyPr/>
          <a:lstStyle/>
          <a:p>
            <a:r>
              <a:rPr lang="it-IT" sz="2400" b="1" i="1" u="sng" dirty="0" smtClean="0"/>
              <a:t>SEMPLICI DOMANDE:</a:t>
            </a:r>
          </a:p>
          <a:p>
            <a:pPr lvl="1"/>
            <a:r>
              <a:rPr lang="it-IT" dirty="0" smtClean="0"/>
              <a:t>Ha notato differenze da quando ha iniziato questo trattamento?</a:t>
            </a:r>
          </a:p>
          <a:p>
            <a:pPr lvl="2"/>
            <a:r>
              <a:rPr lang="it-IT" dirty="0" smtClean="0"/>
              <a:t>Se si sente meglio,</a:t>
            </a:r>
          </a:p>
          <a:p>
            <a:pPr lvl="3"/>
            <a:r>
              <a:rPr lang="it-IT" dirty="0" smtClean="0"/>
              <a:t>Ha minor difficoltà respiratoria ?</a:t>
            </a:r>
          </a:p>
          <a:p>
            <a:pPr lvl="3"/>
            <a:r>
              <a:rPr lang="it-IT" dirty="0" smtClean="0"/>
              <a:t>Riesce a fare di più ?</a:t>
            </a:r>
          </a:p>
          <a:p>
            <a:pPr lvl="3"/>
            <a:r>
              <a:rPr lang="it-IT" dirty="0" smtClean="0"/>
              <a:t>Riesce a dormire meglio ?</a:t>
            </a:r>
          </a:p>
          <a:p>
            <a:pPr lvl="3"/>
            <a:r>
              <a:rPr lang="it-IT" dirty="0" smtClean="0"/>
              <a:t>Descriva quale differenza le ha portato</a:t>
            </a:r>
          </a:p>
          <a:p>
            <a:pPr lvl="3"/>
            <a:r>
              <a:rPr lang="it-IT" dirty="0" smtClean="0"/>
              <a:t>È utile questo cambiamento per lei ?</a:t>
            </a:r>
          </a:p>
          <a:p>
            <a:pPr lvl="3" algn="r">
              <a:buNone/>
            </a:pPr>
            <a:endParaRPr lang="it-IT" dirty="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572396" y="5857892"/>
            <a:ext cx="1143008" cy="595313"/>
          </a:xfrm>
          <a:prstGeom prst="rect">
            <a:avLst/>
          </a:prstGeom>
        </p:spPr>
      </p:pic>
    </p:spTree>
    <p:extLst>
      <p:ext uri="{BB962C8B-B14F-4D97-AF65-F5344CB8AC3E}">
        <p14:creationId xmlns:p14="http://schemas.microsoft.com/office/powerpoint/2010/main" val="19522720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OSSIGENOTERAPIA</a:t>
            </a:r>
            <a:endParaRPr lang="it-IT" dirty="0"/>
          </a:p>
        </p:txBody>
      </p:sp>
      <p:sp>
        <p:nvSpPr>
          <p:cNvPr id="3" name="Segnaposto contenuto 2"/>
          <p:cNvSpPr>
            <a:spLocks noGrp="1"/>
          </p:cNvSpPr>
          <p:nvPr>
            <p:ph idx="1"/>
          </p:nvPr>
        </p:nvSpPr>
        <p:spPr>
          <a:xfrm>
            <a:off x="304800" y="1554162"/>
            <a:ext cx="8686800" cy="4875234"/>
          </a:xfrm>
        </p:spPr>
        <p:txBody>
          <a:bodyPr>
            <a:normAutofit fontScale="77500" lnSpcReduction="20000"/>
          </a:bodyPr>
          <a:lstStyle/>
          <a:p>
            <a:r>
              <a:rPr lang="it-IT" dirty="0" smtClean="0"/>
              <a:t>Negli stadi più avanzati della BPCO si ha un’evoluzione in insufficienza respiratoria e pùò essere necessario il supporto dell’O2 terapia</a:t>
            </a:r>
          </a:p>
          <a:p>
            <a:r>
              <a:rPr lang="it-IT" dirty="0" smtClean="0"/>
              <a:t>Ciò implica:</a:t>
            </a:r>
          </a:p>
          <a:p>
            <a:pPr lvl="1"/>
            <a:r>
              <a:rPr lang="it-IT" dirty="0" smtClean="0"/>
              <a:t>Ulteriori problematiche di carattere psicologico e sociale</a:t>
            </a:r>
          </a:p>
          <a:p>
            <a:pPr lvl="1"/>
            <a:r>
              <a:rPr lang="it-IT" dirty="0" smtClean="0"/>
              <a:t>Interventi mirati di educazione sanitaria rivolti al paziente ed ai </a:t>
            </a:r>
            <a:r>
              <a:rPr lang="it-IT" dirty="0" err="1" smtClean="0"/>
              <a:t>caregivers</a:t>
            </a:r>
            <a:endParaRPr lang="it-IT" dirty="0" smtClean="0"/>
          </a:p>
          <a:p>
            <a:pPr lvl="1"/>
            <a:r>
              <a:rPr lang="it-IT" dirty="0" smtClean="0"/>
              <a:t>Verifiche e controlli più ravvicinati (</a:t>
            </a:r>
            <a:r>
              <a:rPr lang="it-IT" dirty="0" err="1" smtClean="0"/>
              <a:t>Emogasanalisi</a:t>
            </a:r>
            <a:r>
              <a:rPr lang="it-IT" dirty="0" smtClean="0"/>
              <a:t>, </a:t>
            </a:r>
            <a:r>
              <a:rPr lang="it-IT" dirty="0" err="1" smtClean="0"/>
              <a:t>saturimetrie</a:t>
            </a:r>
            <a:r>
              <a:rPr lang="it-IT" dirty="0" smtClean="0"/>
              <a:t> notturne, test del cammino dei 6 minuti, ecc.)</a:t>
            </a:r>
          </a:p>
          <a:p>
            <a:pPr lvl="2"/>
            <a:r>
              <a:rPr lang="it-IT" dirty="0" smtClean="0"/>
              <a:t>Garantire PaO2 &gt; 60 </a:t>
            </a:r>
            <a:r>
              <a:rPr lang="it-IT" dirty="0" err="1" smtClean="0"/>
              <a:t>mmHg</a:t>
            </a:r>
            <a:r>
              <a:rPr lang="it-IT" dirty="0" smtClean="0"/>
              <a:t> (SaO2 &gt; 92%)</a:t>
            </a:r>
          </a:p>
          <a:p>
            <a:pPr lvl="2"/>
            <a:r>
              <a:rPr lang="it-IT" dirty="0" smtClean="0"/>
              <a:t>In caso di </a:t>
            </a:r>
            <a:r>
              <a:rPr lang="it-IT" dirty="0" err="1" smtClean="0"/>
              <a:t>insuf</a:t>
            </a:r>
            <a:r>
              <a:rPr lang="it-IT" dirty="0" smtClean="0"/>
              <a:t>. </a:t>
            </a:r>
            <a:r>
              <a:rPr lang="it-IT" dirty="0" err="1" smtClean="0"/>
              <a:t>resp</a:t>
            </a:r>
            <a:r>
              <a:rPr lang="it-IT" dirty="0" smtClean="0"/>
              <a:t>. </a:t>
            </a:r>
            <a:r>
              <a:rPr lang="it-IT" dirty="0" err="1" smtClean="0"/>
              <a:t>ipossiemico</a:t>
            </a:r>
            <a:r>
              <a:rPr lang="it-IT" dirty="0" smtClean="0"/>
              <a:t>/</a:t>
            </a:r>
            <a:r>
              <a:rPr lang="it-IT" dirty="0" err="1" smtClean="0"/>
              <a:t>ipercapnica</a:t>
            </a:r>
            <a:r>
              <a:rPr lang="it-IT" dirty="0" smtClean="0"/>
              <a:t>, </a:t>
            </a:r>
            <a:r>
              <a:rPr lang="it-IT" dirty="0" err="1" smtClean="0"/>
              <a:t>invece</a:t>
            </a:r>
            <a:r>
              <a:rPr lang="it-IT" dirty="0" smtClean="0"/>
              <a:t>, </a:t>
            </a:r>
            <a:r>
              <a:rPr lang="it-IT" dirty="0" err="1" smtClean="0"/>
              <a:t>si</a:t>
            </a:r>
            <a:r>
              <a:rPr lang="it-IT" dirty="0" smtClean="0"/>
              <a:t> somm. O2 a bassi flussi mantenendo una PaO2 intorno ai 60 </a:t>
            </a:r>
            <a:r>
              <a:rPr lang="it-IT" dirty="0" err="1" smtClean="0"/>
              <a:t>mmHg</a:t>
            </a:r>
            <a:r>
              <a:rPr lang="it-IT" dirty="0" smtClean="0"/>
              <a:t>. Questo nel consentire una discreta ossigenazione dei tessuti, funge anche da stimolo </a:t>
            </a:r>
            <a:r>
              <a:rPr lang="it-IT" dirty="0" err="1" smtClean="0"/>
              <a:t>ipossico</a:t>
            </a:r>
            <a:r>
              <a:rPr lang="it-IT" dirty="0" smtClean="0"/>
              <a:t>, </a:t>
            </a:r>
            <a:r>
              <a:rPr lang="it-IT" dirty="0" err="1" smtClean="0"/>
              <a:t>cosa</a:t>
            </a:r>
            <a:r>
              <a:rPr lang="it-IT" dirty="0" smtClean="0"/>
              <a:t> alla quale questi pazienti sono sensibili, evitando loro di accumulare altra CO2 (&gt; 45 </a:t>
            </a:r>
            <a:r>
              <a:rPr lang="it-IT" dirty="0" err="1" smtClean="0"/>
              <a:t>mmHg</a:t>
            </a:r>
            <a:r>
              <a:rPr lang="it-IT" dirty="0" smtClean="0"/>
              <a:t>) </a:t>
            </a:r>
            <a:r>
              <a:rPr lang="it-IT" dirty="0" err="1" smtClean="0"/>
              <a:t>e</a:t>
            </a:r>
            <a:r>
              <a:rPr lang="it-IT" dirty="0" smtClean="0"/>
              <a:t> di evolvere verso un quadro di acidosi respiratoria (</a:t>
            </a:r>
            <a:r>
              <a:rPr lang="it-IT" dirty="0" err="1" smtClean="0"/>
              <a:t>ph</a:t>
            </a:r>
            <a:r>
              <a:rPr lang="it-IT" dirty="0" smtClean="0"/>
              <a:t> &lt; </a:t>
            </a:r>
            <a:r>
              <a:rPr lang="it-IT" dirty="0" err="1" smtClean="0"/>
              <a:t>7.36</a:t>
            </a:r>
            <a:r>
              <a:rPr lang="it-IT" dirty="0" smtClean="0"/>
              <a:t>)</a:t>
            </a:r>
          </a:p>
          <a:p>
            <a:pPr lvl="1">
              <a:buNone/>
            </a:pPr>
            <a:endParaRPr lang="it-IT" dirty="0"/>
          </a:p>
        </p:txBody>
      </p:sp>
    </p:spTree>
    <p:extLst>
      <p:ext uri="{BB962C8B-B14F-4D97-AF65-F5344CB8AC3E}">
        <p14:creationId xmlns:p14="http://schemas.microsoft.com/office/powerpoint/2010/main" val="36885331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4282" y="642918"/>
            <a:ext cx="8686800" cy="838200"/>
          </a:xfrm>
        </p:spPr>
        <p:txBody>
          <a:bodyPr>
            <a:normAutofit fontScale="90000"/>
          </a:bodyPr>
          <a:lstStyle/>
          <a:p>
            <a:r>
              <a:rPr lang="it-IT" dirty="0" smtClean="0"/>
              <a:t>TRATTAMENTI NON FARMACOLOGICI               FKT RESPIRATORIA</a:t>
            </a:r>
            <a:endParaRPr lang="it-IT" dirty="0"/>
          </a:p>
        </p:txBody>
      </p:sp>
      <p:sp>
        <p:nvSpPr>
          <p:cNvPr id="3" name="Segnaposto contenuto 2"/>
          <p:cNvSpPr>
            <a:spLocks noGrp="1"/>
          </p:cNvSpPr>
          <p:nvPr>
            <p:ph idx="1"/>
          </p:nvPr>
        </p:nvSpPr>
        <p:spPr>
          <a:xfrm>
            <a:off x="285720" y="1785926"/>
            <a:ext cx="8686800" cy="4525963"/>
          </a:xfrm>
        </p:spPr>
        <p:txBody>
          <a:bodyPr/>
          <a:lstStyle/>
          <a:p>
            <a:r>
              <a:rPr lang="it-IT" b="1" i="1" u="sng" dirty="0" smtClean="0"/>
              <a:t>RIABILITAZIONE RESPIRATORIA</a:t>
            </a:r>
          </a:p>
          <a:p>
            <a:pPr marL="1314450" lvl="2" indent="-514350" algn="just">
              <a:buFont typeface="+mj-lt"/>
              <a:buAutoNum type="arabicPeriod"/>
            </a:pPr>
            <a:r>
              <a:rPr lang="it-IT" b="1" i="1" dirty="0" smtClean="0"/>
              <a:t>DEFINIZIONE:</a:t>
            </a:r>
            <a:r>
              <a:rPr lang="it-IT" dirty="0" smtClean="0"/>
              <a:t> intervento globale e multidisciplinare basato sull’evidenza, rivolto a pazienti affetti da malattie respiratorie croniche, sintomatici e spesso limitati nelle attività della vita quotidiana, in tutti gli stadi di gravità.</a:t>
            </a:r>
          </a:p>
          <a:p>
            <a:pPr marL="1314450" lvl="2" indent="-514350" algn="just">
              <a:buFont typeface="+mj-lt"/>
              <a:buAutoNum type="arabicPeriod"/>
            </a:pPr>
            <a:r>
              <a:rPr lang="it-IT" dirty="0" smtClean="0"/>
              <a:t>Va fatta un’attenta selezione dei pazienti per l’individualizzazione di un programma e della sua riuscita; questa passa anche da una prima valutazione funzionale (PFR)</a:t>
            </a:r>
          </a:p>
          <a:p>
            <a:pPr marL="1314450" lvl="2" indent="-514350" algn="r">
              <a:buNone/>
            </a:pPr>
            <a:endParaRPr lang="it-IT" dirty="0" smtClean="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643834" y="5929330"/>
            <a:ext cx="1143008" cy="595313"/>
          </a:xfrm>
          <a:prstGeom prst="rect">
            <a:avLst/>
          </a:prstGeom>
        </p:spPr>
      </p:pic>
    </p:spTree>
    <p:extLst>
      <p:ext uri="{BB962C8B-B14F-4D97-AF65-F5344CB8AC3E}">
        <p14:creationId xmlns:p14="http://schemas.microsoft.com/office/powerpoint/2010/main" val="31411703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Riabilitazione respiratoria</a:t>
            </a:r>
            <a:endParaRPr lang="it-IT" dirty="0"/>
          </a:p>
        </p:txBody>
      </p:sp>
      <p:sp>
        <p:nvSpPr>
          <p:cNvPr id="3" name="Segnaposto contenuto 2"/>
          <p:cNvSpPr>
            <a:spLocks noGrp="1"/>
          </p:cNvSpPr>
          <p:nvPr>
            <p:ph idx="1"/>
          </p:nvPr>
        </p:nvSpPr>
        <p:spPr>
          <a:xfrm>
            <a:off x="285720" y="1357298"/>
            <a:ext cx="8686800" cy="5160986"/>
          </a:xfrm>
        </p:spPr>
        <p:txBody>
          <a:bodyPr>
            <a:normAutofit fontScale="70000" lnSpcReduction="20000"/>
          </a:bodyPr>
          <a:lstStyle/>
          <a:p>
            <a:r>
              <a:rPr lang="it-IT" dirty="0" smtClean="0"/>
              <a:t>SCOPO:</a:t>
            </a:r>
          </a:p>
          <a:p>
            <a:pPr lvl="1"/>
            <a:r>
              <a:rPr lang="it-IT" dirty="0" smtClean="0"/>
              <a:t>Ridurre i sintomi</a:t>
            </a:r>
          </a:p>
          <a:p>
            <a:pPr lvl="1"/>
            <a:r>
              <a:rPr lang="it-IT" dirty="0" smtClean="0"/>
              <a:t>Ottimizzare lo stato funzionale</a:t>
            </a:r>
          </a:p>
          <a:p>
            <a:pPr lvl="1"/>
            <a:r>
              <a:rPr lang="it-IT" dirty="0" smtClean="0"/>
              <a:t>Alimentare la partecipazione attiva della persona</a:t>
            </a:r>
          </a:p>
          <a:p>
            <a:pPr lvl="1"/>
            <a:r>
              <a:rPr lang="it-IT" dirty="0" smtClean="0"/>
              <a:t>Ridurre il consumo di risorse sanitarie</a:t>
            </a:r>
          </a:p>
          <a:p>
            <a:pPr lvl="1"/>
            <a:r>
              <a:rPr lang="it-IT" dirty="0" smtClean="0"/>
              <a:t>Stabilizzare / migliorare la malattia</a:t>
            </a:r>
          </a:p>
          <a:p>
            <a:pPr lvl="1">
              <a:buNone/>
            </a:pPr>
            <a:endParaRPr lang="it-IT" dirty="0" smtClean="0"/>
          </a:p>
          <a:p>
            <a:r>
              <a:rPr lang="it-IT" dirty="0" smtClean="0"/>
              <a:t>OBBIETTIVI:</a:t>
            </a:r>
          </a:p>
          <a:p>
            <a:pPr lvl="1"/>
            <a:r>
              <a:rPr lang="it-IT" dirty="0" err="1" smtClean="0"/>
              <a:t>Diminuizione</a:t>
            </a:r>
            <a:r>
              <a:rPr lang="it-IT" dirty="0" smtClean="0"/>
              <a:t> della sensazione dispnoica sotto sforzo</a:t>
            </a:r>
          </a:p>
          <a:p>
            <a:pPr lvl="1"/>
            <a:r>
              <a:rPr lang="it-IT" dirty="0" err="1" smtClean="0"/>
              <a:t>Disostruzione</a:t>
            </a:r>
            <a:r>
              <a:rPr lang="it-IT" dirty="0" smtClean="0"/>
              <a:t> bronchiale per migliorare la </a:t>
            </a:r>
            <a:r>
              <a:rPr lang="it-IT" dirty="0" err="1" smtClean="0"/>
              <a:t>pervietà</a:t>
            </a:r>
            <a:r>
              <a:rPr lang="it-IT" dirty="0" smtClean="0"/>
              <a:t> delle vie aeree e gli scambi gassosi</a:t>
            </a:r>
          </a:p>
          <a:p>
            <a:pPr lvl="1"/>
            <a:r>
              <a:rPr lang="it-IT" dirty="0" smtClean="0"/>
              <a:t>Migliorare la tolleranza allo sforzo</a:t>
            </a:r>
          </a:p>
          <a:p>
            <a:pPr lvl="1"/>
            <a:r>
              <a:rPr lang="it-IT" dirty="0" smtClean="0"/>
              <a:t>Migliorare la qualità della vita nei </a:t>
            </a:r>
            <a:r>
              <a:rPr lang="it-IT" dirty="0" err="1" smtClean="0"/>
              <a:t>pz</a:t>
            </a:r>
            <a:r>
              <a:rPr lang="it-IT" dirty="0" smtClean="0"/>
              <a:t> affetti da BPCO</a:t>
            </a:r>
          </a:p>
          <a:p>
            <a:pPr lvl="1"/>
            <a:r>
              <a:rPr lang="it-IT" dirty="0" smtClean="0"/>
              <a:t>Prevenire le complicanze e riacutizzazioni</a:t>
            </a:r>
          </a:p>
          <a:p>
            <a:pPr lvl="1"/>
            <a:r>
              <a:rPr lang="it-IT" dirty="0" smtClean="0"/>
              <a:t>Rallentare la progressione della condizione patologica e quindi l’aumento della sopravvivenza</a:t>
            </a:r>
          </a:p>
          <a:p>
            <a:pPr lvl="1"/>
            <a:r>
              <a:rPr lang="it-IT" dirty="0" smtClean="0"/>
              <a:t>Ridurre le ospedalizzazioni (ridurre i costi)</a:t>
            </a:r>
            <a:endParaRPr lang="it-IT" dirty="0"/>
          </a:p>
        </p:txBody>
      </p:sp>
    </p:spTree>
    <p:extLst>
      <p:ext uri="{BB962C8B-B14F-4D97-AF65-F5344CB8AC3E}">
        <p14:creationId xmlns:p14="http://schemas.microsoft.com/office/powerpoint/2010/main" val="27347643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RIABILITAZIONE RESPIRATORIA</a:t>
            </a:r>
            <a:endParaRPr lang="it-IT" dirty="0"/>
          </a:p>
        </p:txBody>
      </p:sp>
      <p:sp>
        <p:nvSpPr>
          <p:cNvPr id="3" name="Segnaposto contenuto 2"/>
          <p:cNvSpPr>
            <a:spLocks noGrp="1"/>
          </p:cNvSpPr>
          <p:nvPr>
            <p:ph idx="1"/>
          </p:nvPr>
        </p:nvSpPr>
        <p:spPr/>
        <p:txBody>
          <a:bodyPr>
            <a:normAutofit fontScale="92500" lnSpcReduction="10000"/>
          </a:bodyPr>
          <a:lstStyle/>
          <a:p>
            <a:r>
              <a:rPr lang="it-IT" b="1" i="1" u="sng" dirty="0" smtClean="0"/>
              <a:t>ATTUAZIONE:</a:t>
            </a:r>
          </a:p>
          <a:p>
            <a:pPr marL="971550" lvl="1" indent="-514350">
              <a:buFont typeface="+mj-lt"/>
              <a:buAutoNum type="arabicPeriod"/>
            </a:pPr>
            <a:r>
              <a:rPr lang="it-IT" dirty="0" smtClean="0"/>
              <a:t>Ottimizzazione della terapia </a:t>
            </a:r>
            <a:r>
              <a:rPr lang="it-IT" dirty="0" err="1" smtClean="0"/>
              <a:t>farmacologica</a:t>
            </a:r>
            <a:r>
              <a:rPr lang="it-IT" dirty="0" smtClean="0"/>
              <a:t> in atto</a:t>
            </a:r>
          </a:p>
          <a:p>
            <a:pPr marL="971550" lvl="1" indent="-514350">
              <a:buFont typeface="+mj-lt"/>
              <a:buAutoNum type="arabicPeriod"/>
            </a:pPr>
            <a:r>
              <a:rPr lang="it-IT" dirty="0" smtClean="0"/>
              <a:t>Allenamento muscolare delle estremità </a:t>
            </a:r>
            <a:r>
              <a:rPr lang="it-IT" sz="2600" dirty="0" smtClean="0"/>
              <a:t>(arti </a:t>
            </a:r>
            <a:r>
              <a:rPr lang="it-IT" sz="2600" dirty="0" err="1" smtClean="0"/>
              <a:t>sup.e</a:t>
            </a:r>
            <a:r>
              <a:rPr lang="it-IT" sz="2600" dirty="0" smtClean="0"/>
              <a:t> </a:t>
            </a:r>
            <a:r>
              <a:rPr lang="it-IT" sz="2600" dirty="0" err="1" smtClean="0"/>
              <a:t>inf</a:t>
            </a:r>
            <a:r>
              <a:rPr lang="it-IT" sz="2600" dirty="0" smtClean="0"/>
              <a:t>.)</a:t>
            </a:r>
          </a:p>
          <a:p>
            <a:pPr marL="971550" lvl="1" indent="-514350">
              <a:buFont typeface="+mj-lt"/>
              <a:buAutoNum type="arabicPeriod"/>
            </a:pPr>
            <a:r>
              <a:rPr lang="it-IT" dirty="0" err="1" smtClean="0"/>
              <a:t>Disostruzione</a:t>
            </a:r>
            <a:r>
              <a:rPr lang="it-IT" dirty="0" smtClean="0"/>
              <a:t> bronchiale</a:t>
            </a:r>
          </a:p>
          <a:p>
            <a:pPr marL="971550" lvl="1" indent="-514350">
              <a:buFont typeface="+mj-lt"/>
              <a:buAutoNum type="arabicPeriod"/>
            </a:pPr>
            <a:r>
              <a:rPr lang="it-IT" dirty="0" smtClean="0"/>
              <a:t>Educazione sanitaria</a:t>
            </a:r>
          </a:p>
          <a:p>
            <a:pPr marL="971550" lvl="1" indent="-514350">
              <a:buFont typeface="+mj-lt"/>
              <a:buAutoNum type="arabicPeriod"/>
            </a:pPr>
            <a:r>
              <a:rPr lang="it-IT" dirty="0" smtClean="0"/>
              <a:t>Educazione terapeutica</a:t>
            </a:r>
          </a:p>
          <a:p>
            <a:pPr marL="971550" lvl="1" indent="-514350">
              <a:buFont typeface="+mj-lt"/>
              <a:buAutoNum type="arabicPeriod"/>
            </a:pPr>
            <a:r>
              <a:rPr lang="it-IT" dirty="0" smtClean="0"/>
              <a:t>Sostegno psicologico e </a:t>
            </a:r>
            <a:r>
              <a:rPr lang="it-IT" dirty="0" err="1" smtClean="0"/>
              <a:t>psico-sociale</a:t>
            </a:r>
            <a:endParaRPr lang="it-IT" dirty="0" smtClean="0"/>
          </a:p>
          <a:p>
            <a:pPr marL="971550" lvl="1" indent="-514350">
              <a:buFont typeface="+mj-lt"/>
              <a:buAutoNum type="arabicPeriod"/>
            </a:pPr>
            <a:r>
              <a:rPr lang="it-IT" dirty="0" smtClean="0"/>
              <a:t>Sostegno nutrizionale (dieta ipercalorica)</a:t>
            </a:r>
          </a:p>
          <a:p>
            <a:pPr marL="971550" lvl="1" indent="-514350">
              <a:buFont typeface="+mj-lt"/>
              <a:buAutoNum type="arabicPeriod"/>
            </a:pPr>
            <a:r>
              <a:rPr lang="it-IT" dirty="0" smtClean="0"/>
              <a:t>Allenamento dei muscoli respiratori</a:t>
            </a:r>
          </a:p>
          <a:p>
            <a:pPr marL="971550" lvl="1" indent="-514350">
              <a:buFont typeface="+mj-lt"/>
              <a:buAutoNum type="arabicPeriod"/>
            </a:pPr>
            <a:r>
              <a:rPr lang="it-IT" dirty="0" err="1" smtClean="0"/>
              <a:t>Fisiochinesiterapia</a:t>
            </a:r>
            <a:r>
              <a:rPr lang="it-IT" dirty="0" smtClean="0"/>
              <a:t> toracica</a:t>
            </a:r>
          </a:p>
          <a:p>
            <a:pPr marL="971550" lvl="1" indent="-514350" algn="r">
              <a:buNone/>
            </a:pPr>
            <a:endParaRPr lang="it-IT" dirty="0" smtClean="0"/>
          </a:p>
          <a:p>
            <a:pPr marL="971550" lvl="1" indent="-514350">
              <a:buFont typeface="+mj-lt"/>
              <a:buAutoNum type="arabicPeriod"/>
            </a:pPr>
            <a:endParaRPr lang="it-IT" dirty="0" smtClean="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572396" y="5929330"/>
            <a:ext cx="1143008" cy="595313"/>
          </a:xfrm>
          <a:prstGeom prst="rect">
            <a:avLst/>
          </a:prstGeom>
        </p:spPr>
      </p:pic>
    </p:spTree>
    <p:extLst>
      <p:ext uri="{BB962C8B-B14F-4D97-AF65-F5344CB8AC3E}">
        <p14:creationId xmlns:p14="http://schemas.microsoft.com/office/powerpoint/2010/main" val="1315667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5720" y="571480"/>
            <a:ext cx="8686800" cy="838200"/>
          </a:xfrm>
        </p:spPr>
        <p:txBody>
          <a:bodyPr>
            <a:normAutofit fontScale="90000"/>
          </a:bodyPr>
          <a:lstStyle/>
          <a:p>
            <a:r>
              <a:rPr lang="it-IT" dirty="0" smtClean="0"/>
              <a:t>GESTIONE INTEGRATA OSPEDALE-TERRITORIO DELLA PERSONA CON BPCO GRAVE</a:t>
            </a:r>
            <a:endParaRPr lang="it-IT" dirty="0"/>
          </a:p>
        </p:txBody>
      </p:sp>
      <p:sp>
        <p:nvSpPr>
          <p:cNvPr id="3" name="Segnaposto contenuto 2"/>
          <p:cNvSpPr>
            <a:spLocks noGrp="1"/>
          </p:cNvSpPr>
          <p:nvPr>
            <p:ph idx="1"/>
          </p:nvPr>
        </p:nvSpPr>
        <p:spPr>
          <a:xfrm>
            <a:off x="142844" y="1928802"/>
            <a:ext cx="8686800" cy="4525963"/>
          </a:xfrm>
        </p:spPr>
        <p:txBody>
          <a:bodyPr>
            <a:normAutofit fontScale="85000" lnSpcReduction="20000"/>
          </a:bodyPr>
          <a:lstStyle/>
          <a:p>
            <a:r>
              <a:rPr lang="it-IT" dirty="0" smtClean="0"/>
              <a:t>Utilizzo di sistemi informatici condivisi per la gestione dei pazienti</a:t>
            </a:r>
          </a:p>
          <a:p>
            <a:r>
              <a:rPr lang="it-IT" dirty="0" smtClean="0"/>
              <a:t>Costituzione di un’equipe assistenziale che comprenda oltre allo specialista </a:t>
            </a:r>
            <a:r>
              <a:rPr lang="it-IT" dirty="0" err="1" smtClean="0"/>
              <a:t>pneumologo</a:t>
            </a:r>
            <a:r>
              <a:rPr lang="it-IT" dirty="0" smtClean="0"/>
              <a:t> e al MMG, altri professionisti sanitari</a:t>
            </a:r>
          </a:p>
          <a:p>
            <a:r>
              <a:rPr lang="it-IT" dirty="0" smtClean="0"/>
              <a:t>Costituire una rete organizzata ed integrata omogeneamente distribuita sul territorio in grado di garantire monitoraggi </a:t>
            </a:r>
            <a:r>
              <a:rPr lang="it-IT" dirty="0" err="1" smtClean="0"/>
              <a:t>telematici</a:t>
            </a:r>
            <a:endParaRPr lang="it-IT" dirty="0" smtClean="0"/>
          </a:p>
          <a:p>
            <a:r>
              <a:rPr lang="it-IT" dirty="0" smtClean="0"/>
              <a:t>Possibilità di accesso di specialisti/professionisti sanitari al domicilio del </a:t>
            </a:r>
            <a:r>
              <a:rPr lang="it-IT" dirty="0" err="1" smtClean="0"/>
              <a:t>pz</a:t>
            </a:r>
            <a:endParaRPr lang="it-IT" dirty="0" smtClean="0"/>
          </a:p>
          <a:p>
            <a:r>
              <a:rPr lang="it-IT" dirty="0" smtClean="0"/>
              <a:t>Possibilità di ospedalizzazione rapida in presenza di criticità cliniche prevedibili</a:t>
            </a:r>
            <a:endParaRPr lang="it-IT" dirty="0"/>
          </a:p>
        </p:txBody>
      </p:sp>
    </p:spTree>
    <p:extLst>
      <p:ext uri="{BB962C8B-B14F-4D97-AF65-F5344CB8AC3E}">
        <p14:creationId xmlns:p14="http://schemas.microsoft.com/office/powerpoint/2010/main" val="34863996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Segnaposto contenuto 3"/>
          <p:cNvGraphicFramePr>
            <a:graphicFrameLocks noGrp="1"/>
          </p:cNvGraphicFramePr>
          <p:nvPr>
            <p:ph idx="4294967295"/>
          </p:nvPr>
        </p:nvGraphicFramePr>
        <p:xfrm>
          <a:off x="2" y="0"/>
          <a:ext cx="9144000" cy="6861522"/>
        </p:xfrm>
        <a:graphic>
          <a:graphicData uri="http://schemas.openxmlformats.org/drawingml/2006/table">
            <a:tbl>
              <a:tblPr firstRow="1" bandRow="1">
                <a:tableStyleId>{5C22544A-7EE6-4342-B048-85BDC9FD1C3A}</a:tableStyleId>
              </a:tblPr>
              <a:tblGrid>
                <a:gridCol w="1571602"/>
                <a:gridCol w="1357322"/>
                <a:gridCol w="1714512"/>
                <a:gridCol w="1857388"/>
                <a:gridCol w="2643176"/>
              </a:tblGrid>
              <a:tr h="370840">
                <a:tc gridSpan="5">
                  <a:txBody>
                    <a:bodyPr/>
                    <a:lstStyle/>
                    <a:p>
                      <a:pPr algn="ctr"/>
                      <a:r>
                        <a:rPr lang="it-IT" sz="1400" dirty="0" smtClean="0"/>
                        <a:t>Piano di</a:t>
                      </a:r>
                      <a:r>
                        <a:rPr lang="it-IT" sz="1400" baseline="0" dirty="0" smtClean="0"/>
                        <a:t> Monitoraggio della BPCO (linee guida BPCO)</a:t>
                      </a:r>
                      <a:endParaRPr lang="it-IT" sz="1400" dirty="0"/>
                    </a:p>
                  </a:txBody>
                  <a:tcPr/>
                </a:tc>
                <a:tc hMerge="1">
                  <a:txBody>
                    <a:bodyPr/>
                    <a:lstStyle/>
                    <a:p>
                      <a:endParaRPr lang="it-IT" sz="1000" dirty="0"/>
                    </a:p>
                  </a:txBody>
                  <a:tcPr/>
                </a:tc>
                <a:tc hMerge="1">
                  <a:txBody>
                    <a:bodyPr/>
                    <a:lstStyle/>
                    <a:p>
                      <a:endParaRPr lang="it-IT" sz="1000" dirty="0"/>
                    </a:p>
                  </a:txBody>
                  <a:tcPr/>
                </a:tc>
                <a:tc hMerge="1">
                  <a:txBody>
                    <a:bodyPr/>
                    <a:lstStyle/>
                    <a:p>
                      <a:endParaRPr lang="it-IT" sz="1000" dirty="0"/>
                    </a:p>
                  </a:txBody>
                  <a:tcPr/>
                </a:tc>
                <a:tc hMerge="1">
                  <a:txBody>
                    <a:bodyPr/>
                    <a:lstStyle/>
                    <a:p>
                      <a:endParaRPr lang="it-IT" sz="1000" dirty="0"/>
                    </a:p>
                  </a:txBody>
                  <a:tcPr/>
                </a:tc>
              </a:tr>
              <a:tr h="370840">
                <a:tc>
                  <a:txBody>
                    <a:bodyPr/>
                    <a:lstStyle/>
                    <a:p>
                      <a:pPr algn="ctr"/>
                      <a:r>
                        <a:rPr lang="it-IT" dirty="0" smtClean="0"/>
                        <a:t>prestazioni</a:t>
                      </a:r>
                      <a:endParaRPr lang="it-IT" dirty="0"/>
                    </a:p>
                  </a:txBody>
                  <a:tcPr/>
                </a:tc>
                <a:tc>
                  <a:txBody>
                    <a:bodyPr/>
                    <a:lstStyle/>
                    <a:p>
                      <a:r>
                        <a:rPr lang="it-IT" sz="800" dirty="0" err="1" smtClean="0"/>
                        <a:t>Monit</a:t>
                      </a:r>
                      <a:r>
                        <a:rPr lang="it-IT" sz="800" dirty="0" smtClean="0"/>
                        <a:t>. della bronchite </a:t>
                      </a:r>
                      <a:r>
                        <a:rPr lang="it-IT" sz="800" dirty="0" err="1" smtClean="0"/>
                        <a:t>cr</a:t>
                      </a:r>
                      <a:r>
                        <a:rPr lang="it-IT" sz="800" dirty="0" smtClean="0"/>
                        <a:t>. (senza </a:t>
                      </a:r>
                      <a:r>
                        <a:rPr lang="it-IT" sz="800" dirty="0" err="1" smtClean="0"/>
                        <a:t>ostruz</a:t>
                      </a:r>
                      <a:r>
                        <a:rPr lang="it-IT" sz="800" dirty="0" smtClean="0"/>
                        <a:t>.) e della BPCO lieve (FEV1/VC&lt;LNN e FEV1 &gt;80%)</a:t>
                      </a:r>
                      <a:r>
                        <a:rPr lang="it-IT" sz="800" baseline="0" dirty="0" smtClean="0"/>
                        <a:t> </a:t>
                      </a:r>
                      <a:r>
                        <a:rPr lang="it-IT" sz="800" baseline="0" dirty="0" err="1" smtClean="0"/>
                        <a:t>asintom</a:t>
                      </a:r>
                      <a:r>
                        <a:rPr lang="it-IT" sz="800" baseline="0" dirty="0" smtClean="0"/>
                        <a:t>.</a:t>
                      </a:r>
                      <a:endParaRPr lang="it-IT" sz="800" dirty="0"/>
                    </a:p>
                  </a:txBody>
                  <a:tcPr>
                    <a:solidFill>
                      <a:srgbClr val="FFFF99"/>
                    </a:solidFill>
                  </a:tcPr>
                </a:tc>
                <a:tc>
                  <a:txBody>
                    <a:bodyPr/>
                    <a:lstStyle/>
                    <a:p>
                      <a:r>
                        <a:rPr lang="it-IT" sz="800" dirty="0" smtClean="0"/>
                        <a:t>Monitoraggio della BPCO con FEV1 &lt; 80%, dispnea da sforzo, eventuali </a:t>
                      </a:r>
                      <a:r>
                        <a:rPr lang="it-IT" sz="800" dirty="0" err="1" smtClean="0"/>
                        <a:t>comorbilità</a:t>
                      </a:r>
                      <a:endParaRPr lang="it-IT" sz="800" dirty="0"/>
                    </a:p>
                  </a:txBody>
                  <a:tcPr>
                    <a:solidFill>
                      <a:srgbClr val="FFFF99"/>
                    </a:solidFill>
                  </a:tcPr>
                </a:tc>
                <a:tc>
                  <a:txBody>
                    <a:bodyPr/>
                    <a:lstStyle/>
                    <a:p>
                      <a:r>
                        <a:rPr lang="it-IT" sz="800" dirty="0" smtClean="0"/>
                        <a:t>Monitoraggio della BPCO con FEV1     &lt; 60%</a:t>
                      </a:r>
                      <a:r>
                        <a:rPr lang="it-IT" sz="800" baseline="0" dirty="0" smtClean="0"/>
                        <a:t> con dispnea da sforzo, frequenti riacutizzazioni e </a:t>
                      </a:r>
                      <a:r>
                        <a:rPr lang="it-IT" sz="800" baseline="0" dirty="0" err="1" smtClean="0"/>
                        <a:t>comorbilità</a:t>
                      </a:r>
                      <a:r>
                        <a:rPr lang="it-IT" sz="800" baseline="0" dirty="0" smtClean="0"/>
                        <a:t>.</a:t>
                      </a:r>
                      <a:endParaRPr lang="it-IT" sz="800" dirty="0"/>
                    </a:p>
                  </a:txBody>
                  <a:tcPr>
                    <a:solidFill>
                      <a:srgbClr val="FFFF99"/>
                    </a:solidFill>
                  </a:tcPr>
                </a:tc>
                <a:tc>
                  <a:txBody>
                    <a:bodyPr/>
                    <a:lstStyle/>
                    <a:p>
                      <a:r>
                        <a:rPr lang="it-IT" sz="800" dirty="0" smtClean="0"/>
                        <a:t>Monitoraggio della BPCO con FEV1 &lt; 50%</a:t>
                      </a:r>
                      <a:r>
                        <a:rPr lang="it-IT" sz="800" baseline="0" dirty="0" smtClean="0"/>
                        <a:t> con insufficienza respiratoria e </a:t>
                      </a:r>
                      <a:r>
                        <a:rPr lang="it-IT" sz="800" baseline="0" dirty="0" err="1" smtClean="0"/>
                        <a:t>comorbilità</a:t>
                      </a:r>
                      <a:endParaRPr lang="it-IT" sz="800" dirty="0"/>
                    </a:p>
                  </a:txBody>
                  <a:tcPr>
                    <a:solidFill>
                      <a:srgbClr val="FFFF99"/>
                    </a:solidFill>
                  </a:tcPr>
                </a:tc>
              </a:tr>
              <a:tr h="280656">
                <a:tc>
                  <a:txBody>
                    <a:bodyPr/>
                    <a:lstStyle/>
                    <a:p>
                      <a:endParaRPr lang="it-IT" sz="1000" dirty="0"/>
                    </a:p>
                  </a:txBody>
                  <a:tcPr/>
                </a:tc>
                <a:tc>
                  <a:txBody>
                    <a:bodyPr/>
                    <a:lstStyle/>
                    <a:p>
                      <a:pPr algn="ctr"/>
                      <a:r>
                        <a:rPr lang="it-IT" sz="800" b="1" dirty="0" smtClean="0"/>
                        <a:t>BIENNALE</a:t>
                      </a:r>
                      <a:endParaRPr lang="it-IT" sz="800" b="1" dirty="0"/>
                    </a:p>
                  </a:txBody>
                  <a:tcPr>
                    <a:solidFill>
                      <a:srgbClr val="FFFFCC"/>
                    </a:solidFill>
                  </a:tcPr>
                </a:tc>
                <a:tc>
                  <a:txBody>
                    <a:bodyPr/>
                    <a:lstStyle/>
                    <a:p>
                      <a:pPr algn="ctr"/>
                      <a:r>
                        <a:rPr lang="it-IT" sz="800" b="1" dirty="0" smtClean="0"/>
                        <a:t>ANNUALE</a:t>
                      </a:r>
                      <a:endParaRPr lang="it-IT" sz="800" b="1" dirty="0"/>
                    </a:p>
                  </a:txBody>
                  <a:tcPr>
                    <a:solidFill>
                      <a:srgbClr val="FFFFCC"/>
                    </a:solidFill>
                  </a:tcPr>
                </a:tc>
                <a:tc>
                  <a:txBody>
                    <a:bodyPr/>
                    <a:lstStyle/>
                    <a:p>
                      <a:pPr algn="ctr"/>
                      <a:r>
                        <a:rPr lang="it-IT" sz="800" b="1" dirty="0" smtClean="0"/>
                        <a:t>ANNUALE</a:t>
                      </a:r>
                      <a:endParaRPr lang="it-IT" sz="800" b="1" dirty="0"/>
                    </a:p>
                  </a:txBody>
                  <a:tcPr>
                    <a:solidFill>
                      <a:srgbClr val="FFFFCC"/>
                    </a:solidFill>
                  </a:tcPr>
                </a:tc>
                <a:tc>
                  <a:txBody>
                    <a:bodyPr/>
                    <a:lstStyle/>
                    <a:p>
                      <a:pPr algn="ctr"/>
                      <a:r>
                        <a:rPr lang="it-IT" sz="800" b="1" dirty="0" smtClean="0"/>
                        <a:t>ANNUALE </a:t>
                      </a:r>
                    </a:p>
                    <a:p>
                      <a:pPr algn="ctr"/>
                      <a:r>
                        <a:rPr lang="it-IT" sz="800" b="1" dirty="0" smtClean="0"/>
                        <a:t>(se </a:t>
                      </a:r>
                      <a:r>
                        <a:rPr lang="it-IT" sz="800" b="1" dirty="0" err="1" smtClean="0"/>
                        <a:t>pz</a:t>
                      </a:r>
                      <a:r>
                        <a:rPr lang="it-IT" sz="800" b="1" dirty="0" smtClean="0"/>
                        <a:t> con </a:t>
                      </a:r>
                      <a:r>
                        <a:rPr lang="it-IT" sz="800" b="1" dirty="0" err="1" smtClean="0"/>
                        <a:t>ins.resp.</a:t>
                      </a:r>
                      <a:r>
                        <a:rPr lang="it-IT" sz="800" b="1" dirty="0" smtClean="0"/>
                        <a:t> In OTLT </a:t>
                      </a:r>
                      <a:r>
                        <a:rPr lang="it-IT" sz="800" b="1" dirty="0" err="1" smtClean="0"/>
                        <a:t>ctr</a:t>
                      </a:r>
                      <a:r>
                        <a:rPr lang="it-IT" sz="800" b="1" dirty="0" smtClean="0"/>
                        <a:t> clinici e EGA semestrale)</a:t>
                      </a:r>
                      <a:endParaRPr lang="it-IT" sz="800" b="1" dirty="0"/>
                    </a:p>
                  </a:txBody>
                  <a:tcPr>
                    <a:solidFill>
                      <a:srgbClr val="FFFFCC"/>
                    </a:solidFill>
                  </a:tcPr>
                </a:tc>
              </a:tr>
              <a:tr h="370840">
                <a:tc>
                  <a:txBody>
                    <a:bodyPr/>
                    <a:lstStyle/>
                    <a:p>
                      <a:r>
                        <a:rPr lang="it-IT" sz="800" b="0" i="1" dirty="0" smtClean="0"/>
                        <a:t>Disassuefazione </a:t>
                      </a:r>
                      <a:r>
                        <a:rPr lang="it-IT" sz="800" b="0" i="1" dirty="0" err="1" smtClean="0"/>
                        <a:t>tabagica</a:t>
                      </a:r>
                      <a:r>
                        <a:rPr lang="it-IT" sz="800" b="0" i="1" dirty="0" smtClean="0"/>
                        <a:t>, </a:t>
                      </a:r>
                      <a:r>
                        <a:rPr lang="it-IT" sz="800" b="0" i="1" dirty="0" err="1" smtClean="0"/>
                        <a:t>se</a:t>
                      </a:r>
                      <a:r>
                        <a:rPr lang="it-IT" sz="800" b="0" i="1" dirty="0" smtClean="0"/>
                        <a:t> fumatore</a:t>
                      </a:r>
                      <a:endParaRPr lang="it-IT" sz="800" b="0" i="1" dirty="0"/>
                    </a:p>
                  </a:txBody>
                  <a:tcPr>
                    <a:solidFill>
                      <a:srgbClr val="CCFFFF"/>
                    </a:solidFill>
                  </a:tcPr>
                </a:tc>
                <a:tc>
                  <a:txBody>
                    <a:bodyPr/>
                    <a:lstStyle/>
                    <a:p>
                      <a:r>
                        <a:rPr lang="it-IT" sz="800" dirty="0" smtClean="0"/>
                        <a:t>Tutti</a:t>
                      </a:r>
                      <a:r>
                        <a:rPr lang="it-IT" sz="800" baseline="0" dirty="0" smtClean="0"/>
                        <a:t> e/o centro antifumo</a:t>
                      </a:r>
                      <a:endParaRPr lang="it-IT" sz="800" dirty="0"/>
                    </a:p>
                  </a:txBody>
                  <a:tcPr/>
                </a:tc>
                <a:tc>
                  <a:txBody>
                    <a:bodyPr/>
                    <a:lstStyle/>
                    <a:p>
                      <a:r>
                        <a:rPr lang="it-IT" sz="800" dirty="0" smtClean="0"/>
                        <a:t>Tutti</a:t>
                      </a:r>
                      <a:r>
                        <a:rPr lang="it-IT" sz="800" baseline="0" dirty="0" smtClean="0"/>
                        <a:t> e/o centro antifumo</a:t>
                      </a:r>
                      <a:endParaRPr lang="it-IT" sz="800" dirty="0"/>
                    </a:p>
                  </a:txBody>
                  <a:tcPr/>
                </a:tc>
                <a:tc>
                  <a:txBody>
                    <a:bodyPr/>
                    <a:lstStyle/>
                    <a:p>
                      <a:r>
                        <a:rPr lang="it-IT" sz="800" smtClean="0"/>
                        <a:t>Tutti</a:t>
                      </a:r>
                      <a:r>
                        <a:rPr lang="it-IT" sz="800" baseline="0" smtClean="0"/>
                        <a:t> e/o centro antifumo</a:t>
                      </a:r>
                      <a:endParaRPr lang="it-IT" sz="800" dirty="0"/>
                    </a:p>
                  </a:txBody>
                  <a:tcPr/>
                </a:tc>
                <a:tc>
                  <a:txBody>
                    <a:bodyPr/>
                    <a:lstStyle/>
                    <a:p>
                      <a:r>
                        <a:rPr lang="it-IT" sz="800" dirty="0" smtClean="0"/>
                        <a:t>Tutti</a:t>
                      </a:r>
                      <a:r>
                        <a:rPr lang="it-IT" sz="800" baseline="0" dirty="0" smtClean="0"/>
                        <a:t> e/o centro antifumo</a:t>
                      </a:r>
                      <a:endParaRPr lang="it-IT" sz="800" dirty="0"/>
                    </a:p>
                  </a:txBody>
                  <a:tcPr/>
                </a:tc>
              </a:tr>
              <a:tr h="613098">
                <a:tc>
                  <a:txBody>
                    <a:bodyPr/>
                    <a:lstStyle/>
                    <a:p>
                      <a:r>
                        <a:rPr lang="it-IT" sz="800" b="0" i="1" dirty="0" err="1" smtClean="0"/>
                        <a:t>Valut</a:t>
                      </a:r>
                      <a:r>
                        <a:rPr lang="it-IT" sz="800" b="0" i="1" dirty="0" smtClean="0"/>
                        <a:t>.clinica (incluso indice</a:t>
                      </a:r>
                      <a:r>
                        <a:rPr lang="it-IT" sz="800" b="0" i="1" baseline="0" dirty="0" smtClean="0"/>
                        <a:t> di massa </a:t>
                      </a:r>
                      <a:r>
                        <a:rPr lang="it-IT" sz="800" b="0" i="1" baseline="0" dirty="0" err="1" smtClean="0"/>
                        <a:t>corp</a:t>
                      </a:r>
                      <a:r>
                        <a:rPr lang="it-IT" sz="800" b="0" i="1" baseline="0" dirty="0" smtClean="0"/>
                        <a:t>., </a:t>
                      </a:r>
                      <a:r>
                        <a:rPr lang="it-IT" sz="800" b="0" i="1" baseline="0" dirty="0" err="1" smtClean="0"/>
                        <a:t>BMI</a:t>
                      </a:r>
                      <a:r>
                        <a:rPr lang="it-IT" sz="800" b="0" i="1" baseline="0" dirty="0" smtClean="0"/>
                        <a:t>, </a:t>
                      </a:r>
                      <a:r>
                        <a:rPr lang="it-IT" sz="800" b="0" i="1" baseline="0" dirty="0" err="1" smtClean="0"/>
                        <a:t>eventuale</a:t>
                      </a:r>
                      <a:r>
                        <a:rPr lang="it-IT" sz="800" b="0" i="1" baseline="0" dirty="0" smtClean="0"/>
                        <a:t> uso di questionati) e dei fattori di rischio</a:t>
                      </a:r>
                      <a:endParaRPr lang="it-IT" sz="800" b="0" i="1" dirty="0"/>
                    </a:p>
                  </a:txBody>
                  <a:tcPr>
                    <a:solidFill>
                      <a:srgbClr val="CCFFFF"/>
                    </a:solidFill>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r>
              <a:tr h="285752">
                <a:tc>
                  <a:txBody>
                    <a:bodyPr/>
                    <a:lstStyle/>
                    <a:p>
                      <a:r>
                        <a:rPr lang="it-IT" sz="800" b="0" i="1" dirty="0" err="1" smtClean="0"/>
                        <a:t>pulsossimetria</a:t>
                      </a:r>
                      <a:endParaRPr lang="it-IT" sz="800" b="0" i="1" dirty="0"/>
                    </a:p>
                  </a:txBody>
                  <a:tcPr>
                    <a:solidFill>
                      <a:srgbClr val="CCFFFF"/>
                    </a:solidFill>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r>
              <a:tr h="285752">
                <a:tc>
                  <a:txBody>
                    <a:bodyPr/>
                    <a:lstStyle/>
                    <a:p>
                      <a:r>
                        <a:rPr lang="it-IT" sz="800" b="0" i="1" dirty="0" smtClean="0"/>
                        <a:t>Spirometria semplice</a:t>
                      </a:r>
                      <a:endParaRPr lang="it-IT" sz="800" b="0" i="1" dirty="0"/>
                    </a:p>
                  </a:txBody>
                  <a:tcPr>
                    <a:solidFill>
                      <a:srgbClr val="CCFFFF"/>
                    </a:solidFill>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r>
              <a:tr h="370840">
                <a:tc>
                  <a:txBody>
                    <a:bodyPr/>
                    <a:lstStyle/>
                    <a:p>
                      <a:r>
                        <a:rPr lang="it-IT" sz="800" b="0" i="1" dirty="0" smtClean="0"/>
                        <a:t>Consulenza </a:t>
                      </a:r>
                      <a:r>
                        <a:rPr lang="it-IT" sz="800" b="0" i="1" dirty="0" err="1" smtClean="0"/>
                        <a:t>pneumologica</a:t>
                      </a:r>
                      <a:endParaRPr lang="it-IT" sz="800" b="0" i="1" dirty="0"/>
                    </a:p>
                  </a:txBody>
                  <a:tcPr>
                    <a:solidFill>
                      <a:srgbClr val="CCFFFF"/>
                    </a:solidFill>
                  </a:tcPr>
                </a:tc>
                <a:tc>
                  <a:txBody>
                    <a:bodyPr/>
                    <a:lstStyle/>
                    <a:p>
                      <a:r>
                        <a:rPr lang="it-IT" sz="800" dirty="0" smtClean="0"/>
                        <a:t>Specialista </a:t>
                      </a:r>
                      <a:r>
                        <a:rPr lang="it-IT" sz="800" dirty="0" err="1" smtClean="0"/>
                        <a:t>pneumologo</a:t>
                      </a:r>
                      <a:r>
                        <a:rPr lang="it-IT" sz="800" dirty="0" smtClean="0"/>
                        <a:t> in caso di dubbio diagnostico</a:t>
                      </a:r>
                      <a:endParaRPr lang="it-IT" sz="800" dirty="0"/>
                    </a:p>
                  </a:txBody>
                  <a:tcPr/>
                </a:tc>
                <a:tc>
                  <a:txBody>
                    <a:bodyPr/>
                    <a:lstStyle/>
                    <a:p>
                      <a:r>
                        <a:rPr lang="it-IT" sz="800" dirty="0" smtClean="0"/>
                        <a:t>Specialista </a:t>
                      </a:r>
                      <a:r>
                        <a:rPr lang="it-IT" sz="800" dirty="0" err="1" smtClean="0"/>
                        <a:t>pneumologo</a:t>
                      </a:r>
                      <a:r>
                        <a:rPr lang="it-IT" sz="800" dirty="0" smtClean="0"/>
                        <a:t> </a:t>
                      </a:r>
                      <a:endParaRPr lang="it-IT" sz="800" dirty="0"/>
                    </a:p>
                  </a:txBody>
                  <a:tcPr/>
                </a:tc>
                <a:tc>
                  <a:txBody>
                    <a:bodyPr/>
                    <a:lstStyle/>
                    <a:p>
                      <a:r>
                        <a:rPr lang="it-IT" sz="800" dirty="0" smtClean="0"/>
                        <a:t>Specialista </a:t>
                      </a:r>
                      <a:r>
                        <a:rPr lang="it-IT" sz="800" dirty="0" err="1" smtClean="0"/>
                        <a:t>pneumologo</a:t>
                      </a:r>
                      <a:r>
                        <a:rPr lang="it-IT" sz="800" dirty="0" smtClean="0"/>
                        <a:t> </a:t>
                      </a:r>
                      <a:endParaRPr lang="it-IT" sz="800" dirty="0"/>
                    </a:p>
                  </a:txBody>
                  <a:tcPr/>
                </a:tc>
                <a:tc>
                  <a:txBody>
                    <a:bodyPr/>
                    <a:lstStyle/>
                    <a:p>
                      <a:r>
                        <a:rPr lang="it-IT" sz="800" dirty="0" smtClean="0"/>
                        <a:t>Specialista </a:t>
                      </a:r>
                      <a:r>
                        <a:rPr lang="it-IT" sz="800" dirty="0" err="1" smtClean="0"/>
                        <a:t>pneumologo</a:t>
                      </a:r>
                      <a:r>
                        <a:rPr lang="it-IT" sz="800" dirty="0" smtClean="0"/>
                        <a:t> </a:t>
                      </a:r>
                      <a:endParaRPr lang="it-IT" sz="800" dirty="0"/>
                    </a:p>
                  </a:txBody>
                  <a:tcPr/>
                </a:tc>
              </a:tr>
              <a:tr h="254008">
                <a:tc>
                  <a:txBody>
                    <a:bodyPr/>
                    <a:lstStyle/>
                    <a:p>
                      <a:r>
                        <a:rPr lang="it-IT" sz="800" b="0" i="1" dirty="0" smtClean="0"/>
                        <a:t>Spirometria globale</a:t>
                      </a:r>
                      <a:endParaRPr lang="it-IT" sz="800" b="0" i="1" dirty="0"/>
                    </a:p>
                  </a:txBody>
                  <a:tcPr>
                    <a:solidFill>
                      <a:srgbClr val="CCFFFF"/>
                    </a:solidFill>
                  </a:tcPr>
                </a:tc>
                <a:tc>
                  <a:txBody>
                    <a:bodyPr/>
                    <a:lstStyle/>
                    <a:p>
                      <a:r>
                        <a:rPr lang="it-IT" sz="800" dirty="0" smtClean="0"/>
                        <a:t>Laboratorio</a:t>
                      </a:r>
                      <a:r>
                        <a:rPr lang="it-IT" sz="800" baseline="0" dirty="0" smtClean="0"/>
                        <a:t> specialistico</a:t>
                      </a:r>
                      <a:endParaRPr lang="it-IT" sz="800" dirty="0"/>
                    </a:p>
                  </a:txBody>
                  <a:tcPr/>
                </a:tc>
                <a:tc>
                  <a:txBody>
                    <a:bodyPr/>
                    <a:lstStyle/>
                    <a:p>
                      <a:r>
                        <a:rPr lang="it-IT" sz="800" smtClean="0"/>
                        <a:t>Laboratorio</a:t>
                      </a:r>
                      <a:r>
                        <a:rPr lang="it-IT" sz="800" baseline="0" smtClean="0"/>
                        <a:t> specialistico</a:t>
                      </a:r>
                      <a:endParaRPr lang="it-IT" sz="800" dirty="0"/>
                    </a:p>
                  </a:txBody>
                  <a:tcPr/>
                </a:tc>
                <a:tc>
                  <a:txBody>
                    <a:bodyPr/>
                    <a:lstStyle/>
                    <a:p>
                      <a:r>
                        <a:rPr lang="it-IT" sz="800" dirty="0" smtClean="0"/>
                        <a:t>Laboratorio</a:t>
                      </a:r>
                      <a:r>
                        <a:rPr lang="it-IT" sz="800" baseline="0" dirty="0" smtClean="0"/>
                        <a:t> specialistico</a:t>
                      </a:r>
                      <a:endParaRPr lang="it-IT" sz="800" dirty="0"/>
                    </a:p>
                  </a:txBody>
                  <a:tcPr/>
                </a:tc>
                <a:tc>
                  <a:txBody>
                    <a:bodyPr/>
                    <a:lstStyle/>
                    <a:p>
                      <a:r>
                        <a:rPr lang="it-IT" sz="800" dirty="0" smtClean="0"/>
                        <a:t>Laboratorio</a:t>
                      </a:r>
                      <a:r>
                        <a:rPr lang="it-IT" sz="800" baseline="0" dirty="0" smtClean="0"/>
                        <a:t> specialistico</a:t>
                      </a:r>
                      <a:endParaRPr lang="it-IT" sz="800" dirty="0"/>
                    </a:p>
                  </a:txBody>
                  <a:tcPr/>
                </a:tc>
              </a:tr>
              <a:tr h="370840">
                <a:tc>
                  <a:txBody>
                    <a:bodyPr/>
                    <a:lstStyle/>
                    <a:p>
                      <a:r>
                        <a:rPr lang="it-IT" sz="800" b="0" i="1" dirty="0" smtClean="0"/>
                        <a:t>Misura della capacità di diffusione (DLCO)</a:t>
                      </a:r>
                      <a:endParaRPr lang="it-IT" sz="800" b="0" i="1" dirty="0"/>
                    </a:p>
                  </a:txBody>
                  <a:tcPr>
                    <a:solidFill>
                      <a:srgbClr val="CCFFFF"/>
                    </a:solidFill>
                  </a:tcPr>
                </a:tc>
                <a:tc>
                  <a:txBody>
                    <a:bodyPr/>
                    <a:lstStyle/>
                    <a:p>
                      <a:endParaRPr lang="it-IT" sz="800" dirty="0"/>
                    </a:p>
                  </a:txBody>
                  <a:tcPr/>
                </a:tc>
                <a:tc>
                  <a:txBody>
                    <a:bodyPr/>
                    <a:lstStyle/>
                    <a:p>
                      <a:r>
                        <a:rPr lang="it-IT" sz="800" smtClean="0"/>
                        <a:t>Laboratorio</a:t>
                      </a:r>
                      <a:r>
                        <a:rPr lang="it-IT" sz="800" baseline="0" smtClean="0"/>
                        <a:t> specialistico</a:t>
                      </a:r>
                      <a:endParaRPr lang="it-IT" sz="800" dirty="0"/>
                    </a:p>
                  </a:txBody>
                  <a:tcPr/>
                </a:tc>
                <a:tc>
                  <a:txBody>
                    <a:bodyPr/>
                    <a:lstStyle/>
                    <a:p>
                      <a:r>
                        <a:rPr lang="it-IT" sz="800" dirty="0" smtClean="0"/>
                        <a:t>Laboratorio</a:t>
                      </a:r>
                      <a:r>
                        <a:rPr lang="it-IT" sz="800" baseline="0" dirty="0" smtClean="0"/>
                        <a:t> specialistico</a:t>
                      </a:r>
                      <a:endParaRPr lang="it-IT" sz="800" dirty="0"/>
                    </a:p>
                  </a:txBody>
                  <a:tcPr/>
                </a:tc>
                <a:tc>
                  <a:txBody>
                    <a:bodyPr/>
                    <a:lstStyle/>
                    <a:p>
                      <a:r>
                        <a:rPr lang="it-IT" sz="800" dirty="0" smtClean="0"/>
                        <a:t>Laboratorio</a:t>
                      </a:r>
                      <a:r>
                        <a:rPr lang="it-IT" sz="800" baseline="0" dirty="0" smtClean="0"/>
                        <a:t> specialistico</a:t>
                      </a:r>
                      <a:endParaRPr lang="it-IT" sz="800" dirty="0"/>
                    </a:p>
                  </a:txBody>
                  <a:tcPr/>
                </a:tc>
              </a:tr>
              <a:tr h="272102">
                <a:tc>
                  <a:txBody>
                    <a:bodyPr/>
                    <a:lstStyle/>
                    <a:p>
                      <a:r>
                        <a:rPr lang="it-IT" sz="800" b="0" i="1" dirty="0" err="1" smtClean="0"/>
                        <a:t>Rx</a:t>
                      </a:r>
                      <a:r>
                        <a:rPr lang="it-IT" sz="800" b="0" i="1" dirty="0" smtClean="0"/>
                        <a:t> torace</a:t>
                      </a:r>
                      <a:endParaRPr lang="it-IT" sz="800" b="0" i="1" dirty="0"/>
                    </a:p>
                  </a:txBody>
                  <a:tcPr>
                    <a:solidFill>
                      <a:srgbClr val="CCFFFF"/>
                    </a:solidFill>
                  </a:tcPr>
                </a:tc>
                <a:tc>
                  <a:txBody>
                    <a:bodyPr/>
                    <a:lstStyle/>
                    <a:p>
                      <a:r>
                        <a:rPr lang="it-IT" sz="800" dirty="0" smtClean="0"/>
                        <a:t>radiologia</a:t>
                      </a:r>
                      <a:endParaRPr lang="it-IT" sz="800" dirty="0"/>
                    </a:p>
                  </a:txBody>
                  <a:tcPr/>
                </a:tc>
                <a:tc>
                  <a:txBody>
                    <a:bodyPr/>
                    <a:lstStyle/>
                    <a:p>
                      <a:r>
                        <a:rPr lang="it-IT" sz="800" smtClean="0"/>
                        <a:t>radiologia</a:t>
                      </a:r>
                      <a:endParaRPr lang="it-IT" sz="800" dirty="0"/>
                    </a:p>
                  </a:txBody>
                  <a:tcPr/>
                </a:tc>
                <a:tc>
                  <a:txBody>
                    <a:bodyPr/>
                    <a:lstStyle/>
                    <a:p>
                      <a:r>
                        <a:rPr lang="it-IT" sz="800" dirty="0" smtClean="0"/>
                        <a:t>radiologia</a:t>
                      </a:r>
                      <a:endParaRPr lang="it-IT" sz="800" dirty="0"/>
                    </a:p>
                  </a:txBody>
                  <a:tcPr/>
                </a:tc>
                <a:tc>
                  <a:txBody>
                    <a:bodyPr/>
                    <a:lstStyle/>
                    <a:p>
                      <a:r>
                        <a:rPr lang="it-IT" sz="800" dirty="0" smtClean="0"/>
                        <a:t>radiologia</a:t>
                      </a:r>
                      <a:endParaRPr lang="it-IT" sz="800" dirty="0"/>
                    </a:p>
                  </a:txBody>
                  <a:tcPr/>
                </a:tc>
              </a:tr>
              <a:tr h="285752">
                <a:tc>
                  <a:txBody>
                    <a:bodyPr/>
                    <a:lstStyle/>
                    <a:p>
                      <a:r>
                        <a:rPr lang="it-IT" sz="800" b="0" i="1" dirty="0" err="1" smtClean="0"/>
                        <a:t>ecg</a:t>
                      </a:r>
                      <a:endParaRPr lang="it-IT" sz="800" b="0" i="1" dirty="0"/>
                    </a:p>
                  </a:txBody>
                  <a:tcPr>
                    <a:solidFill>
                      <a:srgbClr val="CCFFFF"/>
                    </a:solidFill>
                  </a:tcPr>
                </a:tc>
                <a:tc>
                  <a:txBody>
                    <a:bodyPr/>
                    <a:lstStyle/>
                    <a:p>
                      <a:r>
                        <a:rPr lang="it-IT" sz="800" dirty="0" smtClean="0"/>
                        <a:t>MMG, specialista</a:t>
                      </a:r>
                      <a:endParaRPr lang="it-IT" sz="800" dirty="0"/>
                    </a:p>
                  </a:txBody>
                  <a:tcPr/>
                </a:tc>
                <a:tc>
                  <a:txBody>
                    <a:bodyPr/>
                    <a:lstStyle/>
                    <a:p>
                      <a:r>
                        <a:rPr lang="it-IT" sz="800" dirty="0" smtClean="0"/>
                        <a:t>MMG, specialista</a:t>
                      </a:r>
                      <a:endParaRPr lang="it-IT" sz="800" dirty="0"/>
                    </a:p>
                  </a:txBody>
                  <a:tcPr/>
                </a:tc>
                <a:tc>
                  <a:txBody>
                    <a:bodyPr/>
                    <a:lstStyle/>
                    <a:p>
                      <a:r>
                        <a:rPr lang="it-IT" sz="800" smtClean="0"/>
                        <a:t>MMG, specialista</a:t>
                      </a:r>
                      <a:endParaRPr lang="it-IT" sz="800" dirty="0"/>
                    </a:p>
                  </a:txBody>
                  <a:tcPr/>
                </a:tc>
                <a:tc>
                  <a:txBody>
                    <a:bodyPr/>
                    <a:lstStyle/>
                    <a:p>
                      <a:r>
                        <a:rPr lang="it-IT" sz="800" dirty="0" smtClean="0"/>
                        <a:t>MMG, specialista</a:t>
                      </a:r>
                      <a:endParaRPr lang="it-IT" sz="800" dirty="0"/>
                    </a:p>
                  </a:txBody>
                  <a:tcPr/>
                </a:tc>
              </a:tr>
              <a:tr h="285752">
                <a:tc>
                  <a:txBody>
                    <a:bodyPr/>
                    <a:lstStyle/>
                    <a:p>
                      <a:r>
                        <a:rPr lang="it-IT" sz="800" b="0" i="1" dirty="0" err="1" smtClean="0"/>
                        <a:t>Ecg</a:t>
                      </a:r>
                      <a:r>
                        <a:rPr lang="it-IT" sz="800" b="0" i="1" dirty="0" smtClean="0"/>
                        <a:t>/</a:t>
                      </a:r>
                      <a:r>
                        <a:rPr lang="it-IT" sz="800" b="0" i="1" dirty="0" err="1" smtClean="0"/>
                        <a:t>ecocardiogramma</a:t>
                      </a:r>
                      <a:endParaRPr lang="it-IT" sz="800" b="0" i="1" dirty="0"/>
                    </a:p>
                  </a:txBody>
                  <a:tcPr>
                    <a:solidFill>
                      <a:srgbClr val="CCFFFF"/>
                    </a:solidFill>
                  </a:tcPr>
                </a:tc>
                <a:tc>
                  <a:txBody>
                    <a:bodyPr/>
                    <a:lstStyle/>
                    <a:p>
                      <a:endParaRPr lang="it-IT" sz="800"/>
                    </a:p>
                  </a:txBody>
                  <a:tcPr/>
                </a:tc>
                <a:tc>
                  <a:txBody>
                    <a:bodyPr/>
                    <a:lstStyle/>
                    <a:p>
                      <a:r>
                        <a:rPr lang="it-IT" sz="800" smtClean="0"/>
                        <a:t>specialista</a:t>
                      </a:r>
                      <a:endParaRPr lang="it-IT" sz="800" dirty="0"/>
                    </a:p>
                  </a:txBody>
                  <a:tcPr/>
                </a:tc>
                <a:tc>
                  <a:txBody>
                    <a:bodyPr/>
                    <a:lstStyle/>
                    <a:p>
                      <a:r>
                        <a:rPr lang="it-IT" sz="800" smtClean="0"/>
                        <a:t>specialista</a:t>
                      </a:r>
                      <a:endParaRPr lang="it-IT" sz="800" dirty="0"/>
                    </a:p>
                  </a:txBody>
                  <a:tcPr/>
                </a:tc>
                <a:tc>
                  <a:txBody>
                    <a:bodyPr/>
                    <a:lstStyle/>
                    <a:p>
                      <a:r>
                        <a:rPr lang="it-IT" sz="800" dirty="0" smtClean="0"/>
                        <a:t>specialista</a:t>
                      </a:r>
                      <a:endParaRPr lang="it-IT" sz="800" dirty="0"/>
                    </a:p>
                  </a:txBody>
                  <a:tcPr/>
                </a:tc>
              </a:tr>
              <a:tr h="214314">
                <a:tc>
                  <a:txBody>
                    <a:bodyPr/>
                    <a:lstStyle/>
                    <a:p>
                      <a:r>
                        <a:rPr lang="it-IT" sz="800" b="0" i="1" dirty="0" err="1" smtClean="0"/>
                        <a:t>emogasanalisi</a:t>
                      </a:r>
                      <a:endParaRPr lang="it-IT" sz="800" b="0" i="1" dirty="0"/>
                    </a:p>
                  </a:txBody>
                  <a:tcPr>
                    <a:solidFill>
                      <a:srgbClr val="CCFFFF"/>
                    </a:solidFill>
                  </a:tcPr>
                </a:tc>
                <a:tc>
                  <a:txBody>
                    <a:bodyPr/>
                    <a:lstStyle/>
                    <a:p>
                      <a:endParaRPr lang="it-IT" sz="800"/>
                    </a:p>
                  </a:txBody>
                  <a:tcPr/>
                </a:tc>
                <a:tc>
                  <a:txBody>
                    <a:bodyPr/>
                    <a:lstStyle/>
                    <a:p>
                      <a:endParaRPr lang="it-IT" sz="800"/>
                    </a:p>
                  </a:txBody>
                  <a:tcPr/>
                </a:tc>
                <a:tc>
                  <a:txBody>
                    <a:bodyPr/>
                    <a:lstStyle/>
                    <a:p>
                      <a:r>
                        <a:rPr lang="it-IT" sz="800" smtClean="0"/>
                        <a:t>Laboratorio</a:t>
                      </a:r>
                      <a:r>
                        <a:rPr lang="it-IT" sz="800" baseline="0" smtClean="0"/>
                        <a:t> specialistico</a:t>
                      </a:r>
                      <a:endParaRPr lang="it-IT" sz="800" dirty="0"/>
                    </a:p>
                  </a:txBody>
                  <a:tcPr/>
                </a:tc>
                <a:tc>
                  <a:txBody>
                    <a:bodyPr/>
                    <a:lstStyle/>
                    <a:p>
                      <a:r>
                        <a:rPr lang="it-IT" sz="800" dirty="0" smtClean="0"/>
                        <a:t>Laboratorio</a:t>
                      </a:r>
                      <a:r>
                        <a:rPr lang="it-IT" sz="800" baseline="0" dirty="0" smtClean="0"/>
                        <a:t> specialistico</a:t>
                      </a:r>
                      <a:endParaRPr lang="it-IT" sz="800" dirty="0"/>
                    </a:p>
                  </a:txBody>
                  <a:tcPr/>
                </a:tc>
              </a:tr>
              <a:tr h="285752">
                <a:tc>
                  <a:txBody>
                    <a:bodyPr/>
                    <a:lstStyle/>
                    <a:p>
                      <a:r>
                        <a:rPr lang="it-IT" sz="800" b="0" i="1" dirty="0" smtClean="0"/>
                        <a:t>Test del cammino dei 6 minuti</a:t>
                      </a:r>
                      <a:endParaRPr lang="it-IT" sz="800" b="0" i="1" dirty="0"/>
                    </a:p>
                  </a:txBody>
                  <a:tcPr>
                    <a:solidFill>
                      <a:srgbClr val="CCFFFF"/>
                    </a:solidFill>
                  </a:tcPr>
                </a:tc>
                <a:tc>
                  <a:txBody>
                    <a:bodyPr/>
                    <a:lstStyle/>
                    <a:p>
                      <a:endParaRPr lang="it-IT" sz="800"/>
                    </a:p>
                  </a:txBody>
                  <a:tcPr/>
                </a:tc>
                <a:tc>
                  <a:txBody>
                    <a:bodyPr/>
                    <a:lstStyle/>
                    <a:p>
                      <a:r>
                        <a:rPr lang="it-IT" sz="800" dirty="0" smtClean="0"/>
                        <a:t>Laboratorio</a:t>
                      </a:r>
                      <a:r>
                        <a:rPr lang="it-IT" sz="800" baseline="0" dirty="0" smtClean="0"/>
                        <a:t> specialistico</a:t>
                      </a:r>
                      <a:endParaRPr lang="it-IT" sz="800" dirty="0"/>
                    </a:p>
                  </a:txBody>
                  <a:tcPr/>
                </a:tc>
                <a:tc>
                  <a:txBody>
                    <a:bodyPr/>
                    <a:lstStyle/>
                    <a:p>
                      <a:r>
                        <a:rPr lang="it-IT" sz="800" smtClean="0"/>
                        <a:t>Laboratorio</a:t>
                      </a:r>
                      <a:r>
                        <a:rPr lang="it-IT" sz="800" baseline="0" smtClean="0"/>
                        <a:t> specialistico</a:t>
                      </a:r>
                      <a:endParaRPr lang="it-IT" sz="800" dirty="0"/>
                    </a:p>
                  </a:txBody>
                  <a:tcPr/>
                </a:tc>
                <a:tc>
                  <a:txBody>
                    <a:bodyPr/>
                    <a:lstStyle/>
                    <a:p>
                      <a:r>
                        <a:rPr lang="it-IT" sz="800" dirty="0" smtClean="0"/>
                        <a:t>Laboratorio</a:t>
                      </a:r>
                      <a:r>
                        <a:rPr lang="it-IT" sz="800" baseline="0" dirty="0" smtClean="0"/>
                        <a:t> specialistico</a:t>
                      </a:r>
                      <a:endParaRPr lang="it-IT" sz="800" dirty="0"/>
                    </a:p>
                  </a:txBody>
                  <a:tcPr/>
                </a:tc>
              </a:tr>
              <a:tr h="370840">
                <a:tc>
                  <a:txBody>
                    <a:bodyPr/>
                    <a:lstStyle/>
                    <a:p>
                      <a:r>
                        <a:rPr lang="it-IT" sz="800" b="0" i="1" dirty="0" smtClean="0"/>
                        <a:t>Saturazione O2 notturna</a:t>
                      </a:r>
                      <a:endParaRPr lang="it-IT" sz="800" b="0" i="1" dirty="0"/>
                    </a:p>
                  </a:txBody>
                  <a:tcPr>
                    <a:solidFill>
                      <a:srgbClr val="CCFFFF"/>
                    </a:solidFill>
                  </a:tcPr>
                </a:tc>
                <a:tc>
                  <a:txBody>
                    <a:bodyPr/>
                    <a:lstStyle/>
                    <a:p>
                      <a:endParaRPr lang="it-IT" sz="800"/>
                    </a:p>
                  </a:txBody>
                  <a:tcPr/>
                </a:tc>
                <a:tc>
                  <a:txBody>
                    <a:bodyPr/>
                    <a:lstStyle/>
                    <a:p>
                      <a:r>
                        <a:rPr lang="it-IT" sz="800" smtClean="0"/>
                        <a:t>Laboratorio</a:t>
                      </a:r>
                      <a:r>
                        <a:rPr lang="it-IT" sz="800" baseline="0" smtClean="0"/>
                        <a:t> specialistico</a:t>
                      </a:r>
                      <a:endParaRPr lang="it-IT" sz="800" dirty="0"/>
                    </a:p>
                  </a:txBody>
                  <a:tcPr/>
                </a:tc>
                <a:tc>
                  <a:txBody>
                    <a:bodyPr/>
                    <a:lstStyle/>
                    <a:p>
                      <a:r>
                        <a:rPr lang="it-IT" sz="800" smtClean="0"/>
                        <a:t>Laboratorio</a:t>
                      </a:r>
                      <a:r>
                        <a:rPr lang="it-IT" sz="800" baseline="0" smtClean="0"/>
                        <a:t> specialistico</a:t>
                      </a:r>
                      <a:endParaRPr lang="it-IT" sz="800" dirty="0"/>
                    </a:p>
                  </a:txBody>
                  <a:tcPr/>
                </a:tc>
                <a:tc>
                  <a:txBody>
                    <a:bodyPr/>
                    <a:lstStyle/>
                    <a:p>
                      <a:r>
                        <a:rPr lang="it-IT" sz="800" dirty="0" smtClean="0"/>
                        <a:t>Laboratorio</a:t>
                      </a:r>
                      <a:r>
                        <a:rPr lang="it-IT" sz="800" baseline="0" dirty="0" smtClean="0"/>
                        <a:t> specialistico</a:t>
                      </a:r>
                      <a:endParaRPr lang="it-IT" sz="800" dirty="0"/>
                    </a:p>
                  </a:txBody>
                  <a:tcPr/>
                </a:tc>
              </a:tr>
              <a:tr h="370840">
                <a:tc>
                  <a:txBody>
                    <a:bodyPr/>
                    <a:lstStyle/>
                    <a:p>
                      <a:r>
                        <a:rPr lang="it-IT" sz="800" b="0" i="1" dirty="0" smtClean="0"/>
                        <a:t>Altre consulenze o indagini</a:t>
                      </a:r>
                      <a:endParaRPr lang="it-IT" sz="800" b="0" i="1" dirty="0"/>
                    </a:p>
                  </a:txBody>
                  <a:tcPr>
                    <a:solidFill>
                      <a:srgbClr val="CCFFFF"/>
                    </a:solidFill>
                  </a:tcPr>
                </a:tc>
                <a:tc>
                  <a:txBody>
                    <a:bodyPr/>
                    <a:lstStyle/>
                    <a:p>
                      <a:endParaRPr lang="it-IT" sz="800" dirty="0"/>
                    </a:p>
                  </a:txBody>
                  <a:tcPr/>
                </a:tc>
                <a:tc>
                  <a:txBody>
                    <a:bodyPr/>
                    <a:lstStyle/>
                    <a:p>
                      <a:r>
                        <a:rPr lang="it-IT" sz="800" dirty="0" smtClean="0"/>
                        <a:t>-altre consulenze o indagini</a:t>
                      </a:r>
                    </a:p>
                    <a:p>
                      <a:r>
                        <a:rPr lang="it-IT" sz="800" dirty="0" smtClean="0"/>
                        <a:t>-il MMG è responsabile del monitoraggio della terapia cronica; ogni 6 mesi rivaluta </a:t>
                      </a:r>
                      <a:r>
                        <a:rPr lang="it-IT" sz="800" dirty="0" err="1" smtClean="0"/>
                        <a:t>ambulatorialmente</a:t>
                      </a:r>
                      <a:r>
                        <a:rPr lang="it-IT" sz="800" dirty="0" smtClean="0"/>
                        <a:t> il paziente, effettua </a:t>
                      </a:r>
                      <a:r>
                        <a:rPr lang="it-IT" sz="800" dirty="0" err="1" smtClean="0"/>
                        <a:t>ctr</a:t>
                      </a:r>
                      <a:r>
                        <a:rPr lang="it-IT" sz="800" dirty="0" smtClean="0"/>
                        <a:t> della SaO2, in caso di </a:t>
                      </a:r>
                      <a:r>
                        <a:rPr lang="it-IT" sz="800" dirty="0" err="1" smtClean="0"/>
                        <a:t>riacutizzazzione</a:t>
                      </a:r>
                      <a:r>
                        <a:rPr lang="it-IT" sz="800" dirty="0" smtClean="0"/>
                        <a:t> e nei 2</a:t>
                      </a:r>
                      <a:r>
                        <a:rPr lang="it-IT" sz="800" baseline="0" dirty="0" smtClean="0"/>
                        <a:t> mesi successivi, lo invia allo specialista, in caso di variazioni persistenti del quadro clinico</a:t>
                      </a:r>
                      <a:endParaRPr lang="it-IT" sz="800" dirty="0"/>
                    </a:p>
                  </a:txBody>
                  <a:tcPr/>
                </a:tc>
                <a:tc>
                  <a:txBody>
                    <a:bodyPr/>
                    <a:lstStyle/>
                    <a:p>
                      <a:r>
                        <a:rPr lang="it-IT" sz="800" dirty="0" smtClean="0"/>
                        <a:t>-altre consulenze o indagini</a:t>
                      </a:r>
                    </a:p>
                    <a:p>
                      <a:r>
                        <a:rPr lang="it-IT" sz="800" dirty="0" smtClean="0"/>
                        <a:t>-il MMG è responsabile del monitoraggio della terapia cronica; rivaluta  il paziente </a:t>
                      </a:r>
                      <a:r>
                        <a:rPr lang="it-IT" sz="800" dirty="0" err="1" smtClean="0"/>
                        <a:t>ambulatorialmente</a:t>
                      </a:r>
                      <a:r>
                        <a:rPr lang="it-IT" sz="800" dirty="0" smtClean="0"/>
                        <a:t> </a:t>
                      </a:r>
                      <a:r>
                        <a:rPr lang="it-IT" sz="800" dirty="0" err="1" smtClean="0"/>
                        <a:t>iogni</a:t>
                      </a:r>
                      <a:r>
                        <a:rPr lang="it-IT" sz="800" dirty="0" smtClean="0"/>
                        <a:t> 3 mesi, </a:t>
                      </a:r>
                      <a:r>
                        <a:rPr lang="it-IT" sz="800" baseline="0" dirty="0" smtClean="0"/>
                        <a:t>invia subito allo specialista in caso di riacutizzazioni. Lo specialista </a:t>
                      </a:r>
                      <a:r>
                        <a:rPr lang="it-IT" sz="800" baseline="0" dirty="0" err="1" smtClean="0"/>
                        <a:t>pneumologo</a:t>
                      </a:r>
                      <a:r>
                        <a:rPr lang="it-IT" sz="800" baseline="0" dirty="0" smtClean="0"/>
                        <a:t> è responsabile della gestione delle riacutizzazioni in fase acuta e fino al recupero della stabilità.</a:t>
                      </a:r>
                      <a:endParaRPr lang="it-IT" sz="800" dirty="0"/>
                    </a:p>
                  </a:txBody>
                  <a:tcPr/>
                </a:tc>
                <a:tc>
                  <a:txBody>
                    <a:bodyPr/>
                    <a:lstStyle/>
                    <a:p>
                      <a:r>
                        <a:rPr lang="it-IT" sz="800" dirty="0" smtClean="0"/>
                        <a:t>-altre consulenze o indagini</a:t>
                      </a:r>
                    </a:p>
                    <a:p>
                      <a:r>
                        <a:rPr lang="it-IT" sz="800" dirty="0" smtClean="0"/>
                        <a:t>-il MMG è responsabile del monitoraggio della terapia cronica; rivaluta</a:t>
                      </a:r>
                      <a:r>
                        <a:rPr lang="it-IT" sz="800" baseline="0" dirty="0" smtClean="0"/>
                        <a:t> il paziente al massimo ogni 2 mesi, invia immediatamente allo specialista in caso di riacutizzazioni e/o di comparsa di nuovi segni e sintomi. Lo specialista </a:t>
                      </a:r>
                      <a:r>
                        <a:rPr lang="it-IT" sz="800" baseline="0" dirty="0" err="1" smtClean="0"/>
                        <a:t>pneumologo</a:t>
                      </a:r>
                      <a:r>
                        <a:rPr lang="it-IT" sz="800" baseline="0" dirty="0" smtClean="0"/>
                        <a:t> è responsabile della gestione delle riacutizzazioni fino alla loro stabilizzazione e </a:t>
                      </a:r>
                      <a:r>
                        <a:rPr lang="it-IT" sz="800" baseline="0" dirty="0" err="1" smtClean="0"/>
                        <a:t>monitorizza</a:t>
                      </a:r>
                      <a:r>
                        <a:rPr lang="it-IT" sz="800" baseline="0" dirty="0" smtClean="0"/>
                        <a:t> le </a:t>
                      </a:r>
                      <a:r>
                        <a:rPr lang="it-IT" sz="800" baseline="0" dirty="0" err="1" smtClean="0"/>
                        <a:t>comorbilità</a:t>
                      </a:r>
                      <a:r>
                        <a:rPr lang="it-IT" sz="800" baseline="0" dirty="0" smtClean="0"/>
                        <a:t>, </a:t>
                      </a:r>
                      <a:r>
                        <a:rPr lang="it-IT" sz="800" baseline="0" dirty="0" err="1" smtClean="0"/>
                        <a:t>avvalendosi</a:t>
                      </a:r>
                      <a:r>
                        <a:rPr lang="it-IT" sz="800" baseline="0" dirty="0" smtClean="0"/>
                        <a:t> delle necessarie consulenze.</a:t>
                      </a:r>
                      <a:endParaRPr lang="it-IT" sz="800" dirty="0"/>
                    </a:p>
                  </a:txBody>
                  <a:tcPr/>
                </a:tc>
              </a:tr>
            </a:tbl>
          </a:graphicData>
        </a:graphic>
      </p:graphicFrame>
      <p:sp>
        <p:nvSpPr>
          <p:cNvPr id="5" name="Freccia in giù 4"/>
          <p:cNvSpPr/>
          <p:nvPr/>
        </p:nvSpPr>
        <p:spPr>
          <a:xfrm>
            <a:off x="642910" y="714356"/>
            <a:ext cx="214314" cy="500066"/>
          </a:xfrm>
          <a:prstGeom prst="downArrow">
            <a:avLst>
              <a:gd name="adj1" fmla="val 50000"/>
              <a:gd name="adj2" fmla="val 801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prstClr val="white"/>
              </a:solidFill>
            </a:endParaRPr>
          </a:p>
        </p:txBody>
      </p:sp>
    </p:spTree>
    <p:extLst>
      <p:ext uri="{BB962C8B-B14F-4D97-AF65-F5344CB8AC3E}">
        <p14:creationId xmlns:p14="http://schemas.microsoft.com/office/powerpoint/2010/main" val="13744264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Segnaposto contenuto 3"/>
          <p:cNvGraphicFramePr>
            <a:graphicFrameLocks noGrp="1"/>
          </p:cNvGraphicFramePr>
          <p:nvPr>
            <p:ph idx="4294967295"/>
          </p:nvPr>
        </p:nvGraphicFramePr>
        <p:xfrm>
          <a:off x="0" y="71413"/>
          <a:ext cx="9144000" cy="6797595"/>
        </p:xfrm>
        <a:graphic>
          <a:graphicData uri="http://schemas.openxmlformats.org/drawingml/2006/table">
            <a:tbl>
              <a:tblPr firstRow="1" bandRow="1">
                <a:tableStyleId>{5C22544A-7EE6-4342-B048-85BDC9FD1C3A}</a:tableStyleId>
              </a:tblPr>
              <a:tblGrid>
                <a:gridCol w="428596"/>
                <a:gridCol w="1643074"/>
                <a:gridCol w="1643074"/>
                <a:gridCol w="1785950"/>
                <a:gridCol w="1785950"/>
                <a:gridCol w="1857356"/>
              </a:tblGrid>
              <a:tr h="462071">
                <a:tc>
                  <a:txBody>
                    <a:bodyPr/>
                    <a:lstStyle/>
                    <a:p>
                      <a:endParaRPr lang="it-IT" dirty="0"/>
                    </a:p>
                  </a:txBody>
                  <a:tcPr/>
                </a:tc>
                <a:tc>
                  <a:txBody>
                    <a:bodyPr/>
                    <a:lstStyle/>
                    <a:p>
                      <a:r>
                        <a:rPr lang="it-IT" sz="1200" dirty="0" smtClean="0"/>
                        <a:t>Criticità di partenza</a:t>
                      </a:r>
                      <a:endParaRPr lang="it-IT" sz="1200" dirty="0"/>
                    </a:p>
                  </a:txBody>
                  <a:tcPr/>
                </a:tc>
                <a:tc>
                  <a:txBody>
                    <a:bodyPr/>
                    <a:lstStyle/>
                    <a:p>
                      <a:r>
                        <a:rPr lang="it-IT" sz="1200" dirty="0" smtClean="0"/>
                        <a:t>obiettivi</a:t>
                      </a:r>
                      <a:endParaRPr lang="it-IT" sz="1200" dirty="0"/>
                    </a:p>
                  </a:txBody>
                  <a:tcPr/>
                </a:tc>
                <a:tc>
                  <a:txBody>
                    <a:bodyPr/>
                    <a:lstStyle/>
                    <a:p>
                      <a:r>
                        <a:rPr lang="it-IT" sz="1200" dirty="0" smtClean="0"/>
                        <a:t>Piano intervento</a:t>
                      </a:r>
                      <a:endParaRPr lang="it-IT" sz="1200" dirty="0"/>
                    </a:p>
                  </a:txBody>
                  <a:tcPr/>
                </a:tc>
                <a:tc>
                  <a:txBody>
                    <a:bodyPr/>
                    <a:lstStyle/>
                    <a:p>
                      <a:r>
                        <a:rPr lang="it-IT" sz="1200" dirty="0" smtClean="0"/>
                        <a:t>Criticità di realizzazione/</a:t>
                      </a:r>
                      <a:r>
                        <a:rPr lang="it-IT" sz="1200" dirty="0" err="1" smtClean="0"/>
                        <a:t>soluz</a:t>
                      </a:r>
                      <a:r>
                        <a:rPr lang="it-IT" sz="1200" dirty="0" smtClean="0"/>
                        <a:t>.</a:t>
                      </a:r>
                      <a:endParaRPr lang="it-IT" sz="1200" dirty="0"/>
                    </a:p>
                  </a:txBody>
                  <a:tcPr/>
                </a:tc>
                <a:tc>
                  <a:txBody>
                    <a:bodyPr/>
                    <a:lstStyle/>
                    <a:p>
                      <a:r>
                        <a:rPr lang="it-IT" sz="1200" dirty="0" smtClean="0"/>
                        <a:t>indicatori</a:t>
                      </a:r>
                      <a:endParaRPr lang="it-IT" sz="1200" dirty="0"/>
                    </a:p>
                  </a:txBody>
                  <a:tcPr/>
                </a:tc>
              </a:tr>
              <a:tr h="1324603">
                <a:tc>
                  <a:txBody>
                    <a:bodyPr/>
                    <a:lstStyle/>
                    <a:p>
                      <a:r>
                        <a:rPr lang="it-IT" sz="1200" b="1" dirty="0" smtClean="0"/>
                        <a:t>prevenzione</a:t>
                      </a:r>
                      <a:endParaRPr lang="it-IT" sz="1200" b="1" dirty="0"/>
                    </a:p>
                  </a:txBody>
                  <a:tcPr vert="vert270" anchorCtr="1"/>
                </a:tc>
                <a:tc>
                  <a:txBody>
                    <a:bodyPr/>
                    <a:lstStyle/>
                    <a:p>
                      <a:r>
                        <a:rPr lang="it-IT" sz="1000" dirty="0" smtClean="0"/>
                        <a:t>Prevalenza di fumatori nella </a:t>
                      </a:r>
                      <a:r>
                        <a:rPr lang="it-IT" sz="1000" dirty="0" err="1" smtClean="0"/>
                        <a:t>pop.gen</a:t>
                      </a:r>
                      <a:r>
                        <a:rPr lang="it-IT" sz="1000" dirty="0" smtClean="0"/>
                        <a:t>.:</a:t>
                      </a:r>
                      <a:r>
                        <a:rPr lang="it-IT" sz="1000" baseline="0" dirty="0" smtClean="0"/>
                        <a:t> </a:t>
                      </a:r>
                      <a:r>
                        <a:rPr lang="it-IT" sz="1000" baseline="0" dirty="0" err="1" smtClean="0"/>
                        <a:t>oltre</a:t>
                      </a:r>
                      <a:r>
                        <a:rPr lang="it-IT" sz="1000" baseline="0" dirty="0" smtClean="0"/>
                        <a:t> il 20% (22% dato ISS 2014)</a:t>
                      </a:r>
                      <a:endParaRPr lang="it-IT" sz="1000" dirty="0"/>
                    </a:p>
                  </a:txBody>
                  <a:tcPr/>
                </a:tc>
                <a:tc>
                  <a:txBody>
                    <a:bodyPr/>
                    <a:lstStyle/>
                    <a:p>
                      <a:r>
                        <a:rPr lang="it-IT" sz="1000" dirty="0" smtClean="0"/>
                        <a:t>1)Monitoraggio della</a:t>
                      </a:r>
                      <a:r>
                        <a:rPr lang="it-IT" sz="1000" baseline="0" dirty="0" smtClean="0"/>
                        <a:t> prevalenza di fumatori</a:t>
                      </a:r>
                    </a:p>
                    <a:p>
                      <a:r>
                        <a:rPr lang="it-IT" sz="1000" baseline="0" dirty="0" smtClean="0"/>
                        <a:t>2) Riduzione della prevalenza di fumatori</a:t>
                      </a:r>
                      <a:endParaRPr lang="it-IT" sz="1000" dirty="0"/>
                    </a:p>
                  </a:txBody>
                  <a:tcPr/>
                </a:tc>
                <a:tc>
                  <a:txBody>
                    <a:bodyPr/>
                    <a:lstStyle/>
                    <a:p>
                      <a:pPr marL="228600" indent="-228600">
                        <a:buAutoNum type="arabicParenR"/>
                      </a:pPr>
                      <a:r>
                        <a:rPr lang="it-IT" sz="1000" dirty="0" smtClean="0"/>
                        <a:t>Sistema di </a:t>
                      </a:r>
                      <a:r>
                        <a:rPr lang="it-IT" sz="1000" dirty="0" err="1" smtClean="0"/>
                        <a:t>registraz</a:t>
                      </a:r>
                      <a:r>
                        <a:rPr lang="it-IT" sz="1000" dirty="0" smtClean="0"/>
                        <a:t>. Del fumo:</a:t>
                      </a:r>
                      <a:r>
                        <a:rPr lang="it-IT" sz="1000" baseline="0" dirty="0" smtClean="0"/>
                        <a:t> </a:t>
                      </a:r>
                      <a:r>
                        <a:rPr lang="it-IT" sz="1000" baseline="0" dirty="0" err="1" smtClean="0"/>
                        <a:t>adeguam</a:t>
                      </a:r>
                      <a:r>
                        <a:rPr lang="it-IT" sz="1000" baseline="0" dirty="0" smtClean="0"/>
                        <a:t>. SW MMG e PDF;</a:t>
                      </a:r>
                    </a:p>
                    <a:p>
                      <a:pPr marL="228600" indent="-228600">
                        <a:buAutoNum type="arabicParenR"/>
                      </a:pPr>
                      <a:r>
                        <a:rPr lang="it-IT" sz="1000" baseline="0" dirty="0" smtClean="0"/>
                        <a:t>Minimal </a:t>
                      </a:r>
                      <a:r>
                        <a:rPr lang="it-IT" sz="1000" baseline="0" dirty="0" err="1" smtClean="0"/>
                        <a:t>advice</a:t>
                      </a:r>
                      <a:r>
                        <a:rPr lang="it-IT" sz="1000" baseline="0" dirty="0" smtClean="0"/>
                        <a:t> da parte di MMG, PDF (anche farmacie, </a:t>
                      </a:r>
                      <a:r>
                        <a:rPr lang="it-IT" sz="1000" baseline="0" dirty="0" err="1" smtClean="0"/>
                        <a:t>U.O</a:t>
                      </a:r>
                      <a:r>
                        <a:rPr lang="it-IT" sz="1000" baseline="0" dirty="0" smtClean="0"/>
                        <a:t>., </a:t>
                      </a:r>
                      <a:r>
                        <a:rPr lang="it-IT" sz="1000" baseline="0" dirty="0" err="1" smtClean="0"/>
                        <a:t>ospedal</a:t>
                      </a:r>
                      <a:r>
                        <a:rPr lang="it-IT" sz="1000" baseline="0" dirty="0" smtClean="0"/>
                        <a:t>., </a:t>
                      </a:r>
                      <a:r>
                        <a:rPr lang="it-IT" sz="1000" baseline="0" dirty="0" err="1" smtClean="0"/>
                        <a:t>consultori</a:t>
                      </a:r>
                      <a:r>
                        <a:rPr lang="it-IT" sz="1000" baseline="0" dirty="0" smtClean="0"/>
                        <a:t>); </a:t>
                      </a:r>
                      <a:r>
                        <a:rPr lang="it-IT" sz="1000" baseline="0" dirty="0" err="1" smtClean="0"/>
                        <a:t>Centri</a:t>
                      </a:r>
                      <a:r>
                        <a:rPr lang="it-IT" sz="1000" baseline="0" dirty="0" smtClean="0"/>
                        <a:t> per il </a:t>
                      </a:r>
                      <a:r>
                        <a:rPr lang="it-IT" sz="1000" baseline="0" dirty="0" err="1" smtClean="0"/>
                        <a:t>trattam</a:t>
                      </a:r>
                      <a:r>
                        <a:rPr lang="it-IT" sz="1000" baseline="0" dirty="0" smtClean="0"/>
                        <a:t>. del tabagismo</a:t>
                      </a:r>
                      <a:endParaRPr lang="it-IT" sz="1000" dirty="0"/>
                    </a:p>
                  </a:txBody>
                  <a:tcPr/>
                </a:tc>
                <a:tc>
                  <a:txBody>
                    <a:bodyPr/>
                    <a:lstStyle/>
                    <a:p>
                      <a:pPr>
                        <a:buFontTx/>
                        <a:buChar char="-"/>
                      </a:pPr>
                      <a:r>
                        <a:rPr lang="it-IT" sz="1000" baseline="0" dirty="0" smtClean="0"/>
                        <a:t>Costi integrazione SW e applicazione minimal </a:t>
                      </a:r>
                      <a:r>
                        <a:rPr lang="it-IT" sz="1000" baseline="0" dirty="0" err="1" smtClean="0"/>
                        <a:t>advice</a:t>
                      </a:r>
                      <a:r>
                        <a:rPr lang="it-IT" sz="1000" baseline="0" dirty="0" smtClean="0"/>
                        <a:t>;</a:t>
                      </a:r>
                    </a:p>
                    <a:p>
                      <a:pPr>
                        <a:buFontTx/>
                        <a:buChar char="-"/>
                      </a:pPr>
                      <a:r>
                        <a:rPr lang="it-IT" sz="1000" baseline="0" dirty="0" smtClean="0"/>
                        <a:t>- </a:t>
                      </a:r>
                      <a:r>
                        <a:rPr lang="it-IT" sz="1000" baseline="0" dirty="0" err="1" smtClean="0"/>
                        <a:t>mancanza</a:t>
                      </a:r>
                      <a:r>
                        <a:rPr lang="it-IT" sz="1000" baseline="0" dirty="0" smtClean="0"/>
                        <a:t> di tempo</a:t>
                      </a:r>
                    </a:p>
                    <a:p>
                      <a:pPr>
                        <a:buFontTx/>
                        <a:buChar char="-"/>
                      </a:pPr>
                      <a:r>
                        <a:rPr lang="it-IT" sz="1000" baseline="0" dirty="0" smtClean="0"/>
                        <a:t>-difficoltà a sensibilizzare gli assistiti giovani</a:t>
                      </a:r>
                    </a:p>
                    <a:p>
                      <a:pPr>
                        <a:buFontTx/>
                        <a:buChar char="-"/>
                      </a:pPr>
                      <a:r>
                        <a:rPr lang="it-IT" sz="1000" baseline="0" dirty="0" smtClean="0"/>
                        <a:t>Tempi lunghi necessari alla variazione degli indicatori</a:t>
                      </a:r>
                      <a:endParaRPr lang="it-IT" sz="1000" dirty="0"/>
                    </a:p>
                  </a:txBody>
                  <a:tcPr/>
                </a:tc>
                <a:tc>
                  <a:txBody>
                    <a:bodyPr/>
                    <a:lstStyle/>
                    <a:p>
                      <a:pPr marL="228600" indent="-228600">
                        <a:buAutoNum type="arabicParenR"/>
                      </a:pPr>
                      <a:r>
                        <a:rPr lang="it-IT" sz="1000" dirty="0" smtClean="0"/>
                        <a:t>Integrazione SW, completezza della registrazione fumo in SW;</a:t>
                      </a:r>
                    </a:p>
                    <a:p>
                      <a:pPr marL="228600" indent="-228600">
                        <a:buAutoNum type="arabicParenR"/>
                      </a:pPr>
                      <a:r>
                        <a:rPr lang="it-IT" sz="1000" dirty="0" smtClean="0"/>
                        <a:t>Variazione di prevalenza fumatori</a:t>
                      </a:r>
                      <a:endParaRPr lang="it-IT" sz="1000" dirty="0"/>
                    </a:p>
                  </a:txBody>
                  <a:tcPr/>
                </a:tc>
              </a:tr>
              <a:tr h="1170580">
                <a:tc>
                  <a:txBody>
                    <a:bodyPr/>
                    <a:lstStyle/>
                    <a:p>
                      <a:r>
                        <a:rPr lang="it-IT" sz="1200" b="1" dirty="0" smtClean="0"/>
                        <a:t>diagnosi</a:t>
                      </a:r>
                      <a:endParaRPr lang="it-IT" sz="1200" b="1" dirty="0"/>
                    </a:p>
                  </a:txBody>
                  <a:tcPr vert="vert270" anchorCtr="1"/>
                </a:tc>
                <a:tc>
                  <a:txBody>
                    <a:bodyPr/>
                    <a:lstStyle/>
                    <a:p>
                      <a:r>
                        <a:rPr lang="it-IT" sz="1000" dirty="0" smtClean="0"/>
                        <a:t>Diagnosi ritardata, non appropriata, non </a:t>
                      </a:r>
                      <a:r>
                        <a:rPr lang="it-IT" sz="1000" dirty="0" err="1" smtClean="0"/>
                        <a:t>stadiata</a:t>
                      </a:r>
                      <a:endParaRPr lang="it-IT" sz="1000" dirty="0"/>
                    </a:p>
                  </a:txBody>
                  <a:tcPr/>
                </a:tc>
                <a:tc>
                  <a:txBody>
                    <a:bodyPr/>
                    <a:lstStyle/>
                    <a:p>
                      <a:r>
                        <a:rPr lang="it-IT" sz="1000" dirty="0" smtClean="0"/>
                        <a:t>Diagnosi precoce,appropriata,</a:t>
                      </a:r>
                      <a:r>
                        <a:rPr lang="it-IT" sz="1000" baseline="0" dirty="0" smtClean="0"/>
                        <a:t> con </a:t>
                      </a:r>
                      <a:r>
                        <a:rPr lang="it-IT" sz="1000" baseline="0" dirty="0" err="1" smtClean="0"/>
                        <a:t>stadiazione</a:t>
                      </a:r>
                      <a:endParaRPr lang="it-IT" sz="1000" dirty="0"/>
                    </a:p>
                  </a:txBody>
                  <a:tcPr/>
                </a:tc>
                <a:tc>
                  <a:txBody>
                    <a:bodyPr/>
                    <a:lstStyle/>
                    <a:p>
                      <a:r>
                        <a:rPr lang="it-IT" sz="1000" dirty="0" smtClean="0"/>
                        <a:t>(pre-selezione con CDQ o PICO6)</a:t>
                      </a:r>
                    </a:p>
                    <a:p>
                      <a:r>
                        <a:rPr lang="it-IT" sz="1000" dirty="0" smtClean="0"/>
                        <a:t>Spirometria per </a:t>
                      </a:r>
                      <a:r>
                        <a:rPr lang="it-IT" sz="1000" dirty="0" err="1" smtClean="0"/>
                        <a:t>sogg</a:t>
                      </a:r>
                      <a:r>
                        <a:rPr lang="it-IT" sz="1000" dirty="0" smtClean="0"/>
                        <a:t>. A rischio in base a dati obiettivi</a:t>
                      </a:r>
                      <a:r>
                        <a:rPr lang="it-IT" sz="1000" baseline="0" dirty="0" smtClean="0"/>
                        <a:t> registrati in SW (integrati da carta del rischio di BPCO ISS e </a:t>
                      </a:r>
                      <a:r>
                        <a:rPr lang="it-IT" sz="1000" baseline="0" dirty="0" err="1" smtClean="0"/>
                        <a:t>valut</a:t>
                      </a:r>
                      <a:r>
                        <a:rPr lang="it-IT" sz="1000" baseline="0" dirty="0" smtClean="0"/>
                        <a:t>. Soggettiva MMG</a:t>
                      </a:r>
                      <a:endParaRPr lang="it-IT" sz="1000" dirty="0"/>
                    </a:p>
                  </a:txBody>
                  <a:tcPr/>
                </a:tc>
                <a:tc>
                  <a:txBody>
                    <a:bodyPr/>
                    <a:lstStyle/>
                    <a:p>
                      <a:pPr>
                        <a:buFontTx/>
                        <a:buChar char="-"/>
                      </a:pPr>
                      <a:r>
                        <a:rPr lang="it-IT" sz="1000" dirty="0" smtClean="0"/>
                        <a:t>costi: integrazione SW, (acquisto, formazione, applicazione CDQ o PICO6);</a:t>
                      </a:r>
                    </a:p>
                    <a:p>
                      <a:pPr>
                        <a:buFontTx/>
                        <a:buChar char="-"/>
                      </a:pPr>
                      <a:r>
                        <a:rPr lang="it-IT" sz="1000" dirty="0" smtClean="0"/>
                        <a:t>- </a:t>
                      </a:r>
                      <a:r>
                        <a:rPr lang="it-IT" sz="1000" dirty="0" err="1" smtClean="0"/>
                        <a:t>carico</a:t>
                      </a:r>
                      <a:r>
                        <a:rPr lang="it-IT" sz="1000" dirty="0" smtClean="0"/>
                        <a:t> attività ospedaliera per spirometria;</a:t>
                      </a:r>
                    </a:p>
                    <a:p>
                      <a:pPr>
                        <a:buFontTx/>
                        <a:buChar char="-"/>
                      </a:pPr>
                      <a:r>
                        <a:rPr lang="it-IT" sz="1000" dirty="0" smtClean="0"/>
                        <a:t>- </a:t>
                      </a:r>
                      <a:r>
                        <a:rPr lang="it-IT" sz="1000" dirty="0" err="1" smtClean="0"/>
                        <a:t>costi</a:t>
                      </a:r>
                      <a:r>
                        <a:rPr lang="it-IT" sz="1000" dirty="0" smtClean="0"/>
                        <a:t> registrazione in SW</a:t>
                      </a:r>
                      <a:endParaRPr lang="it-IT" sz="1000" dirty="0"/>
                    </a:p>
                  </a:txBody>
                  <a:tcPr/>
                </a:tc>
                <a:tc>
                  <a:txBody>
                    <a:bodyPr/>
                    <a:lstStyle/>
                    <a:p>
                      <a:pPr marL="228600" indent="-228600">
                        <a:buAutoNum type="arabicParenR"/>
                      </a:pPr>
                      <a:r>
                        <a:rPr kumimoji="0" lang="it-IT" sz="1000" kern="1200" dirty="0" smtClean="0">
                          <a:solidFill>
                            <a:schemeClr val="dk1"/>
                          </a:solidFill>
                          <a:latin typeface="+mn-lt"/>
                          <a:ea typeface="+mn-ea"/>
                          <a:cs typeface="+mn-cs"/>
                        </a:rPr>
                        <a:t>Completezza della registrazione dato spirometria in SW;</a:t>
                      </a:r>
                    </a:p>
                    <a:p>
                      <a:pPr marL="228600" indent="-228600">
                        <a:buAutoNum type="arabicParenR"/>
                      </a:pPr>
                      <a:r>
                        <a:rPr kumimoji="0" lang="it-IT" sz="1000" kern="1200" dirty="0" smtClean="0">
                          <a:solidFill>
                            <a:schemeClr val="dk1"/>
                          </a:solidFill>
                          <a:latin typeface="+mn-lt"/>
                          <a:ea typeface="+mn-ea"/>
                          <a:cs typeface="+mn-cs"/>
                        </a:rPr>
                        <a:t>Rapporto prevalenza attesa BPCO/</a:t>
                      </a:r>
                      <a:r>
                        <a:rPr kumimoji="0" lang="it-IT" sz="1000" kern="1200" dirty="0" err="1" smtClean="0">
                          <a:solidFill>
                            <a:schemeClr val="dk1"/>
                          </a:solidFill>
                          <a:latin typeface="+mn-lt"/>
                          <a:ea typeface="+mn-ea"/>
                          <a:cs typeface="+mn-cs"/>
                        </a:rPr>
                        <a:t>BPCO</a:t>
                      </a:r>
                      <a:r>
                        <a:rPr kumimoji="0" lang="it-IT" sz="1000" kern="1200" dirty="0" smtClean="0">
                          <a:solidFill>
                            <a:schemeClr val="dk1"/>
                          </a:solidFill>
                          <a:latin typeface="+mn-lt"/>
                          <a:ea typeface="+mn-ea"/>
                          <a:cs typeface="+mn-cs"/>
                        </a:rPr>
                        <a:t> con dato spirometria</a:t>
                      </a:r>
                      <a:r>
                        <a:rPr kumimoji="0" lang="it-IT" sz="1000" kern="1200" baseline="0" dirty="0" smtClean="0">
                          <a:solidFill>
                            <a:schemeClr val="dk1"/>
                          </a:solidFill>
                          <a:latin typeface="+mn-lt"/>
                          <a:ea typeface="+mn-ea"/>
                          <a:cs typeface="+mn-cs"/>
                        </a:rPr>
                        <a:t> registrato e </a:t>
                      </a:r>
                      <a:r>
                        <a:rPr kumimoji="0" lang="it-IT" sz="1000" kern="1200" baseline="0" dirty="0" err="1" smtClean="0">
                          <a:solidFill>
                            <a:schemeClr val="dk1"/>
                          </a:solidFill>
                          <a:latin typeface="+mn-lt"/>
                          <a:ea typeface="+mn-ea"/>
                          <a:cs typeface="+mn-cs"/>
                        </a:rPr>
                        <a:t>stadiazione</a:t>
                      </a:r>
                      <a:endParaRPr kumimoji="0" lang="it-IT" sz="1000" kern="1200" dirty="0" smtClean="0">
                        <a:solidFill>
                          <a:schemeClr val="dk1"/>
                        </a:solidFill>
                        <a:latin typeface="+mn-lt"/>
                        <a:ea typeface="+mn-ea"/>
                        <a:cs typeface="+mn-cs"/>
                      </a:endParaRPr>
                    </a:p>
                  </a:txBody>
                  <a:tcPr/>
                </a:tc>
              </a:tr>
              <a:tr h="1971969">
                <a:tc>
                  <a:txBody>
                    <a:bodyPr/>
                    <a:lstStyle/>
                    <a:p>
                      <a:r>
                        <a:rPr lang="it-IT" sz="1200" b="1" dirty="0" smtClean="0"/>
                        <a:t>trattamento</a:t>
                      </a:r>
                      <a:endParaRPr lang="it-IT" sz="1200" b="1" dirty="0"/>
                    </a:p>
                  </a:txBody>
                  <a:tcPr vert="vert270" anchorCtr="1"/>
                </a:tc>
                <a:tc>
                  <a:txBody>
                    <a:bodyPr/>
                    <a:lstStyle/>
                    <a:p>
                      <a:r>
                        <a:rPr lang="it-IT" sz="1000" dirty="0" smtClean="0"/>
                        <a:t>1)Vaccinazioni: insufficiente copertura antinfluenzale e </a:t>
                      </a:r>
                      <a:r>
                        <a:rPr lang="it-IT" sz="1000" dirty="0" err="1" smtClean="0"/>
                        <a:t>antipneumococcica</a:t>
                      </a:r>
                      <a:endParaRPr lang="it-IT" sz="1000" dirty="0" smtClean="0"/>
                    </a:p>
                    <a:p>
                      <a:r>
                        <a:rPr lang="it-IT" sz="1000" dirty="0" smtClean="0"/>
                        <a:t>2)</a:t>
                      </a:r>
                      <a:r>
                        <a:rPr lang="it-IT" sz="1000" baseline="0" dirty="0" smtClean="0"/>
                        <a:t> Trattamento </a:t>
                      </a:r>
                      <a:r>
                        <a:rPr lang="it-IT" sz="1000" baseline="0" dirty="0" err="1" smtClean="0"/>
                        <a:t>farmacologico</a:t>
                      </a:r>
                      <a:r>
                        <a:rPr lang="it-IT" sz="1000" baseline="0" dirty="0" smtClean="0"/>
                        <a:t>: </a:t>
                      </a:r>
                      <a:r>
                        <a:rPr lang="it-IT" sz="1000" baseline="0" dirty="0" err="1" smtClean="0"/>
                        <a:t>appropriatezza</a:t>
                      </a:r>
                      <a:r>
                        <a:rPr lang="it-IT" sz="1000" baseline="0" dirty="0" smtClean="0"/>
                        <a:t>, </a:t>
                      </a:r>
                      <a:r>
                        <a:rPr lang="it-IT" sz="1000" baseline="0" dirty="0" err="1" smtClean="0"/>
                        <a:t>aderenza</a:t>
                      </a:r>
                      <a:r>
                        <a:rPr lang="it-IT" sz="1000" baseline="0" dirty="0" smtClean="0"/>
                        <a:t>, </a:t>
                      </a:r>
                      <a:r>
                        <a:rPr lang="it-IT" sz="1000" baseline="0" dirty="0" err="1" smtClean="0"/>
                        <a:t>persistenza</a:t>
                      </a:r>
                      <a:r>
                        <a:rPr lang="it-IT" sz="1000" baseline="0" dirty="0" smtClean="0"/>
                        <a:t> non adeguate</a:t>
                      </a:r>
                    </a:p>
                    <a:p>
                      <a:r>
                        <a:rPr lang="it-IT" sz="1000" baseline="0" dirty="0" smtClean="0"/>
                        <a:t>3) Educazione sanitaria e riabilitazione: assenza di interventi </a:t>
                      </a:r>
                      <a:r>
                        <a:rPr lang="it-IT" sz="1000" baseline="0" dirty="0" err="1" smtClean="0"/>
                        <a:t>amb</a:t>
                      </a:r>
                      <a:r>
                        <a:rPr lang="it-IT" sz="1000" baseline="0" dirty="0" smtClean="0"/>
                        <a:t>./domiciliari</a:t>
                      </a:r>
                      <a:endParaRPr lang="it-IT" sz="1000" dirty="0"/>
                    </a:p>
                  </a:txBody>
                  <a:tcPr/>
                </a:tc>
                <a:tc>
                  <a:txBody>
                    <a:bodyPr/>
                    <a:lstStyle/>
                    <a:p>
                      <a:r>
                        <a:rPr lang="it-IT" sz="1000" dirty="0" smtClean="0"/>
                        <a:t>1)Miglioramento della copertura antinfluenzale e </a:t>
                      </a:r>
                      <a:r>
                        <a:rPr lang="it-IT" sz="1000" dirty="0" err="1" smtClean="0"/>
                        <a:t>antipneumococcica</a:t>
                      </a:r>
                      <a:endParaRPr lang="it-IT" sz="1000" dirty="0" smtClean="0"/>
                    </a:p>
                    <a:p>
                      <a:r>
                        <a:rPr lang="it-IT" sz="1000" dirty="0" smtClean="0"/>
                        <a:t>2)</a:t>
                      </a:r>
                      <a:r>
                        <a:rPr lang="it-IT" sz="1000" baseline="0" dirty="0" smtClean="0"/>
                        <a:t> Miglioramento di </a:t>
                      </a:r>
                      <a:r>
                        <a:rPr lang="it-IT" sz="1000" baseline="0" dirty="0" err="1" smtClean="0"/>
                        <a:t>appropriatezza</a:t>
                      </a:r>
                      <a:r>
                        <a:rPr lang="it-IT" sz="1000" baseline="0" dirty="0" smtClean="0"/>
                        <a:t>, </a:t>
                      </a:r>
                      <a:r>
                        <a:rPr lang="it-IT" sz="1000" baseline="0" dirty="0" err="1" smtClean="0"/>
                        <a:t>aderenza</a:t>
                      </a:r>
                      <a:r>
                        <a:rPr lang="it-IT" sz="1000" baseline="0" dirty="0" smtClean="0"/>
                        <a:t>, </a:t>
                      </a:r>
                      <a:r>
                        <a:rPr lang="it-IT" sz="1000" baseline="0" dirty="0" err="1" smtClean="0"/>
                        <a:t>persistenza</a:t>
                      </a:r>
                      <a:r>
                        <a:rPr lang="it-IT" sz="1000" baseline="0" dirty="0" smtClean="0"/>
                        <a:t> del trattamento </a:t>
                      </a:r>
                      <a:r>
                        <a:rPr lang="it-IT" sz="1000" baseline="0" dirty="0" err="1" smtClean="0"/>
                        <a:t>farmacologico</a:t>
                      </a:r>
                      <a:r>
                        <a:rPr lang="it-IT" sz="1000" baseline="0" dirty="0" smtClean="0"/>
                        <a:t> in base alla </a:t>
                      </a:r>
                      <a:r>
                        <a:rPr lang="it-IT" sz="1000" baseline="0" dirty="0" err="1" smtClean="0"/>
                        <a:t>stadiazione</a:t>
                      </a:r>
                      <a:endParaRPr lang="it-IT" sz="1000" baseline="0" dirty="0" smtClean="0"/>
                    </a:p>
                    <a:p>
                      <a:r>
                        <a:rPr lang="it-IT" sz="1000" baseline="0" dirty="0" smtClean="0"/>
                        <a:t>3) Disponibilità di interventi di ed</a:t>
                      </a:r>
                      <a:r>
                        <a:rPr lang="it-IT" sz="1000" baseline="0" dirty="0" err="1" smtClean="0"/>
                        <a:t>.sanitaria</a:t>
                      </a:r>
                      <a:r>
                        <a:rPr lang="it-IT" sz="1000" baseline="0" dirty="0" smtClean="0"/>
                        <a:t> e </a:t>
                      </a:r>
                      <a:r>
                        <a:rPr lang="it-IT" sz="1000" baseline="0" dirty="0" err="1" smtClean="0"/>
                        <a:t>riabilit</a:t>
                      </a:r>
                      <a:r>
                        <a:rPr lang="it-IT" sz="1000" baseline="0" dirty="0" smtClean="0"/>
                        <a:t>. </a:t>
                      </a:r>
                      <a:r>
                        <a:rPr lang="it-IT" sz="1000" baseline="0" dirty="0" err="1" smtClean="0"/>
                        <a:t>Ambul</a:t>
                      </a:r>
                      <a:r>
                        <a:rPr lang="it-IT" sz="1000" baseline="0" dirty="0" smtClean="0"/>
                        <a:t>./</a:t>
                      </a:r>
                      <a:r>
                        <a:rPr lang="it-IT" sz="1000" baseline="0" dirty="0" err="1" smtClean="0"/>
                        <a:t>domic</a:t>
                      </a:r>
                      <a:r>
                        <a:rPr lang="it-IT" sz="1000" baseline="0" dirty="0" smtClean="0"/>
                        <a:t>.</a:t>
                      </a:r>
                      <a:endParaRPr lang="it-IT" sz="1000" dirty="0"/>
                    </a:p>
                  </a:txBody>
                  <a:tcPr/>
                </a:tc>
                <a:tc>
                  <a:txBody>
                    <a:bodyPr/>
                    <a:lstStyle/>
                    <a:p>
                      <a:pPr>
                        <a:buFontTx/>
                        <a:buChar char="-"/>
                      </a:pPr>
                      <a:r>
                        <a:rPr lang="it-IT" sz="1000" dirty="0" smtClean="0"/>
                        <a:t>Invito</a:t>
                      </a:r>
                      <a:r>
                        <a:rPr lang="it-IT" sz="1000" baseline="0" dirty="0" smtClean="0"/>
                        <a:t> alle </a:t>
                      </a:r>
                      <a:r>
                        <a:rPr lang="it-IT" sz="1000" baseline="0" dirty="0" err="1" smtClean="0"/>
                        <a:t>vaccin</a:t>
                      </a:r>
                      <a:r>
                        <a:rPr lang="it-IT" sz="1000" baseline="0" dirty="0" smtClean="0"/>
                        <a:t>. Diretto ai </a:t>
                      </a:r>
                      <a:r>
                        <a:rPr lang="it-IT" sz="1000" baseline="0" dirty="0" err="1" smtClean="0"/>
                        <a:t>sogg</a:t>
                      </a:r>
                      <a:r>
                        <a:rPr lang="it-IT" sz="1000" baseline="0" dirty="0" smtClean="0"/>
                        <a:t>. Con BPCO documentata nel SW MMG</a:t>
                      </a:r>
                    </a:p>
                    <a:p>
                      <a:pPr>
                        <a:buFontTx/>
                        <a:buChar char="-"/>
                      </a:pPr>
                      <a:r>
                        <a:rPr lang="it-IT" sz="1000" baseline="0" dirty="0" smtClean="0"/>
                        <a:t>- </a:t>
                      </a:r>
                      <a:r>
                        <a:rPr lang="it-IT" sz="1000" baseline="0" dirty="0" err="1" smtClean="0"/>
                        <a:t>monitor</a:t>
                      </a:r>
                      <a:r>
                        <a:rPr lang="it-IT" sz="1000" baseline="0" dirty="0" smtClean="0"/>
                        <a:t>. </a:t>
                      </a:r>
                      <a:r>
                        <a:rPr lang="it-IT" sz="1000" baseline="0" dirty="0" err="1" smtClean="0"/>
                        <a:t>Appropriat</a:t>
                      </a:r>
                      <a:r>
                        <a:rPr lang="it-IT" sz="1000" baseline="0" dirty="0" smtClean="0"/>
                        <a:t>., </a:t>
                      </a:r>
                      <a:r>
                        <a:rPr lang="it-IT" sz="1000" baseline="0" dirty="0" err="1" smtClean="0"/>
                        <a:t>aderenza</a:t>
                      </a:r>
                      <a:r>
                        <a:rPr lang="it-IT" sz="1000" baseline="0" dirty="0" smtClean="0"/>
                        <a:t>, </a:t>
                      </a:r>
                      <a:r>
                        <a:rPr lang="it-IT" sz="1000" baseline="0" dirty="0" err="1" smtClean="0"/>
                        <a:t>persist</a:t>
                      </a:r>
                      <a:r>
                        <a:rPr lang="it-IT" sz="1000" baseline="0" dirty="0" smtClean="0"/>
                        <a:t>. Tramite dati di consumo;</a:t>
                      </a:r>
                    </a:p>
                    <a:p>
                      <a:pPr>
                        <a:buFontTx/>
                        <a:buNone/>
                      </a:pPr>
                      <a:r>
                        <a:rPr lang="it-IT" sz="1000" baseline="0" dirty="0" smtClean="0"/>
                        <a:t>integrazione SW MMG per </a:t>
                      </a:r>
                      <a:r>
                        <a:rPr lang="it-IT" sz="1000" baseline="0" dirty="0" err="1" smtClean="0"/>
                        <a:t>alert</a:t>
                      </a:r>
                      <a:r>
                        <a:rPr lang="it-IT" sz="1000" baseline="0" dirty="0" smtClean="0"/>
                        <a:t> insufficiente persistenza?</a:t>
                      </a:r>
                    </a:p>
                    <a:p>
                      <a:pPr>
                        <a:buFontTx/>
                        <a:buChar char="-"/>
                      </a:pPr>
                      <a:r>
                        <a:rPr lang="it-IT" sz="1000" baseline="0" dirty="0" err="1" smtClean="0"/>
                        <a:t>-realizz</a:t>
                      </a:r>
                      <a:r>
                        <a:rPr lang="it-IT" sz="1000" baseline="0" dirty="0" smtClean="0"/>
                        <a:t>. Di interventi di ed. </a:t>
                      </a:r>
                      <a:r>
                        <a:rPr lang="it-IT" sz="1000" baseline="0" dirty="0" err="1" smtClean="0"/>
                        <a:t>sanit</a:t>
                      </a:r>
                      <a:r>
                        <a:rPr lang="it-IT" sz="1000" baseline="0" dirty="0" smtClean="0"/>
                        <a:t>. E riabilitazione </a:t>
                      </a:r>
                      <a:r>
                        <a:rPr lang="it-IT" sz="1000" baseline="0" dirty="0" err="1" smtClean="0"/>
                        <a:t>amb</a:t>
                      </a:r>
                      <a:r>
                        <a:rPr lang="it-IT" sz="1000" baseline="0" dirty="0" smtClean="0"/>
                        <a:t>./domiciliari</a:t>
                      </a:r>
                      <a:endParaRPr lang="it-IT" sz="1000" dirty="0"/>
                    </a:p>
                  </a:txBody>
                  <a:tcPr/>
                </a:tc>
                <a:tc>
                  <a:txBody>
                    <a:bodyPr/>
                    <a:lstStyle/>
                    <a:p>
                      <a:pPr>
                        <a:buFontTx/>
                        <a:buChar char="-"/>
                      </a:pPr>
                      <a:r>
                        <a:rPr lang="it-IT" sz="1000" dirty="0" smtClean="0"/>
                        <a:t>Adeguamento SW MMG </a:t>
                      </a:r>
                      <a:r>
                        <a:rPr lang="it-IT" sz="1000" dirty="0" err="1" smtClean="0"/>
                        <a:t>aspecificità</a:t>
                      </a:r>
                      <a:r>
                        <a:rPr lang="it-IT" sz="1000" dirty="0" smtClean="0"/>
                        <a:t> di alcune classi di farmaci</a:t>
                      </a:r>
                    </a:p>
                    <a:p>
                      <a:pPr>
                        <a:buFontTx/>
                        <a:buChar char="-"/>
                      </a:pPr>
                      <a:r>
                        <a:rPr lang="it-IT" sz="1000" dirty="0" smtClean="0"/>
                        <a:t>-aumento del consumo di farmaci</a:t>
                      </a:r>
                    </a:p>
                    <a:p>
                      <a:pPr>
                        <a:buFontTx/>
                        <a:buChar char="-"/>
                      </a:pPr>
                      <a:r>
                        <a:rPr lang="it-IT" sz="1000" dirty="0" smtClean="0"/>
                        <a:t>- </a:t>
                      </a:r>
                      <a:r>
                        <a:rPr lang="it-IT" sz="1000" dirty="0" err="1" smtClean="0"/>
                        <a:t>proliferazione</a:t>
                      </a:r>
                      <a:r>
                        <a:rPr lang="it-IT" sz="1000" dirty="0" smtClean="0"/>
                        <a:t> dei </a:t>
                      </a:r>
                      <a:r>
                        <a:rPr lang="it-IT" sz="1000" dirty="0" err="1" smtClean="0"/>
                        <a:t>dspositivi</a:t>
                      </a:r>
                      <a:endParaRPr lang="it-IT" sz="1000" dirty="0" smtClean="0"/>
                    </a:p>
                    <a:p>
                      <a:pPr>
                        <a:buFontTx/>
                        <a:buChar char="-"/>
                      </a:pPr>
                      <a:r>
                        <a:rPr lang="it-IT" sz="1000" dirty="0" smtClean="0"/>
                        <a:t>- </a:t>
                      </a:r>
                      <a:r>
                        <a:rPr lang="it-IT" sz="1000" dirty="0" err="1" smtClean="0"/>
                        <a:t>quali</a:t>
                      </a:r>
                      <a:r>
                        <a:rPr lang="it-IT" sz="1000" dirty="0" smtClean="0"/>
                        <a:t> risorse professionali per educazione</a:t>
                      </a:r>
                      <a:r>
                        <a:rPr lang="it-IT" sz="1000" baseline="0" dirty="0" smtClean="0"/>
                        <a:t> sanitaria e riabilitazione?</a:t>
                      </a:r>
                      <a:endParaRPr lang="it-IT" sz="1000" dirty="0"/>
                    </a:p>
                  </a:txBody>
                  <a:tcPr/>
                </a:tc>
                <a:tc>
                  <a:txBody>
                    <a:bodyPr/>
                    <a:lstStyle/>
                    <a:p>
                      <a:pPr marL="228600" indent="-228600">
                        <a:buAutoNum type="arabicParenR"/>
                      </a:pPr>
                      <a:r>
                        <a:rPr lang="it-IT" sz="1000" dirty="0" smtClean="0"/>
                        <a:t>% BPCO vaccinati x influenza nell’anno</a:t>
                      </a:r>
                    </a:p>
                    <a:p>
                      <a:pPr marL="228600" indent="-228600">
                        <a:buAutoNum type="arabicParenR"/>
                      </a:pPr>
                      <a:r>
                        <a:rPr lang="it-IT" sz="1000" dirty="0" smtClean="0"/>
                        <a:t>% </a:t>
                      </a:r>
                      <a:r>
                        <a:rPr lang="it-IT" sz="1000" dirty="0" err="1" smtClean="0"/>
                        <a:t>BPCO</a:t>
                      </a:r>
                      <a:r>
                        <a:rPr lang="it-IT" sz="1000" dirty="0" smtClean="0"/>
                        <a:t> vaccinati x pneumococco nei 5</a:t>
                      </a:r>
                      <a:r>
                        <a:rPr lang="it-IT" sz="1000" baseline="0" dirty="0" smtClean="0"/>
                        <a:t> </a:t>
                      </a:r>
                      <a:r>
                        <a:rPr lang="it-IT" sz="1000" dirty="0" smtClean="0"/>
                        <a:t>anni precedenti</a:t>
                      </a:r>
                    </a:p>
                    <a:p>
                      <a:pPr marL="228600" indent="-228600">
                        <a:buAutoNum type="arabicParenR"/>
                      </a:pPr>
                      <a:r>
                        <a:rPr lang="it-IT" sz="1000" dirty="0" smtClean="0"/>
                        <a:t>% </a:t>
                      </a:r>
                      <a:r>
                        <a:rPr lang="it-IT" sz="1000" dirty="0" err="1" smtClean="0"/>
                        <a:t>appropriatezza</a:t>
                      </a:r>
                      <a:endParaRPr lang="it-IT" sz="1000" dirty="0" smtClean="0"/>
                    </a:p>
                    <a:p>
                      <a:pPr marL="228600" indent="-228600">
                        <a:buAutoNum type="arabicParenR"/>
                      </a:pPr>
                      <a:r>
                        <a:rPr lang="it-IT" sz="1000" dirty="0" smtClean="0"/>
                        <a:t>% </a:t>
                      </a:r>
                      <a:r>
                        <a:rPr lang="it-IT" sz="1000" dirty="0" err="1" smtClean="0"/>
                        <a:t>aderenza</a:t>
                      </a:r>
                      <a:endParaRPr lang="it-IT" sz="1000" dirty="0" smtClean="0"/>
                    </a:p>
                    <a:p>
                      <a:pPr marL="228600" indent="-228600">
                        <a:buAutoNum type="arabicParenR"/>
                      </a:pPr>
                      <a:r>
                        <a:rPr lang="it-IT" sz="1000" dirty="0" smtClean="0"/>
                        <a:t>% </a:t>
                      </a:r>
                      <a:r>
                        <a:rPr lang="it-IT" sz="1000" dirty="0" err="1" smtClean="0"/>
                        <a:t>persistenza</a:t>
                      </a:r>
                      <a:endParaRPr lang="it-IT" sz="1000" dirty="0"/>
                    </a:p>
                  </a:txBody>
                  <a:tcPr/>
                </a:tc>
              </a:tr>
              <a:tr h="862532">
                <a:tc>
                  <a:txBody>
                    <a:bodyPr/>
                    <a:lstStyle/>
                    <a:p>
                      <a:r>
                        <a:rPr lang="it-IT" sz="1200" b="1" dirty="0" err="1" smtClean="0"/>
                        <a:t>Follow-up</a:t>
                      </a:r>
                      <a:endParaRPr lang="it-IT" sz="1200" b="1" dirty="0"/>
                    </a:p>
                  </a:txBody>
                  <a:tcPr vert="vert270" anchorCtr="1"/>
                </a:tc>
                <a:tc>
                  <a:txBody>
                    <a:bodyPr/>
                    <a:lstStyle/>
                    <a:p>
                      <a:r>
                        <a:rPr lang="it-IT" sz="1000" dirty="0" smtClean="0"/>
                        <a:t>Ridotto numero di MMG che partecipano al Governo clinico per la BPCO; insufficiente </a:t>
                      </a:r>
                      <a:r>
                        <a:rPr lang="it-IT" sz="1000" dirty="0" err="1" smtClean="0"/>
                        <a:t>rilevaz</a:t>
                      </a:r>
                      <a:r>
                        <a:rPr lang="it-IT" sz="1000" dirty="0" smtClean="0"/>
                        <a:t>. E </a:t>
                      </a:r>
                      <a:r>
                        <a:rPr lang="it-IT" sz="1000" dirty="0" err="1" smtClean="0"/>
                        <a:t>registr</a:t>
                      </a:r>
                      <a:r>
                        <a:rPr lang="it-IT" sz="1000" dirty="0" smtClean="0"/>
                        <a:t>. Dati di monitor.</a:t>
                      </a:r>
                      <a:endParaRPr lang="it-IT" sz="1000" dirty="0"/>
                    </a:p>
                  </a:txBody>
                  <a:tcPr/>
                </a:tc>
                <a:tc>
                  <a:txBody>
                    <a:bodyPr/>
                    <a:lstStyle/>
                    <a:p>
                      <a:r>
                        <a:rPr lang="it-IT" sz="1000" dirty="0" smtClean="0"/>
                        <a:t>Aumento dei MMG che </a:t>
                      </a:r>
                      <a:r>
                        <a:rPr lang="it-IT" sz="1000" dirty="0" err="1" smtClean="0"/>
                        <a:t>partec</a:t>
                      </a:r>
                      <a:r>
                        <a:rPr lang="it-IT" sz="1000" dirty="0" smtClean="0"/>
                        <a:t>. Al Governo clinico per la BPCO;</a:t>
                      </a:r>
                      <a:r>
                        <a:rPr lang="it-IT" sz="1000" baseline="0" dirty="0" smtClean="0"/>
                        <a:t> aumento e miglior. Dei dati di </a:t>
                      </a:r>
                      <a:r>
                        <a:rPr lang="it-IT" sz="1000" baseline="0" dirty="0" err="1" smtClean="0"/>
                        <a:t>monit</a:t>
                      </a:r>
                      <a:r>
                        <a:rPr lang="it-IT" sz="1000" baseline="0" dirty="0" smtClean="0"/>
                        <a:t>. registrati</a:t>
                      </a:r>
                      <a:endParaRPr lang="it-IT" sz="1000" dirty="0"/>
                    </a:p>
                  </a:txBody>
                  <a:tcPr/>
                </a:tc>
                <a:tc>
                  <a:txBody>
                    <a:bodyPr/>
                    <a:lstStyle/>
                    <a:p>
                      <a:r>
                        <a:rPr lang="it-IT" sz="1000" dirty="0" smtClean="0"/>
                        <a:t>Governo clinico dei MMG</a:t>
                      </a:r>
                      <a:endParaRPr lang="it-IT" sz="1000" dirty="0"/>
                    </a:p>
                  </a:txBody>
                  <a:tcPr/>
                </a:tc>
                <a:tc>
                  <a:txBody>
                    <a:bodyPr/>
                    <a:lstStyle/>
                    <a:p>
                      <a:r>
                        <a:rPr lang="it-IT" sz="1000" dirty="0" smtClean="0"/>
                        <a:t>- </a:t>
                      </a:r>
                      <a:r>
                        <a:rPr lang="it-IT" sz="1000" dirty="0" err="1" smtClean="0"/>
                        <a:t>Mancanza</a:t>
                      </a:r>
                      <a:r>
                        <a:rPr lang="it-IT" sz="1000" dirty="0" smtClean="0"/>
                        <a:t> di tempo</a:t>
                      </a:r>
                      <a:endParaRPr lang="it-IT" sz="1000" dirty="0"/>
                    </a:p>
                  </a:txBody>
                  <a:tcPr/>
                </a:tc>
                <a:tc>
                  <a:txBody>
                    <a:bodyPr/>
                    <a:lstStyle/>
                    <a:p>
                      <a:pPr marL="342900" indent="-342900">
                        <a:buAutoNum type="arabicParenR"/>
                      </a:pPr>
                      <a:r>
                        <a:rPr lang="it-IT" sz="1000" dirty="0" smtClean="0"/>
                        <a:t>% di MMG che partecipano al governo clinico per lo scompenso</a:t>
                      </a:r>
                    </a:p>
                    <a:p>
                      <a:pPr marL="342900" indent="-342900">
                        <a:buAutoNum type="arabicParenR"/>
                      </a:pPr>
                      <a:r>
                        <a:rPr lang="it-IT" sz="1000" dirty="0" smtClean="0"/>
                        <a:t>%</a:t>
                      </a:r>
                      <a:r>
                        <a:rPr lang="it-IT" sz="1000" baseline="0" dirty="0" smtClean="0"/>
                        <a:t> </a:t>
                      </a:r>
                      <a:r>
                        <a:rPr lang="it-IT" sz="1000" baseline="0" dirty="0" err="1" smtClean="0"/>
                        <a:t>di</a:t>
                      </a:r>
                      <a:r>
                        <a:rPr lang="it-IT" sz="1000" baseline="0" dirty="0" smtClean="0"/>
                        <a:t> dati di monitoraggio registrati</a:t>
                      </a:r>
                      <a:endParaRPr lang="it-IT" sz="1000" dirty="0"/>
                    </a:p>
                  </a:txBody>
                  <a:tcPr/>
                </a:tc>
              </a:tr>
              <a:tr h="862532">
                <a:tc>
                  <a:txBody>
                    <a:bodyPr/>
                    <a:lstStyle/>
                    <a:p>
                      <a:r>
                        <a:rPr lang="it-IT" sz="1200" b="1" dirty="0" err="1" smtClean="0"/>
                        <a:t>outcomes</a:t>
                      </a:r>
                      <a:endParaRPr lang="it-IT" sz="1200" b="1" dirty="0"/>
                    </a:p>
                  </a:txBody>
                  <a:tcPr vert="vert270" anchorCtr="1"/>
                </a:tc>
                <a:tc>
                  <a:txBody>
                    <a:bodyPr/>
                    <a:lstStyle/>
                    <a:p>
                      <a:r>
                        <a:rPr lang="it-IT" sz="1000" dirty="0" smtClean="0"/>
                        <a:t>Eccesso di:</a:t>
                      </a:r>
                    </a:p>
                    <a:p>
                      <a:r>
                        <a:rPr lang="it-IT" sz="1000" dirty="0" smtClean="0"/>
                        <a:t>Riacutizzazioni; ricoveri ospedalieri per </a:t>
                      </a:r>
                      <a:r>
                        <a:rPr lang="it-IT" sz="1000" dirty="0" err="1" smtClean="0"/>
                        <a:t>riacutizz</a:t>
                      </a:r>
                      <a:r>
                        <a:rPr lang="it-IT" sz="1000" dirty="0" smtClean="0"/>
                        <a:t>.; </a:t>
                      </a:r>
                      <a:r>
                        <a:rPr lang="it-IT" sz="1000" dirty="0" err="1" smtClean="0"/>
                        <a:t>decessi</a:t>
                      </a:r>
                      <a:endParaRPr lang="it-IT" sz="1000" dirty="0"/>
                    </a:p>
                  </a:txBody>
                  <a:tcPr/>
                </a:tc>
                <a:tc>
                  <a:txBody>
                    <a:bodyPr/>
                    <a:lstStyle/>
                    <a:p>
                      <a:r>
                        <a:rPr lang="it-IT" sz="1000" dirty="0" smtClean="0"/>
                        <a:t>Riduzione delle riacutizzazioni, dei connessi ricoveri </a:t>
                      </a:r>
                      <a:r>
                        <a:rPr lang="it-IT" sz="1000" dirty="0" err="1" smtClean="0"/>
                        <a:t>osped</a:t>
                      </a:r>
                      <a:r>
                        <a:rPr lang="it-IT" sz="1000" dirty="0" smtClean="0"/>
                        <a:t>. E dei decessi</a:t>
                      </a:r>
                      <a:endParaRPr lang="it-IT" sz="1000" dirty="0"/>
                    </a:p>
                  </a:txBody>
                  <a:tcPr/>
                </a:tc>
                <a:tc>
                  <a:txBody>
                    <a:bodyPr/>
                    <a:lstStyle/>
                    <a:p>
                      <a:r>
                        <a:rPr lang="it-IT" sz="1000" dirty="0" smtClean="0"/>
                        <a:t>Monitoraggio delle </a:t>
                      </a:r>
                      <a:r>
                        <a:rPr lang="it-IT" sz="1000" dirty="0" err="1" smtClean="0"/>
                        <a:t>riacut</a:t>
                      </a:r>
                      <a:r>
                        <a:rPr lang="it-IT" sz="1000" dirty="0" smtClean="0"/>
                        <a:t>., </a:t>
                      </a:r>
                      <a:r>
                        <a:rPr lang="it-IT" sz="1000" dirty="0" err="1" smtClean="0"/>
                        <a:t>dei</a:t>
                      </a:r>
                      <a:r>
                        <a:rPr lang="it-IT" sz="1000" dirty="0" smtClean="0"/>
                        <a:t> connessi </a:t>
                      </a:r>
                      <a:r>
                        <a:rPr lang="it-IT" sz="1000" dirty="0" err="1" smtClean="0"/>
                        <a:t>ricov</a:t>
                      </a:r>
                      <a:r>
                        <a:rPr lang="it-IT" sz="1000" dirty="0" smtClean="0"/>
                        <a:t>.</a:t>
                      </a:r>
                      <a:r>
                        <a:rPr lang="it-IT" sz="1000" baseline="0" dirty="0" smtClean="0"/>
                        <a:t> </a:t>
                      </a:r>
                      <a:r>
                        <a:rPr lang="it-IT" sz="1000" baseline="0" dirty="0" err="1" smtClean="0"/>
                        <a:t>Osped</a:t>
                      </a:r>
                      <a:r>
                        <a:rPr lang="it-IT" sz="1000" baseline="0" dirty="0" smtClean="0"/>
                        <a:t>. E dei decessi</a:t>
                      </a:r>
                      <a:endParaRPr lang="it-IT" sz="1000" dirty="0"/>
                    </a:p>
                  </a:txBody>
                  <a:tcPr/>
                </a:tc>
                <a:tc>
                  <a:txBody>
                    <a:bodyPr/>
                    <a:lstStyle/>
                    <a:p>
                      <a:r>
                        <a:rPr lang="it-IT" sz="1000" dirty="0" smtClean="0"/>
                        <a:t>-</a:t>
                      </a:r>
                      <a:r>
                        <a:rPr lang="it-IT" sz="1000" baseline="0" dirty="0" smtClean="0"/>
                        <a:t> </a:t>
                      </a:r>
                      <a:r>
                        <a:rPr lang="it-IT" sz="1000" baseline="0" dirty="0" err="1" smtClean="0"/>
                        <a:t>Mancanza</a:t>
                      </a:r>
                      <a:r>
                        <a:rPr lang="it-IT" sz="1000" baseline="0" dirty="0" smtClean="0"/>
                        <a:t> di tempo e risorse per registrazione, elaborazione e restituzione</a:t>
                      </a:r>
                      <a:endParaRPr lang="it-IT" sz="1000" dirty="0"/>
                    </a:p>
                  </a:txBody>
                  <a:tcPr/>
                </a:tc>
                <a:tc>
                  <a:txBody>
                    <a:bodyPr/>
                    <a:lstStyle/>
                    <a:p>
                      <a:pPr marL="228600" indent="-228600">
                        <a:buAutoNum type="arabicParenR"/>
                      </a:pPr>
                      <a:r>
                        <a:rPr lang="it-IT" sz="1000" dirty="0" smtClean="0"/>
                        <a:t>% riacutizzazioni gestite a domicilio</a:t>
                      </a:r>
                    </a:p>
                    <a:p>
                      <a:pPr marL="228600" indent="-228600">
                        <a:buAutoNum type="arabicParenR"/>
                      </a:pPr>
                      <a:r>
                        <a:rPr lang="it-IT" sz="1000" dirty="0" smtClean="0"/>
                        <a:t>% </a:t>
                      </a:r>
                      <a:r>
                        <a:rPr lang="it-IT" sz="1000" dirty="0" err="1" smtClean="0"/>
                        <a:t>ricoveri</a:t>
                      </a:r>
                      <a:r>
                        <a:rPr lang="it-IT" sz="1000" dirty="0" smtClean="0"/>
                        <a:t> per riacutizzazioni</a:t>
                      </a:r>
                    </a:p>
                    <a:p>
                      <a:pPr marL="228600" indent="-228600">
                        <a:buAutoNum type="arabicParenR"/>
                      </a:pPr>
                      <a:r>
                        <a:rPr lang="it-IT" sz="1000" dirty="0" smtClean="0"/>
                        <a:t>% </a:t>
                      </a:r>
                      <a:r>
                        <a:rPr lang="it-IT" sz="1000" dirty="0" err="1" smtClean="0"/>
                        <a:t>con</a:t>
                      </a:r>
                      <a:r>
                        <a:rPr lang="it-IT" sz="1000" dirty="0" smtClean="0"/>
                        <a:t> accessi in PS</a:t>
                      </a:r>
                    </a:p>
                    <a:p>
                      <a:pPr marL="228600" indent="-228600">
                        <a:buAutoNum type="arabicParenR"/>
                      </a:pPr>
                      <a:r>
                        <a:rPr lang="it-IT" sz="1000" dirty="0" smtClean="0"/>
                        <a:t>% </a:t>
                      </a:r>
                      <a:r>
                        <a:rPr lang="it-IT" sz="1000" dirty="0" err="1" smtClean="0"/>
                        <a:t>con</a:t>
                      </a:r>
                      <a:r>
                        <a:rPr lang="it-IT" sz="1000" dirty="0" smtClean="0"/>
                        <a:t> accessi MCA</a:t>
                      </a:r>
                      <a:endParaRPr lang="it-IT" sz="1000" dirty="0"/>
                    </a:p>
                  </a:txBody>
                  <a:tcPr/>
                </a:tc>
              </a:tr>
            </a:tbl>
          </a:graphicData>
        </a:graphic>
      </p:graphicFrame>
    </p:spTree>
    <p:extLst>
      <p:ext uri="{BB962C8B-B14F-4D97-AF65-F5344CB8AC3E}">
        <p14:creationId xmlns:p14="http://schemas.microsoft.com/office/powerpoint/2010/main" val="518928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TELEMEDICINA / TELEASSISTENZA</a:t>
            </a:r>
            <a:endParaRPr lang="it-IT" dirty="0"/>
          </a:p>
        </p:txBody>
      </p:sp>
      <p:sp>
        <p:nvSpPr>
          <p:cNvPr id="3" name="Segnaposto contenuto 2"/>
          <p:cNvSpPr>
            <a:spLocks noGrp="1"/>
          </p:cNvSpPr>
          <p:nvPr>
            <p:ph idx="1"/>
          </p:nvPr>
        </p:nvSpPr>
        <p:spPr>
          <a:xfrm>
            <a:off x="304800" y="1500174"/>
            <a:ext cx="8686800" cy="4579951"/>
          </a:xfrm>
        </p:spPr>
        <p:txBody>
          <a:bodyPr>
            <a:normAutofit fontScale="77500" lnSpcReduction="20000"/>
          </a:bodyPr>
          <a:lstStyle/>
          <a:p>
            <a:r>
              <a:rPr lang="it-IT" dirty="0" smtClean="0"/>
              <a:t>La gestione delle cronicità e la continuità assistenziale, si giovano del contributo delle tecnologie innovative, tra le quali la telemedicina, in particolare per garantire una modalità operativa a rete per la presa in carico globale della persona con patologia cronica</a:t>
            </a:r>
          </a:p>
          <a:p>
            <a:endParaRPr lang="it-IT" dirty="0" smtClean="0"/>
          </a:p>
          <a:p>
            <a:r>
              <a:rPr lang="it-IT" dirty="0" smtClean="0"/>
              <a:t>La telemedicina è una particolare modalità di esecuzione dell’assistenza sanitaria da parte delle istituzioni presenti sul territorio che permette di fornire servizi di diagnosi e assistenza in maniera integrata, superando i vincoli della distribuzione territoriale, delle competenze, della distanza fra esperto e utente e della frammentazione temporale dell’intervento sul singolo assistito</a:t>
            </a:r>
          </a:p>
          <a:p>
            <a:pPr algn="r">
              <a:buNone/>
            </a:pPr>
            <a:endParaRPr lang="it-IT" dirty="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643834" y="5857892"/>
            <a:ext cx="1143008" cy="595313"/>
          </a:xfrm>
          <a:prstGeom prst="rect">
            <a:avLst/>
          </a:prstGeom>
        </p:spPr>
      </p:pic>
    </p:spTree>
    <p:extLst>
      <p:ext uri="{BB962C8B-B14F-4D97-AF65-F5344CB8AC3E}">
        <p14:creationId xmlns:p14="http://schemas.microsoft.com/office/powerpoint/2010/main" val="15344305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5720" y="500042"/>
            <a:ext cx="8686800" cy="542908"/>
          </a:xfrm>
        </p:spPr>
        <p:txBody>
          <a:bodyPr>
            <a:normAutofit fontScale="90000"/>
          </a:bodyPr>
          <a:lstStyle/>
          <a:p>
            <a:r>
              <a:rPr lang="it-IT" dirty="0" smtClean="0"/>
              <a:t>Telemedicina / </a:t>
            </a:r>
            <a:r>
              <a:rPr lang="it-IT" dirty="0" err="1" smtClean="0"/>
              <a:t>teleassistenza</a:t>
            </a:r>
            <a:endParaRPr lang="it-IT" dirty="0"/>
          </a:p>
        </p:txBody>
      </p:sp>
      <p:sp>
        <p:nvSpPr>
          <p:cNvPr id="3" name="Segnaposto contenuto 2"/>
          <p:cNvSpPr>
            <a:spLocks noGrp="1"/>
          </p:cNvSpPr>
          <p:nvPr>
            <p:ph idx="1"/>
          </p:nvPr>
        </p:nvSpPr>
        <p:spPr>
          <a:xfrm>
            <a:off x="304800" y="1142984"/>
            <a:ext cx="8686800" cy="5643602"/>
          </a:xfrm>
        </p:spPr>
        <p:txBody>
          <a:bodyPr>
            <a:normAutofit fontScale="47500" lnSpcReduction="20000"/>
          </a:bodyPr>
          <a:lstStyle/>
          <a:p>
            <a:r>
              <a:rPr lang="it-IT" dirty="0" smtClean="0"/>
              <a:t>LA TELEMEDICINA, si prefigge di:</a:t>
            </a:r>
          </a:p>
          <a:p>
            <a:pPr marL="971550" lvl="1" indent="-514350">
              <a:buFont typeface="+mj-lt"/>
              <a:buAutoNum type="arabicPeriod"/>
            </a:pPr>
            <a:r>
              <a:rPr lang="it-IT" dirty="0" smtClean="0"/>
              <a:t>Favorire un migliore livello di interazione fra territorio e strutture di riferimento</a:t>
            </a:r>
          </a:p>
          <a:p>
            <a:pPr marL="971550" lvl="1" indent="-514350">
              <a:buFont typeface="+mj-lt"/>
              <a:buAutoNum type="arabicPeriod"/>
            </a:pPr>
            <a:r>
              <a:rPr lang="it-IT" dirty="0" smtClean="0"/>
              <a:t>Ridurre la necessità di spostamento dei pazienti fragili e spesso anziani</a:t>
            </a:r>
          </a:p>
          <a:p>
            <a:pPr marL="971550" lvl="1" indent="-514350">
              <a:buFont typeface="+mj-lt"/>
              <a:buAutoNum type="arabicPeriod"/>
            </a:pPr>
            <a:r>
              <a:rPr lang="it-IT" dirty="0" smtClean="0"/>
              <a:t>Garantire il collegamento tra centri di diverse specialità</a:t>
            </a:r>
          </a:p>
          <a:p>
            <a:pPr marL="971550" lvl="1" indent="-514350">
              <a:buFont typeface="+mj-lt"/>
              <a:buAutoNum type="arabicPeriod"/>
            </a:pPr>
            <a:r>
              <a:rPr lang="it-IT" dirty="0" smtClean="0"/>
              <a:t>Consentire il “dialogo” con apparecchiature a domicilio del paziente</a:t>
            </a:r>
          </a:p>
          <a:p>
            <a:pPr marL="971550" lvl="1" indent="-514350">
              <a:buFont typeface="+mj-lt"/>
              <a:buAutoNum type="arabicPeriod"/>
            </a:pPr>
            <a:r>
              <a:rPr lang="it-IT" dirty="0" smtClean="0"/>
              <a:t>Consentire l’assistenza in zone remote o isolate</a:t>
            </a:r>
          </a:p>
          <a:p>
            <a:pPr marL="971550" lvl="1" indent="-514350">
              <a:buFont typeface="+mj-lt"/>
              <a:buAutoNum type="arabicPeriod"/>
            </a:pPr>
            <a:endParaRPr lang="it-IT" dirty="0" smtClean="0"/>
          </a:p>
          <a:p>
            <a:pPr marL="571500" indent="-514350"/>
            <a:r>
              <a:rPr lang="it-IT" dirty="0" smtClean="0"/>
              <a:t>OBBIETTIVI DELLA TELEASSISTENZA:</a:t>
            </a:r>
          </a:p>
          <a:p>
            <a:pPr marL="971550" lvl="1" indent="-514350">
              <a:buFont typeface="+mj-lt"/>
              <a:buAutoNum type="arabicPeriod"/>
            </a:pPr>
            <a:r>
              <a:rPr lang="it-IT" dirty="0" smtClean="0"/>
              <a:t>Migliorare la qualità di vita del paziente</a:t>
            </a:r>
          </a:p>
          <a:p>
            <a:pPr marL="971550" lvl="1" indent="-514350">
              <a:buFont typeface="+mj-lt"/>
              <a:buAutoNum type="arabicPeriod"/>
            </a:pPr>
            <a:r>
              <a:rPr lang="it-IT" dirty="0" smtClean="0"/>
              <a:t>Migliorare la qualità di vita dei famigliari</a:t>
            </a:r>
          </a:p>
          <a:p>
            <a:pPr marL="971550" lvl="1" indent="-514350">
              <a:buFont typeface="+mj-lt"/>
              <a:buAutoNum type="arabicPeriod"/>
            </a:pPr>
            <a:r>
              <a:rPr lang="it-IT" dirty="0" smtClean="0"/>
              <a:t>Aumentare il grado di sicurezza domiciliare del paziente</a:t>
            </a:r>
          </a:p>
          <a:p>
            <a:pPr marL="971550" lvl="1" indent="-514350">
              <a:buFont typeface="+mj-lt"/>
              <a:buAutoNum type="arabicPeriod"/>
            </a:pPr>
            <a:r>
              <a:rPr lang="it-IT" dirty="0" smtClean="0"/>
              <a:t>Evitare le </a:t>
            </a:r>
            <a:r>
              <a:rPr lang="it-IT" dirty="0" err="1" smtClean="0"/>
              <a:t>riospedalizzazioni</a:t>
            </a:r>
            <a:endParaRPr lang="it-IT" dirty="0" smtClean="0"/>
          </a:p>
          <a:p>
            <a:pPr marL="971550" lvl="1" indent="-514350">
              <a:buFont typeface="+mj-lt"/>
              <a:buAutoNum type="arabicPeriod"/>
            </a:pPr>
            <a:r>
              <a:rPr lang="it-IT" dirty="0" smtClean="0"/>
              <a:t>Ridurre le visite ambulatoriali del MMG</a:t>
            </a:r>
          </a:p>
          <a:p>
            <a:pPr marL="971550" lvl="1" indent="-514350">
              <a:buFont typeface="+mj-lt"/>
              <a:buAutoNum type="arabicPeriod"/>
            </a:pPr>
            <a:r>
              <a:rPr lang="it-IT" dirty="0" smtClean="0"/>
              <a:t>Ridurre le visite ambulatoriali specialistiche</a:t>
            </a:r>
          </a:p>
          <a:p>
            <a:pPr marL="971550" lvl="1" indent="-514350">
              <a:buFont typeface="+mj-lt"/>
              <a:buAutoNum type="arabicPeriod"/>
            </a:pPr>
            <a:r>
              <a:rPr lang="it-IT" dirty="0" smtClean="0"/>
              <a:t>Ridurre gli spostamenti ed i costi ad essi correlati</a:t>
            </a:r>
          </a:p>
          <a:p>
            <a:pPr marL="971550" lvl="1" indent="-514350">
              <a:buFont typeface="+mj-lt"/>
              <a:buAutoNum type="arabicPeriod"/>
            </a:pPr>
            <a:endParaRPr lang="it-IT" dirty="0" smtClean="0"/>
          </a:p>
          <a:p>
            <a:pPr marL="571500" indent="-514350"/>
            <a:r>
              <a:rPr lang="it-IT" dirty="0" smtClean="0"/>
              <a:t>CRITICITA’ DELLA TELEASSISTENZA</a:t>
            </a:r>
          </a:p>
          <a:p>
            <a:pPr marL="971550" lvl="1" indent="-514350">
              <a:buFont typeface="+mj-lt"/>
              <a:buAutoNum type="arabicPeriod"/>
            </a:pPr>
            <a:r>
              <a:rPr lang="it-IT" dirty="0" smtClean="0"/>
              <a:t>Possibile perdita di contatto diretto fra medico e </a:t>
            </a:r>
            <a:r>
              <a:rPr lang="it-IT" dirty="0" err="1" smtClean="0"/>
              <a:t>pz</a:t>
            </a:r>
            <a:endParaRPr lang="it-IT" dirty="0" smtClean="0"/>
          </a:p>
          <a:p>
            <a:pPr marL="971550" lvl="1" indent="-514350">
              <a:buFont typeface="+mj-lt"/>
              <a:buAutoNum type="arabicPeriod"/>
            </a:pPr>
            <a:r>
              <a:rPr lang="it-IT" dirty="0" smtClean="0"/>
              <a:t>Problematiche di sicurezza dei dati personali</a:t>
            </a:r>
          </a:p>
          <a:p>
            <a:pPr marL="971550" lvl="1" indent="-514350">
              <a:buFont typeface="+mj-lt"/>
              <a:buAutoNum type="arabicPeriod"/>
            </a:pPr>
            <a:r>
              <a:rPr lang="it-IT" dirty="0" smtClean="0"/>
              <a:t>Difficoltà di accesso diretto alla rete assistenziale</a:t>
            </a:r>
          </a:p>
          <a:p>
            <a:pPr marL="971550" lvl="1" indent="-514350">
              <a:buFont typeface="+mj-lt"/>
              <a:buAutoNum type="arabicPeriod"/>
            </a:pPr>
            <a:r>
              <a:rPr lang="it-IT" dirty="0" smtClean="0"/>
              <a:t>Scarsa interattività con i sistemi informatici</a:t>
            </a:r>
          </a:p>
          <a:p>
            <a:pPr marL="971550" lvl="1" indent="-514350">
              <a:buFont typeface="+mj-lt"/>
              <a:buAutoNum type="arabicPeriod"/>
            </a:pPr>
            <a:r>
              <a:rPr lang="it-IT" dirty="0" smtClean="0"/>
              <a:t>Carenza di politiche omogenee sul territorio nazionale</a:t>
            </a:r>
          </a:p>
          <a:p>
            <a:pPr marL="971550" lvl="1" indent="-514350">
              <a:buFont typeface="+mj-lt"/>
              <a:buAutoNum type="arabicPeriod"/>
            </a:pPr>
            <a:r>
              <a:rPr lang="it-IT" dirty="0" smtClean="0"/>
              <a:t>Carenza di dati definitivi sui vantaggi di sistema</a:t>
            </a:r>
          </a:p>
          <a:p>
            <a:pPr marL="971550" lvl="1" indent="-514350">
              <a:buFont typeface="+mj-lt"/>
              <a:buAutoNum type="arabicPeriod"/>
            </a:pPr>
            <a:r>
              <a:rPr lang="it-IT" dirty="0" smtClean="0"/>
              <a:t>Non universalità dei sistemi dedicati</a:t>
            </a:r>
          </a:p>
          <a:p>
            <a:pPr marL="971550" lvl="1" indent="-514350">
              <a:buFont typeface="+mj-lt"/>
              <a:buAutoNum type="arabicPeriod"/>
            </a:pPr>
            <a:r>
              <a:rPr lang="it-IT" dirty="0" smtClean="0"/>
              <a:t>Carenza di legislazione dedicata ai problemi della sicurezza sia del paziente che del </a:t>
            </a:r>
            <a:r>
              <a:rPr lang="it-IT" dirty="0" err="1" smtClean="0"/>
              <a:t>prescrittore</a:t>
            </a:r>
            <a:endParaRPr lang="it-IT" dirty="0" smtClean="0"/>
          </a:p>
          <a:p>
            <a:pPr marL="971550" lvl="1" indent="-514350">
              <a:buFont typeface="+mj-lt"/>
              <a:buAutoNum type="arabicPeriod"/>
            </a:pPr>
            <a:endParaRPr lang="it-IT" dirty="0"/>
          </a:p>
        </p:txBody>
      </p:sp>
    </p:spTree>
    <p:extLst>
      <p:ext uri="{BB962C8B-B14F-4D97-AF65-F5344CB8AC3E}">
        <p14:creationId xmlns:p14="http://schemas.microsoft.com/office/powerpoint/2010/main" val="35776933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GESTIONE DELLE INFORMAZIONI</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Tutti i dati del paziente vanno inseriti all’interno di un fascicolo informatizzato</a:t>
            </a:r>
          </a:p>
          <a:p>
            <a:r>
              <a:rPr lang="it-IT" dirty="0" smtClean="0"/>
              <a:t>Accesso al database della cartella ambulatoriale dell’assistito</a:t>
            </a:r>
          </a:p>
          <a:p>
            <a:r>
              <a:rPr lang="it-IT" dirty="0" smtClean="0"/>
              <a:t>Raccolta nuovi dati</a:t>
            </a:r>
          </a:p>
          <a:p>
            <a:r>
              <a:rPr lang="it-IT" dirty="0" smtClean="0"/>
              <a:t>Programmare screening</a:t>
            </a:r>
          </a:p>
          <a:p>
            <a:r>
              <a:rPr lang="it-IT" dirty="0" smtClean="0"/>
              <a:t>Inserimento dei dati e degli esiti</a:t>
            </a:r>
          </a:p>
          <a:p>
            <a:r>
              <a:rPr lang="it-IT" dirty="0" smtClean="0"/>
              <a:t>Aggiornamento del database personale</a:t>
            </a:r>
          </a:p>
          <a:p>
            <a:r>
              <a:rPr lang="it-IT" dirty="0" smtClean="0"/>
              <a:t>Statistica interna</a:t>
            </a:r>
          </a:p>
          <a:p>
            <a:r>
              <a:rPr lang="it-IT" dirty="0" smtClean="0"/>
              <a:t>Interconnessione tra le diverse figure professionali operanti nel processo assistenziale e clinico</a:t>
            </a:r>
            <a:endParaRPr lang="it-IT" dirty="0"/>
          </a:p>
        </p:txBody>
      </p:sp>
    </p:spTree>
    <p:extLst>
      <p:ext uri="{BB962C8B-B14F-4D97-AF65-F5344CB8AC3E}">
        <p14:creationId xmlns:p14="http://schemas.microsoft.com/office/powerpoint/2010/main" val="40417255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Cure palliative e di fine vita nella </a:t>
            </a:r>
            <a:r>
              <a:rPr lang="it-IT" dirty="0" err="1" smtClean="0"/>
              <a:t>bpco</a:t>
            </a:r>
            <a:endParaRPr lang="it-IT" dirty="0"/>
          </a:p>
        </p:txBody>
      </p:sp>
      <p:sp>
        <p:nvSpPr>
          <p:cNvPr id="3" name="Segnaposto contenuto 2"/>
          <p:cNvSpPr>
            <a:spLocks noGrp="1"/>
          </p:cNvSpPr>
          <p:nvPr>
            <p:ph idx="1"/>
          </p:nvPr>
        </p:nvSpPr>
        <p:spPr>
          <a:xfrm>
            <a:off x="304800" y="1428736"/>
            <a:ext cx="8686800" cy="5143536"/>
          </a:xfrm>
        </p:spPr>
        <p:txBody>
          <a:bodyPr>
            <a:normAutofit fontScale="85000" lnSpcReduction="10000"/>
          </a:bodyPr>
          <a:lstStyle/>
          <a:p>
            <a:r>
              <a:rPr lang="it-IT" i="1" dirty="0" smtClean="0"/>
              <a:t>Le cure palliative dovrebbero essere parte integrante del programma di trattamento e terapia delle persone con BPCO; richiedono un intervento </a:t>
            </a:r>
            <a:r>
              <a:rPr lang="it-IT" i="1" dirty="0" err="1" smtClean="0"/>
              <a:t>multidisciplinare</a:t>
            </a:r>
            <a:r>
              <a:rPr lang="it-IT" i="1" dirty="0" smtClean="0"/>
              <a:t> (medici, inf. Psicologi, </a:t>
            </a:r>
            <a:r>
              <a:rPr lang="it-IT" i="1" dirty="0" err="1" smtClean="0"/>
              <a:t>ass.sociali</a:t>
            </a:r>
            <a:r>
              <a:rPr lang="it-IT" i="1" dirty="0" smtClean="0"/>
              <a:t>, </a:t>
            </a:r>
            <a:r>
              <a:rPr lang="it-IT" i="1" dirty="0" err="1" smtClean="0"/>
              <a:t>ecc</a:t>
            </a:r>
            <a:r>
              <a:rPr lang="it-IT" i="1" dirty="0" smtClean="0"/>
              <a:t>.)</a:t>
            </a:r>
          </a:p>
          <a:p>
            <a:pPr lvl="1"/>
            <a:r>
              <a:rPr lang="it-IT" b="1" u="sng" dirty="0" smtClean="0"/>
              <a:t>QUANDO:</a:t>
            </a:r>
            <a:r>
              <a:rPr lang="it-IT" dirty="0" smtClean="0"/>
              <a:t> </a:t>
            </a:r>
            <a:r>
              <a:rPr lang="it-IT" dirty="0" err="1" smtClean="0"/>
              <a:t>quando</a:t>
            </a:r>
            <a:r>
              <a:rPr lang="it-IT" dirty="0" smtClean="0"/>
              <a:t> i sintomi come la dispnea, il dolore, la depressione, l’ansia, ecc. non siano completamente controllati dai trattamenti </a:t>
            </a:r>
            <a:r>
              <a:rPr lang="it-IT" dirty="0" err="1" smtClean="0"/>
              <a:t>farmacologici</a:t>
            </a:r>
            <a:r>
              <a:rPr lang="it-IT" dirty="0" smtClean="0"/>
              <a:t> standard.</a:t>
            </a:r>
          </a:p>
          <a:p>
            <a:pPr lvl="1"/>
            <a:r>
              <a:rPr lang="it-IT" b="1" u="sng" dirty="0" smtClean="0"/>
              <a:t>OBBIETTIVO:</a:t>
            </a:r>
            <a:r>
              <a:rPr lang="it-IT" dirty="0" smtClean="0"/>
              <a:t> evitare o minimizzare, attraverso l’attuazione di interventi di vario genere, le sofferenze della persona attraverso il controllo dei sintomi, al fine di migliorare o stabilizzare la sua qualità di vita.</a:t>
            </a:r>
          </a:p>
          <a:p>
            <a:pPr lvl="1"/>
            <a:r>
              <a:rPr lang="it-IT" b="1" u="sng" dirty="0" smtClean="0"/>
              <a:t>CURE DI FINE VITA NELLE FASI TERMINALI DELLA MALATTIA</a:t>
            </a:r>
            <a:r>
              <a:rPr lang="it-IT" dirty="0" smtClean="0"/>
              <a:t>: misure di conforto/supporto non solo per la persona ammalata ma anche per i suoi famigliari</a:t>
            </a:r>
            <a:endParaRPr lang="it-IT" dirty="0"/>
          </a:p>
        </p:txBody>
      </p:sp>
    </p:spTree>
    <p:extLst>
      <p:ext uri="{BB962C8B-B14F-4D97-AF65-F5344CB8AC3E}">
        <p14:creationId xmlns:p14="http://schemas.microsoft.com/office/powerpoint/2010/main" val="27018470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RUOLO DELLE ISTITUZIONI</a:t>
            </a:r>
            <a:endParaRPr lang="it-IT" dirty="0"/>
          </a:p>
        </p:txBody>
      </p:sp>
      <p:sp>
        <p:nvSpPr>
          <p:cNvPr id="3" name="Segnaposto contenuto 2"/>
          <p:cNvSpPr>
            <a:spLocks noGrp="1"/>
          </p:cNvSpPr>
          <p:nvPr>
            <p:ph idx="1"/>
          </p:nvPr>
        </p:nvSpPr>
        <p:spPr>
          <a:xfrm>
            <a:off x="304800" y="1554162"/>
            <a:ext cx="8686800" cy="4946672"/>
          </a:xfrm>
        </p:spPr>
        <p:txBody>
          <a:bodyPr>
            <a:normAutofit fontScale="55000" lnSpcReduction="20000"/>
          </a:bodyPr>
          <a:lstStyle/>
          <a:p>
            <a:r>
              <a:rPr lang="it-IT" dirty="0" smtClean="0"/>
              <a:t>Assicurare la formazione di un numero adeguato di specialisti in relazione alle necessità assistenziali anche alla luce dei dati epidemiologici</a:t>
            </a:r>
          </a:p>
          <a:p>
            <a:r>
              <a:rPr lang="it-IT" dirty="0" smtClean="0"/>
              <a:t>Potenziare e rendere omogenea la rete di diagnostica funzionale respiratoria e posti letto per acuti distribuiti secondo predefiniti criteri di numerosità di abitanti e/o estensione territoriale</a:t>
            </a:r>
          </a:p>
          <a:p>
            <a:r>
              <a:rPr lang="it-IT" dirty="0" smtClean="0"/>
              <a:t>Realizzare, almeno a livello regionale, un punto di monitoraggio attivo 24 h che, attraverso un </a:t>
            </a:r>
            <a:r>
              <a:rPr lang="it-IT" dirty="0" err="1" smtClean="0"/>
              <a:t>call</a:t>
            </a:r>
            <a:r>
              <a:rPr lang="it-IT" dirty="0" smtClean="0"/>
              <a:t> center, al quale vengono trasmessi per via telematica i parametri da monitorare (</a:t>
            </a:r>
            <a:r>
              <a:rPr lang="it-IT" dirty="0" err="1" smtClean="0"/>
              <a:t>teleassistenza</a:t>
            </a:r>
            <a:r>
              <a:rPr lang="it-IT" dirty="0" smtClean="0"/>
              <a:t>), </a:t>
            </a:r>
            <a:r>
              <a:rPr lang="it-IT" dirty="0" err="1" smtClean="0"/>
              <a:t>garantisca</a:t>
            </a:r>
            <a:r>
              <a:rPr lang="it-IT" dirty="0" smtClean="0"/>
              <a:t> al </a:t>
            </a:r>
            <a:r>
              <a:rPr lang="it-IT" dirty="0" err="1" smtClean="0"/>
              <a:t>pz</a:t>
            </a:r>
            <a:r>
              <a:rPr lang="it-IT" dirty="0" smtClean="0"/>
              <a:t> con </a:t>
            </a:r>
            <a:r>
              <a:rPr lang="it-IT" dirty="0" err="1" smtClean="0"/>
              <a:t>insuff</a:t>
            </a:r>
            <a:r>
              <a:rPr lang="it-IT" dirty="0" smtClean="0"/>
              <a:t>. </a:t>
            </a:r>
            <a:r>
              <a:rPr lang="it-IT" dirty="0" err="1" smtClean="0"/>
              <a:t>respir</a:t>
            </a:r>
            <a:r>
              <a:rPr lang="it-IT" dirty="0" smtClean="0"/>
              <a:t>. il necessario supporto sanitario.</a:t>
            </a:r>
          </a:p>
          <a:p>
            <a:r>
              <a:rPr lang="it-IT" dirty="0" smtClean="0"/>
              <a:t>Individuare sul territorio strutture riabilitative per pazienti post-acuti con un numero di posti letto adeguato alla popolazione.</a:t>
            </a:r>
          </a:p>
          <a:p>
            <a:r>
              <a:rPr lang="it-IT" dirty="0" smtClean="0"/>
              <a:t>Attivare sul territorio strutture per la riabilitazione respiratoria ambulatoriale nella fase di mantenimento del paziente</a:t>
            </a:r>
          </a:p>
          <a:p>
            <a:r>
              <a:rPr lang="it-IT" dirty="0" smtClean="0"/>
              <a:t>Attivazione di assistenza domiciliare e riabilitativa</a:t>
            </a:r>
          </a:p>
          <a:p>
            <a:r>
              <a:rPr lang="it-IT" dirty="0" smtClean="0"/>
              <a:t>Maggiore interazione fra unità ospedaliere e servizi territoriali</a:t>
            </a:r>
          </a:p>
          <a:p>
            <a:r>
              <a:rPr lang="it-IT" dirty="0" smtClean="0"/>
              <a:t>Offerta sul territorio di servizi come ad esempio le SAF (scuole di assistenza famigliare) composte da diverse figure sanitarie che strutturano un percorso formativo rivolto alle famiglie e le UCAM (UNITA’ DI CONTINUITA’ ASSISTENZIALE MULTIDIMENSIONALE).</a:t>
            </a:r>
            <a:endParaRPr lang="it-IT" dirty="0"/>
          </a:p>
        </p:txBody>
      </p:sp>
    </p:spTree>
    <p:extLst>
      <p:ext uri="{BB962C8B-B14F-4D97-AF65-F5344CB8AC3E}">
        <p14:creationId xmlns:p14="http://schemas.microsoft.com/office/powerpoint/2010/main" val="359570298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Infermiere di famiglia e di </a:t>
            </a:r>
            <a:r>
              <a:rPr lang="it-IT" dirty="0" err="1" smtClean="0"/>
              <a:t>comunita’</a:t>
            </a:r>
            <a:endParaRPr lang="it-IT" dirty="0"/>
          </a:p>
        </p:txBody>
      </p:sp>
      <p:sp>
        <p:nvSpPr>
          <p:cNvPr id="6" name="Segnaposto contenuto 5"/>
          <p:cNvSpPr>
            <a:spLocks noGrp="1"/>
          </p:cNvSpPr>
          <p:nvPr>
            <p:ph idx="1"/>
          </p:nvPr>
        </p:nvSpPr>
        <p:spPr>
          <a:xfrm>
            <a:off x="304800" y="1357298"/>
            <a:ext cx="8686800" cy="4722827"/>
          </a:xfrm>
        </p:spPr>
        <p:txBody>
          <a:bodyPr>
            <a:normAutofit fontScale="55000" lnSpcReduction="20000"/>
          </a:bodyPr>
          <a:lstStyle/>
          <a:p>
            <a:pPr>
              <a:buClrTx/>
              <a:buFont typeface="Wingdings" pitchFamily="2" charset="2"/>
              <a:buChar char="§"/>
            </a:pPr>
            <a:r>
              <a:rPr lang="it-IT" dirty="0" smtClean="0"/>
              <a:t>OMS-EUROPA 1999: obiettivo n°15 del documento salute 21 prevede l’inserimento di un nuovo ruolo infermieristico in supporto al Medico di medicina generale</a:t>
            </a:r>
          </a:p>
          <a:p>
            <a:pPr>
              <a:buClrTx/>
              <a:buNone/>
            </a:pPr>
            <a:endParaRPr lang="it-IT" sz="1700" dirty="0" smtClean="0"/>
          </a:p>
          <a:p>
            <a:pPr>
              <a:buClrTx/>
              <a:buFont typeface="Wingdings" pitchFamily="2" charset="2"/>
              <a:buChar char="§"/>
            </a:pPr>
            <a:r>
              <a:rPr lang="it-IT" dirty="0" smtClean="0"/>
              <a:t>Testo DDL 1727: Introduzione della figura dell’infermiere di famiglia e disposizioni in materia di ASSISTENZA DOMICILIARE</a:t>
            </a:r>
          </a:p>
          <a:p>
            <a:pPr>
              <a:buClrTx/>
              <a:buFont typeface="Wingdings" pitchFamily="2" charset="2"/>
              <a:buChar char="§"/>
            </a:pPr>
            <a:r>
              <a:rPr lang="it-IT" b="1" i="1" u="sng" dirty="0" smtClean="0"/>
              <a:t>Legge regionale 11 agosto 2015 – n°23</a:t>
            </a:r>
            <a:r>
              <a:rPr lang="it-IT" dirty="0" smtClean="0"/>
              <a:t>, evoluzione del Sistema Sociosanitario lombardo: modifiche al titolo I e al titolo II della Legge Regionale 30 dicembre 2009, n°33 (Testo Unico delle Leggi Regionali in materia di Sanità). Art 10 sulle Cure Primarie al Comma 10 si legge: “</a:t>
            </a:r>
            <a:r>
              <a:rPr lang="it-IT" b="1" i="1" dirty="0" smtClean="0"/>
              <a:t>Nell’ambito del settore delle cure primarie, governato dalle ATS territorialmente competenti, è istituito il servizio dell’infermiere di famiglia</a:t>
            </a:r>
            <a:r>
              <a:rPr lang="it-IT" dirty="0" smtClean="0"/>
              <a:t> e delle professioni sanitarie, inteso come il servizio  infermieristico e delle </a:t>
            </a:r>
            <a:r>
              <a:rPr lang="it-IT" dirty="0" err="1" smtClean="0"/>
              <a:t>prof.sanit.</a:t>
            </a:r>
            <a:r>
              <a:rPr lang="it-IT" dirty="0" smtClean="0"/>
              <a:t> singolo o associato a disposizione del cittadino, dei medici di cure primarie e delle autonomie locali”</a:t>
            </a:r>
          </a:p>
          <a:p>
            <a:pPr>
              <a:buClrTx/>
              <a:buNone/>
            </a:pPr>
            <a:endParaRPr lang="it-IT" sz="1700" dirty="0" smtClean="0"/>
          </a:p>
          <a:p>
            <a:pPr>
              <a:buClrTx/>
              <a:buFont typeface="Wingdings" pitchFamily="2" charset="2"/>
              <a:buChar char="§"/>
            </a:pPr>
            <a:r>
              <a:rPr lang="it-IT" dirty="0" smtClean="0"/>
              <a:t>Master in “Infermieristica di famiglia e di comunità” è un corso di formazione universitario </a:t>
            </a:r>
            <a:r>
              <a:rPr lang="it-IT" smtClean="0"/>
              <a:t>per l’acquisizione, </a:t>
            </a:r>
            <a:r>
              <a:rPr lang="it-IT" dirty="0" smtClean="0"/>
              <a:t>da parte degli infermieri laureati e di quelli diplomati nel vecchio ordinamento e resi equipollenti, delle competenze necessarie a:</a:t>
            </a:r>
          </a:p>
          <a:p>
            <a:pPr algn="ctr">
              <a:buClrTx/>
              <a:buNone/>
            </a:pPr>
            <a:endParaRPr lang="it-IT" dirty="0" smtClean="0"/>
          </a:p>
          <a:p>
            <a:pPr algn="ctr">
              <a:buClrTx/>
              <a:buNone/>
            </a:pPr>
            <a:endParaRPr lang="it-IT" dirty="0" smtClean="0"/>
          </a:p>
          <a:p>
            <a:pPr>
              <a:buClrTx/>
              <a:buNone/>
            </a:pPr>
            <a:endParaRPr lang="it-IT" sz="1700" dirty="0" smtClean="0"/>
          </a:p>
        </p:txBody>
      </p:sp>
      <p:graphicFrame>
        <p:nvGraphicFramePr>
          <p:cNvPr id="7" name="Tabella 6"/>
          <p:cNvGraphicFramePr>
            <a:graphicFrameLocks noGrp="1"/>
          </p:cNvGraphicFramePr>
          <p:nvPr/>
        </p:nvGraphicFramePr>
        <p:xfrm>
          <a:off x="714348" y="5643578"/>
          <a:ext cx="5786478" cy="914400"/>
        </p:xfrm>
        <a:graphic>
          <a:graphicData uri="http://schemas.openxmlformats.org/drawingml/2006/table">
            <a:tbl>
              <a:tblPr firstRow="1" bandRow="1">
                <a:tableStyleId>{5C22544A-7EE6-4342-B048-85BDC9FD1C3A}</a:tableStyleId>
              </a:tblPr>
              <a:tblGrid>
                <a:gridCol w="2893239"/>
                <a:gridCol w="2893239"/>
              </a:tblGrid>
              <a:tr h="914400">
                <a:tc>
                  <a:txBody>
                    <a:bodyPr/>
                    <a:lstStyle/>
                    <a:p>
                      <a:r>
                        <a:rPr lang="it-IT" sz="1800" dirty="0" smtClean="0"/>
                        <a:t>1) IDENTIFICARE</a:t>
                      </a:r>
                    </a:p>
                    <a:p>
                      <a:r>
                        <a:rPr lang="it-IT" sz="1800" dirty="0" smtClean="0"/>
                        <a:t>2) PIANIFICARE </a:t>
                      </a:r>
                    </a:p>
                    <a:p>
                      <a:r>
                        <a:rPr lang="it-IT" sz="1800" dirty="0" smtClean="0"/>
                        <a:t>3) PROMUOVERE </a:t>
                      </a:r>
                      <a:endParaRPr lang="it-IT" sz="1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800" dirty="0" smtClean="0"/>
                        <a:t>4) PARTECIPARE</a:t>
                      </a:r>
                    </a:p>
                    <a:p>
                      <a:pPr marL="0" marR="0" indent="0" algn="l" defTabSz="914400" rtl="0" eaLnBrk="1" fontAlgn="auto" latinLnBrk="0" hangingPunct="1">
                        <a:lnSpc>
                          <a:spcPct val="100000"/>
                        </a:lnSpc>
                        <a:spcBef>
                          <a:spcPts val="0"/>
                        </a:spcBef>
                        <a:spcAft>
                          <a:spcPts val="0"/>
                        </a:spcAft>
                        <a:buClrTx/>
                        <a:buSzTx/>
                        <a:buFontTx/>
                        <a:buNone/>
                        <a:tabLst/>
                        <a:defRPr/>
                      </a:pPr>
                      <a:r>
                        <a:rPr lang="it-IT" sz="1800" dirty="0" smtClean="0"/>
                        <a:t>5) COORDINARE</a:t>
                      </a:r>
                    </a:p>
                    <a:p>
                      <a:pPr marL="0" marR="0" lvl="1" indent="0" algn="l" defTabSz="914400" rtl="0" eaLnBrk="1" fontAlgn="auto" latinLnBrk="0" hangingPunct="1">
                        <a:lnSpc>
                          <a:spcPct val="100000"/>
                        </a:lnSpc>
                        <a:spcBef>
                          <a:spcPts val="0"/>
                        </a:spcBef>
                        <a:spcAft>
                          <a:spcPts val="0"/>
                        </a:spcAft>
                        <a:buClrTx/>
                        <a:buSzTx/>
                        <a:buFontTx/>
                        <a:buNone/>
                        <a:tabLst/>
                        <a:defRPr/>
                      </a:pPr>
                      <a:r>
                        <a:rPr lang="it-IT" sz="1800" dirty="0" smtClean="0"/>
                        <a:t>6) DEFINIRE GLI STANDARD</a:t>
                      </a:r>
                    </a:p>
                  </a:txBody>
                  <a:tcPr/>
                </a:tc>
              </a:tr>
            </a:tbl>
          </a:graphicData>
        </a:graphic>
      </p:graphicFrame>
      <p:pic>
        <p:nvPicPr>
          <p:cNvPr id="8"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786710" y="6000768"/>
            <a:ext cx="1143008" cy="595313"/>
          </a:xfrm>
          <a:prstGeom prst="rect">
            <a:avLst/>
          </a:prstGeom>
        </p:spPr>
      </p:pic>
    </p:spTree>
    <p:extLst>
      <p:ext uri="{BB962C8B-B14F-4D97-AF65-F5344CB8AC3E}">
        <p14:creationId xmlns:p14="http://schemas.microsoft.com/office/powerpoint/2010/main" val="41170159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5720" y="428604"/>
            <a:ext cx="8686800" cy="838200"/>
          </a:xfrm>
        </p:spPr>
        <p:txBody>
          <a:bodyPr>
            <a:noAutofit/>
          </a:bodyPr>
          <a:lstStyle/>
          <a:p>
            <a:r>
              <a:rPr lang="it-IT" sz="3000" dirty="0" smtClean="0"/>
              <a:t>Fra </a:t>
            </a:r>
            <a:r>
              <a:rPr lang="it-IT" sz="3000" dirty="0" err="1" smtClean="0"/>
              <a:t>realta’</a:t>
            </a:r>
            <a:r>
              <a:rPr lang="it-IT" sz="3000" dirty="0" smtClean="0"/>
              <a:t>  delle risorse attuali e “futuro prossimo”</a:t>
            </a:r>
            <a:endParaRPr lang="it-IT" sz="3000" dirty="0"/>
          </a:p>
        </p:txBody>
      </p:sp>
      <p:sp>
        <p:nvSpPr>
          <p:cNvPr id="3" name="Segnaposto contenuto 2"/>
          <p:cNvSpPr>
            <a:spLocks noGrp="1"/>
          </p:cNvSpPr>
          <p:nvPr>
            <p:ph idx="1"/>
          </p:nvPr>
        </p:nvSpPr>
        <p:spPr>
          <a:xfrm>
            <a:off x="357158" y="1428736"/>
            <a:ext cx="8686800" cy="5160986"/>
          </a:xfrm>
        </p:spPr>
        <p:txBody>
          <a:bodyPr>
            <a:normAutofit fontScale="85000" lnSpcReduction="20000"/>
          </a:bodyPr>
          <a:lstStyle/>
          <a:p>
            <a:r>
              <a:rPr lang="it-IT" sz="3000" b="1" i="1" dirty="0" smtClean="0"/>
              <a:t>Attualmente la nostra ASST e nello specifico l’U.O. di </a:t>
            </a:r>
            <a:r>
              <a:rPr lang="it-IT" sz="3000" b="1" i="1" dirty="0" err="1" smtClean="0"/>
              <a:t>Pneumologia</a:t>
            </a:r>
            <a:r>
              <a:rPr lang="it-IT" sz="3000" b="1" i="1" dirty="0" smtClean="0"/>
              <a:t> garantisce i seguenti servizi in regime di degenza e ambulatoriale:</a:t>
            </a:r>
          </a:p>
          <a:p>
            <a:pPr lvl="1"/>
            <a:r>
              <a:rPr lang="it-IT" dirty="0" smtClean="0"/>
              <a:t>Possibilità di esecuzione di indagini funzionali (spirometria completa + DLCO, EGA, </a:t>
            </a:r>
            <a:r>
              <a:rPr lang="it-IT" dirty="0" err="1" smtClean="0"/>
              <a:t>Wt</a:t>
            </a:r>
            <a:r>
              <a:rPr lang="it-IT" dirty="0" smtClean="0"/>
              <a:t>, </a:t>
            </a:r>
            <a:r>
              <a:rPr lang="it-IT" dirty="0" err="1" smtClean="0"/>
              <a:t>Saturimetrie</a:t>
            </a:r>
            <a:r>
              <a:rPr lang="it-IT" dirty="0" smtClean="0"/>
              <a:t> notturne,ecc.) per diagnosi e monitoraggio</a:t>
            </a:r>
          </a:p>
          <a:p>
            <a:pPr lvl="1"/>
            <a:r>
              <a:rPr lang="it-IT" dirty="0" smtClean="0"/>
              <a:t>Servizio di riabilitazione respiratoria sia per la </a:t>
            </a:r>
            <a:r>
              <a:rPr lang="it-IT" dirty="0" err="1" smtClean="0"/>
              <a:t>disostruzione</a:t>
            </a:r>
            <a:r>
              <a:rPr lang="it-IT" dirty="0" smtClean="0"/>
              <a:t> bronchiale nel </a:t>
            </a:r>
            <a:r>
              <a:rPr lang="it-IT" dirty="0" err="1" smtClean="0"/>
              <a:t>pz</a:t>
            </a:r>
            <a:r>
              <a:rPr lang="it-IT" dirty="0" smtClean="0"/>
              <a:t> in fase acuta che per la cura della dispnea da sforzo nel </a:t>
            </a:r>
            <a:r>
              <a:rPr lang="it-IT" dirty="0" err="1" smtClean="0"/>
              <a:t>pz</a:t>
            </a:r>
            <a:r>
              <a:rPr lang="it-IT" dirty="0" smtClean="0"/>
              <a:t> con BPCO stabilizzata in regime ambulatoriale  (l’accesso al </a:t>
            </a:r>
            <a:r>
              <a:rPr lang="it-IT" dirty="0" err="1" smtClean="0"/>
              <a:t>serv</a:t>
            </a:r>
            <a:r>
              <a:rPr lang="it-IT" dirty="0" smtClean="0"/>
              <a:t>. </a:t>
            </a:r>
            <a:r>
              <a:rPr lang="it-IT" dirty="0" err="1" smtClean="0"/>
              <a:t>ambul</a:t>
            </a:r>
            <a:r>
              <a:rPr lang="it-IT" dirty="0" smtClean="0"/>
              <a:t>. è limitato ad alcuni casi selezionati visto che è garantito da un solo fisioterapista che deve erogare l’assistenza respiratoria su tutto l’ospedale) </a:t>
            </a:r>
          </a:p>
          <a:p>
            <a:pPr lvl="1"/>
            <a:r>
              <a:rPr lang="it-IT" dirty="0" smtClean="0"/>
              <a:t>Trascorse esperienze di attuazione della telemedicina (Progetto Telemaco)</a:t>
            </a:r>
          </a:p>
          <a:p>
            <a:pPr lvl="1"/>
            <a:r>
              <a:rPr lang="it-IT" dirty="0" smtClean="0"/>
              <a:t>20 posti letto per acuti (</a:t>
            </a:r>
            <a:r>
              <a:rPr lang="it-IT" dirty="0" err="1" smtClean="0"/>
              <a:t>Pneumologia</a:t>
            </a:r>
            <a:r>
              <a:rPr lang="it-IT" dirty="0" smtClean="0"/>
              <a:t>)</a:t>
            </a:r>
            <a:endParaRPr lang="it-IT" dirty="0"/>
          </a:p>
        </p:txBody>
      </p:sp>
      <p:pic>
        <p:nvPicPr>
          <p:cNvPr id="4" name="immagini1"/>
          <p:cNvPicPr/>
          <p:nvPr/>
        </p:nvPicPr>
        <p:blipFill>
          <a:blip r:embed="rId2" cstate="print">
            <a:clrChange>
              <a:clrFrom>
                <a:srgbClr val="FFFFFF"/>
              </a:clrFrom>
              <a:clrTo>
                <a:srgbClr val="FFFFFF">
                  <a:alpha val="0"/>
                </a:srgbClr>
              </a:clrTo>
            </a:clrChange>
            <a:alphaModFix/>
            <a:lum/>
          </a:blip>
          <a:srcRect/>
          <a:stretch>
            <a:fillRect/>
          </a:stretch>
        </p:blipFill>
        <p:spPr>
          <a:xfrm>
            <a:off x="7715272" y="6072206"/>
            <a:ext cx="1143008" cy="595313"/>
          </a:xfrm>
          <a:prstGeom prst="rect">
            <a:avLst/>
          </a:prstGeom>
        </p:spPr>
      </p:pic>
    </p:spTree>
    <p:extLst>
      <p:ext uri="{BB962C8B-B14F-4D97-AF65-F5344CB8AC3E}">
        <p14:creationId xmlns:p14="http://schemas.microsoft.com/office/powerpoint/2010/main" val="221646319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4282" y="571480"/>
            <a:ext cx="8686800" cy="838200"/>
          </a:xfrm>
        </p:spPr>
        <p:txBody>
          <a:bodyPr>
            <a:normAutofit fontScale="90000"/>
          </a:bodyPr>
          <a:lstStyle/>
          <a:p>
            <a:r>
              <a:rPr lang="it-IT" dirty="0" smtClean="0"/>
              <a:t>Fra </a:t>
            </a:r>
            <a:r>
              <a:rPr lang="it-IT" dirty="0" err="1" smtClean="0"/>
              <a:t>realta’</a:t>
            </a:r>
            <a:r>
              <a:rPr lang="it-IT" dirty="0" smtClean="0"/>
              <a:t>  delle risorse attuali e “futuro prossimo”</a:t>
            </a:r>
            <a:endParaRPr lang="it-IT" dirty="0"/>
          </a:p>
        </p:txBody>
      </p:sp>
      <p:sp>
        <p:nvSpPr>
          <p:cNvPr id="3" name="Segnaposto contenuto 2"/>
          <p:cNvSpPr>
            <a:spLocks noGrp="1"/>
          </p:cNvSpPr>
          <p:nvPr>
            <p:ph idx="1"/>
          </p:nvPr>
        </p:nvSpPr>
        <p:spPr>
          <a:xfrm>
            <a:off x="214282" y="1785926"/>
            <a:ext cx="8686800" cy="4714908"/>
          </a:xfrm>
        </p:spPr>
        <p:txBody>
          <a:bodyPr>
            <a:normAutofit fontScale="77500" lnSpcReduction="20000"/>
          </a:bodyPr>
          <a:lstStyle/>
          <a:p>
            <a:r>
              <a:rPr lang="it-IT" dirty="0" smtClean="0"/>
              <a:t>PER IL FUTURO: SAREBBE INTERESSANTE PRENDERE IN CONSIDERAZIONE </a:t>
            </a:r>
            <a:r>
              <a:rPr lang="it-IT" smtClean="0"/>
              <a:t>LA POSSIBILITA’ </a:t>
            </a:r>
            <a:r>
              <a:rPr lang="it-IT" dirty="0" smtClean="0"/>
              <a:t>DI ATTIVARE UN PAI (piano di assistenza integrato che garantisca continuità fra ospedale e territorio) definito: “PROGETTO RIABILITATIVO RESPIRATORIO”, inserito in una rete delle cronicità che coinvolga un equipe composta da MMG, specialista, infermiere, fisioterapista respiratorio, psicologo, </a:t>
            </a:r>
            <a:r>
              <a:rPr lang="it-IT" dirty="0" err="1" smtClean="0"/>
              <a:t>nutrizionista</a:t>
            </a:r>
            <a:r>
              <a:rPr lang="it-IT" dirty="0" smtClean="0"/>
              <a:t>, </a:t>
            </a:r>
            <a:r>
              <a:rPr lang="it-IT" dirty="0" err="1" smtClean="0"/>
              <a:t>ecc.</a:t>
            </a:r>
            <a:endParaRPr lang="it-IT" dirty="0" smtClean="0"/>
          </a:p>
          <a:p>
            <a:r>
              <a:rPr lang="it-IT" dirty="0" smtClean="0"/>
              <a:t>La possibilità di attivazione a domicilio di questo PAI, non dovrebbe dipendere unicamente dal grado di autosufficienza del paziente, ma spetterebbe allo specialista l’individuazione dei pazienti idonei, sulla base di criteri clinici (stadio </a:t>
            </a:r>
            <a:r>
              <a:rPr lang="it-IT" dirty="0" err="1" smtClean="0"/>
              <a:t>patol</a:t>
            </a:r>
            <a:r>
              <a:rPr lang="it-IT" dirty="0" smtClean="0"/>
              <a:t>. e utilizzo di scale di classificazione di accertata validità già esistenti) e strumentali, all’inserimento nel progetto stesso.</a:t>
            </a:r>
          </a:p>
        </p:txBody>
      </p:sp>
    </p:spTree>
    <p:extLst>
      <p:ext uri="{BB962C8B-B14F-4D97-AF65-F5344CB8AC3E}">
        <p14:creationId xmlns:p14="http://schemas.microsoft.com/office/powerpoint/2010/main" val="12947544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5720" y="428604"/>
            <a:ext cx="8686800" cy="571504"/>
          </a:xfrm>
        </p:spPr>
        <p:txBody>
          <a:bodyPr>
            <a:normAutofit fontScale="90000"/>
          </a:bodyPr>
          <a:lstStyle/>
          <a:p>
            <a:pPr algn="ctr"/>
            <a:r>
              <a:rPr lang="it-IT" dirty="0" smtClean="0"/>
              <a:t>Grazie per l’attenzione !</a:t>
            </a:r>
            <a:endParaRPr lang="it-IT" dirty="0"/>
          </a:p>
        </p:txBody>
      </p:sp>
      <p:pic>
        <p:nvPicPr>
          <p:cNvPr id="9" name="Segnaposto contenuto 8" descr="P6120792.JPG"/>
          <p:cNvPicPr>
            <a:picLocks noGrp="1" noChangeAspect="1"/>
          </p:cNvPicPr>
          <p:nvPr>
            <p:ph idx="1"/>
          </p:nvPr>
        </p:nvPicPr>
        <p:blipFill>
          <a:blip r:embed="rId2" cstate="print"/>
          <a:stretch>
            <a:fillRect/>
          </a:stretch>
        </p:blipFill>
        <p:spPr>
          <a:xfrm>
            <a:off x="714348" y="1000108"/>
            <a:ext cx="7643866" cy="5732900"/>
          </a:xfrm>
        </p:spPr>
      </p:pic>
    </p:spTree>
    <p:extLst>
      <p:ext uri="{BB962C8B-B14F-4D97-AF65-F5344CB8AC3E}">
        <p14:creationId xmlns:p14="http://schemas.microsoft.com/office/powerpoint/2010/main" val="336829048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979712" y="2204864"/>
            <a:ext cx="6552728" cy="830997"/>
          </a:xfrm>
          <a:prstGeom prst="rect">
            <a:avLst/>
          </a:prstGeom>
          <a:noFill/>
          <a:ln w="38100">
            <a:noFill/>
          </a:ln>
        </p:spPr>
        <p:txBody>
          <a:bodyPr wrap="square" rtlCol="0">
            <a:spAutoFit/>
          </a:bodyPr>
          <a:lstStyle/>
          <a:p>
            <a:pPr algn="r"/>
            <a:r>
              <a:rPr lang="it-IT" sz="4800" i="1" dirty="0" smtClean="0">
                <a:solidFill>
                  <a:srgbClr val="FFFF00"/>
                </a:solidFill>
              </a:rPr>
              <a:t>LA DIMISSIONE</a:t>
            </a:r>
            <a:endParaRPr lang="it-IT" sz="5400" dirty="0">
              <a:solidFill>
                <a:srgbClr val="FFFF00"/>
              </a:solidFill>
            </a:endParaRPr>
          </a:p>
        </p:txBody>
      </p:sp>
      <p:sp>
        <p:nvSpPr>
          <p:cNvPr id="3" name="CasellaDiTesto 2"/>
          <p:cNvSpPr txBox="1"/>
          <p:nvPr/>
        </p:nvSpPr>
        <p:spPr>
          <a:xfrm>
            <a:off x="234356" y="3212976"/>
            <a:ext cx="8298084" cy="830997"/>
          </a:xfrm>
          <a:prstGeom prst="rect">
            <a:avLst/>
          </a:prstGeom>
          <a:noFill/>
        </p:spPr>
        <p:txBody>
          <a:bodyPr wrap="square" rtlCol="0">
            <a:spAutoFit/>
          </a:bodyPr>
          <a:lstStyle/>
          <a:p>
            <a:pPr algn="r"/>
            <a:r>
              <a:rPr lang="it-IT" sz="2400" b="1" dirty="0" smtClean="0"/>
              <a:t>Dr. Diego Gatta. U.O. PNEUMOLOGIA</a:t>
            </a:r>
          </a:p>
          <a:p>
            <a:pPr algn="r"/>
            <a:r>
              <a:rPr lang="it-IT" sz="2400" b="1" dirty="0" smtClean="0"/>
              <a:t>ASST VALLECAMONICA</a:t>
            </a:r>
            <a:endParaRPr lang="it-IT" sz="2400" b="1" dirty="0"/>
          </a:p>
        </p:txBody>
      </p:sp>
      <p:pic>
        <p:nvPicPr>
          <p:cNvPr id="6" name="Immagine 5"/>
          <p:cNvPicPr/>
          <p:nvPr/>
        </p:nvPicPr>
        <p:blipFill>
          <a:blip r:embed="rId2"/>
          <a:stretch/>
        </p:blipFill>
        <p:spPr>
          <a:xfrm>
            <a:off x="234356" y="404664"/>
            <a:ext cx="1389600" cy="674640"/>
          </a:xfrm>
          <a:prstGeom prst="rect">
            <a:avLst/>
          </a:prstGeom>
          <a:ln>
            <a:noFill/>
          </a:ln>
        </p:spPr>
      </p:pic>
    </p:spTree>
    <p:extLst>
      <p:ext uri="{BB962C8B-B14F-4D97-AF65-F5344CB8AC3E}">
        <p14:creationId xmlns:p14="http://schemas.microsoft.com/office/powerpoint/2010/main" val="316090563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 name="CustomShape 1"/>
          <p:cNvSpPr/>
          <p:nvPr/>
        </p:nvSpPr>
        <p:spPr>
          <a:xfrm>
            <a:off x="457110" y="274680"/>
            <a:ext cx="8229060" cy="1142280"/>
          </a:xfrm>
          <a:prstGeom prst="rect">
            <a:avLst/>
          </a:prstGeom>
          <a:solidFill>
            <a:srgbClr val="007EB0"/>
          </a:solidFill>
          <a:ln w="25560">
            <a:noFill/>
            <a:round/>
          </a:ln>
          <a:effectLst>
            <a:outerShdw blurRad="44450" dist="27940" dir="5400000" algn="ctr">
              <a:srgbClr val="000000">
                <a:alpha val="32000"/>
              </a:srgbClr>
            </a:outerShdw>
          </a:effectLst>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it-IT" sz="4400" b="1" strike="noStrike" dirty="0">
                <a:solidFill>
                  <a:srgbClr val="FFFFFF"/>
                </a:solidFill>
                <a:latin typeface="Calibri"/>
              </a:rPr>
              <a:t>Obiettivi</a:t>
            </a:r>
            <a:endParaRPr dirty="0"/>
          </a:p>
        </p:txBody>
      </p:sp>
      <p:sp>
        <p:nvSpPr>
          <p:cNvPr id="258" name="CustomShape 2"/>
          <p:cNvSpPr/>
          <p:nvPr/>
        </p:nvSpPr>
        <p:spPr>
          <a:xfrm>
            <a:off x="457110" y="1988840"/>
            <a:ext cx="8229060" cy="4468120"/>
          </a:xfrm>
          <a:prstGeom prst="rect">
            <a:avLst/>
          </a:prstGeom>
          <a:noFill/>
          <a:ln w="9360">
            <a:noFill/>
            <a:round/>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2800" b="1" strike="noStrike" dirty="0" smtClean="0">
                <a:latin typeface="Calibri" panose="020F0502020204030204" pitchFamily="34" charset="0"/>
              </a:rPr>
              <a:t> Descrivere </a:t>
            </a:r>
            <a:r>
              <a:rPr lang="it-IT" sz="2800" b="1" strike="noStrike" dirty="0">
                <a:latin typeface="Calibri" panose="020F0502020204030204" pitchFamily="34" charset="0"/>
              </a:rPr>
              <a:t>un </a:t>
            </a:r>
            <a:r>
              <a:rPr lang="it-IT" sz="2800" b="1" strike="noStrike" dirty="0">
                <a:solidFill>
                  <a:srgbClr val="FFFF00"/>
                </a:solidFill>
                <a:latin typeface="Calibri" panose="020F0502020204030204" pitchFamily="34" charset="0"/>
              </a:rPr>
              <a:t>modello</a:t>
            </a:r>
            <a:r>
              <a:rPr lang="it-IT" sz="2800" b="1" strike="noStrike" dirty="0">
                <a:latin typeface="Calibri" panose="020F0502020204030204" pitchFamily="34" charset="0"/>
              </a:rPr>
              <a:t> di presa in carico da parte delle cure primarie di una paziente con gravi problemi respiratori, </a:t>
            </a:r>
            <a:r>
              <a:rPr lang="it-IT" sz="2800" b="1" strike="noStrike" dirty="0" err="1">
                <a:latin typeface="Calibri" panose="020F0502020204030204" pitchFamily="34" charset="0"/>
              </a:rPr>
              <a:t>comorbilità</a:t>
            </a:r>
            <a:r>
              <a:rPr lang="it-IT" sz="2800" b="1" strike="noStrike" dirty="0">
                <a:latin typeface="Calibri" panose="020F0502020204030204" pitchFamily="34" charset="0"/>
              </a:rPr>
              <a:t> e bisogni assistenziali complessi</a:t>
            </a:r>
            <a:r>
              <a:rPr lang="it-IT" sz="2800" b="1" strike="noStrike" dirty="0" smtClean="0">
                <a:latin typeface="Calibri" panose="020F0502020204030204" pitchFamily="34" charset="0"/>
              </a:rPr>
              <a:t>.</a:t>
            </a:r>
            <a:endParaRPr sz="2800" dirty="0">
              <a:latin typeface="Calibri" panose="020F0502020204030204" pitchFamily="34" charset="0"/>
            </a:endParaRPr>
          </a:p>
          <a:p>
            <a:pPr>
              <a:lnSpc>
                <a:spcPct val="100000"/>
              </a:lnSpc>
              <a:buFont typeface="Arial"/>
              <a:buChar char="•"/>
            </a:pPr>
            <a:r>
              <a:rPr lang="it-IT" sz="2800" b="1" strike="noStrike" dirty="0" smtClean="0">
                <a:latin typeface="Calibri" panose="020F0502020204030204" pitchFamily="34" charset="0"/>
              </a:rPr>
              <a:t> Definire </a:t>
            </a:r>
            <a:r>
              <a:rPr lang="it-IT" sz="2800" b="1" strike="noStrike" dirty="0">
                <a:latin typeface="Calibri" panose="020F0502020204030204" pitchFamily="34" charset="0"/>
              </a:rPr>
              <a:t>gli </a:t>
            </a:r>
            <a:r>
              <a:rPr lang="it-IT" sz="2800" b="1" strike="noStrike" dirty="0">
                <a:solidFill>
                  <a:srgbClr val="FFFF00"/>
                </a:solidFill>
                <a:latin typeface="Calibri" panose="020F0502020204030204" pitchFamily="34" charset="0"/>
              </a:rPr>
              <a:t>obiettivi</a:t>
            </a:r>
            <a:r>
              <a:rPr lang="it-IT" sz="2800" b="1" strike="noStrike" dirty="0">
                <a:latin typeface="Calibri" panose="020F0502020204030204" pitchFamily="34" charset="0"/>
              </a:rPr>
              <a:t> assistenziali, gli strumenti organizzativi e i relativi indicatori di monitoraggio.</a:t>
            </a:r>
            <a:endParaRPr sz="2800" dirty="0">
              <a:latin typeface="Calibri" panose="020F0502020204030204" pitchFamily="34" charset="0"/>
            </a:endParaRPr>
          </a:p>
          <a:p>
            <a:pPr>
              <a:lnSpc>
                <a:spcPct val="100000"/>
              </a:lnSpc>
              <a:buFont typeface="Arial"/>
              <a:buChar char="•"/>
            </a:pPr>
            <a:r>
              <a:rPr lang="it-IT" sz="2800" b="1" strike="noStrike" dirty="0" smtClean="0">
                <a:latin typeface="Calibri" panose="020F0502020204030204" pitchFamily="34" charset="0"/>
              </a:rPr>
              <a:t> Individuare </a:t>
            </a:r>
            <a:r>
              <a:rPr lang="it-IT" sz="2800" b="1" strike="noStrike" dirty="0">
                <a:latin typeface="Calibri" panose="020F0502020204030204" pitchFamily="34" charset="0"/>
              </a:rPr>
              <a:t>i </a:t>
            </a:r>
            <a:r>
              <a:rPr lang="it-IT" sz="2800" b="1" strike="noStrike" dirty="0">
                <a:solidFill>
                  <a:srgbClr val="FFFF00"/>
                </a:solidFill>
                <a:latin typeface="Calibri" panose="020F0502020204030204" pitchFamily="34" charset="0"/>
              </a:rPr>
              <a:t>ruoli </a:t>
            </a:r>
            <a:r>
              <a:rPr lang="it-IT" sz="2800" b="1" strike="noStrike" dirty="0">
                <a:latin typeface="Calibri" panose="020F0502020204030204" pitchFamily="34" charset="0"/>
              </a:rPr>
              <a:t>delle diverse figure assistenziali coinvolte   e gli strumenti di coordinamento. </a:t>
            </a:r>
            <a:endParaRPr sz="2800" dirty="0">
              <a:latin typeface="Calibri" panose="020F0502020204030204" pitchFamily="34" charset="0"/>
            </a:endParaRPr>
          </a:p>
          <a:p>
            <a:pPr>
              <a:lnSpc>
                <a:spcPct val="100000"/>
              </a:lnSpc>
              <a:buFont typeface="Arial"/>
              <a:buChar char="•"/>
            </a:pPr>
            <a:r>
              <a:rPr lang="it-IT" sz="2800" b="1" strike="noStrike" dirty="0" smtClean="0">
                <a:latin typeface="Calibri" panose="020F0502020204030204" pitchFamily="34" charset="0"/>
              </a:rPr>
              <a:t> Rilevare </a:t>
            </a:r>
            <a:r>
              <a:rPr lang="it-IT" sz="2800" b="1" strike="noStrike" dirty="0">
                <a:latin typeface="Calibri" panose="020F0502020204030204" pitchFamily="34" charset="0"/>
              </a:rPr>
              <a:t>le criticità e le possibili soluzioni.</a:t>
            </a:r>
            <a:endParaRPr sz="2800" dirty="0">
              <a:latin typeface="Calibri" panose="020F0502020204030204" pitchFamily="34" charset="0"/>
            </a:endParaRPr>
          </a:p>
        </p:txBody>
      </p:sp>
      <p:pic>
        <p:nvPicPr>
          <p:cNvPr id="5" name="Immagine 4"/>
          <p:cNvPicPr/>
          <p:nvPr/>
        </p:nvPicPr>
        <p:blipFill>
          <a:blip r:embed="rId2"/>
          <a:stretch/>
        </p:blipFill>
        <p:spPr>
          <a:xfrm>
            <a:off x="7607970" y="5933520"/>
            <a:ext cx="1078200" cy="523440"/>
          </a:xfrm>
          <a:prstGeom prst="rect">
            <a:avLst/>
          </a:prstGeom>
          <a:ln>
            <a:noFill/>
          </a:ln>
        </p:spPr>
      </p:pic>
    </p:spTree>
    <p:extLst>
      <p:ext uri="{BB962C8B-B14F-4D97-AF65-F5344CB8AC3E}">
        <p14:creationId xmlns:p14="http://schemas.microsoft.com/office/powerpoint/2010/main" val="74841703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1" name="Picture 2"/>
          <p:cNvPicPr/>
          <p:nvPr/>
        </p:nvPicPr>
        <p:blipFill>
          <a:blip r:embed="rId2">
            <a:lum bright="-4000"/>
          </a:blip>
          <a:stretch/>
        </p:blipFill>
        <p:spPr>
          <a:xfrm>
            <a:off x="179512" y="429121"/>
            <a:ext cx="2376264" cy="3729960"/>
          </a:xfrm>
          <a:prstGeom prst="rect">
            <a:avLst/>
          </a:prstGeom>
          <a:ln>
            <a:noFill/>
          </a:ln>
        </p:spPr>
      </p:pic>
      <p:sp>
        <p:nvSpPr>
          <p:cNvPr id="262" name="CustomShape 1"/>
          <p:cNvSpPr/>
          <p:nvPr/>
        </p:nvSpPr>
        <p:spPr>
          <a:xfrm>
            <a:off x="2661637" y="429120"/>
            <a:ext cx="6120680" cy="1487712"/>
          </a:xfrm>
          <a:prstGeom prst="rect">
            <a:avLst/>
          </a:prstGeom>
          <a:ln>
            <a:round/>
          </a:ln>
        </p:spPr>
        <p:style>
          <a:lnRef idx="2">
            <a:schemeClr val="accent1">
              <a:shade val="50000"/>
            </a:schemeClr>
          </a:lnRef>
          <a:fillRef idx="1">
            <a:schemeClr val="accent1"/>
          </a:fillRef>
          <a:effectRef idx="0">
            <a:schemeClr val="accent1"/>
          </a:effectRef>
          <a:fontRef idx="minor"/>
        </p:style>
        <p:txBody>
          <a:bodyPr lIns="216000" tIns="216000" rIns="216000" bIns="216000"/>
          <a:lstStyle/>
          <a:p>
            <a:pPr algn="ctr">
              <a:lnSpc>
                <a:spcPct val="100000"/>
              </a:lnSpc>
            </a:pPr>
            <a:r>
              <a:rPr lang="it-IT" sz="3200" b="1" strike="noStrike" dirty="0">
                <a:solidFill>
                  <a:srgbClr val="FFFFFF"/>
                </a:solidFill>
                <a:latin typeface="Calibri"/>
                <a:ea typeface="DejaVu Sans"/>
              </a:rPr>
              <a:t>La Sig.ra Anna può essere dimessa?</a:t>
            </a:r>
            <a:endParaRPr sz="1400" dirty="0"/>
          </a:p>
        </p:txBody>
      </p:sp>
      <p:sp>
        <p:nvSpPr>
          <p:cNvPr id="263" name="CustomShape 2"/>
          <p:cNvSpPr/>
          <p:nvPr/>
        </p:nvSpPr>
        <p:spPr>
          <a:xfrm>
            <a:off x="2699792" y="2138673"/>
            <a:ext cx="6120680" cy="699480"/>
          </a:xfrm>
          <a:prstGeom prst="rect">
            <a:avLst/>
          </a:prstGeom>
          <a:solidFill>
            <a:srgbClr val="007EB0"/>
          </a:solidFill>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pPr>
            <a:r>
              <a:rPr lang="it-IT" sz="4000" b="1" strike="noStrike" dirty="0">
                <a:latin typeface="Calibri"/>
                <a:ea typeface="DejaVu Sans"/>
              </a:rPr>
              <a:t>STABILIZZAZIONE CLINICA</a:t>
            </a:r>
            <a:endParaRPr dirty="0"/>
          </a:p>
        </p:txBody>
      </p:sp>
      <p:sp>
        <p:nvSpPr>
          <p:cNvPr id="264" name="CustomShape 3"/>
          <p:cNvSpPr/>
          <p:nvPr/>
        </p:nvSpPr>
        <p:spPr>
          <a:xfrm>
            <a:off x="5517882" y="3161880"/>
            <a:ext cx="408190" cy="699480"/>
          </a:xfrm>
          <a:prstGeom prst="rect">
            <a:avLst/>
          </a:prstGeom>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pPr>
            <a:r>
              <a:rPr lang="it-IT" sz="4000" b="1" strike="noStrike" dirty="0">
                <a:solidFill>
                  <a:srgbClr val="C00000"/>
                </a:solidFill>
                <a:latin typeface="Calibri"/>
                <a:ea typeface="DejaVu Sans"/>
              </a:rPr>
              <a:t>+</a:t>
            </a:r>
            <a:endParaRPr dirty="0"/>
          </a:p>
        </p:txBody>
      </p:sp>
      <p:sp>
        <p:nvSpPr>
          <p:cNvPr id="265" name="CustomShape 4"/>
          <p:cNvSpPr/>
          <p:nvPr/>
        </p:nvSpPr>
        <p:spPr>
          <a:xfrm>
            <a:off x="2843808" y="4159080"/>
            <a:ext cx="5976664" cy="1790200"/>
          </a:xfrm>
          <a:prstGeom prst="rect">
            <a:avLst/>
          </a:prstGeom>
          <a:solidFill>
            <a:srgbClr val="007EB0"/>
          </a:solidFill>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lIns="90000" tIns="45000" rIns="90000" bIns="45000"/>
          <a:lstStyle/>
          <a:p>
            <a:pPr algn="ctr">
              <a:lnSpc>
                <a:spcPct val="100000"/>
              </a:lnSpc>
            </a:pPr>
            <a:r>
              <a:rPr lang="it-IT" sz="4000" b="1" strike="noStrike" dirty="0">
                <a:latin typeface="Calibri"/>
                <a:ea typeface="DejaVu Sans"/>
              </a:rPr>
              <a:t>CONTESTO ASSISTENZIALE ADEGUATO</a:t>
            </a:r>
            <a:endParaRPr dirty="0"/>
          </a:p>
        </p:txBody>
      </p:sp>
    </p:spTree>
    <p:extLst>
      <p:ext uri="{BB962C8B-B14F-4D97-AF65-F5344CB8AC3E}">
        <p14:creationId xmlns:p14="http://schemas.microsoft.com/office/powerpoint/2010/main" val="1432700217"/>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63"/>
                                        </p:tgtEl>
                                        <p:attrNameLst>
                                          <p:attrName>style.visibility</p:attrName>
                                        </p:attrNameLst>
                                      </p:cBhvr>
                                      <p:to>
                                        <p:strVal val="visible"/>
                                      </p:to>
                                    </p:set>
                                    <p:animEffect transition="out" filter="barn(inVertical)">
                                      <p:cBhvr additive="repl">
                                        <p:cTn id="7" dur="500"/>
                                        <p:tgtEl>
                                          <p:spTgt spid="26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64"/>
                                        </p:tgtEl>
                                        <p:attrNameLst>
                                          <p:attrName>style.visibility</p:attrName>
                                        </p:attrNameLst>
                                      </p:cBhvr>
                                      <p:to>
                                        <p:strVal val="visible"/>
                                      </p:to>
                                    </p:set>
                                    <p:animEffect transition="out" filter="barn(inVertical)">
                                      <p:cBhvr additive="repl">
                                        <p:cTn id="12" dur="500"/>
                                        <p:tgtEl>
                                          <p:spTgt spid="26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65"/>
                                        </p:tgtEl>
                                        <p:attrNameLst>
                                          <p:attrName>style.visibility</p:attrName>
                                        </p:attrNameLst>
                                      </p:cBhvr>
                                      <p:to>
                                        <p:strVal val="visible"/>
                                      </p:to>
                                    </p:set>
                                    <p:animEffect transition="out" filter="barn(inVertical)">
                                      <p:cBhvr additive="repl">
                                        <p:cTn id="17" dur="500"/>
                                        <p:tgtEl>
                                          <p:spTgt spid="2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 name="CustomShape 1"/>
          <p:cNvSpPr/>
          <p:nvPr/>
        </p:nvSpPr>
        <p:spPr>
          <a:xfrm>
            <a:off x="339390" y="764704"/>
            <a:ext cx="4717012" cy="516600"/>
          </a:xfrm>
          <a:prstGeom prst="rect">
            <a:avLst/>
          </a:prstGeom>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buFont typeface="Wingdings" charset="2"/>
              <a:buChar char=""/>
            </a:pPr>
            <a:r>
              <a:rPr lang="it-IT" b="1" strike="noStrike" dirty="0">
                <a:solidFill>
                  <a:srgbClr val="000000"/>
                </a:solidFill>
                <a:latin typeface="Calibri"/>
                <a:ea typeface="DejaVu Sans"/>
              </a:rPr>
              <a:t> </a:t>
            </a:r>
            <a:r>
              <a:rPr lang="it-IT" sz="2800" b="1" strike="noStrike" dirty="0" smtClean="0">
                <a:solidFill>
                  <a:srgbClr val="000000"/>
                </a:solidFill>
                <a:latin typeface="Calibri"/>
                <a:ea typeface="DejaVu Sans"/>
              </a:rPr>
              <a:t>Pianificata con </a:t>
            </a:r>
            <a:r>
              <a:rPr lang="it-IT" sz="2800" b="1" strike="noStrike" dirty="0">
                <a:solidFill>
                  <a:srgbClr val="000000"/>
                </a:solidFill>
                <a:latin typeface="Calibri"/>
                <a:ea typeface="DejaVu Sans"/>
              </a:rPr>
              <a:t>largo anticipo</a:t>
            </a:r>
            <a:endParaRPr dirty="0"/>
          </a:p>
        </p:txBody>
      </p:sp>
      <p:sp>
        <p:nvSpPr>
          <p:cNvPr id="282" name="CustomShape 2"/>
          <p:cNvSpPr/>
          <p:nvPr/>
        </p:nvSpPr>
        <p:spPr>
          <a:xfrm>
            <a:off x="326767" y="2276872"/>
            <a:ext cx="8462452" cy="943200"/>
          </a:xfrm>
          <a:prstGeom prst="rect">
            <a:avLst/>
          </a:prstGeom>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buFont typeface="Wingdings" charset="2"/>
              <a:buChar char=""/>
            </a:pPr>
            <a:r>
              <a:rPr lang="it-IT" b="1" strike="noStrike" dirty="0">
                <a:solidFill>
                  <a:srgbClr val="000000"/>
                </a:solidFill>
                <a:latin typeface="Calibri"/>
                <a:ea typeface="DejaVu Sans"/>
              </a:rPr>
              <a:t> </a:t>
            </a:r>
            <a:r>
              <a:rPr lang="it-IT" sz="2400" b="1" strike="noStrike" dirty="0">
                <a:solidFill>
                  <a:srgbClr val="000000"/>
                </a:solidFill>
                <a:latin typeface="Calibri"/>
                <a:ea typeface="DejaVu Sans"/>
              </a:rPr>
              <a:t>Confronto tra tutte le figure coinvolte nel progetto assistenziale</a:t>
            </a:r>
            <a:endParaRPr sz="1600" dirty="0"/>
          </a:p>
          <a:p>
            <a:pPr>
              <a:lnSpc>
                <a:spcPct val="100000"/>
              </a:lnSpc>
            </a:pPr>
            <a:r>
              <a:rPr lang="it-IT" sz="2400" b="1" strike="noStrike" dirty="0">
                <a:solidFill>
                  <a:srgbClr val="000000"/>
                </a:solidFill>
                <a:latin typeface="Calibri"/>
                <a:ea typeface="DejaVu Sans"/>
              </a:rPr>
              <a:t>     (referente UCAM, Medico di Medicina Generale, Care-</a:t>
            </a:r>
            <a:r>
              <a:rPr lang="it-IT" sz="2400" b="1" strike="noStrike" dirty="0" err="1">
                <a:solidFill>
                  <a:srgbClr val="000000"/>
                </a:solidFill>
                <a:latin typeface="Calibri"/>
                <a:ea typeface="DejaVu Sans"/>
              </a:rPr>
              <a:t>givers</a:t>
            </a:r>
            <a:r>
              <a:rPr lang="it-IT" sz="2400" b="1" strike="noStrike" dirty="0">
                <a:solidFill>
                  <a:srgbClr val="000000"/>
                </a:solidFill>
                <a:latin typeface="Calibri"/>
                <a:ea typeface="DejaVu Sans"/>
              </a:rPr>
              <a:t>)</a:t>
            </a:r>
            <a:endParaRPr sz="1600" dirty="0"/>
          </a:p>
        </p:txBody>
      </p:sp>
      <p:sp>
        <p:nvSpPr>
          <p:cNvPr id="283" name="CustomShape 3"/>
          <p:cNvSpPr/>
          <p:nvPr/>
        </p:nvSpPr>
        <p:spPr>
          <a:xfrm>
            <a:off x="313231" y="3399480"/>
            <a:ext cx="8460022" cy="943200"/>
          </a:xfrm>
          <a:prstGeom prst="rect">
            <a:avLst/>
          </a:prstGeom>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buFont typeface="Wingdings" charset="2"/>
              <a:buChar char=""/>
            </a:pPr>
            <a:r>
              <a:rPr lang="it-IT" b="1" strike="noStrike" dirty="0">
                <a:solidFill>
                  <a:srgbClr val="000000"/>
                </a:solidFill>
                <a:latin typeface="Calibri"/>
                <a:ea typeface="DejaVu Sans"/>
              </a:rPr>
              <a:t> </a:t>
            </a:r>
            <a:r>
              <a:rPr lang="it-IT" sz="2400" b="1" strike="noStrike" dirty="0">
                <a:solidFill>
                  <a:srgbClr val="000000"/>
                </a:solidFill>
                <a:latin typeface="Calibri"/>
                <a:ea typeface="DejaVu Sans"/>
              </a:rPr>
              <a:t>Tutti i presidi prescritti sono stati consegnati nel corso della </a:t>
            </a:r>
            <a:endParaRPr lang="it-IT" sz="2400" b="1" dirty="0" smtClean="0">
              <a:solidFill>
                <a:srgbClr val="000000"/>
              </a:solidFill>
              <a:latin typeface="Calibri"/>
              <a:ea typeface="DejaVu Sans"/>
            </a:endParaRPr>
          </a:p>
          <a:p>
            <a:pPr>
              <a:lnSpc>
                <a:spcPct val="100000"/>
              </a:lnSpc>
            </a:pPr>
            <a:r>
              <a:rPr lang="it-IT" sz="2400" b="1" dirty="0" smtClean="0">
                <a:solidFill>
                  <a:srgbClr val="000000"/>
                </a:solidFill>
                <a:latin typeface="Calibri"/>
                <a:ea typeface="DejaVu Sans"/>
              </a:rPr>
              <a:t>d</a:t>
            </a:r>
            <a:r>
              <a:rPr lang="it-IT" sz="2400" b="1" strike="noStrike" dirty="0" smtClean="0">
                <a:solidFill>
                  <a:srgbClr val="000000"/>
                </a:solidFill>
                <a:latin typeface="Calibri"/>
                <a:ea typeface="DejaVu Sans"/>
              </a:rPr>
              <a:t>egenza e ne è </a:t>
            </a:r>
            <a:r>
              <a:rPr lang="it-IT" sz="2400" b="1" strike="noStrike" dirty="0">
                <a:solidFill>
                  <a:srgbClr val="000000"/>
                </a:solidFill>
                <a:latin typeface="Calibri"/>
                <a:ea typeface="DejaVu Sans"/>
              </a:rPr>
              <a:t>stato verificato il corretto funzionamento</a:t>
            </a:r>
            <a:endParaRPr sz="1600" dirty="0"/>
          </a:p>
        </p:txBody>
      </p:sp>
      <p:sp>
        <p:nvSpPr>
          <p:cNvPr id="284" name="CustomShape 4"/>
          <p:cNvSpPr/>
          <p:nvPr/>
        </p:nvSpPr>
        <p:spPr>
          <a:xfrm>
            <a:off x="326430" y="5303765"/>
            <a:ext cx="5104806" cy="516600"/>
          </a:xfrm>
          <a:prstGeom prst="rect">
            <a:avLst/>
          </a:prstGeom>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buFont typeface="Wingdings" charset="2"/>
              <a:buChar char=""/>
            </a:pPr>
            <a:r>
              <a:rPr lang="it-IT" b="1" strike="noStrike" dirty="0">
                <a:solidFill>
                  <a:srgbClr val="000000"/>
                </a:solidFill>
                <a:latin typeface="Calibri"/>
                <a:ea typeface="DejaVu Sans"/>
              </a:rPr>
              <a:t> </a:t>
            </a:r>
            <a:r>
              <a:rPr lang="it-IT" sz="2800" b="1" strike="noStrike" dirty="0">
                <a:solidFill>
                  <a:srgbClr val="000000"/>
                </a:solidFill>
                <a:latin typeface="Calibri"/>
                <a:ea typeface="DejaVu Sans"/>
              </a:rPr>
              <a:t>Insegnamento e verifiche</a:t>
            </a:r>
            <a:endParaRPr dirty="0"/>
          </a:p>
        </p:txBody>
      </p:sp>
      <p:sp>
        <p:nvSpPr>
          <p:cNvPr id="285" name="CustomShape 5"/>
          <p:cNvSpPr/>
          <p:nvPr/>
        </p:nvSpPr>
        <p:spPr>
          <a:xfrm>
            <a:off x="326430" y="4556880"/>
            <a:ext cx="3309466" cy="516600"/>
          </a:xfrm>
          <a:prstGeom prst="rect">
            <a:avLst/>
          </a:prstGeom>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buFont typeface="Wingdings" charset="2"/>
              <a:buChar char=""/>
            </a:pPr>
            <a:r>
              <a:rPr lang="it-IT" b="1" strike="noStrike" dirty="0">
                <a:solidFill>
                  <a:srgbClr val="000000"/>
                </a:solidFill>
                <a:latin typeface="Calibri"/>
                <a:ea typeface="DejaVu Sans"/>
              </a:rPr>
              <a:t> </a:t>
            </a:r>
            <a:r>
              <a:rPr lang="it-IT" sz="2800" b="1" strike="noStrike" dirty="0">
                <a:solidFill>
                  <a:srgbClr val="000000"/>
                </a:solidFill>
                <a:latin typeface="Calibri"/>
                <a:ea typeface="DejaVu Sans"/>
              </a:rPr>
              <a:t>Istruzioni  per l’uso</a:t>
            </a:r>
            <a:endParaRPr dirty="0"/>
          </a:p>
        </p:txBody>
      </p:sp>
      <p:sp>
        <p:nvSpPr>
          <p:cNvPr id="286" name="CustomShape 6"/>
          <p:cNvSpPr/>
          <p:nvPr/>
        </p:nvSpPr>
        <p:spPr>
          <a:xfrm>
            <a:off x="3930010" y="4556880"/>
            <a:ext cx="3309196" cy="516600"/>
          </a:xfrm>
          <a:prstGeom prst="rect">
            <a:avLst/>
          </a:prstGeom>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buFont typeface="Wingdings" charset="2"/>
              <a:buChar char=""/>
            </a:pPr>
            <a:r>
              <a:rPr lang="it-IT" b="1" strike="noStrike" dirty="0">
                <a:solidFill>
                  <a:srgbClr val="000000"/>
                </a:solidFill>
                <a:latin typeface="Calibri"/>
                <a:ea typeface="DejaVu Sans"/>
              </a:rPr>
              <a:t> </a:t>
            </a:r>
            <a:r>
              <a:rPr lang="it-IT" sz="2800" b="1" strike="noStrike" dirty="0">
                <a:solidFill>
                  <a:srgbClr val="000000"/>
                </a:solidFill>
                <a:latin typeface="Calibri"/>
                <a:ea typeface="DejaVu Sans"/>
              </a:rPr>
              <a:t>Farmaci e ricette</a:t>
            </a:r>
            <a:endParaRPr dirty="0"/>
          </a:p>
        </p:txBody>
      </p:sp>
      <p:sp>
        <p:nvSpPr>
          <p:cNvPr id="287" name="CustomShape 7"/>
          <p:cNvSpPr/>
          <p:nvPr/>
        </p:nvSpPr>
        <p:spPr>
          <a:xfrm>
            <a:off x="348570" y="5928120"/>
            <a:ext cx="8471902" cy="516600"/>
          </a:xfrm>
          <a:prstGeom prst="rect">
            <a:avLst/>
          </a:prstGeom>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buFont typeface="Wingdings" charset="2"/>
              <a:buChar char=""/>
            </a:pPr>
            <a:r>
              <a:rPr lang="it-IT" b="1" strike="noStrike" dirty="0">
                <a:solidFill>
                  <a:srgbClr val="000000"/>
                </a:solidFill>
                <a:latin typeface="Calibri"/>
                <a:ea typeface="DejaVu Sans"/>
              </a:rPr>
              <a:t> </a:t>
            </a:r>
            <a:r>
              <a:rPr lang="it-IT" sz="2800" b="1" strike="noStrike" dirty="0">
                <a:solidFill>
                  <a:srgbClr val="000000"/>
                </a:solidFill>
                <a:latin typeface="Calibri"/>
                <a:ea typeface="DejaVu Sans"/>
              </a:rPr>
              <a:t>Riferimenti telefonici chiari per comunicazioni veloci</a:t>
            </a:r>
            <a:endParaRPr dirty="0"/>
          </a:p>
        </p:txBody>
      </p:sp>
      <p:sp>
        <p:nvSpPr>
          <p:cNvPr id="288" name="CustomShape 8"/>
          <p:cNvSpPr/>
          <p:nvPr/>
        </p:nvSpPr>
        <p:spPr>
          <a:xfrm>
            <a:off x="326767" y="1444258"/>
            <a:ext cx="8475952" cy="516600"/>
          </a:xfrm>
          <a:prstGeom prst="rect">
            <a:avLst/>
          </a:prstGeom>
          <a:ln>
            <a:solidFill>
              <a:srgbClr val="4A7EBB"/>
            </a:solidFill>
            <a:round/>
          </a:ln>
          <a:effectLst>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p:style>
        <p:txBody>
          <a:bodyPr wrap="none" lIns="90000" tIns="45000" rIns="90000" bIns="45000"/>
          <a:lstStyle/>
          <a:p>
            <a:pPr>
              <a:lnSpc>
                <a:spcPct val="100000"/>
              </a:lnSpc>
              <a:buFont typeface="Wingdings" charset="2"/>
              <a:buChar char=""/>
            </a:pPr>
            <a:r>
              <a:rPr lang="it-IT" b="1" strike="noStrike" dirty="0">
                <a:solidFill>
                  <a:srgbClr val="000000"/>
                </a:solidFill>
                <a:latin typeface="Calibri"/>
                <a:ea typeface="DejaVu Sans"/>
              </a:rPr>
              <a:t> </a:t>
            </a:r>
            <a:r>
              <a:rPr lang="it-IT" sz="2800" b="1" strike="noStrike" dirty="0">
                <a:solidFill>
                  <a:srgbClr val="000000"/>
                </a:solidFill>
                <a:latin typeface="Calibri"/>
                <a:ea typeface="DejaVu Sans"/>
              </a:rPr>
              <a:t>Familiari di riferimento debitamente informati</a:t>
            </a:r>
            <a:endParaRPr dirty="0"/>
          </a:p>
        </p:txBody>
      </p:sp>
      <p:sp>
        <p:nvSpPr>
          <p:cNvPr id="289" name="CustomShape 9"/>
          <p:cNvSpPr/>
          <p:nvPr/>
        </p:nvSpPr>
        <p:spPr>
          <a:xfrm>
            <a:off x="5500168" y="260648"/>
            <a:ext cx="3371254" cy="762356"/>
          </a:xfrm>
          <a:prstGeom prst="rect">
            <a:avLst/>
          </a:prstGeom>
          <a:solidFill>
            <a:srgbClr val="FF0000"/>
          </a:solidFill>
          <a:ln>
            <a:solidFill>
              <a:srgbClr val="BE4B48"/>
            </a:solidFill>
            <a:round/>
          </a:ln>
          <a:effectLst>
            <a:outerShdw blurRad="40000" dist="23000" dir="5400000" rotWithShape="0">
              <a:srgbClr val="000000">
                <a:alpha val="35000"/>
              </a:srgbClr>
            </a:outerShdw>
          </a:effectLst>
        </p:spPr>
        <p:style>
          <a:lnRef idx="1">
            <a:schemeClr val="accent2"/>
          </a:lnRef>
          <a:fillRef idx="3">
            <a:schemeClr val="accent2"/>
          </a:fillRef>
          <a:effectRef idx="2">
            <a:schemeClr val="accent2"/>
          </a:effectRef>
          <a:fontRef idx="minor"/>
        </p:style>
        <p:txBody>
          <a:bodyPr wrap="none" lIns="90000" tIns="144000" rIns="90000" bIns="144000"/>
          <a:lstStyle/>
          <a:p>
            <a:pPr>
              <a:lnSpc>
                <a:spcPct val="100000"/>
              </a:lnSpc>
            </a:pPr>
            <a:r>
              <a:rPr lang="it-IT" sz="2800" b="1" strike="noStrike" dirty="0">
                <a:solidFill>
                  <a:srgbClr val="FFFFFF"/>
                </a:solidFill>
                <a:latin typeface="Calibri"/>
                <a:ea typeface="DejaVu Sans"/>
              </a:rPr>
              <a:t>La dimissione ideale…</a:t>
            </a:r>
            <a:endParaRPr sz="1400" dirty="0"/>
          </a:p>
        </p:txBody>
      </p:sp>
      <p:pic>
        <p:nvPicPr>
          <p:cNvPr id="290" name="Picture 2"/>
          <p:cNvPicPr/>
          <p:nvPr/>
        </p:nvPicPr>
        <p:blipFill>
          <a:blip r:embed="rId2"/>
          <a:stretch/>
        </p:blipFill>
        <p:spPr>
          <a:xfrm>
            <a:off x="7409598" y="4582269"/>
            <a:ext cx="1363655" cy="1238096"/>
          </a:xfrm>
          <a:prstGeom prst="rect">
            <a:avLst/>
          </a:prstGeom>
          <a:ln>
            <a:noFill/>
          </a:ln>
        </p:spPr>
      </p:pic>
    </p:spTree>
    <p:extLst>
      <p:ext uri="{BB962C8B-B14F-4D97-AF65-F5344CB8AC3E}">
        <p14:creationId xmlns:p14="http://schemas.microsoft.com/office/powerpoint/2010/main" val="576507318"/>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81"/>
                                        </p:tgtEl>
                                        <p:attrNameLst>
                                          <p:attrName>style.visibility</p:attrName>
                                        </p:attrNameLst>
                                      </p:cBhvr>
                                      <p:to>
                                        <p:strVal val="visible"/>
                                      </p:to>
                                    </p:set>
                                    <p:animEffect transition="out" filter="barn(inVertical)">
                                      <p:cBhvr additive="repl">
                                        <p:cTn id="7" dur="500"/>
                                        <p:tgtEl>
                                          <p:spTgt spid="28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88"/>
                                        </p:tgtEl>
                                        <p:attrNameLst>
                                          <p:attrName>style.visibility</p:attrName>
                                        </p:attrNameLst>
                                      </p:cBhvr>
                                      <p:to>
                                        <p:strVal val="visible"/>
                                      </p:to>
                                    </p:set>
                                    <p:animEffect transition="out" filter="barn(inVertical)">
                                      <p:cBhvr additive="repl">
                                        <p:cTn id="12" dur="500"/>
                                        <p:tgtEl>
                                          <p:spTgt spid="28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82"/>
                                        </p:tgtEl>
                                        <p:attrNameLst>
                                          <p:attrName>style.visibility</p:attrName>
                                        </p:attrNameLst>
                                      </p:cBhvr>
                                      <p:to>
                                        <p:strVal val="visible"/>
                                      </p:to>
                                    </p:set>
                                    <p:animEffect transition="out" filter="barn(inVertical)">
                                      <p:cBhvr additive="repl">
                                        <p:cTn id="17" dur="500"/>
                                        <p:tgtEl>
                                          <p:spTgt spid="28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83"/>
                                        </p:tgtEl>
                                        <p:attrNameLst>
                                          <p:attrName>style.visibility</p:attrName>
                                        </p:attrNameLst>
                                      </p:cBhvr>
                                      <p:to>
                                        <p:strVal val="visible"/>
                                      </p:to>
                                    </p:set>
                                    <p:animEffect transition="out" filter="barn(inVertical)">
                                      <p:cBhvr additive="repl">
                                        <p:cTn id="22" dur="500"/>
                                        <p:tgtEl>
                                          <p:spTgt spid="28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84"/>
                                        </p:tgtEl>
                                        <p:attrNameLst>
                                          <p:attrName>style.visibility</p:attrName>
                                        </p:attrNameLst>
                                      </p:cBhvr>
                                      <p:to>
                                        <p:strVal val="visible"/>
                                      </p:to>
                                    </p:set>
                                    <p:animEffect transition="out" filter="barn(inVertical)">
                                      <p:cBhvr additive="repl">
                                        <p:cTn id="27" dur="500"/>
                                        <p:tgtEl>
                                          <p:spTgt spid="28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85"/>
                                        </p:tgtEl>
                                        <p:attrNameLst>
                                          <p:attrName>style.visibility</p:attrName>
                                        </p:attrNameLst>
                                      </p:cBhvr>
                                      <p:to>
                                        <p:strVal val="visible"/>
                                      </p:to>
                                    </p:set>
                                    <p:animEffect transition="out" filter="barn(inVertical)">
                                      <p:cBhvr additive="repl">
                                        <p:cTn id="32" dur="500"/>
                                        <p:tgtEl>
                                          <p:spTgt spid="28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286"/>
                                        </p:tgtEl>
                                        <p:attrNameLst>
                                          <p:attrName>style.visibility</p:attrName>
                                        </p:attrNameLst>
                                      </p:cBhvr>
                                      <p:to>
                                        <p:strVal val="visible"/>
                                      </p:to>
                                    </p:set>
                                    <p:animEffect transition="out" filter="barn(inVertical)">
                                      <p:cBhvr additive="repl">
                                        <p:cTn id="37" dur="500"/>
                                        <p:tgtEl>
                                          <p:spTgt spid="286"/>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287"/>
                                        </p:tgtEl>
                                        <p:attrNameLst>
                                          <p:attrName>style.visibility</p:attrName>
                                        </p:attrNameLst>
                                      </p:cBhvr>
                                      <p:to>
                                        <p:strVal val="visible"/>
                                      </p:to>
                                    </p:set>
                                    <p:animEffect transition="out" filter="barn(inVertical)">
                                      <p:cBhvr additive="repl">
                                        <p:cTn id="42" dur="500"/>
                                        <p:tgtEl>
                                          <p:spTgt spid="2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CustomShape 1"/>
          <p:cNvSpPr/>
          <p:nvPr/>
        </p:nvSpPr>
        <p:spPr>
          <a:xfrm>
            <a:off x="457110" y="274680"/>
            <a:ext cx="8229060" cy="1142280"/>
          </a:xfrm>
          <a:prstGeom prst="rect">
            <a:avLst/>
          </a:prstGeom>
          <a:solidFill>
            <a:srgbClr val="007EB0"/>
          </a:solidFill>
          <a:ln w="25560">
            <a:noFill/>
            <a:round/>
          </a:ln>
          <a:effectLst>
            <a:outerShdw blurRad="50800" dist="38100" dir="5400000" algn="t" rotWithShape="0">
              <a:prstClr val="black">
                <a:alpha val="40000"/>
              </a:prstClr>
            </a:outerShdw>
          </a:effectLst>
        </p:spPr>
        <p:style>
          <a:lnRef idx="0">
            <a:scrgbClr r="0" g="0" b="0"/>
          </a:lnRef>
          <a:fillRef idx="0">
            <a:scrgbClr r="0" g="0" b="0"/>
          </a:fillRef>
          <a:effectRef idx="0">
            <a:scrgbClr r="0" g="0" b="0"/>
          </a:effectRef>
          <a:fontRef idx="minor"/>
        </p:style>
        <p:txBody>
          <a:bodyPr lIns="90000" tIns="45000" rIns="90000" bIns="45000" anchor="ctr"/>
          <a:lstStyle/>
          <a:p>
            <a:endParaRPr dirty="0"/>
          </a:p>
          <a:p>
            <a:pPr algn="ctr"/>
            <a:r>
              <a:rPr lang="it-IT" sz="3600" b="1" strike="noStrike" dirty="0">
                <a:solidFill>
                  <a:srgbClr val="FFFFFF"/>
                </a:solidFill>
                <a:latin typeface="Calibri"/>
              </a:rPr>
              <a:t>Quali sono le aspettative di questo programma domiciliare </a:t>
            </a:r>
            <a:endParaRPr dirty="0"/>
          </a:p>
          <a:p>
            <a:pPr algn="ctr">
              <a:lnSpc>
                <a:spcPct val="100000"/>
              </a:lnSpc>
            </a:pPr>
            <a:endParaRPr dirty="0"/>
          </a:p>
        </p:txBody>
      </p:sp>
      <p:sp>
        <p:nvSpPr>
          <p:cNvPr id="300" name="CustomShape 2"/>
          <p:cNvSpPr/>
          <p:nvPr/>
        </p:nvSpPr>
        <p:spPr>
          <a:xfrm>
            <a:off x="457110" y="1600200"/>
            <a:ext cx="822906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2800" b="1" strike="noStrike" dirty="0" smtClean="0">
                <a:latin typeface="Calibri"/>
              </a:rPr>
              <a:t> Allungare </a:t>
            </a:r>
            <a:r>
              <a:rPr lang="it-IT" sz="2800" b="1" strike="noStrike" dirty="0">
                <a:latin typeface="Calibri"/>
              </a:rPr>
              <a:t>la </a:t>
            </a:r>
            <a:r>
              <a:rPr lang="it-IT" sz="2800" b="1" strike="noStrike" dirty="0">
                <a:solidFill>
                  <a:srgbClr val="FFFF00"/>
                </a:solidFill>
                <a:latin typeface="Calibri"/>
              </a:rPr>
              <a:t>sopravvivenza</a:t>
            </a:r>
            <a:r>
              <a:rPr lang="it-IT" sz="2800" b="1" strike="noStrike" dirty="0">
                <a:latin typeface="Calibri"/>
              </a:rPr>
              <a:t> del paziente</a:t>
            </a:r>
            <a:endParaRPr dirty="0"/>
          </a:p>
          <a:p>
            <a:pPr>
              <a:lnSpc>
                <a:spcPct val="100000"/>
              </a:lnSpc>
              <a:buFont typeface="Arial"/>
              <a:buChar char="•"/>
            </a:pPr>
            <a:r>
              <a:rPr lang="it-IT" sz="2800" b="1" strike="noStrike" dirty="0" smtClean="0">
                <a:latin typeface="Calibri"/>
              </a:rPr>
              <a:t> Migliorare </a:t>
            </a:r>
            <a:r>
              <a:rPr lang="it-IT" sz="2800" b="1" strike="noStrike" dirty="0">
                <a:latin typeface="Calibri"/>
              </a:rPr>
              <a:t>la </a:t>
            </a:r>
            <a:r>
              <a:rPr lang="it-IT" sz="2800" b="1" strike="noStrike" dirty="0">
                <a:solidFill>
                  <a:srgbClr val="FFFF00"/>
                </a:solidFill>
                <a:latin typeface="Calibri"/>
              </a:rPr>
              <a:t>prognosi</a:t>
            </a:r>
            <a:endParaRPr dirty="0">
              <a:solidFill>
                <a:srgbClr val="FFFF00"/>
              </a:solidFill>
            </a:endParaRPr>
          </a:p>
          <a:p>
            <a:pPr>
              <a:lnSpc>
                <a:spcPct val="100000"/>
              </a:lnSpc>
              <a:buFont typeface="Arial"/>
              <a:buChar char="•"/>
            </a:pPr>
            <a:r>
              <a:rPr lang="it-IT" sz="2800" b="1" strike="noStrike" dirty="0" smtClean="0">
                <a:latin typeface="Calibri"/>
              </a:rPr>
              <a:t> Evitare </a:t>
            </a:r>
            <a:r>
              <a:rPr lang="it-IT" sz="2800" b="1" strike="noStrike" dirty="0">
                <a:latin typeface="Calibri"/>
              </a:rPr>
              <a:t>il peggioramento dello stato di coscienza legato ad una insufficiente ventilazione polmonare</a:t>
            </a:r>
            <a:endParaRPr dirty="0"/>
          </a:p>
          <a:p>
            <a:pPr>
              <a:lnSpc>
                <a:spcPct val="100000"/>
              </a:lnSpc>
              <a:buFont typeface="Arial"/>
              <a:buChar char="•"/>
            </a:pPr>
            <a:r>
              <a:rPr lang="it-IT" sz="2800" b="1" strike="noStrike" dirty="0" smtClean="0">
                <a:latin typeface="Calibri"/>
              </a:rPr>
              <a:t> Ridurre </a:t>
            </a:r>
            <a:r>
              <a:rPr lang="it-IT" sz="2800" b="1" strike="noStrike" dirty="0">
                <a:latin typeface="Calibri"/>
              </a:rPr>
              <a:t>al minimo le riacutizzazioni della malattia</a:t>
            </a:r>
            <a:endParaRPr dirty="0"/>
          </a:p>
          <a:p>
            <a:pPr>
              <a:lnSpc>
                <a:spcPct val="100000"/>
              </a:lnSpc>
              <a:buFont typeface="Arial"/>
              <a:buChar char="•"/>
            </a:pPr>
            <a:r>
              <a:rPr lang="it-IT" sz="2800" b="1" strike="noStrike" dirty="0" smtClean="0">
                <a:solidFill>
                  <a:srgbClr val="FFFF00"/>
                </a:solidFill>
                <a:latin typeface="Calibri"/>
              </a:rPr>
              <a:t> Evitare </a:t>
            </a:r>
            <a:r>
              <a:rPr lang="it-IT" sz="2800" b="1" strike="noStrike" dirty="0">
                <a:solidFill>
                  <a:srgbClr val="FFFF00"/>
                </a:solidFill>
                <a:latin typeface="Calibri"/>
              </a:rPr>
              <a:t>i ricoveri </a:t>
            </a:r>
            <a:r>
              <a:rPr lang="it-IT" sz="2800" b="1" strike="noStrike" dirty="0">
                <a:latin typeface="Calibri"/>
              </a:rPr>
              <a:t>ospedalieri, in particolare in terapia intensiva</a:t>
            </a:r>
            <a:endParaRPr dirty="0"/>
          </a:p>
          <a:p>
            <a:pPr>
              <a:lnSpc>
                <a:spcPct val="100000"/>
              </a:lnSpc>
              <a:buFont typeface="Arial"/>
              <a:buChar char="•"/>
            </a:pPr>
            <a:r>
              <a:rPr lang="it-IT" sz="2800" b="1" strike="noStrike" dirty="0" smtClean="0">
                <a:latin typeface="Calibri"/>
              </a:rPr>
              <a:t> Migliorare </a:t>
            </a:r>
            <a:r>
              <a:rPr lang="it-IT" sz="2800" b="1" strike="noStrike" dirty="0">
                <a:latin typeface="Calibri"/>
              </a:rPr>
              <a:t>la </a:t>
            </a:r>
            <a:r>
              <a:rPr lang="it-IT" sz="2800" b="1" strike="noStrike" dirty="0">
                <a:solidFill>
                  <a:srgbClr val="FFFF00"/>
                </a:solidFill>
                <a:latin typeface="Calibri"/>
              </a:rPr>
              <a:t>qualità della vita</a:t>
            </a:r>
            <a:r>
              <a:rPr lang="it-IT" sz="2800" b="1" strike="noStrike" dirty="0">
                <a:latin typeface="Calibri"/>
              </a:rPr>
              <a:t> della paziente</a:t>
            </a:r>
            <a:endParaRPr dirty="0"/>
          </a:p>
          <a:p>
            <a:pPr>
              <a:lnSpc>
                <a:spcPct val="100000"/>
              </a:lnSpc>
              <a:buFont typeface="Arial"/>
              <a:buChar char="•"/>
            </a:pPr>
            <a:r>
              <a:rPr lang="it-IT" sz="2800" b="1" strike="noStrike" dirty="0" smtClean="0">
                <a:latin typeface="Calibri"/>
              </a:rPr>
              <a:t> Migliorare </a:t>
            </a:r>
            <a:r>
              <a:rPr lang="it-IT" sz="2800" b="1" strike="noStrike" dirty="0">
                <a:latin typeface="Calibri"/>
              </a:rPr>
              <a:t>la </a:t>
            </a:r>
            <a:r>
              <a:rPr lang="it-IT" sz="2800" b="1" strike="noStrike" dirty="0">
                <a:solidFill>
                  <a:srgbClr val="FFFF00"/>
                </a:solidFill>
                <a:latin typeface="Calibri"/>
              </a:rPr>
              <a:t>qualità del sonno</a:t>
            </a:r>
            <a:endParaRPr dirty="0">
              <a:solidFill>
                <a:srgbClr val="FFFF00"/>
              </a:solidFill>
            </a:endParaRPr>
          </a:p>
        </p:txBody>
      </p:sp>
      <p:pic>
        <p:nvPicPr>
          <p:cNvPr id="4" name="Immagine 3"/>
          <p:cNvPicPr/>
          <p:nvPr/>
        </p:nvPicPr>
        <p:blipFill>
          <a:blip r:embed="rId2"/>
          <a:stretch/>
        </p:blipFill>
        <p:spPr>
          <a:xfrm>
            <a:off x="7607970" y="5863680"/>
            <a:ext cx="1078200" cy="523440"/>
          </a:xfrm>
          <a:prstGeom prst="rect">
            <a:avLst/>
          </a:prstGeom>
          <a:ln>
            <a:noFill/>
          </a:ln>
        </p:spPr>
      </p:pic>
    </p:spTree>
    <p:extLst>
      <p:ext uri="{BB962C8B-B14F-4D97-AF65-F5344CB8AC3E}">
        <p14:creationId xmlns:p14="http://schemas.microsoft.com/office/powerpoint/2010/main" val="371299802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CustomShape 1"/>
          <p:cNvSpPr/>
          <p:nvPr/>
        </p:nvSpPr>
        <p:spPr>
          <a:xfrm>
            <a:off x="457110" y="274680"/>
            <a:ext cx="8229060" cy="1142280"/>
          </a:xfrm>
          <a:prstGeom prst="rect">
            <a:avLst/>
          </a:prstGeom>
          <a:solidFill>
            <a:srgbClr val="007EB0"/>
          </a:solidFill>
          <a:ln w="25560">
            <a:noFill/>
            <a:round/>
          </a:ln>
          <a:effectLst>
            <a:outerShdw blurRad="50800" dist="38100" dir="5400000" algn="t" rotWithShape="0">
              <a:prstClr val="black">
                <a:alpha val="40000"/>
              </a:prstClr>
            </a:outerShdw>
          </a:effectLst>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it-IT" sz="3600" b="1" strike="noStrike" dirty="0">
                <a:latin typeface="Calibri"/>
              </a:rPr>
              <a:t>Fattori che permettono la riuscita del programma</a:t>
            </a:r>
            <a:endParaRPr dirty="0"/>
          </a:p>
        </p:txBody>
      </p:sp>
      <p:sp>
        <p:nvSpPr>
          <p:cNvPr id="303" name="CustomShape 2"/>
          <p:cNvSpPr/>
          <p:nvPr/>
        </p:nvSpPr>
        <p:spPr>
          <a:xfrm>
            <a:off x="477360" y="1812544"/>
            <a:ext cx="8208810" cy="4352760"/>
          </a:xfrm>
          <a:prstGeom prst="rect">
            <a:avLst/>
          </a:prstGeom>
          <a:noFill/>
          <a:ln w="9360">
            <a:noFill/>
            <a:round/>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3600" b="1" strike="noStrike" dirty="0" smtClean="0">
                <a:latin typeface="Calibri"/>
              </a:rPr>
              <a:t> Intervento </a:t>
            </a:r>
            <a:r>
              <a:rPr lang="it-IT" sz="3600" b="1" strike="noStrike" dirty="0">
                <a:solidFill>
                  <a:srgbClr val="FFFF00"/>
                </a:solidFill>
                <a:latin typeface="Calibri"/>
              </a:rPr>
              <a:t>multidisciplinare</a:t>
            </a:r>
            <a:r>
              <a:rPr lang="it-IT" sz="3600" b="1" strike="noStrike" dirty="0">
                <a:latin typeface="Calibri"/>
              </a:rPr>
              <a:t> armonico</a:t>
            </a:r>
            <a:endParaRPr dirty="0"/>
          </a:p>
          <a:p>
            <a:pPr>
              <a:lnSpc>
                <a:spcPct val="100000"/>
              </a:lnSpc>
              <a:buFont typeface="Arial"/>
              <a:buChar char="•"/>
            </a:pPr>
            <a:r>
              <a:rPr lang="it-IT" sz="3600" b="1" strike="noStrike" dirty="0" smtClean="0">
                <a:latin typeface="Calibri"/>
              </a:rPr>
              <a:t> Capacità </a:t>
            </a:r>
            <a:r>
              <a:rPr lang="it-IT" sz="3600" b="1" strike="noStrike" dirty="0">
                <a:latin typeface="Calibri"/>
              </a:rPr>
              <a:t>del paziente di contrastare angosce e stress</a:t>
            </a:r>
            <a:endParaRPr dirty="0"/>
          </a:p>
          <a:p>
            <a:pPr>
              <a:lnSpc>
                <a:spcPct val="100000"/>
              </a:lnSpc>
              <a:buFont typeface="Arial"/>
              <a:buChar char="•"/>
            </a:pPr>
            <a:r>
              <a:rPr lang="it-IT" sz="3600" b="1" strike="noStrike" dirty="0" smtClean="0">
                <a:latin typeface="Calibri"/>
              </a:rPr>
              <a:t> </a:t>
            </a:r>
            <a:r>
              <a:rPr lang="it-IT" sz="3600" b="1" strike="noStrike" dirty="0" smtClean="0">
                <a:solidFill>
                  <a:srgbClr val="FFFF00"/>
                </a:solidFill>
                <a:latin typeface="Calibri"/>
              </a:rPr>
              <a:t>Ambiente </a:t>
            </a:r>
            <a:r>
              <a:rPr lang="it-IT" sz="3600" b="1" strike="noStrike" dirty="0">
                <a:solidFill>
                  <a:srgbClr val="FFFF00"/>
                </a:solidFill>
                <a:latin typeface="Calibri"/>
              </a:rPr>
              <a:t>familiare </a:t>
            </a:r>
            <a:r>
              <a:rPr lang="it-IT" sz="3600" b="1" strike="noStrike" dirty="0">
                <a:latin typeface="Calibri"/>
              </a:rPr>
              <a:t>sereno e collaborativo</a:t>
            </a:r>
            <a:endParaRPr dirty="0"/>
          </a:p>
          <a:p>
            <a:pPr>
              <a:lnSpc>
                <a:spcPct val="100000"/>
              </a:lnSpc>
              <a:buFont typeface="Arial"/>
              <a:buChar char="•"/>
            </a:pPr>
            <a:r>
              <a:rPr lang="it-IT" sz="3600" b="1" strike="noStrike" dirty="0" smtClean="0">
                <a:latin typeface="Calibri"/>
              </a:rPr>
              <a:t> Certezza </a:t>
            </a:r>
            <a:r>
              <a:rPr lang="it-IT" sz="3600" b="1" strike="noStrike" dirty="0">
                <a:latin typeface="Calibri"/>
              </a:rPr>
              <a:t>di essere supportati </a:t>
            </a:r>
            <a:r>
              <a:rPr lang="it-IT" sz="3600" b="1" strike="noStrike" dirty="0" smtClean="0">
                <a:latin typeface="Calibri"/>
              </a:rPr>
              <a:t>dall’</a:t>
            </a:r>
            <a:r>
              <a:rPr lang="it-IT" sz="3600" b="1" dirty="0" smtClean="0">
                <a:solidFill>
                  <a:srgbClr val="FFFF00"/>
                </a:solidFill>
                <a:latin typeface="Calibri"/>
              </a:rPr>
              <a:t>é</a:t>
            </a:r>
            <a:r>
              <a:rPr lang="it-IT" sz="3600" b="1" strike="noStrike" dirty="0" smtClean="0">
                <a:solidFill>
                  <a:srgbClr val="FFFF00"/>
                </a:solidFill>
                <a:latin typeface="Calibri"/>
              </a:rPr>
              <a:t>quipe</a:t>
            </a:r>
            <a:r>
              <a:rPr lang="it-IT" sz="3600" b="1" strike="noStrike" dirty="0" smtClean="0">
                <a:latin typeface="Calibri"/>
              </a:rPr>
              <a:t> </a:t>
            </a:r>
            <a:r>
              <a:rPr lang="it-IT" sz="3600" b="1" strike="noStrike" dirty="0">
                <a:latin typeface="Calibri"/>
              </a:rPr>
              <a:t>multidisciplinare</a:t>
            </a:r>
            <a:endParaRPr dirty="0"/>
          </a:p>
        </p:txBody>
      </p:sp>
      <p:pic>
        <p:nvPicPr>
          <p:cNvPr id="4" name="Immagine 3"/>
          <p:cNvPicPr/>
          <p:nvPr/>
        </p:nvPicPr>
        <p:blipFill>
          <a:blip r:embed="rId2"/>
          <a:stretch/>
        </p:blipFill>
        <p:spPr>
          <a:xfrm>
            <a:off x="7607970" y="5863680"/>
            <a:ext cx="1078200" cy="523440"/>
          </a:xfrm>
          <a:prstGeom prst="rect">
            <a:avLst/>
          </a:prstGeom>
          <a:ln>
            <a:noFill/>
          </a:ln>
        </p:spPr>
      </p:pic>
    </p:spTree>
    <p:extLst>
      <p:ext uri="{BB962C8B-B14F-4D97-AF65-F5344CB8AC3E}">
        <p14:creationId xmlns:p14="http://schemas.microsoft.com/office/powerpoint/2010/main" val="1402470419"/>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 name="CustomShape 1"/>
          <p:cNvSpPr/>
          <p:nvPr/>
        </p:nvSpPr>
        <p:spPr>
          <a:xfrm>
            <a:off x="457110" y="116632"/>
            <a:ext cx="8229060" cy="1300328"/>
          </a:xfrm>
          <a:prstGeom prst="rect">
            <a:avLst/>
          </a:prstGeom>
          <a:solidFill>
            <a:srgbClr val="007EB0"/>
          </a:solidFill>
          <a:ln w="25560">
            <a:solidFill>
              <a:srgbClr val="3A5F8B"/>
            </a:solidFill>
            <a:round/>
          </a:ln>
          <a:effectLst>
            <a:outerShdw blurRad="50800" dist="38100" dir="5400000" algn="t" rotWithShape="0">
              <a:prstClr val="black">
                <a:alpha val="40000"/>
              </a:prstClr>
            </a:outerShdw>
          </a:effectLst>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it-IT" sz="4400" b="1" strike="noStrike" dirty="0">
                <a:solidFill>
                  <a:srgbClr val="FFFFFF"/>
                </a:solidFill>
                <a:latin typeface="Calibri"/>
              </a:rPr>
              <a:t>Le problematiche che si incontrano</a:t>
            </a:r>
            <a:endParaRPr dirty="0"/>
          </a:p>
        </p:txBody>
      </p:sp>
      <p:sp>
        <p:nvSpPr>
          <p:cNvPr id="306" name="CustomShape 2"/>
          <p:cNvSpPr/>
          <p:nvPr/>
        </p:nvSpPr>
        <p:spPr>
          <a:xfrm>
            <a:off x="457110" y="1484784"/>
            <a:ext cx="8229060" cy="5257800"/>
          </a:xfrm>
          <a:prstGeom prst="rect">
            <a:avLst/>
          </a:prstGeom>
          <a:noFill/>
          <a:ln w="9360">
            <a:noFill/>
            <a:round/>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2400" b="1" strike="noStrike" dirty="0"/>
              <a:t>La motivazione della paziente e il suo stato psicologico</a:t>
            </a:r>
            <a:endParaRPr sz="1600" dirty="0"/>
          </a:p>
          <a:p>
            <a:pPr>
              <a:lnSpc>
                <a:spcPct val="100000"/>
              </a:lnSpc>
              <a:buFont typeface="Arial"/>
              <a:buChar char="•"/>
            </a:pPr>
            <a:r>
              <a:rPr lang="it-IT" sz="2400" b="1" strike="noStrike" dirty="0"/>
              <a:t>Il supporto dei familiari</a:t>
            </a:r>
            <a:endParaRPr sz="1600" dirty="0"/>
          </a:p>
          <a:p>
            <a:pPr>
              <a:lnSpc>
                <a:spcPct val="100000"/>
              </a:lnSpc>
              <a:buFont typeface="Arial"/>
              <a:buChar char="•"/>
            </a:pPr>
            <a:r>
              <a:rPr lang="it-IT" sz="2400" b="1" strike="noStrike" dirty="0"/>
              <a:t>Le </a:t>
            </a:r>
            <a:r>
              <a:rPr lang="it-IT" sz="2400" b="1" strike="noStrike" dirty="0">
                <a:solidFill>
                  <a:srgbClr val="FFFF00"/>
                </a:solidFill>
              </a:rPr>
              <a:t>condizioni socio-economiche </a:t>
            </a:r>
            <a:r>
              <a:rPr lang="it-IT" sz="2400" b="1" strike="noStrike" dirty="0"/>
              <a:t>del paziente e della famiglia</a:t>
            </a:r>
            <a:endParaRPr sz="1600" dirty="0"/>
          </a:p>
          <a:p>
            <a:pPr>
              <a:lnSpc>
                <a:spcPct val="100000"/>
              </a:lnSpc>
            </a:pPr>
            <a:r>
              <a:rPr lang="it-IT" sz="2400" b="1" strike="noStrike" dirty="0"/>
              <a:t>       </a:t>
            </a:r>
            <a:r>
              <a:rPr lang="it-IT" sz="2400" b="1" strike="noStrike" dirty="0" smtClean="0"/>
              <a:t>(Uno </a:t>
            </a:r>
            <a:r>
              <a:rPr lang="it-IT" sz="2400" b="1" strike="noStrike" dirty="0"/>
              <a:t>stato di grave disagio economico-sociale e culturale può essere considerato un criterio di esclusione da un programma di ventilazione </a:t>
            </a:r>
            <a:r>
              <a:rPr lang="it-IT" sz="2400" b="1" strike="noStrike" dirty="0" smtClean="0"/>
              <a:t>domiciliare)</a:t>
            </a:r>
            <a:endParaRPr sz="1600" dirty="0"/>
          </a:p>
          <a:p>
            <a:pPr>
              <a:lnSpc>
                <a:spcPct val="100000"/>
              </a:lnSpc>
              <a:buFont typeface="Arial"/>
              <a:buChar char="•"/>
            </a:pPr>
            <a:r>
              <a:rPr lang="it-IT" sz="2400" b="1" strike="noStrike" dirty="0"/>
              <a:t>La </a:t>
            </a:r>
            <a:r>
              <a:rPr lang="it-IT" sz="2400" b="1" strike="noStrike" dirty="0">
                <a:solidFill>
                  <a:srgbClr val="FFFF00"/>
                </a:solidFill>
              </a:rPr>
              <a:t>disponibilità del MMG </a:t>
            </a:r>
            <a:r>
              <a:rPr lang="it-IT" sz="2400" b="1" strike="noStrike" dirty="0"/>
              <a:t>che dovrà essere coinvolto per risolvere le problematiche più semplici</a:t>
            </a:r>
            <a:endParaRPr sz="1600" dirty="0"/>
          </a:p>
          <a:p>
            <a:pPr>
              <a:lnSpc>
                <a:spcPct val="100000"/>
              </a:lnSpc>
              <a:buFont typeface="Arial"/>
              <a:buChar char="•"/>
            </a:pPr>
            <a:r>
              <a:rPr lang="it-IT" sz="2400" b="1" strike="noStrike" dirty="0"/>
              <a:t>La serietà della società di distribuzione che dovrà intervenire tempestivamente in caso di problemi tecnici</a:t>
            </a:r>
            <a:endParaRPr sz="1600" dirty="0"/>
          </a:p>
          <a:p>
            <a:pPr>
              <a:lnSpc>
                <a:spcPct val="100000"/>
              </a:lnSpc>
              <a:buFont typeface="Arial"/>
              <a:buChar char="•"/>
            </a:pPr>
            <a:r>
              <a:rPr lang="it-IT" sz="2400" b="1" strike="noStrike" dirty="0"/>
              <a:t>La </a:t>
            </a:r>
            <a:r>
              <a:rPr lang="it-IT" sz="2400" b="1" strike="noStrike" dirty="0">
                <a:solidFill>
                  <a:srgbClr val="FFFF00"/>
                </a:solidFill>
              </a:rPr>
              <a:t>preparazione</a:t>
            </a:r>
            <a:r>
              <a:rPr lang="it-IT" sz="2400" b="1" strike="noStrike" dirty="0"/>
              <a:t> tecnico-scientifica del personale infermieristico sul territorio</a:t>
            </a:r>
            <a:endParaRPr sz="1600" dirty="0"/>
          </a:p>
          <a:p>
            <a:pPr>
              <a:lnSpc>
                <a:spcPct val="100000"/>
              </a:lnSpc>
              <a:buFont typeface="Arial"/>
              <a:buChar char="•"/>
            </a:pPr>
            <a:r>
              <a:rPr lang="it-IT" sz="2400" b="1" strike="noStrike" dirty="0"/>
              <a:t>Sono state verificate le norme di sicurezza elettriche e non al domicilio del paziente ?</a:t>
            </a:r>
            <a:endParaRPr sz="1600" dirty="0"/>
          </a:p>
          <a:p>
            <a:pPr>
              <a:lnSpc>
                <a:spcPct val="100000"/>
              </a:lnSpc>
            </a:pPr>
            <a:endParaRPr sz="1600" dirty="0"/>
          </a:p>
        </p:txBody>
      </p:sp>
    </p:spTree>
    <p:extLst>
      <p:ext uri="{BB962C8B-B14F-4D97-AF65-F5344CB8AC3E}">
        <p14:creationId xmlns:p14="http://schemas.microsoft.com/office/powerpoint/2010/main" val="70833906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 name="CustomShape 1"/>
          <p:cNvSpPr/>
          <p:nvPr/>
        </p:nvSpPr>
        <p:spPr>
          <a:xfrm>
            <a:off x="457110" y="274680"/>
            <a:ext cx="8229060" cy="1142280"/>
          </a:xfrm>
          <a:prstGeom prst="rect">
            <a:avLst/>
          </a:prstGeom>
          <a:solidFill>
            <a:srgbClr val="007EB0"/>
          </a:solidFill>
          <a:ln w="25560">
            <a:noFill/>
            <a:round/>
          </a:ln>
          <a:effectLst>
            <a:outerShdw blurRad="50800" dist="38100" dir="5400000" algn="t" rotWithShape="0">
              <a:prstClr val="black">
                <a:alpha val="40000"/>
              </a:prstClr>
            </a:outerShdw>
          </a:effectLst>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it-IT" sz="3600" b="1" strike="noStrike" dirty="0">
                <a:solidFill>
                  <a:srgbClr val="FFFFFF"/>
                </a:solidFill>
                <a:latin typeface="Calibri"/>
              </a:rPr>
              <a:t>Il piano di dimissione protetta prevede …</a:t>
            </a:r>
            <a:endParaRPr dirty="0"/>
          </a:p>
        </p:txBody>
      </p:sp>
      <p:sp>
        <p:nvSpPr>
          <p:cNvPr id="309" name="CustomShape 2"/>
          <p:cNvSpPr/>
          <p:nvPr/>
        </p:nvSpPr>
        <p:spPr>
          <a:xfrm>
            <a:off x="457110" y="1600200"/>
            <a:ext cx="8229060" cy="4525200"/>
          </a:xfrm>
          <a:prstGeom prst="rect">
            <a:avLst/>
          </a:prstGeom>
          <a:noFill/>
          <a:ln w="9360">
            <a:noFill/>
            <a:round/>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2800" b="1" strike="noStrike" dirty="0"/>
              <a:t>Controlli periodici da parte dell’equipe medica </a:t>
            </a:r>
            <a:r>
              <a:rPr lang="it-IT" sz="2800" b="1" strike="noStrike" dirty="0" err="1"/>
              <a:t>prescrittrice</a:t>
            </a:r>
            <a:endParaRPr dirty="0"/>
          </a:p>
          <a:p>
            <a:pPr>
              <a:lnSpc>
                <a:spcPct val="100000"/>
              </a:lnSpc>
            </a:pPr>
            <a:r>
              <a:rPr lang="it-IT" sz="2400" strike="noStrike" dirty="0"/>
              <a:t>           -  controlli prefissati alla dimissione o “al bisogno “ ?</a:t>
            </a:r>
            <a:endParaRPr dirty="0"/>
          </a:p>
          <a:p>
            <a:pPr>
              <a:lnSpc>
                <a:spcPct val="100000"/>
              </a:lnSpc>
            </a:pPr>
            <a:r>
              <a:rPr lang="it-IT" sz="2400" strike="noStrike" dirty="0"/>
              <a:t>           -  possibilità di telefonare alla struttura che ha prescritto il ventilatore ?</a:t>
            </a:r>
            <a:endParaRPr dirty="0"/>
          </a:p>
          <a:p>
            <a:pPr>
              <a:lnSpc>
                <a:spcPct val="100000"/>
              </a:lnSpc>
            </a:pPr>
            <a:r>
              <a:rPr lang="it-IT" sz="2400" strike="noStrike" dirty="0"/>
              <a:t>           -  il paziente è trasportabile in ambulatorio specialistico ?</a:t>
            </a:r>
            <a:endParaRPr dirty="0"/>
          </a:p>
          <a:p>
            <a:pPr>
              <a:lnSpc>
                <a:spcPct val="100000"/>
              </a:lnSpc>
            </a:pPr>
            <a:endParaRPr dirty="0"/>
          </a:p>
          <a:p>
            <a:pPr>
              <a:lnSpc>
                <a:spcPct val="100000"/>
              </a:lnSpc>
              <a:buFont typeface="Arial"/>
              <a:buChar char="•"/>
            </a:pPr>
            <a:r>
              <a:rPr lang="it-IT" sz="2800" b="1" strike="noStrike" dirty="0"/>
              <a:t>Controlli periodici da parte del MMG </a:t>
            </a:r>
            <a:r>
              <a:rPr lang="it-IT" sz="2400" strike="noStrike" dirty="0"/>
              <a:t>che dovrebbe essere il garante della condizione del paziente a domicilio e tramite di aggiornamento sulla informazione clinica</a:t>
            </a:r>
            <a:endParaRPr dirty="0"/>
          </a:p>
        </p:txBody>
      </p:sp>
      <p:pic>
        <p:nvPicPr>
          <p:cNvPr id="4" name="Immagine 3"/>
          <p:cNvPicPr/>
          <p:nvPr/>
        </p:nvPicPr>
        <p:blipFill>
          <a:blip r:embed="rId2"/>
          <a:stretch/>
        </p:blipFill>
        <p:spPr>
          <a:xfrm>
            <a:off x="7607970" y="6021288"/>
            <a:ext cx="1078200" cy="523440"/>
          </a:xfrm>
          <a:prstGeom prst="rect">
            <a:avLst/>
          </a:prstGeom>
          <a:ln>
            <a:noFill/>
          </a:ln>
        </p:spPr>
      </p:pic>
    </p:spTree>
    <p:extLst>
      <p:ext uri="{BB962C8B-B14F-4D97-AF65-F5344CB8AC3E}">
        <p14:creationId xmlns:p14="http://schemas.microsoft.com/office/powerpoint/2010/main" val="178449454"/>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 name="CustomShape 1"/>
          <p:cNvSpPr/>
          <p:nvPr/>
        </p:nvSpPr>
        <p:spPr>
          <a:xfrm>
            <a:off x="457110" y="274680"/>
            <a:ext cx="8229060" cy="1142280"/>
          </a:xfrm>
          <a:prstGeom prst="rect">
            <a:avLst/>
          </a:prstGeom>
          <a:solidFill>
            <a:srgbClr val="007EB0"/>
          </a:solidFill>
          <a:ln w="25560">
            <a:noFill/>
            <a:round/>
          </a:ln>
          <a:effectLst>
            <a:outerShdw blurRad="50800" dist="38100" dir="5400000" algn="t" rotWithShape="0">
              <a:prstClr val="black">
                <a:alpha val="40000"/>
              </a:prstClr>
            </a:outerShdw>
          </a:effectLst>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it-IT" sz="4400" b="1" strike="noStrike" dirty="0">
                <a:solidFill>
                  <a:srgbClr val="FFFFFF"/>
                </a:solidFill>
                <a:latin typeface="Calibri"/>
              </a:rPr>
              <a:t>I successivi ricoveri …</a:t>
            </a:r>
            <a:endParaRPr dirty="0"/>
          </a:p>
        </p:txBody>
      </p:sp>
      <p:sp>
        <p:nvSpPr>
          <p:cNvPr id="312" name="CustomShape 2"/>
          <p:cNvSpPr/>
          <p:nvPr/>
        </p:nvSpPr>
        <p:spPr>
          <a:xfrm>
            <a:off x="457110" y="1600200"/>
            <a:ext cx="8229060" cy="4525200"/>
          </a:xfrm>
          <a:prstGeom prst="rect">
            <a:avLst/>
          </a:prstGeom>
          <a:noFill/>
          <a:ln w="9360">
            <a:noFill/>
            <a:round/>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2800" strike="noStrike" dirty="0">
                <a:latin typeface="Calibri"/>
              </a:rPr>
              <a:t>E</a:t>
            </a:r>
            <a:r>
              <a:rPr lang="it-IT" sz="2800" strike="noStrike" dirty="0"/>
              <a:t>’ necessario poter garantire periodici controlli ospedalieri del paziente e prevedere eventuali ricoveri in reparto pneumologico per acuti</a:t>
            </a:r>
            <a:endParaRPr dirty="0"/>
          </a:p>
          <a:p>
            <a:pPr>
              <a:lnSpc>
                <a:spcPct val="100000"/>
              </a:lnSpc>
            </a:pPr>
            <a:endParaRPr dirty="0"/>
          </a:p>
          <a:p>
            <a:pPr>
              <a:lnSpc>
                <a:spcPct val="100000"/>
              </a:lnSpc>
              <a:buFont typeface="Arial"/>
              <a:buChar char="•"/>
            </a:pPr>
            <a:r>
              <a:rPr lang="it-IT" sz="2800" strike="noStrike" dirty="0"/>
              <a:t>Ai pazienti ventilati a domicilio , dietro richiesta da parte del Curante di ricovero tempestivo, dovrebbe essere consentita una corsia preferenziale per l’accettazione nei reparti di degenza</a:t>
            </a:r>
            <a:endParaRPr dirty="0"/>
          </a:p>
        </p:txBody>
      </p:sp>
      <p:pic>
        <p:nvPicPr>
          <p:cNvPr id="4" name="Immagine 3"/>
          <p:cNvPicPr/>
          <p:nvPr/>
        </p:nvPicPr>
        <p:blipFill>
          <a:blip r:embed="rId2"/>
          <a:stretch/>
        </p:blipFill>
        <p:spPr>
          <a:xfrm>
            <a:off x="7597415" y="5863680"/>
            <a:ext cx="1078200" cy="523440"/>
          </a:xfrm>
          <a:prstGeom prst="rect">
            <a:avLst/>
          </a:prstGeom>
          <a:ln>
            <a:noFill/>
          </a:ln>
        </p:spPr>
      </p:pic>
    </p:spTree>
    <p:extLst>
      <p:ext uri="{BB962C8B-B14F-4D97-AF65-F5344CB8AC3E}">
        <p14:creationId xmlns:p14="http://schemas.microsoft.com/office/powerpoint/2010/main" val="84533816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 name="CustomShape 1"/>
          <p:cNvSpPr/>
          <p:nvPr/>
        </p:nvSpPr>
        <p:spPr>
          <a:xfrm>
            <a:off x="457110" y="274680"/>
            <a:ext cx="8229060" cy="1142280"/>
          </a:xfrm>
          <a:prstGeom prst="rect">
            <a:avLst/>
          </a:prstGeom>
          <a:solidFill>
            <a:srgbClr val="007EB0"/>
          </a:solidFill>
          <a:ln w="25560">
            <a:noFill/>
            <a:round/>
          </a:ln>
          <a:effectLst>
            <a:outerShdw blurRad="50800" dist="38100" dir="5400000" algn="t" rotWithShape="0">
              <a:prstClr val="black">
                <a:alpha val="40000"/>
              </a:prstClr>
            </a:outerShdw>
          </a:effectLst>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it-IT" sz="4400" b="1" strike="noStrike" dirty="0">
                <a:solidFill>
                  <a:srgbClr val="FFFFFF"/>
                </a:solidFill>
                <a:latin typeface="Calibri"/>
              </a:rPr>
              <a:t>Il paziente e la famiglia</a:t>
            </a:r>
            <a:endParaRPr dirty="0"/>
          </a:p>
        </p:txBody>
      </p:sp>
      <p:sp>
        <p:nvSpPr>
          <p:cNvPr id="315" name="CustomShape 2"/>
          <p:cNvSpPr/>
          <p:nvPr/>
        </p:nvSpPr>
        <p:spPr>
          <a:xfrm>
            <a:off x="457110" y="1600200"/>
            <a:ext cx="8229060" cy="4781128"/>
          </a:xfrm>
          <a:prstGeom prst="rect">
            <a:avLst/>
          </a:prstGeom>
          <a:noFill/>
          <a:ln w="9360">
            <a:noFill/>
            <a:round/>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3200" strike="noStrike" dirty="0"/>
              <a:t>Si impegnano a osservare le </a:t>
            </a:r>
            <a:r>
              <a:rPr lang="it-IT" sz="3200" b="1" strike="noStrike" dirty="0">
                <a:solidFill>
                  <a:srgbClr val="FFFF00"/>
                </a:solidFill>
              </a:rPr>
              <a:t>regole </a:t>
            </a:r>
            <a:r>
              <a:rPr lang="it-IT" sz="3200" b="1" strike="noStrike" dirty="0" smtClean="0">
                <a:solidFill>
                  <a:srgbClr val="FFFF00"/>
                </a:solidFill>
              </a:rPr>
              <a:t>e i </a:t>
            </a:r>
            <a:r>
              <a:rPr lang="it-IT" sz="3200" b="1" strike="noStrike" dirty="0">
                <a:solidFill>
                  <a:srgbClr val="FFFF00"/>
                </a:solidFill>
              </a:rPr>
              <a:t>consigli </a:t>
            </a:r>
            <a:r>
              <a:rPr lang="it-IT" sz="3200" strike="noStrike" dirty="0"/>
              <a:t>proposti dall’equipe sanitaria</a:t>
            </a:r>
            <a:endParaRPr sz="2400" dirty="0"/>
          </a:p>
          <a:p>
            <a:pPr>
              <a:lnSpc>
                <a:spcPct val="100000"/>
              </a:lnSpc>
              <a:buFont typeface="Arial"/>
              <a:buChar char="•"/>
            </a:pPr>
            <a:r>
              <a:rPr lang="it-IT" sz="3200" strike="noStrike" dirty="0"/>
              <a:t>Si impegnano a mantenere pulite tutte le </a:t>
            </a:r>
            <a:r>
              <a:rPr lang="it-IT" sz="3200" b="1" strike="noStrike" dirty="0">
                <a:solidFill>
                  <a:srgbClr val="FFFF00"/>
                </a:solidFill>
              </a:rPr>
              <a:t>apparecchiature</a:t>
            </a:r>
            <a:r>
              <a:rPr lang="it-IT" sz="3200" strike="noStrike" dirty="0"/>
              <a:t> in uso a domicilio</a:t>
            </a:r>
            <a:endParaRPr sz="2400" dirty="0"/>
          </a:p>
          <a:p>
            <a:pPr>
              <a:lnSpc>
                <a:spcPct val="100000"/>
              </a:lnSpc>
              <a:buFont typeface="Arial"/>
              <a:buChar char="•"/>
            </a:pPr>
            <a:r>
              <a:rPr lang="it-IT" sz="3200" strike="noStrike" dirty="0"/>
              <a:t>Si impegnano ad annotare le</a:t>
            </a:r>
            <a:r>
              <a:rPr lang="it-IT" sz="3200" b="1" strike="noStrike" dirty="0">
                <a:solidFill>
                  <a:srgbClr val="FFFF00"/>
                </a:solidFill>
              </a:rPr>
              <a:t> quotidiane difficoltà</a:t>
            </a:r>
            <a:endParaRPr sz="2400" b="1" dirty="0">
              <a:solidFill>
                <a:srgbClr val="FFFF00"/>
              </a:solidFill>
            </a:endParaRPr>
          </a:p>
          <a:p>
            <a:pPr>
              <a:lnSpc>
                <a:spcPct val="100000"/>
              </a:lnSpc>
              <a:buFont typeface="Arial"/>
              <a:buChar char="•"/>
            </a:pPr>
            <a:r>
              <a:rPr lang="it-IT" sz="3200" strike="noStrike" dirty="0" smtClean="0"/>
              <a:t>Tengono </a:t>
            </a:r>
            <a:r>
              <a:rPr lang="it-IT" sz="3200" strike="noStrike" dirty="0"/>
              <a:t>in dovuta osservazione i primi segni di </a:t>
            </a:r>
            <a:r>
              <a:rPr lang="it-IT" sz="3200" b="1" strike="noStrike" dirty="0">
                <a:solidFill>
                  <a:srgbClr val="FFFF00"/>
                </a:solidFill>
              </a:rPr>
              <a:t>infezione</a:t>
            </a:r>
            <a:endParaRPr sz="2400" b="1" dirty="0">
              <a:solidFill>
                <a:srgbClr val="FFFF00"/>
              </a:solidFill>
            </a:endParaRPr>
          </a:p>
          <a:p>
            <a:pPr>
              <a:lnSpc>
                <a:spcPct val="100000"/>
              </a:lnSpc>
            </a:pPr>
            <a:endParaRPr dirty="0"/>
          </a:p>
          <a:p>
            <a:pPr>
              <a:lnSpc>
                <a:spcPct val="100000"/>
              </a:lnSpc>
            </a:pPr>
            <a:endParaRPr dirty="0"/>
          </a:p>
        </p:txBody>
      </p:sp>
      <p:pic>
        <p:nvPicPr>
          <p:cNvPr id="4" name="Immagine 3"/>
          <p:cNvPicPr/>
          <p:nvPr/>
        </p:nvPicPr>
        <p:blipFill>
          <a:blip r:embed="rId2"/>
          <a:stretch/>
        </p:blipFill>
        <p:spPr>
          <a:xfrm>
            <a:off x="7607970" y="5857888"/>
            <a:ext cx="1078200" cy="523440"/>
          </a:xfrm>
          <a:prstGeom prst="rect">
            <a:avLst/>
          </a:prstGeom>
          <a:ln>
            <a:noFill/>
          </a:ln>
        </p:spPr>
      </p:pic>
    </p:spTree>
    <p:extLst>
      <p:ext uri="{BB962C8B-B14F-4D97-AF65-F5344CB8AC3E}">
        <p14:creationId xmlns:p14="http://schemas.microsoft.com/office/powerpoint/2010/main" val="1624050275"/>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 name="CustomShape 1"/>
          <p:cNvSpPr/>
          <p:nvPr/>
        </p:nvSpPr>
        <p:spPr>
          <a:xfrm>
            <a:off x="457110" y="332656"/>
            <a:ext cx="8229060" cy="1084304"/>
          </a:xfrm>
          <a:prstGeom prst="rect">
            <a:avLst/>
          </a:prstGeom>
          <a:solidFill>
            <a:srgbClr val="007EB0"/>
          </a:solidFill>
          <a:ln w="25560">
            <a:noFill/>
            <a:round/>
          </a:ln>
          <a:effectLst>
            <a:outerShdw blurRad="50800" dist="38100" dir="5400000" algn="t" rotWithShape="0">
              <a:prstClr val="black">
                <a:alpha val="40000"/>
              </a:prstClr>
            </a:outerShdw>
          </a:effectLst>
        </p:spPr>
        <p:style>
          <a:lnRef idx="0">
            <a:scrgbClr r="0" g="0" b="0"/>
          </a:lnRef>
          <a:fillRef idx="0">
            <a:scrgbClr r="0" g="0" b="0"/>
          </a:fillRef>
          <a:effectRef idx="0">
            <a:scrgbClr r="0" g="0" b="0"/>
          </a:effectRef>
          <a:fontRef idx="minor"/>
        </p:style>
        <p:txBody>
          <a:bodyPr lIns="90000" tIns="45000" rIns="90000" bIns="45000" anchor="ctr"/>
          <a:lstStyle/>
          <a:p>
            <a:pPr algn="ctr"/>
            <a:r>
              <a:rPr lang="it-IT" sz="3200" b="1" strike="noStrike" dirty="0">
                <a:solidFill>
                  <a:srgbClr val="FFFFFF"/>
                </a:solidFill>
                <a:latin typeface="Calibri"/>
              </a:rPr>
              <a:t>Infermiere professionale e/o terapista </a:t>
            </a:r>
            <a:endParaRPr sz="1200" dirty="0"/>
          </a:p>
          <a:p>
            <a:pPr algn="ctr">
              <a:lnSpc>
                <a:spcPct val="100000"/>
              </a:lnSpc>
            </a:pPr>
            <a:r>
              <a:rPr lang="it-IT" sz="3200" b="1" strike="noStrike" dirty="0">
                <a:solidFill>
                  <a:srgbClr val="FFFFFF"/>
                </a:solidFill>
                <a:latin typeface="Calibri"/>
              </a:rPr>
              <a:t>della respirazione</a:t>
            </a:r>
            <a:endParaRPr sz="1200" dirty="0"/>
          </a:p>
        </p:txBody>
      </p:sp>
      <p:sp>
        <p:nvSpPr>
          <p:cNvPr id="318" name="CustomShape 2"/>
          <p:cNvSpPr/>
          <p:nvPr/>
        </p:nvSpPr>
        <p:spPr>
          <a:xfrm>
            <a:off x="457110" y="1600200"/>
            <a:ext cx="8229060" cy="4925144"/>
          </a:xfrm>
          <a:prstGeom prst="rect">
            <a:avLst/>
          </a:prstGeom>
          <a:noFill/>
          <a:ln w="9360">
            <a:noFill/>
            <a:round/>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2800" b="1" strike="noStrike" dirty="0">
                <a:solidFill>
                  <a:srgbClr val="FFFF00"/>
                </a:solidFill>
              </a:rPr>
              <a:t>Coordinare </a:t>
            </a:r>
            <a:r>
              <a:rPr lang="it-IT" sz="2800" strike="noStrike" dirty="0"/>
              <a:t>le attività</a:t>
            </a:r>
            <a:endParaRPr dirty="0"/>
          </a:p>
          <a:p>
            <a:pPr>
              <a:lnSpc>
                <a:spcPct val="100000"/>
              </a:lnSpc>
              <a:buFont typeface="Arial"/>
              <a:buChar char="•"/>
            </a:pPr>
            <a:r>
              <a:rPr lang="it-IT" sz="2800" strike="noStrike" dirty="0"/>
              <a:t>Favorire l’apprendimento delle tecniche respiratorie</a:t>
            </a:r>
            <a:endParaRPr dirty="0"/>
          </a:p>
          <a:p>
            <a:pPr>
              <a:lnSpc>
                <a:spcPct val="100000"/>
              </a:lnSpc>
              <a:buFont typeface="Arial"/>
              <a:buChar char="•"/>
            </a:pPr>
            <a:r>
              <a:rPr lang="it-IT" sz="2800" strike="noStrike" dirty="0"/>
              <a:t>Valutare le condizioni del paziente al fine di prevenire i peggioramenti</a:t>
            </a:r>
            <a:endParaRPr dirty="0"/>
          </a:p>
          <a:p>
            <a:pPr>
              <a:lnSpc>
                <a:spcPct val="100000"/>
              </a:lnSpc>
              <a:buFont typeface="Arial"/>
              <a:buChar char="•"/>
            </a:pPr>
            <a:r>
              <a:rPr lang="it-IT" sz="2800" strike="noStrike" dirty="0"/>
              <a:t>Assicurarsi circa i livello di risorse dell’ambiente familiare e il livello di responsabilità assunto dai familiari</a:t>
            </a:r>
            <a:endParaRPr dirty="0"/>
          </a:p>
          <a:p>
            <a:pPr>
              <a:lnSpc>
                <a:spcPct val="100000"/>
              </a:lnSpc>
              <a:buFont typeface="Arial"/>
              <a:buChar char="•"/>
            </a:pPr>
            <a:r>
              <a:rPr lang="it-IT" sz="2800" strike="noStrike" dirty="0"/>
              <a:t>Insegnare al paziente , nei limiti del possibile, ad autogestirsi</a:t>
            </a:r>
            <a:endParaRPr dirty="0"/>
          </a:p>
        </p:txBody>
      </p:sp>
      <p:pic>
        <p:nvPicPr>
          <p:cNvPr id="4" name="Immagine 3"/>
          <p:cNvPicPr/>
          <p:nvPr/>
        </p:nvPicPr>
        <p:blipFill>
          <a:blip r:embed="rId2"/>
          <a:stretch/>
        </p:blipFill>
        <p:spPr>
          <a:xfrm>
            <a:off x="7607970" y="6001904"/>
            <a:ext cx="1078200" cy="523440"/>
          </a:xfrm>
          <a:prstGeom prst="rect">
            <a:avLst/>
          </a:prstGeom>
          <a:ln>
            <a:noFill/>
          </a:ln>
        </p:spPr>
      </p:pic>
    </p:spTree>
    <p:extLst>
      <p:ext uri="{BB962C8B-B14F-4D97-AF65-F5344CB8AC3E}">
        <p14:creationId xmlns:p14="http://schemas.microsoft.com/office/powerpoint/2010/main" val="329927562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 name="CustomShape 1"/>
          <p:cNvSpPr/>
          <p:nvPr/>
        </p:nvSpPr>
        <p:spPr>
          <a:xfrm>
            <a:off x="457110" y="274680"/>
            <a:ext cx="8229060" cy="1142280"/>
          </a:xfrm>
          <a:prstGeom prst="rect">
            <a:avLst/>
          </a:prstGeom>
          <a:solidFill>
            <a:srgbClr val="007EB0"/>
          </a:solidFill>
          <a:ln w="25560">
            <a:noFill/>
            <a:round/>
          </a:ln>
          <a:effectLst>
            <a:outerShdw blurRad="50800" dist="38100" dir="5400000" algn="t" rotWithShape="0">
              <a:prstClr val="black">
                <a:alpha val="40000"/>
              </a:prstClr>
            </a:outerShdw>
          </a:effectLst>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it-IT" sz="4400" b="1" strike="noStrike">
                <a:solidFill>
                  <a:srgbClr val="FFFFFF"/>
                </a:solidFill>
                <a:latin typeface="Calibri"/>
              </a:rPr>
              <a:t>Il MMG</a:t>
            </a:r>
            <a:endParaRPr/>
          </a:p>
        </p:txBody>
      </p:sp>
      <p:sp>
        <p:nvSpPr>
          <p:cNvPr id="321" name="CustomShape 2"/>
          <p:cNvSpPr/>
          <p:nvPr/>
        </p:nvSpPr>
        <p:spPr>
          <a:xfrm>
            <a:off x="457110" y="1600200"/>
            <a:ext cx="8229060" cy="4853136"/>
          </a:xfrm>
          <a:prstGeom prst="rect">
            <a:avLst/>
          </a:prstGeom>
          <a:noFill/>
          <a:ln w="9360">
            <a:noFill/>
            <a:round/>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3200" strike="noStrike" dirty="0">
                <a:latin typeface="Calibri"/>
              </a:rPr>
              <a:t>Viene coinvolto nella soluzione di problemi non complessi</a:t>
            </a:r>
            <a:endParaRPr dirty="0"/>
          </a:p>
          <a:p>
            <a:pPr>
              <a:lnSpc>
                <a:spcPct val="100000"/>
              </a:lnSpc>
            </a:pPr>
            <a:endParaRPr dirty="0"/>
          </a:p>
          <a:p>
            <a:pPr>
              <a:lnSpc>
                <a:spcPct val="100000"/>
              </a:lnSpc>
              <a:buFont typeface="Arial"/>
              <a:buChar char="•"/>
            </a:pPr>
            <a:r>
              <a:rPr lang="it-IT" sz="3200" strike="noStrike" dirty="0">
                <a:latin typeface="Calibri"/>
              </a:rPr>
              <a:t>Fa da </a:t>
            </a:r>
            <a:r>
              <a:rPr lang="it-IT" sz="3200" b="1" strike="noStrike" dirty="0">
                <a:solidFill>
                  <a:srgbClr val="FFFF00"/>
                </a:solidFill>
                <a:latin typeface="Calibri"/>
              </a:rPr>
              <a:t>filtro</a:t>
            </a:r>
            <a:r>
              <a:rPr lang="it-IT" sz="3200" strike="noStrike" dirty="0">
                <a:latin typeface="Calibri"/>
              </a:rPr>
              <a:t> all’intervento sanitario del medico specialista</a:t>
            </a:r>
            <a:endParaRPr dirty="0"/>
          </a:p>
        </p:txBody>
      </p:sp>
      <p:pic>
        <p:nvPicPr>
          <p:cNvPr id="4" name="Immagine 3"/>
          <p:cNvPicPr/>
          <p:nvPr/>
        </p:nvPicPr>
        <p:blipFill>
          <a:blip r:embed="rId2"/>
          <a:stretch/>
        </p:blipFill>
        <p:spPr>
          <a:xfrm>
            <a:off x="7607970" y="5929896"/>
            <a:ext cx="1078200" cy="523440"/>
          </a:xfrm>
          <a:prstGeom prst="rect">
            <a:avLst/>
          </a:prstGeom>
          <a:ln>
            <a:noFill/>
          </a:ln>
        </p:spPr>
      </p:pic>
    </p:spTree>
    <p:extLst>
      <p:ext uri="{BB962C8B-B14F-4D97-AF65-F5344CB8AC3E}">
        <p14:creationId xmlns:p14="http://schemas.microsoft.com/office/powerpoint/2010/main" val="2052731483"/>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 name="CustomShape 1"/>
          <p:cNvSpPr/>
          <p:nvPr/>
        </p:nvSpPr>
        <p:spPr>
          <a:xfrm>
            <a:off x="2555776" y="3638160"/>
            <a:ext cx="5967810" cy="1828080"/>
          </a:xfrm>
          <a:prstGeom prst="wedgeEllipseCallout">
            <a:avLst>
              <a:gd name="adj1" fmla="val -20833"/>
              <a:gd name="adj2" fmla="val 62500"/>
            </a:avLst>
          </a:prstGeom>
          <a:solidFill>
            <a:srgbClr val="FFFF00"/>
          </a:solidFill>
          <a:ln>
            <a:round/>
          </a:ln>
        </p:spPr>
        <p:style>
          <a:lnRef idx="2">
            <a:schemeClr val="accent1">
              <a:shade val="50000"/>
            </a:schemeClr>
          </a:lnRef>
          <a:fillRef idx="1">
            <a:schemeClr val="accent1"/>
          </a:fillRef>
          <a:effectRef idx="0">
            <a:schemeClr val="accent1"/>
          </a:effectRef>
          <a:fontRef idx="minor"/>
        </p:style>
        <p:txBody>
          <a:bodyPr lIns="90000" tIns="45000" rIns="90000" bIns="45000" anchor="ctr"/>
          <a:lstStyle/>
          <a:p>
            <a:pPr algn="ctr">
              <a:lnSpc>
                <a:spcPct val="100000"/>
              </a:lnSpc>
            </a:pPr>
            <a:r>
              <a:rPr lang="it-IT" sz="2800" b="1" strike="noStrike" dirty="0">
                <a:solidFill>
                  <a:schemeClr val="bg1"/>
                </a:solidFill>
                <a:latin typeface="Calibri"/>
                <a:ea typeface="DejaVu Sans"/>
              </a:rPr>
              <a:t>«Quali servizi avrà a disposizione?»</a:t>
            </a:r>
            <a:endParaRPr dirty="0">
              <a:solidFill>
                <a:schemeClr val="bg1"/>
              </a:solidFill>
            </a:endParaRPr>
          </a:p>
          <a:p>
            <a:pPr algn="ctr">
              <a:lnSpc>
                <a:spcPct val="100000"/>
              </a:lnSpc>
            </a:pPr>
            <a:endParaRPr dirty="0"/>
          </a:p>
        </p:txBody>
      </p:sp>
      <p:sp>
        <p:nvSpPr>
          <p:cNvPr id="324" name="CustomShape 2"/>
          <p:cNvSpPr/>
          <p:nvPr/>
        </p:nvSpPr>
        <p:spPr>
          <a:xfrm>
            <a:off x="323528" y="1133460"/>
            <a:ext cx="6812640" cy="2172600"/>
          </a:xfrm>
          <a:prstGeom prst="wedgeEllipseCallout">
            <a:avLst>
              <a:gd name="adj1" fmla="val -20833"/>
              <a:gd name="adj2" fmla="val 62500"/>
            </a:avLst>
          </a:prstGeom>
          <a:solidFill>
            <a:srgbClr val="FFFF00"/>
          </a:solidFill>
          <a:ln>
            <a:round/>
          </a:ln>
        </p:spPr>
        <p:style>
          <a:lnRef idx="2">
            <a:schemeClr val="accent1">
              <a:shade val="50000"/>
            </a:schemeClr>
          </a:lnRef>
          <a:fillRef idx="1">
            <a:schemeClr val="accent1"/>
          </a:fillRef>
          <a:effectRef idx="0">
            <a:schemeClr val="accent1"/>
          </a:effectRef>
          <a:fontRef idx="minor"/>
        </p:style>
      </p:sp>
      <p:sp>
        <p:nvSpPr>
          <p:cNvPr id="325" name="CustomShape 3"/>
          <p:cNvSpPr/>
          <p:nvPr/>
        </p:nvSpPr>
        <p:spPr>
          <a:xfrm>
            <a:off x="0" y="251640"/>
            <a:ext cx="9143550" cy="6994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it-IT" sz="3200" b="1" i="1" strike="noStrike" dirty="0">
                <a:latin typeface="Calibri"/>
                <a:ea typeface="DejaVu Sans"/>
              </a:rPr>
              <a:t>Affrontiamo il tema dell’assistenza domiciliare</a:t>
            </a:r>
            <a:r>
              <a:rPr lang="it-IT" sz="4000" b="1" i="1" strike="noStrike" dirty="0">
                <a:latin typeface="Calibri"/>
                <a:ea typeface="DejaVu Sans"/>
              </a:rPr>
              <a:t> </a:t>
            </a:r>
            <a:endParaRPr dirty="0"/>
          </a:p>
        </p:txBody>
      </p:sp>
      <p:sp>
        <p:nvSpPr>
          <p:cNvPr id="326" name="CustomShape 4"/>
          <p:cNvSpPr/>
          <p:nvPr/>
        </p:nvSpPr>
        <p:spPr>
          <a:xfrm>
            <a:off x="1187624" y="1611000"/>
            <a:ext cx="5184576" cy="1217520"/>
          </a:xfrm>
          <a:prstGeom prst="rect">
            <a:avLst/>
          </a:prstGeom>
          <a:solidFill>
            <a:srgbClr val="FFFF00"/>
          </a:solid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it-IT" sz="2800" b="1" strike="noStrike" dirty="0">
                <a:solidFill>
                  <a:schemeClr val="bg1"/>
                </a:solidFill>
                <a:latin typeface="Calibri"/>
                <a:ea typeface="DejaVu Sans"/>
              </a:rPr>
              <a:t>«Chi si occuperà dei bisogni della sig.ra Anna  una volta tornata a casa?» </a:t>
            </a:r>
            <a:endParaRPr dirty="0">
              <a:solidFill>
                <a:schemeClr val="bg1"/>
              </a:solidFill>
            </a:endParaRPr>
          </a:p>
          <a:p>
            <a:pPr>
              <a:lnSpc>
                <a:spcPct val="100000"/>
              </a:lnSpc>
            </a:pPr>
            <a:endParaRPr dirty="0"/>
          </a:p>
        </p:txBody>
      </p:sp>
      <p:pic>
        <p:nvPicPr>
          <p:cNvPr id="8" name="Immagine 7"/>
          <p:cNvPicPr/>
          <p:nvPr/>
        </p:nvPicPr>
        <p:blipFill>
          <a:blip r:embed="rId2"/>
          <a:stretch/>
        </p:blipFill>
        <p:spPr>
          <a:xfrm>
            <a:off x="7445386" y="5805264"/>
            <a:ext cx="1078200" cy="523440"/>
          </a:xfrm>
          <a:prstGeom prst="rect">
            <a:avLst/>
          </a:prstGeom>
          <a:ln>
            <a:noFill/>
          </a:ln>
        </p:spPr>
      </p:pic>
    </p:spTree>
    <p:extLst>
      <p:ext uri="{BB962C8B-B14F-4D97-AF65-F5344CB8AC3E}">
        <p14:creationId xmlns:p14="http://schemas.microsoft.com/office/powerpoint/2010/main" val="263490895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CustomShape 1"/>
          <p:cNvSpPr/>
          <p:nvPr/>
        </p:nvSpPr>
        <p:spPr>
          <a:xfrm>
            <a:off x="179512" y="2133720"/>
            <a:ext cx="8712968" cy="1468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r"/>
            <a:r>
              <a:rPr lang="it-IT" sz="3200" b="1" i="1" strike="noStrike" dirty="0" err="1">
                <a:solidFill>
                  <a:srgbClr val="FFFF00"/>
                </a:solidFill>
                <a:latin typeface="Calibri" panose="020F0502020204030204" pitchFamily="34" charset="0"/>
                <a:ea typeface="DejaVu Sans"/>
              </a:rPr>
              <a:t>Red-flags</a:t>
            </a:r>
            <a:r>
              <a:rPr lang="it-IT" sz="3200" b="1" i="1" strike="noStrike" dirty="0">
                <a:solidFill>
                  <a:srgbClr val="FFFF00"/>
                </a:solidFill>
                <a:latin typeface="Calibri" panose="020F0502020204030204" pitchFamily="34" charset="0"/>
                <a:ea typeface="DejaVu Sans"/>
              </a:rPr>
              <a:t> nella gestione domiciliare del paziente</a:t>
            </a:r>
            <a:endParaRPr sz="2800" i="1" dirty="0">
              <a:solidFill>
                <a:srgbClr val="FFFF00"/>
              </a:solidFill>
              <a:latin typeface="Calibri" panose="020F0502020204030204" pitchFamily="34" charset="0"/>
            </a:endParaRPr>
          </a:p>
          <a:p>
            <a:pPr algn="r"/>
            <a:r>
              <a:rPr lang="it-IT" sz="3200" b="1" i="1" strike="noStrike" dirty="0">
                <a:solidFill>
                  <a:srgbClr val="FFFF00"/>
                </a:solidFill>
                <a:latin typeface="Calibri" panose="020F0502020204030204" pitchFamily="34" charset="0"/>
                <a:ea typeface="DejaVu Sans"/>
              </a:rPr>
              <a:t>con sospetta riacutizzazione della BPCO</a:t>
            </a:r>
            <a:endParaRPr sz="2800" i="1" dirty="0">
              <a:solidFill>
                <a:srgbClr val="FFFF00"/>
              </a:solidFill>
              <a:latin typeface="Calibri" panose="020F0502020204030204" pitchFamily="34" charset="0"/>
            </a:endParaRPr>
          </a:p>
          <a:p>
            <a:pPr algn="ctr">
              <a:lnSpc>
                <a:spcPct val="100000"/>
              </a:lnSpc>
            </a:pPr>
            <a:endParaRPr sz="2400" dirty="0"/>
          </a:p>
        </p:txBody>
      </p:sp>
      <p:sp>
        <p:nvSpPr>
          <p:cNvPr id="73" name="CustomShape 2"/>
          <p:cNvSpPr/>
          <p:nvPr/>
        </p:nvSpPr>
        <p:spPr>
          <a:xfrm>
            <a:off x="179512" y="3602160"/>
            <a:ext cx="8712968" cy="827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r">
              <a:lnSpc>
                <a:spcPct val="100000"/>
              </a:lnSpc>
            </a:pPr>
            <a:r>
              <a:rPr lang="it-IT" sz="2400" b="1" strike="noStrike" dirty="0" smtClean="0">
                <a:latin typeface="Calibri" panose="020F0502020204030204" pitchFamily="34" charset="0"/>
                <a:ea typeface="DejaVu Sans"/>
              </a:rPr>
              <a:t>Dr.ssa </a:t>
            </a:r>
            <a:r>
              <a:rPr lang="it-IT" sz="2400" b="1" strike="noStrike" dirty="0">
                <a:latin typeface="Calibri" panose="020F0502020204030204" pitchFamily="34" charset="0"/>
                <a:ea typeface="DejaVu Sans"/>
              </a:rPr>
              <a:t>LUISA SALADA </a:t>
            </a:r>
            <a:r>
              <a:rPr lang="it-IT" sz="2400" b="1" strike="noStrike" dirty="0" smtClean="0">
                <a:latin typeface="Calibri" panose="020F0502020204030204" pitchFamily="34" charset="0"/>
                <a:ea typeface="DejaVu Sans"/>
              </a:rPr>
              <a:t>– U.O. PNEUMOLOGIA</a:t>
            </a:r>
          </a:p>
          <a:p>
            <a:pPr algn="r">
              <a:lnSpc>
                <a:spcPct val="100000"/>
              </a:lnSpc>
            </a:pPr>
            <a:r>
              <a:rPr lang="it-IT" sz="2400" b="1" strike="noStrike" dirty="0" smtClean="0">
                <a:latin typeface="Calibri" panose="020F0502020204030204" pitchFamily="34" charset="0"/>
                <a:ea typeface="DejaVu Sans"/>
              </a:rPr>
              <a:t>ASST </a:t>
            </a:r>
            <a:r>
              <a:rPr lang="it-IT" sz="2400" b="1" strike="noStrike" dirty="0">
                <a:latin typeface="Calibri" panose="020F0502020204030204" pitchFamily="34" charset="0"/>
                <a:ea typeface="DejaVu Sans"/>
              </a:rPr>
              <a:t>Valcamonica</a:t>
            </a:r>
            <a:endParaRPr sz="2800" b="1" dirty="0">
              <a:latin typeface="Calibri" panose="020F0502020204030204" pitchFamily="34" charset="0"/>
            </a:endParaRPr>
          </a:p>
        </p:txBody>
      </p:sp>
      <p:pic>
        <p:nvPicPr>
          <p:cNvPr id="74" name="Immagine 73"/>
          <p:cNvPicPr/>
          <p:nvPr/>
        </p:nvPicPr>
        <p:blipFill>
          <a:blip r:embed="rId2"/>
          <a:stretch/>
        </p:blipFill>
        <p:spPr>
          <a:xfrm>
            <a:off x="793440" y="549000"/>
            <a:ext cx="1389600" cy="674640"/>
          </a:xfrm>
          <a:prstGeom prst="rect">
            <a:avLst/>
          </a:prstGeom>
          <a:ln>
            <a:noFill/>
          </a:ln>
        </p:spPr>
      </p:pic>
    </p:spTree>
    <p:extLst>
      <p:ext uri="{BB962C8B-B14F-4D97-AF65-F5344CB8AC3E}">
        <p14:creationId xmlns:p14="http://schemas.microsoft.com/office/powerpoint/2010/main" val="1584310469"/>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CustomShape 1"/>
          <p:cNvSpPr/>
          <p:nvPr/>
        </p:nvSpPr>
        <p:spPr>
          <a:xfrm>
            <a:off x="666950" y="1556792"/>
            <a:ext cx="7771320" cy="1152128"/>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endParaRPr sz="2000" dirty="0">
              <a:latin typeface="Calibri" panose="020F0502020204030204" pitchFamily="34" charset="0"/>
            </a:endParaRPr>
          </a:p>
          <a:p>
            <a:r>
              <a:rPr lang="it-IT" sz="2800" b="1" i="1" strike="noStrike" dirty="0" err="1">
                <a:latin typeface="Calibri" panose="020F0502020204030204" pitchFamily="34" charset="0"/>
                <a:ea typeface="DejaVu Sans"/>
              </a:rPr>
              <a:t>Red-flags</a:t>
            </a:r>
            <a:r>
              <a:rPr lang="it-IT" sz="2800" b="1" i="1" strike="noStrike" dirty="0">
                <a:latin typeface="Calibri" panose="020F0502020204030204" pitchFamily="34" charset="0"/>
                <a:ea typeface="DejaVu Sans"/>
              </a:rPr>
              <a:t> nella gestione domiciliare del paziente</a:t>
            </a:r>
            <a:endParaRPr sz="2400" dirty="0">
              <a:latin typeface="Calibri" panose="020F0502020204030204" pitchFamily="34" charset="0"/>
            </a:endParaRPr>
          </a:p>
          <a:p>
            <a:r>
              <a:rPr lang="it-IT" sz="2800" b="1" i="1" strike="noStrike" dirty="0">
                <a:latin typeface="Calibri" panose="020F0502020204030204" pitchFamily="34" charset="0"/>
                <a:ea typeface="DejaVu Sans"/>
              </a:rPr>
              <a:t>con sospetta riacutizzazione della BPCO</a:t>
            </a:r>
            <a:endParaRPr sz="2400" dirty="0">
              <a:latin typeface="Calibri" panose="020F0502020204030204" pitchFamily="34" charset="0"/>
            </a:endParaRPr>
          </a:p>
          <a:p>
            <a:pPr algn="ctr">
              <a:lnSpc>
                <a:spcPct val="100000"/>
              </a:lnSpc>
            </a:pPr>
            <a:endParaRPr sz="2000" dirty="0"/>
          </a:p>
        </p:txBody>
      </p:sp>
      <p:sp>
        <p:nvSpPr>
          <p:cNvPr id="76" name="CustomShape 2"/>
          <p:cNvSpPr/>
          <p:nvPr/>
        </p:nvSpPr>
        <p:spPr>
          <a:xfrm>
            <a:off x="1382760" y="2579219"/>
            <a:ext cx="6399720" cy="3658094"/>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it-IT" sz="1600" strike="noStrike" dirty="0">
                <a:solidFill>
                  <a:srgbClr val="000000"/>
                </a:solidFill>
                <a:latin typeface="Calibri"/>
                <a:ea typeface="DejaVu Sans"/>
              </a:rPr>
              <a:t> </a:t>
            </a:r>
            <a:endParaRPr dirty="0"/>
          </a:p>
          <a:p>
            <a:pPr algn="ctr">
              <a:lnSpc>
                <a:spcPct val="100000"/>
              </a:lnSpc>
            </a:pPr>
            <a:endParaRPr dirty="0"/>
          </a:p>
          <a:p>
            <a:pPr algn="ctr">
              <a:lnSpc>
                <a:spcPct val="100000"/>
              </a:lnSpc>
            </a:pPr>
            <a:r>
              <a:rPr lang="it-IT" sz="2000" strike="noStrike" dirty="0" smtClean="0">
                <a:latin typeface="Calibri"/>
                <a:ea typeface="DejaVu Sans"/>
              </a:rPr>
              <a:t>Complessità </a:t>
            </a:r>
            <a:r>
              <a:rPr lang="it-IT" sz="2000" strike="noStrike" dirty="0">
                <a:latin typeface="Calibri"/>
                <a:ea typeface="DejaVu Sans"/>
              </a:rPr>
              <a:t>della gestione della BPCO legata a :</a:t>
            </a:r>
            <a:endParaRPr sz="2400" dirty="0"/>
          </a:p>
          <a:p>
            <a:pPr algn="ctr">
              <a:lnSpc>
                <a:spcPct val="100000"/>
              </a:lnSpc>
            </a:pPr>
            <a:r>
              <a:rPr lang="it-IT" sz="2000" strike="noStrike" dirty="0">
                <a:latin typeface="Calibri"/>
                <a:ea typeface="DejaVu Sans"/>
              </a:rPr>
              <a:t>Pazienti  con BPCO grave in </a:t>
            </a:r>
            <a:r>
              <a:rPr lang="it-IT" sz="2000" strike="noStrike" dirty="0" err="1">
                <a:latin typeface="Calibri"/>
                <a:ea typeface="DejaVu Sans"/>
              </a:rPr>
              <a:t>olt</a:t>
            </a:r>
            <a:endParaRPr sz="2400" dirty="0"/>
          </a:p>
          <a:p>
            <a:pPr algn="ctr">
              <a:lnSpc>
                <a:spcPct val="100000"/>
              </a:lnSpc>
            </a:pPr>
            <a:r>
              <a:rPr lang="it-IT" sz="2000" strike="noStrike" dirty="0">
                <a:latin typeface="Calibri"/>
                <a:ea typeface="DejaVu Sans"/>
              </a:rPr>
              <a:t>Paziente in VM non invasiva</a:t>
            </a:r>
            <a:endParaRPr sz="2400" dirty="0"/>
          </a:p>
          <a:p>
            <a:pPr algn="ctr">
              <a:lnSpc>
                <a:spcPct val="100000"/>
              </a:lnSpc>
            </a:pPr>
            <a:r>
              <a:rPr lang="it-IT" sz="2000" strike="noStrike" dirty="0">
                <a:latin typeface="Calibri"/>
                <a:ea typeface="DejaVu Sans"/>
              </a:rPr>
              <a:t>Pazienti con tracheotomia in VM invasiva</a:t>
            </a:r>
            <a:endParaRPr sz="2400" dirty="0"/>
          </a:p>
          <a:p>
            <a:pPr algn="ctr">
              <a:lnSpc>
                <a:spcPct val="100000"/>
              </a:lnSpc>
            </a:pPr>
            <a:r>
              <a:rPr lang="it-IT" sz="2000" strike="noStrike" dirty="0">
                <a:latin typeface="Calibri"/>
                <a:ea typeface="DejaVu Sans"/>
              </a:rPr>
              <a:t>Pazienti con pesanti </a:t>
            </a:r>
            <a:r>
              <a:rPr lang="it-IT" sz="2000" strike="noStrike" dirty="0" err="1">
                <a:latin typeface="Calibri"/>
                <a:ea typeface="DejaVu Sans"/>
              </a:rPr>
              <a:t>comorbilita</a:t>
            </a:r>
            <a:r>
              <a:rPr lang="it-IT" sz="2000" strike="noStrike" dirty="0">
                <a:latin typeface="Calibri"/>
                <a:ea typeface="DejaVu Sans"/>
              </a:rPr>
              <a:t>'</a:t>
            </a:r>
            <a:endParaRPr sz="2400" dirty="0"/>
          </a:p>
          <a:p>
            <a:pPr algn="ctr">
              <a:lnSpc>
                <a:spcPct val="100000"/>
              </a:lnSpc>
            </a:pPr>
            <a:endParaRPr sz="2400" dirty="0"/>
          </a:p>
          <a:p>
            <a:pPr algn="ctr">
              <a:lnSpc>
                <a:spcPct val="100000"/>
              </a:lnSpc>
            </a:pPr>
            <a:r>
              <a:rPr lang="it-IT" sz="2000" strike="noStrike" dirty="0">
                <a:latin typeface="Calibri"/>
                <a:ea typeface="DejaVu Sans"/>
              </a:rPr>
              <a:t>Piano di assistenza domiciliare respiratoria  integrato</a:t>
            </a:r>
            <a:endParaRPr sz="2400" dirty="0"/>
          </a:p>
          <a:p>
            <a:pPr algn="ctr">
              <a:lnSpc>
                <a:spcPct val="100000"/>
              </a:lnSpc>
            </a:pPr>
            <a:r>
              <a:rPr lang="it-IT" sz="2000" strike="noStrike" dirty="0">
                <a:latin typeface="Calibri"/>
                <a:ea typeface="DejaVu Sans"/>
              </a:rPr>
              <a:t>Dimissione con criteri di appropriatezza</a:t>
            </a:r>
            <a:endParaRPr sz="2400" dirty="0"/>
          </a:p>
          <a:p>
            <a:pPr algn="ctr">
              <a:lnSpc>
                <a:spcPct val="100000"/>
              </a:lnSpc>
            </a:pPr>
            <a:endParaRPr sz="2400" dirty="0"/>
          </a:p>
          <a:p>
            <a:pPr algn="ctr">
              <a:lnSpc>
                <a:spcPct val="100000"/>
              </a:lnSpc>
            </a:pPr>
            <a:endParaRPr sz="2400" dirty="0"/>
          </a:p>
          <a:p>
            <a:pPr algn="ctr">
              <a:lnSpc>
                <a:spcPct val="100000"/>
              </a:lnSpc>
            </a:pPr>
            <a:endParaRPr dirty="0"/>
          </a:p>
          <a:p>
            <a:pPr algn="ctr">
              <a:lnSpc>
                <a:spcPct val="100000"/>
              </a:lnSpc>
            </a:pPr>
            <a:endParaRPr dirty="0"/>
          </a:p>
          <a:p>
            <a:pPr algn="ctr">
              <a:lnSpc>
                <a:spcPct val="100000"/>
              </a:lnSpc>
            </a:pPr>
            <a:endParaRPr dirty="0"/>
          </a:p>
        </p:txBody>
      </p:sp>
      <p:pic>
        <p:nvPicPr>
          <p:cNvPr id="77" name="Immagine 76"/>
          <p:cNvPicPr/>
          <p:nvPr/>
        </p:nvPicPr>
        <p:blipFill>
          <a:blip r:embed="rId2"/>
          <a:stretch/>
        </p:blipFill>
        <p:spPr>
          <a:xfrm>
            <a:off x="698040" y="693000"/>
            <a:ext cx="1389600" cy="674640"/>
          </a:xfrm>
          <a:prstGeom prst="rect">
            <a:avLst/>
          </a:prstGeom>
          <a:ln>
            <a:noFill/>
          </a:ln>
        </p:spPr>
      </p:pic>
    </p:spTree>
    <p:extLst>
      <p:ext uri="{BB962C8B-B14F-4D97-AF65-F5344CB8AC3E}">
        <p14:creationId xmlns:p14="http://schemas.microsoft.com/office/powerpoint/2010/main" val="1245244649"/>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CustomShape 1"/>
          <p:cNvSpPr/>
          <p:nvPr/>
        </p:nvSpPr>
        <p:spPr>
          <a:xfrm>
            <a:off x="685800" y="548640"/>
            <a:ext cx="7771320" cy="64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latin typeface="Calibri" panose="020F0502020204030204" pitchFamily="34" charset="0"/>
                <a:ea typeface="DejaVu Sans"/>
              </a:rPr>
              <a:t>Caso clinico</a:t>
            </a:r>
            <a:endParaRPr sz="3600" dirty="0">
              <a:latin typeface="Calibri" panose="020F0502020204030204" pitchFamily="34" charset="0"/>
            </a:endParaRPr>
          </a:p>
        </p:txBody>
      </p:sp>
      <p:sp>
        <p:nvSpPr>
          <p:cNvPr id="79" name="CustomShape 2"/>
          <p:cNvSpPr/>
          <p:nvPr/>
        </p:nvSpPr>
        <p:spPr>
          <a:xfrm>
            <a:off x="467544" y="1916832"/>
            <a:ext cx="7989576" cy="3600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2800" strike="noStrike" dirty="0">
                <a:latin typeface="Calibri" panose="020F0502020204030204" pitchFamily="34" charset="0"/>
                <a:ea typeface="DejaVu Sans"/>
              </a:rPr>
              <a:t>La richiesta di ventilazione meccanica domiciliare sta aumentando significativamente in Europa</a:t>
            </a:r>
            <a:endParaRPr sz="2400" dirty="0">
              <a:latin typeface="Calibri" panose="020F0502020204030204" pitchFamily="34" charset="0"/>
            </a:endParaRPr>
          </a:p>
          <a:p>
            <a:pPr>
              <a:lnSpc>
                <a:spcPct val="100000"/>
              </a:lnSpc>
            </a:pPr>
            <a:endParaRPr sz="2400" dirty="0">
              <a:latin typeface="Calibri" panose="020F0502020204030204" pitchFamily="34" charset="0"/>
            </a:endParaRPr>
          </a:p>
          <a:p>
            <a:pPr>
              <a:lnSpc>
                <a:spcPct val="100000"/>
              </a:lnSpc>
              <a:buFont typeface="Arial"/>
              <a:buChar char="•"/>
            </a:pPr>
            <a:r>
              <a:rPr lang="it-IT" sz="2800" strike="noStrike" dirty="0">
                <a:latin typeface="Calibri" panose="020F0502020204030204" pitchFamily="34" charset="0"/>
                <a:ea typeface="DejaVu Sans"/>
              </a:rPr>
              <a:t>L'80%  in ventilazione meccanica non invasiva</a:t>
            </a:r>
            <a:endParaRPr sz="2400" dirty="0">
              <a:latin typeface="Calibri" panose="020F0502020204030204" pitchFamily="34" charset="0"/>
            </a:endParaRPr>
          </a:p>
          <a:p>
            <a:pPr>
              <a:lnSpc>
                <a:spcPct val="100000"/>
              </a:lnSpc>
            </a:pPr>
            <a:endParaRPr sz="2400" dirty="0">
              <a:latin typeface="Calibri" panose="020F0502020204030204" pitchFamily="34" charset="0"/>
            </a:endParaRPr>
          </a:p>
          <a:p>
            <a:pPr>
              <a:lnSpc>
                <a:spcPct val="100000"/>
              </a:lnSpc>
              <a:buFont typeface="Arial"/>
              <a:buChar char="•"/>
            </a:pPr>
            <a:r>
              <a:rPr lang="it-IT" sz="2800" strike="noStrike" dirty="0">
                <a:latin typeface="Calibri" panose="020F0502020204030204" pitchFamily="34" charset="0"/>
                <a:ea typeface="DejaVu Sans"/>
              </a:rPr>
              <a:t>Il 13% dei pazienti in VMD sono </a:t>
            </a:r>
            <a:r>
              <a:rPr lang="it-IT" sz="2800" strike="noStrike" dirty="0" err="1">
                <a:latin typeface="Calibri" panose="020F0502020204030204" pitchFamily="34" charset="0"/>
                <a:ea typeface="DejaVu Sans"/>
              </a:rPr>
              <a:t>tracheostomizzati</a:t>
            </a:r>
            <a:endParaRPr sz="2400" dirty="0">
              <a:latin typeface="Calibri" panose="020F0502020204030204" pitchFamily="34" charset="0"/>
            </a:endParaRPr>
          </a:p>
          <a:p>
            <a:pPr>
              <a:lnSpc>
                <a:spcPct val="100000"/>
              </a:lnSpc>
            </a:pPr>
            <a:endParaRPr sz="2400" dirty="0">
              <a:latin typeface="Calibri" panose="020F0502020204030204" pitchFamily="34" charset="0"/>
            </a:endParaRPr>
          </a:p>
          <a:p>
            <a:pPr>
              <a:lnSpc>
                <a:spcPct val="100000"/>
              </a:lnSpc>
              <a:buFont typeface="Arial"/>
              <a:buChar char="•"/>
            </a:pPr>
            <a:r>
              <a:rPr lang="it-IT" sz="2800" strike="noStrike" dirty="0">
                <a:latin typeface="Calibri" panose="020F0502020204030204" pitchFamily="34" charset="0"/>
                <a:ea typeface="DejaVu Sans"/>
              </a:rPr>
              <a:t>Aumento dei pazienti totalmente dipendenti dalla ventilazione meccanica</a:t>
            </a:r>
            <a:endParaRPr sz="2400" dirty="0">
              <a:latin typeface="Calibri" panose="020F0502020204030204" pitchFamily="34" charset="0"/>
            </a:endParaRPr>
          </a:p>
          <a:p>
            <a:pPr>
              <a:lnSpc>
                <a:spcPct val="100000"/>
              </a:lnSpc>
            </a:pPr>
            <a:endParaRPr sz="2400" dirty="0"/>
          </a:p>
          <a:p>
            <a:pPr>
              <a:lnSpc>
                <a:spcPct val="100000"/>
              </a:lnSpc>
            </a:pPr>
            <a:endParaRPr sz="2400" dirty="0"/>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p:txBody>
      </p:sp>
      <p:pic>
        <p:nvPicPr>
          <p:cNvPr id="80" name="Immagine 79"/>
          <p:cNvPicPr/>
          <p:nvPr/>
        </p:nvPicPr>
        <p:blipFill>
          <a:blip r:embed="rId2"/>
          <a:stretch/>
        </p:blipFill>
        <p:spPr>
          <a:xfrm>
            <a:off x="793440" y="548640"/>
            <a:ext cx="1078200" cy="523440"/>
          </a:xfrm>
          <a:prstGeom prst="rect">
            <a:avLst/>
          </a:prstGeom>
          <a:ln>
            <a:noFill/>
          </a:ln>
        </p:spPr>
      </p:pic>
    </p:spTree>
    <p:extLst>
      <p:ext uri="{BB962C8B-B14F-4D97-AF65-F5344CB8AC3E}">
        <p14:creationId xmlns:p14="http://schemas.microsoft.com/office/powerpoint/2010/main" val="306585095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CustomShape 1"/>
          <p:cNvSpPr/>
          <p:nvPr/>
        </p:nvSpPr>
        <p:spPr>
          <a:xfrm>
            <a:off x="685800" y="548640"/>
            <a:ext cx="7771320" cy="64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200" b="1" strike="noStrike" dirty="0">
                <a:latin typeface="Calibri" panose="020F0502020204030204" pitchFamily="34" charset="0"/>
                <a:ea typeface="DejaVu Sans"/>
              </a:rPr>
              <a:t>Caso clinico</a:t>
            </a:r>
            <a:endParaRPr sz="2800" dirty="0">
              <a:latin typeface="Calibri" panose="020F0502020204030204" pitchFamily="34" charset="0"/>
            </a:endParaRPr>
          </a:p>
        </p:txBody>
      </p:sp>
      <p:sp>
        <p:nvSpPr>
          <p:cNvPr id="82" name="CustomShape 2"/>
          <p:cNvSpPr/>
          <p:nvPr/>
        </p:nvSpPr>
        <p:spPr>
          <a:xfrm>
            <a:off x="1371600" y="2420888"/>
            <a:ext cx="6399720" cy="3216712"/>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2900" indent="-342900">
              <a:lnSpc>
                <a:spcPct val="100000"/>
              </a:lnSpc>
              <a:buFont typeface="Wingdings" panose="05000000000000000000" pitchFamily="2" charset="2"/>
              <a:buChar char="Ø"/>
            </a:pPr>
            <a:r>
              <a:rPr lang="it-IT" sz="3200" strike="noStrike" dirty="0">
                <a:latin typeface="Calibri"/>
                <a:ea typeface="DejaVu Sans"/>
              </a:rPr>
              <a:t>Gestione del ventilatore</a:t>
            </a:r>
            <a:endParaRPr sz="2800" dirty="0"/>
          </a:p>
          <a:p>
            <a:pPr marL="285750" indent="-285750">
              <a:lnSpc>
                <a:spcPct val="100000"/>
              </a:lnSpc>
              <a:buFont typeface="Wingdings" panose="05000000000000000000" pitchFamily="2" charset="2"/>
              <a:buChar char="Ø"/>
            </a:pPr>
            <a:endParaRPr sz="2800" dirty="0"/>
          </a:p>
          <a:p>
            <a:pPr marL="342900" indent="-342900">
              <a:lnSpc>
                <a:spcPct val="100000"/>
              </a:lnSpc>
              <a:buFont typeface="Wingdings" panose="05000000000000000000" pitchFamily="2" charset="2"/>
              <a:buChar char="Ø"/>
            </a:pPr>
            <a:r>
              <a:rPr lang="it-IT" sz="3200" strike="noStrike" dirty="0">
                <a:latin typeface="Calibri"/>
                <a:ea typeface="DejaVu Sans"/>
              </a:rPr>
              <a:t>Gestione tracheotomia</a:t>
            </a:r>
            <a:endParaRPr sz="2800" dirty="0"/>
          </a:p>
          <a:p>
            <a:pPr marL="285750" indent="-285750">
              <a:lnSpc>
                <a:spcPct val="100000"/>
              </a:lnSpc>
              <a:buFont typeface="Wingdings" panose="05000000000000000000" pitchFamily="2" charset="2"/>
              <a:buChar char="Ø"/>
            </a:pPr>
            <a:endParaRPr sz="2800" dirty="0"/>
          </a:p>
          <a:p>
            <a:pPr marL="342900" indent="-342900">
              <a:lnSpc>
                <a:spcPct val="100000"/>
              </a:lnSpc>
              <a:buFont typeface="Wingdings" panose="05000000000000000000" pitchFamily="2" charset="2"/>
              <a:buChar char="Ø"/>
            </a:pPr>
            <a:r>
              <a:rPr lang="it-IT" sz="3200" strike="noStrike" dirty="0">
                <a:latin typeface="Calibri"/>
                <a:ea typeface="DejaVu Sans"/>
              </a:rPr>
              <a:t>Gestione del paziente</a:t>
            </a:r>
            <a:endParaRPr sz="2800" dirty="0"/>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p:txBody>
      </p:sp>
      <p:pic>
        <p:nvPicPr>
          <p:cNvPr id="83" name="Immagine 82"/>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8194209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CustomShape 1"/>
          <p:cNvSpPr/>
          <p:nvPr/>
        </p:nvSpPr>
        <p:spPr>
          <a:xfrm>
            <a:off x="685800" y="548640"/>
            <a:ext cx="7771320" cy="64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200" b="1" strike="noStrike" dirty="0">
                <a:latin typeface="Calibri" panose="020F0502020204030204" pitchFamily="34" charset="0"/>
                <a:ea typeface="DejaVu Sans"/>
              </a:rPr>
              <a:t>Caso clinico</a:t>
            </a:r>
            <a:endParaRPr sz="3200" dirty="0">
              <a:latin typeface="Calibri" panose="020F0502020204030204" pitchFamily="34" charset="0"/>
            </a:endParaRPr>
          </a:p>
        </p:txBody>
      </p:sp>
      <p:sp>
        <p:nvSpPr>
          <p:cNvPr id="85" name="CustomShape 2"/>
          <p:cNvSpPr/>
          <p:nvPr/>
        </p:nvSpPr>
        <p:spPr>
          <a:xfrm>
            <a:off x="323528" y="1412776"/>
            <a:ext cx="8640960" cy="4968552"/>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457200" indent="-457200">
              <a:lnSpc>
                <a:spcPct val="100000"/>
              </a:lnSpc>
              <a:buFont typeface="Arial" panose="020B0604020202020204" pitchFamily="34" charset="0"/>
              <a:buChar char="•"/>
            </a:pPr>
            <a:r>
              <a:rPr lang="it-IT" sz="2800" strike="noStrike" dirty="0">
                <a:latin typeface="Calibri" panose="020F0502020204030204" pitchFamily="34" charset="0"/>
                <a:ea typeface="DejaVu Sans"/>
              </a:rPr>
              <a:t>Gestione della ventilazione meccanica:</a:t>
            </a:r>
            <a:endParaRPr sz="2800" dirty="0">
              <a:latin typeface="Calibri" panose="020F0502020204030204" pitchFamily="34" charset="0"/>
            </a:endParaRPr>
          </a:p>
          <a:p>
            <a:pPr marL="342900" indent="-342900">
              <a:lnSpc>
                <a:spcPct val="100000"/>
              </a:lnSpc>
              <a:buFont typeface="Arial" panose="020B0604020202020204" pitchFamily="34" charset="0"/>
              <a:buChar char="•"/>
            </a:pPr>
            <a:endParaRPr sz="2800" dirty="0">
              <a:latin typeface="Calibri" panose="020F0502020204030204" pitchFamily="34" charset="0"/>
            </a:endParaRPr>
          </a:p>
          <a:p>
            <a:pPr marL="457200" indent="-457200">
              <a:lnSpc>
                <a:spcPct val="100000"/>
              </a:lnSpc>
              <a:buFont typeface="Arial" panose="020B0604020202020204" pitchFamily="34" charset="0"/>
              <a:buChar char="•"/>
            </a:pPr>
            <a:r>
              <a:rPr lang="it-IT" sz="2800" strike="noStrike" dirty="0">
                <a:latin typeface="Calibri" panose="020F0502020204030204" pitchFamily="34" charset="0"/>
                <a:ea typeface="DejaVu Sans"/>
              </a:rPr>
              <a:t>Adattamento alla ventilazione meccanica(cambiamento dei parametri  della VM e nuovo adattamento)</a:t>
            </a:r>
            <a:endParaRPr sz="2800" dirty="0">
              <a:latin typeface="Calibri" panose="020F0502020204030204" pitchFamily="34" charset="0"/>
            </a:endParaRPr>
          </a:p>
          <a:p>
            <a:pPr marL="342900" indent="-342900">
              <a:lnSpc>
                <a:spcPct val="100000"/>
              </a:lnSpc>
              <a:buFont typeface="Arial" panose="020B0604020202020204" pitchFamily="34" charset="0"/>
              <a:buChar char="•"/>
            </a:pPr>
            <a:endParaRPr sz="2800" dirty="0">
              <a:latin typeface="Calibri" panose="020F0502020204030204" pitchFamily="34" charset="0"/>
            </a:endParaRPr>
          </a:p>
          <a:p>
            <a:pPr marL="457200" indent="-457200">
              <a:lnSpc>
                <a:spcPct val="100000"/>
              </a:lnSpc>
              <a:buFont typeface="Arial" panose="020B0604020202020204" pitchFamily="34" charset="0"/>
              <a:buChar char="•"/>
            </a:pPr>
            <a:r>
              <a:rPr lang="it-IT" sz="2800" strike="noStrike" dirty="0">
                <a:latin typeface="Calibri" panose="020F0502020204030204" pitchFamily="34" charset="0"/>
                <a:ea typeface="DejaVu Sans"/>
              </a:rPr>
              <a:t>Follow-up (prescrizione monitoraggio della saturazione)</a:t>
            </a:r>
            <a:endParaRPr sz="2800" dirty="0">
              <a:latin typeface="Calibri" panose="020F0502020204030204" pitchFamily="34" charset="0"/>
            </a:endParaRPr>
          </a:p>
          <a:p>
            <a:pPr marL="342900" indent="-342900">
              <a:lnSpc>
                <a:spcPct val="100000"/>
              </a:lnSpc>
              <a:buFont typeface="Arial" panose="020B0604020202020204" pitchFamily="34" charset="0"/>
              <a:buChar char="•"/>
            </a:pPr>
            <a:endParaRPr sz="2800" dirty="0">
              <a:latin typeface="Calibri" panose="020F0502020204030204" pitchFamily="34" charset="0"/>
            </a:endParaRPr>
          </a:p>
          <a:p>
            <a:pPr marL="457200" indent="-457200">
              <a:lnSpc>
                <a:spcPct val="100000"/>
              </a:lnSpc>
              <a:buFont typeface="Arial" panose="020B0604020202020204" pitchFamily="34" charset="0"/>
              <a:buChar char="•"/>
            </a:pPr>
            <a:r>
              <a:rPr lang="it-IT" sz="2800" strike="noStrike" dirty="0">
                <a:latin typeface="Calibri" panose="020F0502020204030204" pitchFamily="34" charset="0"/>
                <a:ea typeface="DejaVu Sans"/>
              </a:rPr>
              <a:t>Problemi tecnici del </a:t>
            </a:r>
            <a:r>
              <a:rPr lang="it-IT" sz="2800" strike="noStrike" dirty="0" smtClean="0">
                <a:latin typeface="Calibri" panose="020F0502020204030204" pitchFamily="34" charset="0"/>
                <a:ea typeface="DejaVu Sans"/>
              </a:rPr>
              <a:t>ventilatore</a:t>
            </a:r>
            <a:endParaRPr sz="2800" dirty="0" smtClean="0">
              <a:latin typeface="Calibri" panose="020F0502020204030204" pitchFamily="34" charset="0"/>
            </a:endParaRPr>
          </a:p>
          <a:p>
            <a:pPr marL="342900" indent="-342900">
              <a:lnSpc>
                <a:spcPct val="100000"/>
              </a:lnSpc>
              <a:buFont typeface="Arial" panose="020B0604020202020204" pitchFamily="34" charset="0"/>
              <a:buChar char="•"/>
            </a:pPr>
            <a:endParaRPr sz="2800" dirty="0">
              <a:latin typeface="Calibri" panose="020F0502020204030204" pitchFamily="34" charset="0"/>
            </a:endParaRPr>
          </a:p>
          <a:p>
            <a:pPr marL="342900" indent="-342900">
              <a:lnSpc>
                <a:spcPct val="100000"/>
              </a:lnSpc>
              <a:buFont typeface="Arial" panose="020B0604020202020204" pitchFamily="34" charset="0"/>
              <a:buChar char="•"/>
            </a:pPr>
            <a:r>
              <a:rPr lang="it-IT" sz="2800" strike="noStrike" dirty="0">
                <a:latin typeface="Calibri" panose="020F0502020204030204" pitchFamily="34" charset="0"/>
                <a:ea typeface="DejaVu Sans"/>
              </a:rPr>
              <a:t>Secondo un programma di assistenza domiciliare respiratoria</a:t>
            </a:r>
            <a:endParaRPr sz="2800" dirty="0">
              <a:latin typeface="Calibri" panose="020F0502020204030204" pitchFamily="34" charset="0"/>
            </a:endParaRPr>
          </a:p>
          <a:p>
            <a:pPr marL="285750" indent="-285750">
              <a:lnSpc>
                <a:spcPct val="100000"/>
              </a:lnSpc>
              <a:buFont typeface="Arial" panose="020B0604020202020204" pitchFamily="34" charset="0"/>
              <a:buChar char="•"/>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p:txBody>
      </p:sp>
      <p:pic>
        <p:nvPicPr>
          <p:cNvPr id="86" name="Immagine 85"/>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359510504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CustomShape 1"/>
          <p:cNvSpPr/>
          <p:nvPr/>
        </p:nvSpPr>
        <p:spPr>
          <a:xfrm>
            <a:off x="685800" y="548640"/>
            <a:ext cx="7771320" cy="64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2800" b="1" strike="noStrike" dirty="0">
                <a:latin typeface="Calibri" panose="020F0502020204030204" pitchFamily="34" charset="0"/>
                <a:ea typeface="DejaVu Sans"/>
              </a:rPr>
              <a:t>Caso clinico </a:t>
            </a:r>
            <a:endParaRPr sz="2400" dirty="0">
              <a:latin typeface="Calibri" panose="020F0502020204030204" pitchFamily="34" charset="0"/>
            </a:endParaRPr>
          </a:p>
        </p:txBody>
      </p:sp>
      <p:sp>
        <p:nvSpPr>
          <p:cNvPr id="88" name="CustomShape 2"/>
          <p:cNvSpPr/>
          <p:nvPr/>
        </p:nvSpPr>
        <p:spPr>
          <a:xfrm>
            <a:off x="971600" y="1556792"/>
            <a:ext cx="7485520" cy="4080808"/>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it-IT" sz="2800" strike="noStrike" dirty="0">
                <a:latin typeface="Calibri" panose="020F0502020204030204" pitchFamily="34" charset="0"/>
                <a:ea typeface="DejaVu Sans"/>
              </a:rPr>
              <a:t>Complicanze nella gestione della cannula </a:t>
            </a:r>
            <a:r>
              <a:rPr lang="it-IT" sz="2800" strike="noStrike" dirty="0" err="1" smtClean="0">
                <a:latin typeface="Calibri" panose="020F0502020204030204" pitchFamily="34" charset="0"/>
                <a:ea typeface="DejaVu Sans"/>
              </a:rPr>
              <a:t>trachestomica</a:t>
            </a:r>
            <a:r>
              <a:rPr lang="it-IT" sz="2800" strike="noStrike" dirty="0" smtClean="0">
                <a:latin typeface="Calibri" panose="020F0502020204030204" pitchFamily="34" charset="0"/>
                <a:ea typeface="DejaVu Sans"/>
              </a:rPr>
              <a:t>:</a:t>
            </a:r>
            <a:endParaRPr sz="2400" dirty="0">
              <a:latin typeface="Calibri" panose="020F0502020204030204" pitchFamily="34" charset="0"/>
            </a:endParaRPr>
          </a:p>
          <a:p>
            <a:pPr>
              <a:lnSpc>
                <a:spcPct val="100000"/>
              </a:lnSpc>
            </a:pPr>
            <a:endParaRPr dirty="0"/>
          </a:p>
          <a:p>
            <a:pPr>
              <a:lnSpc>
                <a:spcPct val="100000"/>
              </a:lnSpc>
            </a:pPr>
            <a:endParaRPr dirty="0"/>
          </a:p>
          <a:p>
            <a:pPr marL="342900" indent="-342900">
              <a:lnSpc>
                <a:spcPct val="100000"/>
              </a:lnSpc>
              <a:buFont typeface="Wingdings" panose="05000000000000000000" pitchFamily="2" charset="2"/>
              <a:buChar char="Ø"/>
            </a:pPr>
            <a:r>
              <a:rPr lang="it-IT" sz="2800" strike="noStrike" dirty="0">
                <a:latin typeface="Calibri" panose="020F0502020204030204" pitchFamily="34" charset="0"/>
                <a:ea typeface="DejaVu Sans"/>
              </a:rPr>
              <a:t>Occlusione acuta o su acuta della cannula</a:t>
            </a:r>
            <a:endParaRPr sz="2400" dirty="0">
              <a:latin typeface="Calibri" panose="020F0502020204030204" pitchFamily="34" charset="0"/>
            </a:endParaRPr>
          </a:p>
          <a:p>
            <a:pPr marL="342900" indent="-342900">
              <a:lnSpc>
                <a:spcPct val="100000"/>
              </a:lnSpc>
              <a:buFont typeface="Wingdings" panose="05000000000000000000" pitchFamily="2" charset="2"/>
              <a:buChar char="Ø"/>
            </a:pPr>
            <a:r>
              <a:rPr lang="it-IT" sz="2800" strike="noStrike" dirty="0" smtClean="0">
                <a:latin typeface="Calibri" panose="020F0502020204030204" pitchFamily="34" charset="0"/>
                <a:ea typeface="DejaVu Sans"/>
              </a:rPr>
              <a:t>Dislocazione/</a:t>
            </a:r>
            <a:r>
              <a:rPr lang="it-IT" sz="2800" strike="noStrike" dirty="0" err="1" smtClean="0">
                <a:latin typeface="Calibri" panose="020F0502020204030204" pitchFamily="34" charset="0"/>
                <a:ea typeface="DejaVu Sans"/>
              </a:rPr>
              <a:t>decannulamento</a:t>
            </a:r>
            <a:r>
              <a:rPr lang="it-IT" sz="2800" strike="noStrike" dirty="0" smtClean="0">
                <a:latin typeface="Calibri" panose="020F0502020204030204" pitchFamily="34" charset="0"/>
                <a:ea typeface="DejaVu Sans"/>
              </a:rPr>
              <a:t> </a:t>
            </a:r>
            <a:r>
              <a:rPr lang="it-IT" sz="2800" strike="noStrike" dirty="0">
                <a:latin typeface="Calibri" panose="020F0502020204030204" pitchFamily="34" charset="0"/>
                <a:ea typeface="DejaVu Sans"/>
              </a:rPr>
              <a:t>accidentale</a:t>
            </a:r>
            <a:endParaRPr sz="2400" dirty="0">
              <a:latin typeface="Calibri" panose="020F0502020204030204" pitchFamily="34" charset="0"/>
            </a:endParaRPr>
          </a:p>
          <a:p>
            <a:pPr marL="342900" indent="-342900">
              <a:lnSpc>
                <a:spcPct val="100000"/>
              </a:lnSpc>
              <a:buFont typeface="Wingdings" panose="05000000000000000000" pitchFamily="2" charset="2"/>
              <a:buChar char="Ø"/>
            </a:pPr>
            <a:r>
              <a:rPr lang="it-IT" sz="2800" strike="noStrike" dirty="0">
                <a:latin typeface="Calibri" panose="020F0502020204030204" pitchFamily="34" charset="0"/>
                <a:ea typeface="DejaVu Sans"/>
              </a:rPr>
              <a:t>Infezioni peristomale</a:t>
            </a:r>
            <a:endParaRPr sz="2400" dirty="0">
              <a:latin typeface="Calibri" panose="020F0502020204030204" pitchFamily="34" charset="0"/>
            </a:endParaRPr>
          </a:p>
          <a:p>
            <a:pPr marL="342900" indent="-342900">
              <a:lnSpc>
                <a:spcPct val="100000"/>
              </a:lnSpc>
              <a:buFont typeface="Wingdings" panose="05000000000000000000" pitchFamily="2" charset="2"/>
              <a:buChar char="Ø"/>
            </a:pPr>
            <a:r>
              <a:rPr lang="it-IT" sz="2800" strike="noStrike" dirty="0">
                <a:latin typeface="Calibri" panose="020F0502020204030204" pitchFamily="34" charset="0"/>
                <a:ea typeface="DejaVu Sans"/>
              </a:rPr>
              <a:t>Emorragia</a:t>
            </a:r>
            <a:endParaRPr sz="2400" dirty="0">
              <a:latin typeface="Calibri" panose="020F0502020204030204" pitchFamily="34" charset="0"/>
            </a:endParaRPr>
          </a:p>
          <a:p>
            <a:pPr marL="342900" indent="-342900">
              <a:lnSpc>
                <a:spcPct val="100000"/>
              </a:lnSpc>
              <a:buFont typeface="Wingdings" panose="05000000000000000000" pitchFamily="2" charset="2"/>
              <a:buChar char="Ø"/>
            </a:pPr>
            <a:r>
              <a:rPr lang="it-IT" sz="2800" strike="noStrike" dirty="0">
                <a:latin typeface="Calibri" panose="020F0502020204030204" pitchFamily="34" charset="0"/>
                <a:ea typeface="DejaVu Sans"/>
              </a:rPr>
              <a:t>Polmonite da </a:t>
            </a:r>
            <a:r>
              <a:rPr lang="it-IT" sz="2800" strike="noStrike" dirty="0" smtClean="0">
                <a:latin typeface="Calibri" panose="020F0502020204030204" pitchFamily="34" charset="0"/>
                <a:ea typeface="DejaVu Sans"/>
              </a:rPr>
              <a:t>aspirazione</a:t>
            </a:r>
            <a:endParaRPr sz="2400" dirty="0">
              <a:latin typeface="Calibri" panose="020F0502020204030204" pitchFamily="34" charset="0"/>
            </a:endParaRPr>
          </a:p>
          <a:p>
            <a:pPr marL="342900" indent="-342900">
              <a:lnSpc>
                <a:spcPct val="100000"/>
              </a:lnSpc>
              <a:buFont typeface="Wingdings" panose="05000000000000000000" pitchFamily="2" charset="2"/>
              <a:buChar char="Ø"/>
            </a:pPr>
            <a:r>
              <a:rPr lang="it-IT" sz="2800" strike="noStrike" dirty="0">
                <a:latin typeface="Calibri" panose="020F0502020204030204" pitchFamily="34" charset="0"/>
                <a:ea typeface="DejaVu Sans"/>
              </a:rPr>
              <a:t>Occorre prevedere l attivazione di un programma di assistenza domiciliare integrata</a:t>
            </a:r>
            <a:endParaRPr sz="2400" dirty="0">
              <a:latin typeface="Calibri" panose="020F0502020204030204" pitchFamily="34" charset="0"/>
            </a:endParaRPr>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a:p>
            <a:pPr>
              <a:lnSpc>
                <a:spcPct val="100000"/>
              </a:lnSpc>
            </a:pPr>
            <a:endParaRPr dirty="0"/>
          </a:p>
        </p:txBody>
      </p:sp>
      <p:pic>
        <p:nvPicPr>
          <p:cNvPr id="89" name="Immagine 88"/>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330650629"/>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CustomShape 1"/>
          <p:cNvSpPr/>
          <p:nvPr/>
        </p:nvSpPr>
        <p:spPr>
          <a:xfrm>
            <a:off x="1857144" y="548640"/>
            <a:ext cx="5451160" cy="64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solidFill>
                  <a:srgbClr val="FFFF00"/>
                </a:solidFill>
                <a:latin typeface="Calibri" panose="020F0502020204030204" pitchFamily="34" charset="0"/>
                <a:ea typeface="DejaVu Sans"/>
              </a:rPr>
              <a:t>BPCO </a:t>
            </a:r>
            <a:r>
              <a:rPr lang="it-IT" sz="3600" b="1" dirty="0" smtClean="0">
                <a:solidFill>
                  <a:srgbClr val="FFFF00"/>
                </a:solidFill>
                <a:latin typeface="Calibri" panose="020F0502020204030204" pitchFamily="34" charset="0"/>
                <a:ea typeface="DejaVu Sans"/>
              </a:rPr>
              <a:t>riacutizzazioni</a:t>
            </a:r>
            <a:endParaRPr sz="3600" dirty="0">
              <a:solidFill>
                <a:srgbClr val="FFFF00"/>
              </a:solidFill>
              <a:latin typeface="Calibri" panose="020F0502020204030204" pitchFamily="34" charset="0"/>
            </a:endParaRPr>
          </a:p>
        </p:txBody>
      </p:sp>
      <p:sp>
        <p:nvSpPr>
          <p:cNvPr id="91" name="CustomShape 2"/>
          <p:cNvSpPr/>
          <p:nvPr/>
        </p:nvSpPr>
        <p:spPr>
          <a:xfrm>
            <a:off x="685800" y="1844824"/>
            <a:ext cx="7918648" cy="379277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buFont typeface="Arial"/>
              <a:buChar char="•"/>
            </a:pPr>
            <a:r>
              <a:rPr lang="it-IT" sz="2400" b="1" strike="noStrike" dirty="0">
                <a:solidFill>
                  <a:srgbClr val="FFFF00"/>
                </a:solidFill>
                <a:ea typeface="DejaVu Sans"/>
              </a:rPr>
              <a:t>LA BPCO è una malattia cronica </a:t>
            </a:r>
            <a:r>
              <a:rPr lang="it-IT" sz="2400" strike="noStrike" dirty="0">
                <a:ea typeface="DejaVu Sans"/>
              </a:rPr>
              <a:t>che nel tempo tende a progredire e peggiorare, è complicata da eventi acuti ossia le riacutizzazioni</a:t>
            </a:r>
            <a:endParaRPr sz="2000" dirty="0"/>
          </a:p>
          <a:p>
            <a:pPr>
              <a:lnSpc>
                <a:spcPct val="100000"/>
              </a:lnSpc>
            </a:pPr>
            <a:endParaRPr sz="2000" dirty="0"/>
          </a:p>
          <a:p>
            <a:pPr>
              <a:lnSpc>
                <a:spcPct val="100000"/>
              </a:lnSpc>
              <a:buFont typeface="Arial"/>
              <a:buChar char="•"/>
            </a:pPr>
            <a:r>
              <a:rPr lang="it-IT" sz="2400" strike="noStrike" dirty="0">
                <a:ea typeface="DejaVu Sans"/>
              </a:rPr>
              <a:t>Piano di assistenza integrato </a:t>
            </a:r>
            <a:r>
              <a:rPr lang="it-IT" sz="2400" strike="noStrike" dirty="0" smtClean="0">
                <a:ea typeface="DejaVu Sans"/>
              </a:rPr>
              <a:t>(PAI)</a:t>
            </a:r>
            <a:endParaRPr sz="2000" dirty="0"/>
          </a:p>
          <a:p>
            <a:pPr>
              <a:lnSpc>
                <a:spcPct val="100000"/>
              </a:lnSpc>
            </a:pPr>
            <a:endParaRPr sz="2000" dirty="0"/>
          </a:p>
          <a:p>
            <a:pPr>
              <a:lnSpc>
                <a:spcPct val="100000"/>
              </a:lnSpc>
              <a:buFont typeface="Arial"/>
              <a:buChar char="•"/>
            </a:pPr>
            <a:r>
              <a:rPr lang="it-IT" sz="2400" strike="noStrike" dirty="0">
                <a:ea typeface="DejaVu Sans"/>
              </a:rPr>
              <a:t>La gestione della malattia sia nella fase stabile che nelle riacutizzazioni</a:t>
            </a:r>
            <a:endParaRPr sz="2000" dirty="0"/>
          </a:p>
          <a:p>
            <a:pPr>
              <a:lnSpc>
                <a:spcPct val="100000"/>
              </a:lnSpc>
            </a:pPr>
            <a:endParaRPr sz="2000" dirty="0"/>
          </a:p>
          <a:p>
            <a:pPr>
              <a:lnSpc>
                <a:spcPct val="100000"/>
              </a:lnSpc>
            </a:pPr>
            <a:endParaRPr sz="2000" dirty="0"/>
          </a:p>
          <a:p>
            <a:pPr>
              <a:lnSpc>
                <a:spcPct val="100000"/>
              </a:lnSpc>
            </a:pPr>
            <a:endParaRPr sz="2000" dirty="0"/>
          </a:p>
          <a:p>
            <a:pPr>
              <a:lnSpc>
                <a:spcPct val="100000"/>
              </a:lnSpc>
            </a:pPr>
            <a:endParaRPr dirty="0"/>
          </a:p>
        </p:txBody>
      </p:sp>
      <p:pic>
        <p:nvPicPr>
          <p:cNvPr id="92" name="Immagine 91"/>
          <p:cNvPicPr/>
          <p:nvPr/>
        </p:nvPicPr>
        <p:blipFill>
          <a:blip r:embed="rId2"/>
          <a:stretch/>
        </p:blipFill>
        <p:spPr>
          <a:xfrm>
            <a:off x="467544" y="520920"/>
            <a:ext cx="1389600" cy="674640"/>
          </a:xfrm>
          <a:prstGeom prst="rect">
            <a:avLst/>
          </a:prstGeom>
          <a:ln>
            <a:noFill/>
          </a:ln>
        </p:spPr>
      </p:pic>
    </p:spTree>
    <p:extLst>
      <p:ext uri="{BB962C8B-B14F-4D97-AF65-F5344CB8AC3E}">
        <p14:creationId xmlns:p14="http://schemas.microsoft.com/office/powerpoint/2010/main" val="239849990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CustomShape 1"/>
          <p:cNvSpPr/>
          <p:nvPr/>
        </p:nvSpPr>
        <p:spPr>
          <a:xfrm>
            <a:off x="2183400" y="548640"/>
            <a:ext cx="6273720" cy="646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solidFill>
                  <a:srgbClr val="FFFF00"/>
                </a:solidFill>
                <a:latin typeface="Calibri" panose="020F0502020204030204" pitchFamily="34" charset="0"/>
                <a:ea typeface="DejaVu Sans"/>
              </a:rPr>
              <a:t>Definizione BPCO riacutizzata</a:t>
            </a:r>
            <a:endParaRPr sz="3600" b="1" dirty="0">
              <a:solidFill>
                <a:srgbClr val="FFFF00"/>
              </a:solidFill>
              <a:latin typeface="Calibri" panose="020F0502020204030204" pitchFamily="34" charset="0"/>
            </a:endParaRPr>
          </a:p>
        </p:txBody>
      </p:sp>
      <p:sp>
        <p:nvSpPr>
          <p:cNvPr id="94" name="CustomShape 2"/>
          <p:cNvSpPr/>
          <p:nvPr/>
        </p:nvSpPr>
        <p:spPr>
          <a:xfrm>
            <a:off x="827640" y="1916832"/>
            <a:ext cx="7631640" cy="34907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dirty="0"/>
          </a:p>
          <a:p>
            <a:pPr algn="just">
              <a:lnSpc>
                <a:spcPct val="100000"/>
              </a:lnSpc>
            </a:pPr>
            <a:r>
              <a:rPr lang="it-IT" sz="2400" strike="noStrike" dirty="0">
                <a:latin typeface="Calibri"/>
                <a:ea typeface="DejaVu Sans"/>
              </a:rPr>
              <a:t>“Evento acuto caratterizzato da un peggioramento dei sintomi respiratori rispetto alla variabilità quotidiana degli stessi e che richiede una variazione del trattamento farmacologico”</a:t>
            </a:r>
            <a:endParaRPr sz="2000" dirty="0"/>
          </a:p>
          <a:p>
            <a:pPr algn="just">
              <a:lnSpc>
                <a:spcPct val="100000"/>
              </a:lnSpc>
            </a:pPr>
            <a:endParaRPr sz="2000" dirty="0"/>
          </a:p>
          <a:p>
            <a:pPr marL="457200" indent="-457200" algn="just">
              <a:lnSpc>
                <a:spcPct val="100000"/>
              </a:lnSpc>
              <a:buFont typeface="Wingdings" panose="05000000000000000000" pitchFamily="2" charset="2"/>
              <a:buChar char="§"/>
            </a:pPr>
            <a:r>
              <a:rPr lang="it-IT" sz="2800" b="1" strike="noStrike" dirty="0" smtClean="0">
                <a:solidFill>
                  <a:srgbClr val="FFFF00"/>
                </a:solidFill>
                <a:latin typeface="Calibri"/>
                <a:ea typeface="DejaVu Sans"/>
              </a:rPr>
              <a:t>Dispnea</a:t>
            </a:r>
          </a:p>
          <a:p>
            <a:pPr marL="457200" indent="-457200" algn="just">
              <a:lnSpc>
                <a:spcPct val="100000"/>
              </a:lnSpc>
              <a:buFont typeface="Wingdings" panose="05000000000000000000" pitchFamily="2" charset="2"/>
              <a:buChar char="§"/>
            </a:pPr>
            <a:r>
              <a:rPr lang="it-IT" sz="2800" b="1" strike="noStrike" dirty="0" smtClean="0">
                <a:solidFill>
                  <a:srgbClr val="FFFF00"/>
                </a:solidFill>
                <a:latin typeface="Calibri"/>
                <a:ea typeface="DejaVu Sans"/>
              </a:rPr>
              <a:t>Ridotta </a:t>
            </a:r>
            <a:r>
              <a:rPr lang="it-IT" sz="2800" b="1" strike="noStrike" dirty="0">
                <a:solidFill>
                  <a:srgbClr val="FFFF00"/>
                </a:solidFill>
                <a:latin typeface="Calibri"/>
                <a:ea typeface="DejaVu Sans"/>
              </a:rPr>
              <a:t>capacità  di </a:t>
            </a:r>
            <a:r>
              <a:rPr lang="it-IT" sz="2800" b="1" strike="noStrike" dirty="0" smtClean="0">
                <a:solidFill>
                  <a:srgbClr val="FFFF00"/>
                </a:solidFill>
                <a:latin typeface="Calibri"/>
                <a:ea typeface="DejaVu Sans"/>
              </a:rPr>
              <a:t>esercizio</a:t>
            </a:r>
          </a:p>
          <a:p>
            <a:pPr marL="457200" indent="-457200" algn="just">
              <a:lnSpc>
                <a:spcPct val="100000"/>
              </a:lnSpc>
              <a:buFont typeface="Wingdings" panose="05000000000000000000" pitchFamily="2" charset="2"/>
              <a:buChar char="§"/>
            </a:pPr>
            <a:r>
              <a:rPr lang="it-IT" sz="2800" b="1" strike="noStrike" dirty="0" smtClean="0">
                <a:solidFill>
                  <a:srgbClr val="FFFF00"/>
                </a:solidFill>
                <a:latin typeface="Calibri"/>
                <a:ea typeface="DejaVu Sans"/>
              </a:rPr>
              <a:t>Aumento </a:t>
            </a:r>
            <a:r>
              <a:rPr lang="it-IT" sz="2800" b="1" strike="noStrike" dirty="0">
                <a:solidFill>
                  <a:srgbClr val="FFFF00"/>
                </a:solidFill>
                <a:latin typeface="Calibri"/>
                <a:ea typeface="DejaVu Sans"/>
              </a:rPr>
              <a:t>della tosse e dell’espettorato</a:t>
            </a:r>
            <a:endParaRPr sz="2800" b="1" dirty="0">
              <a:solidFill>
                <a:srgbClr val="FFFF00"/>
              </a:solidFill>
            </a:endParaRPr>
          </a:p>
        </p:txBody>
      </p:sp>
      <p:pic>
        <p:nvPicPr>
          <p:cNvPr id="95" name="Immagine 94"/>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72433517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CustomShape 1"/>
          <p:cNvSpPr/>
          <p:nvPr/>
        </p:nvSpPr>
        <p:spPr>
          <a:xfrm>
            <a:off x="2183400" y="549360"/>
            <a:ext cx="6239880" cy="674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solidFill>
                  <a:srgbClr val="FFFF00"/>
                </a:solidFill>
                <a:latin typeface="Calibri" panose="020F0502020204030204" pitchFamily="34" charset="0"/>
                <a:ea typeface="DejaVu Sans"/>
              </a:rPr>
              <a:t>Numero riacutizzazioni/anno</a:t>
            </a:r>
            <a:endParaRPr sz="3600" dirty="0">
              <a:solidFill>
                <a:srgbClr val="FFFF00"/>
              </a:solidFill>
              <a:latin typeface="Calibri" panose="020F0502020204030204" pitchFamily="34" charset="0"/>
            </a:endParaRPr>
          </a:p>
        </p:txBody>
      </p:sp>
      <p:sp>
        <p:nvSpPr>
          <p:cNvPr id="97" name="CustomShape 2"/>
          <p:cNvSpPr/>
          <p:nvPr/>
        </p:nvSpPr>
        <p:spPr>
          <a:xfrm>
            <a:off x="719640" y="1556792"/>
            <a:ext cx="7703640" cy="4032448"/>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dirty="0"/>
          </a:p>
          <a:p>
            <a:pPr algn="just">
              <a:lnSpc>
                <a:spcPct val="100000"/>
              </a:lnSpc>
            </a:pPr>
            <a:r>
              <a:rPr lang="it-IT" sz="2400" strike="noStrike" dirty="0">
                <a:latin typeface="Calibri" panose="020F0502020204030204" pitchFamily="34" charset="0"/>
                <a:ea typeface="DejaVu Sans"/>
              </a:rPr>
              <a:t>Il numero di riacutizzazioni è compreso all’incirca tra 1 e 4 episodi l’anno</a:t>
            </a:r>
            <a:endParaRPr sz="2000" dirty="0">
              <a:latin typeface="Calibri" panose="020F0502020204030204" pitchFamily="34" charset="0"/>
            </a:endParaRPr>
          </a:p>
          <a:p>
            <a:pPr algn="just">
              <a:lnSpc>
                <a:spcPct val="100000"/>
              </a:lnSpc>
            </a:pPr>
            <a:r>
              <a:rPr lang="it-IT" sz="2400" strike="noStrike" dirty="0">
                <a:latin typeface="Calibri" panose="020F0502020204030204" pitchFamily="34" charset="0"/>
                <a:ea typeface="DejaVu Sans"/>
              </a:rPr>
              <a:t>Alcuni pazienti sembrano particolarmente suscettibili a soffrire di riacutizzazioni di BPCO mentre altri non lo sono indipendentemente dallo stadio di gravità della BPCO</a:t>
            </a:r>
            <a:endParaRPr sz="2000" dirty="0">
              <a:latin typeface="Calibri" panose="020F0502020204030204" pitchFamily="34" charset="0"/>
            </a:endParaRPr>
          </a:p>
          <a:p>
            <a:pPr algn="just">
              <a:lnSpc>
                <a:spcPct val="100000"/>
              </a:lnSpc>
            </a:pPr>
            <a:r>
              <a:rPr lang="it-IT" sz="2400" strike="noStrike" dirty="0">
                <a:latin typeface="Calibri" panose="020F0502020204030204" pitchFamily="34" charset="0"/>
                <a:ea typeface="DejaVu Sans"/>
              </a:rPr>
              <a:t>I pazienti che riportano due o più  riacutizzazioni di BPCO all’anno sono definiti “frequenti </a:t>
            </a:r>
            <a:r>
              <a:rPr lang="it-IT" sz="2400" strike="noStrike" dirty="0" err="1">
                <a:latin typeface="Calibri" panose="020F0502020204030204" pitchFamily="34" charset="0"/>
                <a:ea typeface="DejaVu Sans"/>
              </a:rPr>
              <a:t>riacutizzatori</a:t>
            </a:r>
            <a:r>
              <a:rPr lang="it-IT" sz="2400" strike="noStrike" dirty="0">
                <a:latin typeface="Calibri" panose="020F0502020204030204" pitchFamily="34" charset="0"/>
                <a:ea typeface="DejaVu Sans"/>
              </a:rPr>
              <a:t>”</a:t>
            </a:r>
            <a:endParaRPr sz="2000" dirty="0">
              <a:latin typeface="Calibri" panose="020F0502020204030204" pitchFamily="34" charset="0"/>
            </a:endParaRPr>
          </a:p>
          <a:p>
            <a:pPr algn="just">
              <a:lnSpc>
                <a:spcPct val="100000"/>
              </a:lnSpc>
            </a:pPr>
            <a:r>
              <a:rPr lang="it-IT" sz="2400" strike="noStrike" dirty="0">
                <a:latin typeface="Calibri" panose="020F0502020204030204" pitchFamily="34" charset="0"/>
                <a:ea typeface="DejaVu Sans"/>
              </a:rPr>
              <a:t> fenotipo distinto</a:t>
            </a:r>
            <a:endParaRPr sz="2000" dirty="0">
              <a:latin typeface="Calibri" panose="020F0502020204030204" pitchFamily="34" charset="0"/>
            </a:endParaRPr>
          </a:p>
        </p:txBody>
      </p:sp>
      <p:pic>
        <p:nvPicPr>
          <p:cNvPr id="98" name="Immagine 97"/>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31494937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CustomShape 1"/>
          <p:cNvSpPr/>
          <p:nvPr/>
        </p:nvSpPr>
        <p:spPr>
          <a:xfrm>
            <a:off x="2183400" y="548640"/>
            <a:ext cx="6239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Riacutizzazioni/anno</a:t>
            </a:r>
            <a:endParaRPr sz="4000" dirty="0">
              <a:solidFill>
                <a:srgbClr val="FFFF00"/>
              </a:solidFill>
              <a:latin typeface="Calibri" panose="020F0502020204030204" pitchFamily="34" charset="0"/>
            </a:endParaRPr>
          </a:p>
        </p:txBody>
      </p:sp>
      <p:sp>
        <p:nvSpPr>
          <p:cNvPr id="100" name="CustomShape 2"/>
          <p:cNvSpPr/>
          <p:nvPr/>
        </p:nvSpPr>
        <p:spPr>
          <a:xfrm>
            <a:off x="719640" y="1224000"/>
            <a:ext cx="7703640" cy="4868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dirty="0"/>
          </a:p>
          <a:p>
            <a:pPr algn="just">
              <a:lnSpc>
                <a:spcPct val="100000"/>
              </a:lnSpc>
            </a:pPr>
            <a:r>
              <a:rPr lang="it-IT" sz="2000" strike="noStrike" dirty="0">
                <a:latin typeface="Calibri"/>
                <a:ea typeface="DejaVu Sans"/>
              </a:rPr>
              <a:t>Il Paziente </a:t>
            </a:r>
            <a:r>
              <a:rPr lang="it-IT" sz="2000" strike="noStrike" dirty="0" err="1">
                <a:latin typeface="Calibri"/>
                <a:ea typeface="DejaVu Sans"/>
              </a:rPr>
              <a:t>puo’</a:t>
            </a:r>
            <a:r>
              <a:rPr lang="it-IT" sz="2000" strike="noStrike" dirty="0">
                <a:latin typeface="Calibri"/>
                <a:ea typeface="DejaVu Sans"/>
              </a:rPr>
              <a:t> essere classificato in base </a:t>
            </a:r>
            <a:r>
              <a:rPr lang="it-IT" sz="2000" strike="noStrike" dirty="0" err="1">
                <a:latin typeface="Calibri"/>
                <a:ea typeface="DejaVu Sans"/>
              </a:rPr>
              <a:t>all</a:t>
            </a:r>
            <a:r>
              <a:rPr lang="it-IT" sz="2000" strike="noStrike" dirty="0">
                <a:latin typeface="Calibri"/>
                <a:ea typeface="DejaVu Sans"/>
              </a:rPr>
              <a:t> 'esame spirometrico e in base la numero di Riacutizzazioni/anno</a:t>
            </a:r>
            <a:endParaRPr dirty="0"/>
          </a:p>
          <a:p>
            <a:pPr algn="just">
              <a:lnSpc>
                <a:spcPct val="100000"/>
              </a:lnSpc>
            </a:pPr>
            <a:endParaRPr dirty="0"/>
          </a:p>
          <a:p>
            <a:pPr algn="just">
              <a:lnSpc>
                <a:spcPct val="100000"/>
              </a:lnSpc>
            </a:pPr>
            <a:r>
              <a:rPr lang="it-IT" sz="2000" strike="noStrike" dirty="0">
                <a:latin typeface="Calibri"/>
                <a:ea typeface="DejaVu Sans"/>
              </a:rPr>
              <a:t>Nello stadio moderato della malattia (GOLD II) essi sono circa il 22%, il 33% nello stadio grave (GOLD III) e il  47% nello stadio molto grave (GOLD IV). </a:t>
            </a:r>
            <a:endParaRPr dirty="0"/>
          </a:p>
          <a:p>
            <a:pPr algn="just">
              <a:lnSpc>
                <a:spcPct val="100000"/>
              </a:lnSpc>
            </a:pPr>
            <a:endParaRPr dirty="0"/>
          </a:p>
          <a:p>
            <a:pPr algn="just">
              <a:lnSpc>
                <a:spcPct val="100000"/>
              </a:lnSpc>
            </a:pPr>
            <a:r>
              <a:rPr lang="it-IT" sz="2000" strike="noStrike" dirty="0">
                <a:latin typeface="Calibri"/>
                <a:ea typeface="DejaVu Sans"/>
              </a:rPr>
              <a:t>Con l’aggravarsi della malattia le riacutizzazione diventano più frequenti e gravi</a:t>
            </a:r>
            <a:endParaRPr dirty="0"/>
          </a:p>
          <a:p>
            <a:pPr algn="just">
              <a:lnSpc>
                <a:spcPct val="100000"/>
              </a:lnSpc>
            </a:pPr>
            <a:endParaRPr dirty="0"/>
          </a:p>
        </p:txBody>
      </p:sp>
      <p:pic>
        <p:nvPicPr>
          <p:cNvPr id="101" name="Immagine 100"/>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287206646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CustomShape 1"/>
          <p:cNvSpPr/>
          <p:nvPr/>
        </p:nvSpPr>
        <p:spPr>
          <a:xfrm>
            <a:off x="2541600" y="407160"/>
            <a:ext cx="5915520" cy="674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200" b="1" strike="noStrike" dirty="0">
                <a:solidFill>
                  <a:srgbClr val="FFFF00"/>
                </a:solidFill>
                <a:latin typeface="Calibri Light"/>
                <a:ea typeface="DejaVu Sans"/>
              </a:rPr>
              <a:t>RICOVERI UOC PNEUMOLOGIA</a:t>
            </a:r>
            <a:endParaRPr sz="3200" dirty="0">
              <a:solidFill>
                <a:srgbClr val="FFFF00"/>
              </a:solidFill>
            </a:endParaRPr>
          </a:p>
        </p:txBody>
      </p:sp>
      <p:sp>
        <p:nvSpPr>
          <p:cNvPr id="103" name="CustomShape 2"/>
          <p:cNvSpPr/>
          <p:nvPr/>
        </p:nvSpPr>
        <p:spPr>
          <a:xfrm>
            <a:off x="683568" y="1340768"/>
            <a:ext cx="7991712" cy="1368152"/>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latin typeface="Calibri" panose="020F0502020204030204" pitchFamily="34" charset="0"/>
                <a:ea typeface="DejaVu Sans"/>
              </a:rPr>
              <a:t>Nel 2015 </a:t>
            </a:r>
            <a:r>
              <a:rPr lang="it-IT" sz="2000" strike="noStrike" dirty="0" smtClean="0">
                <a:latin typeface="Calibri" panose="020F0502020204030204" pitchFamily="34" charset="0"/>
                <a:ea typeface="DejaVu Sans"/>
              </a:rPr>
              <a:t>sono stati ricoverati, per BPCO riacutizzata, </a:t>
            </a:r>
            <a:r>
              <a:rPr lang="it-IT" sz="2400" b="1" strike="noStrike" dirty="0" smtClean="0">
                <a:solidFill>
                  <a:srgbClr val="FFFF00"/>
                </a:solidFill>
                <a:latin typeface="Calibri" panose="020F0502020204030204" pitchFamily="34" charset="0"/>
                <a:ea typeface="DejaVu Sans"/>
              </a:rPr>
              <a:t>102</a:t>
            </a:r>
            <a:r>
              <a:rPr lang="it-IT" sz="2000" strike="noStrike" dirty="0" smtClean="0">
                <a:latin typeface="Calibri" panose="020F0502020204030204" pitchFamily="34" charset="0"/>
                <a:ea typeface="DejaVu Sans"/>
              </a:rPr>
              <a:t> pazienti  su 3.432 </a:t>
            </a:r>
            <a:r>
              <a:rPr lang="it-IT" sz="2000" strike="noStrike" dirty="0" err="1" smtClean="0">
                <a:latin typeface="Calibri" panose="020F0502020204030204" pitchFamily="34" charset="0"/>
                <a:ea typeface="DejaVu Sans"/>
              </a:rPr>
              <a:t>broncopneumopatici</a:t>
            </a:r>
            <a:r>
              <a:rPr lang="it-IT" sz="2000" strike="noStrike" dirty="0" smtClean="0">
                <a:latin typeface="Calibri" panose="020F0502020204030204" pitchFamily="34" charset="0"/>
                <a:ea typeface="DejaVu Sans"/>
              </a:rPr>
              <a:t> cronici residenti in ASST </a:t>
            </a:r>
            <a:r>
              <a:rPr lang="it-IT" sz="2000" strike="noStrike" dirty="0" err="1" smtClean="0">
                <a:latin typeface="Calibri" panose="020F0502020204030204" pitchFamily="34" charset="0"/>
                <a:ea typeface="DejaVu Sans"/>
              </a:rPr>
              <a:t>Vallecamonica</a:t>
            </a:r>
            <a:r>
              <a:rPr lang="it-IT" sz="2000" dirty="0">
                <a:latin typeface="Calibri" panose="020F0502020204030204" pitchFamily="34" charset="0"/>
                <a:ea typeface="DejaVu Sans"/>
              </a:rPr>
              <a:t>.</a:t>
            </a:r>
            <a:r>
              <a:rPr lang="it-IT" sz="2000" strike="noStrike" dirty="0" smtClean="0">
                <a:latin typeface="Calibri" panose="020F0502020204030204" pitchFamily="34" charset="0"/>
                <a:ea typeface="DejaVu Sans"/>
              </a:rPr>
              <a:t> </a:t>
            </a:r>
            <a:endParaRPr sz="2400"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( 2,9%  sul totale BPCO)</a:t>
            </a:r>
            <a:endParaRPr sz="2400"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(16,2%  delle cause di ricovero ).</a:t>
            </a:r>
            <a:endParaRPr sz="2400" dirty="0">
              <a:latin typeface="Calibri" panose="020F0502020204030204" pitchFamily="34" charset="0"/>
            </a:endParaRPr>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r>
              <a:rPr lang="it-IT" b="1" dirty="0">
                <a:ea typeface="DejaVu Sans"/>
              </a:rPr>
              <a:t>*Banca Dati Assistiti - MMG</a:t>
            </a:r>
            <a:endParaRPr lang="it-IT" dirty="0"/>
          </a:p>
          <a:p>
            <a:pPr algn="just">
              <a:lnSpc>
                <a:spcPct val="100000"/>
              </a:lnSpc>
            </a:pPr>
            <a:endParaRPr dirty="0"/>
          </a:p>
          <a:p>
            <a:pPr algn="just">
              <a:lnSpc>
                <a:spcPct val="100000"/>
              </a:lnSpc>
            </a:pPr>
            <a:endParaRPr dirty="0"/>
          </a:p>
          <a:p>
            <a:pPr algn="just">
              <a:lnSpc>
                <a:spcPct val="100000"/>
              </a:lnSpc>
            </a:pPr>
            <a:endParaRPr dirty="0"/>
          </a:p>
        </p:txBody>
      </p:sp>
      <p:pic>
        <p:nvPicPr>
          <p:cNvPr id="104" name="Picture 2"/>
          <p:cNvPicPr/>
          <p:nvPr/>
        </p:nvPicPr>
        <p:blipFill>
          <a:blip r:embed="rId2"/>
          <a:stretch/>
        </p:blipFill>
        <p:spPr>
          <a:xfrm>
            <a:off x="683568" y="2708920"/>
            <a:ext cx="7991712" cy="3600400"/>
          </a:xfrm>
          <a:prstGeom prst="rect">
            <a:avLst/>
          </a:prstGeom>
          <a:solidFill>
            <a:schemeClr val="tx1"/>
          </a:solidFill>
          <a:ln w="9360">
            <a:noFill/>
          </a:ln>
        </p:spPr>
      </p:pic>
      <p:pic>
        <p:nvPicPr>
          <p:cNvPr id="105" name="Immagine 104"/>
          <p:cNvPicPr/>
          <p:nvPr/>
        </p:nvPicPr>
        <p:blipFill>
          <a:blip r:embed="rId3"/>
          <a:stretch/>
        </p:blipFill>
        <p:spPr>
          <a:xfrm>
            <a:off x="1152000" y="407160"/>
            <a:ext cx="1389600" cy="674640"/>
          </a:xfrm>
          <a:prstGeom prst="rect">
            <a:avLst/>
          </a:prstGeom>
          <a:ln>
            <a:noFill/>
          </a:ln>
        </p:spPr>
      </p:pic>
    </p:spTree>
    <p:extLst>
      <p:ext uri="{BB962C8B-B14F-4D97-AF65-F5344CB8AC3E}">
        <p14:creationId xmlns:p14="http://schemas.microsoft.com/office/powerpoint/2010/main" val="3588841592"/>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CustomShape 1"/>
          <p:cNvSpPr/>
          <p:nvPr/>
        </p:nvSpPr>
        <p:spPr>
          <a:xfrm>
            <a:off x="2183400" y="548640"/>
            <a:ext cx="6275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2800" b="1" strike="noStrike" dirty="0">
                <a:solidFill>
                  <a:srgbClr val="FFFF00"/>
                </a:solidFill>
                <a:latin typeface="Calibri Light"/>
                <a:ea typeface="DejaVu Sans"/>
              </a:rPr>
              <a:t>FISIOPATOLOGIA DELLE RIACUTIZZAZIONI</a:t>
            </a:r>
            <a:endParaRPr sz="2400" b="1" dirty="0">
              <a:solidFill>
                <a:srgbClr val="FFFF00"/>
              </a:solidFill>
            </a:endParaRPr>
          </a:p>
        </p:txBody>
      </p:sp>
      <p:sp>
        <p:nvSpPr>
          <p:cNvPr id="107" name="CustomShape 2"/>
          <p:cNvSpPr/>
          <p:nvPr/>
        </p:nvSpPr>
        <p:spPr>
          <a:xfrm>
            <a:off x="755640" y="1844824"/>
            <a:ext cx="7703640" cy="431945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dirty="0"/>
          </a:p>
          <a:p>
            <a:pPr algn="just">
              <a:lnSpc>
                <a:spcPct val="100000"/>
              </a:lnSpc>
            </a:pPr>
            <a:r>
              <a:rPr lang="it-IT" sz="2000" strike="noStrike" dirty="0">
                <a:latin typeface="Calibri"/>
                <a:ea typeface="DejaVu Sans"/>
              </a:rPr>
              <a:t>il principale cambiamento fisiologico è l’ulteriore peggioramento degli scambi gassosi, che e principalmente determinato da un peggioramento del rapporto ventilazione/perfusione</a:t>
            </a:r>
            <a:endParaRPr sz="2000" dirty="0"/>
          </a:p>
          <a:p>
            <a:pPr algn="just">
              <a:lnSpc>
                <a:spcPct val="100000"/>
              </a:lnSpc>
            </a:pPr>
            <a:endParaRPr sz="2000" dirty="0"/>
          </a:p>
          <a:p>
            <a:pPr algn="just">
              <a:lnSpc>
                <a:spcPct val="100000"/>
              </a:lnSpc>
            </a:pPr>
            <a:r>
              <a:rPr lang="it-IT" sz="2000" strike="noStrike" dirty="0">
                <a:latin typeface="Calibri"/>
                <a:ea typeface="DejaVu Sans"/>
              </a:rPr>
              <a:t>Il peggioramento di questo rapporto riconosce diverse cause in corso di riacutizzazione della malattia.</a:t>
            </a:r>
            <a:endParaRPr sz="2000" dirty="0"/>
          </a:p>
          <a:p>
            <a:pPr algn="just">
              <a:lnSpc>
                <a:spcPct val="100000"/>
              </a:lnSpc>
            </a:pPr>
            <a:endParaRPr sz="2000" dirty="0"/>
          </a:p>
          <a:p>
            <a:pPr algn="just">
              <a:lnSpc>
                <a:spcPct val="100000"/>
              </a:lnSpc>
            </a:pPr>
            <a:r>
              <a:rPr lang="it-IT" sz="2000" strike="noStrike" dirty="0">
                <a:latin typeface="Calibri"/>
                <a:ea typeface="DejaVu Sans"/>
              </a:rPr>
              <a:t>A loro volta, l’ipossiemia e l’acidosi respiratoria determinano poi vasocostrizione polmonare, che incrementa la pressione arteriosa polmonare, aumentando il lavoro del ventricolo destro.</a:t>
            </a:r>
            <a:endParaRPr sz="2000" dirty="0"/>
          </a:p>
        </p:txBody>
      </p:sp>
      <p:pic>
        <p:nvPicPr>
          <p:cNvPr id="108" name="Immagine 107"/>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03339365"/>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CustomShape 1"/>
          <p:cNvSpPr/>
          <p:nvPr/>
        </p:nvSpPr>
        <p:spPr>
          <a:xfrm>
            <a:off x="2183400" y="548640"/>
            <a:ext cx="4404824"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dirty="0" smtClean="0">
                <a:solidFill>
                  <a:srgbClr val="FFFF00"/>
                </a:solidFill>
                <a:latin typeface="Calibri Light"/>
              </a:rPr>
              <a:t>CAUSE</a:t>
            </a:r>
            <a:endParaRPr sz="3600" dirty="0">
              <a:solidFill>
                <a:srgbClr val="FFFF00"/>
              </a:solidFill>
            </a:endParaRPr>
          </a:p>
        </p:txBody>
      </p:sp>
      <p:sp>
        <p:nvSpPr>
          <p:cNvPr id="110" name="CustomShape 2"/>
          <p:cNvSpPr/>
          <p:nvPr/>
        </p:nvSpPr>
        <p:spPr>
          <a:xfrm>
            <a:off x="755640" y="1368000"/>
            <a:ext cx="7703640" cy="4796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dirty="0"/>
          </a:p>
          <a:p>
            <a:pPr algn="just">
              <a:lnSpc>
                <a:spcPct val="100000"/>
              </a:lnSpc>
            </a:pPr>
            <a:r>
              <a:rPr lang="it-IT" sz="2000" strike="noStrike" dirty="0">
                <a:latin typeface="Calibri"/>
                <a:ea typeface="DejaVu Sans"/>
              </a:rPr>
              <a:t>Le riacutizzazioni di BPCO possono avvenire per numerose cause, tra cui le più  comuni sono le </a:t>
            </a:r>
            <a:r>
              <a:rPr lang="it-IT" sz="2000" b="1" dirty="0" smtClean="0">
                <a:solidFill>
                  <a:srgbClr val="FFFF00"/>
                </a:solidFill>
                <a:latin typeface="Calibri"/>
                <a:ea typeface="DejaVu Sans"/>
              </a:rPr>
              <a:t>INFEZIONI</a:t>
            </a:r>
            <a:r>
              <a:rPr lang="it-IT" sz="2000" strike="noStrike" dirty="0" smtClean="0">
                <a:latin typeface="Calibri"/>
                <a:ea typeface="DejaVu Sans"/>
              </a:rPr>
              <a:t> </a:t>
            </a:r>
            <a:r>
              <a:rPr lang="it-IT" sz="2000" strike="noStrike" dirty="0">
                <a:latin typeface="Calibri"/>
                <a:ea typeface="DejaVu Sans"/>
              </a:rPr>
              <a:t>delle vie respiratorie (virali o batteriche).</a:t>
            </a:r>
            <a:endParaRPr dirty="0"/>
          </a:p>
          <a:p>
            <a:pPr algn="just">
              <a:lnSpc>
                <a:spcPct val="100000"/>
              </a:lnSpc>
            </a:pPr>
            <a:endParaRPr dirty="0"/>
          </a:p>
          <a:p>
            <a:pPr algn="just">
              <a:lnSpc>
                <a:spcPct val="100000"/>
              </a:lnSpc>
            </a:pPr>
            <a:r>
              <a:rPr lang="it-IT" sz="2000" strike="noStrike" dirty="0">
                <a:latin typeface="Calibri"/>
                <a:ea typeface="DejaVu Sans"/>
              </a:rPr>
              <a:t>Studi </a:t>
            </a:r>
            <a:r>
              <a:rPr lang="it-IT" sz="2000" strike="noStrike" dirty="0" err="1">
                <a:latin typeface="Calibri"/>
                <a:ea typeface="DejaVu Sans"/>
              </a:rPr>
              <a:t>broncoscopici</a:t>
            </a:r>
            <a:r>
              <a:rPr lang="it-IT" sz="2000" strike="noStrike" dirty="0">
                <a:latin typeface="Calibri"/>
                <a:ea typeface="DejaVu Sans"/>
              </a:rPr>
              <a:t> hanno mostrato che almeno il 50% dei pazienti presentano batteri nelle loro vie aeree inferiori durante le riacutizzazioni di BPCO, ma una proporzione significativa di questi pazienti ha colonie di batteri nelle vie aeree inferiori anche nella fase stabile della malattia.</a:t>
            </a:r>
            <a:endParaRPr dirty="0"/>
          </a:p>
          <a:p>
            <a:pPr algn="just">
              <a:lnSpc>
                <a:spcPct val="100000"/>
              </a:lnSpc>
            </a:pPr>
            <a:endParaRPr dirty="0"/>
          </a:p>
          <a:p>
            <a:pPr algn="just">
              <a:lnSpc>
                <a:spcPct val="100000"/>
              </a:lnSpc>
            </a:pPr>
            <a:r>
              <a:rPr lang="it-IT" sz="2000" strike="noStrike" dirty="0">
                <a:latin typeface="Calibri"/>
                <a:ea typeface="DejaVu Sans"/>
              </a:rPr>
              <a:t> D’altra parte, esiste qualche indicazione che la carica batterica aumenti durante alcune riacutizzazioni di BPCO e che l’acquisizione di ceppi batterici nuovi per il paziente sia associata a riacutizzazioni di BPCO</a:t>
            </a:r>
            <a:endParaRPr dirty="0"/>
          </a:p>
        </p:txBody>
      </p:sp>
      <p:pic>
        <p:nvPicPr>
          <p:cNvPr id="111" name="Immagine 110"/>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3347164204"/>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CustomShape 1"/>
          <p:cNvSpPr/>
          <p:nvPr/>
        </p:nvSpPr>
        <p:spPr>
          <a:xfrm>
            <a:off x="2183399" y="549360"/>
            <a:ext cx="4764865" cy="67463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Light"/>
                <a:ea typeface="DejaVu Sans"/>
              </a:rPr>
              <a:t>CAUSE</a:t>
            </a:r>
            <a:endParaRPr sz="4000" dirty="0">
              <a:solidFill>
                <a:srgbClr val="FFFF00"/>
              </a:solidFill>
            </a:endParaRPr>
          </a:p>
        </p:txBody>
      </p:sp>
      <p:sp>
        <p:nvSpPr>
          <p:cNvPr id="113" name="CustomShape 2"/>
          <p:cNvSpPr/>
          <p:nvPr/>
        </p:nvSpPr>
        <p:spPr>
          <a:xfrm>
            <a:off x="755640" y="1440000"/>
            <a:ext cx="7703640" cy="4724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dirty="0"/>
          </a:p>
          <a:p>
            <a:pPr algn="just">
              <a:lnSpc>
                <a:spcPct val="100000"/>
              </a:lnSpc>
            </a:pPr>
            <a:endParaRPr dirty="0"/>
          </a:p>
          <a:p>
            <a:pPr algn="just">
              <a:lnSpc>
                <a:spcPct val="100000"/>
              </a:lnSpc>
            </a:pPr>
            <a:r>
              <a:rPr lang="it-IT" sz="2000" strike="noStrike" dirty="0" smtClean="0">
                <a:latin typeface="Calibri" panose="020F0502020204030204" pitchFamily="34" charset="0"/>
                <a:ea typeface="DejaVu Sans"/>
              </a:rPr>
              <a:t>L’</a:t>
            </a:r>
            <a:r>
              <a:rPr lang="it-IT" sz="2000" strike="noStrike" dirty="0" smtClean="0">
                <a:solidFill>
                  <a:srgbClr val="FFFF00"/>
                </a:solidFill>
                <a:latin typeface="Calibri" panose="020F0502020204030204" pitchFamily="34" charset="0"/>
                <a:ea typeface="DejaVu Sans"/>
              </a:rPr>
              <a:t>INQUINAMENTO</a:t>
            </a:r>
            <a:r>
              <a:rPr lang="it-IT" sz="2000" strike="noStrike" dirty="0" smtClean="0">
                <a:latin typeface="Calibri" panose="020F0502020204030204" pitchFamily="34" charset="0"/>
                <a:ea typeface="DejaVu Sans"/>
              </a:rPr>
              <a:t> </a:t>
            </a:r>
            <a:r>
              <a:rPr lang="it-IT" sz="2000" strike="noStrike" dirty="0">
                <a:latin typeface="Calibri" panose="020F0502020204030204" pitchFamily="34" charset="0"/>
                <a:ea typeface="DejaVu Sans"/>
              </a:rPr>
              <a:t>atmosferico </a:t>
            </a:r>
            <a:r>
              <a:rPr lang="it-IT" sz="2000" strike="noStrike" dirty="0" err="1">
                <a:latin typeface="Calibri" panose="020F0502020204030204" pitchFamily="34" charset="0"/>
                <a:ea typeface="DejaVu Sans"/>
              </a:rPr>
              <a:t>puo’</a:t>
            </a:r>
            <a:r>
              <a:rPr lang="it-IT" sz="2000" strike="noStrike" dirty="0">
                <a:latin typeface="Calibri" panose="020F0502020204030204" pitchFamily="34" charset="0"/>
                <a:ea typeface="DejaVu Sans"/>
              </a:rPr>
              <a:t> causare riacutizzazioni ed incrementare le ospedalizzazioni e la mortalità </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Tuttavia la causa di circa un terzo di gravi riacutizzazioni di BPCO non </a:t>
            </a:r>
            <a:r>
              <a:rPr lang="it-IT" sz="2000" strike="noStrike" dirty="0" err="1">
                <a:latin typeface="Calibri" panose="020F0502020204030204" pitchFamily="34" charset="0"/>
                <a:ea typeface="DejaVu Sans"/>
              </a:rPr>
              <a:t>puo’</a:t>
            </a:r>
            <a:r>
              <a:rPr lang="it-IT" sz="2000" strike="noStrike" dirty="0">
                <a:latin typeface="Calibri" panose="020F0502020204030204" pitchFamily="34" charset="0"/>
                <a:ea typeface="DejaVu Sans"/>
              </a:rPr>
              <a:t> essere identificata.</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Oltre alle infezioni e all’esposizione agli inquinanti, nei pazienti con BPCO le riacutizzazioni di sintomi respiratori (soprattutto la dispnea) possono essere dovute a differenti meccanismi sovrapposti</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Anche l’ interruzione e/o la mancata aderenza alla terapia di mantenimento </a:t>
            </a:r>
            <a:r>
              <a:rPr lang="it-IT" sz="2000" strike="noStrike" dirty="0" err="1">
                <a:latin typeface="Calibri" panose="020F0502020204030204" pitchFamily="34" charset="0"/>
                <a:ea typeface="DejaVu Sans"/>
              </a:rPr>
              <a:t>puo’</a:t>
            </a:r>
            <a:r>
              <a:rPr lang="it-IT" sz="2000" strike="noStrike" dirty="0">
                <a:latin typeface="Calibri" panose="020F0502020204030204" pitchFamily="34" charset="0"/>
                <a:ea typeface="DejaVu Sans"/>
              </a:rPr>
              <a:t> portare a riacutizzazione.</a:t>
            </a:r>
            <a:endParaRPr dirty="0">
              <a:latin typeface="Calibri" panose="020F0502020204030204" pitchFamily="34" charset="0"/>
            </a:endParaRPr>
          </a:p>
        </p:txBody>
      </p:sp>
      <p:pic>
        <p:nvPicPr>
          <p:cNvPr id="114" name="Immagine 113"/>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213563839"/>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CustomShape 1"/>
          <p:cNvSpPr/>
          <p:nvPr/>
        </p:nvSpPr>
        <p:spPr>
          <a:xfrm>
            <a:off x="2183400" y="548640"/>
            <a:ext cx="4836872"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Light"/>
                <a:ea typeface="DejaVu Sans"/>
              </a:rPr>
              <a:t>DIAGNOSI</a:t>
            </a:r>
            <a:endParaRPr sz="3600" dirty="0">
              <a:solidFill>
                <a:srgbClr val="FFFF00"/>
              </a:solidFill>
            </a:endParaRPr>
          </a:p>
        </p:txBody>
      </p:sp>
      <p:sp>
        <p:nvSpPr>
          <p:cNvPr id="116" name="CustomShape 2"/>
          <p:cNvSpPr/>
          <p:nvPr/>
        </p:nvSpPr>
        <p:spPr>
          <a:xfrm>
            <a:off x="719640" y="1844824"/>
            <a:ext cx="7703640" cy="374441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latin typeface="Calibri" panose="020F0502020204030204" pitchFamily="34" charset="0"/>
                <a:ea typeface="DejaVu Sans"/>
              </a:rPr>
              <a:t>Oggi la diagnosi di una riacutizzazione e basata esclusivamente sulla osservazione clinica del paziente che lamenta un cambiamento acuto dei sintomi (dispnea di base, tosse e/o produzione di escreato) che va oltre la normale variazione giorno per giorno.</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In futuro, sarebbe auspicabile un </a:t>
            </a:r>
            <a:r>
              <a:rPr lang="it-IT" sz="2000" strike="noStrike" dirty="0" err="1">
                <a:latin typeface="Calibri" panose="020F0502020204030204" pitchFamily="34" charset="0"/>
                <a:ea typeface="DejaVu Sans"/>
              </a:rPr>
              <a:t>bio</a:t>
            </a:r>
            <a:r>
              <a:rPr lang="it-IT" sz="2000" strike="noStrike" dirty="0">
                <a:latin typeface="Calibri" panose="020F0502020204030204" pitchFamily="34" charset="0"/>
                <a:ea typeface="DejaVu Sans"/>
              </a:rPr>
              <a:t>- marcatore oppure un gruppo di </a:t>
            </a:r>
            <a:r>
              <a:rPr lang="it-IT" sz="2000" strike="noStrike" dirty="0" err="1">
                <a:latin typeface="Calibri" panose="020F0502020204030204" pitchFamily="34" charset="0"/>
                <a:ea typeface="DejaVu Sans"/>
              </a:rPr>
              <a:t>bio</a:t>
            </a:r>
            <a:r>
              <a:rPr lang="it-IT" sz="2000" strike="noStrike" dirty="0">
                <a:latin typeface="Calibri" panose="020F0502020204030204" pitchFamily="34" charset="0"/>
                <a:ea typeface="DejaVu Sans"/>
              </a:rPr>
              <a:t>-marcatori che permetta una diagnosi eziologica più precisa.</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Tuttavia, devono ancora essere identificati i </a:t>
            </a:r>
            <a:r>
              <a:rPr lang="it-IT" sz="2000" strike="noStrike" dirty="0" err="1">
                <a:latin typeface="Calibri" panose="020F0502020204030204" pitchFamily="34" charset="0"/>
                <a:ea typeface="DejaVu Sans"/>
              </a:rPr>
              <a:t>bio-markers</a:t>
            </a:r>
            <a:r>
              <a:rPr lang="it-IT" sz="2000" strike="noStrike" dirty="0">
                <a:latin typeface="Calibri" panose="020F0502020204030204" pitchFamily="34" charset="0"/>
                <a:ea typeface="DejaVu Sans"/>
              </a:rPr>
              <a:t> utilizzati nella pratica clinica per i pazienti con BPCO in condizioni stabili</a:t>
            </a:r>
            <a:endParaRPr dirty="0">
              <a:latin typeface="Calibri" panose="020F0502020204030204" pitchFamily="34" charset="0"/>
            </a:endParaRPr>
          </a:p>
        </p:txBody>
      </p:sp>
      <p:pic>
        <p:nvPicPr>
          <p:cNvPr id="117" name="Immagine 116"/>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56048063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CustomShape 1"/>
          <p:cNvSpPr/>
          <p:nvPr/>
        </p:nvSpPr>
        <p:spPr>
          <a:xfrm>
            <a:off x="2183400" y="548640"/>
            <a:ext cx="6275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dirty="0" smtClean="0">
                <a:solidFill>
                  <a:srgbClr val="FFFF00"/>
                </a:solidFill>
              </a:rPr>
              <a:t>DIAGNOSI DIFFERENZIALE</a:t>
            </a:r>
            <a:endParaRPr sz="4000" b="1" dirty="0">
              <a:solidFill>
                <a:srgbClr val="FFFF00"/>
              </a:solidFill>
            </a:endParaRPr>
          </a:p>
        </p:txBody>
      </p:sp>
      <p:sp>
        <p:nvSpPr>
          <p:cNvPr id="119" name="CustomShape 2"/>
          <p:cNvSpPr/>
          <p:nvPr/>
        </p:nvSpPr>
        <p:spPr>
          <a:xfrm>
            <a:off x="755640" y="1224000"/>
            <a:ext cx="7703640" cy="4940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dirty="0"/>
          </a:p>
          <a:p>
            <a:pPr algn="just">
              <a:lnSpc>
                <a:spcPct val="100000"/>
              </a:lnSpc>
            </a:pPr>
            <a:endParaRPr dirty="0"/>
          </a:p>
          <a:p>
            <a:pPr algn="just">
              <a:lnSpc>
                <a:spcPct val="100000"/>
              </a:lnSpc>
            </a:pPr>
            <a:r>
              <a:rPr lang="it-IT" sz="2000" strike="noStrike" dirty="0" smtClean="0">
                <a:latin typeface="Calibri"/>
                <a:ea typeface="DejaVu Sans"/>
              </a:rPr>
              <a:t>condizioni </a:t>
            </a:r>
            <a:r>
              <a:rPr lang="it-IT" sz="2000" strike="noStrike" dirty="0">
                <a:latin typeface="Calibri"/>
                <a:ea typeface="DejaVu Sans"/>
              </a:rPr>
              <a:t>che possono simulare e/o aggravare le </a:t>
            </a:r>
            <a:r>
              <a:rPr lang="it-IT" sz="2000" strike="noStrike" dirty="0" smtClean="0">
                <a:latin typeface="Calibri"/>
                <a:ea typeface="DejaVu Sans"/>
              </a:rPr>
              <a:t>riacutizzazioni:</a:t>
            </a:r>
          </a:p>
          <a:p>
            <a:pPr algn="just">
              <a:lnSpc>
                <a:spcPct val="100000"/>
              </a:lnSpc>
            </a:pPr>
            <a:endParaRPr lang="it-IT" sz="2000" strike="noStrike" dirty="0" smtClean="0">
              <a:latin typeface="Calibri"/>
              <a:ea typeface="DejaVu Sans"/>
            </a:endParaRPr>
          </a:p>
          <a:p>
            <a:pPr marL="342900" indent="-342900" algn="just">
              <a:lnSpc>
                <a:spcPct val="100000"/>
              </a:lnSpc>
              <a:buFont typeface="Wingdings" panose="05000000000000000000" pitchFamily="2" charset="2"/>
              <a:buChar char="q"/>
            </a:pPr>
            <a:r>
              <a:rPr lang="it-IT" sz="2400" b="1" dirty="0" smtClean="0">
                <a:latin typeface="Calibri"/>
                <a:ea typeface="DejaVu Sans"/>
              </a:rPr>
              <a:t>POLMONITE</a:t>
            </a:r>
          </a:p>
          <a:p>
            <a:pPr marL="342900" indent="-342900" algn="just">
              <a:lnSpc>
                <a:spcPct val="100000"/>
              </a:lnSpc>
              <a:buFont typeface="Wingdings" panose="05000000000000000000" pitchFamily="2" charset="2"/>
              <a:buChar char="q"/>
            </a:pPr>
            <a:r>
              <a:rPr lang="it-IT" sz="2400" b="1" strike="noStrike" dirty="0" smtClean="0">
                <a:latin typeface="Calibri"/>
                <a:ea typeface="DejaVu Sans"/>
              </a:rPr>
              <a:t>EMBOLIA POLMONARE</a:t>
            </a:r>
            <a:endParaRPr lang="it-IT" sz="2400" dirty="0">
              <a:latin typeface="Calibri"/>
              <a:ea typeface="DejaVu Sans"/>
            </a:endParaRPr>
          </a:p>
          <a:p>
            <a:pPr marL="342900" indent="-342900" algn="just">
              <a:lnSpc>
                <a:spcPct val="100000"/>
              </a:lnSpc>
              <a:buFont typeface="Wingdings" panose="05000000000000000000" pitchFamily="2" charset="2"/>
              <a:buChar char="q"/>
            </a:pPr>
            <a:r>
              <a:rPr lang="it-IT" sz="2400" b="1" strike="noStrike" dirty="0" smtClean="0">
                <a:latin typeface="Calibri"/>
                <a:ea typeface="DejaVu Sans"/>
              </a:rPr>
              <a:t>SCOMPENSO CARDIACO CONGESTIZIO</a:t>
            </a:r>
            <a:r>
              <a:rPr lang="it-IT" sz="2400" strike="noStrike" dirty="0" smtClean="0">
                <a:latin typeface="Calibri"/>
                <a:ea typeface="DejaVu Sans"/>
              </a:rPr>
              <a:t> </a:t>
            </a:r>
            <a:endParaRPr lang="it-IT" sz="2400" dirty="0">
              <a:latin typeface="Calibri"/>
              <a:ea typeface="DejaVu Sans"/>
            </a:endParaRPr>
          </a:p>
          <a:p>
            <a:pPr marL="342900" indent="-342900" algn="just">
              <a:lnSpc>
                <a:spcPct val="100000"/>
              </a:lnSpc>
              <a:buFont typeface="Wingdings" panose="05000000000000000000" pitchFamily="2" charset="2"/>
              <a:buChar char="q"/>
            </a:pPr>
            <a:r>
              <a:rPr lang="it-IT" sz="2400" b="1" strike="noStrike" dirty="0" smtClean="0">
                <a:latin typeface="Calibri"/>
                <a:ea typeface="DejaVu Sans"/>
              </a:rPr>
              <a:t>ARITMIE CARDIACHE</a:t>
            </a:r>
          </a:p>
          <a:p>
            <a:pPr marL="342900" indent="-342900" algn="just">
              <a:lnSpc>
                <a:spcPct val="100000"/>
              </a:lnSpc>
              <a:buFont typeface="Wingdings" panose="05000000000000000000" pitchFamily="2" charset="2"/>
              <a:buChar char="q"/>
            </a:pPr>
            <a:r>
              <a:rPr lang="it-IT" sz="2400" b="1" dirty="0" smtClean="0">
                <a:latin typeface="Calibri"/>
                <a:ea typeface="DejaVu Sans"/>
              </a:rPr>
              <a:t>PNEUMOTORACE</a:t>
            </a:r>
            <a:endParaRPr lang="it-IT" sz="2400" b="1" strike="noStrike" dirty="0" smtClean="0">
              <a:latin typeface="Calibri"/>
              <a:ea typeface="DejaVu Sans"/>
            </a:endParaRPr>
          </a:p>
          <a:p>
            <a:pPr marL="342900" indent="-342900" algn="just">
              <a:lnSpc>
                <a:spcPct val="100000"/>
              </a:lnSpc>
              <a:buFont typeface="Wingdings" panose="05000000000000000000" pitchFamily="2" charset="2"/>
              <a:buChar char="q"/>
            </a:pPr>
            <a:r>
              <a:rPr lang="it-IT" sz="2400" b="1" strike="noStrike" dirty="0" smtClean="0">
                <a:latin typeface="Calibri"/>
                <a:ea typeface="DejaVu Sans"/>
              </a:rPr>
              <a:t> VERSAMENTI PLEURICI</a:t>
            </a:r>
          </a:p>
          <a:p>
            <a:pPr algn="just">
              <a:lnSpc>
                <a:spcPct val="100000"/>
              </a:lnSpc>
            </a:pPr>
            <a:endParaRPr lang="it-IT" sz="2000" dirty="0">
              <a:latin typeface="Calibri"/>
              <a:ea typeface="DejaVu Sans"/>
            </a:endParaRPr>
          </a:p>
          <a:p>
            <a:pPr algn="just">
              <a:lnSpc>
                <a:spcPct val="100000"/>
              </a:lnSpc>
            </a:pPr>
            <a:r>
              <a:rPr lang="it-IT" sz="2000" strike="noStrike" dirty="0" smtClean="0">
                <a:latin typeface="Calibri"/>
                <a:ea typeface="DejaVu Sans"/>
              </a:rPr>
              <a:t>devono </a:t>
            </a:r>
            <a:r>
              <a:rPr lang="it-IT" sz="2000" strike="noStrike" dirty="0">
                <a:latin typeface="Calibri"/>
                <a:ea typeface="DejaVu Sans"/>
              </a:rPr>
              <a:t>essere considerate nella diagnosi differenziale e trattate se presenti.</a:t>
            </a:r>
            <a:endParaRPr dirty="0"/>
          </a:p>
        </p:txBody>
      </p:sp>
      <p:pic>
        <p:nvPicPr>
          <p:cNvPr id="120" name="Immagine 119"/>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4090385737"/>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CustomShape 1"/>
          <p:cNvSpPr/>
          <p:nvPr/>
        </p:nvSpPr>
        <p:spPr>
          <a:xfrm>
            <a:off x="2183400" y="548640"/>
            <a:ext cx="6275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solidFill>
                  <a:srgbClr val="FFFF00"/>
                </a:solidFill>
                <a:latin typeface="Calibri" panose="020F0502020204030204" pitchFamily="34" charset="0"/>
                <a:ea typeface="DejaVu Sans"/>
              </a:rPr>
              <a:t>VALUTAZIONE DELLA GRAVITÀ </a:t>
            </a:r>
            <a:endParaRPr sz="3200" dirty="0">
              <a:solidFill>
                <a:srgbClr val="FFFF00"/>
              </a:solidFill>
              <a:latin typeface="Calibri" panose="020F0502020204030204" pitchFamily="34" charset="0"/>
            </a:endParaRPr>
          </a:p>
        </p:txBody>
      </p:sp>
      <p:sp>
        <p:nvSpPr>
          <p:cNvPr id="122" name="CustomShape 2"/>
          <p:cNvSpPr/>
          <p:nvPr/>
        </p:nvSpPr>
        <p:spPr>
          <a:xfrm>
            <a:off x="755640" y="1484640"/>
            <a:ext cx="7703640" cy="4175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latin typeface="Calibri" panose="020F0502020204030204" pitchFamily="34" charset="0"/>
                <a:ea typeface="DejaVu Sans"/>
              </a:rPr>
              <a:t>La misurazione del FEV1 che rappresenta  il Gold standard predittivo di gravità in fase stabile non è indicativo in corso di AECB. La spirometria non è raccomandata nella fase di riacutizzazione</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La valutazione di gravità di una riacutizzazione e basata sull’anamnesi del paziente, sui segni clinici di gravità e su alcuni esami di laboratorio, se disponibili.</a:t>
            </a:r>
            <a:endParaRPr dirty="0">
              <a:latin typeface="Calibri" panose="020F0502020204030204" pitchFamily="34" charset="0"/>
            </a:endParaRPr>
          </a:p>
        </p:txBody>
      </p:sp>
      <p:pic>
        <p:nvPicPr>
          <p:cNvPr id="123" name="Immagine 122"/>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66482608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CustomShape 1"/>
          <p:cNvSpPr/>
          <p:nvPr/>
        </p:nvSpPr>
        <p:spPr>
          <a:xfrm>
            <a:off x="685800" y="548640"/>
            <a:ext cx="777132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VALUTAZIONE DELLA GRAVITÀ </a:t>
            </a:r>
            <a:endParaRPr sz="3600" dirty="0">
              <a:solidFill>
                <a:srgbClr val="FFFF00"/>
              </a:solidFill>
              <a:latin typeface="Calibri" panose="020F0502020204030204" pitchFamily="34" charset="0"/>
            </a:endParaRPr>
          </a:p>
        </p:txBody>
      </p:sp>
      <p:sp>
        <p:nvSpPr>
          <p:cNvPr id="125" name="CustomShape 2"/>
          <p:cNvSpPr/>
          <p:nvPr/>
        </p:nvSpPr>
        <p:spPr>
          <a:xfrm>
            <a:off x="755640" y="2160000"/>
            <a:ext cx="7703640" cy="4004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latin typeface="Calibri"/>
                <a:ea typeface="DejaVu Sans"/>
              </a:rPr>
              <a:t>Valutazione delle riacutizzazioni di BPCO: anamnesi</a:t>
            </a:r>
            <a:endParaRPr dirty="0"/>
          </a:p>
          <a:p>
            <a:pPr algn="just">
              <a:lnSpc>
                <a:spcPct val="100000"/>
              </a:lnSpc>
            </a:pPr>
            <a:endParaRPr dirty="0"/>
          </a:p>
          <a:p>
            <a:pPr algn="just">
              <a:lnSpc>
                <a:spcPct val="100000"/>
              </a:lnSpc>
            </a:pPr>
            <a:r>
              <a:rPr lang="it-IT" sz="2000" strike="noStrike" dirty="0">
                <a:latin typeface="Calibri"/>
                <a:ea typeface="DejaVu Sans"/>
              </a:rPr>
              <a:t>• Gravità  della BPCO basata sulla limitazione del Flusso aereo</a:t>
            </a:r>
            <a:endParaRPr dirty="0"/>
          </a:p>
          <a:p>
            <a:pPr algn="just">
              <a:lnSpc>
                <a:spcPct val="100000"/>
              </a:lnSpc>
            </a:pPr>
            <a:r>
              <a:rPr lang="it-IT" sz="2000" strike="noStrike" dirty="0">
                <a:latin typeface="Calibri"/>
                <a:ea typeface="DejaVu Sans"/>
              </a:rPr>
              <a:t>• Durata del peggioramento oppure nuovi sintomi</a:t>
            </a:r>
            <a:endParaRPr dirty="0"/>
          </a:p>
          <a:p>
            <a:pPr algn="just">
              <a:lnSpc>
                <a:spcPct val="100000"/>
              </a:lnSpc>
            </a:pPr>
            <a:r>
              <a:rPr lang="it-IT" sz="2000" strike="noStrike" dirty="0">
                <a:latin typeface="Calibri"/>
                <a:ea typeface="DejaVu Sans"/>
              </a:rPr>
              <a:t>• Numero di precedenti episodi (totali/ricoveri ospedalieri)</a:t>
            </a:r>
            <a:endParaRPr dirty="0"/>
          </a:p>
          <a:p>
            <a:pPr algn="just">
              <a:lnSpc>
                <a:spcPct val="100000"/>
              </a:lnSpc>
            </a:pPr>
            <a:r>
              <a:rPr lang="it-IT" sz="2000" strike="noStrike" dirty="0">
                <a:latin typeface="Calibri"/>
                <a:ea typeface="DejaVu Sans"/>
              </a:rPr>
              <a:t>• </a:t>
            </a:r>
            <a:r>
              <a:rPr lang="it-IT" sz="2000" strike="noStrike" dirty="0" err="1">
                <a:latin typeface="Calibri"/>
                <a:ea typeface="DejaVu Sans"/>
              </a:rPr>
              <a:t>Comorbilita</a:t>
            </a:r>
            <a:r>
              <a:rPr lang="it-IT" sz="2000" strike="noStrike" dirty="0">
                <a:latin typeface="Calibri"/>
                <a:ea typeface="DejaVu Sans"/>
              </a:rPr>
              <a:t>'</a:t>
            </a:r>
            <a:endParaRPr dirty="0"/>
          </a:p>
          <a:p>
            <a:pPr algn="just">
              <a:lnSpc>
                <a:spcPct val="100000"/>
              </a:lnSpc>
            </a:pPr>
            <a:r>
              <a:rPr lang="it-IT" sz="2000" strike="noStrike" dirty="0">
                <a:latin typeface="Calibri"/>
                <a:ea typeface="DejaVu Sans"/>
              </a:rPr>
              <a:t>• Regime terapeutico in atto</a:t>
            </a:r>
            <a:endParaRPr dirty="0"/>
          </a:p>
          <a:p>
            <a:pPr algn="just">
              <a:lnSpc>
                <a:spcPct val="100000"/>
              </a:lnSpc>
            </a:pPr>
            <a:r>
              <a:rPr lang="it-IT" sz="2000" strike="noStrike" dirty="0">
                <a:latin typeface="Calibri"/>
                <a:ea typeface="DejaVu Sans"/>
              </a:rPr>
              <a:t>• Precedente uso di ventilazione meccanica</a:t>
            </a:r>
            <a:endParaRPr dirty="0"/>
          </a:p>
        </p:txBody>
      </p:sp>
      <p:pic>
        <p:nvPicPr>
          <p:cNvPr id="126" name="Immagine 125"/>
          <p:cNvPicPr/>
          <p:nvPr/>
        </p:nvPicPr>
        <p:blipFill>
          <a:blip r:embed="rId2"/>
          <a:stretch/>
        </p:blipFill>
        <p:spPr>
          <a:xfrm>
            <a:off x="7069680" y="5661248"/>
            <a:ext cx="1389600" cy="674640"/>
          </a:xfrm>
          <a:prstGeom prst="rect">
            <a:avLst/>
          </a:prstGeom>
          <a:ln>
            <a:noFill/>
          </a:ln>
        </p:spPr>
      </p:pic>
    </p:spTree>
    <p:extLst>
      <p:ext uri="{BB962C8B-B14F-4D97-AF65-F5344CB8AC3E}">
        <p14:creationId xmlns:p14="http://schemas.microsoft.com/office/powerpoint/2010/main" val="356449616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CustomShape 1"/>
          <p:cNvSpPr/>
          <p:nvPr/>
        </p:nvSpPr>
        <p:spPr>
          <a:xfrm>
            <a:off x="755640" y="548640"/>
            <a:ext cx="770364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VALUTAZIONE DELLA GRAVITÀ </a:t>
            </a:r>
            <a:endParaRPr sz="3600" dirty="0">
              <a:solidFill>
                <a:srgbClr val="FFFF00"/>
              </a:solidFill>
              <a:latin typeface="Calibri" panose="020F0502020204030204" pitchFamily="34" charset="0"/>
            </a:endParaRPr>
          </a:p>
        </p:txBody>
      </p:sp>
      <p:sp>
        <p:nvSpPr>
          <p:cNvPr id="128" name="CustomShape 2"/>
          <p:cNvSpPr/>
          <p:nvPr/>
        </p:nvSpPr>
        <p:spPr>
          <a:xfrm>
            <a:off x="755640" y="1728000"/>
            <a:ext cx="7703640" cy="4436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latin typeface="Calibri"/>
                <a:ea typeface="DejaVu Sans"/>
              </a:rPr>
              <a:t>Valutazione delle riacutizzazioni di BPCO: segni di gravità  (esame obiettivo)</a:t>
            </a:r>
            <a:endParaRPr dirty="0"/>
          </a:p>
          <a:p>
            <a:pPr algn="just">
              <a:lnSpc>
                <a:spcPct val="100000"/>
              </a:lnSpc>
            </a:pPr>
            <a:endParaRPr dirty="0"/>
          </a:p>
          <a:p>
            <a:pPr algn="just">
              <a:lnSpc>
                <a:spcPct val="100000"/>
              </a:lnSpc>
            </a:pPr>
            <a:r>
              <a:rPr lang="it-IT" sz="2000" strike="noStrike" dirty="0">
                <a:latin typeface="Calibri"/>
                <a:ea typeface="DejaVu Sans"/>
              </a:rPr>
              <a:t>• Uso di muscoli respiratori accessori ( frequenza respiratoria)</a:t>
            </a:r>
            <a:endParaRPr dirty="0"/>
          </a:p>
          <a:p>
            <a:pPr algn="just">
              <a:lnSpc>
                <a:spcPct val="100000"/>
              </a:lnSpc>
            </a:pPr>
            <a:r>
              <a:rPr lang="it-IT" sz="2000" strike="noStrike" dirty="0">
                <a:latin typeface="Calibri"/>
                <a:ea typeface="DejaVu Sans"/>
              </a:rPr>
              <a:t>• Movimenti paradossi della parete toracica</a:t>
            </a:r>
            <a:endParaRPr dirty="0"/>
          </a:p>
          <a:p>
            <a:pPr algn="just">
              <a:lnSpc>
                <a:spcPct val="100000"/>
              </a:lnSpc>
            </a:pPr>
            <a:r>
              <a:rPr lang="it-IT" sz="2000" strike="noStrike" dirty="0">
                <a:latin typeface="Calibri"/>
                <a:ea typeface="DejaVu Sans"/>
              </a:rPr>
              <a:t>• Peggioramento oppure cianosi centrale di nuova insorgenza</a:t>
            </a:r>
            <a:endParaRPr dirty="0"/>
          </a:p>
          <a:p>
            <a:pPr algn="just">
              <a:lnSpc>
                <a:spcPct val="100000"/>
              </a:lnSpc>
            </a:pPr>
            <a:r>
              <a:rPr lang="it-IT" sz="2000" strike="noStrike" dirty="0">
                <a:latin typeface="Calibri"/>
                <a:ea typeface="DejaVu Sans"/>
              </a:rPr>
              <a:t>• Sviluppo di edema periferico</a:t>
            </a:r>
            <a:endParaRPr dirty="0"/>
          </a:p>
          <a:p>
            <a:pPr algn="just">
              <a:lnSpc>
                <a:spcPct val="100000"/>
              </a:lnSpc>
            </a:pPr>
            <a:r>
              <a:rPr lang="it-IT" sz="2000" strike="noStrike" dirty="0">
                <a:latin typeface="Calibri"/>
                <a:ea typeface="DejaVu Sans"/>
              </a:rPr>
              <a:t>• Instabilità emodinamica ( frequenza cardiaca)</a:t>
            </a:r>
            <a:endParaRPr dirty="0"/>
          </a:p>
          <a:p>
            <a:pPr algn="just">
              <a:lnSpc>
                <a:spcPct val="100000"/>
              </a:lnSpc>
            </a:pPr>
            <a:r>
              <a:rPr lang="it-IT" sz="2000" strike="noStrike" dirty="0">
                <a:latin typeface="Calibri"/>
                <a:ea typeface="DejaVu Sans"/>
              </a:rPr>
              <a:t>• Stato mentale deteriorato ( grado di vigilanza)</a:t>
            </a:r>
            <a:endParaRPr dirty="0"/>
          </a:p>
          <a:p>
            <a:pPr algn="just">
              <a:lnSpc>
                <a:spcPct val="100000"/>
              </a:lnSpc>
            </a:pPr>
            <a:endParaRPr dirty="0"/>
          </a:p>
        </p:txBody>
      </p:sp>
      <p:pic>
        <p:nvPicPr>
          <p:cNvPr id="129" name="Immagine 128"/>
          <p:cNvPicPr/>
          <p:nvPr/>
        </p:nvPicPr>
        <p:blipFill>
          <a:blip r:embed="rId2"/>
          <a:stretch/>
        </p:blipFill>
        <p:spPr>
          <a:xfrm>
            <a:off x="7069680" y="5489640"/>
            <a:ext cx="1389600" cy="674640"/>
          </a:xfrm>
          <a:prstGeom prst="rect">
            <a:avLst/>
          </a:prstGeom>
          <a:ln>
            <a:noFill/>
          </a:ln>
        </p:spPr>
      </p:pic>
    </p:spTree>
    <p:extLst>
      <p:ext uri="{BB962C8B-B14F-4D97-AF65-F5344CB8AC3E}">
        <p14:creationId xmlns:p14="http://schemas.microsoft.com/office/powerpoint/2010/main" val="99141681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CustomShape 1"/>
          <p:cNvSpPr/>
          <p:nvPr/>
        </p:nvSpPr>
        <p:spPr>
          <a:xfrm>
            <a:off x="2157807" y="549360"/>
            <a:ext cx="6422040" cy="674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solidFill>
                  <a:srgbClr val="FFFF00"/>
                </a:solidFill>
                <a:latin typeface="Calibri" panose="020F0502020204030204" pitchFamily="34" charset="0"/>
                <a:ea typeface="DejaVu Sans"/>
              </a:rPr>
              <a:t>VALUTAZIONE DELLA GRAVITÀ </a:t>
            </a:r>
            <a:endParaRPr sz="3600" dirty="0">
              <a:solidFill>
                <a:srgbClr val="FFFF00"/>
              </a:solidFill>
              <a:latin typeface="Calibri" panose="020F0502020204030204" pitchFamily="34" charset="0"/>
            </a:endParaRPr>
          </a:p>
        </p:txBody>
      </p:sp>
      <p:sp>
        <p:nvSpPr>
          <p:cNvPr id="131" name="CustomShape 2"/>
          <p:cNvSpPr/>
          <p:nvPr/>
        </p:nvSpPr>
        <p:spPr>
          <a:xfrm>
            <a:off x="660207" y="1412776"/>
            <a:ext cx="7919640" cy="4941352"/>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trike="noStrike" dirty="0">
                <a:latin typeface="Calibri" panose="020F0502020204030204" pitchFamily="34" charset="0"/>
                <a:ea typeface="DejaVu Sans"/>
              </a:rPr>
              <a:t>I seguenti esami strumentali possono essere considerati nella valutazione di gravita di una riacutizzazione:</a:t>
            </a:r>
            <a:endParaRPr dirty="0">
              <a:latin typeface="Calibri" panose="020F0502020204030204" pitchFamily="34" charset="0"/>
            </a:endParaRPr>
          </a:p>
          <a:p>
            <a:pPr algn="just">
              <a:lnSpc>
                <a:spcPct val="100000"/>
              </a:lnSpc>
            </a:pPr>
            <a:r>
              <a:rPr lang="it-IT" strike="noStrike" dirty="0">
                <a:latin typeface="Calibri" panose="020F0502020204030204" pitchFamily="34" charset="0"/>
                <a:ea typeface="DejaVu Sans"/>
              </a:rPr>
              <a:t>• La </a:t>
            </a:r>
            <a:r>
              <a:rPr lang="it-IT" strike="noStrike" dirty="0" err="1">
                <a:latin typeface="Calibri" panose="020F0502020204030204" pitchFamily="34" charset="0"/>
                <a:ea typeface="DejaVu Sans"/>
              </a:rPr>
              <a:t>pulsossimetria</a:t>
            </a:r>
            <a:r>
              <a:rPr lang="it-IT" strike="noStrike" dirty="0">
                <a:latin typeface="Calibri" panose="020F0502020204030204" pitchFamily="34" charset="0"/>
                <a:ea typeface="DejaVu Sans"/>
              </a:rPr>
              <a:t> </a:t>
            </a:r>
            <a:r>
              <a:rPr lang="it-IT" strike="noStrike" dirty="0" err="1">
                <a:latin typeface="Calibri" panose="020F0502020204030204" pitchFamily="34" charset="0"/>
                <a:ea typeface="DejaVu Sans"/>
              </a:rPr>
              <a:t>e’</a:t>
            </a:r>
            <a:r>
              <a:rPr lang="it-IT" strike="noStrike" dirty="0">
                <a:latin typeface="Calibri" panose="020F0502020204030204" pitchFamily="34" charset="0"/>
                <a:ea typeface="DejaVu Sans"/>
              </a:rPr>
              <a:t> utile per monitorare e/o aggiustare il supplemento di ossigenoterapia</a:t>
            </a:r>
            <a:endParaRPr dirty="0">
              <a:latin typeface="Calibri" panose="020F0502020204030204" pitchFamily="34" charset="0"/>
            </a:endParaRPr>
          </a:p>
          <a:p>
            <a:pPr algn="just">
              <a:lnSpc>
                <a:spcPct val="100000"/>
              </a:lnSpc>
            </a:pPr>
            <a:r>
              <a:rPr lang="it-IT" strike="noStrike" dirty="0">
                <a:latin typeface="Calibri" panose="020F0502020204030204" pitchFamily="34" charset="0"/>
                <a:ea typeface="DejaVu Sans"/>
              </a:rPr>
              <a:t>. La misura dei gas nel sangue arterioso e di vitale importanza se viene sospettata la coesistenza di insufficienza respiratoria acuta oppure acuta su cronica</a:t>
            </a:r>
            <a:endParaRPr dirty="0">
              <a:latin typeface="Calibri" panose="020F0502020204030204" pitchFamily="34" charset="0"/>
            </a:endParaRPr>
          </a:p>
          <a:p>
            <a:pPr algn="just">
              <a:lnSpc>
                <a:spcPct val="100000"/>
              </a:lnSpc>
            </a:pPr>
            <a:r>
              <a:rPr lang="it-IT" strike="noStrike" dirty="0">
                <a:latin typeface="Calibri" panose="020F0502020204030204" pitchFamily="34" charset="0"/>
                <a:ea typeface="DejaVu Sans"/>
              </a:rPr>
              <a:t>• Le radiografie del torace sono utili per escludere diagnosi alternative.</a:t>
            </a:r>
            <a:endParaRPr dirty="0">
              <a:latin typeface="Calibri" panose="020F0502020204030204" pitchFamily="34" charset="0"/>
            </a:endParaRPr>
          </a:p>
          <a:p>
            <a:pPr algn="just">
              <a:lnSpc>
                <a:spcPct val="100000"/>
              </a:lnSpc>
            </a:pPr>
            <a:r>
              <a:rPr lang="it-IT" strike="noStrike" dirty="0">
                <a:latin typeface="Calibri" panose="020F0502020204030204" pitchFamily="34" charset="0"/>
                <a:ea typeface="DejaVu Sans"/>
              </a:rPr>
              <a:t>• Un ECG </a:t>
            </a:r>
            <a:r>
              <a:rPr lang="it-IT" strike="noStrike" dirty="0" err="1">
                <a:latin typeface="Calibri" panose="020F0502020204030204" pitchFamily="34" charset="0"/>
                <a:ea typeface="DejaVu Sans"/>
              </a:rPr>
              <a:t>puo’</a:t>
            </a:r>
            <a:r>
              <a:rPr lang="it-IT" strike="noStrike" dirty="0">
                <a:latin typeface="Calibri" panose="020F0502020204030204" pitchFamily="34" charset="0"/>
                <a:ea typeface="DejaVu Sans"/>
              </a:rPr>
              <a:t> essere di aiuto nella diagnosi di coesistenti problemi cardiaci.</a:t>
            </a:r>
            <a:endParaRPr dirty="0">
              <a:latin typeface="Calibri" panose="020F0502020204030204" pitchFamily="34" charset="0"/>
            </a:endParaRPr>
          </a:p>
          <a:p>
            <a:pPr algn="just">
              <a:lnSpc>
                <a:spcPct val="100000"/>
              </a:lnSpc>
            </a:pPr>
            <a:r>
              <a:rPr lang="it-IT" strike="noStrike" dirty="0">
                <a:latin typeface="Calibri" panose="020F0502020204030204" pitchFamily="34" charset="0"/>
                <a:ea typeface="DejaVu Sans"/>
              </a:rPr>
              <a:t>• La conta su sangue intero </a:t>
            </a:r>
            <a:r>
              <a:rPr lang="it-IT" strike="noStrike" dirty="0" err="1">
                <a:latin typeface="Calibri" panose="020F0502020204030204" pitchFamily="34" charset="0"/>
                <a:ea typeface="DejaVu Sans"/>
              </a:rPr>
              <a:t>puo’</a:t>
            </a:r>
            <a:r>
              <a:rPr lang="it-IT" strike="noStrike" dirty="0">
                <a:latin typeface="Calibri" panose="020F0502020204030204" pitchFamily="34" charset="0"/>
                <a:ea typeface="DejaVu Sans"/>
              </a:rPr>
              <a:t> identificare la policitemia (ematocrito &gt;55%), l’anemia oppure una leucocitosi.</a:t>
            </a:r>
            <a:endParaRPr dirty="0">
              <a:latin typeface="Calibri" panose="020F0502020204030204" pitchFamily="34" charset="0"/>
            </a:endParaRPr>
          </a:p>
          <a:p>
            <a:pPr algn="just">
              <a:lnSpc>
                <a:spcPct val="100000"/>
              </a:lnSpc>
            </a:pPr>
            <a:r>
              <a:rPr lang="it-IT" strike="noStrike" dirty="0">
                <a:latin typeface="Calibri" panose="020F0502020204030204" pitchFamily="34" charset="0"/>
                <a:ea typeface="DejaVu Sans"/>
              </a:rPr>
              <a:t>• La presenza di espettorato purulento durante una riacutizzazione </a:t>
            </a:r>
            <a:r>
              <a:rPr lang="it-IT" strike="noStrike" dirty="0" err="1">
                <a:latin typeface="Calibri" panose="020F0502020204030204" pitchFamily="34" charset="0"/>
                <a:ea typeface="DejaVu Sans"/>
              </a:rPr>
              <a:t>puo’</a:t>
            </a:r>
            <a:r>
              <a:rPr lang="it-IT" strike="noStrike" dirty="0">
                <a:latin typeface="Calibri" panose="020F0502020204030204" pitchFamily="34" charset="0"/>
                <a:ea typeface="DejaVu Sans"/>
              </a:rPr>
              <a:t> essere un’indicazione sufficiente per iniziare un trattamento antibiotico empirico.</a:t>
            </a:r>
            <a:endParaRPr dirty="0">
              <a:latin typeface="Calibri" panose="020F0502020204030204" pitchFamily="34" charset="0"/>
            </a:endParaRPr>
          </a:p>
          <a:p>
            <a:pPr algn="just">
              <a:lnSpc>
                <a:spcPct val="100000"/>
              </a:lnSpc>
            </a:pPr>
            <a:r>
              <a:rPr lang="it-IT" strike="noStrike" dirty="0">
                <a:latin typeface="Calibri" panose="020F0502020204030204" pitchFamily="34" charset="0"/>
                <a:ea typeface="DejaVu Sans"/>
              </a:rPr>
              <a:t>Se una riacutizzazione infettiva non risponde al trattamento antibiotico iniziale, dovrebbe essere eseguito un esame colturale dell’espettorato e un antibiogramma.</a:t>
            </a:r>
            <a:endParaRPr dirty="0">
              <a:latin typeface="Calibri" panose="020F0502020204030204" pitchFamily="34" charset="0"/>
            </a:endParaRPr>
          </a:p>
          <a:p>
            <a:pPr algn="just">
              <a:lnSpc>
                <a:spcPct val="100000"/>
              </a:lnSpc>
            </a:pPr>
            <a:r>
              <a:rPr lang="it-IT" strike="noStrike" dirty="0">
                <a:latin typeface="Calibri" panose="020F0502020204030204" pitchFamily="34" charset="0"/>
                <a:ea typeface="DejaVu Sans"/>
              </a:rPr>
              <a:t>• Le anomalie degli esami biochimici comprese le alterazioni elettrolitiche e l’iperglicemia</a:t>
            </a:r>
            <a:endParaRPr dirty="0">
              <a:latin typeface="Calibri" panose="020F0502020204030204" pitchFamily="34" charset="0"/>
            </a:endParaRPr>
          </a:p>
          <a:p>
            <a:pPr algn="just">
              <a:lnSpc>
                <a:spcPct val="100000"/>
              </a:lnSpc>
            </a:pPr>
            <a:r>
              <a:rPr lang="it-IT" strike="noStrike" dirty="0">
                <a:latin typeface="Calibri" panose="020F0502020204030204" pitchFamily="34" charset="0"/>
                <a:ea typeface="DejaVu Sans"/>
              </a:rPr>
              <a:t>possono essere associate alle riacutizzazioni. Tuttavia, queste anomalie possono essere dovute anche alle </a:t>
            </a:r>
            <a:r>
              <a:rPr lang="it-IT" strike="noStrike" dirty="0" err="1">
                <a:latin typeface="Calibri" panose="020F0502020204030204" pitchFamily="34" charset="0"/>
                <a:ea typeface="DejaVu Sans"/>
              </a:rPr>
              <a:t>comorbidita</a:t>
            </a:r>
            <a:r>
              <a:rPr lang="it-IT" strike="noStrike" dirty="0">
                <a:latin typeface="Calibri" panose="020F0502020204030204" pitchFamily="34" charset="0"/>
                <a:ea typeface="DejaVu Sans"/>
              </a:rPr>
              <a:t> associate.</a:t>
            </a:r>
            <a:endParaRPr dirty="0">
              <a:latin typeface="Calibri" panose="020F0502020204030204" pitchFamily="34" charset="0"/>
            </a:endParaRPr>
          </a:p>
        </p:txBody>
      </p:sp>
      <p:pic>
        <p:nvPicPr>
          <p:cNvPr id="132" name="Immagine 131"/>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201462787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CustomShape 1"/>
          <p:cNvSpPr/>
          <p:nvPr/>
        </p:nvSpPr>
        <p:spPr>
          <a:xfrm>
            <a:off x="2183400" y="548640"/>
            <a:ext cx="6419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OPZIONI TERAPEUTICHE</a:t>
            </a:r>
            <a:endParaRPr sz="4000" dirty="0">
              <a:solidFill>
                <a:srgbClr val="FFFF00"/>
              </a:solidFill>
              <a:latin typeface="Calibri" panose="020F0502020204030204" pitchFamily="34" charset="0"/>
            </a:endParaRPr>
          </a:p>
        </p:txBody>
      </p:sp>
      <p:sp>
        <p:nvSpPr>
          <p:cNvPr id="134" name="CustomShape 2"/>
          <p:cNvSpPr/>
          <p:nvPr/>
        </p:nvSpPr>
        <p:spPr>
          <a:xfrm>
            <a:off x="683640" y="2232000"/>
            <a:ext cx="7919640" cy="3787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latin typeface="Calibri"/>
                <a:ea typeface="DejaVu Sans"/>
              </a:rPr>
              <a:t>In base alla </a:t>
            </a:r>
            <a:r>
              <a:rPr lang="it-IT" sz="2000" strike="noStrike" dirty="0" err="1">
                <a:latin typeface="Calibri"/>
                <a:ea typeface="DejaVu Sans"/>
              </a:rPr>
              <a:t>gravita’</a:t>
            </a:r>
            <a:r>
              <a:rPr lang="it-IT" sz="2000" strike="noStrike" dirty="0">
                <a:latin typeface="Calibri"/>
                <a:ea typeface="DejaVu Sans"/>
              </a:rPr>
              <a:t> della riacutizzazione e/o alla </a:t>
            </a:r>
            <a:r>
              <a:rPr lang="it-IT" sz="2000" strike="noStrike" dirty="0" err="1">
                <a:latin typeface="Calibri"/>
                <a:ea typeface="DejaVu Sans"/>
              </a:rPr>
              <a:t>gravita’</a:t>
            </a:r>
            <a:r>
              <a:rPr lang="it-IT" sz="2000" strike="noStrike" dirty="0">
                <a:latin typeface="Calibri"/>
                <a:ea typeface="DejaVu Sans"/>
              </a:rPr>
              <a:t> della malattia sottostante, una riacutizzazione può essere gestita in ambito ospedaliero ambulatoriale o domiciliare</a:t>
            </a:r>
            <a:endParaRPr dirty="0"/>
          </a:p>
          <a:p>
            <a:pPr algn="just">
              <a:lnSpc>
                <a:spcPct val="100000"/>
              </a:lnSpc>
            </a:pPr>
            <a:endParaRPr dirty="0"/>
          </a:p>
          <a:p>
            <a:pPr algn="just">
              <a:lnSpc>
                <a:spcPct val="100000"/>
              </a:lnSpc>
            </a:pPr>
            <a:r>
              <a:rPr lang="it-IT" sz="2000" strike="noStrike" dirty="0">
                <a:latin typeface="Calibri"/>
                <a:ea typeface="DejaVu Sans"/>
              </a:rPr>
              <a:t>La diagnosi precoce e il precoce intervento di una riacutizzazione sono di vitale importanza per ridurre l'impatto della BPCO </a:t>
            </a:r>
            <a:endParaRPr dirty="0"/>
          </a:p>
          <a:p>
            <a:pPr algn="just">
              <a:lnSpc>
                <a:spcPct val="100000"/>
              </a:lnSpc>
            </a:pPr>
            <a:endParaRPr dirty="0"/>
          </a:p>
          <a:p>
            <a:pPr algn="just">
              <a:lnSpc>
                <a:spcPct val="100000"/>
              </a:lnSpc>
            </a:pPr>
            <a:endParaRPr dirty="0"/>
          </a:p>
        </p:txBody>
      </p:sp>
      <p:pic>
        <p:nvPicPr>
          <p:cNvPr id="135" name="Immagine 134"/>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92837598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CustomShape 1"/>
          <p:cNvSpPr/>
          <p:nvPr/>
        </p:nvSpPr>
        <p:spPr>
          <a:xfrm>
            <a:off x="2183400" y="548640"/>
            <a:ext cx="6419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OPZIONI TERAPEUTICHE</a:t>
            </a:r>
            <a:endParaRPr sz="4000" dirty="0">
              <a:solidFill>
                <a:srgbClr val="FFFF00"/>
              </a:solidFill>
              <a:latin typeface="Calibri" panose="020F0502020204030204" pitchFamily="34" charset="0"/>
            </a:endParaRPr>
          </a:p>
        </p:txBody>
      </p:sp>
      <p:sp>
        <p:nvSpPr>
          <p:cNvPr id="137" name="CustomShape 2"/>
          <p:cNvSpPr/>
          <p:nvPr/>
        </p:nvSpPr>
        <p:spPr>
          <a:xfrm>
            <a:off x="683640" y="1800000"/>
            <a:ext cx="7919640" cy="4219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latin typeface="Calibri" panose="020F0502020204030204" pitchFamily="34" charset="0"/>
                <a:ea typeface="DejaVu Sans"/>
              </a:rPr>
              <a:t>Classificazione di gravità  :</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Oltre l’80% delle riacutizzazioni </a:t>
            </a:r>
            <a:r>
              <a:rPr lang="it-IT" sz="2000" strike="noStrike" dirty="0" err="1">
                <a:latin typeface="Calibri" panose="020F0502020204030204" pitchFamily="34" charset="0"/>
                <a:ea typeface="DejaVu Sans"/>
              </a:rPr>
              <a:t>puo’</a:t>
            </a:r>
            <a:r>
              <a:rPr lang="it-IT" sz="2000" strike="noStrike" dirty="0">
                <a:latin typeface="Calibri" panose="020F0502020204030204" pitchFamily="34" charset="0"/>
                <a:ea typeface="DejaVu Sans"/>
              </a:rPr>
              <a:t> essere trattato in ambulatorio con terapie farmacologiche comprendenti i broncodilatatori, i corticosteroidi e gli antibiotici.</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Il trattamento domiciliare delle riacutizzazioni delle BPCO si basa sulla intensificazione della terapia di base con broncodilatatori per via inalatoria e l’associazione eventuale di steroidi per via generale e/o antibiotici.</a:t>
            </a:r>
            <a:endParaRPr dirty="0">
              <a:latin typeface="Calibri" panose="020F0502020204030204" pitchFamily="34" charset="0"/>
            </a:endParaRPr>
          </a:p>
        </p:txBody>
      </p:sp>
      <p:pic>
        <p:nvPicPr>
          <p:cNvPr id="138" name="Immagine 137"/>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201137868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CustomShape 1"/>
          <p:cNvSpPr/>
          <p:nvPr/>
        </p:nvSpPr>
        <p:spPr>
          <a:xfrm>
            <a:off x="1835696" y="82007"/>
            <a:ext cx="6984776" cy="898633"/>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TERAPIA DOMICILIARE</a:t>
            </a:r>
            <a:endParaRPr sz="4000" dirty="0">
              <a:solidFill>
                <a:srgbClr val="FFFF00"/>
              </a:solidFill>
              <a:latin typeface="Calibri" panose="020F0502020204030204" pitchFamily="34" charset="0"/>
            </a:endParaRPr>
          </a:p>
        </p:txBody>
      </p:sp>
      <p:sp>
        <p:nvSpPr>
          <p:cNvPr id="140" name="CustomShape 2"/>
          <p:cNvSpPr/>
          <p:nvPr/>
        </p:nvSpPr>
        <p:spPr>
          <a:xfrm>
            <a:off x="1835696" y="980640"/>
            <a:ext cx="7198674" cy="864184"/>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it-IT" sz="2000" b="1" strike="noStrike" dirty="0">
                <a:latin typeface="Calibri" panose="020F0502020204030204" pitchFamily="34" charset="0"/>
                <a:ea typeface="DejaVu Sans"/>
              </a:rPr>
              <a:t>Algoritmo per la gestione della riacutizzazione della BPCO a domicilio</a:t>
            </a:r>
            <a:endParaRPr b="1" dirty="0">
              <a:latin typeface="Calibri" panose="020F0502020204030204" pitchFamily="34" charset="0"/>
            </a:endParaRPr>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a:p>
            <a:pPr algn="just">
              <a:lnSpc>
                <a:spcPct val="100000"/>
              </a:lnSpc>
            </a:pPr>
            <a:endParaRPr dirty="0"/>
          </a:p>
        </p:txBody>
      </p:sp>
      <p:pic>
        <p:nvPicPr>
          <p:cNvPr id="7" name="Picture 3"/>
          <p:cNvPicPr/>
          <p:nvPr/>
        </p:nvPicPr>
        <p:blipFill>
          <a:blip r:embed="rId2"/>
          <a:stretch/>
        </p:blipFill>
        <p:spPr>
          <a:xfrm>
            <a:off x="47374" y="1988839"/>
            <a:ext cx="8964411" cy="4606815"/>
          </a:xfrm>
          <a:prstGeom prst="rect">
            <a:avLst/>
          </a:prstGeom>
          <a:ln w="9360">
            <a:noFill/>
          </a:ln>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374" y="82007"/>
            <a:ext cx="1788322" cy="17628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5390647"/>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CustomShape 1"/>
          <p:cNvSpPr/>
          <p:nvPr/>
        </p:nvSpPr>
        <p:spPr>
          <a:xfrm>
            <a:off x="2157807" y="549360"/>
            <a:ext cx="6419880" cy="1224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CRITERI PER L’OSPEDALIZZAZIONE</a:t>
            </a:r>
            <a:endParaRPr sz="4000" dirty="0">
              <a:solidFill>
                <a:srgbClr val="FFFF00"/>
              </a:solidFill>
              <a:latin typeface="Calibri" panose="020F0502020204030204" pitchFamily="34" charset="0"/>
            </a:endParaRPr>
          </a:p>
        </p:txBody>
      </p:sp>
      <p:sp>
        <p:nvSpPr>
          <p:cNvPr id="144" name="CustomShape 2"/>
          <p:cNvSpPr/>
          <p:nvPr/>
        </p:nvSpPr>
        <p:spPr>
          <a:xfrm>
            <a:off x="683640" y="2060848"/>
            <a:ext cx="7919640" cy="3959432"/>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smtClean="0">
                <a:latin typeface="Calibri" panose="020F0502020204030204" pitchFamily="34" charset="0"/>
                <a:ea typeface="DejaVu Sans"/>
              </a:rPr>
              <a:t>Per </a:t>
            </a:r>
            <a:r>
              <a:rPr lang="it-IT" sz="2000" strike="noStrike" dirty="0">
                <a:latin typeface="Calibri" panose="020F0502020204030204" pitchFamily="34" charset="0"/>
                <a:ea typeface="DejaVu Sans"/>
              </a:rPr>
              <a:t>decidere se ricoverare un paziente BPCO con riacutizzazione occorre valutare</a:t>
            </a:r>
            <a:r>
              <a:rPr lang="it-IT" sz="2000" strike="noStrike" dirty="0" smtClean="0">
                <a:latin typeface="Calibri" panose="020F0502020204030204" pitchFamily="34" charset="0"/>
                <a:ea typeface="DejaVu Sans"/>
              </a:rPr>
              <a:t>:</a:t>
            </a:r>
          </a:p>
          <a:p>
            <a:pPr algn="just">
              <a:lnSpc>
                <a:spcPct val="100000"/>
              </a:lnSpc>
            </a:pPr>
            <a:endParaRPr dirty="0">
              <a:latin typeface="Calibri" panose="020F0502020204030204" pitchFamily="34" charset="0"/>
            </a:endParaRPr>
          </a:p>
          <a:p>
            <a:pPr algn="just">
              <a:lnSpc>
                <a:spcPct val="100000"/>
              </a:lnSpc>
            </a:pPr>
            <a:r>
              <a:rPr lang="it-IT" sz="2000" strike="noStrike" dirty="0" smtClean="0">
                <a:latin typeface="Calibri" panose="020F0502020204030204" pitchFamily="34" charset="0"/>
                <a:ea typeface="DejaVu Sans"/>
              </a:rPr>
              <a:t>- la  </a:t>
            </a:r>
            <a:r>
              <a:rPr lang="it-IT" sz="2000" strike="noStrike" dirty="0">
                <a:latin typeface="Calibri" panose="020F0502020204030204" pitchFamily="34" charset="0"/>
                <a:ea typeface="DejaVu Sans"/>
              </a:rPr>
              <a:t>presenza di </a:t>
            </a:r>
            <a:r>
              <a:rPr lang="it-IT" sz="2000" strike="noStrike" dirty="0" err="1">
                <a:latin typeface="Calibri" panose="020F0502020204030204" pitchFamily="34" charset="0"/>
                <a:ea typeface="DejaVu Sans"/>
              </a:rPr>
              <a:t>comorbidità</a:t>
            </a:r>
            <a:r>
              <a:rPr lang="it-IT" sz="2000" strike="noStrike" dirty="0">
                <a:latin typeface="Calibri" panose="020F0502020204030204" pitchFamily="34" charset="0"/>
                <a:ea typeface="DejaVu Sans"/>
              </a:rPr>
              <a:t>,</a:t>
            </a:r>
            <a:endParaRPr dirty="0">
              <a:latin typeface="Calibri" panose="020F0502020204030204" pitchFamily="34" charset="0"/>
            </a:endParaRPr>
          </a:p>
          <a:p>
            <a:pPr algn="just">
              <a:lnSpc>
                <a:spcPct val="100000"/>
              </a:lnSpc>
            </a:pPr>
            <a:r>
              <a:rPr lang="it-IT" sz="2000" strike="noStrike" dirty="0" smtClean="0">
                <a:latin typeface="Calibri" panose="020F0502020204030204" pitchFamily="34" charset="0"/>
                <a:ea typeface="DejaVu Sans"/>
              </a:rPr>
              <a:t>- lo </a:t>
            </a:r>
            <a:r>
              <a:rPr lang="it-IT" sz="2000" strike="noStrike" dirty="0">
                <a:latin typeface="Calibri" panose="020F0502020204030204" pitchFamily="34" charset="0"/>
                <a:ea typeface="DejaVu Sans"/>
              </a:rPr>
              <a:t>stato di performance precedente il ricovero,</a:t>
            </a:r>
            <a:endParaRPr dirty="0">
              <a:latin typeface="Calibri" panose="020F0502020204030204" pitchFamily="34" charset="0"/>
            </a:endParaRPr>
          </a:p>
          <a:p>
            <a:pPr algn="just">
              <a:lnSpc>
                <a:spcPct val="100000"/>
              </a:lnSpc>
            </a:pPr>
            <a:r>
              <a:rPr lang="it-IT" sz="2000" strike="noStrike" dirty="0" smtClean="0">
                <a:latin typeface="Calibri" panose="020F0502020204030204" pitchFamily="34" charset="0"/>
                <a:ea typeface="DejaVu Sans"/>
              </a:rPr>
              <a:t>- il </a:t>
            </a:r>
            <a:r>
              <a:rPr lang="it-IT" sz="2000" strike="noStrike" dirty="0">
                <a:latin typeface="Calibri" panose="020F0502020204030204" pitchFamily="34" charset="0"/>
                <a:ea typeface="DejaVu Sans"/>
              </a:rPr>
              <a:t>livello presunto di  acidosi,</a:t>
            </a:r>
            <a:endParaRPr dirty="0">
              <a:latin typeface="Calibri" panose="020F0502020204030204" pitchFamily="34" charset="0"/>
            </a:endParaRPr>
          </a:p>
          <a:p>
            <a:pPr algn="just">
              <a:lnSpc>
                <a:spcPct val="100000"/>
              </a:lnSpc>
            </a:pPr>
            <a:r>
              <a:rPr lang="it-IT" sz="2000" strike="noStrike" dirty="0" smtClean="0">
                <a:latin typeface="Calibri" panose="020F0502020204030204" pitchFamily="34" charset="0"/>
                <a:ea typeface="DejaVu Sans"/>
              </a:rPr>
              <a:t>- l</a:t>
            </a:r>
            <a:r>
              <a:rPr lang="it-IT" sz="2000" strike="noStrike" dirty="0">
                <a:latin typeface="Calibri" panose="020F0502020204030204" pitchFamily="34" charset="0"/>
                <a:ea typeface="DejaVu Sans"/>
              </a:rPr>
              <a:t>‘ ipossiemia e lo stato neurologico</a:t>
            </a:r>
            <a:endParaRPr dirty="0">
              <a:latin typeface="Calibri" panose="020F0502020204030204" pitchFamily="34" charset="0"/>
            </a:endParaRPr>
          </a:p>
          <a:p>
            <a:pPr algn="just">
              <a:lnSpc>
                <a:spcPct val="100000"/>
              </a:lnSpc>
            </a:pPr>
            <a:endParaRPr dirty="0"/>
          </a:p>
          <a:p>
            <a:pPr algn="just">
              <a:lnSpc>
                <a:spcPct val="100000"/>
              </a:lnSpc>
            </a:pPr>
            <a:endParaRPr dirty="0"/>
          </a:p>
        </p:txBody>
      </p:sp>
      <p:pic>
        <p:nvPicPr>
          <p:cNvPr id="145" name="Immagine 144"/>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2979838793"/>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CustomShape 1"/>
          <p:cNvSpPr/>
          <p:nvPr/>
        </p:nvSpPr>
        <p:spPr>
          <a:xfrm>
            <a:off x="2183400" y="548640"/>
            <a:ext cx="6419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solidFill>
                  <a:srgbClr val="FFFF00"/>
                </a:solidFill>
                <a:latin typeface="Calibri" panose="020F0502020204030204" pitchFamily="34" charset="0"/>
                <a:ea typeface="DejaVu Sans"/>
              </a:rPr>
              <a:t>TERAPIA della BPCO Riacutizzata</a:t>
            </a:r>
            <a:endParaRPr sz="3600" dirty="0">
              <a:solidFill>
                <a:srgbClr val="FFFF00"/>
              </a:solidFill>
              <a:latin typeface="Calibri" panose="020F0502020204030204" pitchFamily="34" charset="0"/>
            </a:endParaRPr>
          </a:p>
        </p:txBody>
      </p:sp>
      <p:sp>
        <p:nvSpPr>
          <p:cNvPr id="147" name="CustomShape 2"/>
          <p:cNvSpPr/>
          <p:nvPr/>
        </p:nvSpPr>
        <p:spPr>
          <a:xfrm>
            <a:off x="683640" y="1728000"/>
            <a:ext cx="7919640" cy="4364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dirty="0"/>
          </a:p>
          <a:p>
            <a:pPr algn="just">
              <a:lnSpc>
                <a:spcPct val="100000"/>
              </a:lnSpc>
            </a:pPr>
            <a:r>
              <a:rPr lang="it-IT" sz="1600" strike="noStrike" dirty="0">
                <a:latin typeface="Calibri"/>
                <a:ea typeface="DejaVu Sans"/>
              </a:rPr>
              <a:t>• </a:t>
            </a:r>
            <a:r>
              <a:rPr lang="it-IT" strike="noStrike" dirty="0">
                <a:ea typeface="DejaVu Sans"/>
              </a:rPr>
              <a:t>Broncodilatatori: aumentare la dose e/o la frequenza dei broncodilatatori a breve durata d’azione</a:t>
            </a:r>
            <a:endParaRPr dirty="0"/>
          </a:p>
          <a:p>
            <a:pPr algn="just">
              <a:lnSpc>
                <a:spcPct val="100000"/>
              </a:lnSpc>
            </a:pPr>
            <a:r>
              <a:rPr lang="it-IT" strike="noStrike" dirty="0">
                <a:ea typeface="DejaVu Sans"/>
              </a:rPr>
              <a:t>- Associare b2-agonisti e anticolinergici a breve durata d’azione</a:t>
            </a:r>
            <a:endParaRPr dirty="0"/>
          </a:p>
          <a:p>
            <a:pPr algn="just">
              <a:lnSpc>
                <a:spcPct val="100000"/>
              </a:lnSpc>
            </a:pPr>
            <a:r>
              <a:rPr lang="it-IT" strike="noStrike" dirty="0">
                <a:ea typeface="DejaVu Sans"/>
              </a:rPr>
              <a:t>- Utilizzare distanziatori oppure nebulizzatori ad aria compressa</a:t>
            </a:r>
            <a:endParaRPr dirty="0"/>
          </a:p>
          <a:p>
            <a:pPr algn="just">
              <a:lnSpc>
                <a:spcPct val="100000"/>
              </a:lnSpc>
            </a:pPr>
            <a:r>
              <a:rPr lang="it-IT" strike="noStrike" dirty="0">
                <a:ea typeface="DejaVu Sans"/>
              </a:rPr>
              <a:t>• Aggiungere corticosteroidi orali o per endovena</a:t>
            </a:r>
            <a:endParaRPr dirty="0"/>
          </a:p>
          <a:p>
            <a:pPr algn="just">
              <a:lnSpc>
                <a:spcPct val="100000"/>
              </a:lnSpc>
            </a:pPr>
            <a:r>
              <a:rPr lang="it-IT" strike="noStrike" dirty="0">
                <a:ea typeface="DejaVu Sans"/>
              </a:rPr>
              <a:t>• Considerare gli antibiotici (per via orale oppure occasionalmente per endovena) in caso di segni di infezione batterica</a:t>
            </a:r>
            <a:endParaRPr dirty="0"/>
          </a:p>
          <a:p>
            <a:pPr algn="just">
              <a:lnSpc>
                <a:spcPct val="100000"/>
              </a:lnSpc>
            </a:pPr>
            <a:r>
              <a:rPr lang="it-IT" strike="noStrike" dirty="0">
                <a:ea typeface="DejaVu Sans"/>
              </a:rPr>
              <a:t>• In ogni momento:</a:t>
            </a:r>
            <a:endParaRPr dirty="0"/>
          </a:p>
          <a:p>
            <a:pPr algn="just">
              <a:lnSpc>
                <a:spcPct val="100000"/>
              </a:lnSpc>
            </a:pPr>
            <a:r>
              <a:rPr lang="it-IT" strike="noStrike" dirty="0">
                <a:ea typeface="DejaVu Sans"/>
              </a:rPr>
              <a:t>- Monitorare il bilancio liquido e la nutrizione</a:t>
            </a:r>
            <a:endParaRPr dirty="0"/>
          </a:p>
          <a:p>
            <a:pPr algn="just">
              <a:lnSpc>
                <a:spcPct val="100000"/>
              </a:lnSpc>
            </a:pPr>
            <a:r>
              <a:rPr lang="it-IT" strike="noStrike" dirty="0">
                <a:ea typeface="DejaVu Sans"/>
              </a:rPr>
              <a:t>- Considerare l’eparina sottocute oppure l’eparina a basso peso molecolare</a:t>
            </a:r>
            <a:endParaRPr dirty="0"/>
          </a:p>
          <a:p>
            <a:pPr algn="just">
              <a:lnSpc>
                <a:spcPct val="100000"/>
              </a:lnSpc>
            </a:pPr>
            <a:r>
              <a:rPr lang="it-IT" strike="noStrike" dirty="0">
                <a:ea typeface="DejaVu Sans"/>
              </a:rPr>
              <a:t>- Identificare e trattare le condizioni associate (esempio, scompenso cardiaco, aritmie)</a:t>
            </a:r>
            <a:endParaRPr dirty="0"/>
          </a:p>
          <a:p>
            <a:pPr algn="just">
              <a:lnSpc>
                <a:spcPct val="100000"/>
              </a:lnSpc>
              <a:buFont typeface="Arial"/>
              <a:buChar char="-"/>
            </a:pPr>
            <a:r>
              <a:rPr lang="it-IT" strike="noStrike" dirty="0">
                <a:ea typeface="DejaVu Sans"/>
              </a:rPr>
              <a:t>Monitorare attentamente la condizione del paziente</a:t>
            </a:r>
            <a:endParaRPr dirty="0"/>
          </a:p>
        </p:txBody>
      </p:sp>
      <p:pic>
        <p:nvPicPr>
          <p:cNvPr id="148" name="Immagine 147"/>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3680957883"/>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CustomShape 1"/>
          <p:cNvSpPr/>
          <p:nvPr/>
        </p:nvSpPr>
        <p:spPr>
          <a:xfrm>
            <a:off x="2183400" y="548640"/>
            <a:ext cx="6419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OPZIONI TERAPEUTICHE</a:t>
            </a:r>
            <a:endParaRPr sz="4000" dirty="0">
              <a:solidFill>
                <a:srgbClr val="FFFF00"/>
              </a:solidFill>
              <a:latin typeface="Calibri" panose="020F0502020204030204" pitchFamily="34" charset="0"/>
            </a:endParaRPr>
          </a:p>
        </p:txBody>
      </p:sp>
      <p:sp>
        <p:nvSpPr>
          <p:cNvPr id="150" name="CustomShape 2"/>
          <p:cNvSpPr/>
          <p:nvPr/>
        </p:nvSpPr>
        <p:spPr>
          <a:xfrm>
            <a:off x="683640" y="1656000"/>
            <a:ext cx="7919640" cy="4436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800" b="1" strike="noStrike" dirty="0" smtClean="0">
                <a:latin typeface="Calibri" panose="020F0502020204030204" pitchFamily="34" charset="0"/>
                <a:ea typeface="DejaVu Sans"/>
              </a:rPr>
              <a:t>1) Broncodilatatori </a:t>
            </a:r>
            <a:r>
              <a:rPr lang="it-IT" sz="2800" b="1" strike="noStrike" dirty="0">
                <a:latin typeface="Calibri" panose="020F0502020204030204" pitchFamily="34" charset="0"/>
                <a:ea typeface="DejaVu Sans"/>
              </a:rPr>
              <a:t>a breve durata </a:t>
            </a:r>
            <a:r>
              <a:rPr lang="it-IT" sz="2800" b="1" strike="noStrike" dirty="0" smtClean="0">
                <a:latin typeface="Calibri" panose="020F0502020204030204" pitchFamily="34" charset="0"/>
                <a:ea typeface="DejaVu Sans"/>
              </a:rPr>
              <a:t>d’azione</a:t>
            </a:r>
            <a:endParaRPr sz="2400" b="1"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Sebbene manchino studi clinici controllati, i b2-agonisti inalatori a breve durata d’azione con o senza gli anticolinergici a breve durata d’azione sono solitamente i broncodilatatori preferiti per il trattamento di una riacutizzazione.</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Le </a:t>
            </a:r>
            <a:r>
              <a:rPr lang="it-IT" sz="2000" strike="noStrike" dirty="0" err="1">
                <a:latin typeface="Calibri" panose="020F0502020204030204" pitchFamily="34" charset="0"/>
                <a:ea typeface="DejaVu Sans"/>
              </a:rPr>
              <a:t>metilxantine</a:t>
            </a:r>
            <a:r>
              <a:rPr lang="it-IT" sz="2000" strike="noStrike" dirty="0">
                <a:latin typeface="Calibri" panose="020F0502020204030204" pitchFamily="34" charset="0"/>
                <a:ea typeface="DejaVu Sans"/>
              </a:rPr>
              <a:t> per endovena (</a:t>
            </a:r>
            <a:r>
              <a:rPr lang="it-IT" sz="2000" strike="noStrike" dirty="0" err="1">
                <a:latin typeface="Calibri" panose="020F0502020204030204" pitchFamily="34" charset="0"/>
                <a:ea typeface="DejaVu Sans"/>
              </a:rPr>
              <a:t>teollina</a:t>
            </a:r>
            <a:r>
              <a:rPr lang="it-IT" sz="2000" strike="noStrike" dirty="0">
                <a:latin typeface="Calibri" panose="020F0502020204030204" pitchFamily="34" charset="0"/>
                <a:ea typeface="DejaVu Sans"/>
              </a:rPr>
              <a:t> o </a:t>
            </a:r>
            <a:r>
              <a:rPr lang="it-IT" sz="2000" strike="noStrike" dirty="0" err="1">
                <a:latin typeface="Calibri" panose="020F0502020204030204" pitchFamily="34" charset="0"/>
                <a:ea typeface="DejaVu Sans"/>
              </a:rPr>
              <a:t>aminollina</a:t>
            </a:r>
            <a:r>
              <a:rPr lang="it-IT" sz="2000" strike="noStrike" dirty="0">
                <a:latin typeface="Calibri" panose="020F0502020204030204" pitchFamily="34" charset="0"/>
                <a:ea typeface="DejaVu Sans"/>
              </a:rPr>
              <a:t>) sono considerate una terapia di seconda linea, da usarsi solamente in casi selezionati quando esiste una risposta insufficiente o inadeguata ai broncodilatatori a breve durata d’azione . Gli effetti collaterali delle </a:t>
            </a:r>
            <a:r>
              <a:rPr lang="it-IT" sz="2000" strike="noStrike" dirty="0" err="1">
                <a:latin typeface="Calibri" panose="020F0502020204030204" pitchFamily="34" charset="0"/>
                <a:ea typeface="DejaVu Sans"/>
              </a:rPr>
              <a:t>metilxantine</a:t>
            </a:r>
            <a:r>
              <a:rPr lang="it-IT" sz="2000" strike="noStrike" dirty="0">
                <a:latin typeface="Calibri" panose="020F0502020204030204" pitchFamily="34" charset="0"/>
                <a:ea typeface="DejaVu Sans"/>
              </a:rPr>
              <a:t> sono significativi e i possibili effetti benefici in termini di funzione polmonare e di obiettivi clinici sono modesti..</a:t>
            </a:r>
            <a:endParaRPr dirty="0">
              <a:latin typeface="Calibri" panose="020F0502020204030204" pitchFamily="34" charset="0"/>
            </a:endParaRPr>
          </a:p>
        </p:txBody>
      </p:sp>
      <p:pic>
        <p:nvPicPr>
          <p:cNvPr id="151" name="Immagine 150"/>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16186431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CustomShape 1"/>
          <p:cNvSpPr/>
          <p:nvPr/>
        </p:nvSpPr>
        <p:spPr>
          <a:xfrm>
            <a:off x="2183400" y="548640"/>
            <a:ext cx="6419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OPZIONI TERAPEUTICHE</a:t>
            </a:r>
            <a:endParaRPr sz="4000" dirty="0">
              <a:solidFill>
                <a:srgbClr val="FFFF00"/>
              </a:solidFill>
              <a:latin typeface="Calibri" panose="020F0502020204030204" pitchFamily="34" charset="0"/>
            </a:endParaRPr>
          </a:p>
        </p:txBody>
      </p:sp>
      <p:sp>
        <p:nvSpPr>
          <p:cNvPr id="153" name="CustomShape 2"/>
          <p:cNvSpPr/>
          <p:nvPr/>
        </p:nvSpPr>
        <p:spPr>
          <a:xfrm>
            <a:off x="683640" y="1800000"/>
            <a:ext cx="7919640" cy="429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800" b="1" strike="noStrike" dirty="0" smtClean="0">
                <a:latin typeface="Calibri" panose="020F0502020204030204" pitchFamily="34" charset="0"/>
                <a:ea typeface="DejaVu Sans"/>
              </a:rPr>
              <a:t>2) Corticosteroidi</a:t>
            </a:r>
            <a:endParaRPr sz="3200" b="1"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Dati di studi in ambito sanitario secondario indicano che nelle riacutizzazioni di BPCO i</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corticosteroidi sistemici riducono la durata della convalescenza, migliorano la funzione</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polmonare (VEMS) e l’ipossiemia arteriosa (PaO2), e riducono il rischio di recidiva precoce, fallimento del trattamento e durata della degenza ospedaliera.</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E’ raccomandata una dose di 40 mg di prednisone per 5 giorni anche se non ci sono dati sufficienti per fornire conclusioni definitive riguardanti la durata ottimale della terapia</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con corticosteroidi nelle riacutizzazioni della BPCO.</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La terapia con prednisolone orale </a:t>
            </a:r>
            <a:r>
              <a:rPr lang="it-IT" sz="1600" strike="noStrike" dirty="0" err="1">
                <a:latin typeface="Calibri" panose="020F0502020204030204" pitchFamily="34" charset="0"/>
                <a:ea typeface="DejaVu Sans"/>
              </a:rPr>
              <a:t>e’</a:t>
            </a:r>
            <a:r>
              <a:rPr lang="it-IT" sz="1600" strike="noStrike" dirty="0">
                <a:latin typeface="Calibri" panose="020F0502020204030204" pitchFamily="34" charset="0"/>
                <a:ea typeface="DejaVu Sans"/>
              </a:rPr>
              <a:t> da preferire. </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La </a:t>
            </a:r>
            <a:r>
              <a:rPr lang="it-IT" sz="1600" strike="noStrike" dirty="0" err="1">
                <a:latin typeface="Calibri" panose="020F0502020204030204" pitchFamily="34" charset="0"/>
                <a:ea typeface="DejaVu Sans"/>
              </a:rPr>
              <a:t>budesonide</a:t>
            </a:r>
            <a:r>
              <a:rPr lang="it-IT" sz="1600" strike="noStrike" dirty="0">
                <a:latin typeface="Calibri" panose="020F0502020204030204" pitchFamily="34" charset="0"/>
                <a:ea typeface="DejaVu Sans"/>
              </a:rPr>
              <a:t> per nebulizzazione da sola </a:t>
            </a:r>
            <a:r>
              <a:rPr lang="it-IT" sz="1600" strike="noStrike" dirty="0" err="1">
                <a:latin typeface="Calibri" panose="020F0502020204030204" pitchFamily="34" charset="0"/>
                <a:ea typeface="DejaVu Sans"/>
              </a:rPr>
              <a:t>puo</a:t>
            </a:r>
            <a:r>
              <a:rPr lang="it-IT" sz="1600" strike="noStrike" dirty="0">
                <a:latin typeface="Calibri" panose="020F0502020204030204" pitchFamily="34" charset="0"/>
                <a:ea typeface="DejaVu Sans"/>
              </a:rPr>
              <a:t> essere un’alternativa (sebbene </a:t>
            </a:r>
            <a:r>
              <a:rPr lang="it-IT" sz="1600" strike="noStrike" dirty="0" err="1">
                <a:latin typeface="Calibri" panose="020F0502020204030204" pitchFamily="34" charset="0"/>
                <a:ea typeface="DejaVu Sans"/>
              </a:rPr>
              <a:t>piu</a:t>
            </a:r>
            <a:r>
              <a:rPr lang="it-IT" sz="1600" strike="noStrike" dirty="0">
                <a:latin typeface="Calibri" panose="020F0502020204030204" pitchFamily="34" charset="0"/>
                <a:ea typeface="DejaVu Sans"/>
              </a:rPr>
              <a:t> costosa) ai corticosteroidi orali nel trattamento delle riacutizzazioni.</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Il magnesio nebulizzato come adiuvante al trattamento con </a:t>
            </a:r>
            <a:r>
              <a:rPr lang="it-IT" sz="1600" strike="noStrike" dirty="0" err="1">
                <a:latin typeface="Calibri" panose="020F0502020204030204" pitchFamily="34" charset="0"/>
                <a:ea typeface="DejaVu Sans"/>
              </a:rPr>
              <a:t>salbutamolo</a:t>
            </a:r>
            <a:r>
              <a:rPr lang="it-IT" sz="1600" strike="noStrike" dirty="0">
                <a:latin typeface="Calibri" panose="020F0502020204030204" pitchFamily="34" charset="0"/>
                <a:ea typeface="DejaVu Sans"/>
              </a:rPr>
              <a:t> nella riacutizzazione</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acuta di BPCO non ha effetto sul FEV1.</a:t>
            </a:r>
            <a:endParaRPr dirty="0">
              <a:latin typeface="Calibri" panose="020F0502020204030204" pitchFamily="34" charset="0"/>
            </a:endParaRPr>
          </a:p>
        </p:txBody>
      </p:sp>
      <p:pic>
        <p:nvPicPr>
          <p:cNvPr id="154" name="Immagine 153"/>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356491717"/>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CustomShape 1"/>
          <p:cNvSpPr/>
          <p:nvPr/>
        </p:nvSpPr>
        <p:spPr>
          <a:xfrm>
            <a:off x="2183400" y="548640"/>
            <a:ext cx="6347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OPZIONI TERAPEUTICHE</a:t>
            </a:r>
            <a:endParaRPr sz="4000" dirty="0">
              <a:solidFill>
                <a:srgbClr val="FFFF00"/>
              </a:solidFill>
              <a:latin typeface="Calibri" panose="020F0502020204030204" pitchFamily="34" charset="0"/>
            </a:endParaRPr>
          </a:p>
        </p:txBody>
      </p:sp>
      <p:sp>
        <p:nvSpPr>
          <p:cNvPr id="156" name="CustomShape 2"/>
          <p:cNvSpPr/>
          <p:nvPr/>
        </p:nvSpPr>
        <p:spPr>
          <a:xfrm>
            <a:off x="611640" y="1872000"/>
            <a:ext cx="7919640" cy="4282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800" b="1" strike="noStrike" dirty="0" smtClean="0">
                <a:latin typeface="Calibri" panose="020F0502020204030204" pitchFamily="34" charset="0"/>
                <a:ea typeface="DejaVu Sans"/>
              </a:rPr>
              <a:t>3) Antibiotici</a:t>
            </a:r>
            <a:endParaRPr sz="3200" b="1"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Esiste evidenza a supporto dell’utilizzo di antibiotici nelle riacutizzazioni se i pazienti presentano segni clinici di infezione batterica, per esempio l’aumento della purulenza dell’espettorato.</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 Gli antibiotici riducono il rischio di mortalità a breve termine del 77%, di insuccesso terapeutico del 53% e della purulenza dell’espettorato del 44%.</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Nei pazienti ambulatoriali, l’esame colturale dell’escreato non è consigliabile </a:t>
            </a:r>
            <a:r>
              <a:rPr lang="it-IT" sz="1600" strike="noStrike" dirty="0" err="1">
                <a:latin typeface="Calibri" panose="020F0502020204030204" pitchFamily="34" charset="0"/>
                <a:ea typeface="DejaVu Sans"/>
              </a:rPr>
              <a:t>perchè</a:t>
            </a:r>
            <a:r>
              <a:rPr lang="it-IT" sz="1600" strike="noStrike" dirty="0">
                <a:latin typeface="Calibri" panose="020F0502020204030204" pitchFamily="34" charset="0"/>
                <a:ea typeface="DejaVu Sans"/>
              </a:rPr>
              <a:t> richiede troppo tempo (almeno due giorni) e spesso non fornisce risultati affidabili per motivi tecnici, per esempio l’intercorrere di </a:t>
            </a:r>
            <a:r>
              <a:rPr lang="it-IT" sz="1600" strike="noStrike" dirty="0" err="1">
                <a:latin typeface="Calibri" panose="020F0502020204030204" pitchFamily="34" charset="0"/>
                <a:ea typeface="DejaVu Sans"/>
              </a:rPr>
              <a:t>piu</a:t>
            </a:r>
            <a:r>
              <a:rPr lang="it-IT" sz="1600" strike="noStrike" dirty="0">
                <a:latin typeface="Calibri" panose="020F0502020204030204" pitchFamily="34" charset="0"/>
                <a:ea typeface="DejaVu Sans"/>
              </a:rPr>
              <a:t> di 4 ore tra il momento dell’espettorazione di muco e l’analisi nel laboratorio di microbiologia.</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La </a:t>
            </a:r>
            <a:r>
              <a:rPr lang="it-IT" sz="1600" strike="noStrike" dirty="0" err="1">
                <a:latin typeface="Calibri" panose="020F0502020204030204" pitchFamily="34" charset="0"/>
                <a:ea typeface="DejaVu Sans"/>
              </a:rPr>
              <a:t>procalcitonina</a:t>
            </a:r>
            <a:r>
              <a:rPr lang="it-IT" sz="1600" strike="noStrike" dirty="0">
                <a:latin typeface="Calibri" panose="020F0502020204030204" pitchFamily="34" charset="0"/>
                <a:ea typeface="DejaVu Sans"/>
              </a:rPr>
              <a:t> III, un marcatore specifico per le infezioni batteriche, </a:t>
            </a:r>
            <a:r>
              <a:rPr lang="it-IT" sz="1600" strike="noStrike" dirty="0" err="1">
                <a:latin typeface="Calibri" panose="020F0502020204030204" pitchFamily="34" charset="0"/>
                <a:ea typeface="DejaVu Sans"/>
              </a:rPr>
              <a:t>puo</a:t>
            </a:r>
            <a:r>
              <a:rPr lang="it-IT" sz="1600" strike="noStrike" dirty="0">
                <a:latin typeface="Calibri" panose="020F0502020204030204" pitchFamily="34" charset="0"/>
                <a:ea typeface="DejaVu Sans"/>
              </a:rPr>
              <a:t> essere valida per</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decidere se utilizzare gli antibiotici, ma e costosa e non ampiamente consolidata</a:t>
            </a:r>
            <a:endParaRPr dirty="0">
              <a:latin typeface="Calibri" panose="020F0502020204030204" pitchFamily="34" charset="0"/>
            </a:endParaRPr>
          </a:p>
        </p:txBody>
      </p:sp>
      <p:pic>
        <p:nvPicPr>
          <p:cNvPr id="157" name="Immagine 156"/>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96051946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CustomShape 1"/>
          <p:cNvSpPr/>
          <p:nvPr/>
        </p:nvSpPr>
        <p:spPr>
          <a:xfrm>
            <a:off x="2183400" y="549360"/>
            <a:ext cx="6419880" cy="674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OPZIONI TERAPEUTICHE</a:t>
            </a:r>
            <a:endParaRPr sz="4000" dirty="0">
              <a:solidFill>
                <a:srgbClr val="FFFF00"/>
              </a:solidFill>
              <a:latin typeface="Calibri" panose="020F0502020204030204" pitchFamily="34" charset="0"/>
            </a:endParaRPr>
          </a:p>
        </p:txBody>
      </p:sp>
      <p:sp>
        <p:nvSpPr>
          <p:cNvPr id="159" name="CustomShape 2"/>
          <p:cNvSpPr/>
          <p:nvPr/>
        </p:nvSpPr>
        <p:spPr>
          <a:xfrm>
            <a:off x="683640" y="1440000"/>
            <a:ext cx="7919640" cy="465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1600" strike="noStrike" dirty="0">
                <a:latin typeface="Calibri"/>
                <a:ea typeface="DejaVu Sans"/>
              </a:rPr>
              <a:t>In conclusione, gli antibiotici andrebbero somministrati ai pazienti con riacutizzazione di BPCO:</a:t>
            </a:r>
            <a:endParaRPr dirty="0"/>
          </a:p>
          <a:p>
            <a:pPr algn="just">
              <a:lnSpc>
                <a:spcPct val="100000"/>
              </a:lnSpc>
              <a:buFont typeface="Arial"/>
              <a:buChar char="•"/>
            </a:pPr>
            <a:r>
              <a:rPr lang="it-IT" sz="1600" strike="noStrike" dirty="0">
                <a:latin typeface="Calibri"/>
                <a:ea typeface="DejaVu Sans"/>
              </a:rPr>
              <a:t>che presentano tre sintomi cardinali (aumento della dispnea, della quantità di escreato e purulenza dell’espettorato) ;</a:t>
            </a:r>
            <a:endParaRPr dirty="0"/>
          </a:p>
          <a:p>
            <a:pPr algn="just">
              <a:lnSpc>
                <a:spcPct val="100000"/>
              </a:lnSpc>
              <a:buFont typeface="Arial"/>
              <a:buChar char="•"/>
            </a:pPr>
            <a:r>
              <a:rPr lang="it-IT" sz="1600" strike="noStrike" dirty="0">
                <a:latin typeface="Calibri"/>
                <a:ea typeface="DejaVu Sans"/>
              </a:rPr>
              <a:t>che hanno due su tre dei sintomi cardinali, se l’aumentata purulenza dell’espettorato e uno dei due sintomi;</a:t>
            </a:r>
            <a:endParaRPr dirty="0"/>
          </a:p>
          <a:p>
            <a:pPr algn="just">
              <a:lnSpc>
                <a:spcPct val="100000"/>
              </a:lnSpc>
              <a:buFont typeface="Arial"/>
              <a:buChar char="•"/>
            </a:pPr>
            <a:r>
              <a:rPr lang="it-IT" sz="1600" strike="noStrike" dirty="0">
                <a:latin typeface="Calibri"/>
                <a:ea typeface="DejaVu Sans"/>
              </a:rPr>
              <a:t>che richiedono ventilazione meccanica (invasiva o non invasiva).</a:t>
            </a:r>
            <a:endParaRPr dirty="0"/>
          </a:p>
          <a:p>
            <a:pPr algn="just">
              <a:lnSpc>
                <a:spcPct val="100000"/>
              </a:lnSpc>
            </a:pPr>
            <a:r>
              <a:rPr lang="it-IT" sz="1600" strike="noStrike" dirty="0">
                <a:latin typeface="Calibri"/>
                <a:ea typeface="DejaVu Sans"/>
              </a:rPr>
              <a:t>La durata raccomandata della terapia antibiotica e solitamente di 5-10 giorni. La scelta dell’antibiotico dovrebbe basarsi sulla resistenza batterica locale. Solitamente il trattamento antibiotico iniziale è un’</a:t>
            </a:r>
            <a:r>
              <a:rPr lang="it-IT" sz="1600" strike="noStrike" dirty="0" err="1">
                <a:latin typeface="Calibri"/>
                <a:ea typeface="DejaVu Sans"/>
              </a:rPr>
              <a:t>aminopenicillina</a:t>
            </a:r>
            <a:r>
              <a:rPr lang="it-IT" sz="1600" strike="noStrike" dirty="0">
                <a:latin typeface="Calibri"/>
                <a:ea typeface="DejaVu Sans"/>
              </a:rPr>
              <a:t> con o senza acido </a:t>
            </a:r>
            <a:r>
              <a:rPr lang="it-IT" sz="1600" strike="noStrike" dirty="0" err="1">
                <a:latin typeface="Calibri"/>
                <a:ea typeface="DejaVu Sans"/>
              </a:rPr>
              <a:t>clavulanico</a:t>
            </a:r>
            <a:r>
              <a:rPr lang="it-IT" sz="1600" strike="noStrike" dirty="0">
                <a:latin typeface="Calibri"/>
                <a:ea typeface="DejaVu Sans"/>
              </a:rPr>
              <a:t>, un macrolide oppure una tetraciclina.</a:t>
            </a:r>
            <a:endParaRPr dirty="0"/>
          </a:p>
          <a:p>
            <a:pPr algn="just">
              <a:lnSpc>
                <a:spcPct val="100000"/>
              </a:lnSpc>
            </a:pPr>
            <a:r>
              <a:rPr lang="it-IT" sz="1600" strike="noStrike" dirty="0">
                <a:latin typeface="Calibri"/>
                <a:ea typeface="DejaVu Sans"/>
              </a:rPr>
              <a:t>In pazienti con frequenti riacutizzazioni, grave ostruzione bronchiale e/o riacutizzazioni che richiedono ventilazione meccanica, andrebbero eseguiti esami colturali sull’espettorato o su altro materiale proveniente dal polmone, </a:t>
            </a:r>
            <a:r>
              <a:rPr lang="it-IT" sz="1600" strike="noStrike" dirty="0" err="1">
                <a:latin typeface="Calibri"/>
                <a:ea typeface="DejaVu Sans"/>
              </a:rPr>
              <a:t>poiche</a:t>
            </a:r>
            <a:r>
              <a:rPr lang="it-IT" sz="1600" strike="noStrike" dirty="0">
                <a:latin typeface="Calibri"/>
                <a:ea typeface="DejaVu Sans"/>
              </a:rPr>
              <a:t>’ possono essere presenti batteri </a:t>
            </a:r>
            <a:r>
              <a:rPr lang="it-IT" sz="1600" strike="noStrike" dirty="0" err="1">
                <a:latin typeface="Calibri"/>
                <a:ea typeface="DejaVu Sans"/>
              </a:rPr>
              <a:t>Gram</a:t>
            </a:r>
            <a:r>
              <a:rPr lang="it-IT" sz="1600" strike="noStrike" dirty="0">
                <a:latin typeface="Calibri"/>
                <a:ea typeface="DejaVu Sans"/>
              </a:rPr>
              <a:t> negativi (esempio, le specie di </a:t>
            </a:r>
            <a:r>
              <a:rPr lang="it-IT" sz="1600" strike="noStrike" dirty="0" err="1">
                <a:latin typeface="Calibri"/>
                <a:ea typeface="DejaVu Sans"/>
              </a:rPr>
              <a:t>Pseudomonas</a:t>
            </a:r>
            <a:r>
              <a:rPr lang="it-IT" sz="1600" strike="noStrike" dirty="0">
                <a:latin typeface="Calibri"/>
                <a:ea typeface="DejaVu Sans"/>
              </a:rPr>
              <a:t>) oppure patogeni resistenti non sensibili agli antibiotici sopra menzionati.</a:t>
            </a:r>
            <a:endParaRPr dirty="0"/>
          </a:p>
          <a:p>
            <a:pPr algn="just">
              <a:lnSpc>
                <a:spcPct val="100000"/>
              </a:lnSpc>
            </a:pPr>
            <a:r>
              <a:rPr lang="it-IT" sz="1600" strike="noStrike" dirty="0">
                <a:latin typeface="Calibri"/>
                <a:ea typeface="DejaVu Sans"/>
              </a:rPr>
              <a:t>La via di somministrazione (orale o endovenosa) dipende dalla capacita del paziente a deglutire e dalla farmacocinetica dell’antibiotico, anche se e da preferire la somministrazione orale.</a:t>
            </a:r>
            <a:endParaRPr dirty="0"/>
          </a:p>
          <a:p>
            <a:pPr algn="just">
              <a:lnSpc>
                <a:spcPct val="100000"/>
              </a:lnSpc>
            </a:pPr>
            <a:r>
              <a:rPr lang="it-IT" sz="1600" strike="noStrike" dirty="0">
                <a:latin typeface="Calibri"/>
                <a:ea typeface="DejaVu Sans"/>
              </a:rPr>
              <a:t>Miglioramenti della dispnea e della purulenza dell’espettorato indicano il successo clinico</a:t>
            </a:r>
            <a:r>
              <a:rPr lang="it-IT" sz="1600" strike="noStrike" dirty="0">
                <a:solidFill>
                  <a:srgbClr val="000000"/>
                </a:solidFill>
                <a:latin typeface="Calibri"/>
                <a:ea typeface="DejaVu Sans"/>
              </a:rPr>
              <a:t>.</a:t>
            </a:r>
            <a:endParaRPr dirty="0"/>
          </a:p>
        </p:txBody>
      </p:sp>
      <p:pic>
        <p:nvPicPr>
          <p:cNvPr id="160" name="Immagine 159"/>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3841934505"/>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CustomShape 1"/>
          <p:cNvSpPr/>
          <p:nvPr/>
        </p:nvSpPr>
        <p:spPr>
          <a:xfrm>
            <a:off x="2183400" y="549360"/>
            <a:ext cx="6419880" cy="674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OPZIONI TERAPEUTICHE</a:t>
            </a:r>
            <a:endParaRPr sz="4000" dirty="0">
              <a:solidFill>
                <a:srgbClr val="FFFF00"/>
              </a:solidFill>
              <a:latin typeface="Calibri" panose="020F0502020204030204" pitchFamily="34" charset="0"/>
            </a:endParaRPr>
          </a:p>
        </p:txBody>
      </p:sp>
      <p:sp>
        <p:nvSpPr>
          <p:cNvPr id="162" name="CustomShape 2"/>
          <p:cNvSpPr/>
          <p:nvPr/>
        </p:nvSpPr>
        <p:spPr>
          <a:xfrm>
            <a:off x="683640" y="1944000"/>
            <a:ext cx="7919640" cy="4148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1600" strike="noStrike" dirty="0">
                <a:latin typeface="Calibri"/>
                <a:ea typeface="DejaVu Sans"/>
              </a:rPr>
              <a:t>Terapie aggiuntive.</a:t>
            </a:r>
            <a:endParaRPr dirty="0"/>
          </a:p>
          <a:p>
            <a:pPr algn="just">
              <a:lnSpc>
                <a:spcPct val="100000"/>
              </a:lnSpc>
            </a:pPr>
            <a:endParaRPr dirty="0"/>
          </a:p>
          <a:p>
            <a:pPr algn="just">
              <a:lnSpc>
                <a:spcPct val="100000"/>
              </a:lnSpc>
            </a:pPr>
            <a:r>
              <a:rPr lang="it-IT" sz="1600" strike="noStrike" dirty="0">
                <a:latin typeface="Calibri"/>
                <a:ea typeface="DejaVu Sans"/>
              </a:rPr>
              <a:t>In base alla condizione clinica del paziente, vanno considerati un appropriato bilancio di li- </a:t>
            </a:r>
            <a:r>
              <a:rPr lang="it-IT" sz="1600" strike="noStrike" dirty="0" err="1">
                <a:latin typeface="Calibri"/>
                <a:ea typeface="DejaVu Sans"/>
              </a:rPr>
              <a:t>quidi</a:t>
            </a:r>
            <a:r>
              <a:rPr lang="it-IT" sz="1600" strike="noStrike" dirty="0">
                <a:latin typeface="Calibri"/>
                <a:ea typeface="DejaVu Sans"/>
              </a:rPr>
              <a:t> con particolare attenzione alla somministrazione di diuretici, anticoagulanti, il trattamento delle </a:t>
            </a:r>
            <a:r>
              <a:rPr lang="it-IT" sz="1600" strike="noStrike" dirty="0" err="1">
                <a:latin typeface="Calibri"/>
                <a:ea typeface="DejaVu Sans"/>
              </a:rPr>
              <a:t>comorbidita</a:t>
            </a:r>
            <a:r>
              <a:rPr lang="it-IT" sz="1600" strike="noStrike" dirty="0">
                <a:latin typeface="Calibri"/>
                <a:ea typeface="DejaVu Sans"/>
              </a:rPr>
              <a:t> e gli aspetti nutrizionali.</a:t>
            </a:r>
            <a:endParaRPr dirty="0"/>
          </a:p>
          <a:p>
            <a:pPr algn="just">
              <a:lnSpc>
                <a:spcPct val="100000"/>
              </a:lnSpc>
            </a:pPr>
            <a:endParaRPr dirty="0"/>
          </a:p>
          <a:p>
            <a:pPr algn="just">
              <a:lnSpc>
                <a:spcPct val="100000"/>
              </a:lnSpc>
            </a:pPr>
            <a:r>
              <a:rPr lang="it-IT" sz="1600" strike="noStrike" dirty="0">
                <a:latin typeface="Calibri"/>
                <a:ea typeface="DejaVu Sans"/>
              </a:rPr>
              <a:t>In qualsiasi momento, inoltre, gli operatori sanitari dovrebbero fermamente applicare </a:t>
            </a:r>
            <a:r>
              <a:rPr lang="it-IT" sz="1600" strike="noStrike" dirty="0" err="1">
                <a:latin typeface="Calibri"/>
                <a:ea typeface="DejaVu Sans"/>
              </a:rPr>
              <a:t>misu</a:t>
            </a:r>
            <a:r>
              <a:rPr lang="it-IT" sz="1600" strike="noStrike" dirty="0">
                <a:latin typeface="Calibri"/>
                <a:ea typeface="DejaVu Sans"/>
              </a:rPr>
              <a:t>- re restrittive contro il fumo di sigaretta.</a:t>
            </a:r>
            <a:endParaRPr dirty="0"/>
          </a:p>
          <a:p>
            <a:pPr algn="just">
              <a:lnSpc>
                <a:spcPct val="100000"/>
              </a:lnSpc>
            </a:pPr>
            <a:endParaRPr dirty="0"/>
          </a:p>
          <a:p>
            <a:pPr algn="just">
              <a:lnSpc>
                <a:spcPct val="100000"/>
              </a:lnSpc>
            </a:pPr>
            <a:r>
              <a:rPr lang="it-IT" sz="1600" strike="noStrike" dirty="0">
                <a:latin typeface="Calibri"/>
                <a:ea typeface="DejaVu Sans"/>
              </a:rPr>
              <a:t>Dato che i pazienti ricoverati in ospedale a causa di esacerbazioni di BPCO sono ad aumentato rischio di trombosi venosa profonda ed embolia polmonare, dovrebbero essere rafforzate le misure di trombo profilassi.</a:t>
            </a:r>
            <a:endParaRPr dirty="0"/>
          </a:p>
        </p:txBody>
      </p:sp>
      <p:pic>
        <p:nvPicPr>
          <p:cNvPr id="163" name="Immagine 162"/>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589155205"/>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CustomShape 1"/>
          <p:cNvSpPr/>
          <p:nvPr/>
        </p:nvSpPr>
        <p:spPr>
          <a:xfrm>
            <a:off x="2183400" y="548640"/>
            <a:ext cx="6419880" cy="675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GESTIONE OSPEDALIERA</a:t>
            </a:r>
            <a:endParaRPr sz="3600" b="1" dirty="0">
              <a:solidFill>
                <a:srgbClr val="FFFF00"/>
              </a:solidFill>
              <a:latin typeface="Calibri" panose="020F0502020204030204" pitchFamily="34" charset="0"/>
            </a:endParaRPr>
          </a:p>
        </p:txBody>
      </p:sp>
      <p:sp>
        <p:nvSpPr>
          <p:cNvPr id="165" name="CustomShape 2"/>
          <p:cNvSpPr/>
          <p:nvPr/>
        </p:nvSpPr>
        <p:spPr>
          <a:xfrm>
            <a:off x="683640" y="1728000"/>
            <a:ext cx="7919640" cy="4364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ea typeface="DejaVu Sans"/>
              </a:rPr>
              <a:t>Com</a:t>
            </a:r>
            <a:r>
              <a:rPr lang="it-IT" sz="2000" strike="noStrike" dirty="0">
                <a:latin typeface="Calibri" panose="020F0502020204030204" pitchFamily="34" charset="0"/>
                <a:ea typeface="DejaVu Sans"/>
              </a:rPr>
              <a:t>ponenti terapeutici della gestione ospedaliera:</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800" b="1" strike="noStrike" dirty="0">
                <a:latin typeface="Calibri" panose="020F0502020204030204" pitchFamily="34" charset="0"/>
                <a:ea typeface="DejaVu Sans"/>
              </a:rPr>
              <a:t>SUPPORTO RESPIRATORIO</a:t>
            </a:r>
            <a:endParaRPr sz="2400" b="1"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Ossigenoterapia Supporto </a:t>
            </a:r>
            <a:r>
              <a:rPr lang="it-IT" sz="2000" strike="noStrike" dirty="0" err="1">
                <a:latin typeface="Calibri" panose="020F0502020204030204" pitchFamily="34" charset="0"/>
                <a:ea typeface="DejaVu Sans"/>
              </a:rPr>
              <a:t>ventilatorio</a:t>
            </a: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Ventilazione meccanica non invasiva Ventilazione meccanica invasiva</a:t>
            </a:r>
            <a:endParaRPr dirty="0">
              <a:latin typeface="Calibri" panose="020F0502020204030204" pitchFamily="34" charset="0"/>
            </a:endParaRPr>
          </a:p>
          <a:p>
            <a:pPr algn="just">
              <a:lnSpc>
                <a:spcPct val="100000"/>
              </a:lnSpc>
            </a:pPr>
            <a:endParaRPr dirty="0">
              <a:latin typeface="Calibri" panose="020F0502020204030204" pitchFamily="34" charset="0"/>
            </a:endParaRPr>
          </a:p>
          <a:p>
            <a:pPr algn="just">
              <a:lnSpc>
                <a:spcPct val="100000"/>
              </a:lnSpc>
            </a:pPr>
            <a:r>
              <a:rPr lang="it-IT" sz="2800" b="1" strike="noStrike" dirty="0">
                <a:latin typeface="Calibri" panose="020F0502020204030204" pitchFamily="34" charset="0"/>
                <a:ea typeface="DejaVu Sans"/>
              </a:rPr>
              <a:t>TRATTAMENTO FARMACOLOGICO</a:t>
            </a:r>
            <a:endParaRPr sz="2400" b="1"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Broncodilatatori Corticosteroidi Antibiotici</a:t>
            </a:r>
            <a:endParaRPr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Terapie aggiuntive</a:t>
            </a:r>
            <a:endParaRPr dirty="0">
              <a:latin typeface="Calibri" panose="020F0502020204030204" pitchFamily="34" charset="0"/>
            </a:endParaRPr>
          </a:p>
        </p:txBody>
      </p:sp>
      <p:pic>
        <p:nvPicPr>
          <p:cNvPr id="166" name="Immagine 165"/>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2498370367"/>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CustomShape 1"/>
          <p:cNvSpPr/>
          <p:nvPr/>
        </p:nvSpPr>
        <p:spPr>
          <a:xfrm>
            <a:off x="2183400" y="549360"/>
            <a:ext cx="6419880" cy="674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solidFill>
                  <a:srgbClr val="FFFF00"/>
                </a:solidFill>
                <a:latin typeface="Calibri" panose="020F0502020204030204" pitchFamily="34" charset="0"/>
                <a:ea typeface="DejaVu Sans"/>
              </a:rPr>
              <a:t>Impatto della BPCO riacutizzata</a:t>
            </a:r>
            <a:endParaRPr sz="3600" dirty="0">
              <a:solidFill>
                <a:srgbClr val="FFFF00"/>
              </a:solidFill>
              <a:latin typeface="Calibri" panose="020F0502020204030204" pitchFamily="34" charset="0"/>
            </a:endParaRPr>
          </a:p>
        </p:txBody>
      </p:sp>
      <p:sp>
        <p:nvSpPr>
          <p:cNvPr id="168" name="CustomShape 2"/>
          <p:cNvSpPr/>
          <p:nvPr/>
        </p:nvSpPr>
        <p:spPr>
          <a:xfrm>
            <a:off x="683640" y="2204864"/>
            <a:ext cx="7919640" cy="266429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latin typeface="+mj-lt"/>
                <a:ea typeface="DejaVu Sans"/>
              </a:rPr>
              <a:t>Le riacutizzazioni sono eventi importanti nel corso della malattia in quanto:</a:t>
            </a:r>
            <a:endParaRPr dirty="0">
              <a:latin typeface="+mj-lt"/>
            </a:endParaRPr>
          </a:p>
          <a:p>
            <a:pPr algn="just">
              <a:lnSpc>
                <a:spcPct val="100000"/>
              </a:lnSpc>
            </a:pPr>
            <a:endParaRPr dirty="0">
              <a:latin typeface="+mj-lt"/>
            </a:endParaRPr>
          </a:p>
          <a:p>
            <a:pPr algn="just">
              <a:lnSpc>
                <a:spcPct val="100000"/>
              </a:lnSpc>
            </a:pPr>
            <a:r>
              <a:rPr lang="it-IT" sz="2000" strike="noStrike" dirty="0">
                <a:latin typeface="+mj-lt"/>
                <a:ea typeface="DejaVu Sans"/>
              </a:rPr>
              <a:t> Influenzano negativamente la qualità di vita del malato</a:t>
            </a:r>
            <a:endParaRPr dirty="0">
              <a:latin typeface="+mj-lt"/>
            </a:endParaRPr>
          </a:p>
          <a:p>
            <a:pPr algn="just">
              <a:lnSpc>
                <a:spcPct val="100000"/>
              </a:lnSpc>
            </a:pPr>
            <a:r>
              <a:rPr lang="it-IT" sz="2000" strike="noStrike" dirty="0">
                <a:latin typeface="+mj-lt"/>
                <a:ea typeface="DejaVu Sans"/>
              </a:rPr>
              <a:t> Richiedono diverse settimane per risolversi</a:t>
            </a:r>
            <a:endParaRPr dirty="0">
              <a:latin typeface="+mj-lt"/>
            </a:endParaRPr>
          </a:p>
          <a:p>
            <a:pPr algn="just">
              <a:lnSpc>
                <a:spcPct val="100000"/>
              </a:lnSpc>
            </a:pPr>
            <a:r>
              <a:rPr lang="it-IT" sz="2000" strike="noStrike" dirty="0">
                <a:latin typeface="+mj-lt"/>
                <a:ea typeface="DejaVu Sans"/>
              </a:rPr>
              <a:t> Accelerano il declino funzionale</a:t>
            </a:r>
            <a:endParaRPr dirty="0">
              <a:latin typeface="+mj-lt"/>
            </a:endParaRPr>
          </a:p>
          <a:p>
            <a:pPr algn="just">
              <a:lnSpc>
                <a:spcPct val="100000"/>
              </a:lnSpc>
            </a:pPr>
            <a:r>
              <a:rPr lang="it-IT" sz="2000" strike="noStrike" dirty="0">
                <a:latin typeface="+mj-lt"/>
                <a:ea typeface="DejaVu Sans"/>
              </a:rPr>
              <a:t> Sono associate a significativa mortalità </a:t>
            </a:r>
            <a:endParaRPr dirty="0">
              <a:latin typeface="+mj-lt"/>
            </a:endParaRPr>
          </a:p>
          <a:p>
            <a:pPr algn="just">
              <a:lnSpc>
                <a:spcPct val="100000"/>
              </a:lnSpc>
            </a:pPr>
            <a:r>
              <a:rPr lang="it-IT" sz="2000" strike="noStrike" dirty="0">
                <a:latin typeface="+mj-lt"/>
                <a:ea typeface="DejaVu Sans"/>
              </a:rPr>
              <a:t> Presentano elevati costi socio economici</a:t>
            </a:r>
            <a:endParaRPr dirty="0">
              <a:latin typeface="+mj-lt"/>
            </a:endParaRPr>
          </a:p>
        </p:txBody>
      </p:sp>
      <p:pic>
        <p:nvPicPr>
          <p:cNvPr id="169" name="Immagine 168"/>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2023100429"/>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CustomShape 1"/>
          <p:cNvSpPr/>
          <p:nvPr/>
        </p:nvSpPr>
        <p:spPr>
          <a:xfrm>
            <a:off x="1523880" y="6581880"/>
            <a:ext cx="6094800" cy="27216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lstStyle/>
          <a:p>
            <a:pPr algn="ctr">
              <a:lnSpc>
                <a:spcPct val="100000"/>
              </a:lnSpc>
            </a:pPr>
            <a:r>
              <a:rPr lang="it-IT" sz="1200" strike="noStrike">
                <a:solidFill>
                  <a:srgbClr val="FFFFFF"/>
                </a:solidFill>
                <a:latin typeface="Calibri"/>
                <a:ea typeface="DejaVu Sans"/>
              </a:rPr>
              <a:t>© 2015 Global Initiative for Chronic Obstructive Lung Disease</a:t>
            </a:r>
            <a:endParaRPr/>
          </a:p>
        </p:txBody>
      </p:sp>
      <p:sp>
        <p:nvSpPr>
          <p:cNvPr id="171" name="CustomShape 2"/>
          <p:cNvSpPr/>
          <p:nvPr/>
        </p:nvSpPr>
        <p:spPr>
          <a:xfrm>
            <a:off x="5015160" y="1302480"/>
            <a:ext cx="2361240" cy="1664280"/>
          </a:xfrm>
          <a:prstGeom prst="ellipse">
            <a:avLst/>
          </a:prstGeom>
          <a:gradFill>
            <a:gsLst>
              <a:gs pos="0">
                <a:srgbClr val="EBEE74"/>
              </a:gs>
              <a:gs pos="100000">
                <a:srgbClr val="95974A"/>
              </a:gs>
            </a:gsLst>
            <a:lin ang="0"/>
          </a:gradFill>
          <a:ln w="12600">
            <a:solidFill>
              <a:schemeClr val="bg2"/>
            </a:solidFill>
            <a:round/>
          </a:ln>
        </p:spPr>
        <p:style>
          <a:lnRef idx="0">
            <a:scrgbClr r="0" g="0" b="0"/>
          </a:lnRef>
          <a:fillRef idx="0">
            <a:scrgbClr r="0" g="0" b="0"/>
          </a:fillRef>
          <a:effectRef idx="0">
            <a:scrgbClr r="0" g="0" b="0"/>
          </a:effectRef>
          <a:fontRef idx="minor"/>
        </p:style>
        <p:txBody>
          <a:bodyPr wrap="none" lIns="90000" tIns="45000" rIns="90000" bIns="45000" anchor="ctr"/>
          <a:lstStyle/>
          <a:p>
            <a:pPr algn="ctr">
              <a:lnSpc>
                <a:spcPct val="100000"/>
              </a:lnSpc>
            </a:pPr>
            <a:r>
              <a:rPr lang="it-IT" sz="2000" b="1" strike="noStrike">
                <a:solidFill>
                  <a:srgbClr val="000000"/>
                </a:solidFill>
                <a:latin typeface="Calibri"/>
                <a:ea typeface="DejaVu Sans"/>
              </a:rPr>
              <a:t>Impatto sui </a:t>
            </a:r>
            <a:endParaRPr/>
          </a:p>
          <a:p>
            <a:pPr algn="ctr">
              <a:lnSpc>
                <a:spcPct val="100000"/>
              </a:lnSpc>
            </a:pPr>
            <a:r>
              <a:rPr lang="it-IT" sz="2000" b="1" strike="noStrike">
                <a:solidFill>
                  <a:srgbClr val="000000"/>
                </a:solidFill>
                <a:latin typeface="Calibri"/>
                <a:ea typeface="DejaVu Sans"/>
              </a:rPr>
              <a:t>sintomi e sulla </a:t>
            </a:r>
            <a:endParaRPr/>
          </a:p>
          <a:p>
            <a:pPr algn="ctr">
              <a:lnSpc>
                <a:spcPct val="100000"/>
              </a:lnSpc>
            </a:pPr>
            <a:r>
              <a:rPr lang="it-IT" sz="2000" b="1" strike="noStrike">
                <a:solidFill>
                  <a:srgbClr val="000000"/>
                </a:solidFill>
                <a:latin typeface="Calibri"/>
                <a:ea typeface="DejaVu Sans"/>
              </a:rPr>
              <a:t>funzionalità </a:t>
            </a:r>
            <a:endParaRPr/>
          </a:p>
          <a:p>
            <a:pPr algn="ctr">
              <a:lnSpc>
                <a:spcPct val="100000"/>
              </a:lnSpc>
            </a:pPr>
            <a:r>
              <a:rPr lang="it-IT" sz="2000" b="1" strike="noStrike">
                <a:solidFill>
                  <a:srgbClr val="000000"/>
                </a:solidFill>
                <a:latin typeface="Calibri"/>
                <a:ea typeface="DejaVu Sans"/>
              </a:rPr>
              <a:t>respiratoria</a:t>
            </a:r>
            <a:endParaRPr/>
          </a:p>
        </p:txBody>
      </p:sp>
      <p:sp>
        <p:nvSpPr>
          <p:cNvPr id="172" name="CustomShape 3"/>
          <p:cNvSpPr/>
          <p:nvPr/>
        </p:nvSpPr>
        <p:spPr>
          <a:xfrm>
            <a:off x="1905120" y="1135080"/>
            <a:ext cx="2361240" cy="1691280"/>
          </a:xfrm>
          <a:prstGeom prst="ellipse">
            <a:avLst/>
          </a:prstGeom>
          <a:gradFill>
            <a:gsLst>
              <a:gs pos="0">
                <a:srgbClr val="EBEE74"/>
              </a:gs>
              <a:gs pos="100000">
                <a:srgbClr val="95974A"/>
              </a:gs>
            </a:gsLst>
            <a:lin ang="0"/>
          </a:gradFill>
          <a:ln w="12600">
            <a:solidFill>
              <a:schemeClr val="bg2"/>
            </a:solidFill>
            <a:round/>
          </a:ln>
        </p:spPr>
        <p:style>
          <a:lnRef idx="0">
            <a:scrgbClr r="0" g="0" b="0"/>
          </a:lnRef>
          <a:fillRef idx="0">
            <a:scrgbClr r="0" g="0" b="0"/>
          </a:fillRef>
          <a:effectRef idx="0">
            <a:scrgbClr r="0" g="0" b="0"/>
          </a:effectRef>
          <a:fontRef idx="minor"/>
        </p:style>
        <p:txBody>
          <a:bodyPr wrap="none" lIns="90000" tIns="45000" rIns="90000" bIns="45000" anchor="ctr"/>
          <a:lstStyle/>
          <a:p>
            <a:pPr algn="ctr">
              <a:lnSpc>
                <a:spcPct val="100000"/>
              </a:lnSpc>
            </a:pPr>
            <a:r>
              <a:rPr lang="it-IT" sz="2000" b="1" strike="noStrike" dirty="0">
                <a:solidFill>
                  <a:schemeClr val="bg1"/>
                </a:solidFill>
                <a:latin typeface="Calibri"/>
                <a:ea typeface="DejaVu Sans"/>
              </a:rPr>
              <a:t>Impatto negativo </a:t>
            </a:r>
            <a:endParaRPr dirty="0">
              <a:solidFill>
                <a:schemeClr val="bg1"/>
              </a:solidFill>
            </a:endParaRPr>
          </a:p>
          <a:p>
            <a:pPr algn="ctr">
              <a:lnSpc>
                <a:spcPct val="100000"/>
              </a:lnSpc>
            </a:pPr>
            <a:r>
              <a:rPr lang="it-IT" sz="2000" b="1" strike="noStrike" dirty="0">
                <a:solidFill>
                  <a:schemeClr val="bg1"/>
                </a:solidFill>
                <a:latin typeface="Calibri"/>
                <a:ea typeface="DejaVu Sans"/>
              </a:rPr>
              <a:t>sulla qualità </a:t>
            </a:r>
            <a:endParaRPr dirty="0">
              <a:solidFill>
                <a:schemeClr val="bg1"/>
              </a:solidFill>
            </a:endParaRPr>
          </a:p>
          <a:p>
            <a:pPr algn="ctr">
              <a:lnSpc>
                <a:spcPct val="100000"/>
              </a:lnSpc>
            </a:pPr>
            <a:r>
              <a:rPr lang="it-IT" sz="2000" b="1" strike="noStrike" dirty="0">
                <a:solidFill>
                  <a:schemeClr val="bg1"/>
                </a:solidFill>
                <a:latin typeface="Calibri"/>
                <a:ea typeface="DejaVu Sans"/>
              </a:rPr>
              <a:t>della vita</a:t>
            </a:r>
            <a:endParaRPr dirty="0">
              <a:solidFill>
                <a:schemeClr val="bg1"/>
              </a:solidFill>
            </a:endParaRPr>
          </a:p>
        </p:txBody>
      </p:sp>
      <p:sp>
        <p:nvSpPr>
          <p:cNvPr id="173" name="CustomShape 4"/>
          <p:cNvSpPr/>
          <p:nvPr/>
        </p:nvSpPr>
        <p:spPr>
          <a:xfrm>
            <a:off x="6248520" y="3733920"/>
            <a:ext cx="2361240" cy="1691280"/>
          </a:xfrm>
          <a:prstGeom prst="ellipse">
            <a:avLst/>
          </a:prstGeom>
          <a:gradFill>
            <a:gsLst>
              <a:gs pos="0">
                <a:srgbClr val="EBEE74"/>
              </a:gs>
              <a:gs pos="100000">
                <a:srgbClr val="95974A"/>
              </a:gs>
            </a:gsLst>
            <a:lin ang="0"/>
          </a:gradFill>
          <a:ln w="12600">
            <a:solidFill>
              <a:schemeClr val="bg2"/>
            </a:solidFill>
            <a:round/>
          </a:ln>
        </p:spPr>
        <p:style>
          <a:lnRef idx="0">
            <a:scrgbClr r="0" g="0" b="0"/>
          </a:lnRef>
          <a:fillRef idx="0">
            <a:scrgbClr r="0" g="0" b="0"/>
          </a:fillRef>
          <a:effectRef idx="0">
            <a:scrgbClr r="0" g="0" b="0"/>
          </a:effectRef>
          <a:fontRef idx="minor"/>
        </p:style>
        <p:txBody>
          <a:bodyPr wrap="none" lIns="90000" tIns="45000" rIns="90000" bIns="45000" anchor="ctr"/>
          <a:lstStyle/>
          <a:p>
            <a:pPr algn="ctr">
              <a:lnSpc>
                <a:spcPct val="100000"/>
              </a:lnSpc>
            </a:pPr>
            <a:r>
              <a:rPr lang="it-IT" sz="2400" b="1" strike="noStrike">
                <a:solidFill>
                  <a:srgbClr val="000000"/>
                </a:solidFill>
                <a:latin typeface="Calibri"/>
                <a:ea typeface="DejaVu Sans"/>
              </a:rPr>
              <a:t>Aumento </a:t>
            </a:r>
            <a:endParaRPr/>
          </a:p>
          <a:p>
            <a:pPr algn="ctr">
              <a:lnSpc>
                <a:spcPct val="100000"/>
              </a:lnSpc>
            </a:pPr>
            <a:r>
              <a:rPr lang="it-IT" sz="2400" b="1" strike="noStrike">
                <a:solidFill>
                  <a:srgbClr val="000000"/>
                </a:solidFill>
                <a:latin typeface="Calibri"/>
                <a:ea typeface="DejaVu Sans"/>
              </a:rPr>
              <a:t>dei costi</a:t>
            </a:r>
            <a:endParaRPr/>
          </a:p>
        </p:txBody>
      </p:sp>
      <p:sp>
        <p:nvSpPr>
          <p:cNvPr id="174" name="CustomShape 5"/>
          <p:cNvSpPr/>
          <p:nvPr/>
        </p:nvSpPr>
        <p:spPr>
          <a:xfrm>
            <a:off x="380880" y="3657600"/>
            <a:ext cx="2361240" cy="1691280"/>
          </a:xfrm>
          <a:prstGeom prst="ellipse">
            <a:avLst/>
          </a:prstGeom>
          <a:gradFill>
            <a:gsLst>
              <a:gs pos="0">
                <a:srgbClr val="EBEE74"/>
              </a:gs>
              <a:gs pos="100000">
                <a:srgbClr val="95974A"/>
              </a:gs>
            </a:gsLst>
            <a:lin ang="0"/>
          </a:gradFill>
          <a:ln w="12600">
            <a:solidFill>
              <a:schemeClr val="bg2"/>
            </a:solidFill>
            <a:round/>
          </a:ln>
        </p:spPr>
        <p:style>
          <a:lnRef idx="0">
            <a:scrgbClr r="0" g="0" b="0"/>
          </a:lnRef>
          <a:fillRef idx="0">
            <a:scrgbClr r="0" g="0" b="0"/>
          </a:fillRef>
          <a:effectRef idx="0">
            <a:scrgbClr r="0" g="0" b="0"/>
          </a:effectRef>
          <a:fontRef idx="minor"/>
        </p:style>
        <p:txBody>
          <a:bodyPr wrap="none" lIns="90000" tIns="45000" rIns="90000" bIns="45000" anchor="ctr"/>
          <a:lstStyle/>
          <a:p>
            <a:pPr algn="ctr">
              <a:lnSpc>
                <a:spcPct val="100000"/>
              </a:lnSpc>
            </a:pPr>
            <a:r>
              <a:rPr lang="it-IT" sz="2000" b="1" strike="noStrike">
                <a:solidFill>
                  <a:srgbClr val="000000"/>
                </a:solidFill>
                <a:latin typeface="Calibri"/>
                <a:ea typeface="DejaVu Sans"/>
              </a:rPr>
              <a:t>Accelerato </a:t>
            </a:r>
            <a:endParaRPr/>
          </a:p>
          <a:p>
            <a:pPr algn="ctr">
              <a:lnSpc>
                <a:spcPct val="100000"/>
              </a:lnSpc>
            </a:pPr>
            <a:r>
              <a:rPr lang="it-IT" sz="2000" b="1" strike="noStrike">
                <a:solidFill>
                  <a:srgbClr val="000000"/>
                </a:solidFill>
                <a:latin typeface="Calibri"/>
                <a:ea typeface="DejaVu Sans"/>
              </a:rPr>
              <a:t>declino della </a:t>
            </a:r>
            <a:endParaRPr/>
          </a:p>
          <a:p>
            <a:pPr algn="ctr">
              <a:lnSpc>
                <a:spcPct val="100000"/>
              </a:lnSpc>
            </a:pPr>
            <a:r>
              <a:rPr lang="it-IT" sz="2000" b="1" strike="noStrike">
                <a:solidFill>
                  <a:srgbClr val="000000"/>
                </a:solidFill>
                <a:latin typeface="Calibri"/>
                <a:ea typeface="DejaVu Sans"/>
              </a:rPr>
              <a:t>funzionalità </a:t>
            </a:r>
            <a:endParaRPr/>
          </a:p>
          <a:p>
            <a:pPr algn="ctr">
              <a:lnSpc>
                <a:spcPct val="100000"/>
              </a:lnSpc>
            </a:pPr>
            <a:r>
              <a:rPr lang="it-IT" sz="2000" b="1" strike="noStrike">
                <a:solidFill>
                  <a:srgbClr val="000000"/>
                </a:solidFill>
                <a:latin typeface="Calibri"/>
                <a:ea typeface="DejaVu Sans"/>
              </a:rPr>
              <a:t>respiratoria</a:t>
            </a:r>
            <a:endParaRPr/>
          </a:p>
        </p:txBody>
      </p:sp>
      <p:sp>
        <p:nvSpPr>
          <p:cNvPr id="175" name="CustomShape 6"/>
          <p:cNvSpPr/>
          <p:nvPr/>
        </p:nvSpPr>
        <p:spPr>
          <a:xfrm>
            <a:off x="3352680" y="4876920"/>
            <a:ext cx="2361240" cy="1691280"/>
          </a:xfrm>
          <a:prstGeom prst="ellipse">
            <a:avLst/>
          </a:prstGeom>
          <a:gradFill>
            <a:gsLst>
              <a:gs pos="0">
                <a:srgbClr val="EBEE74"/>
              </a:gs>
              <a:gs pos="100000">
                <a:srgbClr val="95974A"/>
              </a:gs>
            </a:gsLst>
            <a:lin ang="0"/>
          </a:gradFill>
          <a:ln w="12600">
            <a:solidFill>
              <a:schemeClr val="bg2"/>
            </a:solidFill>
            <a:round/>
          </a:ln>
        </p:spPr>
        <p:style>
          <a:lnRef idx="0">
            <a:scrgbClr r="0" g="0" b="0"/>
          </a:lnRef>
          <a:fillRef idx="0">
            <a:scrgbClr r="0" g="0" b="0"/>
          </a:fillRef>
          <a:effectRef idx="0">
            <a:scrgbClr r="0" g="0" b="0"/>
          </a:effectRef>
          <a:fontRef idx="minor"/>
        </p:style>
        <p:txBody>
          <a:bodyPr wrap="none" lIns="90000" tIns="45000" rIns="90000" bIns="45000" anchor="ctr"/>
          <a:lstStyle/>
          <a:p>
            <a:pPr algn="ctr">
              <a:lnSpc>
                <a:spcPct val="100000"/>
              </a:lnSpc>
            </a:pPr>
            <a:r>
              <a:rPr lang="it-IT" sz="2400" b="1" strike="noStrike">
                <a:solidFill>
                  <a:srgbClr val="000000"/>
                </a:solidFill>
                <a:latin typeface="Calibri"/>
                <a:ea typeface="DejaVu Sans"/>
              </a:rPr>
              <a:t>Aumento della </a:t>
            </a:r>
            <a:endParaRPr/>
          </a:p>
          <a:p>
            <a:pPr algn="ctr">
              <a:lnSpc>
                <a:spcPct val="100000"/>
              </a:lnSpc>
            </a:pPr>
            <a:r>
              <a:rPr lang="it-IT" sz="2400" b="1" strike="noStrike">
                <a:solidFill>
                  <a:srgbClr val="000000"/>
                </a:solidFill>
                <a:latin typeface="Calibri"/>
                <a:ea typeface="DejaVu Sans"/>
              </a:rPr>
              <a:t>mortalità</a:t>
            </a:r>
            <a:endParaRPr/>
          </a:p>
        </p:txBody>
      </p:sp>
      <p:sp>
        <p:nvSpPr>
          <p:cNvPr id="176" name="CustomShape 7"/>
          <p:cNvSpPr/>
          <p:nvPr/>
        </p:nvSpPr>
        <p:spPr>
          <a:xfrm>
            <a:off x="2819520" y="2819520"/>
            <a:ext cx="3383640" cy="1853280"/>
          </a:xfrm>
          <a:prstGeom prst="ellipse">
            <a:avLst/>
          </a:prstGeom>
          <a:gradFill>
            <a:gsLst>
              <a:gs pos="0">
                <a:srgbClr val="FF3300"/>
              </a:gs>
              <a:gs pos="100000">
                <a:srgbClr val="761800"/>
              </a:gs>
            </a:gsLst>
            <a:lin ang="0"/>
          </a:gradFill>
          <a:ln w="12600">
            <a:solidFill>
              <a:schemeClr val="bg2"/>
            </a:solidFill>
            <a:round/>
          </a:ln>
        </p:spPr>
        <p:style>
          <a:lnRef idx="0">
            <a:scrgbClr r="0" g="0" b="0"/>
          </a:lnRef>
          <a:fillRef idx="0">
            <a:scrgbClr r="0" g="0" b="0"/>
          </a:fillRef>
          <a:effectRef idx="0">
            <a:scrgbClr r="0" g="0" b="0"/>
          </a:effectRef>
          <a:fontRef idx="minor"/>
        </p:style>
        <p:txBody>
          <a:bodyPr wrap="none" lIns="90000" tIns="45000" rIns="90000" bIns="45000" anchor="ctr"/>
          <a:lstStyle/>
          <a:p>
            <a:pPr algn="ctr">
              <a:lnSpc>
                <a:spcPct val="100000"/>
              </a:lnSpc>
            </a:pPr>
            <a:r>
              <a:rPr lang="it-IT" b="1" strike="noStrike" dirty="0">
                <a:latin typeface="Calibri"/>
                <a:ea typeface="DejaVu Sans"/>
              </a:rPr>
              <a:t>RIACUTIZZAZIONI</a:t>
            </a:r>
            <a:endParaRPr dirty="0"/>
          </a:p>
        </p:txBody>
      </p:sp>
      <p:sp>
        <p:nvSpPr>
          <p:cNvPr id="177" name="CustomShape 8"/>
          <p:cNvSpPr/>
          <p:nvPr/>
        </p:nvSpPr>
        <p:spPr>
          <a:xfrm rot="2274000">
            <a:off x="5961960" y="4032000"/>
            <a:ext cx="467280" cy="437400"/>
          </a:xfrm>
          <a:prstGeom prst="notchedRightArrow">
            <a:avLst>
              <a:gd name="adj1" fmla="val 50000"/>
              <a:gd name="adj2" fmla="val 25000"/>
            </a:avLst>
          </a:prstGeom>
          <a:solidFill>
            <a:schemeClr val="bg1"/>
          </a:solidFill>
          <a:ln w="9360">
            <a:solidFill>
              <a:schemeClr val="tx1"/>
            </a:solidFill>
            <a:miter/>
          </a:ln>
        </p:spPr>
        <p:style>
          <a:lnRef idx="0">
            <a:scrgbClr r="0" g="0" b="0"/>
          </a:lnRef>
          <a:fillRef idx="0">
            <a:scrgbClr r="0" g="0" b="0"/>
          </a:fillRef>
          <a:effectRef idx="0">
            <a:scrgbClr r="0" g="0" b="0"/>
          </a:effectRef>
          <a:fontRef idx="minor"/>
        </p:style>
      </p:sp>
      <p:sp>
        <p:nvSpPr>
          <p:cNvPr id="178" name="CustomShape 9"/>
          <p:cNvSpPr/>
          <p:nvPr/>
        </p:nvSpPr>
        <p:spPr>
          <a:xfrm rot="5400000">
            <a:off x="4238640" y="4526280"/>
            <a:ext cx="501480" cy="441720"/>
          </a:xfrm>
          <a:prstGeom prst="notchedRightArrow">
            <a:avLst>
              <a:gd name="adj1" fmla="val 50000"/>
              <a:gd name="adj2" fmla="val 25000"/>
            </a:avLst>
          </a:prstGeom>
          <a:solidFill>
            <a:srgbClr val="FFFFFF"/>
          </a:solidFill>
          <a:ln w="9360">
            <a:solidFill>
              <a:schemeClr val="tx1"/>
            </a:solidFill>
            <a:miter/>
          </a:ln>
        </p:spPr>
        <p:style>
          <a:lnRef idx="0">
            <a:scrgbClr r="0" g="0" b="0"/>
          </a:lnRef>
          <a:fillRef idx="0">
            <a:scrgbClr r="0" g="0" b="0"/>
          </a:fillRef>
          <a:effectRef idx="0">
            <a:scrgbClr r="0" g="0" b="0"/>
          </a:effectRef>
          <a:fontRef idx="minor"/>
        </p:style>
      </p:sp>
      <p:sp>
        <p:nvSpPr>
          <p:cNvPr id="179" name="CustomShape 10"/>
          <p:cNvSpPr/>
          <p:nvPr/>
        </p:nvSpPr>
        <p:spPr>
          <a:xfrm rot="8607000">
            <a:off x="2509560" y="3836520"/>
            <a:ext cx="527400" cy="556560"/>
          </a:xfrm>
          <a:prstGeom prst="notchedRightArrow">
            <a:avLst>
              <a:gd name="adj1" fmla="val 50000"/>
              <a:gd name="adj2" fmla="val 25000"/>
            </a:avLst>
          </a:prstGeom>
          <a:solidFill>
            <a:srgbClr val="FFFFFF"/>
          </a:solidFill>
          <a:ln w="9360">
            <a:solidFill>
              <a:schemeClr val="tx1"/>
            </a:solidFill>
            <a:miter/>
          </a:ln>
        </p:spPr>
        <p:style>
          <a:lnRef idx="0">
            <a:scrgbClr r="0" g="0" b="0"/>
          </a:lnRef>
          <a:fillRef idx="0">
            <a:scrgbClr r="0" g="0" b="0"/>
          </a:fillRef>
          <a:effectRef idx="0">
            <a:scrgbClr r="0" g="0" b="0"/>
          </a:effectRef>
          <a:fontRef idx="minor"/>
        </p:style>
      </p:sp>
      <p:sp>
        <p:nvSpPr>
          <p:cNvPr id="180" name="CustomShape 11"/>
          <p:cNvSpPr/>
          <p:nvPr/>
        </p:nvSpPr>
        <p:spPr>
          <a:xfrm rot="18724200">
            <a:off x="5283720" y="2708280"/>
            <a:ext cx="477360" cy="518400"/>
          </a:xfrm>
          <a:prstGeom prst="notchedRightArrow">
            <a:avLst>
              <a:gd name="adj1" fmla="val 50000"/>
              <a:gd name="adj2" fmla="val 25000"/>
            </a:avLst>
          </a:prstGeom>
          <a:solidFill>
            <a:srgbClr val="FFFFFF"/>
          </a:solidFill>
          <a:ln w="9360">
            <a:solidFill>
              <a:schemeClr val="tx1"/>
            </a:solidFill>
            <a:miter/>
          </a:ln>
        </p:spPr>
        <p:style>
          <a:lnRef idx="0">
            <a:scrgbClr r="0" g="0" b="0"/>
          </a:lnRef>
          <a:fillRef idx="0">
            <a:scrgbClr r="0" g="0" b="0"/>
          </a:fillRef>
          <a:effectRef idx="0">
            <a:scrgbClr r="0" g="0" b="0"/>
          </a:effectRef>
          <a:fontRef idx="minor"/>
        </p:style>
      </p:sp>
      <p:sp>
        <p:nvSpPr>
          <p:cNvPr id="181" name="CustomShape 12"/>
          <p:cNvSpPr/>
          <p:nvPr/>
        </p:nvSpPr>
        <p:spPr>
          <a:xfrm rot="14225400">
            <a:off x="3446640" y="2571120"/>
            <a:ext cx="425520" cy="454680"/>
          </a:xfrm>
          <a:prstGeom prst="notchedRightArrow">
            <a:avLst>
              <a:gd name="adj1" fmla="val 50000"/>
              <a:gd name="adj2" fmla="val 25000"/>
            </a:avLst>
          </a:prstGeom>
          <a:solidFill>
            <a:srgbClr val="FFFFFF"/>
          </a:solidFill>
          <a:ln w="9360">
            <a:solidFill>
              <a:schemeClr val="tx1"/>
            </a:solidFill>
            <a:miter/>
          </a:ln>
        </p:spPr>
        <p:style>
          <a:lnRef idx="0">
            <a:scrgbClr r="0" g="0" b="0"/>
          </a:lnRef>
          <a:fillRef idx="0">
            <a:scrgbClr r="0" g="0" b="0"/>
          </a:fillRef>
          <a:effectRef idx="0">
            <a:scrgbClr r="0" g="0" b="0"/>
          </a:effectRef>
          <a:fontRef idx="minor"/>
        </p:style>
      </p:sp>
      <p:sp>
        <p:nvSpPr>
          <p:cNvPr id="182" name="Line 13"/>
          <p:cNvSpPr/>
          <p:nvPr/>
        </p:nvSpPr>
        <p:spPr>
          <a:xfrm>
            <a:off x="380880" y="1029960"/>
            <a:ext cx="8421480" cy="36720"/>
          </a:xfrm>
          <a:prstGeom prst="line">
            <a:avLst/>
          </a:prstGeom>
          <a:ln w="28440">
            <a:solidFill>
              <a:srgbClr val="F4C600"/>
            </a:solidFill>
            <a:round/>
          </a:ln>
        </p:spPr>
      </p:sp>
      <p:sp>
        <p:nvSpPr>
          <p:cNvPr id="183" name="CustomShape 14"/>
          <p:cNvSpPr/>
          <p:nvPr/>
        </p:nvSpPr>
        <p:spPr>
          <a:xfrm>
            <a:off x="179640" y="336240"/>
            <a:ext cx="8685720" cy="467640"/>
          </a:xfrm>
          <a:prstGeom prst="rect">
            <a:avLst/>
          </a:prstGeom>
          <a:noFill/>
          <a:ln w="9360">
            <a:noFill/>
          </a:ln>
        </p:spPr>
        <p:style>
          <a:lnRef idx="0">
            <a:scrgbClr r="0" g="0" b="0"/>
          </a:lnRef>
          <a:fillRef idx="0">
            <a:scrgbClr r="0" g="0" b="0"/>
          </a:fillRef>
          <a:effectRef idx="0">
            <a:scrgbClr r="0" g="0" b="0"/>
          </a:effectRef>
          <a:fontRef idx="minor"/>
        </p:style>
        <p:txBody>
          <a:bodyPr lIns="0" tIns="51120" rIns="0" bIns="51120" anchor="b"/>
          <a:lstStyle/>
          <a:p>
            <a:pPr algn="ctr">
              <a:lnSpc>
                <a:spcPct val="100000"/>
              </a:lnSpc>
            </a:pPr>
            <a:r>
              <a:rPr lang="it-IT" sz="2800" b="1" strike="noStrike" dirty="0">
                <a:solidFill>
                  <a:srgbClr val="FFFF00"/>
                </a:solidFill>
                <a:latin typeface="Tahoma"/>
                <a:ea typeface="DejaVu Sans"/>
              </a:rPr>
              <a:t>Conseguenze delle riacutizzazioni della BPCO</a:t>
            </a:r>
            <a:endParaRPr sz="2000" dirty="0">
              <a:solidFill>
                <a:srgbClr val="FFFF00"/>
              </a:solidFill>
            </a:endParaRPr>
          </a:p>
        </p:txBody>
      </p:sp>
      <p:pic>
        <p:nvPicPr>
          <p:cNvPr id="17" name="Immagine 16"/>
          <p:cNvPicPr/>
          <p:nvPr/>
        </p:nvPicPr>
        <p:blipFill>
          <a:blip r:embed="rId3"/>
          <a:stretch/>
        </p:blipFill>
        <p:spPr>
          <a:xfrm>
            <a:off x="496130" y="5893560"/>
            <a:ext cx="1389600" cy="674640"/>
          </a:xfrm>
          <a:prstGeom prst="rect">
            <a:avLst/>
          </a:prstGeom>
          <a:ln>
            <a:noFill/>
          </a:ln>
        </p:spPr>
      </p:pic>
    </p:spTree>
    <p:extLst>
      <p:ext uri="{BB962C8B-B14F-4D97-AF65-F5344CB8AC3E}">
        <p14:creationId xmlns:p14="http://schemas.microsoft.com/office/powerpoint/2010/main" val="3708517301"/>
      </p:ext>
    </p:extLst>
  </p:cSld>
  <p:clrMapOvr>
    <a:masterClrMapping/>
  </p:clrMapOvr>
  <p:transition>
    <p:fade/>
  </p:transition>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CustomShape 1"/>
          <p:cNvSpPr/>
          <p:nvPr/>
        </p:nvSpPr>
        <p:spPr>
          <a:xfrm>
            <a:off x="1810440" y="369090"/>
            <a:ext cx="6722000" cy="1331718"/>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solidFill>
                  <a:srgbClr val="FFFF00"/>
                </a:solidFill>
                <a:latin typeface="Calibri" panose="020F0502020204030204" pitchFamily="34" charset="0"/>
                <a:ea typeface="DejaVu Sans"/>
              </a:rPr>
              <a:t>Fattori predittivi negativi di ricovero per  un paziente BPCO</a:t>
            </a:r>
            <a:endParaRPr sz="3600" dirty="0">
              <a:solidFill>
                <a:srgbClr val="FFFF00"/>
              </a:solidFill>
              <a:latin typeface="Calibri" panose="020F0502020204030204" pitchFamily="34" charset="0"/>
            </a:endParaRPr>
          </a:p>
        </p:txBody>
      </p:sp>
      <p:sp>
        <p:nvSpPr>
          <p:cNvPr id="186" name="CustomShape 2"/>
          <p:cNvSpPr/>
          <p:nvPr/>
        </p:nvSpPr>
        <p:spPr>
          <a:xfrm>
            <a:off x="827584" y="2204864"/>
            <a:ext cx="7704856" cy="3096344"/>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Non essere vaccinato</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Non avere mai fatto riabilitazione</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Non usare ossigenoterapia</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Non saper usare farmaci inalatori</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Avere una storia di esposizione professionale</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Essere ancora fumatore</a:t>
            </a:r>
            <a:endParaRPr sz="2400" b="1" dirty="0">
              <a:latin typeface="Calibri" panose="020F0502020204030204" pitchFamily="34" charset="0"/>
            </a:endParaRPr>
          </a:p>
        </p:txBody>
      </p:sp>
      <p:pic>
        <p:nvPicPr>
          <p:cNvPr id="187" name="Immagine 186"/>
          <p:cNvPicPr/>
          <p:nvPr/>
        </p:nvPicPr>
        <p:blipFill>
          <a:blip r:embed="rId2"/>
          <a:stretch/>
        </p:blipFill>
        <p:spPr>
          <a:xfrm>
            <a:off x="420840" y="549540"/>
            <a:ext cx="1389600" cy="674640"/>
          </a:xfrm>
          <a:prstGeom prst="rect">
            <a:avLst/>
          </a:prstGeom>
          <a:ln>
            <a:noFill/>
          </a:ln>
        </p:spPr>
      </p:pic>
    </p:spTree>
    <p:extLst>
      <p:ext uri="{BB962C8B-B14F-4D97-AF65-F5344CB8AC3E}">
        <p14:creationId xmlns:p14="http://schemas.microsoft.com/office/powerpoint/2010/main" val="623010934"/>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CustomShape 1"/>
          <p:cNvSpPr/>
          <p:nvPr/>
        </p:nvSpPr>
        <p:spPr>
          <a:xfrm>
            <a:off x="2183400" y="549360"/>
            <a:ext cx="6273720" cy="1151448"/>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strike="noStrike" dirty="0">
                <a:solidFill>
                  <a:srgbClr val="FFFF00"/>
                </a:solidFill>
                <a:latin typeface="Calibri" panose="020F0502020204030204" pitchFamily="34" charset="0"/>
                <a:ea typeface="DejaVu Sans"/>
              </a:rPr>
              <a:t>Fattori predittivi positivi di ricovero per  un paziente BPCO</a:t>
            </a:r>
            <a:endParaRPr sz="3600" dirty="0">
              <a:solidFill>
                <a:srgbClr val="FFFF00"/>
              </a:solidFill>
              <a:latin typeface="Calibri" panose="020F0502020204030204" pitchFamily="34" charset="0"/>
            </a:endParaRPr>
          </a:p>
        </p:txBody>
      </p:sp>
      <p:sp>
        <p:nvSpPr>
          <p:cNvPr id="189" name="CustomShape 2"/>
          <p:cNvSpPr/>
          <p:nvPr/>
        </p:nvSpPr>
        <p:spPr>
          <a:xfrm>
            <a:off x="539552" y="1871640"/>
            <a:ext cx="7917568" cy="4245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dirty="0"/>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Essere vaccinato, </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Aver fatto riabilitazione </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Usare ossigeno terapia se </a:t>
            </a:r>
            <a:r>
              <a:rPr lang="it-IT" sz="2800" b="1" strike="noStrike" dirty="0" smtClean="0">
                <a:latin typeface="Calibri" panose="020F0502020204030204" pitchFamily="34" charset="0"/>
                <a:ea typeface="DejaVu Sans"/>
              </a:rPr>
              <a:t>necessario</a:t>
            </a:r>
          </a:p>
          <a:p>
            <a:pPr algn="just">
              <a:lnSpc>
                <a:spcPct val="100000"/>
              </a:lnSpc>
            </a:pPr>
            <a:r>
              <a:rPr lang="it-IT" sz="2800" b="1" dirty="0" smtClean="0">
                <a:latin typeface="Calibri" panose="020F0502020204030204" pitchFamily="34" charset="0"/>
                <a:ea typeface="DejaVu Sans"/>
              </a:rPr>
              <a:t>     (</a:t>
            </a:r>
            <a:r>
              <a:rPr lang="it-IT" sz="2800" b="1" strike="noStrike" dirty="0" smtClean="0">
                <a:latin typeface="Calibri" panose="020F0502020204030204" pitchFamily="34" charset="0"/>
                <a:ea typeface="DejaVu Sans"/>
              </a:rPr>
              <a:t>usare </a:t>
            </a:r>
            <a:r>
              <a:rPr lang="it-IT" sz="2800" b="1" strike="noStrike" dirty="0">
                <a:latin typeface="Calibri" panose="020F0502020204030204" pitchFamily="34" charset="0"/>
                <a:ea typeface="DejaVu Sans"/>
              </a:rPr>
              <a:t>ossigeno terapia per il tempo </a:t>
            </a:r>
            <a:r>
              <a:rPr lang="it-IT" sz="2800" b="1" strike="noStrike" dirty="0" smtClean="0">
                <a:latin typeface="Calibri" panose="020F0502020204030204" pitchFamily="34" charset="0"/>
                <a:ea typeface="DejaVu Sans"/>
              </a:rPr>
              <a:t>prescritto)</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Saper usare i farmaci inalatori </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Non avere </a:t>
            </a:r>
            <a:r>
              <a:rPr lang="it-IT" sz="2800" b="1" strike="noStrike" dirty="0" smtClean="0">
                <a:latin typeface="Calibri" panose="020F0502020204030204" pitchFamily="34" charset="0"/>
                <a:ea typeface="DejaVu Sans"/>
              </a:rPr>
              <a:t>storia </a:t>
            </a:r>
            <a:r>
              <a:rPr lang="it-IT" sz="2800" b="1" strike="noStrike" dirty="0">
                <a:latin typeface="Calibri" panose="020F0502020204030204" pitchFamily="34" charset="0"/>
                <a:ea typeface="DejaVu Sans"/>
              </a:rPr>
              <a:t>di esposizione professionale</a:t>
            </a:r>
            <a:endParaRPr sz="2400" b="1" dirty="0">
              <a:latin typeface="Calibri" panose="020F0502020204030204" pitchFamily="34" charset="0"/>
            </a:endParaRPr>
          </a:p>
          <a:p>
            <a:pPr marL="457200" indent="-457200" algn="just">
              <a:lnSpc>
                <a:spcPct val="100000"/>
              </a:lnSpc>
              <a:buFont typeface="Wingdings" panose="05000000000000000000" pitchFamily="2" charset="2"/>
              <a:buChar char="ü"/>
            </a:pPr>
            <a:r>
              <a:rPr lang="it-IT" sz="2800" b="1" strike="noStrike" dirty="0">
                <a:latin typeface="Calibri" panose="020F0502020204030204" pitchFamily="34" charset="0"/>
                <a:ea typeface="DejaVu Sans"/>
              </a:rPr>
              <a:t>Non essere </a:t>
            </a:r>
            <a:r>
              <a:rPr lang="it-IT" sz="2800" b="1" strike="noStrike" dirty="0" err="1">
                <a:latin typeface="Calibri" panose="020F0502020204030204" pitchFamily="34" charset="0"/>
                <a:ea typeface="DejaVu Sans"/>
              </a:rPr>
              <a:t>piu’</a:t>
            </a:r>
            <a:r>
              <a:rPr lang="it-IT" sz="2800" b="1" strike="noStrike" dirty="0">
                <a:latin typeface="Calibri" panose="020F0502020204030204" pitchFamily="34" charset="0"/>
                <a:ea typeface="DejaVu Sans"/>
              </a:rPr>
              <a:t> fumatore</a:t>
            </a:r>
            <a:endParaRPr sz="2400" b="1" dirty="0">
              <a:latin typeface="Calibri" panose="020F0502020204030204" pitchFamily="34" charset="0"/>
            </a:endParaRPr>
          </a:p>
        </p:txBody>
      </p:sp>
      <p:pic>
        <p:nvPicPr>
          <p:cNvPr id="190" name="Immagine 189"/>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834350434"/>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CustomShape 1"/>
          <p:cNvSpPr/>
          <p:nvPr/>
        </p:nvSpPr>
        <p:spPr>
          <a:xfrm>
            <a:off x="539552" y="404664"/>
            <a:ext cx="8136904" cy="891312"/>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3600" b="1" dirty="0" smtClean="0">
                <a:solidFill>
                  <a:srgbClr val="FFFF00"/>
                </a:solidFill>
                <a:latin typeface="Calibri" panose="020F0502020204030204" pitchFamily="34" charset="0"/>
                <a:ea typeface="DejaVu Sans"/>
              </a:rPr>
              <a:t>INTERVENTI PREVENTIVI PER IL PZ</a:t>
            </a:r>
            <a:r>
              <a:rPr lang="it-IT" sz="3600" b="1" strike="noStrike" dirty="0" smtClean="0">
                <a:solidFill>
                  <a:srgbClr val="FFFF00"/>
                </a:solidFill>
                <a:latin typeface="Calibri" panose="020F0502020204030204" pitchFamily="34" charset="0"/>
                <a:ea typeface="DejaVu Sans"/>
              </a:rPr>
              <a:t> </a:t>
            </a:r>
            <a:r>
              <a:rPr lang="it-IT" sz="3600" b="1" strike="noStrike" dirty="0">
                <a:solidFill>
                  <a:srgbClr val="FFFF00"/>
                </a:solidFill>
                <a:latin typeface="Calibri" panose="020F0502020204030204" pitchFamily="34" charset="0"/>
                <a:ea typeface="DejaVu Sans"/>
              </a:rPr>
              <a:t>BPCO </a:t>
            </a:r>
            <a:endParaRPr sz="3600" dirty="0">
              <a:solidFill>
                <a:srgbClr val="FFFF00"/>
              </a:solidFill>
              <a:latin typeface="Calibri" panose="020F0502020204030204" pitchFamily="34" charset="0"/>
            </a:endParaRPr>
          </a:p>
        </p:txBody>
      </p:sp>
      <p:sp>
        <p:nvSpPr>
          <p:cNvPr id="192" name="CustomShape 2"/>
          <p:cNvSpPr/>
          <p:nvPr/>
        </p:nvSpPr>
        <p:spPr>
          <a:xfrm>
            <a:off x="323528" y="1512000"/>
            <a:ext cx="8496944" cy="4580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endParaRPr sz="2000" dirty="0">
              <a:latin typeface="Calibri" panose="020F0502020204030204" pitchFamily="34" charset="0"/>
            </a:endParaRPr>
          </a:p>
          <a:p>
            <a:pPr algn="just">
              <a:lnSpc>
                <a:spcPct val="100000"/>
              </a:lnSpc>
              <a:buFont typeface="Arial"/>
              <a:buChar char="•"/>
            </a:pPr>
            <a:r>
              <a:rPr lang="it-IT" sz="2400" strike="noStrike" dirty="0" smtClean="0">
                <a:latin typeface="Calibri" panose="020F0502020204030204" pitchFamily="34" charset="0"/>
                <a:ea typeface="DejaVu Sans"/>
              </a:rPr>
              <a:t> Prescrivere </a:t>
            </a:r>
            <a:r>
              <a:rPr lang="it-IT" sz="2400" strike="noStrike" dirty="0">
                <a:latin typeface="Calibri" panose="020F0502020204030204" pitchFamily="34" charset="0"/>
                <a:ea typeface="DejaVu Sans"/>
              </a:rPr>
              <a:t>annualmente la </a:t>
            </a:r>
            <a:r>
              <a:rPr lang="it-IT" sz="2800" b="1" strike="noStrike" dirty="0">
                <a:solidFill>
                  <a:srgbClr val="FFFF00"/>
                </a:solidFill>
                <a:latin typeface="Calibri" panose="020F0502020204030204" pitchFamily="34" charset="0"/>
                <a:ea typeface="DejaVu Sans"/>
              </a:rPr>
              <a:t>vaccinazione antinfluenzale</a:t>
            </a:r>
            <a:endParaRPr sz="4000" b="1" dirty="0">
              <a:solidFill>
                <a:srgbClr val="FFFF00"/>
              </a:solidFill>
              <a:latin typeface="Calibri" panose="020F0502020204030204" pitchFamily="34" charset="0"/>
            </a:endParaRPr>
          </a:p>
          <a:p>
            <a:pPr algn="just">
              <a:lnSpc>
                <a:spcPct val="100000"/>
              </a:lnSpc>
              <a:buFont typeface="Arial"/>
              <a:buChar char="•"/>
            </a:pPr>
            <a:r>
              <a:rPr lang="it-IT" sz="2400" b="1" strike="noStrike" dirty="0" smtClean="0">
                <a:solidFill>
                  <a:srgbClr val="FFFF00"/>
                </a:solidFill>
                <a:latin typeface="Calibri" panose="020F0502020204030204" pitchFamily="34" charset="0"/>
                <a:ea typeface="DejaVu Sans"/>
              </a:rPr>
              <a:t> Cessazione </a:t>
            </a:r>
            <a:r>
              <a:rPr lang="it-IT" sz="2400" b="1" strike="noStrike" dirty="0">
                <a:solidFill>
                  <a:srgbClr val="FFFF00"/>
                </a:solidFill>
                <a:latin typeface="Calibri" panose="020F0502020204030204" pitchFamily="34" charset="0"/>
                <a:ea typeface="DejaVu Sans"/>
              </a:rPr>
              <a:t>del fumo </a:t>
            </a:r>
            <a:r>
              <a:rPr lang="it-IT" sz="2400" strike="noStrike" dirty="0">
                <a:latin typeface="Calibri" panose="020F0502020204030204" pitchFamily="34" charset="0"/>
                <a:ea typeface="DejaVu Sans"/>
              </a:rPr>
              <a:t>(riduce le riacutizzazioni, riduce il grado di declino della funzione respiratoria)</a:t>
            </a:r>
            <a:endParaRPr sz="2800" dirty="0">
              <a:latin typeface="Calibri" panose="020F0502020204030204" pitchFamily="34" charset="0"/>
            </a:endParaRPr>
          </a:p>
          <a:p>
            <a:pPr algn="just">
              <a:lnSpc>
                <a:spcPct val="100000"/>
              </a:lnSpc>
              <a:buFont typeface="Arial"/>
              <a:buChar char="•"/>
            </a:pPr>
            <a:r>
              <a:rPr lang="it-IT" sz="2400" strike="noStrike" dirty="0" smtClean="0">
                <a:latin typeface="Calibri" panose="020F0502020204030204" pitchFamily="34" charset="0"/>
                <a:ea typeface="DejaVu Sans"/>
              </a:rPr>
              <a:t> Prescrivere </a:t>
            </a:r>
            <a:r>
              <a:rPr lang="it-IT" sz="2400" strike="noStrike" dirty="0">
                <a:latin typeface="Calibri" panose="020F0502020204030204" pitchFamily="34" charset="0"/>
                <a:ea typeface="DejaVu Sans"/>
              </a:rPr>
              <a:t>la vaccinazione </a:t>
            </a:r>
            <a:r>
              <a:rPr lang="it-IT" sz="2400" b="1" strike="noStrike" dirty="0" err="1">
                <a:solidFill>
                  <a:srgbClr val="FFFF00"/>
                </a:solidFill>
                <a:latin typeface="Calibri" panose="020F0502020204030204" pitchFamily="34" charset="0"/>
                <a:ea typeface="DejaVu Sans"/>
              </a:rPr>
              <a:t>antipneumococcica</a:t>
            </a:r>
            <a:endParaRPr sz="2800" b="1" dirty="0">
              <a:solidFill>
                <a:srgbClr val="FFFF00"/>
              </a:solidFill>
              <a:latin typeface="Calibri" panose="020F0502020204030204" pitchFamily="34" charset="0"/>
            </a:endParaRPr>
          </a:p>
          <a:p>
            <a:pPr algn="just">
              <a:lnSpc>
                <a:spcPct val="100000"/>
              </a:lnSpc>
              <a:buFont typeface="Arial"/>
              <a:buChar char="•"/>
            </a:pPr>
            <a:r>
              <a:rPr lang="it-IT" sz="2400" strike="noStrike" dirty="0" smtClean="0">
                <a:latin typeface="Calibri" panose="020F0502020204030204" pitchFamily="34" charset="0"/>
                <a:ea typeface="DejaVu Sans"/>
              </a:rPr>
              <a:t> Istruire </a:t>
            </a:r>
            <a:r>
              <a:rPr lang="it-IT" sz="2400" strike="noStrike" dirty="0">
                <a:latin typeface="Calibri" panose="020F0502020204030204" pitchFamily="34" charset="0"/>
                <a:ea typeface="DejaVu Sans"/>
              </a:rPr>
              <a:t>e consigliare il paziente  sull’autogestione</a:t>
            </a:r>
            <a:endParaRPr sz="2800" dirty="0">
              <a:latin typeface="Calibri" panose="020F0502020204030204" pitchFamily="34" charset="0"/>
            </a:endParaRPr>
          </a:p>
          <a:p>
            <a:pPr algn="just">
              <a:lnSpc>
                <a:spcPct val="100000"/>
              </a:lnSpc>
              <a:buFont typeface="Arial"/>
              <a:buChar char="•"/>
            </a:pPr>
            <a:r>
              <a:rPr lang="it-IT" sz="2400" b="1" strike="noStrike" dirty="0">
                <a:solidFill>
                  <a:srgbClr val="FFFF00"/>
                </a:solidFill>
                <a:latin typeface="Calibri" panose="020F0502020204030204" pitchFamily="34" charset="0"/>
                <a:ea typeface="DejaVu Sans"/>
              </a:rPr>
              <a:t>Ottimizzare la terapia</a:t>
            </a:r>
            <a:r>
              <a:rPr lang="it-IT" sz="2400" strike="noStrike" dirty="0">
                <a:latin typeface="Calibri" panose="020F0502020204030204" pitchFamily="34" charset="0"/>
                <a:ea typeface="DejaVu Sans"/>
              </a:rPr>
              <a:t> broncodilatatrice con uno o </a:t>
            </a:r>
            <a:r>
              <a:rPr lang="it-IT" sz="2400" strike="noStrike" dirty="0" err="1">
                <a:latin typeface="Calibri" panose="020F0502020204030204" pitchFamily="34" charset="0"/>
                <a:ea typeface="DejaVu Sans"/>
              </a:rPr>
              <a:t>piu</a:t>
            </a:r>
            <a:r>
              <a:rPr lang="it-IT" sz="2400" strike="noStrike" dirty="0">
                <a:latin typeface="Calibri" panose="020F0502020204030204" pitchFamily="34" charset="0"/>
                <a:ea typeface="DejaVu Sans"/>
              </a:rPr>
              <a:t> broncodilatatori (beta2-agonisti e/o</a:t>
            </a:r>
            <a:endParaRPr sz="2800" dirty="0">
              <a:latin typeface="Calibri" panose="020F0502020204030204" pitchFamily="34" charset="0"/>
            </a:endParaRPr>
          </a:p>
          <a:p>
            <a:pPr algn="just">
              <a:lnSpc>
                <a:spcPct val="100000"/>
              </a:lnSpc>
              <a:buFont typeface="Arial"/>
              <a:buChar char="•"/>
            </a:pPr>
            <a:r>
              <a:rPr lang="it-IT" sz="2400" strike="noStrike" dirty="0">
                <a:latin typeface="Calibri" panose="020F0502020204030204" pitchFamily="34" charset="0"/>
                <a:ea typeface="DejaVu Sans"/>
              </a:rPr>
              <a:t>anticolinergici)</a:t>
            </a:r>
            <a:endParaRPr sz="2800" dirty="0">
              <a:latin typeface="Calibri" panose="020F0502020204030204" pitchFamily="34" charset="0"/>
            </a:endParaRPr>
          </a:p>
          <a:p>
            <a:pPr algn="just">
              <a:lnSpc>
                <a:spcPct val="100000"/>
              </a:lnSpc>
              <a:buFont typeface="Arial"/>
              <a:buChar char="•"/>
            </a:pPr>
            <a:r>
              <a:rPr lang="it-IT" sz="2400" strike="noStrike" dirty="0">
                <a:latin typeface="Calibri" panose="020F0502020204030204" pitchFamily="34" charset="0"/>
                <a:ea typeface="DejaVu Sans"/>
              </a:rPr>
              <a:t>Aggiungere ICS se il FEV1&lt;50% e 2 o </a:t>
            </a:r>
            <a:r>
              <a:rPr lang="it-IT" sz="2400" strike="noStrike" dirty="0" err="1">
                <a:latin typeface="Calibri" panose="020F0502020204030204" pitchFamily="34" charset="0"/>
                <a:ea typeface="DejaVu Sans"/>
              </a:rPr>
              <a:t>piu</a:t>
            </a:r>
            <a:r>
              <a:rPr lang="it-IT" sz="2400" strike="noStrike" dirty="0">
                <a:latin typeface="Calibri" panose="020F0502020204030204" pitchFamily="34" charset="0"/>
                <a:ea typeface="DejaVu Sans"/>
              </a:rPr>
              <a:t> esacerbazioni nell’arco di 12 mesi</a:t>
            </a:r>
            <a:endParaRPr sz="2800" dirty="0">
              <a:latin typeface="Calibri" panose="020F0502020204030204" pitchFamily="34" charset="0"/>
            </a:endParaRPr>
          </a:p>
          <a:p>
            <a:pPr algn="just">
              <a:lnSpc>
                <a:spcPct val="100000"/>
              </a:lnSpc>
              <a:buFont typeface="Arial"/>
              <a:buChar char="•"/>
            </a:pPr>
            <a:r>
              <a:rPr lang="it-IT" sz="2400" b="1" strike="noStrike" dirty="0">
                <a:solidFill>
                  <a:srgbClr val="FFFF00"/>
                </a:solidFill>
                <a:latin typeface="Calibri" panose="020F0502020204030204" pitchFamily="34" charset="0"/>
                <a:ea typeface="DejaVu Sans"/>
              </a:rPr>
              <a:t>Riabilitazione respiratoria</a:t>
            </a:r>
            <a:endParaRPr sz="2800" b="1" dirty="0">
              <a:solidFill>
                <a:srgbClr val="FFFF00"/>
              </a:solidFill>
              <a:latin typeface="Calibri" panose="020F0502020204030204" pitchFamily="34" charset="0"/>
            </a:endParaRPr>
          </a:p>
        </p:txBody>
      </p:sp>
      <p:pic>
        <p:nvPicPr>
          <p:cNvPr id="193" name="Immagine 192"/>
          <p:cNvPicPr/>
          <p:nvPr/>
        </p:nvPicPr>
        <p:blipFill>
          <a:blip r:embed="rId2"/>
          <a:stretch/>
        </p:blipFill>
        <p:spPr>
          <a:xfrm>
            <a:off x="7430872" y="5417640"/>
            <a:ext cx="1389600" cy="674640"/>
          </a:xfrm>
          <a:prstGeom prst="rect">
            <a:avLst/>
          </a:prstGeom>
          <a:ln>
            <a:noFill/>
          </a:ln>
        </p:spPr>
      </p:pic>
    </p:spTree>
    <p:extLst>
      <p:ext uri="{BB962C8B-B14F-4D97-AF65-F5344CB8AC3E}">
        <p14:creationId xmlns:p14="http://schemas.microsoft.com/office/powerpoint/2010/main" val="1323539404"/>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CustomShape 1"/>
          <p:cNvSpPr/>
          <p:nvPr/>
        </p:nvSpPr>
        <p:spPr>
          <a:xfrm>
            <a:off x="2183400" y="476640"/>
            <a:ext cx="5196912" cy="747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CONCLUSIONE</a:t>
            </a:r>
            <a:endParaRPr sz="4000" dirty="0">
              <a:solidFill>
                <a:srgbClr val="FFFF00"/>
              </a:solidFill>
              <a:latin typeface="Calibri" panose="020F0502020204030204" pitchFamily="34" charset="0"/>
            </a:endParaRPr>
          </a:p>
        </p:txBody>
      </p:sp>
      <p:sp>
        <p:nvSpPr>
          <p:cNvPr id="195" name="CustomShape 2"/>
          <p:cNvSpPr/>
          <p:nvPr/>
        </p:nvSpPr>
        <p:spPr>
          <a:xfrm>
            <a:off x="683640" y="1484640"/>
            <a:ext cx="7919640" cy="4607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2000" strike="noStrike" dirty="0">
                <a:latin typeface="Calibri" panose="020F0502020204030204" pitchFamily="34" charset="0"/>
                <a:ea typeface="DejaVu Sans"/>
              </a:rPr>
              <a:t>La gestione del BPCO sia in fase stab</a:t>
            </a:r>
            <a:r>
              <a:rPr lang="it-IT" sz="2000" i="1" strike="noStrike" dirty="0">
                <a:latin typeface="Calibri" panose="020F0502020204030204" pitchFamily="34" charset="0"/>
                <a:ea typeface="DejaVu Sans"/>
              </a:rPr>
              <a:t>ile che in fase di riacutizzazione presuppone la collaborazione tra MMG Pneumologo e Operatori sanitari che favorisca </a:t>
            </a:r>
            <a:r>
              <a:rPr lang="it-IT" sz="2000" strike="noStrike" dirty="0">
                <a:latin typeface="Calibri" panose="020F0502020204030204" pitchFamily="34" charset="0"/>
                <a:ea typeface="DejaVu Sans"/>
              </a:rPr>
              <a:t>sul territorio lo sviluppo di un sistema integrato che mantenga  sia a domicilio che in ospedale il livello di cura adeguato anche attraverso interventi di educazione sanitaria e terapeutica e di informazione dedicati al paziente e al </a:t>
            </a:r>
            <a:r>
              <a:rPr lang="it-IT" sz="2000" strike="noStrike" dirty="0" err="1">
                <a:latin typeface="Calibri" panose="020F0502020204030204" pitchFamily="34" charset="0"/>
                <a:ea typeface="DejaVu Sans"/>
              </a:rPr>
              <a:t>caregiver</a:t>
            </a:r>
            <a:r>
              <a:rPr lang="it-IT" sz="2000" strike="noStrike" dirty="0">
                <a:latin typeface="Calibri" panose="020F0502020204030204" pitchFamily="34" charset="0"/>
                <a:ea typeface="DejaVu Sans"/>
              </a:rPr>
              <a:t>.</a:t>
            </a:r>
            <a:endParaRPr sz="2400" dirty="0">
              <a:latin typeface="Calibri" panose="020F0502020204030204" pitchFamily="34" charset="0"/>
            </a:endParaRPr>
          </a:p>
          <a:p>
            <a:pPr algn="just">
              <a:lnSpc>
                <a:spcPct val="100000"/>
              </a:lnSpc>
            </a:pPr>
            <a:endParaRPr sz="2400" dirty="0">
              <a:latin typeface="Calibri" panose="020F0502020204030204" pitchFamily="34" charset="0"/>
            </a:endParaRPr>
          </a:p>
          <a:p>
            <a:pPr algn="just">
              <a:lnSpc>
                <a:spcPct val="100000"/>
              </a:lnSpc>
            </a:pPr>
            <a:endParaRPr sz="2400" dirty="0">
              <a:latin typeface="Calibri" panose="020F0502020204030204" pitchFamily="34" charset="0"/>
            </a:endParaRPr>
          </a:p>
          <a:p>
            <a:pPr algn="just">
              <a:lnSpc>
                <a:spcPct val="100000"/>
              </a:lnSpc>
            </a:pPr>
            <a:r>
              <a:rPr lang="it-IT" sz="2000" strike="noStrike" dirty="0">
                <a:latin typeface="Calibri" panose="020F0502020204030204" pitchFamily="34" charset="0"/>
                <a:ea typeface="DejaVu Sans"/>
              </a:rPr>
              <a:t>Per quanto riguarda l’U.O.C. di Pneumologia il progetto potrebbe essere quello di proporre un  percorso individualizzato integrato di riabilitazione respiratoria (fisioterapia – educazione alla salute – percorso di disassuefazione dal fumo-) rivolto a pazienti con BPCO, che rappresenti un progetto di start-up del percorso di implementazione e riorganizzazione del modello di gestione integrata delle malattie croniche (BPCO) definito nelle linee guida</a:t>
            </a:r>
            <a:endParaRPr sz="2400" dirty="0">
              <a:latin typeface="Calibri" panose="020F0502020204030204" pitchFamily="34" charset="0"/>
            </a:endParaRPr>
          </a:p>
          <a:p>
            <a:pPr algn="just">
              <a:lnSpc>
                <a:spcPct val="100000"/>
              </a:lnSpc>
            </a:pPr>
            <a:endParaRPr dirty="0"/>
          </a:p>
        </p:txBody>
      </p:sp>
      <p:pic>
        <p:nvPicPr>
          <p:cNvPr id="196" name="Immagine 195"/>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4032255235"/>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CustomShape 1"/>
          <p:cNvSpPr/>
          <p:nvPr/>
        </p:nvSpPr>
        <p:spPr>
          <a:xfrm>
            <a:off x="2183400" y="476640"/>
            <a:ext cx="5412936" cy="747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lstStyle/>
          <a:p>
            <a:pPr algn="ctr">
              <a:lnSpc>
                <a:spcPct val="100000"/>
              </a:lnSpc>
            </a:pPr>
            <a:r>
              <a:rPr lang="it-IT" sz="4000" b="1" strike="noStrike" dirty="0">
                <a:solidFill>
                  <a:srgbClr val="FFFF00"/>
                </a:solidFill>
                <a:latin typeface="Calibri" panose="020F0502020204030204" pitchFamily="34" charset="0"/>
                <a:ea typeface="DejaVu Sans"/>
              </a:rPr>
              <a:t>CONCLUSIONE</a:t>
            </a:r>
            <a:endParaRPr sz="4000" dirty="0">
              <a:solidFill>
                <a:srgbClr val="FFFF00"/>
              </a:solidFill>
              <a:latin typeface="Calibri" panose="020F0502020204030204" pitchFamily="34" charset="0"/>
            </a:endParaRPr>
          </a:p>
        </p:txBody>
      </p:sp>
      <p:sp>
        <p:nvSpPr>
          <p:cNvPr id="198" name="CustomShape 2"/>
          <p:cNvSpPr/>
          <p:nvPr/>
        </p:nvSpPr>
        <p:spPr>
          <a:xfrm>
            <a:off x="683640" y="1512000"/>
            <a:ext cx="7919640" cy="4580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just">
              <a:lnSpc>
                <a:spcPct val="100000"/>
              </a:lnSpc>
            </a:pPr>
            <a:r>
              <a:rPr lang="it-IT" sz="1600" strike="noStrike" dirty="0">
                <a:latin typeface="Calibri" panose="020F0502020204030204" pitchFamily="34" charset="0"/>
                <a:ea typeface="DejaVu Sans"/>
              </a:rPr>
              <a:t>L’Informazione</a:t>
            </a:r>
            <a:r>
              <a:rPr lang="it-IT" sz="1600" strike="noStrike" dirty="0">
                <a:solidFill>
                  <a:srgbClr val="000000"/>
                </a:solidFill>
                <a:latin typeface="Calibri" panose="020F0502020204030204" pitchFamily="34" charset="0"/>
                <a:ea typeface="DejaVu Sans"/>
              </a:rPr>
              <a:t> </a:t>
            </a:r>
            <a:r>
              <a:rPr lang="it-IT" sz="1600" strike="noStrike" dirty="0">
                <a:latin typeface="Calibri" panose="020F0502020204030204" pitchFamily="34" charset="0"/>
                <a:ea typeface="DejaVu Sans"/>
              </a:rPr>
              <a:t>Sanitaria (IS) è la diffusione di qualsiasi informazione di carattere sanitario senza verificare l’impatto che il messaggio informativo provoca nei destinatari.</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Può essere attuata mediante messaggi verbali diretti, filmati, opuscoli, manifesti o altro (es. web).</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L’Educazione Sanitaria (ES) è l’insieme delle informazioni generali su norme comporta- mentali, conoscenze, atteggiamenti, abitudini e valori che contribuiscono ad esporre a, o proteggere da, un danno alla salute.</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Comprende norme generali che si apprendono in diversi contesti, quali quello familiare, scolastico, sociale e sanitario</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L’Educazione Terapeutica (ET) è un insieme di attività educative a favore di specifiche categorie di soggetti. Si attua mediante la trasmissione di conoscenze, l’addestramento a conseguire abilità e a promuovere modifiche dei comportamenti.</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Presuppone specifiche competenze degli educatori, di tipo scientifico e comunicativo, l’utilizzo di specifiche metodologie e la verifica dei risultati.</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L’ET si propone di migliorare l’efficacia delle terapie della condizione patologica cronica attraverso la partecipazione attiva e responsabile della persona al programma delle cure.</a:t>
            </a:r>
            <a:endParaRPr dirty="0">
              <a:latin typeface="Calibri" panose="020F0502020204030204" pitchFamily="34" charset="0"/>
            </a:endParaRPr>
          </a:p>
          <a:p>
            <a:pPr algn="just">
              <a:lnSpc>
                <a:spcPct val="100000"/>
              </a:lnSpc>
            </a:pPr>
            <a:r>
              <a:rPr lang="it-IT" sz="1600" strike="noStrike" dirty="0">
                <a:latin typeface="Calibri" panose="020F0502020204030204" pitchFamily="34" charset="0"/>
                <a:ea typeface="DejaVu Sans"/>
              </a:rPr>
              <a:t>Il miglioramento degli stili di vita e delle abilità personali nelle attività di supporto alle cure e la partecipazione alle scelte di modifiche concordate dei trattamenti sono responsabili della maggiore efficacia delle cure stesse e del benessere psico-fisico della persona.</a:t>
            </a:r>
            <a:endParaRPr dirty="0">
              <a:latin typeface="Calibri" panose="020F0502020204030204" pitchFamily="34" charset="0"/>
            </a:endParaRPr>
          </a:p>
        </p:txBody>
      </p:sp>
      <p:pic>
        <p:nvPicPr>
          <p:cNvPr id="199" name="Immagine 198"/>
          <p:cNvPicPr/>
          <p:nvPr/>
        </p:nvPicPr>
        <p:blipFill>
          <a:blip r:embed="rId2"/>
          <a:stretch/>
        </p:blipFill>
        <p:spPr>
          <a:xfrm>
            <a:off x="793800" y="549360"/>
            <a:ext cx="1389600" cy="674640"/>
          </a:xfrm>
          <a:prstGeom prst="rect">
            <a:avLst/>
          </a:prstGeom>
          <a:ln>
            <a:noFill/>
          </a:ln>
        </p:spPr>
      </p:pic>
    </p:spTree>
    <p:extLst>
      <p:ext uri="{BB962C8B-B14F-4D97-AF65-F5344CB8AC3E}">
        <p14:creationId xmlns:p14="http://schemas.microsoft.com/office/powerpoint/2010/main" val="163308554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CustomShape 1"/>
          <p:cNvSpPr/>
          <p:nvPr/>
        </p:nvSpPr>
        <p:spPr>
          <a:xfrm>
            <a:off x="1856520" y="1637640"/>
            <a:ext cx="232200" cy="36396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lstStyle/>
          <a:p>
            <a:pPr>
              <a:lnSpc>
                <a:spcPct val="100000"/>
              </a:lnSpc>
            </a:pPr>
            <a:r>
              <a:rPr lang="it-IT" strike="noStrike">
                <a:solidFill>
                  <a:srgbClr val="000000"/>
                </a:solidFill>
                <a:latin typeface="Calibri"/>
                <a:ea typeface="DejaVu Sans"/>
              </a:rPr>
              <a:t> </a:t>
            </a:r>
            <a:endParaRPr/>
          </a:p>
        </p:txBody>
      </p:sp>
      <p:pic>
        <p:nvPicPr>
          <p:cNvPr id="201" name="Immagine 2"/>
          <p:cNvPicPr/>
          <p:nvPr/>
        </p:nvPicPr>
        <p:blipFill>
          <a:blip r:embed="rId2"/>
          <a:stretch/>
        </p:blipFill>
        <p:spPr>
          <a:xfrm>
            <a:off x="1799888" y="1061578"/>
            <a:ext cx="5327640" cy="4751280"/>
          </a:xfrm>
          <a:prstGeom prst="rect">
            <a:avLst/>
          </a:prstGeom>
          <a:ln>
            <a:noFill/>
          </a:ln>
        </p:spPr>
      </p:pic>
    </p:spTree>
    <p:extLst>
      <p:ext uri="{BB962C8B-B14F-4D97-AF65-F5344CB8AC3E}">
        <p14:creationId xmlns:p14="http://schemas.microsoft.com/office/powerpoint/2010/main" val="363472247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i Office">
  <a:themeElements>
    <a:clrScheme name="Personalizzato 13">
      <a:dk1>
        <a:sysClr val="windowText" lastClr="000000"/>
      </a:dk1>
      <a:lt1>
        <a:sysClr val="window" lastClr="FFFFFF"/>
      </a:lt1>
      <a:dk2>
        <a:srgbClr val="040DBC"/>
      </a:dk2>
      <a:lt2>
        <a:srgbClr val="040DBC"/>
      </a:lt2>
      <a:accent1>
        <a:srgbClr val="009DD9"/>
      </a:accent1>
      <a:accent2>
        <a:srgbClr val="009DD9"/>
      </a:accent2>
      <a:accent3>
        <a:srgbClr val="009DD9"/>
      </a:accent3>
      <a:accent4>
        <a:srgbClr val="009DD9"/>
      </a:accent4>
      <a:accent5>
        <a:srgbClr val="009DD9"/>
      </a:accent5>
      <a:accent6>
        <a:srgbClr val="009DD9"/>
      </a:accent6>
      <a:hlink>
        <a:srgbClr val="009DD9"/>
      </a:hlink>
      <a:folHlink>
        <a:srgbClr val="0F6FC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1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2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3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6.xml><?xml version="1.0" encoding="utf-8"?>
<a:theme xmlns:a="http://schemas.openxmlformats.org/drawingml/2006/main" name="4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5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8.xml><?xml version="1.0" encoding="utf-8"?>
<a:theme xmlns:a="http://schemas.openxmlformats.org/drawingml/2006/main" name="6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9.xml><?xml version="1.0" encoding="utf-8"?>
<a:theme xmlns:a="http://schemas.openxmlformats.org/drawingml/2006/main" name="7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8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1.xml><?xml version="1.0" encoding="utf-8"?>
<a:theme xmlns:a="http://schemas.openxmlformats.org/drawingml/2006/main" name="9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2.xml><?xml version="1.0" encoding="utf-8"?>
<a:theme xmlns:a="http://schemas.openxmlformats.org/drawingml/2006/main" name="10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3.xml><?xml version="1.0" encoding="utf-8"?>
<a:theme xmlns:a="http://schemas.openxmlformats.org/drawingml/2006/main" name="11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4.xml><?xml version="1.0" encoding="utf-8"?>
<a:theme xmlns:a="http://schemas.openxmlformats.org/drawingml/2006/main" name="12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5.xml><?xml version="1.0" encoding="utf-8"?>
<a:theme xmlns:a="http://schemas.openxmlformats.org/drawingml/2006/main" name="13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6.xml><?xml version="1.0" encoding="utf-8"?>
<a:theme xmlns:a="http://schemas.openxmlformats.org/drawingml/2006/main" name="14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7.xml><?xml version="1.0" encoding="utf-8"?>
<a:theme xmlns:a="http://schemas.openxmlformats.org/drawingml/2006/main" name="15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8.xml><?xml version="1.0" encoding="utf-8"?>
<a:theme xmlns:a="http://schemas.openxmlformats.org/drawingml/2006/main" name="16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9.xml><?xml version="1.0" encoding="utf-8"?>
<a:theme xmlns:a="http://schemas.openxmlformats.org/drawingml/2006/main" name="17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0.xml><?xml version="1.0" encoding="utf-8"?>
<a:theme xmlns:a="http://schemas.openxmlformats.org/drawingml/2006/main" name="18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1.xml><?xml version="1.0" encoding="utf-8"?>
<a:theme xmlns:a="http://schemas.openxmlformats.org/drawingml/2006/main" name="19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2.xml><?xml version="1.0" encoding="utf-8"?>
<a:theme xmlns:a="http://schemas.openxmlformats.org/drawingml/2006/main" name="20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3.xml><?xml version="1.0" encoding="utf-8"?>
<a:theme xmlns:a="http://schemas.openxmlformats.org/drawingml/2006/main" name="21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4.xml><?xml version="1.0" encoding="utf-8"?>
<a:theme xmlns:a="http://schemas.openxmlformats.org/drawingml/2006/main" name="22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5.xml><?xml version="1.0" encoding="utf-8"?>
<a:theme xmlns:a="http://schemas.openxmlformats.org/drawingml/2006/main" name="23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6.xml><?xml version="1.0" encoding="utf-8"?>
<a:theme xmlns:a="http://schemas.openxmlformats.org/drawingml/2006/main" name="24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7.xml><?xml version="1.0" encoding="utf-8"?>
<a:theme xmlns:a="http://schemas.openxmlformats.org/drawingml/2006/main" name="25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8.xml><?xml version="1.0" encoding="utf-8"?>
<a:theme xmlns:a="http://schemas.openxmlformats.org/drawingml/2006/main" name="26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9.xml><?xml version="1.0" encoding="utf-8"?>
<a:theme xmlns:a="http://schemas.openxmlformats.org/drawingml/2006/main" name="27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0.xml><?xml version="1.0" encoding="utf-8"?>
<a:theme xmlns:a="http://schemas.openxmlformats.org/drawingml/2006/main" name="28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1.xml><?xml version="1.0" encoding="utf-8"?>
<a:theme xmlns:a="http://schemas.openxmlformats.org/drawingml/2006/main" name="29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2.xml><?xml version="1.0" encoding="utf-8"?>
<a:theme xmlns:a="http://schemas.openxmlformats.org/drawingml/2006/main" name="30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3.xml><?xml version="1.0" encoding="utf-8"?>
<a:theme xmlns:a="http://schemas.openxmlformats.org/drawingml/2006/main" name="31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4.xml><?xml version="1.0" encoding="utf-8"?>
<a:theme xmlns:a="http://schemas.openxmlformats.org/drawingml/2006/main" name="32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5.xml><?xml version="1.0" encoding="utf-8"?>
<a:theme xmlns:a="http://schemas.openxmlformats.org/drawingml/2006/main" name="33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6.xml><?xml version="1.0" encoding="utf-8"?>
<a:theme xmlns:a="http://schemas.openxmlformats.org/drawingml/2006/main" name="34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7.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743</TotalTime>
  <Words>8236</Words>
  <Application>Microsoft Office PowerPoint</Application>
  <PresentationFormat>Presentazione su schermo (4:3)</PresentationFormat>
  <Paragraphs>1075</Paragraphs>
  <Slides>92</Slides>
  <Notes>1</Notes>
  <HiddenSlides>0</HiddenSlides>
  <MMClips>0</MMClips>
  <ScaleCrop>false</ScaleCrop>
  <HeadingPairs>
    <vt:vector size="4" baseType="variant">
      <vt:variant>
        <vt:lpstr>Tema</vt:lpstr>
      </vt:variant>
      <vt:variant>
        <vt:i4>36</vt:i4>
      </vt:variant>
      <vt:variant>
        <vt:lpstr>Titoli diapositive</vt:lpstr>
      </vt:variant>
      <vt:variant>
        <vt:i4>92</vt:i4>
      </vt:variant>
    </vt:vector>
  </HeadingPairs>
  <TitlesOfParts>
    <vt:vector size="128" baseType="lpstr">
      <vt:lpstr>Tema di Office</vt:lpstr>
      <vt:lpstr>Trek</vt:lpstr>
      <vt:lpstr>1_Trek</vt:lpstr>
      <vt:lpstr>2_Trek</vt:lpstr>
      <vt:lpstr>3_Trek</vt:lpstr>
      <vt:lpstr>4_Trek</vt:lpstr>
      <vt:lpstr>5_Trek</vt:lpstr>
      <vt:lpstr>6_Trek</vt:lpstr>
      <vt:lpstr>7_Trek</vt:lpstr>
      <vt:lpstr>8_Trek</vt:lpstr>
      <vt:lpstr>9_Trek</vt:lpstr>
      <vt:lpstr>10_Trek</vt:lpstr>
      <vt:lpstr>11_Trek</vt:lpstr>
      <vt:lpstr>12_Trek</vt:lpstr>
      <vt:lpstr>13_Trek</vt:lpstr>
      <vt:lpstr>14_Trek</vt:lpstr>
      <vt:lpstr>15_Trek</vt:lpstr>
      <vt:lpstr>16_Trek</vt:lpstr>
      <vt:lpstr>17_Trek</vt:lpstr>
      <vt:lpstr>18_Trek</vt:lpstr>
      <vt:lpstr>19_Trek</vt:lpstr>
      <vt:lpstr>20_Trek</vt:lpstr>
      <vt:lpstr>21_Trek</vt:lpstr>
      <vt:lpstr>22_Trek</vt:lpstr>
      <vt:lpstr>23_Trek</vt:lpstr>
      <vt:lpstr>24_Trek</vt:lpstr>
      <vt:lpstr>25_Trek</vt:lpstr>
      <vt:lpstr>26_Trek</vt:lpstr>
      <vt:lpstr>27_Trek</vt:lpstr>
      <vt:lpstr>28_Trek</vt:lpstr>
      <vt:lpstr>29_Trek</vt:lpstr>
      <vt:lpstr>30_Trek</vt:lpstr>
      <vt:lpstr>31_Trek</vt:lpstr>
      <vt:lpstr>32_Trek</vt:lpstr>
      <vt:lpstr>33_Trek</vt:lpstr>
      <vt:lpstr>34_Trek</vt:lpstr>
      <vt:lpstr> III SESSIONE</vt:lpstr>
      <vt:lpstr>Presentazione standard di PowerPoint</vt:lpstr>
      <vt:lpstr>Presentazione standard di PowerPoint</vt:lpstr>
      <vt:lpstr>Presentazione standard di PowerPoint</vt:lpstr>
      <vt:lpstr>LA SIGNORA ANNA VIENE DIMESSA</vt:lpstr>
      <vt:lpstr>BRESCIA, LA MEDICINA CHE CAMBIA </vt:lpstr>
      <vt:lpstr>BPCO       ins.resp.(O2 terapia)       COMORBILITA’ PAZIENTE AFFETTO DA PATOLOGIA/E CRONICA</vt:lpstr>
      <vt:lpstr>La gestione clinica integrata della BPCO</vt:lpstr>
      <vt:lpstr>La gestione clinica integrata della BPCO</vt:lpstr>
      <vt:lpstr>PROCESSO ASSISTENZIALE</vt:lpstr>
      <vt:lpstr>Funzioni dell’infermiere</vt:lpstr>
      <vt:lpstr>PRESA IN CARICO INFERMIERISTICA DI UN PAZIENTE BPCO – PERCORSO PROGRAMMATO DEI CONTROLLI</vt:lpstr>
      <vt:lpstr>L’INFERMIERE è INSERITO IN UN GRUPPO MULTIDISCIPLINARE ED ASSUME UN RUOLO DETERMINANTE NELLA GESTIONE DI QUESTA PATOLOGIA</vt:lpstr>
      <vt:lpstr>PREMESSA METODOLOGICA</vt:lpstr>
      <vt:lpstr>Linee generali di prevenzione e assistenza delle malattie respiratorie croniche</vt:lpstr>
      <vt:lpstr>COME SI ATTUA UNA GESTIONE INTEGRATA OSPEDALE-TERRITORIO DELLA PERSONA CON bpco IN FASE DI STABILITA’</vt:lpstr>
      <vt:lpstr>COME SI ATTUA UNA GESTIONE INTEGRATA OSPEDALE-TERRITORIO DELLA PERSONA CON bpco ’</vt:lpstr>
      <vt:lpstr>Questionario di valutazione del rischio bpco</vt:lpstr>
      <vt:lpstr>Cat test (COPD Assessment test)</vt:lpstr>
      <vt:lpstr>Cat (COPD ASSESSMENT TEST)  IL RUOLO DEL cat PER MEDICI E SPECIALISTI</vt:lpstr>
      <vt:lpstr>Scala mrc o della dispnea</vt:lpstr>
      <vt:lpstr>TEST DI FAGERSTROM</vt:lpstr>
      <vt:lpstr>Indicatori per verificare una corretta gestione della terapia farmacologica</vt:lpstr>
      <vt:lpstr>Indicatori per verificare una corretta gestione della terapia farmacologica</vt:lpstr>
      <vt:lpstr>OSSIGENOTERAPIA</vt:lpstr>
      <vt:lpstr>TRATTAMENTI NON FARMACOLOGICI               FKT RESPIRATORIA</vt:lpstr>
      <vt:lpstr>Riabilitazione respiratoria</vt:lpstr>
      <vt:lpstr>RIABILITAZIONE RESPIRATORIA</vt:lpstr>
      <vt:lpstr>GESTIONE INTEGRATA OSPEDALE-TERRITORIO DELLA PERSONA CON BPCO GRAVE</vt:lpstr>
      <vt:lpstr>Presentazione standard di PowerPoint</vt:lpstr>
      <vt:lpstr>Presentazione standard di PowerPoint</vt:lpstr>
      <vt:lpstr>TELEMEDICINA / TELEASSISTENZA</vt:lpstr>
      <vt:lpstr>Telemedicina / teleassistenza</vt:lpstr>
      <vt:lpstr>GESTIONE DELLE INFORMAZIONI</vt:lpstr>
      <vt:lpstr>Cure palliative e di fine vita nella bpco</vt:lpstr>
      <vt:lpstr>RUOLO DELLE ISTITUZIONI</vt:lpstr>
      <vt:lpstr>Infermiere di famiglia e di comunita’</vt:lpstr>
      <vt:lpstr>Fra realta’  delle risorse attuali e “futuro prossimo”</vt:lpstr>
      <vt:lpstr>Fra realta’  delle risorse attuali e “futuro prossimo”</vt:lpstr>
      <vt:lpstr>Grazie per l’attenzione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CASO CLINICO III</dc:title>
  <dc:creator>user</dc:creator>
  <cp:lastModifiedBy>docente1</cp:lastModifiedBy>
  <cp:revision>65</cp:revision>
  <dcterms:created xsi:type="dcterms:W3CDTF">2016-09-15T16:06:02Z</dcterms:created>
  <dcterms:modified xsi:type="dcterms:W3CDTF">2016-10-01T08:16:05Z</dcterms:modified>
</cp:coreProperties>
</file>