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10" r:id="rId6"/>
    <p:sldMasterId id="2147483723" r:id="rId7"/>
    <p:sldMasterId id="2147483736" r:id="rId8"/>
    <p:sldMasterId id="2147483748" r:id="rId9"/>
    <p:sldMasterId id="2147483760" r:id="rId10"/>
  </p:sldMasterIdLst>
  <p:notesMasterIdLst>
    <p:notesMasterId r:id="rId32"/>
  </p:notes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6" r:id="rId20"/>
    <p:sldId id="275" r:id="rId21"/>
    <p:sldId id="277" r:id="rId22"/>
    <p:sldId id="278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3"/>
  </p:normalViewPr>
  <p:slideViewPr>
    <p:cSldViewPr snapToGrid="0" snapToObjects="1" showGuides="1">
      <p:cViewPr>
        <p:scale>
          <a:sx n="121" d="100"/>
          <a:sy n="121" d="100"/>
        </p:scale>
        <p:origin x="-832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12DFF-F38D-C54D-BF5F-E410F8BD67F3}" type="datetimeFigureOut">
              <a:rPr lang="it-IT" smtClean="0"/>
              <a:t>11/03/16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0989E-59ED-FA46-B1F7-4ED0593C900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61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4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808FF-2DED-444B-B876-C7A044A170A3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81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76F3F7-3CE1-3B45-B872-98D1DF622E01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AD40E21-DFB7-A944-98D1-CB7AAB0CA1E8}" type="slidenum">
              <a:rPr lang="en-US" sz="1200" smtClean="0">
                <a:solidFill>
                  <a:prstClr val="black"/>
                </a:solidFill>
                <a:latin typeface="Times New Roman" charset="0"/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smtClean="0">
              <a:solidFill>
                <a:prstClr val="black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D15576-4BB4-8E44-83BE-6B88AE47ABD5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FDB7B36-8B77-9E43-86A2-95E9039A4AA4}" type="slidenum">
              <a:rPr lang="en-US" sz="1200" smtClean="0">
                <a:solidFill>
                  <a:prstClr val="black"/>
                </a:solidFill>
                <a:latin typeface="Times New Roman" charset="0"/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smtClean="0">
              <a:solidFill>
                <a:prstClr val="black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623E-6955-184A-B62C-3CD1FDD03CA5}" type="datetimeFigureOut">
              <a:rPr lang="it-IT" smtClean="0"/>
              <a:t>11/03/16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A817-FBCF-6441-913C-7F51A8541E2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17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623E-6955-184A-B62C-3CD1FDD03CA5}" type="datetimeFigureOut">
              <a:rPr lang="it-IT" smtClean="0"/>
              <a:t>11/03/16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A817-FBCF-6441-913C-7F51A8541E2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3456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12758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84363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08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623E-6955-184A-B62C-3CD1FDD03CA5}" type="datetimeFigureOut">
              <a:rPr lang="it-IT" smtClean="0"/>
              <a:t>11/03/16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A817-FBCF-6441-913C-7F51A8541E2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02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1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01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8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0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75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6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8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623E-6955-184A-B62C-3CD1FDD03CA5}" type="datetimeFigureOut">
              <a:rPr lang="it-IT" smtClean="0"/>
              <a:t>11/03/16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A817-FBCF-6441-913C-7F51A8541E2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467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20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55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79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09A9-AC0F-CB45-9702-7A0CB661A139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8E66-0884-CE4D-B0D9-817C7E28501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06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09A9-AC0F-CB45-9702-7A0CB661A139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8E66-0884-CE4D-B0D9-817C7E28501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455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09A9-AC0F-CB45-9702-7A0CB661A139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8E66-0884-CE4D-B0D9-817C7E28501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775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09A9-AC0F-CB45-9702-7A0CB661A139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8E66-0884-CE4D-B0D9-817C7E28501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649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09A9-AC0F-CB45-9702-7A0CB661A139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8E66-0884-CE4D-B0D9-817C7E28501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412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09A9-AC0F-CB45-9702-7A0CB661A139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8E66-0884-CE4D-B0D9-817C7E28501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060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09A9-AC0F-CB45-9702-7A0CB661A139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8E66-0884-CE4D-B0D9-817C7E28501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466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623E-6955-184A-B62C-3CD1FDD03CA5}" type="datetimeFigureOut">
              <a:rPr lang="it-IT" smtClean="0"/>
              <a:t>11/03/16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A817-FBCF-6441-913C-7F51A8541E2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124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09A9-AC0F-CB45-9702-7A0CB661A139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8E66-0884-CE4D-B0D9-817C7E28501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5382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09A9-AC0F-CB45-9702-7A0CB661A139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8E66-0884-CE4D-B0D9-817C7E28501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078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09A9-AC0F-CB45-9702-7A0CB661A139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8E66-0884-CE4D-B0D9-817C7E28501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017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09A9-AC0F-CB45-9702-7A0CB661A139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8E66-0884-CE4D-B0D9-817C7E28501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552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355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9945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108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550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395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59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623E-6955-184A-B62C-3CD1FDD03CA5}" type="datetimeFigureOut">
              <a:rPr lang="it-IT" smtClean="0"/>
              <a:t>11/03/16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A817-FBCF-6441-913C-7F51A8541E2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41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976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984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6561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9103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6707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181E-9708-4AAB-B5FE-4C713BE25B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6D79-6CA9-402E-A487-B5124D280D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566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14902-28EF-9E4B-8B3F-A473A38FECDD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400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724A0-BB28-6E48-AD29-B04C4965AF31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040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A2E4A-2E29-424E-A00B-A5D41BA4235A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5333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2B16E-1A0D-4B4F-BA53-E43863E40E36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28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623E-6955-184A-B62C-3CD1FDD03CA5}" type="datetimeFigureOut">
              <a:rPr lang="it-IT" smtClean="0"/>
              <a:t>11/03/16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A817-FBCF-6441-913C-7F51A8541E2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6496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8EF18-CC88-8249-A66C-086743C91023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745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739DE-5D0D-074D-9AEC-674CD0ECB482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77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446D6-F3AA-DC4D-8717-557E6B3771FE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64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06C64-4F67-6140-9C9D-7F2A43ED8F22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515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6D4F1-61B8-5947-8CCC-B38EF86095A1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8492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EE5D2-C46E-B147-93DE-02D97C765C79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4621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7A1DC-E062-E04A-971D-FBA53569FC4E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149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9CC03-A101-C246-AD69-77F5145AEDD5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1125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14902-28EF-9E4B-8B3F-A473A38FECDD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911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724A0-BB28-6E48-AD29-B04C4965AF31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48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623E-6955-184A-B62C-3CD1FDD03CA5}" type="datetimeFigureOut">
              <a:rPr lang="it-IT" smtClean="0"/>
              <a:t>11/03/16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A817-FBCF-6441-913C-7F51A8541E2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150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A2E4A-2E29-424E-A00B-A5D41BA4235A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5937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2B16E-1A0D-4B4F-BA53-E43863E40E36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22739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8EF18-CC88-8249-A66C-086743C91023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8154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739DE-5D0D-074D-9AEC-674CD0ECB482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969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446D6-F3AA-DC4D-8717-557E6B3771FE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58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06C64-4F67-6140-9C9D-7F2A43ED8F22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1828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6D4F1-61B8-5947-8CCC-B38EF86095A1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93251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EE5D2-C46E-B147-93DE-02D97C765C79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2153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7A1DC-E062-E04A-971D-FBA53569FC4E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7371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9CC03-A101-C246-AD69-77F5145AEDD5}" type="slidenum">
              <a:rPr lang="en-US">
                <a:solidFill>
                  <a:srgbClr val="000000"/>
                </a:solidFill>
                <a:latin typeface="Arial"/>
              </a:rPr>
              <a:pPr/>
              <a:t>‹n.›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4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623E-6955-184A-B62C-3CD1FDD03CA5}" type="datetimeFigureOut">
              <a:rPr lang="it-IT" smtClean="0"/>
              <a:t>11/03/16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A817-FBCF-6441-913C-7F51A8541E2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0481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0794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3921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1052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9610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842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07418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38319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1471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5659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36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623E-6955-184A-B62C-3CD1FDD03CA5}" type="datetimeFigureOut">
              <a:rPr lang="it-IT" smtClean="0"/>
              <a:t>11/03/16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A817-FBCF-6441-913C-7F51A8541E2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3091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5443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7921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06907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0531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791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66311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7865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67885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7805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84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623E-6955-184A-B62C-3CD1FDD03CA5}" type="datetimeFigureOut">
              <a:rPr lang="it-IT" smtClean="0"/>
              <a:t>11/03/16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A817-FBCF-6441-913C-7F51A8541E2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4376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4867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275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4134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0794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00006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6004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915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4523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518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423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623E-6955-184A-B62C-3CD1FDD03CA5}" type="datetimeFigureOut">
              <a:rPr lang="it-IT" smtClean="0"/>
              <a:t>11/03/16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BA817-FBCF-6441-913C-7F51A8541E2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28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tx2"/>
            </a:gs>
            <a:gs pos="0">
              <a:schemeClr val="accent1">
                <a:tint val="44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271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tx2"/>
            </a:gs>
            <a:gs pos="0">
              <a:schemeClr val="accent1">
                <a:tint val="44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3E609A9-AC0F-CB45-9702-7A0CB661A139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2F88E66-0884-CE4D-B0D9-817C7E28501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233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nl-B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2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F181E-9708-4AAB-B5FE-4C713BE25B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26D79-6CA9-402E-A487-B5124D280D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3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FCD4FF-68C2-C742-AAC3-8005DCAD155F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‹n.›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4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FCD4FF-68C2-C742-AAC3-8005DCAD155F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‹n.›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3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063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C374D-527A-2E4A-B50F-A9B41643442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11/03/16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0B7CE-0E1F-8843-95AE-7233AE666D47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4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Box 4"/>
          <p:cNvSpPr txBox="1">
            <a:spLocks noChangeArrowheads="1"/>
          </p:cNvSpPr>
          <p:nvPr/>
        </p:nvSpPr>
        <p:spPr bwMode="auto">
          <a:xfrm>
            <a:off x="4636293" y="2409893"/>
            <a:ext cx="4176714" cy="12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9" tIns="45663" rIns="91329" bIns="456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dirty="0" smtClean="0">
                <a:solidFill>
                  <a:srgbClr val="FF6600"/>
                </a:solidFill>
                <a:latin typeface="Arial" charset="0"/>
              </a:rPr>
              <a:t>Chemioterapia e chirurgia: cure complementari e </a:t>
            </a:r>
            <a:r>
              <a:rPr lang="it-IT" smtClean="0">
                <a:solidFill>
                  <a:srgbClr val="FF6600"/>
                </a:solidFill>
                <a:latin typeface="Arial" charset="0"/>
              </a:rPr>
              <a:t>non competitive</a:t>
            </a:r>
            <a:endParaRPr lang="it-IT" sz="18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88066" name="TextBox 5"/>
          <p:cNvSpPr txBox="1">
            <a:spLocks noChangeArrowheads="1"/>
          </p:cNvSpPr>
          <p:nvPr/>
        </p:nvSpPr>
        <p:spPr bwMode="auto">
          <a:xfrm>
            <a:off x="4903606" y="3900489"/>
            <a:ext cx="3526202" cy="150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9" tIns="45663" rIns="91329" bIns="456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200" i="1">
                <a:solidFill>
                  <a:srgbClr val="0000FF"/>
                </a:solidFill>
                <a:latin typeface="Arial" charset="0"/>
              </a:rPr>
              <a:t>Alberto Zaniboni</a:t>
            </a:r>
          </a:p>
          <a:p>
            <a:pPr algn="ctr" eaLnBrk="1" hangingPunct="1"/>
            <a:endParaRPr lang="it-IT" sz="2800" i="1">
              <a:solidFill>
                <a:srgbClr val="F3ED0A"/>
              </a:solidFill>
              <a:latin typeface="Arial" charset="0"/>
            </a:endParaRPr>
          </a:p>
          <a:p>
            <a:pPr algn="ctr" eaLnBrk="1" hangingPunct="1"/>
            <a:r>
              <a:rPr lang="it-IT" sz="1600">
                <a:solidFill>
                  <a:srgbClr val="52ED6B"/>
                </a:solidFill>
                <a:latin typeface="Arial" charset="0"/>
              </a:rPr>
              <a:t>Oncologia Medica</a:t>
            </a:r>
          </a:p>
          <a:p>
            <a:pPr algn="ctr" eaLnBrk="1" hangingPunct="1"/>
            <a:r>
              <a:rPr lang="it-IT" sz="1600">
                <a:solidFill>
                  <a:srgbClr val="52ED6B"/>
                </a:solidFill>
                <a:latin typeface="Arial" charset="0"/>
              </a:rPr>
              <a:t>Fondazione P</a:t>
            </a:r>
            <a:r>
              <a:rPr lang="en-US" sz="1600">
                <a:solidFill>
                  <a:srgbClr val="52ED6B"/>
                </a:solidFill>
                <a:latin typeface="Arial" charset="0"/>
              </a:rPr>
              <a:t>o</a:t>
            </a:r>
            <a:r>
              <a:rPr lang="it-IT" sz="1600">
                <a:solidFill>
                  <a:srgbClr val="52ED6B"/>
                </a:solidFill>
                <a:latin typeface="Arial" charset="0"/>
              </a:rPr>
              <a:t>liambulanza - Brescia</a:t>
            </a:r>
          </a:p>
        </p:txBody>
      </p:sp>
      <p:pic>
        <p:nvPicPr>
          <p:cNvPr id="88067" name="Picture 7" descr="aerea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408613"/>
            <a:ext cx="3994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20700" y="5226051"/>
            <a:ext cx="1627188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9" tIns="45663" rIns="91329" bIns="45663" anchor="ctr"/>
          <a:lstStyle/>
          <a:p>
            <a:pPr algn="ctr" defTabSz="456654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069" name="Immagine 2" descr="screenshot_515.jpg"/>
          <p:cNvSpPr>
            <a:spLocks noChangeAspect="1"/>
          </p:cNvSpPr>
          <p:nvPr/>
        </p:nvSpPr>
        <p:spPr bwMode="auto">
          <a:xfrm>
            <a:off x="115888" y="0"/>
            <a:ext cx="3490912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9" tIns="45663" rIns="91329" bIns="45663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009" y="4734272"/>
            <a:ext cx="395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smtClean="0">
                <a:solidFill>
                  <a:schemeClr val="accent1">
                    <a:lumMod val="75000"/>
                  </a:schemeClr>
                </a:solidFill>
              </a:rPr>
              <a:t>Brescia 12 </a:t>
            </a:r>
            <a:r>
              <a:rPr lang="it-IT" sz="3200" i="1" dirty="0" smtClean="0">
                <a:solidFill>
                  <a:schemeClr val="accent1">
                    <a:lumMod val="75000"/>
                  </a:schemeClr>
                </a:solidFill>
              </a:rPr>
              <a:t>marzo 2016</a:t>
            </a:r>
            <a:endParaRPr lang="it-IT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6153" y="1270000"/>
            <a:ext cx="43568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La gestione integrata del 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malato oncologico tra le 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nuove cure primarie e 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le aziende 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</a:rPr>
              <a:t>o</a:t>
            </a:r>
            <a:r>
              <a:rPr lang="it-IT" sz="3200" dirty="0" smtClean="0">
                <a:solidFill>
                  <a:srgbClr val="FF0000"/>
                </a:solidFill>
              </a:rPr>
              <a:t>spedaliere di Brescia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35216" y="1899920"/>
            <a:ext cx="386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cura integrata </a:t>
            </a:r>
            <a:r>
              <a:rPr lang="it-IT" smtClean="0"/>
              <a:t>del malato oncologico</a:t>
            </a:r>
            <a:endParaRPr lang="it-IT"/>
          </a:p>
        </p:txBody>
      </p:sp>
      <p:pic>
        <p:nvPicPr>
          <p:cNvPr id="12" name="Immagine 6" descr="Tre loghi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6"/>
          <a:stretch/>
        </p:blipFill>
        <p:spPr bwMode="auto">
          <a:xfrm>
            <a:off x="7141687" y="832180"/>
            <a:ext cx="200231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6" descr="Tre loghi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59"/>
          <a:stretch/>
        </p:blipFill>
        <p:spPr bwMode="auto">
          <a:xfrm>
            <a:off x="5280941" y="129187"/>
            <a:ext cx="26151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 descr="Giscad_LogoCirc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84" y="832180"/>
            <a:ext cx="856474" cy="85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1619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177" y="6036651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dirty="0">
                <a:solidFill>
                  <a:prstClr val="white"/>
                </a:solidFill>
                <a:latin typeface="Calibri"/>
              </a:rPr>
              <a:t>18/5/15</a:t>
            </a:r>
            <a:r>
              <a:rPr lang="it-IT" sz="2000">
                <a:solidFill>
                  <a:prstClr val="white"/>
                </a:solidFill>
                <a:latin typeface="Calibri"/>
              </a:rPr>
              <a:t>: I </a:t>
            </a:r>
            <a:r>
              <a:rPr lang="it-IT" sz="2000" dirty="0">
                <a:solidFill>
                  <a:prstClr val="white"/>
                </a:solidFill>
                <a:latin typeface="Calibri"/>
              </a:rPr>
              <a:t>tempo ALPPS (</a:t>
            </a:r>
            <a:r>
              <a:rPr lang="it-IT" sz="2000" dirty="0" err="1">
                <a:solidFill>
                  <a:prstClr val="white"/>
                </a:solidFill>
                <a:latin typeface="Calibri"/>
              </a:rPr>
              <a:t>transezione</a:t>
            </a:r>
            <a:r>
              <a:rPr lang="it-IT" sz="2000" dirty="0">
                <a:solidFill>
                  <a:prstClr val="white"/>
                </a:solidFill>
                <a:latin typeface="Calibri"/>
              </a:rPr>
              <a:t> parenchima epatico)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 t="6688" r="11108" b="10380"/>
          <a:stretch/>
        </p:blipFill>
        <p:spPr>
          <a:xfrm>
            <a:off x="1012773" y="882876"/>
            <a:ext cx="7118459" cy="4834759"/>
          </a:xfrm>
          <a:prstGeom prst="rect">
            <a:avLst/>
          </a:prstGeom>
        </p:spPr>
      </p:pic>
      <p:sp>
        <p:nvSpPr>
          <p:cNvPr id="11" name="Rectangle 1"/>
          <p:cNvSpPr/>
          <p:nvPr/>
        </p:nvSpPr>
        <p:spPr>
          <a:xfrm>
            <a:off x="756853" y="45159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dirty="0">
                <a:solidFill>
                  <a:prstClr val="white"/>
                </a:solidFill>
                <a:latin typeface="Calibri"/>
              </a:rPr>
              <a:t>1/5/15: Controllo post-</a:t>
            </a:r>
            <a:r>
              <a:rPr lang="it-IT" sz="2000" dirty="0" err="1">
                <a:solidFill>
                  <a:prstClr val="white"/>
                </a:solidFill>
                <a:latin typeface="Calibri"/>
              </a:rPr>
              <a:t>embolizzazione</a:t>
            </a:r>
            <a:r>
              <a:rPr lang="it-IT" sz="2000" dirty="0">
                <a:solidFill>
                  <a:prstClr val="white"/>
                </a:solidFill>
                <a:latin typeface="Calibri"/>
              </a:rPr>
              <a:t>: ipertrofia non </a:t>
            </a:r>
            <a:r>
              <a:rPr lang="it-IT" sz="2000" dirty="0" smtClean="0">
                <a:solidFill>
                  <a:prstClr val="white"/>
                </a:solidFill>
                <a:latin typeface="Calibri"/>
              </a:rPr>
              <a:t>adeguata 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  <a:latin typeface="Calibri"/>
              </a:rPr>
              <a:t>(Lobo sinistro circa 20%). </a:t>
            </a:r>
            <a:endParaRPr lang="it-IT" sz="2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19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ALPPS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intervento: legatura ramo portale (destro), mobilizzazione del lobo destro dalla vena cava inferiore, TRANSEZIONE PARENCHIMALE completa, isolamento del fegato isolato mediante sacchetto di plastica</a:t>
            </a:r>
          </a:p>
          <a:p>
            <a:r>
              <a:rPr lang="it-IT" dirty="0" smtClean="0"/>
              <a:t>Controllo rigenerazione (dopo circa 6-9 giorni)</a:t>
            </a:r>
          </a:p>
          <a:p>
            <a:r>
              <a:rPr lang="it-IT" dirty="0" smtClean="0"/>
              <a:t>II intervento: sezione peduncolo vascolare e biliare lobo destro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891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2938" r="4368" b="9340"/>
          <a:stretch/>
        </p:blipFill>
        <p:spPr>
          <a:xfrm>
            <a:off x="283781" y="714711"/>
            <a:ext cx="8460829" cy="5034457"/>
          </a:xfrm>
          <a:prstGeom prst="rect">
            <a:avLst/>
          </a:prstGeom>
        </p:spPr>
      </p:pic>
      <p:sp>
        <p:nvSpPr>
          <p:cNvPr id="8" name="Rectangle 1"/>
          <p:cNvSpPr/>
          <p:nvPr/>
        </p:nvSpPr>
        <p:spPr>
          <a:xfrm>
            <a:off x="431032" y="5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dirty="0">
                <a:solidFill>
                  <a:prstClr val="white"/>
                </a:solidFill>
                <a:latin typeface="Calibri"/>
              </a:rPr>
              <a:t>25/5/15: Controllo dopo I tempo ALPPS. </a:t>
            </a:r>
            <a:r>
              <a:rPr lang="it-IT" sz="2000" dirty="0" err="1">
                <a:solidFill>
                  <a:prstClr val="white"/>
                </a:solidFill>
                <a:latin typeface="Calibri"/>
              </a:rPr>
              <a:t>Ipertrofizzazione</a:t>
            </a:r>
            <a:r>
              <a:rPr lang="it-IT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it-IT" sz="2000" dirty="0" smtClean="0">
                <a:solidFill>
                  <a:prstClr val="white"/>
                </a:solidFill>
                <a:latin typeface="Calibri"/>
              </a:rPr>
              <a:t>buona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  <a:latin typeface="Calibri"/>
              </a:rPr>
              <a:t>(Lobo sinistro circa 35%).</a:t>
            </a:r>
            <a:endParaRPr lang="it-IT" sz="2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2028503" y="714708"/>
            <a:ext cx="2207172" cy="33738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/>
        </p:nvSpPr>
        <p:spPr>
          <a:xfrm>
            <a:off x="504604" y="5863701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dirty="0">
                <a:solidFill>
                  <a:prstClr val="white"/>
                </a:solidFill>
                <a:latin typeface="Calibri"/>
              </a:rPr>
              <a:t>27/5/15: II tempo ALPPS: lobectomia destra </a:t>
            </a:r>
            <a:r>
              <a:rPr lang="it-IT" sz="2000" dirty="0" smtClean="0">
                <a:solidFill>
                  <a:prstClr val="white"/>
                </a:solidFill>
                <a:latin typeface="Calibri"/>
              </a:rPr>
              <a:t>allargata 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  <a:latin typeface="Calibri"/>
              </a:rPr>
              <a:t>(DOPO 9 GIORNI da I TEMPO)</a:t>
            </a:r>
            <a:endParaRPr lang="it-IT" sz="2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19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3" t="9767" r="18965" b="20852"/>
          <a:stretch/>
        </p:blipFill>
        <p:spPr>
          <a:xfrm>
            <a:off x="353888" y="325821"/>
            <a:ext cx="8432767" cy="5878680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353880" y="6204507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dirty="0">
                <a:solidFill>
                  <a:prstClr val="white"/>
                </a:solidFill>
                <a:latin typeface="Calibri"/>
              </a:rPr>
              <a:t>12/15</a:t>
            </a:r>
            <a:r>
              <a:rPr lang="it-IT" sz="2000">
                <a:solidFill>
                  <a:prstClr val="white"/>
                </a:solidFill>
                <a:latin typeface="Calibri"/>
              </a:rPr>
              <a:t>: Controllo a 7 mesi</a:t>
            </a:r>
            <a:endParaRPr lang="it-IT" sz="2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45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1043608" y="134076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prstClr val="white"/>
                </a:solidFill>
              </a:rPr>
              <a:t>Fistola biliare postoperatoria trattata con drenaggio addominale e con drenaggio percutaneo transepatico</a:t>
            </a:r>
          </a:p>
        </p:txBody>
      </p:sp>
      <p:sp>
        <p:nvSpPr>
          <p:cNvPr id="6" name="Freccia in giù 10"/>
          <p:cNvSpPr/>
          <p:nvPr/>
        </p:nvSpPr>
        <p:spPr>
          <a:xfrm>
            <a:off x="4355975" y="2780928"/>
            <a:ext cx="432049" cy="88790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CasellaDiTesto 23"/>
          <p:cNvSpPr txBox="1"/>
          <p:nvPr/>
        </p:nvSpPr>
        <p:spPr>
          <a:xfrm>
            <a:off x="1043608" y="4460919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prstClr val="white"/>
                </a:solidFill>
              </a:rPr>
              <a:t>Da luglio 2015: ripresa di chemioterapia, ben tolerata, attualmente in corso. </a:t>
            </a:r>
          </a:p>
          <a:p>
            <a:r>
              <a:rPr lang="it-IT" sz="2400" dirty="0" smtClean="0">
                <a:solidFill>
                  <a:prstClr val="white"/>
                </a:solidFill>
              </a:rPr>
              <a:t>Non segni di recidiva di malattia all’ultima TC di dicembre 2015. </a:t>
            </a:r>
          </a:p>
        </p:txBody>
      </p:sp>
    </p:spTree>
    <p:extLst>
      <p:ext uri="{BB962C8B-B14F-4D97-AF65-F5344CB8AC3E}">
        <p14:creationId xmlns:p14="http://schemas.microsoft.com/office/powerpoint/2010/main" val="148020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en-IE" sz="2800" dirty="0" smtClean="0">
                <a:latin typeface="Calibri" pitchFamily="34" charset="0"/>
              </a:rPr>
              <a:t>MRI showing complete response</a:t>
            </a:r>
            <a:br>
              <a:rPr lang="en-IE" sz="2800" dirty="0" smtClean="0">
                <a:latin typeface="Calibri" pitchFamily="34" charset="0"/>
              </a:rPr>
            </a:br>
            <a:r>
              <a:rPr lang="en-IE" sz="2800" dirty="0" smtClean="0">
                <a:latin typeface="Calibri" pitchFamily="34" charset="0"/>
              </a:rPr>
              <a:t>Pathology: complete response also</a:t>
            </a: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91" y="1052513"/>
            <a:ext cx="4325937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6" y="2636840"/>
            <a:ext cx="4325939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45" y="4508502"/>
            <a:ext cx="4325937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219706" y="1484318"/>
            <a:ext cx="2663825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93750" eaLnBrk="0" hangingPunct="0">
              <a:spcBef>
                <a:spcPct val="50000"/>
              </a:spcBef>
            </a:pPr>
            <a:r>
              <a:rPr lang="en-I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Pre-Chemo</a:t>
            </a: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732588" y="2997205"/>
            <a:ext cx="262731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93750" eaLnBrk="0" hangingPunct="0">
              <a:spcBef>
                <a:spcPct val="50000"/>
              </a:spcBef>
            </a:pP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Mid-Chemo</a:t>
            </a: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403353" y="5734055"/>
            <a:ext cx="251936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93750" eaLnBrk="0" hangingPunct="0">
              <a:spcBef>
                <a:spcPct val="50000"/>
              </a:spcBef>
            </a:pPr>
            <a:r>
              <a:rPr lang="en-I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Post-Chemo</a:t>
            </a: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4787901" y="1773238"/>
            <a:ext cx="360363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6227770" y="3357565"/>
            <a:ext cx="504825" cy="360362"/>
          </a:xfrm>
          <a:prstGeom prst="left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4067175" y="6021388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253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1625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Resectable Tumor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6200"/>
            <a:ext cx="8964613" cy="19812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tx1"/>
                </a:solidFill>
                <a:latin typeface="Arial" charset="0"/>
              </a:rPr>
              <a:t>Carcinoma duttale borderline resectable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2362200" y="2819400"/>
            <a:ext cx="3927475" cy="2667000"/>
          </a:xfrm>
          <a:prstGeom prst="ellipse">
            <a:avLst/>
          </a:prstGeom>
          <a:solidFill>
            <a:srgbClr val="B03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5834063" y="3086100"/>
            <a:ext cx="473075" cy="533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5359400" y="2552700"/>
            <a:ext cx="474663" cy="533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819400" y="3489325"/>
            <a:ext cx="31162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Borderline</a:t>
            </a:r>
            <a:br>
              <a:rPr lang="en-US" sz="4000" smtClean="0">
                <a:solidFill>
                  <a:srgbClr val="000000"/>
                </a:solidFill>
                <a:ea typeface="MS PGothic" charset="0"/>
                <a:cs typeface="MS PGothic" charset="0"/>
              </a:rPr>
            </a:br>
            <a:r>
              <a:rPr lang="en-US" sz="400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Tumor</a:t>
            </a:r>
          </a:p>
        </p:txBody>
      </p:sp>
      <p:sp>
        <p:nvSpPr>
          <p:cNvPr id="491527" name="Line 7"/>
          <p:cNvSpPr>
            <a:spLocks noChangeShapeType="1"/>
          </p:cNvSpPr>
          <p:nvPr/>
        </p:nvSpPr>
        <p:spPr bwMode="auto">
          <a:xfrm rot="606707">
            <a:off x="4681538" y="2552700"/>
            <a:ext cx="2303462" cy="180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816600" y="2362200"/>
            <a:ext cx="3292475" cy="1554163"/>
            <a:chOff x="4464" y="1439"/>
            <a:chExt cx="1637" cy="979"/>
          </a:xfrm>
        </p:grpSpPr>
        <p:cxnSp>
          <p:nvCxnSpPr>
            <p:cNvPr id="21522" name="AutoShape 9"/>
            <p:cNvCxnSpPr>
              <a:cxnSpLocks noChangeShapeType="1"/>
            </p:cNvCxnSpPr>
            <p:nvPr/>
          </p:nvCxnSpPr>
          <p:spPr bwMode="auto">
            <a:xfrm rot="10800000" flipV="1">
              <a:off x="4464" y="1929"/>
              <a:ext cx="551" cy="351"/>
            </a:xfrm>
            <a:prstGeom prst="curvedConnector3">
              <a:avLst>
                <a:gd name="adj1" fmla="val 4990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3" name="Text Box 10"/>
            <p:cNvSpPr txBox="1">
              <a:spLocks noChangeArrowheads="1"/>
            </p:cNvSpPr>
            <p:nvPr/>
          </p:nvSpPr>
          <p:spPr bwMode="auto">
            <a:xfrm>
              <a:off x="5015" y="1439"/>
              <a:ext cx="1086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Margine chirurgico positivo</a:t>
              </a:r>
            </a:p>
          </p:txBody>
        </p:sp>
      </p:grp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5819775" y="32004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ea typeface="MS PGothic" charset="0"/>
                <a:cs typeface="MS PGothic" charset="0"/>
              </a:rPr>
              <a:t>SMA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5292725" y="26543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ea typeface="MS PGothic" charset="0"/>
                <a:cs typeface="MS PGothic" charset="0"/>
              </a:rPr>
              <a:t>SMV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23850" y="3716338"/>
            <a:ext cx="4021138" cy="2363787"/>
            <a:chOff x="192" y="2352"/>
            <a:chExt cx="2533" cy="1489"/>
          </a:xfrm>
        </p:grpSpPr>
        <p:grpSp>
          <p:nvGrpSpPr>
            <p:cNvPr id="21516" name="Group 15"/>
            <p:cNvGrpSpPr>
              <a:grpSpLocks/>
            </p:cNvGrpSpPr>
            <p:nvPr/>
          </p:nvGrpSpPr>
          <p:grpSpPr bwMode="auto">
            <a:xfrm>
              <a:off x="192" y="2352"/>
              <a:ext cx="1296" cy="1489"/>
              <a:chOff x="192" y="2352"/>
              <a:chExt cx="1296" cy="1489"/>
            </a:xfrm>
          </p:grpSpPr>
          <p:grpSp>
            <p:nvGrpSpPr>
              <p:cNvPr id="21518" name="Group 16"/>
              <p:cNvGrpSpPr>
                <a:grpSpLocks/>
              </p:cNvGrpSpPr>
              <p:nvPr/>
            </p:nvGrpSpPr>
            <p:grpSpPr bwMode="auto">
              <a:xfrm>
                <a:off x="480" y="2352"/>
                <a:ext cx="1008" cy="480"/>
                <a:chOff x="48" y="2352"/>
                <a:chExt cx="1008" cy="480"/>
              </a:xfrm>
            </p:grpSpPr>
            <p:sp>
              <p:nvSpPr>
                <p:cNvPr id="21520" name="AutoShape 17"/>
                <p:cNvSpPr>
                  <a:spLocks noChangeArrowheads="1"/>
                </p:cNvSpPr>
                <p:nvPr/>
              </p:nvSpPr>
              <p:spPr bwMode="auto">
                <a:xfrm>
                  <a:off x="624" y="2352"/>
                  <a:ext cx="432" cy="480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sz="3200" smtClean="0">
                    <a:solidFill>
                      <a:srgbClr val="000000"/>
                    </a:solidFill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152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8" y="2421"/>
                  <a:ext cx="62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400" smtClean="0">
                      <a:solidFill>
                        <a:srgbClr val="000000"/>
                      </a:solidFill>
                      <a:latin typeface="Tahoma" charset="0"/>
                      <a:ea typeface="MS PGothic" charset="0"/>
                      <a:cs typeface="MS PGothic" charset="0"/>
                    </a:rPr>
                    <a:t>CHRT</a:t>
                  </a:r>
                </a:p>
              </p:txBody>
            </p:sp>
          </p:grpSp>
          <p:sp>
            <p:nvSpPr>
              <p:cNvPr id="21519" name="Text Box 19"/>
              <p:cNvSpPr txBox="1">
                <a:spLocks noChangeArrowheads="1"/>
              </p:cNvSpPr>
              <p:nvPr/>
            </p:nvSpPr>
            <p:spPr bwMode="auto">
              <a:xfrm>
                <a:off x="192" y="3264"/>
                <a:ext cx="1248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Tahoma" charset="0"/>
                    <a:ea typeface="MS PGothic" charset="0"/>
                    <a:cs typeface="MS PGothic" charset="0"/>
                  </a:rPr>
                  <a:t>Margine ben vascolarizzato, con core ipossico</a:t>
                </a:r>
              </a:p>
            </p:txBody>
          </p:sp>
        </p:grpSp>
        <p:cxnSp>
          <p:nvCxnSpPr>
            <p:cNvPr id="21517" name="AutoShape 20"/>
            <p:cNvCxnSpPr>
              <a:cxnSpLocks noChangeShapeType="1"/>
              <a:stCxn id="21519" idx="2"/>
              <a:endCxn id="21507" idx="4"/>
            </p:cNvCxnSpPr>
            <p:nvPr/>
          </p:nvCxnSpPr>
          <p:spPr bwMode="auto">
            <a:xfrm rot="5400000" flipH="1" flipV="1">
              <a:off x="1665" y="2607"/>
              <a:ext cx="212" cy="1909"/>
            </a:xfrm>
            <a:prstGeom prst="curvedConnector3">
              <a:avLst>
                <a:gd name="adj1" fmla="val -67926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4981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0"/>
            <a:ext cx="9296400" cy="19812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tx1"/>
                </a:solidFill>
                <a:latin typeface="Arial" charset="0"/>
              </a:rPr>
              <a:t>Dopo chemio e chemioradioterapia preoperatoria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259138" y="3278188"/>
            <a:ext cx="2540000" cy="1905000"/>
          </a:xfrm>
          <a:prstGeom prst="ellipse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5410200" y="3276600"/>
            <a:ext cx="474663" cy="533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 b="1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5003800" y="2878138"/>
            <a:ext cx="474663" cy="533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581400" y="3581400"/>
            <a:ext cx="1897063" cy="1352550"/>
          </a:xfrm>
          <a:prstGeom prst="ellipse">
            <a:avLst/>
          </a:prstGeom>
          <a:solidFill>
            <a:srgbClr val="D64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446463" y="3697288"/>
            <a:ext cx="21669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Tumore vitale</a:t>
            </a:r>
          </a:p>
        </p:txBody>
      </p:sp>
      <p:sp>
        <p:nvSpPr>
          <p:cNvPr id="493576" name="Line 8"/>
          <p:cNvSpPr>
            <a:spLocks noChangeShapeType="1"/>
          </p:cNvSpPr>
          <p:nvPr/>
        </p:nvSpPr>
        <p:spPr bwMode="auto">
          <a:xfrm>
            <a:off x="4325938" y="2820988"/>
            <a:ext cx="2303462" cy="194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638800" y="2514600"/>
            <a:ext cx="3109913" cy="1554163"/>
            <a:chOff x="4464" y="1439"/>
            <a:chExt cx="1637" cy="979"/>
          </a:xfrm>
        </p:grpSpPr>
        <p:cxnSp>
          <p:nvCxnSpPr>
            <p:cNvPr id="22544" name="AutoShape 10"/>
            <p:cNvCxnSpPr>
              <a:cxnSpLocks noChangeShapeType="1"/>
            </p:cNvCxnSpPr>
            <p:nvPr/>
          </p:nvCxnSpPr>
          <p:spPr bwMode="auto">
            <a:xfrm rot="10800000" flipV="1">
              <a:off x="4464" y="1929"/>
              <a:ext cx="551" cy="351"/>
            </a:xfrm>
            <a:prstGeom prst="curvedConnector3">
              <a:avLst>
                <a:gd name="adj1" fmla="val 49907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45" name="Text Box 11"/>
            <p:cNvSpPr txBox="1">
              <a:spLocks noChangeArrowheads="1"/>
            </p:cNvSpPr>
            <p:nvPr/>
          </p:nvSpPr>
          <p:spPr bwMode="auto">
            <a:xfrm>
              <a:off x="5015" y="1439"/>
              <a:ext cx="1086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Margine chirurgico negativo!</a:t>
              </a:r>
            </a:p>
          </p:txBody>
        </p:sp>
      </p:grpSp>
      <p:grpSp>
        <p:nvGrpSpPr>
          <p:cNvPr id="22538" name="Group 12"/>
          <p:cNvGrpSpPr>
            <a:grpSpLocks/>
          </p:cNvGrpSpPr>
          <p:nvPr/>
        </p:nvGrpSpPr>
        <p:grpSpPr bwMode="auto">
          <a:xfrm>
            <a:off x="871538" y="3048000"/>
            <a:ext cx="2371725" cy="1143000"/>
            <a:chOff x="240" y="1920"/>
            <a:chExt cx="1680" cy="720"/>
          </a:xfrm>
        </p:grpSpPr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240" y="1920"/>
              <a:ext cx="157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Margine non-vitale</a:t>
              </a:r>
            </a:p>
          </p:txBody>
        </p:sp>
        <p:cxnSp>
          <p:nvCxnSpPr>
            <p:cNvPr id="22543" name="AutoShape 14"/>
            <p:cNvCxnSpPr>
              <a:cxnSpLocks noChangeShapeType="1"/>
            </p:cNvCxnSpPr>
            <p:nvPr/>
          </p:nvCxnSpPr>
          <p:spPr bwMode="auto">
            <a:xfrm>
              <a:off x="1296" y="2352"/>
              <a:ext cx="624" cy="288"/>
            </a:xfrm>
            <a:prstGeom prst="curvedConnector3">
              <a:avLst>
                <a:gd name="adj1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</p:grpSp>
      <p:sp>
        <p:nvSpPr>
          <p:cNvPr id="22539" name="Line 15"/>
          <p:cNvSpPr>
            <a:spLocks noChangeShapeType="1"/>
          </p:cNvSpPr>
          <p:nvPr/>
        </p:nvSpPr>
        <p:spPr bwMode="auto">
          <a:xfrm>
            <a:off x="2514600" y="3657600"/>
            <a:ext cx="9144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40" name="Text Box 17"/>
          <p:cNvSpPr txBox="1">
            <a:spLocks noChangeArrowheads="1"/>
          </p:cNvSpPr>
          <p:nvPr/>
        </p:nvSpPr>
        <p:spPr bwMode="auto">
          <a:xfrm>
            <a:off x="5410200" y="33829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ea typeface="MS PGothic" charset="0"/>
                <a:cs typeface="MS PGothic" charset="0"/>
              </a:rPr>
              <a:t>SMA</a:t>
            </a:r>
          </a:p>
        </p:txBody>
      </p:sp>
      <p:sp>
        <p:nvSpPr>
          <p:cNvPr id="22541" name="Text Box 18"/>
          <p:cNvSpPr txBox="1">
            <a:spLocks noChangeArrowheads="1"/>
          </p:cNvSpPr>
          <p:nvPr/>
        </p:nvSpPr>
        <p:spPr bwMode="auto">
          <a:xfrm>
            <a:off x="4991100" y="299085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ea typeface="MS PGothic" charset="0"/>
                <a:cs typeface="MS PGothic" charset="0"/>
              </a:rPr>
              <a:t>SMV</a:t>
            </a:r>
          </a:p>
        </p:txBody>
      </p:sp>
    </p:spTree>
    <p:extLst>
      <p:ext uri="{BB962C8B-B14F-4D97-AF65-F5344CB8AC3E}">
        <p14:creationId xmlns:p14="http://schemas.microsoft.com/office/powerpoint/2010/main" val="255693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59918" y="3075057"/>
            <a:ext cx="1624163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it-IT" sz="4000" smtClean="0"/>
              <a:t>Cancer</a:t>
            </a:r>
            <a:endParaRPr lang="it-IT" sz="4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772719" y="579120"/>
            <a:ext cx="1290994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Surgery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96718" y="1215831"/>
            <a:ext cx="2344937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Chemotherapy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78320" y="2874441"/>
            <a:ext cx="1723549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Hormonal</a:t>
            </a:r>
            <a:r>
              <a:rPr lang="it-IT" sz="2800" dirty="0" smtClean="0"/>
              <a:t> </a:t>
            </a:r>
          </a:p>
          <a:p>
            <a:pPr algn="ctr"/>
            <a:r>
              <a:rPr lang="it-IT" sz="2800" dirty="0" err="1" smtClean="0"/>
              <a:t>therapy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613686" y="4520991"/>
            <a:ext cx="1311000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>Target</a:t>
            </a:r>
          </a:p>
          <a:p>
            <a:pPr algn="ctr"/>
            <a:r>
              <a:rPr lang="it-IT" sz="2800" dirty="0" err="1" smtClean="0"/>
              <a:t>therapy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382606" y="5471864"/>
            <a:ext cx="2542106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Immunotherapy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7806" y="4779367"/>
            <a:ext cx="2042995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Locoregional</a:t>
            </a:r>
            <a:endParaRPr lang="it-IT" sz="2800" dirty="0" smtClean="0"/>
          </a:p>
          <a:p>
            <a:pPr algn="ctr"/>
            <a:r>
              <a:rPr lang="it-IT" sz="2800" dirty="0" err="1" smtClean="0"/>
              <a:t>therapies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36206" y="3782943"/>
            <a:ext cx="2138149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Radiotherapy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7806" y="2364790"/>
            <a:ext cx="2214068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Radionuclides</a:t>
            </a:r>
            <a:endParaRPr lang="it-IT" sz="2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42606" y="1102340"/>
            <a:ext cx="218771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>Palliative care</a:t>
            </a:r>
            <a:endParaRPr lang="it-IT" sz="2800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4418216" y="1215831"/>
            <a:ext cx="0" cy="1672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5466080" y="1859280"/>
            <a:ext cx="1229360" cy="1028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5516521" y="3351494"/>
            <a:ext cx="1229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 flipV="1">
            <a:off x="5242560" y="3942080"/>
            <a:ext cx="1168400" cy="1055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 flipV="1">
            <a:off x="4571999" y="4044553"/>
            <a:ext cx="1" cy="135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2682163" y="4044553"/>
            <a:ext cx="1341197" cy="108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2751874" y="3505200"/>
            <a:ext cx="799245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2921852" y="2626400"/>
            <a:ext cx="691034" cy="355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3151496" y="1477441"/>
            <a:ext cx="739016" cy="1148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5291387" y="840730"/>
            <a:ext cx="1322299" cy="26161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13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1625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6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6540" y="73572"/>
            <a:ext cx="7570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C00000"/>
                </a:solidFill>
                <a:latin typeface="Calibri"/>
              </a:rPr>
              <a:t>La multidisciplinarietà </a:t>
            </a:r>
            <a:r>
              <a:rPr lang="it-IT" sz="3600" smtClean="0">
                <a:solidFill>
                  <a:srgbClr val="C00000"/>
                </a:solidFill>
                <a:latin typeface="Calibri"/>
              </a:rPr>
              <a:t>in Poliambulanza</a:t>
            </a:r>
            <a:endParaRPr lang="it-IT" sz="360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26161" y="1135118"/>
            <a:ext cx="2456635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Gruppo</a:t>
            </a:r>
          </a:p>
          <a:p>
            <a:pPr algn="ctr"/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Epatobiliopancreatico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144961" y="2156109"/>
            <a:ext cx="978345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Gruppo</a:t>
            </a:r>
          </a:p>
          <a:p>
            <a:pPr algn="ctr"/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HCC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85172" y="3284539"/>
            <a:ext cx="846963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Breast</a:t>
            </a:r>
            <a:endParaRPr lang="it-IT" sz="20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86211" y="4719145"/>
            <a:ext cx="1422442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Gruppo</a:t>
            </a:r>
          </a:p>
          <a:p>
            <a:pPr algn="ctr"/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Neuro-onco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61953" y="4977430"/>
            <a:ext cx="2239524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Gruppo</a:t>
            </a:r>
          </a:p>
          <a:p>
            <a:pPr algn="ctr"/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Urologia oncologica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682" y="3284539"/>
            <a:ext cx="1229439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Ovarian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&amp;</a:t>
            </a:r>
          </a:p>
          <a:p>
            <a:pPr algn="ctr"/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Gyn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Unit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2691" y="2156109"/>
            <a:ext cx="1184941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Lung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Unit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57148" y="4808153"/>
            <a:ext cx="3486852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Discussione alla </a:t>
            </a:r>
            <a:r>
              <a:rPr lang="it-IT" sz="2400" dirty="0" err="1" smtClean="0">
                <a:solidFill>
                  <a:prstClr val="black"/>
                </a:solidFill>
                <a:latin typeface="Calibri"/>
              </a:rPr>
              <a:t>demande</a:t>
            </a:r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it-IT" sz="2800" dirty="0" smtClean="0">
                <a:solidFill>
                  <a:prstClr val="black"/>
                </a:solidFill>
                <a:latin typeface="Calibri"/>
              </a:rPr>
              <a:t>Retto</a:t>
            </a:r>
          </a:p>
          <a:p>
            <a:pPr marL="285750" indent="-285750">
              <a:buFontTx/>
              <a:buChar char="-"/>
            </a:pPr>
            <a:r>
              <a:rPr lang="it-IT" sz="2800" dirty="0" smtClean="0">
                <a:solidFill>
                  <a:prstClr val="black"/>
                </a:solidFill>
                <a:latin typeface="Calibri"/>
              </a:rPr>
              <a:t>Cardias</a:t>
            </a:r>
          </a:p>
          <a:p>
            <a:pPr marL="285750" indent="-285750">
              <a:buFontTx/>
              <a:buChar char="-"/>
            </a:pPr>
            <a:r>
              <a:rPr lang="it-IT" sz="2800" dirty="0" smtClean="0">
                <a:solidFill>
                  <a:prstClr val="black"/>
                </a:solidFill>
                <a:latin typeface="Calibri"/>
              </a:rPr>
              <a:t>Ogni caso “urgente”</a:t>
            </a:r>
            <a:endParaRPr lang="it-IT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03" y="2340740"/>
            <a:ext cx="1975747" cy="1887598"/>
          </a:xfrm>
          <a:prstGeom prst="rect">
            <a:avLst/>
          </a:prstGeom>
        </p:spPr>
      </p:pic>
      <p:sp>
        <p:nvSpPr>
          <p:cNvPr id="12" name="Freccia bidirezionale orizzontale 11"/>
          <p:cNvSpPr/>
          <p:nvPr/>
        </p:nvSpPr>
        <p:spPr>
          <a:xfrm rot="1843745">
            <a:off x="4557706" y="1531238"/>
            <a:ext cx="1123399" cy="3633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67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264160" y="4558921"/>
            <a:ext cx="8879840" cy="21771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182880" y="4580541"/>
            <a:ext cx="8961120" cy="21771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182880" y="2036325"/>
            <a:ext cx="8879840" cy="1956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819701" y="202656"/>
            <a:ext cx="1537472" cy="83099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Ca gastrico</a:t>
            </a:r>
          </a:p>
          <a:p>
            <a:pPr algn="ctr"/>
            <a:r>
              <a:rPr lang="it-IT" sz="2400" dirty="0" smtClean="0"/>
              <a:t>(cardias)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069423" y="387319"/>
            <a:ext cx="1935146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smtClean="0"/>
              <a:t>Ca mammario</a:t>
            </a:r>
            <a:endParaRPr lang="it-IT" sz="2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6972537" y="387320"/>
            <a:ext cx="163564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smtClean="0"/>
              <a:t>Ca del retto</a:t>
            </a:r>
            <a:endParaRPr lang="it-IT" sz="24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956116" y="2148840"/>
            <a:ext cx="1242200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/>
              <a:t>CHIRURGIA</a:t>
            </a: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404675" y="2148840"/>
            <a:ext cx="1242200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/>
              <a:t>CHIRURGIA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158036" y="2148840"/>
            <a:ext cx="1242200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/>
              <a:t>CHIRURGIA</a:t>
            </a:r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956116" y="6141720"/>
            <a:ext cx="1242200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/>
              <a:t>CHIRURGIA</a:t>
            </a: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404990" y="6141720"/>
            <a:ext cx="1242200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/>
              <a:t>CHIRURGIA</a:t>
            </a:r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158036" y="6141720"/>
            <a:ext cx="1242200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/>
              <a:t>CHIRURGIA</a:t>
            </a:r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650424" y="3105834"/>
            <a:ext cx="1853584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Eventuale chemio</a:t>
            </a:r>
          </a:p>
          <a:p>
            <a:pPr algn="ctr"/>
            <a:r>
              <a:rPr lang="it-IT" dirty="0" smtClean="0"/>
              <a:t>adiuvante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160634" y="3105834"/>
            <a:ext cx="1730282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Eventuale CT/HT</a:t>
            </a:r>
          </a:p>
          <a:p>
            <a:pPr algn="ctr"/>
            <a:r>
              <a:rPr lang="it-IT" dirty="0" smtClean="0"/>
              <a:t>RTT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050314" y="3105833"/>
            <a:ext cx="145764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Chemio-radio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883481" y="4772074"/>
            <a:ext cx="1361462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Chemio o </a:t>
            </a:r>
          </a:p>
          <a:p>
            <a:pPr algn="ctr"/>
            <a:r>
              <a:rPr lang="it-IT" dirty="0" err="1" smtClean="0"/>
              <a:t>chemioradio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289614" y="4809588"/>
            <a:ext cx="1472326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Chemio (HT)</a:t>
            </a:r>
          </a:p>
          <a:p>
            <a:pPr algn="ctr"/>
            <a:r>
              <a:rPr lang="it-IT" dirty="0" err="1" smtClean="0"/>
              <a:t>neoadiuvante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067209" y="4910573"/>
            <a:ext cx="145764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Chemio-radio</a:t>
            </a:r>
          </a:p>
        </p:txBody>
      </p:sp>
      <p:sp>
        <p:nvSpPr>
          <p:cNvPr id="17" name="Freccia giù 16"/>
          <p:cNvSpPr/>
          <p:nvPr/>
        </p:nvSpPr>
        <p:spPr>
          <a:xfrm>
            <a:off x="2469941" y="1106896"/>
            <a:ext cx="233680" cy="772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giù 17"/>
          <p:cNvSpPr/>
          <p:nvPr/>
        </p:nvSpPr>
        <p:spPr>
          <a:xfrm>
            <a:off x="4920156" y="1106896"/>
            <a:ext cx="233680" cy="772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giù 18"/>
          <p:cNvSpPr/>
          <p:nvPr/>
        </p:nvSpPr>
        <p:spPr>
          <a:xfrm>
            <a:off x="7673516" y="1090901"/>
            <a:ext cx="233680" cy="772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giù 19"/>
          <p:cNvSpPr/>
          <p:nvPr/>
        </p:nvSpPr>
        <p:spPr>
          <a:xfrm>
            <a:off x="2447372" y="2619017"/>
            <a:ext cx="245028" cy="375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giù 20"/>
          <p:cNvSpPr/>
          <p:nvPr/>
        </p:nvSpPr>
        <p:spPr>
          <a:xfrm>
            <a:off x="4908935" y="2614692"/>
            <a:ext cx="245028" cy="375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giù 21"/>
          <p:cNvSpPr/>
          <p:nvPr/>
        </p:nvSpPr>
        <p:spPr>
          <a:xfrm>
            <a:off x="7673516" y="2614692"/>
            <a:ext cx="245028" cy="375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giù 22"/>
          <p:cNvSpPr/>
          <p:nvPr/>
        </p:nvSpPr>
        <p:spPr>
          <a:xfrm>
            <a:off x="2447372" y="5463468"/>
            <a:ext cx="245028" cy="6020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giù 23"/>
          <p:cNvSpPr/>
          <p:nvPr/>
        </p:nvSpPr>
        <p:spPr>
          <a:xfrm>
            <a:off x="4908935" y="5497794"/>
            <a:ext cx="245028" cy="6020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giù 24"/>
          <p:cNvSpPr/>
          <p:nvPr/>
        </p:nvSpPr>
        <p:spPr>
          <a:xfrm>
            <a:off x="7673516" y="5455919"/>
            <a:ext cx="245028" cy="6020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182880" y="1725468"/>
            <a:ext cx="196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Vecchio paradigma</a:t>
            </a:r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182880" y="4225751"/>
            <a:ext cx="185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Nuovo paradigma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255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304800" y="2834641"/>
            <a:ext cx="8615680" cy="39230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04800" y="725876"/>
            <a:ext cx="8615680" cy="210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963352" y="202656"/>
            <a:ext cx="7217297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800" smtClean="0"/>
              <a:t>Metastasi epatiche da carcinoma del colon-retto</a:t>
            </a:r>
            <a:endParaRPr lang="it-IT" sz="28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2438400" y="2133600"/>
            <a:ext cx="15659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/>
              <a:t>Chemioterapia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588000" y="2133600"/>
            <a:ext cx="103445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Chirurgia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3221371" y="883920"/>
            <a:ext cx="1350629" cy="110744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4572000" y="876018"/>
            <a:ext cx="1442720" cy="115598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93928" y="87574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Una volta</a:t>
            </a:r>
            <a:r>
              <a:rPr lang="is-IS" dirty="0" smtClean="0"/>
              <a:t>….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584960" y="2976880"/>
            <a:ext cx="111344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/>
              <a:t>Resecabili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004342" y="3006416"/>
            <a:ext cx="116910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Borderline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407457" y="3006416"/>
            <a:ext cx="152702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/>
              <a:t>Mai Resecabili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624458" y="4242364"/>
            <a:ext cx="1034450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Chirurgia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689475" y="5227884"/>
            <a:ext cx="904415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/>
              <a:t>Chemio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130975" y="5227884"/>
            <a:ext cx="1034450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Chirurgia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195992" y="4242364"/>
            <a:ext cx="904415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/>
              <a:t>Chemio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195992" y="6279166"/>
            <a:ext cx="904415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/>
              <a:t>Chemio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718759" y="4242364"/>
            <a:ext cx="904415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/>
              <a:t>Chemio</a:t>
            </a:r>
            <a:endParaRPr lang="it-IT" dirty="0"/>
          </a:p>
        </p:txBody>
      </p:sp>
      <p:sp>
        <p:nvSpPr>
          <p:cNvPr id="20" name="Freccia giù 19"/>
          <p:cNvSpPr/>
          <p:nvPr/>
        </p:nvSpPr>
        <p:spPr>
          <a:xfrm>
            <a:off x="2071601" y="3429000"/>
            <a:ext cx="140162" cy="716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giù 20"/>
          <p:cNvSpPr/>
          <p:nvPr/>
        </p:nvSpPr>
        <p:spPr>
          <a:xfrm>
            <a:off x="4518812" y="3429000"/>
            <a:ext cx="140162" cy="716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giù 21"/>
          <p:cNvSpPr/>
          <p:nvPr/>
        </p:nvSpPr>
        <p:spPr>
          <a:xfrm>
            <a:off x="7100885" y="3429000"/>
            <a:ext cx="140162" cy="716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giù 22"/>
          <p:cNvSpPr/>
          <p:nvPr/>
        </p:nvSpPr>
        <p:spPr>
          <a:xfrm>
            <a:off x="2071601" y="4696270"/>
            <a:ext cx="140162" cy="454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giù 23"/>
          <p:cNvSpPr/>
          <p:nvPr/>
        </p:nvSpPr>
        <p:spPr>
          <a:xfrm>
            <a:off x="4542559" y="4696270"/>
            <a:ext cx="140162" cy="454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giù 24"/>
          <p:cNvSpPr/>
          <p:nvPr/>
        </p:nvSpPr>
        <p:spPr>
          <a:xfrm>
            <a:off x="4542559" y="5700606"/>
            <a:ext cx="140162" cy="454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giù 25"/>
          <p:cNvSpPr/>
          <p:nvPr/>
        </p:nvSpPr>
        <p:spPr>
          <a:xfrm rot="17224972">
            <a:off x="3192481" y="2613100"/>
            <a:ext cx="117735" cy="2392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315578" y="2921568"/>
            <a:ext cx="73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Ora</a:t>
            </a:r>
            <a:r>
              <a:rPr lang="is-IS" dirty="0" smtClean="0"/>
              <a:t>….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560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792088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Donna, 39 anni 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39552" y="1556792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dirty="0" smtClean="0">
                <a:solidFill>
                  <a:prstClr val="white"/>
                </a:solidFill>
              </a:rPr>
              <a:t>Anamnesi patologica remota</a:t>
            </a:r>
            <a:endParaRPr lang="it-IT" sz="2400" b="1" dirty="0">
              <a:solidFill>
                <a:prstClr val="white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39552" y="2348880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dirty="0" smtClean="0">
                <a:solidFill>
                  <a:prstClr val="white"/>
                </a:solidFill>
              </a:rPr>
              <a:t>Anamnesi patologica prossima</a:t>
            </a:r>
            <a:endParaRPr lang="it-IT" sz="2400" b="1" dirty="0">
              <a:solidFill>
                <a:prstClr val="white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904056" y="1916832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dirty="0" smtClean="0">
                <a:solidFill>
                  <a:prstClr val="white"/>
                </a:solidFill>
              </a:rPr>
              <a:t>Sempre buona salute</a:t>
            </a:r>
            <a:endParaRPr lang="it-IT" sz="2000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539552" y="692696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dirty="0" smtClean="0">
                <a:solidFill>
                  <a:prstClr val="white"/>
                </a:solidFill>
              </a:rPr>
              <a:t>Anamnesi fisiologica e familiare</a:t>
            </a:r>
            <a:endParaRPr lang="it-IT" sz="2400" b="1" dirty="0">
              <a:solidFill>
                <a:prstClr val="white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904056" y="1052736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dirty="0" smtClean="0">
                <a:solidFill>
                  <a:prstClr val="white"/>
                </a:solidFill>
              </a:rPr>
              <a:t>Non fumo, non alcool, BMI 22. </a:t>
            </a:r>
            <a:r>
              <a:rPr lang="it-IT" sz="2000" b="1" dirty="0" smtClean="0">
                <a:solidFill>
                  <a:prstClr val="white"/>
                </a:solidFill>
              </a:rPr>
              <a:t>Padre</a:t>
            </a:r>
            <a:r>
              <a:rPr lang="it-IT" sz="2000" dirty="0" smtClean="0">
                <a:solidFill>
                  <a:prstClr val="white"/>
                </a:solidFill>
              </a:rPr>
              <a:t> con pregresso</a:t>
            </a:r>
            <a:r>
              <a:rPr lang="it-IT" sz="2000" b="1" dirty="0" smtClean="0">
                <a:solidFill>
                  <a:prstClr val="white"/>
                </a:solidFill>
              </a:rPr>
              <a:t> K gasrico</a:t>
            </a:r>
            <a:r>
              <a:rPr lang="it-IT" sz="2000" dirty="0" smtClean="0">
                <a:solidFill>
                  <a:prstClr val="white"/>
                </a:solidFill>
              </a:rPr>
              <a:t>.   </a:t>
            </a:r>
            <a:endParaRPr lang="it-IT" sz="20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2924944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2/2011:  </a:t>
            </a:r>
            <a:r>
              <a:rPr lang="it-IT" sz="2000" dirty="0">
                <a:solidFill>
                  <a:prstClr val="white"/>
                </a:solidFill>
              </a:rPr>
              <a:t>per </a:t>
            </a:r>
            <a:r>
              <a:rPr lang="it-IT" sz="2000" b="1" dirty="0">
                <a:solidFill>
                  <a:prstClr val="white"/>
                </a:solidFill>
              </a:rPr>
              <a:t>proctorragie</a:t>
            </a:r>
            <a:r>
              <a:rPr lang="it-IT" sz="2000" dirty="0">
                <a:solidFill>
                  <a:prstClr val="white"/>
                </a:solidFill>
              </a:rPr>
              <a:t> </a:t>
            </a:r>
            <a:r>
              <a:rPr lang="it-IT" sz="2000" dirty="0" smtClean="0">
                <a:solidFill>
                  <a:prstClr val="white"/>
                </a:solidFill>
              </a:rPr>
              <a:t>esegue rettoscopia: polipo retto </a:t>
            </a:r>
            <a:r>
              <a:rPr lang="it-IT" sz="2000" dirty="0">
                <a:solidFill>
                  <a:prstClr val="white"/>
                </a:solidFill>
              </a:rPr>
              <a:t>a circa 6 cm dal margine anale  di </a:t>
            </a:r>
            <a:r>
              <a:rPr lang="it-IT" sz="2000" dirty="0" smtClean="0">
                <a:solidFill>
                  <a:prstClr val="white"/>
                </a:solidFill>
              </a:rPr>
              <a:t>2 </a:t>
            </a:r>
            <a:r>
              <a:rPr lang="it-IT" sz="2000" dirty="0">
                <a:solidFill>
                  <a:prstClr val="white"/>
                </a:solidFill>
              </a:rPr>
              <a:t>cm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4/2011: conferma colonscopica di </a:t>
            </a:r>
            <a:r>
              <a:rPr lang="it-IT" sz="2000" dirty="0">
                <a:solidFill>
                  <a:prstClr val="white"/>
                </a:solidFill>
              </a:rPr>
              <a:t>polipo </a:t>
            </a:r>
            <a:r>
              <a:rPr lang="it-IT" sz="2000" dirty="0" smtClean="0">
                <a:solidFill>
                  <a:prstClr val="white"/>
                </a:solidFill>
              </a:rPr>
              <a:t>retto </a:t>
            </a:r>
            <a:r>
              <a:rPr lang="it-IT" sz="2000" dirty="0">
                <a:solidFill>
                  <a:prstClr val="white"/>
                </a:solidFill>
              </a:rPr>
              <a:t>di 3 cm </a:t>
            </a:r>
          </a:p>
          <a:p>
            <a:pPr>
              <a:spcBef>
                <a:spcPct val="0"/>
              </a:spcBef>
            </a:pPr>
            <a:r>
              <a:rPr lang="it-IT" sz="2000" dirty="0">
                <a:solidFill>
                  <a:prstClr val="white"/>
                </a:solidFill>
              </a:rPr>
              <a:t>5/ 2011 </a:t>
            </a:r>
            <a:r>
              <a:rPr lang="it-IT" sz="2000" dirty="0" smtClean="0">
                <a:solidFill>
                  <a:prstClr val="white"/>
                </a:solidFill>
              </a:rPr>
              <a:t>ricovero presso altro ospedale per </a:t>
            </a:r>
            <a:r>
              <a:rPr lang="it-IT" sz="2000" dirty="0">
                <a:solidFill>
                  <a:prstClr val="white"/>
                </a:solidFill>
              </a:rPr>
              <a:t>colonscopia operativa: neoformazione del retto </a:t>
            </a:r>
            <a:r>
              <a:rPr lang="it-IT" sz="2000" dirty="0" smtClean="0">
                <a:solidFill>
                  <a:prstClr val="white"/>
                </a:solidFill>
              </a:rPr>
              <a:t>di </a:t>
            </a:r>
            <a:r>
              <a:rPr lang="it-IT" sz="2000" dirty="0">
                <a:solidFill>
                  <a:prstClr val="white"/>
                </a:solidFill>
              </a:rPr>
              <a:t>5 cm resecato </a:t>
            </a:r>
            <a:r>
              <a:rPr lang="it-IT" sz="2000" dirty="0" smtClean="0">
                <a:solidFill>
                  <a:prstClr val="white"/>
                </a:solidFill>
              </a:rPr>
              <a:t>endoscopicamente </a:t>
            </a:r>
          </a:p>
          <a:p>
            <a:pPr>
              <a:spcBef>
                <a:spcPct val="0"/>
              </a:spcBef>
            </a:pPr>
            <a:r>
              <a:rPr lang="it-IT" sz="2000" dirty="0">
                <a:solidFill>
                  <a:prstClr val="white"/>
                </a:solidFill>
              </a:rPr>
              <a:t>	</a:t>
            </a:r>
            <a:r>
              <a:rPr lang="it-IT" sz="2000" dirty="0" smtClean="0">
                <a:solidFill>
                  <a:prstClr val="white"/>
                </a:solidFill>
              </a:rPr>
              <a:t>		</a:t>
            </a:r>
          </a:p>
          <a:p>
            <a:pPr>
              <a:spcBef>
                <a:spcPct val="0"/>
              </a:spcBef>
            </a:pPr>
            <a:r>
              <a:rPr lang="it-IT" sz="2000" b="1" dirty="0" smtClean="0">
                <a:solidFill>
                  <a:prstClr val="white"/>
                </a:solidFill>
              </a:rPr>
              <a:t>				</a:t>
            </a:r>
            <a:endParaRPr lang="it-IT" sz="2000" dirty="0" smtClean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7/2012 </a:t>
            </a:r>
            <a:r>
              <a:rPr lang="it-IT" sz="2000" dirty="0">
                <a:solidFill>
                  <a:prstClr val="white"/>
                </a:solidFill>
              </a:rPr>
              <a:t>ecoaddome:  </a:t>
            </a:r>
            <a:r>
              <a:rPr lang="it-IT" sz="2000" dirty="0" smtClean="0">
                <a:solidFill>
                  <a:prstClr val="white"/>
                </a:solidFill>
              </a:rPr>
              <a:t>nulla di rilevante</a:t>
            </a:r>
          </a:p>
          <a:p>
            <a:pPr>
              <a:spcBef>
                <a:spcPct val="0"/>
              </a:spcBef>
            </a:pPr>
            <a:endParaRPr lang="it-IT" sz="2000" dirty="0" smtClean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Successivo follow-up mirato esclusivamente alla pelvi: negativo per ripresa di malattia</a:t>
            </a:r>
            <a:endParaRPr lang="it-IT" sz="20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2" y="4581128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b="1" dirty="0">
                <a:solidFill>
                  <a:prstClr val="white"/>
                </a:solidFill>
              </a:rPr>
              <a:t>istologico:  </a:t>
            </a:r>
            <a:r>
              <a:rPr lang="it-IT" sz="2000" b="1" dirty="0" smtClean="0">
                <a:solidFill>
                  <a:prstClr val="white"/>
                </a:solidFill>
              </a:rPr>
              <a:t>polipo adenomatoso cancerizzato</a:t>
            </a:r>
            <a:endParaRPr lang="it-IT" sz="2000" b="1" dirty="0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427984" y="6309320"/>
            <a:ext cx="218256" cy="45518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3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539552" y="908720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solidFill>
                  <a:prstClr val="white"/>
                </a:solidFill>
              </a:rPr>
              <a:t>… circa 2 anni dopo ...</a:t>
            </a:r>
            <a:endParaRPr lang="it-IT" sz="24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931635"/>
            <a:ext cx="856895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Da gennaio 2014: lieve perdita di peso progressivo (- 4kg nei successivi 11 mesi) 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Da luglio 2014: lieve astenia, dispepsia. 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Da ottobre 2014: febbricola serale.  </a:t>
            </a:r>
          </a:p>
          <a:p>
            <a:pPr>
              <a:spcBef>
                <a:spcPct val="0"/>
              </a:spcBef>
            </a:pPr>
            <a:endParaRPr lang="it-IT" sz="900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Dicembre 2014: accesso in PS per coliche addominali. Riferite feci ipocromiche e urine ipercromiche. 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Lab test: AST 151, ALT 140, ALP 690, GGT 570, bilirubina totale 0.9.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Si autodimette. </a:t>
            </a:r>
          </a:p>
          <a:p>
            <a:pPr>
              <a:spcBef>
                <a:spcPct val="0"/>
              </a:spcBef>
            </a:pPr>
            <a:endParaRPr lang="it-IT" sz="900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ETG addome alcuni gg dopo: fegato quasi completamente sostituito da neoformazioni epatiche. </a:t>
            </a:r>
          </a:p>
          <a:p>
            <a:pPr>
              <a:spcBef>
                <a:spcPct val="0"/>
              </a:spcBef>
            </a:pPr>
            <a:endParaRPr lang="it-IT" sz="900" dirty="0" smtClean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FNAB di lesione epatica: compatibile con metastasi da adenoca colico</a:t>
            </a:r>
            <a:endParaRPr lang="it-IT" sz="2000" dirty="0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27984" y="332656"/>
            <a:ext cx="218256" cy="45518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6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67744" y="38231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prstClr val="white"/>
                </a:solidFill>
              </a:rPr>
              <a:t>TC addome e torace</a:t>
            </a:r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11961" y="836712"/>
            <a:ext cx="4608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prstClr val="white"/>
                </a:solidFill>
              </a:rPr>
              <a:t>Micronodi polmonari multipli indeterminati, fegato quasi completamente sostituito da nodi da 2.5 a 14 cm di diametro</a:t>
            </a:r>
            <a:endParaRPr lang="it-IT" sz="2000" dirty="0">
              <a:solidFill>
                <a:prstClr val="white"/>
              </a:solidFill>
            </a:endParaRPr>
          </a:p>
        </p:txBody>
      </p:sp>
      <p:pic>
        <p:nvPicPr>
          <p:cNvPr id="1026" name="Picture 2" descr="F:\incontro con medici del 11 1 16\Valese\TC uno\downloa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0" t="23397" r="33967" b="19213"/>
          <a:stretch/>
        </p:blipFill>
        <p:spPr bwMode="auto">
          <a:xfrm>
            <a:off x="646980" y="620688"/>
            <a:ext cx="3254534" cy="261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incontro con medici del 11 1 16\Valese\TC uno\downlo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0" t="23397" r="33470" b="19213"/>
          <a:stretch/>
        </p:blipFill>
        <p:spPr bwMode="auto">
          <a:xfrm>
            <a:off x="2771800" y="2420888"/>
            <a:ext cx="3442718" cy="261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incontro con medici del 11 1 16\Valese\TC uno\download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0" t="23397" r="33881" b="19213"/>
          <a:stretch/>
        </p:blipFill>
        <p:spPr bwMode="auto">
          <a:xfrm>
            <a:off x="5082889" y="4221088"/>
            <a:ext cx="3442718" cy="261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5"/>
          <p:cNvSpPr txBox="1"/>
          <p:nvPr/>
        </p:nvSpPr>
        <p:spPr>
          <a:xfrm>
            <a:off x="251520" y="5293657"/>
            <a:ext cx="4608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prstClr val="white"/>
                </a:solidFill>
              </a:rPr>
              <a:t>Non linfonodi addominali, non ispessimenti patologici delle pareti </a:t>
            </a:r>
          </a:p>
          <a:p>
            <a:r>
              <a:rPr lang="it-IT" sz="2000" dirty="0" smtClean="0">
                <a:solidFill>
                  <a:prstClr val="white"/>
                </a:solidFill>
              </a:rPr>
              <a:t>coliche</a:t>
            </a:r>
            <a:endParaRPr lang="it-IT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4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Colonscopia: negativa. 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Ricovero in Oncologia per inzio CHT. </a:t>
            </a:r>
          </a:p>
          <a:p>
            <a:pPr>
              <a:spcBef>
                <a:spcPct val="0"/>
              </a:spcBef>
            </a:pPr>
            <a:r>
              <a:rPr lang="it-IT" sz="2400" b="1" dirty="0" smtClean="0">
                <a:solidFill>
                  <a:prstClr val="white"/>
                </a:solidFill>
              </a:rPr>
              <a:t>Riscontro di Bil tot 7, Bi Dir 5.9</a:t>
            </a:r>
            <a:r>
              <a:rPr lang="it-IT" sz="2000" dirty="0" smtClean="0">
                <a:solidFill>
                  <a:prstClr val="white"/>
                </a:solidFill>
              </a:rPr>
              <a:t>. </a:t>
            </a:r>
          </a:p>
          <a:p>
            <a:pPr>
              <a:spcBef>
                <a:spcPct val="0"/>
              </a:spcBef>
            </a:pPr>
            <a:endParaRPr lang="it-IT" sz="900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2/1/15: CPRE e posizionamento di doppio stent biliare intraepatico. </a:t>
            </a:r>
          </a:p>
          <a:p>
            <a:pPr>
              <a:spcBef>
                <a:spcPct val="0"/>
              </a:spcBef>
            </a:pPr>
            <a:endParaRPr lang="it-IT" sz="900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Graduale risoluzione dell’ittero. 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Dal 20/1/1 al 25/2/15, 4 cicli di CHT con buona risposta patologica parziale. </a:t>
            </a:r>
          </a:p>
          <a:p>
            <a:pPr>
              <a:spcBef>
                <a:spcPct val="0"/>
              </a:spcBef>
            </a:pPr>
            <a:endParaRPr lang="it-IT" sz="2000" dirty="0">
              <a:solidFill>
                <a:prstClr val="white"/>
              </a:solidFill>
            </a:endParaRPr>
          </a:p>
        </p:txBody>
      </p:sp>
      <p:pic>
        <p:nvPicPr>
          <p:cNvPr id="2052" name="Picture 4" descr="F:\incontro con medici del 11 1 16\Valese\TC 2\downlo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4" t="31771" r="34269" b="18229"/>
          <a:stretch/>
        </p:blipFill>
        <p:spPr bwMode="auto">
          <a:xfrm>
            <a:off x="251520" y="2844288"/>
            <a:ext cx="3173386" cy="22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incontro con medici del 11 1 16\Valese\TC 2\download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0" t="29334" r="32695" b="20666"/>
          <a:stretch/>
        </p:blipFill>
        <p:spPr bwMode="auto">
          <a:xfrm>
            <a:off x="3159856" y="3420352"/>
            <a:ext cx="3343812" cy="22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incontro con medici del 11 1 16\Valese\TC 2\download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t="31771" r="34498" b="18229"/>
          <a:stretch/>
        </p:blipFill>
        <p:spPr bwMode="auto">
          <a:xfrm>
            <a:off x="5788584" y="4500472"/>
            <a:ext cx="3103896" cy="22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71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26/3/15: radiofrequenza di 1 nodo e resezione di 2 nodi  nel fegato sinistro.  </a:t>
            </a:r>
          </a:p>
        </p:txBody>
      </p:sp>
      <p:pic>
        <p:nvPicPr>
          <p:cNvPr id="3078" name="Picture 6" descr="F:\incontro con medici del 11 1 16\Valese\TC3\download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6" t="23315" r="33677" b="17969"/>
          <a:stretch/>
        </p:blipFill>
        <p:spPr bwMode="auto">
          <a:xfrm>
            <a:off x="35496" y="764704"/>
            <a:ext cx="3675816" cy="28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incontro con medici del 11 1 16\Valese\TC3\downlo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4" t="23347" r="32726" b="17938"/>
          <a:stretch/>
        </p:blipFill>
        <p:spPr bwMode="auto">
          <a:xfrm>
            <a:off x="2627784" y="908720"/>
            <a:ext cx="3806008" cy="28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incontro con medici del 11 1 16\Valese\TC3\download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6" t="23347" r="33802" b="17938"/>
          <a:stretch/>
        </p:blipFill>
        <p:spPr bwMode="auto">
          <a:xfrm>
            <a:off x="5364088" y="1196752"/>
            <a:ext cx="3689434" cy="28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wn Arrow 15"/>
          <p:cNvSpPr/>
          <p:nvPr/>
        </p:nvSpPr>
        <p:spPr>
          <a:xfrm>
            <a:off x="4427984" y="3861048"/>
            <a:ext cx="218256" cy="45518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80" name="Picture 8" descr="F:\incontro con medici del 11 1 16\Valese\PVE\download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1" t="14100" r="28218" b="16886"/>
          <a:stretch/>
        </p:blipFill>
        <p:spPr bwMode="auto">
          <a:xfrm>
            <a:off x="2987824" y="4451845"/>
            <a:ext cx="3117647" cy="228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245210" y="5088774"/>
            <a:ext cx="2808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1/4/15:</a:t>
            </a:r>
          </a:p>
          <a:p>
            <a:pPr>
              <a:spcBef>
                <a:spcPct val="0"/>
              </a:spcBef>
            </a:pPr>
            <a:r>
              <a:rPr lang="it-IT" sz="2000" dirty="0" smtClean="0">
                <a:solidFill>
                  <a:prstClr val="white"/>
                </a:solidFill>
              </a:rPr>
              <a:t>Embolizzazione portale destra per far crescere il fegato sinistro</a:t>
            </a:r>
          </a:p>
        </p:txBody>
      </p:sp>
    </p:spTree>
    <p:extLst>
      <p:ext uri="{BB962C8B-B14F-4D97-AF65-F5344CB8AC3E}">
        <p14:creationId xmlns:p14="http://schemas.microsoft.com/office/powerpoint/2010/main" val="94233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717</Words>
  <Application>Microsoft Macintosh PowerPoint</Application>
  <PresentationFormat>Presentazione su schermo (4:3)</PresentationFormat>
  <Paragraphs>159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Titoli diapositive</vt:lpstr>
      </vt:variant>
      <vt:variant>
        <vt:i4>21</vt:i4>
      </vt:variant>
    </vt:vector>
  </HeadingPairs>
  <TitlesOfParts>
    <vt:vector size="31" baseType="lpstr">
      <vt:lpstr>Tema di Office</vt:lpstr>
      <vt:lpstr>1_Tema di Office</vt:lpstr>
      <vt:lpstr>2_Tema di Office</vt:lpstr>
      <vt:lpstr>1_Office Theme</vt:lpstr>
      <vt:lpstr>8_Office Theme</vt:lpstr>
      <vt:lpstr>Struttura predefinita</vt:lpstr>
      <vt:lpstr>1_Struttura predefinita</vt:lpstr>
      <vt:lpstr>3_Tema di Office</vt:lpstr>
      <vt:lpstr>4_Tema di Office</vt:lpstr>
      <vt:lpstr>5_Tema di Office</vt:lpstr>
      <vt:lpstr>Presentazione di PowerPoint</vt:lpstr>
      <vt:lpstr>Presentazione di PowerPoint</vt:lpstr>
      <vt:lpstr>Presentazione di PowerPoint</vt:lpstr>
      <vt:lpstr>Presentazione di PowerPoint</vt:lpstr>
      <vt:lpstr>Donna, 39 anni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ALPPS</vt:lpstr>
      <vt:lpstr>Presentazione di PowerPoint</vt:lpstr>
      <vt:lpstr>Presentazione di PowerPoint</vt:lpstr>
      <vt:lpstr>Presentazione di PowerPoint</vt:lpstr>
      <vt:lpstr>MRI showing complete response Pathology: complete response also</vt:lpstr>
      <vt:lpstr>Presentazione di PowerPoint</vt:lpstr>
      <vt:lpstr>Resectable Tumor</vt:lpstr>
      <vt:lpstr>Carcinoma duttale borderline resectable</vt:lpstr>
      <vt:lpstr>Dopo chemio e chemioradioterapia preoperatoria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Claudio Codignola</dc:creator>
  <cp:lastModifiedBy>piero</cp:lastModifiedBy>
  <cp:revision>15</cp:revision>
  <dcterms:created xsi:type="dcterms:W3CDTF">2016-03-05T10:15:53Z</dcterms:created>
  <dcterms:modified xsi:type="dcterms:W3CDTF">2016-03-11T17:28:26Z</dcterms:modified>
</cp:coreProperties>
</file>