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6" r:id="rId3"/>
    <p:sldId id="317" r:id="rId4"/>
    <p:sldId id="297" r:id="rId5"/>
    <p:sldId id="313" r:id="rId6"/>
    <p:sldId id="311" r:id="rId7"/>
    <p:sldId id="310" r:id="rId8"/>
    <p:sldId id="261" r:id="rId9"/>
    <p:sldId id="264" r:id="rId10"/>
    <p:sldId id="265" r:id="rId11"/>
    <p:sldId id="263" r:id="rId12"/>
    <p:sldId id="312" r:id="rId13"/>
    <p:sldId id="258" r:id="rId14"/>
    <p:sldId id="315" r:id="rId15"/>
    <p:sldId id="257" r:id="rId16"/>
    <p:sldId id="262" r:id="rId17"/>
    <p:sldId id="259" r:id="rId18"/>
    <p:sldId id="260" r:id="rId19"/>
    <p:sldId id="318" r:id="rId20"/>
    <p:sldId id="321" r:id="rId21"/>
    <p:sldId id="319" r:id="rId22"/>
    <p:sldId id="320" r:id="rId23"/>
    <p:sldId id="323" r:id="rId24"/>
    <p:sldId id="325" r:id="rId2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10B07DE-F006-4A24-ABEE-6365115142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5CC4ADA-B2B3-44DA-9BB7-A7AD628A32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FD5CB05-CC13-48DD-9DA8-DC1021133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5B76ED5-BD07-4910-8040-A5D065CCD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A3A2F46-C6C6-4698-9EE9-EA959E3B2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9054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306CEAB-16D6-4ACD-893D-28D93729C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84E7693-969D-4D10-8529-ECAE811C6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64B6A74-6CA0-4683-B17C-ACC7B4EF5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52A46CF-96C5-43BB-BA79-06A57D12A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03D8ED2-65D7-41DE-B72D-B7ADCEA74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230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7CE3F72-C202-462C-AB4E-0DAEC1530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8BD168D-4D4F-4991-A7BA-A844258541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E2C1ADB-4AB6-4F71-AFB5-84F848D40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D71E649-FBBC-49BD-BAE7-DEEAD84BE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F7E5D60-CFE7-4128-B9AD-854EA0EBB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5616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106FCB0-DEE4-4527-91CF-E33ED01B2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6534DCF-935B-48A8-9393-F456924DCC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C6C1116-32C2-41A2-9075-AA5AD452C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35B3294-4BFE-4EBC-A3AF-00DE6662C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EE932C0-E3FF-4CEC-A05D-1D040A454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80B38BF-59CF-46F8-B1DD-4C1BDE204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3105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93AC538-678D-4FA8-B9A0-E6AB8CBC4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0C89722-9A0E-4DF5-801D-D85F751553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19FEB542-3282-4734-9870-4F21E57AFA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53244FBC-92FA-414F-A552-6C7C936097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609F5BB-1810-41BE-9378-56E3278FE5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7F4EBE41-09D4-4DEF-9F13-A2928D0CA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A09AB04E-D5BA-4390-A150-20EBD1F30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EF55979B-9D4F-4261-BDCB-F5E57C6C0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8232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1788A6A-82EE-4E6B-9DB9-2B70BEADA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1AB5BA11-2D1B-4AF2-8D28-A416487F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C1649583-F192-4D77-BDB7-DFEE51A22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DE4D1744-8FD1-4FC8-94E3-2B9DADD6E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9607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B5C75F19-1912-40D9-8460-CCF5F2EEB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73EDF701-9E2E-4CEF-95B1-5C7688A50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ACE4B25-0FC1-495F-A73A-2C2C0AFDE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088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5A4CE71-D2FD-41FE-AE30-92D681E31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74EAE54-78FF-4381-9142-D888D3BA31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EB8A6AF6-AB8D-4437-8B37-0AD031BD29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A10351A-268F-494D-9DBC-27D1631AF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F8B0163-B27D-4369-937A-A8054EE6D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B2C6499-E47F-4B68-9950-574B89536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1779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F12ED6E-3E5A-42F1-BEF9-1A6F424EF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51BA1EB2-6511-48BF-ACF3-549D10E2DF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CB21D52-6D76-4809-B007-B0D7DA4CCD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2B487D1-82B2-48EE-A3D4-D5815CE38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E830B47-49E0-410C-90F3-49F63B553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8EFFC80-4963-4D55-A4C8-84FE67266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5858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85EF1FC-3B47-47FE-A7C6-3371822FB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EE836A4-A031-4E5A-88F1-ABFE33B73C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722E6B8-838F-4D03-B028-0321B42FD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8E37C8D-B439-4B50-865F-DD337444A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AD6FCD4-F823-48D6-A09D-BCDF961B9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64589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D163F626-211A-41AB-9D23-06ABDFC252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94C6FD3-EA2F-4B0A-A83A-96D284687A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2CFB690-37DA-4EAB-B198-8DFC997DD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F573B41-5E0B-4F41-AC41-29B64A14E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C1977FA-F7CF-4CDA-B8C2-3C1C97613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9348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04FF1344-7197-49D2-BAA4-365346C77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6C2A200-3A97-4FF6-90D9-628ED4DEE3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E99632C-F3F2-4782-877F-E5306F569F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38C39-B63A-420A-BAD4-23964C233851}" type="datetimeFigureOut">
              <a:rPr lang="it-IT" smtClean="0"/>
              <a:t>10/11/2020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A4A93FD-EE90-47BF-B1F2-3D003711B2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A96B753-31E1-4246-9BD0-B5E2D45CA7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041015-7B3D-4006-A4B1-8CC7434C21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4362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A74B29F-44FF-4A93-9EA6-920144D0B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38686" y="1931152"/>
            <a:ext cx="9144000" cy="2387600"/>
          </a:xfrm>
        </p:spPr>
        <p:txBody>
          <a:bodyPr/>
          <a:lstStyle/>
          <a:p>
            <a:r>
              <a:rPr lang="it-IT" b="1" dirty="0"/>
              <a:t>Invecchiare al cinema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BB18A0F8-9171-4FB1-B295-303A4CD781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38686" y="4628037"/>
            <a:ext cx="9144000" cy="1655762"/>
          </a:xfrm>
        </p:spPr>
        <p:txBody>
          <a:bodyPr/>
          <a:lstStyle/>
          <a:p>
            <a:r>
              <a:rPr lang="it-IT" sz="3200" b="1" dirty="0"/>
              <a:t>Cinema e Medicina narrativa</a:t>
            </a:r>
          </a:p>
          <a:p>
            <a:endParaRPr lang="it-IT" dirty="0"/>
          </a:p>
          <a:p>
            <a:r>
              <a:rPr lang="it-IT" b="1" dirty="0"/>
              <a:t>Gianpaolo Balestrieri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6865CA0D-288B-4F32-BB04-910D1E78FB09}"/>
              </a:ext>
            </a:extLst>
          </p:cNvPr>
          <p:cNvSpPr txBox="1"/>
          <p:nvPr/>
        </p:nvSpPr>
        <p:spPr>
          <a:xfrm>
            <a:off x="8857753" y="6099133"/>
            <a:ext cx="242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Brescia 14 maggio 2019</a:t>
            </a:r>
          </a:p>
        </p:txBody>
      </p:sp>
      <p:pic>
        <p:nvPicPr>
          <p:cNvPr id="4102" name="Picture 6" descr="Watching movies and learning about medicine">
            <a:extLst>
              <a:ext uri="{FF2B5EF4-FFF2-40B4-BE49-F238E27FC236}">
                <a16:creationId xmlns:a16="http://schemas.microsoft.com/office/drawing/2014/main" id="{54E467B8-6134-4F87-8B42-B242DA1C1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69" y="143123"/>
            <a:ext cx="4953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141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isultati immagini per cartes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1763712"/>
            <a:ext cx="4105275" cy="273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isultati immagini per galile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75" y="1763712"/>
            <a:ext cx="27432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2362200" y="578366"/>
            <a:ext cx="7618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/>
              <a:t>La rivoluzione scientifica del Seicento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1600200" y="5346700"/>
            <a:ext cx="17254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err="1"/>
              <a:t>Renè</a:t>
            </a:r>
            <a:r>
              <a:rPr lang="it-IT" b="1" dirty="0"/>
              <a:t> Descartes</a:t>
            </a:r>
          </a:p>
          <a:p>
            <a:r>
              <a:rPr lang="it-IT" dirty="0"/>
              <a:t>(1596-1650)</a:t>
            </a:r>
          </a:p>
          <a:p>
            <a:r>
              <a:rPr lang="it-IT" dirty="0"/>
              <a:t>La </a:t>
            </a:r>
            <a:r>
              <a:rPr lang="it-IT" i="1" dirty="0"/>
              <a:t>res </a:t>
            </a:r>
            <a:r>
              <a:rPr lang="it-IT" i="1" dirty="0" err="1"/>
              <a:t>cogitans</a:t>
            </a:r>
            <a:r>
              <a:rPr lang="it-IT" dirty="0"/>
              <a:t> e</a:t>
            </a:r>
          </a:p>
          <a:p>
            <a:r>
              <a:rPr lang="it-IT" dirty="0"/>
              <a:t>La </a:t>
            </a:r>
            <a:r>
              <a:rPr lang="it-IT" i="1" dirty="0"/>
              <a:t>res </a:t>
            </a:r>
            <a:r>
              <a:rPr lang="it-IT" i="1" dirty="0" err="1"/>
              <a:t>extensa</a:t>
            </a:r>
            <a:endParaRPr lang="it-IT" i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7378700" y="5946864"/>
            <a:ext cx="20863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Galileo Galilei</a:t>
            </a:r>
          </a:p>
          <a:p>
            <a:r>
              <a:rPr lang="it-IT" dirty="0"/>
              <a:t>(1564-1642)</a:t>
            </a:r>
          </a:p>
          <a:p>
            <a:r>
              <a:rPr lang="it-IT" dirty="0"/>
              <a:t>Il metodo scientifico</a:t>
            </a:r>
          </a:p>
        </p:txBody>
      </p:sp>
    </p:spTree>
    <p:extLst>
      <p:ext uri="{BB962C8B-B14F-4D97-AF65-F5344CB8AC3E}">
        <p14:creationId xmlns:p14="http://schemas.microsoft.com/office/powerpoint/2010/main" val="1946711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Evoluzione della medicina scientifica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57981" y="1899367"/>
            <a:ext cx="11343967" cy="4457188"/>
          </a:xfrm>
        </p:spPr>
        <p:txBody>
          <a:bodyPr>
            <a:normAutofit/>
          </a:bodyPr>
          <a:lstStyle/>
          <a:p>
            <a:pPr algn="just"/>
            <a:r>
              <a:rPr lang="it-IT" dirty="0"/>
              <a:t>L’anatomia patologica  (GB </a:t>
            </a:r>
            <a:r>
              <a:rPr lang="it-IT" dirty="0" err="1"/>
              <a:t>Morgagni</a:t>
            </a:r>
            <a:r>
              <a:rPr lang="it-IT" dirty="0"/>
              <a:t> 1682-1771)</a:t>
            </a:r>
          </a:p>
          <a:p>
            <a:pPr algn="just"/>
            <a:r>
              <a:rPr lang="it-IT" dirty="0"/>
              <a:t>La semeiotica fisica      (I clinici parigini della prima metà dell’Ottocento)</a:t>
            </a:r>
          </a:p>
          <a:p>
            <a:pPr algn="just"/>
            <a:r>
              <a:rPr lang="it-IT" dirty="0"/>
              <a:t>La fisiopatologia          (Claude Barnard 1813-1876)</a:t>
            </a:r>
          </a:p>
          <a:p>
            <a:pPr algn="just"/>
            <a:r>
              <a:rPr lang="it-IT" dirty="0"/>
              <a:t>La patologia cellulare  (R. </a:t>
            </a:r>
            <a:r>
              <a:rPr lang="it-IT" dirty="0" err="1"/>
              <a:t>Virchow</a:t>
            </a:r>
            <a:r>
              <a:rPr lang="it-IT" dirty="0"/>
              <a:t> 1821-1902)</a:t>
            </a:r>
          </a:p>
          <a:p>
            <a:pPr algn="just"/>
            <a:r>
              <a:rPr lang="it-IT" dirty="0"/>
              <a:t>La microbiologia          (L. Pasteur, R. Koch 1860-1880)</a:t>
            </a:r>
          </a:p>
          <a:p>
            <a:pPr algn="just"/>
            <a:r>
              <a:rPr lang="it-IT" dirty="0"/>
              <a:t>Il metodo clinico           (A. </a:t>
            </a:r>
            <a:r>
              <a:rPr lang="it-IT" dirty="0" err="1"/>
              <a:t>Murri</a:t>
            </a:r>
            <a:r>
              <a:rPr lang="it-IT" dirty="0"/>
              <a:t> (1841-1932, W. </a:t>
            </a:r>
            <a:r>
              <a:rPr lang="it-IT" dirty="0" err="1"/>
              <a:t>Osler</a:t>
            </a:r>
            <a:r>
              <a:rPr lang="it-IT" dirty="0"/>
              <a:t> 1849-1919)</a:t>
            </a:r>
          </a:p>
          <a:p>
            <a:pPr algn="just"/>
            <a:r>
              <a:rPr lang="it-IT" dirty="0"/>
              <a:t>Lo sviluppo tecnologico (farmaci, </a:t>
            </a:r>
            <a:r>
              <a:rPr lang="it-IT" i="1" dirty="0" err="1"/>
              <a:t>imaging</a:t>
            </a:r>
            <a:r>
              <a:rPr lang="it-IT" i="1" dirty="0"/>
              <a:t>,</a:t>
            </a:r>
            <a:r>
              <a:rPr lang="it-IT" dirty="0"/>
              <a:t> procedure </a:t>
            </a:r>
            <a:r>
              <a:rPr lang="it-IT" dirty="0" err="1"/>
              <a:t>interventistiche,etc</a:t>
            </a:r>
            <a:r>
              <a:rPr lang="it-IT" dirty="0"/>
              <a:t>)</a:t>
            </a:r>
          </a:p>
          <a:p>
            <a:pPr algn="just"/>
            <a:r>
              <a:rPr lang="it-IT" dirty="0"/>
              <a:t>La </a:t>
            </a:r>
            <a:r>
              <a:rPr lang="it-IT" i="1" dirty="0" err="1"/>
              <a:t>Evidence</a:t>
            </a:r>
            <a:r>
              <a:rPr lang="it-IT" i="1" dirty="0"/>
              <a:t>-</a:t>
            </a:r>
            <a:r>
              <a:rPr lang="it-IT" i="1" dirty="0" err="1"/>
              <a:t>based</a:t>
            </a:r>
            <a:r>
              <a:rPr lang="it-IT" i="1" dirty="0"/>
              <a:t>-Medicine</a:t>
            </a:r>
            <a:r>
              <a:rPr lang="it-IT" dirty="0"/>
              <a:t> (EBM)</a:t>
            </a:r>
          </a:p>
          <a:p>
            <a:pPr algn="just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42358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8FEC53EA-BE80-49DD-A493-4A9CCF1BC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067" y="1937900"/>
            <a:ext cx="5310230" cy="440055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CE9CEA53-76EB-4265-BE3F-518A02644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9581" y="1118226"/>
            <a:ext cx="4957894" cy="1400175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37AAAC6B-E5C7-4E01-BE72-569A680A1F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2469" y="2585600"/>
            <a:ext cx="5125673" cy="1552575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08D91C3D-0F0D-40CE-8606-E08A9D402B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3147" y="4095750"/>
            <a:ext cx="3638550" cy="2762250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C6F51A4C-DBA0-4A50-BE58-EE2E993A0186}"/>
              </a:ext>
            </a:extLst>
          </p:cNvPr>
          <p:cNvSpPr txBox="1"/>
          <p:nvPr/>
        </p:nvSpPr>
        <p:spPr>
          <a:xfrm>
            <a:off x="3144123" y="225629"/>
            <a:ext cx="60963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dirty="0"/>
              <a:t>La conferenza clinico patologica</a:t>
            </a:r>
          </a:p>
        </p:txBody>
      </p:sp>
    </p:spTree>
    <p:extLst>
      <p:ext uri="{BB962C8B-B14F-4D97-AF65-F5344CB8AC3E}">
        <p14:creationId xmlns:p14="http://schemas.microsoft.com/office/powerpoint/2010/main" val="3952936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Risultati immagini per the doctor sir luke fild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119189"/>
            <a:ext cx="6858000" cy="461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2" descr="Figure">
            <a:extLst>
              <a:ext uri="{FF2B5EF4-FFF2-40B4-BE49-F238E27FC236}">
                <a16:creationId xmlns:a16="http://schemas.microsoft.com/office/drawing/2014/main" id="{52363CB2-67EA-4675-843F-F7CF8EAE3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8229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10210800" y="4469986"/>
            <a:ext cx="199073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New </a:t>
            </a:r>
            <a:r>
              <a:rPr lang="it-IT" b="1" dirty="0" err="1"/>
              <a:t>Engl</a:t>
            </a:r>
            <a:r>
              <a:rPr lang="it-IT" b="1" dirty="0"/>
              <a:t> J </a:t>
            </a:r>
            <a:r>
              <a:rPr lang="it-IT" b="1" dirty="0" err="1"/>
              <a:t>Med</a:t>
            </a:r>
            <a:r>
              <a:rPr lang="it-IT" b="1" dirty="0"/>
              <a:t> </a:t>
            </a:r>
          </a:p>
          <a:p>
            <a:r>
              <a:rPr lang="it-IT" b="1" dirty="0"/>
              <a:t>2017</a:t>
            </a:r>
          </a:p>
          <a:p>
            <a:r>
              <a:rPr lang="it-IT" b="1" dirty="0" err="1"/>
              <a:t>Putting</a:t>
            </a:r>
            <a:r>
              <a:rPr lang="it-IT" b="1" dirty="0"/>
              <a:t> the </a:t>
            </a:r>
            <a:r>
              <a:rPr lang="it-IT" b="1" dirty="0" err="1"/>
              <a:t>patient</a:t>
            </a:r>
            <a:endParaRPr lang="it-IT" b="1" dirty="0"/>
          </a:p>
          <a:p>
            <a:r>
              <a:rPr lang="it-IT" b="1" dirty="0"/>
              <a:t>Back </a:t>
            </a:r>
            <a:r>
              <a:rPr lang="it-IT" b="1" dirty="0" err="1"/>
              <a:t>together</a:t>
            </a:r>
            <a:endParaRPr lang="it-IT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10336998" y="2497014"/>
            <a:ext cx="16273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TBC : storia </a:t>
            </a:r>
          </a:p>
          <a:p>
            <a:r>
              <a:rPr lang="it-IT" b="1" dirty="0"/>
              <a:t>di una malattia</a:t>
            </a:r>
          </a:p>
        </p:txBody>
      </p:sp>
    </p:spTree>
    <p:extLst>
      <p:ext uri="{BB962C8B-B14F-4D97-AF65-F5344CB8AC3E}">
        <p14:creationId xmlns:p14="http://schemas.microsoft.com/office/powerpoint/2010/main" val="2574106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 La medicina scientifica e i suoi limiti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/>
              <a:t>Naturalismo e materialismo  in medicina: dai sintomi ai segni, dal racconto soggettivo alla descrizione obiettiva.</a:t>
            </a:r>
          </a:p>
          <a:p>
            <a:r>
              <a:rPr lang="it-IT" dirty="0"/>
              <a:t>Meccanicismo : il corpo come macchina.</a:t>
            </a:r>
          </a:p>
          <a:p>
            <a:r>
              <a:rPr lang="it-IT" dirty="0"/>
              <a:t>Riduzionismo : processi funzionali e morbosi espressione di dinamiche di livelli sempre più basali (dall’organo alla cellula alla proteina al gene)</a:t>
            </a:r>
          </a:p>
          <a:p>
            <a:r>
              <a:rPr lang="it-IT" dirty="0"/>
              <a:t>Tecnologia medica: precisione,  standardizzazione , utilizzo delle scienze di base, matematizzazione.  Estraniazione del corpo dalla persona.</a:t>
            </a:r>
          </a:p>
          <a:p>
            <a:r>
              <a:rPr lang="it-IT" dirty="0"/>
              <a:t> Frattura tra </a:t>
            </a:r>
            <a:r>
              <a:rPr lang="it-IT" b="1" i="1" dirty="0" err="1"/>
              <a:t>Disease</a:t>
            </a:r>
            <a:r>
              <a:rPr lang="it-IT" b="1" i="1" dirty="0"/>
              <a:t> </a:t>
            </a:r>
            <a:r>
              <a:rPr lang="it-IT" dirty="0"/>
              <a:t>(malattia come entità nosologica) e </a:t>
            </a:r>
            <a:r>
              <a:rPr lang="it-IT" b="1" i="1" dirty="0" err="1"/>
              <a:t>Illness</a:t>
            </a:r>
            <a:r>
              <a:rPr lang="it-IT" b="1" i="1" dirty="0"/>
              <a:t> </a:t>
            </a:r>
            <a:r>
              <a:rPr lang="it-IT" dirty="0"/>
              <a:t>(vissuto di malattia).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998168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3A954E1-8E8B-4A66-9F65-9A6A50FC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Critica alla medicina scientifica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D041788-9213-4F5D-9C2A-77B8098DA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816" y="2189041"/>
            <a:ext cx="10515600" cy="435133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it-IT" dirty="0"/>
              <a:t>La medicina non è solo una scienza</a:t>
            </a:r>
          </a:p>
          <a:p>
            <a:pPr marL="0" indent="0" algn="just">
              <a:buNone/>
            </a:pPr>
            <a:r>
              <a:rPr lang="it-IT" dirty="0"/>
              <a:t>Ha a che fare con l’individuo non con categorie generali</a:t>
            </a:r>
          </a:p>
          <a:p>
            <a:pPr marL="0" indent="0" algn="just">
              <a:buNone/>
            </a:pPr>
            <a:r>
              <a:rPr lang="it-IT" dirty="0"/>
              <a:t>L’incontro clinico è un incontro tra persone non riducibile ad algoritmi</a:t>
            </a:r>
          </a:p>
          <a:p>
            <a:pPr marL="0" indent="0" algn="just">
              <a:buNone/>
            </a:pPr>
            <a:r>
              <a:rPr lang="it-IT" dirty="0"/>
              <a:t>Va compreso il vissuto del paziente che non è la malattia come entità</a:t>
            </a:r>
          </a:p>
          <a:p>
            <a:pPr marL="0" indent="0" algn="just">
              <a:buNone/>
            </a:pPr>
            <a:r>
              <a:rPr lang="it-IT" dirty="0"/>
              <a:t>  nosologica</a:t>
            </a:r>
          </a:p>
          <a:p>
            <a:pPr marL="0" indent="0" algn="just">
              <a:buNone/>
            </a:pPr>
            <a:r>
              <a:rPr lang="it-IT" dirty="0"/>
              <a:t>Contrapposizione tra «scienze della natura» e «scienze dello spirito» </a:t>
            </a:r>
          </a:p>
          <a:p>
            <a:pPr marL="457200" lvl="1" indent="0" algn="just">
              <a:buNone/>
            </a:pPr>
            <a:r>
              <a:rPr lang="it-IT" dirty="0"/>
              <a:t>Capire scientificamente (</a:t>
            </a:r>
            <a:r>
              <a:rPr lang="it-IT" i="1" dirty="0" err="1"/>
              <a:t>erklären</a:t>
            </a:r>
            <a:r>
              <a:rPr lang="it-IT" dirty="0"/>
              <a:t>) la malattia o comprendere (</a:t>
            </a:r>
            <a:r>
              <a:rPr lang="it-IT" i="1" dirty="0" err="1"/>
              <a:t>verstehen</a:t>
            </a:r>
            <a:r>
              <a:rPr lang="it-IT" dirty="0"/>
              <a:t>) la persona</a:t>
            </a:r>
          </a:p>
          <a:p>
            <a:pPr marL="0" indent="0" algn="just">
              <a:buNone/>
            </a:pPr>
            <a:r>
              <a:rPr lang="it-IT" dirty="0"/>
              <a:t>Crescita scientifico tecnologica e insoddisfazione dei pazienti </a:t>
            </a:r>
          </a:p>
          <a:p>
            <a:pPr marL="0" indent="0" algn="just">
              <a:buNone/>
            </a:pPr>
            <a:r>
              <a:rPr lang="it-IT" dirty="0"/>
              <a:t>Le medicine complementari/alternative</a:t>
            </a:r>
          </a:p>
          <a:p>
            <a:pPr marL="0" indent="0" algn="just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97786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dilthey wilhelm verstehen">
            <a:extLst>
              <a:ext uri="{FF2B5EF4-FFF2-40B4-BE49-F238E27FC236}">
                <a16:creationId xmlns:a16="http://schemas.microsoft.com/office/drawing/2014/main" id="{920B55A4-D8AF-436A-A68E-A699CA083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59" y="3360379"/>
            <a:ext cx="293370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naturwissennschaften und geisteswissenschaften frage">
            <a:extLst>
              <a:ext uri="{FF2B5EF4-FFF2-40B4-BE49-F238E27FC236}">
                <a16:creationId xmlns:a16="http://schemas.microsoft.com/office/drawing/2014/main" id="{3D98C40F-840A-4ED1-9C42-2650CECCB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531" y="1500975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743CE298-D0C3-4689-8093-7C4762C383A5}"/>
              </a:ext>
            </a:extLst>
          </p:cNvPr>
          <p:cNvSpPr txBox="1"/>
          <p:nvPr/>
        </p:nvSpPr>
        <p:spPr>
          <a:xfrm>
            <a:off x="3554234" y="271359"/>
            <a:ext cx="4183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Scienze della natura e scienze dello spirito</a:t>
            </a:r>
          </a:p>
          <a:p>
            <a:r>
              <a:rPr lang="it-IT" b="1" dirty="0"/>
              <a:t>  « Spiegare versus comprendere»</a:t>
            </a:r>
          </a:p>
          <a:p>
            <a:r>
              <a:rPr lang="it-IT" b="1" dirty="0"/>
              <a:t>La disputa sui metodi; le due culture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2CA9F752-CD03-4331-B268-498B599B0E86}"/>
              </a:ext>
            </a:extLst>
          </p:cNvPr>
          <p:cNvSpPr txBox="1"/>
          <p:nvPr/>
        </p:nvSpPr>
        <p:spPr>
          <a:xfrm>
            <a:off x="2210462" y="6416702"/>
            <a:ext cx="2930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Wilhelm </a:t>
            </a:r>
            <a:r>
              <a:rPr lang="it-IT" b="1" dirty="0" err="1"/>
              <a:t>Dilthey</a:t>
            </a:r>
            <a:r>
              <a:rPr lang="it-IT" b="1" dirty="0"/>
              <a:t> (1833-1911)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FD197DAF-0783-4595-BC1D-B6CE12E02C16}"/>
              </a:ext>
            </a:extLst>
          </p:cNvPr>
          <p:cNvSpPr txBox="1"/>
          <p:nvPr/>
        </p:nvSpPr>
        <p:spPr>
          <a:xfrm>
            <a:off x="7886120" y="5247861"/>
            <a:ext cx="32972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Noi spieghiamo la natura</a:t>
            </a:r>
          </a:p>
          <a:p>
            <a:r>
              <a:rPr lang="it-IT" b="1" dirty="0"/>
              <a:t> e comprendiamo la vita psichica</a:t>
            </a:r>
          </a:p>
        </p:txBody>
      </p:sp>
    </p:spTree>
    <p:extLst>
      <p:ext uri="{BB962C8B-B14F-4D97-AF65-F5344CB8AC3E}">
        <p14:creationId xmlns:p14="http://schemas.microsoft.com/office/powerpoint/2010/main" val="846255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isultati immagini per edmund husserl e conoscenza">
            <a:extLst>
              <a:ext uri="{FF2B5EF4-FFF2-40B4-BE49-F238E27FC236}">
                <a16:creationId xmlns:a16="http://schemas.microsoft.com/office/drawing/2014/main" id="{3B4237B2-861E-487A-8B7D-2AEE78AAF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953171"/>
            <a:ext cx="3990975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5146A79B-640A-4456-90DF-FE5F1104C96B}"/>
              </a:ext>
            </a:extLst>
          </p:cNvPr>
          <p:cNvSpPr txBox="1"/>
          <p:nvPr/>
        </p:nvSpPr>
        <p:spPr>
          <a:xfrm>
            <a:off x="3723966" y="206735"/>
            <a:ext cx="4477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/>
              <a:t>Edmund Husserl (1859-1938)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05E73F2-7E71-4677-9B3C-193C6335070B}"/>
              </a:ext>
            </a:extLst>
          </p:cNvPr>
          <p:cNvSpPr txBox="1"/>
          <p:nvPr/>
        </p:nvSpPr>
        <p:spPr>
          <a:xfrm>
            <a:off x="7572375" y="1614115"/>
            <a:ext cx="436177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La conoscenza dei fenomeni fisici</a:t>
            </a:r>
          </a:p>
          <a:p>
            <a:r>
              <a:rPr lang="it-IT" b="1" dirty="0"/>
              <a:t> (obiettivismo )e quella dei fenomeni umani</a:t>
            </a:r>
          </a:p>
          <a:p>
            <a:r>
              <a:rPr lang="it-IT" b="1" dirty="0"/>
              <a:t> sono processi diversi.</a:t>
            </a:r>
          </a:p>
          <a:p>
            <a:endParaRPr lang="it-IT" b="1" dirty="0"/>
          </a:p>
          <a:p>
            <a:r>
              <a:rPr lang="it-IT" b="1" dirty="0"/>
              <a:t>Questi ultimi richiedono una conoscenza </a:t>
            </a:r>
          </a:p>
          <a:p>
            <a:r>
              <a:rPr lang="it-IT" b="1" dirty="0"/>
              <a:t>personale che  richiede un coinvolgimento </a:t>
            </a:r>
          </a:p>
          <a:p>
            <a:r>
              <a:rPr lang="it-IT" b="1" dirty="0"/>
              <a:t>ed è sempre anche conoscenza di sé.</a:t>
            </a:r>
          </a:p>
        </p:txBody>
      </p:sp>
      <p:pic>
        <p:nvPicPr>
          <p:cNvPr id="2058" name="Picture 10" descr="Risultati immagini per edmund husserl e crisi delle scienze">
            <a:extLst>
              <a:ext uri="{FF2B5EF4-FFF2-40B4-BE49-F238E27FC236}">
                <a16:creationId xmlns:a16="http://schemas.microsoft.com/office/drawing/2014/main" id="{9B7FFF40-9A17-4548-8351-A1C7FCBE6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953171"/>
            <a:ext cx="2857500" cy="393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199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isultati immagini per gadamer e circolo ermeneutico">
            <a:extLst>
              <a:ext uri="{FF2B5EF4-FFF2-40B4-BE49-F238E27FC236}">
                <a16:creationId xmlns:a16="http://schemas.microsoft.com/office/drawing/2014/main" id="{D4E91C99-993C-470E-A0D5-91700F3CFB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760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isultati immagini per gadamer e medicina">
            <a:extLst>
              <a:ext uri="{FF2B5EF4-FFF2-40B4-BE49-F238E27FC236}">
                <a16:creationId xmlns:a16="http://schemas.microsoft.com/office/drawing/2014/main" id="{15E06756-6EB3-40B7-A0BD-E5FF38331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31" y="1294654"/>
            <a:ext cx="523875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974FEFFE-AC53-4A18-AC0D-42E4874AD191}"/>
              </a:ext>
            </a:extLst>
          </p:cNvPr>
          <p:cNvSpPr txBox="1"/>
          <p:nvPr/>
        </p:nvSpPr>
        <p:spPr>
          <a:xfrm>
            <a:off x="4301656" y="604299"/>
            <a:ext cx="55645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/>
              <a:t>HG. </a:t>
            </a:r>
            <a:r>
              <a:rPr lang="it-IT" sz="2400" b="1" dirty="0" err="1"/>
              <a:t>Gadamer</a:t>
            </a:r>
            <a:r>
              <a:rPr lang="it-IT" sz="2400" b="1" dirty="0"/>
              <a:t> e l’ermeneutica in medicina 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3F3896B2-E886-4004-9650-434C1D7C7533}"/>
              </a:ext>
            </a:extLst>
          </p:cNvPr>
          <p:cNvSpPr txBox="1"/>
          <p:nvPr/>
        </p:nvSpPr>
        <p:spPr>
          <a:xfrm>
            <a:off x="5899868" y="1860605"/>
            <a:ext cx="504234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Ermeneutica (processo interpretativo) </a:t>
            </a:r>
          </a:p>
          <a:p>
            <a:r>
              <a:rPr lang="it-IT" b="1" dirty="0"/>
              <a:t>come modo di conoscenza della realtà .</a:t>
            </a:r>
          </a:p>
          <a:p>
            <a:r>
              <a:rPr lang="it-IT" b="1" dirty="0"/>
              <a:t>La conoscenza (di un testo , di una persona,</a:t>
            </a:r>
          </a:p>
          <a:p>
            <a:r>
              <a:rPr lang="it-IT" b="1" dirty="0"/>
              <a:t> di un paziente) si realizza attraverso</a:t>
            </a:r>
          </a:p>
          <a:p>
            <a:r>
              <a:rPr lang="it-IT" b="1" dirty="0"/>
              <a:t> un processo che inizia dalla precomprensione </a:t>
            </a:r>
          </a:p>
          <a:p>
            <a:r>
              <a:rPr lang="it-IT" b="1" dirty="0"/>
              <a:t>(le idee ed esperienze già acquisite), </a:t>
            </a:r>
          </a:p>
          <a:p>
            <a:r>
              <a:rPr lang="it-IT" b="1" dirty="0"/>
              <a:t>è modificato dall’esperienza diretta </a:t>
            </a:r>
          </a:p>
          <a:p>
            <a:r>
              <a:rPr lang="it-IT" b="1" dirty="0"/>
              <a:t>(circolo ermeneutico)</a:t>
            </a:r>
          </a:p>
          <a:p>
            <a:r>
              <a:rPr lang="it-IT" b="1" dirty="0"/>
              <a:t>Ad es. la conoscenza del sintomo dolore in un </a:t>
            </a:r>
          </a:p>
          <a:p>
            <a:r>
              <a:rPr lang="it-IT" b="1" dirty="0"/>
              <a:t>paziente non si esaurisce nella conoscenza della</a:t>
            </a:r>
          </a:p>
          <a:p>
            <a:r>
              <a:rPr lang="it-IT" b="1" dirty="0"/>
              <a:t>fisiopatologia e della risposta farmacologica, </a:t>
            </a:r>
          </a:p>
          <a:p>
            <a:r>
              <a:rPr lang="it-IT" b="1" dirty="0"/>
              <a:t>ma pone degli altri interrogativi di senso per i quali</a:t>
            </a:r>
          </a:p>
          <a:p>
            <a:r>
              <a:rPr lang="it-IT" b="1" dirty="0"/>
              <a:t>la risposta scientifica è insufficiente </a:t>
            </a:r>
          </a:p>
        </p:txBody>
      </p:sp>
    </p:spTree>
    <p:extLst>
      <p:ext uri="{BB962C8B-B14F-4D97-AF65-F5344CB8AC3E}">
        <p14:creationId xmlns:p14="http://schemas.microsoft.com/office/powerpoint/2010/main" val="628829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1C21CBA7-0454-4CAF-8B43-FD305E06A3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471612"/>
            <a:ext cx="9639300" cy="391477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1205CA25-B070-4AC2-9308-8DD3EEABDAE9}"/>
              </a:ext>
            </a:extLst>
          </p:cNvPr>
          <p:cNvSpPr txBox="1"/>
          <p:nvPr/>
        </p:nvSpPr>
        <p:spPr>
          <a:xfrm>
            <a:off x="604007" y="780176"/>
            <a:ext cx="11392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/>
              <a:t>Affrontare la dimensione privata, personale, sociale della sofferenza rientra nei compiti della medicina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74F9BE71-BD84-4872-A02C-301B8E2E10EA}"/>
              </a:ext>
            </a:extLst>
          </p:cNvPr>
          <p:cNvSpPr txBox="1"/>
          <p:nvPr/>
        </p:nvSpPr>
        <p:spPr>
          <a:xfrm>
            <a:off x="7250545" y="6132945"/>
            <a:ext cx="4366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i="1" dirty="0" err="1"/>
              <a:t>Cassel</a:t>
            </a:r>
            <a:r>
              <a:rPr lang="it-IT" b="1" i="1" dirty="0"/>
              <a:t> E.J. N </a:t>
            </a:r>
            <a:r>
              <a:rPr lang="it-IT" b="1" i="1" dirty="0" err="1"/>
              <a:t>Engl</a:t>
            </a:r>
            <a:r>
              <a:rPr lang="it-IT" b="1" i="1" dirty="0"/>
              <a:t> J </a:t>
            </a:r>
            <a:r>
              <a:rPr lang="it-IT" b="1" i="1" dirty="0" err="1"/>
              <a:t>Med</a:t>
            </a:r>
            <a:r>
              <a:rPr lang="it-IT" b="1" i="1" dirty="0"/>
              <a:t> 1982; 306: 639-645 </a:t>
            </a:r>
          </a:p>
        </p:txBody>
      </p:sp>
    </p:spTree>
    <p:extLst>
      <p:ext uri="{BB962C8B-B14F-4D97-AF65-F5344CB8AC3E}">
        <p14:creationId xmlns:p14="http://schemas.microsoft.com/office/powerpoint/2010/main" val="31535437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narrative medicine">
            <a:extLst>
              <a:ext uri="{FF2B5EF4-FFF2-40B4-BE49-F238E27FC236}">
                <a16:creationId xmlns:a16="http://schemas.microsoft.com/office/drawing/2014/main" id="{3E1B3D6B-A6EE-4932-BD9A-AD8A65D79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1147763"/>
            <a:ext cx="607695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1638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98C4ED5-8BFE-4679-B4BB-37F9E0B5A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189678" cy="1325563"/>
          </a:xfrm>
        </p:spPr>
        <p:txBody>
          <a:bodyPr/>
          <a:lstStyle/>
          <a:p>
            <a:r>
              <a:rPr lang="it-IT" b="1" dirty="0"/>
              <a:t>La medicina narrativa (</a:t>
            </a:r>
            <a:r>
              <a:rPr lang="it-IT" b="1" i="1" dirty="0"/>
              <a:t>Narrative-</a:t>
            </a:r>
            <a:r>
              <a:rPr lang="it-IT" b="1" i="1" dirty="0" err="1"/>
              <a:t>based</a:t>
            </a:r>
            <a:r>
              <a:rPr lang="it-IT" b="1" i="1" dirty="0"/>
              <a:t> Medicine</a:t>
            </a:r>
            <a:r>
              <a:rPr lang="it-IT" b="1" dirty="0"/>
              <a:t>)</a:t>
            </a:r>
            <a:endParaRPr lang="it-IT" b="1" i="1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2C4520F-9752-4467-B30A-DA50D127B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it-IT" dirty="0"/>
              <a:t>Una buona relazione terapeutica si fonda sull’ascolto delle storie dei pazienti e sulla interazione tra medico e paziente per una costruzione di significato dell’esperienza di malattia.</a:t>
            </a:r>
          </a:p>
          <a:p>
            <a:pPr algn="just"/>
            <a:r>
              <a:rPr lang="it-IT" dirty="0"/>
              <a:t>Conoscenza dell’individuo come comprensione empatica</a:t>
            </a:r>
          </a:p>
          <a:p>
            <a:pPr algn="just"/>
            <a:r>
              <a:rPr lang="it-IT" dirty="0"/>
              <a:t>Debito nei confronti della Fenomenologia (E. </a:t>
            </a:r>
            <a:r>
              <a:rPr lang="it-IT" dirty="0" err="1"/>
              <a:t>Husserl</a:t>
            </a:r>
            <a:r>
              <a:rPr lang="it-IT" dirty="0"/>
              <a:t>) e dell’ Ermeneutica (M. Heidegger, H.G. </a:t>
            </a:r>
            <a:r>
              <a:rPr lang="it-IT" dirty="0" err="1"/>
              <a:t>Gadamer</a:t>
            </a:r>
            <a:r>
              <a:rPr lang="it-IT" dirty="0"/>
              <a:t>) </a:t>
            </a:r>
          </a:p>
          <a:p>
            <a:pPr algn="just"/>
            <a:r>
              <a:rPr lang="it-IT" dirty="0"/>
              <a:t>Ruolo della letteratura e delle arti visive (</a:t>
            </a:r>
            <a:r>
              <a:rPr lang="it-IT" i="1" dirty="0" err="1"/>
              <a:t>Medical</a:t>
            </a:r>
            <a:r>
              <a:rPr lang="it-IT" i="1" dirty="0"/>
              <a:t> </a:t>
            </a:r>
            <a:r>
              <a:rPr lang="it-IT" i="1" dirty="0" err="1"/>
              <a:t>Humanities</a:t>
            </a:r>
            <a:r>
              <a:rPr lang="it-IT" i="1" dirty="0"/>
              <a:t>) </a:t>
            </a:r>
            <a:r>
              <a:rPr lang="it-IT" dirty="0"/>
              <a:t>nella comprensione delle storie di malattia</a:t>
            </a:r>
          </a:p>
          <a:p>
            <a:pPr algn="just"/>
            <a:r>
              <a:rPr lang="it-IT" dirty="0"/>
              <a:t>Critiche alla </a:t>
            </a:r>
            <a:r>
              <a:rPr lang="it-IT" i="1" dirty="0"/>
              <a:t>Narrative-</a:t>
            </a:r>
            <a:r>
              <a:rPr lang="it-IT" i="1" dirty="0" err="1"/>
              <a:t>based</a:t>
            </a:r>
            <a:r>
              <a:rPr lang="it-IT" i="1" dirty="0"/>
              <a:t> Medicine </a:t>
            </a:r>
            <a:r>
              <a:rPr lang="it-IT" dirty="0"/>
              <a:t>(eccesso di soggettività nell’interpretazione) </a:t>
            </a:r>
          </a:p>
          <a:p>
            <a:pPr marL="0" indent="0" algn="just">
              <a:buNone/>
            </a:pPr>
            <a:r>
              <a:rPr lang="it-IT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088398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narrative medicine">
            <a:extLst>
              <a:ext uri="{FF2B5EF4-FFF2-40B4-BE49-F238E27FC236}">
                <a16:creationId xmlns:a16="http://schemas.microsoft.com/office/drawing/2014/main" id="{FC613EFE-728B-4116-BA2E-F9A5C188C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147" y="1497744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narrative medicine">
            <a:extLst>
              <a:ext uri="{FF2B5EF4-FFF2-40B4-BE49-F238E27FC236}">
                <a16:creationId xmlns:a16="http://schemas.microsoft.com/office/drawing/2014/main" id="{0A85A888-3DC6-4366-9616-BA120088E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259" y="1499732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Risultati immagini per movies and narrative medicine">
            <a:extLst>
              <a:ext uri="{FF2B5EF4-FFF2-40B4-BE49-F238E27FC236}">
                <a16:creationId xmlns:a16="http://schemas.microsoft.com/office/drawing/2014/main" id="{2CFE8188-7EDC-4F10-82A0-50CBE61C4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87" y="4645467"/>
            <a:ext cx="438150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4282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F6B4A492-43B3-4D19-97D9-BEAD869F2553}"/>
              </a:ext>
            </a:extLst>
          </p:cNvPr>
          <p:cNvSpPr/>
          <p:nvPr/>
        </p:nvSpPr>
        <p:spPr>
          <a:xfrm>
            <a:off x="3342199" y="1571441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dirty="0"/>
              <a:t>"Con il termine di Medicina Narrativa (mutuato dall’inglese Narrative Medicine) si intende una metodologia d’intervento clinico-assistenziale basata su una specifica competenza comunicativa. La narrazione è lo strumento fondamentale per acquisire, comprendere e integrare i diversi punti di vista di quanti intervengono nella malattia e nel processo di cura. Il fine è la costruzione condivisa di un percorso di cura personalizzato (storia di cura). La Medicina Narrativa (NBM) si integra con l’</a:t>
            </a:r>
            <a:r>
              <a:rPr lang="it-IT" dirty="0" err="1"/>
              <a:t>Evidence-Based</a:t>
            </a:r>
            <a:r>
              <a:rPr lang="it-IT" dirty="0"/>
              <a:t> Medicine (EBM) e, tenendo conto della pluralità delle prospettive, rende le decisioni clinico-assistenziali più complete, personalizzate, efficaci e appropriate. La narrazione del paziente e di chi se ne prende cura è un elemento imprescindibile della medicina contemporanea, fondata sulla partecipazione attiva dei soggetti coinvolti nelle scelte. Le persone, attraverso le loro storie, diventano protagoniste del processo di cura"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2531ACF4-1AA7-4445-BFCB-5D6D7D35F692}"/>
              </a:ext>
            </a:extLst>
          </p:cNvPr>
          <p:cNvSpPr txBox="1"/>
          <p:nvPr/>
        </p:nvSpPr>
        <p:spPr>
          <a:xfrm>
            <a:off x="3562184" y="405517"/>
            <a:ext cx="54543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/>
              <a:t>Medicina narrativa : definizione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10023231" y="6095757"/>
            <a:ext cx="19108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Istituto Superiore Sanità (2015)</a:t>
            </a:r>
          </a:p>
        </p:txBody>
      </p:sp>
    </p:spTree>
    <p:extLst>
      <p:ext uri="{BB962C8B-B14F-4D97-AF65-F5344CB8AC3E}">
        <p14:creationId xmlns:p14="http://schemas.microsoft.com/office/powerpoint/2010/main" val="2450628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medical humanities">
            <a:extLst>
              <a:ext uri="{FF2B5EF4-FFF2-40B4-BE49-F238E27FC236}">
                <a16:creationId xmlns:a16="http://schemas.microsoft.com/office/drawing/2014/main" id="{8E1CCA32-25AA-472F-9DFC-98D4FE939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53" y="1300369"/>
            <a:ext cx="2828925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4770355" y="1771394"/>
            <a:ext cx="71291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Discipline che hanno in comune un </a:t>
            </a:r>
            <a:r>
              <a:rPr lang="it-IT" i="1" dirty="0"/>
              <a:t>focus</a:t>
            </a:r>
            <a:r>
              <a:rPr lang="it-IT" dirty="0"/>
              <a:t> sulle espressioni culturali e</a:t>
            </a:r>
          </a:p>
          <a:p>
            <a:r>
              <a:rPr lang="it-IT" dirty="0"/>
              <a:t> creative, i valori, le prospettive, le attitudini , gli stili di vita di </a:t>
            </a:r>
            <a:r>
              <a:rPr lang="it-IT" i="1" dirty="0"/>
              <a:t>Homo</a:t>
            </a:r>
            <a:r>
              <a:rPr lang="it-IT" dirty="0"/>
              <a:t> </a:t>
            </a:r>
          </a:p>
          <a:p>
            <a:r>
              <a:rPr lang="it-IT" i="1" dirty="0"/>
              <a:t>Sapiens. </a:t>
            </a:r>
            <a:r>
              <a:rPr lang="it-IT" dirty="0"/>
              <a:t>Ogni disciplina che abbia questo </a:t>
            </a:r>
            <a:r>
              <a:rPr lang="it-IT" i="1" dirty="0"/>
              <a:t>focus</a:t>
            </a:r>
            <a:r>
              <a:rPr lang="it-IT" dirty="0"/>
              <a:t>  rientra nelle </a:t>
            </a:r>
            <a:r>
              <a:rPr lang="it-IT" i="1" dirty="0" err="1"/>
              <a:t>Humanities</a:t>
            </a:r>
            <a:endParaRPr lang="it-IT" i="1" dirty="0"/>
          </a:p>
          <a:p>
            <a:r>
              <a:rPr lang="it-IT" dirty="0"/>
              <a:t>(</a:t>
            </a:r>
            <a:r>
              <a:rPr lang="it-IT" dirty="0" err="1"/>
              <a:t>Greaves</a:t>
            </a:r>
            <a:r>
              <a:rPr lang="it-IT" dirty="0"/>
              <a:t> 2001)</a:t>
            </a:r>
          </a:p>
          <a:p>
            <a:r>
              <a:rPr lang="it-IT" dirty="0"/>
              <a:t>Ne fanno parte quindi letteratura, arti visive, storia, antropologia, </a:t>
            </a:r>
            <a:r>
              <a:rPr lang="it-IT" dirty="0" err="1"/>
              <a:t>etc</a:t>
            </a:r>
            <a:r>
              <a:rPr lang="it-IT" dirty="0"/>
              <a:t> che hanno in comune un approccio  narrativo ed individuale.</a:t>
            </a:r>
          </a:p>
          <a:p>
            <a:endParaRPr lang="it-IT" dirty="0"/>
          </a:p>
          <a:p>
            <a:r>
              <a:rPr lang="it-IT" dirty="0"/>
              <a:t>Introduzione di corsi di </a:t>
            </a:r>
            <a:r>
              <a:rPr lang="it-IT" i="1" dirty="0" err="1"/>
              <a:t>Medical</a:t>
            </a:r>
            <a:r>
              <a:rPr lang="it-IT" i="1" dirty="0"/>
              <a:t> </a:t>
            </a:r>
            <a:r>
              <a:rPr lang="it-IT" i="1" dirty="0" err="1"/>
              <a:t>Humanities</a:t>
            </a:r>
            <a:r>
              <a:rPr lang="it-IT" i="1" dirty="0"/>
              <a:t> </a:t>
            </a:r>
            <a:r>
              <a:rPr lang="it-IT" dirty="0"/>
              <a:t>nelle facoltà mediche in una visione della medicina come una pratica che richiede competenze scientifico-tecnologiche </a:t>
            </a:r>
            <a:r>
              <a:rPr lang="it-IT" b="1" dirty="0"/>
              <a:t>e</a:t>
            </a:r>
            <a:r>
              <a:rPr lang="it-IT" dirty="0"/>
              <a:t> relazionali</a:t>
            </a:r>
          </a:p>
          <a:p>
            <a:endParaRPr lang="it-IT" dirty="0"/>
          </a:p>
          <a:p>
            <a:r>
              <a:rPr lang="it-IT" i="1" dirty="0" err="1"/>
              <a:t>Medical</a:t>
            </a:r>
            <a:r>
              <a:rPr lang="it-IT" i="1" dirty="0"/>
              <a:t> </a:t>
            </a:r>
            <a:r>
              <a:rPr lang="it-IT" i="1" dirty="0" err="1"/>
              <a:t>Humanities</a:t>
            </a:r>
            <a:r>
              <a:rPr lang="it-IT" i="1" dirty="0"/>
              <a:t> </a:t>
            </a:r>
            <a:r>
              <a:rPr lang="it-IT" dirty="0"/>
              <a:t>e medicina narrativa come rimedio per una pratica medica che ha subito negli anni una importante «emorragia d’anima» (</a:t>
            </a:r>
            <a:r>
              <a:rPr lang="it-IT" dirty="0" err="1"/>
              <a:t>Spinsanti</a:t>
            </a:r>
            <a:r>
              <a:rPr lang="it-IT" dirty="0"/>
              <a:t> S.  2006)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1173892" y="6128951"/>
            <a:ext cx="1623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L. Zannini 2008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293895" y="794084"/>
            <a:ext cx="34999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/>
              <a:t>Le </a:t>
            </a:r>
            <a:r>
              <a:rPr lang="it-IT" sz="2800" i="1" dirty="0" err="1"/>
              <a:t>Medical</a:t>
            </a:r>
            <a:r>
              <a:rPr lang="it-IT" sz="2800" i="1" dirty="0"/>
              <a:t> </a:t>
            </a:r>
            <a:r>
              <a:rPr lang="it-IT" sz="2800" i="1" dirty="0" err="1"/>
              <a:t>Humanities</a:t>
            </a:r>
            <a:endParaRPr lang="it-IT" sz="2800" i="1" dirty="0"/>
          </a:p>
        </p:txBody>
      </p:sp>
    </p:spTree>
    <p:extLst>
      <p:ext uri="{BB962C8B-B14F-4D97-AF65-F5344CB8AC3E}">
        <p14:creationId xmlns:p14="http://schemas.microsoft.com/office/powerpoint/2010/main" val="22946738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medical humanities e arco di giano">
            <a:extLst>
              <a:ext uri="{FF2B5EF4-FFF2-40B4-BE49-F238E27FC236}">
                <a16:creationId xmlns:a16="http://schemas.microsoft.com/office/drawing/2014/main" id="{EAE94108-F460-416B-A18E-3E9F3C4A5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820" y="1428874"/>
            <a:ext cx="2667000" cy="414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rivista  arco di giano">
            <a:extLst>
              <a:ext uri="{FF2B5EF4-FFF2-40B4-BE49-F238E27FC236}">
                <a16:creationId xmlns:a16="http://schemas.microsoft.com/office/drawing/2014/main" id="{992FEB28-B919-4E89-8C79-C810D1136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141" y="127221"/>
            <a:ext cx="45989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7661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La Medicina narrativa ed i suoi obiettivi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Nella formazione dei professionisti della cura </a:t>
            </a:r>
          </a:p>
          <a:p>
            <a:r>
              <a:rPr lang="it-IT" dirty="0"/>
              <a:t>Obiettivo : fornire strumenti per una comprensione più ampia delle</a:t>
            </a:r>
          </a:p>
          <a:p>
            <a:pPr marL="0" indent="0">
              <a:buNone/>
            </a:pPr>
            <a:r>
              <a:rPr lang="it-IT" dirty="0"/>
              <a:t>                     storie di malattia, capacità di ascolto, approccio</a:t>
            </a:r>
          </a:p>
          <a:p>
            <a:pPr marL="0" indent="0">
              <a:buNone/>
            </a:pPr>
            <a:r>
              <a:rPr lang="it-IT" dirty="0"/>
              <a:t>                     personalizzato</a:t>
            </a:r>
          </a:p>
          <a:p>
            <a:r>
              <a:rPr lang="it-IT" dirty="0"/>
              <a:t>Nella pratica clinica </a:t>
            </a:r>
          </a:p>
          <a:p>
            <a:r>
              <a:rPr lang="it-IT" dirty="0"/>
              <a:t>Obiettivo : un approccio rivolto al paziente come persona non solo    </a:t>
            </a:r>
          </a:p>
          <a:p>
            <a:pPr marL="0" indent="0">
              <a:buNone/>
            </a:pPr>
            <a:r>
              <a:rPr lang="it-IT" dirty="0"/>
              <a:t>                       come caso clinico</a:t>
            </a:r>
          </a:p>
          <a:p>
            <a:pPr marL="0" indent="0">
              <a:buNone/>
            </a:pPr>
            <a:r>
              <a:rPr lang="it-IT" dirty="0"/>
              <a:t>                       Costruzione di una storia clinica condivisa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35449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Critiche alla Medicina Narrativa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02322" y="1825625"/>
            <a:ext cx="10861431" cy="4305544"/>
          </a:xfrm>
        </p:spPr>
        <p:txBody>
          <a:bodyPr/>
          <a:lstStyle/>
          <a:p>
            <a:pPr algn="just"/>
            <a:r>
              <a:rPr lang="it-IT" dirty="0"/>
              <a:t>Difficoltà nel valutare i risultati dell’approccio narrativo sia sulla formazione dei professionisti sia sugli </a:t>
            </a:r>
            <a:r>
              <a:rPr lang="it-IT" i="1" dirty="0" err="1"/>
              <a:t>outcome</a:t>
            </a:r>
            <a:r>
              <a:rPr lang="it-IT" dirty="0"/>
              <a:t> di cura attesi.</a:t>
            </a:r>
          </a:p>
          <a:p>
            <a:pPr algn="just"/>
            <a:r>
              <a:rPr lang="it-IT" dirty="0"/>
              <a:t>Soggettività nell’interpretazione e nella costruzione delle storie di malattia.</a:t>
            </a:r>
          </a:p>
          <a:p>
            <a:pPr algn="just"/>
            <a:r>
              <a:rPr lang="it-IT" dirty="0"/>
              <a:t>Gli studi di valutazione sugli obiettivi di formazione evidenziano risultati positivi riguardo al mutamento di atteggiamento e percezione, modifica di conoscenze e competenze negli studenti .</a:t>
            </a:r>
          </a:p>
          <a:p>
            <a:pPr algn="just"/>
            <a:r>
              <a:rPr lang="it-IT" dirty="0"/>
              <a:t>La qualità delle evidenze rispetto ai cambiamenti comportamentali è più scarsa per problemi metodologici </a:t>
            </a:r>
          </a:p>
        </p:txBody>
      </p:sp>
    </p:spTree>
    <p:extLst>
      <p:ext uri="{BB962C8B-B14F-4D97-AF65-F5344CB8AC3E}">
        <p14:creationId xmlns:p14="http://schemas.microsoft.com/office/powerpoint/2010/main" val="3127430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Letteratura e Medicina Narrativa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Letteratura e Medicina tentano entrambe di comprendere le origini e i destini degli individui (</a:t>
            </a:r>
            <a:r>
              <a:rPr lang="it-IT" dirty="0" err="1"/>
              <a:t>Charon</a:t>
            </a:r>
            <a:r>
              <a:rPr lang="it-IT" dirty="0"/>
              <a:t> R. 2006).</a:t>
            </a:r>
          </a:p>
          <a:p>
            <a:pPr algn="just"/>
            <a:r>
              <a:rPr lang="it-IT" dirty="0"/>
              <a:t>La letteratura pone interrogativi morali</a:t>
            </a:r>
          </a:p>
          <a:p>
            <a:pPr algn="just"/>
            <a:r>
              <a:rPr lang="it-IT" dirty="0"/>
              <a:t>La letteratura insegna a tenere insieme aspetti contraddittori e discordanti . Abitua all’incertezza che caratterizza la pratica clinica</a:t>
            </a:r>
          </a:p>
          <a:p>
            <a:pPr algn="just"/>
            <a:r>
              <a:rPr lang="it-IT" dirty="0"/>
              <a:t>La lettura dei testi nella formazione alla medicina narrativa sarà una lettura attenta (</a:t>
            </a:r>
            <a:r>
              <a:rPr lang="it-IT" i="1" dirty="0" err="1"/>
              <a:t>close</a:t>
            </a:r>
            <a:r>
              <a:rPr lang="it-IT" i="1" dirty="0"/>
              <a:t> </a:t>
            </a:r>
            <a:r>
              <a:rPr lang="it-IT" i="1" dirty="0" err="1"/>
              <a:t>reading</a:t>
            </a:r>
            <a:r>
              <a:rPr lang="it-IT" dirty="0"/>
              <a:t>), attenta al contesto, alla forma e struttura del testo, alla trama e al tempo dell’azione, al desiderio a alle emozioni che l’autore intende suscitare. Un dialogo coinvolgente con il lettore.</a:t>
            </a:r>
          </a:p>
        </p:txBody>
      </p:sp>
    </p:spTree>
    <p:extLst>
      <p:ext uri="{BB962C8B-B14F-4D97-AF65-F5344CB8AC3E}">
        <p14:creationId xmlns:p14="http://schemas.microsoft.com/office/powerpoint/2010/main" val="30771071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Cinema e Medicina Narrativa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Il cinema : capace di affascinare, divertire, talvolta annoiare.</a:t>
            </a:r>
          </a:p>
          <a:p>
            <a:pPr algn="just"/>
            <a:r>
              <a:rPr lang="it-IT" dirty="0"/>
              <a:t>Esperienza che assomiglia al sogno, a una messa tra parentesi  della vita razionale, ma capace di sollecitare sul piano emotivo e cognitivo.</a:t>
            </a:r>
          </a:p>
          <a:p>
            <a:pPr algn="just"/>
            <a:r>
              <a:rPr lang="it-IT" dirty="0"/>
              <a:t>Mette a contatto con realtà che non appartengono direttamente allo spettatore ma ciononostante possono risultare estremamente significative.</a:t>
            </a:r>
          </a:p>
          <a:p>
            <a:pPr algn="just"/>
            <a:r>
              <a:rPr lang="it-IT" dirty="0"/>
              <a:t>Permette di avere la visione di alcuni problemi  così come la società e la cultura li percepiscono (ad es. la figura del medico, l’ospedale, le terapie etc.)</a:t>
            </a:r>
          </a:p>
        </p:txBody>
      </p:sp>
    </p:spTree>
    <p:extLst>
      <p:ext uri="{BB962C8B-B14F-4D97-AF65-F5344CB8AC3E}">
        <p14:creationId xmlns:p14="http://schemas.microsoft.com/office/powerpoint/2010/main" val="12647277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Utilizzo del cinema nella formazione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Stile strumentale- analogico: il film rappresenta esempi di situazioni (storie di malattia, disabilità, salute mentale </a:t>
            </a:r>
            <a:r>
              <a:rPr lang="it-IT" dirty="0" err="1"/>
              <a:t>etc</a:t>
            </a:r>
            <a:r>
              <a:rPr lang="it-IT" dirty="0"/>
              <a:t>) che permettono analogie con le proprie esperienze.</a:t>
            </a:r>
          </a:p>
          <a:p>
            <a:pPr algn="just"/>
            <a:r>
              <a:rPr lang="it-IT" dirty="0"/>
              <a:t>Stile «allegorico» : il film è uno «specchio» nel quale i </a:t>
            </a:r>
            <a:r>
              <a:rPr lang="it-IT" dirty="0" err="1"/>
              <a:t>formandi</a:t>
            </a:r>
            <a:r>
              <a:rPr lang="it-IT" dirty="0"/>
              <a:t> si riflettono ed i significati , le riflessioni che ne nascono possono essere molto diverse a seconda della storia e del </a:t>
            </a:r>
            <a:r>
              <a:rPr lang="it-IT" i="1" dirty="0"/>
              <a:t>background</a:t>
            </a:r>
            <a:r>
              <a:rPr lang="it-IT" dirty="0"/>
              <a:t> di ciascuno.</a:t>
            </a:r>
          </a:p>
          <a:p>
            <a:pPr algn="just"/>
            <a:r>
              <a:rPr lang="it-IT" dirty="0"/>
              <a:t>Allegorico perché «parlando d’altro (di quello che il film «lascia vedere») si indica una via, un metodo per il ritrovamento di un senso del proprio agire </a:t>
            </a:r>
            <a:r>
              <a:rPr lang="it-IT"/>
              <a:t>e pensare» </a:t>
            </a:r>
            <a:r>
              <a:rPr lang="it-IT" dirty="0"/>
              <a:t>(Cappa 2005)</a:t>
            </a:r>
          </a:p>
        </p:txBody>
      </p:sp>
    </p:spTree>
    <p:extLst>
      <p:ext uri="{BB962C8B-B14F-4D97-AF65-F5344CB8AC3E}">
        <p14:creationId xmlns:p14="http://schemas.microsoft.com/office/powerpoint/2010/main" val="40219703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il posto delle fragole bergman">
            <a:extLst>
              <a:ext uri="{FF2B5EF4-FFF2-40B4-BE49-F238E27FC236}">
                <a16:creationId xmlns:a16="http://schemas.microsoft.com/office/drawing/2014/main" id="{CFA111A0-88FE-448D-AFE0-337C2BF91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888" y="0"/>
            <a:ext cx="48482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65258CCB-1E94-4066-BC47-16AE59ECE01C}"/>
              </a:ext>
            </a:extLst>
          </p:cNvPr>
          <p:cNvSpPr txBox="1"/>
          <p:nvPr/>
        </p:nvSpPr>
        <p:spPr>
          <a:xfrm>
            <a:off x="8690708" y="3556000"/>
            <a:ext cx="3412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/>
              <a:t>Grazie dell’attenzione</a:t>
            </a:r>
          </a:p>
        </p:txBody>
      </p:sp>
    </p:spTree>
    <p:extLst>
      <p:ext uri="{BB962C8B-B14F-4D97-AF65-F5344CB8AC3E}">
        <p14:creationId xmlns:p14="http://schemas.microsoft.com/office/powerpoint/2010/main" val="213267414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1274</TotalTime>
  <Words>1346</Words>
  <Application>Microsoft Office PowerPoint</Application>
  <PresentationFormat>Widescreen</PresentationFormat>
  <Paragraphs>125</Paragraphs>
  <Slides>24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Tema di Office</vt:lpstr>
      <vt:lpstr>Invecchiare al cinema</vt:lpstr>
      <vt:lpstr>Presentazione standard di PowerPoint</vt:lpstr>
      <vt:lpstr>Evoluzione della medicina scientifica</vt:lpstr>
      <vt:lpstr>Presentazione standard di PowerPoint</vt:lpstr>
      <vt:lpstr>Presentazione standard di PowerPoint</vt:lpstr>
      <vt:lpstr> La medicina scientifica e i suoi limiti</vt:lpstr>
      <vt:lpstr>Critica alla medicina scientifica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 medicina narrativa (Narrative-based Medicine)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 Medicina narrativa ed i suoi obiettivi</vt:lpstr>
      <vt:lpstr>Critiche alla Medicina Narrativa</vt:lpstr>
      <vt:lpstr>Letteratura e Medicina Narrativa </vt:lpstr>
      <vt:lpstr>Cinema e Medicina Narrativa </vt:lpstr>
      <vt:lpstr>Utilizzo del cinema nella formazione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Invecchiare al cinema</dc:title>
  <dc:creator>user</dc:creator>
  <cp:lastModifiedBy>Stefania Bracchi - OMCeOBS</cp:lastModifiedBy>
  <cp:revision>69</cp:revision>
  <dcterms:created xsi:type="dcterms:W3CDTF">2019-04-13T13:28:57Z</dcterms:created>
  <dcterms:modified xsi:type="dcterms:W3CDTF">2020-11-10T09:54:33Z</dcterms:modified>
</cp:coreProperties>
</file>