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7"/>
  </p:notesMasterIdLst>
  <p:sldIdLst>
    <p:sldId id="256" r:id="rId2"/>
    <p:sldId id="331" r:id="rId3"/>
    <p:sldId id="319" r:id="rId4"/>
    <p:sldId id="320" r:id="rId5"/>
    <p:sldId id="321" r:id="rId6"/>
    <p:sldId id="322" r:id="rId7"/>
    <p:sldId id="323" r:id="rId8"/>
    <p:sldId id="337" r:id="rId9"/>
    <p:sldId id="324" r:id="rId10"/>
    <p:sldId id="325" r:id="rId11"/>
    <p:sldId id="326" r:id="rId12"/>
    <p:sldId id="340" r:id="rId13"/>
    <p:sldId id="339" r:id="rId14"/>
    <p:sldId id="341" r:id="rId15"/>
    <p:sldId id="342" r:id="rId16"/>
  </p:sldIdLst>
  <p:sldSz cx="9144000" cy="6858000" type="screen4x3"/>
  <p:notesSz cx="6815138" cy="9945688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CC"/>
    <a:srgbClr val="FFD9EC"/>
    <a:srgbClr val="F9CBE0"/>
    <a:srgbClr val="FFC1E0"/>
    <a:srgbClr val="6B0B36"/>
    <a:srgbClr val="690B36"/>
    <a:srgbClr val="880E45"/>
    <a:srgbClr val="6F0B38"/>
    <a:srgbClr val="F59D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593" autoAdjust="0"/>
    <p:restoredTop sz="91833" autoAdjust="0"/>
  </p:normalViewPr>
  <p:slideViewPr>
    <p:cSldViewPr>
      <p:cViewPr varScale="1">
        <p:scale>
          <a:sx n="62" d="100"/>
          <a:sy n="62" d="100"/>
        </p:scale>
        <p:origin x="66" y="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54017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3" tIns="45597" rIns="91193" bIns="45597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61121" y="1"/>
            <a:ext cx="2952434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3" tIns="45597" rIns="91193" bIns="45597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91B30BF3-9BA3-469F-9CDE-6C26C52CD360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2338" y="746125"/>
            <a:ext cx="4972050" cy="37306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2306" y="4724440"/>
            <a:ext cx="5452110" cy="4476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3" tIns="45597" rIns="91193" bIns="4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47298"/>
            <a:ext cx="2954017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3" tIns="45597" rIns="91193" bIns="45597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61121" y="9447298"/>
            <a:ext cx="2952434" cy="496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93" tIns="45597" rIns="91193" bIns="45597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2210044A-74EF-4C1C-928C-55832B131D1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428866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7F729-21F0-4EB5-8D96-0376634C6689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B84C8-FB97-4906-A32C-B4D01D1EB97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C3AFB-4C86-48A7-B03E-D2627DBED3FE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7B272-6C4E-4076-B46C-59DA049924D1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6DA3B-A812-4BB8-8D28-A0BFDEEA1C1B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8DD57-31DF-47B7-8428-18E9BDD3437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976AA-BDC5-41FB-B521-6D3C9C67A4D7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0049E3-BD52-41CC-9332-1CB4ECDCC48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DD2B3-B2EF-47DD-A77D-5CAE199721CC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4E512-1256-4B33-AE31-696443F02C9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A1B7F-BB8D-479F-A091-C25BA5E3C65F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6CFC5-EDD0-476A-BE8B-FEA00D1C378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F8D33-C492-485C-B80C-FE06B13C5C58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C885E-9F62-40D7-A942-5CAF2186481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DD70B-C2F4-479E-B863-782AA1621001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C0910-6306-4784-A7B2-949D990BD03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8BD561-8E15-4D80-B621-C59AE3F6BD73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4987F-9A7D-49A6-8255-E5D2AEA9D4EE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9016F-184E-497D-9A95-AC0D48839D98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E59E7-A82D-4F8B-850E-8133D8BA6DB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12F995-9A91-4319-A287-D05BB93C2A6B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B002-4DCD-423A-A05C-025E480E0A3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CFF319-9826-4E40-BD49-321958AB49E3}" type="datetimeFigureOut">
              <a:rPr lang="it-IT"/>
              <a:pPr>
                <a:defRPr/>
              </a:pPr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0CF4EA-A057-486E-BC3E-0797AD3CBCF4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C0"/>
              </a:gs>
              <a:gs pos="50000">
                <a:schemeClr val="tx2">
                  <a:lumMod val="75000"/>
                </a:schemeClr>
              </a:gs>
              <a:gs pos="100000">
                <a:srgbClr val="0070C0"/>
              </a:gs>
            </a:gsLst>
            <a:lin ang="5400000" scaled="0"/>
          </a:gradFill>
          <a:ln w="9525">
            <a:noFill/>
            <a:miter lim="800000"/>
            <a:headEnd/>
            <a:tailEnd/>
          </a:ln>
        </p:spPr>
        <p:txBody>
          <a:bodyPr wrap="square">
            <a:no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it-IT" sz="20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68313" y="1412776"/>
            <a:ext cx="8229600" cy="1584077"/>
          </a:xfrm>
          <a:prstGeom prst="rect">
            <a:avLst/>
          </a:prstGeom>
        </p:spPr>
        <p:txBody>
          <a:bodyPr anchor="ctr"/>
          <a:lstStyle/>
          <a:p>
            <a:pPr algn="ctr">
              <a:defRPr/>
            </a:pPr>
            <a:endParaRPr lang="it-IT" sz="32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  <a:p>
            <a:pPr algn="ctr"/>
            <a:r>
              <a:rPr lang="it-IT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La Legge “NORME IN MATERIA DI CONSENSO INFORMATO E DI DISPOSIZIONI ANTICIPATE DI TRATTAMENTO» ci interroga</a:t>
            </a:r>
            <a:br>
              <a:rPr lang="it-IT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it-IT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79388" y="4509120"/>
            <a:ext cx="8856662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2600" b="1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it-IT" sz="2600" b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LA MODALITÀ DI RACCOLTA DELLE DAT</a:t>
            </a: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287338" y="5373216"/>
            <a:ext cx="8856662" cy="10926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250000"/>
              </a:lnSpc>
            </a:pPr>
            <a:r>
              <a:rPr lang="it-IT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Dott.ssa Adriana Loglio</a:t>
            </a:r>
          </a:p>
          <a:p>
            <a:pPr algn="ctr"/>
            <a:r>
              <a:rPr lang="it-IT" sz="20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Esine</a:t>
            </a:r>
            <a:r>
              <a:rPr lang="it-IT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 13 Aprile 2019</a:t>
            </a:r>
          </a:p>
        </p:txBody>
      </p:sp>
      <p:cxnSp>
        <p:nvCxnSpPr>
          <p:cNvPr id="16" name="Connettore 1 15"/>
          <p:cNvCxnSpPr/>
          <p:nvPr/>
        </p:nvCxnSpPr>
        <p:spPr>
          <a:xfrm>
            <a:off x="1259632" y="3356992"/>
            <a:ext cx="6624637" cy="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ttangolo 1"/>
          <p:cNvSpPr/>
          <p:nvPr/>
        </p:nvSpPr>
        <p:spPr>
          <a:xfrm>
            <a:off x="3513064" y="4067780"/>
            <a:ext cx="2116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it-IT" b="1" i="1" dirty="0">
                <a:solidFill>
                  <a:srgbClr val="FF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Legge 219/2017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REQUISITI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052736"/>
            <a:ext cx="8259763" cy="358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Legge 219/2017</a:t>
            </a:r>
          </a:p>
          <a:p>
            <a:pPr algn="ctr">
              <a:defRPr/>
            </a:pP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Art.4</a:t>
            </a:r>
          </a:p>
          <a:p>
            <a:pPr algn="ctr">
              <a:defRPr/>
            </a:pPr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Disposizioni anticipate di trattamento</a:t>
            </a: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r>
              <a:rPr lang="it-IT" sz="1600" i="1" dirty="0">
                <a:latin typeface="Tahoma" pitchFamily="34" charset="0"/>
                <a:ea typeface="Tahoma" pitchFamily="34" charset="0"/>
                <a:cs typeface="Tahoma" pitchFamily="34" charset="0"/>
              </a:rPr>
              <a:t>Comma 1</a:t>
            </a: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Ogni persona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maggiorenne e capace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di intendere e di volere, in previsione di un’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eventuale futura incapacità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di autodeterminarsi e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dopo avere acquisito adeguate informazioni mediche sulle conseguenze delle sue scelte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può, attraverso le DAT,</a:t>
            </a:r>
            <a:r>
              <a:rPr lang="it-IT" sz="16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esprimere le proprie volontà in materia di trattamenti sanitari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nonché il consenso o il rifiuto rispetto ad accertamenti diagnostici o scelte terapeutiche e a singoli trattamenti sanitari. Indica altresì una persona di sua fiducia, di seguito denominata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«fiduciario»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it-IT" sz="1600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che ne faccia le veci e la rappresenti nelle relazioni con il medico e con le strutture sanitarie. </a:t>
            </a:r>
          </a:p>
        </p:txBody>
      </p:sp>
    </p:spTree>
    <p:extLst>
      <p:ext uri="{BB962C8B-B14F-4D97-AF65-F5344CB8AC3E}">
        <p14:creationId xmlns:p14="http://schemas.microsoft.com/office/powerpoint/2010/main" val="2220851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ATTUAZIONE DELLE DISPOSIZIONI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052736"/>
            <a:ext cx="8259763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Legge 219/2017</a:t>
            </a:r>
          </a:p>
          <a:p>
            <a:pPr algn="ctr">
              <a:defRPr/>
            </a:pP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Art.4</a:t>
            </a:r>
          </a:p>
          <a:p>
            <a:pPr algn="ctr">
              <a:defRPr/>
            </a:pPr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Disposizioni anticipate di trattamento</a:t>
            </a: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it-IT" sz="1600" i="1" dirty="0">
                <a:latin typeface="Tahoma" pitchFamily="34" charset="0"/>
                <a:ea typeface="Tahoma" pitchFamily="34" charset="0"/>
                <a:cs typeface="Tahoma" pitchFamily="34" charset="0"/>
              </a:rPr>
              <a:t>Comma 5 </a:t>
            </a: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Fermo restando quanto previsto dal comma 6 dell’articolo 1, il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medico è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tenuto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rispetto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delle DAT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le quali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possono essere disattese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in tutto o in parte, dal medico stesso, in accordo con il fiduciario, qualora esse appaiano palesemente incongrue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o non corrispondenti alla condizione clinica attuale del paziente ovvero sussistano terapie non prevedibili all’atto della sottoscrizione, capaci di offrire concrete possibilità di miglioramento delle condizioni di vita. </a:t>
            </a:r>
          </a:p>
        </p:txBody>
      </p:sp>
    </p:spTree>
    <p:extLst>
      <p:ext uri="{BB962C8B-B14F-4D97-AF65-F5344CB8AC3E}">
        <p14:creationId xmlns:p14="http://schemas.microsoft.com/office/powerpoint/2010/main" val="1722333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FORMA MODALITÀ </a:t>
            </a:r>
            <a:r>
              <a:rPr lang="it-IT" sz="2000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REDAZIONE E DEPOSITO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052736"/>
            <a:ext cx="8259763" cy="55553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Legge 219/2017</a:t>
            </a:r>
          </a:p>
          <a:p>
            <a:pPr algn="ctr">
              <a:defRPr/>
            </a:pP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Art.4</a:t>
            </a:r>
          </a:p>
          <a:p>
            <a:pPr algn="ctr">
              <a:defRPr/>
            </a:pPr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Disposizioni anticipate di trattamento</a:t>
            </a: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it-IT" sz="1600" i="1" dirty="0">
                <a:latin typeface="Tahoma" pitchFamily="34" charset="0"/>
                <a:ea typeface="Tahoma" pitchFamily="34" charset="0"/>
                <a:cs typeface="Tahoma" pitchFamily="34" charset="0"/>
              </a:rPr>
              <a:t>Comma 6</a:t>
            </a: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Le DAT devono essere redatte per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atto pubblico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o per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scrittura privata autenticata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ovvero per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scrittura privata semplice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consegnata personalmente dal disponente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presso l’ufficio dello stato civile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del comune di residenza del disponente medesimo, che provvede all’annotazione in apposito registro, ove istituito, oppure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presso le strutture sanitarie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qualora ricorrano i presupposti di cui al comma 7. Sono esenti dall’obbligo di registrazione, dall’imposta di bollo e da qualsiasi altro tributo, imposta, diritto e tassa. </a:t>
            </a: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Nel caso in cui le condizioni fisiche del paziente non lo consentano, le DAT possono essere espresse attraverso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videoregistrazione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o dispositivi che consentano alla persona con disabilità di comunicare. </a:t>
            </a: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Con le medesime forme esse sono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rinnovabili, modificabili e revocabili in ogni momento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 Nei casi in cui ragioni di emergenza e urgenza impedissero di procedere alla revoca delle DAT con le forme previste dai periodi precedenti, queste possono essere revocate con dichiarazione verbale raccolta o videoregistrata da un medico, con l’assistenza di due testimoni.</a:t>
            </a:r>
          </a:p>
        </p:txBody>
      </p:sp>
    </p:spTree>
    <p:extLst>
      <p:ext uri="{BB962C8B-B14F-4D97-AF65-F5344CB8AC3E}">
        <p14:creationId xmlns:p14="http://schemas.microsoft.com/office/powerpoint/2010/main" val="3312311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FSE E BANCA DATI REGIONALE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052736"/>
            <a:ext cx="8259763" cy="3093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Legge 219/2017</a:t>
            </a:r>
          </a:p>
          <a:p>
            <a:pPr algn="ctr">
              <a:defRPr/>
            </a:pPr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Art.4</a:t>
            </a:r>
          </a:p>
          <a:p>
            <a:pPr algn="ctr">
              <a:defRPr/>
            </a:pPr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Disposizioni anticipate di trattamento</a:t>
            </a: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>
              <a:spcAft>
                <a:spcPts val="600"/>
              </a:spcAft>
            </a:pPr>
            <a:r>
              <a:rPr lang="it-IT" sz="1600" i="1" dirty="0">
                <a:latin typeface="Tahoma" pitchFamily="34" charset="0"/>
                <a:ea typeface="Tahoma" pitchFamily="34" charset="0"/>
                <a:cs typeface="Tahoma" pitchFamily="34" charset="0"/>
              </a:rPr>
              <a:t>Comma 7</a:t>
            </a:r>
          </a:p>
          <a:p>
            <a:pPr algn="just" eaLnBrk="1" hangingPunct="1"/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Le regioni che adottano modalità telematiche di gestione  della cartella  clinica 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o  il 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fascicolo  sanitario  elettronico 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o altre modalità informatiche di gestione dei dati del singolo  iscritto  al Servizio Sanitario Nazionale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possono, con proprio atto, regolamentare la  raccolta 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di  copia 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delle  DAT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  compresa   l'indicazione   del fiduciario,  e  il  loro 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inserimento  nella  banca  dati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 lasciando comunque al firmatario la libertà di  scegliere  se  darne  copia  o indicare dove esse siano reperibili </a:t>
            </a:r>
          </a:p>
        </p:txBody>
      </p:sp>
    </p:spTree>
    <p:extLst>
      <p:ext uri="{BB962C8B-B14F-4D97-AF65-F5344CB8AC3E}">
        <p14:creationId xmlns:p14="http://schemas.microsoft.com/office/powerpoint/2010/main" val="3411944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CONSULTAZIONE: BANCA DATI NAZIONALE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052736"/>
            <a:ext cx="8259763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sz="1400" dirty="0">
                <a:latin typeface="Tahoma" pitchFamily="34" charset="0"/>
                <a:ea typeface="Tahoma" pitchFamily="34" charset="0"/>
                <a:cs typeface="Tahoma" pitchFamily="34" charset="0"/>
              </a:rPr>
              <a:t>Legge bilancio 2018  n.205 del 27.12.2017  Art. 1 comma 418 e 419</a:t>
            </a:r>
          </a:p>
          <a:p>
            <a:pPr algn="ctr">
              <a:defRPr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pPr>
              <a:defRPr/>
            </a:pPr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418.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E'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istituita presso il Ministero della salute una banca dati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destinata alla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registrazione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delle disposizioni anticipate di trattamento (DAT)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attraverso le quali ogni persona maggiorenne e capace di intendere e di volere, in previsione di un'eventuale futura incapacità' di autodeterminarsi, può esprimere le proprie volontà in materia di trattamenti sanitari, nonché il consenso o il rifiuto rispetto ad accertamenti diagnostici o scelte terapeutiche e a singoli trattamenti sanitari.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 l'attuazione del presente comma è autorizzata la spesa di 2 milioni di euro per l'anno 2018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</a:p>
          <a:p>
            <a:pPr algn="just" eaLnBrk="1" hangingPunct="1"/>
            <a:b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419. Entro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centottanta giorni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dalla data di entrata in vigore della presente legge, con decreto del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Ministro della salute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previa intesa in sede di Conferenza permanente per i rapporti tra lo Stato, le regioni e le province autonome di Trento e di Bolzano e acquisito il parere del Garante per la protezione dei dati personali,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sono stabilite le modalità di registrazione delle DAT presso la banca dati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di cui al comma 418.</a:t>
            </a:r>
          </a:p>
        </p:txBody>
      </p:sp>
    </p:spTree>
    <p:extLst>
      <p:ext uri="{BB962C8B-B14F-4D97-AF65-F5344CB8AC3E}">
        <p14:creationId xmlns:p14="http://schemas.microsoft.com/office/powerpoint/2010/main" val="677595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PROVVEDIMENTI MINISTERIALI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503943"/>
            <a:ext cx="825976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BANCA DATI NAZIONALE</a:t>
            </a: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Per la realizzazione della Banca dati, il Ministero ha istituito con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Decreto direttoriale del 22 marzo 2018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un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Gruppo di lavoro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a cui partecipano rappresentanti del Ministero della salute, delle Regioni e dell’Autorità garante per la protezione dei dati personali. </a:t>
            </a: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Il Gruppo di lavoro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definirà i contenuti informativi della Banca dati, le modalità di registrazione e di fruibilità delle DAT e le misure di sicurezza per la protezione dei dati personali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Il Ministero della salute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con richiesta del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22 giugno 2018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, ha posto al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Consiglio di Stato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alcuni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quesiti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riguardo la legge e l'istituzione della banca dati nazionale, ex art. 1, comma 418, l. n. 205/2017, destinata alla registrazione delle disposizioni anticipate di trattamento. </a:t>
            </a:r>
          </a:p>
        </p:txBody>
      </p:sp>
    </p:spTree>
    <p:extLst>
      <p:ext uri="{BB962C8B-B14F-4D97-AF65-F5344CB8AC3E}">
        <p14:creationId xmlns:p14="http://schemas.microsoft.com/office/powerpoint/2010/main" val="3897047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PARERE DEL CONSIGLIO DI STATO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220554"/>
            <a:ext cx="825976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LEGGE E BANCA DATI NAZIONALE</a:t>
            </a:r>
          </a:p>
          <a:p>
            <a:pPr eaLnBrk="1" hangingPunct="1"/>
            <a:endParaRPr lang="it-IT" sz="1600" dirty="0"/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Il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Consiglio di Stato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si è espresso con un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parere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il 31 luglio 2018</a:t>
            </a: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it-IT" sz="1600" dirty="0"/>
              <a:t>Evidenzia  preliminarmente: </a:t>
            </a:r>
          </a:p>
          <a:p>
            <a:endParaRPr lang="it-IT" sz="1600" dirty="0"/>
          </a:p>
          <a:p>
            <a:pPr algn="just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“… che la complessità del quadro normativo nonché talune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espressioni non univoche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del Legislatore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potrebbero comportare concrete difficoltà applicative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della legge 219/2017, tali da vanificare la rilevante  portata innovativa  delle relative disposizioni </a:t>
            </a:r>
          </a:p>
          <a:p>
            <a:pPr algn="just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di registrazione delle DAT nella Banca dati”.</a:t>
            </a:r>
          </a:p>
        </p:txBody>
      </p:sp>
    </p:spTree>
    <p:extLst>
      <p:ext uri="{BB962C8B-B14F-4D97-AF65-F5344CB8AC3E}">
        <p14:creationId xmlns:p14="http://schemas.microsoft.com/office/powerpoint/2010/main" val="2806370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PARERE DEL CONSIGLIO DI STATO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2" name="CasellaDiTesto 8"/>
          <p:cNvSpPr txBox="1">
            <a:spLocks noChangeArrowheads="1"/>
          </p:cNvSpPr>
          <p:nvPr/>
        </p:nvSpPr>
        <p:spPr bwMode="auto">
          <a:xfrm>
            <a:off x="396875" y="1220554"/>
            <a:ext cx="825976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BANCA DATI NAZIONALE</a:t>
            </a:r>
          </a:p>
          <a:p>
            <a:pPr eaLnBrk="1" hangingPunct="1"/>
            <a:endParaRPr lang="it-IT" sz="1600" dirty="0"/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Il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Consiglio di Stato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si è espresso con un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parere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il 31 luglio 2018</a:t>
            </a: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Banca dati registra il deposito del documento e ne conserva copia e contenuti  per garantirne la reperibilità e consultazione.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Banca dati deve raccogliere DAT anche di chi non è iscritto al SSN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 caricare le DAT su banca dati  e per la conservazione elettronica non si impongono una modulistica obbligatoria o vincoli di contenuto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Si ritiene necessario  che vi sia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certezza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sull’adeguatezza delle informazioni mediche acquisite</a:t>
            </a:r>
          </a:p>
          <a:p>
            <a:pPr marL="342900" indent="-342900" algn="just" eaLnBrk="1" hangingPunct="1">
              <a:buFont typeface="+mj-lt"/>
              <a:buAutoNum type="arabicPeriod"/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Accessibilità: Deve essere garantita al curante e al fiduciario ma dovrà prima esprimersi il Garante  in accordo alla normativa per la tutela del diritto alla riservatezza</a:t>
            </a: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----------------------------------------------</a:t>
            </a:r>
          </a:p>
          <a:p>
            <a:pPr algn="ctr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Il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Ministero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provvederà con proprio Decreto, a seguito di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intesa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in sede di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Conferenza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Stato-Regioni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e acquisito il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parere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del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 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Garante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 per la protezione dei dati personali, a stabilire le modalità di registrazione delle DAT nella Banca dati.</a:t>
            </a:r>
          </a:p>
        </p:txBody>
      </p:sp>
    </p:spTree>
    <p:extLst>
      <p:ext uri="{BB962C8B-B14F-4D97-AF65-F5344CB8AC3E}">
        <p14:creationId xmlns:p14="http://schemas.microsoft.com/office/powerpoint/2010/main" val="28063702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PARERE DEL CONSIGLIO </a:t>
            </a:r>
            <a:r>
              <a:rPr lang="it-IT" sz="2000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STATO:  MODULISTICA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1" name="CasellaDiTesto 8"/>
          <p:cNvSpPr txBox="1">
            <a:spLocks noChangeArrowheads="1"/>
          </p:cNvSpPr>
          <p:nvPr/>
        </p:nvSpPr>
        <p:spPr bwMode="auto">
          <a:xfrm>
            <a:off x="396875" y="1220554"/>
            <a:ext cx="8259763" cy="3862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MODULO  E  CONTENUTI</a:t>
            </a:r>
          </a:p>
          <a:p>
            <a:pPr eaLnBrk="1" hangingPunct="1"/>
            <a:endParaRPr lang="it-IT" sz="1600" dirty="0"/>
          </a:p>
          <a:p>
            <a:pPr algn="just"/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3) Per caricare le DAT su banca dati  e per la conservazione elettronica non si impongono una modulistica obbligatoria o vincoli di contenuto</a:t>
            </a:r>
          </a:p>
          <a:p>
            <a:pPr algn="just" eaLnBrk="1" hangingPunct="1"/>
            <a:endParaRPr lang="it-IT" sz="16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Suggerisce:</a:t>
            </a:r>
          </a:p>
          <a:p>
            <a:pPr algn="just"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>
              <a:spcAft>
                <a:spcPts val="600"/>
              </a:spcAft>
            </a:pP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   “…Può essere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utile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un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atto di indirizzo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-eventualmente  adottato all’esito di un tavolo tecnico con il Ministero della giustizia, il Consiglio  nazionale del notariato e il Ministero dell’ Interno-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che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indichi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alcuni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contenuti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che possono essere presenti nelle DAT, allo scopo di guidare gli interessati sulle scelte da effettuare. </a:t>
            </a:r>
          </a:p>
          <a:p>
            <a:pPr algn="just" eaLnBrk="1" hangingPunct="1"/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Spetterà poi al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Ministero  di mettere a disposizione un modulo tipo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il cui utilizzo è naturalmente facoltativo, per facilitare il cittadino, non necessariamente esperto,  a rendere le DAT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…”.</a:t>
            </a:r>
          </a:p>
        </p:txBody>
      </p:sp>
    </p:spTree>
    <p:extLst>
      <p:ext uri="{BB962C8B-B14F-4D97-AF65-F5344CB8AC3E}">
        <p14:creationId xmlns:p14="http://schemas.microsoft.com/office/powerpoint/2010/main" val="3481689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PARERE CONSIGLIO </a:t>
            </a:r>
            <a:r>
              <a:rPr lang="it-IT" sz="2000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STATO: ADEGUATEZZA INFORMAZIONI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11" name="CasellaDiTesto 8"/>
          <p:cNvSpPr txBox="1">
            <a:spLocks noChangeArrowheads="1"/>
          </p:cNvSpPr>
          <p:nvPr/>
        </p:nvSpPr>
        <p:spPr bwMode="auto">
          <a:xfrm>
            <a:off x="396875" y="1220554"/>
            <a:ext cx="825976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CERTEZZA  </a:t>
            </a:r>
            <a:r>
              <a:rPr lang="it-IT" sz="1600" b="1" dirty="0" err="1"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it-IT" sz="1600" b="1" dirty="0">
                <a:latin typeface="Tahoma" pitchFamily="34" charset="0"/>
                <a:ea typeface="Tahoma" pitchFamily="34" charset="0"/>
                <a:cs typeface="Tahoma" pitchFamily="34" charset="0"/>
              </a:rPr>
              <a:t>  AVVENUTA  CORRETTA  INFORMAZIONE</a:t>
            </a:r>
          </a:p>
          <a:p>
            <a:pPr eaLnBrk="1" hangingPunct="1"/>
            <a:endParaRPr lang="it-IT" sz="1600" dirty="0"/>
          </a:p>
          <a:p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4) Si ritiene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necessario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che vi sia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certezza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sull’adeguatezza delle informazioni mediche acquisite</a:t>
            </a:r>
          </a:p>
          <a:p>
            <a:pPr eaLnBrk="1" hangingPunct="1"/>
            <a:endParaRPr lang="it-IT" sz="16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eaLnBrk="1" hangingPunct="1"/>
            <a:endParaRPr lang="it-IT" sz="1600" dirty="0"/>
          </a:p>
          <a:p>
            <a:pPr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Suggerisce:</a:t>
            </a:r>
          </a:p>
          <a:p>
            <a:pPr eaLnBrk="1" hangingPunct="1"/>
            <a:endParaRPr lang="it-IT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“…appare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necessario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che vi sia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certezza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in ordine all’adeguatezza  delle informazioni 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mediche acquisite  dall’interessato e riguardanti le conseguenze delle scelte effettuate. </a:t>
            </a:r>
          </a:p>
          <a:p>
            <a:pPr algn="just" eaLnBrk="1" hangingPunct="1"/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Pertanto, pur non potendo rilevare sotto il profilo della validità dell’atto, 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sembra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decisamente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opportuno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che tale </a:t>
            </a:r>
            <a:r>
              <a:rPr lang="it-IT" sz="16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circostanza venga attestata</a:t>
            </a:r>
            <a:r>
              <a:rPr lang="it-IT" sz="1600" b="1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magari suggerendola nel modulo-tipo facoltativo che verrà predisposto dal Ministero della salute</a:t>
            </a:r>
            <a:r>
              <a:rPr lang="it-IT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…”.</a:t>
            </a:r>
          </a:p>
        </p:txBody>
      </p:sp>
    </p:spTree>
    <p:extLst>
      <p:ext uri="{BB962C8B-B14F-4D97-AF65-F5344CB8AC3E}">
        <p14:creationId xmlns:p14="http://schemas.microsoft.com/office/powerpoint/2010/main" val="8816433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    </a:t>
            </a:r>
          </a:p>
          <a:p>
            <a:r>
              <a:rPr lang="it-IT" sz="2000" b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PROPOSTA  </a:t>
            </a:r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MODULO  </a:t>
            </a: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64712"/>
            <a:ext cx="4299388" cy="607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43548"/>
            <a:ext cx="4299878" cy="6080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1643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OPUSCOLO  INFORMATIVO PROPOSTO DALL’ORDINE </a:t>
            </a:r>
            <a:r>
              <a:rPr lang="it-IT" sz="2000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BRESCIA </a:t>
            </a:r>
            <a:r>
              <a:rPr lang="it-IT" sz="105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endParaRPr lang="it-IT" sz="20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620687"/>
            <a:ext cx="4520751" cy="6392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1643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OPUSCOLO  INFORMATIVO PROPOSTO DALL’ORDINE </a:t>
            </a:r>
            <a:r>
              <a:rPr lang="it-IT" sz="2000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BRESCIA </a:t>
            </a:r>
            <a:r>
              <a:rPr lang="it-IT" sz="105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endParaRPr lang="it-IT" sz="20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296" y="642427"/>
            <a:ext cx="4612238" cy="6522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5255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 rot="10800000">
            <a:off x="6084888" y="6623050"/>
            <a:ext cx="2879725" cy="1444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16386" name="CasellaDiTesto 3"/>
          <p:cNvSpPr txBox="1">
            <a:spLocks noChangeArrowheads="1"/>
          </p:cNvSpPr>
          <p:nvPr/>
        </p:nvSpPr>
        <p:spPr bwMode="auto">
          <a:xfrm>
            <a:off x="179388" y="231612"/>
            <a:ext cx="8785225" cy="67710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b="1" dirty="0">
                <a:solidFill>
                  <a:schemeClr val="accent5">
                    <a:lumMod val="40000"/>
                    <a:lumOff val="6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Modalità di raccolta DAT</a:t>
            </a:r>
          </a:p>
          <a:p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OPUSCOLO  INFORMATIVO PROPOSTO DALL’ORDINE </a:t>
            </a:r>
            <a:r>
              <a:rPr lang="it-IT" sz="2000" b="1" dirty="0" err="1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it-IT" sz="200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BRESCIA </a:t>
            </a:r>
            <a:r>
              <a:rPr lang="it-IT" sz="1050" b="1" dirty="0">
                <a:solidFill>
                  <a:schemeClr val="bg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</a:t>
            </a:r>
            <a:endParaRPr lang="it-IT" sz="2000" b="1" dirty="0">
              <a:solidFill>
                <a:schemeClr val="bg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6084888" y="39688"/>
            <a:ext cx="2879725" cy="1428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Rettangolo 5"/>
          <p:cNvSpPr/>
          <p:nvPr/>
        </p:nvSpPr>
        <p:spPr>
          <a:xfrm>
            <a:off x="179388" y="39688"/>
            <a:ext cx="2879725" cy="1428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2000"/>
          </a:p>
        </p:txBody>
      </p:sp>
      <p:sp>
        <p:nvSpPr>
          <p:cNvPr id="7" name="Rettangolo 6"/>
          <p:cNvSpPr/>
          <p:nvPr/>
        </p:nvSpPr>
        <p:spPr>
          <a:xfrm>
            <a:off x="3132138" y="39688"/>
            <a:ext cx="2879725" cy="142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sp>
        <p:nvSpPr>
          <p:cNvPr id="8" name="Rettangolo 7"/>
          <p:cNvSpPr/>
          <p:nvPr/>
        </p:nvSpPr>
        <p:spPr>
          <a:xfrm rot="10800000">
            <a:off x="179388" y="6623050"/>
            <a:ext cx="2879725" cy="14446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0" name="Rettangolo 9"/>
          <p:cNvSpPr/>
          <p:nvPr/>
        </p:nvSpPr>
        <p:spPr>
          <a:xfrm rot="10800000">
            <a:off x="3132138" y="6623050"/>
            <a:ext cx="2879725" cy="14446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943" y="620688"/>
            <a:ext cx="4704944" cy="6653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852554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2161</TotalTime>
  <Words>1397</Words>
  <Application>Microsoft Office PowerPoint</Application>
  <PresentationFormat>Presentazione su schermo (4:3)</PresentationFormat>
  <Paragraphs>117</Paragraphs>
  <Slides>15</Slides>
  <Notes>15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15</vt:i4>
      </vt:variant>
    </vt:vector>
  </HeadingPairs>
  <TitlesOfParts>
    <vt:vector size="19" baseType="lpstr">
      <vt:lpstr>Arial</vt:lpstr>
      <vt:lpstr>Calibri</vt:lpstr>
      <vt:lpstr>Tahoma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PCDorqui</dc:creator>
  <cp:lastModifiedBy>Stefania Bracchi - OMCeOBS</cp:lastModifiedBy>
  <cp:revision>154</cp:revision>
  <dcterms:created xsi:type="dcterms:W3CDTF">2013-05-04T16:57:48Z</dcterms:created>
  <dcterms:modified xsi:type="dcterms:W3CDTF">2020-09-14T09:17:05Z</dcterms:modified>
</cp:coreProperties>
</file>