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263" r:id="rId1"/>
  </p:sldMasterIdLst>
  <p:notesMasterIdLst>
    <p:notesMasterId r:id="rId24"/>
  </p:notesMasterIdLst>
  <p:sldIdLst>
    <p:sldId id="792" r:id="rId2"/>
    <p:sldId id="861" r:id="rId3"/>
    <p:sldId id="849" r:id="rId4"/>
    <p:sldId id="850" r:id="rId5"/>
    <p:sldId id="851" r:id="rId6"/>
    <p:sldId id="852" r:id="rId7"/>
    <p:sldId id="862" r:id="rId8"/>
    <p:sldId id="863" r:id="rId9"/>
    <p:sldId id="853" r:id="rId10"/>
    <p:sldId id="864" r:id="rId11"/>
    <p:sldId id="867" r:id="rId12"/>
    <p:sldId id="868" r:id="rId13"/>
    <p:sldId id="871" r:id="rId14"/>
    <p:sldId id="872" r:id="rId15"/>
    <p:sldId id="873" r:id="rId16"/>
    <p:sldId id="874" r:id="rId17"/>
    <p:sldId id="854" r:id="rId18"/>
    <p:sldId id="866" r:id="rId19"/>
    <p:sldId id="855" r:id="rId20"/>
    <p:sldId id="857" r:id="rId21"/>
    <p:sldId id="858" r:id="rId22"/>
    <p:sldId id="860" r:id="rId2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60A8"/>
    <a:srgbClr val="FF6600"/>
    <a:srgbClr val="0066FF"/>
    <a:srgbClr val="6699FF"/>
    <a:srgbClr val="3366FF"/>
    <a:srgbClr val="3333FF"/>
    <a:srgbClr val="0000CC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41" autoAdjust="0"/>
    <p:restoredTop sz="91911" autoAdjust="0"/>
  </p:normalViewPr>
  <p:slideViewPr>
    <p:cSldViewPr>
      <p:cViewPr varScale="1">
        <p:scale>
          <a:sx n="105" d="100"/>
          <a:sy n="105" d="100"/>
        </p:scale>
        <p:origin x="181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6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272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C7D328E9-84C3-47C6-B84E-260D30DC867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E0479FAF-72D6-4113-89F9-6B5D0E5E90A6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FCB6031C-F3DD-43FD-9CF4-B87DC392FD0E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2A8FF63B-DD3D-4729-92D5-184B52E139F7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7414" name="Rectangle 6">
            <a:extLst>
              <a:ext uri="{FF2B5EF4-FFF2-40B4-BE49-F238E27FC236}">
                <a16:creationId xmlns:a16="http://schemas.microsoft.com/office/drawing/2014/main" id="{5B8A3817-A19A-4514-8E4F-2DDABCC7875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5" name="Rectangle 7">
            <a:extLst>
              <a:ext uri="{FF2B5EF4-FFF2-40B4-BE49-F238E27FC236}">
                <a16:creationId xmlns:a16="http://schemas.microsoft.com/office/drawing/2014/main" id="{D4B4E782-141A-45F7-A0C5-30D9705DDA6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fld id="{018FB831-5D84-4239-A892-0107DCE244E9}" type="slidenum">
              <a:rPr lang="en-US" altLang="it-IT"/>
              <a:pPr/>
              <a:t>‹N›</a:t>
            </a:fld>
            <a:endParaRPr lang="en-US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1A3CC92-6CD3-473C-981E-BD87DFA4DD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052465D9-EDA2-47CF-8914-9DE38A9BCD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23186BE-9F00-4AC0-AB71-093B27270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6F12DC4-F2A8-4B2B-BE0F-536A9CEBB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4104D5A-2130-47A0-BF73-8BF9FE2B0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69B362-9CDB-4058-BA1D-4BB1CE680851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1727376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7D1D00A-88DF-4C3D-BA8A-9B50B1017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7263DF5-35D5-4368-BD64-65D7D75169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997AAD0-79EF-4BA1-B193-748EA20F4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B6E3CA32-E4AC-4623-AE77-D082A4BDF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A1F6D4C-57BC-4FFE-AA55-A9639171F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560E37-5823-4BD5-A4E6-472B9C5AA782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1842858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8C796B8-5453-43C7-93CE-23669CE01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443E7F5-F914-4479-876E-AD4CD02C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FDFB5FB-90C5-4EC2-ADA7-D416D850A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82044C9-BC05-4729-9D86-2FEB88A4A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0F112FB1-3A01-48A0-8BE9-5597279585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E8739B-F8DA-4360-9285-B1FA370BE176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940955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17B25F2-DE11-4A11-9093-4BAB9331F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2976C62-2629-446A-8682-2D83ECBE87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81A890DC-2040-4ED0-BB37-867444CF27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>
            <a:extLst>
              <a:ext uri="{FF2B5EF4-FFF2-40B4-BE49-F238E27FC236}">
                <a16:creationId xmlns:a16="http://schemas.microsoft.com/office/drawing/2014/main" id="{911FFDD3-D887-4876-8D5E-F30590B8F3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piè di pagina 4">
            <a:extLst>
              <a:ext uri="{FF2B5EF4-FFF2-40B4-BE49-F238E27FC236}">
                <a16:creationId xmlns:a16="http://schemas.microsoft.com/office/drawing/2014/main" id="{DC57ACB0-681C-4220-865C-AEB63D486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5">
            <a:extLst>
              <a:ext uri="{FF2B5EF4-FFF2-40B4-BE49-F238E27FC236}">
                <a16:creationId xmlns:a16="http://schemas.microsoft.com/office/drawing/2014/main" id="{975F45DE-DED2-4E7D-ABCE-B101C2E76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9EBA6C-B653-46D2-88C0-549C01A35AF4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41145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6D0724C-3548-4B91-ACA6-37DA1AF636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F691E13D-246D-4F8A-8BE2-3DD7DE09BE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06BF9D9E-954D-4770-883A-D834EAF890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60C3A54B-280A-43B3-A2BE-7DB4A3E10E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EFC779A3-B916-4FA4-B9FF-BFC147F54E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>
            <a:extLst>
              <a:ext uri="{FF2B5EF4-FFF2-40B4-BE49-F238E27FC236}">
                <a16:creationId xmlns:a16="http://schemas.microsoft.com/office/drawing/2014/main" id="{E1C0D0D5-525D-4870-93DB-6C9F0550D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egnaposto piè di pagina 4">
            <a:extLst>
              <a:ext uri="{FF2B5EF4-FFF2-40B4-BE49-F238E27FC236}">
                <a16:creationId xmlns:a16="http://schemas.microsoft.com/office/drawing/2014/main" id="{00D59AD9-A46A-402D-BFA5-A47F12561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egnaposto numero diapositiva 5">
            <a:extLst>
              <a:ext uri="{FF2B5EF4-FFF2-40B4-BE49-F238E27FC236}">
                <a16:creationId xmlns:a16="http://schemas.microsoft.com/office/drawing/2014/main" id="{20F2A9E9-97F1-4B4A-ACBB-88C770EE2A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293C84-441F-4425-85A6-E4B542852885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3286002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3C6D58F-A2FA-4AC4-B1AA-7D888BF60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3">
            <a:extLst>
              <a:ext uri="{FF2B5EF4-FFF2-40B4-BE49-F238E27FC236}">
                <a16:creationId xmlns:a16="http://schemas.microsoft.com/office/drawing/2014/main" id="{AB39D911-416C-46B1-8092-80B010240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egnaposto piè di pagina 4">
            <a:extLst>
              <a:ext uri="{FF2B5EF4-FFF2-40B4-BE49-F238E27FC236}">
                <a16:creationId xmlns:a16="http://schemas.microsoft.com/office/drawing/2014/main" id="{DA6DC9E9-1F55-4399-B688-F6B35C6B9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numero diapositiva 5">
            <a:extLst>
              <a:ext uri="{FF2B5EF4-FFF2-40B4-BE49-F238E27FC236}">
                <a16:creationId xmlns:a16="http://schemas.microsoft.com/office/drawing/2014/main" id="{BBF960BF-C4BE-4975-8274-C94D76A2E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AC340B-47C6-4692-B9A2-AE60E6CA3DA1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38354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>
            <a:extLst>
              <a:ext uri="{FF2B5EF4-FFF2-40B4-BE49-F238E27FC236}">
                <a16:creationId xmlns:a16="http://schemas.microsoft.com/office/drawing/2014/main" id="{1F595D64-4F5C-4206-837C-C22681BE7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egnaposto piè di pagina 4">
            <a:extLst>
              <a:ext uri="{FF2B5EF4-FFF2-40B4-BE49-F238E27FC236}">
                <a16:creationId xmlns:a16="http://schemas.microsoft.com/office/drawing/2014/main" id="{0DE7649B-7759-482F-9141-A914C7E1A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egnaposto numero diapositiva 5">
            <a:extLst>
              <a:ext uri="{FF2B5EF4-FFF2-40B4-BE49-F238E27FC236}">
                <a16:creationId xmlns:a16="http://schemas.microsoft.com/office/drawing/2014/main" id="{F5B509BA-0DE8-41AF-A3C9-DD81C8FFA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CE1A1-DBBB-4E5A-8030-F8BB0B8BC4BD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3955210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9EE790B-F574-4371-AB69-E9F40F3B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478BBC7-95C2-4DB0-B1E6-23D083C16F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D525DD46-9806-4960-9D6B-C5805DFB1A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3">
            <a:extLst>
              <a:ext uri="{FF2B5EF4-FFF2-40B4-BE49-F238E27FC236}">
                <a16:creationId xmlns:a16="http://schemas.microsoft.com/office/drawing/2014/main" id="{CC9C062E-EE68-4E94-818D-8A4225D96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piè di pagina 4">
            <a:extLst>
              <a:ext uri="{FF2B5EF4-FFF2-40B4-BE49-F238E27FC236}">
                <a16:creationId xmlns:a16="http://schemas.microsoft.com/office/drawing/2014/main" id="{94070A5F-5CB0-4079-A853-DCD8A39D0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5">
            <a:extLst>
              <a:ext uri="{FF2B5EF4-FFF2-40B4-BE49-F238E27FC236}">
                <a16:creationId xmlns:a16="http://schemas.microsoft.com/office/drawing/2014/main" id="{407C4F98-D9B3-41C9-B9F6-119B19CC2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10B13F-498C-47D6-874A-3DE61AE09B27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3586869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BD2597E-D8C4-43D5-A05F-A45406D39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FA43FBA3-F52F-4EBE-A451-A9AE6A00B8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03D02BD8-D6E3-4FA6-954B-9B9363631E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3">
            <a:extLst>
              <a:ext uri="{FF2B5EF4-FFF2-40B4-BE49-F238E27FC236}">
                <a16:creationId xmlns:a16="http://schemas.microsoft.com/office/drawing/2014/main" id="{E6C302DB-363D-49F4-91BD-28CE56B72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piè di pagina 4">
            <a:extLst>
              <a:ext uri="{FF2B5EF4-FFF2-40B4-BE49-F238E27FC236}">
                <a16:creationId xmlns:a16="http://schemas.microsoft.com/office/drawing/2014/main" id="{E75DD89F-8E31-4BD4-903A-F8AB22656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egnaposto numero diapositiva 5">
            <a:extLst>
              <a:ext uri="{FF2B5EF4-FFF2-40B4-BE49-F238E27FC236}">
                <a16:creationId xmlns:a16="http://schemas.microsoft.com/office/drawing/2014/main" id="{3D799849-4504-4990-8EFE-7316EE3F9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6BA6A6-DE64-4CBD-80C0-74762837D41C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2940412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39587BB-BC71-47B4-8823-B20CB6876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7A789F4F-57C0-45D3-AC8C-DD61438DA6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33A2EC9A-B4DE-4856-9AA1-CA5F20B33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8E6458C-3336-480F-A21F-847EB9321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5135FE75-C9B9-442D-95B5-8B39A6273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0AC637-3376-4126-9902-C7D7758B2F26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3314689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9CA3F0B0-3582-4097-B3F6-1598A4AAF6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AD338A15-406B-49D2-9AB6-15803B0763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8169A25-CA7C-4A6F-8A77-31BC9D826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56C25C4-39E6-48FD-957E-E540FCC35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44C5063-C4F6-45F6-B022-54C95BEEE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62356C-0611-430D-BB83-C51794C6BE60}" type="slidenum">
              <a:rPr lang="en-US" altLang="it-IT"/>
              <a:pPr/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1992840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>
            <a:extLst>
              <a:ext uri="{FF2B5EF4-FFF2-40B4-BE49-F238E27FC236}">
                <a16:creationId xmlns:a16="http://schemas.microsoft.com/office/drawing/2014/main" id="{BCFDED7F-E76F-4C5A-9031-EA8A656148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 dello schema</a:t>
            </a:r>
          </a:p>
        </p:txBody>
      </p:sp>
      <p:sp>
        <p:nvSpPr>
          <p:cNvPr id="1027" name="Segnaposto testo 2">
            <a:extLst>
              <a:ext uri="{FF2B5EF4-FFF2-40B4-BE49-F238E27FC236}">
                <a16:creationId xmlns:a16="http://schemas.microsoft.com/office/drawing/2014/main" id="{A8D30CB5-B5CA-435C-8FFD-E0723B4538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Modifica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116FF57-4479-417C-A564-CC7086E85F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6A3FACF-4586-4D08-8CD4-86C2E3D0B2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4A64064-A3DB-4E7F-A3BE-A2A0C750D2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</a:defRPr>
            </a:lvl1pPr>
          </a:lstStyle>
          <a:p>
            <a:fld id="{02BC12C9-6760-4584-A8E5-DEE4CE8C5AF0}" type="slidenum">
              <a:rPr lang="en-US" altLang="it-IT"/>
              <a:pPr/>
              <a:t>‹N›</a:t>
            </a:fld>
            <a:endParaRPr lang="en-US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64" r:id="rId1"/>
    <p:sldLayoutId id="2147485265" r:id="rId2"/>
    <p:sldLayoutId id="2147485266" r:id="rId3"/>
    <p:sldLayoutId id="2147485267" r:id="rId4"/>
    <p:sldLayoutId id="2147485268" r:id="rId5"/>
    <p:sldLayoutId id="2147485269" r:id="rId6"/>
    <p:sldLayoutId id="2147485270" r:id="rId7"/>
    <p:sldLayoutId id="2147485271" r:id="rId8"/>
    <p:sldLayoutId id="2147485272" r:id="rId9"/>
    <p:sldLayoutId id="2147485273" r:id="rId10"/>
    <p:sldLayoutId id="2147485274" r:id="rId11"/>
  </p:sldLayoutIdLst>
  <p:hf sldNum="0" hdr="0" ft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olo 1">
            <a:extLst>
              <a:ext uri="{FF2B5EF4-FFF2-40B4-BE49-F238E27FC236}">
                <a16:creationId xmlns:a16="http://schemas.microsoft.com/office/drawing/2014/main" id="{A041AE6F-BD20-470B-9B30-C3F0FEB73627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152525" y="1143000"/>
            <a:ext cx="6858000" cy="2387600"/>
          </a:xfrm>
        </p:spPr>
        <p:txBody>
          <a:bodyPr/>
          <a:lstStyle/>
          <a:p>
            <a:r>
              <a:rPr lang="it-IT" altLang="it-IT"/>
              <a:t>Epilessia e medicina di genere: quale rapporto?</a:t>
            </a:r>
          </a:p>
        </p:txBody>
      </p:sp>
      <p:sp>
        <p:nvSpPr>
          <p:cNvPr id="3075" name="Sottotitolo 1">
            <a:extLst>
              <a:ext uri="{FF2B5EF4-FFF2-40B4-BE49-F238E27FC236}">
                <a16:creationId xmlns:a16="http://schemas.microsoft.com/office/drawing/2014/main" id="{0BDA6378-A0C6-4999-A06D-27AB45B6D1BC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143000" y="4592638"/>
            <a:ext cx="6858000" cy="1655762"/>
          </a:xfrm>
        </p:spPr>
        <p:txBody>
          <a:bodyPr/>
          <a:lstStyle/>
          <a:p>
            <a:r>
              <a:rPr lang="it-IT" altLang="it-IT"/>
              <a:t>Giovanni  De Maria</a:t>
            </a:r>
          </a:p>
          <a:p>
            <a:r>
              <a:rPr lang="it-IT" altLang="it-IT"/>
              <a:t>Centro Regionale Epilessia dell’adulto</a:t>
            </a:r>
          </a:p>
          <a:p>
            <a:r>
              <a:rPr lang="it-IT" altLang="it-IT"/>
              <a:t>UOC Neurologia -  Neurofisiopatologia</a:t>
            </a:r>
          </a:p>
          <a:p>
            <a:r>
              <a:rPr lang="it-IT" altLang="it-IT"/>
              <a:t>ASST-Spedali Civili di Brescia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magine 2" descr="Immagine che contiene testo, screenshot&#10;&#10;Descrizione generata automaticamente">
            <a:extLst>
              <a:ext uri="{FF2B5EF4-FFF2-40B4-BE49-F238E27FC236}">
                <a16:creationId xmlns:a16="http://schemas.microsoft.com/office/drawing/2014/main" id="{F79ABE1D-0019-4746-8FA0-3465751C07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85800"/>
            <a:ext cx="3886200" cy="431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8F88A24E-991B-4CC7-A1B3-C22C92673C93}"/>
              </a:ext>
            </a:extLst>
          </p:cNvPr>
          <p:cNvSpPr/>
          <p:nvPr/>
        </p:nvSpPr>
        <p:spPr>
          <a:xfrm>
            <a:off x="2743200" y="533400"/>
            <a:ext cx="3810000" cy="4419600"/>
          </a:xfrm>
          <a:prstGeom prst="rect">
            <a:avLst/>
          </a:prstGeom>
          <a:noFill/>
          <a:ln w="889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4100" name="CasellaDiTesto 1">
            <a:extLst>
              <a:ext uri="{FF2B5EF4-FFF2-40B4-BE49-F238E27FC236}">
                <a16:creationId xmlns:a16="http://schemas.microsoft.com/office/drawing/2014/main" id="{2E0F872E-0745-4114-931E-43E6CC3630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34200" y="4648200"/>
            <a:ext cx="914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it-IT" altLang="it-IT"/>
              <a:t>2019</a:t>
            </a:r>
          </a:p>
        </p:txBody>
      </p:sp>
      <p:pic>
        <p:nvPicPr>
          <p:cNvPr id="4101" name="Immagine 2" descr="Immagine che contiene screenshot&#10;&#10;Descrizione generata automaticamente">
            <a:extLst>
              <a:ext uri="{FF2B5EF4-FFF2-40B4-BE49-F238E27FC236}">
                <a16:creationId xmlns:a16="http://schemas.microsoft.com/office/drawing/2014/main" id="{E7313E72-4606-45FC-92BA-282FB56379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0" y="5364163"/>
            <a:ext cx="8013700" cy="80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olo 1">
            <a:extLst>
              <a:ext uri="{FF2B5EF4-FFF2-40B4-BE49-F238E27FC236}">
                <a16:creationId xmlns:a16="http://schemas.microsoft.com/office/drawing/2014/main" id="{27153343-DA2C-4597-A783-AD72AEB1A9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8650" y="352425"/>
            <a:ext cx="7886700" cy="1325563"/>
          </a:xfrm>
        </p:spPr>
        <p:txBody>
          <a:bodyPr/>
          <a:lstStyle/>
          <a:p>
            <a:r>
              <a:rPr lang="it-IT" altLang="it-IT"/>
              <a:t>Epilessia e medicina di genere</a:t>
            </a:r>
          </a:p>
        </p:txBody>
      </p:sp>
      <p:pic>
        <p:nvPicPr>
          <p:cNvPr id="5123" name="Immagine 2" descr="Immagine che contiene testo, quotidiano&#10;&#10;Descrizione generata automaticamente">
            <a:extLst>
              <a:ext uri="{FF2B5EF4-FFF2-40B4-BE49-F238E27FC236}">
                <a16:creationId xmlns:a16="http://schemas.microsoft.com/office/drawing/2014/main" id="{E1D6DB0F-3506-4633-9EE5-5B8E76869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100" y="1600200"/>
            <a:ext cx="4762500" cy="481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CasellaDiTesto 3">
            <a:extLst>
              <a:ext uri="{FF2B5EF4-FFF2-40B4-BE49-F238E27FC236}">
                <a16:creationId xmlns:a16="http://schemas.microsoft.com/office/drawing/2014/main" id="{82D63FED-8531-4227-91C5-7DB46F317A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6477000"/>
            <a:ext cx="819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it-IT" altLang="it-IT"/>
              <a:t>2003</a:t>
            </a:r>
          </a:p>
        </p:txBody>
      </p:sp>
      <p:pic>
        <p:nvPicPr>
          <p:cNvPr id="5125" name="Immagine 2" descr="Immagine che contiene testo, quotidiano&#10;&#10;Descrizione generata automaticamente">
            <a:extLst>
              <a:ext uri="{FF2B5EF4-FFF2-40B4-BE49-F238E27FC236}">
                <a16:creationId xmlns:a16="http://schemas.microsoft.com/office/drawing/2014/main" id="{4C66E348-C994-475F-A147-58B54B5F81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371600"/>
            <a:ext cx="3608388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CasellaDiTesto 1">
            <a:extLst>
              <a:ext uri="{FF2B5EF4-FFF2-40B4-BE49-F238E27FC236}">
                <a16:creationId xmlns:a16="http://schemas.microsoft.com/office/drawing/2014/main" id="{3550619C-78FE-482E-B337-8CB4F5A8E2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6477000"/>
            <a:ext cx="9667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it-IT" altLang="it-IT"/>
              <a:t>1998</a:t>
            </a: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5AAEC0B8-56C5-4549-BFBC-D2EEC4576CE5}"/>
              </a:ext>
            </a:extLst>
          </p:cNvPr>
          <p:cNvSpPr/>
          <p:nvPr/>
        </p:nvSpPr>
        <p:spPr>
          <a:xfrm>
            <a:off x="838200" y="1565275"/>
            <a:ext cx="3608388" cy="4845050"/>
          </a:xfrm>
          <a:prstGeom prst="rect">
            <a:avLst/>
          </a:prstGeom>
          <a:noFill/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928863C3-D4B2-4844-AE8C-0798F3CEEFB2}"/>
              </a:ext>
            </a:extLst>
          </p:cNvPr>
          <p:cNvSpPr/>
          <p:nvPr/>
        </p:nvSpPr>
        <p:spPr>
          <a:xfrm>
            <a:off x="4792663" y="1565275"/>
            <a:ext cx="3665537" cy="4845050"/>
          </a:xfrm>
          <a:prstGeom prst="rect">
            <a:avLst/>
          </a:prstGeom>
          <a:noFill/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olo 1">
            <a:extLst>
              <a:ext uri="{FF2B5EF4-FFF2-40B4-BE49-F238E27FC236}">
                <a16:creationId xmlns:a16="http://schemas.microsoft.com/office/drawing/2014/main" id="{66D0BCFF-059A-4A01-8A0C-B4E1DAAC74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8650" y="377825"/>
            <a:ext cx="7886700" cy="1325563"/>
          </a:xfrm>
        </p:spPr>
        <p:txBody>
          <a:bodyPr/>
          <a:lstStyle/>
          <a:p>
            <a:r>
              <a:rPr lang="it-IT" altLang="it-IT"/>
              <a:t>Epilessia e medicina di genere</a:t>
            </a:r>
          </a:p>
        </p:txBody>
      </p:sp>
      <p:pic>
        <p:nvPicPr>
          <p:cNvPr id="6147" name="Segnaposto contenuto 2" descr="Immagine che contiene screenshot&#10;&#10;Descrizione generata automaticamente">
            <a:extLst>
              <a:ext uri="{FF2B5EF4-FFF2-40B4-BE49-F238E27FC236}">
                <a16:creationId xmlns:a16="http://schemas.microsoft.com/office/drawing/2014/main" id="{8742C8AD-89AB-476E-85EF-C41EE366EF8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2450" y="3068638"/>
            <a:ext cx="4171950" cy="1870075"/>
          </a:xfrm>
        </p:spPr>
      </p:pic>
      <p:pic>
        <p:nvPicPr>
          <p:cNvPr id="6148" name="Immagine 2" descr="Immagine che contiene testo, mappa&#10;&#10;Descrizione generata automaticamente">
            <a:extLst>
              <a:ext uri="{FF2B5EF4-FFF2-40B4-BE49-F238E27FC236}">
                <a16:creationId xmlns:a16="http://schemas.microsoft.com/office/drawing/2014/main" id="{8C836EFA-B3F2-4E53-A03C-56FCB0EA22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1752600"/>
            <a:ext cx="3048000" cy="434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CasellaDiTesto 2">
            <a:extLst>
              <a:ext uri="{FF2B5EF4-FFF2-40B4-BE49-F238E27FC236}">
                <a16:creationId xmlns:a16="http://schemas.microsoft.com/office/drawing/2014/main" id="{92B29461-CEB2-4C23-8D11-E1A6765D73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000" y="6324600"/>
            <a:ext cx="914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it-IT" altLang="it-IT"/>
              <a:t>2018</a:t>
            </a:r>
          </a:p>
        </p:txBody>
      </p:sp>
      <p:sp>
        <p:nvSpPr>
          <p:cNvPr id="6150" name="CasellaDiTesto 3">
            <a:extLst>
              <a:ext uri="{FF2B5EF4-FFF2-40B4-BE49-F238E27FC236}">
                <a16:creationId xmlns:a16="http://schemas.microsoft.com/office/drawing/2014/main" id="{2EFB5F30-257E-490B-BE95-498E901BE5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6259513"/>
            <a:ext cx="1066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it-IT" altLang="it-IT"/>
              <a:t>2014</a:t>
            </a: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D2D9C565-4047-4CC8-86AF-F6BDC4496CEA}"/>
              </a:ext>
            </a:extLst>
          </p:cNvPr>
          <p:cNvSpPr/>
          <p:nvPr/>
        </p:nvSpPr>
        <p:spPr>
          <a:xfrm>
            <a:off x="476250" y="2971800"/>
            <a:ext cx="4324350" cy="2286000"/>
          </a:xfrm>
          <a:prstGeom prst="rect">
            <a:avLst/>
          </a:prstGeom>
          <a:noFill/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E399AE60-6F75-4F26-84C2-1AB7F31CB094}"/>
              </a:ext>
            </a:extLst>
          </p:cNvPr>
          <p:cNvSpPr/>
          <p:nvPr/>
        </p:nvSpPr>
        <p:spPr>
          <a:xfrm>
            <a:off x="5257800" y="1676400"/>
            <a:ext cx="3200400" cy="4495800"/>
          </a:xfrm>
          <a:prstGeom prst="rect">
            <a:avLst/>
          </a:prstGeom>
          <a:noFill/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pic>
        <p:nvPicPr>
          <p:cNvPr id="6153" name="Immagine 2">
            <a:extLst>
              <a:ext uri="{FF2B5EF4-FFF2-40B4-BE49-F238E27FC236}">
                <a16:creationId xmlns:a16="http://schemas.microsoft.com/office/drawing/2014/main" id="{82BB142F-D675-465E-8B33-DC5EBF3C21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675" y="1676400"/>
            <a:ext cx="796925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olo 1">
            <a:extLst>
              <a:ext uri="{FF2B5EF4-FFF2-40B4-BE49-F238E27FC236}">
                <a16:creationId xmlns:a16="http://schemas.microsoft.com/office/drawing/2014/main" id="{26C9A1D1-8E50-4C7D-9072-77D677E0C3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/>
              <a:t>Epilessia e medicina di genere</a:t>
            </a:r>
          </a:p>
        </p:txBody>
      </p:sp>
      <p:sp>
        <p:nvSpPr>
          <p:cNvPr id="6147" name="Segnaposto contenuto 2">
            <a:extLst>
              <a:ext uri="{FF2B5EF4-FFF2-40B4-BE49-F238E27FC236}">
                <a16:creationId xmlns:a16="http://schemas.microsoft.com/office/drawing/2014/main" id="{253A2860-5B03-4382-9EF6-5801ECBEF8B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28650" y="2049463"/>
            <a:ext cx="7886700" cy="4351337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it-IT" altLang="it-IT" dirty="0"/>
              <a:t>Impatto del sesso/genere su: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it-IT" altLang="it-IT" dirty="0"/>
              <a:t> </a:t>
            </a:r>
          </a:p>
          <a:p>
            <a:pPr>
              <a:defRPr/>
            </a:pPr>
            <a:r>
              <a:rPr lang="it-IT" altLang="it-IT" dirty="0"/>
              <a:t> meccanismi biologici che agiscono su insorgenza e decorso dell’epilessia</a:t>
            </a:r>
          </a:p>
          <a:p>
            <a:pPr>
              <a:defRPr/>
            </a:pPr>
            <a:r>
              <a:rPr lang="it-IT" altLang="it-IT" dirty="0"/>
              <a:t> risposta e gestione della terapia farmacologica</a:t>
            </a:r>
          </a:p>
          <a:p>
            <a:pPr>
              <a:defRPr/>
            </a:pPr>
            <a:r>
              <a:rPr lang="it-IT" altLang="it-IT" dirty="0"/>
              <a:t> fattori ambientali, socio-culturali, economici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olo 1">
            <a:extLst>
              <a:ext uri="{FF2B5EF4-FFF2-40B4-BE49-F238E27FC236}">
                <a16:creationId xmlns:a16="http://schemas.microsoft.com/office/drawing/2014/main" id="{F8136EEC-1A84-4D2E-A59B-3980C9CC94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/>
              <a:t>Sesso/genere e epilessia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CBCF2EC-3BEF-416C-A9F1-B3D523B3D6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47800"/>
            <a:ext cx="7886700" cy="4953000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endParaRPr lang="it-IT" dirty="0"/>
          </a:p>
          <a:p>
            <a:pPr>
              <a:defRPr/>
            </a:pPr>
            <a:r>
              <a:rPr lang="it-IT" dirty="0"/>
              <a:t>Epidemiologia</a:t>
            </a:r>
          </a:p>
          <a:p>
            <a:pPr>
              <a:defRPr/>
            </a:pPr>
            <a:r>
              <a:rPr lang="it-IT" dirty="0"/>
              <a:t>Neurobiologia dell’</a:t>
            </a:r>
            <a:r>
              <a:rPr lang="it-IT" dirty="0" err="1"/>
              <a:t>epilettogenesi</a:t>
            </a:r>
            <a:endParaRPr lang="it-IT" dirty="0"/>
          </a:p>
          <a:p>
            <a:pPr>
              <a:defRPr/>
            </a:pPr>
            <a:r>
              <a:rPr lang="it-IT" dirty="0"/>
              <a:t>Ormoni e crisi epilettiche</a:t>
            </a:r>
          </a:p>
          <a:p>
            <a:pPr>
              <a:defRPr/>
            </a:pPr>
            <a:r>
              <a:rPr lang="it-IT" dirty="0"/>
              <a:t>Terapia antiepilettica</a:t>
            </a:r>
          </a:p>
          <a:p>
            <a:pPr>
              <a:defRPr/>
            </a:pPr>
            <a:r>
              <a:rPr lang="it-IT" dirty="0"/>
              <a:t>Fertilità e vita sessuale</a:t>
            </a:r>
          </a:p>
          <a:p>
            <a:pPr>
              <a:defRPr/>
            </a:pPr>
            <a:r>
              <a:rPr lang="it-IT" dirty="0"/>
              <a:t>Contraccezione</a:t>
            </a:r>
          </a:p>
          <a:p>
            <a:pPr>
              <a:defRPr/>
            </a:pPr>
            <a:r>
              <a:rPr lang="it-IT" dirty="0"/>
              <a:t>Gravidanza, parto, allattamento</a:t>
            </a:r>
          </a:p>
          <a:p>
            <a:pPr>
              <a:defRPr/>
            </a:pPr>
            <a:r>
              <a:rPr lang="it-IT" dirty="0"/>
              <a:t>Menopausa</a:t>
            </a:r>
          </a:p>
          <a:p>
            <a:pPr>
              <a:defRPr/>
            </a:pPr>
            <a:r>
              <a:rPr lang="it-IT" dirty="0"/>
              <a:t>Comorbidità   	­­▪Ansia e depressione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it-IT" dirty="0"/>
              <a:t>			▪Osteoporosi</a:t>
            </a:r>
          </a:p>
          <a:p>
            <a:pPr>
              <a:defRPr/>
            </a:pPr>
            <a:r>
              <a:rPr lang="it-IT" dirty="0"/>
              <a:t>Lo stigma dell’epilessia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it-IT" dirty="0"/>
          </a:p>
          <a:p>
            <a:pPr marL="1371600" lvl="4" indent="0">
              <a:buFont typeface="Arial" panose="020B0604020202020204" pitchFamily="34" charset="0"/>
              <a:buNone/>
              <a:defRPr/>
            </a:pPr>
            <a:r>
              <a:rPr lang="it-IT" dirty="0"/>
              <a:t>     -</a:t>
            </a:r>
          </a:p>
          <a:p>
            <a:pPr marL="1371600" lvl="4" indent="0">
              <a:buFont typeface="Arial" panose="020B0604020202020204" pitchFamily="34" charset="0"/>
              <a:buNone/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olo 1">
            <a:extLst>
              <a:ext uri="{FF2B5EF4-FFF2-40B4-BE49-F238E27FC236}">
                <a16:creationId xmlns:a16="http://schemas.microsoft.com/office/drawing/2014/main" id="{8E69630F-9CBC-4C6A-BD2A-CE04EE42EF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/>
              <a:t>Epidemiologia</a:t>
            </a:r>
          </a:p>
        </p:txBody>
      </p:sp>
      <p:pic>
        <p:nvPicPr>
          <p:cNvPr id="9219" name="Segnaposto contenuto 4" descr="Immagine che contiene screenshot&#10;&#10;Descrizione generata automaticamente">
            <a:extLst>
              <a:ext uri="{FF2B5EF4-FFF2-40B4-BE49-F238E27FC236}">
                <a16:creationId xmlns:a16="http://schemas.microsoft.com/office/drawing/2014/main" id="{DFB9BA89-1836-4897-8733-19353A43168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8650" y="1790700"/>
            <a:ext cx="4765675" cy="1714500"/>
          </a:xfrm>
        </p:spPr>
      </p:pic>
      <p:sp>
        <p:nvSpPr>
          <p:cNvPr id="2" name="Rettangolo 1">
            <a:extLst>
              <a:ext uri="{FF2B5EF4-FFF2-40B4-BE49-F238E27FC236}">
                <a16:creationId xmlns:a16="http://schemas.microsoft.com/office/drawing/2014/main" id="{047DE198-81A3-41A2-B1E3-6FC39712E381}"/>
              </a:ext>
            </a:extLst>
          </p:cNvPr>
          <p:cNvSpPr/>
          <p:nvPr/>
        </p:nvSpPr>
        <p:spPr>
          <a:xfrm>
            <a:off x="457200" y="1600200"/>
            <a:ext cx="5105400" cy="2246313"/>
          </a:xfrm>
          <a:prstGeom prst="rect">
            <a:avLst/>
          </a:prstGeom>
          <a:noFill/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9221" name="CasellaDiTesto 2">
            <a:extLst>
              <a:ext uri="{FF2B5EF4-FFF2-40B4-BE49-F238E27FC236}">
                <a16:creationId xmlns:a16="http://schemas.microsoft.com/office/drawing/2014/main" id="{47AD30F6-B9D2-4FCC-A52E-DCCF7D7C69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3810000"/>
            <a:ext cx="5181600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endParaRPr lang="it-IT" altLang="it-IT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it-IT" altLang="it-IT" sz="2000" i="1" dirty="0">
                <a:latin typeface="Calibri" panose="020F0502020204030204" pitchFamily="34" charset="0"/>
                <a:cs typeface="Calibri" panose="020F0502020204030204" pitchFamily="34" charset="0"/>
              </a:rPr>
              <a:t>Epilessie generalizzate idiopatiche </a:t>
            </a:r>
            <a:r>
              <a:rPr lang="it-IT" altLang="it-IT" sz="2000" dirty="0">
                <a:latin typeface="Calibri" panose="020F0502020204030204" pitchFamily="34" charset="0"/>
                <a:cs typeface="Calibri" panose="020F0502020204030204" pitchFamily="34" charset="0"/>
              </a:rPr>
              <a:t>e </a:t>
            </a:r>
            <a:r>
              <a:rPr lang="it-IT" altLang="it-IT" sz="2000" i="1" dirty="0">
                <a:latin typeface="Calibri" panose="020F0502020204030204" pitchFamily="34" charset="0"/>
                <a:cs typeface="Calibri" panose="020F0502020204030204" pitchFamily="34" charset="0"/>
              </a:rPr>
              <a:t>assenze dell’infanzia </a:t>
            </a:r>
            <a:r>
              <a:rPr lang="it-IT" altLang="it-IT" sz="2000" dirty="0">
                <a:latin typeface="Calibri" panose="020F0502020204030204" pitchFamily="34" charset="0"/>
                <a:cs typeface="Calibri" panose="020F0502020204030204" pitchFamily="34" charset="0"/>
              </a:rPr>
              <a:t>da 2 a 5 volte più frequenti nelle femmine (</a:t>
            </a:r>
            <a:r>
              <a:rPr lang="it-IT" altLang="it-IT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McHugh</a:t>
            </a:r>
            <a:r>
              <a:rPr lang="it-IT" altLang="it-IT" sz="2000" dirty="0">
                <a:latin typeface="Calibri" panose="020F0502020204030204" pitchFamily="34" charset="0"/>
                <a:cs typeface="Calibri" panose="020F0502020204030204" pitchFamily="34" charset="0"/>
              </a:rPr>
              <a:t>, 2008)</a:t>
            </a:r>
          </a:p>
          <a:p>
            <a:pPr>
              <a:defRPr/>
            </a:pPr>
            <a:endParaRPr lang="it-IT" altLang="it-IT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it-IT" altLang="it-IT" sz="2000" i="1" dirty="0">
                <a:latin typeface="Calibri" panose="020F0502020204030204" pitchFamily="34" charset="0"/>
                <a:cs typeface="Calibri" panose="020F0502020204030204" pitchFamily="34" charset="0"/>
              </a:rPr>
              <a:t>Epilessia mioclonica giovanile</a:t>
            </a:r>
            <a:r>
              <a:rPr lang="it-IT" altLang="it-IT" sz="2000" dirty="0">
                <a:latin typeface="Calibri" panose="020F0502020204030204" pitchFamily="34" charset="0"/>
                <a:cs typeface="Calibri" panose="020F0502020204030204" pitchFamily="34" charset="0"/>
              </a:rPr>
              <a:t>  1.5 volte più frequente nelle femmine (</a:t>
            </a:r>
            <a:r>
              <a:rPr lang="it-IT" altLang="it-IT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Camfield</a:t>
            </a:r>
            <a:r>
              <a:rPr lang="it-IT" altLang="it-IT" sz="2000" dirty="0">
                <a:latin typeface="Calibri" panose="020F0502020204030204" pitchFamily="34" charset="0"/>
                <a:cs typeface="Calibri" panose="020F0502020204030204" pitchFamily="34" charset="0"/>
              </a:rPr>
              <a:t>, 2009)</a:t>
            </a:r>
            <a:endParaRPr lang="it-IT" altLang="it-I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222" name="CasellaDiTesto 3">
            <a:extLst>
              <a:ext uri="{FF2B5EF4-FFF2-40B4-BE49-F238E27FC236}">
                <a16:creationId xmlns:a16="http://schemas.microsoft.com/office/drawing/2014/main" id="{D3021CED-8743-4EA6-BEF1-9326A6F15E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690688"/>
            <a:ext cx="327660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it-IT" altLang="it-IT">
                <a:latin typeface="Calibri" panose="020F0502020204030204" pitchFamily="34" charset="0"/>
                <a:cs typeface="Calibri" panose="020F0502020204030204" pitchFamily="34" charset="0"/>
              </a:rPr>
              <a:t>Incidenza </a:t>
            </a:r>
            <a:r>
              <a:rPr lang="it-IT" altLang="it-IT" b="1">
                <a:latin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it-IT" altLang="it-IT">
                <a:latin typeface="Calibri" panose="020F0502020204030204" pitchFamily="34" charset="0"/>
                <a:cs typeface="Calibri" panose="020F0502020204030204" pitchFamily="34" charset="0"/>
              </a:rPr>
              <a:t> 55,8; </a:t>
            </a:r>
            <a:r>
              <a:rPr lang="it-IT" altLang="it-IT" b="1">
                <a:latin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it-IT" altLang="it-IT">
                <a:latin typeface="Calibri" panose="020F0502020204030204" pitchFamily="34" charset="0"/>
                <a:cs typeface="Calibri" panose="020F0502020204030204" pitchFamily="34" charset="0"/>
              </a:rPr>
              <a:t> 58,1/</a:t>
            </a:r>
            <a:r>
              <a:rPr lang="it-IT" altLang="it-IT" sz="1200">
                <a:latin typeface="Calibri" panose="020F0502020204030204" pitchFamily="34" charset="0"/>
                <a:cs typeface="Calibri" panose="020F0502020204030204" pitchFamily="34" charset="0"/>
              </a:rPr>
              <a:t>100.000</a:t>
            </a:r>
          </a:p>
          <a:p>
            <a:endParaRPr lang="it-IT" altLang="it-IT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altLang="it-IT">
                <a:latin typeface="Calibri" panose="020F0502020204030204" pitchFamily="34" charset="0"/>
                <a:cs typeface="Calibri" panose="020F0502020204030204" pitchFamily="34" charset="0"/>
              </a:rPr>
              <a:t>Prevalenza </a:t>
            </a:r>
            <a:r>
              <a:rPr lang="it-IT" altLang="it-IT" b="1">
                <a:latin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it-IT" altLang="it-IT">
                <a:latin typeface="Calibri" panose="020F0502020204030204" pitchFamily="34" charset="0"/>
                <a:cs typeface="Calibri" panose="020F0502020204030204" pitchFamily="34" charset="0"/>
              </a:rPr>
              <a:t> 6,8; </a:t>
            </a:r>
            <a:r>
              <a:rPr lang="it-IT" altLang="it-IT" b="1">
                <a:latin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it-IT" altLang="it-IT">
                <a:latin typeface="Calibri" panose="020F0502020204030204" pitchFamily="34" charset="0"/>
                <a:cs typeface="Calibri" panose="020F0502020204030204" pitchFamily="34" charset="0"/>
              </a:rPr>
              <a:t> 7,3/</a:t>
            </a:r>
            <a:r>
              <a:rPr lang="it-IT" altLang="it-IT" sz="1200">
                <a:latin typeface="Calibri" panose="020F0502020204030204" pitchFamily="34" charset="0"/>
                <a:cs typeface="Calibri" panose="020F0502020204030204" pitchFamily="34" charset="0"/>
              </a:rPr>
              <a:t>1000</a:t>
            </a:r>
          </a:p>
          <a:p>
            <a:endParaRPr lang="it-IT" altLang="it-IT" sz="12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altLang="it-IT" sz="1200">
                <a:latin typeface="Calibri" panose="020F0502020204030204" pitchFamily="34" charset="0"/>
                <a:cs typeface="Calibri" panose="020F0502020204030204" pitchFamily="34" charset="0"/>
              </a:rPr>
              <a:t>		(Fiest, 2017)</a:t>
            </a: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C361E274-7E2A-48F3-A32E-1EFB46AB434A}"/>
              </a:ext>
            </a:extLst>
          </p:cNvPr>
          <p:cNvSpPr/>
          <p:nvPr/>
        </p:nvSpPr>
        <p:spPr>
          <a:xfrm>
            <a:off x="5867400" y="1600200"/>
            <a:ext cx="3121025" cy="2246313"/>
          </a:xfrm>
          <a:prstGeom prst="rect">
            <a:avLst/>
          </a:prstGeom>
          <a:noFill/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olo 1">
            <a:extLst>
              <a:ext uri="{FF2B5EF4-FFF2-40B4-BE49-F238E27FC236}">
                <a16:creationId xmlns:a16="http://schemas.microsoft.com/office/drawing/2014/main" id="{A71F98DD-85FF-45A2-A54B-EEAC92104D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r>
              <a:rPr lang="it-IT" altLang="it-IT"/>
              <a:t>Epidemiologia</a:t>
            </a:r>
          </a:p>
        </p:txBody>
      </p:sp>
      <p:pic>
        <p:nvPicPr>
          <p:cNvPr id="10243" name="Segnaposto contenuto 5" descr="Immagine che contiene screenshot&#10;&#10;Descrizione generata automaticamente">
            <a:extLst>
              <a:ext uri="{FF2B5EF4-FFF2-40B4-BE49-F238E27FC236}">
                <a16:creationId xmlns:a16="http://schemas.microsoft.com/office/drawing/2014/main" id="{EA420831-8D5A-4A7E-AAF8-29D0A497F9E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90600" y="1066800"/>
            <a:ext cx="3048000" cy="2881313"/>
          </a:xfrm>
        </p:spPr>
      </p:pic>
      <p:pic>
        <p:nvPicPr>
          <p:cNvPr id="10244" name="Immagine 7" descr="Immagine che contiene screenshot&#10;&#10;Descrizione generata automaticamente">
            <a:extLst>
              <a:ext uri="{FF2B5EF4-FFF2-40B4-BE49-F238E27FC236}">
                <a16:creationId xmlns:a16="http://schemas.microsoft.com/office/drawing/2014/main" id="{CAF766DC-5B80-42A4-8E06-65FC0159FD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66800"/>
            <a:ext cx="3114675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Immagine 9" descr="Immagine che contiene screenshot&#10;&#10;Descrizione generata automaticamente">
            <a:extLst>
              <a:ext uri="{FF2B5EF4-FFF2-40B4-BE49-F238E27FC236}">
                <a16:creationId xmlns:a16="http://schemas.microsoft.com/office/drawing/2014/main" id="{645E1E2F-41A7-4924-B790-4F0B27399A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4114800"/>
            <a:ext cx="2895600" cy="262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CasellaDiTesto 10">
            <a:extLst>
              <a:ext uri="{FF2B5EF4-FFF2-40B4-BE49-F238E27FC236}">
                <a16:creationId xmlns:a16="http://schemas.microsoft.com/office/drawing/2014/main" id="{80E05B58-F431-4D1D-BC82-511D566C7D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7800" y="6096000"/>
            <a:ext cx="1600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it-IT" altLang="it-IT" sz="1400">
                <a:latin typeface="Calibri" panose="020F0502020204030204" pitchFamily="34" charset="0"/>
                <a:cs typeface="Calibri" panose="020F0502020204030204" pitchFamily="34" charset="0"/>
              </a:rPr>
              <a:t>Christensen J, 2005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olo 1">
            <a:extLst>
              <a:ext uri="{FF2B5EF4-FFF2-40B4-BE49-F238E27FC236}">
                <a16:creationId xmlns:a16="http://schemas.microsoft.com/office/drawing/2014/main" id="{28CE5140-B15C-4489-ABAF-47659FDD21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/>
              <a:t>Neurobiologia dell’epilettogenesi</a:t>
            </a:r>
          </a:p>
        </p:txBody>
      </p:sp>
      <p:sp>
        <p:nvSpPr>
          <p:cNvPr id="11267" name="Segnaposto contenuto 2">
            <a:extLst>
              <a:ext uri="{FF2B5EF4-FFF2-40B4-BE49-F238E27FC236}">
                <a16:creationId xmlns:a16="http://schemas.microsoft.com/office/drawing/2014/main" id="{6372B7E8-8EAA-4461-94D2-835D2D33F31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28650" y="1825625"/>
            <a:ext cx="8210550" cy="1908175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endParaRPr lang="it-IT" altLang="it-IT" dirty="0"/>
          </a:p>
          <a:p>
            <a:pPr>
              <a:defRPr/>
            </a:pPr>
            <a:r>
              <a:rPr lang="it-IT" altLang="it-IT" dirty="0"/>
              <a:t>Epilessia mioclonica giovanile più frequente nelle femmine (</a:t>
            </a:r>
            <a:r>
              <a:rPr lang="it-IT" altLang="it-IT" dirty="0" err="1"/>
              <a:t>Savic</a:t>
            </a:r>
            <a:r>
              <a:rPr lang="it-IT" altLang="it-IT" dirty="0"/>
              <a:t>, 2014) </a:t>
            </a:r>
          </a:p>
          <a:p>
            <a:pPr>
              <a:defRPr/>
            </a:pPr>
            <a:r>
              <a:rPr lang="it-IT" altLang="it-IT" dirty="0"/>
              <a:t>Il network motorio (suscettibilità alle mioclonie) è influenzato alla pubertà dagli estrogeni che ritardano lo «sfoltimento sinaptico» (</a:t>
            </a:r>
            <a:r>
              <a:rPr lang="it-IT" altLang="it-IT" dirty="0" err="1"/>
              <a:t>Savic</a:t>
            </a:r>
            <a:r>
              <a:rPr lang="it-IT" altLang="it-IT" dirty="0"/>
              <a:t>, 2010)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it-IT" altLang="it-IT" dirty="0"/>
          </a:p>
        </p:txBody>
      </p:sp>
      <p:pic>
        <p:nvPicPr>
          <p:cNvPr id="11268" name="Immagine 2">
            <a:extLst>
              <a:ext uri="{FF2B5EF4-FFF2-40B4-BE49-F238E27FC236}">
                <a16:creationId xmlns:a16="http://schemas.microsoft.com/office/drawing/2014/main" id="{9B7AE9C0-3F78-4AE5-823A-D940202978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3806825"/>
            <a:ext cx="3173413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olo 1">
            <a:extLst>
              <a:ext uri="{FF2B5EF4-FFF2-40B4-BE49-F238E27FC236}">
                <a16:creationId xmlns:a16="http://schemas.microsoft.com/office/drawing/2014/main" id="{28E83053-1B68-492F-A5C0-58DC2A39BE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/>
              <a:t>Neurobiologia dell’epilettogenesi</a:t>
            </a:r>
          </a:p>
        </p:txBody>
      </p:sp>
      <p:sp>
        <p:nvSpPr>
          <p:cNvPr id="12291" name="Segnaposto contenuto 2">
            <a:extLst>
              <a:ext uri="{FF2B5EF4-FFF2-40B4-BE49-F238E27FC236}">
                <a16:creationId xmlns:a16="http://schemas.microsoft.com/office/drawing/2014/main" id="{D4404AC2-3234-415F-9444-3E67B567535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28650" y="1825625"/>
            <a:ext cx="8134350" cy="1755775"/>
          </a:xfrm>
        </p:spPr>
        <p:txBody>
          <a:bodyPr/>
          <a:lstStyle/>
          <a:p>
            <a:r>
              <a:rPr lang="it-IT" altLang="it-IT"/>
              <a:t>Volume di amigdala e talamo maggiore nel maschio, ippocampo e caudato nella femmina (Neufang, 2009) </a:t>
            </a:r>
          </a:p>
          <a:p>
            <a:r>
              <a:rPr lang="it-IT" altLang="it-IT"/>
              <a:t>Connettività funzionale maggiore dall’amigdala destra nell’uomo e dall’amigdala sinistra nella femmina  (Savic, 2008)</a:t>
            </a:r>
          </a:p>
        </p:txBody>
      </p:sp>
      <p:pic>
        <p:nvPicPr>
          <p:cNvPr id="12292" name="Immagine 2" descr="Immagine che contiene oggetto, interni, fotografia&#10;&#10;Descrizione generata automaticamente">
            <a:extLst>
              <a:ext uri="{FF2B5EF4-FFF2-40B4-BE49-F238E27FC236}">
                <a16:creationId xmlns:a16="http://schemas.microsoft.com/office/drawing/2014/main" id="{0C73A1B7-A274-406B-B7E9-6046CEDF0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850" y="3373438"/>
            <a:ext cx="2724150" cy="264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egnaposto contenuto 2">
            <a:extLst>
              <a:ext uri="{FF2B5EF4-FFF2-40B4-BE49-F238E27FC236}">
                <a16:creationId xmlns:a16="http://schemas.microsoft.com/office/drawing/2014/main" id="{21665137-366D-4E09-AECD-E29712AC28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650" y="3124200"/>
            <a:ext cx="4648200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71450" indent="-171450" algn="l" defTabSz="685800" rtl="0" eaLnBrk="0" fontAlgn="base" hangingPunct="0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  <a:defRPr/>
            </a:pPr>
            <a:endParaRPr lang="it-IT" altLang="it-IT" dirty="0"/>
          </a:p>
          <a:p>
            <a:pPr>
              <a:defRPr/>
            </a:pPr>
            <a:r>
              <a:rPr lang="it-IT" altLang="it-IT" dirty="0"/>
              <a:t>Connettività amigdala – corteccia prefrontale mesiale maggiormente rappresentata nella femmina (</a:t>
            </a:r>
            <a:r>
              <a:rPr lang="it-IT" altLang="it-IT" dirty="0" err="1"/>
              <a:t>Kilpatrik</a:t>
            </a:r>
            <a:r>
              <a:rPr lang="it-IT" altLang="it-IT" dirty="0"/>
              <a:t>, 2006), maggior frequenza di «</a:t>
            </a:r>
            <a:r>
              <a:rPr lang="it-IT" altLang="it-IT" dirty="0" err="1"/>
              <a:t>ictal</a:t>
            </a:r>
            <a:r>
              <a:rPr lang="it-IT" altLang="it-IT" dirty="0"/>
              <a:t> </a:t>
            </a:r>
            <a:r>
              <a:rPr lang="it-IT" altLang="it-IT" dirty="0" err="1"/>
              <a:t>fear</a:t>
            </a:r>
            <a:r>
              <a:rPr lang="it-IT" altLang="it-IT" dirty="0"/>
              <a:t>» </a:t>
            </a:r>
            <a:r>
              <a:rPr lang="it-IT" altLang="it-IT" dirty="0" err="1"/>
              <a:t>nalla</a:t>
            </a:r>
            <a:r>
              <a:rPr lang="it-IT" altLang="it-IT" dirty="0"/>
              <a:t> femmina (Chiesa, 2007)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olo 1">
            <a:extLst>
              <a:ext uri="{FF2B5EF4-FFF2-40B4-BE49-F238E27FC236}">
                <a16:creationId xmlns:a16="http://schemas.microsoft.com/office/drawing/2014/main" id="{B9B7192D-A64A-4B78-BE97-2D75AF00FC0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/>
              <a:t>Ormoni e crisi epilettiche</a:t>
            </a:r>
          </a:p>
        </p:txBody>
      </p:sp>
      <p:sp>
        <p:nvSpPr>
          <p:cNvPr id="13315" name="Segnaposto contenuto 2">
            <a:extLst>
              <a:ext uri="{FF2B5EF4-FFF2-40B4-BE49-F238E27FC236}">
                <a16:creationId xmlns:a16="http://schemas.microsoft.com/office/drawing/2014/main" id="{D039959F-8FA9-4463-BAF9-EE96074AF79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28650" y="1447800"/>
            <a:ext cx="8286750" cy="2438400"/>
          </a:xfrm>
        </p:spPr>
        <p:txBody>
          <a:bodyPr/>
          <a:lstStyle/>
          <a:p>
            <a:pPr>
              <a:defRPr/>
            </a:pPr>
            <a:r>
              <a:rPr lang="it-IT" altLang="it-IT" dirty="0"/>
              <a:t>Estradiolo è </a:t>
            </a:r>
            <a:r>
              <a:rPr lang="it-IT" altLang="it-IT" b="1" dirty="0" err="1"/>
              <a:t>pro</a:t>
            </a:r>
            <a:r>
              <a:rPr lang="it-IT" altLang="it-IT" dirty="0" err="1"/>
              <a:t>convulsivante</a:t>
            </a:r>
            <a:r>
              <a:rPr lang="it-IT" altLang="it-IT" dirty="0"/>
              <a:t> per effetto su recettori NMDA del glutammato (</a:t>
            </a:r>
            <a:r>
              <a:rPr lang="it-IT" altLang="it-IT" dirty="0" err="1"/>
              <a:t>Younus</a:t>
            </a:r>
            <a:r>
              <a:rPr lang="it-IT" altLang="it-IT" dirty="0"/>
              <a:t>, 2016)</a:t>
            </a:r>
          </a:p>
          <a:p>
            <a:pPr>
              <a:defRPr/>
            </a:pPr>
            <a:r>
              <a:rPr lang="it-IT" altLang="it-IT" dirty="0"/>
              <a:t>Progesterone → </a:t>
            </a:r>
            <a:r>
              <a:rPr lang="it-IT" altLang="it-IT" dirty="0" err="1"/>
              <a:t>neurosteroide</a:t>
            </a:r>
            <a:r>
              <a:rPr lang="it-IT" altLang="it-IT" dirty="0"/>
              <a:t> (</a:t>
            </a:r>
            <a:r>
              <a:rPr lang="it-IT" altLang="it-IT" dirty="0" err="1"/>
              <a:t>allopregnanolone</a:t>
            </a:r>
            <a:r>
              <a:rPr lang="it-IT" altLang="it-IT" dirty="0"/>
              <a:t>) è </a:t>
            </a:r>
            <a:r>
              <a:rPr lang="it-IT" altLang="it-IT" b="1" dirty="0"/>
              <a:t>anti</a:t>
            </a:r>
            <a:r>
              <a:rPr lang="it-IT" altLang="it-IT" dirty="0"/>
              <a:t>convulsivante (</a:t>
            </a:r>
            <a:r>
              <a:rPr lang="it-IT" altLang="it-IT" dirty="0" err="1"/>
              <a:t>Reddy</a:t>
            </a:r>
            <a:r>
              <a:rPr lang="it-IT" altLang="it-IT" dirty="0"/>
              <a:t>, 2009)</a:t>
            </a:r>
          </a:p>
          <a:p>
            <a:pPr>
              <a:defRPr/>
            </a:pPr>
            <a:r>
              <a:rPr lang="it-IT" altLang="it-IT" dirty="0" err="1"/>
              <a:t>Neurosteroidi</a:t>
            </a:r>
            <a:r>
              <a:rPr lang="it-IT" altLang="it-IT" dirty="0"/>
              <a:t> potenti agonisti sinaptici recettore GABA-A (Carver, 2014)</a:t>
            </a:r>
          </a:p>
          <a:p>
            <a:pPr>
              <a:defRPr/>
            </a:pPr>
            <a:r>
              <a:rPr lang="it-IT" altLang="it-IT" dirty="0"/>
              <a:t>Testosterone modulatore bimodale, prevalentemente </a:t>
            </a:r>
            <a:r>
              <a:rPr lang="it-IT" altLang="it-IT" b="1" dirty="0" err="1"/>
              <a:t>pro</a:t>
            </a:r>
            <a:r>
              <a:rPr lang="it-IT" altLang="it-IT" dirty="0" err="1"/>
              <a:t>convulsivante</a:t>
            </a:r>
            <a:r>
              <a:rPr lang="it-IT" altLang="it-IT" dirty="0"/>
              <a:t> (</a:t>
            </a:r>
            <a:r>
              <a:rPr lang="it-IT" altLang="it-IT" dirty="0" err="1"/>
              <a:t>Reddy</a:t>
            </a:r>
            <a:r>
              <a:rPr lang="it-IT" altLang="it-IT" dirty="0"/>
              <a:t>, 2008)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it-IT" altLang="it-IT" dirty="0"/>
              <a:t> </a:t>
            </a:r>
          </a:p>
          <a:p>
            <a:pPr>
              <a:defRPr/>
            </a:pPr>
            <a:endParaRPr lang="it-IT" altLang="it-IT" dirty="0"/>
          </a:p>
        </p:txBody>
      </p:sp>
      <p:pic>
        <p:nvPicPr>
          <p:cNvPr id="13316" name="Immagine 2" descr="Immagine che contiene testo&#10;&#10;Descrizione generata automaticamente">
            <a:extLst>
              <a:ext uri="{FF2B5EF4-FFF2-40B4-BE49-F238E27FC236}">
                <a16:creationId xmlns:a16="http://schemas.microsoft.com/office/drawing/2014/main" id="{6469A162-9AEA-4799-9B56-DBB16F8B3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4083050"/>
            <a:ext cx="5200650" cy="254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CasellaDiTesto 1">
            <a:extLst>
              <a:ext uri="{FF2B5EF4-FFF2-40B4-BE49-F238E27FC236}">
                <a16:creationId xmlns:a16="http://schemas.microsoft.com/office/drawing/2014/main" id="{C4A0A61D-2FE9-4438-95C0-C3526C6D7D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6096000"/>
            <a:ext cx="1905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r>
              <a:rPr lang="it-IT" altLang="it-IT" sz="1400"/>
              <a:t>Reddy, 2017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olo 1">
            <a:extLst>
              <a:ext uri="{FF2B5EF4-FFF2-40B4-BE49-F238E27FC236}">
                <a16:creationId xmlns:a16="http://schemas.microsoft.com/office/drawing/2014/main" id="{544C8510-F8F1-4178-B8B0-4C078EF70E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8650" y="361950"/>
            <a:ext cx="7886700" cy="1325563"/>
          </a:xfrm>
        </p:spPr>
        <p:txBody>
          <a:bodyPr/>
          <a:lstStyle/>
          <a:p>
            <a:r>
              <a:rPr lang="it-IT" altLang="it-IT"/>
              <a:t>Ormoni e crisi epilettiche</a:t>
            </a:r>
          </a:p>
        </p:txBody>
      </p:sp>
      <p:sp>
        <p:nvSpPr>
          <p:cNvPr id="14339" name="Segnaposto contenuto 2">
            <a:extLst>
              <a:ext uri="{FF2B5EF4-FFF2-40B4-BE49-F238E27FC236}">
                <a16:creationId xmlns:a16="http://schemas.microsoft.com/office/drawing/2014/main" id="{EA11B825-55A8-4975-98B5-864877C42C5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1000" y="1825625"/>
            <a:ext cx="4400550" cy="4351338"/>
          </a:xfrm>
        </p:spPr>
        <p:txBody>
          <a:bodyPr/>
          <a:lstStyle/>
          <a:p>
            <a:r>
              <a:rPr lang="it-IT" altLang="it-IT"/>
              <a:t>Epilessia catameniale: da 1/3 a 1/2 delle pazienti presenta un’esacerbazione delle crisi epilettiche correlata a diverse fasi del ciclo mestruale (Herzog, 2011)</a:t>
            </a:r>
          </a:p>
          <a:p>
            <a:r>
              <a:rPr lang="it-IT" altLang="it-IT"/>
              <a:t>Le modificazioni dei livelli di estrogeni e di progesterone giocano un ruolo chiave e l’epilessia catamenniale presenta 3 pattern di incremento in frequenza delle crisi </a:t>
            </a:r>
          </a:p>
          <a:p>
            <a:r>
              <a:rPr lang="it-IT" altLang="it-IT"/>
              <a:t>C1 perimestruale ↓progesterone</a:t>
            </a:r>
          </a:p>
          <a:p>
            <a:r>
              <a:rPr lang="it-IT" altLang="it-IT"/>
              <a:t>C2 periovulatorio ↑estradiolo</a:t>
            </a:r>
          </a:p>
          <a:p>
            <a:r>
              <a:rPr lang="it-IT" altLang="it-IT"/>
              <a:t>C3 luteale ↓ progesterone</a:t>
            </a:r>
          </a:p>
        </p:txBody>
      </p:sp>
      <p:pic>
        <p:nvPicPr>
          <p:cNvPr id="14340" name="Immagine 2" descr="Immagine che contiene testo, mappa&#10;&#10;Descrizione generata automaticamente">
            <a:extLst>
              <a:ext uri="{FF2B5EF4-FFF2-40B4-BE49-F238E27FC236}">
                <a16:creationId xmlns:a16="http://schemas.microsoft.com/office/drawing/2014/main" id="{44BE02B7-A0BE-4BD7-8554-B90BC78E01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905000"/>
            <a:ext cx="3851275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tangolo 3">
            <a:extLst>
              <a:ext uri="{FF2B5EF4-FFF2-40B4-BE49-F238E27FC236}">
                <a16:creationId xmlns:a16="http://schemas.microsoft.com/office/drawing/2014/main" id="{0D1793DF-509D-4521-8C9A-9F74AD0414E9}"/>
              </a:ext>
            </a:extLst>
          </p:cNvPr>
          <p:cNvSpPr/>
          <p:nvPr/>
        </p:nvSpPr>
        <p:spPr>
          <a:xfrm>
            <a:off x="4953000" y="1676400"/>
            <a:ext cx="3962400" cy="4724400"/>
          </a:xfrm>
          <a:prstGeom prst="rect">
            <a:avLst/>
          </a:prstGeom>
          <a:noFill/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olo 1">
            <a:extLst>
              <a:ext uri="{FF2B5EF4-FFF2-40B4-BE49-F238E27FC236}">
                <a16:creationId xmlns:a16="http://schemas.microsoft.com/office/drawing/2014/main" id="{F13B95DC-079C-4876-B31F-2201614F79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/>
              <a:t>Terapia antiepilettica</a:t>
            </a:r>
          </a:p>
        </p:txBody>
      </p:sp>
      <p:pic>
        <p:nvPicPr>
          <p:cNvPr id="15363" name="Segnaposto contenuto 2" descr="Immagine che contiene testo, mappa&#10;&#10;Descrizione generata automaticamente">
            <a:extLst>
              <a:ext uri="{FF2B5EF4-FFF2-40B4-BE49-F238E27FC236}">
                <a16:creationId xmlns:a16="http://schemas.microsoft.com/office/drawing/2014/main" id="{831256C8-89B1-4970-8083-10A3D9516C2B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68825" y="1905000"/>
            <a:ext cx="4117975" cy="2819400"/>
          </a:xfrm>
        </p:spPr>
      </p:pic>
      <p:sp>
        <p:nvSpPr>
          <p:cNvPr id="5" name="Segnaposto contenuto 4">
            <a:extLst>
              <a:ext uri="{FF2B5EF4-FFF2-40B4-BE49-F238E27FC236}">
                <a16:creationId xmlns:a16="http://schemas.microsoft.com/office/drawing/2014/main" id="{67535319-56FB-47D6-9265-D92EC20B49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28600" y="1600200"/>
            <a:ext cx="3886200" cy="4351338"/>
          </a:xfrm>
        </p:spPr>
        <p:txBody>
          <a:bodyPr/>
          <a:lstStyle/>
          <a:p>
            <a:pPr>
              <a:defRPr/>
            </a:pPr>
            <a:r>
              <a:rPr lang="it-IT" dirty="0"/>
              <a:t>50% delle pazienti risponde al farmaco di prima scelta</a:t>
            </a:r>
          </a:p>
          <a:p>
            <a:pPr>
              <a:defRPr/>
            </a:pPr>
            <a:r>
              <a:rPr lang="it-IT" dirty="0"/>
              <a:t>Scelta del FAE in base a efficacia e sicurezza</a:t>
            </a:r>
          </a:p>
          <a:p>
            <a:pPr>
              <a:defRPr/>
            </a:pPr>
            <a:r>
              <a:rPr lang="it-IT" dirty="0"/>
              <a:t>Interferenze del FAE su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it-IT" dirty="0"/>
              <a:t> - assetto ormonale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it-IT" dirty="0"/>
              <a:t> - contraccezione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it-IT" dirty="0"/>
              <a:t> - gravidanza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it-IT" dirty="0"/>
              <a:t> - effetti secondari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it-IT" dirty="0"/>
              <a:t> - comorbidità</a:t>
            </a: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01DEFA6B-500D-4096-887C-40CFFB2F194E}"/>
              </a:ext>
            </a:extLst>
          </p:cNvPr>
          <p:cNvSpPr/>
          <p:nvPr/>
        </p:nvSpPr>
        <p:spPr>
          <a:xfrm>
            <a:off x="4419600" y="1735138"/>
            <a:ext cx="4419600" cy="3141662"/>
          </a:xfrm>
          <a:prstGeom prst="rect">
            <a:avLst/>
          </a:prstGeom>
          <a:noFill/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olo 1">
            <a:extLst>
              <a:ext uri="{FF2B5EF4-FFF2-40B4-BE49-F238E27FC236}">
                <a16:creationId xmlns:a16="http://schemas.microsoft.com/office/drawing/2014/main" id="{16A2A24A-25A3-4492-8ADD-06F64E6A19A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/>
              <a:t>Terapia antiepilettica</a:t>
            </a:r>
          </a:p>
        </p:txBody>
      </p:sp>
      <p:graphicFrame>
        <p:nvGraphicFramePr>
          <p:cNvPr id="2" name="Segnaposto contenuto 1">
            <a:extLst>
              <a:ext uri="{FF2B5EF4-FFF2-40B4-BE49-F238E27FC236}">
                <a16:creationId xmlns:a16="http://schemas.microsoft.com/office/drawing/2014/main" id="{151234D5-8E4F-4BAE-B7BB-47D154CFFF3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28650" y="2514600"/>
          <a:ext cx="7886700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4251383397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053954046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5963795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INDUTTORI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NON INDUTTORI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/>
                        <a:t>SUBISCONO  INDUZIONE DA 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312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Fenobarbital/</a:t>
                      </a:r>
                      <a:r>
                        <a:rPr lang="it-IT" dirty="0" err="1"/>
                        <a:t>primidone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err="1"/>
                        <a:t>Valproato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err="1"/>
                        <a:t>Lamotrigina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31307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Fenitoina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/>
                        <a:t>Levetiracetam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err="1"/>
                        <a:t>Levetiracetam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25195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/>
                        <a:t>Carbamazepina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err="1"/>
                        <a:t>Etosuccimide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err="1"/>
                        <a:t>Oxcarbazepina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26351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err="1"/>
                        <a:t>Eslicarbazepina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err="1"/>
                        <a:t>Zonisamide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err="1"/>
                        <a:t>Valproato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76059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err="1"/>
                        <a:t>Oxcarbazepina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err="1"/>
                        <a:t>Gabapentin</a:t>
                      </a:r>
                      <a:r>
                        <a:rPr lang="it-IT" dirty="0"/>
                        <a:t>/</a:t>
                      </a:r>
                      <a:r>
                        <a:rPr lang="it-IT" dirty="0" err="1"/>
                        <a:t>Pregabalin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09949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err="1"/>
                        <a:t>Felbamato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err="1"/>
                        <a:t>Lacosamide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86568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err="1"/>
                        <a:t>Topiramato</a:t>
                      </a:r>
                      <a:r>
                        <a:rPr lang="it-IT" dirty="0"/>
                        <a:t> &gt; 200 mg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err="1"/>
                        <a:t>Brivaracetam</a:t>
                      </a:r>
                      <a:r>
                        <a:rPr lang="it-IT" dirty="0"/>
                        <a:t> (fino a 100 mg)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2616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err="1"/>
                        <a:t>Lamotrigina</a:t>
                      </a:r>
                      <a:r>
                        <a:rPr lang="it-IT" dirty="0"/>
                        <a:t> &gt; 300 mg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22460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err="1"/>
                        <a:t>Perampanel</a:t>
                      </a:r>
                      <a:r>
                        <a:rPr lang="it-IT" dirty="0"/>
                        <a:t> &gt; 8 mg  (su </a:t>
                      </a:r>
                      <a:r>
                        <a:rPr lang="it-IT" dirty="0" err="1"/>
                        <a:t>progest</a:t>
                      </a:r>
                      <a:r>
                        <a:rPr lang="it-IT" dirty="0"/>
                        <a:t>.)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8066558"/>
                  </a:ext>
                </a:extLst>
              </a:tr>
            </a:tbl>
          </a:graphicData>
        </a:graphic>
      </p:graphicFrame>
      <p:sp>
        <p:nvSpPr>
          <p:cNvPr id="16433" name="Titolo 1">
            <a:extLst>
              <a:ext uri="{FF2B5EF4-FFF2-40B4-BE49-F238E27FC236}">
                <a16:creationId xmlns:a16="http://schemas.microsoft.com/office/drawing/2014/main" id="{3A97229B-12E9-444B-B48C-4984369E39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1524000"/>
            <a:ext cx="78867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2800">
                <a:latin typeface="Calibri Light" panose="020F0302020204030204" pitchFamily="34" charset="0"/>
              </a:rPr>
              <a:t>Interazioni farmacocinetiche  dei FAE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olo 1">
            <a:extLst>
              <a:ext uri="{FF2B5EF4-FFF2-40B4-BE49-F238E27FC236}">
                <a16:creationId xmlns:a16="http://schemas.microsoft.com/office/drawing/2014/main" id="{93B493F3-BFC8-42F5-A63D-7D476DC0D8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/>
              <a:t>Terapia antiepilettica</a:t>
            </a:r>
          </a:p>
        </p:txBody>
      </p:sp>
      <p:sp>
        <p:nvSpPr>
          <p:cNvPr id="17411" name="Segnaposto contenuto 12">
            <a:extLst>
              <a:ext uri="{FF2B5EF4-FFF2-40B4-BE49-F238E27FC236}">
                <a16:creationId xmlns:a16="http://schemas.microsoft.com/office/drawing/2014/main" id="{73216D05-7E19-491C-8A42-C8635394A32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28650" y="4800600"/>
            <a:ext cx="8286750" cy="1905000"/>
          </a:xfrm>
        </p:spPr>
        <p:txBody>
          <a:bodyPr/>
          <a:lstStyle/>
          <a:p>
            <a:r>
              <a:rPr lang="it-IT" altLang="it-IT"/>
              <a:t>Elevata teratogenicità : 10% di malformazioni maggiori  (Morrow, 2006)</a:t>
            </a:r>
          </a:p>
          <a:p>
            <a:r>
              <a:rPr lang="it-IT" altLang="it-IT"/>
              <a:t>QI a 6 anni inferiore (7-10 punti)  in bambini esposti in utero a VPA rispetto a esposti ad altri FAE (Meador, 2013)</a:t>
            </a:r>
          </a:p>
          <a:p>
            <a:r>
              <a:rPr lang="it-IT" altLang="it-IT"/>
              <a:t>Aumento del rischio di disturbi dello spettro autistico (3 volte) e di autismo (5 volte) in bambini esposti in utero a VPA (Christensen, 2013)</a:t>
            </a:r>
          </a:p>
        </p:txBody>
      </p:sp>
      <p:sp>
        <p:nvSpPr>
          <p:cNvPr id="17412" name="Titolo 1">
            <a:extLst>
              <a:ext uri="{FF2B5EF4-FFF2-40B4-BE49-F238E27FC236}">
                <a16:creationId xmlns:a16="http://schemas.microsoft.com/office/drawing/2014/main" id="{50BFA83C-26E0-433F-8DED-FD1AA558A6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00" y="685800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it-IT" altLang="it-IT" sz="2800">
              <a:latin typeface="Calibri Light" panose="020F030202020403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it-IT" altLang="it-IT" sz="2800">
              <a:latin typeface="Calibri Light" panose="020F030202020403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it-IT" altLang="it-IT" sz="2800">
                <a:latin typeface="Calibri Light" panose="020F0302020204030204" pitchFamily="34" charset="0"/>
              </a:rPr>
              <a:t>Teratogenicità: il Valproato</a:t>
            </a:r>
          </a:p>
        </p:txBody>
      </p:sp>
      <p:pic>
        <p:nvPicPr>
          <p:cNvPr id="17413" name="Immagine 4" descr="Immagine che contiene screenshot&#10;&#10;Descrizione generata automaticamente">
            <a:extLst>
              <a:ext uri="{FF2B5EF4-FFF2-40B4-BE49-F238E27FC236}">
                <a16:creationId xmlns:a16="http://schemas.microsoft.com/office/drawing/2014/main" id="{DF6975D1-C640-4422-8817-08BE4314FC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139950"/>
            <a:ext cx="4600575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Immagine 6" descr="Immagine che contiene screenshot&#10;&#10;Descrizione generata automaticamente">
            <a:extLst>
              <a:ext uri="{FF2B5EF4-FFF2-40B4-BE49-F238E27FC236}">
                <a16:creationId xmlns:a16="http://schemas.microsoft.com/office/drawing/2014/main" id="{734A13FB-7C67-4446-BA61-429B90327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2133600"/>
            <a:ext cx="4724400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Immagine 8" descr="Immagine che contiene screenshot&#10;&#10;Descrizione generata automaticamente">
            <a:extLst>
              <a:ext uri="{FF2B5EF4-FFF2-40B4-BE49-F238E27FC236}">
                <a16:creationId xmlns:a16="http://schemas.microsoft.com/office/drawing/2014/main" id="{EEC2944E-C151-4CA7-B454-E20F283C8F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352800"/>
            <a:ext cx="4648200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ttangolo 11">
            <a:extLst>
              <a:ext uri="{FF2B5EF4-FFF2-40B4-BE49-F238E27FC236}">
                <a16:creationId xmlns:a16="http://schemas.microsoft.com/office/drawing/2014/main" id="{DDA34111-BED9-48B9-A93B-2C52B0C6B66E}"/>
              </a:ext>
            </a:extLst>
          </p:cNvPr>
          <p:cNvSpPr/>
          <p:nvPr/>
        </p:nvSpPr>
        <p:spPr>
          <a:xfrm>
            <a:off x="381000" y="2133600"/>
            <a:ext cx="3886200" cy="2286000"/>
          </a:xfrm>
          <a:prstGeom prst="rect">
            <a:avLst/>
          </a:prstGeom>
          <a:noFill/>
          <a:ln w="889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olo 1">
            <a:extLst>
              <a:ext uri="{FF2B5EF4-FFF2-40B4-BE49-F238E27FC236}">
                <a16:creationId xmlns:a16="http://schemas.microsoft.com/office/drawing/2014/main" id="{B607334C-24AC-401C-9ACC-85D565D1C9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8650" y="304800"/>
            <a:ext cx="7981950" cy="1385888"/>
          </a:xfrm>
        </p:spPr>
        <p:txBody>
          <a:bodyPr/>
          <a:lstStyle/>
          <a:p>
            <a:r>
              <a:rPr lang="it-IT" altLang="it-IT"/>
              <a:t>Terapia antiepilettica</a:t>
            </a:r>
          </a:p>
        </p:txBody>
      </p:sp>
      <p:sp>
        <p:nvSpPr>
          <p:cNvPr id="18435" name="Segnaposto contenuto 2">
            <a:extLst>
              <a:ext uri="{FF2B5EF4-FFF2-40B4-BE49-F238E27FC236}">
                <a16:creationId xmlns:a16="http://schemas.microsoft.com/office/drawing/2014/main" id="{5962902B-9842-46E8-BBAC-AB3EE3D64A1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28650" y="2438400"/>
            <a:ext cx="3486150" cy="2286000"/>
          </a:xfrm>
        </p:spPr>
        <p:txBody>
          <a:bodyPr/>
          <a:lstStyle/>
          <a:p>
            <a:r>
              <a:rPr lang="it-IT" altLang="it-IT"/>
              <a:t>Aumento di peso:  VPA</a:t>
            </a:r>
          </a:p>
          <a:p>
            <a:r>
              <a:rPr lang="it-IT" altLang="it-IT"/>
              <a:t>Calo ponderale: TPM</a:t>
            </a:r>
          </a:p>
          <a:p>
            <a:endParaRPr lang="it-IT" altLang="it-IT"/>
          </a:p>
          <a:p>
            <a:r>
              <a:rPr lang="it-IT" altLang="it-IT"/>
              <a:t>Riduzione di TSH e di T4: CBZ</a:t>
            </a:r>
          </a:p>
        </p:txBody>
      </p:sp>
      <p:sp>
        <p:nvSpPr>
          <p:cNvPr id="18436" name="Titolo 1">
            <a:extLst>
              <a:ext uri="{FF2B5EF4-FFF2-40B4-BE49-F238E27FC236}">
                <a16:creationId xmlns:a16="http://schemas.microsoft.com/office/drawing/2014/main" id="{12A1F99A-CD15-4CEF-9308-7FF3722522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976313"/>
            <a:ext cx="7981950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it-IT" altLang="it-IT" sz="2800">
                <a:latin typeface="Calibri Light" panose="020F0302020204030204" pitchFamily="34" charset="0"/>
              </a:rPr>
              <a:t>Effetti indesiderati</a:t>
            </a:r>
          </a:p>
        </p:txBody>
      </p:sp>
      <p:pic>
        <p:nvPicPr>
          <p:cNvPr id="18437" name="Immagine 2" descr="Immagine che contiene testo&#10;&#10;Descrizione generata automaticamente">
            <a:extLst>
              <a:ext uri="{FF2B5EF4-FFF2-40B4-BE49-F238E27FC236}">
                <a16:creationId xmlns:a16="http://schemas.microsoft.com/office/drawing/2014/main" id="{D0F913A9-DD95-42AF-A82A-56ABD5F1D8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609600"/>
            <a:ext cx="3937000" cy="29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Immagine 4" descr="Immagine che contiene testo, screenshot&#10;&#10;Descrizione generata automaticamente">
            <a:extLst>
              <a:ext uri="{FF2B5EF4-FFF2-40B4-BE49-F238E27FC236}">
                <a16:creationId xmlns:a16="http://schemas.microsoft.com/office/drawing/2014/main" id="{DD6F8FCC-BC65-4B3A-9B62-7D53922C63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675" y="3732213"/>
            <a:ext cx="3921125" cy="304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olo 1">
            <a:extLst>
              <a:ext uri="{FF2B5EF4-FFF2-40B4-BE49-F238E27FC236}">
                <a16:creationId xmlns:a16="http://schemas.microsoft.com/office/drawing/2014/main" id="{CDBB0C9C-0C45-4647-9C50-7A091DF226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/>
              <a:t>Fertilità e vita sessuale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6D43477-8295-4A2B-BBF2-F44C1E97AF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71650"/>
            <a:ext cx="7886700" cy="4405313"/>
          </a:xfrm>
        </p:spPr>
        <p:txBody>
          <a:bodyPr/>
          <a:lstStyle/>
          <a:p>
            <a:pPr>
              <a:defRPr/>
            </a:pPr>
            <a:r>
              <a:rPr lang="it-IT" dirty="0"/>
              <a:t>Riportata leggera riduzione della fertilità nelle pazienti con epilessia (</a:t>
            </a:r>
            <a:r>
              <a:rPr lang="it-IT" dirty="0" err="1"/>
              <a:t>Morrel</a:t>
            </a:r>
            <a:r>
              <a:rPr lang="it-IT" dirty="0"/>
              <a:t>, 1996)</a:t>
            </a:r>
          </a:p>
          <a:p>
            <a:pPr>
              <a:defRPr/>
            </a:pPr>
            <a:r>
              <a:rPr lang="it-IT" dirty="0"/>
              <a:t> Irregolarità mestruali, oligomenorrea, cicli anovulatori, sindrome dell’ovaio policistico (Lobo, 1995)</a:t>
            </a:r>
          </a:p>
          <a:p>
            <a:pPr>
              <a:defRPr/>
            </a:pPr>
            <a:r>
              <a:rPr lang="it-IT" dirty="0"/>
              <a:t>Aumento di incidenza di PCOS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it-IT" dirty="0"/>
              <a:t>   in pazienti in terapia con VPA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it-IT" dirty="0"/>
              <a:t>   (</a:t>
            </a:r>
            <a:r>
              <a:rPr lang="it-IT" dirty="0" err="1"/>
              <a:t>Betts</a:t>
            </a:r>
            <a:r>
              <a:rPr lang="it-IT" dirty="0"/>
              <a:t>, 2003)</a:t>
            </a:r>
          </a:p>
          <a:p>
            <a:pPr>
              <a:defRPr/>
            </a:pPr>
            <a:endParaRPr lang="it-IT" dirty="0"/>
          </a:p>
        </p:txBody>
      </p:sp>
      <p:pic>
        <p:nvPicPr>
          <p:cNvPr id="19460" name="Immagine 4" descr="Immagine che contiene testo&#10;&#10;Descrizione generata automaticamente">
            <a:extLst>
              <a:ext uri="{FF2B5EF4-FFF2-40B4-BE49-F238E27FC236}">
                <a16:creationId xmlns:a16="http://schemas.microsoft.com/office/drawing/2014/main" id="{746589D5-0490-4607-BEDD-A562E7E1B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738" y="3198813"/>
            <a:ext cx="4183062" cy="304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olo 1">
            <a:extLst>
              <a:ext uri="{FF2B5EF4-FFF2-40B4-BE49-F238E27FC236}">
                <a16:creationId xmlns:a16="http://schemas.microsoft.com/office/drawing/2014/main" id="{D4384872-C2C5-4999-965D-BDD10C3C53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/>
              <a:t>Fertilità e vita sessuale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6D43477-8295-4A2B-BBF2-F44C1E97AF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71650"/>
            <a:ext cx="7886700" cy="4405313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endParaRPr lang="it-IT" dirty="0"/>
          </a:p>
          <a:p>
            <a:pPr>
              <a:defRPr/>
            </a:pPr>
            <a:r>
              <a:rPr lang="it-IT" dirty="0"/>
              <a:t>Studio prospettico in pazienti con desiderio di gravidanza , gravide entro 12 mesi il 61% delle pazienti con epilessia vs 60% dei controlli (</a:t>
            </a:r>
            <a:r>
              <a:rPr lang="it-IT" dirty="0" err="1"/>
              <a:t>Pennell</a:t>
            </a:r>
            <a:r>
              <a:rPr lang="it-IT" dirty="0"/>
              <a:t>, 2018)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it-IT" dirty="0"/>
          </a:p>
          <a:p>
            <a:pPr>
              <a:defRPr/>
            </a:pPr>
            <a:r>
              <a:rPr lang="it-IT" dirty="0"/>
              <a:t>Normalità della vita sessuale in particolare se è stato raggiunto il controllo delle crisi (</a:t>
            </a:r>
            <a:r>
              <a:rPr lang="it-IT" dirty="0" err="1"/>
              <a:t>Lin</a:t>
            </a:r>
            <a:r>
              <a:rPr lang="it-IT" dirty="0"/>
              <a:t>, 2017)</a:t>
            </a:r>
          </a:p>
          <a:p>
            <a:pPr>
              <a:defRPr/>
            </a:pPr>
            <a:r>
              <a:rPr lang="it-IT" dirty="0"/>
              <a:t>Eventuale interferenza degli </a:t>
            </a:r>
            <a:r>
              <a:rPr lang="it-IT" dirty="0" err="1"/>
              <a:t>AEDs</a:t>
            </a:r>
            <a:r>
              <a:rPr lang="it-IT" dirty="0"/>
              <a:t> induttori enzimatici su estrogeni e testosterone (</a:t>
            </a:r>
            <a:r>
              <a:rPr lang="it-IT" dirty="0" err="1"/>
              <a:t>Harden</a:t>
            </a:r>
            <a:r>
              <a:rPr lang="it-IT" dirty="0"/>
              <a:t>, 2008) </a:t>
            </a:r>
          </a:p>
          <a:p>
            <a:pPr>
              <a:defRPr/>
            </a:pPr>
            <a:r>
              <a:rPr lang="it-IT" dirty="0"/>
              <a:t>Comorbidità  depressiva (</a:t>
            </a:r>
            <a:r>
              <a:rPr lang="it-IT" dirty="0" err="1"/>
              <a:t>Zelenà</a:t>
            </a:r>
            <a:r>
              <a:rPr lang="it-IT" dirty="0"/>
              <a:t>, 2011)</a:t>
            </a:r>
          </a:p>
          <a:p>
            <a:pPr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olo 1">
            <a:extLst>
              <a:ext uri="{FF2B5EF4-FFF2-40B4-BE49-F238E27FC236}">
                <a16:creationId xmlns:a16="http://schemas.microsoft.com/office/drawing/2014/main" id="{2BD96D68-9555-43BF-A750-16C4054E3C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8650" y="2255838"/>
            <a:ext cx="7886700" cy="1325562"/>
          </a:xfrm>
        </p:spPr>
        <p:txBody>
          <a:bodyPr/>
          <a:lstStyle/>
          <a:p>
            <a:r>
              <a:rPr lang="it-IT" altLang="it-IT"/>
              <a:t>Contaccezione</a:t>
            </a:r>
            <a:br>
              <a:rPr lang="it-IT" altLang="it-IT"/>
            </a:br>
            <a:br>
              <a:rPr lang="it-IT" altLang="it-IT"/>
            </a:br>
            <a:r>
              <a:rPr lang="it-IT" altLang="it-IT"/>
              <a:t>Gravidanza, parto, allattamento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olo 1">
            <a:extLst>
              <a:ext uri="{FF2B5EF4-FFF2-40B4-BE49-F238E27FC236}">
                <a16:creationId xmlns:a16="http://schemas.microsoft.com/office/drawing/2014/main" id="{E9562660-6F8F-46AC-B7F2-FF69EC2574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/>
              <a:t>Menopausa</a:t>
            </a:r>
          </a:p>
        </p:txBody>
      </p:sp>
      <p:sp>
        <p:nvSpPr>
          <p:cNvPr id="18435" name="Segnaposto contenuto 2">
            <a:extLst>
              <a:ext uri="{FF2B5EF4-FFF2-40B4-BE49-F238E27FC236}">
                <a16:creationId xmlns:a16="http://schemas.microsoft.com/office/drawing/2014/main" id="{0366E097-E1C0-498A-87C9-DBCF0053698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28650" y="1825625"/>
            <a:ext cx="7886700" cy="3127375"/>
          </a:xfrm>
        </p:spPr>
        <p:txBody>
          <a:bodyPr/>
          <a:lstStyle/>
          <a:p>
            <a:pPr>
              <a:defRPr/>
            </a:pPr>
            <a:r>
              <a:rPr lang="it-IT" altLang="it-IT" dirty="0" err="1"/>
              <a:t>Perimenopausa</a:t>
            </a:r>
            <a:r>
              <a:rPr lang="it-IT" altLang="it-IT" dirty="0"/>
              <a:t> e menopausa più precoci (</a:t>
            </a:r>
            <a:r>
              <a:rPr lang="it-IT" altLang="it-IT" dirty="0" err="1"/>
              <a:t>Vélez</a:t>
            </a:r>
            <a:r>
              <a:rPr lang="it-IT" altLang="it-IT" dirty="0"/>
              <a:t>-Ruiz, 2016)</a:t>
            </a:r>
          </a:p>
          <a:p>
            <a:pPr>
              <a:defRPr/>
            </a:pPr>
            <a:r>
              <a:rPr lang="it-IT" altLang="it-IT" dirty="0"/>
              <a:t>Durante la </a:t>
            </a:r>
            <a:r>
              <a:rPr lang="it-IT" altLang="it-IT" dirty="0" err="1"/>
              <a:t>perimenopausa</a:t>
            </a:r>
            <a:r>
              <a:rPr lang="it-IT" altLang="it-IT" dirty="0"/>
              <a:t>, aumento in frequenza di crisi, in particolare nelle pazienti con epilessia catameniale</a:t>
            </a:r>
          </a:p>
          <a:p>
            <a:pPr>
              <a:defRPr/>
            </a:pPr>
            <a:r>
              <a:rPr lang="it-IT" altLang="it-IT" dirty="0"/>
              <a:t>Durante la menopausa, riduzione in frequenza di crisi nel 69% delle pazienti</a:t>
            </a:r>
          </a:p>
          <a:p>
            <a:pPr>
              <a:defRPr/>
            </a:pPr>
            <a:r>
              <a:rPr lang="it-IT" altLang="it-IT" dirty="0"/>
              <a:t>La terapia </a:t>
            </a:r>
            <a:r>
              <a:rPr lang="it-IT" altLang="it-IT" dirty="0" err="1"/>
              <a:t>sostututiva</a:t>
            </a:r>
            <a:r>
              <a:rPr lang="it-IT" altLang="it-IT" dirty="0"/>
              <a:t> ormonale incrementa la frequenza di crisi nel 40%delle pazienti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it-IT" altLang="it-IT" dirty="0"/>
              <a:t>							(</a:t>
            </a:r>
            <a:r>
              <a:rPr lang="it-IT" altLang="it-IT" dirty="0" err="1"/>
              <a:t>Koppel</a:t>
            </a:r>
            <a:r>
              <a:rPr lang="it-IT" altLang="it-IT" dirty="0"/>
              <a:t>, 2014)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olo 1">
            <a:extLst>
              <a:ext uri="{FF2B5EF4-FFF2-40B4-BE49-F238E27FC236}">
                <a16:creationId xmlns:a16="http://schemas.microsoft.com/office/drawing/2014/main" id="{D68F0629-2A4C-417D-AEF8-1F86F541B82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/>
              <a:t>Comorbidità</a:t>
            </a:r>
          </a:p>
        </p:txBody>
      </p:sp>
      <p:sp>
        <p:nvSpPr>
          <p:cNvPr id="19459" name="Segnaposto contenuto 1">
            <a:extLst>
              <a:ext uri="{FF2B5EF4-FFF2-40B4-BE49-F238E27FC236}">
                <a16:creationId xmlns:a16="http://schemas.microsoft.com/office/drawing/2014/main" id="{C41A64D9-CA6D-477F-B941-DBAB93DDAAC3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76200" y="1600200"/>
            <a:ext cx="7391400" cy="4576763"/>
          </a:xfrm>
        </p:spPr>
        <p:txBody>
          <a:bodyPr/>
          <a:lstStyle/>
          <a:p>
            <a:pPr>
              <a:defRPr/>
            </a:pPr>
            <a:r>
              <a:rPr lang="it-IT" altLang="it-IT" dirty="0"/>
              <a:t>Ansia e depressione</a:t>
            </a:r>
          </a:p>
          <a:p>
            <a:pPr>
              <a:defRPr/>
            </a:pPr>
            <a:endParaRPr lang="it-IT" altLang="it-IT" dirty="0"/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it-IT" altLang="it-IT" dirty="0"/>
          </a:p>
          <a:p>
            <a:pPr>
              <a:defRPr/>
            </a:pPr>
            <a:r>
              <a:rPr lang="it-IT" altLang="it-IT" dirty="0"/>
              <a:t>Metabolismo osseo</a:t>
            </a:r>
          </a:p>
          <a:p>
            <a:pPr>
              <a:buFontTx/>
              <a:buChar char="-"/>
              <a:defRPr/>
            </a:pPr>
            <a:r>
              <a:rPr lang="it-IT" altLang="it-IT" dirty="0"/>
              <a:t>Riduzione della densità minerale </a:t>
            </a:r>
            <a:r>
              <a:rPr lang="it-IT" altLang="it-IT"/>
              <a:t>ossea </a:t>
            </a:r>
            <a:endParaRPr lang="it-IT" altLang="it-IT" dirty="0"/>
          </a:p>
          <a:p>
            <a:pPr>
              <a:buFontTx/>
              <a:buChar char="-"/>
              <a:defRPr/>
            </a:pPr>
            <a:r>
              <a:rPr lang="it-IT" altLang="it-IT" dirty="0"/>
              <a:t>Ruolo degli  </a:t>
            </a:r>
            <a:r>
              <a:rPr lang="it-IT" altLang="it-IT" dirty="0" err="1"/>
              <a:t>AEDs</a:t>
            </a:r>
            <a:r>
              <a:rPr lang="it-IT" altLang="it-IT" dirty="0"/>
              <a:t> induttori enzimatici (Fraser, 2015)</a:t>
            </a:r>
          </a:p>
          <a:p>
            <a:pPr>
              <a:buFontTx/>
              <a:buChar char="-"/>
              <a:defRPr/>
            </a:pPr>
            <a:r>
              <a:rPr lang="it-IT" altLang="it-IT" dirty="0"/>
              <a:t>Supplementazione con vitamina D (Fernandez, 2018)</a:t>
            </a:r>
          </a:p>
          <a:p>
            <a:pPr>
              <a:defRPr/>
            </a:pPr>
            <a:endParaRPr lang="it-IT" altLang="it-IT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olo 1">
            <a:extLst>
              <a:ext uri="{FF2B5EF4-FFF2-40B4-BE49-F238E27FC236}">
                <a16:creationId xmlns:a16="http://schemas.microsoft.com/office/drawing/2014/main" id="{A9436679-1D35-46CA-9222-7799EF18DE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t-IT" altLang="it-IT"/>
              <a:t>Lo stigma dell’epilessia</a:t>
            </a:r>
          </a:p>
        </p:txBody>
      </p:sp>
      <p:sp>
        <p:nvSpPr>
          <p:cNvPr id="24579" name="Segnaposto contenuto 1">
            <a:extLst>
              <a:ext uri="{FF2B5EF4-FFF2-40B4-BE49-F238E27FC236}">
                <a16:creationId xmlns:a16="http://schemas.microsoft.com/office/drawing/2014/main" id="{836149A1-A527-43EB-9F67-F44B1E97FFC7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762000" y="2286000"/>
            <a:ext cx="7886700" cy="2746375"/>
          </a:xfrm>
        </p:spPr>
        <p:txBody>
          <a:bodyPr/>
          <a:lstStyle/>
          <a:p>
            <a:r>
              <a:rPr lang="it-IT" altLang="it-IT"/>
              <a:t>Fino al 1980 in alcuni stati USA vigeva il divieto di sposarsi per le persone affette da epilessia</a:t>
            </a:r>
          </a:p>
          <a:p>
            <a:endParaRPr lang="it-IT" altLang="it-IT"/>
          </a:p>
          <a:p>
            <a:r>
              <a:rPr lang="it-IT" altLang="it-IT"/>
              <a:t>Nel Regno Unito abrogazione nel 1970 della legge che vietava il matrimonio alle persone con epilessia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13158</TotalTime>
  <Words>875</Words>
  <Application>Microsoft Office PowerPoint</Application>
  <PresentationFormat>Presentazione su schermo (4:3)</PresentationFormat>
  <Paragraphs>146</Paragraphs>
  <Slides>22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22</vt:i4>
      </vt:variant>
    </vt:vector>
  </HeadingPairs>
  <TitlesOfParts>
    <vt:vector size="27" baseType="lpstr">
      <vt:lpstr>Verdana</vt:lpstr>
      <vt:lpstr>Arial</vt:lpstr>
      <vt:lpstr>Calibri Light</vt:lpstr>
      <vt:lpstr>Calibri</vt:lpstr>
      <vt:lpstr>Tema di Office</vt:lpstr>
      <vt:lpstr>Epilessia e medicina di genere: quale rapporto?</vt:lpstr>
      <vt:lpstr>Presentazione standard di PowerPoint</vt:lpstr>
      <vt:lpstr>Epilessia e medicina di genere</vt:lpstr>
      <vt:lpstr>Epilessia e medicina di genere</vt:lpstr>
      <vt:lpstr>Epilessia e medicina di genere</vt:lpstr>
      <vt:lpstr>Sesso/genere e epilessia</vt:lpstr>
      <vt:lpstr>Epidemiologia</vt:lpstr>
      <vt:lpstr>Epidemiologia</vt:lpstr>
      <vt:lpstr>Neurobiologia dell’epilettogenesi</vt:lpstr>
      <vt:lpstr>Neurobiologia dell’epilettogenesi</vt:lpstr>
      <vt:lpstr>Ormoni e crisi epilettiche</vt:lpstr>
      <vt:lpstr>Ormoni e crisi epilettiche</vt:lpstr>
      <vt:lpstr>Terapia antiepilettica</vt:lpstr>
      <vt:lpstr>Terapia antiepilettica</vt:lpstr>
      <vt:lpstr>Terapia antiepilettica</vt:lpstr>
      <vt:lpstr>Terapia antiepilettica</vt:lpstr>
      <vt:lpstr>Fertilità e vita sessuale</vt:lpstr>
      <vt:lpstr>Fertilità e vita sessuale</vt:lpstr>
      <vt:lpstr>Contaccezione  Gravidanza, parto, allattamento</vt:lpstr>
      <vt:lpstr>Menopausa</vt:lpstr>
      <vt:lpstr>Comorbidità</vt:lpstr>
      <vt:lpstr>Lo stigma dell’epilessia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Chiara</dc:creator>
  <cp:lastModifiedBy>Stefania Bracchi - OMCeOBS</cp:lastModifiedBy>
  <cp:revision>589</cp:revision>
  <cp:lastPrinted>1601-01-01T00:00:00Z</cp:lastPrinted>
  <dcterms:created xsi:type="dcterms:W3CDTF">1601-01-01T00:00:00Z</dcterms:created>
  <dcterms:modified xsi:type="dcterms:W3CDTF">2020-09-14T08:01:03Z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