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2" r:id="rId1"/>
  </p:sldMasterIdLst>
  <p:sldIdLst>
    <p:sldId id="356" r:id="rId2"/>
    <p:sldId id="360" r:id="rId3"/>
    <p:sldId id="352" r:id="rId4"/>
    <p:sldId id="349" r:id="rId5"/>
    <p:sldId id="278" r:id="rId6"/>
    <p:sldId id="279" r:id="rId7"/>
    <p:sldId id="362" r:id="rId8"/>
    <p:sldId id="363" r:id="rId9"/>
    <p:sldId id="351" r:id="rId10"/>
    <p:sldId id="365" r:id="rId11"/>
    <p:sldId id="328" r:id="rId12"/>
    <p:sldId id="329" r:id="rId13"/>
    <p:sldId id="330" r:id="rId14"/>
    <p:sldId id="282" r:id="rId15"/>
    <p:sldId id="353" r:id="rId16"/>
    <p:sldId id="368" r:id="rId17"/>
    <p:sldId id="348" r:id="rId18"/>
    <p:sldId id="350" r:id="rId19"/>
    <p:sldId id="347" r:id="rId20"/>
    <p:sldId id="354" r:id="rId21"/>
    <p:sldId id="36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12"/>
    <p:restoredTop sz="94643"/>
  </p:normalViewPr>
  <p:slideViewPr>
    <p:cSldViewPr snapToGrid="0" snapToObjects="1">
      <p:cViewPr varScale="1">
        <p:scale>
          <a:sx n="110" d="100"/>
          <a:sy n="110" d="100"/>
        </p:scale>
        <p:origin x="-34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Cartel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it-IT" sz="2000" dirty="0"/>
              <a:t>Pazienti in TI.</a:t>
            </a:r>
            <a:r>
              <a:rPr lang="it-IT" sz="2000" baseline="0" dirty="0"/>
              <a:t> </a:t>
            </a:r>
            <a:r>
              <a:rPr lang="it-IT" sz="2000" dirty="0"/>
              <a:t>Consenso alle cure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026965000380949"/>
          <c:y val="0.13825378265578089"/>
          <c:w val="0.50220944270556844"/>
          <c:h val="0.8330385159947311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5B-9246-8434-90ADE7ADEC96}"/>
              </c:ext>
            </c:extLst>
          </c:dPt>
          <c:dPt>
            <c:idx val="1"/>
            <c:bubble3D val="0"/>
            <c:spPr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5B-9246-8434-90ADE7ADEC96}"/>
              </c:ext>
            </c:extLst>
          </c:dPt>
          <c:dPt>
            <c:idx val="2"/>
            <c:bubble3D val="0"/>
            <c:spPr>
              <a:solidFill>
                <a:schemeClr val="accent5">
                  <a:tint val="65000"/>
                </a:schemeClr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5B-9246-8434-90ADE7ADEC9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F70C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Foglio1!$A$5:$A$7</c:f>
              <c:strCache>
                <c:ptCount val="3"/>
                <c:pt idx="0">
                  <c:v>Non in grado</c:v>
                </c:pt>
                <c:pt idx="1">
                  <c:v>In grado ma non coinvolti</c:v>
                </c:pt>
                <c:pt idx="2">
                  <c:v>Coinvolti</c:v>
                </c:pt>
              </c:strCache>
            </c:strRef>
          </c:cat>
          <c:val>
            <c:numRef>
              <c:f>Foglio1!$B$5:$B$7</c:f>
              <c:numCache>
                <c:formatCode>General</c:formatCode>
                <c:ptCount val="3"/>
                <c:pt idx="0">
                  <c:v>85.6</c:v>
                </c:pt>
                <c:pt idx="1">
                  <c:v>6.3</c:v>
                </c:pt>
                <c:pt idx="2">
                  <c:v>8.1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55B-9246-8434-90ADE7ADEC9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1611295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9226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9074461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8121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6622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6086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4173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4935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50680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9478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915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
Secondo livello
Terzo livello
Quarto livello
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FB27B62B-5AF5-7648-940C-364185F1E5CE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138CFCAB-B603-C74C-A5E3-66CA962A3B6C}" type="slidenum">
              <a:rPr lang="it-IT" smtClean="0"/>
              <a:t>‹N›</a:t>
            </a:fld>
            <a:endParaRPr lang="it-IT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04045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tiff"/><Relationship Id="rId4" Type="http://schemas.openxmlformats.org/officeDocument/2006/relationships/image" Target="../media/image4.tif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tif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2C6ACAAE-FFD8-F44B-A196-432BAF39F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506" y="214646"/>
            <a:ext cx="8166988" cy="3942684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Sottotitolo 2">
            <a:extLst>
              <a:ext uri="{FF2B5EF4-FFF2-40B4-BE49-F238E27FC236}">
                <a16:creationId xmlns:a16="http://schemas.microsoft.com/office/drawing/2014/main" xmlns="" id="{C413CD06-53F5-5549-90C4-7C4CCF0D2358}"/>
              </a:ext>
            </a:extLst>
          </p:cNvPr>
          <p:cNvSpPr txBox="1">
            <a:spLocks/>
          </p:cNvSpPr>
          <p:nvPr/>
        </p:nvSpPr>
        <p:spPr>
          <a:xfrm>
            <a:off x="1634728" y="4609473"/>
            <a:ext cx="8922544" cy="1334127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4400" i="1" u="sng" dirty="0"/>
              <a:t>I Punti Controversi</a:t>
            </a:r>
          </a:p>
          <a:p>
            <a:pPr algn="ctr"/>
            <a:endParaRPr lang="it-IT" sz="4400" i="1" u="sng" dirty="0"/>
          </a:p>
          <a:p>
            <a:pPr marL="0" indent="0" algn="ctr">
              <a:buNone/>
            </a:pPr>
            <a:r>
              <a:rPr lang="it-IT" dirty="0"/>
              <a:t>Benvenuto Antonini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xmlns="" id="{ED79E125-996A-0E41-9195-C2E398F3E352}"/>
              </a:ext>
            </a:extLst>
          </p:cNvPr>
          <p:cNvSpPr txBox="1"/>
          <p:nvPr/>
        </p:nvSpPr>
        <p:spPr>
          <a:xfrm>
            <a:off x="5468679" y="2111560"/>
            <a:ext cx="12546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3381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27835875-158E-F04D-B7E5-B789EA0D6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096284">
            <a:off x="1535662" y="1551450"/>
            <a:ext cx="7781652" cy="3839132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45A71C2E-496C-964C-A024-6079C7C9A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09861">
            <a:off x="2035780" y="1287242"/>
            <a:ext cx="8882986" cy="3942757"/>
          </a:xfrm>
          <a:prstGeom prst="rect">
            <a:avLst/>
          </a:prstGeom>
          <a:ln>
            <a:solidFill>
              <a:srgbClr val="0070C0"/>
            </a:solidFill>
          </a:ln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xmlns="" id="{C84E7577-D092-8547-9B10-5E61F2DFC6B3}"/>
              </a:ext>
            </a:extLst>
          </p:cNvPr>
          <p:cNvGrpSpPr/>
          <p:nvPr/>
        </p:nvGrpSpPr>
        <p:grpSpPr>
          <a:xfrm>
            <a:off x="1088858" y="2486025"/>
            <a:ext cx="10249017" cy="2279823"/>
            <a:chOff x="466608" y="2543175"/>
            <a:chExt cx="10979510" cy="2408411"/>
          </a:xfrm>
        </p:grpSpPr>
        <p:pic>
          <p:nvPicPr>
            <p:cNvPr id="13" name="Immagine 12">
              <a:extLst>
                <a:ext uri="{FF2B5EF4-FFF2-40B4-BE49-F238E27FC236}">
                  <a16:creationId xmlns:a16="http://schemas.microsoft.com/office/drawing/2014/main" xmlns="" id="{95D46A44-3A13-784C-906F-C003EDDAB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6608" y="2543175"/>
              <a:ext cx="10979510" cy="240841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</p:pic>
        <p:pic>
          <p:nvPicPr>
            <p:cNvPr id="14" name="Immagine 13">
              <a:extLst>
                <a:ext uri="{FF2B5EF4-FFF2-40B4-BE49-F238E27FC236}">
                  <a16:creationId xmlns:a16="http://schemas.microsoft.com/office/drawing/2014/main" xmlns="" id="{43B8091E-CB90-6A4B-A4BC-853C37989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42521" y="4483378"/>
              <a:ext cx="3503597" cy="455444"/>
            </a:xfrm>
            <a:prstGeom prst="rect">
              <a:avLst/>
            </a:prstGeom>
            <a:solidFill>
              <a:schemeClr val="bg1"/>
            </a:solidFill>
          </p:spPr>
        </p:pic>
      </p:grpSp>
    </p:spTree>
    <p:extLst>
      <p:ext uri="{BB962C8B-B14F-4D97-AF65-F5344CB8AC3E}">
        <p14:creationId xmlns:p14="http://schemas.microsoft.com/office/powerpoint/2010/main" val="316395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>
            <a:extLst>
              <a:ext uri="{FF2B5EF4-FFF2-40B4-BE49-F238E27FC236}">
                <a16:creationId xmlns:a16="http://schemas.microsoft.com/office/drawing/2014/main" xmlns="" id="{73EA0FCD-C933-BB45-A11E-5314CB9AFEC7}"/>
              </a:ext>
            </a:extLst>
          </p:cNvPr>
          <p:cNvGrpSpPr/>
          <p:nvPr/>
        </p:nvGrpSpPr>
        <p:grpSpPr>
          <a:xfrm>
            <a:off x="1903071" y="316134"/>
            <a:ext cx="7970134" cy="5635977"/>
            <a:chOff x="1903071" y="316134"/>
            <a:chExt cx="7970134" cy="5635977"/>
          </a:xfrm>
        </p:grpSpPr>
        <p:sp>
          <p:nvSpPr>
            <p:cNvPr id="3" name="CasellaDiTesto 2">
              <a:extLst>
                <a:ext uri="{FF2B5EF4-FFF2-40B4-BE49-F238E27FC236}">
                  <a16:creationId xmlns:a16="http://schemas.microsoft.com/office/drawing/2014/main" xmlns="" id="{B7C8D3EE-9CCA-9241-9763-59793748E230}"/>
                </a:ext>
              </a:extLst>
            </p:cNvPr>
            <p:cNvSpPr txBox="1"/>
            <p:nvPr/>
          </p:nvSpPr>
          <p:spPr>
            <a:xfrm>
              <a:off x="6954201" y="5582779"/>
              <a:ext cx="29190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 err="1"/>
                <a:t>Hart</a:t>
              </a:r>
              <a:r>
                <a:rPr lang="it-IT" b="1" dirty="0"/>
                <a:t>, JAMA </a:t>
              </a:r>
              <a:r>
                <a:rPr lang="it-IT" b="1" dirty="0" err="1"/>
                <a:t>Intern</a:t>
              </a:r>
              <a:r>
                <a:rPr lang="it-IT" b="1" dirty="0"/>
                <a:t> </a:t>
              </a:r>
              <a:r>
                <a:rPr lang="it-IT" b="1" dirty="0" err="1"/>
                <a:t>Med</a:t>
              </a:r>
              <a:r>
                <a:rPr lang="it-IT" b="1" dirty="0"/>
                <a:t> 2015</a:t>
              </a:r>
            </a:p>
          </p:txBody>
        </p:sp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xmlns="" id="{3A5DDE77-E031-A24E-9148-13EBAD35DA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03071" y="316134"/>
              <a:ext cx="7970134" cy="5161944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30906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D276C11C-D531-414C-9883-6B5DF804F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u="sng" dirty="0"/>
              <a:t>Non perdiamo di vista i punti fondamentali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88C918B6-927B-EB4C-AA44-15D27466B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428999"/>
            <a:ext cx="10515600" cy="2747963"/>
          </a:xfrm>
        </p:spPr>
        <p:txBody>
          <a:bodyPr>
            <a:normAutofit/>
          </a:bodyPr>
          <a:lstStyle/>
          <a:p>
            <a:r>
              <a:rPr lang="it-IT" sz="2800" dirty="0"/>
              <a:t>Diritto del paziente di esprime la sua volontà</a:t>
            </a:r>
          </a:p>
          <a:p>
            <a:r>
              <a:rPr lang="it-IT" sz="2800" dirty="0"/>
              <a:t>Dovere/diritto del medico di conoscere la volontà del paziente</a:t>
            </a:r>
          </a:p>
        </p:txBody>
      </p:sp>
    </p:spTree>
    <p:extLst>
      <p:ext uri="{BB962C8B-B14F-4D97-AF65-F5344CB8AC3E}">
        <p14:creationId xmlns:p14="http://schemas.microsoft.com/office/powerpoint/2010/main" val="38450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o 6">
            <a:extLst>
              <a:ext uri="{FF2B5EF4-FFF2-40B4-BE49-F238E27FC236}">
                <a16:creationId xmlns:a16="http://schemas.microsoft.com/office/drawing/2014/main" xmlns="" id="{CFC31E56-F7F9-DA42-A734-A42F460BD2EC}"/>
              </a:ext>
            </a:extLst>
          </p:cNvPr>
          <p:cNvGrpSpPr/>
          <p:nvPr/>
        </p:nvGrpSpPr>
        <p:grpSpPr>
          <a:xfrm>
            <a:off x="2519667" y="936655"/>
            <a:ext cx="7269217" cy="5359591"/>
            <a:chOff x="2372051" y="843499"/>
            <a:chExt cx="7269217" cy="5359591"/>
          </a:xfrm>
          <a:noFill/>
        </p:grpSpPr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xmlns="" id="{F5DB6725-529D-ED41-938C-71C65CAEA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72051" y="843499"/>
              <a:ext cx="7269217" cy="495884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</p:pic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xmlns="" id="{E06719A3-22B6-6E40-BC8C-4B53EDAE42D2}"/>
                </a:ext>
              </a:extLst>
            </p:cNvPr>
            <p:cNvSpPr txBox="1"/>
            <p:nvPr/>
          </p:nvSpPr>
          <p:spPr>
            <a:xfrm>
              <a:off x="7923425" y="5802980"/>
              <a:ext cx="1717843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it-IT" sz="2000" dirty="0" err="1"/>
                <a:t>Bertolissi</a:t>
              </a:r>
              <a:r>
                <a:rPr lang="it-IT" sz="2000" dirty="0"/>
                <a:t> 2012</a:t>
              </a:r>
            </a:p>
          </p:txBody>
        </p:sp>
      </p:grpSp>
      <p:sp>
        <p:nvSpPr>
          <p:cNvPr id="2" name="Ovale 1">
            <a:extLst>
              <a:ext uri="{FF2B5EF4-FFF2-40B4-BE49-F238E27FC236}">
                <a16:creationId xmlns:a16="http://schemas.microsoft.com/office/drawing/2014/main" xmlns="" id="{F56A1CC4-1D8B-E845-BF7E-5B8B4EDAA6E9}"/>
              </a:ext>
            </a:extLst>
          </p:cNvPr>
          <p:cNvSpPr/>
          <p:nvPr/>
        </p:nvSpPr>
        <p:spPr>
          <a:xfrm>
            <a:off x="5497529" y="2794670"/>
            <a:ext cx="4047564" cy="31331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294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>
            <a:extLst>
              <a:ext uri="{FF2B5EF4-FFF2-40B4-BE49-F238E27FC236}">
                <a16:creationId xmlns:a16="http://schemas.microsoft.com/office/drawing/2014/main" xmlns="" id="{C0311882-98D8-5E4C-B4AD-2CDC48E23086}"/>
              </a:ext>
            </a:extLst>
          </p:cNvPr>
          <p:cNvGrpSpPr/>
          <p:nvPr/>
        </p:nvGrpSpPr>
        <p:grpSpPr>
          <a:xfrm>
            <a:off x="2196662" y="493986"/>
            <a:ext cx="8071945" cy="5235622"/>
            <a:chOff x="2196662" y="493986"/>
            <a:chExt cx="8071945" cy="5235622"/>
          </a:xfrm>
        </p:grpSpPr>
        <p:graphicFrame>
          <p:nvGraphicFramePr>
            <p:cNvPr id="3" name="Grafico 2">
              <a:extLst>
                <a:ext uri="{FF2B5EF4-FFF2-40B4-BE49-F238E27FC236}">
                  <a16:creationId xmlns:a16="http://schemas.microsoft.com/office/drawing/2014/main" xmlns="" id="{9ED937BE-1A9F-8945-80FD-6B896460352D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2196662" y="493986"/>
            <a:ext cx="8071945" cy="48662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4" name="CasellaDiTesto 3">
              <a:extLst>
                <a:ext uri="{FF2B5EF4-FFF2-40B4-BE49-F238E27FC236}">
                  <a16:creationId xmlns:a16="http://schemas.microsoft.com/office/drawing/2014/main" xmlns="" id="{8ABC0866-3546-9249-9576-96562CDC2AF0}"/>
                </a:ext>
              </a:extLst>
            </p:cNvPr>
            <p:cNvSpPr txBox="1"/>
            <p:nvPr/>
          </p:nvSpPr>
          <p:spPr>
            <a:xfrm>
              <a:off x="6838757" y="5360276"/>
              <a:ext cx="34298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/>
                <a:t>Bertolini, Intensive Care </a:t>
              </a:r>
              <a:r>
                <a:rPr lang="it-IT" dirty="0" err="1"/>
                <a:t>Med</a:t>
              </a:r>
              <a:r>
                <a:rPr lang="it-IT" dirty="0"/>
                <a:t> 2010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2434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0FAA05BF-DDFF-1D47-A6F8-2D788D1C0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u="sng" dirty="0"/>
              <a:t>I punti controversi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0DDAC9A7-D805-B646-9068-81C9E424BE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800" dirty="0"/>
              <a:t>Chi deve </a:t>
            </a:r>
            <a:r>
              <a:rPr lang="it-IT" sz="2800" dirty="0" err="1"/>
              <a:t>tutorare</a:t>
            </a:r>
            <a:r>
              <a:rPr lang="it-IT" sz="2800" dirty="0"/>
              <a:t> la stesura delle DAT?</a:t>
            </a:r>
          </a:p>
          <a:p>
            <a:r>
              <a:rPr lang="it-IT" sz="2800" dirty="0"/>
              <a:t>E’ necessaria una formazione?</a:t>
            </a:r>
          </a:p>
          <a:p>
            <a:r>
              <a:rPr lang="it-IT" sz="2800" dirty="0"/>
              <a:t>Ruolo del MMG</a:t>
            </a:r>
          </a:p>
          <a:p>
            <a:r>
              <a:rPr lang="it-IT" sz="2800" dirty="0"/>
              <a:t>Vincolatività di struttura</a:t>
            </a:r>
          </a:p>
          <a:p>
            <a:r>
              <a:rPr lang="it-IT" sz="2800" dirty="0"/>
              <a:t>Registro</a:t>
            </a:r>
          </a:p>
          <a:p>
            <a:r>
              <a:rPr lang="it-IT" sz="2800" dirty="0" err="1"/>
              <a:t>Ecc</a:t>
            </a:r>
            <a:r>
              <a:rPr lang="it-IT" sz="2800" dirty="0"/>
              <a:t>…</a:t>
            </a:r>
          </a:p>
          <a:p>
            <a:pPr marL="0" indent="0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4115687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93E2C2A7-6786-2548-BD79-5A50AC8D7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656" y="385762"/>
            <a:ext cx="9601200" cy="1485900"/>
          </a:xfrm>
        </p:spPr>
        <p:txBody>
          <a:bodyPr>
            <a:normAutofit/>
          </a:bodyPr>
          <a:lstStyle/>
          <a:p>
            <a:pPr algn="ctr"/>
            <a:r>
              <a:rPr lang="it-IT" sz="4000" u="sng" dirty="0"/>
              <a:t>DAT e Pianificazione </a:t>
            </a:r>
            <a:r>
              <a:rPr lang="it-IT" sz="4000" u="sng" dirty="0" err="1"/>
              <a:t>convisa</a:t>
            </a:r>
            <a:r>
              <a:rPr lang="it-IT" sz="4000" u="sng" dirty="0"/>
              <a:t> delle cure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xmlns="" id="{BDDAFDBD-EBCA-0C45-A354-B70034F9BDA4}"/>
              </a:ext>
            </a:extLst>
          </p:cNvPr>
          <p:cNvSpPr txBox="1"/>
          <p:nvPr/>
        </p:nvSpPr>
        <p:spPr>
          <a:xfrm>
            <a:off x="838200" y="1690688"/>
            <a:ext cx="108061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>
                <a:latin typeface="Consolas" panose="020B0609020204030204" pitchFamily="49" charset="0"/>
                <a:cs typeface="Consolas" panose="020B0609020204030204" pitchFamily="49" charset="0"/>
              </a:rPr>
              <a:t>Art 4 Disposizioni anticipate di trattamento</a:t>
            </a:r>
          </a:p>
          <a:p>
            <a:pPr algn="just"/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1.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Ogni persona maggiorenne e capace di intendere e di volere, in previsione di un'eventuale futura </a:t>
            </a:r>
            <a:r>
              <a:rPr lang="it-IT" sz="1600" dirty="0" err="1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incapacita'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 di autodeterminarsi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 e dopo avere acquisito adeguate informazioni mediche sulle conseguenze delle sue scelte, </a:t>
            </a:r>
            <a:r>
              <a:rPr lang="it-IT" sz="1600" dirty="0" err="1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puo'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, attraverso le DAT, esprimere le proprie </a:t>
            </a:r>
            <a:r>
              <a:rPr lang="it-IT" sz="1600" dirty="0" err="1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volonta</a:t>
            </a:r>
            <a:r>
              <a:rPr lang="it-IT" sz="1600" dirty="0" err="1">
                <a:latin typeface="Consolas" panose="020B0609020204030204" pitchFamily="49" charset="0"/>
                <a:cs typeface="Consolas" panose="020B0609020204030204" pitchFamily="49" charset="0"/>
              </a:rPr>
              <a:t>'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 in materia di trattamenti sanitari, </a:t>
            </a:r>
            <a:r>
              <a:rPr lang="it-IT" sz="1600" dirty="0" err="1">
                <a:latin typeface="Consolas" panose="020B0609020204030204" pitchFamily="49" charset="0"/>
                <a:cs typeface="Consolas" panose="020B0609020204030204" pitchFamily="49" charset="0"/>
              </a:rPr>
              <a:t>nonche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' il consenso o il rifiuto rispetto ad accertamenti diagnostici o scelte terapeutiche e a singoli trattamenti sanitari</a:t>
            </a:r>
          </a:p>
          <a:p>
            <a:pPr algn="just"/>
            <a:endParaRPr lang="it-IT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xmlns="" id="{0D815132-C505-BA41-A946-0FD5BA6F3942}"/>
              </a:ext>
            </a:extLst>
          </p:cNvPr>
          <p:cNvSpPr txBox="1"/>
          <p:nvPr/>
        </p:nvSpPr>
        <p:spPr>
          <a:xfrm>
            <a:off x="838200" y="3743325"/>
            <a:ext cx="1080611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>
                <a:latin typeface="Consolas" panose="020B0609020204030204" pitchFamily="49" charset="0"/>
                <a:cs typeface="Consolas" panose="020B0609020204030204" pitchFamily="49" charset="0"/>
              </a:rPr>
              <a:t>Art 5</a:t>
            </a:r>
          </a:p>
          <a:p>
            <a:pPr marL="342900" indent="-342900" algn="just">
              <a:buAutoNum type="arabicPeriod"/>
            </a:pP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Nella relazione tra paziente e medico di cui all'articolo 1, comma 2, rispetto all'evolversi</a:t>
            </a:r>
          </a:p>
          <a:p>
            <a:pPr algn="just"/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delle conseguenze di una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patologia cronica e invalidante 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o caratterizzata da inarrestabile evoluzione on prognosi infausta, </a:t>
            </a:r>
            <a:r>
              <a:rPr lang="it-IT" sz="1600" dirty="0" err="1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puo'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 essere realizzata una pianificazione delle cure condivisa tra il paziente e il medico, 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alla quale il medico e l'equipe sanitaria sono tenuti ad attenersi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qualora il paziente venga a trovarsi nella condizione di non poter esprimere il proprio consenso o in una condizione di </a:t>
            </a:r>
            <a:r>
              <a:rPr lang="it-IT" sz="1600" dirty="0" err="1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incapacita'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.</a:t>
            </a:r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08432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2C7367C-8134-6C4B-94E6-AD44A9176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u="sng" dirty="0"/>
              <a:t>Attualità e Specificità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895EDFB-7911-1D41-BBF0-5FFD3EBFB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313" y="2376358"/>
            <a:ext cx="10515600" cy="3146684"/>
          </a:xfrm>
        </p:spPr>
        <p:txBody>
          <a:bodyPr>
            <a:normAutofit/>
          </a:bodyPr>
          <a:lstStyle/>
          <a:p>
            <a:r>
              <a:rPr lang="it-IT" sz="2800" dirty="0"/>
              <a:t>Le DAT redatte da persone in piena salute </a:t>
            </a:r>
          </a:p>
          <a:p>
            <a:r>
              <a:rPr lang="it-IT" sz="2800" dirty="0"/>
              <a:t>Le DAT all’interno di una pianificazione condivisa delle cure</a:t>
            </a:r>
          </a:p>
          <a:p>
            <a:r>
              <a:rPr lang="it-IT" sz="2800" dirty="0"/>
              <a:t>Non commettiamo l’errore di criticare la legge riferendoci alle prime quando la vera conquista sono le seconde</a:t>
            </a:r>
          </a:p>
        </p:txBody>
      </p:sp>
    </p:spTree>
    <p:extLst>
      <p:ext uri="{BB962C8B-B14F-4D97-AF65-F5344CB8AC3E}">
        <p14:creationId xmlns:p14="http://schemas.microsoft.com/office/powerpoint/2010/main" val="15464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uppo 27">
            <a:extLst>
              <a:ext uri="{FF2B5EF4-FFF2-40B4-BE49-F238E27FC236}">
                <a16:creationId xmlns:a16="http://schemas.microsoft.com/office/drawing/2014/main" xmlns="" id="{F11F7168-A0D1-6E4E-9181-9C6491C6B57F}"/>
              </a:ext>
            </a:extLst>
          </p:cNvPr>
          <p:cNvGrpSpPr/>
          <p:nvPr/>
        </p:nvGrpSpPr>
        <p:grpSpPr>
          <a:xfrm>
            <a:off x="1193800" y="1686560"/>
            <a:ext cx="9804400" cy="4241440"/>
            <a:chOff x="1193800" y="501705"/>
            <a:chExt cx="9804400" cy="4241440"/>
          </a:xfrm>
        </p:grpSpPr>
        <p:grpSp>
          <p:nvGrpSpPr>
            <p:cNvPr id="11" name="Gruppo 10">
              <a:extLst>
                <a:ext uri="{FF2B5EF4-FFF2-40B4-BE49-F238E27FC236}">
                  <a16:creationId xmlns:a16="http://schemas.microsoft.com/office/drawing/2014/main" xmlns="" id="{69562651-E698-144A-96CE-73F258246A2C}"/>
                </a:ext>
              </a:extLst>
            </p:cNvPr>
            <p:cNvGrpSpPr/>
            <p:nvPr/>
          </p:nvGrpSpPr>
          <p:grpSpPr>
            <a:xfrm>
              <a:off x="1193800" y="501705"/>
              <a:ext cx="9804400" cy="4241440"/>
              <a:chOff x="1109717" y="487417"/>
              <a:chExt cx="9804400" cy="4241440"/>
            </a:xfrm>
          </p:grpSpPr>
          <p:pic>
            <p:nvPicPr>
              <p:cNvPr id="2" name="Immagine 1">
                <a:extLst>
                  <a:ext uri="{FF2B5EF4-FFF2-40B4-BE49-F238E27FC236}">
                    <a16:creationId xmlns:a16="http://schemas.microsoft.com/office/drawing/2014/main" xmlns="" id="{FB9AD232-6639-4841-A151-31BE9C4847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122417" y="487417"/>
                <a:ext cx="9779000" cy="153670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4" name="Immagine 3">
                <a:extLst>
                  <a:ext uri="{FF2B5EF4-FFF2-40B4-BE49-F238E27FC236}">
                    <a16:creationId xmlns:a16="http://schemas.microsoft.com/office/drawing/2014/main" xmlns="" id="{EB75B78F-F50F-3948-9F2F-F5C360D33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09717" y="2024117"/>
                <a:ext cx="9804400" cy="203200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5" name="Immagine 4">
                <a:extLst>
                  <a:ext uri="{FF2B5EF4-FFF2-40B4-BE49-F238E27FC236}">
                    <a16:creationId xmlns:a16="http://schemas.microsoft.com/office/drawing/2014/main" xmlns="" id="{0CE7AD1A-B1A8-1341-BD4C-6541BBE7CD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09717" y="2554101"/>
                <a:ext cx="9804400" cy="156210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sp>
            <p:nvSpPr>
              <p:cNvPr id="7" name="CasellaDiTesto 6">
                <a:extLst>
                  <a:ext uri="{FF2B5EF4-FFF2-40B4-BE49-F238E27FC236}">
                    <a16:creationId xmlns:a16="http://schemas.microsoft.com/office/drawing/2014/main" xmlns="" id="{35007D06-2EC2-5C41-872C-39B0EAA88A51}"/>
                  </a:ext>
                </a:extLst>
              </p:cNvPr>
              <p:cNvSpPr txBox="1"/>
              <p:nvPr/>
            </p:nvSpPr>
            <p:spPr>
              <a:xfrm>
                <a:off x="7995113" y="4359525"/>
                <a:ext cx="2919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b="1" dirty="0" err="1"/>
                  <a:t>Hart</a:t>
                </a:r>
                <a:r>
                  <a:rPr lang="it-IT" b="1" dirty="0"/>
                  <a:t>, JAMA </a:t>
                </a:r>
                <a:r>
                  <a:rPr lang="it-IT" b="1" dirty="0" err="1"/>
                  <a:t>Intern</a:t>
                </a:r>
                <a:r>
                  <a:rPr lang="it-IT" b="1" dirty="0"/>
                  <a:t> </a:t>
                </a:r>
                <a:r>
                  <a:rPr lang="it-IT" b="1" dirty="0" err="1"/>
                  <a:t>Med</a:t>
                </a:r>
                <a:r>
                  <a:rPr lang="it-IT" b="1" dirty="0"/>
                  <a:t> 2015</a:t>
                </a:r>
              </a:p>
            </p:txBody>
          </p:sp>
        </p:grpSp>
        <p:cxnSp>
          <p:nvCxnSpPr>
            <p:cNvPr id="13" name="Connettore 1 12">
              <a:extLst>
                <a:ext uri="{FF2B5EF4-FFF2-40B4-BE49-F238E27FC236}">
                  <a16:creationId xmlns:a16="http://schemas.microsoft.com/office/drawing/2014/main" xmlns="" id="{0BE359A8-8C4C-2C4F-94C6-832A3240A3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93800" y="2566877"/>
              <a:ext cx="9804400" cy="1512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ttore 1 24">
              <a:extLst>
                <a:ext uri="{FF2B5EF4-FFF2-40B4-BE49-F238E27FC236}">
                  <a16:creationId xmlns:a16="http://schemas.microsoft.com/office/drawing/2014/main" xmlns="" id="{38ACF8BB-67B3-BE44-B2ED-E1F798A55AD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93800" y="2053272"/>
              <a:ext cx="9804400" cy="13971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Rettangolo 9">
            <a:extLst>
              <a:ext uri="{FF2B5EF4-FFF2-40B4-BE49-F238E27FC236}">
                <a16:creationId xmlns:a16="http://schemas.microsoft.com/office/drawing/2014/main" xmlns="" id="{FB246356-8D93-A64B-BFAB-1DD60C07275E}"/>
              </a:ext>
            </a:extLst>
          </p:cNvPr>
          <p:cNvSpPr/>
          <p:nvPr/>
        </p:nvSpPr>
        <p:spPr>
          <a:xfrm>
            <a:off x="5831840" y="4124677"/>
            <a:ext cx="4561840" cy="12001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xmlns="" id="{AC8DDE63-CAA7-4E47-94B0-9E2E43C2D618}"/>
              </a:ext>
            </a:extLst>
          </p:cNvPr>
          <p:cNvSpPr/>
          <p:nvPr/>
        </p:nvSpPr>
        <p:spPr>
          <a:xfrm>
            <a:off x="5831840" y="3248144"/>
            <a:ext cx="4561840" cy="4368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xmlns="" id="{2FD45704-1C73-5943-B64B-9EAC391A56E0}"/>
              </a:ext>
            </a:extLst>
          </p:cNvPr>
          <p:cNvSpPr/>
          <p:nvPr/>
        </p:nvSpPr>
        <p:spPr>
          <a:xfrm>
            <a:off x="5831840" y="2461606"/>
            <a:ext cx="4561840" cy="4368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794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xmlns="" id="{98E876AB-2859-2842-A71F-0125CE90C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u="sng" dirty="0"/>
              <a:t>Obiezione di coscienza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xmlns="" id="{FCFCF356-F9D8-964F-AF08-BEEFAB938285}"/>
              </a:ext>
            </a:extLst>
          </p:cNvPr>
          <p:cNvSpPr txBox="1"/>
          <p:nvPr/>
        </p:nvSpPr>
        <p:spPr>
          <a:xfrm>
            <a:off x="807824" y="2327569"/>
            <a:ext cx="107287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>
                <a:latin typeface="Consolas" panose="020B0609020204030204" pitchFamily="49" charset="0"/>
                <a:cs typeface="Consolas" panose="020B0609020204030204" pitchFamily="49" charset="0"/>
              </a:rPr>
              <a:t>Art. 1</a:t>
            </a:r>
          </a:p>
          <a:p>
            <a:pPr algn="just"/>
            <a:r>
              <a:rPr lang="it-IT" sz="1600" b="1" dirty="0">
                <a:latin typeface="Consolas" panose="020B0609020204030204" pitchFamily="49" charset="0"/>
                <a:cs typeface="Consolas" panose="020B0609020204030204" pitchFamily="49" charset="0"/>
              </a:rPr>
              <a:t>6.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 Il medico </a:t>
            </a:r>
            <a:r>
              <a:rPr lang="it-IT" sz="1600" dirty="0" err="1">
                <a:latin typeface="Consolas" panose="020B0609020204030204" pitchFamily="49" charset="0"/>
                <a:cs typeface="Consolas" panose="020B0609020204030204" pitchFamily="49" charset="0"/>
              </a:rPr>
              <a:t>e'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 tenuto a rispettare la </a:t>
            </a:r>
            <a:r>
              <a:rPr lang="it-IT" sz="1600" dirty="0" err="1">
                <a:latin typeface="Consolas" panose="020B0609020204030204" pitchFamily="49" charset="0"/>
                <a:cs typeface="Consolas" panose="020B0609020204030204" pitchFamily="49" charset="0"/>
              </a:rPr>
              <a:t>volonta'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 espressa dal paziente di rifiutare il trattamento sanitario o di rinunciare al medesimo e, in conseguenza di </a:t>
            </a:r>
            <a:r>
              <a:rPr lang="it-IT" sz="1600" dirty="0" err="1">
                <a:latin typeface="Consolas" panose="020B0609020204030204" pitchFamily="49" charset="0"/>
                <a:cs typeface="Consolas" panose="020B0609020204030204" pitchFamily="49" charset="0"/>
              </a:rPr>
              <a:t>cio'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, </a:t>
            </a:r>
            <a:r>
              <a:rPr lang="it-IT" sz="1600" dirty="0" err="1">
                <a:latin typeface="Consolas" panose="020B0609020204030204" pitchFamily="49" charset="0"/>
                <a:cs typeface="Consolas" panose="020B0609020204030204" pitchFamily="49" charset="0"/>
              </a:rPr>
              <a:t>e'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 esente da </a:t>
            </a:r>
            <a:r>
              <a:rPr lang="it-IT" sz="1600" dirty="0" err="1">
                <a:latin typeface="Consolas" panose="020B0609020204030204" pitchFamily="49" charset="0"/>
                <a:cs typeface="Consolas" panose="020B0609020204030204" pitchFamily="49" charset="0"/>
              </a:rPr>
              <a:t>responsabilita’</a:t>
            </a:r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 civile o penale.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Il paziente non </a:t>
            </a:r>
            <a:r>
              <a:rPr lang="it-IT" sz="1600" dirty="0" err="1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puo'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 esigere trattamenti sanitari contrari a norme di legge, alla deontologia professionale o alle buone pratiche clinico-assistenziali; a fronte di tali richieste, il medico non ha obblighi professionali.</a:t>
            </a:r>
          </a:p>
          <a:p>
            <a:pPr algn="just"/>
            <a:endParaRPr lang="it-IT" sz="1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478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58399913-76F1-854A-A320-A26214C69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425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it-IT" sz="4000" u="sng" dirty="0"/>
              <a:t>Fiduciario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10127404-E5E1-EC4A-86CB-42BB17D3D8B0}"/>
              </a:ext>
            </a:extLst>
          </p:cNvPr>
          <p:cNvSpPr txBox="1"/>
          <p:nvPr/>
        </p:nvSpPr>
        <p:spPr>
          <a:xfrm>
            <a:off x="838200" y="1509822"/>
            <a:ext cx="10515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>
                <a:latin typeface="Consolas" panose="020B0609020204030204" pitchFamily="49" charset="0"/>
              </a:rPr>
              <a:t>Art. 4</a:t>
            </a:r>
          </a:p>
          <a:p>
            <a:pPr algn="just"/>
            <a:r>
              <a:rPr lang="it-IT" b="1" dirty="0">
                <a:latin typeface="Consolas" panose="020B0609020204030204" pitchFamily="49" charset="0"/>
              </a:rPr>
              <a:t>Disposizioni anticipate di trattamento</a:t>
            </a:r>
          </a:p>
          <a:p>
            <a:pPr algn="just"/>
            <a:endParaRPr lang="it-IT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algn="just"/>
            <a:r>
              <a:rPr lang="it-IT" dirty="0">
                <a:latin typeface="Consolas" panose="020B0609020204030204" pitchFamily="49" charset="0"/>
                <a:cs typeface="Consolas" panose="020B0609020204030204" pitchFamily="49" charset="0"/>
              </a:rPr>
              <a:t>Ogni persona maggiorenne e capace di intendere e di volere, in previsione di un'eventuale futura </a:t>
            </a:r>
            <a:r>
              <a:rPr lang="it-IT" dirty="0" err="1">
                <a:latin typeface="Consolas" panose="020B0609020204030204" pitchFamily="49" charset="0"/>
                <a:cs typeface="Consolas" panose="020B0609020204030204" pitchFamily="49" charset="0"/>
              </a:rPr>
              <a:t>incapacita'</a:t>
            </a:r>
            <a:r>
              <a:rPr lang="it-IT" dirty="0">
                <a:latin typeface="Consolas" panose="020B0609020204030204" pitchFamily="49" charset="0"/>
                <a:cs typeface="Consolas" panose="020B0609020204030204" pitchFamily="49" charset="0"/>
              </a:rPr>
              <a:t> di autodeterminarsi…</a:t>
            </a:r>
          </a:p>
          <a:p>
            <a:pPr algn="just"/>
            <a:r>
              <a:rPr lang="it-IT" dirty="0">
                <a:latin typeface="Consolas" panose="020B0609020204030204" pitchFamily="49" charset="0"/>
                <a:cs typeface="Consolas" panose="020B0609020204030204" pitchFamily="49" charset="0"/>
              </a:rPr>
              <a:t>Indica </a:t>
            </a:r>
            <a:r>
              <a:rPr lang="it-IT" dirty="0" err="1">
                <a:latin typeface="Consolas" panose="020B0609020204030204" pitchFamily="49" charset="0"/>
                <a:cs typeface="Consolas" panose="020B0609020204030204" pitchFamily="49" charset="0"/>
              </a:rPr>
              <a:t>altresi'</a:t>
            </a:r>
            <a:r>
              <a:rPr lang="it-IT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it-IT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una persona di sua fiducia, di seguito denominata «fiduciario», che ne faccia le veci e la rappresenti nelle relazioni con il medico e con le strutture sanitarie.</a:t>
            </a:r>
          </a:p>
          <a:p>
            <a:pPr algn="just"/>
            <a:endParaRPr lang="it-IT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xmlns="" id="{BCBB675F-44E3-2C43-A3C0-3266D6D87C64}"/>
              </a:ext>
            </a:extLst>
          </p:cNvPr>
          <p:cNvSpPr txBox="1"/>
          <p:nvPr/>
        </p:nvSpPr>
        <p:spPr>
          <a:xfrm>
            <a:off x="838199" y="4279404"/>
            <a:ext cx="105155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it-IT" sz="2200" dirty="0"/>
              <a:t>Necessario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it-IT" sz="2200" dirty="0"/>
              <a:t>Grande responsabilità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it-IT" sz="2200" dirty="0"/>
              <a:t>Necessaria autonomia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it-IT" sz="2200" dirty="0"/>
              <a:t>Deve garantire obiettivi fondamentali più che la applicazione letterale delle DAT</a:t>
            </a:r>
          </a:p>
        </p:txBody>
      </p:sp>
    </p:spTree>
    <p:extLst>
      <p:ext uri="{BB962C8B-B14F-4D97-AF65-F5344CB8AC3E}">
        <p14:creationId xmlns:p14="http://schemas.microsoft.com/office/powerpoint/2010/main" val="142277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xmlns="" id="{3B59C9FC-36B0-B24F-8B51-BD680062E63F}"/>
              </a:ext>
            </a:extLst>
          </p:cNvPr>
          <p:cNvSpPr/>
          <p:nvPr/>
        </p:nvSpPr>
        <p:spPr>
          <a:xfrm>
            <a:off x="701748" y="1992763"/>
            <a:ext cx="108877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600" b="1" dirty="0">
                <a:latin typeface="Consolas" panose="020B0609020204030204" pitchFamily="49" charset="0"/>
              </a:rPr>
              <a:t>Art. 1</a:t>
            </a:r>
          </a:p>
          <a:p>
            <a:pPr algn="just"/>
            <a:r>
              <a:rPr lang="it-IT" sz="1600" b="1" dirty="0">
                <a:latin typeface="Consolas" panose="020B0609020204030204" pitchFamily="49" charset="0"/>
              </a:rPr>
              <a:t>Consenso informato</a:t>
            </a:r>
          </a:p>
          <a:p>
            <a:pPr algn="just"/>
            <a:endParaRPr lang="it-IT" sz="1600" dirty="0">
              <a:latin typeface="Consolas" panose="020B0609020204030204" pitchFamily="49" charset="0"/>
            </a:endParaRPr>
          </a:p>
          <a:p>
            <a:pPr algn="just"/>
            <a:r>
              <a:rPr lang="it-IT" sz="1600" dirty="0">
                <a:latin typeface="Consolas" panose="020B0609020204030204" pitchFamily="49" charset="0"/>
              </a:rPr>
              <a:t>5. …Ai fini della presente legge,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</a:rPr>
              <a:t>sono considerati trattamenti sanitari </a:t>
            </a:r>
            <a:r>
              <a:rPr lang="it-IT" sz="1600" dirty="0">
                <a:latin typeface="Consolas" panose="020B0609020204030204" pitchFamily="49" charset="0"/>
              </a:rPr>
              <a:t>la nutrizione artificiale e l'idratazione artificiale, in quanto somministrazione, su prescrizione medica, di nutrienti mediante dispositivi medici.</a:t>
            </a: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xmlns="" id="{B544C9CF-433E-1145-B3B5-D9347AA4AC97}"/>
              </a:ext>
            </a:extLst>
          </p:cNvPr>
          <p:cNvSpPr txBox="1">
            <a:spLocks/>
          </p:cNvSpPr>
          <p:nvPr/>
        </p:nvSpPr>
        <p:spPr>
          <a:xfrm>
            <a:off x="838200" y="20201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u="sng" dirty="0"/>
              <a:t>Nutrizione e idratazione artificiali</a:t>
            </a:r>
          </a:p>
        </p:txBody>
      </p:sp>
    </p:spTree>
    <p:extLst>
      <p:ext uri="{BB962C8B-B14F-4D97-AF65-F5344CB8AC3E}">
        <p14:creationId xmlns:p14="http://schemas.microsoft.com/office/powerpoint/2010/main" val="3512918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A8138F88-9F51-6F4E-BF65-B30398A75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3768" y="1623496"/>
            <a:ext cx="9970717" cy="3600017"/>
          </a:xfrm>
        </p:spPr>
        <p:txBody>
          <a:bodyPr>
            <a:normAutofit/>
          </a:bodyPr>
          <a:lstStyle/>
          <a:p>
            <a:r>
              <a:rPr lang="it-IT" sz="2800" dirty="0"/>
              <a:t>Presidi</a:t>
            </a:r>
          </a:p>
          <a:p>
            <a:r>
              <a:rPr lang="it-IT" sz="2800" dirty="0"/>
              <a:t>Farmaci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xmlns="" id="{15F5B26A-7CD2-B149-8517-E071650E4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736" y="949489"/>
            <a:ext cx="3278332" cy="4080624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xmlns="" id="{383BE72A-3380-1C48-B0A3-FCE53C56C1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183" y="1170127"/>
            <a:ext cx="3377412" cy="2774303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A248B9EE-08A1-0B46-BD66-00242F205C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3769" y="3332557"/>
            <a:ext cx="3578674" cy="2875174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xmlns="" id="{6F74A19A-FEBE-6B44-8B56-EE522AE48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724" y="3302683"/>
            <a:ext cx="3921311" cy="3261975"/>
          </a:xfrm>
          <a:prstGeom prst="rect">
            <a:avLst/>
          </a:prstGeom>
          <a:effectLst>
            <a:softEdge rad="0"/>
          </a:effectLst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xmlns="" id="{1A7D3FF5-D636-7B4B-9187-F718631EF5F6}"/>
              </a:ext>
            </a:extLst>
          </p:cNvPr>
          <p:cNvSpPr txBox="1">
            <a:spLocks/>
          </p:cNvSpPr>
          <p:nvPr/>
        </p:nvSpPr>
        <p:spPr>
          <a:xfrm>
            <a:off x="838200" y="180886"/>
            <a:ext cx="10515600" cy="9892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u="sng" dirty="0"/>
              <a:t>NIA</a:t>
            </a:r>
          </a:p>
        </p:txBody>
      </p:sp>
    </p:spTree>
    <p:extLst>
      <p:ext uri="{BB962C8B-B14F-4D97-AF65-F5344CB8AC3E}">
        <p14:creationId xmlns:p14="http://schemas.microsoft.com/office/powerpoint/2010/main" val="31984347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8C762625-509F-C049-A4DF-931E16818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u="sng" dirty="0"/>
              <a:t>Comunicazione e rapporto con la famiglia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xmlns="" id="{450176D6-FB24-3D43-B203-47FF1DCDB91F}"/>
              </a:ext>
            </a:extLst>
          </p:cNvPr>
          <p:cNvSpPr txBox="1"/>
          <p:nvPr/>
        </p:nvSpPr>
        <p:spPr>
          <a:xfrm>
            <a:off x="838200" y="2286000"/>
            <a:ext cx="10515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>
                <a:latin typeface="Consolas" panose="020B0609020204030204" pitchFamily="49" charset="0"/>
                <a:cs typeface="Consolas" panose="020B0609020204030204" pitchFamily="49" charset="0"/>
              </a:rPr>
              <a:t>Art. 1</a:t>
            </a:r>
          </a:p>
          <a:p>
            <a:pPr algn="just"/>
            <a:r>
              <a:rPr lang="it-IT" sz="1600" b="1" dirty="0">
                <a:latin typeface="Consolas" panose="020B0609020204030204" pitchFamily="49" charset="0"/>
                <a:cs typeface="Consolas" panose="020B0609020204030204" pitchFamily="49" charset="0"/>
              </a:rPr>
              <a:t>Consenso informato</a:t>
            </a:r>
          </a:p>
          <a:p>
            <a:endParaRPr lang="it-IT" sz="16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r>
              <a:rPr lang="it-IT" sz="1600" dirty="0">
                <a:latin typeface="Consolas" panose="020B0609020204030204" pitchFamily="49" charset="0"/>
                <a:cs typeface="Consolas" panose="020B0609020204030204" pitchFamily="49" charset="0"/>
              </a:rPr>
              <a:t>8.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  <a:cs typeface="Consolas" panose="020B0609020204030204" pitchFamily="49" charset="0"/>
              </a:rPr>
              <a:t>Il tempo della comunicazione tra medico e paziente costituisce tempo di cura.</a:t>
            </a:r>
          </a:p>
          <a:p>
            <a:endParaRPr lang="it-IT" sz="1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920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>
            <a:extLst>
              <a:ext uri="{FF2B5EF4-FFF2-40B4-BE49-F238E27FC236}">
                <a16:creationId xmlns:a16="http://schemas.microsoft.com/office/drawing/2014/main" xmlns="" id="{BBD72325-BABB-4A46-B034-721A36631B7E}"/>
              </a:ext>
            </a:extLst>
          </p:cNvPr>
          <p:cNvGrpSpPr/>
          <p:nvPr/>
        </p:nvGrpSpPr>
        <p:grpSpPr>
          <a:xfrm>
            <a:off x="2003451" y="1794193"/>
            <a:ext cx="8185097" cy="3491895"/>
            <a:chOff x="1788092" y="1808480"/>
            <a:chExt cx="8185097" cy="3491895"/>
          </a:xfrm>
        </p:grpSpPr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xmlns="" id="{24FD9859-DEC1-964B-BC0C-575176666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88092" y="1808480"/>
              <a:ext cx="8185097" cy="288544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4" name="CasellaDiTesto 3">
              <a:extLst>
                <a:ext uri="{FF2B5EF4-FFF2-40B4-BE49-F238E27FC236}">
                  <a16:creationId xmlns:a16="http://schemas.microsoft.com/office/drawing/2014/main" xmlns="" id="{8B80BDAF-B04E-1249-804B-B88BDD75ACD0}"/>
                </a:ext>
              </a:extLst>
            </p:cNvPr>
            <p:cNvSpPr txBox="1"/>
            <p:nvPr/>
          </p:nvSpPr>
          <p:spPr>
            <a:xfrm>
              <a:off x="7732191" y="4900265"/>
              <a:ext cx="22409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dirty="0" err="1"/>
                <a:t>Detering</a:t>
              </a:r>
              <a:r>
                <a:rPr lang="it-IT" sz="2000" dirty="0"/>
                <a:t>, BMJ 2010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8643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>
            <a:extLst>
              <a:ext uri="{FF2B5EF4-FFF2-40B4-BE49-F238E27FC236}">
                <a16:creationId xmlns:a16="http://schemas.microsoft.com/office/drawing/2014/main" xmlns="" id="{C96AB42F-2DFD-D446-8E18-A78A7ADC81FC}"/>
              </a:ext>
            </a:extLst>
          </p:cNvPr>
          <p:cNvGrpSpPr/>
          <p:nvPr/>
        </p:nvGrpSpPr>
        <p:grpSpPr>
          <a:xfrm>
            <a:off x="2407590" y="357582"/>
            <a:ext cx="7132650" cy="5840018"/>
            <a:chOff x="2407590" y="357582"/>
            <a:chExt cx="7132650" cy="5840018"/>
          </a:xfrm>
        </p:grpSpPr>
        <p:pic>
          <p:nvPicPr>
            <p:cNvPr id="2" name="Immagine 1">
              <a:extLst>
                <a:ext uri="{FF2B5EF4-FFF2-40B4-BE49-F238E27FC236}">
                  <a16:creationId xmlns:a16="http://schemas.microsoft.com/office/drawing/2014/main" xmlns="" id="{0C82C523-9395-F040-8750-44D7367F2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07590" y="763982"/>
              <a:ext cx="7132650" cy="5433618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xmlns="" id="{8C60B85B-4223-3C44-B451-D8DC309A1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07590" y="357582"/>
              <a:ext cx="7132650" cy="406400"/>
            </a:xfrm>
            <a:prstGeom prst="rect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</p:pic>
      </p:grpSp>
      <p:sp>
        <p:nvSpPr>
          <p:cNvPr id="6" name="Ovale 5">
            <a:extLst>
              <a:ext uri="{FF2B5EF4-FFF2-40B4-BE49-F238E27FC236}">
                <a16:creationId xmlns:a16="http://schemas.microsoft.com/office/drawing/2014/main" xmlns="" id="{DD1F6AA6-5802-254F-85C6-1F49A2FCD9D0}"/>
              </a:ext>
            </a:extLst>
          </p:cNvPr>
          <p:cNvSpPr/>
          <p:nvPr/>
        </p:nvSpPr>
        <p:spPr>
          <a:xfrm>
            <a:off x="8670352" y="1074848"/>
            <a:ext cx="724242" cy="63809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xmlns="" id="{E9AF7FBD-417A-CC4C-B922-4B13B0BE571A}"/>
              </a:ext>
            </a:extLst>
          </p:cNvPr>
          <p:cNvSpPr/>
          <p:nvPr/>
        </p:nvSpPr>
        <p:spPr>
          <a:xfrm>
            <a:off x="8670352" y="5550101"/>
            <a:ext cx="724242" cy="63809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e 7">
            <a:extLst>
              <a:ext uri="{FF2B5EF4-FFF2-40B4-BE49-F238E27FC236}">
                <a16:creationId xmlns:a16="http://schemas.microsoft.com/office/drawing/2014/main" xmlns="" id="{406559D2-D76A-BD40-9426-C5978FA510CD}"/>
              </a:ext>
            </a:extLst>
          </p:cNvPr>
          <p:cNvSpPr/>
          <p:nvPr/>
        </p:nvSpPr>
        <p:spPr>
          <a:xfrm>
            <a:off x="8670352" y="4462222"/>
            <a:ext cx="724242" cy="63809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Ovale 8">
            <a:extLst>
              <a:ext uri="{FF2B5EF4-FFF2-40B4-BE49-F238E27FC236}">
                <a16:creationId xmlns:a16="http://schemas.microsoft.com/office/drawing/2014/main" xmlns="" id="{ECBE390F-C9A0-DD41-B995-B07FC19340DC}"/>
              </a:ext>
            </a:extLst>
          </p:cNvPr>
          <p:cNvSpPr/>
          <p:nvPr/>
        </p:nvSpPr>
        <p:spPr>
          <a:xfrm>
            <a:off x="8670352" y="2757444"/>
            <a:ext cx="724242" cy="125499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Ovale 9">
            <a:extLst>
              <a:ext uri="{FF2B5EF4-FFF2-40B4-BE49-F238E27FC236}">
                <a16:creationId xmlns:a16="http://schemas.microsoft.com/office/drawing/2014/main" xmlns="" id="{A53334D3-8DEF-2049-A05E-6043D90527BC}"/>
              </a:ext>
            </a:extLst>
          </p:cNvPr>
          <p:cNvSpPr/>
          <p:nvPr/>
        </p:nvSpPr>
        <p:spPr>
          <a:xfrm>
            <a:off x="8670352" y="1963913"/>
            <a:ext cx="724242" cy="63809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001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18A50F9A-F073-B542-98EB-E5071A44C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u="sng" dirty="0"/>
              <a:t>Il giudice tutelare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xmlns="" id="{5876B5C5-A1B7-EF47-A4F5-DE2C7968F2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231314"/>
            <a:ext cx="9601200" cy="219806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it-IT" sz="2200" dirty="0"/>
              <a:t>Competenza specifica</a:t>
            </a:r>
          </a:p>
          <a:p>
            <a:pPr>
              <a:buFont typeface="Wingdings" pitchFamily="2" charset="2"/>
              <a:buChar char="§"/>
            </a:pPr>
            <a:r>
              <a:rPr lang="it-IT" sz="2200" dirty="0"/>
              <a:t>Urgenza</a:t>
            </a:r>
          </a:p>
          <a:p>
            <a:pPr>
              <a:buFont typeface="Wingdings" pitchFamily="2" charset="2"/>
              <a:buChar char="§"/>
            </a:pPr>
            <a:r>
              <a:rPr lang="it-IT" sz="2200" dirty="0"/>
              <a:t>Alternative?</a:t>
            </a:r>
          </a:p>
          <a:p>
            <a:pPr>
              <a:buFont typeface="Wingdings" pitchFamily="2" charset="2"/>
              <a:buChar char="§"/>
            </a:pPr>
            <a:endParaRPr lang="it-IT" sz="2200" dirty="0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xmlns="" id="{4DBA3335-D4FF-2E45-A08B-153B85ACD6D7}"/>
              </a:ext>
            </a:extLst>
          </p:cNvPr>
          <p:cNvSpPr/>
          <p:nvPr/>
        </p:nvSpPr>
        <p:spPr>
          <a:xfrm>
            <a:off x="838200" y="1594378"/>
            <a:ext cx="10515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600" b="1" dirty="0">
                <a:latin typeface="Consolas" panose="020B0609020204030204" pitchFamily="49" charset="0"/>
              </a:rPr>
              <a:t>Art 1. </a:t>
            </a:r>
          </a:p>
          <a:p>
            <a:pPr algn="just"/>
            <a:r>
              <a:rPr lang="it-IT" sz="1600" b="1" dirty="0">
                <a:latin typeface="Consolas" panose="020B0609020204030204" pitchFamily="49" charset="0"/>
              </a:rPr>
              <a:t>Consenso informato</a:t>
            </a:r>
          </a:p>
          <a:p>
            <a:pPr algn="just"/>
            <a:endParaRPr lang="it-IT" sz="1600" b="1" dirty="0">
              <a:latin typeface="Consolas" panose="020B0609020204030204" pitchFamily="49" charset="0"/>
            </a:endParaRPr>
          </a:p>
          <a:p>
            <a:pPr algn="just"/>
            <a:r>
              <a:rPr lang="it-IT" sz="1600" b="1" dirty="0">
                <a:latin typeface="Consolas" panose="020B0609020204030204" pitchFamily="49" charset="0"/>
              </a:rPr>
              <a:t>5.</a:t>
            </a:r>
            <a:r>
              <a:rPr lang="it-IT" sz="1600" dirty="0">
                <a:latin typeface="Consolas" panose="020B0609020204030204" pitchFamily="49" charset="0"/>
              </a:rPr>
              <a:t> …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</a:rPr>
              <a:t>il medico </a:t>
            </a:r>
            <a:r>
              <a:rPr lang="it-IT" sz="1600" dirty="0" err="1">
                <a:highlight>
                  <a:srgbClr val="FFFF00"/>
                </a:highlight>
                <a:latin typeface="Consolas" panose="020B0609020204030204" pitchFamily="49" charset="0"/>
              </a:rPr>
              <a:t>e'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</a:rPr>
              <a:t> tenuto al rispetto delle DAT</a:t>
            </a:r>
            <a:r>
              <a:rPr lang="it-IT" sz="1600" dirty="0">
                <a:latin typeface="Consolas" panose="020B0609020204030204" pitchFamily="49" charset="0"/>
              </a:rPr>
              <a:t>, le quali possono essere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</a:rPr>
              <a:t>disattese,</a:t>
            </a:r>
            <a:r>
              <a:rPr lang="it-IT" sz="1600" dirty="0">
                <a:latin typeface="Consolas" panose="020B0609020204030204" pitchFamily="49" charset="0"/>
              </a:rPr>
              <a:t> in tutto o in parte, dal medico stesso,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</a:rPr>
              <a:t>in accordo con il fiduciario, qualora esse appaiano palesemente incongrue o non corrispondenti alla condizione clinica attuale </a:t>
            </a:r>
            <a:r>
              <a:rPr lang="it-IT" sz="1600" dirty="0">
                <a:latin typeface="Consolas" panose="020B0609020204030204" pitchFamily="49" charset="0"/>
              </a:rPr>
              <a:t>del paziente ovvero sussistano terapie non prevedibili all'atto della sottoscrizione, capaci di offrire concrete </a:t>
            </a:r>
            <a:r>
              <a:rPr lang="it-IT" sz="1600" dirty="0" err="1">
                <a:latin typeface="Consolas" panose="020B0609020204030204" pitchFamily="49" charset="0"/>
              </a:rPr>
              <a:t>possibilita'</a:t>
            </a:r>
            <a:r>
              <a:rPr lang="it-IT" sz="1600" dirty="0">
                <a:latin typeface="Consolas" panose="020B0609020204030204" pitchFamily="49" charset="0"/>
              </a:rPr>
              <a:t> di miglioramento delle condizioni di vita. </a:t>
            </a:r>
            <a:r>
              <a:rPr lang="it-IT" sz="1600" dirty="0">
                <a:highlight>
                  <a:srgbClr val="FFFF00"/>
                </a:highlight>
                <a:latin typeface="Consolas" panose="020B0609020204030204" pitchFamily="49" charset="0"/>
              </a:rPr>
              <a:t>Nel caso di conflitto tra il fiduciario e il medico, si procede ai sensi del comma 5, dell'articolo 3.</a:t>
            </a:r>
            <a:endParaRPr lang="it-IT" sz="1600" dirty="0">
              <a:effectLst/>
              <a:highlight>
                <a:srgbClr val="FFFF00"/>
              </a:highlight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13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o 5">
            <a:extLst>
              <a:ext uri="{FF2B5EF4-FFF2-40B4-BE49-F238E27FC236}">
                <a16:creationId xmlns:a16="http://schemas.microsoft.com/office/drawing/2014/main" xmlns="" id="{874F08AB-F76C-4E4B-B839-E78B3E0F1DDD}"/>
              </a:ext>
            </a:extLst>
          </p:cNvPr>
          <p:cNvGrpSpPr/>
          <p:nvPr/>
        </p:nvGrpSpPr>
        <p:grpSpPr>
          <a:xfrm>
            <a:off x="1692320" y="1139180"/>
            <a:ext cx="8980227" cy="2968097"/>
            <a:chOff x="1801504" y="748420"/>
            <a:chExt cx="8980227" cy="2968097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xmlns="" id="{A6345A8A-3822-114C-9E47-AAA526C34B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1504" y="748420"/>
              <a:ext cx="8980227" cy="2397112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5" name="CasellaDiTesto 4">
              <a:extLst>
                <a:ext uri="{FF2B5EF4-FFF2-40B4-BE49-F238E27FC236}">
                  <a16:creationId xmlns:a16="http://schemas.microsoft.com/office/drawing/2014/main" xmlns="" id="{326FF1AD-DAE4-9346-B75A-CC9552342E3C}"/>
                </a:ext>
              </a:extLst>
            </p:cNvPr>
            <p:cNvSpPr txBox="1"/>
            <p:nvPr/>
          </p:nvSpPr>
          <p:spPr>
            <a:xfrm>
              <a:off x="5890392" y="3316407"/>
              <a:ext cx="48913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b="1" dirty="0" err="1"/>
                <a:t>Jesus</a:t>
              </a:r>
              <a:r>
                <a:rPr lang="it-IT" sz="2000" b="1" dirty="0"/>
                <a:t>, Journal of Emergency Medicine 2018</a:t>
              </a:r>
            </a:p>
          </p:txBody>
        </p:sp>
      </p:grpSp>
      <p:grpSp>
        <p:nvGrpSpPr>
          <p:cNvPr id="9" name="Gruppo 8">
            <a:extLst>
              <a:ext uri="{FF2B5EF4-FFF2-40B4-BE49-F238E27FC236}">
                <a16:creationId xmlns:a16="http://schemas.microsoft.com/office/drawing/2014/main" xmlns="" id="{DBA12F38-00EE-8E45-8254-0257DB2E9AE8}"/>
              </a:ext>
            </a:extLst>
          </p:cNvPr>
          <p:cNvGrpSpPr/>
          <p:nvPr/>
        </p:nvGrpSpPr>
        <p:grpSpPr>
          <a:xfrm>
            <a:off x="1692320" y="4390959"/>
            <a:ext cx="8980227" cy="1596908"/>
            <a:chOff x="1692322" y="3913651"/>
            <a:chExt cx="8980227" cy="1596908"/>
          </a:xfrm>
        </p:grpSpPr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xmlns="" id="{B9D93445-C1CA-1E4E-89E0-69750E759A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92322" y="3913651"/>
              <a:ext cx="8980227" cy="91311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8" name="CasellaDiTesto 7">
              <a:extLst>
                <a:ext uri="{FF2B5EF4-FFF2-40B4-BE49-F238E27FC236}">
                  <a16:creationId xmlns:a16="http://schemas.microsoft.com/office/drawing/2014/main" xmlns="" id="{A7DCBF85-DCE3-ED43-B6D9-7C15AFA535C4}"/>
                </a:ext>
              </a:extLst>
            </p:cNvPr>
            <p:cNvSpPr txBox="1"/>
            <p:nvPr/>
          </p:nvSpPr>
          <p:spPr>
            <a:xfrm>
              <a:off x="6585596" y="5110449"/>
              <a:ext cx="40869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b="1" dirty="0"/>
                <a:t>Cohen, Journal of Critical Care 2009</a:t>
              </a:r>
            </a:p>
          </p:txBody>
        </p:sp>
      </p:grp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11B112C-8B5D-9A4C-8447-428E2B486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834" y="278235"/>
            <a:ext cx="9601200" cy="97375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4000" u="sng" dirty="0"/>
              <a:t>Mal interpretazione e applicazione  scorretta</a:t>
            </a: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xmlns="" id="{F46E91C8-B2C8-5B46-8A19-7D26D0C6058A}"/>
              </a:ext>
            </a:extLst>
          </p:cNvPr>
          <p:cNvGrpSpPr/>
          <p:nvPr/>
        </p:nvGrpSpPr>
        <p:grpSpPr>
          <a:xfrm>
            <a:off x="1692320" y="1786838"/>
            <a:ext cx="9289080" cy="1891295"/>
            <a:chOff x="0" y="2493536"/>
            <a:chExt cx="12611314" cy="2556060"/>
          </a:xfrm>
        </p:grpSpPr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xmlns="" id="{70BC4FDD-AC61-E045-BCD3-02EDA41638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2493536"/>
              <a:ext cx="12192000" cy="18709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sp>
          <p:nvSpPr>
            <p:cNvPr id="10" name="CasellaDiTesto 9">
              <a:extLst>
                <a:ext uri="{FF2B5EF4-FFF2-40B4-BE49-F238E27FC236}">
                  <a16:creationId xmlns:a16="http://schemas.microsoft.com/office/drawing/2014/main" xmlns="" id="{20484A69-31C6-884E-9D69-4E287940BB58}"/>
                </a:ext>
              </a:extLst>
            </p:cNvPr>
            <p:cNvSpPr txBox="1"/>
            <p:nvPr/>
          </p:nvSpPr>
          <p:spPr>
            <a:xfrm>
              <a:off x="7781650" y="4508853"/>
              <a:ext cx="4829664" cy="540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2000" b="1" dirty="0"/>
                <a:t>Chen, American </a:t>
              </a:r>
              <a:r>
                <a:rPr lang="it-IT" sz="2000" b="1" dirty="0" err="1"/>
                <a:t>Heart</a:t>
              </a:r>
              <a:r>
                <a:rPr lang="it-IT" sz="2000" b="1" dirty="0"/>
                <a:t> </a:t>
              </a:r>
              <a:r>
                <a:rPr lang="it-IT" sz="2000" b="1" dirty="0" err="1"/>
                <a:t>J</a:t>
              </a:r>
              <a:r>
                <a:rPr lang="it-IT" sz="2000" b="1" dirty="0"/>
                <a:t> 2008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8352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71016744-ACFE-E145-BE83-6625097CF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u="sng" dirty="0"/>
              <a:t>Conclusioni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64385573-2BF3-B64A-BDBF-C1FAF61EAE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10186988" cy="3581400"/>
          </a:xfrm>
        </p:spPr>
        <p:txBody>
          <a:bodyPr>
            <a:normAutofit/>
          </a:bodyPr>
          <a:lstStyle/>
          <a:p>
            <a:r>
              <a:rPr lang="it-IT" sz="2400" dirty="0"/>
              <a:t>L’argomento si presta a controversie</a:t>
            </a:r>
          </a:p>
          <a:p>
            <a:r>
              <a:rPr lang="it-IT" sz="2400" dirty="0"/>
              <a:t>La legge risponde ad un diritto fondamentale del malato</a:t>
            </a:r>
          </a:p>
          <a:p>
            <a:r>
              <a:rPr lang="it-IT" sz="2400" dirty="0"/>
              <a:t>E’ una opportunità per il medico di operare nell’interesse del paziente</a:t>
            </a:r>
          </a:p>
          <a:p>
            <a:r>
              <a:rPr lang="it-IT" sz="2400" dirty="0"/>
              <a:t>La vera conquista sono le DAT all’interno di una pianificazione condivisa delle cure</a:t>
            </a:r>
          </a:p>
          <a:p>
            <a:r>
              <a:rPr lang="it-IT" sz="2400" dirty="0"/>
              <a:t>E’ un’illusione pensare di avere tutto sotto controllo</a:t>
            </a:r>
          </a:p>
        </p:txBody>
      </p:sp>
    </p:spTree>
    <p:extLst>
      <p:ext uri="{BB962C8B-B14F-4D97-AF65-F5344CB8AC3E}">
        <p14:creationId xmlns:p14="http://schemas.microsoft.com/office/powerpoint/2010/main" val="204141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xmlns="" id="{EE4AE1FE-3846-2142-941D-86DF11BE5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4" y="2844209"/>
            <a:ext cx="9601200" cy="1485900"/>
          </a:xfrm>
        </p:spPr>
        <p:txBody>
          <a:bodyPr/>
          <a:lstStyle/>
          <a:p>
            <a:pPr algn="ctr"/>
            <a:r>
              <a:rPr lang="it-IT" dirty="0"/>
              <a:t>Grazie!</a:t>
            </a:r>
          </a:p>
        </p:txBody>
      </p:sp>
    </p:spTree>
    <p:extLst>
      <p:ext uri="{BB962C8B-B14F-4D97-AF65-F5344CB8AC3E}">
        <p14:creationId xmlns:p14="http://schemas.microsoft.com/office/powerpoint/2010/main" val="394846578"/>
      </p:ext>
    </p:extLst>
  </p:cSld>
  <p:clrMapOvr>
    <a:masterClrMapping/>
  </p:clrMapOvr>
</p:sld>
</file>

<file path=ppt/theme/theme1.xml><?xml version="1.0" encoding="utf-8"?>
<a:theme xmlns:a="http://schemas.openxmlformats.org/drawingml/2006/main" name="Ritaglio">
  <a:themeElements>
    <a:clrScheme name="Ritaglio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Ritaglio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Ritaglio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{67661866-4BD7-4C43-A227-B332FA9F2358}tf10001072</Template>
  <TotalTime>2153</TotalTime>
  <Words>707</Words>
  <Application>Microsoft Office PowerPoint</Application>
  <PresentationFormat>Personalizzato</PresentationFormat>
  <Paragraphs>74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2" baseType="lpstr">
      <vt:lpstr>Ritaglio</vt:lpstr>
      <vt:lpstr>Presentazione standard di PowerPoint</vt:lpstr>
      <vt:lpstr>Presentazione standard di PowerPoint</vt:lpstr>
      <vt:lpstr>Presentazione standard di PowerPoint</vt:lpstr>
      <vt:lpstr>Non perdiamo di vista i punti fondamentali</vt:lpstr>
      <vt:lpstr>Presentazione standard di PowerPoint</vt:lpstr>
      <vt:lpstr>Presentazione standard di PowerPoint</vt:lpstr>
      <vt:lpstr>I punti controversi</vt:lpstr>
      <vt:lpstr>DAT e Pianificazione convisa delle cure</vt:lpstr>
      <vt:lpstr>Attualità e Specificità</vt:lpstr>
      <vt:lpstr>Presentazione standard di PowerPoint</vt:lpstr>
      <vt:lpstr>Obiezione di coscienza</vt:lpstr>
      <vt:lpstr>Fiduciario</vt:lpstr>
      <vt:lpstr>Presentazione standard di PowerPoint</vt:lpstr>
      <vt:lpstr>Presentazione standard di PowerPoint</vt:lpstr>
      <vt:lpstr>Comunicazione e rapporto con la famiglia</vt:lpstr>
      <vt:lpstr>Presentazione standard di PowerPoint</vt:lpstr>
      <vt:lpstr>Presentazione standard di PowerPoint</vt:lpstr>
      <vt:lpstr>Il giudice tutelare</vt:lpstr>
      <vt:lpstr>Mal interpretazione e applicazione  scorretta</vt:lpstr>
      <vt:lpstr>Conclusioni</vt:lpstr>
      <vt:lpstr>Grazie!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legge “Norme in materia di consenso informato e di disposizioni anticipate di trattamento” ci interroga.</dc:title>
  <dc:creator>Utente di Microsoft Office</dc:creator>
  <cp:lastModifiedBy>Stefania Bracchi</cp:lastModifiedBy>
  <cp:revision>68</cp:revision>
  <dcterms:created xsi:type="dcterms:W3CDTF">2018-10-16T11:16:46Z</dcterms:created>
  <dcterms:modified xsi:type="dcterms:W3CDTF">2018-12-03T11:19:16Z</dcterms:modified>
</cp:coreProperties>
</file>