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4" r:id="rId3"/>
    <p:sldId id="307" r:id="rId4"/>
    <p:sldId id="257" r:id="rId5"/>
    <p:sldId id="306" r:id="rId6"/>
    <p:sldId id="261" r:id="rId7"/>
    <p:sldId id="258" r:id="rId8"/>
    <p:sldId id="308" r:id="rId9"/>
    <p:sldId id="301" r:id="rId10"/>
    <p:sldId id="295" r:id="rId11"/>
    <p:sldId id="303" r:id="rId12"/>
    <p:sldId id="277" r:id="rId13"/>
    <p:sldId id="275" r:id="rId14"/>
    <p:sldId id="259" r:id="rId15"/>
    <p:sldId id="280" r:id="rId16"/>
    <p:sldId id="279" r:id="rId17"/>
    <p:sldId id="281" r:id="rId18"/>
    <p:sldId id="304" r:id="rId19"/>
    <p:sldId id="300" r:id="rId20"/>
    <p:sldId id="288" r:id="rId21"/>
    <p:sldId id="305" r:id="rId22"/>
    <p:sldId id="289" r:id="rId23"/>
    <p:sldId id="290" r:id="rId24"/>
    <p:sldId id="302" r:id="rId25"/>
    <p:sldId id="292" r:id="rId26"/>
    <p:sldId id="293" r:id="rId27"/>
    <p:sldId id="299" r:id="rId28"/>
    <p:sldId id="294" r:id="rId29"/>
    <p:sldId id="267" r:id="rId30"/>
    <p:sldId id="266" r:id="rId31"/>
    <p:sldId id="268" r:id="rId32"/>
    <p:sldId id="278" r:id="rId33"/>
    <p:sldId id="298" r:id="rId34"/>
    <p:sldId id="273" r:id="rId35"/>
  </p:sldIdLst>
  <p:sldSz cx="12192000" cy="6858000"/>
  <p:notesSz cx="6797675" cy="9926638"/>
  <p:defaultTextStyle>
    <a:defPPr>
      <a:defRPr lang="it-IT"/>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48" d="100"/>
          <a:sy n="48" d="100"/>
        </p:scale>
        <p:origin x="60" y="6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lvl1pPr>
              <a:defRPr/>
            </a:lvl1pPr>
          </a:lstStyle>
          <a:p>
            <a:pPr>
              <a:defRPr/>
            </a:pPr>
            <a:fld id="{352AF8C5-CB97-4E41-A3F8-26BF4E9F0F7B}" type="datetimeFigureOut">
              <a:rPr lang="it-IT"/>
              <a:pPr>
                <a:defRPr/>
              </a:pPr>
              <a:t>14/09/2020</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A270AD2E-C807-41AB-88D3-B67A7C8EEBFE}" type="slidenum">
              <a:rPr lang="it-IT"/>
              <a:pPr>
                <a:defRPr/>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pPr>
              <a:defRPr/>
            </a:pPr>
            <a:fld id="{5456B089-F18B-4B48-B016-ED9E8645A80D}" type="datetimeFigureOut">
              <a:rPr lang="it-IT"/>
              <a:pPr>
                <a:defRPr/>
              </a:pPr>
              <a:t>14/09/2020</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5240D0FD-2411-449C-8649-500CBA79793B}" type="slidenum">
              <a:rPr lang="it-IT"/>
              <a:pPr>
                <a:defRPr/>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Segnaposto data 3"/>
          <p:cNvSpPr>
            <a:spLocks noGrp="1"/>
          </p:cNvSpPr>
          <p:nvPr>
            <p:ph type="dt" sz="half" idx="10"/>
          </p:nvPr>
        </p:nvSpPr>
        <p:spPr/>
        <p:txBody>
          <a:bodyPr/>
          <a:lstStyle>
            <a:lvl1pPr>
              <a:defRPr/>
            </a:lvl1pPr>
          </a:lstStyle>
          <a:p>
            <a:pPr>
              <a:defRPr/>
            </a:pPr>
            <a:fld id="{C33967DC-A82A-4CCB-A014-EB4C80F47119}" type="datetimeFigureOut">
              <a:rPr lang="it-IT"/>
              <a:pPr>
                <a:defRPr/>
              </a:pPr>
              <a:t>14/09/2020</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986B7E24-A2D2-444F-AD01-33BD458A0DBD}" type="slidenum">
              <a:rPr lang="it-IT"/>
              <a:pPr>
                <a:defRPr/>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3"/>
          <p:cNvSpPr>
            <a:spLocks noGrp="1"/>
          </p:cNvSpPr>
          <p:nvPr>
            <p:ph type="dt" sz="half" idx="10"/>
          </p:nvPr>
        </p:nvSpPr>
        <p:spPr/>
        <p:txBody>
          <a:bodyPr/>
          <a:lstStyle>
            <a:lvl1pPr>
              <a:defRPr/>
            </a:lvl1pPr>
          </a:lstStyle>
          <a:p>
            <a:pPr>
              <a:defRPr/>
            </a:pPr>
            <a:fld id="{C83D89BE-8625-4AF9-94A4-8EAEC56AF234}" type="datetimeFigureOut">
              <a:rPr lang="it-IT"/>
              <a:pPr>
                <a:defRPr/>
              </a:pPr>
              <a:t>14/09/2020</a:t>
            </a:fld>
            <a:endParaRPr lang="it-IT"/>
          </a:p>
        </p:txBody>
      </p:sp>
      <p:sp>
        <p:nvSpPr>
          <p:cNvPr id="6" name="Segnaposto piè di pagina 4"/>
          <p:cNvSpPr>
            <a:spLocks noGrp="1"/>
          </p:cNvSpPr>
          <p:nvPr>
            <p:ph type="ftr" sz="quarter" idx="11"/>
          </p:nvPr>
        </p:nvSpPr>
        <p:spPr/>
        <p:txBody>
          <a:bodyPr/>
          <a:lstStyle>
            <a:lvl1pPr>
              <a:defRPr/>
            </a:lvl1pPr>
          </a:lstStyle>
          <a:p>
            <a:pPr>
              <a:defRPr/>
            </a:pPr>
            <a:endParaRPr lang="it-IT"/>
          </a:p>
        </p:txBody>
      </p:sp>
      <p:sp>
        <p:nvSpPr>
          <p:cNvPr id="7" name="Segnaposto numero diapositiva 5"/>
          <p:cNvSpPr>
            <a:spLocks noGrp="1"/>
          </p:cNvSpPr>
          <p:nvPr>
            <p:ph type="sldNum" sz="quarter" idx="12"/>
          </p:nvPr>
        </p:nvSpPr>
        <p:spPr/>
        <p:txBody>
          <a:bodyPr/>
          <a:lstStyle>
            <a:lvl1pPr>
              <a:defRPr/>
            </a:lvl1pPr>
          </a:lstStyle>
          <a:p>
            <a:pPr>
              <a:defRPr/>
            </a:pPr>
            <a:fld id="{841AF0D5-65EA-4B21-B146-857177542C3C}" type="slidenum">
              <a:rPr lang="it-IT"/>
              <a:pPr>
                <a:defRPr/>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3"/>
          <p:cNvSpPr>
            <a:spLocks noGrp="1"/>
          </p:cNvSpPr>
          <p:nvPr>
            <p:ph type="dt" sz="half" idx="10"/>
          </p:nvPr>
        </p:nvSpPr>
        <p:spPr/>
        <p:txBody>
          <a:bodyPr/>
          <a:lstStyle>
            <a:lvl1pPr>
              <a:defRPr/>
            </a:lvl1pPr>
          </a:lstStyle>
          <a:p>
            <a:pPr>
              <a:defRPr/>
            </a:pPr>
            <a:fld id="{55E22501-A76D-4792-8233-91EB7060BC0A}" type="datetimeFigureOut">
              <a:rPr lang="it-IT"/>
              <a:pPr>
                <a:defRPr/>
              </a:pPr>
              <a:t>14/09/2020</a:t>
            </a:fld>
            <a:endParaRPr lang="it-IT"/>
          </a:p>
        </p:txBody>
      </p:sp>
      <p:sp>
        <p:nvSpPr>
          <p:cNvPr id="8" name="Segnaposto piè di pagina 4"/>
          <p:cNvSpPr>
            <a:spLocks noGrp="1"/>
          </p:cNvSpPr>
          <p:nvPr>
            <p:ph type="ftr" sz="quarter" idx="11"/>
          </p:nvPr>
        </p:nvSpPr>
        <p:spPr/>
        <p:txBody>
          <a:bodyPr/>
          <a:lstStyle>
            <a:lvl1pPr>
              <a:defRPr/>
            </a:lvl1pPr>
          </a:lstStyle>
          <a:p>
            <a:pPr>
              <a:defRPr/>
            </a:pPr>
            <a:endParaRPr lang="it-IT"/>
          </a:p>
        </p:txBody>
      </p:sp>
      <p:sp>
        <p:nvSpPr>
          <p:cNvPr id="9" name="Segnaposto numero diapositiva 5"/>
          <p:cNvSpPr>
            <a:spLocks noGrp="1"/>
          </p:cNvSpPr>
          <p:nvPr>
            <p:ph type="sldNum" sz="quarter" idx="12"/>
          </p:nvPr>
        </p:nvSpPr>
        <p:spPr/>
        <p:txBody>
          <a:bodyPr/>
          <a:lstStyle>
            <a:lvl1pPr>
              <a:defRPr/>
            </a:lvl1pPr>
          </a:lstStyle>
          <a:p>
            <a:pPr>
              <a:defRPr/>
            </a:pPr>
            <a:fld id="{849295D2-C36F-4AFE-980B-6B7F0CBDBB31}" type="slidenum">
              <a:rPr lang="it-IT"/>
              <a:pPr>
                <a:defRPr/>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3"/>
          <p:cNvSpPr>
            <a:spLocks noGrp="1"/>
          </p:cNvSpPr>
          <p:nvPr>
            <p:ph type="dt" sz="half" idx="10"/>
          </p:nvPr>
        </p:nvSpPr>
        <p:spPr/>
        <p:txBody>
          <a:bodyPr/>
          <a:lstStyle>
            <a:lvl1pPr>
              <a:defRPr/>
            </a:lvl1pPr>
          </a:lstStyle>
          <a:p>
            <a:pPr>
              <a:defRPr/>
            </a:pPr>
            <a:fld id="{2A84B7F5-1EB0-4A20-8690-A843EBF783E8}" type="datetimeFigureOut">
              <a:rPr lang="it-IT"/>
              <a:pPr>
                <a:defRPr/>
              </a:pPr>
              <a:t>14/09/2020</a:t>
            </a:fld>
            <a:endParaRPr lang="it-IT"/>
          </a:p>
        </p:txBody>
      </p:sp>
      <p:sp>
        <p:nvSpPr>
          <p:cNvPr id="4" name="Segnaposto piè di pagina 4"/>
          <p:cNvSpPr>
            <a:spLocks noGrp="1"/>
          </p:cNvSpPr>
          <p:nvPr>
            <p:ph type="ftr" sz="quarter" idx="11"/>
          </p:nvPr>
        </p:nvSpPr>
        <p:spPr/>
        <p:txBody>
          <a:bodyPr/>
          <a:lstStyle>
            <a:lvl1pPr>
              <a:defRPr/>
            </a:lvl1pPr>
          </a:lstStyle>
          <a:p>
            <a:pPr>
              <a:defRPr/>
            </a:pPr>
            <a:endParaRPr lang="it-IT"/>
          </a:p>
        </p:txBody>
      </p:sp>
      <p:sp>
        <p:nvSpPr>
          <p:cNvPr id="5" name="Segnaposto numero diapositiva 5"/>
          <p:cNvSpPr>
            <a:spLocks noGrp="1"/>
          </p:cNvSpPr>
          <p:nvPr>
            <p:ph type="sldNum" sz="quarter" idx="12"/>
          </p:nvPr>
        </p:nvSpPr>
        <p:spPr/>
        <p:txBody>
          <a:bodyPr/>
          <a:lstStyle>
            <a:lvl1pPr>
              <a:defRPr/>
            </a:lvl1pPr>
          </a:lstStyle>
          <a:p>
            <a:pPr>
              <a:defRPr/>
            </a:pPr>
            <a:fld id="{C18A47F0-5788-4A8E-ADCE-9335D895E697}" type="slidenum">
              <a:rPr lang="it-IT"/>
              <a:pPr>
                <a:defRPr/>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3"/>
          <p:cNvSpPr>
            <a:spLocks noGrp="1"/>
          </p:cNvSpPr>
          <p:nvPr>
            <p:ph type="dt" sz="half" idx="10"/>
          </p:nvPr>
        </p:nvSpPr>
        <p:spPr/>
        <p:txBody>
          <a:bodyPr/>
          <a:lstStyle>
            <a:lvl1pPr>
              <a:defRPr/>
            </a:lvl1pPr>
          </a:lstStyle>
          <a:p>
            <a:pPr>
              <a:defRPr/>
            </a:pPr>
            <a:fld id="{06D7D2E9-77B0-477C-AA0F-F09138206928}" type="datetimeFigureOut">
              <a:rPr lang="it-IT"/>
              <a:pPr>
                <a:defRPr/>
              </a:pPr>
              <a:t>14/09/2020</a:t>
            </a:fld>
            <a:endParaRPr lang="it-IT"/>
          </a:p>
        </p:txBody>
      </p:sp>
      <p:sp>
        <p:nvSpPr>
          <p:cNvPr id="3" name="Segnaposto piè di pagina 4"/>
          <p:cNvSpPr>
            <a:spLocks noGrp="1"/>
          </p:cNvSpPr>
          <p:nvPr>
            <p:ph type="ftr" sz="quarter" idx="11"/>
          </p:nvPr>
        </p:nvSpPr>
        <p:spPr/>
        <p:txBody>
          <a:bodyPr/>
          <a:lstStyle>
            <a:lvl1pPr>
              <a:defRPr/>
            </a:lvl1pPr>
          </a:lstStyle>
          <a:p>
            <a:pPr>
              <a:defRPr/>
            </a:pPr>
            <a:endParaRPr lang="it-IT"/>
          </a:p>
        </p:txBody>
      </p:sp>
      <p:sp>
        <p:nvSpPr>
          <p:cNvPr id="4" name="Segnaposto numero diapositiva 5"/>
          <p:cNvSpPr>
            <a:spLocks noGrp="1"/>
          </p:cNvSpPr>
          <p:nvPr>
            <p:ph type="sldNum" sz="quarter" idx="12"/>
          </p:nvPr>
        </p:nvSpPr>
        <p:spPr/>
        <p:txBody>
          <a:bodyPr/>
          <a:lstStyle>
            <a:lvl1pPr>
              <a:defRPr/>
            </a:lvl1pPr>
          </a:lstStyle>
          <a:p>
            <a:pPr>
              <a:defRPr/>
            </a:pPr>
            <a:fld id="{653E9341-18A8-45A3-8548-2CE775A14251}" type="slidenum">
              <a:rPr lang="it-IT"/>
              <a:pPr>
                <a:defRPr/>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3"/>
          <p:cNvSpPr>
            <a:spLocks noGrp="1"/>
          </p:cNvSpPr>
          <p:nvPr>
            <p:ph type="dt" sz="half" idx="10"/>
          </p:nvPr>
        </p:nvSpPr>
        <p:spPr/>
        <p:txBody>
          <a:bodyPr/>
          <a:lstStyle>
            <a:lvl1pPr>
              <a:defRPr/>
            </a:lvl1pPr>
          </a:lstStyle>
          <a:p>
            <a:pPr>
              <a:defRPr/>
            </a:pPr>
            <a:fld id="{3CC9B86A-E5A5-4A0E-922E-D3353A613D2E}" type="datetimeFigureOut">
              <a:rPr lang="it-IT"/>
              <a:pPr>
                <a:defRPr/>
              </a:pPr>
              <a:t>14/09/2020</a:t>
            </a:fld>
            <a:endParaRPr lang="it-IT"/>
          </a:p>
        </p:txBody>
      </p:sp>
      <p:sp>
        <p:nvSpPr>
          <p:cNvPr id="6" name="Segnaposto piè di pagina 4"/>
          <p:cNvSpPr>
            <a:spLocks noGrp="1"/>
          </p:cNvSpPr>
          <p:nvPr>
            <p:ph type="ftr" sz="quarter" idx="11"/>
          </p:nvPr>
        </p:nvSpPr>
        <p:spPr/>
        <p:txBody>
          <a:bodyPr/>
          <a:lstStyle>
            <a:lvl1pPr>
              <a:defRPr/>
            </a:lvl1pPr>
          </a:lstStyle>
          <a:p>
            <a:pPr>
              <a:defRPr/>
            </a:pPr>
            <a:endParaRPr lang="it-IT"/>
          </a:p>
        </p:txBody>
      </p:sp>
      <p:sp>
        <p:nvSpPr>
          <p:cNvPr id="7" name="Segnaposto numero diapositiva 5"/>
          <p:cNvSpPr>
            <a:spLocks noGrp="1"/>
          </p:cNvSpPr>
          <p:nvPr>
            <p:ph type="sldNum" sz="quarter" idx="12"/>
          </p:nvPr>
        </p:nvSpPr>
        <p:spPr/>
        <p:txBody>
          <a:bodyPr/>
          <a:lstStyle>
            <a:lvl1pPr>
              <a:defRPr/>
            </a:lvl1pPr>
          </a:lstStyle>
          <a:p>
            <a:pPr>
              <a:defRPr/>
            </a:pPr>
            <a:fld id="{0F4B353E-23D7-4B65-80F8-41C9BA0C2CF8}" type="slidenum">
              <a:rPr lang="it-IT"/>
              <a:pPr>
                <a:defRPr/>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3"/>
          <p:cNvSpPr>
            <a:spLocks noGrp="1"/>
          </p:cNvSpPr>
          <p:nvPr>
            <p:ph type="dt" sz="half" idx="10"/>
          </p:nvPr>
        </p:nvSpPr>
        <p:spPr/>
        <p:txBody>
          <a:bodyPr/>
          <a:lstStyle>
            <a:lvl1pPr>
              <a:defRPr/>
            </a:lvl1pPr>
          </a:lstStyle>
          <a:p>
            <a:pPr>
              <a:defRPr/>
            </a:pPr>
            <a:fld id="{164DB32F-3C29-4513-99D7-4DC07FADAC7C}" type="datetimeFigureOut">
              <a:rPr lang="it-IT"/>
              <a:pPr>
                <a:defRPr/>
              </a:pPr>
              <a:t>14/09/2020</a:t>
            </a:fld>
            <a:endParaRPr lang="it-IT"/>
          </a:p>
        </p:txBody>
      </p:sp>
      <p:sp>
        <p:nvSpPr>
          <p:cNvPr id="6" name="Segnaposto piè di pagina 4"/>
          <p:cNvSpPr>
            <a:spLocks noGrp="1"/>
          </p:cNvSpPr>
          <p:nvPr>
            <p:ph type="ftr" sz="quarter" idx="11"/>
          </p:nvPr>
        </p:nvSpPr>
        <p:spPr/>
        <p:txBody>
          <a:bodyPr/>
          <a:lstStyle>
            <a:lvl1pPr>
              <a:defRPr/>
            </a:lvl1pPr>
          </a:lstStyle>
          <a:p>
            <a:pPr>
              <a:defRPr/>
            </a:pPr>
            <a:endParaRPr lang="it-IT"/>
          </a:p>
        </p:txBody>
      </p:sp>
      <p:sp>
        <p:nvSpPr>
          <p:cNvPr id="7" name="Segnaposto numero diapositiva 5"/>
          <p:cNvSpPr>
            <a:spLocks noGrp="1"/>
          </p:cNvSpPr>
          <p:nvPr>
            <p:ph type="sldNum" sz="quarter" idx="12"/>
          </p:nvPr>
        </p:nvSpPr>
        <p:spPr/>
        <p:txBody>
          <a:bodyPr/>
          <a:lstStyle>
            <a:lvl1pPr>
              <a:defRPr/>
            </a:lvl1pPr>
          </a:lstStyle>
          <a:p>
            <a:pPr>
              <a:defRPr/>
            </a:pPr>
            <a:fld id="{AA1A6CA4-3B43-4C99-B0C8-EC1DA0506141}" type="slidenum">
              <a:rPr lang="it-IT"/>
              <a:pPr>
                <a:defRPr/>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pPr>
              <a:defRPr/>
            </a:pPr>
            <a:fld id="{1239207E-2B96-4D7E-A267-6DB4D1809253}" type="datetimeFigureOut">
              <a:rPr lang="it-IT"/>
              <a:pPr>
                <a:defRPr/>
              </a:pPr>
              <a:t>14/09/2020</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0882772E-C9B8-47FD-A62E-3BD9E7BB37CE}" type="slidenum">
              <a:rPr lang="it-IT"/>
              <a:pPr>
                <a:defRPr/>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pPr>
              <a:defRPr/>
            </a:pPr>
            <a:fld id="{48631C69-39C2-4D8A-AB6F-D2D2016D62F2}" type="datetimeFigureOut">
              <a:rPr lang="it-IT"/>
              <a:pPr>
                <a:defRPr/>
              </a:pPr>
              <a:t>14/09/2020</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C790E561-090E-4140-8BA9-A4C0BEA70221}" type="slidenum">
              <a:rPr lang="it-IT"/>
              <a:pPr>
                <a:defRPr/>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Segnaposto titolo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a:t>Fare clic per modificare lo stile del titolo</a:t>
            </a:r>
          </a:p>
        </p:txBody>
      </p:sp>
      <p:sp>
        <p:nvSpPr>
          <p:cNvPr id="1027" name="Segnaposto testo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AB2F3D7D-E816-4CDE-A20A-8C56F56D13F9}" type="datetimeFigureOut">
              <a:rPr lang="it-IT"/>
              <a:pPr>
                <a:defRPr/>
              </a:pPr>
              <a:t>14/09/2020</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D5DA9C8E-822F-4E55-ACAF-55FE36DB3B3E}"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it.wikipedia.org/wiki/Ippocrate_di_Coo" TargetMode="External"/><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emf"/></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hyperlink" Target="https://it.wikipedia.org/wiki/Africa" TargetMode="External"/><Relationship Id="rId7" Type="http://schemas.openxmlformats.org/officeDocument/2006/relationships/image" Target="../media/image19.jpeg"/><Relationship Id="rId2" Type="http://schemas.openxmlformats.org/officeDocument/2006/relationships/hyperlink" Target="https://it.wikipedia.org/wiki/Americhe" TargetMode="External"/><Relationship Id="rId1" Type="http://schemas.openxmlformats.org/officeDocument/2006/relationships/slideLayout" Target="../slideLayouts/slideLayout7.xml"/><Relationship Id="rId6" Type="http://schemas.openxmlformats.org/officeDocument/2006/relationships/hyperlink" Target="https://it.wikipedia.org/wiki/Pacifico" TargetMode="External"/><Relationship Id="rId5" Type="http://schemas.openxmlformats.org/officeDocument/2006/relationships/hyperlink" Target="https://it.wikipedia.org/wiki/Europa" TargetMode="External"/><Relationship Id="rId4" Type="http://schemas.openxmlformats.org/officeDocument/2006/relationships/hyperlink" Target="https://it.wikipedia.org/wiki/Sud_Est_Asiatico"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3" Type="http://schemas.openxmlformats.org/officeDocument/2006/relationships/hyperlink" Target="https://www.ncbi.nlm.nih.gov/pubmed/?term=Prevos-Morgant%20M%5bAuthor%5d&amp;cauthor=true&amp;cauthor_uid=30683450" TargetMode="External"/><Relationship Id="rId2" Type="http://schemas.openxmlformats.org/officeDocument/2006/relationships/hyperlink" Target="https://www.ncbi.nlm.nih.gov/pubmed/30683450" TargetMode="Externa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www.ncbi.nlm.nih.gov/pubmed/?term=Maiga%20Y%5bAuthor%5d&amp;cauthor=true&amp;cauthor_uid=21441085" TargetMode="External"/><Relationship Id="rId2" Type="http://schemas.openxmlformats.org/officeDocument/2006/relationships/hyperlink" Target="https://www.ncbi.nlm.nih.gov/pubmed/21441085" TargetMode="External"/><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0.xml.rels><?xml version="1.0" encoding="UTF-8" standalone="yes"?>
<Relationships xmlns="http://schemas.openxmlformats.org/package/2006/relationships"><Relationship Id="rId3" Type="http://schemas.openxmlformats.org/officeDocument/2006/relationships/hyperlink" Target="https://www.ncbi.nlm.nih.gov/pubmed/?term=Jost%20J%5bAuthor%5d&amp;cauthor=true&amp;cauthor_uid=28799515" TargetMode="External"/><Relationship Id="rId2" Type="http://schemas.openxmlformats.org/officeDocument/2006/relationships/hyperlink" Target="https://www.ncbi.nlm.nih.gov/pubmed/28799515" TargetMode="External"/><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hyperlink" Target="http://www.who.int/mediacentre/factsheets/fs999/en/"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ncbi.nlm.nih.gov/pubmed/?term=Trinka%20E%5bAuthor%5d&amp;cauthor=true&amp;cauthor_uid=29953579" TargetMode="External"/><Relationship Id="rId2" Type="http://schemas.openxmlformats.org/officeDocument/2006/relationships/hyperlink" Target="https://www.ncbi.nlm.nih.gov/pubmed/29953579" TargetMode="External"/><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22.xml.rels><?xml version="1.0" encoding="UTF-8" standalone="yes"?>
<Relationships xmlns="http://schemas.openxmlformats.org/package/2006/relationships"><Relationship Id="rId3" Type="http://schemas.openxmlformats.org/officeDocument/2006/relationships/hyperlink" Target="https://www.ncbi.nlm.nih.gov/pubmed/?term=Epidemiology%20Commission%20of%20the%20International%20League%20Against%20Epilepsy%5bCorporate%20Author%5d" TargetMode="External"/><Relationship Id="rId2" Type="http://schemas.openxmlformats.org/officeDocument/2006/relationships/hyperlink" Target="https://www.ncbi.nlm.nih.gov/pubmed/27988968" TargetMode="External"/><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23.xml.rels><?xml version="1.0" encoding="UTF-8" standalone="yes"?>
<Relationships xmlns="http://schemas.openxmlformats.org/package/2006/relationships"><Relationship Id="rId3" Type="http://schemas.openxmlformats.org/officeDocument/2006/relationships/hyperlink" Target="http://www.ncbi.nlm.nih.gov/pmc/articles/PMC1889934/" TargetMode="External"/><Relationship Id="rId2" Type="http://schemas.openxmlformats.org/officeDocument/2006/relationships/hyperlink" Target="https://www.ncbi.nlm.nih.gov/pubmed/29398627" TargetMode="External"/><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24.xml.rels><?xml version="1.0" encoding="UTF-8" standalone="yes"?>
<Relationships xmlns="http://schemas.openxmlformats.org/package/2006/relationships"><Relationship Id="rId3" Type="http://schemas.openxmlformats.org/officeDocument/2006/relationships/hyperlink" Target="https://www.ncbi.nlm.nih.gov/pubmed/2260219" TargetMode="External"/><Relationship Id="rId7" Type="http://schemas.openxmlformats.org/officeDocument/2006/relationships/hyperlink" Target="https://www.ncbi.nlm.nih.gov/pubmed/30610931" TargetMode="External"/><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hyperlink" Target="https://www.ncbi.nlm.nih.gov/pubmed/?term=Jost%20J%5bAuthor%5d&amp;cauthor=true&amp;cauthor_uid=29398627" TargetMode="External"/><Relationship Id="rId5" Type="http://schemas.openxmlformats.org/officeDocument/2006/relationships/hyperlink" Target="https://www.ncbi.nlm.nih.gov/pubmed/29398627" TargetMode="External"/><Relationship Id="rId4" Type="http://schemas.openxmlformats.org/officeDocument/2006/relationships/hyperlink" Target="https://www.ncbi.nlm.nih.gov/pubmed/?term=Adamolekun%20B%5bAuthor%5d&amp;cauthor=true&amp;cauthor_uid=2260219"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www.ncbi.nlm.nih.gov/pubmed/?term=Van%20Steenkiste%20F%5bAuthor%5d&amp;cauthor=true&amp;cauthor_uid=30868122" TargetMode="External"/><Relationship Id="rId2" Type="http://schemas.openxmlformats.org/officeDocument/2006/relationships/hyperlink" Target="https://www.ncbi.nlm.nih.gov/pubmed/30868122" TargetMode="Externa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s://www.ncbi.nlm.nih.gov/pubmed/?term=Gopinath%20M%5bAuthor%5d&amp;cauthor=true&amp;cauthor_uid=21093381" TargetMode="External"/><Relationship Id="rId2" Type="http://schemas.openxmlformats.org/officeDocument/2006/relationships/hyperlink" Target="https://www.ncbi.nlm.nih.gov/pubmed/21093381" TargetMode="External"/><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28.xml.rels><?xml version="1.0" encoding="UTF-8" standalone="yes"?>
<Relationships xmlns="http://schemas.openxmlformats.org/package/2006/relationships"><Relationship Id="rId3" Type="http://schemas.openxmlformats.org/officeDocument/2006/relationships/hyperlink" Target="https://www.ncbi.nlm.nih.gov/pubmed/?term=Maiga%20Y%5bAuthor%5d&amp;cauthor=true&amp;cauthor_uid=21441085" TargetMode="External"/><Relationship Id="rId2" Type="http://schemas.openxmlformats.org/officeDocument/2006/relationships/hyperlink" Target="https://www.ncbi.nlm.nih.gov/pubmed/21441085" TargetMode="External"/><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29.xml.rels><?xml version="1.0" encoding="UTF-8" standalone="yes"?>
<Relationships xmlns="http://schemas.openxmlformats.org/package/2006/relationships"><Relationship Id="rId3" Type="http://schemas.openxmlformats.org/officeDocument/2006/relationships/hyperlink" Target="https://www.ncbi.nlm.nih.gov/pubmed/?term=Santos%20AMC%5bAuthor%5d&amp;cauthor=true&amp;cauthor_uid=29890342" TargetMode="External"/><Relationship Id="rId2" Type="http://schemas.openxmlformats.org/officeDocument/2006/relationships/hyperlink" Target="https://www.ncbi.nlm.nih.gov/pubmed/29890342" TargetMode="External"/><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30.xml.rels><?xml version="1.0" encoding="UTF-8" standalone="yes"?>
<Relationships xmlns="http://schemas.openxmlformats.org/package/2006/relationships"><Relationship Id="rId3" Type="http://schemas.openxmlformats.org/officeDocument/2006/relationships/hyperlink" Target="https://www.ncbi.nlm.nih.gov/pubmed/?term=Hao%20N%5bAuthor%5d&amp;cauthor=true&amp;cauthor_uid=29727483" TargetMode="External"/><Relationship Id="rId2" Type="http://schemas.openxmlformats.org/officeDocument/2006/relationships/hyperlink" Target="https://www.ncbi.nlm.nih.gov/pubmed/29727483" TargetMode="External"/><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31.xml.rels><?xml version="1.0" encoding="UTF-8" standalone="yes"?>
<Relationships xmlns="http://schemas.openxmlformats.org/package/2006/relationships"><Relationship Id="rId3" Type="http://schemas.openxmlformats.org/officeDocument/2006/relationships/hyperlink" Target="https://www.ncbi.nlm.nih.gov/pubmed/?term=Tien%20YH%5bAuthor%5d&amp;cauthor=true&amp;cauthor_uid=18098107" TargetMode="External"/><Relationship Id="rId2" Type="http://schemas.openxmlformats.org/officeDocument/2006/relationships/hyperlink" Target="https://www.ncbi.nlm.nih.gov/pubmed/18098107" TargetMode="External"/><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hyperlink" Target="https://www.ncbi.nlm.nih.gov/pubmed/?term=Hsu%20MT%5bAuthor%5d&amp;cauthor=true&amp;cauthor_uid=18098107" TargetMode="Externa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CasellaDiTesto 3"/>
          <p:cNvSpPr txBox="1">
            <a:spLocks noChangeArrowheads="1"/>
          </p:cNvSpPr>
          <p:nvPr/>
        </p:nvSpPr>
        <p:spPr bwMode="auto">
          <a:xfrm>
            <a:off x="3584575" y="3508375"/>
            <a:ext cx="4352925" cy="1322388"/>
          </a:xfrm>
          <a:prstGeom prst="rect">
            <a:avLst/>
          </a:prstGeom>
          <a:noFill/>
          <a:ln w="9525">
            <a:noFill/>
            <a:miter lim="800000"/>
            <a:headEnd/>
            <a:tailEnd/>
          </a:ln>
        </p:spPr>
        <p:txBody>
          <a:bodyPr>
            <a:spAutoFit/>
          </a:bodyPr>
          <a:lstStyle/>
          <a:p>
            <a:pPr algn="ctr"/>
            <a:r>
              <a:rPr lang="it-IT" sz="4000"/>
              <a:t>Epilessia e donna.</a:t>
            </a:r>
          </a:p>
          <a:p>
            <a:pPr algn="ctr"/>
            <a:r>
              <a:rPr lang="it-IT" sz="4000"/>
              <a:t>È ancora tabù?</a:t>
            </a:r>
          </a:p>
        </p:txBody>
      </p:sp>
      <p:sp>
        <p:nvSpPr>
          <p:cNvPr id="13314" name="Rettangolo 4"/>
          <p:cNvSpPr>
            <a:spLocks noChangeArrowheads="1"/>
          </p:cNvSpPr>
          <p:nvPr/>
        </p:nvSpPr>
        <p:spPr bwMode="auto">
          <a:xfrm>
            <a:off x="2713038" y="4991100"/>
            <a:ext cx="6096000" cy="1200150"/>
          </a:xfrm>
          <a:prstGeom prst="rect">
            <a:avLst/>
          </a:prstGeom>
          <a:noFill/>
          <a:ln w="9525">
            <a:noFill/>
            <a:miter lim="800000"/>
            <a:headEnd/>
            <a:tailEnd/>
          </a:ln>
        </p:spPr>
        <p:txBody>
          <a:bodyPr>
            <a:spAutoFit/>
          </a:bodyPr>
          <a:lstStyle/>
          <a:p>
            <a:pPr algn="ctr"/>
            <a:r>
              <a:rPr lang="it-IT"/>
              <a:t> Dott.ssa Maria Pia Pasolini </a:t>
            </a:r>
            <a:endParaRPr lang="it-IT" i="1"/>
          </a:p>
          <a:p>
            <a:pPr algn="ctr"/>
            <a:r>
              <a:rPr lang="it-IT" i="1"/>
              <a:t> Dirigente medico U.O.C. Neurologia-Neurofisiopatologia</a:t>
            </a:r>
          </a:p>
          <a:p>
            <a:pPr algn="ctr"/>
            <a:r>
              <a:rPr lang="it-IT" i="1"/>
              <a:t>Centro di Medicina del Sonno, </a:t>
            </a:r>
          </a:p>
          <a:p>
            <a:pPr algn="ctr"/>
            <a:r>
              <a:rPr lang="it-IT" i="1"/>
              <a:t>A.S.S.T. Spedali Civili di Brescia</a:t>
            </a:r>
            <a:endParaRPr lang="it-IT">
              <a:latin typeface="Calibri" pitchFamily="34" charset="0"/>
            </a:endParaRPr>
          </a:p>
        </p:txBody>
      </p:sp>
      <p:pic>
        <p:nvPicPr>
          <p:cNvPr id="13315" name="Immagine 7"/>
          <p:cNvPicPr>
            <a:picLocks noChangeAspect="1"/>
          </p:cNvPicPr>
          <p:nvPr/>
        </p:nvPicPr>
        <p:blipFill>
          <a:blip r:embed="rId2"/>
          <a:srcRect/>
          <a:stretch>
            <a:fillRect/>
          </a:stretch>
        </p:blipFill>
        <p:spPr bwMode="auto">
          <a:xfrm>
            <a:off x="2473325" y="0"/>
            <a:ext cx="6323013" cy="3597275"/>
          </a:xfrm>
          <a:prstGeom prst="rect">
            <a:avLst/>
          </a:prstGeom>
          <a:noFill/>
          <a:ln w="9525">
            <a:noFill/>
            <a:miter lim="800000"/>
            <a:headEnd/>
            <a:tailEnd/>
          </a:ln>
        </p:spPr>
      </p:pic>
      <p:sp>
        <p:nvSpPr>
          <p:cNvPr id="6" name="Rettangolo 5"/>
          <p:cNvSpPr/>
          <p:nvPr/>
        </p:nvSpPr>
        <p:spPr>
          <a:xfrm>
            <a:off x="360363" y="2941638"/>
            <a:ext cx="1866900" cy="2270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7" name="Rettangolo 6"/>
          <p:cNvSpPr/>
          <p:nvPr/>
        </p:nvSpPr>
        <p:spPr>
          <a:xfrm>
            <a:off x="304800" y="2978150"/>
            <a:ext cx="1922463" cy="4286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pic>
        <p:nvPicPr>
          <p:cNvPr id="13318" name="Immagine 8"/>
          <p:cNvPicPr>
            <a:picLocks noChangeAspect="1"/>
          </p:cNvPicPr>
          <p:nvPr/>
        </p:nvPicPr>
        <p:blipFill>
          <a:blip r:embed="rId3"/>
          <a:srcRect/>
          <a:stretch>
            <a:fillRect/>
          </a:stretch>
        </p:blipFill>
        <p:spPr bwMode="auto">
          <a:xfrm>
            <a:off x="9050338" y="4005263"/>
            <a:ext cx="2990850" cy="27432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CasellaDiTesto 1"/>
          <p:cNvSpPr txBox="1">
            <a:spLocks noChangeArrowheads="1"/>
          </p:cNvSpPr>
          <p:nvPr/>
        </p:nvSpPr>
        <p:spPr bwMode="auto">
          <a:xfrm>
            <a:off x="1674813" y="2589213"/>
            <a:ext cx="7739062" cy="1014412"/>
          </a:xfrm>
          <a:prstGeom prst="rect">
            <a:avLst/>
          </a:prstGeom>
          <a:noFill/>
          <a:ln w="9525">
            <a:noFill/>
            <a:miter lim="800000"/>
            <a:headEnd/>
            <a:tailEnd/>
          </a:ln>
        </p:spPr>
        <p:txBody>
          <a:bodyPr>
            <a:spAutoFit/>
          </a:bodyPr>
          <a:lstStyle/>
          <a:p>
            <a:pPr algn="ctr"/>
            <a:r>
              <a:rPr lang="it-IT" sz="6000" b="1" i="1">
                <a:latin typeface="Calibri" pitchFamily="34" charset="0"/>
              </a:rPr>
              <a:t>La</a:t>
            </a:r>
            <a:r>
              <a:rPr lang="it-IT" sz="6000" b="1">
                <a:latin typeface="Calibri" pitchFamily="34" charset="0"/>
              </a:rPr>
              <a:t> </a:t>
            </a:r>
            <a:r>
              <a:rPr lang="it-IT" sz="6000" b="1" i="1">
                <a:latin typeface="Calibri" pitchFamily="34" charset="0"/>
              </a:rPr>
              <a:t>storia</a:t>
            </a:r>
          </a:p>
        </p:txBody>
      </p:sp>
      <p:pic>
        <p:nvPicPr>
          <p:cNvPr id="14338" name="Immagine 2"/>
          <p:cNvPicPr>
            <a:picLocks noChangeAspect="1"/>
          </p:cNvPicPr>
          <p:nvPr/>
        </p:nvPicPr>
        <p:blipFill>
          <a:blip r:embed="rId2"/>
          <a:srcRect/>
          <a:stretch>
            <a:fillRect/>
          </a:stretch>
        </p:blipFill>
        <p:spPr bwMode="auto">
          <a:xfrm>
            <a:off x="1133475" y="128588"/>
            <a:ext cx="9720263" cy="6729412"/>
          </a:xfrm>
          <a:prstGeom prst="rect">
            <a:avLst/>
          </a:prstGeom>
          <a:noFill/>
          <a:ln w="9525">
            <a:noFill/>
            <a:miter lim="800000"/>
            <a:headEnd/>
            <a:tailEnd/>
          </a:ln>
        </p:spPr>
      </p:pic>
      <p:sp>
        <p:nvSpPr>
          <p:cNvPr id="4" name="Rettangolo 3"/>
          <p:cNvSpPr/>
          <p:nvPr/>
        </p:nvSpPr>
        <p:spPr>
          <a:xfrm>
            <a:off x="3860800" y="6362700"/>
            <a:ext cx="4264025" cy="3794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023A079E-7081-4F49-B259-56AE76FEB02B}"/>
              </a:ext>
            </a:extLst>
          </p:cNvPr>
          <p:cNvSpPr>
            <a:spLocks noChangeArrowheads="1"/>
          </p:cNvSpPr>
          <p:nvPr/>
        </p:nvSpPr>
        <p:spPr bwMode="auto">
          <a:xfrm>
            <a:off x="1301261" y="1817688"/>
            <a:ext cx="9589477" cy="2554545"/>
          </a:xfrm>
          <a:prstGeom prst="rect">
            <a:avLst/>
          </a:prstGeom>
          <a:noFill/>
          <a:ln w="9525">
            <a:noFill/>
            <a:miter lim="800000"/>
            <a:headEnd/>
            <a:tailEnd/>
          </a:ln>
        </p:spPr>
        <p:txBody>
          <a:bodyPr wrap="square">
            <a:spAutoFit/>
          </a:bodyPr>
          <a:lstStyle/>
          <a:p>
            <a:pPr algn="just"/>
            <a:r>
              <a:rPr lang="it-IT" sz="3200" b="1" i="1" dirty="0">
                <a:solidFill>
                  <a:srgbClr val="002060"/>
                </a:solidFill>
                <a:latin typeface="Calibri" pitchFamily="34" charset="0"/>
              </a:rPr>
              <a:t>Conosciuta sin da tempi remotissimi, l’epilessia è sempre stata vissuta dall’uomo in maniera molto particolare, probabilmente a causa dell’inspiegabilità della sua comparsa e dell’imprevedibilità e drammaticità d’alcune sue manifestazioni.</a:t>
            </a:r>
          </a:p>
        </p:txBody>
      </p:sp>
      <p:sp>
        <p:nvSpPr>
          <p:cNvPr id="3" name="CasellaDiTesto 5">
            <a:extLst>
              <a:ext uri="{FF2B5EF4-FFF2-40B4-BE49-F238E27FC236}">
                <a16:creationId xmlns:a16="http://schemas.microsoft.com/office/drawing/2014/main" id="{89259629-1F7C-40FE-8559-A78C8807775C}"/>
              </a:ext>
            </a:extLst>
          </p:cNvPr>
          <p:cNvSpPr txBox="1">
            <a:spLocks noChangeArrowheads="1"/>
          </p:cNvSpPr>
          <p:nvPr/>
        </p:nvSpPr>
        <p:spPr bwMode="auto">
          <a:xfrm>
            <a:off x="4670879" y="659901"/>
            <a:ext cx="2176462" cy="584775"/>
          </a:xfrm>
          <a:prstGeom prst="rect">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algn="ctr"/>
            <a:r>
              <a:rPr lang="it-IT" sz="3200" i="1" dirty="0">
                <a:latin typeface="Calibri" pitchFamily="34" charset="0"/>
              </a:rPr>
              <a:t>LA STORIA</a:t>
            </a:r>
          </a:p>
        </p:txBody>
      </p:sp>
      <p:pic>
        <p:nvPicPr>
          <p:cNvPr id="1026" name="Picture 2" descr="Risultati immagini per storia dell'epilessia">
            <a:extLst>
              <a:ext uri="{FF2B5EF4-FFF2-40B4-BE49-F238E27FC236}">
                <a16:creationId xmlns:a16="http://schemas.microsoft.com/office/drawing/2014/main" id="{0F961BB9-4399-49DF-B7D1-23F8E06A1D2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71210" y="4512275"/>
            <a:ext cx="2454943" cy="1843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81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ttangolo 1"/>
          <p:cNvSpPr>
            <a:spLocks noChangeArrowheads="1"/>
          </p:cNvSpPr>
          <p:nvPr/>
        </p:nvSpPr>
        <p:spPr bwMode="auto">
          <a:xfrm>
            <a:off x="1025525" y="936625"/>
            <a:ext cx="6096000" cy="3046413"/>
          </a:xfrm>
          <a:prstGeom prst="rect">
            <a:avLst/>
          </a:prstGeom>
          <a:noFill/>
          <a:ln w="9525">
            <a:noFill/>
            <a:miter lim="800000"/>
            <a:headEnd/>
            <a:tailEnd/>
          </a:ln>
        </p:spPr>
        <p:txBody>
          <a:bodyPr>
            <a:spAutoFit/>
          </a:bodyPr>
          <a:lstStyle/>
          <a:p>
            <a:pPr algn="just"/>
            <a:r>
              <a:rPr lang="it-IT" sz="2400" b="1"/>
              <a:t>A causa delle sue manifestazioni cliniche eclatanti e imprevedibili (il termine epilessia deriva dal greco epilambanein,“essere colto di sorpresa”) l’epilessia veniva considerata dagli antichi sacerdoti come segno dello sdegno degli dei (Mal sacro). L’epilettico era considerato posseduto</a:t>
            </a:r>
            <a:r>
              <a:rPr lang="it-IT"/>
              <a:t>. </a:t>
            </a:r>
          </a:p>
        </p:txBody>
      </p:sp>
      <p:sp>
        <p:nvSpPr>
          <p:cNvPr id="16386" name="Rettangolo 2"/>
          <p:cNvSpPr>
            <a:spLocks noChangeArrowheads="1"/>
          </p:cNvSpPr>
          <p:nvPr/>
        </p:nvSpPr>
        <p:spPr bwMode="auto">
          <a:xfrm>
            <a:off x="1128713" y="4991100"/>
            <a:ext cx="6096000" cy="1570038"/>
          </a:xfrm>
          <a:prstGeom prst="rect">
            <a:avLst/>
          </a:prstGeom>
          <a:noFill/>
          <a:ln w="9525">
            <a:noFill/>
            <a:miter lim="800000"/>
            <a:headEnd/>
            <a:tailEnd/>
          </a:ln>
        </p:spPr>
        <p:txBody>
          <a:bodyPr>
            <a:spAutoFit/>
          </a:bodyPr>
          <a:lstStyle/>
          <a:p>
            <a:pPr algn="just"/>
            <a:r>
              <a:rPr lang="it-IT" sz="2400" b="1" i="1">
                <a:solidFill>
                  <a:srgbClr val="FF0000"/>
                </a:solidFill>
              </a:rPr>
              <a:t>Il codice di Hammurabi (1780 a.C.) negava all’affetto da epilessia </a:t>
            </a:r>
          </a:p>
          <a:p>
            <a:pPr algn="just"/>
            <a:r>
              <a:rPr lang="it-IT" sz="2400" b="1" i="1">
                <a:solidFill>
                  <a:srgbClr val="FF0000"/>
                </a:solidFill>
              </a:rPr>
              <a:t>l ‘eventualità di sposarsi e testimoniare in tribunale</a:t>
            </a:r>
            <a:r>
              <a:rPr lang="it-IT"/>
              <a:t>.</a:t>
            </a:r>
          </a:p>
        </p:txBody>
      </p:sp>
      <p:sp>
        <p:nvSpPr>
          <p:cNvPr id="16387" name="Rettangolo 7"/>
          <p:cNvSpPr>
            <a:spLocks noChangeArrowheads="1"/>
          </p:cNvSpPr>
          <p:nvPr/>
        </p:nvSpPr>
        <p:spPr bwMode="auto">
          <a:xfrm>
            <a:off x="4413250" y="3244850"/>
            <a:ext cx="242888" cy="368300"/>
          </a:xfrm>
          <a:prstGeom prst="rect">
            <a:avLst/>
          </a:prstGeom>
          <a:noFill/>
          <a:ln w="9525">
            <a:noFill/>
            <a:miter lim="800000"/>
            <a:headEnd/>
            <a:tailEnd/>
          </a:ln>
        </p:spPr>
        <p:txBody>
          <a:bodyPr wrap="none">
            <a:spAutoFit/>
          </a:bodyPr>
          <a:lstStyle/>
          <a:p>
            <a:r>
              <a:rPr lang="it-IT">
                <a:latin typeface="Calibri" pitchFamily="34" charset="0"/>
              </a:rPr>
              <a:t>.</a:t>
            </a:r>
          </a:p>
        </p:txBody>
      </p:sp>
      <p:pic>
        <p:nvPicPr>
          <p:cNvPr id="16388" name="Immagine 8"/>
          <p:cNvPicPr>
            <a:picLocks noChangeAspect="1"/>
          </p:cNvPicPr>
          <p:nvPr/>
        </p:nvPicPr>
        <p:blipFill>
          <a:blip r:embed="rId2"/>
          <a:srcRect/>
          <a:stretch>
            <a:fillRect/>
          </a:stretch>
        </p:blipFill>
        <p:spPr bwMode="auto">
          <a:xfrm>
            <a:off x="8178800" y="2303463"/>
            <a:ext cx="2792413" cy="2687637"/>
          </a:xfrm>
          <a:prstGeom prst="rect">
            <a:avLst/>
          </a:prstGeom>
          <a:noFill/>
          <a:ln w="9525">
            <a:noFill/>
            <a:miter lim="800000"/>
            <a:headEnd/>
            <a:tailEnd/>
          </a:ln>
        </p:spPr>
      </p:pic>
      <p:sp>
        <p:nvSpPr>
          <p:cNvPr id="10" name="Cornice 9"/>
          <p:cNvSpPr/>
          <p:nvPr/>
        </p:nvSpPr>
        <p:spPr>
          <a:xfrm>
            <a:off x="7753350" y="1900238"/>
            <a:ext cx="3582988" cy="3421062"/>
          </a:xfrm>
          <a:prstGeom prst="fram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solidFill>
                <a:schemeClr val="tx1"/>
              </a:solidFill>
            </a:endParaRPr>
          </a:p>
        </p:txBody>
      </p:sp>
      <p:sp>
        <p:nvSpPr>
          <p:cNvPr id="8" name="CasellaDiTesto 5">
            <a:extLst>
              <a:ext uri="{FF2B5EF4-FFF2-40B4-BE49-F238E27FC236}">
                <a16:creationId xmlns:a16="http://schemas.microsoft.com/office/drawing/2014/main" id="{F0658D0B-1F98-40FB-877B-28B9E62646CA}"/>
              </a:ext>
            </a:extLst>
          </p:cNvPr>
          <p:cNvSpPr txBox="1">
            <a:spLocks noChangeArrowheads="1"/>
          </p:cNvSpPr>
          <p:nvPr/>
        </p:nvSpPr>
        <p:spPr bwMode="auto">
          <a:xfrm>
            <a:off x="4706975" y="323010"/>
            <a:ext cx="2176462" cy="584775"/>
          </a:xfrm>
          <a:prstGeom prst="rect">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algn="ctr"/>
            <a:r>
              <a:rPr lang="it-IT" sz="3200" i="1" dirty="0">
                <a:latin typeface="Calibri" pitchFamily="34" charset="0"/>
              </a:rPr>
              <a:t>LA STORIA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ttangolo 2"/>
          <p:cNvSpPr>
            <a:spLocks noChangeArrowheads="1"/>
          </p:cNvSpPr>
          <p:nvPr/>
        </p:nvSpPr>
        <p:spPr bwMode="auto">
          <a:xfrm>
            <a:off x="627063" y="2550654"/>
            <a:ext cx="6096000" cy="1939925"/>
          </a:xfrm>
          <a:prstGeom prst="rect">
            <a:avLst/>
          </a:prstGeom>
          <a:noFill/>
          <a:ln w="9525">
            <a:noFill/>
            <a:miter lim="800000"/>
            <a:headEnd/>
            <a:tailEnd/>
          </a:ln>
        </p:spPr>
        <p:txBody>
          <a:bodyPr>
            <a:spAutoFit/>
          </a:bodyPr>
          <a:lstStyle/>
          <a:p>
            <a:r>
              <a:rPr lang="it-IT" sz="2400" b="1" dirty="0">
                <a:latin typeface="Calibri" pitchFamily="34" charset="0"/>
              </a:rPr>
              <a:t>L’epilessia viene anche definita « Sindrome comiziale» perché l’eventuale entrata in convulsioni epilettiche di un partecipante a un comizio era ritenuta di malaugurio e provocava lo scioglimento dell’adunanza</a:t>
            </a:r>
          </a:p>
        </p:txBody>
      </p:sp>
      <p:pic>
        <p:nvPicPr>
          <p:cNvPr id="15363" name="Immagine 4"/>
          <p:cNvPicPr>
            <a:picLocks noChangeAspect="1"/>
          </p:cNvPicPr>
          <p:nvPr/>
        </p:nvPicPr>
        <p:blipFill>
          <a:blip r:embed="rId2"/>
          <a:srcRect/>
          <a:stretch>
            <a:fillRect/>
          </a:stretch>
        </p:blipFill>
        <p:spPr bwMode="auto">
          <a:xfrm>
            <a:off x="7343348" y="1994693"/>
            <a:ext cx="3991829" cy="3855122"/>
          </a:xfrm>
          <a:prstGeom prst="rect">
            <a:avLst/>
          </a:prstGeom>
          <a:noFill/>
          <a:ln w="9525">
            <a:noFill/>
            <a:miter lim="800000"/>
            <a:headEnd/>
            <a:tailEnd/>
          </a:ln>
        </p:spPr>
      </p:pic>
      <p:sp>
        <p:nvSpPr>
          <p:cNvPr id="6" name="CasellaDiTesto 5">
            <a:extLst>
              <a:ext uri="{FF2B5EF4-FFF2-40B4-BE49-F238E27FC236}">
                <a16:creationId xmlns:a16="http://schemas.microsoft.com/office/drawing/2014/main" id="{AAE7D4D7-04E2-4035-8122-EF05DD27DE6D}"/>
              </a:ext>
            </a:extLst>
          </p:cNvPr>
          <p:cNvSpPr txBox="1">
            <a:spLocks noChangeArrowheads="1"/>
          </p:cNvSpPr>
          <p:nvPr/>
        </p:nvSpPr>
        <p:spPr bwMode="auto">
          <a:xfrm>
            <a:off x="4626812" y="286921"/>
            <a:ext cx="2176462" cy="584775"/>
          </a:xfrm>
          <a:prstGeom prst="rect">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algn="ctr"/>
            <a:r>
              <a:rPr lang="it-IT" sz="3200" i="1" dirty="0">
                <a:latin typeface="Calibri" pitchFamily="34" charset="0"/>
              </a:rPr>
              <a:t>LA STORIA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ttangolo 1"/>
          <p:cNvSpPr>
            <a:spLocks noChangeArrowheads="1"/>
          </p:cNvSpPr>
          <p:nvPr/>
        </p:nvSpPr>
        <p:spPr bwMode="auto">
          <a:xfrm>
            <a:off x="1404938" y="900113"/>
            <a:ext cx="6096000" cy="4832350"/>
          </a:xfrm>
          <a:prstGeom prst="rect">
            <a:avLst/>
          </a:prstGeom>
          <a:noFill/>
          <a:ln w="9525">
            <a:noFill/>
            <a:miter lim="800000"/>
            <a:headEnd/>
            <a:tailEnd/>
          </a:ln>
        </p:spPr>
        <p:txBody>
          <a:bodyPr>
            <a:spAutoFit/>
          </a:bodyPr>
          <a:lstStyle/>
          <a:p>
            <a:r>
              <a:rPr lang="it-IT" sz="2800" b="1" i="1" dirty="0">
                <a:latin typeface="Calibri" pitchFamily="34" charset="0"/>
              </a:rPr>
              <a:t>«Io non credo che essa sia più divina o più sacra di altre malattie, ma solo che come le altre malattie essa abbia causa naturale e che derivi da questa. Gli uomini invece pensano che essa sia divina per la loro incapacità e per il fatto che essa è straordinaria, non assomigliando a nessuna delle altre malattie […] se la si vuole considerare divina per il suo carattere straordinario, allora molte sono le malattie divine.»</a:t>
            </a:r>
          </a:p>
        </p:txBody>
      </p:sp>
      <p:pic>
        <p:nvPicPr>
          <p:cNvPr id="17410" name="Immagine 2"/>
          <p:cNvPicPr>
            <a:picLocks noChangeAspect="1"/>
          </p:cNvPicPr>
          <p:nvPr/>
        </p:nvPicPr>
        <p:blipFill>
          <a:blip r:embed="rId2"/>
          <a:srcRect/>
          <a:stretch>
            <a:fillRect/>
          </a:stretch>
        </p:blipFill>
        <p:spPr bwMode="auto">
          <a:xfrm>
            <a:off x="8059738" y="669925"/>
            <a:ext cx="3489325" cy="5062538"/>
          </a:xfrm>
          <a:prstGeom prst="rect">
            <a:avLst/>
          </a:prstGeom>
          <a:noFill/>
          <a:ln w="9525">
            <a:noFill/>
            <a:miter lim="800000"/>
            <a:headEnd/>
            <a:tailEnd/>
          </a:ln>
        </p:spPr>
      </p:pic>
      <p:sp>
        <p:nvSpPr>
          <p:cNvPr id="17411" name="Rettangolo 3"/>
          <p:cNvSpPr>
            <a:spLocks noChangeArrowheads="1"/>
          </p:cNvSpPr>
          <p:nvPr/>
        </p:nvSpPr>
        <p:spPr bwMode="auto">
          <a:xfrm>
            <a:off x="8220075" y="5872163"/>
            <a:ext cx="3168650" cy="368300"/>
          </a:xfrm>
          <a:prstGeom prst="rect">
            <a:avLst/>
          </a:prstGeom>
          <a:noFill/>
          <a:ln w="9525">
            <a:noFill/>
            <a:miter lim="800000"/>
            <a:headEnd/>
            <a:tailEnd/>
          </a:ln>
        </p:spPr>
        <p:txBody>
          <a:bodyPr wrap="none">
            <a:spAutoFit/>
          </a:bodyPr>
          <a:lstStyle/>
          <a:p>
            <a:r>
              <a:rPr lang="it-IT">
                <a:latin typeface="Calibri" pitchFamily="34" charset="0"/>
                <a:hlinkClick r:id="rId3"/>
              </a:rPr>
              <a:t>Ippocrate</a:t>
            </a:r>
            <a:r>
              <a:rPr lang="it-IT">
                <a:latin typeface="Calibri" pitchFamily="34" charset="0"/>
              </a:rPr>
              <a:t> di Cos (460-377 a.C.). </a:t>
            </a:r>
          </a:p>
        </p:txBody>
      </p:sp>
      <p:sp>
        <p:nvSpPr>
          <p:cNvPr id="7" name="CasellaDiTesto 5">
            <a:extLst>
              <a:ext uri="{FF2B5EF4-FFF2-40B4-BE49-F238E27FC236}">
                <a16:creationId xmlns:a16="http://schemas.microsoft.com/office/drawing/2014/main" id="{D74B8F33-ED1C-4D6A-976C-A50D2DE86669}"/>
              </a:ext>
            </a:extLst>
          </p:cNvPr>
          <p:cNvSpPr txBox="1">
            <a:spLocks noChangeArrowheads="1"/>
          </p:cNvSpPr>
          <p:nvPr/>
        </p:nvSpPr>
        <p:spPr bwMode="auto">
          <a:xfrm>
            <a:off x="5109791" y="208797"/>
            <a:ext cx="2176462" cy="584775"/>
          </a:xfrm>
          <a:prstGeom prst="rect">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algn="ctr"/>
            <a:r>
              <a:rPr lang="it-IT" sz="3200" i="1" dirty="0">
                <a:latin typeface="Calibri" pitchFamily="34" charset="0"/>
              </a:rPr>
              <a:t>LA STORIA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703213" y="2002172"/>
            <a:ext cx="6096000" cy="3539430"/>
          </a:xfrm>
          <a:prstGeom prst="rect">
            <a:avLst/>
          </a:prstGeom>
        </p:spPr>
        <p:txBody>
          <a:bodyPr>
            <a:spAutoFit/>
          </a:bodyPr>
          <a:lstStyle/>
          <a:p>
            <a:pPr algn="just"/>
            <a:r>
              <a:rPr lang="it-IT" sz="2800" i="1" u="sng" dirty="0">
                <a:solidFill>
                  <a:srgbClr val="385723"/>
                </a:solidFill>
                <a:effectLst>
                  <a:outerShdw blurRad="38100" dist="38100" dir="2700000" algn="tl">
                    <a:srgbClr val="C0C0C0"/>
                  </a:outerShdw>
                </a:effectLst>
                <a:latin typeface="Calibri" pitchFamily="34" charset="0"/>
              </a:rPr>
              <a:t>Nel tardo medio evo l’epilessia, considerata alla stregua delle altre malattie mentali, diverrà segno del demonio, l’affetto da epilessia, ritenuto in preda a forze estranee malvagie, mostruoso essere in cui convivono disturbo psichico e vizio. Pagherà con torture, persecuzioni e morte</a:t>
            </a:r>
          </a:p>
        </p:txBody>
      </p:sp>
      <p:pic>
        <p:nvPicPr>
          <p:cNvPr id="18436" name="Immagine 6"/>
          <p:cNvPicPr>
            <a:picLocks noChangeAspect="1"/>
          </p:cNvPicPr>
          <p:nvPr/>
        </p:nvPicPr>
        <p:blipFill>
          <a:blip r:embed="rId2"/>
          <a:srcRect/>
          <a:stretch>
            <a:fillRect/>
          </a:stretch>
        </p:blipFill>
        <p:spPr bwMode="auto">
          <a:xfrm>
            <a:off x="7593012" y="2523290"/>
            <a:ext cx="4097337" cy="2673350"/>
          </a:xfrm>
          <a:prstGeom prst="rect">
            <a:avLst/>
          </a:prstGeom>
          <a:noFill/>
          <a:ln w="9525">
            <a:noFill/>
            <a:miter lim="800000"/>
            <a:headEnd/>
            <a:tailEnd/>
          </a:ln>
        </p:spPr>
      </p:pic>
      <p:sp>
        <p:nvSpPr>
          <p:cNvPr id="6" name="CasellaDiTesto 5">
            <a:extLst>
              <a:ext uri="{FF2B5EF4-FFF2-40B4-BE49-F238E27FC236}">
                <a16:creationId xmlns:a16="http://schemas.microsoft.com/office/drawing/2014/main" id="{ECE567CF-11A2-47F9-858A-4E23DA28D246}"/>
              </a:ext>
            </a:extLst>
          </p:cNvPr>
          <p:cNvSpPr txBox="1">
            <a:spLocks noChangeArrowheads="1"/>
          </p:cNvSpPr>
          <p:nvPr/>
        </p:nvSpPr>
        <p:spPr bwMode="auto">
          <a:xfrm>
            <a:off x="4622751" y="226757"/>
            <a:ext cx="2176462" cy="584775"/>
          </a:xfrm>
          <a:prstGeom prst="rect">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algn="ctr"/>
            <a:r>
              <a:rPr lang="it-IT" sz="3200" i="1" dirty="0">
                <a:latin typeface="Calibri" pitchFamily="34" charset="0"/>
              </a:rPr>
              <a:t>LA STORIA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1AAE70FD-9FDA-47A5-9E94-F5C9DF7ED515}"/>
              </a:ext>
            </a:extLst>
          </p:cNvPr>
          <p:cNvSpPr/>
          <p:nvPr/>
        </p:nvSpPr>
        <p:spPr>
          <a:xfrm>
            <a:off x="437773" y="4700876"/>
            <a:ext cx="7194884" cy="646331"/>
          </a:xfrm>
          <a:prstGeom prst="rect">
            <a:avLst/>
          </a:prstGeom>
        </p:spPr>
        <p:txBody>
          <a:bodyPr wrap="square">
            <a:spAutoFit/>
          </a:bodyPr>
          <a:lstStyle/>
          <a:p>
            <a:r>
              <a:rPr lang="it-IT" sz="2000" b="1" dirty="0">
                <a:solidFill>
                  <a:srgbClr val="C00000"/>
                </a:solidFill>
                <a:latin typeface="-apple-system"/>
              </a:rPr>
              <a:t>Qual la podagra, e qual l'epilessia, ereditaria è in molti la pazzia</a:t>
            </a:r>
          </a:p>
          <a:p>
            <a:r>
              <a:rPr lang="it-IT" sz="1600" b="1" dirty="0">
                <a:solidFill>
                  <a:srgbClr val="C00000"/>
                </a:solidFill>
                <a:latin typeface="-apple-system"/>
              </a:rPr>
              <a:t>(Cristoforo Poggiali, 1721-1811)</a:t>
            </a:r>
            <a:endParaRPr lang="it-IT" sz="1600" b="1" dirty="0">
              <a:solidFill>
                <a:srgbClr val="C00000"/>
              </a:solidFill>
            </a:endParaRPr>
          </a:p>
        </p:txBody>
      </p:sp>
      <p:sp>
        <p:nvSpPr>
          <p:cNvPr id="3" name="Rettangolo 2">
            <a:extLst>
              <a:ext uri="{FF2B5EF4-FFF2-40B4-BE49-F238E27FC236}">
                <a16:creationId xmlns:a16="http://schemas.microsoft.com/office/drawing/2014/main" id="{43683704-2162-4EDD-A1DC-DF15D9D97660}"/>
              </a:ext>
            </a:extLst>
          </p:cNvPr>
          <p:cNvSpPr/>
          <p:nvPr/>
        </p:nvSpPr>
        <p:spPr>
          <a:xfrm>
            <a:off x="437773" y="1570221"/>
            <a:ext cx="10844212" cy="1006475"/>
          </a:xfrm>
          <a:prstGeom prst="rect">
            <a:avLst/>
          </a:prstGeom>
        </p:spPr>
        <p:txBody>
          <a:bodyPr>
            <a:spAutoFit/>
          </a:bodyPr>
          <a:lstStyle/>
          <a:p>
            <a:pPr algn="just"/>
            <a:r>
              <a:rPr lang="it-IT" sz="2000" b="1" i="1" dirty="0">
                <a:effectLst>
                  <a:outerShdw blurRad="38100" dist="38100" dir="2700000" algn="tl">
                    <a:srgbClr val="C0C0C0"/>
                  </a:outerShdw>
                </a:effectLst>
                <a:latin typeface="Calibri" pitchFamily="34" charset="0"/>
              </a:rPr>
              <a:t>Dominio della psichiatria nel XVII e XVIII secolo, sarà nella seconda metà del XIX che l’epilessia verrà finalmente classificata malattia neurologica, e solo nel XX secolo si porranno le basi della moderna </a:t>
            </a:r>
            <a:r>
              <a:rPr lang="it-IT" sz="2000" b="1" i="1" dirty="0" err="1">
                <a:effectLst>
                  <a:outerShdw blurRad="38100" dist="38100" dir="2700000" algn="tl">
                    <a:srgbClr val="C0C0C0"/>
                  </a:outerShdw>
                </a:effectLst>
                <a:latin typeface="Calibri" pitchFamily="34" charset="0"/>
              </a:rPr>
              <a:t>epilettologia</a:t>
            </a:r>
            <a:endParaRPr lang="it-IT" sz="2000" b="1" i="1" dirty="0">
              <a:effectLst>
                <a:outerShdw blurRad="38100" dist="38100" dir="2700000" algn="tl">
                  <a:srgbClr val="C0C0C0"/>
                </a:outerShdw>
              </a:effectLst>
              <a:latin typeface="Calibri" pitchFamily="34" charset="0"/>
            </a:endParaRPr>
          </a:p>
        </p:txBody>
      </p:sp>
      <p:sp>
        <p:nvSpPr>
          <p:cNvPr id="4" name="Rettangolo 5">
            <a:extLst>
              <a:ext uri="{FF2B5EF4-FFF2-40B4-BE49-F238E27FC236}">
                <a16:creationId xmlns:a16="http://schemas.microsoft.com/office/drawing/2014/main" id="{1F6A53E1-6EE3-45CA-BDA7-6D5E67266EFC}"/>
              </a:ext>
            </a:extLst>
          </p:cNvPr>
          <p:cNvSpPr>
            <a:spLocks noChangeArrowheads="1"/>
          </p:cNvSpPr>
          <p:nvPr/>
        </p:nvSpPr>
        <p:spPr bwMode="auto">
          <a:xfrm>
            <a:off x="1618176" y="2955476"/>
            <a:ext cx="8710613" cy="1006475"/>
          </a:xfrm>
          <a:prstGeom prst="rect">
            <a:avLst/>
          </a:prstGeom>
          <a:noFill/>
          <a:ln w="9525">
            <a:noFill/>
            <a:miter lim="800000"/>
            <a:headEnd/>
            <a:tailEnd/>
          </a:ln>
        </p:spPr>
        <p:txBody>
          <a:bodyPr>
            <a:spAutoFit/>
          </a:bodyPr>
          <a:lstStyle/>
          <a:p>
            <a:r>
              <a:rPr lang="it-IT" sz="2000" b="1" i="1" dirty="0">
                <a:solidFill>
                  <a:srgbClr val="002060"/>
                </a:solidFill>
                <a:latin typeface="Calibri" pitchFamily="34" charset="0"/>
              </a:rPr>
              <a:t>«L’anestesia che gli epilettici hanno nei loro sensi, la portano anche nel cuore»</a:t>
            </a:r>
            <a:br>
              <a:rPr lang="it-IT" sz="2000" b="1" i="1" dirty="0">
                <a:solidFill>
                  <a:srgbClr val="002060"/>
                </a:solidFill>
                <a:latin typeface="Calibri" pitchFamily="34" charset="0"/>
              </a:rPr>
            </a:br>
            <a:r>
              <a:rPr lang="it-IT" sz="2000" b="1" i="1" dirty="0">
                <a:solidFill>
                  <a:srgbClr val="002060"/>
                </a:solidFill>
                <a:latin typeface="Calibri" pitchFamily="34" charset="0"/>
              </a:rPr>
              <a:t>Così scriveva Cesare Lombroso, il medico torinese fondatore della moderna criminologia, quando elaborò nell'800 il concetto di ‘pazzia epilettica’</a:t>
            </a:r>
          </a:p>
        </p:txBody>
      </p:sp>
      <p:pic>
        <p:nvPicPr>
          <p:cNvPr id="9218" name="Picture 2" descr="Risultati immagini per manicomio 800">
            <a:extLst>
              <a:ext uri="{FF2B5EF4-FFF2-40B4-BE49-F238E27FC236}">
                <a16:creationId xmlns:a16="http://schemas.microsoft.com/office/drawing/2014/main" id="{FEC8A5CF-9232-47AB-9CD1-D49A415427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1653" y="4217676"/>
            <a:ext cx="3726421" cy="2303606"/>
          </a:xfrm>
          <a:prstGeom prst="rect">
            <a:avLst/>
          </a:prstGeom>
          <a:noFill/>
          <a:extLst>
            <a:ext uri="{909E8E84-426E-40DD-AFC4-6F175D3DCCD1}">
              <a14:hiddenFill xmlns:a14="http://schemas.microsoft.com/office/drawing/2010/main">
                <a:solidFill>
                  <a:srgbClr val="FFFFFF"/>
                </a:solidFill>
              </a14:hiddenFill>
            </a:ext>
          </a:extLst>
        </p:spPr>
      </p:pic>
      <p:sp>
        <p:nvSpPr>
          <p:cNvPr id="7" name="CasellaDiTesto 6">
            <a:extLst>
              <a:ext uri="{FF2B5EF4-FFF2-40B4-BE49-F238E27FC236}">
                <a16:creationId xmlns:a16="http://schemas.microsoft.com/office/drawing/2014/main" id="{E67915D5-DB1D-4A4A-A3D8-103F5DF666CF}"/>
              </a:ext>
            </a:extLst>
          </p:cNvPr>
          <p:cNvSpPr txBox="1">
            <a:spLocks noChangeArrowheads="1"/>
          </p:cNvSpPr>
          <p:nvPr/>
        </p:nvSpPr>
        <p:spPr bwMode="auto">
          <a:xfrm>
            <a:off x="4670878" y="323596"/>
            <a:ext cx="2176462" cy="584775"/>
          </a:xfrm>
          <a:prstGeom prst="rect">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algn="ctr"/>
            <a:r>
              <a:rPr lang="it-IT" sz="3200" i="1" dirty="0">
                <a:latin typeface="Calibri" pitchFamily="34" charset="0"/>
              </a:rPr>
              <a:t>LA STORIA</a:t>
            </a:r>
          </a:p>
        </p:txBody>
      </p:sp>
    </p:spTree>
    <p:extLst>
      <p:ext uri="{BB962C8B-B14F-4D97-AF65-F5344CB8AC3E}">
        <p14:creationId xmlns:p14="http://schemas.microsoft.com/office/powerpoint/2010/main" val="36103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ella 5"/>
          <p:cNvGraphicFramePr>
            <a:graphicFrameLocks noGrp="1"/>
          </p:cNvGraphicFramePr>
          <p:nvPr/>
        </p:nvGraphicFramePr>
        <p:xfrm>
          <a:off x="153988" y="46038"/>
          <a:ext cx="7018986" cy="4371223"/>
        </p:xfrm>
        <a:graphic>
          <a:graphicData uri="http://schemas.openxmlformats.org/drawingml/2006/table">
            <a:tbl>
              <a:tblPr firstRow="1" firstCol="1" bandRow="1">
                <a:tableStyleId>{5C22544A-7EE6-4342-B048-85BDC9FD1C3A}</a:tableStyleId>
              </a:tblPr>
              <a:tblGrid>
                <a:gridCol w="2324307">
                  <a:extLst>
                    <a:ext uri="{9D8B030D-6E8A-4147-A177-3AD203B41FA5}">
                      <a16:colId xmlns:a16="http://schemas.microsoft.com/office/drawing/2014/main" val="20000"/>
                    </a:ext>
                  </a:extLst>
                </a:gridCol>
                <a:gridCol w="1612619">
                  <a:extLst>
                    <a:ext uri="{9D8B030D-6E8A-4147-A177-3AD203B41FA5}">
                      <a16:colId xmlns:a16="http://schemas.microsoft.com/office/drawing/2014/main" val="20001"/>
                    </a:ext>
                  </a:extLst>
                </a:gridCol>
                <a:gridCol w="3082060">
                  <a:extLst>
                    <a:ext uri="{9D8B030D-6E8A-4147-A177-3AD203B41FA5}">
                      <a16:colId xmlns:a16="http://schemas.microsoft.com/office/drawing/2014/main" val="20002"/>
                    </a:ext>
                  </a:extLst>
                </a:gridCol>
              </a:tblGrid>
              <a:tr h="214962">
                <a:tc>
                  <a:txBody>
                    <a:bodyPr/>
                    <a:lstStyle/>
                    <a:p>
                      <a:pPr algn="just">
                        <a:lnSpc>
                          <a:spcPct val="150000"/>
                        </a:lnSpc>
                        <a:spcAft>
                          <a:spcPts val="0"/>
                        </a:spcAft>
                      </a:pPr>
                      <a:r>
                        <a:rPr lang="it-IT" sz="700">
                          <a:effectLst/>
                        </a:rPr>
                        <a:t>Pitagora</a:t>
                      </a:r>
                      <a:endParaRPr lang="it-IT" sz="5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700">
                          <a:effectLst/>
                        </a:rPr>
                        <a:t>575–495 a.C.</a:t>
                      </a:r>
                      <a:endParaRPr lang="it-IT" sz="5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700">
                          <a:effectLst/>
                        </a:rPr>
                        <a:t>Matematico</a:t>
                      </a:r>
                      <a:endParaRPr lang="it-IT" sz="5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extLst>
                  <a:ext uri="{0D108BD9-81ED-4DB2-BD59-A6C34878D82A}">
                    <a16:rowId xmlns:a16="http://schemas.microsoft.com/office/drawing/2014/main" val="10000"/>
                  </a:ext>
                </a:extLst>
              </a:tr>
              <a:tr h="303028">
                <a:tc>
                  <a:txBody>
                    <a:bodyPr/>
                    <a:lstStyle/>
                    <a:p>
                      <a:pPr algn="just">
                        <a:lnSpc>
                          <a:spcPct val="150000"/>
                        </a:lnSpc>
                        <a:spcAft>
                          <a:spcPts val="0"/>
                        </a:spcAft>
                      </a:pPr>
                      <a:r>
                        <a:rPr lang="it-IT" sz="1400">
                          <a:effectLst/>
                        </a:rPr>
                        <a:t>Giulio Cesare</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100-44 a.C.</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Dittatore e generale romano</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extLst>
                  <a:ext uri="{0D108BD9-81ED-4DB2-BD59-A6C34878D82A}">
                    <a16:rowId xmlns:a16="http://schemas.microsoft.com/office/drawing/2014/main" val="10001"/>
                  </a:ext>
                </a:extLst>
              </a:tr>
              <a:tr h="303028">
                <a:tc>
                  <a:txBody>
                    <a:bodyPr/>
                    <a:lstStyle/>
                    <a:p>
                      <a:pPr algn="just">
                        <a:lnSpc>
                          <a:spcPct val="150000"/>
                        </a:lnSpc>
                        <a:spcAft>
                          <a:spcPts val="0"/>
                        </a:spcAft>
                      </a:pPr>
                      <a:r>
                        <a:rPr lang="it-IT" sz="1400">
                          <a:effectLst/>
                        </a:rPr>
                        <a:t>Alessandro Magno</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356-323 a.C.</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Re di Macedonia</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extLst>
                  <a:ext uri="{0D108BD9-81ED-4DB2-BD59-A6C34878D82A}">
                    <a16:rowId xmlns:a16="http://schemas.microsoft.com/office/drawing/2014/main" val="10002"/>
                  </a:ext>
                </a:extLst>
              </a:tr>
              <a:tr h="303028">
                <a:tc>
                  <a:txBody>
                    <a:bodyPr/>
                    <a:lstStyle/>
                    <a:p>
                      <a:pPr algn="just">
                        <a:lnSpc>
                          <a:spcPct val="150000"/>
                        </a:lnSpc>
                        <a:spcAft>
                          <a:spcPts val="0"/>
                        </a:spcAft>
                      </a:pPr>
                      <a:r>
                        <a:rPr lang="it-IT" sz="1400">
                          <a:effectLst/>
                        </a:rPr>
                        <a:t>Maometto</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570-612</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Religioso</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extLst>
                  <a:ext uri="{0D108BD9-81ED-4DB2-BD59-A6C34878D82A}">
                    <a16:rowId xmlns:a16="http://schemas.microsoft.com/office/drawing/2014/main" val="10003"/>
                  </a:ext>
                </a:extLst>
              </a:tr>
              <a:tr h="303028">
                <a:tc>
                  <a:txBody>
                    <a:bodyPr/>
                    <a:lstStyle/>
                    <a:p>
                      <a:pPr algn="just">
                        <a:lnSpc>
                          <a:spcPct val="150000"/>
                        </a:lnSpc>
                        <a:spcAft>
                          <a:spcPts val="0"/>
                        </a:spcAft>
                      </a:pPr>
                      <a:r>
                        <a:rPr lang="it-IT" sz="1400">
                          <a:effectLst/>
                        </a:rPr>
                        <a:t>Dante Alighieri</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1265-1321</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Scrittore e Poeta italiano</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extLst>
                  <a:ext uri="{0D108BD9-81ED-4DB2-BD59-A6C34878D82A}">
                    <a16:rowId xmlns:a16="http://schemas.microsoft.com/office/drawing/2014/main" val="10004"/>
                  </a:ext>
                </a:extLst>
              </a:tr>
              <a:tr h="303028">
                <a:tc>
                  <a:txBody>
                    <a:bodyPr/>
                    <a:lstStyle/>
                    <a:p>
                      <a:pPr algn="just">
                        <a:lnSpc>
                          <a:spcPct val="150000"/>
                        </a:lnSpc>
                        <a:spcAft>
                          <a:spcPts val="0"/>
                        </a:spcAft>
                      </a:pPr>
                      <a:r>
                        <a:rPr lang="it-IT" sz="1400">
                          <a:effectLst/>
                        </a:rPr>
                        <a:t>Francesco Petrarca</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1260-1338</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Scrittore e Poeta italiano</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extLst>
                  <a:ext uri="{0D108BD9-81ED-4DB2-BD59-A6C34878D82A}">
                    <a16:rowId xmlns:a16="http://schemas.microsoft.com/office/drawing/2014/main" val="10005"/>
                  </a:ext>
                </a:extLst>
              </a:tr>
              <a:tr h="303028">
                <a:tc>
                  <a:txBody>
                    <a:bodyPr/>
                    <a:lstStyle/>
                    <a:p>
                      <a:pPr algn="just">
                        <a:lnSpc>
                          <a:spcPct val="150000"/>
                        </a:lnSpc>
                        <a:spcAft>
                          <a:spcPts val="0"/>
                        </a:spcAft>
                      </a:pPr>
                      <a:r>
                        <a:rPr lang="it-IT" sz="1400" dirty="0">
                          <a:effectLst/>
                        </a:rPr>
                        <a:t>Giovanna D’Arco</a:t>
                      </a:r>
                      <a:endParaRPr lang="it-I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1412-1450</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Patriota francese</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extLst>
                  <a:ext uri="{0D108BD9-81ED-4DB2-BD59-A6C34878D82A}">
                    <a16:rowId xmlns:a16="http://schemas.microsoft.com/office/drawing/2014/main" val="10006"/>
                  </a:ext>
                </a:extLst>
              </a:tr>
              <a:tr h="303028">
                <a:tc>
                  <a:txBody>
                    <a:bodyPr/>
                    <a:lstStyle/>
                    <a:p>
                      <a:pPr algn="just">
                        <a:lnSpc>
                          <a:spcPct val="150000"/>
                        </a:lnSpc>
                        <a:spcAft>
                          <a:spcPts val="0"/>
                        </a:spcAft>
                      </a:pPr>
                      <a:r>
                        <a:rPr lang="it-IT" sz="1400">
                          <a:effectLst/>
                        </a:rPr>
                        <a:t>Beato Amedeo IX</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1435-1472</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dirty="0">
                          <a:effectLst/>
                        </a:rPr>
                        <a:t>Religioso</a:t>
                      </a:r>
                      <a:endParaRPr lang="it-I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extLst>
                  <a:ext uri="{0D108BD9-81ED-4DB2-BD59-A6C34878D82A}">
                    <a16:rowId xmlns:a16="http://schemas.microsoft.com/office/drawing/2014/main" val="10007"/>
                  </a:ext>
                </a:extLst>
              </a:tr>
              <a:tr h="303028">
                <a:tc>
                  <a:txBody>
                    <a:bodyPr/>
                    <a:lstStyle/>
                    <a:p>
                      <a:pPr algn="just">
                        <a:lnSpc>
                          <a:spcPct val="150000"/>
                        </a:lnSpc>
                        <a:spcAft>
                          <a:spcPts val="0"/>
                        </a:spcAft>
                      </a:pPr>
                      <a:r>
                        <a:rPr lang="it-IT" sz="1400">
                          <a:effectLst/>
                        </a:rPr>
                        <a:t>Martin Lutero</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1483-1546</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Religioso</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extLst>
                  <a:ext uri="{0D108BD9-81ED-4DB2-BD59-A6C34878D82A}">
                    <a16:rowId xmlns:a16="http://schemas.microsoft.com/office/drawing/2014/main" val="10008"/>
                  </a:ext>
                </a:extLst>
              </a:tr>
              <a:tr h="303028">
                <a:tc>
                  <a:txBody>
                    <a:bodyPr/>
                    <a:lstStyle/>
                    <a:p>
                      <a:pPr algn="just">
                        <a:lnSpc>
                          <a:spcPct val="150000"/>
                        </a:lnSpc>
                        <a:spcAft>
                          <a:spcPts val="0"/>
                        </a:spcAft>
                      </a:pPr>
                      <a:r>
                        <a:rPr lang="it-IT" sz="1400">
                          <a:effectLst/>
                        </a:rPr>
                        <a:t>Carlo V</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1500-1558</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Imperatore di Spagna</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extLst>
                  <a:ext uri="{0D108BD9-81ED-4DB2-BD59-A6C34878D82A}">
                    <a16:rowId xmlns:a16="http://schemas.microsoft.com/office/drawing/2014/main" val="10009"/>
                  </a:ext>
                </a:extLst>
              </a:tr>
              <a:tr h="303028">
                <a:tc>
                  <a:txBody>
                    <a:bodyPr/>
                    <a:lstStyle/>
                    <a:p>
                      <a:pPr algn="just">
                        <a:lnSpc>
                          <a:spcPct val="150000"/>
                        </a:lnSpc>
                        <a:spcAft>
                          <a:spcPts val="0"/>
                        </a:spcAft>
                      </a:pPr>
                      <a:r>
                        <a:rPr lang="it-IT" sz="1400">
                          <a:effectLst/>
                        </a:rPr>
                        <a:t>Torquato Tasso</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dirty="0">
                          <a:effectLst/>
                        </a:rPr>
                        <a:t>1544-1595</a:t>
                      </a:r>
                      <a:endParaRPr lang="it-I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dirty="0">
                          <a:effectLst/>
                        </a:rPr>
                        <a:t>Scrittore e Poeta italiano</a:t>
                      </a:r>
                      <a:endParaRPr lang="it-I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extLst>
                  <a:ext uri="{0D108BD9-81ED-4DB2-BD59-A6C34878D82A}">
                    <a16:rowId xmlns:a16="http://schemas.microsoft.com/office/drawing/2014/main" val="10010"/>
                  </a:ext>
                </a:extLst>
              </a:tr>
              <a:tr h="303028">
                <a:tc>
                  <a:txBody>
                    <a:bodyPr/>
                    <a:lstStyle/>
                    <a:p>
                      <a:pPr algn="just">
                        <a:lnSpc>
                          <a:spcPct val="150000"/>
                        </a:lnSpc>
                        <a:spcAft>
                          <a:spcPts val="0"/>
                        </a:spcAft>
                      </a:pPr>
                      <a:r>
                        <a:rPr lang="it-IT" sz="1400">
                          <a:effectLst/>
                        </a:rPr>
                        <a:t>Caravaggio </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1571-1610</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Pittore italiano</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extLst>
                  <a:ext uri="{0D108BD9-81ED-4DB2-BD59-A6C34878D82A}">
                    <a16:rowId xmlns:a16="http://schemas.microsoft.com/office/drawing/2014/main" val="10011"/>
                  </a:ext>
                </a:extLst>
              </a:tr>
              <a:tr h="303028">
                <a:tc>
                  <a:txBody>
                    <a:bodyPr/>
                    <a:lstStyle/>
                    <a:p>
                      <a:pPr algn="just">
                        <a:lnSpc>
                          <a:spcPct val="150000"/>
                        </a:lnSpc>
                        <a:spcAft>
                          <a:spcPts val="0"/>
                        </a:spcAft>
                      </a:pPr>
                      <a:r>
                        <a:rPr lang="it-IT" sz="1400">
                          <a:effectLst/>
                        </a:rPr>
                        <a:t>Jean du Plessis Richelieu</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1585-1642</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Segretario di Stato francese</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extLst>
                  <a:ext uri="{0D108BD9-81ED-4DB2-BD59-A6C34878D82A}">
                    <a16:rowId xmlns:a16="http://schemas.microsoft.com/office/drawing/2014/main" val="10012"/>
                  </a:ext>
                </a:extLst>
              </a:tr>
              <a:tr h="304963">
                <a:tc>
                  <a:txBody>
                    <a:bodyPr/>
                    <a:lstStyle/>
                    <a:p>
                      <a:pPr algn="just">
                        <a:lnSpc>
                          <a:spcPct val="150000"/>
                        </a:lnSpc>
                        <a:spcAft>
                          <a:spcPts val="0"/>
                        </a:spcAft>
                      </a:pPr>
                      <a:r>
                        <a:rPr lang="it-IT" sz="1400">
                          <a:effectLst/>
                        </a:rPr>
                        <a:t>Moliére</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a:effectLst/>
                        </a:rPr>
                        <a:t>1621-1673</a:t>
                      </a:r>
                      <a:endParaRPr lang="it-IT" sz="14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1400" dirty="0">
                          <a:effectLst/>
                        </a:rPr>
                        <a:t>Rappresentatore teatrale</a:t>
                      </a:r>
                      <a:endParaRPr lang="it-I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extLst>
                  <a:ext uri="{0D108BD9-81ED-4DB2-BD59-A6C34878D82A}">
                    <a16:rowId xmlns:a16="http://schemas.microsoft.com/office/drawing/2014/main" val="10013"/>
                  </a:ext>
                </a:extLst>
              </a:tr>
              <a:tr h="214962">
                <a:tc>
                  <a:txBody>
                    <a:bodyPr/>
                    <a:lstStyle/>
                    <a:p>
                      <a:pPr algn="just">
                        <a:lnSpc>
                          <a:spcPct val="150000"/>
                        </a:lnSpc>
                        <a:spcAft>
                          <a:spcPts val="0"/>
                        </a:spcAft>
                      </a:pPr>
                      <a:r>
                        <a:rPr lang="it-IT" sz="700">
                          <a:effectLst/>
                        </a:rPr>
                        <a:t>Pietro il Grande</a:t>
                      </a:r>
                      <a:endParaRPr lang="it-IT" sz="5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700">
                          <a:effectLst/>
                        </a:rPr>
                        <a:t>1672-1725</a:t>
                      </a:r>
                      <a:endParaRPr lang="it-IT" sz="50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tc>
                  <a:txBody>
                    <a:bodyPr/>
                    <a:lstStyle/>
                    <a:p>
                      <a:pPr algn="just">
                        <a:lnSpc>
                          <a:spcPct val="150000"/>
                        </a:lnSpc>
                        <a:spcAft>
                          <a:spcPts val="0"/>
                        </a:spcAft>
                      </a:pPr>
                      <a:r>
                        <a:rPr lang="it-IT" sz="700" dirty="0">
                          <a:effectLst/>
                        </a:rPr>
                        <a:t>Zar di Russia</a:t>
                      </a:r>
                      <a:endParaRPr lang="it-IT" sz="500" dirty="0">
                        <a:effectLst/>
                        <a:latin typeface="Calibri" panose="020F0502020204030204" pitchFamily="34" charset="0"/>
                        <a:ea typeface="Calibri" panose="020F0502020204030204" pitchFamily="34" charset="0"/>
                        <a:cs typeface="Times New Roman" panose="02020603050405020304" pitchFamily="18" charset="0"/>
                      </a:endParaRPr>
                    </a:p>
                  </a:txBody>
                  <a:tcPr marL="21435" marR="21435" marT="0" marB="0"/>
                </a:tc>
                <a:extLst>
                  <a:ext uri="{0D108BD9-81ED-4DB2-BD59-A6C34878D82A}">
                    <a16:rowId xmlns:a16="http://schemas.microsoft.com/office/drawing/2014/main" val="10014"/>
                  </a:ext>
                </a:extLst>
              </a:tr>
            </a:tbl>
          </a:graphicData>
        </a:graphic>
      </p:graphicFrame>
      <p:graphicFrame>
        <p:nvGraphicFramePr>
          <p:cNvPr id="7" name="Tabella 6"/>
          <p:cNvGraphicFramePr>
            <a:graphicFrameLocks noGrp="1"/>
          </p:cNvGraphicFramePr>
          <p:nvPr/>
        </p:nvGraphicFramePr>
        <p:xfrm>
          <a:off x="153988" y="4418013"/>
          <a:ext cx="7018986" cy="2160516"/>
        </p:xfrm>
        <a:graphic>
          <a:graphicData uri="http://schemas.openxmlformats.org/drawingml/2006/table">
            <a:tbl>
              <a:tblPr firstRow="1" firstCol="1" bandRow="1">
                <a:tableStyleId>{5C22544A-7EE6-4342-B048-85BDC9FD1C3A}</a:tableStyleId>
              </a:tblPr>
              <a:tblGrid>
                <a:gridCol w="2511939">
                  <a:extLst>
                    <a:ext uri="{9D8B030D-6E8A-4147-A177-3AD203B41FA5}">
                      <a16:colId xmlns:a16="http://schemas.microsoft.com/office/drawing/2014/main" val="20000"/>
                    </a:ext>
                  </a:extLst>
                </a:gridCol>
                <a:gridCol w="1805801">
                  <a:extLst>
                    <a:ext uri="{9D8B030D-6E8A-4147-A177-3AD203B41FA5}">
                      <a16:colId xmlns:a16="http://schemas.microsoft.com/office/drawing/2014/main" val="20001"/>
                    </a:ext>
                  </a:extLst>
                </a:gridCol>
                <a:gridCol w="2701246">
                  <a:extLst>
                    <a:ext uri="{9D8B030D-6E8A-4147-A177-3AD203B41FA5}">
                      <a16:colId xmlns:a16="http://schemas.microsoft.com/office/drawing/2014/main" val="20002"/>
                    </a:ext>
                  </a:extLst>
                </a:gridCol>
              </a:tblGrid>
              <a:tr h="468791">
                <a:tc>
                  <a:txBody>
                    <a:bodyPr/>
                    <a:lstStyle/>
                    <a:p>
                      <a:pPr algn="just">
                        <a:lnSpc>
                          <a:spcPct val="150000"/>
                        </a:lnSpc>
                        <a:spcAft>
                          <a:spcPts val="0"/>
                        </a:spcAft>
                      </a:pPr>
                      <a:r>
                        <a:rPr lang="it-IT" sz="1400" dirty="0">
                          <a:effectLst/>
                        </a:rPr>
                        <a:t>Antonio Vivaldi</a:t>
                      </a:r>
                      <a:endParaRPr lang="it-I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marT="0" marB="0"/>
                </a:tc>
                <a:tc>
                  <a:txBody>
                    <a:bodyPr/>
                    <a:lstStyle/>
                    <a:p>
                      <a:pPr algn="just">
                        <a:lnSpc>
                          <a:spcPct val="150000"/>
                        </a:lnSpc>
                        <a:spcAft>
                          <a:spcPts val="0"/>
                        </a:spcAft>
                      </a:pPr>
                      <a:r>
                        <a:rPr lang="it-IT" sz="1400">
                          <a:effectLst/>
                        </a:rPr>
                        <a:t>1678-1741</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marT="0" marB="0"/>
                </a:tc>
                <a:tc>
                  <a:txBody>
                    <a:bodyPr/>
                    <a:lstStyle/>
                    <a:p>
                      <a:pPr algn="just">
                        <a:lnSpc>
                          <a:spcPct val="150000"/>
                        </a:lnSpc>
                        <a:spcAft>
                          <a:spcPts val="0"/>
                        </a:spcAft>
                      </a:pPr>
                      <a:r>
                        <a:rPr lang="it-IT" sz="1400" dirty="0">
                          <a:effectLst/>
                        </a:rPr>
                        <a:t>Musicista italiano</a:t>
                      </a:r>
                      <a:endParaRPr lang="it-I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marT="0" marB="0"/>
                </a:tc>
                <a:extLst>
                  <a:ext uri="{0D108BD9-81ED-4DB2-BD59-A6C34878D82A}">
                    <a16:rowId xmlns:a16="http://schemas.microsoft.com/office/drawing/2014/main" val="10000"/>
                  </a:ext>
                </a:extLst>
              </a:tr>
              <a:tr h="404397">
                <a:tc>
                  <a:txBody>
                    <a:bodyPr/>
                    <a:lstStyle/>
                    <a:p>
                      <a:pPr algn="just">
                        <a:lnSpc>
                          <a:spcPct val="150000"/>
                        </a:lnSpc>
                        <a:spcAft>
                          <a:spcPts val="0"/>
                        </a:spcAft>
                      </a:pPr>
                      <a:r>
                        <a:rPr lang="it-IT" sz="1400">
                          <a:effectLst/>
                        </a:rPr>
                        <a:t>Papa Pio IX</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marT="0" marB="0"/>
                </a:tc>
                <a:tc>
                  <a:txBody>
                    <a:bodyPr/>
                    <a:lstStyle/>
                    <a:p>
                      <a:pPr algn="just">
                        <a:lnSpc>
                          <a:spcPct val="150000"/>
                        </a:lnSpc>
                        <a:spcAft>
                          <a:spcPts val="0"/>
                        </a:spcAft>
                      </a:pPr>
                      <a:r>
                        <a:rPr lang="it-IT" sz="1400">
                          <a:effectLst/>
                        </a:rPr>
                        <a:t>1792-1878</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marT="0" marB="0"/>
                </a:tc>
                <a:tc>
                  <a:txBody>
                    <a:bodyPr/>
                    <a:lstStyle/>
                    <a:p>
                      <a:pPr algn="just">
                        <a:lnSpc>
                          <a:spcPct val="150000"/>
                        </a:lnSpc>
                        <a:spcAft>
                          <a:spcPts val="0"/>
                        </a:spcAft>
                      </a:pPr>
                      <a:r>
                        <a:rPr lang="it-IT" sz="1400">
                          <a:effectLst/>
                        </a:rPr>
                        <a:t>Religioso</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marT="0" marB="0"/>
                </a:tc>
                <a:extLst>
                  <a:ext uri="{0D108BD9-81ED-4DB2-BD59-A6C34878D82A}">
                    <a16:rowId xmlns:a16="http://schemas.microsoft.com/office/drawing/2014/main" val="10001"/>
                  </a:ext>
                </a:extLst>
              </a:tr>
              <a:tr h="478534">
                <a:tc>
                  <a:txBody>
                    <a:bodyPr/>
                    <a:lstStyle/>
                    <a:p>
                      <a:pPr algn="just">
                        <a:lnSpc>
                          <a:spcPct val="150000"/>
                        </a:lnSpc>
                        <a:spcAft>
                          <a:spcPts val="0"/>
                        </a:spcAft>
                      </a:pPr>
                      <a:r>
                        <a:rPr lang="it-IT" sz="1400">
                          <a:effectLst/>
                        </a:rPr>
                        <a:t>Fedor Michajlovic Dostoevskij</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marT="0" marB="0"/>
                </a:tc>
                <a:tc>
                  <a:txBody>
                    <a:bodyPr/>
                    <a:lstStyle/>
                    <a:p>
                      <a:pPr algn="just">
                        <a:lnSpc>
                          <a:spcPct val="150000"/>
                        </a:lnSpc>
                        <a:spcAft>
                          <a:spcPts val="0"/>
                        </a:spcAft>
                      </a:pPr>
                      <a:r>
                        <a:rPr lang="it-IT" sz="1400">
                          <a:effectLst/>
                        </a:rPr>
                        <a:t>1821-1881</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marT="0" marB="0"/>
                </a:tc>
                <a:tc>
                  <a:txBody>
                    <a:bodyPr/>
                    <a:lstStyle/>
                    <a:p>
                      <a:pPr algn="just">
                        <a:lnSpc>
                          <a:spcPct val="150000"/>
                        </a:lnSpc>
                        <a:spcAft>
                          <a:spcPts val="0"/>
                        </a:spcAft>
                      </a:pPr>
                      <a:r>
                        <a:rPr lang="it-IT" sz="1400">
                          <a:effectLst/>
                        </a:rPr>
                        <a:t>Scrittore russo</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marT="0" marB="0"/>
                </a:tc>
                <a:extLst>
                  <a:ext uri="{0D108BD9-81ED-4DB2-BD59-A6C34878D82A}">
                    <a16:rowId xmlns:a16="http://schemas.microsoft.com/office/drawing/2014/main" val="10002"/>
                  </a:ext>
                </a:extLst>
              </a:tr>
              <a:tr h="404397">
                <a:tc>
                  <a:txBody>
                    <a:bodyPr/>
                    <a:lstStyle/>
                    <a:p>
                      <a:pPr algn="just">
                        <a:lnSpc>
                          <a:spcPct val="150000"/>
                        </a:lnSpc>
                        <a:spcAft>
                          <a:spcPts val="0"/>
                        </a:spcAft>
                      </a:pPr>
                      <a:r>
                        <a:rPr lang="it-IT" sz="1400">
                          <a:effectLst/>
                        </a:rPr>
                        <a:t>Alfred Bernhard Nobel</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marT="0" marB="0"/>
                </a:tc>
                <a:tc>
                  <a:txBody>
                    <a:bodyPr/>
                    <a:lstStyle/>
                    <a:p>
                      <a:pPr algn="just">
                        <a:lnSpc>
                          <a:spcPct val="150000"/>
                        </a:lnSpc>
                        <a:spcAft>
                          <a:spcPts val="0"/>
                        </a:spcAft>
                      </a:pPr>
                      <a:r>
                        <a:rPr lang="it-IT" sz="1400">
                          <a:effectLst/>
                        </a:rPr>
                        <a:t>1833-1896</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marT="0" marB="0"/>
                </a:tc>
                <a:tc>
                  <a:txBody>
                    <a:bodyPr/>
                    <a:lstStyle/>
                    <a:p>
                      <a:pPr algn="just">
                        <a:lnSpc>
                          <a:spcPct val="150000"/>
                        </a:lnSpc>
                        <a:spcAft>
                          <a:spcPts val="0"/>
                        </a:spcAft>
                      </a:pPr>
                      <a:r>
                        <a:rPr lang="it-IT" sz="1400">
                          <a:effectLst/>
                        </a:rPr>
                        <a:t>Chimico industriale svedese</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marT="0" marB="0"/>
                </a:tc>
                <a:extLst>
                  <a:ext uri="{0D108BD9-81ED-4DB2-BD59-A6C34878D82A}">
                    <a16:rowId xmlns:a16="http://schemas.microsoft.com/office/drawing/2014/main" val="10003"/>
                  </a:ext>
                </a:extLst>
              </a:tr>
              <a:tr h="404397">
                <a:tc>
                  <a:txBody>
                    <a:bodyPr/>
                    <a:lstStyle/>
                    <a:p>
                      <a:pPr algn="just">
                        <a:lnSpc>
                          <a:spcPct val="150000"/>
                        </a:lnSpc>
                        <a:spcAft>
                          <a:spcPts val="0"/>
                        </a:spcAft>
                      </a:pPr>
                      <a:r>
                        <a:rPr lang="it-IT" sz="1400">
                          <a:effectLst/>
                        </a:rPr>
                        <a:t>Van Gogh</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marT="0" marB="0"/>
                </a:tc>
                <a:tc>
                  <a:txBody>
                    <a:bodyPr/>
                    <a:lstStyle/>
                    <a:p>
                      <a:pPr algn="just">
                        <a:lnSpc>
                          <a:spcPct val="150000"/>
                        </a:lnSpc>
                        <a:spcAft>
                          <a:spcPts val="0"/>
                        </a:spcAft>
                      </a:pPr>
                      <a:r>
                        <a:rPr lang="it-IT" sz="1400" dirty="0">
                          <a:effectLst/>
                        </a:rPr>
                        <a:t>1853-1890</a:t>
                      </a:r>
                      <a:endParaRPr lang="it-I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marT="0" marB="0"/>
                </a:tc>
                <a:tc>
                  <a:txBody>
                    <a:bodyPr/>
                    <a:lstStyle/>
                    <a:p>
                      <a:pPr algn="just">
                        <a:lnSpc>
                          <a:spcPct val="150000"/>
                        </a:lnSpc>
                        <a:spcAft>
                          <a:spcPts val="0"/>
                        </a:spcAft>
                      </a:pPr>
                      <a:r>
                        <a:rPr lang="it-IT" sz="1400" dirty="0">
                          <a:effectLst/>
                        </a:rPr>
                        <a:t>Pittore olandese</a:t>
                      </a:r>
                      <a:endParaRPr lang="it-I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marT="0" marB="0"/>
                </a:tc>
                <a:extLst>
                  <a:ext uri="{0D108BD9-81ED-4DB2-BD59-A6C34878D82A}">
                    <a16:rowId xmlns:a16="http://schemas.microsoft.com/office/drawing/2014/main" val="10004"/>
                  </a:ext>
                </a:extLst>
              </a:tr>
            </a:tbl>
          </a:graphicData>
        </a:graphic>
      </p:graphicFrame>
      <p:pic>
        <p:nvPicPr>
          <p:cNvPr id="22621" name="Immagine 1"/>
          <p:cNvPicPr>
            <a:picLocks noChangeAspect="1"/>
          </p:cNvPicPr>
          <p:nvPr/>
        </p:nvPicPr>
        <p:blipFill>
          <a:blip r:embed="rId2"/>
          <a:srcRect/>
          <a:stretch>
            <a:fillRect/>
          </a:stretch>
        </p:blipFill>
        <p:spPr bwMode="auto">
          <a:xfrm>
            <a:off x="7907338" y="142875"/>
            <a:ext cx="3257550" cy="3971925"/>
          </a:xfrm>
          <a:prstGeom prst="rect">
            <a:avLst/>
          </a:prstGeom>
          <a:noFill/>
          <a:ln w="9525">
            <a:noFill/>
            <a:miter lim="800000"/>
            <a:headEnd/>
            <a:tailEnd/>
          </a:ln>
        </p:spPr>
      </p:pic>
      <p:sp>
        <p:nvSpPr>
          <p:cNvPr id="22622" name="Rettangolo 2"/>
          <p:cNvSpPr>
            <a:spLocks noChangeArrowheads="1"/>
          </p:cNvSpPr>
          <p:nvPr/>
        </p:nvSpPr>
        <p:spPr bwMode="auto">
          <a:xfrm>
            <a:off x="8828088" y="4164013"/>
            <a:ext cx="1720850" cy="508000"/>
          </a:xfrm>
          <a:prstGeom prst="rect">
            <a:avLst/>
          </a:prstGeom>
          <a:noFill/>
          <a:ln w="9525">
            <a:noFill/>
            <a:miter lim="800000"/>
            <a:headEnd/>
            <a:tailEnd/>
          </a:ln>
        </p:spPr>
        <p:txBody>
          <a:bodyPr wrap="none">
            <a:spAutoFit/>
          </a:bodyPr>
          <a:lstStyle/>
          <a:p>
            <a:pPr algn="just">
              <a:lnSpc>
                <a:spcPct val="150000"/>
              </a:lnSpc>
            </a:pPr>
            <a:r>
              <a:rPr lang="it-IT">
                <a:latin typeface="Calibri" pitchFamily="34" charset="0"/>
              </a:rPr>
              <a:t>Giovanna D’Arco</a:t>
            </a:r>
            <a:endParaRPr lang="it-IT">
              <a:latin typeface="Calibri" pitchFamily="34" charset="0"/>
              <a:ea typeface="Calibri" pitchFamily="34" charset="0"/>
              <a:cs typeface="Times New Roman" pitchFamily="18" charset="0"/>
            </a:endParaRPr>
          </a:p>
        </p:txBody>
      </p:sp>
      <p:sp>
        <p:nvSpPr>
          <p:cNvPr id="22623" name="Rettangolo 1"/>
          <p:cNvSpPr>
            <a:spLocks noChangeArrowheads="1"/>
          </p:cNvSpPr>
          <p:nvPr/>
        </p:nvSpPr>
        <p:spPr bwMode="auto">
          <a:xfrm>
            <a:off x="8035925" y="4672013"/>
            <a:ext cx="3594100" cy="2185987"/>
          </a:xfrm>
          <a:prstGeom prst="rect">
            <a:avLst/>
          </a:prstGeom>
          <a:noFill/>
          <a:ln w="9525">
            <a:noFill/>
            <a:miter lim="800000"/>
            <a:headEnd/>
            <a:tailEnd/>
          </a:ln>
        </p:spPr>
        <p:txBody>
          <a:bodyPr>
            <a:spAutoFit/>
          </a:bodyPr>
          <a:lstStyle/>
          <a:p>
            <a:r>
              <a:rPr lang="it-IT" b="1" i="1">
                <a:latin typeface="Calibri" pitchFamily="34" charset="0"/>
              </a:rPr>
              <a:t>...  l'epilessia è una malattia comune, benigna, che colpisce persone come si deve, guarda Dostoevskij...“</a:t>
            </a:r>
          </a:p>
          <a:p>
            <a:r>
              <a:rPr lang="it-IT" sz="1400">
                <a:latin typeface="Calibri" pitchFamily="34" charset="0"/>
              </a:rPr>
              <a:t> </a:t>
            </a:r>
          </a:p>
          <a:p>
            <a:r>
              <a:rPr lang="it-IT" sz="1400">
                <a:latin typeface="Calibri" pitchFamily="34" charset="0"/>
              </a:rPr>
              <a:t>Daniel Pennac</a:t>
            </a:r>
            <a:br>
              <a:rPr lang="it-IT">
                <a:latin typeface="Calibri" pitchFamily="34" charset="0"/>
              </a:rPr>
            </a:br>
            <a:br>
              <a:rPr lang="it-IT">
                <a:latin typeface="Calibri" pitchFamily="34" charset="0"/>
              </a:rPr>
            </a:br>
            <a:endParaRPr lang="it-IT">
              <a:latin typeface="Calibri"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ttangolo 1"/>
          <p:cNvSpPr>
            <a:spLocks noChangeArrowheads="1"/>
          </p:cNvSpPr>
          <p:nvPr/>
        </p:nvSpPr>
        <p:spPr bwMode="auto">
          <a:xfrm>
            <a:off x="708360" y="2189323"/>
            <a:ext cx="6096000" cy="1015663"/>
          </a:xfrm>
          <a:prstGeom prst="rect">
            <a:avLst/>
          </a:prstGeom>
          <a:noFill/>
          <a:ln w="9525">
            <a:noFill/>
            <a:miter lim="800000"/>
            <a:headEnd/>
            <a:tailEnd/>
          </a:ln>
        </p:spPr>
        <p:txBody>
          <a:bodyPr>
            <a:spAutoFit/>
          </a:bodyPr>
          <a:lstStyle/>
          <a:p>
            <a:r>
              <a:rPr lang="it-IT" sz="2000" b="1" dirty="0">
                <a:latin typeface="Frutiger-Light"/>
              </a:rPr>
              <a:t>Le prime attività di ricerca sull’epilessia risalgono a 150 anni fa e sono legate al nome di </a:t>
            </a:r>
            <a:r>
              <a:rPr lang="it-IT" sz="2000" b="1" dirty="0" err="1">
                <a:latin typeface="Frutiger-Light"/>
              </a:rPr>
              <a:t>Hughlings</a:t>
            </a:r>
            <a:r>
              <a:rPr lang="it-IT" sz="2000" b="1" dirty="0">
                <a:latin typeface="Frutiger-Light"/>
              </a:rPr>
              <a:t> Jackson (1861).</a:t>
            </a:r>
            <a:endParaRPr lang="it-IT" sz="2000" b="1" dirty="0">
              <a:latin typeface="Calibri" pitchFamily="34" charset="0"/>
            </a:endParaRPr>
          </a:p>
        </p:txBody>
      </p:sp>
      <p:sp>
        <p:nvSpPr>
          <p:cNvPr id="19458" name="Rettangolo 2"/>
          <p:cNvSpPr>
            <a:spLocks noChangeArrowheads="1"/>
          </p:cNvSpPr>
          <p:nvPr/>
        </p:nvSpPr>
        <p:spPr bwMode="auto">
          <a:xfrm>
            <a:off x="340493" y="2922671"/>
            <a:ext cx="6096000" cy="1754188"/>
          </a:xfrm>
          <a:prstGeom prst="rect">
            <a:avLst/>
          </a:prstGeom>
          <a:noFill/>
          <a:ln w="9525">
            <a:noFill/>
            <a:miter lim="800000"/>
            <a:headEnd/>
            <a:tailEnd/>
          </a:ln>
        </p:spPr>
        <p:txBody>
          <a:bodyPr>
            <a:spAutoFit/>
          </a:bodyPr>
          <a:lstStyle/>
          <a:p>
            <a:endParaRPr lang="it-IT" sz="2400" dirty="0">
              <a:latin typeface="Calibri" pitchFamily="34" charset="0"/>
            </a:endParaRPr>
          </a:p>
          <a:p>
            <a:pPr algn="just"/>
            <a:r>
              <a:rPr lang="it-IT" sz="2800" i="1" dirty="0">
                <a:solidFill>
                  <a:srgbClr val="0070C0"/>
                </a:solidFill>
                <a:latin typeface="Calibri" pitchFamily="34" charset="0"/>
              </a:rPr>
              <a:t>«La crisi epilettica è la risultante di una scarica eccessiva in  una Popolazione di neuroni ipereccitabili»</a:t>
            </a:r>
          </a:p>
        </p:txBody>
      </p:sp>
      <p:pic>
        <p:nvPicPr>
          <p:cNvPr id="19459" name="Immagine 3"/>
          <p:cNvPicPr>
            <a:picLocks noChangeAspect="1"/>
          </p:cNvPicPr>
          <p:nvPr/>
        </p:nvPicPr>
        <p:blipFill>
          <a:blip r:embed="rId2"/>
          <a:srcRect/>
          <a:stretch>
            <a:fillRect/>
          </a:stretch>
        </p:blipFill>
        <p:spPr bwMode="auto">
          <a:xfrm>
            <a:off x="9391411" y="317542"/>
            <a:ext cx="1519570" cy="1963737"/>
          </a:xfrm>
          <a:prstGeom prst="rect">
            <a:avLst/>
          </a:prstGeom>
          <a:noFill/>
          <a:ln w="9525">
            <a:noFill/>
            <a:miter lim="800000"/>
            <a:headEnd/>
            <a:tailEnd/>
          </a:ln>
        </p:spPr>
      </p:pic>
      <p:pic>
        <p:nvPicPr>
          <p:cNvPr id="19460" name="Immagine 5"/>
          <p:cNvPicPr>
            <a:picLocks noChangeAspect="1"/>
          </p:cNvPicPr>
          <p:nvPr/>
        </p:nvPicPr>
        <p:blipFill>
          <a:blip r:embed="rId3"/>
          <a:srcRect/>
          <a:stretch>
            <a:fillRect/>
          </a:stretch>
        </p:blipFill>
        <p:spPr bwMode="auto">
          <a:xfrm>
            <a:off x="8578515" y="4699626"/>
            <a:ext cx="1625791" cy="1963737"/>
          </a:xfrm>
          <a:prstGeom prst="rect">
            <a:avLst/>
          </a:prstGeom>
          <a:noFill/>
          <a:ln w="9525">
            <a:noFill/>
            <a:miter lim="800000"/>
            <a:headEnd/>
            <a:tailEnd/>
          </a:ln>
        </p:spPr>
      </p:pic>
      <p:pic>
        <p:nvPicPr>
          <p:cNvPr id="19461" name="Immagine 6"/>
          <p:cNvPicPr>
            <a:picLocks noChangeAspect="1"/>
          </p:cNvPicPr>
          <p:nvPr/>
        </p:nvPicPr>
        <p:blipFill>
          <a:blip r:embed="rId4"/>
          <a:srcRect/>
          <a:stretch>
            <a:fillRect/>
          </a:stretch>
        </p:blipFill>
        <p:spPr bwMode="auto">
          <a:xfrm>
            <a:off x="2222417" y="4603245"/>
            <a:ext cx="3813175" cy="773113"/>
          </a:xfrm>
          <a:prstGeom prst="rect">
            <a:avLst/>
          </a:prstGeom>
          <a:noFill/>
          <a:ln w="9525">
            <a:noFill/>
            <a:miter lim="800000"/>
            <a:headEnd/>
            <a:tailEnd/>
          </a:ln>
        </p:spPr>
      </p:pic>
      <p:sp>
        <p:nvSpPr>
          <p:cNvPr id="19462" name="Rettangolo 7"/>
          <p:cNvSpPr>
            <a:spLocks noChangeArrowheads="1"/>
          </p:cNvSpPr>
          <p:nvPr/>
        </p:nvSpPr>
        <p:spPr bwMode="auto">
          <a:xfrm>
            <a:off x="970297" y="5681495"/>
            <a:ext cx="6096000" cy="923925"/>
          </a:xfrm>
          <a:prstGeom prst="rect">
            <a:avLst/>
          </a:prstGeom>
          <a:noFill/>
          <a:ln w="9525">
            <a:noFill/>
            <a:miter lim="800000"/>
            <a:headEnd/>
            <a:tailEnd/>
          </a:ln>
        </p:spPr>
        <p:txBody>
          <a:bodyPr>
            <a:spAutoFit/>
          </a:bodyPr>
          <a:lstStyle/>
          <a:p>
            <a:pPr algn="ctr"/>
            <a:r>
              <a:rPr lang="it-IT" dirty="0">
                <a:latin typeface="MS-PGothic"/>
              </a:rPr>
              <a:t>“</a:t>
            </a:r>
            <a:r>
              <a:rPr lang="it-IT" b="1" dirty="0">
                <a:latin typeface="Calibri-Bold"/>
              </a:rPr>
              <a:t>On the </a:t>
            </a:r>
            <a:r>
              <a:rPr lang="it-IT" b="1" dirty="0" err="1">
                <a:latin typeface="Calibri-Bold"/>
              </a:rPr>
              <a:t>Electroencephalogram</a:t>
            </a:r>
            <a:r>
              <a:rPr lang="it-IT" b="1" dirty="0">
                <a:latin typeface="Calibri-Bold"/>
              </a:rPr>
              <a:t> of</a:t>
            </a:r>
          </a:p>
          <a:p>
            <a:pPr algn="ctr"/>
            <a:r>
              <a:rPr lang="it-IT" b="1" dirty="0">
                <a:latin typeface="Calibri-Bold"/>
              </a:rPr>
              <a:t>Man</a:t>
            </a:r>
            <a:r>
              <a:rPr lang="it-IT" dirty="0">
                <a:latin typeface="MS-PGothic"/>
              </a:rPr>
              <a:t>”</a:t>
            </a:r>
          </a:p>
          <a:p>
            <a:r>
              <a:rPr lang="it-IT" b="1" dirty="0">
                <a:latin typeface="Calibri-Bold"/>
              </a:rPr>
              <a:t> </a:t>
            </a:r>
            <a:r>
              <a:rPr lang="it-IT" b="1" dirty="0" err="1">
                <a:latin typeface="Calibri-Bold"/>
              </a:rPr>
              <a:t>H.Berger</a:t>
            </a:r>
            <a:r>
              <a:rPr lang="it-IT" b="1" dirty="0">
                <a:latin typeface="Calibri-Bold"/>
              </a:rPr>
              <a:t> (1929)</a:t>
            </a:r>
            <a:endParaRPr lang="it-IT" dirty="0">
              <a:latin typeface="Calibri" pitchFamily="34" charset="0"/>
            </a:endParaRPr>
          </a:p>
        </p:txBody>
      </p:sp>
      <p:sp>
        <p:nvSpPr>
          <p:cNvPr id="19464" name="CasellaDiTesto 4"/>
          <p:cNvSpPr txBox="1">
            <a:spLocks noChangeArrowheads="1"/>
          </p:cNvSpPr>
          <p:nvPr/>
        </p:nvSpPr>
        <p:spPr bwMode="auto">
          <a:xfrm>
            <a:off x="4018297" y="167148"/>
            <a:ext cx="2786063" cy="584775"/>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spAutoFit/>
          </a:bodyPr>
          <a:lstStyle/>
          <a:p>
            <a:pPr algn="ctr"/>
            <a:r>
              <a:rPr lang="it-IT" sz="3200" dirty="0">
                <a:latin typeface="Calibri" pitchFamily="34" charset="0"/>
              </a:rPr>
              <a:t>Le scoperte</a:t>
            </a:r>
          </a:p>
        </p:txBody>
      </p:sp>
      <p:sp>
        <p:nvSpPr>
          <p:cNvPr id="2" name="CasellaDiTesto 1">
            <a:extLst>
              <a:ext uri="{FF2B5EF4-FFF2-40B4-BE49-F238E27FC236}">
                <a16:creationId xmlns:a16="http://schemas.microsoft.com/office/drawing/2014/main" id="{A5BA312D-BCF3-4AFB-B275-AE2802863A7A}"/>
              </a:ext>
            </a:extLst>
          </p:cNvPr>
          <p:cNvSpPr txBox="1"/>
          <p:nvPr/>
        </p:nvSpPr>
        <p:spPr>
          <a:xfrm>
            <a:off x="577516" y="1299411"/>
            <a:ext cx="5245768" cy="830997"/>
          </a:xfrm>
          <a:prstGeom prst="rect">
            <a:avLst/>
          </a:prstGeom>
          <a:noFill/>
        </p:spPr>
        <p:txBody>
          <a:bodyPr wrap="square" rtlCol="0">
            <a:spAutoFit/>
          </a:bodyPr>
          <a:lstStyle/>
          <a:p>
            <a:r>
              <a:rPr lang="it-IT" sz="1600" b="1" i="1" dirty="0">
                <a:solidFill>
                  <a:srgbClr val="FF0000"/>
                </a:solidFill>
              </a:rPr>
              <a:t>In milioni hanno visto la mela cadere, ma solo Newton è stato quello che si è chiesto perché</a:t>
            </a:r>
          </a:p>
          <a:p>
            <a:r>
              <a:rPr lang="it-IT" sz="1600" b="1" dirty="0">
                <a:solidFill>
                  <a:srgbClr val="FF0000"/>
                </a:solidFill>
              </a:rPr>
              <a:t> </a:t>
            </a:r>
            <a:r>
              <a:rPr lang="it-IT" sz="1000" dirty="0"/>
              <a:t>(Bernard Baruch)</a:t>
            </a:r>
          </a:p>
        </p:txBody>
      </p:sp>
      <p:pic>
        <p:nvPicPr>
          <p:cNvPr id="4098" name="Picture 2" descr="Risultati immagini per foto hughlings jackson">
            <a:extLst>
              <a:ext uri="{FF2B5EF4-FFF2-40B4-BE49-F238E27FC236}">
                <a16:creationId xmlns:a16="http://schemas.microsoft.com/office/drawing/2014/main" id="{557462B6-F35C-46EC-AB6F-0A970557E3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72227" y="2551906"/>
            <a:ext cx="1625791" cy="17541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ttangolo 3"/>
          <p:cNvSpPr>
            <a:spLocks noChangeArrowheads="1"/>
          </p:cNvSpPr>
          <p:nvPr/>
        </p:nvSpPr>
        <p:spPr bwMode="auto">
          <a:xfrm>
            <a:off x="627063" y="1635125"/>
            <a:ext cx="6096000" cy="5124450"/>
          </a:xfrm>
          <a:prstGeom prst="rect">
            <a:avLst/>
          </a:prstGeom>
          <a:noFill/>
          <a:ln w="9525">
            <a:noFill/>
            <a:miter lim="800000"/>
            <a:headEnd/>
            <a:tailEnd/>
          </a:ln>
        </p:spPr>
        <p:txBody>
          <a:bodyPr>
            <a:spAutoFit/>
          </a:bodyPr>
          <a:lstStyle/>
          <a:p>
            <a:pPr>
              <a:lnSpc>
                <a:spcPct val="150000"/>
              </a:lnSpc>
            </a:pPr>
            <a:r>
              <a:rPr lang="it-IT" sz="2000" b="1">
                <a:solidFill>
                  <a:srgbClr val="33339A"/>
                </a:solidFill>
              </a:rPr>
              <a:t>ante-1857 </a:t>
            </a:r>
            <a:r>
              <a:rPr lang="it-IT" b="1">
                <a:solidFill>
                  <a:srgbClr val="000000"/>
                </a:solidFill>
              </a:rPr>
              <a:t>Folklore</a:t>
            </a:r>
          </a:p>
          <a:p>
            <a:pPr>
              <a:lnSpc>
                <a:spcPct val="150000"/>
              </a:lnSpc>
            </a:pPr>
            <a:r>
              <a:rPr lang="it-IT" b="1">
                <a:solidFill>
                  <a:srgbClr val="33339A"/>
                </a:solidFill>
              </a:rPr>
              <a:t>1857 </a:t>
            </a:r>
            <a:r>
              <a:rPr lang="it-IT" b="1">
                <a:solidFill>
                  <a:srgbClr val="000000"/>
                </a:solidFill>
              </a:rPr>
              <a:t>Bromuri</a:t>
            </a:r>
          </a:p>
          <a:p>
            <a:pPr>
              <a:lnSpc>
                <a:spcPct val="150000"/>
              </a:lnSpc>
            </a:pPr>
            <a:r>
              <a:rPr lang="it-IT" b="1">
                <a:solidFill>
                  <a:srgbClr val="33339A"/>
                </a:solidFill>
              </a:rPr>
              <a:t>1912 </a:t>
            </a:r>
            <a:r>
              <a:rPr lang="it-IT" b="1">
                <a:solidFill>
                  <a:srgbClr val="000000"/>
                </a:solidFill>
              </a:rPr>
              <a:t>Fenobarbitale</a:t>
            </a:r>
          </a:p>
          <a:p>
            <a:pPr>
              <a:lnSpc>
                <a:spcPct val="150000"/>
              </a:lnSpc>
            </a:pPr>
            <a:r>
              <a:rPr lang="it-IT" b="1">
                <a:solidFill>
                  <a:srgbClr val="33339A"/>
                </a:solidFill>
              </a:rPr>
              <a:t>1938 </a:t>
            </a:r>
            <a:r>
              <a:rPr lang="it-IT" b="1">
                <a:solidFill>
                  <a:srgbClr val="000000"/>
                </a:solidFill>
              </a:rPr>
              <a:t>Fenitoina</a:t>
            </a:r>
          </a:p>
          <a:p>
            <a:pPr>
              <a:lnSpc>
                <a:spcPct val="150000"/>
              </a:lnSpc>
            </a:pPr>
            <a:r>
              <a:rPr lang="it-IT" b="1">
                <a:solidFill>
                  <a:srgbClr val="33339A"/>
                </a:solidFill>
              </a:rPr>
              <a:t>1951 </a:t>
            </a:r>
            <a:r>
              <a:rPr lang="it-IT" b="1">
                <a:solidFill>
                  <a:srgbClr val="000000"/>
                </a:solidFill>
              </a:rPr>
              <a:t>Etosuccimide</a:t>
            </a:r>
          </a:p>
          <a:p>
            <a:pPr>
              <a:lnSpc>
                <a:spcPct val="150000"/>
              </a:lnSpc>
            </a:pPr>
            <a:r>
              <a:rPr lang="it-IT" b="1">
                <a:solidFill>
                  <a:srgbClr val="33339A"/>
                </a:solidFill>
              </a:rPr>
              <a:t>Anni ’60 </a:t>
            </a:r>
            <a:r>
              <a:rPr lang="it-IT" b="1">
                <a:solidFill>
                  <a:srgbClr val="000000"/>
                </a:solidFill>
              </a:rPr>
              <a:t>Carbamazepina,</a:t>
            </a:r>
          </a:p>
          <a:p>
            <a:pPr>
              <a:lnSpc>
                <a:spcPct val="150000"/>
              </a:lnSpc>
            </a:pPr>
            <a:r>
              <a:rPr lang="it-IT" b="1">
                <a:solidFill>
                  <a:srgbClr val="000000"/>
                </a:solidFill>
              </a:rPr>
              <a:t>Benzodiazepine, Valproato</a:t>
            </a:r>
          </a:p>
          <a:p>
            <a:pPr>
              <a:lnSpc>
                <a:spcPct val="150000"/>
              </a:lnSpc>
            </a:pPr>
            <a:r>
              <a:rPr lang="it-IT" b="1">
                <a:solidFill>
                  <a:srgbClr val="33339A"/>
                </a:solidFill>
              </a:rPr>
              <a:t>Anni ’90 </a:t>
            </a:r>
            <a:r>
              <a:rPr lang="it-IT" b="1">
                <a:solidFill>
                  <a:srgbClr val="000000"/>
                </a:solidFill>
              </a:rPr>
              <a:t>Nuovi antiepilettici:</a:t>
            </a:r>
          </a:p>
          <a:p>
            <a:pPr>
              <a:lnSpc>
                <a:spcPct val="150000"/>
              </a:lnSpc>
            </a:pPr>
            <a:r>
              <a:rPr lang="it-IT" b="1">
                <a:solidFill>
                  <a:srgbClr val="000000"/>
                </a:solidFill>
              </a:rPr>
              <a:t>Vigabatrin, Lamotrigina, Gabapentina,</a:t>
            </a:r>
          </a:p>
          <a:p>
            <a:pPr>
              <a:lnSpc>
                <a:spcPct val="150000"/>
              </a:lnSpc>
            </a:pPr>
            <a:r>
              <a:rPr lang="it-IT" b="1">
                <a:solidFill>
                  <a:srgbClr val="000000"/>
                </a:solidFill>
              </a:rPr>
              <a:t>Felbamato, Oxcarbazepina</a:t>
            </a:r>
          </a:p>
          <a:p>
            <a:pPr>
              <a:lnSpc>
                <a:spcPct val="150000"/>
              </a:lnSpc>
            </a:pPr>
            <a:endParaRPr lang="it-IT" b="1">
              <a:solidFill>
                <a:srgbClr val="000000"/>
              </a:solidFill>
            </a:endParaRPr>
          </a:p>
          <a:p>
            <a:pPr>
              <a:lnSpc>
                <a:spcPct val="150000"/>
              </a:lnSpc>
            </a:pPr>
            <a:r>
              <a:rPr lang="it-IT" b="1">
                <a:solidFill>
                  <a:srgbClr val="000000"/>
                </a:solidFill>
              </a:rPr>
              <a:t>Et al……….</a:t>
            </a:r>
            <a:endParaRPr lang="it-IT">
              <a:latin typeface="Calibri" pitchFamily="34" charset="0"/>
            </a:endParaRPr>
          </a:p>
        </p:txBody>
      </p:sp>
      <p:pic>
        <p:nvPicPr>
          <p:cNvPr id="20482" name="Immagine 4"/>
          <p:cNvPicPr>
            <a:picLocks noChangeAspect="1"/>
          </p:cNvPicPr>
          <p:nvPr/>
        </p:nvPicPr>
        <p:blipFill>
          <a:blip r:embed="rId2"/>
          <a:srcRect/>
          <a:stretch>
            <a:fillRect/>
          </a:stretch>
        </p:blipFill>
        <p:spPr bwMode="auto">
          <a:xfrm>
            <a:off x="6723063" y="992188"/>
            <a:ext cx="3695700" cy="2941637"/>
          </a:xfrm>
          <a:prstGeom prst="rect">
            <a:avLst/>
          </a:prstGeom>
          <a:noFill/>
          <a:ln w="9525">
            <a:noFill/>
            <a:miter lim="800000"/>
            <a:headEnd/>
            <a:tailEnd/>
          </a:ln>
        </p:spPr>
      </p:pic>
      <p:sp>
        <p:nvSpPr>
          <p:cNvPr id="20483" name="CasellaDiTesto 1"/>
          <p:cNvSpPr txBox="1">
            <a:spLocks noChangeArrowheads="1"/>
          </p:cNvSpPr>
          <p:nvPr/>
        </p:nvSpPr>
        <p:spPr bwMode="auto">
          <a:xfrm>
            <a:off x="5653088" y="4481513"/>
            <a:ext cx="5049837" cy="1939925"/>
          </a:xfrm>
          <a:prstGeom prst="rect">
            <a:avLst/>
          </a:prstGeom>
          <a:noFill/>
          <a:ln w="9525">
            <a:noFill/>
            <a:miter lim="800000"/>
            <a:headEnd/>
            <a:tailEnd/>
          </a:ln>
        </p:spPr>
        <p:txBody>
          <a:bodyPr>
            <a:spAutoFit/>
          </a:bodyPr>
          <a:lstStyle/>
          <a:p>
            <a:pPr algn="ctr"/>
            <a:r>
              <a:rPr lang="it-IT" sz="2400" b="1">
                <a:latin typeface="Calibri" pitchFamily="34" charset="0"/>
              </a:rPr>
              <a:t>Farmaci</a:t>
            </a:r>
          </a:p>
          <a:p>
            <a:r>
              <a:rPr lang="it-IT" sz="2000" i="1">
                <a:latin typeface="Calibri" pitchFamily="34" charset="0"/>
              </a:rPr>
              <a:t> 1 generazione</a:t>
            </a:r>
          </a:p>
          <a:p>
            <a:r>
              <a:rPr lang="it-IT" sz="2000" i="1">
                <a:latin typeface="Calibri" pitchFamily="34" charset="0"/>
              </a:rPr>
              <a:t> 2 generazione</a:t>
            </a:r>
          </a:p>
          <a:p>
            <a:r>
              <a:rPr lang="it-IT" sz="2000" i="1">
                <a:latin typeface="Calibri" pitchFamily="34" charset="0"/>
              </a:rPr>
              <a:t> 3 generazione</a:t>
            </a:r>
          </a:p>
          <a:p>
            <a:endParaRPr lang="it-IT">
              <a:latin typeface="Calibri" pitchFamily="34" charset="0"/>
            </a:endParaRPr>
          </a:p>
          <a:p>
            <a:endParaRPr lang="it-IT">
              <a:latin typeface="Calibri" pitchFamily="34" charset="0"/>
            </a:endParaRPr>
          </a:p>
        </p:txBody>
      </p:sp>
      <p:sp>
        <p:nvSpPr>
          <p:cNvPr id="6" name="CasellaDiTesto 4">
            <a:extLst>
              <a:ext uri="{FF2B5EF4-FFF2-40B4-BE49-F238E27FC236}">
                <a16:creationId xmlns:a16="http://schemas.microsoft.com/office/drawing/2014/main" id="{1390523E-AA25-4F3D-A613-E8E3722B9F7B}"/>
              </a:ext>
            </a:extLst>
          </p:cNvPr>
          <p:cNvSpPr txBox="1">
            <a:spLocks noChangeArrowheads="1"/>
          </p:cNvSpPr>
          <p:nvPr/>
        </p:nvSpPr>
        <p:spPr bwMode="auto">
          <a:xfrm>
            <a:off x="4018297" y="167148"/>
            <a:ext cx="2786063" cy="584775"/>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spAutoFit/>
          </a:bodyPr>
          <a:lstStyle/>
          <a:p>
            <a:pPr algn="ctr"/>
            <a:r>
              <a:rPr lang="it-IT" sz="3200" dirty="0">
                <a:latin typeface="Calibri" pitchFamily="34" charset="0"/>
              </a:rPr>
              <a:t>Le scoperte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0" y="1341438"/>
            <a:ext cx="6096000" cy="2032000"/>
          </a:xfrm>
          <a:prstGeom prst="rect">
            <a:avLst/>
          </a:prstGeom>
        </p:spPr>
        <p:txBody>
          <a:bodyPr>
            <a:spAutoFit/>
          </a:bodyPr>
          <a:lstStyle/>
          <a:p>
            <a:pPr fontAlgn="auto">
              <a:spcBef>
                <a:spcPts val="0"/>
              </a:spcBef>
              <a:spcAft>
                <a:spcPts val="0"/>
              </a:spcAft>
              <a:defRPr/>
            </a:pPr>
            <a:r>
              <a:rPr lang="it-IT" dirty="0">
                <a:latin typeface="HelveticaNeue"/>
                <a:cs typeface="+mn-cs"/>
              </a:rPr>
              <a:t> </a:t>
            </a:r>
          </a:p>
          <a:p>
            <a:pPr algn="ctr" fontAlgn="auto">
              <a:lnSpc>
                <a:spcPct val="150000"/>
              </a:lnSpc>
              <a:spcBef>
                <a:spcPts val="0"/>
              </a:spcBef>
              <a:spcAft>
                <a:spcPts val="0"/>
              </a:spcAft>
              <a:defRPr/>
            </a:pPr>
            <a:r>
              <a:rPr lang="it-IT" b="1" i="1" u="sng" dirty="0">
                <a:solidFill>
                  <a:srgbClr val="0070C0"/>
                </a:solidFill>
                <a:effectLst>
                  <a:outerShdw blurRad="38100" dist="38100" dir="2700000" algn="tl">
                    <a:srgbClr val="000000">
                      <a:alpha val="43137"/>
                    </a:srgbClr>
                  </a:outerShdw>
                </a:effectLst>
                <a:latin typeface="HelveticaNeue"/>
                <a:cs typeface="+mn-cs"/>
              </a:rPr>
              <a:t>“</a:t>
            </a:r>
            <a:r>
              <a:rPr lang="it-IT" b="1" i="1" u="sng" dirty="0">
                <a:solidFill>
                  <a:srgbClr val="0070C0"/>
                </a:solidFill>
                <a:effectLst>
                  <a:outerShdw blurRad="38100" dist="38100" dir="2700000" algn="tl">
                    <a:srgbClr val="000000">
                      <a:alpha val="43137"/>
                    </a:srgbClr>
                  </a:outerShdw>
                </a:effectLst>
                <a:latin typeface="HelveticaNeue-Bold"/>
                <a:cs typeface="+mn-cs"/>
              </a:rPr>
              <a:t>Il soggetto con epilessia</a:t>
            </a:r>
          </a:p>
          <a:p>
            <a:pPr algn="ctr" fontAlgn="auto">
              <a:lnSpc>
                <a:spcPct val="150000"/>
              </a:lnSpc>
              <a:spcBef>
                <a:spcPts val="0"/>
              </a:spcBef>
              <a:spcAft>
                <a:spcPts val="0"/>
              </a:spcAft>
              <a:defRPr/>
            </a:pPr>
            <a:r>
              <a:rPr lang="it-IT" b="1" i="1" u="sng" dirty="0">
                <a:solidFill>
                  <a:srgbClr val="0070C0"/>
                </a:solidFill>
                <a:effectLst>
                  <a:outerShdw blurRad="38100" dist="38100" dir="2700000" algn="tl">
                    <a:srgbClr val="000000">
                      <a:alpha val="43137"/>
                    </a:srgbClr>
                  </a:outerShdw>
                </a:effectLst>
                <a:latin typeface="HelveticaNeue-Bold"/>
                <a:cs typeface="+mn-cs"/>
              </a:rPr>
              <a:t>soffre più che per la sua malattia per tutto ciò che essa comporta,</a:t>
            </a:r>
          </a:p>
          <a:p>
            <a:pPr algn="ctr" fontAlgn="auto">
              <a:lnSpc>
                <a:spcPct val="150000"/>
              </a:lnSpc>
              <a:spcBef>
                <a:spcPts val="0"/>
              </a:spcBef>
              <a:spcAft>
                <a:spcPts val="0"/>
              </a:spcAft>
              <a:defRPr/>
            </a:pPr>
            <a:r>
              <a:rPr lang="it-IT" b="1" i="1" u="sng" dirty="0">
                <a:solidFill>
                  <a:srgbClr val="0070C0"/>
                </a:solidFill>
                <a:effectLst>
                  <a:outerShdw blurRad="38100" dist="38100" dir="2700000" algn="tl">
                    <a:srgbClr val="000000">
                      <a:alpha val="43137"/>
                    </a:srgbClr>
                  </a:outerShdw>
                </a:effectLst>
                <a:latin typeface="HelveticaNeue-Bold"/>
                <a:cs typeface="+mn-cs"/>
              </a:rPr>
              <a:t>soprattutto a livello sociale</a:t>
            </a:r>
            <a:r>
              <a:rPr lang="it-IT" b="1" i="1" u="sng" dirty="0">
                <a:solidFill>
                  <a:srgbClr val="0070C0"/>
                </a:solidFill>
                <a:effectLst>
                  <a:outerShdw blurRad="38100" dist="38100" dir="2700000" algn="tl">
                    <a:srgbClr val="000000">
                      <a:alpha val="43137"/>
                    </a:srgbClr>
                  </a:outerShdw>
                </a:effectLst>
                <a:latin typeface="HelveticaNeue"/>
                <a:cs typeface="+mn-cs"/>
              </a:rPr>
              <a:t>”. (W.G. Lennox)</a:t>
            </a:r>
            <a:endParaRPr lang="it-IT" b="1" i="1" u="sng" dirty="0">
              <a:solidFill>
                <a:srgbClr val="0070C0"/>
              </a:solidFill>
              <a:effectLst>
                <a:outerShdw blurRad="38100" dist="38100" dir="2700000" algn="tl">
                  <a:srgbClr val="000000">
                    <a:alpha val="43137"/>
                  </a:srgbClr>
                </a:outerShdw>
              </a:effectLst>
              <a:latin typeface="+mn-lt"/>
              <a:cs typeface="+mn-cs"/>
            </a:endParaRPr>
          </a:p>
        </p:txBody>
      </p:sp>
      <p:sp>
        <p:nvSpPr>
          <p:cNvPr id="21506" name="Rettangolo 2"/>
          <p:cNvSpPr>
            <a:spLocks noChangeArrowheads="1"/>
          </p:cNvSpPr>
          <p:nvPr/>
        </p:nvSpPr>
        <p:spPr bwMode="auto">
          <a:xfrm>
            <a:off x="5864225" y="415925"/>
            <a:ext cx="6096000" cy="1754188"/>
          </a:xfrm>
          <a:prstGeom prst="rect">
            <a:avLst/>
          </a:prstGeom>
          <a:noFill/>
          <a:ln w="9525">
            <a:noFill/>
            <a:miter lim="800000"/>
            <a:headEnd/>
            <a:tailEnd/>
          </a:ln>
        </p:spPr>
        <p:txBody>
          <a:bodyPr>
            <a:spAutoFit/>
          </a:bodyPr>
          <a:lstStyle/>
          <a:p>
            <a:pPr algn="just"/>
            <a:r>
              <a:rPr lang="it-IT" b="1" i="1">
                <a:latin typeface="HelveticaNeue"/>
              </a:rPr>
              <a:t>Nei millenni successivi la discriminazione (</a:t>
            </a:r>
            <a:r>
              <a:rPr lang="it-IT" b="1" i="1">
                <a:latin typeface="HelveticaNeue-Bold"/>
              </a:rPr>
              <a:t>stigma</a:t>
            </a:r>
            <a:r>
              <a:rPr lang="it-IT" b="1" i="1">
                <a:latin typeface="HelveticaNeue"/>
              </a:rPr>
              <a:t>) non è mai scomparsa completamente, basti ricordare che fino a qualche decennio fa in alcune Nazioni come l’Inghilterra e gli Stati Uniti era addirittura proibito per legge il matrimonio alle persone con epilessia.</a:t>
            </a:r>
            <a:endParaRPr lang="it-IT" b="1" i="1">
              <a:latin typeface="Calibri" pitchFamily="34" charset="0"/>
            </a:endParaRPr>
          </a:p>
        </p:txBody>
      </p:sp>
      <p:sp>
        <p:nvSpPr>
          <p:cNvPr id="21507" name="Rettangolo 3"/>
          <p:cNvSpPr>
            <a:spLocks noChangeArrowheads="1"/>
          </p:cNvSpPr>
          <p:nvPr/>
        </p:nvSpPr>
        <p:spPr bwMode="auto">
          <a:xfrm>
            <a:off x="5697538" y="3470275"/>
            <a:ext cx="6096000" cy="1708150"/>
          </a:xfrm>
          <a:prstGeom prst="rect">
            <a:avLst/>
          </a:prstGeom>
          <a:noFill/>
          <a:ln w="9525">
            <a:noFill/>
            <a:miter lim="800000"/>
            <a:headEnd/>
            <a:tailEnd/>
          </a:ln>
        </p:spPr>
        <p:txBody>
          <a:bodyPr>
            <a:spAutoFit/>
          </a:bodyPr>
          <a:lstStyle/>
          <a:p>
            <a:pPr algn="just">
              <a:lnSpc>
                <a:spcPct val="150000"/>
              </a:lnSpc>
            </a:pPr>
            <a:r>
              <a:rPr lang="it-IT" b="1" i="1">
                <a:solidFill>
                  <a:srgbClr val="FF0000"/>
                </a:solidFill>
                <a:latin typeface="HelveticaNeue"/>
              </a:rPr>
              <a:t>Il 2 febbraio2015, la </a:t>
            </a:r>
            <a:r>
              <a:rPr lang="it-IT" b="1" i="1">
                <a:solidFill>
                  <a:srgbClr val="FF0000"/>
                </a:solidFill>
                <a:latin typeface="HelveticaNeue-Bold"/>
              </a:rPr>
              <a:t>68° Assemblea Mondiale della Salute, il principale organo decisionale del WHO, ha inserito l’epilessia tra gli “obiettivi”prioritari </a:t>
            </a:r>
            <a:r>
              <a:rPr lang="it-IT" b="1" i="1">
                <a:solidFill>
                  <a:srgbClr val="FF0000"/>
                </a:solidFill>
                <a:latin typeface="HelveticaNeue"/>
              </a:rPr>
              <a:t>contenuti nel piano d’azione 2013-2020.</a:t>
            </a:r>
            <a:endParaRPr lang="it-IT" b="1" i="1">
              <a:solidFill>
                <a:srgbClr val="FF0000"/>
              </a:solidFill>
              <a:latin typeface="Calibri" pitchFamily="34" charset="0"/>
            </a:endParaRPr>
          </a:p>
        </p:txBody>
      </p:sp>
      <p:pic>
        <p:nvPicPr>
          <p:cNvPr id="21508" name="Immagine 4"/>
          <p:cNvPicPr>
            <a:picLocks noChangeAspect="1"/>
          </p:cNvPicPr>
          <p:nvPr/>
        </p:nvPicPr>
        <p:blipFill>
          <a:blip r:embed="rId2"/>
          <a:srcRect/>
          <a:stretch>
            <a:fillRect/>
          </a:stretch>
        </p:blipFill>
        <p:spPr bwMode="auto">
          <a:xfrm>
            <a:off x="722313" y="4489450"/>
            <a:ext cx="1789112" cy="1919288"/>
          </a:xfrm>
          <a:prstGeom prst="rect">
            <a:avLst/>
          </a:prstGeom>
          <a:noFill/>
          <a:ln w="9525">
            <a:noFill/>
            <a:miter lim="800000"/>
            <a:headEnd/>
            <a:tailEnd/>
          </a:ln>
        </p:spPr>
      </p:pic>
      <p:pic>
        <p:nvPicPr>
          <p:cNvPr id="21509" name="Immagine 5"/>
          <p:cNvPicPr>
            <a:picLocks noChangeAspect="1"/>
          </p:cNvPicPr>
          <p:nvPr/>
        </p:nvPicPr>
        <p:blipFill>
          <a:blip r:embed="rId3"/>
          <a:srcRect/>
          <a:stretch>
            <a:fillRect/>
          </a:stretch>
        </p:blipFill>
        <p:spPr bwMode="auto">
          <a:xfrm>
            <a:off x="6096000" y="5276850"/>
            <a:ext cx="3673475" cy="1581150"/>
          </a:xfrm>
          <a:prstGeom prst="rect">
            <a:avLst/>
          </a:prstGeom>
          <a:noFill/>
          <a:ln w="9525">
            <a:noFill/>
            <a:miter lim="800000"/>
            <a:headEnd/>
            <a:tailEnd/>
          </a:ln>
        </p:spPr>
      </p:pic>
      <p:sp>
        <p:nvSpPr>
          <p:cNvPr id="3" name="CasellaDiTesto 2">
            <a:extLst>
              <a:ext uri="{FF2B5EF4-FFF2-40B4-BE49-F238E27FC236}">
                <a16:creationId xmlns:a16="http://schemas.microsoft.com/office/drawing/2014/main" id="{DABB8F8A-9813-4624-9351-D0E80E23F3F4}"/>
              </a:ext>
            </a:extLst>
          </p:cNvPr>
          <p:cNvSpPr txBox="1"/>
          <p:nvPr/>
        </p:nvSpPr>
        <p:spPr>
          <a:xfrm>
            <a:off x="1188203" y="414100"/>
            <a:ext cx="2779363" cy="461665"/>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it-IT" sz="2400" b="1" dirty="0"/>
              <a:t>Verso il presente…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Risultati immagini per 2019">
            <a:extLst>
              <a:ext uri="{FF2B5EF4-FFF2-40B4-BE49-F238E27FC236}">
                <a16:creationId xmlns:a16="http://schemas.microsoft.com/office/drawing/2014/main" id="{9D647966-CD9C-4267-BED4-F0D0C5940CE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877" t="25940" r="14176"/>
          <a:stretch/>
        </p:blipFill>
        <p:spPr bwMode="auto">
          <a:xfrm>
            <a:off x="1900991" y="1251287"/>
            <a:ext cx="8337884" cy="4444164"/>
          </a:xfrm>
          <a:prstGeom prst="rect">
            <a:avLst/>
          </a:prstGeom>
          <a:noFill/>
          <a:ln w="117475" cmpd="sng">
            <a:solidFill>
              <a:schemeClr val="accent5">
                <a:lumMod val="75000"/>
              </a:schemeClr>
            </a:solidFill>
            <a:prstDash val="lgDash"/>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ttangolo 1"/>
          <p:cNvSpPr>
            <a:spLocks noChangeArrowheads="1"/>
          </p:cNvSpPr>
          <p:nvPr/>
        </p:nvSpPr>
        <p:spPr bwMode="auto">
          <a:xfrm>
            <a:off x="508000" y="503238"/>
            <a:ext cx="6096000" cy="2308225"/>
          </a:xfrm>
          <a:prstGeom prst="rect">
            <a:avLst/>
          </a:prstGeom>
          <a:noFill/>
          <a:ln w="9525">
            <a:noFill/>
            <a:miter lim="800000"/>
            <a:headEnd/>
            <a:tailEnd/>
          </a:ln>
        </p:spPr>
        <p:txBody>
          <a:bodyPr>
            <a:spAutoFit/>
          </a:bodyPr>
          <a:lstStyle/>
          <a:p>
            <a:pPr>
              <a:buFont typeface="Arial" charset="0"/>
              <a:buChar char="•"/>
            </a:pPr>
            <a:r>
              <a:rPr lang="it-IT" sz="2400">
                <a:latin typeface="Calibri" pitchFamily="34" charset="0"/>
              </a:rPr>
              <a:t>12,59 per 1000 persone nelle </a:t>
            </a:r>
            <a:r>
              <a:rPr lang="it-IT" sz="2400">
                <a:latin typeface="Calibri" pitchFamily="34" charset="0"/>
                <a:hlinkClick r:id="rId2" tooltip="Americhe"/>
              </a:rPr>
              <a:t>Americhe</a:t>
            </a:r>
            <a:r>
              <a:rPr lang="it-IT" sz="2400">
                <a:latin typeface="Calibri" pitchFamily="34" charset="0"/>
              </a:rPr>
              <a:t>,</a:t>
            </a:r>
          </a:p>
          <a:p>
            <a:pPr>
              <a:buFont typeface="Arial" charset="0"/>
              <a:buChar char="•"/>
            </a:pPr>
            <a:r>
              <a:rPr lang="it-IT" sz="2400">
                <a:latin typeface="Calibri" pitchFamily="34" charset="0"/>
              </a:rPr>
              <a:t>11,29 in </a:t>
            </a:r>
            <a:r>
              <a:rPr lang="it-IT" sz="2400">
                <a:latin typeface="Calibri" pitchFamily="34" charset="0"/>
                <a:hlinkClick r:id="rId3" tooltip="Africa"/>
              </a:rPr>
              <a:t>Africa</a:t>
            </a:r>
            <a:r>
              <a:rPr lang="it-IT" sz="2400">
                <a:latin typeface="Calibri" pitchFamily="34" charset="0"/>
              </a:rPr>
              <a:t>,</a:t>
            </a:r>
          </a:p>
          <a:p>
            <a:pPr>
              <a:buFont typeface="Arial" charset="0"/>
              <a:buChar char="•"/>
            </a:pPr>
            <a:r>
              <a:rPr lang="it-IT" sz="2400">
                <a:latin typeface="Calibri" pitchFamily="34" charset="0"/>
              </a:rPr>
              <a:t>9,97 in </a:t>
            </a:r>
            <a:r>
              <a:rPr lang="it-IT" sz="2400">
                <a:latin typeface="Calibri" pitchFamily="34" charset="0"/>
                <a:hlinkClick r:id="rId4" tooltip="Sud Est Asiatico"/>
              </a:rPr>
              <a:t>Sud Est Asiatico</a:t>
            </a:r>
            <a:r>
              <a:rPr lang="it-IT" sz="2400">
                <a:latin typeface="Calibri" pitchFamily="34" charset="0"/>
              </a:rPr>
              <a:t>,</a:t>
            </a:r>
          </a:p>
          <a:p>
            <a:pPr>
              <a:buFont typeface="Arial" charset="0"/>
              <a:buChar char="•"/>
            </a:pPr>
            <a:r>
              <a:rPr lang="it-IT" sz="2400">
                <a:latin typeface="Calibri" pitchFamily="34" charset="0"/>
              </a:rPr>
              <a:t>9,4 nel Mediterraneo dell'Est,</a:t>
            </a:r>
          </a:p>
          <a:p>
            <a:pPr>
              <a:buFont typeface="Arial" charset="0"/>
              <a:buChar char="•"/>
            </a:pPr>
            <a:r>
              <a:rPr lang="it-IT" sz="2400">
                <a:latin typeface="Calibri" pitchFamily="34" charset="0"/>
              </a:rPr>
              <a:t>8,23 in </a:t>
            </a:r>
            <a:r>
              <a:rPr lang="it-IT" sz="2400">
                <a:latin typeface="Calibri" pitchFamily="34" charset="0"/>
                <a:hlinkClick r:id="rId5" tooltip="Europa"/>
              </a:rPr>
              <a:t>Europa</a:t>
            </a:r>
            <a:r>
              <a:rPr lang="it-IT" sz="2400">
                <a:latin typeface="Calibri" pitchFamily="34" charset="0"/>
              </a:rPr>
              <a:t>,</a:t>
            </a:r>
          </a:p>
          <a:p>
            <a:pPr>
              <a:buFont typeface="Arial" charset="0"/>
              <a:buChar char="•"/>
            </a:pPr>
            <a:r>
              <a:rPr lang="it-IT" sz="2400">
                <a:latin typeface="Calibri" pitchFamily="34" charset="0"/>
              </a:rPr>
              <a:t>3,66 nel </a:t>
            </a:r>
            <a:r>
              <a:rPr lang="it-IT" sz="2400">
                <a:latin typeface="Calibri" pitchFamily="34" charset="0"/>
                <a:hlinkClick r:id="rId6" tooltip="Pacifico"/>
              </a:rPr>
              <a:t>Pacifico</a:t>
            </a:r>
            <a:endParaRPr lang="it-IT" sz="2400">
              <a:latin typeface="Calibri" pitchFamily="34" charset="0"/>
            </a:endParaRPr>
          </a:p>
        </p:txBody>
      </p:sp>
      <p:pic>
        <p:nvPicPr>
          <p:cNvPr id="24578" name="Immagine 2"/>
          <p:cNvPicPr>
            <a:picLocks noChangeAspect="1"/>
          </p:cNvPicPr>
          <p:nvPr/>
        </p:nvPicPr>
        <p:blipFill>
          <a:blip r:embed="rId7"/>
          <a:srcRect/>
          <a:stretch>
            <a:fillRect/>
          </a:stretch>
        </p:blipFill>
        <p:spPr bwMode="auto">
          <a:xfrm>
            <a:off x="5692775" y="1657350"/>
            <a:ext cx="5035550" cy="3748088"/>
          </a:xfrm>
          <a:prstGeom prst="rect">
            <a:avLst/>
          </a:prstGeom>
          <a:noFill/>
          <a:ln w="9525">
            <a:noFill/>
            <a:miter lim="800000"/>
            <a:headEnd/>
            <a:tailEnd/>
          </a:ln>
        </p:spPr>
      </p:pic>
      <p:pic>
        <p:nvPicPr>
          <p:cNvPr id="24579" name="Immagine 4"/>
          <p:cNvPicPr>
            <a:picLocks noChangeAspect="1"/>
          </p:cNvPicPr>
          <p:nvPr/>
        </p:nvPicPr>
        <p:blipFill>
          <a:blip r:embed="rId8"/>
          <a:srcRect/>
          <a:stretch>
            <a:fillRect/>
          </a:stretch>
        </p:blipFill>
        <p:spPr bwMode="auto">
          <a:xfrm>
            <a:off x="1112838" y="3530600"/>
            <a:ext cx="2857500" cy="2857500"/>
          </a:xfrm>
          <a:prstGeom prst="rect">
            <a:avLst/>
          </a:prstGeom>
          <a:noFill/>
          <a:ln w="9525">
            <a:noFill/>
            <a:miter lim="800000"/>
            <a:headEnd/>
            <a:tailEnd/>
          </a:ln>
        </p:spPr>
      </p:pic>
      <p:sp>
        <p:nvSpPr>
          <p:cNvPr id="24580" name="CasellaDiTesto 3"/>
          <p:cNvSpPr txBox="1">
            <a:spLocks noChangeArrowheads="1"/>
          </p:cNvSpPr>
          <p:nvPr/>
        </p:nvSpPr>
        <p:spPr bwMode="auto">
          <a:xfrm>
            <a:off x="8896350" y="133350"/>
            <a:ext cx="2925763" cy="369888"/>
          </a:xfrm>
          <a:prstGeom prst="rect">
            <a:avLst/>
          </a:prstGeom>
          <a:noFill/>
          <a:ln w="9525">
            <a:noFill/>
            <a:miter lim="800000"/>
            <a:headEnd/>
            <a:tailEnd/>
          </a:ln>
        </p:spPr>
        <p:txBody>
          <a:bodyPr>
            <a:spAutoFit/>
          </a:bodyPr>
          <a:lstStyle/>
          <a:p>
            <a:r>
              <a:rPr lang="it-IT">
                <a:latin typeface="Calibri" pitchFamily="34" charset="0"/>
              </a:rPr>
              <a:t>epidemiologia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Immagine 1"/>
          <p:cNvPicPr>
            <a:picLocks noChangeAspect="1"/>
          </p:cNvPicPr>
          <p:nvPr/>
        </p:nvPicPr>
        <p:blipFill>
          <a:blip r:embed="rId2"/>
          <a:srcRect/>
          <a:stretch>
            <a:fillRect/>
          </a:stretch>
        </p:blipFill>
        <p:spPr bwMode="auto">
          <a:xfrm>
            <a:off x="596900" y="1811338"/>
            <a:ext cx="3201988" cy="2408237"/>
          </a:xfrm>
          <a:prstGeom prst="rect">
            <a:avLst/>
          </a:prstGeom>
          <a:noFill/>
          <a:ln w="9525">
            <a:noFill/>
            <a:miter lim="800000"/>
            <a:headEnd/>
            <a:tailEnd/>
          </a:ln>
        </p:spPr>
      </p:pic>
      <p:pic>
        <p:nvPicPr>
          <p:cNvPr id="25602" name="Immagine 3"/>
          <p:cNvPicPr>
            <a:picLocks noChangeAspect="1"/>
          </p:cNvPicPr>
          <p:nvPr/>
        </p:nvPicPr>
        <p:blipFill>
          <a:blip r:embed="rId3"/>
          <a:srcRect/>
          <a:stretch>
            <a:fillRect/>
          </a:stretch>
        </p:blipFill>
        <p:spPr bwMode="auto">
          <a:xfrm>
            <a:off x="1196975" y="4262438"/>
            <a:ext cx="8732838" cy="2447925"/>
          </a:xfrm>
          <a:prstGeom prst="rect">
            <a:avLst/>
          </a:prstGeom>
          <a:noFill/>
          <a:ln w="9525">
            <a:noFill/>
            <a:miter lim="800000"/>
            <a:headEnd/>
            <a:tailEnd/>
          </a:ln>
        </p:spPr>
      </p:pic>
      <p:pic>
        <p:nvPicPr>
          <p:cNvPr id="25603" name="Immagine 4"/>
          <p:cNvPicPr>
            <a:picLocks noChangeAspect="1"/>
          </p:cNvPicPr>
          <p:nvPr/>
        </p:nvPicPr>
        <p:blipFill>
          <a:blip r:embed="rId4"/>
          <a:srcRect/>
          <a:stretch>
            <a:fillRect/>
          </a:stretch>
        </p:blipFill>
        <p:spPr bwMode="auto">
          <a:xfrm>
            <a:off x="7132638" y="2344738"/>
            <a:ext cx="3595687" cy="1874837"/>
          </a:xfrm>
          <a:prstGeom prst="rect">
            <a:avLst/>
          </a:prstGeom>
          <a:noFill/>
          <a:ln w="9525">
            <a:noFill/>
            <a:miter lim="800000"/>
            <a:headEnd/>
            <a:tailEnd/>
          </a:ln>
        </p:spPr>
      </p:pic>
      <p:pic>
        <p:nvPicPr>
          <p:cNvPr id="25604" name="Immagine 2"/>
          <p:cNvPicPr>
            <a:picLocks noChangeAspect="1"/>
          </p:cNvPicPr>
          <p:nvPr/>
        </p:nvPicPr>
        <p:blipFill>
          <a:blip r:embed="rId5"/>
          <a:srcRect/>
          <a:stretch>
            <a:fillRect/>
          </a:stretch>
        </p:blipFill>
        <p:spPr bwMode="auto">
          <a:xfrm>
            <a:off x="2562225" y="0"/>
            <a:ext cx="6503988" cy="1995488"/>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ttangolo 1"/>
          <p:cNvSpPr>
            <a:spLocks noChangeArrowheads="1"/>
          </p:cNvSpPr>
          <p:nvPr/>
        </p:nvSpPr>
        <p:spPr bwMode="auto">
          <a:xfrm>
            <a:off x="355600" y="339725"/>
            <a:ext cx="6096000" cy="2062163"/>
          </a:xfrm>
          <a:prstGeom prst="rect">
            <a:avLst/>
          </a:prstGeom>
          <a:noFill/>
          <a:ln w="9525">
            <a:noFill/>
            <a:miter lim="800000"/>
            <a:headEnd/>
            <a:tailEnd/>
          </a:ln>
        </p:spPr>
        <p:txBody>
          <a:bodyPr>
            <a:spAutoFit/>
          </a:bodyPr>
          <a:lstStyle/>
          <a:p>
            <a:endParaRPr lang="it-IT">
              <a:latin typeface="Calibri" pitchFamily="34" charset="0"/>
            </a:endParaRPr>
          </a:p>
          <a:p>
            <a:r>
              <a:rPr lang="it-IT" sz="2000" b="1">
                <a:latin typeface="Calibri" pitchFamily="34" charset="0"/>
                <a:hlinkClick r:id="rId2" tooltip="Revue neurologique."/>
              </a:rPr>
              <a:t>Rev Neurol (Paris).</a:t>
            </a:r>
            <a:r>
              <a:rPr lang="it-IT" sz="2000" b="1">
                <a:latin typeface="Calibri" pitchFamily="34" charset="0"/>
              </a:rPr>
              <a:t> 2019 Jan </a:t>
            </a:r>
          </a:p>
          <a:p>
            <a:pPr algn="ctr"/>
            <a:r>
              <a:rPr lang="it-IT" sz="2400" b="1">
                <a:solidFill>
                  <a:srgbClr val="FF0000"/>
                </a:solidFill>
                <a:latin typeface="Calibri" pitchFamily="34" charset="0"/>
              </a:rPr>
              <a:t>Benefits of the epilepsy specialist nurses (ESN) role, standardized practices and education around the world.</a:t>
            </a:r>
          </a:p>
          <a:p>
            <a:r>
              <a:rPr lang="it-IT">
                <a:latin typeface="Calibri" pitchFamily="34" charset="0"/>
                <a:hlinkClick r:id="rId3"/>
              </a:rPr>
              <a:t>Prevos-Morgant M</a:t>
            </a:r>
            <a:r>
              <a:rPr lang="it-IT" baseline="30000">
                <a:latin typeface="Calibri" pitchFamily="34" charset="0"/>
              </a:rPr>
              <a:t> </a:t>
            </a:r>
            <a:r>
              <a:rPr lang="it-IT">
                <a:latin typeface="Calibri" pitchFamily="34" charset="0"/>
              </a:rPr>
              <a:t> et al.</a:t>
            </a:r>
          </a:p>
        </p:txBody>
      </p:sp>
      <p:sp>
        <p:nvSpPr>
          <p:cNvPr id="3" name="Rettangolo 2"/>
          <p:cNvSpPr/>
          <p:nvPr/>
        </p:nvSpPr>
        <p:spPr>
          <a:xfrm>
            <a:off x="355600" y="2590800"/>
            <a:ext cx="6946900" cy="2370138"/>
          </a:xfrm>
          <a:prstGeom prst="rect">
            <a:avLst/>
          </a:prstGeom>
        </p:spPr>
        <p:txBody>
          <a:bodyPr>
            <a:spAutoFit/>
          </a:bodyPr>
          <a:lstStyle/>
          <a:p>
            <a:pPr algn="just" fontAlgn="auto">
              <a:spcBef>
                <a:spcPts val="0"/>
              </a:spcBef>
              <a:spcAft>
                <a:spcPts val="0"/>
              </a:spcAft>
              <a:defRPr/>
            </a:pPr>
            <a:r>
              <a:rPr lang="en-US" sz="2400" b="1" u="sng" dirty="0">
                <a:latin typeface="+mn-lt"/>
                <a:cs typeface="+mn-cs"/>
              </a:rPr>
              <a:t>Epilepsy, often considered as a stigmatizing disease</a:t>
            </a:r>
            <a:r>
              <a:rPr lang="en-US" sz="2400" b="1" dirty="0">
                <a:latin typeface="+mn-lt"/>
                <a:cs typeface="+mn-cs"/>
              </a:rPr>
              <a:t>, </a:t>
            </a:r>
            <a:r>
              <a:rPr lang="en-US" sz="2000" b="1" dirty="0">
                <a:latin typeface="+mn-lt"/>
                <a:cs typeface="+mn-cs"/>
              </a:rPr>
              <a:t>affects </a:t>
            </a:r>
            <a:r>
              <a:rPr lang="en-US" sz="2000" b="1" u="sng" dirty="0">
                <a:solidFill>
                  <a:srgbClr val="FF0000"/>
                </a:solidFill>
                <a:latin typeface="+mn-lt"/>
                <a:cs typeface="+mn-cs"/>
              </a:rPr>
              <a:t>65 million people worldwide </a:t>
            </a:r>
            <a:r>
              <a:rPr lang="en-US" sz="2000" b="1" dirty="0">
                <a:latin typeface="+mn-lt"/>
                <a:cs typeface="+mn-cs"/>
              </a:rPr>
              <a:t>and is frequently associated with comorbidities that increase both direct and indirect costs. </a:t>
            </a:r>
            <a:r>
              <a:rPr lang="en-US" sz="2000" b="1" dirty="0">
                <a:solidFill>
                  <a:srgbClr val="002060"/>
                </a:solidFill>
                <a:effectLst>
                  <a:outerShdw blurRad="38100" dist="38100" dir="2700000" algn="tl">
                    <a:srgbClr val="000000">
                      <a:alpha val="43137"/>
                    </a:srgbClr>
                  </a:outerShdw>
                </a:effectLst>
                <a:latin typeface="+mn-lt"/>
                <a:cs typeface="+mn-cs"/>
              </a:rPr>
              <a:t>The degree of impact on quality of life and the cost of care differs depending on the social and health care organizations in place, political, medico-economic and/or socio-cultural contexts.</a:t>
            </a:r>
            <a:endParaRPr lang="it-IT" sz="2000" b="1" dirty="0">
              <a:solidFill>
                <a:srgbClr val="002060"/>
              </a:solidFill>
              <a:effectLst>
                <a:outerShdw blurRad="38100" dist="38100" dir="2700000" algn="tl">
                  <a:srgbClr val="000000">
                    <a:alpha val="43137"/>
                  </a:srgbClr>
                </a:outerShdw>
              </a:effectLst>
              <a:latin typeface="+mn-lt"/>
              <a:cs typeface="+mn-cs"/>
            </a:endParaRPr>
          </a:p>
        </p:txBody>
      </p:sp>
      <p:sp>
        <p:nvSpPr>
          <p:cNvPr id="26627" name="Rettangolo 3"/>
          <p:cNvSpPr>
            <a:spLocks noChangeArrowheads="1"/>
          </p:cNvSpPr>
          <p:nvPr/>
        </p:nvSpPr>
        <p:spPr bwMode="auto">
          <a:xfrm>
            <a:off x="1657350" y="5321300"/>
            <a:ext cx="6096000" cy="1384300"/>
          </a:xfrm>
          <a:prstGeom prst="rect">
            <a:avLst/>
          </a:prstGeom>
          <a:noFill/>
          <a:ln w="9525">
            <a:noFill/>
            <a:miter lim="800000"/>
            <a:headEnd/>
            <a:tailEnd/>
          </a:ln>
        </p:spPr>
        <p:txBody>
          <a:bodyPr>
            <a:spAutoFit/>
          </a:bodyPr>
          <a:lstStyle/>
          <a:p>
            <a:pPr algn="ctr"/>
            <a:r>
              <a:rPr lang="en-US" sz="2800">
                <a:latin typeface="Calibri" pitchFamily="34" charset="0"/>
              </a:rPr>
              <a:t>Specialized education in epilepsy will improve access, treatment and ultimately the quality of life of patients</a:t>
            </a:r>
            <a:endParaRPr lang="it-IT" sz="2800">
              <a:latin typeface="Calibri" pitchFamily="34" charset="0"/>
            </a:endParaRPr>
          </a:p>
        </p:txBody>
      </p:sp>
      <p:pic>
        <p:nvPicPr>
          <p:cNvPr id="26628" name="Immagine 4"/>
          <p:cNvPicPr>
            <a:picLocks noChangeAspect="1"/>
          </p:cNvPicPr>
          <p:nvPr/>
        </p:nvPicPr>
        <p:blipFill>
          <a:blip r:embed="rId4"/>
          <a:srcRect/>
          <a:stretch>
            <a:fillRect/>
          </a:stretch>
        </p:blipFill>
        <p:spPr bwMode="auto">
          <a:xfrm>
            <a:off x="7881938" y="2344738"/>
            <a:ext cx="3786187" cy="3308350"/>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CasellaDiTesto 2"/>
          <p:cNvSpPr txBox="1">
            <a:spLocks noChangeArrowheads="1"/>
          </p:cNvSpPr>
          <p:nvPr/>
        </p:nvSpPr>
        <p:spPr bwMode="auto">
          <a:xfrm>
            <a:off x="1957388" y="695325"/>
            <a:ext cx="8126412" cy="769938"/>
          </a:xfrm>
          <a:prstGeom prst="rect">
            <a:avLst/>
          </a:prstGeom>
          <a:noFill/>
          <a:ln w="9525">
            <a:noFill/>
            <a:miter lim="800000"/>
            <a:headEnd/>
            <a:tailEnd/>
          </a:ln>
        </p:spPr>
        <p:txBody>
          <a:bodyPr>
            <a:spAutoFit/>
          </a:bodyPr>
          <a:lstStyle/>
          <a:p>
            <a:r>
              <a:rPr lang="it-IT" sz="4400" b="1" i="1">
                <a:solidFill>
                  <a:srgbClr val="0070C0"/>
                </a:solidFill>
                <a:latin typeface="Calibri" pitchFamily="34" charset="0"/>
              </a:rPr>
              <a:t>L’epilessia è uguale per tutti?</a:t>
            </a:r>
          </a:p>
        </p:txBody>
      </p:sp>
      <p:pic>
        <p:nvPicPr>
          <p:cNvPr id="27650" name="Immagine 6"/>
          <p:cNvPicPr>
            <a:picLocks noChangeAspect="1"/>
          </p:cNvPicPr>
          <p:nvPr/>
        </p:nvPicPr>
        <p:blipFill>
          <a:blip r:embed="rId2"/>
          <a:srcRect/>
          <a:stretch>
            <a:fillRect/>
          </a:stretch>
        </p:blipFill>
        <p:spPr bwMode="auto">
          <a:xfrm>
            <a:off x="2692400" y="1620838"/>
            <a:ext cx="5227638" cy="3476625"/>
          </a:xfrm>
          <a:prstGeom prst="rect">
            <a:avLst/>
          </a:prstGeom>
          <a:noFill/>
          <a:ln w="9525">
            <a:noFill/>
            <a:miter lim="800000"/>
            <a:headEnd/>
            <a:tailEnd/>
          </a:ln>
        </p:spPr>
      </p:pic>
      <p:sp>
        <p:nvSpPr>
          <p:cNvPr id="27651" name="CasellaDiTesto 1"/>
          <p:cNvSpPr txBox="1">
            <a:spLocks noChangeArrowheads="1"/>
          </p:cNvSpPr>
          <p:nvPr/>
        </p:nvSpPr>
        <p:spPr bwMode="auto">
          <a:xfrm>
            <a:off x="8499475" y="2266950"/>
            <a:ext cx="3052763" cy="461963"/>
          </a:xfrm>
          <a:prstGeom prst="rect">
            <a:avLst/>
          </a:prstGeom>
          <a:noFill/>
          <a:ln w="9525">
            <a:noFill/>
            <a:miter lim="800000"/>
            <a:headEnd/>
            <a:tailEnd/>
          </a:ln>
        </p:spPr>
        <p:txBody>
          <a:bodyPr>
            <a:spAutoFit/>
          </a:bodyPr>
          <a:lstStyle/>
          <a:p>
            <a:r>
              <a:rPr lang="it-IT" sz="2400" dirty="0">
                <a:latin typeface="Calibri" pitchFamily="34" charset="0"/>
              </a:rPr>
              <a:t> </a:t>
            </a:r>
            <a:r>
              <a:rPr lang="it-IT" sz="2400" b="1" dirty="0">
                <a:solidFill>
                  <a:srgbClr val="FF0000"/>
                </a:solidFill>
                <a:latin typeface="Calibri" pitchFamily="34" charset="0"/>
              </a:rPr>
              <a:t>Diversità di genere</a:t>
            </a:r>
          </a:p>
        </p:txBody>
      </p:sp>
      <p:sp>
        <p:nvSpPr>
          <p:cNvPr id="27652" name="CasellaDiTesto 4"/>
          <p:cNvSpPr txBox="1">
            <a:spLocks noChangeArrowheads="1"/>
          </p:cNvSpPr>
          <p:nvPr/>
        </p:nvSpPr>
        <p:spPr bwMode="auto">
          <a:xfrm>
            <a:off x="8615363" y="3708400"/>
            <a:ext cx="3271837" cy="461963"/>
          </a:xfrm>
          <a:prstGeom prst="rect">
            <a:avLst/>
          </a:prstGeom>
          <a:noFill/>
          <a:ln w="9525">
            <a:noFill/>
            <a:miter lim="800000"/>
            <a:headEnd/>
            <a:tailEnd/>
          </a:ln>
        </p:spPr>
        <p:txBody>
          <a:bodyPr>
            <a:spAutoFit/>
          </a:bodyPr>
          <a:lstStyle/>
          <a:p>
            <a:r>
              <a:rPr lang="it-IT" sz="2400" b="1">
                <a:solidFill>
                  <a:srgbClr val="7030A0"/>
                </a:solidFill>
                <a:latin typeface="Calibri" pitchFamily="34" charset="0"/>
              </a:rPr>
              <a:t>Diversità di stato sociale</a:t>
            </a:r>
          </a:p>
        </p:txBody>
      </p:sp>
      <p:sp>
        <p:nvSpPr>
          <p:cNvPr id="8" name="CasellaDiTesto 7"/>
          <p:cNvSpPr txBox="1"/>
          <p:nvPr/>
        </p:nvSpPr>
        <p:spPr>
          <a:xfrm>
            <a:off x="103188" y="2846388"/>
            <a:ext cx="2601912" cy="1200150"/>
          </a:xfrm>
          <a:prstGeom prst="rect">
            <a:avLst/>
          </a:prstGeom>
          <a:noFill/>
        </p:spPr>
        <p:txBody>
          <a:bodyPr>
            <a:spAutoFit/>
          </a:bodyPr>
          <a:lstStyle/>
          <a:p>
            <a:pPr fontAlgn="auto">
              <a:spcBef>
                <a:spcPts val="0"/>
              </a:spcBef>
              <a:spcAft>
                <a:spcPts val="0"/>
              </a:spcAft>
              <a:defRPr/>
            </a:pPr>
            <a:r>
              <a:rPr lang="it-IT" sz="2400" b="1" dirty="0">
                <a:solidFill>
                  <a:schemeClr val="accent5">
                    <a:lumMod val="75000"/>
                  </a:schemeClr>
                </a:solidFill>
                <a:latin typeface="+mn-lt"/>
                <a:cs typeface="+mn-cs"/>
              </a:rPr>
              <a:t>Diversità di situazione socio-economica</a:t>
            </a:r>
          </a:p>
        </p:txBody>
      </p:sp>
      <p:sp>
        <p:nvSpPr>
          <p:cNvPr id="10" name="CasellaDiTesto 9"/>
          <p:cNvSpPr txBox="1"/>
          <p:nvPr/>
        </p:nvSpPr>
        <p:spPr>
          <a:xfrm>
            <a:off x="6799263" y="5519738"/>
            <a:ext cx="4921250" cy="461962"/>
          </a:xfrm>
          <a:prstGeom prst="rect">
            <a:avLst/>
          </a:prstGeom>
          <a:noFill/>
        </p:spPr>
        <p:txBody>
          <a:bodyPr>
            <a:spAutoFit/>
          </a:bodyPr>
          <a:lstStyle/>
          <a:p>
            <a:pPr fontAlgn="auto">
              <a:spcBef>
                <a:spcPts val="0"/>
              </a:spcBef>
              <a:spcAft>
                <a:spcPts val="0"/>
              </a:spcAft>
              <a:defRPr/>
            </a:pPr>
            <a:r>
              <a:rPr lang="it-IT" sz="2400" b="1" dirty="0">
                <a:solidFill>
                  <a:schemeClr val="accent6">
                    <a:lumMod val="75000"/>
                  </a:schemeClr>
                </a:solidFill>
                <a:latin typeface="+mn-lt"/>
                <a:cs typeface="+mn-cs"/>
              </a:rPr>
              <a:t>Diversità di contesto socio-culturale</a:t>
            </a:r>
          </a:p>
        </p:txBody>
      </p:sp>
      <p:sp>
        <p:nvSpPr>
          <p:cNvPr id="11" name="CasellaDiTesto 10"/>
          <p:cNvSpPr txBox="1"/>
          <p:nvPr/>
        </p:nvSpPr>
        <p:spPr>
          <a:xfrm>
            <a:off x="322263" y="5335588"/>
            <a:ext cx="5318125" cy="461962"/>
          </a:xfrm>
          <a:prstGeom prst="rect">
            <a:avLst/>
          </a:prstGeom>
          <a:noFill/>
        </p:spPr>
        <p:txBody>
          <a:bodyPr>
            <a:spAutoFit/>
          </a:bodyPr>
          <a:lstStyle/>
          <a:p>
            <a:pPr fontAlgn="auto">
              <a:spcBef>
                <a:spcPts val="0"/>
              </a:spcBef>
              <a:spcAft>
                <a:spcPts val="0"/>
              </a:spcAft>
              <a:defRPr/>
            </a:pPr>
            <a:r>
              <a:rPr lang="it-IT" sz="2400" b="1" dirty="0">
                <a:solidFill>
                  <a:schemeClr val="accent2">
                    <a:lumMod val="75000"/>
                  </a:schemeClr>
                </a:solidFill>
                <a:latin typeface="+mn-lt"/>
                <a:cs typeface="+mn-cs"/>
              </a:rPr>
              <a:t>Diversità di organizzazione sanitaria</a:t>
            </a:r>
          </a:p>
        </p:txBody>
      </p:sp>
      <p:sp>
        <p:nvSpPr>
          <p:cNvPr id="27656" name="CasellaDiTesto 11"/>
          <p:cNvSpPr txBox="1">
            <a:spLocks noChangeArrowheads="1"/>
          </p:cNvSpPr>
          <p:nvPr/>
        </p:nvSpPr>
        <p:spPr bwMode="auto">
          <a:xfrm>
            <a:off x="3535363" y="6137275"/>
            <a:ext cx="3798887" cy="461963"/>
          </a:xfrm>
          <a:prstGeom prst="rect">
            <a:avLst/>
          </a:prstGeom>
          <a:noFill/>
          <a:ln w="9525">
            <a:noFill/>
            <a:miter lim="800000"/>
            <a:headEnd/>
            <a:tailEnd/>
          </a:ln>
        </p:spPr>
        <p:txBody>
          <a:bodyPr>
            <a:spAutoFit/>
          </a:bodyPr>
          <a:lstStyle/>
          <a:p>
            <a:r>
              <a:rPr lang="it-IT" sz="2400" b="1">
                <a:solidFill>
                  <a:srgbClr val="00B0F0"/>
                </a:solidFill>
                <a:latin typeface="Calibri" pitchFamily="34" charset="0"/>
              </a:rPr>
              <a:t>Diversità di accesso alle cure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765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1339850" y="2009775"/>
            <a:ext cx="10113963" cy="4676775"/>
          </a:xfrm>
          <a:prstGeom prst="rect">
            <a:avLst/>
          </a:prstGeom>
          <a:noFill/>
        </p:spPr>
        <p:txBody>
          <a:bodyPr wrap="none">
            <a:spAutoFit/>
          </a:bodyPr>
          <a:lstStyle/>
          <a:p>
            <a:pPr marL="285750" indent="-285750" fontAlgn="auto">
              <a:lnSpc>
                <a:spcPct val="200000"/>
              </a:lnSpc>
              <a:spcBef>
                <a:spcPts val="0"/>
              </a:spcBef>
              <a:spcAft>
                <a:spcPts val="0"/>
              </a:spcAft>
              <a:buFont typeface="Arial" panose="020B0604020202020204" pitchFamily="34" charset="0"/>
              <a:buChar char="•"/>
              <a:defRPr/>
            </a:pPr>
            <a:r>
              <a:rPr lang="it-IT" sz="2000" b="1" dirty="0">
                <a:latin typeface="+mn-lt"/>
                <a:cs typeface="+mn-cs"/>
              </a:rPr>
              <a:t>Credenze e stigmatizzazione riducono il riconoscimento e la corretta diagnosi dell’epilessia </a:t>
            </a:r>
          </a:p>
          <a:p>
            <a:pPr marL="285750" indent="-285750" fontAlgn="auto">
              <a:lnSpc>
                <a:spcPct val="200000"/>
              </a:lnSpc>
              <a:spcBef>
                <a:spcPts val="0"/>
              </a:spcBef>
              <a:spcAft>
                <a:spcPts val="0"/>
              </a:spcAft>
              <a:buFont typeface="Arial" panose="020B0604020202020204" pitchFamily="34" charset="0"/>
              <a:buChar char="•"/>
              <a:defRPr/>
            </a:pPr>
            <a:endParaRPr lang="it-IT" sz="2000" b="1" dirty="0">
              <a:latin typeface="+mn-lt"/>
              <a:cs typeface="+mn-cs"/>
            </a:endParaRPr>
          </a:p>
          <a:p>
            <a:pPr marL="285750" indent="-285750" fontAlgn="auto">
              <a:lnSpc>
                <a:spcPct val="200000"/>
              </a:lnSpc>
              <a:spcBef>
                <a:spcPts val="0"/>
              </a:spcBef>
              <a:spcAft>
                <a:spcPts val="0"/>
              </a:spcAft>
              <a:buFont typeface="Arial" panose="020B0604020202020204" pitchFamily="34" charset="0"/>
              <a:buChar char="•"/>
              <a:defRPr/>
            </a:pPr>
            <a:r>
              <a:rPr lang="it-IT" sz="2000" b="1" dirty="0">
                <a:latin typeface="+mn-lt"/>
                <a:cs typeface="+mn-cs"/>
              </a:rPr>
              <a:t>Elevata prevalenza della patologia- prevenzione dei fattori di rischio</a:t>
            </a:r>
          </a:p>
          <a:p>
            <a:pPr marL="285750" indent="-285750" fontAlgn="auto">
              <a:lnSpc>
                <a:spcPct val="200000"/>
              </a:lnSpc>
              <a:spcBef>
                <a:spcPts val="0"/>
              </a:spcBef>
              <a:spcAft>
                <a:spcPts val="0"/>
              </a:spcAft>
              <a:buFont typeface="Arial" panose="020B0604020202020204" pitchFamily="34" charset="0"/>
              <a:buChar char="•"/>
              <a:defRPr/>
            </a:pPr>
            <a:endParaRPr lang="it-IT" sz="2000" b="1" dirty="0">
              <a:latin typeface="+mn-lt"/>
              <a:cs typeface="+mn-cs"/>
            </a:endParaRPr>
          </a:p>
          <a:p>
            <a:pPr marL="285750" indent="-285750" fontAlgn="auto">
              <a:lnSpc>
                <a:spcPct val="200000"/>
              </a:lnSpc>
              <a:spcBef>
                <a:spcPts val="0"/>
              </a:spcBef>
              <a:spcAft>
                <a:spcPts val="0"/>
              </a:spcAft>
              <a:buFont typeface="Arial" panose="020B0604020202020204" pitchFamily="34" charset="0"/>
              <a:buChar char="•"/>
              <a:defRPr/>
            </a:pPr>
            <a:r>
              <a:rPr lang="it-IT" sz="2000" b="1" dirty="0">
                <a:latin typeface="+mn-lt"/>
                <a:cs typeface="+mn-cs"/>
              </a:rPr>
              <a:t>Difficoltà nella diagnosi- migliorare l’accesso alla diagnosi biomedica</a:t>
            </a:r>
          </a:p>
          <a:p>
            <a:pPr marL="285750" indent="-285750" fontAlgn="auto">
              <a:lnSpc>
                <a:spcPct val="200000"/>
              </a:lnSpc>
              <a:spcBef>
                <a:spcPts val="0"/>
              </a:spcBef>
              <a:spcAft>
                <a:spcPts val="0"/>
              </a:spcAft>
              <a:buFont typeface="Arial" panose="020B0604020202020204" pitchFamily="34" charset="0"/>
              <a:buChar char="•"/>
              <a:defRPr/>
            </a:pPr>
            <a:endParaRPr lang="it-IT" sz="2000" b="1" dirty="0">
              <a:latin typeface="+mn-lt"/>
              <a:cs typeface="+mn-cs"/>
            </a:endParaRPr>
          </a:p>
          <a:p>
            <a:pPr marL="285750" indent="-285750" fontAlgn="auto">
              <a:lnSpc>
                <a:spcPct val="200000"/>
              </a:lnSpc>
              <a:spcBef>
                <a:spcPts val="0"/>
              </a:spcBef>
              <a:spcAft>
                <a:spcPts val="0"/>
              </a:spcAft>
              <a:buFont typeface="Arial" panose="020B0604020202020204" pitchFamily="34" charset="0"/>
              <a:buChar char="•"/>
              <a:defRPr/>
            </a:pPr>
            <a:r>
              <a:rPr lang="it-IT" sz="2000" b="1" dirty="0">
                <a:latin typeface="+mn-lt"/>
                <a:cs typeface="+mn-cs"/>
              </a:rPr>
              <a:t>Scarsa disponibilità di farmaci- assicurare accesso a farmaci di buona qualità </a:t>
            </a:r>
          </a:p>
          <a:p>
            <a:pPr fontAlgn="auto">
              <a:spcBef>
                <a:spcPts val="0"/>
              </a:spcBef>
              <a:spcAft>
                <a:spcPts val="0"/>
              </a:spcAft>
              <a:defRPr/>
            </a:pPr>
            <a:endParaRPr lang="it-IT" dirty="0">
              <a:latin typeface="+mn-lt"/>
              <a:cs typeface="+mn-cs"/>
            </a:endParaRPr>
          </a:p>
        </p:txBody>
      </p:sp>
      <p:pic>
        <p:nvPicPr>
          <p:cNvPr id="28674" name="Immagine 5"/>
          <p:cNvPicPr>
            <a:picLocks noChangeAspect="1"/>
          </p:cNvPicPr>
          <p:nvPr/>
        </p:nvPicPr>
        <p:blipFill>
          <a:blip r:embed="rId2"/>
          <a:srcRect/>
          <a:stretch>
            <a:fillRect/>
          </a:stretch>
        </p:blipFill>
        <p:spPr bwMode="auto">
          <a:xfrm>
            <a:off x="1196975" y="234950"/>
            <a:ext cx="3333750" cy="1714500"/>
          </a:xfrm>
          <a:prstGeom prst="rect">
            <a:avLst/>
          </a:prstGeom>
          <a:noFill/>
          <a:ln w="9525">
            <a:noFill/>
            <a:miter lim="800000"/>
            <a:headEnd/>
            <a:tailEnd/>
          </a:ln>
        </p:spPr>
      </p:pic>
      <p:sp>
        <p:nvSpPr>
          <p:cNvPr id="2" name="Rettangolo 1"/>
          <p:cNvSpPr/>
          <p:nvPr/>
        </p:nvSpPr>
        <p:spPr>
          <a:xfrm>
            <a:off x="5057775" y="261938"/>
            <a:ext cx="6096000" cy="1200150"/>
          </a:xfrm>
          <a:prstGeom prst="rect">
            <a:avLst/>
          </a:prstGeom>
        </p:spPr>
        <p:txBody>
          <a:bodyPr>
            <a:spAutoFit/>
          </a:bodyPr>
          <a:lstStyle/>
          <a:p>
            <a:pPr algn="just" fontAlgn="auto">
              <a:spcBef>
                <a:spcPts val="0"/>
              </a:spcBef>
              <a:spcAft>
                <a:spcPts val="0"/>
              </a:spcAft>
              <a:defRPr/>
            </a:pPr>
            <a:r>
              <a:rPr lang="en-US" b="1" dirty="0">
                <a:solidFill>
                  <a:srgbClr val="002060"/>
                </a:solidFill>
                <a:effectLst>
                  <a:outerShdw blurRad="38100" dist="38100" dir="2700000" algn="tl">
                    <a:srgbClr val="000000">
                      <a:alpha val="43137"/>
                    </a:srgbClr>
                  </a:outerShdw>
                </a:effectLst>
                <a:latin typeface="+mn-lt"/>
                <a:cs typeface="+mn-cs"/>
              </a:rPr>
              <a:t>The degree of impact on quality of life and the cost of care differs depending on the social and health care organizations in place, political, medico-economic and/or socio-cultural contexts.</a:t>
            </a:r>
            <a:endParaRPr lang="it-IT" b="1" dirty="0">
              <a:solidFill>
                <a:srgbClr val="002060"/>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ttangolo 1"/>
          <p:cNvSpPr>
            <a:spLocks noChangeArrowheads="1"/>
          </p:cNvSpPr>
          <p:nvPr/>
        </p:nvSpPr>
        <p:spPr bwMode="auto">
          <a:xfrm>
            <a:off x="1901825" y="2754313"/>
            <a:ext cx="6096000" cy="2862262"/>
          </a:xfrm>
          <a:prstGeom prst="rect">
            <a:avLst/>
          </a:prstGeom>
          <a:noFill/>
          <a:ln w="9525">
            <a:noFill/>
            <a:miter lim="800000"/>
            <a:headEnd/>
            <a:tailEnd/>
          </a:ln>
        </p:spPr>
        <p:txBody>
          <a:bodyPr>
            <a:spAutoFit/>
          </a:bodyPr>
          <a:lstStyle/>
          <a:p>
            <a:pPr algn="just"/>
            <a:r>
              <a:rPr lang="en-US" b="1">
                <a:latin typeface="Calibri" pitchFamily="34" charset="0"/>
              </a:rPr>
              <a:t>Eight in 1,000 people in the world suffer from epilepsy, and 80 % of them are in the developing countries . </a:t>
            </a:r>
            <a:r>
              <a:rPr lang="en-US" b="1" u="sng">
                <a:latin typeface="Calibri" pitchFamily="34" charset="0"/>
              </a:rPr>
              <a:t>Sub-Saharan Africa and Latin America have higher median prevalence's </a:t>
            </a:r>
            <a:r>
              <a:rPr lang="en-US" b="1">
                <a:latin typeface="Calibri" pitchFamily="34" charset="0"/>
              </a:rPr>
              <a:t>15.4 % and 12.4 %, respectively, compared to the prevalence in Europe, 5.4 %, and in North America, 5-10 % . On this epidemiological inequality overlays a </a:t>
            </a:r>
            <a:r>
              <a:rPr lang="en-US" b="1" u="sng">
                <a:solidFill>
                  <a:srgbClr val="FF0000"/>
                </a:solidFill>
                <a:latin typeface="Calibri" pitchFamily="34" charset="0"/>
              </a:rPr>
              <a:t>considerable disparity in the quality of care </a:t>
            </a:r>
            <a:r>
              <a:rPr lang="en-US" b="1">
                <a:latin typeface="Calibri" pitchFamily="34" charset="0"/>
              </a:rPr>
              <a:t>given to people with epilepsy, between developed and developing countries, and rural and urban areas. In this context, one of the most controversial subject is </a:t>
            </a:r>
            <a:r>
              <a:rPr lang="en-US" b="1" u="sng">
                <a:solidFill>
                  <a:srgbClr val="0070C0"/>
                </a:solidFill>
                <a:latin typeface="Calibri" pitchFamily="34" charset="0"/>
              </a:rPr>
              <a:t>the care given to epileptic patients and their offspring</a:t>
            </a:r>
            <a:endParaRPr lang="it-IT" b="1" u="sng">
              <a:solidFill>
                <a:srgbClr val="0070C0"/>
              </a:solidFill>
              <a:latin typeface="Calibri" pitchFamily="34" charset="0"/>
            </a:endParaRPr>
          </a:p>
        </p:txBody>
      </p:sp>
      <p:sp>
        <p:nvSpPr>
          <p:cNvPr id="29698" name="Rettangolo 2"/>
          <p:cNvSpPr>
            <a:spLocks noChangeArrowheads="1"/>
          </p:cNvSpPr>
          <p:nvPr/>
        </p:nvSpPr>
        <p:spPr bwMode="auto">
          <a:xfrm>
            <a:off x="2171700" y="627063"/>
            <a:ext cx="6096000" cy="1200150"/>
          </a:xfrm>
          <a:prstGeom prst="rect">
            <a:avLst/>
          </a:prstGeom>
          <a:noFill/>
          <a:ln w="9525">
            <a:noFill/>
            <a:miter lim="800000"/>
            <a:headEnd/>
            <a:tailEnd/>
          </a:ln>
        </p:spPr>
        <p:txBody>
          <a:bodyPr>
            <a:spAutoFit/>
          </a:bodyPr>
          <a:lstStyle/>
          <a:p>
            <a:r>
              <a:rPr lang="it-IT">
                <a:latin typeface="Calibri" pitchFamily="34" charset="0"/>
                <a:hlinkClick r:id="rId2" tooltip="Le Mali medical."/>
              </a:rPr>
              <a:t>Mali Med.</a:t>
            </a:r>
            <a:r>
              <a:rPr lang="it-IT">
                <a:latin typeface="Calibri" pitchFamily="34" charset="0"/>
              </a:rPr>
              <a:t> 2010;25(3):1-9.</a:t>
            </a:r>
          </a:p>
          <a:p>
            <a:pPr algn="ctr"/>
            <a:r>
              <a:rPr lang="it-IT" b="1">
                <a:solidFill>
                  <a:srgbClr val="FF0000"/>
                </a:solidFill>
                <a:latin typeface="Calibri" pitchFamily="34" charset="0"/>
              </a:rPr>
              <a:t>Epilepsy and women's life: particularities of their management. Literature review</a:t>
            </a:r>
          </a:p>
          <a:p>
            <a:r>
              <a:rPr lang="it-IT">
                <a:latin typeface="Calibri" pitchFamily="34" charset="0"/>
                <a:hlinkClick r:id="rId3"/>
              </a:rPr>
              <a:t>Maiga Y</a:t>
            </a:r>
            <a:r>
              <a:rPr lang="it-IT" baseline="30000">
                <a:latin typeface="Calibri" pitchFamily="34" charset="0"/>
              </a:rPr>
              <a:t>  </a:t>
            </a:r>
            <a:r>
              <a:rPr lang="it-IT">
                <a:latin typeface="Calibri" pitchFamily="34" charset="0"/>
              </a:rPr>
              <a:t> et al</a:t>
            </a:r>
          </a:p>
        </p:txBody>
      </p:sp>
      <p:pic>
        <p:nvPicPr>
          <p:cNvPr id="29699" name="Immagine 3"/>
          <p:cNvPicPr>
            <a:picLocks noChangeAspect="1"/>
          </p:cNvPicPr>
          <p:nvPr/>
        </p:nvPicPr>
        <p:blipFill>
          <a:blip r:embed="rId4"/>
          <a:srcRect/>
          <a:stretch>
            <a:fillRect/>
          </a:stretch>
        </p:blipFill>
        <p:spPr bwMode="auto">
          <a:xfrm>
            <a:off x="9375775" y="3322638"/>
            <a:ext cx="2030413" cy="3013075"/>
          </a:xfrm>
          <a:prstGeom prst="rect">
            <a:avLst/>
          </a:prstGeom>
          <a:noFill/>
          <a:ln w="9525">
            <a:noFill/>
            <a:miter lim="800000"/>
            <a:headEnd/>
            <a:tailEnd/>
          </a:ln>
        </p:spPr>
      </p:pic>
      <p:sp>
        <p:nvSpPr>
          <p:cNvPr id="29700" name="Rettangolo 4"/>
          <p:cNvSpPr>
            <a:spLocks noChangeArrowheads="1"/>
          </p:cNvSpPr>
          <p:nvPr/>
        </p:nvSpPr>
        <p:spPr bwMode="auto">
          <a:xfrm>
            <a:off x="8812213" y="2754313"/>
            <a:ext cx="3157537" cy="369887"/>
          </a:xfrm>
          <a:prstGeom prst="rect">
            <a:avLst/>
          </a:prstGeom>
          <a:noFill/>
          <a:ln w="9525">
            <a:noFill/>
            <a:miter lim="800000"/>
            <a:headEnd/>
            <a:tailEnd/>
          </a:ln>
        </p:spPr>
        <p:txBody>
          <a:bodyPr wrap="none">
            <a:spAutoFit/>
          </a:bodyPr>
          <a:lstStyle/>
          <a:p>
            <a:r>
              <a:rPr lang="it-IT">
                <a:solidFill>
                  <a:srgbClr val="000000"/>
                </a:solidFill>
                <a:latin typeface="Calibri" pitchFamily="34" charset="0"/>
              </a:rPr>
              <a:t>stampa su tela Donne d'Africa </a:t>
            </a:r>
            <a:endParaRPr lang="it-IT">
              <a:latin typeface="Calibri"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ttangolo 1"/>
          <p:cNvSpPr>
            <a:spLocks noChangeArrowheads="1"/>
          </p:cNvSpPr>
          <p:nvPr/>
        </p:nvSpPr>
        <p:spPr bwMode="auto">
          <a:xfrm>
            <a:off x="138113" y="-134938"/>
            <a:ext cx="6096000" cy="1200151"/>
          </a:xfrm>
          <a:prstGeom prst="rect">
            <a:avLst/>
          </a:prstGeom>
          <a:noFill/>
          <a:ln w="9525">
            <a:noFill/>
            <a:miter lim="800000"/>
            <a:headEnd/>
            <a:tailEnd/>
          </a:ln>
        </p:spPr>
        <p:txBody>
          <a:bodyPr>
            <a:spAutoFit/>
          </a:bodyPr>
          <a:lstStyle/>
          <a:p>
            <a:endParaRPr lang="en-US" dirty="0">
              <a:latin typeface="Calibri" pitchFamily="34" charset="0"/>
            </a:endParaRPr>
          </a:p>
          <a:p>
            <a:r>
              <a:rPr lang="en-US" dirty="0" err="1">
                <a:latin typeface="Calibri" pitchFamily="34" charset="0"/>
                <a:hlinkClick r:id="rId2" tooltip="Current pharmaceutical design."/>
              </a:rPr>
              <a:t>Curr</a:t>
            </a:r>
            <a:r>
              <a:rPr lang="en-US" dirty="0">
                <a:latin typeface="Calibri" pitchFamily="34" charset="0"/>
                <a:hlinkClick r:id="rId2" tooltip="Current pharmaceutical design."/>
              </a:rPr>
              <a:t> Pharm Des.</a:t>
            </a:r>
            <a:r>
              <a:rPr lang="en-US" dirty="0">
                <a:latin typeface="Calibri" pitchFamily="34" charset="0"/>
              </a:rPr>
              <a:t> 2017</a:t>
            </a:r>
          </a:p>
          <a:p>
            <a:r>
              <a:rPr lang="en-US" b="1" dirty="0">
                <a:latin typeface="Calibri" pitchFamily="34" charset="0"/>
              </a:rPr>
              <a:t>Antiepileptic Treatments in Developing Countries.</a:t>
            </a:r>
          </a:p>
          <a:p>
            <a:r>
              <a:rPr lang="en-US" dirty="0" err="1">
                <a:latin typeface="Calibri" pitchFamily="34" charset="0"/>
                <a:hlinkClick r:id="rId3"/>
              </a:rPr>
              <a:t>Jost</a:t>
            </a:r>
            <a:r>
              <a:rPr lang="en-US">
                <a:latin typeface="Calibri" pitchFamily="34" charset="0"/>
                <a:hlinkClick r:id="rId3"/>
              </a:rPr>
              <a:t> J</a:t>
            </a:r>
            <a:r>
              <a:rPr lang="en-US" baseline="30000">
                <a:latin typeface="Calibri" pitchFamily="34" charset="0"/>
              </a:rPr>
              <a:t>   et</a:t>
            </a:r>
            <a:r>
              <a:rPr lang="en-US">
                <a:latin typeface="Calibri" pitchFamily="34" charset="0"/>
              </a:rPr>
              <a:t> al</a:t>
            </a:r>
          </a:p>
        </p:txBody>
      </p:sp>
      <p:sp>
        <p:nvSpPr>
          <p:cNvPr id="30722" name="Rettangolo 2"/>
          <p:cNvSpPr>
            <a:spLocks noChangeArrowheads="1"/>
          </p:cNvSpPr>
          <p:nvPr/>
        </p:nvSpPr>
        <p:spPr bwMode="auto">
          <a:xfrm>
            <a:off x="4987925" y="1187450"/>
            <a:ext cx="6096000" cy="923925"/>
          </a:xfrm>
          <a:prstGeom prst="rect">
            <a:avLst/>
          </a:prstGeom>
          <a:noFill/>
          <a:ln w="9525">
            <a:noFill/>
            <a:miter lim="800000"/>
            <a:headEnd/>
            <a:tailEnd/>
          </a:ln>
        </p:spPr>
        <p:txBody>
          <a:bodyPr>
            <a:spAutoFit/>
          </a:bodyPr>
          <a:lstStyle/>
          <a:p>
            <a:r>
              <a:rPr lang="en-US" i="1">
                <a:solidFill>
                  <a:srgbClr val="FF0000"/>
                </a:solidFill>
                <a:latin typeface="Open Sans"/>
              </a:rPr>
              <a:t>An estimated 50 million people worldwide have epilepsy, and 80 percent of those live in developing countries, according to the </a:t>
            </a:r>
            <a:r>
              <a:rPr lang="en-US" i="1">
                <a:solidFill>
                  <a:srgbClr val="FF0000"/>
                </a:solidFill>
                <a:latin typeface="Open Sans"/>
                <a:hlinkClick r:id="rId4"/>
              </a:rPr>
              <a:t>World Health Organization</a:t>
            </a:r>
            <a:r>
              <a:rPr lang="en-US" i="1">
                <a:solidFill>
                  <a:srgbClr val="FF0000"/>
                </a:solidFill>
                <a:latin typeface="Open Sans"/>
              </a:rPr>
              <a:t> (WHO).</a:t>
            </a:r>
            <a:endParaRPr lang="it-IT" i="1">
              <a:solidFill>
                <a:srgbClr val="FF0000"/>
              </a:solidFill>
              <a:latin typeface="Calibri" pitchFamily="34" charset="0"/>
            </a:endParaRPr>
          </a:p>
        </p:txBody>
      </p:sp>
      <p:sp>
        <p:nvSpPr>
          <p:cNvPr id="30723" name="Rettangolo 3"/>
          <p:cNvSpPr>
            <a:spLocks noChangeArrowheads="1"/>
          </p:cNvSpPr>
          <p:nvPr/>
        </p:nvSpPr>
        <p:spPr bwMode="auto">
          <a:xfrm>
            <a:off x="138113" y="1527175"/>
            <a:ext cx="3944937" cy="3692525"/>
          </a:xfrm>
          <a:prstGeom prst="rect">
            <a:avLst/>
          </a:prstGeom>
          <a:noFill/>
          <a:ln w="9525">
            <a:noFill/>
            <a:miter lim="800000"/>
            <a:headEnd/>
            <a:tailEnd/>
          </a:ln>
        </p:spPr>
        <p:txBody>
          <a:bodyPr>
            <a:spAutoFit/>
          </a:bodyPr>
          <a:lstStyle/>
          <a:p>
            <a:r>
              <a:rPr lang="en-US" b="1">
                <a:latin typeface="Calibri" pitchFamily="34" charset="0"/>
              </a:rPr>
              <a:t>BACKGROUND: </a:t>
            </a:r>
          </a:p>
          <a:p>
            <a:r>
              <a:rPr lang="en-US" b="1" u="sng">
                <a:solidFill>
                  <a:srgbClr val="0070C0"/>
                </a:solidFill>
                <a:latin typeface="Calibri" pitchFamily="34" charset="0"/>
              </a:rPr>
              <a:t>Epilepsy affects about 70 million people worldwide, nearly 90% of whom live in developing countries</a:t>
            </a:r>
            <a:r>
              <a:rPr lang="en-US">
                <a:latin typeface="Calibri" pitchFamily="34" charset="0"/>
              </a:rPr>
              <a:t>. </a:t>
            </a:r>
            <a:r>
              <a:rPr lang="en-US" b="1">
                <a:solidFill>
                  <a:srgbClr val="FF0000"/>
                </a:solidFill>
                <a:latin typeface="Calibri" pitchFamily="34" charset="0"/>
              </a:rPr>
              <a:t>Epilepsy is surrounded by myths and stigma in these countries. Discrimination and social stigmatization are difficult obstacles for patients to overcome. Knowledge, attitudes and practices towards epilepsy are often inadequate, even sometimes totally false and then dangerous</a:t>
            </a:r>
          </a:p>
        </p:txBody>
      </p:sp>
      <p:sp>
        <p:nvSpPr>
          <p:cNvPr id="30724" name="Rettangolo 4"/>
          <p:cNvSpPr>
            <a:spLocks noChangeArrowheads="1"/>
          </p:cNvSpPr>
          <p:nvPr/>
        </p:nvSpPr>
        <p:spPr bwMode="auto">
          <a:xfrm>
            <a:off x="5224463" y="2459038"/>
            <a:ext cx="6096000" cy="1600200"/>
          </a:xfrm>
          <a:prstGeom prst="rect">
            <a:avLst/>
          </a:prstGeom>
          <a:noFill/>
          <a:ln w="9525">
            <a:noFill/>
            <a:miter lim="800000"/>
            <a:headEnd/>
            <a:tailEnd/>
          </a:ln>
        </p:spPr>
        <p:txBody>
          <a:bodyPr>
            <a:spAutoFit/>
          </a:bodyPr>
          <a:lstStyle/>
          <a:p>
            <a:r>
              <a:rPr lang="en-US" b="1">
                <a:latin typeface="Calibri" pitchFamily="34" charset="0"/>
              </a:rPr>
              <a:t>CONCLUSION: </a:t>
            </a:r>
          </a:p>
          <a:p>
            <a:r>
              <a:rPr lang="en-US" sz="2000" b="1" i="1" u="sng">
                <a:latin typeface="Calibri" pitchFamily="34" charset="0"/>
              </a:rPr>
              <a:t>Information and education campaigns are mandatory among the general population and among the medical and paramedical staff to make progress on the management of epilepsy in developing countries</a:t>
            </a:r>
          </a:p>
        </p:txBody>
      </p:sp>
      <p:sp>
        <p:nvSpPr>
          <p:cNvPr id="30725" name="Rettangolo 5"/>
          <p:cNvSpPr>
            <a:spLocks noChangeArrowheads="1"/>
          </p:cNvSpPr>
          <p:nvPr/>
        </p:nvSpPr>
        <p:spPr bwMode="auto">
          <a:xfrm>
            <a:off x="4760913" y="4868863"/>
            <a:ext cx="6096000" cy="1477962"/>
          </a:xfrm>
          <a:prstGeom prst="rect">
            <a:avLst/>
          </a:prstGeom>
          <a:noFill/>
          <a:ln w="9525">
            <a:noFill/>
            <a:miter lim="800000"/>
            <a:headEnd/>
            <a:tailEnd/>
          </a:ln>
        </p:spPr>
        <p:txBody>
          <a:bodyPr>
            <a:spAutoFit/>
          </a:bodyPr>
          <a:lstStyle/>
          <a:p>
            <a:r>
              <a:rPr lang="en-US" i="1">
                <a:solidFill>
                  <a:srgbClr val="FF0000"/>
                </a:solidFill>
                <a:latin typeface="Open Sans"/>
              </a:rPr>
              <a:t>Epilepsy is a chronic neurological disorder, not a mental illness. In many developing countries, including Uganda, epilepsy care is relegated to the mental health sector–often the most underfunded health sector in resource-poor countries</a:t>
            </a:r>
            <a:endParaRPr lang="it-IT" i="1">
              <a:solidFill>
                <a:srgbClr val="FF0000"/>
              </a:solidFill>
              <a:latin typeface="Calibri" pitchFamily="34" charset="0"/>
            </a:endParaRPr>
          </a:p>
        </p:txBody>
      </p:sp>
      <p:pic>
        <p:nvPicPr>
          <p:cNvPr id="30726" name="Immagine 7"/>
          <p:cNvPicPr>
            <a:picLocks noChangeAspect="1"/>
          </p:cNvPicPr>
          <p:nvPr/>
        </p:nvPicPr>
        <p:blipFill>
          <a:blip r:embed="rId5"/>
          <a:srcRect/>
          <a:stretch>
            <a:fillRect/>
          </a:stretch>
        </p:blipFill>
        <p:spPr bwMode="auto">
          <a:xfrm>
            <a:off x="398463" y="5368925"/>
            <a:ext cx="2319337" cy="1489075"/>
          </a:xfrm>
          <a:prstGeom prst="rect">
            <a:avLst/>
          </a:prstGeom>
          <a:noFill/>
          <a:ln w="9525">
            <a:noFill/>
            <a:miter lim="800000"/>
            <a:headEnd/>
            <a:tailEnd/>
          </a:ln>
        </p:spPr>
      </p:pic>
      <p:sp>
        <p:nvSpPr>
          <p:cNvPr id="7" name="Cornice 6"/>
          <p:cNvSpPr/>
          <p:nvPr/>
        </p:nvSpPr>
        <p:spPr>
          <a:xfrm>
            <a:off x="4194175" y="4462463"/>
            <a:ext cx="7997825" cy="2290762"/>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solidFill>
                <a:schemeClr val="tx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ttangolo 1"/>
          <p:cNvSpPr>
            <a:spLocks noChangeArrowheads="1"/>
          </p:cNvSpPr>
          <p:nvPr/>
        </p:nvSpPr>
        <p:spPr bwMode="auto">
          <a:xfrm>
            <a:off x="407988" y="436563"/>
            <a:ext cx="6096000" cy="1384300"/>
          </a:xfrm>
          <a:prstGeom prst="rect">
            <a:avLst/>
          </a:prstGeom>
          <a:noFill/>
          <a:ln w="9525">
            <a:noFill/>
            <a:miter lim="800000"/>
            <a:headEnd/>
            <a:tailEnd/>
          </a:ln>
        </p:spPr>
        <p:txBody>
          <a:bodyPr>
            <a:spAutoFit/>
          </a:bodyPr>
          <a:lstStyle/>
          <a:p>
            <a:r>
              <a:rPr lang="it-IT">
                <a:latin typeface="Calibri" pitchFamily="34" charset="0"/>
                <a:hlinkClick r:id="rId2" tooltip="Epilepsia."/>
              </a:rPr>
              <a:t>Epilepsia.</a:t>
            </a:r>
            <a:r>
              <a:rPr lang="it-IT">
                <a:latin typeface="Calibri" pitchFamily="34" charset="0"/>
              </a:rPr>
              <a:t> 2018 Jun </a:t>
            </a:r>
          </a:p>
          <a:p>
            <a:pPr algn="ctr"/>
            <a:r>
              <a:rPr lang="it-IT" sz="2400" b="1">
                <a:latin typeface="Calibri" pitchFamily="34" charset="0"/>
              </a:rPr>
              <a:t>Epilepsy in Asia: Disease burden, management barriers, and challenges.</a:t>
            </a:r>
          </a:p>
          <a:p>
            <a:r>
              <a:rPr lang="it-IT">
                <a:latin typeface="Calibri" pitchFamily="34" charset="0"/>
                <a:hlinkClick r:id="rId3"/>
              </a:rPr>
              <a:t>Trinka E</a:t>
            </a:r>
            <a:r>
              <a:rPr lang="it-IT" baseline="30000">
                <a:latin typeface="Calibri" pitchFamily="34" charset="0"/>
              </a:rPr>
              <a:t>  </a:t>
            </a:r>
            <a:r>
              <a:rPr lang="it-IT">
                <a:latin typeface="Calibri" pitchFamily="34" charset="0"/>
              </a:rPr>
              <a:t> et al</a:t>
            </a:r>
          </a:p>
        </p:txBody>
      </p:sp>
      <p:sp>
        <p:nvSpPr>
          <p:cNvPr id="3" name="Rettangolo 2"/>
          <p:cNvSpPr/>
          <p:nvPr/>
        </p:nvSpPr>
        <p:spPr>
          <a:xfrm>
            <a:off x="292100" y="3081338"/>
            <a:ext cx="6096000" cy="1323975"/>
          </a:xfrm>
          <a:prstGeom prst="rect">
            <a:avLst/>
          </a:prstGeom>
        </p:spPr>
        <p:txBody>
          <a:bodyPr>
            <a:spAutoFit/>
          </a:bodyPr>
          <a:lstStyle/>
          <a:p>
            <a:pPr fontAlgn="auto">
              <a:spcBef>
                <a:spcPts val="0"/>
              </a:spcBef>
              <a:spcAft>
                <a:spcPts val="0"/>
              </a:spcAft>
              <a:defRPr/>
            </a:pPr>
            <a:r>
              <a:rPr lang="en-US" sz="2000" b="1" i="1" dirty="0">
                <a:solidFill>
                  <a:schemeClr val="accent6">
                    <a:lumMod val="50000"/>
                  </a:schemeClr>
                </a:solidFill>
                <a:latin typeface="+mn-lt"/>
                <a:cs typeface="+mn-cs"/>
              </a:rPr>
              <a:t>Epilepsy is a global health care issue affecting up to 70 million people worldwide. Nearly 80% of people with epilepsy live in low- and middle-income countries with limited resources.</a:t>
            </a:r>
            <a:endParaRPr lang="it-IT" sz="2000" b="1" i="1" dirty="0">
              <a:solidFill>
                <a:schemeClr val="accent6">
                  <a:lumMod val="50000"/>
                </a:schemeClr>
              </a:solidFill>
              <a:latin typeface="+mn-lt"/>
              <a:cs typeface="+mn-cs"/>
            </a:endParaRPr>
          </a:p>
        </p:txBody>
      </p:sp>
      <p:sp>
        <p:nvSpPr>
          <p:cNvPr id="31747" name="Rettangolo 3"/>
          <p:cNvSpPr>
            <a:spLocks noChangeArrowheads="1"/>
          </p:cNvSpPr>
          <p:nvPr/>
        </p:nvSpPr>
        <p:spPr bwMode="auto">
          <a:xfrm>
            <a:off x="5748338" y="1820863"/>
            <a:ext cx="6096000" cy="1016000"/>
          </a:xfrm>
          <a:prstGeom prst="rect">
            <a:avLst/>
          </a:prstGeom>
          <a:noFill/>
          <a:ln w="9525">
            <a:noFill/>
            <a:miter lim="800000"/>
            <a:headEnd/>
            <a:tailEnd/>
          </a:ln>
        </p:spPr>
        <p:txBody>
          <a:bodyPr>
            <a:spAutoFit/>
          </a:bodyPr>
          <a:lstStyle/>
          <a:p>
            <a:r>
              <a:rPr lang="en-US" sz="2000" b="1" i="1" u="sng">
                <a:solidFill>
                  <a:srgbClr val="C00000"/>
                </a:solidFill>
                <a:latin typeface="Calibri" pitchFamily="34" charset="0"/>
              </a:rPr>
              <a:t>Discrimination or stigmatization of people with epilepsy is common in Asia and can affect their education, work, and marriage opportunities. </a:t>
            </a:r>
            <a:endParaRPr lang="it-IT" sz="2000" b="1" i="1" u="sng">
              <a:solidFill>
                <a:srgbClr val="C00000"/>
              </a:solidFill>
              <a:latin typeface="Calibri" pitchFamily="34" charset="0"/>
            </a:endParaRPr>
          </a:p>
        </p:txBody>
      </p:sp>
      <p:sp>
        <p:nvSpPr>
          <p:cNvPr id="31748" name="Rettangolo 5"/>
          <p:cNvSpPr>
            <a:spLocks noChangeArrowheads="1"/>
          </p:cNvSpPr>
          <p:nvPr/>
        </p:nvSpPr>
        <p:spPr bwMode="auto">
          <a:xfrm>
            <a:off x="2430463" y="4695825"/>
            <a:ext cx="6096000" cy="1938338"/>
          </a:xfrm>
          <a:prstGeom prst="rect">
            <a:avLst/>
          </a:prstGeom>
          <a:noFill/>
          <a:ln w="9525">
            <a:noFill/>
            <a:miter lim="800000"/>
            <a:headEnd/>
            <a:tailEnd/>
          </a:ln>
        </p:spPr>
        <p:txBody>
          <a:bodyPr>
            <a:spAutoFit/>
          </a:bodyPr>
          <a:lstStyle/>
          <a:p>
            <a:pPr algn="just"/>
            <a:r>
              <a:rPr lang="en-US" sz="2400" u="sng">
                <a:latin typeface="Calibri" pitchFamily="34" charset="0"/>
              </a:rPr>
              <a:t>People in remote areas often do not receive any epilepsy care. </a:t>
            </a:r>
            <a:r>
              <a:rPr lang="en-US" sz="2400" i="1">
                <a:solidFill>
                  <a:srgbClr val="002060"/>
                </a:solidFill>
                <a:latin typeface="Calibri" pitchFamily="34" charset="0"/>
              </a:rPr>
              <a:t>First-generation antiepileptic drugs (AEDs) are available, but usually only in urban areas</a:t>
            </a:r>
            <a:r>
              <a:rPr lang="en-US" sz="2400">
                <a:latin typeface="Calibri" pitchFamily="34" charset="0"/>
              </a:rPr>
              <a:t>, and </a:t>
            </a:r>
            <a:r>
              <a:rPr lang="en-US" sz="2400">
                <a:solidFill>
                  <a:srgbClr val="C00000"/>
                </a:solidFill>
                <a:latin typeface="Calibri" pitchFamily="34" charset="0"/>
              </a:rPr>
              <a:t>second-generation AEDs are not available in all countries.</a:t>
            </a:r>
            <a:endParaRPr lang="it-IT" sz="2400">
              <a:solidFill>
                <a:srgbClr val="C00000"/>
              </a:solidFill>
              <a:latin typeface="Calibri" pitchFamily="34" charset="0"/>
            </a:endParaRPr>
          </a:p>
        </p:txBody>
      </p:sp>
      <p:pic>
        <p:nvPicPr>
          <p:cNvPr id="31749" name="Immagine 8"/>
          <p:cNvPicPr>
            <a:picLocks noChangeAspect="1"/>
          </p:cNvPicPr>
          <p:nvPr/>
        </p:nvPicPr>
        <p:blipFill>
          <a:blip r:embed="rId4"/>
          <a:srcRect/>
          <a:stretch>
            <a:fillRect/>
          </a:stretch>
        </p:blipFill>
        <p:spPr bwMode="auto">
          <a:xfrm>
            <a:off x="8526463" y="3014663"/>
            <a:ext cx="3000375" cy="152400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ttangolo 1"/>
          <p:cNvSpPr>
            <a:spLocks noChangeArrowheads="1"/>
          </p:cNvSpPr>
          <p:nvPr/>
        </p:nvSpPr>
        <p:spPr bwMode="auto">
          <a:xfrm>
            <a:off x="1231900" y="307975"/>
            <a:ext cx="6096000" cy="2154238"/>
          </a:xfrm>
          <a:prstGeom prst="rect">
            <a:avLst/>
          </a:prstGeom>
          <a:noFill/>
          <a:ln w="9525">
            <a:noFill/>
            <a:miter lim="800000"/>
            <a:headEnd/>
            <a:tailEnd/>
          </a:ln>
        </p:spPr>
        <p:txBody>
          <a:bodyPr>
            <a:spAutoFit/>
          </a:bodyPr>
          <a:lstStyle/>
          <a:p>
            <a:r>
              <a:rPr lang="it-IT">
                <a:latin typeface="Calibri" pitchFamily="34" charset="0"/>
                <a:hlinkClick r:id="rId2" tooltip="Epilepsia."/>
              </a:rPr>
              <a:t>Epilepsia.</a:t>
            </a:r>
            <a:r>
              <a:rPr lang="it-IT">
                <a:latin typeface="Calibri" pitchFamily="34" charset="0"/>
              </a:rPr>
              <a:t> 2017 Jan</a:t>
            </a:r>
          </a:p>
          <a:p>
            <a:pPr algn="ctr"/>
            <a:r>
              <a:rPr lang="it-IT" sz="2000">
                <a:solidFill>
                  <a:srgbClr val="FF0000"/>
                </a:solidFill>
                <a:latin typeface="Calibri" pitchFamily="34" charset="0"/>
              </a:rPr>
              <a:t> </a:t>
            </a:r>
            <a:r>
              <a:rPr lang="it-IT" sz="2000" b="1">
                <a:solidFill>
                  <a:srgbClr val="FF0000"/>
                </a:solidFill>
                <a:latin typeface="Calibri" pitchFamily="34" charset="0"/>
              </a:rPr>
              <a:t>Premature mortality of epilepsy in low- and middle-income countries: A systematic review from the Mortality Task Force of the International League Against Epilepsy.</a:t>
            </a:r>
          </a:p>
          <a:p>
            <a:r>
              <a:rPr lang="it-IT">
                <a:latin typeface="Calibri" pitchFamily="34" charset="0"/>
                <a:hlinkClick r:id="rId3"/>
              </a:rPr>
              <a:t>Epidemiology Commission of the International League Against Epilepsy</a:t>
            </a:r>
            <a:r>
              <a:rPr lang="it-IT">
                <a:latin typeface="Calibri" pitchFamily="34" charset="0"/>
              </a:rPr>
              <a:t>.</a:t>
            </a:r>
          </a:p>
        </p:txBody>
      </p:sp>
      <p:sp>
        <p:nvSpPr>
          <p:cNvPr id="32770" name="Rettangolo 2"/>
          <p:cNvSpPr>
            <a:spLocks noChangeArrowheads="1"/>
          </p:cNvSpPr>
          <p:nvPr/>
        </p:nvSpPr>
        <p:spPr bwMode="auto">
          <a:xfrm>
            <a:off x="5637213" y="4991100"/>
            <a:ext cx="6096000" cy="1476375"/>
          </a:xfrm>
          <a:prstGeom prst="rect">
            <a:avLst/>
          </a:prstGeom>
          <a:noFill/>
          <a:ln w="9525">
            <a:noFill/>
            <a:miter lim="800000"/>
            <a:headEnd/>
            <a:tailEnd/>
          </a:ln>
        </p:spPr>
        <p:txBody>
          <a:bodyPr>
            <a:spAutoFit/>
          </a:bodyPr>
          <a:lstStyle/>
          <a:p>
            <a:r>
              <a:rPr lang="en-US" i="1">
                <a:solidFill>
                  <a:srgbClr val="FF0000"/>
                </a:solidFill>
                <a:latin typeface="Open Sans"/>
              </a:rPr>
              <a:t>The mortality rate of people with epilepsy is estimated to be two to three times higher than the general population in resource-poor communities. This is mostly due to the increased risk of fatal injury, trauma, or drowning during an epileptic seizure.</a:t>
            </a:r>
            <a:endParaRPr lang="it-IT" i="1">
              <a:solidFill>
                <a:srgbClr val="FF0000"/>
              </a:solidFill>
              <a:latin typeface="Calibri" pitchFamily="34" charset="0"/>
            </a:endParaRPr>
          </a:p>
        </p:txBody>
      </p:sp>
      <p:sp>
        <p:nvSpPr>
          <p:cNvPr id="32771" name="Rettangolo 4"/>
          <p:cNvSpPr>
            <a:spLocks noChangeArrowheads="1"/>
          </p:cNvSpPr>
          <p:nvPr/>
        </p:nvSpPr>
        <p:spPr bwMode="auto">
          <a:xfrm>
            <a:off x="0" y="3017838"/>
            <a:ext cx="6096000" cy="1754187"/>
          </a:xfrm>
          <a:prstGeom prst="rect">
            <a:avLst/>
          </a:prstGeom>
          <a:noFill/>
          <a:ln w="9525">
            <a:noFill/>
            <a:miter lim="800000"/>
            <a:headEnd/>
            <a:tailEnd/>
          </a:ln>
        </p:spPr>
        <p:txBody>
          <a:bodyPr>
            <a:spAutoFit/>
          </a:bodyPr>
          <a:lstStyle/>
          <a:p>
            <a:r>
              <a:rPr lang="en-US">
                <a:latin typeface="Calibri" pitchFamily="34" charset="0"/>
              </a:rPr>
              <a:t>Epilepsy in LMICs has a significantly greater premature mortality, as in high-income countries, but in LMICs the excess mortality is more likely to be associated with causes attributable to lack of access to medical facilities such as status epilepticus, and preventable causes such as drowning, head injuries, and burns</a:t>
            </a:r>
            <a:endParaRPr lang="it-IT">
              <a:latin typeface="Calibri" pitchFamily="34" charset="0"/>
            </a:endParaRPr>
          </a:p>
        </p:txBody>
      </p:sp>
      <p:sp>
        <p:nvSpPr>
          <p:cNvPr id="32772" name="Rettangolo 5"/>
          <p:cNvSpPr>
            <a:spLocks noChangeArrowheads="1"/>
          </p:cNvSpPr>
          <p:nvPr/>
        </p:nvSpPr>
        <p:spPr bwMode="auto">
          <a:xfrm>
            <a:off x="6096000" y="2387600"/>
            <a:ext cx="6096000" cy="923925"/>
          </a:xfrm>
          <a:prstGeom prst="rect">
            <a:avLst/>
          </a:prstGeom>
          <a:noFill/>
          <a:ln w="9525">
            <a:noFill/>
            <a:miter lim="800000"/>
            <a:headEnd/>
            <a:tailEnd/>
          </a:ln>
        </p:spPr>
        <p:txBody>
          <a:bodyPr>
            <a:spAutoFit/>
          </a:bodyPr>
          <a:lstStyle/>
          <a:p>
            <a:r>
              <a:rPr lang="en-US" b="1" i="1">
                <a:solidFill>
                  <a:srgbClr val="0070C0"/>
                </a:solidFill>
                <a:latin typeface="Calibri" pitchFamily="34" charset="0"/>
              </a:rPr>
              <a:t>This excess premature mortality could be substantially reduced with education about the risk of death and improved access to treatments, including AEDs.</a:t>
            </a:r>
            <a:endParaRPr lang="it-IT" b="1" i="1">
              <a:solidFill>
                <a:srgbClr val="0070C0"/>
              </a:solidFill>
              <a:latin typeface="Calibri" pitchFamily="34" charset="0"/>
            </a:endParaRPr>
          </a:p>
        </p:txBody>
      </p:sp>
      <p:pic>
        <p:nvPicPr>
          <p:cNvPr id="32773" name="Immagine 3"/>
          <p:cNvPicPr>
            <a:picLocks noChangeAspect="1"/>
          </p:cNvPicPr>
          <p:nvPr/>
        </p:nvPicPr>
        <p:blipFill>
          <a:blip r:embed="rId4"/>
          <a:srcRect/>
          <a:stretch>
            <a:fillRect/>
          </a:stretch>
        </p:blipFill>
        <p:spPr bwMode="auto">
          <a:xfrm>
            <a:off x="98425" y="4991100"/>
            <a:ext cx="3249613" cy="1866900"/>
          </a:xfrm>
          <a:prstGeom prst="rect">
            <a:avLst/>
          </a:prstGeom>
          <a:noFill/>
          <a:ln w="9525">
            <a:noFill/>
            <a:miter lim="800000"/>
            <a:headEnd/>
            <a:tailEnd/>
          </a:ln>
        </p:spPr>
      </p:pic>
      <p:sp>
        <p:nvSpPr>
          <p:cNvPr id="9" name="Cornice 8"/>
          <p:cNvSpPr/>
          <p:nvPr/>
        </p:nvSpPr>
        <p:spPr>
          <a:xfrm>
            <a:off x="5060950" y="4664075"/>
            <a:ext cx="7032625" cy="2193925"/>
          </a:xfrm>
          <a:prstGeom prst="frame">
            <a:avLst/>
          </a:prstGeom>
          <a:solidFill>
            <a:schemeClr val="accent6"/>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solidFill>
                <a:schemeClr val="tx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ttangolo 1"/>
          <p:cNvSpPr>
            <a:spLocks noChangeArrowheads="1"/>
          </p:cNvSpPr>
          <p:nvPr/>
        </p:nvSpPr>
        <p:spPr bwMode="auto">
          <a:xfrm>
            <a:off x="382588" y="812800"/>
            <a:ext cx="6096000" cy="1570038"/>
          </a:xfrm>
          <a:prstGeom prst="rect">
            <a:avLst/>
          </a:prstGeom>
          <a:noFill/>
          <a:ln w="9525">
            <a:noFill/>
            <a:miter lim="800000"/>
            <a:headEnd/>
            <a:tailEnd/>
          </a:ln>
        </p:spPr>
        <p:txBody>
          <a:bodyPr>
            <a:spAutoFit/>
          </a:bodyPr>
          <a:lstStyle/>
          <a:p>
            <a:r>
              <a:rPr lang="it-IT">
                <a:latin typeface="Calibri" pitchFamily="34" charset="0"/>
                <a:hlinkClick r:id="rId2" tooltip="Epilepsy &amp; behavior : E&amp;B."/>
              </a:rPr>
              <a:t>Epilepsy Behav.</a:t>
            </a:r>
            <a:r>
              <a:rPr lang="it-IT">
                <a:latin typeface="Calibri" pitchFamily="34" charset="0"/>
              </a:rPr>
              <a:t> 2018 Mar</a:t>
            </a:r>
          </a:p>
          <a:p>
            <a:pPr algn="ctr"/>
            <a:r>
              <a:rPr lang="it-IT" sz="2000" b="1">
                <a:solidFill>
                  <a:srgbClr val="FF0000"/>
                </a:solidFill>
                <a:latin typeface="Calibri" pitchFamily="34" charset="0"/>
              </a:rPr>
              <a:t>Interventional programs to improve therapeutic management of people with epilepsy in low- and middle-income countries.</a:t>
            </a:r>
          </a:p>
          <a:p>
            <a:r>
              <a:rPr lang="it-IT">
                <a:latin typeface="Calibri" pitchFamily="34" charset="0"/>
              </a:rPr>
              <a:t>Jost J</a:t>
            </a:r>
            <a:r>
              <a:rPr lang="it-IT" baseline="30000">
                <a:latin typeface="Calibri" pitchFamily="34" charset="0"/>
              </a:rPr>
              <a:t> </a:t>
            </a:r>
            <a:r>
              <a:rPr lang="it-IT">
                <a:latin typeface="Calibri" pitchFamily="34" charset="0"/>
              </a:rPr>
              <a:t> et al</a:t>
            </a:r>
          </a:p>
        </p:txBody>
      </p:sp>
      <p:sp>
        <p:nvSpPr>
          <p:cNvPr id="33794" name="Rettangolo 2"/>
          <p:cNvSpPr>
            <a:spLocks noChangeArrowheads="1"/>
          </p:cNvSpPr>
          <p:nvPr/>
        </p:nvSpPr>
        <p:spPr bwMode="auto">
          <a:xfrm>
            <a:off x="6786563" y="3486150"/>
            <a:ext cx="4598987" cy="2862263"/>
          </a:xfrm>
          <a:prstGeom prst="rect">
            <a:avLst/>
          </a:prstGeom>
          <a:noFill/>
          <a:ln w="9525">
            <a:noFill/>
            <a:miter lim="800000"/>
            <a:headEnd/>
            <a:tailEnd/>
          </a:ln>
        </p:spPr>
        <p:txBody>
          <a:bodyPr>
            <a:spAutoFit/>
          </a:bodyPr>
          <a:lstStyle/>
          <a:p>
            <a:r>
              <a:rPr lang="en-US" i="1">
                <a:solidFill>
                  <a:srgbClr val="FF0000"/>
                </a:solidFill>
                <a:latin typeface="Open Sans"/>
              </a:rPr>
              <a:t>Cost-effective drugs exist to treat epilepsy. Phenobarbital, an older AED that costs $0.12 per daily dose, is currently being used in countries throughout Africa to some success. Although phenobarbital is known to have adverse side effects, the </a:t>
            </a:r>
            <a:r>
              <a:rPr lang="en-US" i="1">
                <a:solidFill>
                  <a:srgbClr val="FF0000"/>
                </a:solidFill>
                <a:latin typeface="Open Sans"/>
                <a:hlinkClick r:id="rId3"/>
              </a:rPr>
              <a:t>WHO supports</a:t>
            </a:r>
            <a:r>
              <a:rPr lang="en-US" i="1">
                <a:solidFill>
                  <a:srgbClr val="FF0000"/>
                </a:solidFill>
                <a:latin typeface="Open Sans"/>
              </a:rPr>
              <a:t> the conclusion that phenobarbital is relatively well tolerated in developing countries as evidenced by observational studies</a:t>
            </a:r>
            <a:endParaRPr lang="it-IT" i="1">
              <a:solidFill>
                <a:srgbClr val="FF0000"/>
              </a:solidFill>
              <a:latin typeface="Calibri" pitchFamily="34" charset="0"/>
            </a:endParaRPr>
          </a:p>
        </p:txBody>
      </p:sp>
      <p:sp>
        <p:nvSpPr>
          <p:cNvPr id="33795" name="Rettangolo 3"/>
          <p:cNvSpPr>
            <a:spLocks noChangeArrowheads="1"/>
          </p:cNvSpPr>
          <p:nvPr/>
        </p:nvSpPr>
        <p:spPr bwMode="auto">
          <a:xfrm>
            <a:off x="382588" y="2335213"/>
            <a:ext cx="7202487" cy="368300"/>
          </a:xfrm>
          <a:prstGeom prst="rect">
            <a:avLst/>
          </a:prstGeom>
          <a:noFill/>
          <a:ln w="9525">
            <a:noFill/>
            <a:miter lim="800000"/>
            <a:headEnd/>
            <a:tailEnd/>
          </a:ln>
        </p:spPr>
        <p:txBody>
          <a:bodyPr>
            <a:spAutoFit/>
          </a:bodyPr>
          <a:lstStyle/>
          <a:p>
            <a:r>
              <a:rPr lang="en-US" b="1" u="sng">
                <a:latin typeface="Calibri" pitchFamily="34" charset="0"/>
              </a:rPr>
              <a:t>Phenobarbital remains the AED predominantly used in programs.</a:t>
            </a:r>
            <a:endParaRPr lang="it-IT" b="1" u="sng">
              <a:latin typeface="Calibri" pitchFamily="34" charset="0"/>
            </a:endParaRPr>
          </a:p>
        </p:txBody>
      </p:sp>
      <p:pic>
        <p:nvPicPr>
          <p:cNvPr id="33796" name="Immagine 5"/>
          <p:cNvPicPr>
            <a:picLocks noChangeAspect="1"/>
          </p:cNvPicPr>
          <p:nvPr/>
        </p:nvPicPr>
        <p:blipFill>
          <a:blip r:embed="rId4"/>
          <a:srcRect/>
          <a:stretch>
            <a:fillRect/>
          </a:stretch>
        </p:blipFill>
        <p:spPr bwMode="auto">
          <a:xfrm>
            <a:off x="1365250" y="3760788"/>
            <a:ext cx="3271838" cy="2411412"/>
          </a:xfrm>
          <a:prstGeom prst="rect">
            <a:avLst/>
          </a:prstGeom>
          <a:noFill/>
          <a:ln w="9525">
            <a:noFill/>
            <a:miter lim="800000"/>
            <a:headEnd/>
            <a:tailEnd/>
          </a:ln>
        </p:spPr>
      </p:pic>
      <p:sp>
        <p:nvSpPr>
          <p:cNvPr id="5" name="Cornice 4"/>
          <p:cNvSpPr/>
          <p:nvPr/>
        </p:nvSpPr>
        <p:spPr>
          <a:xfrm>
            <a:off x="5976938" y="2844800"/>
            <a:ext cx="6215062" cy="4013200"/>
          </a:xfrm>
          <a:prstGeom prst="frame">
            <a:avLst/>
          </a:prstGeom>
          <a:solidFill>
            <a:schemeClr val="tx2">
              <a:lumMod val="60000"/>
              <a:lumOff val="40000"/>
            </a:schemeClr>
          </a:solidFill>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it-IT">
              <a:solidFill>
                <a:schemeClr val="tx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ttangolo 3"/>
          <p:cNvSpPr>
            <a:spLocks noChangeArrowheads="1"/>
          </p:cNvSpPr>
          <p:nvPr/>
        </p:nvSpPr>
        <p:spPr bwMode="auto">
          <a:xfrm>
            <a:off x="150813" y="1733550"/>
            <a:ext cx="6096000" cy="5124450"/>
          </a:xfrm>
          <a:prstGeom prst="rect">
            <a:avLst/>
          </a:prstGeom>
          <a:noFill/>
          <a:ln w="9525">
            <a:noFill/>
            <a:miter lim="800000"/>
            <a:headEnd/>
            <a:tailEnd/>
          </a:ln>
        </p:spPr>
        <p:txBody>
          <a:bodyPr>
            <a:spAutoFit/>
          </a:bodyPr>
          <a:lstStyle/>
          <a:p>
            <a:pPr>
              <a:lnSpc>
                <a:spcPct val="150000"/>
              </a:lnSpc>
            </a:pPr>
            <a:r>
              <a:rPr lang="it-IT" sz="2000" b="1">
                <a:solidFill>
                  <a:srgbClr val="33339A"/>
                </a:solidFill>
              </a:rPr>
              <a:t>ante-1857 </a:t>
            </a:r>
            <a:r>
              <a:rPr lang="it-IT" b="1">
                <a:solidFill>
                  <a:srgbClr val="000000"/>
                </a:solidFill>
              </a:rPr>
              <a:t>Folklore</a:t>
            </a:r>
          </a:p>
          <a:p>
            <a:pPr>
              <a:lnSpc>
                <a:spcPct val="150000"/>
              </a:lnSpc>
            </a:pPr>
            <a:r>
              <a:rPr lang="it-IT" b="1">
                <a:solidFill>
                  <a:srgbClr val="33339A"/>
                </a:solidFill>
              </a:rPr>
              <a:t>1857 </a:t>
            </a:r>
            <a:r>
              <a:rPr lang="it-IT" b="1">
                <a:solidFill>
                  <a:srgbClr val="000000"/>
                </a:solidFill>
              </a:rPr>
              <a:t>Bromuri</a:t>
            </a:r>
          </a:p>
          <a:p>
            <a:pPr>
              <a:lnSpc>
                <a:spcPct val="150000"/>
              </a:lnSpc>
            </a:pPr>
            <a:r>
              <a:rPr lang="it-IT" b="1">
                <a:solidFill>
                  <a:srgbClr val="33339A"/>
                </a:solidFill>
              </a:rPr>
              <a:t>1912 </a:t>
            </a:r>
            <a:r>
              <a:rPr lang="it-IT" b="1">
                <a:solidFill>
                  <a:srgbClr val="000000"/>
                </a:solidFill>
              </a:rPr>
              <a:t>Fenobarbitale</a:t>
            </a:r>
          </a:p>
          <a:p>
            <a:pPr>
              <a:lnSpc>
                <a:spcPct val="150000"/>
              </a:lnSpc>
            </a:pPr>
            <a:r>
              <a:rPr lang="it-IT" b="1">
                <a:solidFill>
                  <a:srgbClr val="33339A"/>
                </a:solidFill>
              </a:rPr>
              <a:t>1938 </a:t>
            </a:r>
            <a:r>
              <a:rPr lang="it-IT" b="1">
                <a:solidFill>
                  <a:srgbClr val="000000"/>
                </a:solidFill>
              </a:rPr>
              <a:t>Fenitoina</a:t>
            </a:r>
          </a:p>
          <a:p>
            <a:pPr>
              <a:lnSpc>
                <a:spcPct val="150000"/>
              </a:lnSpc>
            </a:pPr>
            <a:r>
              <a:rPr lang="it-IT" b="1">
                <a:solidFill>
                  <a:srgbClr val="33339A"/>
                </a:solidFill>
              </a:rPr>
              <a:t>1951 </a:t>
            </a:r>
            <a:r>
              <a:rPr lang="it-IT" b="1">
                <a:solidFill>
                  <a:srgbClr val="000000"/>
                </a:solidFill>
              </a:rPr>
              <a:t>Etosuccimide</a:t>
            </a:r>
          </a:p>
          <a:p>
            <a:pPr>
              <a:lnSpc>
                <a:spcPct val="150000"/>
              </a:lnSpc>
            </a:pPr>
            <a:r>
              <a:rPr lang="it-IT" b="1">
                <a:solidFill>
                  <a:srgbClr val="33339A"/>
                </a:solidFill>
              </a:rPr>
              <a:t>Anni ’60 </a:t>
            </a:r>
            <a:r>
              <a:rPr lang="it-IT" b="1">
                <a:solidFill>
                  <a:srgbClr val="000000"/>
                </a:solidFill>
              </a:rPr>
              <a:t>Carbamazepina,</a:t>
            </a:r>
          </a:p>
          <a:p>
            <a:pPr>
              <a:lnSpc>
                <a:spcPct val="150000"/>
              </a:lnSpc>
            </a:pPr>
            <a:r>
              <a:rPr lang="it-IT" b="1">
                <a:solidFill>
                  <a:srgbClr val="000000"/>
                </a:solidFill>
              </a:rPr>
              <a:t>Benzodiazepine, Valproato</a:t>
            </a:r>
          </a:p>
          <a:p>
            <a:pPr>
              <a:lnSpc>
                <a:spcPct val="150000"/>
              </a:lnSpc>
            </a:pPr>
            <a:r>
              <a:rPr lang="it-IT" b="1">
                <a:solidFill>
                  <a:srgbClr val="33339A"/>
                </a:solidFill>
              </a:rPr>
              <a:t>Anni ’90 </a:t>
            </a:r>
            <a:r>
              <a:rPr lang="it-IT" b="1">
                <a:solidFill>
                  <a:srgbClr val="000000"/>
                </a:solidFill>
              </a:rPr>
              <a:t>Nuovi antiepilettici:</a:t>
            </a:r>
          </a:p>
          <a:p>
            <a:pPr>
              <a:lnSpc>
                <a:spcPct val="150000"/>
              </a:lnSpc>
            </a:pPr>
            <a:r>
              <a:rPr lang="it-IT" b="1">
                <a:solidFill>
                  <a:srgbClr val="000000"/>
                </a:solidFill>
              </a:rPr>
              <a:t>Vigabatrin, Lamotrigina, Gabapentina,</a:t>
            </a:r>
          </a:p>
          <a:p>
            <a:pPr>
              <a:lnSpc>
                <a:spcPct val="150000"/>
              </a:lnSpc>
            </a:pPr>
            <a:r>
              <a:rPr lang="it-IT" b="1">
                <a:solidFill>
                  <a:srgbClr val="000000"/>
                </a:solidFill>
              </a:rPr>
              <a:t>Felbamato, Oxcarbazepina</a:t>
            </a:r>
          </a:p>
          <a:p>
            <a:pPr>
              <a:lnSpc>
                <a:spcPct val="150000"/>
              </a:lnSpc>
            </a:pPr>
            <a:endParaRPr lang="it-IT" b="1">
              <a:solidFill>
                <a:srgbClr val="000000"/>
              </a:solidFill>
            </a:endParaRPr>
          </a:p>
          <a:p>
            <a:pPr>
              <a:lnSpc>
                <a:spcPct val="150000"/>
              </a:lnSpc>
            </a:pPr>
            <a:r>
              <a:rPr lang="it-IT" b="1">
                <a:solidFill>
                  <a:srgbClr val="000000"/>
                </a:solidFill>
              </a:rPr>
              <a:t>Et al……….</a:t>
            </a:r>
            <a:endParaRPr lang="it-IT">
              <a:latin typeface="Calibri" pitchFamily="34" charset="0"/>
            </a:endParaRPr>
          </a:p>
        </p:txBody>
      </p:sp>
      <p:pic>
        <p:nvPicPr>
          <p:cNvPr id="34818" name="Immagine 4"/>
          <p:cNvPicPr>
            <a:picLocks noChangeAspect="1"/>
          </p:cNvPicPr>
          <p:nvPr/>
        </p:nvPicPr>
        <p:blipFill>
          <a:blip r:embed="rId2"/>
          <a:srcRect/>
          <a:stretch>
            <a:fillRect/>
          </a:stretch>
        </p:blipFill>
        <p:spPr bwMode="auto">
          <a:xfrm>
            <a:off x="150813" y="155575"/>
            <a:ext cx="2408237" cy="1555750"/>
          </a:xfrm>
          <a:prstGeom prst="rect">
            <a:avLst/>
          </a:prstGeom>
          <a:noFill/>
          <a:ln w="9525">
            <a:noFill/>
            <a:miter lim="800000"/>
            <a:headEnd/>
            <a:tailEnd/>
          </a:ln>
        </p:spPr>
      </p:pic>
      <p:sp>
        <p:nvSpPr>
          <p:cNvPr id="34819" name="Rettangolo 6"/>
          <p:cNvSpPr>
            <a:spLocks noChangeArrowheads="1"/>
          </p:cNvSpPr>
          <p:nvPr/>
        </p:nvSpPr>
        <p:spPr bwMode="auto">
          <a:xfrm>
            <a:off x="5676900" y="276225"/>
            <a:ext cx="6096000" cy="922338"/>
          </a:xfrm>
          <a:prstGeom prst="rect">
            <a:avLst/>
          </a:prstGeom>
          <a:noFill/>
          <a:ln w="9525">
            <a:noFill/>
            <a:miter lim="800000"/>
            <a:headEnd/>
            <a:tailEnd/>
          </a:ln>
        </p:spPr>
        <p:txBody>
          <a:bodyPr>
            <a:spAutoFit/>
          </a:bodyPr>
          <a:lstStyle/>
          <a:p>
            <a:r>
              <a:rPr lang="en-US">
                <a:latin typeface="Calibri" pitchFamily="34" charset="0"/>
                <a:hlinkClick r:id="rId3" tooltip="Tropical and geographical medicine."/>
              </a:rPr>
              <a:t>Trop Geogr Med.</a:t>
            </a:r>
            <a:r>
              <a:rPr lang="en-US">
                <a:latin typeface="Calibri" pitchFamily="34" charset="0"/>
              </a:rPr>
              <a:t> 1990 Apr  </a:t>
            </a:r>
          </a:p>
          <a:p>
            <a:r>
              <a:rPr lang="en-US" b="1">
                <a:solidFill>
                  <a:srgbClr val="FF0000"/>
                </a:solidFill>
                <a:latin typeface="Calibri" pitchFamily="34" charset="0"/>
              </a:rPr>
              <a:t>Problems of drug therapy of epilepsy in developing countries</a:t>
            </a:r>
            <a:r>
              <a:rPr lang="en-US" b="1">
                <a:latin typeface="Calibri" pitchFamily="34" charset="0"/>
              </a:rPr>
              <a:t>.</a:t>
            </a:r>
          </a:p>
          <a:p>
            <a:r>
              <a:rPr lang="en-US">
                <a:latin typeface="Calibri" pitchFamily="34" charset="0"/>
                <a:hlinkClick r:id="rId4"/>
              </a:rPr>
              <a:t>Adamolekun B</a:t>
            </a:r>
            <a:endParaRPr lang="en-US">
              <a:latin typeface="Calibri" pitchFamily="34" charset="0"/>
            </a:endParaRPr>
          </a:p>
        </p:txBody>
      </p:sp>
      <p:sp>
        <p:nvSpPr>
          <p:cNvPr id="34820" name="Rettangolo 7"/>
          <p:cNvSpPr>
            <a:spLocks noChangeArrowheads="1"/>
          </p:cNvSpPr>
          <p:nvPr/>
        </p:nvSpPr>
        <p:spPr bwMode="auto">
          <a:xfrm>
            <a:off x="5907088" y="1198563"/>
            <a:ext cx="6096000" cy="923925"/>
          </a:xfrm>
          <a:prstGeom prst="rect">
            <a:avLst/>
          </a:prstGeom>
          <a:noFill/>
          <a:ln w="9525">
            <a:noFill/>
            <a:miter lim="800000"/>
            <a:headEnd/>
            <a:tailEnd/>
          </a:ln>
        </p:spPr>
        <p:txBody>
          <a:bodyPr>
            <a:spAutoFit/>
          </a:bodyPr>
          <a:lstStyle/>
          <a:p>
            <a:r>
              <a:rPr lang="en-US">
                <a:latin typeface="Calibri" pitchFamily="34" charset="0"/>
              </a:rPr>
              <a:t>Unavailability of drug therapy to patients with epilepsy in developing countries is probably the most important obstacle to effective primary care of epilepsy in these countries</a:t>
            </a:r>
            <a:endParaRPr lang="it-IT">
              <a:latin typeface="Calibri" pitchFamily="34" charset="0"/>
            </a:endParaRPr>
          </a:p>
        </p:txBody>
      </p:sp>
      <p:sp>
        <p:nvSpPr>
          <p:cNvPr id="34821" name="Rettangolo 8"/>
          <p:cNvSpPr>
            <a:spLocks noChangeArrowheads="1"/>
          </p:cNvSpPr>
          <p:nvPr/>
        </p:nvSpPr>
        <p:spPr bwMode="auto">
          <a:xfrm>
            <a:off x="5430838" y="2268538"/>
            <a:ext cx="6096000" cy="1200150"/>
          </a:xfrm>
          <a:prstGeom prst="rect">
            <a:avLst/>
          </a:prstGeom>
          <a:noFill/>
          <a:ln w="9525">
            <a:noFill/>
            <a:miter lim="800000"/>
            <a:headEnd/>
            <a:tailEnd/>
          </a:ln>
        </p:spPr>
        <p:txBody>
          <a:bodyPr>
            <a:spAutoFit/>
          </a:bodyPr>
          <a:lstStyle/>
          <a:p>
            <a:r>
              <a:rPr lang="it-IT">
                <a:latin typeface="Calibri" pitchFamily="34" charset="0"/>
                <a:hlinkClick r:id="rId5" tooltip="Epilepsy &amp; behavior : E&amp;B."/>
              </a:rPr>
              <a:t>Epilepsy Behav.</a:t>
            </a:r>
            <a:r>
              <a:rPr lang="it-IT">
                <a:latin typeface="Calibri" pitchFamily="34" charset="0"/>
              </a:rPr>
              <a:t> </a:t>
            </a:r>
            <a:r>
              <a:rPr lang="it-IT" b="1" u="sng">
                <a:latin typeface="Calibri" pitchFamily="34" charset="0"/>
              </a:rPr>
              <a:t>2018 Mar</a:t>
            </a:r>
          </a:p>
          <a:p>
            <a:r>
              <a:rPr lang="it-IT" b="1">
                <a:solidFill>
                  <a:srgbClr val="FF0000"/>
                </a:solidFill>
                <a:latin typeface="Calibri" pitchFamily="34" charset="0"/>
              </a:rPr>
              <a:t>Interventional programs to improve therapeutic management of people with epilepsy in low- and middle-income countries</a:t>
            </a:r>
            <a:r>
              <a:rPr lang="it-IT" b="1">
                <a:latin typeface="Calibri" pitchFamily="34" charset="0"/>
              </a:rPr>
              <a:t>.</a:t>
            </a:r>
          </a:p>
          <a:p>
            <a:r>
              <a:rPr lang="it-IT">
                <a:latin typeface="Calibri" pitchFamily="34" charset="0"/>
                <a:hlinkClick r:id="rId6"/>
              </a:rPr>
              <a:t>Jost J</a:t>
            </a:r>
            <a:r>
              <a:rPr lang="it-IT" baseline="30000">
                <a:latin typeface="Calibri" pitchFamily="34" charset="0"/>
              </a:rPr>
              <a:t> </a:t>
            </a:r>
            <a:r>
              <a:rPr lang="it-IT">
                <a:latin typeface="Calibri" pitchFamily="34" charset="0"/>
              </a:rPr>
              <a:t> et al</a:t>
            </a:r>
          </a:p>
        </p:txBody>
      </p:sp>
      <p:sp>
        <p:nvSpPr>
          <p:cNvPr id="34822" name="Rettangolo 9"/>
          <p:cNvSpPr>
            <a:spLocks noChangeArrowheads="1"/>
          </p:cNvSpPr>
          <p:nvPr/>
        </p:nvSpPr>
        <p:spPr bwMode="auto">
          <a:xfrm>
            <a:off x="5430838" y="3625850"/>
            <a:ext cx="6761162" cy="368300"/>
          </a:xfrm>
          <a:prstGeom prst="rect">
            <a:avLst/>
          </a:prstGeom>
          <a:noFill/>
          <a:ln w="9525">
            <a:noFill/>
            <a:miter lim="800000"/>
            <a:headEnd/>
            <a:tailEnd/>
          </a:ln>
        </p:spPr>
        <p:txBody>
          <a:bodyPr>
            <a:spAutoFit/>
          </a:bodyPr>
          <a:lstStyle/>
          <a:p>
            <a:r>
              <a:rPr lang="en-US" b="1" u="sng">
                <a:latin typeface="Calibri" pitchFamily="34" charset="0"/>
              </a:rPr>
              <a:t>Phenobarbital remains the AED predominantly used in programs</a:t>
            </a:r>
            <a:r>
              <a:rPr lang="en-US">
                <a:latin typeface="Calibri" pitchFamily="34" charset="0"/>
              </a:rPr>
              <a:t>.</a:t>
            </a:r>
            <a:endParaRPr lang="it-IT">
              <a:latin typeface="Calibri" pitchFamily="34" charset="0"/>
            </a:endParaRPr>
          </a:p>
        </p:txBody>
      </p:sp>
      <p:sp>
        <p:nvSpPr>
          <p:cNvPr id="34823" name="Rettangolo 1"/>
          <p:cNvSpPr>
            <a:spLocks noChangeArrowheads="1"/>
          </p:cNvSpPr>
          <p:nvPr/>
        </p:nvSpPr>
        <p:spPr bwMode="auto">
          <a:xfrm>
            <a:off x="5095875" y="4016375"/>
            <a:ext cx="6096000" cy="1201738"/>
          </a:xfrm>
          <a:prstGeom prst="rect">
            <a:avLst/>
          </a:prstGeom>
          <a:noFill/>
          <a:ln w="9525">
            <a:noFill/>
            <a:miter lim="800000"/>
            <a:headEnd/>
            <a:tailEnd/>
          </a:ln>
        </p:spPr>
        <p:txBody>
          <a:bodyPr>
            <a:spAutoFit/>
          </a:bodyPr>
          <a:lstStyle/>
          <a:p>
            <a:r>
              <a:rPr lang="it-IT">
                <a:latin typeface="Calibri" pitchFamily="34" charset="0"/>
                <a:hlinkClick r:id="rId7" tooltip="Journal of ethnopharmacology."/>
              </a:rPr>
              <a:t>J Ethnopharmacol.</a:t>
            </a:r>
            <a:r>
              <a:rPr lang="it-IT">
                <a:latin typeface="Calibri" pitchFamily="34" charset="0"/>
              </a:rPr>
              <a:t> 2019 Apr </a:t>
            </a:r>
          </a:p>
          <a:p>
            <a:pPr algn="ctr"/>
            <a:r>
              <a:rPr lang="it-IT" b="1">
                <a:solidFill>
                  <a:srgbClr val="FF0000"/>
                </a:solidFill>
                <a:latin typeface="Calibri" pitchFamily="34" charset="0"/>
              </a:rPr>
              <a:t>Herbal medicine for epilepsy seizures in Asia, Africa and Latin America: A systematic review.</a:t>
            </a:r>
          </a:p>
          <a:p>
            <a:r>
              <a:rPr lang="it-IT">
                <a:latin typeface="Calibri" pitchFamily="34" charset="0"/>
              </a:rPr>
              <a:t>Auditeau E</a:t>
            </a:r>
            <a:r>
              <a:rPr lang="it-IT" baseline="30000">
                <a:latin typeface="Calibri" pitchFamily="34" charset="0"/>
              </a:rPr>
              <a:t> </a:t>
            </a:r>
            <a:r>
              <a:rPr lang="it-IT">
                <a:latin typeface="Calibri" pitchFamily="34" charset="0"/>
              </a:rPr>
              <a:t> et al ,</a:t>
            </a:r>
          </a:p>
        </p:txBody>
      </p:sp>
      <p:sp>
        <p:nvSpPr>
          <p:cNvPr id="34824" name="Rettangolo 2"/>
          <p:cNvSpPr>
            <a:spLocks noChangeArrowheads="1"/>
          </p:cNvSpPr>
          <p:nvPr/>
        </p:nvSpPr>
        <p:spPr bwMode="auto">
          <a:xfrm>
            <a:off x="5430838" y="5160963"/>
            <a:ext cx="6096000" cy="1754187"/>
          </a:xfrm>
          <a:prstGeom prst="rect">
            <a:avLst/>
          </a:prstGeom>
          <a:noFill/>
          <a:ln w="9525">
            <a:noFill/>
            <a:miter lim="800000"/>
            <a:headEnd/>
            <a:tailEnd/>
          </a:ln>
        </p:spPr>
        <p:txBody>
          <a:bodyPr>
            <a:spAutoFit/>
          </a:bodyPr>
          <a:lstStyle/>
          <a:p>
            <a:pPr algn="just"/>
            <a:r>
              <a:rPr lang="en-US" b="1">
                <a:latin typeface="Calibri" pitchFamily="34" charset="0"/>
              </a:rPr>
              <a:t>More than 70 million people suffer epilepsy worldwide. Low availability of anti-epileptic drugs, side-effects and drug-resistant epilepsy affect the quality of life of persons with epilepsy in countries with a poorly developed health system. Herbal medicine is frequently used for this neurological condition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ttangolo 1"/>
          <p:cNvSpPr>
            <a:spLocks noChangeArrowheads="1"/>
          </p:cNvSpPr>
          <p:nvPr/>
        </p:nvSpPr>
        <p:spPr bwMode="auto">
          <a:xfrm>
            <a:off x="1670050" y="404813"/>
            <a:ext cx="6096000" cy="1876425"/>
          </a:xfrm>
          <a:prstGeom prst="rect">
            <a:avLst/>
          </a:prstGeom>
          <a:noFill/>
          <a:ln w="9525">
            <a:noFill/>
            <a:miter lim="800000"/>
            <a:headEnd/>
            <a:tailEnd/>
          </a:ln>
        </p:spPr>
        <p:txBody>
          <a:bodyPr>
            <a:spAutoFit/>
          </a:bodyPr>
          <a:lstStyle/>
          <a:p>
            <a:r>
              <a:rPr lang="it-IT">
                <a:latin typeface="Calibri" pitchFamily="34" charset="0"/>
                <a:hlinkClick r:id="rId2" tooltip="Epilepsia open."/>
              </a:rPr>
              <a:t>Epilepsia Open.</a:t>
            </a:r>
            <a:r>
              <a:rPr lang="it-IT">
                <a:latin typeface="Calibri" pitchFamily="34" charset="0"/>
              </a:rPr>
              <a:t> 2019 Feb </a:t>
            </a:r>
          </a:p>
          <a:p>
            <a:pPr algn="ctr"/>
            <a:r>
              <a:rPr lang="it-IT" sz="2000" b="1">
                <a:solidFill>
                  <a:srgbClr val="FF0000"/>
                </a:solidFill>
                <a:latin typeface="Calibri" pitchFamily="34" charset="0"/>
              </a:rPr>
              <a:t>An ambispective cohort study on treatment outcomes of patients with epilepsy in a tertiary epilepsy center in Rwanda and recommendations for improved epilepsy care.</a:t>
            </a:r>
          </a:p>
          <a:p>
            <a:r>
              <a:rPr lang="it-IT">
                <a:latin typeface="Calibri" pitchFamily="34" charset="0"/>
                <a:hlinkClick r:id="rId3"/>
              </a:rPr>
              <a:t>Van Steenkiste F</a:t>
            </a:r>
            <a:r>
              <a:rPr lang="it-IT">
                <a:latin typeface="Calibri" pitchFamily="34" charset="0"/>
              </a:rPr>
              <a:t> et al </a:t>
            </a:r>
          </a:p>
        </p:txBody>
      </p:sp>
      <p:sp>
        <p:nvSpPr>
          <p:cNvPr id="35842" name="Rettangolo 2"/>
          <p:cNvSpPr>
            <a:spLocks noChangeArrowheads="1"/>
          </p:cNvSpPr>
          <p:nvPr/>
        </p:nvSpPr>
        <p:spPr bwMode="auto">
          <a:xfrm>
            <a:off x="1824038" y="3492500"/>
            <a:ext cx="6096000" cy="1938338"/>
          </a:xfrm>
          <a:prstGeom prst="rect">
            <a:avLst/>
          </a:prstGeom>
          <a:noFill/>
          <a:ln w="9525">
            <a:noFill/>
            <a:miter lim="800000"/>
            <a:headEnd/>
            <a:tailEnd/>
          </a:ln>
        </p:spPr>
        <p:txBody>
          <a:bodyPr>
            <a:spAutoFit/>
          </a:bodyPr>
          <a:lstStyle/>
          <a:p>
            <a:pPr algn="ctr"/>
            <a:r>
              <a:rPr lang="en-US" sz="2000" b="1">
                <a:latin typeface="Calibri" pitchFamily="34" charset="0"/>
              </a:rPr>
              <a:t>In sub‐Saharan Africa, epilepsy is associated with a particularly high burden of disease.This is not only due to a greater prevalence of the disease, but also to a poor healthcare infrastructure with limited resources and limited access to antiepileptic drugs (AEDs), and to cultural barriers leading to stigma.</a:t>
            </a:r>
            <a:endParaRPr lang="it-IT" sz="2000" b="1">
              <a:latin typeface="Calibri" pitchFamily="34" charset="0"/>
            </a:endParaRPr>
          </a:p>
        </p:txBody>
      </p:sp>
      <p:pic>
        <p:nvPicPr>
          <p:cNvPr id="35843" name="Immagine 3"/>
          <p:cNvPicPr>
            <a:picLocks noChangeAspect="1"/>
          </p:cNvPicPr>
          <p:nvPr/>
        </p:nvPicPr>
        <p:blipFill>
          <a:blip r:embed="rId4"/>
          <a:srcRect/>
          <a:stretch>
            <a:fillRect/>
          </a:stretch>
        </p:blipFill>
        <p:spPr bwMode="auto">
          <a:xfrm>
            <a:off x="8142288" y="1343025"/>
            <a:ext cx="3248025" cy="3248025"/>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CasellaDiTesto 1"/>
          <p:cNvSpPr txBox="1">
            <a:spLocks noChangeArrowheads="1"/>
          </p:cNvSpPr>
          <p:nvPr/>
        </p:nvSpPr>
        <p:spPr bwMode="auto">
          <a:xfrm>
            <a:off x="2157413" y="1171575"/>
            <a:ext cx="7353300" cy="831850"/>
          </a:xfrm>
          <a:prstGeom prst="rect">
            <a:avLst/>
          </a:prstGeom>
          <a:noFill/>
          <a:ln w="9525">
            <a:noFill/>
            <a:miter lim="800000"/>
            <a:headEnd/>
            <a:tailEnd/>
          </a:ln>
        </p:spPr>
        <p:txBody>
          <a:bodyPr>
            <a:spAutoFit/>
          </a:bodyPr>
          <a:lstStyle/>
          <a:p>
            <a:pPr algn="ctr"/>
            <a:r>
              <a:rPr lang="it-IT" sz="4800" b="1" i="1">
                <a:solidFill>
                  <a:srgbClr val="FF0000"/>
                </a:solidFill>
                <a:latin typeface="Calibri" pitchFamily="34" charset="0"/>
              </a:rPr>
              <a:t>E se siamo donne?</a:t>
            </a:r>
          </a:p>
        </p:txBody>
      </p:sp>
      <p:pic>
        <p:nvPicPr>
          <p:cNvPr id="36866" name="Immagine 2"/>
          <p:cNvPicPr>
            <a:picLocks noChangeAspect="1"/>
          </p:cNvPicPr>
          <p:nvPr/>
        </p:nvPicPr>
        <p:blipFill>
          <a:blip r:embed="rId2"/>
          <a:srcRect/>
          <a:stretch>
            <a:fillRect/>
          </a:stretch>
        </p:blipFill>
        <p:spPr bwMode="auto">
          <a:xfrm>
            <a:off x="2562225" y="2906713"/>
            <a:ext cx="6775450" cy="2540000"/>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ttangolo 1"/>
          <p:cNvSpPr>
            <a:spLocks noChangeArrowheads="1"/>
          </p:cNvSpPr>
          <p:nvPr/>
        </p:nvSpPr>
        <p:spPr bwMode="auto">
          <a:xfrm>
            <a:off x="292100" y="668338"/>
            <a:ext cx="6096000" cy="1262062"/>
          </a:xfrm>
          <a:prstGeom prst="rect">
            <a:avLst/>
          </a:prstGeom>
          <a:noFill/>
          <a:ln w="9525">
            <a:noFill/>
            <a:miter lim="800000"/>
            <a:headEnd/>
            <a:tailEnd/>
          </a:ln>
        </p:spPr>
        <p:txBody>
          <a:bodyPr>
            <a:spAutoFit/>
          </a:bodyPr>
          <a:lstStyle/>
          <a:p>
            <a:r>
              <a:rPr lang="it-IT">
                <a:latin typeface="Calibri" pitchFamily="34" charset="0"/>
                <a:hlinkClick r:id="rId2" tooltip="Epilepsy &amp; behavior : E&amp;B."/>
              </a:rPr>
              <a:t>Epilepsy Behav.</a:t>
            </a:r>
            <a:r>
              <a:rPr lang="it-IT">
                <a:latin typeface="Calibri" pitchFamily="34" charset="0"/>
              </a:rPr>
              <a:t> 2011 Jan</a:t>
            </a:r>
          </a:p>
          <a:p>
            <a:pPr algn="ctr"/>
            <a:r>
              <a:rPr lang="it-IT" sz="2000">
                <a:solidFill>
                  <a:srgbClr val="FF0000"/>
                </a:solidFill>
                <a:latin typeface="Calibri" pitchFamily="34" charset="0"/>
              </a:rPr>
              <a:t> </a:t>
            </a:r>
            <a:r>
              <a:rPr lang="it-IT" sz="2000" b="1">
                <a:solidFill>
                  <a:srgbClr val="FF0000"/>
                </a:solidFill>
                <a:latin typeface="Calibri" pitchFamily="34" charset="0"/>
              </a:rPr>
              <a:t>Gender-specific psychosocial outcome for women with epilepsy.</a:t>
            </a:r>
          </a:p>
          <a:p>
            <a:r>
              <a:rPr lang="it-IT">
                <a:latin typeface="Calibri" pitchFamily="34" charset="0"/>
                <a:hlinkClick r:id="rId3"/>
              </a:rPr>
              <a:t>Gopinath M</a:t>
            </a:r>
            <a:r>
              <a:rPr lang="it-IT" baseline="30000">
                <a:latin typeface="Calibri" pitchFamily="34" charset="0"/>
              </a:rPr>
              <a:t>   </a:t>
            </a:r>
            <a:r>
              <a:rPr lang="it-IT">
                <a:latin typeface="Calibri" pitchFamily="34" charset="0"/>
              </a:rPr>
              <a:t> et al </a:t>
            </a:r>
          </a:p>
        </p:txBody>
      </p:sp>
      <p:sp>
        <p:nvSpPr>
          <p:cNvPr id="37890" name="Rettangolo 2"/>
          <p:cNvSpPr>
            <a:spLocks noChangeArrowheads="1"/>
          </p:cNvSpPr>
          <p:nvPr/>
        </p:nvSpPr>
        <p:spPr bwMode="auto">
          <a:xfrm>
            <a:off x="292100" y="2506663"/>
            <a:ext cx="6096000" cy="2308225"/>
          </a:xfrm>
          <a:prstGeom prst="rect">
            <a:avLst/>
          </a:prstGeom>
          <a:noFill/>
          <a:ln w="9525">
            <a:noFill/>
            <a:miter lim="800000"/>
            <a:headEnd/>
            <a:tailEnd/>
          </a:ln>
        </p:spPr>
        <p:txBody>
          <a:bodyPr>
            <a:spAutoFit/>
          </a:bodyPr>
          <a:lstStyle/>
          <a:p>
            <a:pPr algn="just"/>
            <a:r>
              <a:rPr lang="en-US" b="1">
                <a:latin typeface="Calibri" pitchFamily="34" charset="0"/>
              </a:rPr>
              <a:t>Comorbidities, lower employment, and higher anxiety state were more frequent for women with epilepsy than for men with epilepsy</a:t>
            </a:r>
            <a:r>
              <a:rPr lang="en-US">
                <a:latin typeface="Calibri" pitchFamily="34" charset="0"/>
              </a:rPr>
              <a:t>.</a:t>
            </a:r>
            <a:r>
              <a:rPr lang="en-US">
                <a:solidFill>
                  <a:srgbClr val="0070C0"/>
                </a:solidFill>
                <a:latin typeface="Calibri" pitchFamily="34" charset="0"/>
              </a:rPr>
              <a:t> Females had more difficulty finding life partners compared with males</a:t>
            </a:r>
            <a:r>
              <a:rPr lang="en-US">
                <a:latin typeface="Calibri" pitchFamily="34" charset="0"/>
              </a:rPr>
              <a:t>. </a:t>
            </a:r>
            <a:r>
              <a:rPr lang="en-US" b="1">
                <a:solidFill>
                  <a:srgbClr val="00B050"/>
                </a:solidFill>
                <a:latin typeface="Calibri" pitchFamily="34" charset="0"/>
              </a:rPr>
              <a:t>Women with epilepsy were at increased risk of divorce. </a:t>
            </a:r>
            <a:r>
              <a:rPr lang="en-US" b="1" u="sng">
                <a:solidFill>
                  <a:srgbClr val="FF0000"/>
                </a:solidFill>
                <a:latin typeface="Calibri" pitchFamily="34" charset="0"/>
              </a:rPr>
              <a:t>Women with epilepsy have more problems with, marriage, mood, and employment as compared with men, even when the clinical profiles of their epilepsy syndromes are comparable</a:t>
            </a:r>
            <a:endParaRPr lang="it-IT" b="1" u="sng">
              <a:solidFill>
                <a:srgbClr val="FF0000"/>
              </a:solidFill>
              <a:latin typeface="Calibri" pitchFamily="34" charset="0"/>
            </a:endParaRPr>
          </a:p>
        </p:txBody>
      </p:sp>
      <p:pic>
        <p:nvPicPr>
          <p:cNvPr id="37891" name="Immagine 3"/>
          <p:cNvPicPr>
            <a:picLocks noChangeAspect="1"/>
          </p:cNvPicPr>
          <p:nvPr/>
        </p:nvPicPr>
        <p:blipFill>
          <a:blip r:embed="rId4"/>
          <a:srcRect/>
          <a:stretch>
            <a:fillRect/>
          </a:stretch>
        </p:blipFill>
        <p:spPr bwMode="auto">
          <a:xfrm>
            <a:off x="7531100" y="1930400"/>
            <a:ext cx="4111625" cy="260350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ttangolo 1"/>
          <p:cNvSpPr>
            <a:spLocks noChangeArrowheads="1"/>
          </p:cNvSpPr>
          <p:nvPr/>
        </p:nvSpPr>
        <p:spPr bwMode="auto">
          <a:xfrm>
            <a:off x="458788" y="555625"/>
            <a:ext cx="6096000" cy="1384300"/>
          </a:xfrm>
          <a:prstGeom prst="rect">
            <a:avLst/>
          </a:prstGeom>
          <a:noFill/>
          <a:ln w="9525">
            <a:noFill/>
            <a:miter lim="800000"/>
            <a:headEnd/>
            <a:tailEnd/>
          </a:ln>
        </p:spPr>
        <p:txBody>
          <a:bodyPr>
            <a:spAutoFit/>
          </a:bodyPr>
          <a:lstStyle/>
          <a:p>
            <a:r>
              <a:rPr lang="it-IT">
                <a:latin typeface="Calibri" pitchFamily="34" charset="0"/>
                <a:hlinkClick r:id="rId2" tooltip="Le Mali medical."/>
              </a:rPr>
              <a:t>Mali Med.</a:t>
            </a:r>
            <a:r>
              <a:rPr lang="it-IT">
                <a:latin typeface="Calibri" pitchFamily="34" charset="0"/>
              </a:rPr>
              <a:t> 2010;25(3):1-9.</a:t>
            </a:r>
          </a:p>
          <a:p>
            <a:pPr algn="ctr"/>
            <a:r>
              <a:rPr lang="it-IT" sz="2400" b="1">
                <a:solidFill>
                  <a:srgbClr val="FF0000"/>
                </a:solidFill>
                <a:latin typeface="Calibri" pitchFamily="34" charset="0"/>
              </a:rPr>
              <a:t>Epilepsy and women's life: particularities of their management. Literature review].</a:t>
            </a:r>
          </a:p>
          <a:p>
            <a:r>
              <a:rPr lang="it-IT">
                <a:latin typeface="Calibri" pitchFamily="34" charset="0"/>
                <a:hlinkClick r:id="rId3"/>
              </a:rPr>
              <a:t>Maiga Y</a:t>
            </a:r>
            <a:r>
              <a:rPr lang="it-IT" baseline="30000">
                <a:latin typeface="Calibri" pitchFamily="34" charset="0"/>
              </a:rPr>
              <a:t>  </a:t>
            </a:r>
            <a:r>
              <a:rPr lang="it-IT">
                <a:latin typeface="Calibri" pitchFamily="34" charset="0"/>
              </a:rPr>
              <a:t> et al</a:t>
            </a:r>
          </a:p>
        </p:txBody>
      </p:sp>
      <p:sp>
        <p:nvSpPr>
          <p:cNvPr id="38914" name="Rettangolo 2"/>
          <p:cNvSpPr>
            <a:spLocks noChangeArrowheads="1"/>
          </p:cNvSpPr>
          <p:nvPr/>
        </p:nvSpPr>
        <p:spPr bwMode="auto">
          <a:xfrm>
            <a:off x="227013" y="2236788"/>
            <a:ext cx="6096000" cy="368300"/>
          </a:xfrm>
          <a:prstGeom prst="rect">
            <a:avLst/>
          </a:prstGeom>
          <a:noFill/>
          <a:ln w="9525">
            <a:noFill/>
            <a:miter lim="800000"/>
            <a:headEnd/>
            <a:tailEnd/>
          </a:ln>
        </p:spPr>
        <p:txBody>
          <a:bodyPr>
            <a:spAutoFit/>
          </a:bodyPr>
          <a:lstStyle/>
          <a:p>
            <a:r>
              <a:rPr lang="en-US" b="1" u="sng">
                <a:latin typeface="Calibri" pitchFamily="34" charset="0"/>
              </a:rPr>
              <a:t>In fact, being a woman with epilepsy is not as being a man</a:t>
            </a:r>
            <a:endParaRPr lang="it-IT" b="1" u="sng">
              <a:latin typeface="Calibri" pitchFamily="34" charset="0"/>
            </a:endParaRPr>
          </a:p>
        </p:txBody>
      </p:sp>
      <p:sp>
        <p:nvSpPr>
          <p:cNvPr id="4" name="CasellaDiTesto 3"/>
          <p:cNvSpPr txBox="1"/>
          <p:nvPr/>
        </p:nvSpPr>
        <p:spPr>
          <a:xfrm>
            <a:off x="6889750" y="914400"/>
            <a:ext cx="3735388" cy="3446463"/>
          </a:xfrm>
          <a:prstGeom prst="rect">
            <a:avLst/>
          </a:prstGeom>
          <a:noFill/>
        </p:spPr>
        <p:txBody>
          <a:bodyPr>
            <a:spAutoFit/>
          </a:bodyPr>
          <a:lstStyle/>
          <a:p>
            <a:pPr fontAlgn="auto">
              <a:spcBef>
                <a:spcPts val="0"/>
              </a:spcBef>
              <a:spcAft>
                <a:spcPts val="0"/>
              </a:spcAft>
              <a:defRPr/>
            </a:pPr>
            <a:r>
              <a:rPr lang="it-IT" sz="2000" b="1" i="1" dirty="0">
                <a:solidFill>
                  <a:srgbClr val="00B0F0"/>
                </a:solidFill>
                <a:latin typeface="+mn-lt"/>
                <a:cs typeface="+mn-cs"/>
              </a:rPr>
              <a:t>Differenze di genere.. E non solo</a:t>
            </a:r>
          </a:p>
          <a:p>
            <a:pPr fontAlgn="auto">
              <a:spcBef>
                <a:spcPts val="0"/>
              </a:spcBef>
              <a:spcAft>
                <a:spcPts val="0"/>
              </a:spcAft>
              <a:defRPr/>
            </a:pPr>
            <a:endParaRPr lang="it-IT" dirty="0">
              <a:latin typeface="+mn-lt"/>
              <a:cs typeface="+mn-cs"/>
            </a:endParaRPr>
          </a:p>
          <a:p>
            <a:pPr marL="285750" indent="-285750" fontAlgn="auto">
              <a:spcBef>
                <a:spcPts val="0"/>
              </a:spcBef>
              <a:spcAft>
                <a:spcPts val="0"/>
              </a:spcAft>
              <a:buFont typeface="Arial" panose="020B0604020202020204" pitchFamily="34" charset="0"/>
              <a:buChar char="•"/>
              <a:defRPr/>
            </a:pPr>
            <a:r>
              <a:rPr lang="it-IT" dirty="0">
                <a:latin typeface="+mn-lt"/>
                <a:cs typeface="+mn-cs"/>
              </a:rPr>
              <a:t>Maggior prevalenza di epilessia nella popolazione africana e latino-americana</a:t>
            </a:r>
          </a:p>
          <a:p>
            <a:pPr marL="285750" indent="-285750" fontAlgn="auto">
              <a:spcBef>
                <a:spcPts val="0"/>
              </a:spcBef>
              <a:spcAft>
                <a:spcPts val="0"/>
              </a:spcAft>
              <a:buFont typeface="Arial" panose="020B0604020202020204" pitchFamily="34" charset="0"/>
              <a:buChar char="•"/>
              <a:defRPr/>
            </a:pPr>
            <a:endParaRPr lang="it-IT" dirty="0">
              <a:latin typeface="+mn-lt"/>
              <a:cs typeface="+mn-cs"/>
            </a:endParaRPr>
          </a:p>
          <a:p>
            <a:pPr marL="285750" indent="-285750" fontAlgn="auto">
              <a:spcBef>
                <a:spcPts val="0"/>
              </a:spcBef>
              <a:spcAft>
                <a:spcPts val="0"/>
              </a:spcAft>
              <a:buFont typeface="Arial" panose="020B0604020202020204" pitchFamily="34" charset="0"/>
              <a:buChar char="•"/>
              <a:defRPr/>
            </a:pPr>
            <a:r>
              <a:rPr lang="it-IT" dirty="0">
                <a:latin typeface="+mn-lt"/>
                <a:cs typeface="+mn-cs"/>
              </a:rPr>
              <a:t>Diversa disponibilità di farmaci e qualità di cura tra paesi sviluppati e non e aree urbane e rurali</a:t>
            </a:r>
          </a:p>
          <a:p>
            <a:pPr marL="285750" indent="-285750" fontAlgn="auto">
              <a:spcBef>
                <a:spcPts val="0"/>
              </a:spcBef>
              <a:spcAft>
                <a:spcPts val="0"/>
              </a:spcAft>
              <a:buFont typeface="Arial" panose="020B0604020202020204" pitchFamily="34" charset="0"/>
              <a:buChar char="•"/>
              <a:defRPr/>
            </a:pPr>
            <a:endParaRPr lang="it-IT" dirty="0">
              <a:latin typeface="+mn-lt"/>
              <a:cs typeface="+mn-cs"/>
            </a:endParaRPr>
          </a:p>
          <a:p>
            <a:pPr marL="285750" indent="-285750" fontAlgn="auto">
              <a:spcBef>
                <a:spcPts val="0"/>
              </a:spcBef>
              <a:spcAft>
                <a:spcPts val="0"/>
              </a:spcAft>
              <a:buFont typeface="Arial" panose="020B0604020202020204" pitchFamily="34" charset="0"/>
              <a:buChar char="•"/>
              <a:defRPr/>
            </a:pPr>
            <a:r>
              <a:rPr lang="it-IT" b="1" dirty="0">
                <a:solidFill>
                  <a:srgbClr val="FF0000"/>
                </a:solidFill>
                <a:latin typeface="+mn-lt"/>
                <a:cs typeface="+mn-cs"/>
              </a:rPr>
              <a:t>MAGGIORI RISCHI IN CASO DI GRAVIDANZA E MATERNITA’</a:t>
            </a:r>
          </a:p>
        </p:txBody>
      </p:sp>
      <p:pic>
        <p:nvPicPr>
          <p:cNvPr id="38916" name="Immagine 4"/>
          <p:cNvPicPr>
            <a:picLocks noChangeAspect="1"/>
          </p:cNvPicPr>
          <p:nvPr/>
        </p:nvPicPr>
        <p:blipFill>
          <a:blip r:embed="rId4"/>
          <a:srcRect/>
          <a:stretch>
            <a:fillRect/>
          </a:stretch>
        </p:blipFill>
        <p:spPr bwMode="auto">
          <a:xfrm>
            <a:off x="7456488" y="4481513"/>
            <a:ext cx="3536950" cy="1973262"/>
          </a:xfrm>
          <a:prstGeom prst="rect">
            <a:avLst/>
          </a:prstGeom>
          <a:noFill/>
          <a:ln w="9525">
            <a:noFill/>
            <a:miter lim="800000"/>
            <a:headEnd/>
            <a:tailEnd/>
          </a:ln>
        </p:spPr>
      </p:pic>
      <p:sp>
        <p:nvSpPr>
          <p:cNvPr id="38917" name="Rettangolo 5"/>
          <p:cNvSpPr>
            <a:spLocks noChangeArrowheads="1"/>
          </p:cNvSpPr>
          <p:nvPr/>
        </p:nvSpPr>
        <p:spPr bwMode="auto">
          <a:xfrm>
            <a:off x="369888" y="3281363"/>
            <a:ext cx="6096000" cy="1200150"/>
          </a:xfrm>
          <a:prstGeom prst="rect">
            <a:avLst/>
          </a:prstGeom>
          <a:noFill/>
          <a:ln w="9525">
            <a:noFill/>
            <a:miter lim="800000"/>
            <a:headEnd/>
            <a:tailEnd/>
          </a:ln>
        </p:spPr>
        <p:txBody>
          <a:bodyPr>
            <a:spAutoFit/>
          </a:bodyPr>
          <a:lstStyle/>
          <a:p>
            <a:r>
              <a:rPr lang="en-US" b="1">
                <a:latin typeface="Calibri" pitchFamily="34" charset="0"/>
              </a:rPr>
              <a:t>The specific concerns about women with epilepsy are essentially sexual development, contraception, reproduction, fertility, and anatomic and cognitive teratogenicity of anti-epileptic drugs</a:t>
            </a:r>
            <a:r>
              <a:rPr lang="en-US">
                <a:latin typeface="Calibri" pitchFamily="34" charset="0"/>
              </a:rPr>
              <a:t>. </a:t>
            </a:r>
            <a:endParaRPr lang="it-IT">
              <a:latin typeface="Calibri" pitchFamily="34" charset="0"/>
            </a:endParaRPr>
          </a:p>
        </p:txBody>
      </p:sp>
      <p:sp>
        <p:nvSpPr>
          <p:cNvPr id="38918" name="Rettangolo 6"/>
          <p:cNvSpPr>
            <a:spLocks noChangeArrowheads="1"/>
          </p:cNvSpPr>
          <p:nvPr/>
        </p:nvSpPr>
        <p:spPr bwMode="auto">
          <a:xfrm>
            <a:off x="369888" y="5006975"/>
            <a:ext cx="6096000" cy="922338"/>
          </a:xfrm>
          <a:prstGeom prst="rect">
            <a:avLst/>
          </a:prstGeom>
          <a:noFill/>
          <a:ln w="9525">
            <a:noFill/>
            <a:miter lim="800000"/>
            <a:headEnd/>
            <a:tailEnd/>
          </a:ln>
        </p:spPr>
        <p:txBody>
          <a:bodyPr>
            <a:spAutoFit/>
          </a:bodyPr>
          <a:lstStyle/>
          <a:p>
            <a:r>
              <a:rPr lang="it-IT">
                <a:latin typeface="Calibri" pitchFamily="34" charset="0"/>
              </a:rPr>
              <a:t>Molto spesso le femmine vengono ,ancora anticamente, considerate “inferiori”, adatte solo per la vita domestica e per la generazione di figli, loro non sono al pari dell’uomo</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ttangolo 1"/>
          <p:cNvSpPr>
            <a:spLocks noChangeArrowheads="1"/>
          </p:cNvSpPr>
          <p:nvPr/>
        </p:nvSpPr>
        <p:spPr bwMode="auto">
          <a:xfrm>
            <a:off x="833438" y="849313"/>
            <a:ext cx="6096000" cy="1384300"/>
          </a:xfrm>
          <a:prstGeom prst="rect">
            <a:avLst/>
          </a:prstGeom>
          <a:noFill/>
          <a:ln w="9525">
            <a:noFill/>
            <a:miter lim="800000"/>
            <a:headEnd/>
            <a:tailEnd/>
          </a:ln>
        </p:spPr>
        <p:txBody>
          <a:bodyPr>
            <a:spAutoFit/>
          </a:bodyPr>
          <a:lstStyle/>
          <a:p>
            <a:r>
              <a:rPr lang="it-IT">
                <a:latin typeface="Calibri" pitchFamily="34" charset="0"/>
                <a:hlinkClick r:id="rId2" tooltip="Epilepsy &amp; behavior : E&amp;B."/>
              </a:rPr>
              <a:t>Epilepsy Behav.</a:t>
            </a:r>
            <a:r>
              <a:rPr lang="it-IT">
                <a:latin typeface="Calibri" pitchFamily="34" charset="0"/>
              </a:rPr>
              <a:t> 2018 Aug</a:t>
            </a:r>
          </a:p>
          <a:p>
            <a:pPr algn="ctr"/>
            <a:r>
              <a:rPr lang="it-IT" sz="2400" b="1">
                <a:solidFill>
                  <a:srgbClr val="FF0000"/>
                </a:solidFill>
                <a:latin typeface="Calibri" pitchFamily="34" charset="0"/>
              </a:rPr>
              <a:t>Quality of life among women with epilepsy during their reproductive years</a:t>
            </a:r>
            <a:endParaRPr lang="it-IT" b="1">
              <a:latin typeface="Calibri" pitchFamily="34" charset="0"/>
            </a:endParaRPr>
          </a:p>
          <a:p>
            <a:r>
              <a:rPr lang="it-IT">
                <a:latin typeface="Calibri" pitchFamily="34" charset="0"/>
                <a:hlinkClick r:id="rId3"/>
              </a:rPr>
              <a:t>Santos AMC</a:t>
            </a:r>
            <a:r>
              <a:rPr lang="it-IT" baseline="30000">
                <a:latin typeface="Calibri" pitchFamily="34" charset="0"/>
              </a:rPr>
              <a:t> et</a:t>
            </a:r>
            <a:r>
              <a:rPr lang="it-IT">
                <a:latin typeface="Calibri" pitchFamily="34" charset="0"/>
              </a:rPr>
              <a:t> al</a:t>
            </a:r>
          </a:p>
        </p:txBody>
      </p:sp>
      <p:sp>
        <p:nvSpPr>
          <p:cNvPr id="39938" name="Rettangolo 2"/>
          <p:cNvSpPr>
            <a:spLocks noChangeArrowheads="1"/>
          </p:cNvSpPr>
          <p:nvPr/>
        </p:nvSpPr>
        <p:spPr bwMode="auto">
          <a:xfrm>
            <a:off x="550863" y="2228850"/>
            <a:ext cx="6096000" cy="1600200"/>
          </a:xfrm>
          <a:prstGeom prst="rect">
            <a:avLst/>
          </a:prstGeom>
          <a:noFill/>
          <a:ln w="9525">
            <a:noFill/>
            <a:miter lim="800000"/>
            <a:headEnd/>
            <a:tailEnd/>
          </a:ln>
        </p:spPr>
        <p:txBody>
          <a:bodyPr>
            <a:spAutoFit/>
          </a:bodyPr>
          <a:lstStyle/>
          <a:p>
            <a:r>
              <a:rPr lang="en-US" b="1">
                <a:latin typeface="Calibri" pitchFamily="34" charset="0"/>
              </a:rPr>
              <a:t>CONCLUSION: </a:t>
            </a:r>
          </a:p>
          <a:p>
            <a:pPr algn="just"/>
            <a:r>
              <a:rPr lang="en-US" sz="2000" b="1">
                <a:solidFill>
                  <a:srgbClr val="002060"/>
                </a:solidFill>
                <a:latin typeface="Calibri" pitchFamily="34" charset="0"/>
              </a:rPr>
              <a:t>Epilepsy has a negative impact on the HRQoL of women of childbearing age, and the clinical variables controlling seizures and adverse effects of AEDs influenced HRQoL in this population</a:t>
            </a:r>
          </a:p>
        </p:txBody>
      </p:sp>
      <p:pic>
        <p:nvPicPr>
          <p:cNvPr id="39939" name="Immagine 3"/>
          <p:cNvPicPr>
            <a:picLocks noChangeAspect="1"/>
          </p:cNvPicPr>
          <p:nvPr/>
        </p:nvPicPr>
        <p:blipFill>
          <a:blip r:embed="rId4"/>
          <a:srcRect/>
          <a:stretch>
            <a:fillRect/>
          </a:stretch>
        </p:blipFill>
        <p:spPr bwMode="auto">
          <a:xfrm>
            <a:off x="8372475" y="1177925"/>
            <a:ext cx="2497138" cy="3436938"/>
          </a:xfrm>
          <a:prstGeom prst="rect">
            <a:avLst/>
          </a:prstGeom>
          <a:noFill/>
          <a:ln w="9525">
            <a:noFill/>
            <a:miter lim="800000"/>
            <a:headEnd/>
            <a:tailEnd/>
          </a:ln>
        </p:spPr>
      </p:pic>
      <p:sp>
        <p:nvSpPr>
          <p:cNvPr id="39940" name="Rettangolo 4"/>
          <p:cNvSpPr>
            <a:spLocks noChangeArrowheads="1"/>
          </p:cNvSpPr>
          <p:nvPr/>
        </p:nvSpPr>
        <p:spPr bwMode="auto">
          <a:xfrm>
            <a:off x="1806575" y="4171950"/>
            <a:ext cx="6096000" cy="2308225"/>
          </a:xfrm>
          <a:prstGeom prst="rect">
            <a:avLst/>
          </a:prstGeom>
          <a:noFill/>
          <a:ln w="9525">
            <a:noFill/>
            <a:miter lim="800000"/>
            <a:headEnd/>
            <a:tailEnd/>
          </a:ln>
        </p:spPr>
        <p:txBody>
          <a:bodyPr>
            <a:spAutoFit/>
          </a:bodyPr>
          <a:lstStyle/>
          <a:p>
            <a:pPr marL="285750" indent="-285750">
              <a:buFont typeface="Wingdings" pitchFamily="2" charset="2"/>
              <a:buChar char="Ø"/>
            </a:pPr>
            <a:r>
              <a:rPr lang="en-US" b="1">
                <a:latin typeface="Calibri" pitchFamily="34" charset="0"/>
              </a:rPr>
              <a:t>•Epilepsy could affect the HRQoL of women in reproductive years.</a:t>
            </a:r>
          </a:p>
          <a:p>
            <a:pPr marL="285750" indent="-285750">
              <a:buFont typeface="Wingdings" pitchFamily="2" charset="2"/>
              <a:buChar char="Ø"/>
            </a:pPr>
            <a:r>
              <a:rPr lang="en-US" b="1">
                <a:latin typeface="Calibri" pitchFamily="34" charset="0"/>
              </a:rPr>
              <a:t>•Women with epilepsy are less involved in the labor market.</a:t>
            </a:r>
          </a:p>
          <a:p>
            <a:pPr marL="285750" indent="-285750">
              <a:buFont typeface="Wingdings" pitchFamily="2" charset="2"/>
              <a:buChar char="Ø"/>
            </a:pPr>
            <a:r>
              <a:rPr lang="en-US" b="1">
                <a:latin typeface="Calibri" pitchFamily="34" charset="0"/>
              </a:rPr>
              <a:t>•Women with epilepsy have more clinical and/or psychiatric comorbidities.</a:t>
            </a:r>
          </a:p>
          <a:p>
            <a:pPr marL="285750" indent="-285750">
              <a:buFont typeface="Wingdings" pitchFamily="2" charset="2"/>
              <a:buChar char="Ø"/>
            </a:pPr>
            <a:r>
              <a:rPr lang="en-US" b="1">
                <a:latin typeface="Calibri" pitchFamily="34" charset="0"/>
              </a:rPr>
              <a:t>•The control of seizures and adverse effects of AEDs influence quality of life</a:t>
            </a:r>
            <a:r>
              <a:rPr lang="en-US" b="1">
                <a:solidFill>
                  <a:srgbClr val="EEEEEE"/>
                </a:solidFill>
                <a:latin typeface="Calibri" pitchFamily="34" charset="0"/>
              </a:rPr>
              <a:t>e </a:t>
            </a:r>
            <a:r>
              <a:rPr lang="en-US">
                <a:solidFill>
                  <a:srgbClr val="EEEEEE"/>
                </a:solidFill>
                <a:latin typeface="Calibri" pitchFamily="34" charset="0"/>
              </a:rPr>
              <a:t>quality of life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ttangolo 1"/>
          <p:cNvSpPr>
            <a:spLocks noChangeArrowheads="1"/>
          </p:cNvSpPr>
          <p:nvPr/>
        </p:nvSpPr>
        <p:spPr bwMode="auto">
          <a:xfrm>
            <a:off x="342900" y="474663"/>
            <a:ext cx="6096000" cy="1262062"/>
          </a:xfrm>
          <a:prstGeom prst="rect">
            <a:avLst/>
          </a:prstGeom>
          <a:noFill/>
          <a:ln w="9525">
            <a:noFill/>
            <a:miter lim="800000"/>
            <a:headEnd/>
            <a:tailEnd/>
          </a:ln>
        </p:spPr>
        <p:txBody>
          <a:bodyPr>
            <a:spAutoFit/>
          </a:bodyPr>
          <a:lstStyle/>
          <a:p>
            <a:r>
              <a:rPr lang="it-IT">
                <a:latin typeface="Calibri" pitchFamily="34" charset="0"/>
                <a:hlinkClick r:id="rId2" tooltip="Epilepsia."/>
              </a:rPr>
              <a:t>Epilepsia.</a:t>
            </a:r>
            <a:r>
              <a:rPr lang="it-IT">
                <a:latin typeface="Calibri" pitchFamily="34" charset="0"/>
              </a:rPr>
              <a:t> 2018 Jun</a:t>
            </a:r>
          </a:p>
          <a:p>
            <a:pPr algn="ctr"/>
            <a:r>
              <a:rPr lang="it-IT" sz="2000" b="1">
                <a:latin typeface="Calibri" pitchFamily="34" charset="0"/>
              </a:rPr>
              <a:t>The role of ethnicity on pregnancy outcomes in women with epilepsy: The need for specific research.</a:t>
            </a:r>
          </a:p>
          <a:p>
            <a:r>
              <a:rPr lang="it-IT">
                <a:latin typeface="Calibri" pitchFamily="34" charset="0"/>
                <a:hlinkClick r:id="rId3"/>
              </a:rPr>
              <a:t>Hao N</a:t>
            </a:r>
            <a:r>
              <a:rPr lang="it-IT" baseline="30000">
                <a:latin typeface="Calibri" pitchFamily="34" charset="0"/>
              </a:rPr>
              <a:t> </a:t>
            </a:r>
            <a:r>
              <a:rPr lang="it-IT">
                <a:latin typeface="Calibri" pitchFamily="34" charset="0"/>
              </a:rPr>
              <a:t> et al</a:t>
            </a:r>
          </a:p>
        </p:txBody>
      </p:sp>
      <p:sp>
        <p:nvSpPr>
          <p:cNvPr id="40962" name="Rettangolo 2"/>
          <p:cNvSpPr>
            <a:spLocks noChangeArrowheads="1"/>
          </p:cNvSpPr>
          <p:nvPr/>
        </p:nvSpPr>
        <p:spPr bwMode="auto">
          <a:xfrm>
            <a:off x="2519363" y="4132263"/>
            <a:ext cx="6096000" cy="1939925"/>
          </a:xfrm>
          <a:prstGeom prst="rect">
            <a:avLst/>
          </a:prstGeom>
          <a:noFill/>
          <a:ln w="9525">
            <a:noFill/>
            <a:miter lim="800000"/>
            <a:headEnd/>
            <a:tailEnd/>
          </a:ln>
        </p:spPr>
        <p:txBody>
          <a:bodyPr>
            <a:spAutoFit/>
          </a:bodyPr>
          <a:lstStyle/>
          <a:p>
            <a:r>
              <a:rPr lang="en-US" sz="2400" b="1" i="1">
                <a:latin typeface="Calibri" pitchFamily="34" charset="0"/>
              </a:rPr>
              <a:t>Ethnicity disparities exist in specific congenital malformations, pregnancy complications, and birth outcomes among the general population. There is also ethnicity-related diversity of AED disposition</a:t>
            </a:r>
            <a:r>
              <a:rPr lang="en-US">
                <a:latin typeface="Calibri" pitchFamily="34" charset="0"/>
              </a:rPr>
              <a:t>.</a:t>
            </a:r>
            <a:endParaRPr lang="it-IT">
              <a:latin typeface="Calibri" pitchFamily="34" charset="0"/>
            </a:endParaRPr>
          </a:p>
        </p:txBody>
      </p:sp>
      <p:sp>
        <p:nvSpPr>
          <p:cNvPr id="40963" name="Rettangolo 3"/>
          <p:cNvSpPr>
            <a:spLocks noChangeArrowheads="1"/>
          </p:cNvSpPr>
          <p:nvPr/>
        </p:nvSpPr>
        <p:spPr bwMode="auto">
          <a:xfrm>
            <a:off x="5070475" y="2114550"/>
            <a:ext cx="6096000" cy="708025"/>
          </a:xfrm>
          <a:prstGeom prst="rect">
            <a:avLst/>
          </a:prstGeom>
          <a:noFill/>
          <a:ln w="9525">
            <a:noFill/>
            <a:miter lim="800000"/>
            <a:headEnd/>
            <a:tailEnd/>
          </a:ln>
        </p:spPr>
        <p:txBody>
          <a:bodyPr>
            <a:spAutoFit/>
          </a:bodyPr>
          <a:lstStyle/>
          <a:p>
            <a:pPr algn="ctr"/>
            <a:r>
              <a:rPr lang="en-US" sz="2000">
                <a:solidFill>
                  <a:srgbClr val="00B050"/>
                </a:solidFill>
                <a:latin typeface="FNOAB N+ Adv O T 863180fb"/>
              </a:rPr>
              <a:t>Epilepsy is one of the commonest neurological conditions affecting women of reproductive age </a:t>
            </a:r>
            <a:endParaRPr lang="it-IT" sz="2000">
              <a:solidFill>
                <a:srgbClr val="00B050"/>
              </a:solidFill>
              <a:latin typeface="Calibri" pitchFamily="34" charset="0"/>
            </a:endParaRPr>
          </a:p>
        </p:txBody>
      </p:sp>
      <p:pic>
        <p:nvPicPr>
          <p:cNvPr id="40964" name="Immagine 4"/>
          <p:cNvPicPr>
            <a:picLocks noChangeAspect="1"/>
          </p:cNvPicPr>
          <p:nvPr/>
        </p:nvPicPr>
        <p:blipFill>
          <a:blip r:embed="rId4"/>
          <a:srcRect/>
          <a:stretch>
            <a:fillRect/>
          </a:stretch>
        </p:blipFill>
        <p:spPr bwMode="auto">
          <a:xfrm>
            <a:off x="479425" y="1946275"/>
            <a:ext cx="4081463" cy="1751013"/>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ttangolo 1"/>
          <p:cNvSpPr>
            <a:spLocks noChangeArrowheads="1"/>
          </p:cNvSpPr>
          <p:nvPr/>
        </p:nvSpPr>
        <p:spPr bwMode="auto">
          <a:xfrm>
            <a:off x="820738" y="746125"/>
            <a:ext cx="6096000" cy="1262063"/>
          </a:xfrm>
          <a:prstGeom prst="rect">
            <a:avLst/>
          </a:prstGeom>
          <a:noFill/>
          <a:ln w="9525">
            <a:noFill/>
            <a:miter lim="800000"/>
            <a:headEnd/>
            <a:tailEnd/>
          </a:ln>
        </p:spPr>
        <p:txBody>
          <a:bodyPr>
            <a:spAutoFit/>
          </a:bodyPr>
          <a:lstStyle/>
          <a:p>
            <a:r>
              <a:rPr lang="it-IT">
                <a:latin typeface="Calibri" pitchFamily="34" charset="0"/>
                <a:hlinkClick r:id="rId2" tooltip="Hu li za zhi The journal of nursing."/>
              </a:rPr>
              <a:t>Hu Li Za Zhi.</a:t>
            </a:r>
            <a:r>
              <a:rPr lang="it-IT">
                <a:latin typeface="Calibri" pitchFamily="34" charset="0"/>
              </a:rPr>
              <a:t> 2007 Dec;</a:t>
            </a:r>
          </a:p>
          <a:p>
            <a:pPr algn="ctr"/>
            <a:r>
              <a:rPr lang="it-IT">
                <a:latin typeface="Calibri" pitchFamily="34" charset="0"/>
              </a:rPr>
              <a:t> </a:t>
            </a:r>
            <a:r>
              <a:rPr lang="it-IT" sz="2000" b="1">
                <a:latin typeface="Calibri" pitchFamily="34" charset="0"/>
              </a:rPr>
              <a:t>[The illness experience of women with epilepsy in a Taiwanese cultural context].</a:t>
            </a:r>
          </a:p>
          <a:p>
            <a:r>
              <a:rPr lang="it-IT">
                <a:latin typeface="Calibri" pitchFamily="34" charset="0"/>
                <a:hlinkClick r:id="rId3"/>
              </a:rPr>
              <a:t>Tien YH</a:t>
            </a:r>
            <a:r>
              <a:rPr lang="it-IT">
                <a:latin typeface="Calibri" pitchFamily="34" charset="0"/>
              </a:rPr>
              <a:t>, </a:t>
            </a:r>
            <a:r>
              <a:rPr lang="it-IT">
                <a:latin typeface="Calibri" pitchFamily="34" charset="0"/>
                <a:hlinkClick r:id="rId4"/>
              </a:rPr>
              <a:t>Hsu MT</a:t>
            </a:r>
            <a:endParaRPr lang="it-IT">
              <a:latin typeface="Calibri" pitchFamily="34" charset="0"/>
            </a:endParaRPr>
          </a:p>
        </p:txBody>
      </p:sp>
      <p:sp>
        <p:nvSpPr>
          <p:cNvPr id="41986" name="Rettangolo 2"/>
          <p:cNvSpPr>
            <a:spLocks noChangeArrowheads="1"/>
          </p:cNvSpPr>
          <p:nvPr/>
        </p:nvSpPr>
        <p:spPr bwMode="auto">
          <a:xfrm>
            <a:off x="820738" y="2635250"/>
            <a:ext cx="6096000" cy="3970338"/>
          </a:xfrm>
          <a:prstGeom prst="rect">
            <a:avLst/>
          </a:prstGeom>
          <a:noFill/>
          <a:ln w="9525">
            <a:noFill/>
            <a:miter lim="800000"/>
            <a:headEnd/>
            <a:tailEnd/>
          </a:ln>
        </p:spPr>
        <p:txBody>
          <a:bodyPr>
            <a:spAutoFit/>
          </a:bodyPr>
          <a:lstStyle/>
          <a:p>
            <a:r>
              <a:rPr lang="en-US" sz="2800">
                <a:latin typeface="Calibri" pitchFamily="34" charset="0"/>
              </a:rPr>
              <a:t> The women not only faced epilepsy itself, but also substantial stress from Chinese traditional culture's demand that</a:t>
            </a:r>
            <a:r>
              <a:rPr lang="en-US" sz="2800" u="sng">
                <a:latin typeface="Calibri" pitchFamily="34" charset="0"/>
              </a:rPr>
              <a:t> women produce a male family heir</a:t>
            </a:r>
            <a:r>
              <a:rPr lang="en-US" sz="2800">
                <a:latin typeface="Calibri" pitchFamily="34" charset="0"/>
              </a:rPr>
              <a:t>, and from the social stereotype attached to epilepsy. The researcher recommends that these cultural impacts be incorporated into nursing assessment and treatment practices</a:t>
            </a:r>
            <a:endParaRPr lang="it-IT" sz="2800">
              <a:latin typeface="Calibri" pitchFamily="34" charset="0"/>
            </a:endParaRPr>
          </a:p>
        </p:txBody>
      </p:sp>
      <p:pic>
        <p:nvPicPr>
          <p:cNvPr id="41987" name="Immagine 3"/>
          <p:cNvPicPr>
            <a:picLocks noChangeAspect="1"/>
          </p:cNvPicPr>
          <p:nvPr/>
        </p:nvPicPr>
        <p:blipFill>
          <a:blip r:embed="rId5"/>
          <a:srcRect/>
          <a:stretch>
            <a:fillRect/>
          </a:stretch>
        </p:blipFill>
        <p:spPr bwMode="auto">
          <a:xfrm>
            <a:off x="8269288" y="1519238"/>
            <a:ext cx="3381375" cy="3381375"/>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ttangolo 4"/>
          <p:cNvSpPr>
            <a:spLocks noChangeArrowheads="1"/>
          </p:cNvSpPr>
          <p:nvPr/>
        </p:nvSpPr>
        <p:spPr bwMode="auto">
          <a:xfrm>
            <a:off x="2224088" y="1441450"/>
            <a:ext cx="8181975" cy="1846263"/>
          </a:xfrm>
          <a:prstGeom prst="rect">
            <a:avLst/>
          </a:prstGeom>
          <a:noFill/>
          <a:ln w="9525">
            <a:noFill/>
            <a:miter lim="800000"/>
            <a:headEnd/>
            <a:tailEnd/>
          </a:ln>
        </p:spPr>
        <p:txBody>
          <a:bodyPr>
            <a:spAutoFit/>
          </a:bodyPr>
          <a:lstStyle/>
          <a:p>
            <a:pPr>
              <a:lnSpc>
                <a:spcPct val="150000"/>
              </a:lnSpc>
            </a:pPr>
            <a:r>
              <a:rPr lang="it-IT" b="1">
                <a:latin typeface="Verdana-Bold"/>
              </a:rPr>
              <a:t>             </a:t>
            </a:r>
            <a:r>
              <a:rPr lang="it-IT" sz="2000" b="1" u="sng">
                <a:solidFill>
                  <a:srgbClr val="002060"/>
                </a:solidFill>
                <a:latin typeface="Verdana-Bold"/>
              </a:rPr>
              <a:t>Popolazione italiana e straniera a confronto (2017)</a:t>
            </a:r>
          </a:p>
          <a:p>
            <a:pPr>
              <a:lnSpc>
                <a:spcPct val="150000"/>
              </a:lnSpc>
            </a:pPr>
            <a:r>
              <a:rPr lang="it-IT" b="1">
                <a:latin typeface="Verdana-Bold"/>
              </a:rPr>
              <a:t>ITALIANI                                                          STRANIERI</a:t>
            </a:r>
          </a:p>
          <a:p>
            <a:pPr>
              <a:lnSpc>
                <a:spcPct val="150000"/>
              </a:lnSpc>
            </a:pPr>
            <a:r>
              <a:rPr lang="it-IT">
                <a:latin typeface="Verdana" pitchFamily="34" charset="0"/>
              </a:rPr>
              <a:t>Totale assistiti 1.008.376                        168.989</a:t>
            </a:r>
          </a:p>
          <a:p>
            <a:pPr>
              <a:lnSpc>
                <a:spcPct val="150000"/>
              </a:lnSpc>
            </a:pPr>
            <a:r>
              <a:rPr lang="it-IT" sz="2000" b="1" i="1">
                <a:solidFill>
                  <a:srgbClr val="FF0000"/>
                </a:solidFill>
                <a:latin typeface="Verdana" pitchFamily="34" charset="0"/>
              </a:rPr>
              <a:t>% Donne 50,7%                             50,0%</a:t>
            </a:r>
            <a:endParaRPr lang="it-IT" sz="2000" b="1" i="1">
              <a:solidFill>
                <a:srgbClr val="FF0000"/>
              </a:solidFill>
              <a:latin typeface="Calibri" pitchFamily="34" charset="0"/>
            </a:endParaRPr>
          </a:p>
        </p:txBody>
      </p:sp>
      <p:sp>
        <p:nvSpPr>
          <p:cNvPr id="43010" name="Rettangolo 6"/>
          <p:cNvSpPr>
            <a:spLocks noChangeArrowheads="1"/>
          </p:cNvSpPr>
          <p:nvPr/>
        </p:nvSpPr>
        <p:spPr bwMode="auto">
          <a:xfrm>
            <a:off x="317500" y="5387975"/>
            <a:ext cx="6096000" cy="923925"/>
          </a:xfrm>
          <a:prstGeom prst="rect">
            <a:avLst/>
          </a:prstGeom>
          <a:noFill/>
          <a:ln w="9525">
            <a:noFill/>
            <a:miter lim="800000"/>
            <a:headEnd/>
            <a:tailEnd/>
          </a:ln>
        </p:spPr>
        <p:txBody>
          <a:bodyPr>
            <a:spAutoFit/>
          </a:bodyPr>
          <a:lstStyle/>
          <a:p>
            <a:r>
              <a:rPr lang="it-IT">
                <a:solidFill>
                  <a:srgbClr val="005A91"/>
                </a:solidFill>
                <a:latin typeface="Calibri" pitchFamily="34" charset="0"/>
              </a:rPr>
              <a:t>PIANO DI ZONA</a:t>
            </a:r>
          </a:p>
          <a:p>
            <a:r>
              <a:rPr lang="it-IT">
                <a:solidFill>
                  <a:srgbClr val="005A91"/>
                </a:solidFill>
                <a:latin typeface="Calibri" pitchFamily="34" charset="0"/>
              </a:rPr>
              <a:t>2018 – 2020</a:t>
            </a:r>
          </a:p>
          <a:p>
            <a:r>
              <a:rPr lang="it-IT">
                <a:solidFill>
                  <a:srgbClr val="005A91"/>
                </a:solidFill>
                <a:latin typeface="Calibri" pitchFamily="34" charset="0"/>
              </a:rPr>
              <a:t>Ambito 11 GARDA</a:t>
            </a:r>
            <a:endParaRPr lang="it-IT">
              <a:latin typeface="Calibri" pitchFamily="34" charset="0"/>
            </a:endParaRPr>
          </a:p>
        </p:txBody>
      </p:sp>
      <p:pic>
        <p:nvPicPr>
          <p:cNvPr id="43011" name="Immagine 8"/>
          <p:cNvPicPr>
            <a:picLocks noChangeAspect="1"/>
          </p:cNvPicPr>
          <p:nvPr/>
        </p:nvPicPr>
        <p:blipFill>
          <a:blip r:embed="rId2"/>
          <a:srcRect/>
          <a:stretch>
            <a:fillRect/>
          </a:stretch>
        </p:blipFill>
        <p:spPr bwMode="auto">
          <a:xfrm>
            <a:off x="6503988" y="3902075"/>
            <a:ext cx="5688012" cy="2798763"/>
          </a:xfrm>
          <a:prstGeom prst="rect">
            <a:avLst/>
          </a:prstGeom>
          <a:noFill/>
          <a:ln w="9525">
            <a:noFill/>
            <a:miter lim="800000"/>
            <a:headEnd/>
            <a:tailEnd/>
          </a:ln>
        </p:spPr>
      </p:pic>
      <p:sp>
        <p:nvSpPr>
          <p:cNvPr id="43012" name="CasellaDiTesto 1"/>
          <p:cNvSpPr txBox="1">
            <a:spLocks noChangeArrowheads="1"/>
          </p:cNvSpPr>
          <p:nvPr/>
        </p:nvSpPr>
        <p:spPr bwMode="auto">
          <a:xfrm>
            <a:off x="2224088" y="631825"/>
            <a:ext cx="7138987" cy="738664"/>
          </a:xfrm>
          <a:prstGeom prst="rect">
            <a:avLst/>
          </a:prstGeom>
          <a:noFill/>
          <a:ln w="9525">
            <a:noFill/>
            <a:miter lim="800000"/>
            <a:headEnd/>
            <a:tailEnd/>
          </a:ln>
        </p:spPr>
        <p:txBody>
          <a:bodyPr>
            <a:spAutoFit/>
          </a:bodyPr>
          <a:lstStyle/>
          <a:p>
            <a:r>
              <a:rPr lang="it-IT" sz="2400" b="1" i="1" dirty="0" err="1">
                <a:latin typeface="Calibri" pitchFamily="34" charset="0"/>
              </a:rPr>
              <a:t>Animum</a:t>
            </a:r>
            <a:r>
              <a:rPr lang="it-IT" sz="2400" b="1" i="1" dirty="0">
                <a:latin typeface="Calibri" pitchFamily="34" charset="0"/>
              </a:rPr>
              <a:t> </a:t>
            </a:r>
            <a:r>
              <a:rPr lang="it-IT" sz="2400" b="1" i="1" dirty="0" err="1">
                <a:latin typeface="Calibri" pitchFamily="34" charset="0"/>
              </a:rPr>
              <a:t>debes</a:t>
            </a:r>
            <a:r>
              <a:rPr lang="it-IT" sz="2400" b="1" i="1" dirty="0">
                <a:latin typeface="Calibri" pitchFamily="34" charset="0"/>
              </a:rPr>
              <a:t> mutare non </a:t>
            </a:r>
            <a:r>
              <a:rPr lang="it-IT" sz="2400" b="1" i="1" dirty="0" err="1">
                <a:latin typeface="Calibri" pitchFamily="34" charset="0"/>
              </a:rPr>
              <a:t>caelum</a:t>
            </a:r>
            <a:r>
              <a:rPr lang="it-IT" sz="2400" b="1" i="1" dirty="0">
                <a:latin typeface="Calibri" pitchFamily="34" charset="0"/>
              </a:rPr>
              <a:t> </a:t>
            </a:r>
          </a:p>
          <a:p>
            <a:r>
              <a:rPr lang="it-IT" b="1" i="1" dirty="0">
                <a:latin typeface="Calibri" pitchFamily="34" charset="0"/>
              </a:rPr>
              <a:t>(Seneca)</a:t>
            </a:r>
            <a:endParaRPr lang="it-IT" dirty="0">
              <a:latin typeface="Calibri" pitchFamily="34" charset="0"/>
            </a:endParaRPr>
          </a:p>
        </p:txBody>
      </p:sp>
      <p:sp>
        <p:nvSpPr>
          <p:cNvPr id="43013" name="Rettangolo 2"/>
          <p:cNvSpPr>
            <a:spLocks noChangeArrowheads="1"/>
          </p:cNvSpPr>
          <p:nvPr/>
        </p:nvSpPr>
        <p:spPr bwMode="auto">
          <a:xfrm>
            <a:off x="317500" y="3635375"/>
            <a:ext cx="4125913" cy="1573213"/>
          </a:xfrm>
          <a:prstGeom prst="rect">
            <a:avLst/>
          </a:prstGeom>
          <a:noFill/>
          <a:ln w="9525">
            <a:noFill/>
            <a:miter lim="800000"/>
            <a:headEnd/>
            <a:tailEnd/>
          </a:ln>
        </p:spPr>
        <p:txBody>
          <a:bodyPr wrap="none">
            <a:spAutoFit/>
          </a:bodyPr>
          <a:lstStyle/>
          <a:p>
            <a:endParaRPr lang="en-US">
              <a:latin typeface="Calibri" pitchFamily="34" charset="0"/>
            </a:endParaRPr>
          </a:p>
          <a:p>
            <a:pPr>
              <a:lnSpc>
                <a:spcPct val="150000"/>
              </a:lnSpc>
            </a:pPr>
            <a:r>
              <a:rPr lang="en-US" b="1">
                <a:latin typeface="Calibri" pitchFamily="34" charset="0"/>
              </a:rPr>
              <a:t>Diverso approccio culturale alla patologia</a:t>
            </a:r>
          </a:p>
          <a:p>
            <a:pPr>
              <a:lnSpc>
                <a:spcPct val="150000"/>
              </a:lnSpc>
            </a:pPr>
            <a:r>
              <a:rPr lang="en-US" b="1">
                <a:latin typeface="Calibri" pitchFamily="34" charset="0"/>
              </a:rPr>
              <a:t>Diversa risposta ai farmaci</a:t>
            </a:r>
          </a:p>
          <a:p>
            <a:pPr>
              <a:lnSpc>
                <a:spcPct val="150000"/>
              </a:lnSpc>
            </a:pPr>
            <a:r>
              <a:rPr lang="en-US" b="1">
                <a:latin typeface="Calibri" pitchFamily="34" charset="0"/>
              </a:rPr>
              <a:t>…….</a:t>
            </a:r>
            <a:endParaRPr lang="it-IT" b="1">
              <a:latin typeface="Calibri"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Immagine 2"/>
          <p:cNvPicPr>
            <a:picLocks noChangeAspect="1"/>
          </p:cNvPicPr>
          <p:nvPr/>
        </p:nvPicPr>
        <p:blipFill>
          <a:blip r:embed="rId2"/>
          <a:srcRect/>
          <a:stretch>
            <a:fillRect/>
          </a:stretch>
        </p:blipFill>
        <p:spPr bwMode="auto">
          <a:xfrm>
            <a:off x="6619875" y="2833688"/>
            <a:ext cx="5370513" cy="2819400"/>
          </a:xfrm>
          <a:prstGeom prst="rect">
            <a:avLst/>
          </a:prstGeom>
          <a:noFill/>
          <a:ln w="9525">
            <a:noFill/>
            <a:miter lim="800000"/>
            <a:headEnd/>
            <a:tailEnd/>
          </a:ln>
        </p:spPr>
      </p:pic>
      <p:pic>
        <p:nvPicPr>
          <p:cNvPr id="44034" name="Immagine 7"/>
          <p:cNvPicPr>
            <a:picLocks noChangeAspect="1"/>
          </p:cNvPicPr>
          <p:nvPr/>
        </p:nvPicPr>
        <p:blipFill>
          <a:blip r:embed="rId3"/>
          <a:srcRect/>
          <a:stretch>
            <a:fillRect/>
          </a:stretch>
        </p:blipFill>
        <p:spPr bwMode="auto">
          <a:xfrm>
            <a:off x="992188" y="785813"/>
            <a:ext cx="2690812" cy="2292350"/>
          </a:xfrm>
          <a:prstGeom prst="rect">
            <a:avLst/>
          </a:prstGeom>
          <a:noFill/>
          <a:ln w="9525">
            <a:noFill/>
            <a:miter lim="800000"/>
            <a:headEnd/>
            <a:tailEnd/>
          </a:ln>
        </p:spPr>
      </p:pic>
      <p:sp>
        <p:nvSpPr>
          <p:cNvPr id="44035" name="Rettangolo 8"/>
          <p:cNvSpPr>
            <a:spLocks noChangeArrowheads="1"/>
          </p:cNvSpPr>
          <p:nvPr/>
        </p:nvSpPr>
        <p:spPr bwMode="auto">
          <a:xfrm>
            <a:off x="698500" y="3163888"/>
            <a:ext cx="6096000" cy="646112"/>
          </a:xfrm>
          <a:prstGeom prst="rect">
            <a:avLst/>
          </a:prstGeom>
          <a:noFill/>
          <a:ln w="9525">
            <a:noFill/>
            <a:miter lim="800000"/>
            <a:headEnd/>
            <a:tailEnd/>
          </a:ln>
        </p:spPr>
        <p:txBody>
          <a:bodyPr>
            <a:spAutoFit/>
          </a:bodyPr>
          <a:lstStyle/>
          <a:p>
            <a:r>
              <a:rPr lang="it-IT" b="1">
                <a:latin typeface="Book Antiqua" pitchFamily="18" charset="0"/>
                <a:ea typeface="Calibri" pitchFamily="34" charset="0"/>
                <a:cs typeface="Times New Roman" pitchFamily="18" charset="0"/>
              </a:rPr>
              <a:t>Epilessia al femminile: approccio terapeutico dall’infanzia all’adolescenza </a:t>
            </a:r>
            <a:endParaRPr lang="it-IT">
              <a:latin typeface="Calibri" pitchFamily="34" charset="0"/>
              <a:ea typeface="Calibri" pitchFamily="34" charset="0"/>
            </a:endParaRPr>
          </a:p>
        </p:txBody>
      </p:sp>
      <p:sp>
        <p:nvSpPr>
          <p:cNvPr id="44036" name="Rettangolo 9"/>
          <p:cNvSpPr>
            <a:spLocks noChangeArrowheads="1"/>
          </p:cNvSpPr>
          <p:nvPr/>
        </p:nvSpPr>
        <p:spPr bwMode="auto">
          <a:xfrm>
            <a:off x="608013" y="4067175"/>
            <a:ext cx="5302250" cy="646113"/>
          </a:xfrm>
          <a:prstGeom prst="rect">
            <a:avLst/>
          </a:prstGeom>
          <a:noFill/>
          <a:ln w="9525">
            <a:noFill/>
            <a:miter lim="800000"/>
            <a:headEnd/>
            <a:tailEnd/>
          </a:ln>
        </p:spPr>
        <p:txBody>
          <a:bodyPr wrap="none">
            <a:spAutoFit/>
          </a:bodyPr>
          <a:lstStyle/>
          <a:p>
            <a:r>
              <a:rPr lang="it-IT" b="1">
                <a:latin typeface="Book Antiqua" pitchFamily="18" charset="0"/>
                <a:ea typeface="Calibri" pitchFamily="34" charset="0"/>
                <a:cs typeface="Times New Roman" pitchFamily="18" charset="0"/>
              </a:rPr>
              <a:t>Epilessia: terapia anticomiziale, contraccezione e</a:t>
            </a:r>
          </a:p>
          <a:p>
            <a:r>
              <a:rPr lang="it-IT" b="1">
                <a:latin typeface="Book Antiqua" pitchFamily="18" charset="0"/>
                <a:ea typeface="Calibri" pitchFamily="34" charset="0"/>
                <a:cs typeface="Times New Roman" pitchFamily="18" charset="0"/>
              </a:rPr>
              <a:t>teratogenicità </a:t>
            </a:r>
            <a:endParaRPr lang="it-IT">
              <a:latin typeface="Calibri" pitchFamily="34" charset="0"/>
            </a:endParaRPr>
          </a:p>
        </p:txBody>
      </p:sp>
      <p:sp>
        <p:nvSpPr>
          <p:cNvPr id="44037" name="Rettangolo 10"/>
          <p:cNvSpPr>
            <a:spLocks noChangeArrowheads="1"/>
          </p:cNvSpPr>
          <p:nvPr/>
        </p:nvSpPr>
        <p:spPr bwMode="auto">
          <a:xfrm>
            <a:off x="698500" y="4792663"/>
            <a:ext cx="2724150" cy="369887"/>
          </a:xfrm>
          <a:prstGeom prst="rect">
            <a:avLst/>
          </a:prstGeom>
          <a:noFill/>
          <a:ln w="9525">
            <a:noFill/>
            <a:miter lim="800000"/>
            <a:headEnd/>
            <a:tailEnd/>
          </a:ln>
        </p:spPr>
        <p:txBody>
          <a:bodyPr wrap="none">
            <a:spAutoFit/>
          </a:bodyPr>
          <a:lstStyle/>
          <a:p>
            <a:r>
              <a:rPr lang="it-IT" b="1">
                <a:latin typeface="Book Antiqua" pitchFamily="18" charset="0"/>
                <a:ea typeface="Calibri" pitchFamily="34" charset="0"/>
                <a:cs typeface="Times New Roman" pitchFamily="18" charset="0"/>
              </a:rPr>
              <a:t>Epilessia e gravidanza  </a:t>
            </a:r>
            <a:endParaRPr lang="it-IT">
              <a:latin typeface="Calibri" pitchFamily="34" charset="0"/>
            </a:endParaRPr>
          </a:p>
        </p:txBody>
      </p:sp>
      <p:sp>
        <p:nvSpPr>
          <p:cNvPr id="44038" name="Rettangolo 11"/>
          <p:cNvSpPr>
            <a:spLocks noChangeArrowheads="1"/>
          </p:cNvSpPr>
          <p:nvPr/>
        </p:nvSpPr>
        <p:spPr bwMode="auto">
          <a:xfrm>
            <a:off x="608013" y="5676900"/>
            <a:ext cx="4872037" cy="368300"/>
          </a:xfrm>
          <a:prstGeom prst="rect">
            <a:avLst/>
          </a:prstGeom>
          <a:noFill/>
          <a:ln w="9525">
            <a:noFill/>
            <a:miter lim="800000"/>
            <a:headEnd/>
            <a:tailEnd/>
          </a:ln>
        </p:spPr>
        <p:txBody>
          <a:bodyPr wrap="none">
            <a:spAutoFit/>
          </a:bodyPr>
          <a:lstStyle/>
          <a:p>
            <a:r>
              <a:rPr lang="it-IT" b="1">
                <a:latin typeface="Book Antiqua" pitchFamily="18" charset="0"/>
                <a:ea typeface="Calibri" pitchFamily="34" charset="0"/>
                <a:cs typeface="Times New Roman" pitchFamily="18" charset="0"/>
              </a:rPr>
              <a:t>Epilessia e comorbidità: ansia e depressione </a:t>
            </a:r>
            <a:endParaRPr lang="it-IT">
              <a:latin typeface="Calibri" pitchFamily="34" charset="0"/>
              <a:ea typeface="Calibri" pitchFamily="34" charset="0"/>
            </a:endParaRPr>
          </a:p>
        </p:txBody>
      </p:sp>
      <p:sp>
        <p:nvSpPr>
          <p:cNvPr id="14" name="Parentesi graffa chiusa 13"/>
          <p:cNvSpPr/>
          <p:nvPr/>
        </p:nvSpPr>
        <p:spPr>
          <a:xfrm>
            <a:off x="4778375" y="773113"/>
            <a:ext cx="2300288" cy="6072187"/>
          </a:xfrm>
          <a:prstGeom prst="rightBrace">
            <a:avLst>
              <a:gd name="adj1" fmla="val 8333"/>
              <a:gd name="adj2" fmla="val 49783"/>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it-IT"/>
          </a:p>
        </p:txBody>
      </p:sp>
      <p:sp>
        <p:nvSpPr>
          <p:cNvPr id="44040" name="CasellaDiTesto 14"/>
          <p:cNvSpPr txBox="1">
            <a:spLocks noChangeArrowheads="1"/>
          </p:cNvSpPr>
          <p:nvPr/>
        </p:nvSpPr>
        <p:spPr bwMode="auto">
          <a:xfrm>
            <a:off x="7424738" y="1019175"/>
            <a:ext cx="2724150" cy="1568450"/>
          </a:xfrm>
          <a:prstGeom prst="rect">
            <a:avLst/>
          </a:prstGeom>
          <a:noFill/>
          <a:ln w="9525">
            <a:noFill/>
            <a:miter lim="800000"/>
            <a:headEnd/>
            <a:tailEnd/>
          </a:ln>
        </p:spPr>
        <p:txBody>
          <a:bodyPr>
            <a:spAutoFit/>
          </a:bodyPr>
          <a:lstStyle/>
          <a:p>
            <a:pPr algn="ctr"/>
            <a:r>
              <a:rPr lang="it-IT" sz="9600">
                <a:solidFill>
                  <a:srgbClr val="0070C0"/>
                </a:solidFill>
                <a:latin typeface="Calibri" pitchFamily="34" charset="0"/>
              </a:rPr>
              <a:t>?</a:t>
            </a:r>
          </a:p>
        </p:txBody>
      </p:sp>
      <p:sp>
        <p:nvSpPr>
          <p:cNvPr id="2" name="Cornice 1"/>
          <p:cNvSpPr/>
          <p:nvPr/>
        </p:nvSpPr>
        <p:spPr>
          <a:xfrm>
            <a:off x="2227263" y="1506538"/>
            <a:ext cx="966787" cy="85725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solidFill>
                <a:schemeClr val="tx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Picture 2" descr="madonna dell'arco"/>
          <p:cNvPicPr>
            <a:picLocks noChangeAspect="1" noChangeArrowheads="1"/>
          </p:cNvPicPr>
          <p:nvPr/>
        </p:nvPicPr>
        <p:blipFill>
          <a:blip r:embed="rId2"/>
          <a:srcRect l="32947" t="7053" r="932" b="34006"/>
          <a:stretch>
            <a:fillRect/>
          </a:stretch>
        </p:blipFill>
        <p:spPr bwMode="auto">
          <a:xfrm>
            <a:off x="222250" y="415925"/>
            <a:ext cx="4710113" cy="3048000"/>
          </a:xfrm>
          <a:prstGeom prst="rect">
            <a:avLst/>
          </a:prstGeom>
          <a:noFill/>
          <a:ln w="9525">
            <a:noFill/>
            <a:miter lim="800000"/>
            <a:headEnd/>
            <a:tailEnd/>
          </a:ln>
        </p:spPr>
      </p:pic>
      <p:sp>
        <p:nvSpPr>
          <p:cNvPr id="45058" name="Rettangolo 1"/>
          <p:cNvSpPr>
            <a:spLocks noChangeArrowheads="1"/>
          </p:cNvSpPr>
          <p:nvPr/>
        </p:nvSpPr>
        <p:spPr bwMode="auto">
          <a:xfrm>
            <a:off x="5053013" y="415925"/>
            <a:ext cx="4095750" cy="508000"/>
          </a:xfrm>
          <a:prstGeom prst="rect">
            <a:avLst/>
          </a:prstGeom>
          <a:noFill/>
          <a:ln w="9525">
            <a:noFill/>
            <a:miter lim="800000"/>
            <a:headEnd/>
            <a:tailEnd/>
          </a:ln>
        </p:spPr>
        <p:txBody>
          <a:bodyPr wrap="none">
            <a:spAutoFit/>
          </a:bodyPr>
          <a:lstStyle/>
          <a:p>
            <a:pPr algn="just">
              <a:lnSpc>
                <a:spcPct val="150000"/>
              </a:lnSpc>
            </a:pPr>
            <a:r>
              <a:rPr lang="it-IT">
                <a:latin typeface="Times New Roman" pitchFamily="18" charset="0"/>
                <a:ea typeface="Calibri" pitchFamily="34" charset="0"/>
                <a:cs typeface="Times New Roman" pitchFamily="18" charset="0"/>
              </a:rPr>
              <a:t>Fonte: Santuario della Madonna dell’Arco</a:t>
            </a:r>
            <a:endParaRPr lang="it-IT" sz="1400">
              <a:latin typeface="Calibri" pitchFamily="34" charset="0"/>
              <a:ea typeface="Calibri" pitchFamily="34" charset="0"/>
              <a:cs typeface="Times New Roman" pitchFamily="18" charset="0"/>
            </a:endParaRPr>
          </a:p>
        </p:txBody>
      </p:sp>
      <p:pic>
        <p:nvPicPr>
          <p:cNvPr id="45059" name="Picture 3" descr="o111b279"/>
          <p:cNvPicPr>
            <a:picLocks noChangeAspect="1" noChangeArrowheads="1"/>
          </p:cNvPicPr>
          <p:nvPr/>
        </p:nvPicPr>
        <p:blipFill>
          <a:blip r:embed="rId3"/>
          <a:srcRect/>
          <a:stretch>
            <a:fillRect/>
          </a:stretch>
        </p:blipFill>
        <p:spPr bwMode="auto">
          <a:xfrm>
            <a:off x="644525" y="3735388"/>
            <a:ext cx="5002213" cy="2859087"/>
          </a:xfrm>
          <a:prstGeom prst="rect">
            <a:avLst/>
          </a:prstGeom>
          <a:noFill/>
          <a:ln w="9525">
            <a:noFill/>
            <a:miter lim="800000"/>
            <a:headEnd/>
            <a:tailEnd/>
          </a:ln>
        </p:spPr>
      </p:pic>
      <p:sp>
        <p:nvSpPr>
          <p:cNvPr id="45060" name="Rettangolo 2"/>
          <p:cNvSpPr>
            <a:spLocks noChangeArrowheads="1"/>
          </p:cNvSpPr>
          <p:nvPr/>
        </p:nvSpPr>
        <p:spPr bwMode="auto">
          <a:xfrm>
            <a:off x="5924550" y="5930900"/>
            <a:ext cx="5391150" cy="508000"/>
          </a:xfrm>
          <a:prstGeom prst="rect">
            <a:avLst/>
          </a:prstGeom>
          <a:noFill/>
          <a:ln w="9525">
            <a:noFill/>
            <a:miter lim="800000"/>
            <a:headEnd/>
            <a:tailEnd/>
          </a:ln>
        </p:spPr>
        <p:txBody>
          <a:bodyPr wrap="none">
            <a:spAutoFit/>
          </a:bodyPr>
          <a:lstStyle/>
          <a:p>
            <a:pPr algn="just">
              <a:lnSpc>
                <a:spcPct val="150000"/>
              </a:lnSpc>
            </a:pPr>
            <a:r>
              <a:rPr lang="it-IT">
                <a:latin typeface="Times New Roman" pitchFamily="18" charset="0"/>
                <a:ea typeface="Calibri" pitchFamily="34" charset="0"/>
                <a:cs typeface="Times New Roman" pitchFamily="18" charset="0"/>
              </a:rPr>
              <a:t>Fonte: Santuario dei SS. Martiri Alfio, Cirino, Filadelfio</a:t>
            </a:r>
            <a:endParaRPr lang="it-IT" sz="1400">
              <a:latin typeface="Calibri" pitchFamily="34" charset="0"/>
              <a:ea typeface="Calibri" pitchFamily="34" charset="0"/>
              <a:cs typeface="Times New Roman" pitchFamily="18" charset="0"/>
            </a:endParaRPr>
          </a:p>
        </p:txBody>
      </p:sp>
      <p:sp>
        <p:nvSpPr>
          <p:cNvPr id="45061" name="CasellaDiTesto 3"/>
          <p:cNvSpPr txBox="1">
            <a:spLocks noChangeArrowheads="1"/>
          </p:cNvSpPr>
          <p:nvPr/>
        </p:nvSpPr>
        <p:spPr bwMode="auto">
          <a:xfrm>
            <a:off x="6864350" y="2641600"/>
            <a:ext cx="4352925" cy="1570038"/>
          </a:xfrm>
          <a:prstGeom prst="rect">
            <a:avLst/>
          </a:prstGeom>
          <a:noFill/>
          <a:ln w="9525">
            <a:noFill/>
            <a:miter lim="800000"/>
            <a:headEnd/>
            <a:tailEnd/>
          </a:ln>
        </p:spPr>
        <p:txBody>
          <a:bodyPr>
            <a:spAutoFit/>
          </a:bodyPr>
          <a:lstStyle/>
          <a:p>
            <a:r>
              <a:rPr lang="it-IT" sz="4800" i="1">
                <a:latin typeface="Calibri" pitchFamily="34" charset="0"/>
              </a:rPr>
              <a:t>Grazie per l’attenzione</a:t>
            </a:r>
          </a:p>
        </p:txBody>
      </p:sp>
      <p:sp>
        <p:nvSpPr>
          <p:cNvPr id="5" name="Cornice 4"/>
          <p:cNvSpPr/>
          <p:nvPr/>
        </p:nvSpPr>
        <p:spPr>
          <a:xfrm>
            <a:off x="6149975" y="1828800"/>
            <a:ext cx="4500563" cy="3232150"/>
          </a:xfrm>
          <a:prstGeom prst="frame">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solidFill>
                <a:schemeClr val="tx1"/>
              </a:solidFill>
            </a:endParaRPr>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1326</TotalTime>
  <Words>2592</Words>
  <Application>Microsoft Office PowerPoint</Application>
  <PresentationFormat>Widescreen</PresentationFormat>
  <Paragraphs>269</Paragraphs>
  <Slides>34</Slides>
  <Notes>0</Notes>
  <HiddenSlides>0</HiddenSlides>
  <MMClips>0</MMClips>
  <ScaleCrop>false</ScaleCrop>
  <HeadingPairs>
    <vt:vector size="6" baseType="variant">
      <vt:variant>
        <vt:lpstr>Caratteri utilizzati</vt:lpstr>
      </vt:variant>
      <vt:variant>
        <vt:i4>16</vt:i4>
      </vt:variant>
      <vt:variant>
        <vt:lpstr>Tema</vt:lpstr>
      </vt:variant>
      <vt:variant>
        <vt:i4>1</vt:i4>
      </vt:variant>
      <vt:variant>
        <vt:lpstr>Titoli diapositive</vt:lpstr>
      </vt:variant>
      <vt:variant>
        <vt:i4>34</vt:i4>
      </vt:variant>
    </vt:vector>
  </HeadingPairs>
  <TitlesOfParts>
    <vt:vector size="51" baseType="lpstr">
      <vt:lpstr>-apple-system</vt:lpstr>
      <vt:lpstr>Arial</vt:lpstr>
      <vt:lpstr>Book Antiqua</vt:lpstr>
      <vt:lpstr>Calibri</vt:lpstr>
      <vt:lpstr>Calibri Light</vt:lpstr>
      <vt:lpstr>Calibri-Bold</vt:lpstr>
      <vt:lpstr>FNOAB N+ Adv O T 863180fb</vt:lpstr>
      <vt:lpstr>Frutiger-Light</vt:lpstr>
      <vt:lpstr>HelveticaNeue</vt:lpstr>
      <vt:lpstr>HelveticaNeue-Bold</vt:lpstr>
      <vt:lpstr>MS-PGothic</vt:lpstr>
      <vt:lpstr>Open Sans</vt:lpstr>
      <vt:lpstr>Times New Roman</vt:lpstr>
      <vt:lpstr>Verdana</vt:lpstr>
      <vt:lpstr>Verdana-Bold</vt:lpstr>
      <vt:lpstr>Wingdings</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Spedali Civili di Brescia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scbnfis215</dc:creator>
  <cp:lastModifiedBy>Stefania Bracchi - OMCeOBS</cp:lastModifiedBy>
  <cp:revision>172</cp:revision>
  <cp:lastPrinted>2019-04-04T20:33:46Z</cp:lastPrinted>
  <dcterms:created xsi:type="dcterms:W3CDTF">2019-03-05T16:23:37Z</dcterms:created>
  <dcterms:modified xsi:type="dcterms:W3CDTF">2020-09-14T08:06:22Z</dcterms:modified>
</cp:coreProperties>
</file>