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df" ContentType="application/pdf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9"/>
  </p:notesMasterIdLst>
  <p:sldIdLst>
    <p:sldId id="256" r:id="rId2"/>
    <p:sldId id="278" r:id="rId3"/>
    <p:sldId id="298" r:id="rId4"/>
    <p:sldId id="291" r:id="rId5"/>
    <p:sldId id="292" r:id="rId6"/>
    <p:sldId id="293" r:id="rId7"/>
    <p:sldId id="261" r:id="rId8"/>
    <p:sldId id="269" r:id="rId9"/>
    <p:sldId id="297" r:id="rId10"/>
    <p:sldId id="258" r:id="rId11"/>
    <p:sldId id="280" r:id="rId12"/>
    <p:sldId id="272" r:id="rId13"/>
    <p:sldId id="299" r:id="rId14"/>
    <p:sldId id="257" r:id="rId15"/>
    <p:sldId id="265" r:id="rId16"/>
    <p:sldId id="267" r:id="rId17"/>
    <p:sldId id="268" r:id="rId18"/>
    <p:sldId id="271" r:id="rId19"/>
    <p:sldId id="277" r:id="rId20"/>
    <p:sldId id="270" r:id="rId21"/>
    <p:sldId id="300" r:id="rId22"/>
    <p:sldId id="294" r:id="rId23"/>
    <p:sldId id="259" r:id="rId24"/>
    <p:sldId id="263" r:id="rId25"/>
    <p:sldId id="295" r:id="rId26"/>
    <p:sldId id="275" r:id="rId27"/>
    <p:sldId id="284" r:id="rId28"/>
    <p:sldId id="296" r:id="rId29"/>
    <p:sldId id="281" r:id="rId30"/>
    <p:sldId id="285" r:id="rId31"/>
    <p:sldId id="286" r:id="rId32"/>
    <p:sldId id="287" r:id="rId33"/>
    <p:sldId id="288" r:id="rId34"/>
    <p:sldId id="289" r:id="rId35"/>
    <p:sldId id="282" r:id="rId36"/>
    <p:sldId id="290" r:id="rId37"/>
    <p:sldId id="301" r:id="rId38"/>
  </p:sldIdLst>
  <p:sldSz cx="9144000" cy="6858000" type="screen4x3"/>
  <p:notesSz cx="6858000" cy="9144000"/>
  <p:defaultTextStyle>
    <a:defPPr>
      <a:defRPr lang="it-IT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>
    <p:restoredLeft sz="15620"/>
    <p:restoredTop sz="94660"/>
  </p:normalViewPr>
  <p:slideViewPr>
    <p:cSldViewPr snapToObjects="1">
      <p:cViewPr varScale="1">
        <p:scale>
          <a:sx n="67" d="100"/>
          <a:sy n="67" d="100"/>
        </p:scale>
        <p:origin x="90" y="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image" Target="../media/image2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9B0794-9003-0840-B085-06E0C0A8A112}" type="datetimeFigureOut">
              <a:rPr lang="it-IT" smtClean="0"/>
              <a:pPr/>
              <a:t>14/09/2020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0B52FD-54DB-3E4E-A32F-CBE1B5F431C2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953D10A-EDE9-BB40-8C86-CC37C83F0106}" type="slidenum">
              <a:rPr lang="it-IT"/>
              <a:pPr/>
              <a:t>23</a:t>
            </a:fld>
            <a:endParaRPr lang="it-IT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>
              <a:latin typeface="Arial" pitchFamily="4" charset="0"/>
              <a:ea typeface="ＭＳ Ｐゴシック" pitchFamily="4" charset="-128"/>
              <a:cs typeface="ＭＳ Ｐゴシック" pitchFamily="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0B52FD-54DB-3E4E-A32F-CBE1B5F431C2}" type="slidenum">
              <a:rPr lang="it-IT" smtClean="0"/>
              <a:pPr/>
              <a:t>27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5595D-57D4-054E-9B6F-356F4DC0109E}" type="datetimeFigureOut">
              <a:rPr lang="it-IT" smtClean="0"/>
              <a:pPr/>
              <a:t>14/09/2020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051DF-6F3E-6141-8933-D4D401A7A83D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5595D-57D4-054E-9B6F-356F4DC0109E}" type="datetimeFigureOut">
              <a:rPr lang="it-IT" smtClean="0"/>
              <a:pPr/>
              <a:t>14/09/2020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051DF-6F3E-6141-8933-D4D401A7A83D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stile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5595D-57D4-054E-9B6F-356F4DC0109E}" type="datetimeFigureOut">
              <a:rPr lang="it-IT" smtClean="0"/>
              <a:pPr/>
              <a:t>14/09/2020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051DF-6F3E-6141-8933-D4D401A7A83D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5595D-57D4-054E-9B6F-356F4DC0109E}" type="datetimeFigureOut">
              <a:rPr lang="it-IT" smtClean="0"/>
              <a:pPr/>
              <a:t>14/09/2020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051DF-6F3E-6141-8933-D4D401A7A83D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stile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5595D-57D4-054E-9B6F-356F4DC0109E}" type="datetimeFigureOut">
              <a:rPr lang="it-IT" smtClean="0"/>
              <a:pPr/>
              <a:t>14/09/2020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051DF-6F3E-6141-8933-D4D401A7A83D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5595D-57D4-054E-9B6F-356F4DC0109E}" type="datetimeFigureOut">
              <a:rPr lang="it-IT" smtClean="0"/>
              <a:pPr/>
              <a:t>14/09/2020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051DF-6F3E-6141-8933-D4D401A7A83D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5595D-57D4-054E-9B6F-356F4DC0109E}" type="datetimeFigureOut">
              <a:rPr lang="it-IT" smtClean="0"/>
              <a:pPr/>
              <a:t>14/09/2020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051DF-6F3E-6141-8933-D4D401A7A83D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stile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5595D-57D4-054E-9B6F-356F4DC0109E}" type="datetimeFigureOut">
              <a:rPr lang="it-IT" smtClean="0"/>
              <a:pPr/>
              <a:t>14/09/2020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051DF-6F3E-6141-8933-D4D401A7A83D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stile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5595D-57D4-054E-9B6F-356F4DC0109E}" type="datetimeFigureOut">
              <a:rPr lang="it-IT" smtClean="0"/>
              <a:pPr/>
              <a:t>14/09/2020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051DF-6F3E-6141-8933-D4D401A7A83D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5595D-57D4-054E-9B6F-356F4DC0109E}" type="datetimeFigureOut">
              <a:rPr lang="it-IT" smtClean="0"/>
              <a:pPr/>
              <a:t>14/09/2020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051DF-6F3E-6141-8933-D4D401A7A83D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verticale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95595D-57D4-054E-9B6F-356F4DC0109E}" type="datetimeFigureOut">
              <a:rPr lang="it-IT" smtClean="0"/>
              <a:pPr/>
              <a:t>14/09/2020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3051DF-6F3E-6141-8933-D4D401A7A83D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stile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95595D-57D4-054E-9B6F-356F4DC0109E}" type="datetimeFigureOut">
              <a:rPr lang="it-IT" smtClean="0"/>
              <a:pPr/>
              <a:t>14/09/2020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3051DF-6F3E-6141-8933-D4D401A7A83D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.pd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22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21.wmf"/><Relationship Id="rId4" Type="http://schemas.openxmlformats.org/officeDocument/2006/relationships/oleObject" Target="../embeddings/oleObject1.bin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400000" y="3292475"/>
            <a:ext cx="7772400" cy="1470025"/>
          </a:xfrm>
        </p:spPr>
        <p:txBody>
          <a:bodyPr>
            <a:noAutofit/>
          </a:bodyPr>
          <a:lstStyle/>
          <a:p>
            <a:r>
              <a:rPr lang="it-IT" sz="3200" dirty="0">
                <a:solidFill>
                  <a:srgbClr val="FF0000"/>
                </a:solidFill>
              </a:rPr>
              <a:t>Epilessia: </a:t>
            </a:r>
            <a:br>
              <a:rPr lang="it-IT" sz="3200" dirty="0">
                <a:solidFill>
                  <a:srgbClr val="FF0000"/>
                </a:solidFill>
              </a:rPr>
            </a:br>
            <a:r>
              <a:rPr lang="it-IT" sz="3200" dirty="0">
                <a:solidFill>
                  <a:srgbClr val="FF0000"/>
                </a:solidFill>
              </a:rPr>
              <a:t>terapia anticomiziale,</a:t>
            </a:r>
            <a:br>
              <a:rPr lang="it-IT" sz="3200" dirty="0">
                <a:solidFill>
                  <a:srgbClr val="FF0000"/>
                </a:solidFill>
              </a:rPr>
            </a:br>
            <a:r>
              <a:rPr lang="it-IT" sz="3200" dirty="0">
                <a:solidFill>
                  <a:srgbClr val="FF0000"/>
                </a:solidFill>
              </a:rPr>
              <a:t>contraccezione e </a:t>
            </a:r>
            <a:r>
              <a:rPr lang="it-IT" sz="3200" dirty="0" err="1">
                <a:solidFill>
                  <a:srgbClr val="FF0000"/>
                </a:solidFill>
              </a:rPr>
              <a:t>teratogenicità</a:t>
            </a:r>
            <a:endParaRPr lang="it-IT" sz="3200" dirty="0">
              <a:solidFill>
                <a:srgbClr val="FF0000"/>
              </a:solidFill>
            </a:endParaRP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691680" y="5028818"/>
            <a:ext cx="5184576" cy="1136486"/>
          </a:xfrm>
        </p:spPr>
        <p:txBody>
          <a:bodyPr>
            <a:normAutofit fontScale="70000" lnSpcReduction="20000"/>
          </a:bodyPr>
          <a:lstStyle/>
          <a:p>
            <a:endParaRPr lang="it-IT" dirty="0"/>
          </a:p>
          <a:p>
            <a:r>
              <a:rPr lang="it-IT" dirty="0"/>
              <a:t>Sonia Zatti</a:t>
            </a:r>
          </a:p>
          <a:p>
            <a:r>
              <a:rPr lang="it-IT" dirty="0"/>
              <a:t>Giovanni  De Maria</a:t>
            </a:r>
          </a:p>
        </p:txBody>
      </p:sp>
      <p:pic>
        <p:nvPicPr>
          <p:cNvPr id="4" name="Immagine 11" descr="LOGO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5157192"/>
            <a:ext cx="899713" cy="100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9419" y="116632"/>
            <a:ext cx="6026877" cy="265591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71600" y="404664"/>
            <a:ext cx="6449144" cy="1178560"/>
          </a:xfrm>
        </p:spPr>
        <p:txBody>
          <a:bodyPr>
            <a:normAutofit/>
          </a:bodyPr>
          <a:lstStyle/>
          <a:p>
            <a:r>
              <a:rPr lang="it-IT" sz="2400" dirty="0">
                <a:solidFill>
                  <a:srgbClr val="FF0000"/>
                </a:solidFill>
              </a:rPr>
              <a:t>Conflitti di interesse</a:t>
            </a:r>
            <a:br>
              <a:rPr lang="it-IT" sz="2400" dirty="0">
                <a:solidFill>
                  <a:srgbClr val="FF0000"/>
                </a:solidFill>
              </a:rPr>
            </a:br>
            <a:r>
              <a:rPr lang="it-IT" sz="2400" dirty="0">
                <a:solidFill>
                  <a:srgbClr val="FF0000"/>
                </a:solidFill>
              </a:rPr>
              <a:t>Sonia </a:t>
            </a:r>
            <a:r>
              <a:rPr lang="it-IT" sz="2400" dirty="0" err="1">
                <a:solidFill>
                  <a:srgbClr val="FF0000"/>
                </a:solidFill>
              </a:rPr>
              <a:t>Zatti</a:t>
            </a:r>
            <a:endParaRPr lang="it-IT" sz="2400" dirty="0">
              <a:solidFill>
                <a:srgbClr val="FF0000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242616" y="1484784"/>
            <a:ext cx="7001792" cy="2133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it-IT" sz="2400" dirty="0" err="1"/>
              <a:t>Advisory</a:t>
            </a:r>
            <a:r>
              <a:rPr lang="it-IT" sz="2400" dirty="0"/>
              <a:t> </a:t>
            </a:r>
            <a:r>
              <a:rPr lang="it-IT" sz="2400" dirty="0" err="1"/>
              <a:t>board</a:t>
            </a:r>
            <a:r>
              <a:rPr lang="it-IT" sz="2400" dirty="0"/>
              <a:t> , relazioni/sponsorizzazioni in congressi</a:t>
            </a:r>
          </a:p>
          <a:p>
            <a:r>
              <a:rPr lang="it-IT" sz="2400" dirty="0"/>
              <a:t>UCB </a:t>
            </a:r>
            <a:r>
              <a:rPr lang="it-IT" sz="2400" dirty="0" err="1"/>
              <a:t>pharma</a:t>
            </a:r>
            <a:endParaRPr lang="it-IT" sz="2400" dirty="0"/>
          </a:p>
          <a:p>
            <a:r>
              <a:rPr lang="it-IT" sz="2400" dirty="0" err="1"/>
              <a:t>Effik</a:t>
            </a:r>
            <a:endParaRPr lang="it-IT" sz="2400" dirty="0"/>
          </a:p>
          <a:p>
            <a:r>
              <a:rPr lang="it-IT" sz="2400" dirty="0" err="1"/>
              <a:t>S&amp;R</a:t>
            </a:r>
            <a:r>
              <a:rPr lang="it-IT" sz="2400" dirty="0"/>
              <a:t> farmaceutici</a:t>
            </a:r>
          </a:p>
        </p:txBody>
      </p:sp>
      <p:sp>
        <p:nvSpPr>
          <p:cNvPr id="4" name="Titolo 1">
            <a:extLst>
              <a:ext uri="{FF2B5EF4-FFF2-40B4-BE49-F238E27FC236}">
                <a16:creationId xmlns:a16="http://schemas.microsoft.com/office/drawing/2014/main" id="{44906936-7B5F-4634-929C-684CE5B9F31E}"/>
              </a:ext>
            </a:extLst>
          </p:cNvPr>
          <p:cNvSpPr txBox="1">
            <a:spLocks/>
          </p:cNvSpPr>
          <p:nvPr/>
        </p:nvSpPr>
        <p:spPr>
          <a:xfrm>
            <a:off x="1475656" y="3501008"/>
            <a:ext cx="561662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t-IT" sz="2400" dirty="0">
                <a:solidFill>
                  <a:srgbClr val="FF0000"/>
                </a:solidFill>
              </a:rPr>
              <a:t>Conflitti di interesse</a:t>
            </a:r>
            <a:br>
              <a:rPr lang="it-IT" sz="2400" dirty="0">
                <a:solidFill>
                  <a:srgbClr val="FF0000"/>
                </a:solidFill>
              </a:rPr>
            </a:br>
            <a:r>
              <a:rPr lang="it-IT" sz="2400" dirty="0">
                <a:solidFill>
                  <a:srgbClr val="FF0000"/>
                </a:solidFill>
              </a:rPr>
              <a:t>Giovanni De Maria</a:t>
            </a:r>
          </a:p>
        </p:txBody>
      </p:sp>
      <p:sp>
        <p:nvSpPr>
          <p:cNvPr id="5" name="Segnaposto contenuto 2">
            <a:extLst>
              <a:ext uri="{FF2B5EF4-FFF2-40B4-BE49-F238E27FC236}">
                <a16:creationId xmlns:a16="http://schemas.microsoft.com/office/drawing/2014/main" id="{973439B3-7D3F-46EA-A8F5-E825DD2A5990}"/>
              </a:ext>
            </a:extLst>
          </p:cNvPr>
          <p:cNvSpPr txBox="1">
            <a:spLocks/>
          </p:cNvSpPr>
          <p:nvPr/>
        </p:nvSpPr>
        <p:spPr>
          <a:xfrm>
            <a:off x="1395016" y="4725144"/>
            <a:ext cx="4113088" cy="5040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/>
              <a:buNone/>
            </a:pPr>
            <a:r>
              <a:rPr lang="it-IT" sz="2400" dirty="0" err="1"/>
              <a:t>Advisory</a:t>
            </a:r>
            <a:r>
              <a:rPr lang="it-IT" sz="2400" dirty="0"/>
              <a:t> board , EISAI </a:t>
            </a:r>
            <a:r>
              <a:rPr lang="it-IT" sz="2400" dirty="0" err="1"/>
              <a:t>srl</a:t>
            </a:r>
            <a:endParaRPr lang="it-IT"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>
                <a:solidFill>
                  <a:srgbClr val="FF0000"/>
                </a:solidFill>
              </a:rPr>
              <a:t>Pianificazione familiare</a:t>
            </a:r>
          </a:p>
        </p:txBody>
      </p:sp>
      <p:pic>
        <p:nvPicPr>
          <p:cNvPr id="4" name="Immagine 3" descr="Family-Planning-Methods-2014.pdf"/>
          <p:cNvPicPr>
            <a:picLocks noChangeAspect="1"/>
          </p:cNvPicPr>
          <p:nvPr/>
        </p:nvPicPr>
        <mc:AlternateContent xmlns:mc="http://schemas.openxmlformats.org/markup-compatibility/2006">
          <mc:Choice xmlns:ma="http://schemas.microsoft.com/office/mac/drawingml/2008/main" xmlns:mv="urn:schemas-microsoft-com:mac:vml" xmlns="" Requires="ma">
            <p:blipFill>
              <a:blip r:embed="rId2"/>
              <a:stretch>
                <a:fillRect/>
              </a:stretch>
            </p:blipFill>
          </mc:Choice>
          <mc:Fallback>
            <p:blipFill>
              <a:blip r:embed="rId3"/>
              <a:stretch>
                <a:fillRect/>
              </a:stretch>
            </p:blipFill>
          </mc:Fallback>
        </mc:AlternateContent>
        <p:spPr>
          <a:xfrm>
            <a:off x="457200" y="1143000"/>
            <a:ext cx="8001000" cy="5334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>
                <a:solidFill>
                  <a:srgbClr val="FF0000"/>
                </a:solidFill>
              </a:rPr>
              <a:t>Pianificazione familiare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it-IT" dirty="0"/>
              <a:t>16 % donne in Italia tra i 15-44 anni (14 posto in Europa solo davanti a Spagna, Slovacchia,Polonia e Grecia) usa metodo contraccettivo ormonale</a:t>
            </a:r>
          </a:p>
          <a:p>
            <a:r>
              <a:rPr lang="it-IT" dirty="0"/>
              <a:t>Solo 8% delle ragazze</a:t>
            </a:r>
          </a:p>
          <a:p>
            <a:endParaRPr lang="it-IT" dirty="0"/>
          </a:p>
          <a:p>
            <a:pPr>
              <a:buNone/>
            </a:pPr>
            <a:endParaRPr lang="it-IT" dirty="0"/>
          </a:p>
          <a:p>
            <a:r>
              <a:rPr lang="it-IT" dirty="0"/>
              <a:t>Epilessia coinvolge  6,4/1000 persone</a:t>
            </a:r>
          </a:p>
          <a:p>
            <a:r>
              <a:rPr lang="it-IT" dirty="0"/>
              <a:t>50% delle donne e ragazze con epilessia è nell’età fertile</a:t>
            </a:r>
          </a:p>
          <a:p>
            <a:r>
              <a:rPr lang="it-IT" dirty="0"/>
              <a:t> Fallimento della contraccezione ormonale nella popolazione sana 1%</a:t>
            </a:r>
          </a:p>
          <a:p>
            <a:r>
              <a:rPr lang="it-IT" dirty="0"/>
              <a:t>Nelle donne con epilessia 3-6%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>
                <a:solidFill>
                  <a:srgbClr val="FF0000"/>
                </a:solidFill>
              </a:rPr>
              <a:t>Pianificazione familiare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/>
              <a:t>Fallimento contraccettivo causa gravidanza </a:t>
            </a:r>
            <a:r>
              <a:rPr lang="it-IT" dirty="0" err="1"/>
              <a:t>¼</a:t>
            </a:r>
            <a:r>
              <a:rPr lang="it-IT" dirty="0"/>
              <a:t> donne con epilessia</a:t>
            </a:r>
          </a:p>
          <a:p>
            <a:r>
              <a:rPr lang="it-IT" dirty="0"/>
              <a:t>Metodi di barriera 15-20% fallimenti non accettabile in chi utilizza farmaci potenzialmente teratogeni</a:t>
            </a:r>
          </a:p>
          <a:p>
            <a:r>
              <a:rPr lang="it-IT" dirty="0"/>
              <a:t>65% gravidanze sono non pianificate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>
                <a:solidFill>
                  <a:srgbClr val="FF0000"/>
                </a:solidFill>
              </a:rPr>
              <a:t>Interazione tra farmaci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3600" y="1617616"/>
            <a:ext cx="4870450" cy="4452983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>
                <a:solidFill>
                  <a:srgbClr val="FF0000"/>
                </a:solidFill>
              </a:rPr>
              <a:t>Interazione </a:t>
            </a:r>
            <a:br>
              <a:rPr lang="it-IT" dirty="0">
                <a:solidFill>
                  <a:srgbClr val="FF0000"/>
                </a:solidFill>
              </a:rPr>
            </a:br>
            <a:r>
              <a:rPr lang="it-IT" dirty="0">
                <a:solidFill>
                  <a:srgbClr val="FF0000"/>
                </a:solidFill>
              </a:rPr>
              <a:t>antiepilettici e contraccettivo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525963"/>
          </a:xfrm>
        </p:spPr>
        <p:txBody>
          <a:bodyPr/>
          <a:lstStyle/>
          <a:p>
            <a:r>
              <a:rPr lang="it-IT" dirty="0"/>
              <a:t>Bidirezionale</a:t>
            </a:r>
          </a:p>
          <a:p>
            <a:r>
              <a:rPr lang="it-IT" dirty="0"/>
              <a:t>Rischi</a:t>
            </a:r>
          </a:p>
          <a:p>
            <a:r>
              <a:rPr lang="it-IT" dirty="0"/>
              <a:t>Fallimento del contraccettivo e gravidanza indesiderata</a:t>
            </a:r>
          </a:p>
          <a:p>
            <a:r>
              <a:rPr lang="it-IT" dirty="0" err="1"/>
              <a:t>Teratogenicità</a:t>
            </a:r>
            <a:endParaRPr lang="it-IT" dirty="0"/>
          </a:p>
          <a:p>
            <a:r>
              <a:rPr lang="it-IT" dirty="0"/>
              <a:t>Diminuzione dell’attività dell’antiepilettico</a:t>
            </a:r>
          </a:p>
          <a:p>
            <a:r>
              <a:rPr lang="it-IT" dirty="0"/>
              <a:t>Aumento delle crisi comiziali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381000" y="315369"/>
            <a:ext cx="8229600" cy="63709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Estradiolo (EE)  è metabolizzato e soggetto ad effetto di primo passaggio</a:t>
            </a:r>
          </a:p>
          <a:p>
            <a:endParaRPr lang="it-IT" sz="2400" dirty="0"/>
          </a:p>
          <a:p>
            <a:r>
              <a:rPr lang="it-IT" sz="2400" dirty="0"/>
              <a:t>A livello epatico subisce </a:t>
            </a:r>
            <a:r>
              <a:rPr lang="it-IT" sz="2400" dirty="0" err="1"/>
              <a:t>biotrasformazioni</a:t>
            </a:r>
            <a:r>
              <a:rPr lang="it-IT" sz="2400" dirty="0"/>
              <a:t> catalizzate dal citocromo P450, uridine </a:t>
            </a:r>
            <a:r>
              <a:rPr lang="it-IT" sz="2400" dirty="0" err="1"/>
              <a:t>difosfato-glucoronoiltransferasi</a:t>
            </a:r>
            <a:r>
              <a:rPr lang="it-IT" sz="2400" dirty="0"/>
              <a:t> (UGT)e </a:t>
            </a:r>
            <a:r>
              <a:rPr lang="it-IT" sz="2400" dirty="0" err="1"/>
              <a:t>sulfotransferasi</a:t>
            </a:r>
            <a:r>
              <a:rPr lang="it-IT" sz="2400" dirty="0"/>
              <a:t> (SULT)</a:t>
            </a:r>
          </a:p>
          <a:p>
            <a:r>
              <a:rPr lang="it-IT" sz="2400" dirty="0"/>
              <a:t>Questi enzimi sono sede di interazione tra i farmaci</a:t>
            </a:r>
          </a:p>
          <a:p>
            <a:endParaRPr lang="it-IT" sz="2400" dirty="0"/>
          </a:p>
          <a:p>
            <a:r>
              <a:rPr lang="it-IT" sz="2400" dirty="0"/>
              <a:t>La </a:t>
            </a:r>
            <a:r>
              <a:rPr lang="it-IT" sz="2400" dirty="0" err="1"/>
              <a:t>glucoronidazione</a:t>
            </a:r>
            <a:r>
              <a:rPr lang="it-IT" sz="2400" dirty="0"/>
              <a:t> è inibita dal </a:t>
            </a:r>
            <a:r>
              <a:rPr lang="it-IT" sz="2400" dirty="0" err="1"/>
              <a:t>valproato</a:t>
            </a:r>
            <a:r>
              <a:rPr lang="it-IT" sz="2400" dirty="0"/>
              <a:t> e indotta dal </a:t>
            </a:r>
            <a:r>
              <a:rPr lang="it-IT" sz="2400" dirty="0" err="1"/>
              <a:t>fenobarbitale</a:t>
            </a:r>
            <a:r>
              <a:rPr lang="it-IT" sz="2400" dirty="0"/>
              <a:t>, </a:t>
            </a:r>
            <a:r>
              <a:rPr lang="it-IT" sz="2400" dirty="0" err="1"/>
              <a:t>fenitoina</a:t>
            </a:r>
            <a:r>
              <a:rPr lang="it-IT" sz="2400" dirty="0"/>
              <a:t> e dai farmaci induttori</a:t>
            </a:r>
          </a:p>
          <a:p>
            <a:endParaRPr lang="it-IT" sz="2400" dirty="0"/>
          </a:p>
          <a:p>
            <a:r>
              <a:rPr lang="it-IT" sz="2400" dirty="0"/>
              <a:t>EE può indurre</a:t>
            </a:r>
          </a:p>
          <a:p>
            <a:r>
              <a:rPr lang="it-IT" sz="2400" dirty="0"/>
              <a:t> gli enzimi UGT </a:t>
            </a:r>
          </a:p>
          <a:p>
            <a:r>
              <a:rPr lang="it-IT" sz="2400" dirty="0"/>
              <a:t>che aumentano il</a:t>
            </a:r>
          </a:p>
          <a:p>
            <a:r>
              <a:rPr lang="it-IT" sz="2400" dirty="0"/>
              <a:t> metabolismo di farmaci </a:t>
            </a:r>
          </a:p>
          <a:p>
            <a:r>
              <a:rPr lang="it-IT" sz="2400" dirty="0"/>
              <a:t>come </a:t>
            </a:r>
            <a:r>
              <a:rPr lang="it-IT" sz="2400" dirty="0" err="1"/>
              <a:t>lamotrigina</a:t>
            </a:r>
            <a:r>
              <a:rPr lang="it-IT" sz="2400" dirty="0"/>
              <a:t> o </a:t>
            </a:r>
          </a:p>
          <a:p>
            <a:r>
              <a:rPr lang="it-IT" sz="2400" dirty="0"/>
              <a:t>paracetamolo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4694" y="4114800"/>
            <a:ext cx="5009306" cy="2571543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>
            <a:extLst>
              <a:ext uri="{FF2B5EF4-FFF2-40B4-BE49-F238E27FC236}">
                <a16:creationId xmlns:a16="http://schemas.microsoft.com/office/drawing/2014/main" id="{54BCCE50-BF2B-488D-847E-23E5917F13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89" y="5093464"/>
            <a:ext cx="2826719" cy="1575895"/>
          </a:xfrm>
          <a:prstGeom prst="rect">
            <a:avLst/>
          </a:prstGeom>
        </p:spPr>
      </p:pic>
      <p:pic>
        <p:nvPicPr>
          <p:cNvPr id="5" name="Immagine 4" descr="Immagine che contiene screenshot&#10;&#10;Descrizione generata automaticamente">
            <a:extLst>
              <a:ext uri="{FF2B5EF4-FFF2-40B4-BE49-F238E27FC236}">
                <a16:creationId xmlns:a16="http://schemas.microsoft.com/office/drawing/2014/main" id="{2866D930-21DD-4707-8836-F1E0C59EB9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3768" y="166340"/>
            <a:ext cx="6468170" cy="5206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9219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4"/>
          <p:cNvSpPr txBox="1"/>
          <p:nvPr/>
        </p:nvSpPr>
        <p:spPr>
          <a:xfrm>
            <a:off x="228600" y="5201905"/>
            <a:ext cx="8915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 err="1">
                <a:solidFill>
                  <a:srgbClr val="0000FF"/>
                </a:solidFill>
              </a:rPr>
              <a:t>Carbamazepina</a:t>
            </a:r>
            <a:r>
              <a:rPr lang="it-IT" sz="2000" dirty="0">
                <a:solidFill>
                  <a:srgbClr val="0000FF"/>
                </a:solidFill>
              </a:rPr>
              <a:t>, </a:t>
            </a:r>
            <a:r>
              <a:rPr lang="it-IT" sz="2000" dirty="0" err="1">
                <a:solidFill>
                  <a:srgbClr val="0000FF"/>
                </a:solidFill>
              </a:rPr>
              <a:t>fenobarbital</a:t>
            </a:r>
            <a:r>
              <a:rPr lang="it-IT" sz="2000" dirty="0">
                <a:solidFill>
                  <a:srgbClr val="0000FF"/>
                </a:solidFill>
              </a:rPr>
              <a:t>, </a:t>
            </a:r>
            <a:r>
              <a:rPr lang="it-IT" sz="2000" dirty="0" err="1">
                <a:solidFill>
                  <a:srgbClr val="0000FF"/>
                </a:solidFill>
              </a:rPr>
              <a:t>fenitoina</a:t>
            </a:r>
            <a:r>
              <a:rPr lang="it-IT" sz="2000" dirty="0">
                <a:solidFill>
                  <a:srgbClr val="0000FF"/>
                </a:solidFill>
              </a:rPr>
              <a:t> sono potenti induttori enzimatici e possono accelerare il metabolismo dei contraccettivi ormonali</a:t>
            </a:r>
          </a:p>
          <a:p>
            <a:r>
              <a:rPr lang="it-IT" sz="2000" dirty="0">
                <a:solidFill>
                  <a:srgbClr val="0000FF"/>
                </a:solidFill>
              </a:rPr>
              <a:t>Aumento </a:t>
            </a:r>
            <a:r>
              <a:rPr lang="it-IT" sz="2000" dirty="0" err="1">
                <a:solidFill>
                  <a:srgbClr val="0000FF"/>
                </a:solidFill>
              </a:rPr>
              <a:t>R</a:t>
            </a:r>
            <a:r>
              <a:rPr lang="it-IT" sz="2000" dirty="0">
                <a:solidFill>
                  <a:srgbClr val="0000FF"/>
                </a:solidFill>
              </a:rPr>
              <a:t> di gravidanze indesiderate</a:t>
            </a:r>
          </a:p>
          <a:p>
            <a:r>
              <a:rPr lang="it-IT" sz="2000" dirty="0" err="1">
                <a:solidFill>
                  <a:srgbClr val="0000FF"/>
                </a:solidFill>
              </a:rPr>
              <a:t>Felbamato</a:t>
            </a:r>
            <a:r>
              <a:rPr lang="it-IT" sz="2000" dirty="0">
                <a:solidFill>
                  <a:srgbClr val="0000FF"/>
                </a:solidFill>
              </a:rPr>
              <a:t> e </a:t>
            </a:r>
            <a:r>
              <a:rPr lang="it-IT" sz="2000" dirty="0" err="1">
                <a:solidFill>
                  <a:srgbClr val="0000FF"/>
                </a:solidFill>
              </a:rPr>
              <a:t>topiramato</a:t>
            </a:r>
            <a:r>
              <a:rPr lang="it-IT" sz="2000" dirty="0">
                <a:solidFill>
                  <a:srgbClr val="0000FF"/>
                </a:solidFill>
              </a:rPr>
              <a:t> sono meno potenti 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6477000" y="381000"/>
            <a:ext cx="23622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Nei farmaci induttori consigliato usare COC  con alti livelli di EE ma non è </a:t>
            </a:r>
            <a:r>
              <a:rPr lang="it-IT" sz="2400" dirty="0" err="1"/>
              <a:t>evidence</a:t>
            </a:r>
            <a:r>
              <a:rPr lang="it-IT" sz="2400" dirty="0"/>
              <a:t> </a:t>
            </a:r>
            <a:r>
              <a:rPr lang="it-IT" sz="2400" dirty="0" err="1"/>
              <a:t>based</a:t>
            </a:r>
            <a:endParaRPr lang="it-IT" sz="2400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6477000" y="3276600"/>
            <a:ext cx="2362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dirty="0">
                <a:solidFill>
                  <a:srgbClr val="FF0000"/>
                </a:solidFill>
              </a:rPr>
              <a:t>Raccomandare associazione di metodi di barriera</a:t>
            </a:r>
          </a:p>
        </p:txBody>
      </p:sp>
      <p:pic>
        <p:nvPicPr>
          <p:cNvPr id="3" name="Immagine 2" descr="Immagine che contiene testo&#10;&#10;Descrizione generata automaticamente">
            <a:extLst>
              <a:ext uri="{FF2B5EF4-FFF2-40B4-BE49-F238E27FC236}">
                <a16:creationId xmlns:a16="http://schemas.microsoft.com/office/drawing/2014/main" id="{BE3D3666-C5F5-4D88-8150-3117FFB660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181270"/>
            <a:ext cx="5144128" cy="4975922"/>
          </a:xfrm>
          <a:prstGeom prst="rect">
            <a:avLst/>
          </a:prstGeom>
        </p:spPr>
      </p:pic>
      <p:sp>
        <p:nvSpPr>
          <p:cNvPr id="8" name="Rettangolo 7">
            <a:extLst>
              <a:ext uri="{FF2B5EF4-FFF2-40B4-BE49-F238E27FC236}">
                <a16:creationId xmlns:a16="http://schemas.microsoft.com/office/drawing/2014/main" id="{5B600132-6596-4B45-AC38-B9CEE90795C1}"/>
              </a:ext>
            </a:extLst>
          </p:cNvPr>
          <p:cNvSpPr/>
          <p:nvPr/>
        </p:nvSpPr>
        <p:spPr>
          <a:xfrm>
            <a:off x="611560" y="109262"/>
            <a:ext cx="5400600" cy="4975922"/>
          </a:xfrm>
          <a:prstGeom prst="rect">
            <a:avLst/>
          </a:prstGeom>
          <a:noFill/>
          <a:ln w="381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>
                <a:solidFill>
                  <a:srgbClr val="FF0000"/>
                </a:solidFill>
              </a:rPr>
              <a:t>Non interferiscono con metabolismo COC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1600201"/>
            <a:ext cx="7239000" cy="3581400"/>
          </a:xfrm>
        </p:spPr>
        <p:txBody>
          <a:bodyPr>
            <a:normAutofit fontScale="85000" lnSpcReduction="20000"/>
          </a:bodyPr>
          <a:lstStyle/>
          <a:p>
            <a:r>
              <a:rPr lang="it-IT" dirty="0"/>
              <a:t>Acido </a:t>
            </a:r>
            <a:r>
              <a:rPr lang="it-IT" dirty="0" err="1"/>
              <a:t>valproico</a:t>
            </a:r>
            <a:endParaRPr lang="it-IT" dirty="0"/>
          </a:p>
          <a:p>
            <a:r>
              <a:rPr lang="it-IT" dirty="0" err="1"/>
              <a:t>Vigabatrin</a:t>
            </a:r>
            <a:endParaRPr lang="it-IT" dirty="0"/>
          </a:p>
          <a:p>
            <a:r>
              <a:rPr lang="it-IT" dirty="0" err="1"/>
              <a:t>Gabapentin</a:t>
            </a:r>
            <a:endParaRPr lang="it-IT" dirty="0"/>
          </a:p>
          <a:p>
            <a:r>
              <a:rPr lang="it-IT" dirty="0" err="1"/>
              <a:t>Tiagabina</a:t>
            </a:r>
            <a:endParaRPr lang="it-IT" dirty="0"/>
          </a:p>
          <a:p>
            <a:r>
              <a:rPr lang="it-IT" dirty="0" err="1"/>
              <a:t>Levetiracetam</a:t>
            </a:r>
            <a:endParaRPr lang="it-IT" dirty="0"/>
          </a:p>
          <a:p>
            <a:r>
              <a:rPr lang="it-IT" dirty="0" err="1"/>
              <a:t>Zonisamide</a:t>
            </a:r>
            <a:endParaRPr lang="it-IT" dirty="0"/>
          </a:p>
          <a:p>
            <a:r>
              <a:rPr lang="it-IT"/>
              <a:t>Ethosuccimide</a:t>
            </a:r>
            <a:endParaRPr lang="it-IT" dirty="0"/>
          </a:p>
          <a:p>
            <a:r>
              <a:rPr lang="it-IT" dirty="0" err="1"/>
              <a:t>Benzodiazepine</a:t>
            </a:r>
            <a:r>
              <a:rPr lang="it-IT" dirty="0"/>
              <a:t>:</a:t>
            </a:r>
            <a:r>
              <a:rPr lang="it-IT" dirty="0" err="1"/>
              <a:t>clonazepam</a:t>
            </a:r>
            <a:r>
              <a:rPr lang="it-IT" dirty="0"/>
              <a:t>,</a:t>
            </a:r>
            <a:r>
              <a:rPr lang="it-IT" dirty="0" err="1"/>
              <a:t>clobazam</a:t>
            </a:r>
            <a:endParaRPr lang="it-IT" dirty="0"/>
          </a:p>
        </p:txBody>
      </p:sp>
      <p:pic>
        <p:nvPicPr>
          <p:cNvPr id="4" name="Immagine 3" descr="o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9800" y="1417638"/>
            <a:ext cx="2857500" cy="2857500"/>
          </a:xfrm>
          <a:prstGeom prst="rect">
            <a:avLst/>
          </a:prstGeom>
        </p:spPr>
      </p:pic>
      <p:sp>
        <p:nvSpPr>
          <p:cNvPr id="5" name="CasellaDiTesto 4"/>
          <p:cNvSpPr txBox="1"/>
          <p:nvPr/>
        </p:nvSpPr>
        <p:spPr>
          <a:xfrm>
            <a:off x="457200" y="5334000"/>
            <a:ext cx="7924800" cy="120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>
                <a:solidFill>
                  <a:srgbClr val="FF0000"/>
                </a:solidFill>
              </a:rPr>
              <a:t>Dose dipendenza</a:t>
            </a:r>
          </a:p>
          <a:p>
            <a:r>
              <a:rPr lang="it-IT" sz="2400" dirty="0" err="1"/>
              <a:t>Topiramato</a:t>
            </a:r>
            <a:r>
              <a:rPr lang="it-IT" sz="2400" dirty="0"/>
              <a:t> in </a:t>
            </a:r>
            <a:r>
              <a:rPr lang="it-IT" sz="2400" dirty="0" err="1"/>
              <a:t>monoterapia</a:t>
            </a:r>
            <a:r>
              <a:rPr lang="it-IT" sz="2400" dirty="0"/>
              <a:t> a dosi &lt; 200 mg non altera la farmacocinetica di EE 35 microgrammi</a:t>
            </a:r>
          </a:p>
          <a:p>
            <a:endParaRPr lang="it-IT" sz="24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egnaposto contenuto 4" descr="blog10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86199" y="3406267"/>
            <a:ext cx="4082395" cy="2719896"/>
          </a:xfrm>
        </p:spPr>
      </p:pic>
      <p:sp>
        <p:nvSpPr>
          <p:cNvPr id="6" name="CasellaDiTesto 5"/>
          <p:cNvSpPr txBox="1"/>
          <p:nvPr/>
        </p:nvSpPr>
        <p:spPr>
          <a:xfrm>
            <a:off x="1219200" y="990600"/>
            <a:ext cx="674939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dirty="0"/>
              <a:t>I farmaci antiepilettici non induttori non interferiscono con l’efficacia dei contraccettivi ormonali per cui le donne epilettiche che assumono questi farmaci possono scegliere qualsiasi metodo contraccettivo e di </a:t>
            </a:r>
            <a:r>
              <a:rPr lang="it-IT" sz="2400" dirty="0" err="1"/>
              <a:t>intercezione</a:t>
            </a:r>
            <a:endParaRPr lang="it-IT" sz="24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it-IT" dirty="0" err="1">
                <a:solidFill>
                  <a:srgbClr val="FF0000"/>
                </a:solidFill>
              </a:rPr>
              <a:t>Surveys</a:t>
            </a:r>
            <a:r>
              <a:rPr lang="it-IT" dirty="0">
                <a:solidFill>
                  <a:srgbClr val="FF0000"/>
                </a:solidFill>
              </a:rPr>
              <a:t>: problemi aperti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6600" y="4297622"/>
            <a:ext cx="4259205" cy="2251063"/>
          </a:xfrm>
          <a:prstGeom prst="rect">
            <a:avLst/>
          </a:prstGeom>
        </p:spPr>
      </p:pic>
      <p:sp>
        <p:nvSpPr>
          <p:cNvPr id="6" name="CasellaDiTesto 5"/>
          <p:cNvSpPr txBox="1"/>
          <p:nvPr/>
        </p:nvSpPr>
        <p:spPr>
          <a:xfrm>
            <a:off x="457200" y="1600200"/>
            <a:ext cx="86106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 err="1"/>
              <a:t>Health</a:t>
            </a:r>
            <a:r>
              <a:rPr lang="it-IT" sz="2800" dirty="0"/>
              <a:t> Care </a:t>
            </a:r>
            <a:r>
              <a:rPr lang="it-IT" sz="2800" dirty="0" err="1"/>
              <a:t>Professionals</a:t>
            </a:r>
            <a:r>
              <a:rPr lang="it-IT" sz="2800" dirty="0"/>
              <a:t>  hanno scarsa conoscenza dell’interazione tra queste </a:t>
            </a:r>
            <a:r>
              <a:rPr lang="it-IT" sz="2800" dirty="0" err="1"/>
              <a:t>2</a:t>
            </a:r>
            <a:r>
              <a:rPr lang="it-IT" sz="2800" dirty="0"/>
              <a:t> categorie di farmaci</a:t>
            </a:r>
          </a:p>
          <a:p>
            <a:endParaRPr lang="it-IT" sz="2800" dirty="0"/>
          </a:p>
          <a:p>
            <a:r>
              <a:rPr lang="it-IT" sz="2800" dirty="0"/>
              <a:t>Un alta % di donne con epilessia che assumono COC non ha ricevuto informazioni adeguate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3600" dirty="0">
                <a:solidFill>
                  <a:srgbClr val="FF0000"/>
                </a:solidFill>
              </a:rPr>
              <a:t>Raccomandazione ai medici: </a:t>
            </a:r>
            <a:br>
              <a:rPr lang="it-IT" sz="3600" dirty="0">
                <a:solidFill>
                  <a:srgbClr val="FF0000"/>
                </a:solidFill>
              </a:rPr>
            </a:br>
            <a:r>
              <a:rPr lang="it-IT" sz="3600" dirty="0">
                <a:solidFill>
                  <a:srgbClr val="0000FF"/>
                </a:solidFill>
              </a:rPr>
              <a:t>sfruttare ogni visita per parlare di contraccezione</a:t>
            </a:r>
          </a:p>
        </p:txBody>
      </p:sp>
      <p:sp>
        <p:nvSpPr>
          <p:cNvPr id="7" name="CasellaDiTesto 6"/>
          <p:cNvSpPr txBox="1"/>
          <p:nvPr/>
        </p:nvSpPr>
        <p:spPr>
          <a:xfrm>
            <a:off x="5410200" y="4148792"/>
            <a:ext cx="3276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Il ruolo contraccettivo nelle pillole moderne con contenuti medio bassi di estrogeni è svolto dal progesterone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457200" y="1828800"/>
            <a:ext cx="77724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dirty="0"/>
              <a:t>Nelle pazienti con epilessia spiegare che ci possono essere  interazioni tra farmaco antiepilettico e contraccettivo</a:t>
            </a:r>
          </a:p>
          <a:p>
            <a:pPr algn="ctr"/>
            <a:r>
              <a:rPr lang="it-IT" sz="2800" dirty="0"/>
              <a:t> prima che diventino sessualmente attive</a:t>
            </a:r>
          </a:p>
        </p:txBody>
      </p:sp>
      <p:pic>
        <p:nvPicPr>
          <p:cNvPr id="4" name="Immagine 3" descr="Immagine che contiene screenshot&#10;&#10;Descrizione generata automaticamente">
            <a:extLst>
              <a:ext uri="{FF2B5EF4-FFF2-40B4-BE49-F238E27FC236}">
                <a16:creationId xmlns:a16="http://schemas.microsoft.com/office/drawing/2014/main" id="{00F569D8-3C68-41DD-A762-FC5ADBF54D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6187" y="3933056"/>
            <a:ext cx="4475841" cy="2664296"/>
          </a:xfrm>
          <a:prstGeom prst="rect">
            <a:avLst/>
          </a:prstGeom>
        </p:spPr>
      </p:pic>
      <p:sp>
        <p:nvSpPr>
          <p:cNvPr id="8" name="Rettangolo 7">
            <a:extLst>
              <a:ext uri="{FF2B5EF4-FFF2-40B4-BE49-F238E27FC236}">
                <a16:creationId xmlns:a16="http://schemas.microsoft.com/office/drawing/2014/main" id="{1F9E87FD-C51D-4280-BB20-7C529B3FC4B8}"/>
              </a:ext>
            </a:extLst>
          </p:cNvPr>
          <p:cNvSpPr/>
          <p:nvPr/>
        </p:nvSpPr>
        <p:spPr>
          <a:xfrm>
            <a:off x="646186" y="3933056"/>
            <a:ext cx="4475841" cy="2592288"/>
          </a:xfrm>
          <a:prstGeom prst="rect">
            <a:avLst/>
          </a:prstGeom>
          <a:noFill/>
          <a:ln w="38100"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egnaposto contenuto 4" descr="attenzione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3200" y="3621518"/>
            <a:ext cx="3454400" cy="2867152"/>
          </a:xfrm>
        </p:spPr>
      </p:pic>
      <p:pic>
        <p:nvPicPr>
          <p:cNvPr id="6" name="Immagine 5" descr="public-speaking3-1110x55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2600" y="0"/>
            <a:ext cx="5867400" cy="2907270"/>
          </a:xfrm>
          <a:prstGeom prst="rect">
            <a:avLst/>
          </a:prstGeom>
        </p:spPr>
      </p:pic>
      <p:sp>
        <p:nvSpPr>
          <p:cNvPr id="8" name="CasellaDiTesto 7"/>
          <p:cNvSpPr txBox="1"/>
          <p:nvPr/>
        </p:nvSpPr>
        <p:spPr>
          <a:xfrm>
            <a:off x="3657600" y="3200400"/>
            <a:ext cx="42672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dirty="0" err="1">
                <a:solidFill>
                  <a:srgbClr val="0000FF"/>
                </a:solidFill>
              </a:rPr>
              <a:t>Spotting</a:t>
            </a:r>
            <a:r>
              <a:rPr lang="it-IT" sz="2800" dirty="0">
                <a:solidFill>
                  <a:srgbClr val="0000FF"/>
                </a:solidFill>
              </a:rPr>
              <a:t> a metà ciclo </a:t>
            </a:r>
          </a:p>
          <a:p>
            <a:pPr algn="ctr"/>
            <a:r>
              <a:rPr lang="it-IT" sz="2800" dirty="0">
                <a:solidFill>
                  <a:srgbClr val="0000FF"/>
                </a:solidFill>
              </a:rPr>
              <a:t>deve allertare </a:t>
            </a:r>
          </a:p>
          <a:p>
            <a:pPr algn="ctr"/>
            <a:r>
              <a:rPr lang="it-IT" sz="2800" dirty="0">
                <a:solidFill>
                  <a:srgbClr val="0000FF"/>
                </a:solidFill>
              </a:rPr>
              <a:t>il medico e il paziente</a:t>
            </a:r>
          </a:p>
          <a:p>
            <a:pPr algn="ctr"/>
            <a:r>
              <a:rPr lang="it-IT" sz="2800" dirty="0">
                <a:solidFill>
                  <a:srgbClr val="0000FF"/>
                </a:solidFill>
              </a:rPr>
              <a:t> sul rischio </a:t>
            </a:r>
          </a:p>
          <a:p>
            <a:pPr algn="ctr"/>
            <a:r>
              <a:rPr lang="it-IT" sz="2800" dirty="0">
                <a:solidFill>
                  <a:srgbClr val="0000FF"/>
                </a:solidFill>
              </a:rPr>
              <a:t>di fallimento contraccettivo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3600" dirty="0" err="1">
                <a:solidFill>
                  <a:srgbClr val="FF0000"/>
                </a:solidFill>
              </a:rPr>
              <a:t>Lamotrigina</a:t>
            </a:r>
            <a:endParaRPr lang="it-IT" sz="3600" dirty="0">
              <a:solidFill>
                <a:srgbClr val="FF0000"/>
              </a:solidFill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304800" y="1295400"/>
            <a:ext cx="8382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/>
              <a:t>EE può diminuire del 40-60% i livelli di </a:t>
            </a:r>
            <a:r>
              <a:rPr lang="it-IT" sz="2000" dirty="0" err="1"/>
              <a:t>lamotrigina</a:t>
            </a:r>
            <a:endParaRPr lang="it-IT" sz="2000" dirty="0"/>
          </a:p>
          <a:p>
            <a:r>
              <a:rPr lang="it-IT" sz="2000" dirty="0"/>
              <a:t>Rischio di crisi comiziali</a:t>
            </a:r>
          </a:p>
          <a:p>
            <a:r>
              <a:rPr lang="it-IT" sz="2000" dirty="0"/>
              <a:t>In corso di COC devono essere monitorati i livelli del farmaco che può essere ridotto anche del 50%</a:t>
            </a:r>
          </a:p>
          <a:p>
            <a:endParaRPr lang="it-IT" sz="2000" dirty="0"/>
          </a:p>
          <a:p>
            <a:r>
              <a:rPr lang="it-IT" sz="2000" dirty="0"/>
              <a:t>Questo effetto di induzione di UGT è molto rapido  inizia e scompare molto rapidamente dall’inizio o interruzione dell’assunzione di EE</a:t>
            </a:r>
          </a:p>
          <a:p>
            <a:r>
              <a:rPr lang="it-IT" sz="2000" dirty="0"/>
              <a:t>Per cui il farmaco va dosato nei giorni 7-21 del ciclo non durante la settimana </a:t>
            </a:r>
            <a:r>
              <a:rPr lang="it-IT" sz="2000" dirty="0" err="1"/>
              <a:t>pill-free</a:t>
            </a:r>
            <a:endParaRPr lang="it-IT" sz="2000" dirty="0"/>
          </a:p>
          <a:p>
            <a:endParaRPr lang="it-IT" sz="2000" dirty="0"/>
          </a:p>
          <a:p>
            <a:r>
              <a:rPr lang="it-IT" sz="2000" dirty="0"/>
              <a:t>Per ridurre il rischio di tossicità dell’ AED si possono usare COC senza intervallo </a:t>
            </a:r>
            <a:r>
              <a:rPr lang="it-IT" sz="2000" dirty="0" err="1"/>
              <a:t>pill-free</a:t>
            </a:r>
            <a:r>
              <a:rPr lang="it-IT" sz="2000" dirty="0"/>
              <a:t> </a:t>
            </a:r>
          </a:p>
        </p:txBody>
      </p:sp>
      <p:sp>
        <p:nvSpPr>
          <p:cNvPr id="12" name="CasellaDiTesto 11"/>
          <p:cNvSpPr txBox="1"/>
          <p:nvPr/>
        </p:nvSpPr>
        <p:spPr>
          <a:xfrm>
            <a:off x="1828800" y="5081052"/>
            <a:ext cx="533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000" dirty="0">
                <a:solidFill>
                  <a:srgbClr val="0000FF"/>
                </a:solidFill>
              </a:rPr>
              <a:t>Non ci sono studi su estradiolo </a:t>
            </a:r>
            <a:r>
              <a:rPr lang="it-IT" sz="2000" dirty="0" err="1">
                <a:solidFill>
                  <a:srgbClr val="0000FF"/>
                </a:solidFill>
              </a:rPr>
              <a:t>valerato</a:t>
            </a:r>
            <a:r>
              <a:rPr lang="it-IT" sz="2000" dirty="0">
                <a:solidFill>
                  <a:srgbClr val="0000FF"/>
                </a:solidFill>
              </a:rPr>
              <a:t> e AED</a:t>
            </a:r>
          </a:p>
          <a:p>
            <a:pPr algn="ctr"/>
            <a:r>
              <a:rPr lang="it-IT" sz="2000" dirty="0">
                <a:solidFill>
                  <a:srgbClr val="0000FF"/>
                </a:solidFill>
              </a:rPr>
              <a:t>Studio su HRT ha dimostrato</a:t>
            </a:r>
          </a:p>
          <a:p>
            <a:pPr algn="ctr"/>
            <a:r>
              <a:rPr lang="it-IT" sz="2000" dirty="0">
                <a:solidFill>
                  <a:srgbClr val="0000FF"/>
                </a:solidFill>
              </a:rPr>
              <a:t> riduzione</a:t>
            </a:r>
          </a:p>
          <a:p>
            <a:pPr algn="ctr"/>
            <a:r>
              <a:rPr lang="it-IT" sz="2000" dirty="0">
                <a:solidFill>
                  <a:srgbClr val="0000FF"/>
                </a:solidFill>
              </a:rPr>
              <a:t> del 25-30% dei livelli di </a:t>
            </a:r>
            <a:r>
              <a:rPr lang="it-IT" sz="2000" dirty="0" err="1">
                <a:solidFill>
                  <a:srgbClr val="0000FF"/>
                </a:solidFill>
              </a:rPr>
              <a:t>lamotrigina</a:t>
            </a:r>
            <a:endParaRPr lang="it-IT" sz="20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sz="3600" dirty="0">
                <a:solidFill>
                  <a:srgbClr val="FF0000"/>
                </a:solidFill>
              </a:rPr>
              <a:t>POP:pillola progestinica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609600" y="1219200"/>
            <a:ext cx="82296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AED induttori aumentano il metabolismo di estrogeni e progestinico</a:t>
            </a:r>
          </a:p>
          <a:p>
            <a:r>
              <a:rPr lang="it-IT" sz="2400" dirty="0"/>
              <a:t>POP non devono essere considerati efficaci nell’inibire l’ovulazione, il potere contraccettivo può essere mediato dall’ispessimento del muco cervicale e dall’interferenza al passaggio degli spermatozoi</a:t>
            </a:r>
          </a:p>
          <a:p>
            <a:r>
              <a:rPr lang="it-IT" sz="2400" dirty="0"/>
              <a:t>Alcuni studi hanno evidenziato che anche gli impianti sottocutanei di progestinico non garantiscono una contraccezione efficace</a:t>
            </a:r>
          </a:p>
        </p:txBody>
      </p:sp>
      <p:sp>
        <p:nvSpPr>
          <p:cNvPr id="7" name="CasellaDiTesto 6"/>
          <p:cNvSpPr txBox="1"/>
          <p:nvPr/>
        </p:nvSpPr>
        <p:spPr>
          <a:xfrm>
            <a:off x="533400" y="4876800"/>
            <a:ext cx="7924800" cy="120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dirty="0">
                <a:solidFill>
                  <a:srgbClr val="0000FF"/>
                </a:solidFill>
              </a:rPr>
              <a:t>La pillola solo progestinica NON altera i livelli di </a:t>
            </a:r>
            <a:r>
              <a:rPr lang="it-IT" sz="2400" dirty="0" err="1">
                <a:solidFill>
                  <a:srgbClr val="0000FF"/>
                </a:solidFill>
              </a:rPr>
              <a:t>lamotrigina</a:t>
            </a:r>
            <a:endParaRPr lang="it-IT" sz="2400" dirty="0">
              <a:solidFill>
                <a:srgbClr val="0000FF"/>
              </a:solidFill>
            </a:endParaRPr>
          </a:p>
          <a:p>
            <a:pPr algn="ctr"/>
            <a:r>
              <a:rPr lang="it-IT" sz="2400" dirty="0">
                <a:solidFill>
                  <a:srgbClr val="0000FF"/>
                </a:solidFill>
              </a:rPr>
              <a:t>ma la </a:t>
            </a:r>
            <a:r>
              <a:rPr lang="it-IT" sz="2400" dirty="0" err="1">
                <a:solidFill>
                  <a:srgbClr val="0000FF"/>
                </a:solidFill>
              </a:rPr>
              <a:t>lamotrigina</a:t>
            </a:r>
            <a:r>
              <a:rPr lang="it-IT" sz="2400" dirty="0">
                <a:solidFill>
                  <a:srgbClr val="0000FF"/>
                </a:solidFill>
              </a:rPr>
              <a:t> ne aumenta la </a:t>
            </a:r>
            <a:r>
              <a:rPr lang="it-IT" sz="2400" dirty="0" err="1">
                <a:solidFill>
                  <a:srgbClr val="0000FF"/>
                </a:solidFill>
              </a:rPr>
              <a:t>clearance</a:t>
            </a:r>
            <a:r>
              <a:rPr lang="it-IT" sz="2400" dirty="0">
                <a:solidFill>
                  <a:srgbClr val="0000FF"/>
                </a:solidFill>
              </a:rPr>
              <a:t> del 20%</a:t>
            </a:r>
          </a:p>
          <a:p>
            <a:pPr algn="ctr"/>
            <a:r>
              <a:rPr lang="it-IT" sz="2400" dirty="0">
                <a:solidFill>
                  <a:srgbClr val="0000FF"/>
                </a:solidFill>
              </a:rPr>
              <a:t>Rischio di  fallimento contraccettivo</a:t>
            </a:r>
          </a:p>
          <a:p>
            <a:pPr algn="ctr"/>
            <a:endParaRPr lang="it-IT" sz="24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41" y="433348"/>
            <a:ext cx="3844679" cy="2187614"/>
          </a:xfrm>
          <a:prstGeom prst="rect">
            <a:avLst/>
          </a:prstGeom>
        </p:spPr>
      </p:pic>
      <p:sp>
        <p:nvSpPr>
          <p:cNvPr id="8" name="CasellaDiTesto 7"/>
          <p:cNvSpPr txBox="1"/>
          <p:nvPr/>
        </p:nvSpPr>
        <p:spPr>
          <a:xfrm>
            <a:off x="3810000" y="457200"/>
            <a:ext cx="5105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i="1" dirty="0">
                <a:solidFill>
                  <a:srgbClr val="FF0000"/>
                </a:solidFill>
              </a:rPr>
              <a:t>WHAT YOU NEED TO KNOW: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3810000" y="1219200"/>
            <a:ext cx="5334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>
                <a:solidFill>
                  <a:srgbClr val="0000FF"/>
                </a:solidFill>
              </a:rPr>
              <a:t>L’efficacia dei COC può essere aumentata:</a:t>
            </a:r>
          </a:p>
          <a:p>
            <a:endParaRPr lang="it-IT" sz="2400" dirty="0">
              <a:solidFill>
                <a:srgbClr val="0000FF"/>
              </a:solidFill>
            </a:endParaRPr>
          </a:p>
          <a:p>
            <a:pPr>
              <a:buFont typeface="Wingdings" charset="2"/>
              <a:buChar char="ü"/>
            </a:pPr>
            <a:r>
              <a:rPr lang="it-IT" sz="2400" dirty="0">
                <a:solidFill>
                  <a:srgbClr val="0000FF"/>
                </a:solidFill>
              </a:rPr>
              <a:t> aumentando la dose di estrogeni (50-70 </a:t>
            </a:r>
            <a:r>
              <a:rPr lang="it-IT" sz="2400" dirty="0" err="1">
                <a:solidFill>
                  <a:srgbClr val="0000FF"/>
                </a:solidFill>
              </a:rPr>
              <a:t>ug</a:t>
            </a:r>
            <a:r>
              <a:rPr lang="it-IT" sz="2400" dirty="0">
                <a:solidFill>
                  <a:srgbClr val="0000FF"/>
                </a:solidFill>
              </a:rPr>
              <a:t>)</a:t>
            </a:r>
          </a:p>
          <a:p>
            <a:pPr>
              <a:buFont typeface="Wingdings" charset="2"/>
              <a:buChar char="ü"/>
            </a:pPr>
            <a:r>
              <a:rPr lang="it-IT" sz="2400" dirty="0" err="1">
                <a:solidFill>
                  <a:srgbClr val="0000FF"/>
                </a:solidFill>
              </a:rPr>
              <a:t>Tri-cycling</a:t>
            </a:r>
            <a:r>
              <a:rPr lang="it-IT" sz="2400" dirty="0">
                <a:solidFill>
                  <a:srgbClr val="0000FF"/>
                </a:solidFill>
              </a:rPr>
              <a:t> (</a:t>
            </a:r>
            <a:r>
              <a:rPr lang="it-IT" sz="2400" dirty="0" err="1">
                <a:solidFill>
                  <a:srgbClr val="0000FF"/>
                </a:solidFill>
              </a:rPr>
              <a:t>3</a:t>
            </a:r>
            <a:r>
              <a:rPr lang="it-IT" sz="2400" dirty="0">
                <a:solidFill>
                  <a:srgbClr val="0000FF"/>
                </a:solidFill>
              </a:rPr>
              <a:t> confezioni senza intervallo)</a:t>
            </a:r>
          </a:p>
          <a:p>
            <a:pPr>
              <a:buFont typeface="Wingdings" charset="2"/>
              <a:buChar char="ü"/>
            </a:pPr>
            <a:r>
              <a:rPr lang="it-IT" sz="2400" dirty="0">
                <a:solidFill>
                  <a:srgbClr val="0000FF"/>
                </a:solidFill>
              </a:rPr>
              <a:t>Ridurre a </a:t>
            </a:r>
            <a:r>
              <a:rPr lang="it-IT" sz="2400" dirty="0" err="1">
                <a:solidFill>
                  <a:srgbClr val="0000FF"/>
                </a:solidFill>
              </a:rPr>
              <a:t>4</a:t>
            </a:r>
            <a:r>
              <a:rPr lang="it-IT" sz="2400" dirty="0">
                <a:solidFill>
                  <a:srgbClr val="0000FF"/>
                </a:solidFill>
              </a:rPr>
              <a:t> giorni il </a:t>
            </a:r>
            <a:r>
              <a:rPr lang="it-IT" sz="2400" dirty="0" err="1">
                <a:solidFill>
                  <a:srgbClr val="0000FF"/>
                </a:solidFill>
              </a:rPr>
              <a:t>pill-free</a:t>
            </a:r>
            <a:r>
              <a:rPr lang="it-IT" sz="2400" dirty="0">
                <a:solidFill>
                  <a:srgbClr val="0000FF"/>
                </a:solidFill>
              </a:rPr>
              <a:t> </a:t>
            </a:r>
            <a:r>
              <a:rPr lang="it-IT" sz="2400" dirty="0" err="1">
                <a:solidFill>
                  <a:srgbClr val="0000FF"/>
                </a:solidFill>
              </a:rPr>
              <a:t>interval</a:t>
            </a:r>
            <a:endParaRPr lang="it-IT" sz="2400" dirty="0">
              <a:solidFill>
                <a:srgbClr val="0000FF"/>
              </a:solidFill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104775" y="5105400"/>
            <a:ext cx="81343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charset="2"/>
              <a:buChar char="ü"/>
            </a:pPr>
            <a:r>
              <a:rPr lang="it-IT" sz="2400" dirty="0"/>
              <a:t>AED quali </a:t>
            </a:r>
            <a:r>
              <a:rPr lang="it-IT" sz="2400" dirty="0" err="1"/>
              <a:t>carbamazepina</a:t>
            </a:r>
            <a:r>
              <a:rPr lang="it-IT" sz="2400" dirty="0"/>
              <a:t>, </a:t>
            </a:r>
            <a:r>
              <a:rPr lang="it-IT" sz="2400" dirty="0" err="1"/>
              <a:t>fenitoina</a:t>
            </a:r>
            <a:r>
              <a:rPr lang="it-IT" sz="2400" dirty="0"/>
              <a:t> e </a:t>
            </a:r>
            <a:r>
              <a:rPr lang="it-IT" sz="2400" dirty="0" err="1"/>
              <a:t>fenobarbital</a:t>
            </a:r>
            <a:r>
              <a:rPr lang="it-IT" sz="2400" dirty="0"/>
              <a:t> possono ridurre l’efficacia del contraccettivo ormonale</a:t>
            </a:r>
          </a:p>
          <a:p>
            <a:pPr>
              <a:buFont typeface="Wingdings" charset="2"/>
              <a:buChar char="ü"/>
            </a:pPr>
            <a:r>
              <a:rPr lang="it-IT" sz="2400" dirty="0"/>
              <a:t>In pazienti che assumono AED induttori si devono considerare l’utilizzo di MAP iniettabile, IUD al rame e IUD al LNG</a:t>
            </a:r>
          </a:p>
        </p:txBody>
      </p:sp>
      <p:sp>
        <p:nvSpPr>
          <p:cNvPr id="11" name="CasellaDiTesto 10"/>
          <p:cNvSpPr txBox="1"/>
          <p:nvPr/>
        </p:nvSpPr>
        <p:spPr>
          <a:xfrm>
            <a:off x="104775" y="2927360"/>
            <a:ext cx="351155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Acido </a:t>
            </a:r>
            <a:r>
              <a:rPr lang="it-IT" sz="2400" dirty="0" err="1"/>
              <a:t>valproico</a:t>
            </a:r>
            <a:endParaRPr lang="it-IT" sz="2400" dirty="0"/>
          </a:p>
          <a:p>
            <a:r>
              <a:rPr lang="it-IT" sz="2400" dirty="0"/>
              <a:t> non è raccomandato in donne in età fertile </a:t>
            </a:r>
          </a:p>
          <a:p>
            <a:r>
              <a:rPr lang="it-IT" sz="2400" dirty="0"/>
              <a:t>per l’alto rischio teratogeno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1997" y="228601"/>
            <a:ext cx="4834786" cy="1976263"/>
          </a:xfrm>
          <a:prstGeom prst="rect">
            <a:avLst/>
          </a:prstGeom>
        </p:spPr>
      </p:pic>
      <p:sp>
        <p:nvSpPr>
          <p:cNvPr id="8" name="CasellaDiTesto 7"/>
          <p:cNvSpPr txBox="1"/>
          <p:nvPr/>
        </p:nvSpPr>
        <p:spPr>
          <a:xfrm>
            <a:off x="1371600" y="2636912"/>
            <a:ext cx="6705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Due gruppi</a:t>
            </a:r>
          </a:p>
          <a:p>
            <a:pPr marL="342900" indent="-342900">
              <a:buAutoNum type="arabicParenR"/>
            </a:pPr>
            <a:r>
              <a:rPr lang="it-IT" dirty="0"/>
              <a:t>Pazienti che assumevano almeno un AED induttore</a:t>
            </a:r>
          </a:p>
          <a:p>
            <a:pPr marL="342900" indent="-342900">
              <a:buAutoNum type="arabicParenR"/>
            </a:pPr>
            <a:r>
              <a:rPr lang="it-IT" dirty="0"/>
              <a:t>AED non induttore</a:t>
            </a:r>
          </a:p>
          <a:p>
            <a:pPr marL="342900" indent="-342900">
              <a:buAutoNum type="arabicParenR"/>
            </a:pPr>
            <a:endParaRPr lang="it-IT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711200" y="4019580"/>
            <a:ext cx="75438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>
                <a:solidFill>
                  <a:srgbClr val="0000FF"/>
                </a:solidFill>
              </a:rPr>
              <a:t>Dopo inserimento di LNG-IUD le concentrazioni di LNG sono rimaste stabili nel tempo in entrambi i gruppi e gradualmente si è ridotto lo spessore </a:t>
            </a:r>
            <a:r>
              <a:rPr lang="it-IT" sz="2400" dirty="0" err="1">
                <a:solidFill>
                  <a:srgbClr val="0000FF"/>
                </a:solidFill>
              </a:rPr>
              <a:t>endometriale</a:t>
            </a:r>
            <a:r>
              <a:rPr lang="it-IT" sz="2400" dirty="0">
                <a:solidFill>
                  <a:srgbClr val="0000FF"/>
                </a:solidFill>
              </a:rPr>
              <a:t> e il sanguinamento dopo i primi </a:t>
            </a:r>
            <a:r>
              <a:rPr lang="it-IT" sz="2400" dirty="0" err="1">
                <a:solidFill>
                  <a:srgbClr val="0000FF"/>
                </a:solidFill>
              </a:rPr>
              <a:t>6</a:t>
            </a:r>
            <a:r>
              <a:rPr lang="it-IT" sz="2400" dirty="0">
                <a:solidFill>
                  <a:srgbClr val="0000FF"/>
                </a:solidFill>
              </a:rPr>
              <a:t> mesi di utilizzo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err="1">
                <a:solidFill>
                  <a:srgbClr val="FF0000"/>
                </a:solidFill>
              </a:rPr>
              <a:t>Intercezione</a:t>
            </a:r>
            <a:r>
              <a:rPr lang="it-IT" dirty="0">
                <a:solidFill>
                  <a:srgbClr val="FF0000"/>
                </a:solidFill>
              </a:rPr>
              <a:t> </a:t>
            </a:r>
            <a:r>
              <a:rPr lang="it-IT" dirty="0" err="1">
                <a:solidFill>
                  <a:srgbClr val="FF0000"/>
                </a:solidFill>
              </a:rPr>
              <a:t>postcoitale</a:t>
            </a:r>
            <a:endParaRPr lang="it-IT" dirty="0">
              <a:solidFill>
                <a:srgbClr val="FF0000"/>
              </a:solidFill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5319464" y="4265801"/>
            <a:ext cx="3429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b="1" i="1" dirty="0">
                <a:solidFill>
                  <a:srgbClr val="FF0000"/>
                </a:solidFill>
                <a:latin typeface="Apple Chancery"/>
              </a:rPr>
              <a:t>DOSE DOPPIA</a:t>
            </a:r>
          </a:p>
        </p:txBody>
      </p:sp>
      <p:pic>
        <p:nvPicPr>
          <p:cNvPr id="7" name="Immagine 6">
            <a:extLst>
              <a:ext uri="{FF2B5EF4-FFF2-40B4-BE49-F238E27FC236}">
                <a16:creationId xmlns:a16="http://schemas.microsoft.com/office/drawing/2014/main" id="{565B0C72-3985-4E38-89DA-9065AD945C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1736" y="1484784"/>
            <a:ext cx="6702632" cy="2304256"/>
          </a:xfrm>
          <a:prstGeom prst="rect">
            <a:avLst/>
          </a:prstGeom>
        </p:spPr>
      </p:pic>
      <p:pic>
        <p:nvPicPr>
          <p:cNvPr id="8" name="Immagine 7">
            <a:extLst>
              <a:ext uri="{FF2B5EF4-FFF2-40B4-BE49-F238E27FC236}">
                <a16:creationId xmlns:a16="http://schemas.microsoft.com/office/drawing/2014/main" id="{27FE8542-02CA-4066-A483-B69D5DC3E2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5393" y="3833674"/>
            <a:ext cx="3844679" cy="2187614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ella 4"/>
          <p:cNvGraphicFramePr>
            <a:graphicFrameLocks noGrp="1"/>
          </p:cNvGraphicFramePr>
          <p:nvPr/>
        </p:nvGraphicFramePr>
        <p:xfrm>
          <a:off x="419100" y="762000"/>
          <a:ext cx="8153400" cy="61494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91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62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0428">
                <a:tc>
                  <a:txBody>
                    <a:bodyPr/>
                    <a:lstStyle/>
                    <a:p>
                      <a:r>
                        <a:rPr lang="it-IT" dirty="0" err="1"/>
                        <a:t>Form</a:t>
                      </a:r>
                      <a:r>
                        <a:rPr lang="it-IT" baseline="0" dirty="0"/>
                        <a:t> </a:t>
                      </a:r>
                      <a:r>
                        <a:rPr lang="it-IT" dirty="0" err="1"/>
                        <a:t>of</a:t>
                      </a:r>
                      <a:r>
                        <a:rPr lang="it-IT" dirty="0"/>
                        <a:t> </a:t>
                      </a:r>
                      <a:r>
                        <a:rPr lang="it-IT" dirty="0" err="1"/>
                        <a:t>contraception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err="1"/>
                        <a:t>Risk</a:t>
                      </a:r>
                      <a:r>
                        <a:rPr lang="it-IT" baseline="0" dirty="0"/>
                        <a:t> </a:t>
                      </a:r>
                      <a:r>
                        <a:rPr lang="it-IT" baseline="0" dirty="0" err="1"/>
                        <a:t>of</a:t>
                      </a:r>
                      <a:r>
                        <a:rPr lang="it-IT" baseline="0" dirty="0"/>
                        <a:t> </a:t>
                      </a:r>
                      <a:r>
                        <a:rPr lang="it-IT" baseline="0" dirty="0" err="1"/>
                        <a:t>contraceptive</a:t>
                      </a:r>
                      <a:r>
                        <a:rPr lang="it-IT" baseline="0" dirty="0"/>
                        <a:t> </a:t>
                      </a:r>
                      <a:r>
                        <a:rPr lang="it-IT" baseline="0" dirty="0" err="1"/>
                        <a:t>failure</a:t>
                      </a:r>
                      <a:endParaRPr lang="it-I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20569">
                <a:tc>
                  <a:txBody>
                    <a:bodyPr/>
                    <a:lstStyle/>
                    <a:p>
                      <a:r>
                        <a:rPr lang="it-IT" dirty="0"/>
                        <a:t>COC </a:t>
                      </a:r>
                      <a:r>
                        <a:rPr lang="it-IT" dirty="0" err="1"/>
                        <a:t>pill</a:t>
                      </a:r>
                      <a:r>
                        <a:rPr lang="it-IT" dirty="0"/>
                        <a:t> ( </a:t>
                      </a:r>
                      <a:r>
                        <a:rPr lang="it-IT" dirty="0" err="1"/>
                        <a:t>estrogen</a:t>
                      </a:r>
                      <a:r>
                        <a:rPr lang="it-IT" dirty="0"/>
                        <a:t> and progesterone)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err="1"/>
                        <a:t>Contraceptive</a:t>
                      </a:r>
                      <a:r>
                        <a:rPr lang="it-IT" dirty="0"/>
                        <a:t> </a:t>
                      </a:r>
                      <a:r>
                        <a:rPr lang="it-IT" dirty="0" err="1"/>
                        <a:t>efficacy</a:t>
                      </a:r>
                      <a:r>
                        <a:rPr lang="it-IT" dirty="0"/>
                        <a:t> </a:t>
                      </a:r>
                      <a:r>
                        <a:rPr lang="it-IT" dirty="0" err="1"/>
                        <a:t>lower</a:t>
                      </a:r>
                      <a:r>
                        <a:rPr lang="it-IT" dirty="0"/>
                        <a:t> </a:t>
                      </a:r>
                      <a:r>
                        <a:rPr lang="it-IT" dirty="0" err="1"/>
                        <a:t>with</a:t>
                      </a:r>
                      <a:r>
                        <a:rPr lang="it-IT" dirty="0"/>
                        <a:t> </a:t>
                      </a:r>
                      <a:r>
                        <a:rPr lang="it-IT" dirty="0" err="1"/>
                        <a:t>hepatic</a:t>
                      </a:r>
                      <a:r>
                        <a:rPr lang="it-IT" dirty="0"/>
                        <a:t> </a:t>
                      </a:r>
                      <a:r>
                        <a:rPr lang="it-IT" dirty="0" err="1"/>
                        <a:t>enzyme-inducing</a:t>
                      </a:r>
                      <a:r>
                        <a:rPr lang="it-IT" baseline="0" dirty="0"/>
                        <a:t> </a:t>
                      </a:r>
                      <a:r>
                        <a:rPr lang="it-IT" baseline="0" dirty="0" err="1"/>
                        <a:t>drugs</a:t>
                      </a:r>
                      <a:r>
                        <a:rPr lang="it-IT" baseline="0" dirty="0"/>
                        <a:t>:</a:t>
                      </a:r>
                      <a:r>
                        <a:rPr lang="it-IT" baseline="0" dirty="0" err="1"/>
                        <a:t>carbamazepine</a:t>
                      </a:r>
                      <a:r>
                        <a:rPr lang="it-IT" baseline="0" dirty="0"/>
                        <a:t>,</a:t>
                      </a:r>
                      <a:r>
                        <a:rPr lang="it-IT" baseline="0" dirty="0" err="1"/>
                        <a:t>oxcarbazepine</a:t>
                      </a:r>
                      <a:r>
                        <a:rPr lang="it-IT" baseline="0" dirty="0"/>
                        <a:t>, </a:t>
                      </a:r>
                      <a:r>
                        <a:rPr lang="it-IT" baseline="0" dirty="0" err="1"/>
                        <a:t>felbamate</a:t>
                      </a:r>
                      <a:r>
                        <a:rPr lang="it-IT" baseline="0" dirty="0"/>
                        <a:t>,</a:t>
                      </a:r>
                      <a:r>
                        <a:rPr lang="it-IT" baseline="0" dirty="0" err="1"/>
                        <a:t>phenytoin</a:t>
                      </a:r>
                      <a:r>
                        <a:rPr lang="it-IT" baseline="0" dirty="0"/>
                        <a:t>,</a:t>
                      </a:r>
                      <a:r>
                        <a:rPr lang="it-IT" baseline="0" dirty="0" err="1"/>
                        <a:t>primidone</a:t>
                      </a:r>
                      <a:r>
                        <a:rPr lang="it-IT" baseline="0" dirty="0"/>
                        <a:t>, </a:t>
                      </a:r>
                      <a:r>
                        <a:rPr lang="it-IT" baseline="0" dirty="0" err="1"/>
                        <a:t>topiramate</a:t>
                      </a:r>
                      <a:r>
                        <a:rPr lang="it-IT" baseline="0" dirty="0"/>
                        <a:t>,</a:t>
                      </a:r>
                      <a:r>
                        <a:rPr lang="it-IT" baseline="0" dirty="0" err="1"/>
                        <a:t>perampanel</a:t>
                      </a:r>
                      <a:r>
                        <a:rPr lang="it-IT" baseline="0" dirty="0"/>
                        <a:t> and </a:t>
                      </a:r>
                      <a:r>
                        <a:rPr lang="it-IT" baseline="0" dirty="0" err="1"/>
                        <a:t>phenobarbital</a:t>
                      </a:r>
                      <a:endParaRPr lang="it-I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15485">
                <a:tc>
                  <a:txBody>
                    <a:bodyPr/>
                    <a:lstStyle/>
                    <a:p>
                      <a:r>
                        <a:rPr lang="it-IT" dirty="0"/>
                        <a:t>Progesterone </a:t>
                      </a:r>
                      <a:r>
                        <a:rPr lang="it-IT" dirty="0" err="1"/>
                        <a:t>only-pill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err="1"/>
                        <a:t>Contraceptive</a:t>
                      </a:r>
                      <a:r>
                        <a:rPr lang="it-IT" baseline="0" dirty="0"/>
                        <a:t> </a:t>
                      </a:r>
                      <a:r>
                        <a:rPr lang="it-IT" baseline="0" dirty="0" err="1"/>
                        <a:t>efficacy</a:t>
                      </a:r>
                      <a:r>
                        <a:rPr lang="it-IT" baseline="0" dirty="0"/>
                        <a:t> </a:t>
                      </a:r>
                      <a:r>
                        <a:rPr lang="it-IT" baseline="0" dirty="0" err="1"/>
                        <a:t>lower</a:t>
                      </a:r>
                      <a:r>
                        <a:rPr lang="it-IT" baseline="0" dirty="0"/>
                        <a:t> </a:t>
                      </a:r>
                      <a:r>
                        <a:rPr lang="it-IT" baseline="0" dirty="0" err="1"/>
                        <a:t>with</a:t>
                      </a:r>
                      <a:r>
                        <a:rPr lang="it-IT" baseline="0" dirty="0"/>
                        <a:t> </a:t>
                      </a:r>
                      <a:r>
                        <a:rPr lang="it-IT" baseline="0" dirty="0" err="1"/>
                        <a:t>hepatic</a:t>
                      </a:r>
                      <a:r>
                        <a:rPr lang="it-IT" baseline="0" dirty="0"/>
                        <a:t> </a:t>
                      </a:r>
                      <a:r>
                        <a:rPr lang="it-IT" baseline="0" dirty="0" err="1"/>
                        <a:t>enzyme-inducing</a:t>
                      </a:r>
                      <a:r>
                        <a:rPr lang="it-IT" baseline="0" dirty="0"/>
                        <a:t> </a:t>
                      </a:r>
                      <a:r>
                        <a:rPr lang="it-IT" baseline="0" dirty="0" err="1"/>
                        <a:t>drugs</a:t>
                      </a:r>
                      <a:r>
                        <a:rPr lang="it-IT" baseline="0" dirty="0"/>
                        <a:t> and </a:t>
                      </a:r>
                      <a:r>
                        <a:rPr lang="it-IT" baseline="0" dirty="0" err="1"/>
                        <a:t>likely</a:t>
                      </a:r>
                      <a:r>
                        <a:rPr lang="it-IT" baseline="0" dirty="0"/>
                        <a:t> </a:t>
                      </a:r>
                      <a:r>
                        <a:rPr lang="it-IT" baseline="0" dirty="0" err="1"/>
                        <a:t>with</a:t>
                      </a:r>
                      <a:r>
                        <a:rPr lang="it-IT" baseline="0" dirty="0"/>
                        <a:t> </a:t>
                      </a:r>
                      <a:r>
                        <a:rPr lang="it-IT" baseline="0" dirty="0" err="1"/>
                        <a:t>lamotrigine</a:t>
                      </a:r>
                      <a:endParaRPr lang="it-I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0428">
                <a:tc>
                  <a:txBody>
                    <a:bodyPr/>
                    <a:lstStyle/>
                    <a:p>
                      <a:r>
                        <a:rPr lang="it-IT" dirty="0" err="1"/>
                        <a:t>Depot</a:t>
                      </a:r>
                      <a:r>
                        <a:rPr lang="it-IT" dirty="0"/>
                        <a:t> </a:t>
                      </a:r>
                      <a:r>
                        <a:rPr lang="it-IT" dirty="0" err="1"/>
                        <a:t>injection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err="1"/>
                        <a:t>Not</a:t>
                      </a:r>
                      <a:r>
                        <a:rPr lang="it-IT" baseline="0" dirty="0"/>
                        <a:t> </a:t>
                      </a:r>
                      <a:r>
                        <a:rPr lang="it-IT" baseline="0" dirty="0" err="1"/>
                        <a:t>affected</a:t>
                      </a:r>
                      <a:endParaRPr lang="it-I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0428">
                <a:tc>
                  <a:txBody>
                    <a:bodyPr/>
                    <a:lstStyle/>
                    <a:p>
                      <a:r>
                        <a:rPr lang="it-IT" dirty="0" err="1"/>
                        <a:t>Implant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err="1"/>
                        <a:t>Similar</a:t>
                      </a:r>
                      <a:r>
                        <a:rPr lang="it-IT" dirty="0"/>
                        <a:t> </a:t>
                      </a:r>
                      <a:r>
                        <a:rPr lang="it-IT" dirty="0" err="1"/>
                        <a:t>effects</a:t>
                      </a:r>
                      <a:r>
                        <a:rPr lang="it-IT" dirty="0"/>
                        <a:t> </a:t>
                      </a:r>
                      <a:r>
                        <a:rPr lang="it-IT" dirty="0" err="1"/>
                        <a:t>to</a:t>
                      </a:r>
                      <a:r>
                        <a:rPr lang="it-IT" dirty="0"/>
                        <a:t> COC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0428">
                <a:tc>
                  <a:txBody>
                    <a:bodyPr/>
                    <a:lstStyle/>
                    <a:p>
                      <a:r>
                        <a:rPr lang="it-IT" dirty="0" err="1"/>
                        <a:t>Dermal</a:t>
                      </a:r>
                      <a:r>
                        <a:rPr lang="it-IT" baseline="0" dirty="0"/>
                        <a:t> patch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dirty="0" err="1"/>
                        <a:t>Similar</a:t>
                      </a:r>
                      <a:r>
                        <a:rPr lang="it-IT" dirty="0"/>
                        <a:t> </a:t>
                      </a:r>
                      <a:r>
                        <a:rPr lang="it-IT" dirty="0" err="1"/>
                        <a:t>effects</a:t>
                      </a:r>
                      <a:r>
                        <a:rPr lang="it-IT" dirty="0"/>
                        <a:t> </a:t>
                      </a:r>
                      <a:r>
                        <a:rPr lang="it-IT" dirty="0" err="1"/>
                        <a:t>to</a:t>
                      </a:r>
                      <a:r>
                        <a:rPr lang="it-IT" dirty="0"/>
                        <a:t> COC</a:t>
                      </a:r>
                    </a:p>
                    <a:p>
                      <a:endParaRPr lang="it-I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0428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dirty="0" err="1"/>
                        <a:t>Vaginal</a:t>
                      </a:r>
                      <a:r>
                        <a:rPr lang="it-IT" dirty="0"/>
                        <a:t> ring</a:t>
                      </a:r>
                    </a:p>
                    <a:p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dirty="0" err="1"/>
                        <a:t>Similar</a:t>
                      </a:r>
                      <a:r>
                        <a:rPr lang="it-IT" dirty="0"/>
                        <a:t> </a:t>
                      </a:r>
                      <a:r>
                        <a:rPr lang="it-IT" dirty="0" err="1"/>
                        <a:t>effects</a:t>
                      </a:r>
                      <a:r>
                        <a:rPr lang="it-IT" dirty="0"/>
                        <a:t> </a:t>
                      </a:r>
                      <a:r>
                        <a:rPr lang="it-IT" dirty="0" err="1"/>
                        <a:t>to</a:t>
                      </a:r>
                      <a:r>
                        <a:rPr lang="it-IT" dirty="0"/>
                        <a:t> COC</a:t>
                      </a:r>
                    </a:p>
                    <a:p>
                      <a:endParaRPr lang="it-I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0428">
                <a:tc>
                  <a:txBody>
                    <a:bodyPr/>
                    <a:lstStyle/>
                    <a:p>
                      <a:r>
                        <a:rPr lang="it-IT" dirty="0"/>
                        <a:t>Intrauterine </a:t>
                      </a:r>
                      <a:r>
                        <a:rPr lang="it-IT" dirty="0" err="1"/>
                        <a:t>device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err="1"/>
                        <a:t>Not</a:t>
                      </a:r>
                      <a:r>
                        <a:rPr lang="it-IT" dirty="0"/>
                        <a:t> </a:t>
                      </a:r>
                      <a:r>
                        <a:rPr lang="it-IT" dirty="0" err="1"/>
                        <a:t>affected</a:t>
                      </a:r>
                      <a:endParaRPr lang="it-I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754484">
                <a:tc>
                  <a:txBody>
                    <a:bodyPr/>
                    <a:lstStyle/>
                    <a:p>
                      <a:r>
                        <a:rPr lang="it-IT" dirty="0" err="1"/>
                        <a:t>Mechanical</a:t>
                      </a:r>
                      <a:r>
                        <a:rPr lang="it-IT" dirty="0"/>
                        <a:t> </a:t>
                      </a:r>
                      <a:r>
                        <a:rPr lang="it-IT" dirty="0" err="1"/>
                        <a:t>barrier</a:t>
                      </a:r>
                      <a:r>
                        <a:rPr lang="it-IT" dirty="0"/>
                        <a:t> (</a:t>
                      </a:r>
                      <a:r>
                        <a:rPr lang="it-IT" dirty="0" err="1"/>
                        <a:t>diaphragm</a:t>
                      </a:r>
                      <a:r>
                        <a:rPr lang="it-IT" dirty="0"/>
                        <a:t>,</a:t>
                      </a:r>
                      <a:r>
                        <a:rPr lang="it-IT" dirty="0" err="1"/>
                        <a:t>cup</a:t>
                      </a:r>
                      <a:r>
                        <a:rPr lang="it-IT" dirty="0"/>
                        <a:t>,male</a:t>
                      </a:r>
                      <a:r>
                        <a:rPr lang="it-IT" baseline="0" dirty="0"/>
                        <a:t> or </a:t>
                      </a:r>
                      <a:r>
                        <a:rPr lang="it-IT" baseline="0" dirty="0" err="1"/>
                        <a:t>female</a:t>
                      </a:r>
                      <a:r>
                        <a:rPr lang="it-IT" baseline="0" dirty="0"/>
                        <a:t> condom)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err="1"/>
                        <a:t>Not</a:t>
                      </a:r>
                      <a:r>
                        <a:rPr lang="it-IT" dirty="0"/>
                        <a:t> </a:t>
                      </a:r>
                      <a:r>
                        <a:rPr lang="it-IT" dirty="0" err="1"/>
                        <a:t>affected</a:t>
                      </a:r>
                      <a:endParaRPr lang="it-I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6" name="CasellaDiTesto 5"/>
          <p:cNvSpPr txBox="1"/>
          <p:nvPr/>
        </p:nvSpPr>
        <p:spPr>
          <a:xfrm>
            <a:off x="419100" y="369332"/>
            <a:ext cx="426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err="1">
                <a:solidFill>
                  <a:srgbClr val="FF0000"/>
                </a:solidFill>
              </a:rPr>
              <a:t>Choice</a:t>
            </a:r>
            <a:r>
              <a:rPr lang="it-IT" dirty="0">
                <a:solidFill>
                  <a:srgbClr val="FF0000"/>
                </a:solidFill>
              </a:rPr>
              <a:t> </a:t>
            </a:r>
            <a:r>
              <a:rPr lang="it-IT" dirty="0" err="1">
                <a:solidFill>
                  <a:srgbClr val="FF0000"/>
                </a:solidFill>
              </a:rPr>
              <a:t>of</a:t>
            </a:r>
            <a:r>
              <a:rPr lang="it-IT" dirty="0">
                <a:solidFill>
                  <a:srgbClr val="FF0000"/>
                </a:solidFill>
              </a:rPr>
              <a:t> </a:t>
            </a:r>
            <a:r>
              <a:rPr lang="it-IT" dirty="0" err="1">
                <a:solidFill>
                  <a:srgbClr val="FF0000"/>
                </a:solidFill>
              </a:rPr>
              <a:t>contraception</a:t>
            </a:r>
            <a:endParaRPr lang="it-IT" dirty="0">
              <a:solidFill>
                <a:srgbClr val="FF0000"/>
              </a:solidFill>
            </a:endParaRP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0200" y="54061"/>
            <a:ext cx="3492500" cy="707939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200" y="6337300"/>
            <a:ext cx="4495800" cy="52070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sz="4444" i="1" dirty="0">
                <a:solidFill>
                  <a:srgbClr val="FF0000"/>
                </a:solidFill>
                <a:latin typeface="Baskerville SemiBold Italic"/>
              </a:rPr>
              <a:t>Take home </a:t>
            </a:r>
            <a:r>
              <a:rPr lang="it-IT" sz="4444" i="1" dirty="0" err="1">
                <a:solidFill>
                  <a:srgbClr val="FF0000"/>
                </a:solidFill>
                <a:latin typeface="Baskerville SemiBold Italic"/>
              </a:rPr>
              <a:t>message</a:t>
            </a:r>
            <a:br>
              <a:rPr lang="it-IT" dirty="0">
                <a:solidFill>
                  <a:srgbClr val="FF0000"/>
                </a:solidFill>
              </a:rPr>
            </a:br>
            <a:r>
              <a:rPr lang="it-IT" sz="3111" dirty="0">
                <a:solidFill>
                  <a:srgbClr val="FF0000"/>
                </a:solidFill>
              </a:rPr>
              <a:t>Linee guida LICE </a:t>
            </a:r>
            <a:br>
              <a:rPr lang="it-IT" sz="3111" dirty="0">
                <a:solidFill>
                  <a:srgbClr val="FF0000"/>
                </a:solidFill>
              </a:rPr>
            </a:br>
            <a:r>
              <a:rPr lang="it-IT" sz="3111" dirty="0">
                <a:solidFill>
                  <a:srgbClr val="FF0000"/>
                </a:solidFill>
              </a:rPr>
              <a:t>(Lega italiana contro l’Epilessia)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300" y="2133600"/>
            <a:ext cx="8407400" cy="386080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86" name="Object 2"/>
          <p:cNvGraphicFramePr>
            <a:graphicFrameLocks noChangeAspect="1"/>
          </p:cNvGraphicFramePr>
          <p:nvPr/>
        </p:nvGraphicFramePr>
        <p:xfrm>
          <a:off x="465138" y="3516721"/>
          <a:ext cx="1668462" cy="25856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12" name="ClipArt" r:id="rId4" imgW="7315200" imgH="15735300" progId="">
                  <p:embed/>
                </p:oleObj>
              </mc:Choice>
              <mc:Fallback>
                <p:oleObj name="ClipArt" r:id="rId4" imgW="7315200" imgH="15735300" progId="">
                  <p:embed/>
                  <p:pic>
                    <p:nvPicPr>
                      <p:cNvPr id="0" name="Picture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5138" y="3516721"/>
                        <a:ext cx="1668462" cy="2585629"/>
                      </a:xfrm>
                      <a:prstGeom prst="rect">
                        <a:avLst/>
                      </a:prstGeom>
                      <a:solidFill>
                        <a:srgbClr val="969696"/>
                      </a:solidFill>
                      <a:ln w="57150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2227" name="Text Box 3"/>
          <p:cNvSpPr txBox="1">
            <a:spLocks noChangeArrowheads="1"/>
          </p:cNvSpPr>
          <p:nvPr/>
        </p:nvSpPr>
        <p:spPr bwMode="auto">
          <a:xfrm>
            <a:off x="4038600" y="2286000"/>
            <a:ext cx="1004888" cy="1631950"/>
          </a:xfrm>
          <a:prstGeom prst="rect">
            <a:avLst/>
          </a:prstGeom>
          <a:solidFill>
            <a:srgbClr val="003399"/>
          </a:solidFill>
          <a:ln w="76200">
            <a:solidFill>
              <a:schemeClr val="bg1"/>
            </a:solidFill>
            <a:miter lim="800000"/>
            <a:headEnd/>
            <a:tailEnd/>
          </a:ln>
          <a:effectLst>
            <a:outerShdw blurRad="63500" dist="38099" dir="2700000" algn="ctr" rotWithShape="0">
              <a:schemeClr val="bg2">
                <a:alpha val="74998"/>
              </a:schemeClr>
            </a:outerShdw>
          </a:effectLst>
        </p:spPr>
        <p:txBody>
          <a:bodyPr wrap="none">
            <a:prstTxWarp prst="textNoShape">
              <a:avLst/>
            </a:prstTxWarp>
            <a:spAutoFit/>
          </a:bodyPr>
          <a:lstStyle/>
          <a:p>
            <a:pPr eaLnBrk="1" hangingPunct="1">
              <a:defRPr/>
            </a:pPr>
            <a:r>
              <a:rPr lang="en-US" sz="9600">
                <a:solidFill>
                  <a:schemeClr val="bg1"/>
                </a:solidFill>
                <a:latin typeface="Arial" pitchFamily="4" charset="0"/>
              </a:rPr>
              <a:t>?</a:t>
            </a:r>
            <a:endParaRPr lang="en-US" sz="9600" b="0">
              <a:solidFill>
                <a:schemeClr val="tx1"/>
              </a:solidFill>
              <a:latin typeface="Times New Roman" pitchFamily="4" charset="0"/>
            </a:endParaRPr>
          </a:p>
        </p:txBody>
      </p:sp>
      <p:graphicFrame>
        <p:nvGraphicFramePr>
          <p:cNvPr id="41987" name="Object 3"/>
          <p:cNvGraphicFramePr>
            <a:graphicFrameLocks noChangeAspect="1"/>
          </p:cNvGraphicFramePr>
          <p:nvPr/>
        </p:nvGraphicFramePr>
        <p:xfrm>
          <a:off x="6629400" y="1981200"/>
          <a:ext cx="2057400" cy="2019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13" name="ClipArt" r:id="rId6" imgW="7315200" imgH="14008100" progId="">
                  <p:embed/>
                </p:oleObj>
              </mc:Choice>
              <mc:Fallback>
                <p:oleObj name="ClipArt" r:id="rId6" imgW="7315200" imgH="14008100" progId="">
                  <p:embed/>
                  <p:pic>
                    <p:nvPicPr>
                      <p:cNvPr id="0" name="Picture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29400" y="1981200"/>
                        <a:ext cx="2057400" cy="2019300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 w="57150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2229" name="Text Box 5"/>
          <p:cNvSpPr txBox="1">
            <a:spLocks noChangeArrowheads="1"/>
          </p:cNvSpPr>
          <p:nvPr/>
        </p:nvSpPr>
        <p:spPr bwMode="auto">
          <a:xfrm rot="-986512">
            <a:off x="6858000" y="4648200"/>
            <a:ext cx="2019300" cy="514350"/>
          </a:xfrm>
          <a:prstGeom prst="rect">
            <a:avLst/>
          </a:prstGeom>
          <a:solidFill>
            <a:srgbClr val="FFFF00"/>
          </a:solidFill>
          <a:ln w="57150">
            <a:solidFill>
              <a:srgbClr val="FF0000"/>
            </a:solidFill>
            <a:miter lim="800000"/>
            <a:headEnd/>
            <a:tailEnd/>
          </a:ln>
          <a:effectLst>
            <a:outerShdw blurRad="63500" dist="38099" dir="2700000" algn="ctr" rotWithShape="0">
              <a:schemeClr val="bg2">
                <a:alpha val="74998"/>
              </a:schemeClr>
            </a:outerShdw>
          </a:effectLst>
        </p:spPr>
        <p:txBody>
          <a:bodyPr wrap="none">
            <a:prstTxWarp prst="textNoShape">
              <a:avLst/>
            </a:prstTxWarp>
            <a:spAutoFit/>
          </a:bodyPr>
          <a:lstStyle/>
          <a:p>
            <a:pPr eaLnBrk="1" hangingPunct="1">
              <a:defRPr/>
            </a:pPr>
            <a:r>
              <a:rPr lang="en-US" sz="2400">
                <a:solidFill>
                  <a:schemeClr val="tx1"/>
                </a:solidFill>
                <a:latin typeface="Arial" pitchFamily="4" charset="0"/>
              </a:rPr>
              <a:t>OSTETRICO</a:t>
            </a:r>
            <a:endParaRPr lang="en-US" sz="2400" b="0">
              <a:solidFill>
                <a:schemeClr val="tx1"/>
              </a:solidFill>
              <a:latin typeface="Times New Roman" pitchFamily="4" charset="0"/>
            </a:endParaRPr>
          </a:p>
        </p:txBody>
      </p:sp>
      <p:sp>
        <p:nvSpPr>
          <p:cNvPr id="52230" name="Text Box 6"/>
          <p:cNvSpPr txBox="1">
            <a:spLocks noChangeArrowheads="1"/>
          </p:cNvSpPr>
          <p:nvPr/>
        </p:nvSpPr>
        <p:spPr bwMode="auto">
          <a:xfrm rot="-857255">
            <a:off x="137340" y="2464742"/>
            <a:ext cx="2989220" cy="461665"/>
          </a:xfrm>
          <a:prstGeom prst="rect">
            <a:avLst/>
          </a:prstGeom>
          <a:solidFill>
            <a:schemeClr val="bg2"/>
          </a:solidFill>
          <a:ln w="57150">
            <a:solidFill>
              <a:srgbClr val="FF0000"/>
            </a:solidFill>
            <a:miter lim="800000"/>
            <a:headEnd/>
            <a:tailEnd/>
          </a:ln>
          <a:effectLst>
            <a:outerShdw blurRad="63500" dist="38099" dir="2700000" algn="ctr" rotWithShape="0">
              <a:schemeClr val="bg2">
                <a:alpha val="74998"/>
              </a:schemeClr>
            </a:outerShdw>
          </a:effectLst>
        </p:spPr>
        <p:txBody>
          <a:bodyPr wrap="none">
            <a:prstTxWarp prst="textNoShape">
              <a:avLst/>
            </a:prstTxWarp>
            <a:spAutoFit/>
          </a:bodyPr>
          <a:lstStyle/>
          <a:p>
            <a:pPr eaLnBrk="1" hangingPunct="1">
              <a:defRPr/>
            </a:pPr>
            <a:r>
              <a:rPr lang="en-US" sz="2400" dirty="0">
                <a:latin typeface="Arial" pitchFamily="4" charset="0"/>
              </a:rPr>
              <a:t>NEUROFISI</a:t>
            </a:r>
            <a:r>
              <a:rPr lang="en-US" sz="2400" dirty="0">
                <a:solidFill>
                  <a:schemeClr val="tx1"/>
                </a:solidFill>
                <a:latin typeface="Arial" pitchFamily="4" charset="0"/>
              </a:rPr>
              <a:t>OLOGO</a:t>
            </a:r>
            <a:endParaRPr lang="en-US" sz="2400" b="0" dirty="0">
              <a:solidFill>
                <a:schemeClr val="tx1"/>
              </a:solidFill>
              <a:latin typeface="Times New Roman" pitchFamily="4" charset="0"/>
            </a:endParaRPr>
          </a:p>
        </p:txBody>
      </p:sp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2514600" y="4724400"/>
            <a:ext cx="4165600" cy="1377950"/>
          </a:xfrm>
          <a:prstGeom prst="rect">
            <a:avLst/>
          </a:prstGeom>
          <a:solidFill>
            <a:schemeClr val="bg1"/>
          </a:solidFill>
          <a:ln w="9525">
            <a:solidFill>
              <a:srgbClr val="000066"/>
            </a:solidFill>
            <a:miter lim="800000"/>
            <a:headEnd/>
            <a:tailEnd/>
          </a:ln>
          <a:effectLst/>
        </p:spPr>
        <p:txBody>
          <a:bodyPr wrap="none">
            <a:prstTxWarp prst="textNoShape">
              <a:avLst/>
            </a:prstTxWarp>
            <a:spAutoFit/>
          </a:bodyPr>
          <a:lstStyle/>
          <a:p>
            <a:pPr eaLnBrk="1" hangingPunct="1">
              <a:defRPr/>
            </a:pPr>
            <a:r>
              <a:rPr lang="en-US" sz="2400">
                <a:solidFill>
                  <a:srgbClr val="00006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omic Sans MS" pitchFamily="4" charset="0"/>
              </a:rPr>
              <a:t>DOTTORE,</a:t>
            </a:r>
          </a:p>
          <a:p>
            <a:pPr eaLnBrk="1" hangingPunct="1">
              <a:defRPr/>
            </a:pPr>
            <a:r>
              <a:rPr lang="en-US" sz="2400">
                <a:solidFill>
                  <a:srgbClr val="00006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omic Sans MS" pitchFamily="4" charset="0"/>
              </a:rPr>
              <a:t>POSSO INTRAPRENDERE </a:t>
            </a:r>
          </a:p>
          <a:p>
            <a:pPr eaLnBrk="1" hangingPunct="1">
              <a:defRPr/>
            </a:pPr>
            <a:r>
              <a:rPr lang="en-US" sz="2400">
                <a:solidFill>
                  <a:srgbClr val="000066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Comic Sans MS" pitchFamily="4" charset="0"/>
              </a:rPr>
              <a:t>UNA GRAVIDANZA?</a:t>
            </a:r>
          </a:p>
        </p:txBody>
      </p:sp>
      <p:sp>
        <p:nvSpPr>
          <p:cNvPr id="41992" name="WordArt 8"/>
          <p:cNvSpPr>
            <a:spLocks noChangeArrowheads="1" noChangeShapeType="1" noTextEdit="1"/>
          </p:cNvSpPr>
          <p:nvPr/>
        </p:nvSpPr>
        <p:spPr bwMode="auto">
          <a:xfrm>
            <a:off x="533400" y="304800"/>
            <a:ext cx="8229600" cy="1333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sz="3600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blurRad="63500" dist="38099" dir="2700000" algn="ctr" rotWithShape="0">
                    <a:srgbClr val="C0C0C0">
                      <a:alpha val="74997"/>
                    </a:srgbClr>
                  </a:outerShdw>
                </a:effectLst>
                <a:latin typeface="Impact"/>
                <a:ea typeface="Impact"/>
                <a:cs typeface="Impact"/>
              </a:rPr>
              <a:t>Counseling ostetrico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533400" y="990600"/>
            <a:ext cx="70104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dirty="0"/>
              <a:t>Meno del 55% delle donne con epilessia ha programmato la gravidanza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1" y="5791200"/>
            <a:ext cx="5029200" cy="527255"/>
          </a:xfrm>
          <a:prstGeom prst="rect">
            <a:avLst/>
          </a:prstGeom>
        </p:spPr>
      </p:pic>
      <p:pic>
        <p:nvPicPr>
          <p:cNvPr id="5" name="Immagine 4" descr="image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2770" y="2209800"/>
            <a:ext cx="4381230" cy="307340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1676400" y="4419600"/>
            <a:ext cx="6096000" cy="120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dirty="0"/>
              <a:t>Rassicurare:</a:t>
            </a:r>
          </a:p>
          <a:p>
            <a:pPr algn="ctr"/>
            <a:r>
              <a:rPr lang="it-IT" sz="2400" dirty="0"/>
              <a:t>Più del 90% delle donne con epilessia avrà gravidanze normali</a:t>
            </a:r>
          </a:p>
        </p:txBody>
      </p:sp>
      <p:pic>
        <p:nvPicPr>
          <p:cNvPr id="6" name="Immagine 5" descr="Unknow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4600" y="762000"/>
            <a:ext cx="3733800" cy="2796746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685800" y="228600"/>
            <a:ext cx="67818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dirty="0">
                <a:solidFill>
                  <a:srgbClr val="FF0000"/>
                </a:solidFill>
              </a:rPr>
              <a:t>Rischio di malformazioni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685799" y="4451628"/>
            <a:ext cx="76998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Rischio più elevato: </a:t>
            </a:r>
            <a:r>
              <a:rPr lang="it-IT" sz="2400" dirty="0" err="1"/>
              <a:t>valproato</a:t>
            </a:r>
            <a:r>
              <a:rPr lang="it-IT" sz="2400" dirty="0"/>
              <a:t> e influisce sullo sviluppo neurologico a lungo termine</a:t>
            </a:r>
          </a:p>
          <a:p>
            <a:r>
              <a:rPr lang="it-IT" sz="2400" dirty="0" err="1"/>
              <a:t>Lamotrigina</a:t>
            </a:r>
            <a:r>
              <a:rPr lang="it-IT" sz="2400" dirty="0"/>
              <a:t> e </a:t>
            </a:r>
            <a:r>
              <a:rPr lang="it-IT" sz="2400" dirty="0" err="1"/>
              <a:t>levetiracetam</a:t>
            </a:r>
            <a:r>
              <a:rPr lang="it-IT" sz="2400" dirty="0"/>
              <a:t> hanno il Rischio teratogeno più basso: 2-3% </a:t>
            </a:r>
          </a:p>
        </p:txBody>
      </p:sp>
      <p:pic>
        <p:nvPicPr>
          <p:cNvPr id="5" name="Immagine 4" descr="MCT02TPO5752-ktGE-U10901268437489maD-1024x576@LaStamp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40364" y="116632"/>
            <a:ext cx="1880108" cy="1058501"/>
          </a:xfrm>
          <a:prstGeom prst="rect">
            <a:avLst/>
          </a:prstGeom>
        </p:spPr>
      </p:pic>
      <p:sp>
        <p:nvSpPr>
          <p:cNvPr id="6" name="CasellaDiTesto 5"/>
          <p:cNvSpPr txBox="1"/>
          <p:nvPr/>
        </p:nvSpPr>
        <p:spPr>
          <a:xfrm>
            <a:off x="3124200" y="5715000"/>
            <a:ext cx="4038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err="1">
                <a:solidFill>
                  <a:srgbClr val="3366FF"/>
                </a:solidFill>
              </a:rPr>
              <a:t>Monoterapia</a:t>
            </a:r>
            <a:r>
              <a:rPr lang="it-IT" sz="2400" dirty="0">
                <a:solidFill>
                  <a:srgbClr val="3366FF"/>
                </a:solidFill>
              </a:rPr>
              <a:t> </a:t>
            </a:r>
            <a:r>
              <a:rPr lang="it-IT" sz="2400" dirty="0" err="1">
                <a:solidFill>
                  <a:srgbClr val="3366FF"/>
                </a:solidFill>
              </a:rPr>
              <a:t>R</a:t>
            </a:r>
            <a:r>
              <a:rPr lang="it-IT" sz="2400" dirty="0">
                <a:solidFill>
                  <a:srgbClr val="3366FF"/>
                </a:solidFill>
              </a:rPr>
              <a:t> 4,5%</a:t>
            </a:r>
          </a:p>
          <a:p>
            <a:r>
              <a:rPr lang="it-IT" sz="2400" dirty="0" err="1">
                <a:solidFill>
                  <a:srgbClr val="3366FF"/>
                </a:solidFill>
              </a:rPr>
              <a:t>Politerapia</a:t>
            </a:r>
            <a:r>
              <a:rPr lang="it-IT" sz="2400" dirty="0">
                <a:solidFill>
                  <a:srgbClr val="3366FF"/>
                </a:solidFill>
              </a:rPr>
              <a:t>  </a:t>
            </a:r>
            <a:r>
              <a:rPr lang="it-IT" sz="2400" dirty="0" err="1">
                <a:solidFill>
                  <a:srgbClr val="3366FF"/>
                </a:solidFill>
              </a:rPr>
              <a:t>R</a:t>
            </a:r>
            <a:r>
              <a:rPr lang="it-IT" sz="2400" dirty="0">
                <a:solidFill>
                  <a:srgbClr val="3366FF"/>
                </a:solidFill>
              </a:rPr>
              <a:t> 8,6%</a:t>
            </a:r>
          </a:p>
        </p:txBody>
      </p:sp>
      <p:pic>
        <p:nvPicPr>
          <p:cNvPr id="8" name="Immagine 7" descr="Immagine che contiene screenshot&#10;&#10;Descrizione generata automaticamente">
            <a:extLst>
              <a:ext uri="{FF2B5EF4-FFF2-40B4-BE49-F238E27FC236}">
                <a16:creationId xmlns:a16="http://schemas.microsoft.com/office/drawing/2014/main" id="{5DB53C99-573E-474D-AB84-890A1BDDA4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9644" y="1175133"/>
            <a:ext cx="7707091" cy="3261979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0" y="434370"/>
            <a:ext cx="32766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dirty="0" err="1"/>
              <a:t>Valproato</a:t>
            </a:r>
            <a:endParaRPr lang="it-IT" sz="3200" dirty="0"/>
          </a:p>
          <a:p>
            <a:r>
              <a:rPr lang="it-IT" sz="3200" dirty="0"/>
              <a:t>Fenitoina</a:t>
            </a:r>
          </a:p>
          <a:p>
            <a:r>
              <a:rPr lang="it-IT" sz="3200" dirty="0"/>
              <a:t>Carbamazepina</a:t>
            </a:r>
          </a:p>
          <a:p>
            <a:r>
              <a:rPr lang="it-IT" sz="3200" dirty="0"/>
              <a:t>Fenobarbital</a:t>
            </a:r>
          </a:p>
        </p:txBody>
      </p:sp>
      <p:sp>
        <p:nvSpPr>
          <p:cNvPr id="3" name="CasellaDiTesto 2"/>
          <p:cNvSpPr txBox="1"/>
          <p:nvPr/>
        </p:nvSpPr>
        <p:spPr>
          <a:xfrm>
            <a:off x="6019800" y="803701"/>
            <a:ext cx="2895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endParaRPr lang="it-IT" sz="2400" dirty="0"/>
          </a:p>
          <a:p>
            <a:pPr algn="r"/>
            <a:r>
              <a:rPr lang="it-IT" sz="2400" dirty="0" err="1"/>
              <a:t>Lamotrigina</a:t>
            </a:r>
            <a:endParaRPr lang="it-IT" sz="2400" dirty="0"/>
          </a:p>
          <a:p>
            <a:pPr algn="r"/>
            <a:r>
              <a:rPr lang="it-IT" sz="2400" dirty="0" err="1"/>
              <a:t>Gabapentin</a:t>
            </a:r>
            <a:endParaRPr lang="it-IT" sz="2400" dirty="0"/>
          </a:p>
          <a:p>
            <a:pPr algn="r"/>
            <a:r>
              <a:rPr lang="it-IT" sz="2400" dirty="0" err="1"/>
              <a:t>Levetiracetam</a:t>
            </a:r>
            <a:endParaRPr lang="it-IT" sz="2400" dirty="0"/>
          </a:p>
        </p:txBody>
      </p:sp>
      <p:pic>
        <p:nvPicPr>
          <p:cNvPr id="4" name="Immagine 3" descr="vecchia-vs-nuove-parole-sulla-bilancia-del-peso-di-confronto-gny99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2074549"/>
            <a:ext cx="4713710" cy="5067330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381000" y="2286000"/>
            <a:ext cx="8382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sz="2400" dirty="0"/>
          </a:p>
          <a:p>
            <a:pPr>
              <a:buFont typeface="Wingdings" charset="2"/>
              <a:buChar char="ü"/>
            </a:pPr>
            <a:r>
              <a:rPr lang="it-IT" sz="2400" dirty="0"/>
              <a:t>L’assunzione di </a:t>
            </a:r>
            <a:r>
              <a:rPr lang="it-IT" sz="2400" dirty="0" err="1"/>
              <a:t>valproato</a:t>
            </a:r>
            <a:r>
              <a:rPr lang="it-IT" sz="2400" dirty="0"/>
              <a:t> anche in pazienti non epilettiche è associato a autismo e disordini dello spettro autistico 8-15%</a:t>
            </a:r>
          </a:p>
          <a:p>
            <a:pPr>
              <a:buFont typeface="Wingdings" charset="2"/>
              <a:buChar char="ü"/>
            </a:pPr>
            <a:r>
              <a:rPr lang="it-IT" sz="2400" dirty="0"/>
              <a:t> L’esposizione in utero riduce </a:t>
            </a:r>
            <a:r>
              <a:rPr lang="it-IT" sz="2400" dirty="0" err="1"/>
              <a:t>outcome</a:t>
            </a:r>
            <a:r>
              <a:rPr lang="it-IT" sz="2400" dirty="0"/>
              <a:t> cognitivi in bambini testati a </a:t>
            </a:r>
            <a:r>
              <a:rPr lang="it-IT" sz="2400" dirty="0" err="1"/>
              <a:t>6</a:t>
            </a:r>
            <a:r>
              <a:rPr lang="it-IT" sz="2400" dirty="0"/>
              <a:t> anni</a:t>
            </a:r>
          </a:p>
          <a:p>
            <a:pPr>
              <a:buFont typeface="Wingdings" charset="2"/>
              <a:buChar char="ü"/>
            </a:pPr>
            <a:r>
              <a:rPr lang="it-IT" sz="2400" dirty="0"/>
              <a:t>L’assunzione di acido folico almeno 0,4 mg/</a:t>
            </a:r>
            <a:r>
              <a:rPr lang="it-IT" sz="2400" dirty="0" err="1"/>
              <a:t>die</a:t>
            </a:r>
            <a:r>
              <a:rPr lang="it-IT" sz="2400" dirty="0"/>
              <a:t> migliora gli </a:t>
            </a:r>
            <a:r>
              <a:rPr lang="it-IT" sz="2400" dirty="0" err="1"/>
              <a:t>otucome</a:t>
            </a:r>
            <a:r>
              <a:rPr lang="it-IT" sz="2400" dirty="0"/>
              <a:t> positivi  </a:t>
            </a: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0"/>
            <a:ext cx="6388100" cy="2019300"/>
          </a:xfrm>
          <a:prstGeom prst="rect">
            <a:avLst/>
          </a:prstGeom>
        </p:spPr>
      </p:pic>
      <p:sp>
        <p:nvSpPr>
          <p:cNvPr id="6" name="CasellaDiTesto 5"/>
          <p:cNvSpPr txBox="1"/>
          <p:nvPr/>
        </p:nvSpPr>
        <p:spPr>
          <a:xfrm>
            <a:off x="1219200" y="5257800"/>
            <a:ext cx="5943600" cy="120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dirty="0">
                <a:solidFill>
                  <a:srgbClr val="0000FF"/>
                </a:solidFill>
              </a:rPr>
              <a:t>Se precedente feto affetto da </a:t>
            </a:r>
            <a:r>
              <a:rPr lang="it-IT" sz="2400" dirty="0" err="1">
                <a:solidFill>
                  <a:srgbClr val="0000FF"/>
                </a:solidFill>
              </a:rPr>
              <a:t>MCM</a:t>
            </a:r>
            <a:r>
              <a:rPr lang="it-IT" sz="2400" dirty="0">
                <a:solidFill>
                  <a:srgbClr val="0000FF"/>
                </a:solidFill>
              </a:rPr>
              <a:t> in valproato aumenta il </a:t>
            </a:r>
            <a:r>
              <a:rPr lang="it-IT" sz="2400" dirty="0" err="1">
                <a:solidFill>
                  <a:srgbClr val="0000FF"/>
                </a:solidFill>
              </a:rPr>
              <a:t>R</a:t>
            </a:r>
            <a:r>
              <a:rPr lang="it-IT" sz="2400" dirty="0">
                <a:solidFill>
                  <a:srgbClr val="0000FF"/>
                </a:solidFill>
              </a:rPr>
              <a:t> di recidiva</a:t>
            </a:r>
          </a:p>
          <a:p>
            <a:pPr algn="ctr"/>
            <a:r>
              <a:rPr lang="it-IT" sz="2400" dirty="0">
                <a:solidFill>
                  <a:srgbClr val="0000FF"/>
                </a:solidFill>
              </a:rPr>
              <a:t>Substrato genetico materno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84150" y="3257014"/>
            <a:ext cx="8591550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>
                <a:solidFill>
                  <a:srgbClr val="FF0000"/>
                </a:solidFill>
              </a:rPr>
              <a:t>Acido </a:t>
            </a:r>
            <a:r>
              <a:rPr lang="it-IT" sz="2800" dirty="0" err="1">
                <a:solidFill>
                  <a:srgbClr val="FF0000"/>
                </a:solidFill>
              </a:rPr>
              <a:t>valproico</a:t>
            </a:r>
            <a:endParaRPr lang="it-IT" sz="2800" dirty="0">
              <a:solidFill>
                <a:srgbClr val="FF0000"/>
              </a:solidFill>
            </a:endParaRPr>
          </a:p>
          <a:p>
            <a:r>
              <a:rPr lang="it-IT" sz="2000" dirty="0"/>
              <a:t>difetti del tubo neurale,(spina bifida aperta, </a:t>
            </a:r>
            <a:r>
              <a:rPr lang="it-IT" sz="2000" dirty="0" err="1"/>
              <a:t>mielocele</a:t>
            </a:r>
            <a:r>
              <a:rPr lang="it-IT" sz="2000" dirty="0"/>
              <a:t> lombosacrale aperto), ipospadia, malformazioni cerebrali, difetti degli arti , malformazioni cardiache e urogenitali e </a:t>
            </a:r>
            <a:r>
              <a:rPr lang="it-IT" sz="2000" dirty="0" err="1"/>
              <a:t>labiopalatoschisi</a:t>
            </a:r>
            <a:endParaRPr lang="it-IT" sz="2000" dirty="0"/>
          </a:p>
          <a:p>
            <a:endParaRPr lang="it-IT" sz="2000" dirty="0"/>
          </a:p>
          <a:p>
            <a:r>
              <a:rPr lang="it-IT" sz="2000" dirty="0" err="1"/>
              <a:t>R</a:t>
            </a:r>
            <a:r>
              <a:rPr lang="it-IT" sz="2000" dirty="0"/>
              <a:t> 10 % dose associato (9,3-11%)di  MCM (major </a:t>
            </a:r>
            <a:r>
              <a:rPr lang="it-IT" sz="2000" dirty="0" err="1"/>
              <a:t>congenital</a:t>
            </a:r>
            <a:r>
              <a:rPr lang="it-IT" sz="2000" dirty="0"/>
              <a:t> </a:t>
            </a:r>
            <a:r>
              <a:rPr lang="it-IT" sz="2000" dirty="0" err="1"/>
              <a:t>malformations</a:t>
            </a:r>
            <a:r>
              <a:rPr lang="it-IT" sz="2000" dirty="0"/>
              <a:t>)</a:t>
            </a:r>
          </a:p>
          <a:p>
            <a:r>
              <a:rPr lang="it-IT" sz="2000" dirty="0"/>
              <a:t>Dose giornaliera di 1500 mg/</a:t>
            </a:r>
            <a:r>
              <a:rPr lang="it-IT" sz="2000" dirty="0" err="1"/>
              <a:t>die</a:t>
            </a:r>
            <a:r>
              <a:rPr lang="it-IT" sz="2000" dirty="0"/>
              <a:t> o superiori </a:t>
            </a:r>
            <a:r>
              <a:rPr lang="it-IT" sz="2000" dirty="0" err="1"/>
              <a:t>R</a:t>
            </a:r>
            <a:r>
              <a:rPr lang="it-IT" sz="2000" dirty="0"/>
              <a:t> 24%</a:t>
            </a:r>
          </a:p>
          <a:p>
            <a:r>
              <a:rPr lang="it-IT" sz="2000" dirty="0"/>
              <a:t>Dosi giornaliera di 700 mg o inferiori </a:t>
            </a:r>
            <a:r>
              <a:rPr lang="it-IT" sz="2000" dirty="0" err="1"/>
              <a:t>R</a:t>
            </a:r>
            <a:r>
              <a:rPr lang="it-IT" sz="2000" dirty="0"/>
              <a:t> 5-6% </a:t>
            </a:r>
            <a:r>
              <a:rPr lang="it-IT" sz="2000" dirty="0" err="1"/>
              <a:t>spt</a:t>
            </a:r>
            <a:r>
              <a:rPr lang="it-IT" sz="2000" dirty="0"/>
              <a:t> di spina bifida e ipospadia</a:t>
            </a:r>
          </a:p>
          <a:p>
            <a:r>
              <a:rPr lang="it-IT" sz="2000" dirty="0"/>
              <a:t>Aumenta la dose maggiori malformazioni e maggior severità</a:t>
            </a:r>
          </a:p>
          <a:p>
            <a:endParaRPr lang="it-IT" sz="2000" dirty="0"/>
          </a:p>
          <a:p>
            <a:r>
              <a:rPr lang="it-IT" sz="2000" dirty="0"/>
              <a:t>Riportata </a:t>
            </a:r>
            <a:r>
              <a:rPr lang="it-IT" sz="2000" dirty="0" err="1"/>
              <a:t>coagulopatia</a:t>
            </a:r>
            <a:r>
              <a:rPr lang="it-IT" sz="2000" dirty="0"/>
              <a:t> neonatale da </a:t>
            </a:r>
            <a:r>
              <a:rPr lang="it-IT" sz="2000" dirty="0" err="1"/>
              <a:t>ipofibrinogenemia</a:t>
            </a:r>
            <a:r>
              <a:rPr lang="it-IT" sz="2000" dirty="0"/>
              <a:t> da </a:t>
            </a:r>
            <a:r>
              <a:rPr lang="it-IT" sz="2000" dirty="0" err="1"/>
              <a:t>valproato</a:t>
            </a:r>
            <a:endParaRPr lang="it-IT" sz="2000" dirty="0"/>
          </a:p>
          <a:p>
            <a:endParaRPr lang="it-IT" sz="2000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57900" y="1414636"/>
            <a:ext cx="3086100" cy="2171700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150" y="-19050"/>
            <a:ext cx="7207250" cy="2278236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381000" y="2362200"/>
            <a:ext cx="8305800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 err="1">
                <a:solidFill>
                  <a:srgbClr val="FF0000"/>
                </a:solidFill>
              </a:rPr>
              <a:t>Carbamazepina</a:t>
            </a:r>
            <a:endParaRPr lang="it-IT" sz="2800" dirty="0">
              <a:solidFill>
                <a:srgbClr val="FF0000"/>
              </a:solidFill>
            </a:endParaRPr>
          </a:p>
          <a:p>
            <a:endParaRPr lang="it-IT" dirty="0"/>
          </a:p>
          <a:p>
            <a:r>
              <a:rPr lang="it-IT" sz="2400" dirty="0"/>
              <a:t>più bassa incidenza di MCM 2,2%-3,4%</a:t>
            </a:r>
          </a:p>
          <a:p>
            <a:r>
              <a:rPr lang="it-IT" sz="2400" dirty="0"/>
              <a:t>Holmes 2001 : microcefalia e ritardo di crescita 58/386 esposti in </a:t>
            </a:r>
            <a:r>
              <a:rPr lang="it-IT" sz="2400" dirty="0" err="1"/>
              <a:t>monoterapia</a:t>
            </a:r>
            <a:endParaRPr lang="it-IT" sz="2400" dirty="0"/>
          </a:p>
          <a:p>
            <a:r>
              <a:rPr lang="it-IT" sz="2400" dirty="0"/>
              <a:t>2010: MCM 3,3% unica con franca associazione è la spina bifida</a:t>
            </a:r>
          </a:p>
          <a:p>
            <a:r>
              <a:rPr lang="it-IT" sz="2400" dirty="0"/>
              <a:t>Non evidenza di associazioni con anomalia dei ritorni venosi anomali polmonari,ipospadia, ernia diaframmatica,palatoschisi</a:t>
            </a:r>
          </a:p>
          <a:p>
            <a:endParaRPr lang="it-IT" sz="2400" dirty="0"/>
          </a:p>
          <a:p>
            <a:r>
              <a:rPr lang="it-IT" sz="2400" dirty="0"/>
              <a:t>Minor performance intellettuali nell’infanzia precoce ma dato non riconfermato in età scolare</a:t>
            </a:r>
          </a:p>
          <a:p>
            <a:pPr marL="342900" indent="-342900"/>
            <a:endParaRPr lang="it-IT" sz="2400" dirty="0"/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-152400"/>
            <a:ext cx="6388100" cy="2019300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457200" y="1866900"/>
            <a:ext cx="8305800" cy="6432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 err="1">
                <a:solidFill>
                  <a:srgbClr val="FF0000"/>
                </a:solidFill>
              </a:rPr>
              <a:t>Fenitoina</a:t>
            </a:r>
            <a:r>
              <a:rPr lang="it-IT" dirty="0"/>
              <a:t>  </a:t>
            </a:r>
          </a:p>
          <a:p>
            <a:r>
              <a:rPr lang="it-IT" sz="2400" dirty="0"/>
              <a:t>MCM 3,7-10,7 %</a:t>
            </a:r>
          </a:p>
          <a:p>
            <a:endParaRPr lang="it-IT" sz="2400" dirty="0"/>
          </a:p>
          <a:p>
            <a:r>
              <a:rPr lang="it-IT" sz="2400" i="1" dirty="0" err="1"/>
              <a:t>Fetal</a:t>
            </a:r>
            <a:r>
              <a:rPr lang="it-IT" sz="2400" i="1" dirty="0"/>
              <a:t> </a:t>
            </a:r>
            <a:r>
              <a:rPr lang="it-IT" sz="2400" i="1" dirty="0" err="1"/>
              <a:t>hydantoin</a:t>
            </a:r>
            <a:r>
              <a:rPr lang="it-IT" sz="2400" i="1" dirty="0"/>
              <a:t> </a:t>
            </a:r>
            <a:r>
              <a:rPr lang="it-IT" sz="2400" i="1" dirty="0" err="1"/>
              <a:t>syndrome</a:t>
            </a:r>
            <a:r>
              <a:rPr lang="it-IT" sz="2400" i="1" dirty="0"/>
              <a:t> :</a:t>
            </a:r>
          </a:p>
          <a:p>
            <a:r>
              <a:rPr lang="it-IT" sz="2400" dirty="0"/>
              <a:t>Attaccatura bassa dei capelli</a:t>
            </a:r>
          </a:p>
          <a:p>
            <a:r>
              <a:rPr lang="it-IT" sz="2400" dirty="0"/>
              <a:t>Collo corto con pterigio</a:t>
            </a:r>
          </a:p>
          <a:p>
            <a:r>
              <a:rPr lang="it-IT" sz="2400" dirty="0"/>
              <a:t>Naso piccolo</a:t>
            </a:r>
          </a:p>
          <a:p>
            <a:r>
              <a:rPr lang="it-IT" sz="2400" dirty="0"/>
              <a:t>Epicanto,</a:t>
            </a:r>
            <a:r>
              <a:rPr lang="it-IT" sz="2400" dirty="0" err="1"/>
              <a:t>iperterlorismo</a:t>
            </a:r>
            <a:r>
              <a:rPr lang="it-IT" sz="2400" dirty="0"/>
              <a:t>,bocca grande,orecchie malformate, falangi distali delle dita </a:t>
            </a:r>
            <a:r>
              <a:rPr lang="it-IT" sz="2400" dirty="0" err="1"/>
              <a:t>ipoplasiche</a:t>
            </a:r>
            <a:endParaRPr lang="it-IT" sz="2400" dirty="0"/>
          </a:p>
          <a:p>
            <a:r>
              <a:rPr lang="it-IT" sz="2400" dirty="0"/>
              <a:t>Dita a tamburo</a:t>
            </a:r>
          </a:p>
          <a:p>
            <a:endParaRPr lang="it-IT" sz="2400" dirty="0"/>
          </a:p>
          <a:p>
            <a:r>
              <a:rPr lang="it-IT" sz="2400" dirty="0"/>
              <a:t>Ritardo di crescita</a:t>
            </a:r>
          </a:p>
          <a:p>
            <a:r>
              <a:rPr lang="it-IT" sz="2400" dirty="0"/>
              <a:t>Ritardo psicomotorio</a:t>
            </a:r>
          </a:p>
          <a:p>
            <a:endParaRPr lang="it-IT" sz="2400" dirty="0"/>
          </a:p>
          <a:p>
            <a:endParaRPr lang="it-IT" sz="2400" dirty="0"/>
          </a:p>
          <a:p>
            <a:r>
              <a:rPr lang="it-IT" sz="2400" dirty="0" err="1"/>
              <a:t>R</a:t>
            </a:r>
            <a:r>
              <a:rPr lang="it-IT" sz="2400" dirty="0"/>
              <a:t> </a:t>
            </a:r>
            <a:r>
              <a:rPr lang="it-IT" sz="2400" dirty="0" err="1"/>
              <a:t>5</a:t>
            </a:r>
            <a:r>
              <a:rPr lang="it-IT" sz="2400" dirty="0"/>
              <a:t> volte superiore di palatoschisi e difetti cardiaci</a:t>
            </a:r>
          </a:p>
          <a:p>
            <a:r>
              <a:rPr lang="it-IT" sz="2400" dirty="0" err="1"/>
              <a:t>R</a:t>
            </a:r>
            <a:r>
              <a:rPr lang="it-IT" sz="2400" dirty="0"/>
              <a:t> aumentato di neuroblastoma e tumori neonatali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2400"/>
            <a:ext cx="6388100" cy="2019300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228600" y="2133600"/>
            <a:ext cx="7696200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 err="1">
                <a:solidFill>
                  <a:srgbClr val="FF0000"/>
                </a:solidFill>
              </a:rPr>
              <a:t>Fenobarbitale</a:t>
            </a:r>
            <a:endParaRPr lang="it-IT" sz="2800" dirty="0">
              <a:solidFill>
                <a:srgbClr val="FF0000"/>
              </a:solidFill>
            </a:endParaRPr>
          </a:p>
          <a:p>
            <a:r>
              <a:rPr lang="it-IT" sz="2400" dirty="0"/>
              <a:t> MCM 5,5%</a:t>
            </a:r>
          </a:p>
          <a:p>
            <a:r>
              <a:rPr lang="it-IT" sz="2400" dirty="0"/>
              <a:t>Difetti cardiaci, </a:t>
            </a:r>
            <a:r>
              <a:rPr lang="it-IT" sz="2400" dirty="0" err="1"/>
              <a:t>orofacciali</a:t>
            </a:r>
            <a:r>
              <a:rPr lang="it-IT" sz="2400" dirty="0"/>
              <a:t>, genitourinari</a:t>
            </a:r>
          </a:p>
        </p:txBody>
      </p:sp>
      <p:sp>
        <p:nvSpPr>
          <p:cNvPr id="3" name="CasellaDiTesto 2"/>
          <p:cNvSpPr txBox="1"/>
          <p:nvPr/>
        </p:nvSpPr>
        <p:spPr>
          <a:xfrm>
            <a:off x="228600" y="3857149"/>
            <a:ext cx="7696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 err="1">
                <a:solidFill>
                  <a:srgbClr val="3366FF"/>
                </a:solidFill>
              </a:rPr>
              <a:t>Carbamazepina</a:t>
            </a:r>
            <a:r>
              <a:rPr lang="it-IT" sz="2400" dirty="0">
                <a:solidFill>
                  <a:srgbClr val="3366FF"/>
                </a:solidFill>
              </a:rPr>
              <a:t> + </a:t>
            </a:r>
            <a:r>
              <a:rPr lang="it-IT" sz="2400" dirty="0" err="1">
                <a:solidFill>
                  <a:srgbClr val="3366FF"/>
                </a:solidFill>
              </a:rPr>
              <a:t>fenobarbitale</a:t>
            </a:r>
            <a:r>
              <a:rPr lang="it-IT" sz="2400" dirty="0">
                <a:solidFill>
                  <a:srgbClr val="3366FF"/>
                </a:solidFill>
              </a:rPr>
              <a:t>  </a:t>
            </a:r>
            <a:r>
              <a:rPr lang="it-IT" sz="2400" dirty="0" err="1">
                <a:solidFill>
                  <a:srgbClr val="3366FF"/>
                </a:solidFill>
              </a:rPr>
              <a:t>sirenomielia</a:t>
            </a:r>
            <a:endParaRPr lang="it-IT" sz="2400" dirty="0">
              <a:solidFill>
                <a:srgbClr val="3366FF"/>
              </a:solidFill>
            </a:endParaRP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2400"/>
            <a:ext cx="6388100" cy="2019300"/>
          </a:xfrm>
          <a:prstGeom prst="rect">
            <a:avLst/>
          </a:prstGeom>
        </p:spPr>
      </p:pic>
      <p:sp>
        <p:nvSpPr>
          <p:cNvPr id="5" name="CasellaDiTesto 4"/>
          <p:cNvSpPr txBox="1"/>
          <p:nvPr/>
        </p:nvSpPr>
        <p:spPr>
          <a:xfrm>
            <a:off x="457200" y="4724400"/>
            <a:ext cx="7772400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 err="1">
                <a:solidFill>
                  <a:srgbClr val="FF0000"/>
                </a:solidFill>
              </a:rPr>
              <a:t>Gabapentin</a:t>
            </a:r>
            <a:endParaRPr lang="it-IT" sz="2800" dirty="0">
              <a:solidFill>
                <a:srgbClr val="FF0000"/>
              </a:solidFill>
            </a:endParaRPr>
          </a:p>
          <a:p>
            <a:r>
              <a:rPr lang="it-IT" sz="2400" dirty="0"/>
              <a:t>Pochi dati</a:t>
            </a:r>
          </a:p>
          <a:p>
            <a:r>
              <a:rPr lang="it-IT" sz="2400" dirty="0"/>
              <a:t>51 neonati non </a:t>
            </a:r>
            <a:r>
              <a:rPr lang="it-IT" sz="2400" dirty="0" err="1"/>
              <a:t>R</a:t>
            </a:r>
            <a:r>
              <a:rPr lang="it-IT" sz="2400" dirty="0"/>
              <a:t> aumentato di </a:t>
            </a:r>
            <a:r>
              <a:rPr lang="it-IT" sz="2400" dirty="0" err="1"/>
              <a:t>MCM</a:t>
            </a:r>
            <a:endParaRPr lang="it-IT" sz="2400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228600" y="2362200"/>
            <a:ext cx="6096000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 err="1">
                <a:solidFill>
                  <a:srgbClr val="FF0000"/>
                </a:solidFill>
              </a:rPr>
              <a:t>Topiramato</a:t>
            </a:r>
            <a:endParaRPr lang="it-IT" sz="2800" dirty="0">
              <a:solidFill>
                <a:srgbClr val="FF0000"/>
              </a:solidFill>
            </a:endParaRPr>
          </a:p>
          <a:p>
            <a:r>
              <a:rPr lang="it-IT" sz="2400" dirty="0"/>
              <a:t>4,2-4,9% MCM</a:t>
            </a:r>
          </a:p>
          <a:p>
            <a:r>
              <a:rPr lang="it-IT" sz="2400" dirty="0" err="1"/>
              <a:t>Spt</a:t>
            </a:r>
            <a:r>
              <a:rPr lang="it-IT" sz="2400" dirty="0"/>
              <a:t> ipospadia e </a:t>
            </a:r>
            <a:r>
              <a:rPr lang="it-IT" sz="2400" dirty="0" err="1"/>
              <a:t>labiopalatoschisi</a:t>
            </a:r>
            <a:endParaRPr lang="it-IT" sz="2400" dirty="0"/>
          </a:p>
          <a:p>
            <a:r>
              <a:rPr lang="it-IT" sz="2400" dirty="0"/>
              <a:t>Elevata incidenza di SGA</a:t>
            </a:r>
          </a:p>
          <a:p>
            <a:r>
              <a:rPr lang="it-IT" sz="2400" dirty="0"/>
              <a:t>Diminuzione capacità cognitive</a:t>
            </a:r>
          </a:p>
          <a:p>
            <a:endParaRPr lang="it-IT" sz="2400" dirty="0"/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2400"/>
            <a:ext cx="6388100" cy="2019300"/>
          </a:xfrm>
          <a:prstGeom prst="rect">
            <a:avLst/>
          </a:prstGeom>
        </p:spPr>
      </p:pic>
      <p:sp>
        <p:nvSpPr>
          <p:cNvPr id="6" name="CasellaDiTesto 5"/>
          <p:cNvSpPr txBox="1"/>
          <p:nvPr/>
        </p:nvSpPr>
        <p:spPr>
          <a:xfrm>
            <a:off x="228600" y="4572000"/>
            <a:ext cx="7239000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 err="1">
                <a:solidFill>
                  <a:srgbClr val="FF6600"/>
                </a:solidFill>
              </a:rPr>
              <a:t>Lamotrigina</a:t>
            </a:r>
            <a:endParaRPr lang="it-IT" sz="2800" dirty="0">
              <a:solidFill>
                <a:srgbClr val="FF6600"/>
              </a:solidFill>
            </a:endParaRPr>
          </a:p>
          <a:p>
            <a:r>
              <a:rPr lang="it-IT" sz="2400" dirty="0"/>
              <a:t>Uno dei più sicuri in gravidanza</a:t>
            </a:r>
          </a:p>
          <a:p>
            <a:r>
              <a:rPr lang="it-IT" sz="2400" dirty="0"/>
              <a:t>2-5,6% MCM</a:t>
            </a:r>
          </a:p>
          <a:p>
            <a:r>
              <a:rPr lang="it-IT" sz="2400" dirty="0"/>
              <a:t>2% se dosi &lt; 300 mg/</a:t>
            </a:r>
            <a:r>
              <a:rPr lang="it-IT" sz="2400" dirty="0" err="1"/>
              <a:t>die</a:t>
            </a:r>
            <a:endParaRPr lang="it-IT" sz="2400" dirty="0"/>
          </a:p>
          <a:p>
            <a:r>
              <a:rPr lang="it-IT" sz="2400" dirty="0"/>
              <a:t>No influenza su capacità cognitive</a:t>
            </a: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3425" y="1866900"/>
            <a:ext cx="3562350" cy="2506839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381000" y="2286000"/>
            <a:ext cx="75438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 err="1">
                <a:solidFill>
                  <a:srgbClr val="FF0000"/>
                </a:solidFill>
              </a:rPr>
              <a:t>Levetiracetam</a:t>
            </a:r>
            <a:endParaRPr lang="it-IT" sz="2800" dirty="0">
              <a:solidFill>
                <a:srgbClr val="FF0000"/>
              </a:solidFill>
            </a:endParaRPr>
          </a:p>
          <a:p>
            <a:r>
              <a:rPr lang="it-IT" sz="2400" dirty="0"/>
              <a:t>In </a:t>
            </a:r>
            <a:r>
              <a:rPr lang="it-IT" sz="2400" dirty="0" err="1"/>
              <a:t>monoterapia</a:t>
            </a:r>
            <a:r>
              <a:rPr lang="it-IT" sz="2400" dirty="0"/>
              <a:t> non aumenta il rischio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381000" y="3962400"/>
            <a:ext cx="8458200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 err="1">
                <a:solidFill>
                  <a:srgbClr val="FF0000"/>
                </a:solidFill>
              </a:rPr>
              <a:t>Oxcarbamazepina</a:t>
            </a:r>
            <a:r>
              <a:rPr lang="it-IT" sz="2400" dirty="0"/>
              <a:t> </a:t>
            </a:r>
          </a:p>
          <a:p>
            <a:r>
              <a:rPr lang="it-IT" sz="2400" dirty="0"/>
              <a:t>MCM 2,8%</a:t>
            </a:r>
          </a:p>
          <a:p>
            <a:r>
              <a:rPr lang="it-IT" sz="2400" dirty="0"/>
              <a:t>Nuovo studio ha proposto l’incapsulamento di OXC in </a:t>
            </a:r>
            <a:r>
              <a:rPr lang="it-IT" sz="2400" dirty="0" err="1"/>
              <a:t>nanoparticelle</a:t>
            </a:r>
            <a:r>
              <a:rPr lang="it-IT" sz="2400" dirty="0"/>
              <a:t> che attraversino la barriera </a:t>
            </a:r>
            <a:r>
              <a:rPr lang="it-IT" sz="2400" dirty="0" err="1"/>
              <a:t>ematoencefalica</a:t>
            </a:r>
            <a:r>
              <a:rPr lang="it-IT" sz="2400" dirty="0"/>
              <a:t> ma con limitato passaggio transplacentare per evitare l’esposizione del feto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2400"/>
            <a:ext cx="6388100" cy="2019300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3835400" y="620697"/>
            <a:ext cx="50800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Se la paziente è gravida </a:t>
            </a:r>
          </a:p>
          <a:p>
            <a:r>
              <a:rPr lang="it-IT" sz="2400" b="1" u="heavy" dirty="0"/>
              <a:t>NON DEVE </a:t>
            </a:r>
            <a:r>
              <a:rPr lang="it-IT" sz="2400" dirty="0"/>
              <a:t>interrompere l’assunzione del farmaco ma contattare il medico</a:t>
            </a:r>
          </a:p>
          <a:p>
            <a:endParaRPr lang="it-IT" sz="2400" dirty="0"/>
          </a:p>
          <a:p>
            <a:r>
              <a:rPr lang="it-IT" sz="2400" dirty="0"/>
              <a:t>Un’epilessia non controllata pone a rischio maggiore madre e feto che la prosecuzione della terapia</a:t>
            </a:r>
          </a:p>
        </p:txBody>
      </p:sp>
      <p:pic>
        <p:nvPicPr>
          <p:cNvPr id="5" name="Segnaposto contenuto 4" descr="attenzion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754366"/>
            <a:ext cx="3454400" cy="2867152"/>
          </a:xfrm>
          <a:prstGeom prst="rect">
            <a:avLst/>
          </a:prstGeom>
        </p:spPr>
      </p:pic>
      <p:pic>
        <p:nvPicPr>
          <p:cNvPr id="6" name="Immagine 5" descr="Unknow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4000" y="4267200"/>
            <a:ext cx="3581400" cy="2273300"/>
          </a:xfrm>
          <a:prstGeom prst="rect">
            <a:avLst/>
          </a:prstGeom>
        </p:spPr>
      </p:pic>
      <p:pic>
        <p:nvPicPr>
          <p:cNvPr id="7" name="Immagine 6" descr="5954d697-bb84-4acb-a57d-d4a04575012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" y="4419600"/>
            <a:ext cx="3889330" cy="2120900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914400" y="762000"/>
            <a:ext cx="70866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dirty="0">
                <a:solidFill>
                  <a:srgbClr val="FF0000"/>
                </a:solidFill>
              </a:rPr>
              <a:t>Acido folico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685800" y="1600200"/>
            <a:ext cx="8001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I meccanismi di teratogenesi suggeriti sono molteplici: suscettibilità genetica,ischemia, azioni mediate dai </a:t>
            </a:r>
            <a:r>
              <a:rPr lang="it-IT" sz="2400" dirty="0" err="1"/>
              <a:t>folati</a:t>
            </a:r>
            <a:r>
              <a:rPr lang="it-IT" sz="2400" dirty="0"/>
              <a:t> etc.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685800" y="2976265"/>
            <a:ext cx="7620000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/>
              <a:t>Donne con epilessia che assumono AED in particolare PHT,CBZ e VPA e stanno programmando una gravidanza devono assumere </a:t>
            </a:r>
            <a:r>
              <a:rPr lang="it-IT" sz="2800" dirty="0">
                <a:solidFill>
                  <a:srgbClr val="FF0000"/>
                </a:solidFill>
              </a:rPr>
              <a:t>acido folico : 5mg/die </a:t>
            </a:r>
            <a:r>
              <a:rPr lang="it-IT" sz="2400" dirty="0"/>
              <a:t>prima del concepimento come misura preventiva per ridurre il rischio di malformazioni</a:t>
            </a:r>
          </a:p>
        </p:txBody>
      </p:sp>
      <p:sp>
        <p:nvSpPr>
          <p:cNvPr id="7" name="CasellaDiTesto 6"/>
          <p:cNvSpPr txBox="1"/>
          <p:nvPr/>
        </p:nvSpPr>
        <p:spPr>
          <a:xfrm>
            <a:off x="533400" y="5257800"/>
            <a:ext cx="8153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>
                <a:solidFill>
                  <a:srgbClr val="3366FF"/>
                </a:solidFill>
              </a:rPr>
              <a:t>Il medico deve prescrivere </a:t>
            </a:r>
            <a:r>
              <a:rPr lang="it-IT" sz="2400" dirty="0" err="1">
                <a:solidFill>
                  <a:srgbClr val="3366FF"/>
                </a:solidFill>
              </a:rPr>
              <a:t>supplementazione</a:t>
            </a:r>
            <a:r>
              <a:rPr lang="it-IT" sz="2400" dirty="0">
                <a:solidFill>
                  <a:srgbClr val="3366FF"/>
                </a:solidFill>
              </a:rPr>
              <a:t> di  acido folico perché questo può ridurre il rischio di malformazioni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 descr="POWER-POINT_Pagina_19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1448</Words>
  <Application>Microsoft Office PowerPoint</Application>
  <PresentationFormat>Presentazione su schermo (4:3)</PresentationFormat>
  <Paragraphs>227</Paragraphs>
  <Slides>37</Slides>
  <Notes>2</Notes>
  <HiddenSlides>0</HiddenSlides>
  <MMClips>0</MMClips>
  <ScaleCrop>false</ScaleCrop>
  <HeadingPairs>
    <vt:vector size="8" baseType="variant">
      <vt:variant>
        <vt:lpstr>Caratteri utilizzati</vt:lpstr>
      </vt:variant>
      <vt:variant>
        <vt:i4>8</vt:i4>
      </vt:variant>
      <vt:variant>
        <vt:lpstr>Tema</vt:lpstr>
      </vt:variant>
      <vt:variant>
        <vt:i4>1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37</vt:i4>
      </vt:variant>
    </vt:vector>
  </HeadingPairs>
  <TitlesOfParts>
    <vt:vector size="47" baseType="lpstr">
      <vt:lpstr>Apple Chancery</vt:lpstr>
      <vt:lpstr>Arial</vt:lpstr>
      <vt:lpstr>Baskerville SemiBold Italic</vt:lpstr>
      <vt:lpstr>Calibri</vt:lpstr>
      <vt:lpstr>Comic Sans MS</vt:lpstr>
      <vt:lpstr>Impact</vt:lpstr>
      <vt:lpstr>Times New Roman</vt:lpstr>
      <vt:lpstr>Wingdings</vt:lpstr>
      <vt:lpstr>Tema di Office</vt:lpstr>
      <vt:lpstr>ClipArt</vt:lpstr>
      <vt:lpstr>Epilessia:  terapia anticomiziale, contraccezione e teratogenicità</vt:lpstr>
      <vt:lpstr>Conflitti di interesse Sonia Zatti</vt:lpstr>
      <vt:lpstr>Pianificazione familiare</vt:lpstr>
      <vt:lpstr>Pianificazione familiare</vt:lpstr>
      <vt:lpstr>Pianificazione familiare</vt:lpstr>
      <vt:lpstr>Interazione tra farmaci</vt:lpstr>
      <vt:lpstr>Interazione  antiepilettici e contraccettivo</vt:lpstr>
      <vt:lpstr>Presentazione standard di PowerPoint</vt:lpstr>
      <vt:lpstr>Presentazione standard di PowerPoint</vt:lpstr>
      <vt:lpstr>Presentazione standard di PowerPoint</vt:lpstr>
      <vt:lpstr>Non interferiscono con metabolismo COC</vt:lpstr>
      <vt:lpstr>Presentazione standard di PowerPoint</vt:lpstr>
      <vt:lpstr>Surveys: problemi aperti</vt:lpstr>
      <vt:lpstr>Raccomandazione ai medici:  sfruttare ogni visita per parlare di contraccezione</vt:lpstr>
      <vt:lpstr>Presentazione standard di PowerPoint</vt:lpstr>
      <vt:lpstr>Lamotrigina</vt:lpstr>
      <vt:lpstr>POP:pillola progestinica</vt:lpstr>
      <vt:lpstr>Presentazione standard di PowerPoint</vt:lpstr>
      <vt:lpstr>Presentazione standard di PowerPoint</vt:lpstr>
      <vt:lpstr>Intercezione postcoitale</vt:lpstr>
      <vt:lpstr>Presentazione standard di PowerPoint</vt:lpstr>
      <vt:lpstr>Take home message Linee guida LICE  (Lega italiana contro l’Epilessia)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Epilessia:  terapia anticomiziale, contraccezione e teratogenicità</dc:title>
  <dc:creator>Production CN - GITIS</dc:creator>
  <cp:lastModifiedBy>Stefania Bracchi - OMCeOBS</cp:lastModifiedBy>
  <cp:revision>14</cp:revision>
  <dcterms:created xsi:type="dcterms:W3CDTF">2019-04-07T18:16:22Z</dcterms:created>
  <dcterms:modified xsi:type="dcterms:W3CDTF">2020-09-14T08:08:46Z</dcterms:modified>
</cp:coreProperties>
</file>