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Microsoft YaHei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Microsoft YaHei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Microsoft YaHei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Microsoft YaHei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90" y="-33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5125" cy="12488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2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it-IT" altLang="it-IT" smtClean="0"/>
          </a:p>
        </p:txBody>
      </p:sp>
    </p:spTree>
    <p:extLst>
      <p:ext uri="{BB962C8B-B14F-4D97-AF65-F5344CB8AC3E}">
        <p14:creationId xmlns:p14="http://schemas.microsoft.com/office/powerpoint/2010/main" val="5944088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4227175" y="-11796713"/>
            <a:ext cx="16656050" cy="124920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4227175" y="-11796713"/>
            <a:ext cx="16656050" cy="124920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761901C-F7F2-45B8-9B11-E4D4511BB28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70913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4B0BB01-A372-46AD-8614-D22CB6671B7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33158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E856FB4-D1E6-4B59-B037-EDA7BAA80AD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21655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6825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08413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FF2341F-07F0-4198-B236-C8877ABC81D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12920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00EBBA0-C757-4864-BC38-A4E40842FA6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3104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3A9DD36-6BA3-4A4C-AF2C-AF3E9163C57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39745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7FF7867-09AB-4BDC-845F-2737DE30807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883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EA91667-0D08-4454-B044-531FC776F2A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78304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2852ACB-85F0-4C2C-BCAB-9E1897C55CF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58127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732D67-2402-4A5A-A10D-5ED8945FD2C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33987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1925" y="463550"/>
            <a:ext cx="1941513" cy="57515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3725" cy="57515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9F5BAE-07C4-49CA-9BA0-7BD1B5F41A4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262585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463550"/>
            <a:ext cx="7767638" cy="143351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0"/>
          </p:nvPr>
        </p:nvSpPr>
        <p:spPr>
          <a:xfrm>
            <a:off x="685800" y="6248400"/>
            <a:ext cx="1900238" cy="458788"/>
          </a:xfrm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idx="11"/>
          </p:nvPr>
        </p:nvSpPr>
        <p:spPr>
          <a:xfrm>
            <a:off x="3124200" y="6248400"/>
            <a:ext cx="2890838" cy="458788"/>
          </a:xfrm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idx="12"/>
          </p:nvPr>
        </p:nvSpPr>
        <p:spPr>
          <a:xfrm>
            <a:off x="6553200" y="6248400"/>
            <a:ext cx="1900238" cy="458788"/>
          </a:xfrm>
        </p:spPr>
        <p:txBody>
          <a:bodyPr/>
          <a:lstStyle>
            <a:lvl1pPr>
              <a:defRPr/>
            </a:lvl1pPr>
          </a:lstStyle>
          <a:p>
            <a:fld id="{CB493531-604E-4093-970D-68D942351BA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04553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67638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 smtClean="0"/>
              <a:t>Fate clic per modificare il formato del testo del titolo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7638" cy="423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 smtClean="0"/>
              <a:t>Fate clic per modificare il formato del testo della struttura</a:t>
            </a:r>
          </a:p>
          <a:p>
            <a:pPr lvl="1"/>
            <a:r>
              <a:rPr lang="en-GB" altLang="it-IT" smtClean="0"/>
              <a:t>Secondo livello struttura</a:t>
            </a:r>
          </a:p>
          <a:p>
            <a:pPr lvl="2"/>
            <a:r>
              <a:rPr lang="en-GB" altLang="it-IT" smtClean="0"/>
              <a:t>Terzo livello struttura</a:t>
            </a:r>
          </a:p>
          <a:p>
            <a:pPr lvl="3"/>
            <a:r>
              <a:rPr lang="en-GB" altLang="it-IT" smtClean="0"/>
              <a:t>Quarto livello struttura</a:t>
            </a:r>
          </a:p>
          <a:p>
            <a:pPr lvl="4"/>
            <a:r>
              <a:rPr lang="en-GB" altLang="it-IT" smtClean="0"/>
              <a:t>Quinto livello struttura</a:t>
            </a:r>
          </a:p>
          <a:p>
            <a:pPr lvl="4"/>
            <a:r>
              <a:rPr lang="en-GB" altLang="it-IT" smtClean="0"/>
              <a:t>Sesto livello struttura</a:t>
            </a:r>
          </a:p>
          <a:p>
            <a:pPr lvl="4"/>
            <a:r>
              <a:rPr lang="en-GB" altLang="it-IT" smtClean="0"/>
              <a:t>Settimo livello struttura</a:t>
            </a:r>
          </a:p>
          <a:p>
            <a:pPr lvl="4"/>
            <a:r>
              <a:rPr lang="en-GB" altLang="it-IT" smtClean="0"/>
              <a:t>Ottavo livello struttura</a:t>
            </a:r>
          </a:p>
          <a:p>
            <a:pPr lvl="4"/>
            <a:r>
              <a:rPr lang="en-GB" altLang="it-IT" smtClean="0"/>
              <a:t>Nono livello struttura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8400"/>
            <a:ext cx="190023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it-IT" alt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083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0238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fld id="{7AE1684A-B670-46A4-9F2D-E1872260D4C7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icrosoft YaHei" charset="-122"/>
        </a:defRPr>
      </a:lvl2pPr>
      <a:lvl3pPr marL="1143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icrosoft YaHei" charset="-122"/>
        </a:defRPr>
      </a:lvl3pPr>
      <a:lvl4pPr marL="1600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icrosoft YaHei" charset="-122"/>
        </a:defRPr>
      </a:lvl4pPr>
      <a:lvl5pPr marL="20574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icrosoft YaHei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icrosoft YaHei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icrosoft YaHei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icrosoft YaHei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icrosoft YaHei" charset="-122"/>
        </a:defRPr>
      </a:lvl9pPr>
    </p:titleStyle>
    <p:bodyStyle>
      <a:lvl1pPr marL="342900" indent="-342900" algn="l" defTabSz="449263" rtl="0" fontAlgn="base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114300"/>
            <a:ext cx="7772400" cy="54864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600"/>
              <a:t/>
            </a:r>
            <a:br>
              <a:rPr lang="it-IT" altLang="it-IT" sz="2600"/>
            </a:br>
            <a:r>
              <a:rPr lang="it-IT" altLang="it-IT" sz="2600"/>
              <a:t/>
            </a:r>
            <a:br>
              <a:rPr lang="it-IT" altLang="it-IT" sz="2600"/>
            </a:br>
            <a:r>
              <a:rPr lang="it-IT" altLang="it-IT" sz="2600"/>
              <a:t>LA LEGGE “ NORME IN MATERIA DI CONSENSO INFORMATO E DISPOSIZIONI ANTICIPATE DI TRATTAMENTO” CI INTERROGA</a:t>
            </a:r>
            <a:r>
              <a:rPr lang="it-IT" altLang="it-IT" sz="2400"/>
              <a:t/>
            </a:r>
            <a:br>
              <a:rPr lang="it-IT" altLang="it-IT" sz="2400"/>
            </a:br>
            <a:r>
              <a:rPr lang="it-IT" altLang="it-IT" sz="2400"/>
              <a:t/>
            </a:r>
            <a:br>
              <a:rPr lang="it-IT" altLang="it-IT" sz="2400"/>
            </a:br>
            <a:r>
              <a:rPr lang="it-IT" altLang="it-IT" sz="2400"/>
              <a:t/>
            </a:r>
            <a:br>
              <a:rPr lang="it-IT" altLang="it-IT" sz="2400"/>
            </a:br>
            <a:r>
              <a:rPr lang="it-IT" altLang="it-IT" sz="3200" b="1"/>
              <a:t>VINCOLATIVITA' e OBIEZIONE DI COSCIENZA</a:t>
            </a:r>
            <a:br>
              <a:rPr lang="it-IT" altLang="it-IT" sz="3200" b="1"/>
            </a:br>
            <a:r>
              <a:rPr lang="it-IT" altLang="it-IT" sz="3200" b="1"/>
              <a:t/>
            </a:r>
            <a:br>
              <a:rPr lang="it-IT" altLang="it-IT" sz="3200" b="1"/>
            </a:br>
            <a:r>
              <a:rPr lang="it-IT" altLang="it-IT" sz="2400"/>
              <a:t>Dr.ssa  ANNA GIULIA GUARNERI</a:t>
            </a:r>
            <a:r>
              <a:rPr lang="it-IT" altLang="it-IT" sz="2800"/>
              <a:t/>
            </a:r>
            <a:br>
              <a:rPr lang="it-IT" altLang="it-IT" sz="2800"/>
            </a:br>
            <a:r>
              <a:rPr lang="it-IT" altLang="it-IT" sz="2800"/>
              <a:t/>
            </a:r>
            <a:br>
              <a:rPr lang="it-IT" altLang="it-IT" sz="2800"/>
            </a:br>
            <a:endParaRPr lang="it-IT" altLang="it-IT" sz="280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717550" y="215900"/>
            <a:ext cx="7772400" cy="1008063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3600"/>
              <a:t>DAT e VINCOLATIVITA'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587375" y="1003300"/>
            <a:ext cx="7620000" cy="60880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altLang="it-IT" sz="2400"/>
          </a:p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altLang="it-IT" sz="2400"/>
          </a:p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400"/>
              <a:t>ART. 2 </a:t>
            </a:r>
          </a:p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000"/>
              <a:t>“La Repubblica riconosce e garantisce i diritti inviolabili dell'uomo....”</a:t>
            </a:r>
          </a:p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400"/>
              <a:t>ART. 13</a:t>
            </a:r>
          </a:p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000"/>
              <a:t>“La libertà personale è inviolabile. …..”</a:t>
            </a:r>
          </a:p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400"/>
              <a:t>ART. 32</a:t>
            </a:r>
          </a:p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000"/>
              <a:t>“La Repubblica tutela la salute come fondamentale diritto dell'individuo e interesse della collettività e garantisce cure gratuite agli indigenti.</a:t>
            </a:r>
          </a:p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000"/>
              <a:t>Nessuno può essere obbligato a un determinato trattamento sanitario se non per disposizione di legge. La legge non può in nessun caso violare i limiti imposti dal rispetto della natura umana.”</a:t>
            </a:r>
          </a:p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altLang="it-IT" sz="2000"/>
          </a:p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altLang="it-IT" sz="2000"/>
          </a:p>
          <a:p>
            <a:pPr indent="-341313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000"/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461963"/>
            <a:ext cx="7770813" cy="1528762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3200"/>
              <a:t>DAT e VINCOLATIVITA'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0813" cy="4329113"/>
          </a:xfrm>
          <a:ln/>
        </p:spPr>
        <p:txBody>
          <a:bodyPr/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/>
              <a:t>        </a:t>
            </a:r>
            <a:r>
              <a:rPr lang="it-IT" altLang="it-IT" sz="2600"/>
              <a:t>  </a:t>
            </a:r>
            <a:r>
              <a:rPr lang="it-IT" altLang="it-IT" sz="2600" b="1"/>
              <a:t> LE  DAT </a:t>
            </a:r>
            <a:r>
              <a:rPr lang="it-IT" altLang="it-IT" sz="2600" b="1" u="sng"/>
              <a:t>SONO</a:t>
            </a:r>
            <a:r>
              <a:rPr lang="it-IT" altLang="it-IT" sz="2600" b="1"/>
              <a:t> VINCOLANTI</a:t>
            </a:r>
            <a:r>
              <a:rPr lang="it-IT" altLang="it-IT" sz="2600"/>
              <a:t> 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altLang="it-IT" sz="2600"/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600" b="1"/>
              <a:t>Dichiarazioni</a:t>
            </a:r>
            <a:r>
              <a:rPr lang="it-IT" altLang="it-IT" sz="2600"/>
              <a:t> ( disegno di legge Calabro' del 2009): termine che sta a significare che la volontà del paziente deve essere tenuta in considerazione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600" b="1"/>
              <a:t>Disposizioni</a:t>
            </a:r>
            <a:r>
              <a:rPr lang="it-IT" altLang="it-IT" sz="2600"/>
              <a:t> ( legge 219/2017) : termine che pone l'accento sulla </a:t>
            </a:r>
            <a:r>
              <a:rPr lang="it-IT" altLang="it-IT" sz="2600" u="sng"/>
              <a:t>volontà</a:t>
            </a:r>
            <a:r>
              <a:rPr lang="it-IT" altLang="it-IT" sz="2600"/>
              <a:t> del disponente con consapevole vincolatività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00000">
              <a:srgbClr val="FF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0813" cy="1295400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3600"/>
              <a:t>DAT e VINCOLATIVITA'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152525"/>
            <a:ext cx="7770813" cy="5175250"/>
          </a:xfrm>
          <a:ln/>
        </p:spPr>
        <p:txBody>
          <a:bodyPr/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000"/>
              <a:t>Art. 1 (comma 1): “la presente legge … tutela il diritto alla vita , alla salute , alla dignità e all'autodeterminazione della persona e stabilisce che nessun trattamento sanitario può essere iniziato o proseguito se privo del consenso libero ed informato della persona interessata, salvo nei casi espressamente previsti dalla legge”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000"/>
              <a:t>Art. 4 (comma 1): “ogni persona maggiorenne in grado di intendere e di volere … può attraverso le DAT esprimere le proprie volontà in materia di trattamenti sanitari, nonché il consenso o il rifiuto rispetto ad accertamenti diagnostici o scelte terapeutiche e a singoli trattamenti sanitari. ...”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000"/>
              <a:t>Art 4 ( comma 5): … Il medico è tenuto al rispetto delle DAT le quali possono essere disattese in tutto o in parte qualora appaiano palesemente incongrue o non corrispondenti alla condizione clinica attuale del paziente ovvero sussistano terapoie non prevedibili all'atto della sottoscrizione  capaci di offrire concrete possibilità di miglioramento delle condizioni di vita. ....”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144463"/>
            <a:ext cx="7769225" cy="1223962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3200"/>
              <a:t>DAT e VINCOLATIVITA'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511300"/>
            <a:ext cx="7769225" cy="5559425"/>
          </a:xfrm>
          <a:ln/>
        </p:spPr>
        <p:txBody>
          <a:bodyPr/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/>
              <a:t>                          </a:t>
            </a:r>
            <a:r>
              <a:rPr lang="it-IT" altLang="it-IT" b="1"/>
              <a:t> OBIEZIONI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altLang="it-IT" sz="2600" b="1"/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600" b="1"/>
              <a:t>-</a:t>
            </a:r>
            <a:r>
              <a:rPr lang="it-IT" altLang="it-IT" sz="2600"/>
              <a:t>  </a:t>
            </a:r>
            <a:r>
              <a:rPr lang="it-IT" altLang="it-IT" sz="2200"/>
              <a:t>il paziente redige le sue DAT in condizioni di piena salute e può non essere sufficientemente consapevole per una situazione di cui non ha esperienza  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200"/>
              <a:t>-  può essere considerato svalutato il ruolo dell'esperienza medica nel proporre la migliore soluzione per il paziente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200"/>
              <a:t>-  il progresso medico può portare al superamento di DAT precedentemente sottoscritte ( previsto dall'art.4, comma 5)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200"/>
              <a:t>-  in una situazione di emergenza possono insorgere problematiche cliniche che si scontrano con DAT preesistenti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altLang="it-IT" sz="220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511175" y="-71438"/>
            <a:ext cx="7769225" cy="1435101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3200"/>
              <a:t>VINCOLATIVITA' di STRUTTURA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362075"/>
            <a:ext cx="7769225" cy="4852988"/>
          </a:xfrm>
          <a:ln/>
        </p:spPr>
        <p:txBody>
          <a:bodyPr/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400"/>
              <a:t>ART. 1, comma 9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altLang="it-IT" sz="2400"/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400"/>
              <a:t>“Ogni struttura pubblica o privata garantisce con proprie modalità organizzative la piena e corretta attuazione dei principi di cui alla presente legge assicurando l'informazione necessaria ai pazienti e l'adeguata formazione del personale.”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400"/>
              <a:t>                    - Strutture pubbliche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400"/>
              <a:t>                    - Strutture private convenzionate con SSN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400"/>
              <a:t>                    - Strutture private non convenzionate con SSN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400"/>
              <a:t>                    - Strutture private cattoliche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647700" y="-71438"/>
            <a:ext cx="7769225" cy="1435101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3600"/>
              <a:t>OBIEZIONE DI COSCIENZA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92163" y="1439863"/>
            <a:ext cx="7769225" cy="5883275"/>
          </a:xfrm>
          <a:ln/>
        </p:spPr>
        <p:txBody>
          <a:bodyPr/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600" b="1"/>
              <a:t>    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600" b="1"/>
              <a:t>NON E' PREVISTA DALLA LEGGE 219/2017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200"/>
              <a:t>- la legge è incentrata sul rispetto della volontà del paziente e in quanto tale vincolante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200"/>
              <a:t>- il medico è esente da responsabilità civili o penali ( art.1, comma 6)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200"/>
              <a:t>- il paziente non può esigere trattamenti contrari alla legge , alla deontologia medica e alle buone pratiche clinico-assistenziali ( art.1, comma 6)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400"/>
              <a:t>   </a:t>
            </a:r>
            <a:r>
              <a:rPr lang="it-IT" altLang="it-IT" sz="2200"/>
              <a:t>                                   </a:t>
            </a:r>
            <a:r>
              <a:rPr lang="it-IT" altLang="it-IT" sz="2200" b="1"/>
              <a:t>  Quesiti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200"/>
              <a:t>- cosa sarà considerato conforme alla deontologia professionale?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200"/>
              <a:t>- cosa potrà rifiutarsi di eseguire un medico?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altLang="it-IT" sz="2200"/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it-IT" altLang="it-IT" sz="240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463550"/>
            <a:ext cx="7769225" cy="1435100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3600"/>
              <a:t>OBIEZIONE DI COSCIENZA</a:t>
            </a:r>
            <a:r>
              <a:rPr lang="it-IT" altLang="it-IT"/>
              <a:t> 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69225" cy="4235450"/>
          </a:xfrm>
          <a:ln/>
        </p:spPr>
        <p:txBody>
          <a:bodyPr/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/>
              <a:t> 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600"/>
              <a:t>Le DAT possono essere disattese  ( art. 4 , comma 5)                                      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600"/>
              <a:t>- palesemente incongrue o non corrispondenti alla reale situazione clinica del paziente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it-IT" altLang="it-IT" sz="2600"/>
              <a:t>- sono possibili terapie non prevedibili al momento della sottoscrizione delle DAT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463550"/>
            <a:ext cx="7769225" cy="1435100"/>
          </a:xfrm>
          <a:ln/>
        </p:spPr>
        <p:txBody>
          <a:bodyPr/>
          <a:lstStyle/>
          <a:p>
            <a:endParaRPr lang="it-IT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69225" cy="4235450"/>
          </a:xfrm>
          <a:ln/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i Office">
      <a:majorFont>
        <a:latin typeface="Times New Roman"/>
        <a:ea typeface="Microsoft YaHei"/>
        <a:cs typeface=""/>
      </a:majorFont>
      <a:minorFont>
        <a:latin typeface="Times New Roman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it-IT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it-IT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Microsoft YaHei" charset="-122"/>
          </a:defRPr>
        </a:defPPr>
      </a:lstStyle>
    </a:lnDef>
  </a:objectDefaults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1546</TotalTime>
  <Words>592</Words>
  <Application>Microsoft Office PowerPoint</Application>
  <PresentationFormat>Presentazione su schermo (4:3)</PresentationFormat>
  <Paragraphs>52</Paragraphs>
  <Slides>9</Slides>
  <Notes>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2" baseType="lpstr">
      <vt:lpstr>Times New Roman</vt:lpstr>
      <vt:lpstr>Microsoft YaHei</vt:lpstr>
      <vt:lpstr>Tema di Office</vt:lpstr>
      <vt:lpstr>  LA LEGGE “ NORME IN MATERIA DI CONSENSO INFORMATO E DISPOSIZIONI ANTICIPATE DI TRATTAMENTO” CI INTERROGA   VINCOLATIVITA' e OBIEZIONE DI COSCIENZA  Dr.ssa  ANNA GIULIA GUARNERI  </vt:lpstr>
      <vt:lpstr>DAT e VINCOLATIVITA'</vt:lpstr>
      <vt:lpstr>DAT e VINCOLATIVITA'</vt:lpstr>
      <vt:lpstr>DAT e VINCOLATIVITA'</vt:lpstr>
      <vt:lpstr>DAT e VINCOLATIVITA'</vt:lpstr>
      <vt:lpstr>VINCOLATIVITA' di STRUTTURA</vt:lpstr>
      <vt:lpstr>OBIEZIONE DI COSCIENZA</vt:lpstr>
      <vt:lpstr>OBIEZIONE DI COSCIENZA 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DIAGNOSTICA PER IMMAGINI DELL’OSTEOPOROSI</dc:title>
  <dc:creator>mariapaola.narbone</dc:creator>
  <cp:lastModifiedBy>Stefania Bracchi</cp:lastModifiedBy>
  <cp:revision>15</cp:revision>
  <cp:lastPrinted>2018-11-17T15:47:02Z</cp:lastPrinted>
  <dcterms:created xsi:type="dcterms:W3CDTF">2013-04-18T13:57:19Z</dcterms:created>
  <dcterms:modified xsi:type="dcterms:W3CDTF">2018-12-03T11:23:01Z</dcterms:modified>
</cp:coreProperties>
</file>