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86" r:id="rId2"/>
    <p:sldId id="272" r:id="rId3"/>
    <p:sldId id="257" r:id="rId4"/>
    <p:sldId id="258" r:id="rId5"/>
    <p:sldId id="285" r:id="rId6"/>
    <p:sldId id="281" r:id="rId7"/>
    <p:sldId id="274" r:id="rId8"/>
    <p:sldId id="273" r:id="rId9"/>
    <p:sldId id="275" r:id="rId10"/>
    <p:sldId id="259" r:id="rId11"/>
    <p:sldId id="260" r:id="rId12"/>
    <p:sldId id="270" r:id="rId13"/>
    <p:sldId id="265" r:id="rId14"/>
    <p:sldId id="284" r:id="rId15"/>
    <p:sldId id="266" r:id="rId16"/>
    <p:sldId id="267" r:id="rId17"/>
    <p:sldId id="268" r:id="rId18"/>
    <p:sldId id="282" r:id="rId19"/>
    <p:sldId id="287" r:id="rId20"/>
    <p:sldId id="264"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50021"/>
    <a:srgbClr val="FF66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Stile medio 2 - Color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46F890A9-2807-4EBB-B81D-B2AA78EC7F39}" styleName="Stile scuro 2 - Colore 5/Colore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2" autoAdjust="0"/>
    <p:restoredTop sz="94182" autoAdjust="0"/>
  </p:normalViewPr>
  <p:slideViewPr>
    <p:cSldViewPr snapToGrid="0">
      <p:cViewPr varScale="1">
        <p:scale>
          <a:sx n="107" d="100"/>
          <a:sy n="107" d="100"/>
        </p:scale>
        <p:origin x="696"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AD5398-A47E-416B-8AC2-7E9A5F09F888}" type="datetimeFigureOut">
              <a:rPr lang="it-IT" smtClean="0"/>
              <a:t>14/09/2020</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AA7C049-D29F-47AD-A043-48E49F40D821}" type="slidenum">
              <a:rPr lang="it-IT" smtClean="0"/>
              <a:t>‹N›</a:t>
            </a:fld>
            <a:endParaRPr lang="it-IT"/>
          </a:p>
        </p:txBody>
      </p:sp>
    </p:spTree>
    <p:extLst>
      <p:ext uri="{BB962C8B-B14F-4D97-AF65-F5344CB8AC3E}">
        <p14:creationId xmlns:p14="http://schemas.microsoft.com/office/powerpoint/2010/main" val="11952249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stateofmind.it/tag/ansia/" TargetMode="External"/><Relationship Id="rId2" Type="http://schemas.openxmlformats.org/officeDocument/2006/relationships/slide" Target="../slides/slide14.xml"/><Relationship Id="rId1" Type="http://schemas.openxmlformats.org/officeDocument/2006/relationships/notesMaster" Target="../notesMasters/notesMaster1.xml"/><Relationship Id="rId5" Type="http://schemas.openxmlformats.org/officeDocument/2006/relationships/hyperlink" Target="https://www.stateofmind.it/tag/evitamento/" TargetMode="External"/><Relationship Id="rId4" Type="http://schemas.openxmlformats.org/officeDocument/2006/relationships/hyperlink" Target="https://www.stateofmind.it/tag/coping/" TargetMode="Externa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gli autori postulano che nei disturbi psichiatrici di PWE come l'ansia e la depressione rappresenta un'altra manifestazione clinica del stesso meccanismo patogenetico neurobiologico come l'epilessia</a:t>
            </a:r>
          </a:p>
          <a:p>
            <a:r>
              <a:rPr lang="it-IT" dirty="0"/>
              <a:t>Diversi studi hanno dimostrato un’importante correlazione tra epilessia del lobo temporale ed episodi di Depressione Maggiore (13, 14, 15, 16, 17, 18, 19). In particolar modo la lateralità della lesione sembra condizionare la gravità della compromissione neuropsicologica (14). Infatti, nei pazienti affetti da epilessia temporale cronica unilaterale i sintomi depressivi si associano ad alterazioni di diverse aree neuropsicologiche, come le capacità intellettive, il linguaggio, le abilità </a:t>
            </a:r>
            <a:r>
              <a:rPr lang="it-IT" dirty="0" err="1"/>
              <a:t>visuopercettive</a:t>
            </a:r>
            <a:r>
              <a:rPr lang="it-IT" dirty="0"/>
              <a:t>, la memoria e la funzionalità motoria.</a:t>
            </a:r>
          </a:p>
          <a:p>
            <a:r>
              <a:rPr lang="it-IT" dirty="0"/>
              <a:t> Nonostante non sia stata rilevata almeno fino ad oggi alcuna differenza nella frequenza di riscontro di sintomi depressivi nei pazienti affetti da lateralità destra o sinistra, gli effetti della patologia depressiva sullo stato neuropsicologico del paziente sembrano essere accentuati in soggetti affetti da epilessia temporale cronica con lateralizzazione nell’emisfero sinistro (14). Un possibile fattore che potrebbe spiegare questa compromissione delle attività neuropsicologiche è la frequenza delle crisi. In alternativa, si potrebbe speculare sul fatto che proprio un’alterazione di queste funzioni predispone alla comparsa di disturbi dell’umore e della sfera affettiva. </a:t>
            </a:r>
          </a:p>
          <a:p>
            <a:endParaRPr lang="it-IT" dirty="0"/>
          </a:p>
        </p:txBody>
      </p:sp>
      <p:sp>
        <p:nvSpPr>
          <p:cNvPr id="4" name="Segnaposto numero diapositiva 3"/>
          <p:cNvSpPr>
            <a:spLocks noGrp="1"/>
          </p:cNvSpPr>
          <p:nvPr>
            <p:ph type="sldNum" sz="quarter" idx="10"/>
          </p:nvPr>
        </p:nvSpPr>
        <p:spPr/>
        <p:txBody>
          <a:bodyPr/>
          <a:lstStyle/>
          <a:p>
            <a:fld id="{7AA7C049-D29F-47AD-A043-48E49F40D821}" type="slidenum">
              <a:rPr lang="it-IT" smtClean="0"/>
              <a:t>4</a:t>
            </a:fld>
            <a:endParaRPr lang="it-IT"/>
          </a:p>
        </p:txBody>
      </p:sp>
    </p:spTree>
    <p:extLst>
      <p:ext uri="{BB962C8B-B14F-4D97-AF65-F5344CB8AC3E}">
        <p14:creationId xmlns:p14="http://schemas.microsoft.com/office/powerpoint/2010/main" val="24356451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Sintomi depressivi come preoccupazioni</a:t>
            </a:r>
            <a:r>
              <a:rPr lang="en-US" dirty="0"/>
              <a:t>This leads to the</a:t>
            </a:r>
          </a:p>
          <a:p>
            <a:r>
              <a:rPr lang="en-US" dirty="0"/>
              <a:t>assumption that seizure worries and the perception of medication</a:t>
            </a:r>
          </a:p>
          <a:p>
            <a:r>
              <a:rPr lang="en-US" dirty="0"/>
              <a:t>effects may be more stressful for men than for women.</a:t>
            </a:r>
          </a:p>
          <a:p>
            <a:r>
              <a:rPr lang="it-IT" dirty="0"/>
              <a:t> </a:t>
            </a:r>
          </a:p>
        </p:txBody>
      </p:sp>
      <p:sp>
        <p:nvSpPr>
          <p:cNvPr id="4" name="Segnaposto numero diapositiva 3"/>
          <p:cNvSpPr>
            <a:spLocks noGrp="1"/>
          </p:cNvSpPr>
          <p:nvPr>
            <p:ph type="sldNum" sz="quarter" idx="10"/>
          </p:nvPr>
        </p:nvSpPr>
        <p:spPr/>
        <p:txBody>
          <a:bodyPr/>
          <a:lstStyle/>
          <a:p>
            <a:fld id="{7AA7C049-D29F-47AD-A043-48E49F40D821}" type="slidenum">
              <a:rPr lang="it-IT" smtClean="0"/>
              <a:t>5</a:t>
            </a:fld>
            <a:endParaRPr lang="it-IT"/>
          </a:p>
        </p:txBody>
      </p:sp>
    </p:spTree>
    <p:extLst>
      <p:ext uri="{BB962C8B-B14F-4D97-AF65-F5344CB8AC3E}">
        <p14:creationId xmlns:p14="http://schemas.microsoft.com/office/powerpoint/2010/main" val="3667113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i="1" dirty="0"/>
              <a:t>Alterazioni dell’affettività </a:t>
            </a:r>
            <a:r>
              <a:rPr lang="it-IT" dirty="0"/>
              <a:t>parte integrante dell’aura che precede una crisi: i fenomeni più comuni sono la </a:t>
            </a:r>
            <a:r>
              <a:rPr lang="it-IT" i="1" dirty="0"/>
              <a:t>paura</a:t>
            </a:r>
            <a:r>
              <a:rPr lang="it-IT" dirty="0"/>
              <a:t>, </a:t>
            </a:r>
            <a:r>
              <a:rPr lang="it-IT" i="1" dirty="0"/>
              <a:t>l’angoscia</a:t>
            </a:r>
            <a:r>
              <a:rPr lang="it-IT" dirty="0"/>
              <a:t> o </a:t>
            </a:r>
            <a:r>
              <a:rPr lang="it-IT" i="1" dirty="0"/>
              <a:t>l’ansia</a:t>
            </a:r>
            <a:r>
              <a:rPr lang="it-IT" dirty="0"/>
              <a:t> piuttosto che sentimenti depressivi di tristezza o di colpa</a:t>
            </a:r>
            <a:endParaRPr lang="it-IT" dirty="0">
              <a:sym typeface="Wingdings" panose="05000000000000000000" pitchFamily="2" charset="2"/>
            </a:endParaRPr>
          </a:p>
          <a:p>
            <a:endParaRPr lang="it-IT" dirty="0"/>
          </a:p>
        </p:txBody>
      </p:sp>
      <p:sp>
        <p:nvSpPr>
          <p:cNvPr id="4" name="Segnaposto numero diapositiva 3"/>
          <p:cNvSpPr>
            <a:spLocks noGrp="1"/>
          </p:cNvSpPr>
          <p:nvPr>
            <p:ph type="sldNum" sz="quarter" idx="10"/>
          </p:nvPr>
        </p:nvSpPr>
        <p:spPr/>
        <p:txBody>
          <a:bodyPr/>
          <a:lstStyle/>
          <a:p>
            <a:fld id="{7AA7C049-D29F-47AD-A043-48E49F40D821}" type="slidenum">
              <a:rPr lang="it-IT" smtClean="0"/>
              <a:t>6</a:t>
            </a:fld>
            <a:endParaRPr lang="it-IT"/>
          </a:p>
        </p:txBody>
      </p:sp>
    </p:spTree>
    <p:extLst>
      <p:ext uri="{BB962C8B-B14F-4D97-AF65-F5344CB8AC3E}">
        <p14:creationId xmlns:p14="http://schemas.microsoft.com/office/powerpoint/2010/main" val="18608854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indent="0">
              <a:buNone/>
            </a:pPr>
            <a:r>
              <a:rPr lang="it-IT" dirty="0"/>
              <a:t>Depressione come manifestazione critica più rara rispetto all’ansia. </a:t>
            </a:r>
          </a:p>
          <a:p>
            <a:pPr marL="0" indent="0">
              <a:buNone/>
            </a:pPr>
            <a:r>
              <a:rPr lang="it-IT" dirty="0"/>
              <a:t>Circa 1% dei pazienti con aura presenta fenomeni di tipo depressivo e, solitamente, si manifestano come episodi disforici, che possono sfociare in disforia post-</a:t>
            </a:r>
            <a:r>
              <a:rPr lang="it-IT" dirty="0" err="1"/>
              <a:t>ictale</a:t>
            </a:r>
            <a:r>
              <a:rPr lang="it-IT" dirty="0"/>
              <a:t> o essere parte di un disturbo dell’umore </a:t>
            </a:r>
            <a:r>
              <a:rPr lang="it-IT" dirty="0" err="1"/>
              <a:t>interictale</a:t>
            </a:r>
            <a:r>
              <a:rPr lang="it-IT" dirty="0"/>
              <a:t> come il disturbo disforico </a:t>
            </a:r>
            <a:r>
              <a:rPr lang="it-IT" dirty="0" err="1"/>
              <a:t>interictale</a:t>
            </a:r>
            <a:endParaRPr lang="it-IT" dirty="0"/>
          </a:p>
          <a:p>
            <a:endParaRPr lang="it-IT" dirty="0"/>
          </a:p>
        </p:txBody>
      </p:sp>
      <p:sp>
        <p:nvSpPr>
          <p:cNvPr id="4" name="Segnaposto numero diapositiva 3"/>
          <p:cNvSpPr>
            <a:spLocks noGrp="1"/>
          </p:cNvSpPr>
          <p:nvPr>
            <p:ph type="sldNum" sz="quarter" idx="10"/>
          </p:nvPr>
        </p:nvSpPr>
        <p:spPr/>
        <p:txBody>
          <a:bodyPr/>
          <a:lstStyle/>
          <a:p>
            <a:fld id="{7AA7C049-D29F-47AD-A043-48E49F40D821}" type="slidenum">
              <a:rPr lang="it-IT" smtClean="0"/>
              <a:t>12</a:t>
            </a:fld>
            <a:endParaRPr lang="it-IT"/>
          </a:p>
        </p:txBody>
      </p:sp>
    </p:spTree>
    <p:extLst>
      <p:ext uri="{BB962C8B-B14F-4D97-AF65-F5344CB8AC3E}">
        <p14:creationId xmlns:p14="http://schemas.microsoft.com/office/powerpoint/2010/main" val="2680003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Un ruolo importante è anche svolto dal modo in cui il soggetto gestisce a livello cognitivo ed intrapsichico la situazione “di inferiorità” causata dalla malattia</a:t>
            </a:r>
          </a:p>
          <a:p>
            <a:pPr marL="0" marR="0" indent="0" algn="l" defTabSz="914400" rtl="0" eaLnBrk="1" fontAlgn="auto" latinLnBrk="0" hangingPunct="1">
              <a:lnSpc>
                <a:spcPct val="100000"/>
              </a:lnSpc>
              <a:spcBef>
                <a:spcPts val="0"/>
              </a:spcBef>
              <a:spcAft>
                <a:spcPts val="0"/>
              </a:spcAft>
              <a:buClrTx/>
              <a:buSzTx/>
              <a:buFontTx/>
              <a:buNone/>
              <a:tabLst/>
              <a:defRPr/>
            </a:pPr>
            <a:r>
              <a:rPr lang="it-IT" dirty="0"/>
              <a:t>Le </a:t>
            </a:r>
            <a:r>
              <a:rPr lang="it-IT" b="1" dirty="0"/>
              <a:t>persone con epilessia</a:t>
            </a:r>
            <a:r>
              <a:rPr lang="it-IT" dirty="0"/>
              <a:t> possono temere di venire identificate dagli altri con la propria condizione e di sentirsi in una situazione di svantaggio non superabile, legata al rischio di dimostrare i suoi effetti in modo involontario e indipendente dagli sforzi messi in atto. Per evitare tali effetti sociali possono tentare di nascondere la propria condizione agli altri e, per ridurre l’</a:t>
            </a:r>
            <a:r>
              <a:rPr lang="it-IT" b="1" dirty="0">
                <a:hlinkClick r:id="rId3"/>
              </a:rPr>
              <a:t>ansia</a:t>
            </a:r>
            <a:r>
              <a:rPr lang="it-IT" dirty="0"/>
              <a:t> e l’angoscia relativa agli svantaggi delle crisi, c’è chi ricorre alla negazione della realtà anche a se stesso, adottando così un meccanismo di </a:t>
            </a:r>
            <a:r>
              <a:rPr lang="it-IT" b="1" dirty="0" err="1">
                <a:hlinkClick r:id="rId4"/>
              </a:rPr>
              <a:t>coping</a:t>
            </a:r>
            <a:r>
              <a:rPr lang="it-IT" dirty="0" err="1"/>
              <a:t>rivolto</a:t>
            </a:r>
            <a:r>
              <a:rPr lang="it-IT" dirty="0"/>
              <a:t> all’</a:t>
            </a:r>
            <a:r>
              <a:rPr lang="it-IT" b="1" dirty="0" err="1">
                <a:hlinkClick r:id="rId5"/>
              </a:rPr>
              <a:t>evitamento</a:t>
            </a:r>
            <a:r>
              <a:rPr lang="it-IT" dirty="0"/>
              <a:t>.</a:t>
            </a:r>
          </a:p>
          <a:p>
            <a:endParaRPr lang="it-IT" dirty="0"/>
          </a:p>
        </p:txBody>
      </p:sp>
      <p:sp>
        <p:nvSpPr>
          <p:cNvPr id="4" name="Segnaposto numero diapositiva 3"/>
          <p:cNvSpPr>
            <a:spLocks noGrp="1"/>
          </p:cNvSpPr>
          <p:nvPr>
            <p:ph type="sldNum" sz="quarter" idx="10"/>
          </p:nvPr>
        </p:nvSpPr>
        <p:spPr/>
        <p:txBody>
          <a:bodyPr/>
          <a:lstStyle/>
          <a:p>
            <a:fld id="{7AA7C049-D29F-47AD-A043-48E49F40D821}" type="slidenum">
              <a:rPr lang="it-IT" smtClean="0"/>
              <a:t>14</a:t>
            </a:fld>
            <a:endParaRPr lang="it-IT"/>
          </a:p>
        </p:txBody>
      </p:sp>
    </p:spTree>
    <p:extLst>
      <p:ext uri="{BB962C8B-B14F-4D97-AF65-F5344CB8AC3E}">
        <p14:creationId xmlns:p14="http://schemas.microsoft.com/office/powerpoint/2010/main" val="13269086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sz="1200" kern="1200" dirty="0">
                <a:solidFill>
                  <a:schemeClr val="tx1"/>
                </a:solidFill>
                <a:effectLst/>
                <a:latin typeface="+mn-lt"/>
                <a:ea typeface="+mn-ea"/>
                <a:cs typeface="+mn-cs"/>
              </a:rPr>
              <a:t>Il quesito, a cui si è cercato di rispondere, è se i sintomi psicopatologici siano maggiormente rappresentati nei pazienti epilettici, rispetto a quelli con sclerosi multipla e ai soggetti sani. </a:t>
            </a:r>
            <a:endParaRPr lang="it-IT" dirty="0"/>
          </a:p>
        </p:txBody>
      </p:sp>
      <p:sp>
        <p:nvSpPr>
          <p:cNvPr id="4" name="Segnaposto numero diapositiva 3"/>
          <p:cNvSpPr>
            <a:spLocks noGrp="1"/>
          </p:cNvSpPr>
          <p:nvPr>
            <p:ph type="sldNum" sz="quarter" idx="10"/>
          </p:nvPr>
        </p:nvSpPr>
        <p:spPr/>
        <p:txBody>
          <a:bodyPr/>
          <a:lstStyle/>
          <a:p>
            <a:fld id="{7AA7C049-D29F-47AD-A043-48E49F40D821}" type="slidenum">
              <a:rPr lang="it-IT" smtClean="0"/>
              <a:t>16</a:t>
            </a:fld>
            <a:endParaRPr lang="it-IT"/>
          </a:p>
        </p:txBody>
      </p:sp>
    </p:spTree>
    <p:extLst>
      <p:ext uri="{BB962C8B-B14F-4D97-AF65-F5344CB8AC3E}">
        <p14:creationId xmlns:p14="http://schemas.microsoft.com/office/powerpoint/2010/main" val="5597635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63A1C593-65D0-4073-BCC9-577B9352EA97}" type="datetimeFigureOut">
              <a:rPr lang="en-US" smtClean="0"/>
              <a:t>9/14/2020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t>‹N›</a:t>
            </a:fld>
            <a:endParaRPr lang="en-US"/>
          </a:p>
        </p:txBody>
      </p:sp>
    </p:spTree>
    <p:extLst>
      <p:ext uri="{BB962C8B-B14F-4D97-AF65-F5344CB8AC3E}">
        <p14:creationId xmlns:p14="http://schemas.microsoft.com/office/powerpoint/2010/main" val="40012493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3A1C593-65D0-4073-BCC9-577B9352EA97}" type="datetimeFigureOut">
              <a:rPr lang="en-US" smtClean="0"/>
              <a:t>9/14/2020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t>‹N›</a:t>
            </a:fld>
            <a:endParaRPr lang="en-US"/>
          </a:p>
        </p:txBody>
      </p:sp>
    </p:spTree>
    <p:extLst>
      <p:ext uri="{BB962C8B-B14F-4D97-AF65-F5344CB8AC3E}">
        <p14:creationId xmlns:p14="http://schemas.microsoft.com/office/powerpoint/2010/main" val="1402064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A1C593-65D0-4073-BCC9-577B9352EA97}" type="datetimeFigureOut">
              <a:rPr lang="en-US" smtClean="0"/>
              <a:t>9/14/2020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t>‹N›</a:t>
            </a:fld>
            <a:endParaRPr lang="en-US"/>
          </a:p>
        </p:txBody>
      </p:sp>
    </p:spTree>
    <p:extLst>
      <p:ext uri="{BB962C8B-B14F-4D97-AF65-F5344CB8AC3E}">
        <p14:creationId xmlns:p14="http://schemas.microsoft.com/office/powerpoint/2010/main" val="19655473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3A1C593-65D0-4073-BCC9-577B9352EA97}" type="datetimeFigureOut">
              <a:rPr lang="en-US" smtClean="0"/>
              <a:t>9/14/2020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t>‹N›</a:t>
            </a:fld>
            <a:endParaRPr lang="en-US"/>
          </a:p>
        </p:txBody>
      </p:sp>
    </p:spTree>
    <p:extLst>
      <p:ext uri="{BB962C8B-B14F-4D97-AF65-F5344CB8AC3E}">
        <p14:creationId xmlns:p14="http://schemas.microsoft.com/office/powerpoint/2010/main" val="23751496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3A1C593-65D0-4073-BCC9-577B9352EA97}" type="datetimeFigureOut">
              <a:rPr lang="en-US" smtClean="0"/>
              <a:t>9/14/2020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B618960-8005-486C-9A75-10CB2AAC16F9}" type="slidenum">
              <a:rPr lang="en-US" smtClean="0"/>
              <a:t>‹N›</a:t>
            </a:fld>
            <a:endParaRPr lang="en-US"/>
          </a:p>
        </p:txBody>
      </p:sp>
    </p:spTree>
    <p:extLst>
      <p:ext uri="{BB962C8B-B14F-4D97-AF65-F5344CB8AC3E}">
        <p14:creationId xmlns:p14="http://schemas.microsoft.com/office/powerpoint/2010/main" val="4129435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3A1C593-65D0-4073-BCC9-577B9352EA97}" type="datetimeFigureOut">
              <a:rPr lang="en-US" smtClean="0"/>
              <a:t>9/14/2020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B618960-8005-486C-9A75-10CB2AAC16F9}" type="slidenum">
              <a:rPr lang="en-US" smtClean="0"/>
              <a:t>‹N›</a:t>
            </a:fld>
            <a:endParaRPr lang="en-US"/>
          </a:p>
        </p:txBody>
      </p:sp>
    </p:spTree>
    <p:extLst>
      <p:ext uri="{BB962C8B-B14F-4D97-AF65-F5344CB8AC3E}">
        <p14:creationId xmlns:p14="http://schemas.microsoft.com/office/powerpoint/2010/main" val="35580844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A1C593-65D0-4073-BCC9-577B9352EA97}" type="datetimeFigureOut">
              <a:rPr lang="en-US" smtClean="0"/>
              <a:t>9/14/2020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B618960-8005-486C-9A75-10CB2AAC16F9}" type="slidenum">
              <a:rPr lang="en-US" smtClean="0"/>
              <a:t>‹N›</a:t>
            </a:fld>
            <a:endParaRPr lang="en-US"/>
          </a:p>
        </p:txBody>
      </p:sp>
    </p:spTree>
    <p:extLst>
      <p:ext uri="{BB962C8B-B14F-4D97-AF65-F5344CB8AC3E}">
        <p14:creationId xmlns:p14="http://schemas.microsoft.com/office/powerpoint/2010/main" val="24540631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3A1C593-65D0-4073-BCC9-577B9352EA97}" type="datetimeFigureOut">
              <a:rPr lang="en-US" smtClean="0"/>
              <a:t>9/14/2020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t>‹N›</a:t>
            </a:fld>
            <a:endParaRPr lang="en-US"/>
          </a:p>
        </p:txBody>
      </p:sp>
    </p:spTree>
    <p:extLst>
      <p:ext uri="{BB962C8B-B14F-4D97-AF65-F5344CB8AC3E}">
        <p14:creationId xmlns:p14="http://schemas.microsoft.com/office/powerpoint/2010/main" val="33005379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3A1C593-65D0-4073-BCC9-577B9352EA97}" type="datetimeFigureOut">
              <a:rPr lang="en-US" smtClean="0"/>
              <a:t>9/14/2020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t>‹N›</a:t>
            </a:fld>
            <a:endParaRPr lang="en-US"/>
          </a:p>
        </p:txBody>
      </p:sp>
    </p:spTree>
    <p:extLst>
      <p:ext uri="{BB962C8B-B14F-4D97-AF65-F5344CB8AC3E}">
        <p14:creationId xmlns:p14="http://schemas.microsoft.com/office/powerpoint/2010/main" val="5858763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3A1C593-65D0-4073-BCC9-577B9352EA97}" type="datetimeFigureOut">
              <a:rPr lang="en-US" smtClean="0"/>
              <a:t>9/14/2020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t>‹N›</a:t>
            </a:fld>
            <a:endParaRPr lang="en-US"/>
          </a:p>
        </p:txBody>
      </p:sp>
    </p:spTree>
    <p:extLst>
      <p:ext uri="{BB962C8B-B14F-4D97-AF65-F5344CB8AC3E}">
        <p14:creationId xmlns:p14="http://schemas.microsoft.com/office/powerpoint/2010/main" val="682560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3A1C593-65D0-4073-BCC9-577B9352EA97}" type="datetimeFigureOut">
              <a:rPr lang="en-US" smtClean="0"/>
              <a:t>9/14/2020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t>‹N›</a:t>
            </a:fld>
            <a:endParaRPr lang="en-US"/>
          </a:p>
        </p:txBody>
      </p:sp>
    </p:spTree>
    <p:extLst>
      <p:ext uri="{BB962C8B-B14F-4D97-AF65-F5344CB8AC3E}">
        <p14:creationId xmlns:p14="http://schemas.microsoft.com/office/powerpoint/2010/main" val="34352867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25000"/>
            <a:lum/>
          </a:blip>
          <a:srcRect/>
          <a:stretch>
            <a:fillRect l="-30000" r="-8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A1C593-65D0-4073-BCC9-577B9352EA97}" type="datetimeFigureOut">
              <a:rPr lang="en-US" smtClean="0"/>
              <a:t>9/14/2020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618960-8005-486C-9A75-10CB2AAC16F9}" type="slidenum">
              <a:rPr lang="en-US" smtClean="0"/>
              <a:t>‹N›</a:t>
            </a:fld>
            <a:endParaRPr lang="en-US"/>
          </a:p>
        </p:txBody>
      </p:sp>
    </p:spTree>
    <p:extLst>
      <p:ext uri="{BB962C8B-B14F-4D97-AF65-F5344CB8AC3E}">
        <p14:creationId xmlns:p14="http://schemas.microsoft.com/office/powerpoint/2010/main" val="35973008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1850" y="947738"/>
            <a:ext cx="10515600" cy="2852737"/>
          </a:xfrm>
        </p:spPr>
        <p:txBody>
          <a:bodyPr/>
          <a:lstStyle/>
          <a:p>
            <a:r>
              <a:rPr lang="it-IT" b="1" dirty="0">
                <a:solidFill>
                  <a:srgbClr val="C00000"/>
                </a:solidFill>
              </a:rPr>
              <a:t>Epilessia e </a:t>
            </a:r>
            <a:r>
              <a:rPr lang="it-IT" b="1" dirty="0" err="1">
                <a:solidFill>
                  <a:srgbClr val="C00000"/>
                </a:solidFill>
              </a:rPr>
              <a:t>comorbidità</a:t>
            </a:r>
            <a:r>
              <a:rPr lang="it-IT" b="1" dirty="0">
                <a:solidFill>
                  <a:srgbClr val="C00000"/>
                </a:solidFill>
              </a:rPr>
              <a:t>: ansia e depressione</a:t>
            </a:r>
          </a:p>
        </p:txBody>
      </p:sp>
      <p:sp>
        <p:nvSpPr>
          <p:cNvPr id="3" name="Segnaposto testo 2"/>
          <p:cNvSpPr>
            <a:spLocks noGrp="1"/>
          </p:cNvSpPr>
          <p:nvPr>
            <p:ph type="body" idx="1"/>
          </p:nvPr>
        </p:nvSpPr>
        <p:spPr>
          <a:xfrm>
            <a:off x="1531937" y="4558145"/>
            <a:ext cx="9115426" cy="1773382"/>
          </a:xfrm>
        </p:spPr>
        <p:txBody>
          <a:bodyPr>
            <a:normAutofit fontScale="85000" lnSpcReduction="20000"/>
          </a:bodyPr>
          <a:lstStyle/>
          <a:p>
            <a:pPr algn="ctr"/>
            <a:r>
              <a:rPr lang="it-IT" b="1" dirty="0">
                <a:solidFill>
                  <a:schemeClr val="tx2">
                    <a:lumMod val="75000"/>
                  </a:schemeClr>
                </a:solidFill>
              </a:rPr>
              <a:t>Dott.ssa Teresa Agnello</a:t>
            </a:r>
          </a:p>
          <a:p>
            <a:pPr algn="ctr"/>
            <a:r>
              <a:rPr lang="it-IT" i="1" dirty="0">
                <a:solidFill>
                  <a:schemeClr val="tx2">
                    <a:lumMod val="75000"/>
                  </a:schemeClr>
                </a:solidFill>
              </a:rPr>
              <a:t>Psicologa</a:t>
            </a:r>
          </a:p>
          <a:p>
            <a:pPr algn="ctr"/>
            <a:endParaRPr lang="it-IT" dirty="0">
              <a:solidFill>
                <a:schemeClr val="tx2">
                  <a:lumMod val="75000"/>
                </a:schemeClr>
              </a:solidFill>
            </a:endParaRPr>
          </a:p>
          <a:p>
            <a:pPr algn="ctr"/>
            <a:r>
              <a:rPr lang="it-IT" dirty="0">
                <a:solidFill>
                  <a:schemeClr val="tx2">
                    <a:lumMod val="75000"/>
                  </a:schemeClr>
                </a:solidFill>
              </a:rPr>
              <a:t>Collaboratore esterno</a:t>
            </a:r>
          </a:p>
          <a:p>
            <a:pPr algn="ctr"/>
            <a:r>
              <a:rPr lang="it-IT" dirty="0">
                <a:solidFill>
                  <a:schemeClr val="tx2">
                    <a:lumMod val="75000"/>
                  </a:schemeClr>
                </a:solidFill>
              </a:rPr>
              <a:t> Cento di Medicina del Sonno ASST Spedali Civili di Brescia</a:t>
            </a:r>
          </a:p>
        </p:txBody>
      </p:sp>
    </p:spTree>
    <p:extLst>
      <p:ext uri="{BB962C8B-B14F-4D97-AF65-F5344CB8AC3E}">
        <p14:creationId xmlns:p14="http://schemas.microsoft.com/office/powerpoint/2010/main" val="4620136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1497"/>
            <a:ext cx="10515600" cy="1325563"/>
          </a:xfrm>
        </p:spPr>
        <p:txBody>
          <a:bodyPr/>
          <a:lstStyle/>
          <a:p>
            <a:r>
              <a:rPr lang="it-IT" b="1" dirty="0">
                <a:solidFill>
                  <a:srgbClr val="C00000"/>
                </a:solidFill>
              </a:rPr>
              <a:t>Epilessia e </a:t>
            </a:r>
            <a:r>
              <a:rPr lang="it-IT" b="1" dirty="0" err="1">
                <a:solidFill>
                  <a:srgbClr val="C00000"/>
                </a:solidFill>
              </a:rPr>
              <a:t>comorbidità</a:t>
            </a:r>
            <a:r>
              <a:rPr lang="it-IT" b="1" dirty="0">
                <a:solidFill>
                  <a:srgbClr val="C00000"/>
                </a:solidFill>
              </a:rPr>
              <a:t> psichiatrica</a:t>
            </a:r>
          </a:p>
        </p:txBody>
      </p:sp>
      <p:sp>
        <p:nvSpPr>
          <p:cNvPr id="3" name="Segnaposto contenuto 2"/>
          <p:cNvSpPr>
            <a:spLocks noGrp="1"/>
          </p:cNvSpPr>
          <p:nvPr>
            <p:ph idx="1"/>
          </p:nvPr>
        </p:nvSpPr>
        <p:spPr>
          <a:xfrm>
            <a:off x="838200" y="1599105"/>
            <a:ext cx="10515600" cy="2538557"/>
          </a:xfrm>
        </p:spPr>
        <p:txBody>
          <a:bodyPr>
            <a:normAutofit fontScale="62500" lnSpcReduction="20000"/>
          </a:bodyPr>
          <a:lstStyle/>
          <a:p>
            <a:pPr marL="0" indent="0">
              <a:buNone/>
            </a:pPr>
            <a:r>
              <a:rPr lang="it-IT" dirty="0"/>
              <a:t>Epilessia si associa a </a:t>
            </a:r>
            <a:r>
              <a:rPr lang="it-IT" dirty="0" err="1"/>
              <a:t>comorbidità</a:t>
            </a:r>
            <a:r>
              <a:rPr lang="it-IT" dirty="0"/>
              <a:t> psichiatrica complicando il quadro clinico</a:t>
            </a:r>
          </a:p>
          <a:p>
            <a:endParaRPr lang="it-IT" dirty="0">
              <a:sym typeface="Wingdings" panose="05000000000000000000" pitchFamily="2" charset="2"/>
            </a:endParaRPr>
          </a:p>
          <a:p>
            <a:pPr marL="0" indent="0" algn="ctr">
              <a:buNone/>
            </a:pPr>
            <a:r>
              <a:rPr lang="it-IT" sz="3300" b="1" u="sng" dirty="0" err="1">
                <a:solidFill>
                  <a:srgbClr val="7030A0"/>
                </a:solidFill>
                <a:sym typeface="Wingdings" panose="05000000000000000000" pitchFamily="2" charset="2"/>
              </a:rPr>
              <a:t>Comorbidità</a:t>
            </a:r>
            <a:r>
              <a:rPr lang="it-IT" sz="3300" b="1" u="sng" dirty="0">
                <a:solidFill>
                  <a:srgbClr val="7030A0"/>
                </a:solidFill>
                <a:sym typeface="Wingdings" panose="05000000000000000000" pitchFamily="2" charset="2"/>
              </a:rPr>
              <a:t> psichiatrica in </a:t>
            </a:r>
            <a:r>
              <a:rPr lang="it-IT" sz="3300" b="1" u="sng" dirty="0" err="1">
                <a:solidFill>
                  <a:srgbClr val="7030A0"/>
                </a:solidFill>
                <a:sym typeface="Wingdings" panose="05000000000000000000" pitchFamily="2" charset="2"/>
              </a:rPr>
              <a:t>pzt</a:t>
            </a:r>
            <a:r>
              <a:rPr lang="it-IT" sz="3300" b="1" u="sng" dirty="0">
                <a:solidFill>
                  <a:srgbClr val="7030A0"/>
                </a:solidFill>
                <a:sym typeface="Wingdings" panose="05000000000000000000" pitchFamily="2" charset="2"/>
              </a:rPr>
              <a:t> con E &gt; Popolazione generale</a:t>
            </a:r>
          </a:p>
          <a:p>
            <a:pPr marL="0" indent="0" algn="ctr">
              <a:buNone/>
            </a:pPr>
            <a:r>
              <a:rPr lang="it-IT" sz="3300" b="1" dirty="0">
                <a:solidFill>
                  <a:srgbClr val="7030A0"/>
                </a:solidFill>
                <a:sym typeface="Wingdings" panose="05000000000000000000" pitchFamily="2" charset="2"/>
              </a:rPr>
              <a:t>(20-40%) &gt; (7-20%) </a:t>
            </a:r>
          </a:p>
          <a:p>
            <a:pPr marL="0" indent="0" algn="ctr">
              <a:buNone/>
            </a:pPr>
            <a:endParaRPr lang="it-IT" sz="3300" b="1" dirty="0">
              <a:solidFill>
                <a:srgbClr val="7030A0"/>
              </a:solidFill>
              <a:sym typeface="Wingdings" panose="05000000000000000000" pitchFamily="2" charset="2"/>
            </a:endParaRPr>
          </a:p>
          <a:p>
            <a:pPr marL="0" indent="0" algn="ctr">
              <a:buNone/>
            </a:pPr>
            <a:r>
              <a:rPr lang="it-IT" sz="300" b="1" u="sng" dirty="0">
                <a:solidFill>
                  <a:srgbClr val="7030A0"/>
                </a:solidFill>
                <a:sym typeface="Wingdings" panose="05000000000000000000" pitchFamily="2" charset="2"/>
              </a:rPr>
              <a:t> </a:t>
            </a:r>
          </a:p>
          <a:p>
            <a:pPr marL="0" indent="0" algn="ctr">
              <a:buNone/>
            </a:pPr>
            <a:r>
              <a:rPr lang="it-IT" sz="3300" b="1" u="sng" dirty="0" err="1">
                <a:solidFill>
                  <a:srgbClr val="7030A0"/>
                </a:solidFill>
                <a:sym typeface="Wingdings" panose="05000000000000000000" pitchFamily="2" charset="2"/>
              </a:rPr>
              <a:t>Comorbidità</a:t>
            </a:r>
            <a:r>
              <a:rPr lang="it-IT" sz="3300" b="1" u="sng" dirty="0">
                <a:solidFill>
                  <a:srgbClr val="7030A0"/>
                </a:solidFill>
                <a:sym typeface="Wingdings" panose="05000000000000000000" pitchFamily="2" charset="2"/>
              </a:rPr>
              <a:t> psichiatrica in </a:t>
            </a:r>
            <a:r>
              <a:rPr lang="it-IT" sz="3300" b="1" u="sng" dirty="0" err="1">
                <a:solidFill>
                  <a:srgbClr val="7030A0"/>
                </a:solidFill>
                <a:sym typeface="Wingdings" panose="05000000000000000000" pitchFamily="2" charset="2"/>
              </a:rPr>
              <a:t>pzt</a:t>
            </a:r>
            <a:r>
              <a:rPr lang="it-IT" sz="3300" b="1" u="sng" dirty="0">
                <a:solidFill>
                  <a:srgbClr val="7030A0"/>
                </a:solidFill>
                <a:sym typeface="Wingdings" panose="05000000000000000000" pitchFamily="2" charset="2"/>
              </a:rPr>
              <a:t> con E &gt; </a:t>
            </a:r>
            <a:r>
              <a:rPr lang="it-IT" sz="3300" b="1" u="sng" dirty="0" err="1">
                <a:solidFill>
                  <a:srgbClr val="7030A0"/>
                </a:solidFill>
                <a:sym typeface="Wingdings" panose="05000000000000000000" pitchFamily="2" charset="2"/>
              </a:rPr>
              <a:t>Pzt</a:t>
            </a:r>
            <a:r>
              <a:rPr lang="it-IT" sz="3300" b="1" u="sng" dirty="0">
                <a:solidFill>
                  <a:srgbClr val="7030A0"/>
                </a:solidFill>
                <a:sym typeface="Wingdings" panose="05000000000000000000" pitchFamily="2" charset="2"/>
              </a:rPr>
              <a:t> con patologia neurologica</a:t>
            </a:r>
          </a:p>
          <a:p>
            <a:pPr marL="0" indent="0" algn="ctr">
              <a:buNone/>
            </a:pPr>
            <a:r>
              <a:rPr lang="it-IT" b="1" dirty="0">
                <a:solidFill>
                  <a:srgbClr val="7030A0"/>
                </a:solidFill>
                <a:sym typeface="Wingdings" panose="05000000000000000000" pitchFamily="2" charset="2"/>
              </a:rPr>
              <a:t> </a:t>
            </a:r>
          </a:p>
          <a:p>
            <a:pPr marL="0" indent="0">
              <a:buNone/>
            </a:pPr>
            <a:endParaRPr lang="it-IT" dirty="0">
              <a:sym typeface="Wingdings" panose="05000000000000000000" pitchFamily="2" charset="2"/>
            </a:endParaRPr>
          </a:p>
          <a:p>
            <a:pPr marL="0" indent="0">
              <a:buNone/>
            </a:pPr>
            <a:endParaRPr lang="it-IT" dirty="0">
              <a:sym typeface="Wingdings" panose="05000000000000000000" pitchFamily="2" charset="2"/>
            </a:endParaRPr>
          </a:p>
        </p:txBody>
      </p:sp>
      <p:sp>
        <p:nvSpPr>
          <p:cNvPr id="6" name="Angolo ripiegato 5"/>
          <p:cNvSpPr/>
          <p:nvPr/>
        </p:nvSpPr>
        <p:spPr>
          <a:xfrm>
            <a:off x="8538187" y="4137662"/>
            <a:ext cx="3429000" cy="2571003"/>
          </a:xfrm>
          <a:prstGeom prst="foldedCorner">
            <a:avLst/>
          </a:prstGeom>
          <a:solidFill>
            <a:srgbClr val="7030A0"/>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endParaRPr lang="it-IT" dirty="0">
              <a:solidFill>
                <a:schemeClr val="bg1"/>
              </a:solidFill>
              <a:sym typeface="Wingdings" panose="05000000000000000000" pitchFamily="2" charset="2"/>
            </a:endParaRPr>
          </a:p>
          <a:p>
            <a:pPr marL="342900" indent="-342900">
              <a:buFont typeface="Arial" panose="020B0604020202020204" pitchFamily="34" charset="0"/>
              <a:buChar char="•"/>
            </a:pPr>
            <a:r>
              <a:rPr lang="it-IT" dirty="0">
                <a:solidFill>
                  <a:schemeClr val="bg1"/>
                </a:solidFill>
                <a:sym typeface="Wingdings" panose="05000000000000000000" pitchFamily="2" charset="2"/>
              </a:rPr>
              <a:t>Impatto negativo Qualità della Vita</a:t>
            </a:r>
            <a:br>
              <a:rPr lang="it-IT" dirty="0">
                <a:solidFill>
                  <a:schemeClr val="bg1"/>
                </a:solidFill>
                <a:sym typeface="Wingdings" panose="05000000000000000000" pitchFamily="2" charset="2"/>
              </a:rPr>
            </a:br>
            <a:endParaRPr lang="it-IT" dirty="0">
              <a:solidFill>
                <a:schemeClr val="bg1"/>
              </a:solidFill>
              <a:sym typeface="Wingdings" panose="05000000000000000000" pitchFamily="2" charset="2"/>
            </a:endParaRPr>
          </a:p>
          <a:p>
            <a:pPr marL="342900" indent="-342900">
              <a:buFont typeface="Arial" panose="020B0604020202020204" pitchFamily="34" charset="0"/>
              <a:buChar char="•"/>
            </a:pPr>
            <a:r>
              <a:rPr lang="it-IT" dirty="0">
                <a:solidFill>
                  <a:schemeClr val="bg1"/>
                </a:solidFill>
                <a:sym typeface="Wingdings" panose="05000000000000000000" pitchFamily="2" charset="2"/>
              </a:rPr>
              <a:t>Complicazioni trattamento</a:t>
            </a:r>
            <a:br>
              <a:rPr lang="it-IT" dirty="0">
                <a:solidFill>
                  <a:schemeClr val="bg1"/>
                </a:solidFill>
                <a:sym typeface="Wingdings" panose="05000000000000000000" pitchFamily="2" charset="2"/>
              </a:rPr>
            </a:br>
            <a:r>
              <a:rPr lang="it-IT" dirty="0">
                <a:solidFill>
                  <a:schemeClr val="bg1"/>
                </a:solidFill>
                <a:sym typeface="Wingdings" panose="05000000000000000000" pitchFamily="2" charset="2"/>
              </a:rPr>
              <a:t> </a:t>
            </a:r>
          </a:p>
          <a:p>
            <a:pPr marL="342900" indent="-342900">
              <a:buFont typeface="Arial" panose="020B0604020202020204" pitchFamily="34" charset="0"/>
              <a:buChar char="•"/>
            </a:pPr>
            <a:r>
              <a:rPr lang="it-IT" dirty="0">
                <a:solidFill>
                  <a:schemeClr val="bg1"/>
                </a:solidFill>
                <a:sym typeface="Wingdings" panose="05000000000000000000" pitchFamily="2" charset="2"/>
              </a:rPr>
              <a:t>Aumento comportamento suicidario</a:t>
            </a:r>
          </a:p>
        </p:txBody>
      </p:sp>
      <p:sp>
        <p:nvSpPr>
          <p:cNvPr id="4" name="Rettangolo 3"/>
          <p:cNvSpPr/>
          <p:nvPr/>
        </p:nvSpPr>
        <p:spPr>
          <a:xfrm>
            <a:off x="838200" y="4811699"/>
            <a:ext cx="6096000" cy="1631216"/>
          </a:xfrm>
          <a:prstGeom prst="rect">
            <a:avLst/>
          </a:prstGeom>
        </p:spPr>
        <p:txBody>
          <a:bodyPr>
            <a:spAutoFit/>
          </a:bodyPr>
          <a:lstStyle/>
          <a:p>
            <a:r>
              <a:rPr lang="it-IT" sz="2000" dirty="0">
                <a:sym typeface="Wingdings" panose="05000000000000000000" pitchFamily="2" charset="2"/>
              </a:rPr>
              <a:t>Categorie di disturbi maggiore:</a:t>
            </a:r>
          </a:p>
          <a:p>
            <a:pPr marL="457200" indent="-457200">
              <a:buFont typeface="Arial" panose="020B0604020202020204" pitchFamily="34" charset="0"/>
              <a:buChar char="•"/>
            </a:pPr>
            <a:r>
              <a:rPr lang="it-IT" sz="2000" dirty="0">
                <a:sym typeface="Wingdings" panose="05000000000000000000" pitchFamily="2" charset="2"/>
              </a:rPr>
              <a:t>Disturbi dell’umore</a:t>
            </a:r>
          </a:p>
          <a:p>
            <a:pPr marL="457200" indent="-457200">
              <a:buFont typeface="Arial" panose="020B0604020202020204" pitchFamily="34" charset="0"/>
              <a:buChar char="•"/>
            </a:pPr>
            <a:r>
              <a:rPr lang="it-IT" sz="2000" dirty="0">
                <a:sym typeface="Wingdings" panose="05000000000000000000" pitchFamily="2" charset="2"/>
              </a:rPr>
              <a:t>Disturbi d’ansia</a:t>
            </a:r>
          </a:p>
          <a:p>
            <a:pPr marL="457200" indent="-457200">
              <a:buFont typeface="Arial" panose="020B0604020202020204" pitchFamily="34" charset="0"/>
              <a:buChar char="•"/>
            </a:pPr>
            <a:r>
              <a:rPr lang="it-IT" sz="2000" dirty="0">
                <a:sym typeface="Wingdings" panose="05000000000000000000" pitchFamily="2" charset="2"/>
              </a:rPr>
              <a:t>Disturbi psicotici</a:t>
            </a:r>
          </a:p>
          <a:p>
            <a:pPr marL="457200" indent="-457200">
              <a:buFont typeface="Arial" panose="020B0604020202020204" pitchFamily="34" charset="0"/>
              <a:buChar char="•"/>
            </a:pPr>
            <a:r>
              <a:rPr lang="it-IT" sz="2000" dirty="0">
                <a:sym typeface="Wingdings" panose="05000000000000000000" pitchFamily="2" charset="2"/>
              </a:rPr>
              <a:t>Disturbi cognitivi</a:t>
            </a:r>
            <a:endParaRPr lang="it-IT" sz="2000" dirty="0"/>
          </a:p>
        </p:txBody>
      </p:sp>
      <p:sp>
        <p:nvSpPr>
          <p:cNvPr id="8" name="Freccia circolare a destra 7"/>
          <p:cNvSpPr/>
          <p:nvPr/>
        </p:nvSpPr>
        <p:spPr>
          <a:xfrm rot="18724564">
            <a:off x="6649358" y="3974815"/>
            <a:ext cx="1183072" cy="2321003"/>
          </a:xfrm>
          <a:prstGeom prst="curvedRight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chemeClr val="tx1"/>
              </a:solidFill>
            </a:endParaRPr>
          </a:p>
        </p:txBody>
      </p:sp>
    </p:spTree>
    <p:extLst>
      <p:ext uri="{BB962C8B-B14F-4D97-AF65-F5344CB8AC3E}">
        <p14:creationId xmlns:p14="http://schemas.microsoft.com/office/powerpoint/2010/main" val="3614117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4" grpId="0"/>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sz="half" idx="1"/>
          </p:nvPr>
        </p:nvSpPr>
        <p:spPr>
          <a:xfrm>
            <a:off x="512618" y="1831903"/>
            <a:ext cx="5181600" cy="4351338"/>
          </a:xfrm>
        </p:spPr>
        <p:txBody>
          <a:bodyPr>
            <a:normAutofit/>
          </a:bodyPr>
          <a:lstStyle/>
          <a:p>
            <a:endParaRPr lang="it-IT" dirty="0"/>
          </a:p>
          <a:p>
            <a:pPr marL="0" indent="0" algn="ctr">
              <a:buNone/>
            </a:pPr>
            <a:r>
              <a:rPr lang="it-IT" dirty="0" err="1"/>
              <a:t>Comorbidità</a:t>
            </a:r>
            <a:r>
              <a:rPr lang="it-IT" dirty="0"/>
              <a:t> </a:t>
            </a:r>
            <a:r>
              <a:rPr lang="it-IT" dirty="0" err="1"/>
              <a:t>sottodiagnosticata</a:t>
            </a:r>
            <a:r>
              <a:rPr lang="it-IT" dirty="0"/>
              <a:t>:</a:t>
            </a:r>
          </a:p>
          <a:p>
            <a:pPr marL="0" indent="0" algn="ctr">
              <a:buNone/>
            </a:pPr>
            <a:r>
              <a:rPr lang="it-IT" dirty="0"/>
              <a:t>1/3 individuato e sottoposto a trattamento farmacologico</a:t>
            </a:r>
          </a:p>
          <a:p>
            <a:pPr marL="0" indent="0">
              <a:buNone/>
            </a:pPr>
            <a:endParaRPr lang="it-IT" dirty="0"/>
          </a:p>
          <a:p>
            <a:pPr marL="0" indent="0" algn="ctr">
              <a:buNone/>
            </a:pPr>
            <a:r>
              <a:rPr lang="it-IT" dirty="0"/>
              <a:t>Cause dei sintomi </a:t>
            </a:r>
            <a:r>
              <a:rPr lang="it-IT" dirty="0">
                <a:solidFill>
                  <a:srgbClr val="0070C0"/>
                </a:solidFill>
              </a:rPr>
              <a:t>depressivi</a:t>
            </a:r>
            <a:r>
              <a:rPr lang="it-IT" dirty="0"/>
              <a:t> ed </a:t>
            </a:r>
            <a:r>
              <a:rPr lang="it-IT" dirty="0">
                <a:solidFill>
                  <a:srgbClr val="FF0000"/>
                </a:solidFill>
              </a:rPr>
              <a:t>ansiosi</a:t>
            </a:r>
            <a:r>
              <a:rPr lang="it-IT" dirty="0"/>
              <a:t> multifattoriali</a:t>
            </a:r>
          </a:p>
        </p:txBody>
      </p:sp>
      <p:pic>
        <p:nvPicPr>
          <p:cNvPr id="7" name="Segnaposto contenuto 6"/>
          <p:cNvPicPr>
            <a:picLocks noGrp="1" noChangeAspect="1"/>
          </p:cNvPicPr>
          <p:nvPr>
            <p:ph sz="half" idx="2"/>
          </p:nvPr>
        </p:nvPicPr>
        <p:blipFill>
          <a:blip r:embed="rId2"/>
          <a:stretch>
            <a:fillRect/>
          </a:stretch>
        </p:blipFill>
        <p:spPr>
          <a:xfrm>
            <a:off x="7275901" y="1256905"/>
            <a:ext cx="4285716" cy="5501334"/>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
        <p:nvSpPr>
          <p:cNvPr id="8" name="Titolo 1"/>
          <p:cNvSpPr>
            <a:spLocks noGrp="1"/>
          </p:cNvSpPr>
          <p:nvPr>
            <p:ph type="title"/>
          </p:nvPr>
        </p:nvSpPr>
        <p:spPr>
          <a:xfrm>
            <a:off x="838200" y="124691"/>
            <a:ext cx="10515600" cy="1325563"/>
          </a:xfrm>
        </p:spPr>
        <p:txBody>
          <a:bodyPr/>
          <a:lstStyle/>
          <a:p>
            <a:r>
              <a:rPr lang="it-IT" b="1" dirty="0">
                <a:solidFill>
                  <a:srgbClr val="C00000"/>
                </a:solidFill>
              </a:rPr>
              <a:t>Epilessia e </a:t>
            </a:r>
            <a:r>
              <a:rPr lang="it-IT" b="1" dirty="0" err="1">
                <a:solidFill>
                  <a:srgbClr val="C00000"/>
                </a:solidFill>
              </a:rPr>
              <a:t>comorbidità</a:t>
            </a:r>
            <a:r>
              <a:rPr lang="it-IT" b="1" dirty="0">
                <a:solidFill>
                  <a:srgbClr val="C00000"/>
                </a:solidFill>
              </a:rPr>
              <a:t> psichiatrica</a:t>
            </a:r>
          </a:p>
        </p:txBody>
      </p:sp>
      <p:sp>
        <p:nvSpPr>
          <p:cNvPr id="2" name="Freccia a destra 1"/>
          <p:cNvSpPr/>
          <p:nvPr/>
        </p:nvSpPr>
        <p:spPr>
          <a:xfrm>
            <a:off x="5694218" y="4599709"/>
            <a:ext cx="1357745" cy="263237"/>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954359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fade">
                                      <p:cBhvr>
                                        <p:cTn id="7" dur="1000"/>
                                        <p:tgtEl>
                                          <p:spTgt spid="3">
                                            <p:txEl>
                                              <p:pRg st="4" end="4"/>
                                            </p:txEl>
                                          </p:spTgt>
                                        </p:tgtEl>
                                      </p:cBhvr>
                                    </p:animEffect>
                                    <p:anim calcmode="lin" valueType="num">
                                      <p:cBhvr>
                                        <p:cTn id="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1"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up)">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sz="half" idx="1"/>
          </p:nvPr>
        </p:nvSpPr>
        <p:spPr>
          <a:xfrm>
            <a:off x="297872" y="1867188"/>
            <a:ext cx="5701146" cy="4392902"/>
          </a:xfrm>
        </p:spPr>
        <p:txBody>
          <a:bodyPr>
            <a:normAutofit lnSpcReduction="10000"/>
          </a:bodyPr>
          <a:lstStyle/>
          <a:p>
            <a:pPr marL="0" indent="0">
              <a:buNone/>
            </a:pPr>
            <a:endParaRPr lang="it-IT" dirty="0"/>
          </a:p>
          <a:p>
            <a:pPr marL="0" indent="0" algn="ctr">
              <a:buNone/>
            </a:pPr>
            <a:r>
              <a:rPr lang="it-IT" sz="3200" b="1" u="sng" dirty="0" err="1">
                <a:solidFill>
                  <a:srgbClr val="7030A0"/>
                </a:solidFill>
                <a:sym typeface="Wingdings" panose="05000000000000000000" pitchFamily="2" charset="2"/>
              </a:rPr>
              <a:t>Comorbidità</a:t>
            </a:r>
            <a:r>
              <a:rPr lang="it-IT" sz="3200" b="1" u="sng" dirty="0">
                <a:solidFill>
                  <a:srgbClr val="7030A0"/>
                </a:solidFill>
                <a:sym typeface="Wingdings" panose="05000000000000000000" pitchFamily="2" charset="2"/>
              </a:rPr>
              <a:t> psichiatrica </a:t>
            </a:r>
          </a:p>
          <a:p>
            <a:pPr marL="0" indent="0" algn="ctr">
              <a:buNone/>
            </a:pPr>
            <a:r>
              <a:rPr lang="it-IT" sz="3200" b="1" u="sng" dirty="0" err="1">
                <a:solidFill>
                  <a:srgbClr val="7030A0"/>
                </a:solidFill>
                <a:sym typeface="Wingdings" panose="05000000000000000000" pitchFamily="2" charset="2"/>
              </a:rPr>
              <a:t>Pzt</a:t>
            </a:r>
            <a:r>
              <a:rPr lang="it-IT" sz="3200" b="1" u="sng" dirty="0">
                <a:solidFill>
                  <a:srgbClr val="7030A0"/>
                </a:solidFill>
                <a:sym typeface="Wingdings" panose="05000000000000000000" pitchFamily="2" charset="2"/>
              </a:rPr>
              <a:t> con Epilessia &gt; Popolazione generale</a:t>
            </a:r>
          </a:p>
          <a:p>
            <a:pPr marL="0" indent="0">
              <a:buNone/>
            </a:pPr>
            <a:endParaRPr lang="it-IT" dirty="0">
              <a:sym typeface="Wingdings" panose="05000000000000000000" pitchFamily="2" charset="2"/>
            </a:endParaRPr>
          </a:p>
          <a:p>
            <a:pPr marL="0" indent="0">
              <a:buNone/>
            </a:pPr>
            <a:endParaRPr lang="it-IT" dirty="0">
              <a:sym typeface="Wingdings" panose="05000000000000000000" pitchFamily="2" charset="2"/>
            </a:endParaRPr>
          </a:p>
          <a:p>
            <a:pPr marL="0" indent="0">
              <a:buNone/>
            </a:pPr>
            <a:endParaRPr lang="it-IT" dirty="0">
              <a:sym typeface="Wingdings" panose="05000000000000000000" pitchFamily="2" charset="2"/>
            </a:endParaRPr>
          </a:p>
          <a:p>
            <a:pPr marL="0" indent="0" algn="ctr">
              <a:buNone/>
            </a:pPr>
            <a:r>
              <a:rPr lang="it-IT" b="1" dirty="0">
                <a:solidFill>
                  <a:srgbClr val="FF6699"/>
                </a:solidFill>
              </a:rPr>
              <a:t>fino al 9% popolazione femminile</a:t>
            </a:r>
          </a:p>
          <a:p>
            <a:pPr marL="0" indent="0" algn="ctr">
              <a:buNone/>
            </a:pPr>
            <a:r>
              <a:rPr lang="it-IT" b="1" dirty="0">
                <a:solidFill>
                  <a:srgbClr val="0070C0"/>
                </a:solidFill>
              </a:rPr>
              <a:t>fino al 3% popolazione maschile</a:t>
            </a:r>
          </a:p>
        </p:txBody>
      </p:sp>
      <p:sp>
        <p:nvSpPr>
          <p:cNvPr id="4" name="Segnaposto contenuto 3"/>
          <p:cNvSpPr>
            <a:spLocks noGrp="1"/>
          </p:cNvSpPr>
          <p:nvPr>
            <p:ph sz="half" idx="2"/>
          </p:nvPr>
        </p:nvSpPr>
        <p:spPr>
          <a:xfrm>
            <a:off x="6871854" y="1825624"/>
            <a:ext cx="4987637" cy="4685145"/>
          </a:xfrm>
        </p:spPr>
        <p:txBody>
          <a:bodyPr>
            <a:normAutofit lnSpcReduction="10000"/>
          </a:bodyPr>
          <a:lstStyle/>
          <a:p>
            <a:pPr marL="0" indent="0">
              <a:buNone/>
            </a:pPr>
            <a:endParaRPr lang="it-IT" dirty="0"/>
          </a:p>
          <a:p>
            <a:pPr marL="0" indent="0">
              <a:buNone/>
            </a:pPr>
            <a:r>
              <a:rPr lang="it-IT" sz="2600" b="1" i="1" dirty="0"/>
              <a:t>Disturbo Depressivo </a:t>
            </a:r>
            <a:br>
              <a:rPr lang="it-IT" sz="2600" dirty="0"/>
            </a:br>
            <a:r>
              <a:rPr lang="it-IT" sz="2600" dirty="0"/>
              <a:t>12-37% nei </a:t>
            </a:r>
            <a:r>
              <a:rPr lang="it-IT" sz="2600" dirty="0" err="1"/>
              <a:t>pzt</a:t>
            </a:r>
            <a:r>
              <a:rPr lang="it-IT" sz="2600" dirty="0"/>
              <a:t> con crisi ricorrenti </a:t>
            </a:r>
            <a:br>
              <a:rPr lang="it-IT" sz="2600" dirty="0"/>
            </a:br>
            <a:r>
              <a:rPr lang="it-IT" sz="2600" dirty="0"/>
              <a:t>3-9% in </a:t>
            </a:r>
            <a:r>
              <a:rPr lang="it-IT" sz="2600" dirty="0" err="1"/>
              <a:t>pzt</a:t>
            </a:r>
            <a:r>
              <a:rPr lang="it-IT" sz="2600" dirty="0"/>
              <a:t> con crisi controllate </a:t>
            </a:r>
          </a:p>
          <a:p>
            <a:pPr marL="0" indent="0" algn="r">
              <a:buNone/>
            </a:pPr>
            <a:r>
              <a:rPr lang="it-IT" sz="1200" i="1" dirty="0"/>
              <a:t>(</a:t>
            </a:r>
            <a:r>
              <a:rPr lang="it-IT" sz="1200" i="1" dirty="0" err="1"/>
              <a:t>Fiest</a:t>
            </a:r>
            <a:r>
              <a:rPr lang="it-IT" sz="1200" i="1" dirty="0"/>
              <a:t> KM et al., </a:t>
            </a:r>
            <a:r>
              <a:rPr lang="it-IT" sz="1200" i="1" dirty="0" err="1"/>
              <a:t>Neurology</a:t>
            </a:r>
            <a:r>
              <a:rPr lang="it-IT" sz="1200" i="1" dirty="0"/>
              <a:t> 2013)</a:t>
            </a:r>
            <a:r>
              <a:rPr lang="it-IT" sz="1200" dirty="0"/>
              <a:t>.</a:t>
            </a:r>
          </a:p>
          <a:p>
            <a:pPr marL="0" indent="0">
              <a:buNone/>
            </a:pPr>
            <a:endParaRPr lang="en-US" dirty="0"/>
          </a:p>
          <a:p>
            <a:pPr marL="0" indent="0">
              <a:buNone/>
            </a:pPr>
            <a:endParaRPr lang="en-US" dirty="0"/>
          </a:p>
          <a:p>
            <a:pPr marL="0" indent="0">
              <a:buNone/>
            </a:pPr>
            <a:endParaRPr lang="en-US" dirty="0"/>
          </a:p>
          <a:p>
            <a:pPr marL="0" indent="0">
              <a:buNone/>
            </a:pPr>
            <a:r>
              <a:rPr lang="en-US" sz="2600" b="1" i="1" dirty="0" err="1"/>
              <a:t>Disturbi</a:t>
            </a:r>
            <a:r>
              <a:rPr lang="en-US" sz="2600" b="1" i="1" dirty="0"/>
              <a:t> </a:t>
            </a:r>
            <a:r>
              <a:rPr lang="en-US" sz="2600" b="1" i="1" dirty="0" err="1"/>
              <a:t>d’Ansia</a:t>
            </a:r>
            <a:r>
              <a:rPr lang="en-US" sz="2600" b="1" i="1" dirty="0"/>
              <a:t> </a:t>
            </a:r>
          </a:p>
          <a:p>
            <a:pPr marL="0" indent="0">
              <a:buNone/>
            </a:pPr>
            <a:r>
              <a:rPr lang="en-US" sz="2600" dirty="0"/>
              <a:t>23% </a:t>
            </a:r>
            <a:r>
              <a:rPr lang="en-US" sz="2600" dirty="0" err="1"/>
              <a:t>rispetto</a:t>
            </a:r>
            <a:r>
              <a:rPr lang="en-US" sz="2600" dirty="0"/>
              <a:t> al </a:t>
            </a:r>
            <a:r>
              <a:rPr lang="en-US" sz="2600" dirty="0" err="1"/>
              <a:t>grupo</a:t>
            </a:r>
            <a:r>
              <a:rPr lang="en-US" sz="2600" dirty="0"/>
              <a:t> di </a:t>
            </a:r>
            <a:r>
              <a:rPr lang="en-US" sz="2600" dirty="0" err="1"/>
              <a:t>controllo</a:t>
            </a:r>
            <a:endParaRPr lang="en-US" sz="2600" dirty="0"/>
          </a:p>
          <a:p>
            <a:pPr marL="0" indent="0" algn="r">
              <a:buNone/>
            </a:pPr>
            <a:r>
              <a:rPr lang="en-US" sz="1200" i="1" dirty="0"/>
              <a:t>(</a:t>
            </a:r>
            <a:r>
              <a:rPr lang="en-US" sz="1200" i="1" dirty="0" err="1"/>
              <a:t>Fiest</a:t>
            </a:r>
            <a:r>
              <a:rPr lang="en-US" sz="1200" i="1" dirty="0"/>
              <a:t> et al., 2016)</a:t>
            </a:r>
            <a:endParaRPr lang="en-US" i="1" dirty="0"/>
          </a:p>
        </p:txBody>
      </p:sp>
      <p:sp>
        <p:nvSpPr>
          <p:cNvPr id="7" name="Titolo 1"/>
          <p:cNvSpPr>
            <a:spLocks noGrp="1"/>
          </p:cNvSpPr>
          <p:nvPr>
            <p:ph type="title"/>
          </p:nvPr>
        </p:nvSpPr>
        <p:spPr>
          <a:xfrm>
            <a:off x="852054" y="166255"/>
            <a:ext cx="10515600" cy="1325563"/>
          </a:xfrm>
        </p:spPr>
        <p:txBody>
          <a:bodyPr/>
          <a:lstStyle/>
          <a:p>
            <a:r>
              <a:rPr lang="it-IT" b="1" dirty="0">
                <a:solidFill>
                  <a:srgbClr val="C00000"/>
                </a:solidFill>
              </a:rPr>
              <a:t>Epilessia e </a:t>
            </a:r>
            <a:r>
              <a:rPr lang="it-IT" b="1" dirty="0" err="1">
                <a:solidFill>
                  <a:srgbClr val="C00000"/>
                </a:solidFill>
              </a:rPr>
              <a:t>comorbidità</a:t>
            </a:r>
            <a:r>
              <a:rPr lang="it-IT" b="1" dirty="0">
                <a:solidFill>
                  <a:srgbClr val="C00000"/>
                </a:solidFill>
              </a:rPr>
              <a:t> psichiatrica</a:t>
            </a:r>
          </a:p>
        </p:txBody>
      </p:sp>
      <p:sp>
        <p:nvSpPr>
          <p:cNvPr id="2" name="Rettangolo 1"/>
          <p:cNvSpPr/>
          <p:nvPr/>
        </p:nvSpPr>
        <p:spPr>
          <a:xfrm>
            <a:off x="9679086" y="6510770"/>
            <a:ext cx="2180405" cy="246221"/>
          </a:xfrm>
          <a:prstGeom prst="rect">
            <a:avLst/>
          </a:prstGeom>
        </p:spPr>
        <p:txBody>
          <a:bodyPr wrap="none">
            <a:spAutoFit/>
          </a:bodyPr>
          <a:lstStyle/>
          <a:p>
            <a:r>
              <a:rPr lang="it-IT" sz="1000" i="1" dirty="0"/>
              <a:t>2° Documento Congiunto LICE – SIMG </a:t>
            </a:r>
          </a:p>
        </p:txBody>
      </p:sp>
      <p:sp>
        <p:nvSpPr>
          <p:cNvPr id="10" name="Parentesi graffa aperta 9"/>
          <p:cNvSpPr/>
          <p:nvPr/>
        </p:nvSpPr>
        <p:spPr>
          <a:xfrm>
            <a:off x="5708073" y="2505003"/>
            <a:ext cx="1052945" cy="3034146"/>
          </a:xfrm>
          <a:prstGeom prst="leftBrace">
            <a:avLst/>
          </a:prstGeom>
          <a:ln w="38100">
            <a:solidFill>
              <a:schemeClr val="tx1">
                <a:lumMod val="95000"/>
                <a:lumOff val="5000"/>
              </a:schemeClr>
            </a:solidFill>
          </a:ln>
        </p:spPr>
        <p:style>
          <a:lnRef idx="3">
            <a:schemeClr val="dk1"/>
          </a:lnRef>
          <a:fillRef idx="0">
            <a:schemeClr val="dk1"/>
          </a:fillRef>
          <a:effectRef idx="2">
            <a:schemeClr val="dk1"/>
          </a:effectRef>
          <a:fontRef idx="minor">
            <a:schemeClr val="tx1"/>
          </a:fontRef>
        </p:style>
        <p:txBody>
          <a:bodyPr rtlCol="0" anchor="ctr"/>
          <a:lstStyle/>
          <a:p>
            <a:pPr algn="ctr"/>
            <a:endParaRPr lang="it-IT"/>
          </a:p>
        </p:txBody>
      </p:sp>
      <p:sp>
        <p:nvSpPr>
          <p:cNvPr id="5" name="Freccia in giù 4"/>
          <p:cNvSpPr/>
          <p:nvPr/>
        </p:nvSpPr>
        <p:spPr>
          <a:xfrm>
            <a:off x="2961408" y="3837709"/>
            <a:ext cx="374073" cy="1052945"/>
          </a:xfrm>
          <a:prstGeom prst="down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218270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fade">
                                      <p:cBhvr>
                                        <p:cTn id="7" dur="1000"/>
                                        <p:tgtEl>
                                          <p:spTgt spid="3">
                                            <p:txEl>
                                              <p:pRg st="6" end="6"/>
                                            </p:txEl>
                                          </p:spTgt>
                                        </p:tgtEl>
                                      </p:cBhvr>
                                    </p:animEffect>
                                    <p:anim calcmode="lin" valueType="num">
                                      <p:cBhvr>
                                        <p:cTn id="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6" end="6"/>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7" end="7"/>
                                            </p:txEl>
                                          </p:spTgt>
                                        </p:tgtEl>
                                        <p:attrNameLst>
                                          <p:attrName>style.visibility</p:attrName>
                                        </p:attrNameLst>
                                      </p:cBhvr>
                                      <p:to>
                                        <p:strVal val="visible"/>
                                      </p:to>
                                    </p:set>
                                    <p:animEffect transition="in" filter="fade">
                                      <p:cBhvr>
                                        <p:cTn id="12" dur="1000"/>
                                        <p:tgtEl>
                                          <p:spTgt spid="3">
                                            <p:txEl>
                                              <p:pRg st="7" end="7"/>
                                            </p:txEl>
                                          </p:spTgt>
                                        </p:tgtEl>
                                      </p:cBhvr>
                                    </p:animEffect>
                                    <p:anim calcmode="lin" valueType="num">
                                      <p:cBhvr>
                                        <p:cTn id="1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circle(in)">
                                      <p:cBhvr>
                                        <p:cTn id="19" dur="20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4">
                                            <p:txEl>
                                              <p:pRg st="1" end="1"/>
                                            </p:txEl>
                                          </p:spTgt>
                                        </p:tgtEl>
                                        <p:attrNameLst>
                                          <p:attrName>style.visibility</p:attrName>
                                        </p:attrNameLst>
                                      </p:cBhvr>
                                      <p:to>
                                        <p:strVal val="visible"/>
                                      </p:to>
                                    </p:set>
                                    <p:animEffect transition="in" filter="fade">
                                      <p:cBhvr>
                                        <p:cTn id="24" dur="1000"/>
                                        <p:tgtEl>
                                          <p:spTgt spid="4">
                                            <p:txEl>
                                              <p:pRg st="1" end="1"/>
                                            </p:txEl>
                                          </p:spTgt>
                                        </p:tgtEl>
                                      </p:cBhvr>
                                    </p:animEffect>
                                    <p:anim calcmode="lin" valueType="num">
                                      <p:cBhvr>
                                        <p:cTn id="2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6" dur="1000" fill="hold"/>
                                        <p:tgtEl>
                                          <p:spTgt spid="4">
                                            <p:txEl>
                                              <p:pRg st="1" end="1"/>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4">
                                            <p:txEl>
                                              <p:pRg st="2" end="2"/>
                                            </p:txEl>
                                          </p:spTgt>
                                        </p:tgtEl>
                                        <p:attrNameLst>
                                          <p:attrName>style.visibility</p:attrName>
                                        </p:attrNameLst>
                                      </p:cBhvr>
                                      <p:to>
                                        <p:strVal val="visible"/>
                                      </p:to>
                                    </p:set>
                                    <p:animEffect transition="in" filter="fade">
                                      <p:cBhvr>
                                        <p:cTn id="29" dur="1000"/>
                                        <p:tgtEl>
                                          <p:spTgt spid="4">
                                            <p:txEl>
                                              <p:pRg st="2" end="2"/>
                                            </p:txEl>
                                          </p:spTgt>
                                        </p:tgtEl>
                                      </p:cBhvr>
                                    </p:animEffect>
                                    <p:anim calcmode="lin" valueType="num">
                                      <p:cBhvr>
                                        <p:cTn id="30"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31" dur="1000" fill="hold"/>
                                        <p:tgtEl>
                                          <p:spTgt spid="4">
                                            <p:txEl>
                                              <p:pRg st="2" end="2"/>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4">
                                            <p:txEl>
                                              <p:pRg st="6" end="6"/>
                                            </p:txEl>
                                          </p:spTgt>
                                        </p:tgtEl>
                                        <p:attrNameLst>
                                          <p:attrName>style.visibility</p:attrName>
                                        </p:attrNameLst>
                                      </p:cBhvr>
                                      <p:to>
                                        <p:strVal val="visible"/>
                                      </p:to>
                                    </p:set>
                                    <p:animEffect transition="in" filter="fade">
                                      <p:cBhvr>
                                        <p:cTn id="34" dur="1000"/>
                                        <p:tgtEl>
                                          <p:spTgt spid="4">
                                            <p:txEl>
                                              <p:pRg st="6" end="6"/>
                                            </p:txEl>
                                          </p:spTgt>
                                        </p:tgtEl>
                                      </p:cBhvr>
                                    </p:animEffect>
                                    <p:anim calcmode="lin" valueType="num">
                                      <p:cBhvr>
                                        <p:cTn id="35"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36" dur="1000" fill="hold"/>
                                        <p:tgtEl>
                                          <p:spTgt spid="4">
                                            <p:txEl>
                                              <p:pRg st="6" end="6"/>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4">
                                            <p:txEl>
                                              <p:pRg st="7" end="7"/>
                                            </p:txEl>
                                          </p:spTgt>
                                        </p:tgtEl>
                                        <p:attrNameLst>
                                          <p:attrName>style.visibility</p:attrName>
                                        </p:attrNameLst>
                                      </p:cBhvr>
                                      <p:to>
                                        <p:strVal val="visible"/>
                                      </p:to>
                                    </p:set>
                                    <p:animEffect transition="in" filter="fade">
                                      <p:cBhvr>
                                        <p:cTn id="39" dur="1000"/>
                                        <p:tgtEl>
                                          <p:spTgt spid="4">
                                            <p:txEl>
                                              <p:pRg st="7" end="7"/>
                                            </p:txEl>
                                          </p:spTgt>
                                        </p:tgtEl>
                                      </p:cBhvr>
                                    </p:animEffect>
                                    <p:anim calcmode="lin" valueType="num">
                                      <p:cBhvr>
                                        <p:cTn id="40"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41" dur="1000" fill="hold"/>
                                        <p:tgtEl>
                                          <p:spTgt spid="4">
                                            <p:txEl>
                                              <p:pRg st="7" end="7"/>
                                            </p:txEl>
                                          </p:spTgt>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4">
                                            <p:txEl>
                                              <p:pRg st="8" end="8"/>
                                            </p:txEl>
                                          </p:spTgt>
                                        </p:tgtEl>
                                        <p:attrNameLst>
                                          <p:attrName>style.visibility</p:attrName>
                                        </p:attrNameLst>
                                      </p:cBhvr>
                                      <p:to>
                                        <p:strVal val="visible"/>
                                      </p:to>
                                    </p:set>
                                    <p:animEffect transition="in" filter="fade">
                                      <p:cBhvr>
                                        <p:cTn id="44" dur="1000"/>
                                        <p:tgtEl>
                                          <p:spTgt spid="4">
                                            <p:txEl>
                                              <p:pRg st="8" end="8"/>
                                            </p:txEl>
                                          </p:spTgt>
                                        </p:tgtEl>
                                      </p:cBhvr>
                                    </p:animEffect>
                                    <p:anim calcmode="lin" valueType="num">
                                      <p:cBhvr>
                                        <p:cTn id="45"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46" dur="1000" fill="hold"/>
                                        <p:tgtEl>
                                          <p:spTgt spid="4">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342900" y="3977640"/>
            <a:ext cx="8458200" cy="2464724"/>
          </a:xfrm>
        </p:spPr>
        <p:txBody>
          <a:bodyPr>
            <a:normAutofit fontScale="92500" lnSpcReduction="10000"/>
          </a:bodyPr>
          <a:lstStyle/>
          <a:p>
            <a:pPr marL="0" indent="0">
              <a:buNone/>
            </a:pPr>
            <a:r>
              <a:rPr lang="it-IT" b="1" dirty="0">
                <a:solidFill>
                  <a:srgbClr val="FF0000"/>
                </a:solidFill>
              </a:rPr>
              <a:t>Risultati</a:t>
            </a:r>
          </a:p>
          <a:p>
            <a:r>
              <a:rPr lang="it-IT" dirty="0">
                <a:solidFill>
                  <a:srgbClr val="FF6699"/>
                </a:solidFill>
              </a:rPr>
              <a:t>Donne riportano sintomi depressivi maggiori</a:t>
            </a:r>
          </a:p>
          <a:p>
            <a:r>
              <a:rPr lang="it-IT" dirty="0"/>
              <a:t>Ansia o valutazione qualità della vita (QOL) equivalenti</a:t>
            </a:r>
          </a:p>
          <a:p>
            <a:r>
              <a:rPr lang="it-IT" dirty="0"/>
              <a:t>Preoccupazioni per le crisi (convulsioni) e efficacia trattamento incidono su ansia, depressione e qualità della vita</a:t>
            </a:r>
          </a:p>
        </p:txBody>
      </p:sp>
      <p:pic>
        <p:nvPicPr>
          <p:cNvPr id="4" name="Immagine 3"/>
          <p:cNvPicPr>
            <a:picLocks noChangeAspect="1"/>
          </p:cNvPicPr>
          <p:nvPr/>
        </p:nvPicPr>
        <p:blipFill>
          <a:blip r:embed="rId3"/>
          <a:stretch>
            <a:fillRect/>
          </a:stretch>
        </p:blipFill>
        <p:spPr>
          <a:xfrm>
            <a:off x="3434062" y="1457846"/>
            <a:ext cx="8480848" cy="2172046"/>
          </a:xfrm>
          <a:prstGeom prst="rect">
            <a:avLst/>
          </a:prstGeom>
          <a:ln>
            <a:noFill/>
          </a:ln>
          <a:effectLst>
            <a:outerShdw blurRad="292100" dist="139700" dir="2700000" algn="tl" rotWithShape="0">
              <a:srgbClr val="333333">
                <a:alpha val="65000"/>
              </a:srgbClr>
            </a:outerShdw>
          </a:effectLst>
        </p:spPr>
      </p:pic>
      <p:sp>
        <p:nvSpPr>
          <p:cNvPr id="5" name="Titolo 1"/>
          <p:cNvSpPr>
            <a:spLocks noGrp="1"/>
          </p:cNvSpPr>
          <p:nvPr>
            <p:ph type="title"/>
          </p:nvPr>
        </p:nvSpPr>
        <p:spPr>
          <a:xfrm>
            <a:off x="838200" y="132282"/>
            <a:ext cx="10515600" cy="1325563"/>
          </a:xfrm>
        </p:spPr>
        <p:txBody>
          <a:bodyPr/>
          <a:lstStyle/>
          <a:p>
            <a:r>
              <a:rPr lang="it-IT" b="1" dirty="0">
                <a:solidFill>
                  <a:srgbClr val="C00000"/>
                </a:solidFill>
              </a:rPr>
              <a:t>Epilessia e </a:t>
            </a:r>
            <a:r>
              <a:rPr lang="it-IT" b="1" dirty="0" err="1">
                <a:solidFill>
                  <a:srgbClr val="C00000"/>
                </a:solidFill>
              </a:rPr>
              <a:t>comorbidità</a:t>
            </a:r>
            <a:r>
              <a:rPr lang="it-IT" b="1" dirty="0">
                <a:solidFill>
                  <a:srgbClr val="C00000"/>
                </a:solidFill>
              </a:rPr>
              <a:t> psichiatrica</a:t>
            </a:r>
          </a:p>
        </p:txBody>
      </p:sp>
    </p:spTree>
    <p:extLst>
      <p:ext uri="{BB962C8B-B14F-4D97-AF65-F5344CB8AC3E}">
        <p14:creationId xmlns:p14="http://schemas.microsoft.com/office/powerpoint/2010/main" val="31833753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sz="half" idx="1"/>
          </p:nvPr>
        </p:nvSpPr>
        <p:spPr>
          <a:xfrm>
            <a:off x="838199" y="1978024"/>
            <a:ext cx="5853546" cy="4505902"/>
          </a:xfrm>
        </p:spPr>
        <p:txBody>
          <a:bodyPr>
            <a:normAutofit fontScale="92500" lnSpcReduction="10000"/>
          </a:bodyPr>
          <a:lstStyle/>
          <a:p>
            <a:pPr marL="514350" indent="-514350">
              <a:buFont typeface="+mj-lt"/>
              <a:buAutoNum type="arabicPeriod"/>
            </a:pPr>
            <a:r>
              <a:rPr lang="it-IT" b="1" dirty="0">
                <a:sym typeface="Wingdings" panose="05000000000000000000" pitchFamily="2" charset="2"/>
              </a:rPr>
              <a:t>Depressione critica</a:t>
            </a:r>
            <a:r>
              <a:rPr lang="it-IT" dirty="0">
                <a:sym typeface="Wingdings" panose="05000000000000000000" pitchFamily="2" charset="2"/>
              </a:rPr>
              <a:t>: sintomi depressivi manifestazione clinica della crisi epilettica</a:t>
            </a:r>
            <a:br>
              <a:rPr lang="it-IT" dirty="0">
                <a:sym typeface="Wingdings" panose="05000000000000000000" pitchFamily="2" charset="2"/>
              </a:rPr>
            </a:br>
            <a:endParaRPr lang="it-IT" dirty="0">
              <a:sym typeface="Wingdings" panose="05000000000000000000" pitchFamily="2" charset="2"/>
            </a:endParaRPr>
          </a:p>
          <a:p>
            <a:pPr marL="514350" indent="-514350">
              <a:buFont typeface="+mj-lt"/>
              <a:buAutoNum type="arabicPeriod"/>
            </a:pPr>
            <a:r>
              <a:rPr lang="it-IT" b="1" dirty="0">
                <a:sym typeface="Wingdings" panose="05000000000000000000" pitchFamily="2" charset="2"/>
              </a:rPr>
              <a:t>Depressione </a:t>
            </a:r>
            <a:r>
              <a:rPr lang="it-IT" b="1" dirty="0" err="1">
                <a:sym typeface="Wingdings" panose="05000000000000000000" pitchFamily="2" charset="2"/>
              </a:rPr>
              <a:t>pericritica</a:t>
            </a:r>
            <a:r>
              <a:rPr lang="it-IT" dirty="0">
                <a:sym typeface="Wingdings" panose="05000000000000000000" pitchFamily="2" charset="2"/>
              </a:rPr>
              <a:t>: sintomi depressivi precedono/seguono la crisi</a:t>
            </a:r>
            <a:br>
              <a:rPr lang="it-IT" dirty="0"/>
            </a:br>
            <a:br>
              <a:rPr lang="it-IT" dirty="0"/>
            </a:br>
            <a:r>
              <a:rPr lang="it-IT" dirty="0"/>
              <a:t>Disforia, irritabilità, nervosismo</a:t>
            </a:r>
            <a:br>
              <a:rPr lang="it-IT" dirty="0"/>
            </a:br>
            <a:endParaRPr lang="it-IT" dirty="0"/>
          </a:p>
          <a:p>
            <a:pPr marL="514350" indent="-514350">
              <a:buFont typeface="+mj-lt"/>
              <a:buAutoNum type="arabicPeriod"/>
            </a:pPr>
            <a:r>
              <a:rPr lang="it-IT" b="1" dirty="0">
                <a:sym typeface="Wingdings" panose="05000000000000000000" pitchFamily="2" charset="2"/>
              </a:rPr>
              <a:t>Depressione </a:t>
            </a:r>
            <a:r>
              <a:rPr lang="it-IT" b="1" dirty="0" err="1">
                <a:sym typeface="Wingdings" panose="05000000000000000000" pitchFamily="2" charset="2"/>
              </a:rPr>
              <a:t>intercritica</a:t>
            </a:r>
            <a:r>
              <a:rPr lang="it-IT" dirty="0">
                <a:sym typeface="Wingdings" panose="05000000000000000000" pitchFamily="2" charset="2"/>
              </a:rPr>
              <a:t>: sintomi indipendenti dalle crisi epilettiche (maggiore frequenza)</a:t>
            </a:r>
            <a:endParaRPr lang="it-IT" dirty="0"/>
          </a:p>
        </p:txBody>
      </p:sp>
      <p:pic>
        <p:nvPicPr>
          <p:cNvPr id="5" name="Segnaposto contenuto 4"/>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7063123" y="2396146"/>
            <a:ext cx="4740051" cy="3254022"/>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6" name="Titolo 1"/>
          <p:cNvSpPr txBox="1">
            <a:spLocks/>
          </p:cNvSpPr>
          <p:nvPr/>
        </p:nvSpPr>
        <p:spPr>
          <a:xfrm>
            <a:off x="838199" y="83127"/>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it-IT" sz="4000" b="1" dirty="0">
                <a:solidFill>
                  <a:srgbClr val="C00000"/>
                </a:solidFill>
              </a:rPr>
              <a:t>Disturbi dell’umore ed epilessia: classificazione temporale</a:t>
            </a:r>
          </a:p>
        </p:txBody>
      </p:sp>
    </p:spTree>
    <p:extLst>
      <p:ext uri="{BB962C8B-B14F-4D97-AF65-F5344CB8AC3E}">
        <p14:creationId xmlns:p14="http://schemas.microsoft.com/office/powerpoint/2010/main" val="30362613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838200" y="1325563"/>
            <a:ext cx="10716491" cy="5532437"/>
          </a:xfrm>
        </p:spPr>
        <p:txBody>
          <a:bodyPr>
            <a:normAutofit fontScale="77500" lnSpcReduction="20000"/>
          </a:bodyPr>
          <a:lstStyle/>
          <a:p>
            <a:pPr marL="0" indent="0">
              <a:buNone/>
            </a:pPr>
            <a:r>
              <a:rPr lang="it-IT" dirty="0"/>
              <a:t> Comportamenti </a:t>
            </a:r>
            <a:r>
              <a:rPr lang="it-IT" dirty="0" err="1"/>
              <a:t>Pzt</a:t>
            </a:r>
            <a:r>
              <a:rPr lang="it-IT" dirty="0"/>
              <a:t> con E in </a:t>
            </a:r>
            <a:r>
              <a:rPr lang="it-IT" dirty="0" err="1"/>
              <a:t>comorbidità</a:t>
            </a:r>
            <a:r>
              <a:rPr lang="it-IT" dirty="0"/>
              <a:t> con Disturbo Depressivo:</a:t>
            </a:r>
          </a:p>
          <a:p>
            <a:r>
              <a:rPr lang="it-IT" dirty="0"/>
              <a:t>Mancanza energia </a:t>
            </a:r>
          </a:p>
          <a:p>
            <a:r>
              <a:rPr lang="it-IT" dirty="0"/>
              <a:t>Mancanza interesse verso attività piacevoli</a:t>
            </a:r>
          </a:p>
          <a:p>
            <a:r>
              <a:rPr lang="it-IT" dirty="0"/>
              <a:t>Sintomi affettivi: irritabilità ed disforia</a:t>
            </a:r>
          </a:p>
          <a:p>
            <a:r>
              <a:rPr lang="it-IT" dirty="0"/>
              <a:t>Agitazione o rallentamento psicomotorio</a:t>
            </a:r>
          </a:p>
          <a:p>
            <a:r>
              <a:rPr lang="it-IT" dirty="0"/>
              <a:t>Ridotta capacità di pensiero</a:t>
            </a:r>
          </a:p>
          <a:p>
            <a:r>
              <a:rPr lang="it-IT" dirty="0"/>
              <a:t>Ridotta capacità concentrazione</a:t>
            </a:r>
          </a:p>
          <a:p>
            <a:r>
              <a:rPr lang="it-IT" dirty="0"/>
              <a:t>Paura</a:t>
            </a:r>
          </a:p>
          <a:p>
            <a:r>
              <a:rPr lang="it-IT" dirty="0"/>
              <a:t>Ansia</a:t>
            </a:r>
          </a:p>
          <a:p>
            <a:r>
              <a:rPr lang="it-IT" dirty="0"/>
              <a:t>Dolore</a:t>
            </a:r>
          </a:p>
          <a:p>
            <a:r>
              <a:rPr lang="it-IT" dirty="0"/>
              <a:t>Insonnia o ipersonnia</a:t>
            </a:r>
          </a:p>
          <a:p>
            <a:r>
              <a:rPr lang="it-IT" dirty="0" err="1"/>
              <a:t>Iperfagia</a:t>
            </a:r>
            <a:r>
              <a:rPr lang="it-IT" dirty="0"/>
              <a:t> o perdita appetito</a:t>
            </a:r>
          </a:p>
          <a:p>
            <a:r>
              <a:rPr lang="it-IT" dirty="0"/>
              <a:t>Mancanza libido</a:t>
            </a:r>
          </a:p>
          <a:p>
            <a:pPr marL="0" indent="0" algn="r">
              <a:buNone/>
            </a:pPr>
            <a:endParaRPr lang="it-IT" sz="1400" i="1" dirty="0"/>
          </a:p>
          <a:p>
            <a:pPr marL="0" indent="0" algn="r">
              <a:buNone/>
            </a:pPr>
            <a:r>
              <a:rPr lang="it-IT" sz="1400" i="1" dirty="0"/>
              <a:t>DSM-5</a:t>
            </a:r>
          </a:p>
          <a:p>
            <a:pPr marL="0" indent="0" algn="r">
              <a:buNone/>
            </a:pPr>
            <a:r>
              <a:rPr lang="it-IT" sz="1400" dirty="0"/>
              <a:t>Manuale diagnostico e statistico dei disturbi mentali</a:t>
            </a:r>
            <a:endParaRPr lang="it-IT" sz="1400" i="1" dirty="0"/>
          </a:p>
        </p:txBody>
      </p:sp>
      <p:sp>
        <p:nvSpPr>
          <p:cNvPr id="4" name="Titolo 1"/>
          <p:cNvSpPr>
            <a:spLocks noGrp="1"/>
          </p:cNvSpPr>
          <p:nvPr>
            <p:ph type="title"/>
          </p:nvPr>
        </p:nvSpPr>
        <p:spPr>
          <a:xfrm>
            <a:off x="838200" y="0"/>
            <a:ext cx="10515600" cy="1325563"/>
          </a:xfrm>
        </p:spPr>
        <p:txBody>
          <a:bodyPr>
            <a:normAutofit/>
          </a:bodyPr>
          <a:lstStyle/>
          <a:p>
            <a:r>
              <a:rPr lang="it-IT" sz="4000" b="1" dirty="0">
                <a:solidFill>
                  <a:srgbClr val="C00000"/>
                </a:solidFill>
              </a:rPr>
              <a:t>Disturbi dell’umore ed epilessia</a:t>
            </a:r>
          </a:p>
        </p:txBody>
      </p:sp>
      <p:pic>
        <p:nvPicPr>
          <p:cNvPr id="6" name="Segnaposto contenuto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63123" y="2396146"/>
            <a:ext cx="4740051" cy="3254022"/>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35978870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838200" y="1825624"/>
            <a:ext cx="10515600" cy="4782993"/>
          </a:xfrm>
        </p:spPr>
        <p:txBody>
          <a:bodyPr>
            <a:normAutofit fontScale="92500" lnSpcReduction="20000"/>
          </a:bodyPr>
          <a:lstStyle/>
          <a:p>
            <a:pPr marL="0" indent="0" algn="ctr">
              <a:buNone/>
            </a:pPr>
            <a:r>
              <a:rPr lang="it-IT" dirty="0"/>
              <a:t>Sintomi depressivi anche a distanza di ore o giorni dalla comparsa di una crisi</a:t>
            </a:r>
            <a:br>
              <a:rPr lang="it-IT" dirty="0"/>
            </a:br>
            <a:r>
              <a:rPr lang="it-IT" dirty="0">
                <a:sym typeface="Wingdings" panose="05000000000000000000" pitchFamily="2" charset="2"/>
              </a:rPr>
              <a:t> </a:t>
            </a:r>
            <a:r>
              <a:rPr lang="it-IT" dirty="0"/>
              <a:t>grave rischio: si accompagnano ad impulsività e ideazione suicidaria </a:t>
            </a:r>
          </a:p>
          <a:p>
            <a:pPr marL="0" indent="0">
              <a:buNone/>
            </a:pPr>
            <a:endParaRPr lang="it-IT" dirty="0"/>
          </a:p>
          <a:p>
            <a:pPr marL="0" indent="0">
              <a:buNone/>
            </a:pPr>
            <a:endParaRPr lang="it-IT" dirty="0"/>
          </a:p>
          <a:p>
            <a:pPr>
              <a:lnSpc>
                <a:spcPct val="110000"/>
              </a:lnSpc>
              <a:buFont typeface="Wingdings" panose="05000000000000000000" pitchFamily="2" charset="2"/>
              <a:buChar char="§"/>
            </a:pPr>
            <a:r>
              <a:rPr lang="it-IT" dirty="0"/>
              <a:t>Prognosi sfavorevole della malattia di base</a:t>
            </a:r>
            <a:endParaRPr lang="it-IT" sz="300" dirty="0"/>
          </a:p>
          <a:p>
            <a:pPr>
              <a:lnSpc>
                <a:spcPct val="110000"/>
              </a:lnSpc>
              <a:buFont typeface="Wingdings" panose="05000000000000000000" pitchFamily="2" charset="2"/>
              <a:buChar char="§"/>
            </a:pPr>
            <a:r>
              <a:rPr lang="it-IT" dirty="0"/>
              <a:t>Peggiore qualità di vita</a:t>
            </a:r>
            <a:endParaRPr lang="it-IT" sz="3500" dirty="0"/>
          </a:p>
          <a:p>
            <a:pPr>
              <a:lnSpc>
                <a:spcPct val="110000"/>
              </a:lnSpc>
              <a:buFont typeface="Wingdings" panose="05000000000000000000" pitchFamily="2" charset="2"/>
              <a:buChar char="§"/>
            </a:pPr>
            <a:r>
              <a:rPr lang="it-IT" dirty="0"/>
              <a:t>Mortalità legata a comportamento suicidario </a:t>
            </a:r>
          </a:p>
          <a:p>
            <a:pPr>
              <a:lnSpc>
                <a:spcPct val="110000"/>
              </a:lnSpc>
              <a:buFont typeface="Wingdings" panose="05000000000000000000" pitchFamily="2" charset="2"/>
              <a:buChar char="§"/>
            </a:pPr>
            <a:r>
              <a:rPr lang="it-IT" dirty="0"/>
              <a:t>Il rischio suicidario in questi pazienti </a:t>
            </a:r>
            <a:r>
              <a:rPr lang="it-IT" dirty="0">
                <a:solidFill>
                  <a:srgbClr val="FF0000"/>
                </a:solidFill>
              </a:rPr>
              <a:t>elevato</a:t>
            </a:r>
            <a:r>
              <a:rPr lang="it-IT" dirty="0"/>
              <a:t>: </a:t>
            </a:r>
            <a:br>
              <a:rPr lang="it-IT" dirty="0"/>
            </a:br>
            <a:r>
              <a:rPr lang="it-IT" dirty="0"/>
              <a:t>5% rispetto al 1,4% della popolazione generale</a:t>
            </a:r>
          </a:p>
          <a:p>
            <a:pPr>
              <a:lnSpc>
                <a:spcPct val="110000"/>
              </a:lnSpc>
              <a:buFont typeface="Wingdings" panose="05000000000000000000" pitchFamily="2" charset="2"/>
              <a:buChar char="§"/>
            </a:pPr>
            <a:r>
              <a:rPr lang="it-IT" dirty="0"/>
              <a:t>rischio di suicidio aumentato di 8 volte, in </a:t>
            </a:r>
            <a:r>
              <a:rPr lang="it-IT" dirty="0" err="1"/>
              <a:t>pzt</a:t>
            </a:r>
            <a:r>
              <a:rPr lang="it-IT" dirty="0"/>
              <a:t> sottoposti ad interventi di neurochirurgia</a:t>
            </a:r>
          </a:p>
          <a:p>
            <a:pPr marL="0" indent="0">
              <a:buNone/>
            </a:pPr>
            <a:endParaRPr lang="it-IT" dirty="0"/>
          </a:p>
          <a:p>
            <a:pPr marL="0" indent="0">
              <a:buNone/>
            </a:pPr>
            <a:endParaRPr lang="it-IT" dirty="0"/>
          </a:p>
          <a:p>
            <a:pPr marL="0" indent="0">
              <a:buNone/>
            </a:pPr>
            <a:endParaRPr lang="it-IT" dirty="0">
              <a:sym typeface="Wingdings" panose="05000000000000000000" pitchFamily="2" charset="2"/>
            </a:endParaRPr>
          </a:p>
        </p:txBody>
      </p:sp>
      <p:sp>
        <p:nvSpPr>
          <p:cNvPr id="4" name="Titolo 1"/>
          <p:cNvSpPr>
            <a:spLocks noGrp="1"/>
          </p:cNvSpPr>
          <p:nvPr>
            <p:ph type="title"/>
          </p:nvPr>
        </p:nvSpPr>
        <p:spPr>
          <a:xfrm>
            <a:off x="838200" y="235527"/>
            <a:ext cx="10515600" cy="1325563"/>
          </a:xfrm>
        </p:spPr>
        <p:txBody>
          <a:bodyPr>
            <a:normAutofit/>
          </a:bodyPr>
          <a:lstStyle/>
          <a:p>
            <a:r>
              <a:rPr lang="it-IT" sz="4000" b="1" dirty="0">
                <a:solidFill>
                  <a:srgbClr val="C00000"/>
                </a:solidFill>
              </a:rPr>
              <a:t>Disturbi dell’umore ed epilessia: ideazione suicidaria</a:t>
            </a:r>
          </a:p>
        </p:txBody>
      </p:sp>
      <p:sp>
        <p:nvSpPr>
          <p:cNvPr id="6" name="Freccia circolare a destra 5"/>
          <p:cNvSpPr/>
          <p:nvPr/>
        </p:nvSpPr>
        <p:spPr>
          <a:xfrm>
            <a:off x="166255" y="2078182"/>
            <a:ext cx="671945" cy="1537855"/>
          </a:xfrm>
          <a:prstGeom prst="curvedRight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chemeClr val="tx1"/>
              </a:solidFill>
            </a:endParaRPr>
          </a:p>
        </p:txBody>
      </p:sp>
    </p:spTree>
    <p:extLst>
      <p:ext uri="{BB962C8B-B14F-4D97-AF65-F5344CB8AC3E}">
        <p14:creationId xmlns:p14="http://schemas.microsoft.com/office/powerpoint/2010/main" val="3212923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1"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1000"/>
                                        <p:tgtEl>
                                          <p:spTgt spid="3">
                                            <p:txEl>
                                              <p:pRg st="3" end="3"/>
                                            </p:txEl>
                                          </p:spTgt>
                                        </p:tgtEl>
                                      </p:cBhvr>
                                    </p:animEffect>
                                    <p:anim calcmode="lin" valueType="num">
                                      <p:cBhvr>
                                        <p:cTn id="2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fade">
                                      <p:cBhvr>
                                        <p:cTn id="24" dur="1000"/>
                                        <p:tgtEl>
                                          <p:spTgt spid="3">
                                            <p:txEl>
                                              <p:pRg st="4" end="4"/>
                                            </p:txEl>
                                          </p:spTgt>
                                        </p:tgtEl>
                                      </p:cBhvr>
                                    </p:animEffect>
                                    <p:anim calcmode="lin" valueType="num">
                                      <p:cBhvr>
                                        <p:cTn id="2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fade">
                                      <p:cBhvr>
                                        <p:cTn id="29" dur="1000"/>
                                        <p:tgtEl>
                                          <p:spTgt spid="3">
                                            <p:txEl>
                                              <p:pRg st="5" end="5"/>
                                            </p:txEl>
                                          </p:spTgt>
                                        </p:tgtEl>
                                      </p:cBhvr>
                                    </p:animEffect>
                                    <p:anim calcmode="lin" valueType="num">
                                      <p:cBhvr>
                                        <p:cTn id="3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6" end="6"/>
                                            </p:txEl>
                                          </p:spTgt>
                                        </p:tgtEl>
                                        <p:attrNameLst>
                                          <p:attrName>style.visibility</p:attrName>
                                        </p:attrNameLst>
                                      </p:cBhvr>
                                      <p:to>
                                        <p:strVal val="visible"/>
                                      </p:to>
                                    </p:set>
                                    <p:animEffect transition="in" filter="fade">
                                      <p:cBhvr>
                                        <p:cTn id="34" dur="1000"/>
                                        <p:tgtEl>
                                          <p:spTgt spid="3">
                                            <p:txEl>
                                              <p:pRg st="6" end="6"/>
                                            </p:txEl>
                                          </p:spTgt>
                                        </p:tgtEl>
                                      </p:cBhvr>
                                    </p:animEffect>
                                    <p:anim calcmode="lin" valueType="num">
                                      <p:cBhvr>
                                        <p:cTn id="35"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6" end="6"/>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Effect transition="in" filter="fade">
                                      <p:cBhvr>
                                        <p:cTn id="39" dur="1000"/>
                                        <p:tgtEl>
                                          <p:spTgt spid="3">
                                            <p:txEl>
                                              <p:pRg st="7" end="7"/>
                                            </p:txEl>
                                          </p:spTgt>
                                        </p:tgtEl>
                                      </p:cBhvr>
                                    </p:animEffect>
                                    <p:anim calcmode="lin" valueType="num">
                                      <p:cBhvr>
                                        <p:cTn id="4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170728"/>
            <a:ext cx="10515600" cy="1325563"/>
          </a:xfrm>
        </p:spPr>
        <p:txBody>
          <a:bodyPr>
            <a:normAutofit/>
          </a:bodyPr>
          <a:lstStyle/>
          <a:p>
            <a:r>
              <a:rPr lang="it-IT" sz="4000" b="1" dirty="0">
                <a:solidFill>
                  <a:srgbClr val="C00000"/>
                </a:solidFill>
              </a:rPr>
              <a:t>Perché è importante identificare il disturbo dell’umore</a:t>
            </a:r>
          </a:p>
        </p:txBody>
      </p:sp>
      <p:sp>
        <p:nvSpPr>
          <p:cNvPr id="3" name="Segnaposto contenuto 2"/>
          <p:cNvSpPr>
            <a:spLocks noGrp="1"/>
          </p:cNvSpPr>
          <p:nvPr>
            <p:ph idx="1"/>
          </p:nvPr>
        </p:nvSpPr>
        <p:spPr>
          <a:xfrm>
            <a:off x="838200" y="1496290"/>
            <a:ext cx="10515600" cy="5250873"/>
          </a:xfrm>
        </p:spPr>
        <p:txBody>
          <a:bodyPr>
            <a:normAutofit fontScale="77500" lnSpcReduction="20000"/>
          </a:bodyPr>
          <a:lstStyle/>
          <a:p>
            <a:endParaRPr lang="it-IT" dirty="0"/>
          </a:p>
          <a:p>
            <a:pPr>
              <a:lnSpc>
                <a:spcPct val="120000"/>
              </a:lnSpc>
            </a:pPr>
            <a:r>
              <a:rPr lang="it-IT" dirty="0"/>
              <a:t>Depressione come esito normale</a:t>
            </a:r>
          </a:p>
          <a:p>
            <a:pPr>
              <a:lnSpc>
                <a:spcPct val="120000"/>
              </a:lnSpc>
            </a:pPr>
            <a:r>
              <a:rPr lang="it-IT" dirty="0" err="1"/>
              <a:t>Pzt</a:t>
            </a:r>
            <a:r>
              <a:rPr lang="it-IT" dirty="0"/>
              <a:t> e familiari erroneamente credono che il disturbo depressivo faccia parte del quadro clinico dell’epilessia e che quindi non richieda trattamento supplementare</a:t>
            </a:r>
          </a:p>
          <a:p>
            <a:pPr>
              <a:lnSpc>
                <a:spcPct val="120000"/>
              </a:lnSpc>
            </a:pPr>
            <a:r>
              <a:rPr lang="it-IT" dirty="0"/>
              <a:t>Il disturbo non viene spesso riferito, quindi non vene indagato «</a:t>
            </a:r>
            <a:r>
              <a:rPr lang="it-IT" i="1" dirty="0" err="1"/>
              <a:t>don’t</a:t>
            </a:r>
            <a:r>
              <a:rPr lang="it-IT" i="1" dirty="0"/>
              <a:t> </a:t>
            </a:r>
            <a:r>
              <a:rPr lang="it-IT" i="1" dirty="0" err="1"/>
              <a:t>ask</a:t>
            </a:r>
            <a:r>
              <a:rPr lang="it-IT" i="1" dirty="0"/>
              <a:t> </a:t>
            </a:r>
            <a:r>
              <a:rPr lang="it-IT" i="1" dirty="0" err="1"/>
              <a:t>ton’t</a:t>
            </a:r>
            <a:r>
              <a:rPr lang="it-IT" i="1" dirty="0"/>
              <a:t> </a:t>
            </a:r>
            <a:r>
              <a:rPr lang="it-IT" i="1" dirty="0" err="1"/>
              <a:t>tell</a:t>
            </a:r>
            <a:r>
              <a:rPr lang="it-IT" i="1" dirty="0"/>
              <a:t>»</a:t>
            </a:r>
          </a:p>
          <a:p>
            <a:pPr>
              <a:lnSpc>
                <a:spcPct val="120000"/>
              </a:lnSpc>
            </a:pPr>
            <a:r>
              <a:rPr lang="it-IT" dirty="0"/>
              <a:t>Espressione clinica del disturbo depressivo atipica</a:t>
            </a:r>
          </a:p>
          <a:p>
            <a:pPr>
              <a:lnSpc>
                <a:spcPct val="120000"/>
              </a:lnSpc>
            </a:pPr>
            <a:r>
              <a:rPr lang="it-IT" dirty="0"/>
              <a:t>com’è vivere in condizione di umore </a:t>
            </a:r>
            <a:r>
              <a:rPr lang="it-IT" dirty="0" err="1"/>
              <a:t>eutimico</a:t>
            </a:r>
            <a:r>
              <a:rPr lang="it-IT" dirty="0"/>
              <a:t>?</a:t>
            </a:r>
          </a:p>
          <a:p>
            <a:pPr marL="0" indent="0">
              <a:buNone/>
            </a:pPr>
            <a:endParaRPr lang="it-IT" i="1" dirty="0">
              <a:sym typeface="Wingdings" panose="05000000000000000000" pitchFamily="2" charset="2"/>
            </a:endParaRPr>
          </a:p>
          <a:p>
            <a:pPr marL="0" indent="0" algn="ctr">
              <a:buNone/>
            </a:pPr>
            <a:r>
              <a:rPr lang="it-IT" b="1" dirty="0">
                <a:solidFill>
                  <a:schemeClr val="accent6">
                    <a:lumMod val="50000"/>
                  </a:schemeClr>
                </a:solidFill>
                <a:sym typeface="Wingdings" panose="05000000000000000000" pitchFamily="2" charset="2"/>
              </a:rPr>
              <a:t>La precoce identificazione riduce: </a:t>
            </a:r>
          </a:p>
          <a:p>
            <a:pPr algn="ctr">
              <a:buFont typeface="Wingdings" panose="05000000000000000000" pitchFamily="2" charset="2"/>
              <a:buChar char="ü"/>
            </a:pPr>
            <a:r>
              <a:rPr lang="it-IT" b="1" dirty="0">
                <a:solidFill>
                  <a:schemeClr val="accent6">
                    <a:lumMod val="50000"/>
                  </a:schemeClr>
                </a:solidFill>
                <a:sym typeface="Wingdings" panose="05000000000000000000" pitchFamily="2" charset="2"/>
              </a:rPr>
              <a:t>rischio suicidario</a:t>
            </a:r>
          </a:p>
          <a:p>
            <a:pPr algn="ctr">
              <a:buFont typeface="Wingdings" panose="05000000000000000000" pitchFamily="2" charset="2"/>
              <a:buChar char="ü"/>
            </a:pPr>
            <a:r>
              <a:rPr lang="it-IT" b="1" dirty="0">
                <a:solidFill>
                  <a:schemeClr val="accent6">
                    <a:lumMod val="50000"/>
                  </a:schemeClr>
                </a:solidFill>
                <a:sym typeface="Wingdings" panose="05000000000000000000" pitchFamily="2" charset="2"/>
              </a:rPr>
              <a:t>migliora qualità della vita</a:t>
            </a:r>
          </a:p>
          <a:p>
            <a:pPr algn="ctr">
              <a:buFont typeface="Wingdings" panose="05000000000000000000" pitchFamily="2" charset="2"/>
              <a:buChar char="ü"/>
            </a:pPr>
            <a:r>
              <a:rPr lang="it-IT" b="1" dirty="0">
                <a:solidFill>
                  <a:schemeClr val="accent6">
                    <a:lumMod val="50000"/>
                  </a:schemeClr>
                </a:solidFill>
                <a:sym typeface="Wingdings" panose="05000000000000000000" pitchFamily="2" charset="2"/>
              </a:rPr>
              <a:t>i costi sanitari</a:t>
            </a:r>
            <a:endParaRPr lang="it-IT" b="1" dirty="0">
              <a:solidFill>
                <a:schemeClr val="accent6">
                  <a:lumMod val="50000"/>
                </a:schemeClr>
              </a:solidFill>
            </a:endParaRPr>
          </a:p>
          <a:p>
            <a:endParaRPr lang="it-IT" dirty="0"/>
          </a:p>
        </p:txBody>
      </p:sp>
    </p:spTree>
    <p:extLst>
      <p:ext uri="{BB962C8B-B14F-4D97-AF65-F5344CB8AC3E}">
        <p14:creationId xmlns:p14="http://schemas.microsoft.com/office/powerpoint/2010/main" val="191510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1000"/>
                                        <p:tgtEl>
                                          <p:spTgt spid="3">
                                            <p:txEl>
                                              <p:pRg st="4" end="4"/>
                                            </p:txEl>
                                          </p:spTgt>
                                        </p:tgtEl>
                                      </p:cBhvr>
                                    </p:animEffect>
                                    <p:anim calcmode="lin" valueType="num">
                                      <p:cBhvr>
                                        <p:cTn id="2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1000"/>
                                        <p:tgtEl>
                                          <p:spTgt spid="3">
                                            <p:txEl>
                                              <p:pRg st="5" end="5"/>
                                            </p:txEl>
                                          </p:spTgt>
                                        </p:tgtEl>
                                      </p:cBhvr>
                                    </p:animEffect>
                                    <p:anim calcmode="lin" valueType="num">
                                      <p:cBhvr>
                                        <p:cTn id="2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16" presetClass="entr" presetSubtype="37" fill="hold" nodeType="clickEffect">
                                  <p:stCondLst>
                                    <p:cond delay="0"/>
                                  </p:stCondLst>
                                  <p:childTnLst>
                                    <p:set>
                                      <p:cBhvr>
                                        <p:cTn id="33" dur="1" fill="hold">
                                          <p:stCondLst>
                                            <p:cond delay="0"/>
                                          </p:stCondLst>
                                        </p:cTn>
                                        <p:tgtEl>
                                          <p:spTgt spid="3">
                                            <p:txEl>
                                              <p:pRg st="7" end="7"/>
                                            </p:txEl>
                                          </p:spTgt>
                                        </p:tgtEl>
                                        <p:attrNameLst>
                                          <p:attrName>style.visibility</p:attrName>
                                        </p:attrNameLst>
                                      </p:cBhvr>
                                      <p:to>
                                        <p:strVal val="visible"/>
                                      </p:to>
                                    </p:set>
                                    <p:animEffect transition="in" filter="barn(outVertical)">
                                      <p:cBhvr>
                                        <p:cTn id="34" dur="500"/>
                                        <p:tgtEl>
                                          <p:spTgt spid="3">
                                            <p:txEl>
                                              <p:pRg st="7" end="7"/>
                                            </p:txEl>
                                          </p:spTgt>
                                        </p:tgtEl>
                                      </p:cBhvr>
                                    </p:animEffect>
                                  </p:childTnLst>
                                </p:cTn>
                              </p:par>
                              <p:par>
                                <p:cTn id="35" presetID="16" presetClass="entr" presetSubtype="37" fill="hold" nodeType="with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barn(outVertical)">
                                      <p:cBhvr>
                                        <p:cTn id="37" dur="500"/>
                                        <p:tgtEl>
                                          <p:spTgt spid="3">
                                            <p:txEl>
                                              <p:pRg st="8" end="8"/>
                                            </p:txEl>
                                          </p:spTgt>
                                        </p:tgtEl>
                                      </p:cBhvr>
                                    </p:animEffect>
                                  </p:childTnLst>
                                </p:cTn>
                              </p:par>
                              <p:par>
                                <p:cTn id="38" presetID="16" presetClass="entr" presetSubtype="37" fill="hold" nodeType="withEffect">
                                  <p:stCondLst>
                                    <p:cond delay="0"/>
                                  </p:stCondLst>
                                  <p:childTnLst>
                                    <p:set>
                                      <p:cBhvr>
                                        <p:cTn id="39" dur="1" fill="hold">
                                          <p:stCondLst>
                                            <p:cond delay="0"/>
                                          </p:stCondLst>
                                        </p:cTn>
                                        <p:tgtEl>
                                          <p:spTgt spid="3">
                                            <p:txEl>
                                              <p:pRg st="9" end="9"/>
                                            </p:txEl>
                                          </p:spTgt>
                                        </p:tgtEl>
                                        <p:attrNameLst>
                                          <p:attrName>style.visibility</p:attrName>
                                        </p:attrNameLst>
                                      </p:cBhvr>
                                      <p:to>
                                        <p:strVal val="visible"/>
                                      </p:to>
                                    </p:set>
                                    <p:animEffect transition="in" filter="barn(outVertical)">
                                      <p:cBhvr>
                                        <p:cTn id="40" dur="500"/>
                                        <p:tgtEl>
                                          <p:spTgt spid="3">
                                            <p:txEl>
                                              <p:pRg st="9" end="9"/>
                                            </p:txEl>
                                          </p:spTgt>
                                        </p:tgtEl>
                                      </p:cBhvr>
                                    </p:animEffect>
                                  </p:childTnLst>
                                </p:cTn>
                              </p:par>
                              <p:par>
                                <p:cTn id="41" presetID="16" presetClass="entr" presetSubtype="37" fill="hold" nodeType="with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animEffect transition="in" filter="barn(outVertical)">
                                      <p:cBhvr>
                                        <p:cTn id="43"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0"/>
            <a:ext cx="10515600" cy="1325563"/>
          </a:xfrm>
        </p:spPr>
        <p:txBody>
          <a:bodyPr/>
          <a:lstStyle/>
          <a:p>
            <a:r>
              <a:rPr lang="it-IT" b="1" dirty="0">
                <a:solidFill>
                  <a:srgbClr val="C00000"/>
                </a:solidFill>
              </a:rPr>
              <a:t>Disturbi d’ansia ed epilessia</a:t>
            </a:r>
          </a:p>
        </p:txBody>
      </p:sp>
      <p:sp>
        <p:nvSpPr>
          <p:cNvPr id="4" name="Segnaposto contenuto 3"/>
          <p:cNvSpPr>
            <a:spLocks noGrp="1"/>
          </p:cNvSpPr>
          <p:nvPr>
            <p:ph sz="half" idx="2"/>
          </p:nvPr>
        </p:nvSpPr>
        <p:spPr>
          <a:xfrm>
            <a:off x="838200" y="1617806"/>
            <a:ext cx="6199909" cy="5032375"/>
          </a:xfrm>
        </p:spPr>
        <p:txBody>
          <a:bodyPr>
            <a:normAutofit fontScale="77500" lnSpcReduction="20000"/>
          </a:bodyPr>
          <a:lstStyle/>
          <a:p>
            <a:pPr marL="0" indent="0">
              <a:buNone/>
            </a:pPr>
            <a:r>
              <a:rPr lang="it-IT" dirty="0"/>
              <a:t>Disturbo d’ansia o epilessia?</a:t>
            </a:r>
          </a:p>
          <a:p>
            <a:pPr marL="0" indent="0">
              <a:buNone/>
            </a:pPr>
            <a:endParaRPr lang="it-IT" dirty="0"/>
          </a:p>
          <a:p>
            <a:r>
              <a:rPr lang="it-IT" dirty="0"/>
              <a:t>Risposta alle benzodiazepine</a:t>
            </a:r>
          </a:p>
          <a:p>
            <a:r>
              <a:rPr lang="it-IT" dirty="0"/>
              <a:t>disturbi episodici </a:t>
            </a:r>
          </a:p>
          <a:p>
            <a:r>
              <a:rPr lang="it-IT" dirty="0"/>
              <a:t>esordio improvviso e senza un evento precipitante</a:t>
            </a:r>
          </a:p>
          <a:p>
            <a:r>
              <a:rPr lang="it-IT" dirty="0"/>
              <a:t>alterazioni dello stato emotivo (agitazione, paura intensa, sensazione di angoscia o di morte imminente, terrore) </a:t>
            </a:r>
          </a:p>
          <a:p>
            <a:r>
              <a:rPr lang="it-IT" dirty="0"/>
              <a:t>sintomi fisici (parestesie, brividi di freddo o vampate di calore, tremori, iperidrosi, sintomi gastrointestinali)</a:t>
            </a:r>
          </a:p>
          <a:p>
            <a:r>
              <a:rPr lang="it-IT" dirty="0"/>
              <a:t>sintomi di tipo dissociativo (depersonalizzazione, derealizzazione, </a:t>
            </a:r>
            <a:r>
              <a:rPr lang="it-IT" dirty="0" err="1"/>
              <a:t>deja</a:t>
            </a:r>
            <a:r>
              <a:rPr lang="it-IT" dirty="0"/>
              <a:t> vu, flashback)</a:t>
            </a:r>
          </a:p>
          <a:p>
            <a:r>
              <a:rPr lang="it-IT" dirty="0"/>
              <a:t>disturbi della percezione (alterazioni percettive di vario tipo, deliri)</a:t>
            </a:r>
          </a:p>
        </p:txBody>
      </p:sp>
      <p:pic>
        <p:nvPicPr>
          <p:cNvPr id="1026" name="Picture 2" descr="Risultati immagini per ansia"/>
          <p:cNvPicPr>
            <a:picLocks noGrp="1" noChangeAspect="1" noChangeArrowheads="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bwMode="auto">
          <a:xfrm>
            <a:off x="8017019" y="1814946"/>
            <a:ext cx="3516890" cy="351689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00546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1"/>
          <p:cNvSpPr>
            <a:spLocks noGrp="1"/>
          </p:cNvSpPr>
          <p:nvPr>
            <p:ph type="title"/>
          </p:nvPr>
        </p:nvSpPr>
        <p:spPr>
          <a:xfrm>
            <a:off x="838199" y="0"/>
            <a:ext cx="10515600" cy="1325563"/>
          </a:xfrm>
        </p:spPr>
        <p:txBody>
          <a:bodyPr/>
          <a:lstStyle/>
          <a:p>
            <a:r>
              <a:rPr lang="it-IT" b="1" dirty="0">
                <a:solidFill>
                  <a:srgbClr val="C00000"/>
                </a:solidFill>
              </a:rPr>
              <a:t>Disturbi d’ansia ed epilessia</a:t>
            </a:r>
          </a:p>
        </p:txBody>
      </p:sp>
      <p:sp>
        <p:nvSpPr>
          <p:cNvPr id="3" name="Segnaposto contenuto 2"/>
          <p:cNvSpPr>
            <a:spLocks noGrp="1"/>
          </p:cNvSpPr>
          <p:nvPr>
            <p:ph sz="half" idx="1"/>
          </p:nvPr>
        </p:nvSpPr>
        <p:spPr>
          <a:xfrm>
            <a:off x="838199" y="1825624"/>
            <a:ext cx="6352309" cy="4782993"/>
          </a:xfrm>
        </p:spPr>
        <p:txBody>
          <a:bodyPr>
            <a:normAutofit fontScale="77500" lnSpcReduction="20000"/>
          </a:bodyPr>
          <a:lstStyle/>
          <a:p>
            <a:r>
              <a:rPr lang="it-IT" dirty="0"/>
              <a:t>Con DOC (disturbo ossessivo-compulsivo) marcata vischiosità del pensiero e la presenza di ossessioni forzate o invadenti</a:t>
            </a:r>
          </a:p>
          <a:p>
            <a:endParaRPr lang="it-IT" dirty="0"/>
          </a:p>
          <a:p>
            <a:r>
              <a:rPr lang="it-IT" dirty="0"/>
              <a:t>con PTSD (disturbo post-traumatico da stress) ricordi ricorrenti o reminiscenze dolorose e difficoltà di concentrazione</a:t>
            </a:r>
          </a:p>
          <a:p>
            <a:endParaRPr lang="it-IT" dirty="0"/>
          </a:p>
          <a:p>
            <a:r>
              <a:rPr lang="it-IT" dirty="0"/>
              <a:t>con Agorafobia ansia anticipatoria e la paura del ripetersi degli episodi che provoca una limitazione delle attività quotidiane</a:t>
            </a:r>
          </a:p>
          <a:p>
            <a:endParaRPr lang="it-IT" dirty="0"/>
          </a:p>
          <a:p>
            <a:r>
              <a:rPr lang="it-IT" dirty="0"/>
              <a:t>Con Disturbo da Attacco di Panico: terrore e ansia </a:t>
            </a:r>
            <a:r>
              <a:rPr lang="it-IT" dirty="0" err="1"/>
              <a:t>ictali</a:t>
            </a:r>
            <a:r>
              <a:rPr lang="it-IT" dirty="0"/>
              <a:t> possono essere associati ad allucinazioni (sia visive che uditive) o a fenomeni </a:t>
            </a:r>
            <a:r>
              <a:rPr lang="it-IT" dirty="0" err="1"/>
              <a:t>autonomici</a:t>
            </a:r>
            <a:r>
              <a:rPr lang="it-IT" dirty="0"/>
              <a:t> come parestesie, tachicardia e sudorazione</a:t>
            </a:r>
          </a:p>
        </p:txBody>
      </p:sp>
      <p:pic>
        <p:nvPicPr>
          <p:cNvPr id="6" name="Picture 2" descr="Risultati immagini per ansi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17019" y="1825624"/>
            <a:ext cx="3516890" cy="351689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930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fade">
                                      <p:cBhvr>
                                        <p:cTn id="28" dur="1000"/>
                                        <p:tgtEl>
                                          <p:spTgt spid="3">
                                            <p:txEl>
                                              <p:pRg st="6" end="6"/>
                                            </p:txEl>
                                          </p:spTgt>
                                        </p:tgtEl>
                                      </p:cBhvr>
                                    </p:animEffect>
                                    <p:anim calcmode="lin" valueType="num">
                                      <p:cBhvr>
                                        <p:cTn id="29"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0"/>
            <a:ext cx="10515600" cy="1325563"/>
          </a:xfrm>
        </p:spPr>
        <p:txBody>
          <a:bodyPr/>
          <a:lstStyle/>
          <a:p>
            <a:r>
              <a:rPr lang="it-IT" b="1" dirty="0">
                <a:solidFill>
                  <a:srgbClr val="C00000"/>
                </a:solidFill>
              </a:rPr>
              <a:t>Psicopatologia in epilessia: i fenomeni </a:t>
            </a:r>
            <a:r>
              <a:rPr lang="it-IT" b="1" dirty="0" err="1">
                <a:solidFill>
                  <a:srgbClr val="C00000"/>
                </a:solidFill>
              </a:rPr>
              <a:t>ictali</a:t>
            </a:r>
            <a:endParaRPr lang="it-IT" b="1" dirty="0">
              <a:solidFill>
                <a:srgbClr val="C00000"/>
              </a:solidFill>
            </a:endParaRPr>
          </a:p>
        </p:txBody>
      </p:sp>
      <p:sp>
        <p:nvSpPr>
          <p:cNvPr id="3" name="Segnaposto contenuto 2"/>
          <p:cNvSpPr>
            <a:spLocks noGrp="1"/>
          </p:cNvSpPr>
          <p:nvPr>
            <p:ph idx="1"/>
          </p:nvPr>
        </p:nvSpPr>
        <p:spPr>
          <a:xfrm>
            <a:off x="838200" y="1825624"/>
            <a:ext cx="10515600" cy="4879975"/>
          </a:xfrm>
        </p:spPr>
        <p:txBody>
          <a:bodyPr>
            <a:normAutofit/>
          </a:bodyPr>
          <a:lstStyle/>
          <a:p>
            <a:r>
              <a:rPr lang="it-IT" sz="2600" dirty="0"/>
              <a:t>ANSIA classiche manifestazioni affettive di alcuni tipi di crisi epilettica</a:t>
            </a:r>
          </a:p>
          <a:p>
            <a:r>
              <a:rPr lang="it-IT" sz="2600" dirty="0"/>
              <a:t>1/3 dei pazienti con crisi parziali riferisce ansia come manifestazione della paura epilettica</a:t>
            </a:r>
          </a:p>
          <a:p>
            <a:r>
              <a:rPr lang="it-IT" sz="2600" dirty="0"/>
              <a:t>La paura </a:t>
            </a:r>
            <a:r>
              <a:rPr lang="it-IT" sz="2600" dirty="0" err="1"/>
              <a:t>ictale</a:t>
            </a:r>
            <a:r>
              <a:rPr lang="it-IT" sz="2600" dirty="0"/>
              <a:t>: sensazione inspiegabile di terrore/panico, come manifestazione di una crisi epilettica, è descritta dal paziente come innaturale</a:t>
            </a:r>
          </a:p>
          <a:p>
            <a:r>
              <a:rPr lang="it-IT" sz="2600" dirty="0"/>
              <a:t>Il panico </a:t>
            </a:r>
            <a:r>
              <a:rPr lang="it-IT" sz="2600" dirty="0" err="1"/>
              <a:t>ictale</a:t>
            </a:r>
            <a:r>
              <a:rPr lang="it-IT" sz="2600" dirty="0"/>
              <a:t> ha una durata inferiore a quella dell’attacco di panico, l’esordio è improvviso ed è seguito da uno stato confusionale post-critico</a:t>
            </a:r>
          </a:p>
          <a:p>
            <a:r>
              <a:rPr lang="it-IT" sz="2600" dirty="0"/>
              <a:t>è accompagnato da automatismi (dell’area </a:t>
            </a:r>
            <a:r>
              <a:rPr lang="it-IT" sz="2600" dirty="0" err="1"/>
              <a:t>buccolinguale</a:t>
            </a:r>
            <a:r>
              <a:rPr lang="it-IT" sz="2600" dirty="0"/>
              <a:t> in quelle parziali complesse, o più tipicamente degli arti inferiori in quelle parziali semplici).</a:t>
            </a:r>
          </a:p>
          <a:p>
            <a:pPr marL="0" indent="0">
              <a:buNone/>
            </a:pPr>
            <a:endParaRPr lang="it-IT" dirty="0"/>
          </a:p>
        </p:txBody>
      </p:sp>
    </p:spTree>
    <p:extLst>
      <p:ext uri="{BB962C8B-B14F-4D97-AF65-F5344CB8AC3E}">
        <p14:creationId xmlns:p14="http://schemas.microsoft.com/office/powerpoint/2010/main" val="2973231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226147"/>
            <a:ext cx="10515600" cy="1325563"/>
          </a:xfrm>
        </p:spPr>
        <p:txBody>
          <a:bodyPr/>
          <a:lstStyle/>
          <a:p>
            <a:r>
              <a:rPr lang="it-IT" sz="4000" b="1" dirty="0">
                <a:solidFill>
                  <a:srgbClr val="C00000"/>
                </a:solidFill>
              </a:rPr>
              <a:t>Qualità della vita ed epilessia</a:t>
            </a:r>
            <a:endParaRPr lang="it-IT" dirty="0"/>
          </a:p>
        </p:txBody>
      </p:sp>
      <p:sp>
        <p:nvSpPr>
          <p:cNvPr id="3" name="Segnaposto contenuto 2"/>
          <p:cNvSpPr>
            <a:spLocks noGrp="1"/>
          </p:cNvSpPr>
          <p:nvPr>
            <p:ph idx="1"/>
          </p:nvPr>
        </p:nvSpPr>
        <p:spPr>
          <a:xfrm>
            <a:off x="838200" y="1551710"/>
            <a:ext cx="10952018" cy="2840181"/>
          </a:xfrm>
        </p:spPr>
        <p:txBody>
          <a:bodyPr>
            <a:normAutofit fontScale="92500" lnSpcReduction="10000"/>
          </a:bodyPr>
          <a:lstStyle/>
          <a:p>
            <a:pPr fontAlgn="t"/>
            <a:r>
              <a:rPr lang="it-IT" dirty="0"/>
              <a:t>sintomi </a:t>
            </a:r>
            <a:r>
              <a:rPr lang="it-IT" dirty="0" err="1"/>
              <a:t>ictali</a:t>
            </a:r>
            <a:r>
              <a:rPr lang="it-IT" dirty="0"/>
              <a:t> come emozione di improvvisa paura, all’inizio o durante un </a:t>
            </a:r>
            <a:r>
              <a:rPr lang="it-IT" b="1" dirty="0"/>
              <a:t>attacco epilettico</a:t>
            </a:r>
            <a:r>
              <a:rPr lang="it-IT" dirty="0"/>
              <a:t>, e senza alcun riferimento ad una causa precedente identificabile</a:t>
            </a:r>
          </a:p>
          <a:p>
            <a:pPr fontAlgn="t"/>
            <a:r>
              <a:rPr lang="it-IT" dirty="0"/>
              <a:t>L’anticipazione di questi sintomi </a:t>
            </a:r>
            <a:r>
              <a:rPr lang="it-IT" dirty="0" err="1"/>
              <a:t>ictali</a:t>
            </a:r>
            <a:r>
              <a:rPr lang="it-IT" dirty="0"/>
              <a:t> genera stati d’ansia</a:t>
            </a:r>
          </a:p>
          <a:p>
            <a:pPr fontAlgn="t"/>
            <a:r>
              <a:rPr lang="it-IT" dirty="0"/>
              <a:t>Si possono sviluppare sintomi correlati all’</a:t>
            </a:r>
            <a:r>
              <a:rPr lang="it-IT" b="1" dirty="0"/>
              <a:t>epilessia</a:t>
            </a:r>
            <a:r>
              <a:rPr lang="it-IT" dirty="0"/>
              <a:t>: irritabilità, depressione, e riduzione della funzione cognitiva</a:t>
            </a:r>
          </a:p>
          <a:p>
            <a:pPr fontAlgn="t"/>
            <a:r>
              <a:rPr lang="it-IT" dirty="0"/>
              <a:t>Questi sintomi psicologici possono perdurare nel tempo</a:t>
            </a:r>
            <a:endParaRPr lang="it-IT" b="1" i="1" dirty="0"/>
          </a:p>
          <a:p>
            <a:pPr fontAlgn="t"/>
            <a:endParaRPr lang="it-IT" dirty="0"/>
          </a:p>
          <a:p>
            <a:pPr fontAlgn="t"/>
            <a:endParaRPr lang="it-IT" dirty="0"/>
          </a:p>
          <a:p>
            <a:pPr fontAlgn="t"/>
            <a:endParaRPr lang="it-IT" dirty="0"/>
          </a:p>
        </p:txBody>
      </p:sp>
      <p:sp>
        <p:nvSpPr>
          <p:cNvPr id="5" name="Rettangolo con angoli arrotondati in diagonale 4"/>
          <p:cNvSpPr/>
          <p:nvPr/>
        </p:nvSpPr>
        <p:spPr>
          <a:xfrm>
            <a:off x="3962400" y="4752110"/>
            <a:ext cx="4596245" cy="1939638"/>
          </a:xfrm>
          <a:prstGeom prst="round2DiagRect">
            <a:avLst/>
          </a:prstGeom>
          <a:solidFill>
            <a:srgbClr val="7030A0"/>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t"/>
            <a:r>
              <a:rPr lang="it-IT" sz="2400" b="1" i="1" dirty="0"/>
              <a:t>La qualità della vita nel </a:t>
            </a:r>
            <a:r>
              <a:rPr lang="it-IT" sz="2400" b="1" i="1" dirty="0" err="1"/>
              <a:t>pzt</a:t>
            </a:r>
            <a:r>
              <a:rPr lang="it-IT" sz="2400" b="1" i="1" dirty="0"/>
              <a:t> E </a:t>
            </a:r>
          </a:p>
          <a:p>
            <a:pPr algn="ctr" fontAlgn="t"/>
            <a:r>
              <a:rPr lang="it-IT" sz="2400" b="1" i="1" dirty="0"/>
              <a:t>&lt; </a:t>
            </a:r>
          </a:p>
          <a:p>
            <a:pPr algn="ctr" fontAlgn="t"/>
            <a:r>
              <a:rPr lang="it-IT" sz="2400" b="1" i="1" dirty="0"/>
              <a:t>qualità della popolazione generale</a:t>
            </a:r>
            <a:r>
              <a:rPr lang="it-IT" sz="2000" b="1" i="1" dirty="0"/>
              <a:t> </a:t>
            </a:r>
          </a:p>
        </p:txBody>
      </p:sp>
      <p:sp>
        <p:nvSpPr>
          <p:cNvPr id="4" name="Rettangolo 3"/>
          <p:cNvSpPr/>
          <p:nvPr/>
        </p:nvSpPr>
        <p:spPr>
          <a:xfrm>
            <a:off x="10739689" y="4441195"/>
            <a:ext cx="1228221" cy="261610"/>
          </a:xfrm>
          <a:prstGeom prst="rect">
            <a:avLst/>
          </a:prstGeom>
        </p:spPr>
        <p:txBody>
          <a:bodyPr wrap="none">
            <a:spAutoFit/>
          </a:bodyPr>
          <a:lstStyle/>
          <a:p>
            <a:pPr algn="r" fontAlgn="t"/>
            <a:r>
              <a:rPr lang="it-IT" sz="1100" i="1" dirty="0"/>
              <a:t>Baker et al., 2002</a:t>
            </a:r>
          </a:p>
        </p:txBody>
      </p:sp>
    </p:spTree>
    <p:extLst>
      <p:ext uri="{BB962C8B-B14F-4D97-AF65-F5344CB8AC3E}">
        <p14:creationId xmlns:p14="http://schemas.microsoft.com/office/powerpoint/2010/main" val="1767915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p:txBody>
          <a:bodyPr>
            <a:normAutofit/>
          </a:bodyPr>
          <a:lstStyle/>
          <a:p>
            <a:pPr fontAlgn="t"/>
            <a:r>
              <a:rPr lang="it-IT" dirty="0"/>
              <a:t>fattori di tipo psicologico</a:t>
            </a:r>
          </a:p>
          <a:p>
            <a:pPr fontAlgn="t"/>
            <a:r>
              <a:rPr lang="it-IT" dirty="0"/>
              <a:t>la frequenza degli attacchi </a:t>
            </a:r>
          </a:p>
          <a:p>
            <a:pPr fontAlgn="t"/>
            <a:r>
              <a:rPr lang="it-IT" dirty="0"/>
              <a:t>relativo controllo farmacologico </a:t>
            </a:r>
          </a:p>
          <a:p>
            <a:pPr fontAlgn="t"/>
            <a:r>
              <a:rPr lang="it-IT" dirty="0"/>
              <a:t>risorse e gestione della condizione clinica</a:t>
            </a:r>
            <a:br>
              <a:rPr lang="it-IT" dirty="0"/>
            </a:br>
            <a:endParaRPr lang="it-IT" dirty="0"/>
          </a:p>
          <a:p>
            <a:pPr algn="ctr" fontAlgn="t">
              <a:buFont typeface="Wingdings" panose="05000000000000000000" pitchFamily="2" charset="2"/>
              <a:buChar char="à"/>
            </a:pPr>
            <a:r>
              <a:rPr lang="it-IT" dirty="0"/>
              <a:t>impatto sul vissuto soggettivo e sulle modalità d’interazione personale</a:t>
            </a:r>
          </a:p>
          <a:p>
            <a:pPr algn="ctr" fontAlgn="t">
              <a:buFont typeface="Wingdings" panose="05000000000000000000" pitchFamily="2" charset="2"/>
              <a:buChar char="à"/>
            </a:pPr>
            <a:r>
              <a:rPr lang="it-IT" dirty="0"/>
              <a:t>condizione cronica di malattia modifica l’insieme delle aspettative e delle relazioni del paziente</a:t>
            </a:r>
          </a:p>
        </p:txBody>
      </p:sp>
      <p:sp>
        <p:nvSpPr>
          <p:cNvPr id="4" name="Titolo 1"/>
          <p:cNvSpPr>
            <a:spLocks noGrp="1"/>
          </p:cNvSpPr>
          <p:nvPr>
            <p:ph type="title"/>
          </p:nvPr>
        </p:nvSpPr>
        <p:spPr>
          <a:xfrm>
            <a:off x="838200" y="221673"/>
            <a:ext cx="10515600" cy="1325562"/>
          </a:xfrm>
        </p:spPr>
        <p:txBody>
          <a:bodyPr/>
          <a:lstStyle/>
          <a:p>
            <a:r>
              <a:rPr lang="it-IT" sz="4000" b="1" dirty="0">
                <a:solidFill>
                  <a:srgbClr val="C00000"/>
                </a:solidFill>
              </a:rPr>
              <a:t>Qualità della vita ed epilessia</a:t>
            </a:r>
            <a:endParaRPr lang="it-IT" dirty="0"/>
          </a:p>
        </p:txBody>
      </p:sp>
    </p:spTree>
    <p:extLst>
      <p:ext uri="{BB962C8B-B14F-4D97-AF65-F5344CB8AC3E}">
        <p14:creationId xmlns:p14="http://schemas.microsoft.com/office/powerpoint/2010/main" val="3015737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37" fill="hold" grpId="0"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barn(outVertical)">
                                      <p:cBhvr>
                                        <p:cTn id="29" dur="500"/>
                                        <p:tgtEl>
                                          <p:spTgt spid="3">
                                            <p:txEl>
                                              <p:pRg st="4" end="4"/>
                                            </p:txEl>
                                          </p:spTgt>
                                        </p:tgtEl>
                                      </p:cBhvr>
                                    </p:animEffect>
                                  </p:childTnLst>
                                </p:cTn>
                              </p:par>
                              <p:par>
                                <p:cTn id="30" presetID="16" presetClass="entr" presetSubtype="37" fill="hold" grpId="0"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outVertical)">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sz="half" idx="1"/>
          </p:nvPr>
        </p:nvSpPr>
        <p:spPr>
          <a:xfrm>
            <a:off x="1177636" y="3671455"/>
            <a:ext cx="9836726" cy="3075708"/>
          </a:xfrm>
        </p:spPr>
        <p:txBody>
          <a:bodyPr>
            <a:normAutofit/>
          </a:bodyPr>
          <a:lstStyle/>
          <a:p>
            <a:pPr fontAlgn="t"/>
            <a:r>
              <a:rPr lang="it-IT" sz="2400" dirty="0"/>
              <a:t>Le convulsioni influiscono sulla capacità di partecipazione sociale </a:t>
            </a:r>
          </a:p>
          <a:p>
            <a:pPr fontAlgn="t"/>
            <a:r>
              <a:rPr lang="it-IT" sz="2400" dirty="0"/>
              <a:t>sotto-occupati o disoccupati </a:t>
            </a:r>
          </a:p>
          <a:p>
            <a:pPr fontAlgn="t"/>
            <a:r>
              <a:rPr lang="it-IT" sz="2400" dirty="0"/>
              <a:t>tasso di matrimoni inferiore </a:t>
            </a:r>
          </a:p>
          <a:p>
            <a:pPr marL="0" indent="0" algn="r" fontAlgn="t">
              <a:buNone/>
            </a:pPr>
            <a:r>
              <a:rPr lang="it-IT" sz="1100" dirty="0"/>
              <a:t>(</a:t>
            </a:r>
            <a:r>
              <a:rPr lang="it-IT" sz="1100" dirty="0" err="1"/>
              <a:t>Kubota</a:t>
            </a:r>
            <a:r>
              <a:rPr lang="it-IT" sz="1100" dirty="0"/>
              <a:t> H. et al., 2010).</a:t>
            </a:r>
          </a:p>
          <a:p>
            <a:pPr fontAlgn="t"/>
            <a:r>
              <a:rPr lang="it-IT" sz="2400" dirty="0"/>
              <a:t>alcuni farmaci impiegati per ridurre le</a:t>
            </a:r>
            <a:r>
              <a:rPr lang="it-IT" sz="2400" b="1" dirty="0"/>
              <a:t> crisi epilettiche</a:t>
            </a:r>
            <a:r>
              <a:rPr lang="it-IT" sz="2400" dirty="0"/>
              <a:t> alterano normali funzioni fisiche e mentali</a:t>
            </a:r>
          </a:p>
          <a:p>
            <a:pPr fontAlgn="t"/>
            <a:endParaRPr lang="it-IT" dirty="0"/>
          </a:p>
        </p:txBody>
      </p:sp>
      <p:sp>
        <p:nvSpPr>
          <p:cNvPr id="6" name="Rettangolo 5"/>
          <p:cNvSpPr/>
          <p:nvPr/>
        </p:nvSpPr>
        <p:spPr>
          <a:xfrm>
            <a:off x="4523878" y="6303818"/>
            <a:ext cx="1495922" cy="261610"/>
          </a:xfrm>
          <a:prstGeom prst="rect">
            <a:avLst/>
          </a:prstGeom>
        </p:spPr>
        <p:txBody>
          <a:bodyPr wrap="square">
            <a:spAutoFit/>
          </a:bodyPr>
          <a:lstStyle/>
          <a:p>
            <a:r>
              <a:rPr lang="it-IT" sz="1100" dirty="0"/>
              <a:t>(</a:t>
            </a:r>
            <a:r>
              <a:rPr lang="it-IT" sz="1100" dirty="0" err="1"/>
              <a:t>Liou</a:t>
            </a:r>
            <a:r>
              <a:rPr lang="it-IT" sz="1100" dirty="0"/>
              <a:t> H.H. et al., 2005).</a:t>
            </a:r>
          </a:p>
        </p:txBody>
      </p:sp>
      <p:sp>
        <p:nvSpPr>
          <p:cNvPr id="7" name="Titolo 1"/>
          <p:cNvSpPr txBox="1">
            <a:spLocks/>
          </p:cNvSpPr>
          <p:nvPr/>
        </p:nvSpPr>
        <p:spPr>
          <a:xfrm>
            <a:off x="838200" y="124692"/>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it-IT" sz="4000" b="1" dirty="0">
                <a:solidFill>
                  <a:srgbClr val="C00000"/>
                </a:solidFill>
              </a:rPr>
              <a:t>Qualità della vita ed epilessia</a:t>
            </a:r>
            <a:endParaRPr lang="it-IT" dirty="0"/>
          </a:p>
        </p:txBody>
      </p:sp>
      <p:sp>
        <p:nvSpPr>
          <p:cNvPr id="4" name="Rettangolo 3"/>
          <p:cNvSpPr/>
          <p:nvPr/>
        </p:nvSpPr>
        <p:spPr>
          <a:xfrm>
            <a:off x="1427018" y="1755108"/>
            <a:ext cx="9337962" cy="1200329"/>
          </a:xfrm>
          <a:prstGeom prst="rect">
            <a:avLst/>
          </a:prstGeom>
        </p:spPr>
        <p:txBody>
          <a:bodyPr wrap="square">
            <a:spAutoFit/>
          </a:bodyPr>
          <a:lstStyle/>
          <a:p>
            <a:pPr algn="ctr" fontAlgn="t"/>
            <a:r>
              <a:rPr lang="it-IT" sz="2400" b="1" u="sng" dirty="0">
                <a:solidFill>
                  <a:srgbClr val="7030A0"/>
                </a:solidFill>
              </a:rPr>
              <a:t>Punteggi </a:t>
            </a:r>
            <a:r>
              <a:rPr lang="it-IT" sz="2400" b="1" u="sng" dirty="0" err="1">
                <a:solidFill>
                  <a:srgbClr val="7030A0"/>
                </a:solidFill>
              </a:rPr>
              <a:t>pzt</a:t>
            </a:r>
            <a:r>
              <a:rPr lang="it-IT" sz="2400" b="1" u="sng" dirty="0">
                <a:solidFill>
                  <a:srgbClr val="7030A0"/>
                </a:solidFill>
              </a:rPr>
              <a:t> con E &lt; soggetti sani</a:t>
            </a:r>
          </a:p>
          <a:p>
            <a:pPr algn="ctr" fontAlgn="t"/>
            <a:endParaRPr lang="it-IT" sz="2400" b="1" u="sng" dirty="0">
              <a:solidFill>
                <a:srgbClr val="7030A0"/>
              </a:solidFill>
            </a:endParaRPr>
          </a:p>
          <a:p>
            <a:pPr algn="ctr" fontAlgn="t"/>
            <a:r>
              <a:rPr lang="it-IT" sz="2400" b="1" u="sng" dirty="0">
                <a:solidFill>
                  <a:srgbClr val="7030A0"/>
                </a:solidFill>
              </a:rPr>
              <a:t>Punteggi </a:t>
            </a:r>
            <a:r>
              <a:rPr lang="it-IT" sz="2400" b="1" u="sng" dirty="0" err="1">
                <a:solidFill>
                  <a:srgbClr val="7030A0"/>
                </a:solidFill>
              </a:rPr>
              <a:t>pzt</a:t>
            </a:r>
            <a:r>
              <a:rPr lang="it-IT" sz="2400" b="1" u="sng" dirty="0">
                <a:solidFill>
                  <a:srgbClr val="7030A0"/>
                </a:solidFill>
              </a:rPr>
              <a:t> con E &lt; </a:t>
            </a:r>
            <a:r>
              <a:rPr lang="it-IT" sz="2400" b="1" u="sng" dirty="0" err="1">
                <a:solidFill>
                  <a:srgbClr val="7030A0"/>
                </a:solidFill>
              </a:rPr>
              <a:t>pzt</a:t>
            </a:r>
            <a:r>
              <a:rPr lang="it-IT" sz="2400" b="1" u="sng" dirty="0">
                <a:solidFill>
                  <a:srgbClr val="7030A0"/>
                </a:solidFill>
              </a:rPr>
              <a:t> con altre malattie croniche</a:t>
            </a:r>
          </a:p>
        </p:txBody>
      </p:sp>
      <p:sp>
        <p:nvSpPr>
          <p:cNvPr id="8" name="Rettangolo 7"/>
          <p:cNvSpPr/>
          <p:nvPr/>
        </p:nvSpPr>
        <p:spPr>
          <a:xfrm>
            <a:off x="1177636" y="1497626"/>
            <a:ext cx="9836727" cy="1715295"/>
          </a:xfrm>
          <a:prstGeom prst="rect">
            <a:avLst/>
          </a:prstGeo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endParaRPr lang="it-IT"/>
          </a:p>
        </p:txBody>
      </p:sp>
    </p:spTree>
    <p:extLst>
      <p:ext uri="{BB962C8B-B14F-4D97-AF65-F5344CB8AC3E}">
        <p14:creationId xmlns:p14="http://schemas.microsoft.com/office/powerpoint/2010/main" val="2633746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4">
                                            <p:txEl>
                                              <p:pRg st="2" end="2"/>
                                            </p:txEl>
                                          </p:spTgt>
                                        </p:tgtEl>
                                        <p:attrNameLst>
                                          <p:attrName>style.visibility</p:attrName>
                                        </p:attrNameLst>
                                      </p:cBhvr>
                                      <p:to>
                                        <p:strVal val="visible"/>
                                      </p:to>
                                    </p:set>
                                    <p:animEffect transition="in" filter="barn(inVertical)">
                                      <p:cBhvr>
                                        <p:cTn id="10" dur="500"/>
                                        <p:tgtEl>
                                          <p:spTgt spid="4">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1000"/>
                                        <p:tgtEl>
                                          <p:spTgt spid="3">
                                            <p:txEl>
                                              <p:pRg st="0" end="0"/>
                                            </p:txEl>
                                          </p:spTgt>
                                        </p:tgtEl>
                                      </p:cBhvr>
                                    </p:animEffect>
                                    <p:anim calcmode="lin" valueType="num">
                                      <p:cBhvr>
                                        <p:cTn id="1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8" presetID="42" presetClass="entr" presetSubtype="0" fill="hold" nodeType="with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fade">
                                      <p:cBhvr>
                                        <p:cTn id="20" dur="1000"/>
                                        <p:tgtEl>
                                          <p:spTgt spid="3">
                                            <p:txEl>
                                              <p:pRg st="1" end="1"/>
                                            </p:txEl>
                                          </p:spTgt>
                                        </p:tgtEl>
                                      </p:cBhvr>
                                    </p:animEffect>
                                    <p:anim calcmode="lin" valueType="num">
                                      <p:cBhvr>
                                        <p:cTn id="21"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0"/>
                                        <p:tgtEl>
                                          <p:spTgt spid="3">
                                            <p:txEl>
                                              <p:pRg st="2" end="2"/>
                                            </p:txEl>
                                          </p:spTgt>
                                        </p:tgtEl>
                                      </p:cBhvr>
                                    </p:animEffect>
                                    <p:anim calcmode="lin" valueType="num">
                                      <p:cBhvr>
                                        <p:cTn id="26"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Effect transition="in" filter="fade">
                                      <p:cBhvr>
                                        <p:cTn id="30" dur="1000"/>
                                        <p:tgtEl>
                                          <p:spTgt spid="3">
                                            <p:txEl>
                                              <p:pRg st="3" end="3"/>
                                            </p:txEl>
                                          </p:spTgt>
                                        </p:tgtEl>
                                      </p:cBhvr>
                                    </p:animEffect>
                                    <p:anim calcmode="lin" valueType="num">
                                      <p:cBhvr>
                                        <p:cTn id="31"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2"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Autofit/>
          </a:bodyPr>
          <a:lstStyle/>
          <a:p>
            <a:r>
              <a:rPr lang="it-IT" sz="3500" b="1" dirty="0">
                <a:solidFill>
                  <a:srgbClr val="C00000"/>
                </a:solidFill>
              </a:rPr>
              <a:t>Psicopatologia ed epilessia: esperienza clinica presso un Centro per la Diagnosi e la Cura dell’epilessia - A.S.O. San Giovanni Battista di Torino</a:t>
            </a:r>
          </a:p>
        </p:txBody>
      </p:sp>
      <p:sp>
        <p:nvSpPr>
          <p:cNvPr id="3" name="Segnaposto contenuto 2"/>
          <p:cNvSpPr>
            <a:spLocks noGrp="1"/>
          </p:cNvSpPr>
          <p:nvPr>
            <p:ph sz="half" idx="1"/>
          </p:nvPr>
        </p:nvSpPr>
        <p:spPr>
          <a:xfrm>
            <a:off x="1108365" y="2355273"/>
            <a:ext cx="3823854" cy="1662546"/>
          </a:xfrm>
        </p:spPr>
        <p:txBody>
          <a:bodyPr>
            <a:normAutofit fontScale="92500" lnSpcReduction="10000"/>
          </a:bodyPr>
          <a:lstStyle/>
          <a:p>
            <a:pPr marL="0" indent="0">
              <a:buNone/>
            </a:pPr>
            <a:r>
              <a:rPr lang="it-IT" dirty="0" err="1"/>
              <a:t>Pzt</a:t>
            </a:r>
            <a:r>
              <a:rPr lang="it-IT" dirty="0"/>
              <a:t> con E confrontati con</a:t>
            </a:r>
          </a:p>
          <a:p>
            <a:pPr marL="514350" indent="-514350">
              <a:buFont typeface="+mj-lt"/>
              <a:buAutoNum type="arabicPeriod"/>
            </a:pPr>
            <a:r>
              <a:rPr lang="it-IT" dirty="0"/>
              <a:t>individui sani</a:t>
            </a:r>
          </a:p>
          <a:p>
            <a:pPr marL="514350" indent="-514350">
              <a:buFont typeface="+mj-lt"/>
              <a:buAutoNum type="arabicPeriod"/>
            </a:pPr>
            <a:r>
              <a:rPr lang="it-IT" dirty="0"/>
              <a:t>pazienti con sclerosi multipla </a:t>
            </a:r>
          </a:p>
          <a:p>
            <a:endParaRPr lang="it-IT" dirty="0"/>
          </a:p>
        </p:txBody>
      </p:sp>
      <p:sp>
        <p:nvSpPr>
          <p:cNvPr id="8" name="Rettangolo arrotondato 7"/>
          <p:cNvSpPr/>
          <p:nvPr/>
        </p:nvSpPr>
        <p:spPr>
          <a:xfrm>
            <a:off x="568037" y="4389726"/>
            <a:ext cx="4738254" cy="2236786"/>
          </a:xfrm>
          <a:prstGeom prst="round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6"/>
          </a:lnRef>
          <a:fillRef idx="3">
            <a:schemeClr val="accent6"/>
          </a:fillRef>
          <a:effectRef idx="3">
            <a:schemeClr val="accent6"/>
          </a:effectRef>
          <a:fontRef idx="minor">
            <a:schemeClr val="lt1"/>
          </a:fontRef>
        </p:style>
        <p:txBody>
          <a:bodyPr rtlCol="0" anchor="ctr"/>
          <a:lstStyle/>
          <a:p>
            <a:r>
              <a:rPr lang="it-IT" b="1" i="1" dirty="0"/>
              <a:t>Campione</a:t>
            </a:r>
            <a:r>
              <a:rPr lang="it-IT" dirty="0"/>
              <a:t>:</a:t>
            </a:r>
          </a:p>
          <a:p>
            <a:pPr marL="285750" indent="-285750">
              <a:buFont typeface="Arial" panose="020B0604020202020204" pitchFamily="34" charset="0"/>
              <a:buChar char="•"/>
            </a:pPr>
            <a:r>
              <a:rPr lang="it-IT" dirty="0"/>
              <a:t>20 &lt; Età &lt; 70 a </a:t>
            </a:r>
          </a:p>
          <a:p>
            <a:pPr marL="285750" indent="-285750">
              <a:buFont typeface="Arial" panose="020B0604020202020204" pitchFamily="34" charset="0"/>
              <a:buChar char="•"/>
            </a:pPr>
            <a:r>
              <a:rPr lang="it-IT" dirty="0"/>
              <a:t>diagnosi di patologia neurologica da 1 anno</a:t>
            </a:r>
          </a:p>
          <a:p>
            <a:pPr marL="285750" indent="-285750">
              <a:buFont typeface="Arial" panose="020B0604020202020204" pitchFamily="34" charset="0"/>
              <a:buChar char="•"/>
            </a:pPr>
            <a:r>
              <a:rPr lang="it-IT" dirty="0"/>
              <a:t>assenza deterioramento cognitivo e/o grave ritardo mentale</a:t>
            </a:r>
          </a:p>
          <a:p>
            <a:pPr marL="285750" indent="-285750">
              <a:buFont typeface="Arial" panose="020B0604020202020204" pitchFamily="34" charset="0"/>
              <a:buChar char="•"/>
            </a:pPr>
            <a:r>
              <a:rPr lang="it-IT" dirty="0"/>
              <a:t>assenza di gravi malattie croniche</a:t>
            </a:r>
          </a:p>
          <a:p>
            <a:pPr marL="285750" indent="-285750">
              <a:buFont typeface="Arial" panose="020B0604020202020204" pitchFamily="34" charset="0"/>
              <a:buChar char="•"/>
            </a:pPr>
            <a:r>
              <a:rPr lang="it-IT" dirty="0"/>
              <a:t>assenza disturbi psichiatrici conclamati</a:t>
            </a:r>
          </a:p>
        </p:txBody>
      </p:sp>
      <p:pic>
        <p:nvPicPr>
          <p:cNvPr id="4" name="Immagine 3"/>
          <p:cNvPicPr>
            <a:picLocks noChangeAspect="1"/>
          </p:cNvPicPr>
          <p:nvPr/>
        </p:nvPicPr>
        <p:blipFill>
          <a:blip r:embed="rId3"/>
          <a:stretch>
            <a:fillRect/>
          </a:stretch>
        </p:blipFill>
        <p:spPr>
          <a:xfrm>
            <a:off x="5756129" y="2092036"/>
            <a:ext cx="6435871" cy="2546501"/>
          </a:xfrm>
          <a:prstGeom prst="rect">
            <a:avLst/>
          </a:prstGeom>
        </p:spPr>
      </p:pic>
    </p:spTree>
    <p:extLst>
      <p:ext uri="{BB962C8B-B14F-4D97-AF65-F5344CB8AC3E}">
        <p14:creationId xmlns:p14="http://schemas.microsoft.com/office/powerpoint/2010/main" val="26313378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01435" y="1"/>
            <a:ext cx="8229947" cy="5583381"/>
          </a:xfrm>
        </p:spPr>
        <p:txBody>
          <a:bodyPr>
            <a:normAutofit fontScale="70000" lnSpcReduction="20000"/>
          </a:bodyPr>
          <a:lstStyle/>
          <a:p>
            <a:endParaRPr lang="it-IT" dirty="0"/>
          </a:p>
          <a:p>
            <a:pPr marL="0" indent="0">
              <a:buNone/>
            </a:pPr>
            <a:r>
              <a:rPr lang="it-IT" sz="3100" b="1" dirty="0">
                <a:solidFill>
                  <a:srgbClr val="C00000"/>
                </a:solidFill>
              </a:rPr>
              <a:t>RISULTATI</a:t>
            </a:r>
          </a:p>
          <a:p>
            <a:pPr marL="0" indent="0">
              <a:buNone/>
            </a:pPr>
            <a:endParaRPr lang="it-IT" sz="1100" dirty="0"/>
          </a:p>
          <a:p>
            <a:pPr>
              <a:lnSpc>
                <a:spcPct val="120000"/>
              </a:lnSpc>
            </a:pPr>
            <a:r>
              <a:rPr lang="it-IT" dirty="0"/>
              <a:t>Sintomi </a:t>
            </a:r>
            <a:r>
              <a:rPr lang="it-IT" u="sng" dirty="0"/>
              <a:t>ansioso-depressivi</a:t>
            </a:r>
            <a:r>
              <a:rPr lang="it-IT" dirty="0"/>
              <a:t> nei pazienti epilettici</a:t>
            </a:r>
          </a:p>
          <a:p>
            <a:pPr>
              <a:lnSpc>
                <a:spcPct val="120000"/>
              </a:lnSpc>
            </a:pPr>
            <a:r>
              <a:rPr lang="it-IT" dirty="0"/>
              <a:t>Diagnosi di </a:t>
            </a:r>
            <a:r>
              <a:rPr lang="it-IT" u="sng" dirty="0"/>
              <a:t>Depressione</a:t>
            </a:r>
            <a:r>
              <a:rPr lang="it-IT" dirty="0"/>
              <a:t> moderata in </a:t>
            </a:r>
            <a:r>
              <a:rPr lang="it-IT" dirty="0" err="1"/>
              <a:t>comorbidità</a:t>
            </a:r>
            <a:r>
              <a:rPr lang="it-IT" dirty="0"/>
              <a:t> con quella di </a:t>
            </a:r>
            <a:r>
              <a:rPr lang="it-IT" u="sng" dirty="0"/>
              <a:t>Ansia</a:t>
            </a:r>
            <a:r>
              <a:rPr lang="it-IT" dirty="0"/>
              <a:t> </a:t>
            </a:r>
          </a:p>
          <a:p>
            <a:pPr>
              <a:lnSpc>
                <a:spcPct val="120000"/>
              </a:lnSpc>
            </a:pPr>
            <a:r>
              <a:rPr lang="it-IT" dirty="0"/>
              <a:t>Ansia di stato di grado elevato</a:t>
            </a:r>
          </a:p>
          <a:p>
            <a:pPr>
              <a:lnSpc>
                <a:spcPct val="120000"/>
              </a:lnSpc>
            </a:pPr>
            <a:r>
              <a:rPr lang="it-IT" u="sng" dirty="0"/>
              <a:t>Ipocondria</a:t>
            </a:r>
            <a:r>
              <a:rPr lang="it-IT" dirty="0"/>
              <a:t> correla significativamente con l’aumento della sintomatologia ansioso-depressiva </a:t>
            </a:r>
          </a:p>
          <a:p>
            <a:pPr>
              <a:lnSpc>
                <a:spcPct val="120000"/>
              </a:lnSpc>
            </a:pPr>
            <a:r>
              <a:rPr lang="it-IT" dirty="0"/>
              <a:t>Significativa </a:t>
            </a:r>
            <a:r>
              <a:rPr lang="it-IT" u="sng" dirty="0"/>
              <a:t>deflessione timica </a:t>
            </a:r>
            <a:r>
              <a:rPr lang="it-IT" dirty="0">
                <a:sym typeface="Wingdings" panose="05000000000000000000" pitchFamily="2" charset="2"/>
              </a:rPr>
              <a:t> </a:t>
            </a:r>
            <a:r>
              <a:rPr lang="it-IT" dirty="0"/>
              <a:t>elevata difficoltà nell’</a:t>
            </a:r>
            <a:r>
              <a:rPr lang="it-IT" u="sng" dirty="0"/>
              <a:t>accettazione del disturbo</a:t>
            </a:r>
          </a:p>
          <a:p>
            <a:pPr>
              <a:lnSpc>
                <a:spcPct val="120000"/>
              </a:lnSpc>
            </a:pPr>
            <a:r>
              <a:rPr lang="it-IT" dirty="0"/>
              <a:t>L’intenso vissuto di malattia: </a:t>
            </a:r>
            <a:r>
              <a:rPr lang="it-IT" u="sng" dirty="0"/>
              <a:t>limitazioni di ruolo e ritiro sociale </a:t>
            </a:r>
          </a:p>
          <a:p>
            <a:pPr>
              <a:lnSpc>
                <a:spcPct val="120000"/>
              </a:lnSpc>
            </a:pPr>
            <a:r>
              <a:rPr lang="it-IT" u="sng" dirty="0"/>
              <a:t>Scarsa autostima </a:t>
            </a:r>
            <a:r>
              <a:rPr lang="it-IT" dirty="0"/>
              <a:t>e problemi nelle interazioni sociali</a:t>
            </a:r>
          </a:p>
          <a:p>
            <a:pPr>
              <a:lnSpc>
                <a:spcPct val="120000"/>
              </a:lnSpc>
            </a:pPr>
            <a:r>
              <a:rPr lang="it-IT" u="sng" dirty="0"/>
              <a:t>Stress</a:t>
            </a:r>
            <a:r>
              <a:rPr lang="it-IT" dirty="0"/>
              <a:t> della vita quotidiana prodotti dal disturbo epilettico</a:t>
            </a:r>
          </a:p>
          <a:p>
            <a:pPr>
              <a:lnSpc>
                <a:spcPct val="120000"/>
              </a:lnSpc>
            </a:pPr>
            <a:r>
              <a:rPr lang="it-IT" dirty="0"/>
              <a:t>Funzionamento sociale e Stato di salute mentale peggiore</a:t>
            </a:r>
          </a:p>
        </p:txBody>
      </p:sp>
      <p:sp>
        <p:nvSpPr>
          <p:cNvPr id="6" name="Angolo ripiegato 5"/>
          <p:cNvSpPr/>
          <p:nvPr/>
        </p:nvSpPr>
        <p:spPr>
          <a:xfrm>
            <a:off x="8796251" y="2157571"/>
            <a:ext cx="3110345" cy="2642610"/>
          </a:xfrm>
          <a:prstGeom prst="foldedCorner">
            <a:avLst/>
          </a:prstGeom>
          <a:solidFill>
            <a:srgbClr val="7030A0"/>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it-IT" dirty="0">
                <a:solidFill>
                  <a:schemeClr val="tx1"/>
                </a:solidFill>
                <a:sym typeface="Wingdings" panose="05000000000000000000" pitchFamily="2" charset="2"/>
              </a:rPr>
              <a:t>Impatto negativo sulla qualità della vita</a:t>
            </a:r>
            <a:br>
              <a:rPr lang="it-IT" dirty="0">
                <a:solidFill>
                  <a:schemeClr val="tx1"/>
                </a:solidFill>
                <a:sym typeface="Wingdings" panose="05000000000000000000" pitchFamily="2" charset="2"/>
              </a:rPr>
            </a:br>
            <a:endParaRPr lang="it-IT" dirty="0">
              <a:solidFill>
                <a:schemeClr val="tx1"/>
              </a:solidFill>
              <a:sym typeface="Wingdings" panose="05000000000000000000" pitchFamily="2" charset="2"/>
            </a:endParaRPr>
          </a:p>
          <a:p>
            <a:pPr marL="342900" indent="-342900">
              <a:buFont typeface="Arial" panose="020B0604020202020204" pitchFamily="34" charset="0"/>
              <a:buChar char="•"/>
            </a:pPr>
            <a:r>
              <a:rPr lang="it-IT" dirty="0">
                <a:solidFill>
                  <a:schemeClr val="tx1"/>
                </a:solidFill>
                <a:sym typeface="Wingdings" panose="05000000000000000000" pitchFamily="2" charset="2"/>
              </a:rPr>
              <a:t>complicazioni trattamento</a:t>
            </a:r>
            <a:br>
              <a:rPr lang="it-IT" dirty="0">
                <a:solidFill>
                  <a:schemeClr val="tx1"/>
                </a:solidFill>
                <a:sym typeface="Wingdings" panose="05000000000000000000" pitchFamily="2" charset="2"/>
              </a:rPr>
            </a:br>
            <a:r>
              <a:rPr lang="it-IT" dirty="0">
                <a:solidFill>
                  <a:schemeClr val="tx1"/>
                </a:solidFill>
                <a:sym typeface="Wingdings" panose="05000000000000000000" pitchFamily="2" charset="2"/>
              </a:rPr>
              <a:t> </a:t>
            </a:r>
          </a:p>
          <a:p>
            <a:pPr marL="342900" indent="-342900">
              <a:buFont typeface="Arial" panose="020B0604020202020204" pitchFamily="34" charset="0"/>
              <a:buChar char="•"/>
            </a:pPr>
            <a:r>
              <a:rPr lang="it-IT" dirty="0">
                <a:solidFill>
                  <a:schemeClr val="tx1"/>
                </a:solidFill>
                <a:sym typeface="Wingdings" panose="05000000000000000000" pitchFamily="2" charset="2"/>
              </a:rPr>
              <a:t>aumenta rischio di comportamento suicidario</a:t>
            </a:r>
          </a:p>
        </p:txBody>
      </p:sp>
      <p:sp>
        <p:nvSpPr>
          <p:cNvPr id="2" name="Freccia in giù 1"/>
          <p:cNvSpPr/>
          <p:nvPr/>
        </p:nvSpPr>
        <p:spPr>
          <a:xfrm>
            <a:off x="11526982" y="4336473"/>
            <a:ext cx="45719" cy="4571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4" name="Rettangolo 3"/>
          <p:cNvSpPr/>
          <p:nvPr/>
        </p:nvSpPr>
        <p:spPr>
          <a:xfrm>
            <a:off x="571098" y="5973833"/>
            <a:ext cx="11335498" cy="707886"/>
          </a:xfrm>
          <a:prstGeom prst="rect">
            <a:avLst/>
          </a:prstGeom>
        </p:spPr>
        <p:txBody>
          <a:bodyPr wrap="square">
            <a:spAutoFit/>
          </a:bodyPr>
          <a:lstStyle/>
          <a:p>
            <a:pPr algn="ctr"/>
            <a:r>
              <a:rPr lang="it-IT" sz="2000" b="1" i="1" u="sng" dirty="0">
                <a:solidFill>
                  <a:srgbClr val="FF0000"/>
                </a:solidFill>
              </a:rPr>
              <a:t>Coloro che riescono a controllare le crisi per un elevato numero di mesi presentano un benessere comparabile a quello della popolazione generale</a:t>
            </a:r>
          </a:p>
        </p:txBody>
      </p:sp>
      <p:sp>
        <p:nvSpPr>
          <p:cNvPr id="5" name="Freccia circolare in su 4"/>
          <p:cNvSpPr/>
          <p:nvPr/>
        </p:nvSpPr>
        <p:spPr>
          <a:xfrm rot="20924822">
            <a:off x="6625243" y="5235830"/>
            <a:ext cx="2948940" cy="649624"/>
          </a:xfrm>
          <a:prstGeom prst="curvedUpArrow">
            <a:avLst>
              <a:gd name="adj1" fmla="val 25000"/>
              <a:gd name="adj2" fmla="val 74830"/>
              <a:gd name="adj3" fmla="val 25000"/>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it-IT">
              <a:solidFill>
                <a:schemeClr val="tx1"/>
              </a:solidFill>
            </a:endParaRPr>
          </a:p>
        </p:txBody>
      </p:sp>
    </p:spTree>
    <p:extLst>
      <p:ext uri="{BB962C8B-B14F-4D97-AF65-F5344CB8AC3E}">
        <p14:creationId xmlns:p14="http://schemas.microsoft.com/office/powerpoint/2010/main" val="3706300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1000"/>
                                        <p:tgtEl>
                                          <p:spTgt spid="3">
                                            <p:txEl>
                                              <p:pRg st="3" end="3"/>
                                            </p:txEl>
                                          </p:spTgt>
                                        </p:tgtEl>
                                      </p:cBhvr>
                                    </p:animEffect>
                                    <p:anim calcmode="lin" valueType="num">
                                      <p:cBhvr>
                                        <p:cTn id="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1000"/>
                                        <p:tgtEl>
                                          <p:spTgt spid="3">
                                            <p:txEl>
                                              <p:pRg st="4" end="4"/>
                                            </p:txEl>
                                          </p:spTgt>
                                        </p:tgtEl>
                                      </p:cBhvr>
                                    </p:animEffect>
                                    <p:anim calcmode="lin" valueType="num">
                                      <p:cBhvr>
                                        <p:cTn id="1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4" end="4"/>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Effect transition="in" filter="fade">
                                      <p:cBhvr>
                                        <p:cTn id="17" dur="1000"/>
                                        <p:tgtEl>
                                          <p:spTgt spid="3">
                                            <p:txEl>
                                              <p:pRg st="6" end="6"/>
                                            </p:txEl>
                                          </p:spTgt>
                                        </p:tgtEl>
                                      </p:cBhvr>
                                    </p:animEffect>
                                    <p:anim calcmode="lin" valueType="num">
                                      <p:cBhvr>
                                        <p:cTn id="1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6" end="6"/>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1000"/>
                                        <p:tgtEl>
                                          <p:spTgt spid="3">
                                            <p:txEl>
                                              <p:pRg st="5" end="5"/>
                                            </p:txEl>
                                          </p:spTgt>
                                        </p:tgtEl>
                                      </p:cBhvr>
                                    </p:animEffect>
                                    <p:anim calcmode="lin" valueType="num">
                                      <p:cBhvr>
                                        <p:cTn id="2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Effect transition="in" filter="fade">
                                      <p:cBhvr>
                                        <p:cTn id="27" dur="1000"/>
                                        <p:tgtEl>
                                          <p:spTgt spid="3">
                                            <p:txEl>
                                              <p:pRg st="8" end="8"/>
                                            </p:txEl>
                                          </p:spTgt>
                                        </p:tgtEl>
                                      </p:cBhvr>
                                    </p:animEffect>
                                    <p:anim calcmode="lin" valueType="num">
                                      <p:cBhvr>
                                        <p:cTn id="28"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8" end="8"/>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1000"/>
                                        <p:tgtEl>
                                          <p:spTgt spid="3">
                                            <p:txEl>
                                              <p:pRg st="7" end="7"/>
                                            </p:txEl>
                                          </p:spTgt>
                                        </p:tgtEl>
                                      </p:cBhvr>
                                    </p:animEffect>
                                    <p:anim calcmode="lin" valueType="num">
                                      <p:cBhvr>
                                        <p:cTn id="3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7" end="7"/>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fade">
                                      <p:cBhvr>
                                        <p:cTn id="37" dur="1000"/>
                                        <p:tgtEl>
                                          <p:spTgt spid="3">
                                            <p:txEl>
                                              <p:pRg st="9" end="9"/>
                                            </p:txEl>
                                          </p:spTgt>
                                        </p:tgtEl>
                                      </p:cBhvr>
                                    </p:animEffect>
                                    <p:anim calcmode="lin" valueType="num">
                                      <p:cBhvr>
                                        <p:cTn id="38"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9" end="9"/>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
                                            <p:txEl>
                                              <p:pRg st="10" end="10"/>
                                            </p:txEl>
                                          </p:spTgt>
                                        </p:tgtEl>
                                        <p:attrNameLst>
                                          <p:attrName>style.visibility</p:attrName>
                                        </p:attrNameLst>
                                      </p:cBhvr>
                                      <p:to>
                                        <p:strVal val="visible"/>
                                      </p:to>
                                    </p:set>
                                    <p:animEffect transition="in" filter="fade">
                                      <p:cBhvr>
                                        <p:cTn id="42" dur="1000"/>
                                        <p:tgtEl>
                                          <p:spTgt spid="3">
                                            <p:txEl>
                                              <p:pRg st="10" end="10"/>
                                            </p:txEl>
                                          </p:spTgt>
                                        </p:tgtEl>
                                      </p:cBhvr>
                                    </p:animEffect>
                                    <p:anim calcmode="lin" valueType="num">
                                      <p:cBhvr>
                                        <p:cTn id="43"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10" end="10"/>
                                            </p:txEl>
                                          </p:spTgt>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3">
                                            <p:txEl>
                                              <p:pRg st="11" end="11"/>
                                            </p:txEl>
                                          </p:spTgt>
                                        </p:tgtEl>
                                        <p:attrNameLst>
                                          <p:attrName>style.visibility</p:attrName>
                                        </p:attrNameLst>
                                      </p:cBhvr>
                                      <p:to>
                                        <p:strVal val="visible"/>
                                      </p:to>
                                    </p:set>
                                    <p:animEffect transition="in" filter="fade">
                                      <p:cBhvr>
                                        <p:cTn id="47" dur="1000"/>
                                        <p:tgtEl>
                                          <p:spTgt spid="3">
                                            <p:txEl>
                                              <p:pRg st="11" end="11"/>
                                            </p:txEl>
                                          </p:spTgt>
                                        </p:tgtEl>
                                      </p:cBhvr>
                                    </p:animEffect>
                                    <p:anim calcmode="lin" valueType="num">
                                      <p:cBhvr>
                                        <p:cTn id="48"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5"/>
                                        </p:tgtEl>
                                        <p:attrNameLst>
                                          <p:attrName>style.visibility</p:attrName>
                                        </p:attrNameLst>
                                      </p:cBhvr>
                                      <p:to>
                                        <p:strVal val="visible"/>
                                      </p:to>
                                    </p:set>
                                    <p:animEffect transition="in" filter="fade">
                                      <p:cBhvr>
                                        <p:cTn id="54" dur="1000"/>
                                        <p:tgtEl>
                                          <p:spTgt spid="5"/>
                                        </p:tgtEl>
                                      </p:cBhvr>
                                    </p:animEffect>
                                    <p:anim calcmode="lin" valueType="num">
                                      <p:cBhvr>
                                        <p:cTn id="55" dur="1000" fill="hold"/>
                                        <p:tgtEl>
                                          <p:spTgt spid="5"/>
                                        </p:tgtEl>
                                        <p:attrNameLst>
                                          <p:attrName>ppt_x</p:attrName>
                                        </p:attrNameLst>
                                      </p:cBhvr>
                                      <p:tavLst>
                                        <p:tav tm="0">
                                          <p:val>
                                            <p:strVal val="#ppt_x"/>
                                          </p:val>
                                        </p:tav>
                                        <p:tav tm="100000">
                                          <p:val>
                                            <p:strVal val="#ppt_x"/>
                                          </p:val>
                                        </p:tav>
                                      </p:tavLst>
                                    </p:anim>
                                    <p:anim calcmode="lin" valueType="num">
                                      <p:cBhvr>
                                        <p:cTn id="5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6" presetClass="entr" presetSubtype="16" fill="hold" grpId="0" nodeType="click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circle(in)">
                                      <p:cBhvr>
                                        <p:cTn id="61" dur="2000"/>
                                        <p:tgtEl>
                                          <p:spTgt spid="6"/>
                                        </p:tgtEl>
                                      </p:cBhvr>
                                    </p:animEffect>
                                  </p:childTnLst>
                                </p:cTn>
                              </p:par>
                            </p:childTnLst>
                          </p:cTn>
                        </p:par>
                      </p:childTnLst>
                    </p:cTn>
                  </p:par>
                  <p:par>
                    <p:cTn id="62" fill="hold">
                      <p:stCondLst>
                        <p:cond delay="indefinite"/>
                      </p:stCondLst>
                      <p:childTnLst>
                        <p:par>
                          <p:cTn id="63" fill="hold">
                            <p:stCondLst>
                              <p:cond delay="0"/>
                            </p:stCondLst>
                            <p:childTnLst>
                              <p:par>
                                <p:cTn id="64" presetID="1" presetClass="entr" presetSubtype="0" fill="hold" grpId="0" nodeType="clickEffect">
                                  <p:stCondLst>
                                    <p:cond delay="0"/>
                                  </p:stCondLst>
                                  <p:childTnLst>
                                    <p:set>
                                      <p:cBhvr>
                                        <p:cTn id="65"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4" grpId="0"/>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101889"/>
            <a:ext cx="10515600" cy="1325563"/>
          </a:xfrm>
        </p:spPr>
        <p:txBody>
          <a:bodyPr>
            <a:normAutofit/>
          </a:bodyPr>
          <a:lstStyle/>
          <a:p>
            <a:r>
              <a:rPr lang="it-IT" sz="4000" b="1" dirty="0">
                <a:solidFill>
                  <a:srgbClr val="C00000"/>
                </a:solidFill>
              </a:rPr>
              <a:t>Trattamento dei sintomi psichiatrici nell’epilessia</a:t>
            </a:r>
          </a:p>
        </p:txBody>
      </p:sp>
      <p:sp>
        <p:nvSpPr>
          <p:cNvPr id="3" name="Segnaposto contenuto 2"/>
          <p:cNvSpPr>
            <a:spLocks noGrp="1"/>
          </p:cNvSpPr>
          <p:nvPr>
            <p:ph idx="1"/>
          </p:nvPr>
        </p:nvSpPr>
        <p:spPr>
          <a:xfrm>
            <a:off x="899160" y="1427452"/>
            <a:ext cx="10454640" cy="5257800"/>
          </a:xfrm>
        </p:spPr>
        <p:txBody>
          <a:bodyPr>
            <a:normAutofit lnSpcReduction="10000"/>
          </a:bodyPr>
          <a:lstStyle/>
          <a:p>
            <a:pPr marL="0" indent="0" algn="ctr">
              <a:buNone/>
            </a:pPr>
            <a:r>
              <a:rPr lang="it-IT" b="1" i="1" u="sng" dirty="0"/>
              <a:t>Valutazione del funzionamento </a:t>
            </a:r>
            <a:r>
              <a:rPr lang="it-IT" dirty="0"/>
              <a:t>:</a:t>
            </a:r>
          </a:p>
          <a:p>
            <a:pPr marL="0" indent="0" algn="ctr">
              <a:buNone/>
            </a:pPr>
            <a:r>
              <a:rPr lang="it-IT" i="1" dirty="0"/>
              <a:t>valutazione fattori </a:t>
            </a:r>
            <a:r>
              <a:rPr lang="it-IT" i="1" dirty="0" err="1"/>
              <a:t>biopsicosociali</a:t>
            </a:r>
            <a:r>
              <a:rPr lang="it-IT" dirty="0"/>
              <a:t>:</a:t>
            </a:r>
          </a:p>
          <a:p>
            <a:pPr algn="ctr">
              <a:buFont typeface="Wingdings" panose="05000000000000000000" pitchFamily="2" charset="2"/>
              <a:buChar char="§"/>
            </a:pPr>
            <a:r>
              <a:rPr lang="it-IT" dirty="0"/>
              <a:t>qualità delle relazioni interpersonali</a:t>
            </a:r>
          </a:p>
          <a:p>
            <a:pPr algn="ctr">
              <a:buFont typeface="Wingdings" panose="05000000000000000000" pitchFamily="2" charset="2"/>
              <a:buChar char="§"/>
            </a:pPr>
            <a:r>
              <a:rPr lang="it-IT" dirty="0"/>
              <a:t>grado di accettazione</a:t>
            </a:r>
          </a:p>
          <a:p>
            <a:pPr algn="ctr">
              <a:buFont typeface="Wingdings" panose="05000000000000000000" pitchFamily="2" charset="2"/>
              <a:buChar char="§"/>
            </a:pPr>
            <a:r>
              <a:rPr lang="it-IT" dirty="0"/>
              <a:t>effetti della malattia sull’autostima</a:t>
            </a:r>
          </a:p>
          <a:p>
            <a:pPr algn="ctr">
              <a:buFont typeface="Wingdings" panose="05000000000000000000" pitchFamily="2" charset="2"/>
              <a:buChar char="§"/>
            </a:pPr>
            <a:r>
              <a:rPr lang="it-IT" dirty="0"/>
              <a:t>modalità di comportamento</a:t>
            </a:r>
          </a:p>
          <a:p>
            <a:pPr algn="ctr">
              <a:buFont typeface="Wingdings" panose="05000000000000000000" pitchFamily="2" charset="2"/>
              <a:buChar char="§"/>
            </a:pPr>
            <a:r>
              <a:rPr lang="it-IT" dirty="0"/>
              <a:t>stigmatizzazione sociale</a:t>
            </a:r>
            <a:br>
              <a:rPr lang="it-IT" dirty="0"/>
            </a:br>
            <a:endParaRPr lang="it-IT" dirty="0"/>
          </a:p>
          <a:p>
            <a:r>
              <a:rPr lang="it-IT" dirty="0">
                <a:solidFill>
                  <a:srgbClr val="FF0000"/>
                </a:solidFill>
              </a:rPr>
              <a:t>il migliore trattamento il controllo delle crisi</a:t>
            </a:r>
            <a:br>
              <a:rPr lang="it-IT" dirty="0">
                <a:solidFill>
                  <a:srgbClr val="FF0000"/>
                </a:solidFill>
              </a:rPr>
            </a:br>
            <a:endParaRPr lang="it-IT" dirty="0">
              <a:solidFill>
                <a:srgbClr val="FF0000"/>
              </a:solidFill>
            </a:endParaRPr>
          </a:p>
          <a:p>
            <a:r>
              <a:rPr lang="it-IT" dirty="0"/>
              <a:t>Psicoterapia (individuali, di gruppo o familiari)</a:t>
            </a:r>
            <a:br>
              <a:rPr lang="it-IT" dirty="0">
                <a:sym typeface="Wingdings" panose="05000000000000000000" pitchFamily="2" charset="2"/>
              </a:rPr>
            </a:br>
            <a:r>
              <a:rPr lang="it-IT" dirty="0"/>
              <a:t> buon miglioramento dei sintomi </a:t>
            </a:r>
          </a:p>
        </p:txBody>
      </p:sp>
      <p:pic>
        <p:nvPicPr>
          <p:cNvPr id="1026" name="Picture 2" descr="Risultati immagini per psicoterap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0" y="4010024"/>
            <a:ext cx="3810000" cy="28479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8785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anim calcmode="lin" valueType="num">
                                      <p:cBhvr>
                                        <p:cTn id="3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1000"/>
                                        <p:tgtEl>
                                          <p:spTgt spid="3">
                                            <p:txEl>
                                              <p:pRg st="6" end="6"/>
                                            </p:txEl>
                                          </p:spTgt>
                                        </p:tgtEl>
                                      </p:cBhvr>
                                    </p:animEffect>
                                    <p:anim calcmode="lin" valueType="num">
                                      <p:cBhvr>
                                        <p:cTn id="3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3">
                                            <p:txEl>
                                              <p:pRg st="7" end="7"/>
                                            </p:txEl>
                                          </p:spTgt>
                                        </p:tgtEl>
                                        <p:attrNameLst>
                                          <p:attrName>style.visibility</p:attrName>
                                        </p:attrNameLst>
                                      </p:cBhvr>
                                      <p:to>
                                        <p:strVal val="visible"/>
                                      </p:to>
                                    </p:set>
                                    <p:animEffect transition="in" filter="fade">
                                      <p:cBhvr>
                                        <p:cTn id="44" dur="1000"/>
                                        <p:tgtEl>
                                          <p:spTgt spid="3">
                                            <p:txEl>
                                              <p:pRg st="7" end="7"/>
                                            </p:txEl>
                                          </p:spTgt>
                                        </p:tgtEl>
                                      </p:cBhvr>
                                    </p:animEffect>
                                    <p:anim calcmode="lin" valueType="num">
                                      <p:cBhvr>
                                        <p:cTn id="45"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6"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grpId="0" nodeType="clickEffect">
                                  <p:stCondLst>
                                    <p:cond delay="0"/>
                                  </p:stCondLst>
                                  <p:childTnLst>
                                    <p:set>
                                      <p:cBhvr>
                                        <p:cTn id="50" dur="1" fill="hold">
                                          <p:stCondLst>
                                            <p:cond delay="0"/>
                                          </p:stCondLst>
                                        </p:cTn>
                                        <p:tgtEl>
                                          <p:spTgt spid="3">
                                            <p:txEl>
                                              <p:pRg st="8" end="8"/>
                                            </p:txEl>
                                          </p:spTgt>
                                        </p:tgtEl>
                                        <p:attrNameLst>
                                          <p:attrName>style.visibility</p:attrName>
                                        </p:attrNameLst>
                                      </p:cBhvr>
                                      <p:to>
                                        <p:strVal val="visible"/>
                                      </p:to>
                                    </p:set>
                                    <p:animEffect transition="in" filter="fade">
                                      <p:cBhvr>
                                        <p:cTn id="51" dur="1000"/>
                                        <p:tgtEl>
                                          <p:spTgt spid="3">
                                            <p:txEl>
                                              <p:pRg st="8" end="8"/>
                                            </p:txEl>
                                          </p:spTgt>
                                        </p:tgtEl>
                                      </p:cBhvr>
                                    </p:animEffect>
                                    <p:anim calcmode="lin" valueType="num">
                                      <p:cBhvr>
                                        <p:cTn id="52"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3"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946558" y="3060389"/>
            <a:ext cx="7987147" cy="2793711"/>
          </a:xfrm>
        </p:spPr>
        <p:txBody>
          <a:bodyPr>
            <a:normAutofit/>
          </a:bodyPr>
          <a:lstStyle/>
          <a:p>
            <a:r>
              <a:rPr lang="it-IT" sz="7000" b="1" i="1" dirty="0">
                <a:solidFill>
                  <a:srgbClr val="7030A0"/>
                </a:solidFill>
              </a:rPr>
              <a:t>Grazie per l’attenzione</a:t>
            </a:r>
          </a:p>
        </p:txBody>
      </p:sp>
      <p:pic>
        <p:nvPicPr>
          <p:cNvPr id="4" name="Segnaposto contenut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flipH="1">
            <a:off x="3686333" y="665018"/>
            <a:ext cx="4507595" cy="2547771"/>
          </a:xfrm>
          <a:prstGeom prst="rect">
            <a:avLst/>
          </a:prstGeom>
          <a:ln>
            <a:noFill/>
          </a:ln>
          <a:effectLst>
            <a:softEdge rad="112500"/>
          </a:effectLst>
        </p:spPr>
      </p:pic>
    </p:spTree>
    <p:extLst>
      <p:ext uri="{BB962C8B-B14F-4D97-AF65-F5344CB8AC3E}">
        <p14:creationId xmlns:p14="http://schemas.microsoft.com/office/powerpoint/2010/main" val="31260182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BIBLIOGRAFIA:</a:t>
            </a:r>
            <a:br>
              <a:rPr lang="it-IT" dirty="0"/>
            </a:br>
            <a:endParaRPr lang="it-IT" dirty="0"/>
          </a:p>
        </p:txBody>
      </p:sp>
      <p:sp>
        <p:nvSpPr>
          <p:cNvPr id="3" name="Segnaposto contenuto 2"/>
          <p:cNvSpPr>
            <a:spLocks noGrp="1"/>
          </p:cNvSpPr>
          <p:nvPr>
            <p:ph idx="1"/>
          </p:nvPr>
        </p:nvSpPr>
        <p:spPr/>
        <p:txBody>
          <a:bodyPr>
            <a:normAutofit fontScale="32500" lnSpcReduction="20000"/>
          </a:bodyPr>
          <a:lstStyle/>
          <a:p>
            <a:pPr lvl="0"/>
            <a:r>
              <a:rPr lang="it-IT" dirty="0" err="1"/>
              <a:t>Harden</a:t>
            </a:r>
            <a:r>
              <a:rPr lang="it-IT" dirty="0"/>
              <a:t> CL: The co-</a:t>
            </a:r>
            <a:r>
              <a:rPr lang="it-IT" dirty="0" err="1"/>
              <a:t>morbidity</a:t>
            </a:r>
            <a:r>
              <a:rPr lang="it-IT" dirty="0"/>
              <a:t> of </a:t>
            </a:r>
            <a:r>
              <a:rPr lang="it-IT" dirty="0" err="1"/>
              <a:t>depression</a:t>
            </a:r>
            <a:r>
              <a:rPr lang="it-IT" dirty="0"/>
              <a:t> and </a:t>
            </a:r>
            <a:r>
              <a:rPr lang="it-IT" dirty="0" err="1"/>
              <a:t>epilepsy</a:t>
            </a:r>
            <a:r>
              <a:rPr lang="it-IT" dirty="0"/>
              <a:t>.</a:t>
            </a:r>
            <a:r>
              <a:rPr lang="en-US" dirty="0"/>
              <a:t> Neurology</a:t>
            </a:r>
            <a:r>
              <a:rPr lang="it-IT" dirty="0"/>
              <a:t> 59 (</a:t>
            </a:r>
            <a:r>
              <a:rPr lang="it-IT" dirty="0" err="1"/>
              <a:t>Suppl</a:t>
            </a:r>
            <a:r>
              <a:rPr lang="it-IT" dirty="0"/>
              <a:t> 4): S48-S55, 2002.</a:t>
            </a:r>
          </a:p>
          <a:p>
            <a:pPr lvl="0"/>
            <a:r>
              <a:rPr lang="it-IT" dirty="0" err="1"/>
              <a:t>Jacoby</a:t>
            </a:r>
            <a:r>
              <a:rPr lang="it-IT" dirty="0"/>
              <a:t> A, Baker GA</a:t>
            </a:r>
            <a:r>
              <a:rPr lang="en-GB" dirty="0"/>
              <a:t>, Steen N, Potts P, Chadwick DW: The clinical course of epilepsy and its psychosocial correlates: findings from a U.K. community study. </a:t>
            </a:r>
            <a:r>
              <a:rPr lang="en-GB" dirty="0" err="1"/>
              <a:t>Epilepsia</a:t>
            </a:r>
            <a:r>
              <a:rPr lang="en-GB" dirty="0"/>
              <a:t> 37: 148-161, 1996.</a:t>
            </a:r>
            <a:endParaRPr lang="it-IT" dirty="0"/>
          </a:p>
          <a:p>
            <a:pPr lvl="0"/>
            <a:r>
              <a:rPr lang="en-GB" dirty="0"/>
              <a:t>Mendez MF, Cummings JL, Benson DF: Depression in epilepsy: significance and phenomenology. Arch </a:t>
            </a:r>
            <a:r>
              <a:rPr lang="en-GB" dirty="0" err="1"/>
              <a:t>Neurol</a:t>
            </a:r>
            <a:r>
              <a:rPr lang="en-GB" dirty="0"/>
              <a:t> 43: 766-770, 1986.</a:t>
            </a:r>
            <a:endParaRPr lang="it-IT" dirty="0"/>
          </a:p>
          <a:p>
            <a:pPr lvl="0"/>
            <a:r>
              <a:rPr lang="en-GB" dirty="0"/>
              <a:t>Harden CL, Goldstein MA: Mood disorders in patients with epilepsy: epidemiology and management. CNS Drugs 16: 291-302, 2002.</a:t>
            </a:r>
            <a:endParaRPr lang="it-IT" dirty="0"/>
          </a:p>
          <a:p>
            <a:pPr lvl="0"/>
            <a:r>
              <a:rPr lang="en-GB" dirty="0"/>
              <a:t>Strauss E, Wada J, Moll A: Depression in male and female subjects with complex partial seizures. Arch </a:t>
            </a:r>
            <a:r>
              <a:rPr lang="en-GB" dirty="0" err="1"/>
              <a:t>Neurol</a:t>
            </a:r>
            <a:r>
              <a:rPr lang="en-GB" dirty="0"/>
              <a:t> 49: 391-392, 1992.</a:t>
            </a:r>
            <a:endParaRPr lang="it-IT" dirty="0"/>
          </a:p>
          <a:p>
            <a:pPr lvl="0"/>
            <a:r>
              <a:rPr lang="en-GB" dirty="0" err="1"/>
              <a:t>Robetson</a:t>
            </a:r>
            <a:r>
              <a:rPr lang="en-GB" dirty="0"/>
              <a:t> MM, Trimble MR, Townsend HRA: Phenomenology of depression in epilepsy. </a:t>
            </a:r>
            <a:r>
              <a:rPr lang="en-GB" dirty="0" err="1"/>
              <a:t>Epilepsia</a:t>
            </a:r>
            <a:r>
              <a:rPr lang="en-GB" dirty="0"/>
              <a:t> 28: 364-372, 1987. </a:t>
            </a:r>
          </a:p>
          <a:p>
            <a:pPr lvl="0"/>
            <a:r>
              <a:rPr lang="en-GB" dirty="0"/>
              <a:t>Fontaine R, Breton G, </a:t>
            </a:r>
            <a:r>
              <a:rPr lang="en-GB" dirty="0" err="1"/>
              <a:t>D’Ery</a:t>
            </a:r>
            <a:r>
              <a:rPr lang="en-GB" dirty="0"/>
              <a:t> R et al.: Temporal lobe abnormalities in panic disorder: an MRI study. </a:t>
            </a:r>
            <a:r>
              <a:rPr lang="en-GB" dirty="0" err="1"/>
              <a:t>Biol</a:t>
            </a:r>
            <a:r>
              <a:rPr lang="en-GB" dirty="0"/>
              <a:t> Psychiatry 27 :304-310, 1990.</a:t>
            </a:r>
            <a:endParaRPr lang="it-IT" dirty="0"/>
          </a:p>
          <a:p>
            <a:pPr lvl="0"/>
            <a:r>
              <a:rPr lang="en-GB" dirty="0" err="1"/>
              <a:t>Alemayehu</a:t>
            </a:r>
            <a:r>
              <a:rPr lang="en-GB" dirty="0"/>
              <a:t> S, </a:t>
            </a:r>
            <a:r>
              <a:rPr lang="en-GB" dirty="0" err="1"/>
              <a:t>Bergey</a:t>
            </a:r>
            <a:r>
              <a:rPr lang="en-GB" dirty="0"/>
              <a:t> GK, Barry E et al: Panic attacks as ictal manifestations of parietal lobe seizures. </a:t>
            </a:r>
            <a:r>
              <a:rPr lang="en-GB" dirty="0" err="1"/>
              <a:t>Epilepsia</a:t>
            </a:r>
            <a:r>
              <a:rPr lang="en-GB" dirty="0"/>
              <a:t> 36: 824-830, 1995.</a:t>
            </a:r>
            <a:endParaRPr lang="it-IT" dirty="0"/>
          </a:p>
          <a:p>
            <a:pPr lvl="0"/>
            <a:r>
              <a:rPr lang="en-GB" dirty="0"/>
              <a:t>Roth M, Harper M: Temporal lobe epilepsy and the phobic anxiety-depersonalization syndrome, II: practical and theoretical considerations. </a:t>
            </a:r>
            <a:r>
              <a:rPr lang="en-GB" dirty="0" err="1"/>
              <a:t>Compr</a:t>
            </a:r>
            <a:r>
              <a:rPr lang="en-GB" dirty="0"/>
              <a:t> Psychiatry 3: 215-226, 1962.</a:t>
            </a:r>
            <a:endParaRPr lang="it-IT" dirty="0"/>
          </a:p>
          <a:p>
            <a:pPr lvl="0"/>
            <a:r>
              <a:rPr lang="en-GB" dirty="0"/>
              <a:t>Currie S, </a:t>
            </a:r>
            <a:r>
              <a:rPr lang="en-GB" dirty="0" err="1"/>
              <a:t>Heathfield</a:t>
            </a:r>
            <a:r>
              <a:rPr lang="en-GB" dirty="0"/>
              <a:t> KWG, Henson RA et al: Clinical courses and prognosis of temporal lobe epilepsy: a controlled investigation. </a:t>
            </a:r>
            <a:r>
              <a:rPr lang="en-GB" dirty="0" err="1"/>
              <a:t>Psychol</a:t>
            </a:r>
            <a:r>
              <a:rPr lang="en-GB" dirty="0"/>
              <a:t> Med 5: 152-160, 1975.</a:t>
            </a:r>
            <a:endParaRPr lang="it-IT" dirty="0"/>
          </a:p>
          <a:p>
            <a:pPr lvl="0"/>
            <a:r>
              <a:rPr lang="en-GB" dirty="0"/>
              <a:t>Paradiso S, Hermann BP, </a:t>
            </a:r>
            <a:r>
              <a:rPr lang="en-GB" dirty="0" err="1"/>
              <a:t>Blumer</a:t>
            </a:r>
            <a:r>
              <a:rPr lang="en-GB" dirty="0"/>
              <a:t> D, Davies K, Robinson RG: Impact of depressed mood on neuropsychological status in temporal lobe epilepsy. J </a:t>
            </a:r>
            <a:r>
              <a:rPr lang="en-GB" dirty="0" err="1"/>
              <a:t>Neurol</a:t>
            </a:r>
            <a:r>
              <a:rPr lang="en-GB" dirty="0"/>
              <a:t> </a:t>
            </a:r>
            <a:r>
              <a:rPr lang="en-GB" dirty="0" err="1"/>
              <a:t>Neurosurg</a:t>
            </a:r>
            <a:r>
              <a:rPr lang="en-GB" dirty="0"/>
              <a:t> Psychiatry 70: 180-185, 2001.</a:t>
            </a:r>
            <a:endParaRPr lang="it-IT" dirty="0"/>
          </a:p>
          <a:p>
            <a:pPr lvl="0"/>
            <a:r>
              <a:rPr lang="en-GB" dirty="0" err="1"/>
              <a:t>Kalynchuk</a:t>
            </a:r>
            <a:r>
              <a:rPr lang="en-GB" dirty="0"/>
              <a:t> LE: Long-term amygdala kindling in rats as a model for the study of </a:t>
            </a:r>
            <a:r>
              <a:rPr lang="en-GB" dirty="0" err="1"/>
              <a:t>interictal</a:t>
            </a:r>
            <a:r>
              <a:rPr lang="en-GB" dirty="0"/>
              <a:t> emotionality in temporal lobe epilepsy. </a:t>
            </a:r>
            <a:r>
              <a:rPr lang="en-GB" dirty="0" err="1"/>
              <a:t>Neurosci</a:t>
            </a:r>
            <a:r>
              <a:rPr lang="en-GB" dirty="0"/>
              <a:t> </a:t>
            </a:r>
            <a:r>
              <a:rPr lang="en-GB" dirty="0" err="1"/>
              <a:t>Biobehav</a:t>
            </a:r>
            <a:r>
              <a:rPr lang="en-GB" dirty="0"/>
              <a:t> Rev 24(7): 691-704, 2000.</a:t>
            </a:r>
            <a:endParaRPr lang="it-IT" dirty="0"/>
          </a:p>
          <a:p>
            <a:pPr lvl="0"/>
            <a:r>
              <a:rPr lang="en-GB" dirty="0" err="1"/>
              <a:t>Altshuler</a:t>
            </a:r>
            <a:r>
              <a:rPr lang="en-GB" dirty="0"/>
              <a:t> L, Rausch R, </a:t>
            </a:r>
            <a:r>
              <a:rPr lang="en-GB" dirty="0" err="1"/>
              <a:t>Delrahim</a:t>
            </a:r>
            <a:r>
              <a:rPr lang="en-GB" dirty="0"/>
              <a:t> S, Kay J, Crandall P: Temporal lobe epilepsy, temporal lobectomy, and major depression. J Neuropsychiatry </a:t>
            </a:r>
            <a:r>
              <a:rPr lang="en-GB" dirty="0" err="1"/>
              <a:t>Clin</a:t>
            </a:r>
            <a:r>
              <a:rPr lang="en-GB" dirty="0"/>
              <a:t> </a:t>
            </a:r>
            <a:r>
              <a:rPr lang="en-GB" dirty="0" err="1"/>
              <a:t>Neurosci</a:t>
            </a:r>
            <a:r>
              <a:rPr lang="en-GB" dirty="0"/>
              <a:t> 11(4): 463-443, 1999.</a:t>
            </a:r>
            <a:endParaRPr lang="it-IT" dirty="0"/>
          </a:p>
          <a:p>
            <a:pPr lvl="0"/>
            <a:r>
              <a:rPr lang="en-GB" dirty="0"/>
              <a:t>Robertson MM, Channon S, Baker J: Depressive symptomatology in a general hospital sample of outpatients with temporal lobe epilepsy: a controlled study. </a:t>
            </a:r>
            <a:r>
              <a:rPr lang="en-GB" dirty="0" err="1"/>
              <a:t>Epilepsia</a:t>
            </a:r>
            <a:r>
              <a:rPr lang="en-GB" dirty="0"/>
              <a:t> 35 (6): 929-934, 1994.</a:t>
            </a:r>
            <a:endParaRPr lang="it-IT" dirty="0"/>
          </a:p>
          <a:p>
            <a:pPr lvl="0"/>
            <a:r>
              <a:rPr lang="en-GB" dirty="0"/>
              <a:t>Hermann BP, Seidenberg M, </a:t>
            </a:r>
            <a:r>
              <a:rPr lang="en-GB" dirty="0" err="1"/>
              <a:t>Haltiner</a:t>
            </a:r>
            <a:r>
              <a:rPr lang="en-GB" dirty="0"/>
              <a:t> A, Wyler AR: Mood state in unilateral temporal lobe epilepsy. </a:t>
            </a:r>
            <a:r>
              <a:rPr lang="en-GB" dirty="0" err="1"/>
              <a:t>Biol</a:t>
            </a:r>
            <a:r>
              <a:rPr lang="en-GB" dirty="0"/>
              <a:t> Psychiatry 30 (12): 1205-1218, 1991.</a:t>
            </a:r>
            <a:endParaRPr lang="it-IT" dirty="0"/>
          </a:p>
          <a:p>
            <a:pPr lvl="0"/>
            <a:r>
              <a:rPr lang="en-GB" dirty="0"/>
              <a:t>Bear D, Hermann BP, </a:t>
            </a:r>
            <a:r>
              <a:rPr lang="en-GB" dirty="0" err="1"/>
              <a:t>Fogel</a:t>
            </a:r>
            <a:r>
              <a:rPr lang="en-GB" dirty="0"/>
              <a:t> B: </a:t>
            </a:r>
            <a:r>
              <a:rPr lang="en-GB" dirty="0" err="1"/>
              <a:t>Interictal</a:t>
            </a:r>
            <a:r>
              <a:rPr lang="en-GB" dirty="0"/>
              <a:t> </a:t>
            </a:r>
            <a:r>
              <a:rPr lang="en-GB" dirty="0" err="1"/>
              <a:t>behavior</a:t>
            </a:r>
            <a:r>
              <a:rPr lang="en-GB" dirty="0"/>
              <a:t> syndrome in temporal lobe epilepsy. J Neuropsychiatry </a:t>
            </a:r>
            <a:r>
              <a:rPr lang="en-GB" dirty="0" err="1"/>
              <a:t>Clin</a:t>
            </a:r>
            <a:r>
              <a:rPr lang="en-GB" dirty="0"/>
              <a:t> </a:t>
            </a:r>
            <a:r>
              <a:rPr lang="en-GB" dirty="0" err="1"/>
              <a:t>Neurosci</a:t>
            </a:r>
            <a:r>
              <a:rPr lang="en-GB" dirty="0"/>
              <a:t> 1 (3): 308-318, 1989. </a:t>
            </a:r>
            <a:endParaRPr lang="it-IT" dirty="0"/>
          </a:p>
          <a:p>
            <a:pPr lvl="0"/>
            <a:r>
              <a:rPr lang="en-GB" dirty="0"/>
              <a:t>Shukla GD, Srivastava ON, </a:t>
            </a:r>
            <a:r>
              <a:rPr lang="en-GB" dirty="0" err="1"/>
              <a:t>Katiyar</a:t>
            </a:r>
            <a:r>
              <a:rPr lang="en-GB" dirty="0"/>
              <a:t> BC et al: Psychiatric manifestations in temporal lobe epilepsy: a controlled study. Br J Psychiatry 135: 411-417, 1979.</a:t>
            </a:r>
            <a:endParaRPr lang="it-IT" dirty="0"/>
          </a:p>
          <a:p>
            <a:pPr lvl="0"/>
            <a:r>
              <a:rPr lang="en-GB" dirty="0"/>
              <a:t>Perini G, </a:t>
            </a:r>
            <a:r>
              <a:rPr lang="en-GB" dirty="0" err="1"/>
              <a:t>Mendius</a:t>
            </a:r>
            <a:r>
              <a:rPr lang="en-GB" dirty="0"/>
              <a:t> R: Depression and anxiety in complex partial seizures. </a:t>
            </a:r>
            <a:r>
              <a:rPr lang="fr-FR" dirty="0"/>
              <a:t>J </a:t>
            </a:r>
            <a:r>
              <a:rPr lang="fr-FR" dirty="0" err="1"/>
              <a:t>Nerv</a:t>
            </a:r>
            <a:r>
              <a:rPr lang="fr-FR" dirty="0"/>
              <a:t> Ment Dis 172 : 287-290, 1984.</a:t>
            </a:r>
            <a:endParaRPr lang="it-IT" dirty="0"/>
          </a:p>
          <a:p>
            <a:pPr lvl="0"/>
            <a:r>
              <a:rPr lang="en-GB" dirty="0" err="1"/>
              <a:t>Altshuler</a:t>
            </a:r>
            <a:r>
              <a:rPr lang="en-GB" dirty="0"/>
              <a:t> LL, </a:t>
            </a:r>
            <a:r>
              <a:rPr lang="en-GB" dirty="0" err="1"/>
              <a:t>Devinsky</a:t>
            </a:r>
            <a:r>
              <a:rPr lang="en-GB" dirty="0"/>
              <a:t> O, Post RM, Theodore W: Depression, anxiety and temporal lobe epilepsy. Arch </a:t>
            </a:r>
            <a:r>
              <a:rPr lang="en-GB" dirty="0" err="1"/>
              <a:t>Neurol</a:t>
            </a:r>
            <a:r>
              <a:rPr lang="en-GB" dirty="0"/>
              <a:t> 47: 284-288, 1990.</a:t>
            </a:r>
            <a:endParaRPr lang="it-IT" dirty="0"/>
          </a:p>
          <a:p>
            <a:pPr lvl="0"/>
            <a:endParaRPr lang="it-IT" dirty="0"/>
          </a:p>
        </p:txBody>
      </p:sp>
    </p:spTree>
    <p:extLst>
      <p:ext uri="{BB962C8B-B14F-4D97-AF65-F5344CB8AC3E}">
        <p14:creationId xmlns:p14="http://schemas.microsoft.com/office/powerpoint/2010/main" val="9515661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20154</TotalTime>
  <Words>2250</Words>
  <Application>Microsoft Office PowerPoint</Application>
  <PresentationFormat>Widescreen</PresentationFormat>
  <Paragraphs>224</Paragraphs>
  <Slides>20</Slides>
  <Notes>6</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20</vt:i4>
      </vt:variant>
    </vt:vector>
  </HeadingPairs>
  <TitlesOfParts>
    <vt:vector size="25" baseType="lpstr">
      <vt:lpstr>Arial</vt:lpstr>
      <vt:lpstr>Calibri</vt:lpstr>
      <vt:lpstr>Calibri Light</vt:lpstr>
      <vt:lpstr>Wingdings</vt:lpstr>
      <vt:lpstr>Office Theme</vt:lpstr>
      <vt:lpstr>Epilessia e comorbidità: ansia e depressione</vt:lpstr>
      <vt:lpstr>Epilessia e comorbidità psichiatrica</vt:lpstr>
      <vt:lpstr>Epilessia e comorbidità psichiatrica</vt:lpstr>
      <vt:lpstr>Epilessia e comorbidità psichiatrica</vt:lpstr>
      <vt:lpstr>Epilessia e comorbidità psichiatrica</vt:lpstr>
      <vt:lpstr>Presentazione standard di PowerPoint</vt:lpstr>
      <vt:lpstr>Disturbi dell’umore ed epilessia</vt:lpstr>
      <vt:lpstr>Disturbi dell’umore ed epilessia: ideazione suicidaria</vt:lpstr>
      <vt:lpstr>Perché è importante identificare il disturbo dell’umore</vt:lpstr>
      <vt:lpstr>Disturbi d’ansia ed epilessia</vt:lpstr>
      <vt:lpstr>Disturbi d’ansia ed epilessia</vt:lpstr>
      <vt:lpstr>Psicopatologia in epilessia: i fenomeni ictali</vt:lpstr>
      <vt:lpstr>Qualità della vita ed epilessia</vt:lpstr>
      <vt:lpstr>Qualità della vita ed epilessia</vt:lpstr>
      <vt:lpstr>Presentazione standard di PowerPoint</vt:lpstr>
      <vt:lpstr>Psicopatologia ed epilessia: esperienza clinica presso un Centro per la Diagnosi e la Cura dell’epilessia - A.S.O. San Giovanni Battista di Torino</vt:lpstr>
      <vt:lpstr>Presentazione standard di PowerPoint</vt:lpstr>
      <vt:lpstr>Trattamento dei sintomi psichiatrici nell’epilessia</vt:lpstr>
      <vt:lpstr>Grazie per l’attenzione</vt:lpstr>
      <vt:lpstr>BIBLIOGRAFIA: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WPS Presentation</dc:title>
  <dc:creator>Teresa Agnello</dc:creator>
  <cp:lastModifiedBy>Stefania Bracchi - OMCeOBS</cp:lastModifiedBy>
  <cp:revision>121</cp:revision>
  <dcterms:created xsi:type="dcterms:W3CDTF">2019-03-01T14:28:24Z</dcterms:created>
  <dcterms:modified xsi:type="dcterms:W3CDTF">2020-09-14T07:42:03Z</dcterms:modified>
</cp:coreProperties>
</file>