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5" r:id="rId2"/>
    <p:sldId id="256" r:id="rId3"/>
    <p:sldId id="257" r:id="rId4"/>
    <p:sldId id="258" r:id="rId5"/>
    <p:sldId id="261" r:id="rId6"/>
    <p:sldId id="31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74" r:id="rId20"/>
    <p:sldId id="275" r:id="rId21"/>
    <p:sldId id="287" r:id="rId22"/>
    <p:sldId id="276" r:id="rId23"/>
    <p:sldId id="277" r:id="rId24"/>
    <p:sldId id="278" r:id="rId25"/>
    <p:sldId id="279" r:id="rId26"/>
    <p:sldId id="288" r:id="rId27"/>
    <p:sldId id="289" r:id="rId28"/>
    <p:sldId id="290" r:id="rId29"/>
    <p:sldId id="280" r:id="rId30"/>
    <p:sldId id="291" r:id="rId31"/>
    <p:sldId id="292" r:id="rId32"/>
    <p:sldId id="294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12" r:id="rId41"/>
  </p:sldIdLst>
  <p:sldSz cx="9144000" cy="6858000" type="screen4x3"/>
  <p:notesSz cx="6834188" cy="99790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EC"/>
    <a:srgbClr val="F9CBE0"/>
    <a:srgbClr val="FFC1E0"/>
    <a:srgbClr val="6B0B36"/>
    <a:srgbClr val="690B36"/>
    <a:srgbClr val="880E45"/>
    <a:srgbClr val="6F0B38"/>
    <a:srgbClr val="F59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1833" autoAdjust="0"/>
  </p:normalViewPr>
  <p:slideViewPr>
    <p:cSldViewPr>
      <p:cViewPr>
        <p:scale>
          <a:sx n="75" d="100"/>
          <a:sy n="75" d="100"/>
        </p:scale>
        <p:origin x="-15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B30BF3-9BA3-469F-9CDE-6C26C52CD360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210044A-74EF-4C1C-928C-55832B131D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886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F729-21F0-4EB5-8D96-0376634C6689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84C8-FB97-4906-A32C-B4D01D1EB9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016F-184E-497D-9A95-AC0D48839D98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59E7-A82D-4F8B-850E-8133D8BA6D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F995-9A91-4319-A287-D05BB93C2A6B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B002-4DCD-423A-A05C-025E480E0A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3AFB-4C86-48A7-B03E-D2627DBED3FE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B272-6C4E-4076-B46C-59DA049924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6DA3B-A812-4BB8-8D28-A0BFDEEA1C1B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D57-31DF-47B7-8428-18E9BDD343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76AA-BDC5-41FB-B521-6D3C9C67A4D7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049E3-BD52-41CC-9332-1CB4ECDCC4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D2B3-B2EF-47DD-A77D-5CAE199721CC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E512-1256-4B33-AE31-696443F02C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1B7F-BB8D-479F-A091-C25BA5E3C65F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CFC5-EDD0-476A-BE8B-FEA00D1C37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8D33-C492-485C-B80C-FE06B13C5C58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885E-9F62-40D7-A942-5CAF218648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D70B-C2F4-479E-B863-782AA1621001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0910-6306-4784-A7B2-949D990BD0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D561-8E15-4D80-B621-C59AE3F6BD73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987F-9A7D-49A6-8255-E5D2AEA9D4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CFF319-9826-4E40-BD49-321958AB49E3}" type="datetimeFigureOut">
              <a:rPr lang="it-IT"/>
              <a:pPr>
                <a:defRPr/>
              </a:pPr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0CF4EA-A057-486E-BC3E-0797AD3CBC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0B36"/>
            </a:gs>
            <a:gs pos="50000">
              <a:srgbClr val="B5135C"/>
            </a:gs>
            <a:gs pos="100000">
              <a:srgbClr val="6B0B3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8313" y="4941888"/>
            <a:ext cx="8229600" cy="503237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it-IT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it-I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IL MEDICO  DI  FAMIGLIA  E  LE  DEMENZE:</a:t>
            </a:r>
            <a:br>
              <a:rPr lang="it-I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DALLA  DIAGNOSI  AL  FINE  VITA</a:t>
            </a:r>
            <a:br>
              <a:rPr lang="it-I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endParaRPr lang="it-IT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79388" y="5734050"/>
            <a:ext cx="885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2400" b="1">
                <a:solidFill>
                  <a:srgbClr val="F59DC5"/>
                </a:solidFill>
                <a:latin typeface="Calibri" pitchFamily="34" charset="0"/>
              </a:rPr>
              <a:t>LA CURA DELLE DEMENZE: IL CONCETTO DI ALZHEIMER CAFÈ</a:t>
            </a:r>
            <a:r>
              <a:rPr lang="it-IT" sz="2000" b="1">
                <a:solidFill>
                  <a:schemeClr val="bg1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87338" y="5876925"/>
            <a:ext cx="885666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0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it-IT" sz="2000" b="1">
                <a:solidFill>
                  <a:schemeClr val="bg1"/>
                </a:solidFill>
                <a:latin typeface="Calibri" pitchFamily="34" charset="0"/>
              </a:rPr>
              <a:t>Dott.ssa Adriana Loglio</a:t>
            </a:r>
          </a:p>
          <a:p>
            <a:pPr algn="ctr"/>
            <a:r>
              <a:rPr lang="it-IT">
                <a:solidFill>
                  <a:schemeClr val="bg1"/>
                </a:solidFill>
                <a:latin typeface="Calibri" pitchFamily="34" charset="0"/>
              </a:rPr>
              <a:t>Brescia 01/06/2013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2411413" y="5734050"/>
            <a:ext cx="4319587" cy="0"/>
          </a:xfrm>
          <a:prstGeom prst="line">
            <a:avLst/>
          </a:prstGeom>
          <a:ln w="38100">
            <a:solidFill>
              <a:srgbClr val="F59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tonda angolo diagonale rettangolo 15"/>
          <p:cNvSpPr/>
          <p:nvPr/>
        </p:nvSpPr>
        <p:spPr bwMode="auto">
          <a:xfrm>
            <a:off x="4643438" y="1773238"/>
            <a:ext cx="4176712" cy="3816350"/>
          </a:xfrm>
          <a:prstGeom prst="round2DiagRect">
            <a:avLst>
              <a:gd name="adj1" fmla="val 0"/>
              <a:gd name="adj2" fmla="val 17179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latin typeface="+mn-lt"/>
            </a:endParaRPr>
          </a:p>
        </p:txBody>
      </p:sp>
      <p:sp>
        <p:nvSpPr>
          <p:cNvPr id="15" name="Arrotonda angolo diagonale rettangolo 14"/>
          <p:cNvSpPr/>
          <p:nvPr/>
        </p:nvSpPr>
        <p:spPr bwMode="auto">
          <a:xfrm>
            <a:off x="323850" y="1773238"/>
            <a:ext cx="4176713" cy="3816350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32772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822325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DECADIMENTO COGNITIVO E DEMENZE: </a:t>
            </a:r>
          </a:p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IL RUOLO DEL MEDICO DI FAMIGLIA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Emocromo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Glicemia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Creatinina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Transaminasi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Assetto lipidico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Elettroforesi  proteica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>
              <a:latin typeface="Calibri" pitchFamily="34" charset="0"/>
            </a:endParaRPr>
          </a:p>
        </p:txBody>
      </p:sp>
      <p:sp>
        <p:nvSpPr>
          <p:cNvPr id="32779" name="Rectangle 4"/>
          <p:cNvSpPr txBox="1">
            <a:spLocks noChangeArrowheads="1"/>
          </p:cNvSpPr>
          <p:nvPr/>
        </p:nvSpPr>
        <p:spPr bwMode="auto">
          <a:xfrm>
            <a:off x="4800600" y="19812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Elettroliti sierici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TSH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Vitamina B</a:t>
            </a:r>
            <a:r>
              <a:rPr lang="it-IT" sz="1600" b="1">
                <a:latin typeface="Calibri" pitchFamily="34" charset="0"/>
              </a:rPr>
              <a:t>12</a:t>
            </a:r>
            <a:r>
              <a:rPr lang="it-IT" sz="2800" b="1">
                <a:latin typeface="Calibri" pitchFamily="34" charset="0"/>
              </a:rPr>
              <a:t> e folati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 Esame urine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 Ecg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>
                <a:latin typeface="Calibri" pitchFamily="34" charset="0"/>
              </a:rPr>
              <a:t>Tac encefalo senza   mdc </a:t>
            </a:r>
            <a:endParaRPr lang="it-IT" sz="2800">
              <a:latin typeface="Calibri" pitchFamily="34" charset="0"/>
            </a:endParaRPr>
          </a:p>
        </p:txBody>
      </p:sp>
      <p:sp>
        <p:nvSpPr>
          <p:cNvPr id="32780" name="Text Box 5"/>
          <p:cNvSpPr txBox="1">
            <a:spLocks noChangeArrowheads="1"/>
          </p:cNvSpPr>
          <p:nvPr/>
        </p:nvSpPr>
        <p:spPr bwMode="auto">
          <a:xfrm>
            <a:off x="179388" y="126841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880E45"/>
                </a:solidFill>
                <a:latin typeface="Calibri" pitchFamily="34" charset="0"/>
                <a:cs typeface="Arial" charset="0"/>
              </a:rPr>
              <a:t>  </a:t>
            </a:r>
            <a:r>
              <a:rPr lang="it-IT" sz="2000" b="1">
                <a:latin typeface="Calibri" pitchFamily="34" charset="0"/>
                <a:cs typeface="Arial" charset="0"/>
              </a:rPr>
              <a:t>Esami preliminari all’invio allo specialista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tonda angolo diagonale rettangolo 14"/>
          <p:cNvSpPr/>
          <p:nvPr/>
        </p:nvSpPr>
        <p:spPr bwMode="auto">
          <a:xfrm>
            <a:off x="466725" y="1484313"/>
            <a:ext cx="8208963" cy="4537075"/>
          </a:xfrm>
          <a:prstGeom prst="round2DiagRect">
            <a:avLst>
              <a:gd name="adj1" fmla="val 11734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>
                <a:latin typeface="Calibri" pitchFamily="34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b="1">
                <a:latin typeface="Calibri" pitchFamily="34" charset="0"/>
              </a:rPr>
              <a:t> prima valutazione secondo le regole dell’assessment multidimensionale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>
                <a:latin typeface="Calibri" pitchFamily="34" charset="0"/>
              </a:rPr>
              <a:t>  (MMSE, IADL, BADL, NPI ) richiede eventuali ulteriori accertamenti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it-IT" sz="2000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b="1">
                <a:latin typeface="Calibri" pitchFamily="34" charset="0"/>
              </a:rPr>
              <a:t> effettua una diagnosi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it-IT" sz="2000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b="1">
                <a:latin typeface="Calibri" pitchFamily="34" charset="0"/>
              </a:rPr>
              <a:t> imposta una terapia farmacologica, cognitiva e/o comportamentale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>
                <a:latin typeface="Calibri" pitchFamily="34" charset="0"/>
              </a:rPr>
              <a:t>  (ovviamente se indicate)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it-IT" sz="2000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b="1">
                <a:latin typeface="Calibri" pitchFamily="34" charset="0"/>
              </a:rPr>
              <a:t> stabilisce i tempi dei follow-up per la verifica della compliance e dei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>
                <a:latin typeface="Calibri" pitchFamily="34" charset="0"/>
              </a:rPr>
              <a:t>   risultati terapeutici e per l’adeguamento del piano terapeutico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>
                <a:latin typeface="Calibri" pitchFamily="34" charset="0"/>
              </a:rPr>
              <a:t>  (secondo nota 85 CUF/AIFA:  a 1 mese per la valutazione degli effetti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>
                <a:latin typeface="Calibri" pitchFamily="34" charset="0"/>
              </a:rPr>
              <a:t>  collaterali; a 3 mesi per la  rivalutazione dell’efficacia e successivamente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>
                <a:latin typeface="Calibri" pitchFamily="34" charset="0"/>
              </a:rPr>
              <a:t>  ogni sei mesi) </a:t>
            </a: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34819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701675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PRIMO INQUADRAMENTO PRESSO L’ASTD</a:t>
            </a:r>
          </a:p>
          <a:p>
            <a:pPr algn="ctr"/>
            <a:r>
              <a:rPr lang="it-IT" sz="1600" b="1">
                <a:solidFill>
                  <a:schemeClr val="bg1"/>
                </a:solidFill>
                <a:latin typeface="Calibri" pitchFamily="34" charset="0"/>
              </a:rPr>
              <a:t>Ambulatorio Specialistico Territoriale Demenze</a:t>
            </a:r>
            <a:endParaRPr lang="it-IT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36866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Quadro sintomatologico della demenza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872" name="Rectangle 3"/>
          <p:cNvSpPr txBox="1">
            <a:spLocks noChangeArrowheads="1"/>
          </p:cNvSpPr>
          <p:nvPr/>
        </p:nvSpPr>
        <p:spPr bwMode="auto">
          <a:xfrm>
            <a:off x="468313" y="11350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Sintomi cognitivi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Deficit mnesici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Disorientamento temporale e spaziale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Aprassia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Afasia, alessia, agrafìa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Deficit di ragionamento astratto, di logica e giudizio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Acalculia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Agnosia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Deficit visuospaziali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600" b="1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Sintomi non cognitivi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>
                <a:latin typeface="Calibri" pitchFamily="34" charset="0"/>
              </a:rPr>
              <a:t>- </a:t>
            </a:r>
            <a:r>
              <a:rPr lang="it-IT" sz="1600" b="1">
                <a:latin typeface="Calibri" pitchFamily="34" charset="0"/>
              </a:rPr>
              <a:t>Psicosi (deliri paranoidei, strutturati o misidentifìcazioni; allucinazioni)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Alterazioni dell'umore (depressione, euforia, labilità emotiva, pianto)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Ansia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Sintomi neurovegetativi (alterazioni del ritmo sonno-veglia, dell'appetito, del comportamento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  sessuale)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Disturbi dell'attività psicomotoria (vagabondaggio, affaccendamento afìnalistico, acatisia)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Agitazione (aggressività verbale o fisica, vocalizzazione persistente)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Alterazioni della personalità (indifferenza, apatia, irritabilità, disinibizione)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38914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OBIETTIVI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8920" name="Rectangle 3"/>
          <p:cNvSpPr txBox="1">
            <a:spLocks noChangeArrowheads="1"/>
          </p:cNvSpPr>
          <p:nvPr/>
        </p:nvSpPr>
        <p:spPr bwMode="auto">
          <a:xfrm>
            <a:off x="323850" y="765175"/>
            <a:ext cx="856932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solidFill>
                  <a:srgbClr val="880E45"/>
                </a:solidFill>
                <a:latin typeface="Calibri" pitchFamily="34" charset="0"/>
              </a:rPr>
              <a:t>1) RITARDARE LA NON AUTOSUFFICIENZA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trattare le patologie sottostanti (Ipertensione, BPCO..... )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evitare farmaci con effetti potenzialmente dannosi sul sistema nervoso centrale, se non strettamente necessari;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valutare l’ambiente e suggerire modifiche, quando necessarie, garantire la sicurezza fisica del malato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stimolare l’attività fisica e mentale, stimolare le abilità funzionali residue per rallentare l’evoluzione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   della disabilità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evitare situazioni stressanti per le funzioni intellettuali, attività commisurate alle capacità del soggetto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stimolare una adeguata nutrizione.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it-IT" sz="1400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solidFill>
                  <a:srgbClr val="880E45"/>
                </a:solidFill>
                <a:latin typeface="Calibri" pitchFamily="34" charset="0"/>
              </a:rPr>
              <a:t>2) CURE SPECIFICHE ADEGUATE: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rivalutazione delle funzioni cognitive e fisiche;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interventi di stimolazione cognitiva,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trattamento specifico del disturbo cognitivo;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trattamento adeguato patologie concomitanti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it-IT" sz="1400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solidFill>
                  <a:srgbClr val="880E45"/>
                </a:solidFill>
                <a:latin typeface="Calibri" pitchFamily="34" charset="0"/>
              </a:rPr>
              <a:t>3) IDENTIFICARE E TRATTARE I DISTURBI NON COGNITIVI: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400" b="1">
                <a:latin typeface="Calibri" pitchFamily="34" charset="0"/>
              </a:rPr>
              <a:t> disturbi comportamentali, depressione, agitazione e aggressività; rischi di caduta e di smarrimento;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   incontinenza.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it-IT" sz="1400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solidFill>
                  <a:srgbClr val="880E45"/>
                </a:solidFill>
                <a:latin typeface="Calibri" pitchFamily="34" charset="0"/>
              </a:rPr>
              <a:t>4) FORNIRE INFORMAZIONI E POSSIBILITÀ DI DISCUSSIONE AL PAZ. E ALLA FAMIGLIA</a:t>
            </a:r>
            <a:r>
              <a:rPr lang="it-IT" sz="1400" b="1">
                <a:latin typeface="Calibri" pitchFamily="34" charset="0"/>
              </a:rPr>
              <a:t>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Sulla natura della malattia: evoluzione e prognosi;  possibilità di prevenzione complicanze e trattamento.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it-IT" sz="1400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solidFill>
                  <a:srgbClr val="880E45"/>
                </a:solidFill>
                <a:latin typeface="Calibri" pitchFamily="34" charset="0"/>
              </a:rPr>
              <a:t>5) OFFRIRE SUPPORTO SOCIO-ASSISTENZIALE E CONSULENZE AL PAZ. E ALLA FAMIGLIA: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servizi territoriali e residenziali sociali e assistenziali, temporanei o definitivi;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400" b="1">
                <a:latin typeface="Calibri" pitchFamily="34" charset="0"/>
              </a:rPr>
              <a:t> supporto psicologico per il superamento dei conflitti 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it-IT" sz="1400" b="1">
                <a:latin typeface="Calibri" pitchFamily="34" charset="0"/>
              </a:rPr>
              <a:t>• consulenza legale (invalidità, supporto economico, Amministratore di sostegno);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400" b="1">
                <a:latin typeface="Calibri" pitchFamily="34" charset="0"/>
              </a:rPr>
              <a:t> consulenza etica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tonda angolo diagonale rettangolo 12"/>
          <p:cNvSpPr/>
          <p:nvPr/>
        </p:nvSpPr>
        <p:spPr bwMode="auto">
          <a:xfrm>
            <a:off x="395288" y="908050"/>
            <a:ext cx="8280400" cy="865188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it-IT" sz="2000" dirty="0"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40963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IMPORTANZA DELLA FAMIGLIA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0969" name="Rectangle 3"/>
          <p:cNvSpPr txBox="1">
            <a:spLocks noChangeArrowheads="1"/>
          </p:cNvSpPr>
          <p:nvPr/>
        </p:nvSpPr>
        <p:spPr bwMode="auto">
          <a:xfrm>
            <a:off x="468313" y="981075"/>
            <a:ext cx="82296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La demenza di Alzheimer è una malattia cronico-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degenerativa “della Famiglia”  a forte impatto assistenziale</a:t>
            </a:r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600" b="1">
              <a:solidFill>
                <a:srgbClr val="6B0B36"/>
              </a:solidFill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600" b="1">
              <a:solidFill>
                <a:srgbClr val="6B0B36"/>
              </a:solidFill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La famiglia ha un ruolo fondamentale nel trattamento della malattia e nel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sostegno indispensabile del malato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Il carico assistenziale nella demenza è centrato sulla famiglia che nonostante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le trasformazioni demografiche e sociali, rimane tuttora protagonista dello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scenario assistenziale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Il soggetto affetto da Demenza vive nel 70-80% dei casi all’interno del nucleo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familiare per molti anni nella sua progressiva patologia, talvolta per sempre</a:t>
            </a:r>
            <a:r>
              <a:rPr lang="it-IT">
                <a:latin typeface="Calibri" pitchFamily="34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Solo chi ha risorse di adattabilità, di tolleranza, disponibilità al cambiamento 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chi possa contare sul vissuto di una preesistente buona relazione </a:t>
            </a:r>
            <a:r>
              <a:rPr lang="it-IT" b="1">
                <a:latin typeface="Calibri" pitchFamily="34" charset="0"/>
                <a:sym typeface="Wingdings" pitchFamily="2" charset="2"/>
              </a:rPr>
              <a:t></a:t>
            </a:r>
            <a:r>
              <a:rPr lang="it-IT" b="1">
                <a:latin typeface="Calibri" pitchFamily="34" charset="0"/>
              </a:rPr>
              <a:t> accompagna-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sostiene-guida il congiunto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tonda angolo diagonale rettangolo 10"/>
          <p:cNvSpPr/>
          <p:nvPr/>
        </p:nvSpPr>
        <p:spPr bwMode="auto">
          <a:xfrm>
            <a:off x="1187450" y="1196975"/>
            <a:ext cx="6697663" cy="503238"/>
          </a:xfrm>
          <a:prstGeom prst="round2DiagRect">
            <a:avLst>
              <a:gd name="adj1" fmla="val 32453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it-IT" sz="2000" dirty="0"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43011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822325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FAMIGLIA: PRINCIPALE SUPPORTO PER L’ANZIANO NON AUTOSUFFICIENTE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3017" name="Rectangle 3"/>
          <p:cNvSpPr txBox="1">
            <a:spLocks noChangeArrowheads="1"/>
          </p:cNvSpPr>
          <p:nvPr/>
        </p:nvSpPr>
        <p:spPr bwMode="auto">
          <a:xfrm>
            <a:off x="457200" y="1884363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b="1">
                <a:latin typeface="Calibri" pitchFamily="34" charset="0"/>
              </a:rPr>
              <a:t> </a:t>
            </a:r>
            <a:r>
              <a:rPr lang="it-IT" b="1">
                <a:latin typeface="Calibri" pitchFamily="34" charset="0"/>
              </a:rPr>
              <a:t>Una donna di 60 anni su tre ha ancora in vita la madre di età compresa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 tra 80 e 90 anni</a:t>
            </a:r>
          </a:p>
          <a:p>
            <a:endParaRPr lang="it-IT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it-IT"/>
              <a:t> </a:t>
            </a:r>
            <a:r>
              <a:rPr lang="it-IT">
                <a:latin typeface="Calibri" pitchFamily="34" charset="0"/>
              </a:rPr>
              <a:t>N</a:t>
            </a:r>
            <a:r>
              <a:rPr lang="it-IT" b="1">
                <a:latin typeface="Calibri" pitchFamily="34" charset="0"/>
              </a:rPr>
              <a:t>el 33% dei casi la cura di una persona molto anziana ricade perciò su </a:t>
            </a:r>
          </a:p>
          <a:p>
            <a:r>
              <a:rPr lang="it-IT" b="1">
                <a:latin typeface="Calibri" pitchFamily="34" charset="0"/>
              </a:rPr>
              <a:t>   una  persona già anziana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it-IT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</a:t>
            </a:r>
            <a:r>
              <a:rPr lang="it-IT" b="1">
                <a:latin typeface="Calibri" pitchFamily="34" charset="0"/>
              </a:rPr>
              <a:t>Il 36% degli anziani non autosufficienti vive con un figlio adulto, in genere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una figlia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it-IT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L’80% dei familiari presta assistenza al proprio congiunto non autosufficiente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sette giorni su sette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Il 20% di essi è impegnato in tale compito da almeno 5 anni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it-IT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Oltre il 50% dei familiari che assistono anziani non autosufficienti va incontro ad   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una sindrome da disadattamento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900113" y="1262063"/>
            <a:ext cx="6723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880E45"/>
                </a:solidFill>
              </a:rPr>
              <a:t>L’80-85% dell’assistenza è fornita dai familiari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45058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I COSTI DELL’ALZHEIMER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5064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8229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 u="sng">
                <a:solidFill>
                  <a:srgbClr val="880E45"/>
                </a:solidFill>
                <a:latin typeface="Calibri" pitchFamily="34" charset="0"/>
              </a:rPr>
              <a:t>DIRETTI</a:t>
            </a: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>
                <a:latin typeface="Calibri" pitchFamily="34" charset="0"/>
              </a:rPr>
              <a:t>medici e non medici: spese direttamente monetizzabili sostenute per l’acquisto di beni e servizi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it-IT" sz="2400" b="1"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 u="sng">
                <a:solidFill>
                  <a:srgbClr val="880E45"/>
                </a:solidFill>
                <a:latin typeface="Calibri" pitchFamily="34" charset="0"/>
              </a:rPr>
              <a:t>INDIRETTI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latin typeface="Calibri" pitchFamily="34" charset="0"/>
              </a:rPr>
              <a:t>non prevedono una spesa vera e propria, ma sono la conseguenza di una perdita di risorse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it-IT" sz="2400" b="1"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2400" b="1" u="sng">
                <a:solidFill>
                  <a:srgbClr val="880E45"/>
                </a:solidFill>
                <a:latin typeface="Calibri" pitchFamily="34" charset="0"/>
              </a:rPr>
              <a:t>INTANGIBILI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latin typeface="Calibri" pitchFamily="34" charset="0"/>
              </a:rPr>
              <a:t>sono quei costi che si esprimono in termini di sofferenza fisica e psicologica del paziente e dei suoi familiari e che, sebbene non monetizzabili sono dotati di grande rilevanza sociale ed economica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rrotonda angolo diagonale rettangolo 14"/>
          <p:cNvSpPr>
            <a:spLocks/>
          </p:cNvSpPr>
          <p:nvPr/>
        </p:nvSpPr>
        <p:spPr bwMode="auto">
          <a:xfrm>
            <a:off x="611188" y="4581525"/>
            <a:ext cx="7848600" cy="1079500"/>
          </a:xfrm>
          <a:custGeom>
            <a:avLst/>
            <a:gdLst>
              <a:gd name="T0" fmla="*/ 7848600 w 7848600"/>
              <a:gd name="T1" fmla="*/ 532986 h 1080119"/>
              <a:gd name="T2" fmla="*/ 3924300 w 7848600"/>
              <a:gd name="T3" fmla="*/ 1065971 h 1080119"/>
              <a:gd name="T4" fmla="*/ 0 w 7848600"/>
              <a:gd name="T5" fmla="*/ 532986 h 1080119"/>
              <a:gd name="T6" fmla="*/ 3924300 w 7848600"/>
              <a:gd name="T7" fmla="*/ 0 h 108011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8864 w 7848600"/>
              <a:gd name="T13" fmla="*/ 48864 h 1080119"/>
              <a:gd name="T14" fmla="*/ 7799736 w 7848600"/>
              <a:gd name="T15" fmla="*/ 1031255 h 1080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8600" h="1080119">
                <a:moveTo>
                  <a:pt x="166835" y="0"/>
                </a:moveTo>
                <a:lnTo>
                  <a:pt x="7848600" y="0"/>
                </a:lnTo>
                <a:lnTo>
                  <a:pt x="7848600" y="913284"/>
                </a:lnTo>
                <a:cubicBezTo>
                  <a:pt x="7848600" y="1005424"/>
                  <a:pt x="7773905" y="1080118"/>
                  <a:pt x="7681765" y="1080119"/>
                </a:cubicBezTo>
                <a:lnTo>
                  <a:pt x="0" y="1080119"/>
                </a:lnTo>
                <a:lnTo>
                  <a:pt x="0" y="166835"/>
                </a:lnTo>
                <a:cubicBezTo>
                  <a:pt x="0" y="74694"/>
                  <a:pt x="74694" y="0"/>
                  <a:pt x="166834" y="0"/>
                </a:cubicBezTo>
                <a:close/>
              </a:path>
            </a:pathLst>
          </a:custGeom>
          <a:solidFill>
            <a:srgbClr val="F9CBE0">
              <a:alpha val="3686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14" name="Arrotonda angolo diagonale rettangolo 13"/>
          <p:cNvSpPr/>
          <p:nvPr/>
        </p:nvSpPr>
        <p:spPr bwMode="auto">
          <a:xfrm>
            <a:off x="611188" y="3716338"/>
            <a:ext cx="7848600" cy="720725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it-IT" sz="2000" b="1" dirty="0">
              <a:latin typeface="Calibri" pitchFamily="34" charset="0"/>
            </a:endParaRPr>
          </a:p>
        </p:txBody>
      </p:sp>
      <p:sp>
        <p:nvSpPr>
          <p:cNvPr id="47107" name="Arrotonda angolo diagonale rettangolo 12"/>
          <p:cNvSpPr>
            <a:spLocks/>
          </p:cNvSpPr>
          <p:nvPr/>
        </p:nvSpPr>
        <p:spPr bwMode="auto">
          <a:xfrm>
            <a:off x="611188" y="2492375"/>
            <a:ext cx="7848600" cy="1081088"/>
          </a:xfrm>
          <a:custGeom>
            <a:avLst/>
            <a:gdLst>
              <a:gd name="T0" fmla="*/ 7848600 w 7848600"/>
              <a:gd name="T1" fmla="*/ 551314 h 1080119"/>
              <a:gd name="T2" fmla="*/ 3924300 w 7848600"/>
              <a:gd name="T3" fmla="*/ 1102627 h 1080119"/>
              <a:gd name="T4" fmla="*/ 0 w 7848600"/>
              <a:gd name="T5" fmla="*/ 551314 h 1080119"/>
              <a:gd name="T6" fmla="*/ 3924300 w 7848600"/>
              <a:gd name="T7" fmla="*/ 0 h 108011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8864 w 7848600"/>
              <a:gd name="T13" fmla="*/ 48864 h 1080119"/>
              <a:gd name="T14" fmla="*/ 7799736 w 7848600"/>
              <a:gd name="T15" fmla="*/ 1031255 h 1080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8600" h="1080119">
                <a:moveTo>
                  <a:pt x="166835" y="0"/>
                </a:moveTo>
                <a:lnTo>
                  <a:pt x="7848600" y="0"/>
                </a:lnTo>
                <a:lnTo>
                  <a:pt x="7848600" y="913284"/>
                </a:lnTo>
                <a:cubicBezTo>
                  <a:pt x="7848600" y="1005424"/>
                  <a:pt x="7773905" y="1080118"/>
                  <a:pt x="7681765" y="1080119"/>
                </a:cubicBezTo>
                <a:lnTo>
                  <a:pt x="0" y="1080119"/>
                </a:lnTo>
                <a:lnTo>
                  <a:pt x="0" y="166835"/>
                </a:lnTo>
                <a:cubicBezTo>
                  <a:pt x="0" y="74694"/>
                  <a:pt x="74694" y="0"/>
                  <a:pt x="166834" y="0"/>
                </a:cubicBezTo>
                <a:close/>
              </a:path>
            </a:pathLst>
          </a:custGeom>
          <a:solidFill>
            <a:srgbClr val="FFD9EC">
              <a:alpha val="3686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12" name="Arrotonda angolo diagonale rettangolo 11"/>
          <p:cNvSpPr/>
          <p:nvPr/>
        </p:nvSpPr>
        <p:spPr bwMode="auto">
          <a:xfrm>
            <a:off x="611188" y="1268413"/>
            <a:ext cx="7848600" cy="1081087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it-IT" sz="2000" b="1" dirty="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47110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CAREGIVER  BURDEN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7116" name="Rectangle 3"/>
          <p:cNvSpPr txBox="1">
            <a:spLocks noChangeArrowheads="1"/>
          </p:cNvSpPr>
          <p:nvPr/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it-IT" sz="2400" b="1">
              <a:latin typeface="Calibri" pitchFamily="34" charset="0"/>
            </a:endParaRPr>
          </a:p>
        </p:txBody>
      </p:sp>
      <p:sp>
        <p:nvSpPr>
          <p:cNvPr id="47117" name="Rectangle 3"/>
          <p:cNvSpPr txBox="1">
            <a:spLocks noChangeArrowheads="1"/>
          </p:cNvSpPr>
          <p:nvPr/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Oltre ai costi misurabili, il caregiver subisce la fatica, l’isolamento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sociale con conseguenze affettive e psicologiche, la  riduzione della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qualità della vita e la compromissione delle relazioni familiari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 Si stima che più del 50% dei caregivers primari è a rischio di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depressione e presenta ansia, insonnia, difficoltà a concentrarsi sul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lavoro.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I caregivers di pazienti con demenza sono ad un più alto rischio di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ospedalizzazione.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I caregivers usano il 70% in più di farmaci prescritti rispetto ai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controlli ed usano una maggior quota di psicofarmaci rispetto alla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popolazione generale.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49154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57200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CAREGIVER  BURDEN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Arrotonda angolo diagonale rettangolo 12"/>
          <p:cNvSpPr/>
          <p:nvPr/>
        </p:nvSpPr>
        <p:spPr bwMode="auto">
          <a:xfrm>
            <a:off x="539750" y="1266825"/>
            <a:ext cx="7848600" cy="2378075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it-IT" sz="2000" b="1" dirty="0">
              <a:latin typeface="Calibri" pitchFamily="34" charset="0"/>
            </a:endParaRPr>
          </a:p>
          <a:p>
            <a:pPr>
              <a:defRPr/>
            </a:pPr>
            <a:endParaRPr lang="it-IT" sz="2000" b="1" dirty="0">
              <a:latin typeface="Calibri" pitchFamily="34" charset="0"/>
            </a:endParaRPr>
          </a:p>
          <a:p>
            <a:pPr>
              <a:defRPr/>
            </a:pPr>
            <a:r>
              <a:rPr lang="it-IT" sz="2000" b="1" dirty="0">
                <a:latin typeface="Calibri" pitchFamily="34" charset="0"/>
              </a:rPr>
              <a:t>L’impatto della demenza sul </a:t>
            </a:r>
            <a:r>
              <a:rPr lang="it-IT" sz="2000" b="1" dirty="0" err="1">
                <a:latin typeface="Calibri" pitchFamily="34" charset="0"/>
              </a:rPr>
              <a:t>caregiver</a:t>
            </a:r>
            <a:r>
              <a:rPr lang="it-IT" sz="2000" b="1" dirty="0">
                <a:latin typeface="Calibri" pitchFamily="34" charset="0"/>
              </a:rPr>
              <a:t> è stato spesso definito come </a:t>
            </a:r>
          </a:p>
          <a:p>
            <a:pPr>
              <a:defRPr/>
            </a:pPr>
            <a:r>
              <a:rPr lang="it-IT" sz="2000" b="1" dirty="0" err="1">
                <a:solidFill>
                  <a:srgbClr val="880E45"/>
                </a:solidFill>
                <a:latin typeface="Calibri" pitchFamily="34" charset="0"/>
              </a:rPr>
              <a:t>Caregiver</a:t>
            </a:r>
            <a:r>
              <a:rPr lang="it-IT" sz="2000" b="1" dirty="0">
                <a:solidFill>
                  <a:srgbClr val="880E45"/>
                </a:solidFill>
                <a:latin typeface="Calibri" pitchFamily="34" charset="0"/>
              </a:rPr>
              <a:t> </a:t>
            </a:r>
            <a:r>
              <a:rPr lang="it-IT" sz="2000" b="1" dirty="0" err="1">
                <a:solidFill>
                  <a:srgbClr val="880E45"/>
                </a:solidFill>
                <a:latin typeface="Calibri" pitchFamily="34" charset="0"/>
              </a:rPr>
              <a:t>Burden</a:t>
            </a:r>
            <a:r>
              <a:rPr lang="it-IT" sz="2000" b="1" dirty="0">
                <a:latin typeface="Calibri" pitchFamily="34" charset="0"/>
              </a:rPr>
              <a:t>.  Questa definizione esprime l’impatto complessivo </a:t>
            </a:r>
          </a:p>
          <a:p>
            <a:pPr>
              <a:defRPr/>
            </a:pPr>
            <a:r>
              <a:rPr lang="it-IT" sz="2000" b="1" dirty="0">
                <a:latin typeface="Calibri" pitchFamily="34" charset="0"/>
              </a:rPr>
              <a:t>delle esigenze fisiche, psicologiche e sociali nel fornire assistenza</a:t>
            </a:r>
          </a:p>
          <a:p>
            <a:pPr>
              <a:defRPr/>
            </a:pPr>
            <a:endParaRPr lang="it-IT" sz="2000" b="1" dirty="0">
              <a:latin typeface="Calibri" pitchFamily="34" charset="0"/>
            </a:endParaRPr>
          </a:p>
          <a:p>
            <a:pPr>
              <a:defRPr/>
            </a:pPr>
            <a:r>
              <a:rPr lang="it-IT" sz="2000" b="1" dirty="0">
                <a:latin typeface="Calibri" pitchFamily="34" charset="0"/>
              </a:rPr>
              <a:t>È essenziale determinare il livello, il tipo e la causa del “</a:t>
            </a:r>
            <a:r>
              <a:rPr lang="it-IT" sz="2000" b="1" dirty="0" err="1">
                <a:latin typeface="Calibri" pitchFamily="34" charset="0"/>
              </a:rPr>
              <a:t>burden</a:t>
            </a:r>
            <a:r>
              <a:rPr lang="it-IT" sz="2000" b="1" dirty="0">
                <a:latin typeface="Calibri" pitchFamily="34" charset="0"/>
              </a:rPr>
              <a:t>” </a:t>
            </a:r>
          </a:p>
          <a:p>
            <a:pPr>
              <a:defRPr/>
            </a:pPr>
            <a:r>
              <a:rPr lang="it-IT" sz="2000" b="1" dirty="0">
                <a:latin typeface="Calibri" pitchFamily="34" charset="0"/>
              </a:rPr>
              <a:t>per ottimizzare tutti gli interventi (psicologici, sociali e farmacologici) </a:t>
            </a:r>
          </a:p>
          <a:p>
            <a:pPr>
              <a:defRPr/>
            </a:pPr>
            <a:r>
              <a:rPr lang="it-IT" sz="2000" b="1" dirty="0">
                <a:latin typeface="Calibri" pitchFamily="34" charset="0"/>
              </a:rPr>
              <a:t>volti a ridurlo e a sostenere il </a:t>
            </a:r>
            <a:r>
              <a:rPr lang="it-IT" sz="2000" b="1" dirty="0" err="1">
                <a:latin typeface="Calibri" pitchFamily="34" charset="0"/>
              </a:rPr>
              <a:t>caregiver</a:t>
            </a:r>
            <a:endParaRPr lang="it-IT" sz="2000" b="1" dirty="0">
              <a:latin typeface="Calibri" pitchFamily="34" charset="0"/>
            </a:endParaRPr>
          </a:p>
          <a:p>
            <a:pPr>
              <a:defRPr/>
            </a:pPr>
            <a:endParaRPr lang="it-IT" sz="2000" b="1" dirty="0"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it-IT" sz="2000" b="1" dirty="0">
              <a:latin typeface="Calibri" pitchFamily="34" charset="0"/>
            </a:endParaRPr>
          </a:p>
        </p:txBody>
      </p:sp>
      <p:sp>
        <p:nvSpPr>
          <p:cNvPr id="14" name="Arrotonda angolo diagonale rettangolo 13"/>
          <p:cNvSpPr/>
          <p:nvPr/>
        </p:nvSpPr>
        <p:spPr bwMode="auto">
          <a:xfrm>
            <a:off x="611188" y="3933825"/>
            <a:ext cx="7848600" cy="2016125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CONSIDERARE GLI EFFETTI DEL CARE GIVER BURDEN</a:t>
            </a:r>
          </a:p>
          <a:p>
            <a:pPr>
              <a:buFontTx/>
              <a:buChar char="•"/>
              <a:defRPr/>
            </a:pPr>
            <a:r>
              <a:rPr lang="it-IT" sz="2000" b="1">
                <a:latin typeface="Calibri" pitchFamily="34" charset="0"/>
              </a:rPr>
              <a:t> Psicologici </a:t>
            </a:r>
          </a:p>
          <a:p>
            <a:pPr>
              <a:buFontTx/>
              <a:buChar char="•"/>
              <a:defRPr/>
            </a:pPr>
            <a:r>
              <a:rPr lang="it-IT" sz="2000" b="1">
                <a:latin typeface="Calibri" pitchFamily="34" charset="0"/>
              </a:rPr>
              <a:t> Sulla salute </a:t>
            </a:r>
          </a:p>
          <a:p>
            <a:pPr>
              <a:buFontTx/>
              <a:buChar char="•"/>
              <a:defRPr/>
            </a:pPr>
            <a:r>
              <a:rPr lang="it-IT" sz="2000" b="1">
                <a:latin typeface="Calibri" pitchFamily="34" charset="0"/>
              </a:rPr>
              <a:t> Relazionali</a:t>
            </a:r>
          </a:p>
          <a:p>
            <a:pPr>
              <a:buFontTx/>
              <a:buChar char="•"/>
              <a:defRPr/>
            </a:pPr>
            <a:r>
              <a:rPr lang="it-IT" sz="2000" b="1">
                <a:latin typeface="Calibri" pitchFamily="34" charset="0"/>
              </a:rPr>
              <a:t> Sull’attività lavorativa</a:t>
            </a:r>
          </a:p>
          <a:p>
            <a:pPr>
              <a:buFontTx/>
              <a:buChar char="•"/>
              <a:defRPr/>
            </a:pPr>
            <a:r>
              <a:rPr lang="it-IT" sz="2000" b="1">
                <a:latin typeface="Calibri" pitchFamily="34" charset="0"/>
              </a:rPr>
              <a:t> Sul rischio di istituzionalizzazione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51202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57200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CONSEGUENZE SULLA SALUTE DEL CAREGIVER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12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81075"/>
            <a:ext cx="88995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16386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TASSO DI CRESCITA POPOLAZIONE ITALIANA   1950-2030</a:t>
            </a:r>
            <a:endParaRPr lang="it-IT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1196975"/>
            <a:ext cx="7380287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tonda angolo diagonale rettangolo 11"/>
          <p:cNvSpPr/>
          <p:nvPr/>
        </p:nvSpPr>
        <p:spPr bwMode="auto">
          <a:xfrm>
            <a:off x="395288" y="908050"/>
            <a:ext cx="8353425" cy="792163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it-IT" sz="2000" b="1" dirty="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53251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AIUTO ALLA FAMIGLIA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3257" name="Rectangle 3"/>
          <p:cNvSpPr txBox="1">
            <a:spLocks noChangeArrowheads="1"/>
          </p:cNvSpPr>
          <p:nvPr/>
        </p:nvSpPr>
        <p:spPr bwMode="auto">
          <a:xfrm>
            <a:off x="250825" y="981075"/>
            <a:ext cx="8642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Necessità di: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informare, orientare, indirizzare, sostenere  la famiglia</a:t>
            </a:r>
            <a:r>
              <a:rPr lang="it-IT" sz="2000">
                <a:solidFill>
                  <a:srgbClr val="880E45"/>
                </a:solidFill>
                <a:latin typeface="Calibri" pitchFamily="34" charset="0"/>
              </a:rPr>
              <a:t> </a:t>
            </a: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del malato rispetto a</a:t>
            </a:r>
            <a:r>
              <a:rPr lang="it-IT" sz="2000">
                <a:solidFill>
                  <a:srgbClr val="880E45"/>
                </a:solidFill>
                <a:latin typeface="Calibri" pitchFamily="34" charset="0"/>
              </a:rPr>
              <a:t>: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it-IT" sz="2000">
              <a:solidFill>
                <a:srgbClr val="880E45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it-IT" sz="2000" b="1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Previsioni sul decorso e la durata della malattia (anche in relazione alla comorbilità)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Comportamento da adottare nei confronti del paziente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Modificazioni dell’ambiente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Modalità di gestione dei disturbi del comportamento del malato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Corretta somministrazione dei farmaci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Servizi esistenti (attivazione  strutture territoriali, assistenza domiciliare, centri diurni,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it-IT" b="1">
                <a:latin typeface="Calibri" pitchFamily="34" charset="0"/>
              </a:rPr>
              <a:t>  residenze protette 	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Suggerimenti su decisioni di ordine legale (Richiesta invalidità, accompagnamento,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legge 104, amministratore di sostegno)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Scelte di fine vita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tonda angolo diagonale rettangolo 11"/>
          <p:cNvSpPr/>
          <p:nvPr/>
        </p:nvSpPr>
        <p:spPr bwMode="auto">
          <a:xfrm>
            <a:off x="323850" y="3644900"/>
            <a:ext cx="8383588" cy="360363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14" name="Arrotonda angolo diagonale rettangolo 13"/>
          <p:cNvSpPr/>
          <p:nvPr/>
        </p:nvSpPr>
        <p:spPr bwMode="auto">
          <a:xfrm>
            <a:off x="323850" y="836613"/>
            <a:ext cx="8383588" cy="647700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55300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FARMACI SPECIFICI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5306" name="Rectangle 3"/>
          <p:cNvSpPr txBox="1">
            <a:spLocks noChangeArrowheads="1"/>
          </p:cNvSpPr>
          <p:nvPr/>
        </p:nvSpPr>
        <p:spPr bwMode="auto">
          <a:xfrm>
            <a:off x="395288" y="836613"/>
            <a:ext cx="83534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AChE-I Inibitori delle colinesterasi: Donepezil, Galantamina, Rivastigmina (quest’ultima disponibile anche in forma transdermica</a:t>
            </a:r>
            <a:r>
              <a:rPr lang="it-IT" sz="2000">
                <a:solidFill>
                  <a:srgbClr val="880E45"/>
                </a:solidFill>
                <a:latin typeface="Calibri" pitchFamily="34" charset="0"/>
              </a:rPr>
              <a:t>)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600" b="1">
                <a:latin typeface="Calibri" pitchFamily="34" charset="0"/>
              </a:rPr>
              <a:t> Non è possibile identificare a priori i soggetti responsivi al trattamento con AchEI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   (solo 30-40% delle forme lievi-moderate).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• Non ci sono evidenze di differente efficacia fra i tre inibitori.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600" b="1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Stabilizzano-rallentano il decorso della malattia e la perdita di autosufficienza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AChE-I riducono lo stress e il carico assistenziale del caregiver e ritardano la istituzionalizzazione nelle strutture residenziali</a:t>
            </a:r>
            <a:r>
              <a:rPr lang="it-IT" sz="1600" b="1">
                <a:latin typeface="Calibri" pitchFamily="34" charset="0"/>
              </a:rPr>
              <a:t>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600" b="1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Antagonista del recettore del glutammato: Memantina</a:t>
            </a:r>
            <a:r>
              <a:rPr lang="it-IT" b="1">
                <a:solidFill>
                  <a:srgbClr val="6B0B36"/>
                </a:solidFill>
                <a:latin typeface="Calibri" pitchFamily="34" charset="0"/>
              </a:rPr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rallenta il naturale decorso della malattia;  efficace su i sintomi cognitivi e comportamentali nelle fasi moderata e avanzata di malattia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Effetti Collaterali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Non sono totalmente privi di rischi; gli effetti collaterali più frequenti sono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- di natura gastro-intestinale (nausea o vomito), cardiologica (rallentamento del ritmo cardiaco,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latin typeface="Calibri" pitchFamily="34" charset="0"/>
              </a:rPr>
              <a:t>  sincope) e neurologica (cefalea, crisi epilettiche) – ( AChE-I 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it-IT" sz="1600" b="1">
                <a:latin typeface="Calibri" pitchFamily="34" charset="0"/>
              </a:rPr>
              <a:t> nausea e vomito diarrea dolori addominali dispepsia ed inappetenza calo ponderale, astenia,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1600" b="1">
                <a:latin typeface="Calibri" pitchFamily="34" charset="0"/>
              </a:rPr>
              <a:t>  bradicardia crampi muscolari, cefalea, depressione, insonnia, agitazione e vertigini-Memantina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tonda angolo diagonale rettangolo 11"/>
          <p:cNvSpPr/>
          <p:nvPr/>
        </p:nvSpPr>
        <p:spPr bwMode="auto">
          <a:xfrm>
            <a:off x="468313" y="2205038"/>
            <a:ext cx="8383587" cy="1079500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57347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DISTURBI COMPORTAMENTALI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7353" name="Rectangle 3"/>
          <p:cNvSpPr txBox="1">
            <a:spLocks noChangeArrowheads="1"/>
          </p:cNvSpPr>
          <p:nvPr/>
        </p:nvSpPr>
        <p:spPr bwMode="auto">
          <a:xfrm>
            <a:off x="468313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Deliri e allucinazioni, sintomi depressivi, ansia, agitazione, irritabilità,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confusione, atteggiamenti oppositivi, wandering, sundown syndrome,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sintomi neurovegetativi (alterazioni del sonno  e dell’appetito)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Incidono pesantemente sulla qualità della vita dei familiari; devono quindi essere valutati accuratamente e, se possibile controllati con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i="1">
              <a:solidFill>
                <a:srgbClr val="880E45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 i="1">
                <a:latin typeface="Calibri" pitchFamily="34" charset="0"/>
              </a:rPr>
              <a:t>antidepressivi,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 i="1">
                <a:latin typeface="Calibri" pitchFamily="34" charset="0"/>
              </a:rPr>
              <a:t>ansiolitici,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 i="1">
                <a:latin typeface="Calibri" pitchFamily="34" charset="0"/>
              </a:rPr>
              <a:t>neurolettici/antipsicotici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 i="1">
                <a:latin typeface="Calibri" pitchFamily="34" charset="0"/>
              </a:rPr>
              <a:t>ipnoinducenti</a:t>
            </a:r>
            <a:r>
              <a:rPr lang="it-IT" sz="2000" i="1">
                <a:latin typeface="Calibri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i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Effetti collaterali : eccessiva sedazione, disturbi del cammino con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instabilità e difficoltà a mantenere l’equilibrio, rallentamento della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marcia di tipo parkinsoniano, cadute, aritmie, ipotensione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59394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COMORBILITÁ NELL’ ANZIANO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9400" name="Rectangle 3"/>
          <p:cNvSpPr txBox="1">
            <a:spLocks noChangeArrowheads="1"/>
          </p:cNvSpPr>
          <p:nvPr/>
        </p:nvSpPr>
        <p:spPr bwMode="auto">
          <a:xfrm>
            <a:off x="457200" y="12684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 b="1">
                <a:solidFill>
                  <a:srgbClr val="880E45"/>
                </a:solidFill>
                <a:latin typeface="Calibri" pitchFamily="34" charset="0"/>
              </a:rPr>
              <a:t>Presenza di multiple patologie (comorbilità)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 b="1">
                <a:latin typeface="Calibri" pitchFamily="34" charset="0"/>
              </a:rPr>
              <a:t>85% è affetto da una patologia cronica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 b="1">
                <a:latin typeface="Calibri" pitchFamily="34" charset="0"/>
              </a:rPr>
              <a:t>40% è affetto da almeno 3 patologie croniche</a:t>
            </a:r>
            <a:endParaRPr lang="it-IT" sz="2400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en-GB" sz="2000" b="1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1">
                <a:latin typeface="Calibri" pitchFamily="34" charset="0"/>
              </a:rPr>
              <a:t>Ogni malattia acuta riduce le capacità residue di compenso delle altre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000" b="1">
                <a:latin typeface="Calibri" pitchFamily="34" charset="0"/>
              </a:rPr>
              <a:t> I sintomi di una malattia possono mascherare quelli di un’altra</a:t>
            </a:r>
            <a:endParaRPr lang="it-IT" sz="2000" b="1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000" b="1">
                <a:latin typeface="Calibri" pitchFamily="34" charset="0"/>
              </a:rPr>
              <a:t> I farmaci usati per una patologia possono mascherare i sintomi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000" b="1">
                <a:latin typeface="Calibri" pitchFamily="34" charset="0"/>
              </a:rPr>
              <a:t>   di altre patologie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2000" b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Conseguenze della polifarmaco terapia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>
                <a:latin typeface="Calibri" pitchFamily="34" charset="0"/>
              </a:rPr>
              <a:t>  </a:t>
            </a:r>
            <a:r>
              <a:rPr lang="it-IT" sz="2000" b="1">
                <a:latin typeface="Calibri" pitchFamily="34" charset="0"/>
              </a:rPr>
              <a:t>troppi farmaci </a:t>
            </a:r>
            <a:r>
              <a:rPr lang="it-IT" sz="2000" b="1">
                <a:latin typeface="Calibri" pitchFamily="34" charset="0"/>
                <a:sym typeface="Wingdings" pitchFamily="2" charset="2"/>
              </a:rPr>
              <a:t></a:t>
            </a:r>
            <a:r>
              <a:rPr lang="it-IT" sz="2000" b="1">
                <a:latin typeface="Calibri" pitchFamily="34" charset="0"/>
              </a:rPr>
              <a:t> rischio inappropriatezza</a:t>
            </a:r>
            <a:r>
              <a:rPr lang="it-IT" sz="2400">
                <a:latin typeface="Calibri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 b="1">
                <a:latin typeface="Calibri" pitchFamily="34" charset="0"/>
              </a:rPr>
              <a:t>30% dei ricoveri degli anziani è causato da interazione o complicanze da farmaci</a:t>
            </a: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GB" sz="2400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it-IT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tonda angolo diagonale rettangolo 11"/>
          <p:cNvSpPr/>
          <p:nvPr/>
        </p:nvSpPr>
        <p:spPr bwMode="auto">
          <a:xfrm>
            <a:off x="323850" y="1484313"/>
            <a:ext cx="8383588" cy="792162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61443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8302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EQUILIBRIO NELLE CURE</a:t>
            </a:r>
            <a:br>
              <a:rPr lang="it-IT" sz="2400" b="1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tra eccesso di intervento e astensionismo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144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000" b="1">
                <a:solidFill>
                  <a:srgbClr val="880E45"/>
                </a:solidFill>
                <a:latin typeface="Calibri" pitchFamily="34" charset="0"/>
              </a:rPr>
              <a:t>Selezionare gli interventi terapeutici più utili a migliorare la qualità della vita e a ridurre il rischio ospedalizzazione o ricovero in RSA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solidFill>
                <a:srgbClr val="880E45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600" b="1">
              <a:solidFill>
                <a:srgbClr val="880E45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Non è prioritario l’interesse per i sintomi difettuali (</a:t>
            </a:r>
            <a:r>
              <a:rPr lang="it-IT" b="1" i="1">
                <a:latin typeface="Calibri" pitchFamily="34" charset="0"/>
              </a:rPr>
              <a:t>cognitive oriented therapy</a:t>
            </a:r>
            <a:r>
              <a:rPr lang="it-IT" b="1">
                <a:latin typeface="Calibri" pitchFamily="34" charset="0"/>
              </a:rPr>
              <a:t>) quanto il benessere emotivo del paziente (</a:t>
            </a:r>
            <a:r>
              <a:rPr lang="it-IT" b="1" i="1">
                <a:latin typeface="Calibri" pitchFamily="34" charset="0"/>
              </a:rPr>
              <a:t>emotion oriented therapy</a:t>
            </a:r>
            <a:r>
              <a:rPr lang="it-IT" b="1">
                <a:latin typeface="Calibri" pitchFamily="34" charset="0"/>
              </a:rPr>
              <a:t>).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L'inappropriatezza delle cure, sia in eccesso che in difetto, è ancora presente nella pratica clinica, e risente della mancanza di evidenze  scientifiche e della non concettualizzazione della demenza avanzata quale malattia terminale.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Spesso non vi è chiarezza sulla linea terapeutica da scegliere nei diversi tempi della malattia.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b="1">
                <a:latin typeface="Calibri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Se la fase iniziale e moderata necessitano di diagnosi e terapia, l’obiettivo della cura nelle fasi terminali è rappresentato dal comfort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tonda angolo diagonale rettangolo 11"/>
          <p:cNvSpPr/>
          <p:nvPr/>
        </p:nvSpPr>
        <p:spPr bwMode="auto">
          <a:xfrm>
            <a:off x="323850" y="908050"/>
            <a:ext cx="8383588" cy="865188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63491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25450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ATTENZIONE ALLA DIAGNOSI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395288" y="908050"/>
            <a:ext cx="84978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b="1">
                <a:latin typeface="Calibri" pitchFamily="34" charset="0"/>
              </a:rPr>
              <a:t>	</a:t>
            </a: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Nell’anziano  possono mancare, o presentarsi in modo anomalo, i sintomi tipici di un’affezione:</a:t>
            </a:r>
            <a:r>
              <a:rPr lang="it-IT" sz="2800" b="1">
                <a:solidFill>
                  <a:srgbClr val="880E45"/>
                </a:solidFill>
                <a:latin typeface="Calibri" pitchFamily="34" charset="0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it-IT" sz="2000" b="1">
              <a:solidFill>
                <a:srgbClr val="6B0B36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Possiamo avere</a:t>
            </a:r>
            <a:endParaRPr lang="it-IT" sz="2400" b="1">
              <a:solidFill>
                <a:srgbClr val="880E4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latin typeface="Calibri" pitchFamily="34" charset="0"/>
              </a:rPr>
              <a:t>Polmonite </a:t>
            </a:r>
            <a:r>
              <a:rPr lang="it-IT" b="1">
                <a:solidFill>
                  <a:srgbClr val="880E45"/>
                </a:solidFill>
                <a:latin typeface="Calibri" pitchFamily="34" charset="0"/>
              </a:rPr>
              <a:t>senza febbre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latin typeface="Calibri" pitchFamily="34" charset="0"/>
              </a:rPr>
              <a:t>Infarto acuto </a:t>
            </a:r>
            <a:r>
              <a:rPr lang="it-IT" b="1">
                <a:solidFill>
                  <a:srgbClr val="880E45"/>
                </a:solidFill>
                <a:latin typeface="Calibri" pitchFamily="34" charset="0"/>
              </a:rPr>
              <a:t>senza dolore toracico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latin typeface="Calibri" pitchFamily="34" charset="0"/>
              </a:rPr>
              <a:t>Scompenso cardiaco </a:t>
            </a:r>
            <a:r>
              <a:rPr lang="it-IT" b="1">
                <a:solidFill>
                  <a:srgbClr val="880E45"/>
                </a:solidFill>
                <a:latin typeface="Calibri" pitchFamily="34" charset="0"/>
              </a:rPr>
              <a:t>senza dispnea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latin typeface="Calibri" pitchFamily="34" charset="0"/>
              </a:rPr>
              <a:t>Infezione urinaria </a:t>
            </a:r>
            <a:r>
              <a:rPr lang="it-IT" b="1">
                <a:solidFill>
                  <a:srgbClr val="880E45"/>
                </a:solidFill>
                <a:latin typeface="Calibri" pitchFamily="34" charset="0"/>
              </a:rPr>
              <a:t>senza sintomi vescicali</a:t>
            </a:r>
            <a:endParaRPr lang="it-IT" b="1">
              <a:solidFill>
                <a:srgbClr val="B5135C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latin typeface="Calibri" pitchFamily="34" charset="0"/>
              </a:rPr>
              <a:t>Perforazione intestinale</a:t>
            </a:r>
            <a:r>
              <a:rPr lang="it-IT" b="1">
                <a:solidFill>
                  <a:srgbClr val="B5135C"/>
                </a:solidFill>
                <a:latin typeface="Calibri" pitchFamily="34" charset="0"/>
              </a:rPr>
              <a:t> </a:t>
            </a:r>
            <a:r>
              <a:rPr lang="it-IT" b="1">
                <a:solidFill>
                  <a:srgbClr val="690B36"/>
                </a:solidFill>
                <a:latin typeface="Calibri" pitchFamily="34" charset="0"/>
              </a:rPr>
              <a:t>senza segni di peritonismo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it-IT" sz="2000" b="1">
              <a:solidFill>
                <a:srgbClr val="690B36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000" b="1">
                <a:latin typeface="Calibri" pitchFamily="34" charset="0"/>
              </a:rPr>
              <a:t>In caso di irrequietezza, agitazione, delirio, peggioramento improvviso escludere una di queste tre evenienze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solidFill>
                  <a:srgbClr val="880E45"/>
                </a:solidFill>
                <a:latin typeface="Calibri" pitchFamily="34" charset="0"/>
              </a:rPr>
              <a:t>Infezione delle vie urinarie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solidFill>
                  <a:srgbClr val="880E45"/>
                </a:solidFill>
                <a:latin typeface="Calibri" pitchFamily="34" charset="0"/>
              </a:rPr>
              <a:t>Polmonite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solidFill>
                  <a:srgbClr val="880E45"/>
                </a:solidFill>
                <a:latin typeface="Calibri" pitchFamily="34" charset="0"/>
              </a:rPr>
              <a:t>Costipazione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diagonale rettangolo 13"/>
          <p:cNvSpPr/>
          <p:nvPr/>
        </p:nvSpPr>
        <p:spPr bwMode="auto">
          <a:xfrm>
            <a:off x="323850" y="1268413"/>
            <a:ext cx="8383588" cy="1346200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 dirty="0">
              <a:solidFill>
                <a:srgbClr val="690B36"/>
              </a:solidFill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65539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LE CADUTE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5545" name="Rectangle 3"/>
          <p:cNvSpPr txBox="1">
            <a:spLocks noChangeArrowheads="1"/>
          </p:cNvSpPr>
          <p:nvPr/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Le cadute sono frequenti nell’anziano e possono portare ad importanti danni fisici e disabilità sono causa di ingenti</a:t>
            </a:r>
          </a:p>
          <a:p>
            <a:pPr algn="ctr" eaLnBrk="0" hangingPunct="0"/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 spese sanitarie e sociali</a:t>
            </a:r>
          </a:p>
          <a:p>
            <a:pPr algn="ctr" eaLnBrk="0" hangingPunct="0"/>
            <a:endParaRPr lang="it-IT" sz="2400" b="1">
              <a:latin typeface="Calibri" pitchFamily="34" charset="0"/>
            </a:endParaRPr>
          </a:p>
          <a:p>
            <a:pPr algn="ctr" eaLnBrk="0" hangingPunct="0"/>
            <a:endParaRPr lang="it-IT" sz="2400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it-IT" sz="2400" b="1">
                <a:latin typeface="Calibri" pitchFamily="34" charset="0"/>
              </a:rPr>
              <a:t> La frequenza aumenta all’aumentare dell’età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it-IT" sz="2400" b="1">
                <a:latin typeface="Calibri" pitchFamily="34" charset="0"/>
              </a:rPr>
              <a:t> Circa il 30% dei soggetti over 65 anni viventi a domicilio   </a:t>
            </a:r>
          </a:p>
          <a:p>
            <a:pPr eaLnBrk="0" hangingPunct="0">
              <a:spcBef>
                <a:spcPct val="20000"/>
              </a:spcBef>
            </a:pPr>
            <a:r>
              <a:rPr lang="it-IT" sz="2400" b="1">
                <a:latin typeface="Calibri" pitchFamily="34" charset="0"/>
              </a:rPr>
              <a:t>   riportano almeno una caduta all’anno, </a:t>
            </a:r>
            <a:r>
              <a:rPr lang="it-IT" altLang="ja-JP" sz="2400" b="1">
                <a:latin typeface="Calibri" pitchFamily="34" charset="0"/>
                <a:cs typeface="ＭＳ Ｐゴシック"/>
              </a:rPr>
              <a:t> tale percentuale sale </a:t>
            </a:r>
          </a:p>
          <a:p>
            <a:pPr eaLnBrk="0" hangingPunct="0">
              <a:spcBef>
                <a:spcPct val="20000"/>
              </a:spcBef>
            </a:pPr>
            <a:r>
              <a:rPr lang="it-IT" altLang="ja-JP" sz="2400" b="1">
                <a:latin typeface="Calibri" pitchFamily="34" charset="0"/>
                <a:cs typeface="ＭＳ Ｐゴシック"/>
              </a:rPr>
              <a:t>   al 50% se consideriamo gli ultra ottantenni 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it-IT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diagonale rettangolo 13"/>
          <p:cNvSpPr/>
          <p:nvPr/>
        </p:nvSpPr>
        <p:spPr bwMode="auto">
          <a:xfrm>
            <a:off x="323850" y="1341438"/>
            <a:ext cx="1223963" cy="503237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2" name="Arrotonda angolo diagonale rettangolo 13"/>
          <p:cNvSpPr/>
          <p:nvPr/>
        </p:nvSpPr>
        <p:spPr bwMode="auto">
          <a:xfrm>
            <a:off x="323850" y="4941888"/>
            <a:ext cx="2592388" cy="503237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3" name="Arrotonda angolo diagonale rettangolo 13"/>
          <p:cNvSpPr/>
          <p:nvPr/>
        </p:nvSpPr>
        <p:spPr bwMode="auto">
          <a:xfrm>
            <a:off x="323850" y="3716338"/>
            <a:ext cx="1223963" cy="503237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4" name="Arrotonda angolo diagonale rettangolo 13"/>
          <p:cNvSpPr/>
          <p:nvPr/>
        </p:nvSpPr>
        <p:spPr bwMode="auto">
          <a:xfrm>
            <a:off x="323850" y="2492375"/>
            <a:ext cx="1223963" cy="503238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67590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LE CADUTE: IMPORTANZA CLINICA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7596" name="Rectangle 3"/>
          <p:cNvSpPr txBox="1">
            <a:spLocks noChangeArrowheads="1"/>
          </p:cNvSpPr>
          <p:nvPr/>
        </p:nvSpPr>
        <p:spPr bwMode="auto">
          <a:xfrm>
            <a:off x="250825" y="981075"/>
            <a:ext cx="8686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it-IT" altLang="ja-JP" sz="2400">
              <a:latin typeface="Calibri" pitchFamily="34" charset="0"/>
              <a:cs typeface="ＭＳ Ｐゴシック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>
                <a:solidFill>
                  <a:srgbClr val="6B0B36"/>
                </a:solidFill>
                <a:latin typeface="Calibri" pitchFamily="34" charset="0"/>
              </a:rPr>
              <a:t>Disabilità</a:t>
            </a:r>
            <a:r>
              <a:rPr lang="it-IT" sz="2400">
                <a:latin typeface="Calibri" pitchFamily="34" charset="0"/>
              </a:rPr>
              <a:t>: </a:t>
            </a:r>
            <a:r>
              <a:rPr lang="it-IT" sz="2400" b="1">
                <a:latin typeface="Calibri" pitchFamily="34" charset="0"/>
              </a:rPr>
              <a:t>60% dei pazienti riportano una ridotta mobilità e il 25%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>
                <a:latin typeface="Calibri" pitchFamily="34" charset="0"/>
              </a:rPr>
              <a:t>                    rimane funzionalmente più dipendente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it-IT" sz="2400" b="1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solidFill>
                  <a:srgbClr val="6B0B36"/>
                </a:solidFill>
                <a:latin typeface="Calibri" pitchFamily="34" charset="0"/>
              </a:rPr>
              <a:t>Morbilità</a:t>
            </a:r>
            <a:r>
              <a:rPr lang="it-IT" sz="2400" b="1">
                <a:latin typeface="Calibri" pitchFamily="34" charset="0"/>
              </a:rPr>
              <a:t>: 40% di quelli che si recano in PS vengono ricoverati.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latin typeface="Calibri" pitchFamily="34" charset="0"/>
              </a:rPr>
              <a:t>                    Il 95% delle fratture di femore sono dovute a cadute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it-IT" sz="2400" b="1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solidFill>
                  <a:srgbClr val="6B0B36"/>
                </a:solidFill>
                <a:latin typeface="Calibri" pitchFamily="34" charset="0"/>
              </a:rPr>
              <a:t>Mortalità</a:t>
            </a:r>
            <a:r>
              <a:rPr lang="it-IT" sz="2400" b="1">
                <a:latin typeface="Calibri" pitchFamily="34" charset="0"/>
              </a:rPr>
              <a:t>: il 40% degli ultra75enni che viene ricoverato per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latin typeface="Calibri" pitchFamily="34" charset="0"/>
              </a:rPr>
              <a:t>                    caduta/frattura muore entro 1 anno dall’evento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it-IT" sz="2400" b="1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solidFill>
                  <a:srgbClr val="6B0B36"/>
                </a:solidFill>
                <a:latin typeface="Calibri" pitchFamily="34" charset="0"/>
              </a:rPr>
              <a:t>Istituzionalizzazione</a:t>
            </a:r>
            <a:r>
              <a:rPr lang="it-IT" sz="2400" b="1">
                <a:latin typeface="Calibri" pitchFamily="34" charset="0"/>
              </a:rPr>
              <a:t>:  il 40% degli ingressi in RSA è successivo ad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latin typeface="Calibri" pitchFamily="34" charset="0"/>
              </a:rPr>
              <a:t>                     		una frattura, spesso di femore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tonda angolo diagonale rettangolo 11"/>
          <p:cNvSpPr/>
          <p:nvPr/>
        </p:nvSpPr>
        <p:spPr bwMode="auto">
          <a:xfrm>
            <a:off x="323850" y="1019175"/>
            <a:ext cx="8383588" cy="433388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 dirty="0">
              <a:solidFill>
                <a:srgbClr val="B5135C"/>
              </a:solidFill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69635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MALNUTRIZIONE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9641" name="Rectangle 3"/>
          <p:cNvSpPr txBox="1">
            <a:spLocks noChangeArrowheads="1"/>
          </p:cNvSpPr>
          <p:nvPr/>
        </p:nvSpPr>
        <p:spPr bwMode="auto">
          <a:xfrm>
            <a:off x="250825" y="990600"/>
            <a:ext cx="8642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Genesi multifattoriale</a:t>
            </a:r>
          </a:p>
          <a:p>
            <a:pPr algn="ctr" eaLnBrk="0" hangingPunct="0">
              <a:spcBef>
                <a:spcPct val="20000"/>
              </a:spcBef>
            </a:pPr>
            <a:endParaRPr lang="it-IT" sz="21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it-IT" sz="2100">
                <a:latin typeface="Calibri" pitchFamily="34" charset="0"/>
              </a:rPr>
              <a:t> </a:t>
            </a:r>
            <a:r>
              <a:rPr lang="it-IT" sz="2100" b="1">
                <a:latin typeface="Calibri" pitchFamily="34" charset="0"/>
              </a:rPr>
              <a:t>Alterazioni dell’appetito e del gusto</a:t>
            </a:r>
          </a:p>
          <a:p>
            <a:pPr eaLnBrk="0" hangingPunct="0">
              <a:spcBef>
                <a:spcPct val="20000"/>
              </a:spcBef>
            </a:pPr>
            <a:endParaRPr lang="it-IT" sz="2100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it-IT" sz="2100" b="1">
                <a:latin typeface="Calibri" pitchFamily="34" charset="0"/>
              </a:rPr>
              <a:t> Disturbi comportamentali (rifiuto del cibo, affaccendamento, irritabilità e </a:t>
            </a:r>
          </a:p>
          <a:p>
            <a:pPr eaLnBrk="0" hangingPunct="0">
              <a:spcBef>
                <a:spcPct val="20000"/>
              </a:spcBef>
            </a:pPr>
            <a:r>
              <a:rPr lang="it-IT" sz="2100" b="1">
                <a:latin typeface="Calibri" pitchFamily="34" charset="0"/>
              </a:rPr>
              <a:t>  aggressività)</a:t>
            </a:r>
          </a:p>
          <a:p>
            <a:pPr eaLnBrk="0" hangingPunct="0">
              <a:spcBef>
                <a:spcPct val="20000"/>
              </a:spcBef>
            </a:pPr>
            <a:endParaRPr lang="it-IT" sz="2100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it-IT" sz="2100" b="1">
                <a:latin typeface="Calibri" pitchFamily="34" charset="0"/>
              </a:rPr>
              <a:t> Riduzione dell’attenzione e concentrazione, della memoria e della prassia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endParaRPr lang="it-IT" sz="2100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it-IT" sz="2100" b="1">
                <a:latin typeface="Calibri" pitchFamily="34" charset="0"/>
              </a:rPr>
              <a:t> Difficoltà nella masticazione (stato dentale)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endParaRPr lang="it-IT" sz="2100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it-IT" sz="2100" b="1">
                <a:latin typeface="Calibri" pitchFamily="34" charset="0"/>
              </a:rPr>
              <a:t> Disfagia (fase avanzata di malattia)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1682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MALNUTRIZIONE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1688" name="Rettangolo 10"/>
          <p:cNvSpPr>
            <a:spLocks noChangeArrowheads="1"/>
          </p:cNvSpPr>
          <p:nvPr/>
        </p:nvSpPr>
        <p:spPr bwMode="auto">
          <a:xfrm>
            <a:off x="539750" y="1363663"/>
            <a:ext cx="799306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it-IT" b="1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it-IT" b="1"/>
              <a:t> </a:t>
            </a:r>
            <a:r>
              <a:rPr lang="it-IT" sz="2000" b="1">
                <a:latin typeface="Calibri" pitchFamily="34" charset="0"/>
              </a:rPr>
              <a:t>E’ possibile la prevenzione della malnutrizione nel paziente con </a:t>
            </a:r>
          </a:p>
          <a:p>
            <a:pPr>
              <a:lnSpc>
                <a:spcPct val="80000"/>
              </a:lnSpc>
            </a:pPr>
            <a:r>
              <a:rPr lang="it-IT" sz="2000" b="1">
                <a:latin typeface="Calibri" pitchFamily="34" charset="0"/>
              </a:rPr>
              <a:t>   demenza?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it-IT" sz="2000" b="1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 Esistono presidi e metodi che permettono di evitare la perdita di </a:t>
            </a:r>
          </a:p>
          <a:p>
            <a:pPr>
              <a:lnSpc>
                <a:spcPct val="80000"/>
              </a:lnSpc>
            </a:pPr>
            <a:r>
              <a:rPr lang="it-IT" sz="2000" b="1">
                <a:latin typeface="Calibri" pitchFamily="34" charset="0"/>
              </a:rPr>
              <a:t>   peso?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it-IT" sz="2000" b="1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 Le integrazioni nutrizionali migliorano la prognosi quoad vitam e/o </a:t>
            </a:r>
          </a:p>
          <a:p>
            <a:pPr>
              <a:lnSpc>
                <a:spcPct val="80000"/>
              </a:lnSpc>
            </a:pPr>
            <a:r>
              <a:rPr lang="it-IT" sz="2000" b="1">
                <a:latin typeface="Calibri" pitchFamily="34" charset="0"/>
              </a:rPr>
              <a:t>   quoad valetudinem?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it-IT" sz="2000" b="1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 E’ corretto utilizzare strumenti quali la nutrizione enterale attraverso il </a:t>
            </a:r>
          </a:p>
          <a:p>
            <a:pPr>
              <a:lnSpc>
                <a:spcPct val="80000"/>
              </a:lnSpc>
            </a:pPr>
            <a:r>
              <a:rPr lang="it-IT" sz="2000" b="1">
                <a:latin typeface="Calibri" pitchFamily="34" charset="0"/>
              </a:rPr>
              <a:t>  SNG o la PEG ed in quale fase di malattia?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it-IT" sz="2000" b="1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 Il dibattito in letteratura è ancora aperto al riguardo, e non vi sono al </a:t>
            </a:r>
          </a:p>
          <a:p>
            <a:pPr>
              <a:lnSpc>
                <a:spcPct val="80000"/>
              </a:lnSpc>
            </a:pPr>
            <a:r>
              <a:rPr lang="it-IT" sz="2000" b="1">
                <a:latin typeface="Calibri" pitchFamily="34" charset="0"/>
              </a:rPr>
              <a:t>   momento linee guida standardizzate. Del resto mai come in questi paz.  </a:t>
            </a:r>
          </a:p>
          <a:p>
            <a:pPr>
              <a:lnSpc>
                <a:spcPct val="80000"/>
              </a:lnSpc>
            </a:pPr>
            <a:r>
              <a:rPr lang="it-IT" sz="2000" b="1">
                <a:latin typeface="Calibri" pitchFamily="34" charset="0"/>
              </a:rPr>
              <a:t>   dobbiamo tener presente la complessità biologica e l’eterogeneità,  </a:t>
            </a:r>
          </a:p>
          <a:p>
            <a:pPr>
              <a:lnSpc>
                <a:spcPct val="80000"/>
              </a:lnSpc>
            </a:pPr>
            <a:r>
              <a:rPr lang="it-IT" sz="2000" b="1">
                <a:latin typeface="Calibri" pitchFamily="34" charset="0"/>
              </a:rPr>
              <a:t>   unicità, delle persone e delle loro famiglie, che necessitano quindi di </a:t>
            </a:r>
          </a:p>
          <a:p>
            <a:pPr>
              <a:lnSpc>
                <a:spcPct val="80000"/>
              </a:lnSpc>
            </a:pPr>
            <a:r>
              <a:rPr lang="it-IT" sz="2000" b="1">
                <a:latin typeface="Calibri" pitchFamily="34" charset="0"/>
              </a:rPr>
              <a:t>   misure terapeutiche </a:t>
            </a:r>
            <a:r>
              <a:rPr lang="it-IT" altLang="ja-JP" sz="2000" b="1">
                <a:latin typeface="Calibri" pitchFamily="34" charset="0"/>
                <a:cs typeface="ＭＳ Ｐゴシック"/>
              </a:rPr>
              <a:t>individuali</a:t>
            </a:r>
            <a:r>
              <a:rPr lang="it-IT" altLang="ja-JP" sz="2000">
                <a:latin typeface="Calibri" pitchFamily="34" charset="0"/>
                <a:cs typeface="ＭＳ Ｐゴシック"/>
              </a:rPr>
              <a:t> </a:t>
            </a:r>
            <a:endParaRPr lang="it-IT" sz="200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18434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 CHE COSA E’ LA DEMENZA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Arrotonda angolo diagonale rettangolo 13"/>
          <p:cNvSpPr/>
          <p:nvPr/>
        </p:nvSpPr>
        <p:spPr bwMode="auto">
          <a:xfrm>
            <a:off x="323850" y="1074738"/>
            <a:ext cx="8569325" cy="3074987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r>
              <a:rPr lang="it-IT" sz="2400" b="1">
                <a:latin typeface="Calibri" pitchFamily="34" charset="0"/>
              </a:rPr>
              <a:t>La </a:t>
            </a: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demenza</a:t>
            </a:r>
            <a:r>
              <a:rPr lang="it-IT" sz="2400" b="1">
                <a:latin typeface="Calibri" pitchFamily="34" charset="0"/>
              </a:rPr>
              <a:t> è una sindrome clinica espressa da</a:t>
            </a:r>
            <a:r>
              <a:rPr lang="it-IT" sz="240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§"/>
              <a:defRPr/>
            </a:pPr>
            <a:r>
              <a:rPr lang="it-IT" sz="2400" b="1">
                <a:latin typeface="Calibri" pitchFamily="34" charset="0"/>
              </a:rPr>
              <a:t> perdita delle funzioni cognitive, tra cui costantemente la </a:t>
            </a:r>
          </a:p>
          <a:p>
            <a:pPr>
              <a:lnSpc>
                <a:spcPct val="80000"/>
              </a:lnSpc>
              <a:buSzPct val="100000"/>
              <a:defRPr/>
            </a:pPr>
            <a:r>
              <a:rPr lang="it-IT" sz="2400" b="1">
                <a:latin typeface="Calibri" pitchFamily="34" charset="0"/>
              </a:rPr>
              <a:t>	memoria, di entità tale da interferire con le usuali attività </a:t>
            </a:r>
          </a:p>
          <a:p>
            <a:pPr>
              <a:lnSpc>
                <a:spcPct val="80000"/>
              </a:lnSpc>
              <a:buSzPct val="100000"/>
              <a:defRPr/>
            </a:pPr>
            <a:r>
              <a:rPr lang="it-IT" sz="2400" b="1">
                <a:latin typeface="Calibri" pitchFamily="34" charset="0"/>
              </a:rPr>
              <a:t>	sociali e lavorative del paziente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§"/>
              <a:defRPr/>
            </a:pPr>
            <a:r>
              <a:rPr lang="it-IT" sz="2400" b="1">
                <a:latin typeface="Calibri" pitchFamily="34" charset="0"/>
              </a:rPr>
              <a:t> oltre ai sintomi cognitivi sono presenti sintomi non cognitivi,</a:t>
            </a:r>
          </a:p>
          <a:p>
            <a:pPr>
              <a:lnSpc>
                <a:spcPct val="80000"/>
              </a:lnSpc>
              <a:buSzPct val="100000"/>
              <a:defRPr/>
            </a:pPr>
            <a:r>
              <a:rPr lang="it-IT" sz="2400" b="1">
                <a:latin typeface="Calibri" pitchFamily="34" charset="0"/>
              </a:rPr>
              <a:t>	che interessano la sfera della personalità, l’ideazione e la </a:t>
            </a:r>
          </a:p>
          <a:p>
            <a:pPr>
              <a:lnSpc>
                <a:spcPct val="80000"/>
              </a:lnSpc>
              <a:buSzPct val="100000"/>
              <a:defRPr/>
            </a:pPr>
            <a:r>
              <a:rPr lang="it-IT" sz="2400" b="1">
                <a:latin typeface="Calibri" pitchFamily="34" charset="0"/>
              </a:rPr>
              <a:t>	percezione, l’affettività, il comportamento, le funzioni </a:t>
            </a:r>
          </a:p>
          <a:p>
            <a:pPr>
              <a:lnSpc>
                <a:spcPct val="80000"/>
              </a:lnSpc>
              <a:buSzPct val="100000"/>
              <a:defRPr/>
            </a:pPr>
            <a:r>
              <a:rPr lang="it-IT" sz="2400" b="1">
                <a:latin typeface="Calibri" pitchFamily="34" charset="0"/>
              </a:rPr>
              <a:t>	vegetative”</a:t>
            </a:r>
          </a:p>
        </p:txBody>
      </p:sp>
      <p:sp>
        <p:nvSpPr>
          <p:cNvPr id="15" name="Arrotonda angolo diagonale rettangolo 14"/>
          <p:cNvSpPr/>
          <p:nvPr/>
        </p:nvSpPr>
        <p:spPr bwMode="auto">
          <a:xfrm>
            <a:off x="323850" y="4581525"/>
            <a:ext cx="8569325" cy="1439863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e l’Alzheimer?</a:t>
            </a:r>
          </a:p>
          <a:p>
            <a:pPr algn="ctr">
              <a:lnSpc>
                <a:spcPct val="80000"/>
              </a:lnSpc>
              <a:defRPr/>
            </a:pPr>
            <a:r>
              <a:rPr lang="it-IT" sz="2400" b="1">
                <a:latin typeface="Calibri" pitchFamily="34" charset="0"/>
              </a:rPr>
              <a:t>         La demenza di Alzheimer è una malattia cronico-  </a:t>
            </a:r>
          </a:p>
          <a:p>
            <a:pPr algn="ctr">
              <a:lnSpc>
                <a:spcPct val="80000"/>
              </a:lnSpc>
              <a:defRPr/>
            </a:pPr>
            <a:r>
              <a:rPr lang="it-IT" sz="2400" b="1">
                <a:latin typeface="Calibri" pitchFamily="34" charset="0"/>
              </a:rPr>
              <a:t>         degenerativa della Famiglia a forte impatto assistenziale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tonda angolo diagonale rettangolo 11"/>
          <p:cNvSpPr/>
          <p:nvPr/>
        </p:nvSpPr>
        <p:spPr bwMode="auto">
          <a:xfrm>
            <a:off x="323850" y="2924175"/>
            <a:ext cx="8383588" cy="1296988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3731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DOLORE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3737" name="Rectangle 3"/>
          <p:cNvSpPr txBox="1">
            <a:spLocks noChangeArrowheads="1"/>
          </p:cNvSpPr>
          <p:nvPr/>
        </p:nvSpPr>
        <p:spPr bwMode="auto">
          <a:xfrm>
            <a:off x="395288" y="1125538"/>
            <a:ext cx="829151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400" b="1">
                <a:latin typeface="Calibri" pitchFamily="34" charset="0"/>
              </a:rPr>
              <a:t>…</a:t>
            </a:r>
            <a:r>
              <a:rPr lang="it-IT" b="1">
                <a:latin typeface="Calibri" pitchFamily="34" charset="0"/>
              </a:rPr>
              <a:t>Il dolore,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b="1">
                <a:latin typeface="Calibri" pitchFamily="34" charset="0"/>
              </a:rPr>
              <a:t> definito il “quinto segno vitale”, deve essere routinariamente valutato al pari della pressione arteriosa, della frequenza cardiaca, della temperatura corporea e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b="1">
                <a:latin typeface="Calibri" pitchFamily="34" charset="0"/>
              </a:rPr>
              <a:t>del respiro. …</a:t>
            </a:r>
            <a:endParaRPr lang="it-IT" b="1" i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600" b="1" i="1">
                <a:latin typeface="Calibri" pitchFamily="34" charset="0"/>
              </a:rPr>
              <a:t>                                                                                                            </a:t>
            </a:r>
            <a:r>
              <a:rPr lang="it-IT" sz="1400" b="1" i="1">
                <a:latin typeface="Calibri" pitchFamily="34" charset="0"/>
              </a:rPr>
              <a:t>JAMA, 1999;281(11):978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600" b="1" i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600" b="1" i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800" b="1">
                <a:solidFill>
                  <a:srgbClr val="880E45"/>
                </a:solidFill>
                <a:latin typeface="Calibri" pitchFamily="34" charset="0"/>
              </a:rPr>
              <a:t>I pazienti con Alzheimer possono esprimere il dolore in modi diversi dagli anziani senza demenza specie nelle fasi più avanzate della malattia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800" b="1">
              <a:solidFill>
                <a:srgbClr val="6B0B36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 i="1">
                <a:latin typeface="Calibri" pitchFamily="34" charset="0"/>
              </a:rPr>
              <a:t>Agitazione, sopore, aggressività,</a:t>
            </a:r>
            <a:r>
              <a:rPr lang="it-IT" sz="2400" b="1">
                <a:latin typeface="Calibri" pitchFamily="34" charset="0"/>
              </a:rPr>
              <a:t> </a:t>
            </a:r>
            <a:r>
              <a:rPr lang="it-IT" sz="2400" b="1" i="1">
                <a:latin typeface="Calibri" pitchFamily="34" charset="0"/>
              </a:rPr>
              <a:t>peggioramento delle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 i="1">
                <a:latin typeface="Calibri" pitchFamily="34" charset="0"/>
              </a:rPr>
              <a:t>funzioni cognitive, aumento del wandering, movimenti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 i="1">
                <a:latin typeface="Calibri" pitchFamily="34" charset="0"/>
              </a:rPr>
              <a:t>ripetitivi o comportamenti insoliti, insonnia, rifiuto del cibo.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tonda angolo diagonale rettangolo 11"/>
          <p:cNvSpPr/>
          <p:nvPr/>
        </p:nvSpPr>
        <p:spPr bwMode="auto">
          <a:xfrm>
            <a:off x="323850" y="2565400"/>
            <a:ext cx="8383588" cy="1079500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5779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DOLORE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5785" name="Rectangle 3"/>
          <p:cNvSpPr txBox="1">
            <a:spLocks noChangeArrowheads="1"/>
          </p:cNvSpPr>
          <p:nvPr/>
        </p:nvSpPr>
        <p:spPr bwMode="auto">
          <a:xfrm>
            <a:off x="468313" y="1268413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b="1">
                <a:latin typeface="Calibri" pitchFamily="34" charset="0"/>
              </a:rPr>
              <a:t>Il dolore non va trascurato, sottostimato, ma va </a:t>
            </a:r>
            <a:r>
              <a:rPr lang="it-IT" b="1" i="1">
                <a:latin typeface="Calibri" pitchFamily="34" charset="0"/>
              </a:rPr>
              <a:t>“ascoltato”,</a:t>
            </a:r>
            <a:r>
              <a:rPr lang="it-IT" b="1" u="sng">
                <a:latin typeface="Calibri" pitchFamily="34" charset="0"/>
              </a:rPr>
              <a:t> </a:t>
            </a:r>
            <a:r>
              <a:rPr lang="it-IT" b="1" i="1">
                <a:latin typeface="Calibri" pitchFamily="34" charset="0"/>
              </a:rPr>
              <a:t>capito, curato</a:t>
            </a:r>
            <a:r>
              <a:rPr lang="it-IT" b="1">
                <a:latin typeface="Calibri" pitchFamily="34" charset="0"/>
              </a:rPr>
              <a:t>. 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b="1">
                <a:latin typeface="Calibri" pitchFamily="34" charset="0"/>
              </a:rPr>
              <a:t>… quando il soggetto non è più in grado di comunicare, il dolore da sintomo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b="1">
                <a:latin typeface="Calibri" pitchFamily="34" charset="0"/>
              </a:rPr>
              <a:t>(ri-) diventa segno</a:t>
            </a:r>
            <a:r>
              <a:rPr lang="it-IT">
                <a:latin typeface="Calibri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>
                <a:solidFill>
                  <a:srgbClr val="B5135C"/>
                </a:solidFill>
                <a:latin typeface="Calibri" pitchFamily="34" charset="0"/>
              </a:rPr>
              <a:t>							</a:t>
            </a:r>
            <a:r>
              <a:rPr lang="it-IT" sz="1600" b="1" i="1">
                <a:latin typeface="Calibri" pitchFamily="34" charset="0"/>
              </a:rPr>
              <a:t>(Trabucchi)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Attenzione al rischio concreto di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400" b="1">
                <a:solidFill>
                  <a:srgbClr val="880E45"/>
                </a:solidFill>
                <a:latin typeface="Calibri" pitchFamily="34" charset="0"/>
              </a:rPr>
              <a:t>sotto-riconoscimento e sotto-trattamento del dolore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600">
              <a:solidFill>
                <a:srgbClr val="880E45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>
              <a:solidFill>
                <a:srgbClr val="880E45"/>
              </a:solidFill>
              <a:latin typeface="Calibri" pitchFamily="34" charset="0"/>
            </a:endParaRPr>
          </a:p>
        </p:txBody>
      </p:sp>
      <p:sp>
        <p:nvSpPr>
          <p:cNvPr id="75786" name="CasellaDiTesto 12"/>
          <p:cNvSpPr txBox="1">
            <a:spLocks noChangeArrowheads="1"/>
          </p:cNvSpPr>
          <p:nvPr/>
        </p:nvSpPr>
        <p:spPr bwMode="auto">
          <a:xfrm>
            <a:off x="2987675" y="3779838"/>
            <a:ext cx="453707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b="1"/>
              <a:t>Conseguenze del dolore non trattato</a:t>
            </a:r>
            <a:r>
              <a:rPr lang="it-IT"/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/>
              <a:t> Depressione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/>
              <a:t> Disturbi del sonno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/>
              <a:t> Disturbi del comportamento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/>
              <a:t> Anoressia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/>
              <a:t> Sindrome ipocinetica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/>
              <a:t> Rischio cadute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7826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QUANDO ATTIVARE I SERVIZI TERRITORIALI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7832" name="Rectangle 11"/>
          <p:cNvSpPr>
            <a:spLocks noChangeArrowheads="1"/>
          </p:cNvSpPr>
          <p:nvPr/>
        </p:nvSpPr>
        <p:spPr bwMode="auto">
          <a:xfrm>
            <a:off x="438150" y="1341438"/>
            <a:ext cx="83820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it-IT" sz="2000" b="1">
                <a:latin typeface="Calibri" pitchFamily="34" charset="0"/>
              </a:rPr>
              <a:t> Il Paziente è solo o non dispone più di validi e costanti riferimenti    </a:t>
            </a:r>
          </a:p>
          <a:p>
            <a:pPr algn="just"/>
            <a:r>
              <a:rPr lang="it-IT" sz="2000" b="1">
                <a:latin typeface="Calibri" pitchFamily="34" charset="0"/>
              </a:rPr>
              <a:t>   familiari/caregiver</a:t>
            </a:r>
          </a:p>
          <a:p>
            <a:pPr algn="just"/>
            <a:endParaRPr lang="it-IT" sz="2000" b="1">
              <a:latin typeface="Calibri" pitchFamily="34" charset="0"/>
            </a:endParaRPr>
          </a:p>
          <a:p>
            <a:pPr algn="just">
              <a:buFontTx/>
              <a:buChar char="•"/>
            </a:pPr>
            <a:r>
              <a:rPr lang="it-IT" sz="2000" b="1">
                <a:latin typeface="Calibri" pitchFamily="34" charset="0"/>
              </a:rPr>
              <a:t> C’è la necessità di adeguare l’ambiente domestico alle esigenze del malato</a:t>
            </a:r>
          </a:p>
          <a:p>
            <a:pPr algn="just">
              <a:buFontTx/>
              <a:buChar char="•"/>
            </a:pPr>
            <a:endParaRPr lang="it-IT" sz="2000" b="1">
              <a:latin typeface="Calibri" pitchFamily="34" charset="0"/>
            </a:endParaRPr>
          </a:p>
          <a:p>
            <a:pPr algn="just">
              <a:buFontTx/>
              <a:buChar char="•"/>
            </a:pPr>
            <a:r>
              <a:rPr lang="it-IT" sz="2000" b="1">
                <a:latin typeface="Calibri" pitchFamily="34" charset="0"/>
              </a:rPr>
              <a:t> I familiari/caregiver hanno bisogno di migliorare le conoscenze sulla </a:t>
            </a:r>
          </a:p>
          <a:p>
            <a:pPr algn="just"/>
            <a:r>
              <a:rPr lang="it-IT" sz="2000" b="1">
                <a:latin typeface="Calibri" pitchFamily="34" charset="0"/>
              </a:rPr>
              <a:t>   malattia e sugli strumenti per la sua gestione (quali e come)</a:t>
            </a:r>
          </a:p>
          <a:p>
            <a:pPr algn="just"/>
            <a:endParaRPr lang="it-IT" sz="2000" b="1">
              <a:latin typeface="Calibri" pitchFamily="34" charset="0"/>
            </a:endParaRPr>
          </a:p>
          <a:p>
            <a:pPr algn="just">
              <a:buFontTx/>
              <a:buChar char="•"/>
            </a:pPr>
            <a:r>
              <a:rPr lang="it-IT" sz="2000" b="1">
                <a:latin typeface="Calibri" pitchFamily="34" charset="0"/>
              </a:rPr>
              <a:t> i familiari/caregiver sono in difficoltà o non in grado di gestire i disturbi </a:t>
            </a:r>
          </a:p>
          <a:p>
            <a:pPr algn="just"/>
            <a:r>
              <a:rPr lang="it-IT" sz="2000" b="1">
                <a:latin typeface="Calibri" pitchFamily="34" charset="0"/>
              </a:rPr>
              <a:t>   comportamentali del malato</a:t>
            </a:r>
          </a:p>
          <a:p>
            <a:pPr algn="just"/>
            <a:endParaRPr lang="it-IT" sz="2000" b="1">
              <a:latin typeface="Calibri" pitchFamily="34" charset="0"/>
            </a:endParaRPr>
          </a:p>
          <a:p>
            <a:pPr algn="just">
              <a:buFontTx/>
              <a:buChar char="•"/>
            </a:pPr>
            <a:r>
              <a:rPr lang="it-IT" sz="2000" b="1">
                <a:latin typeface="Calibri" pitchFamily="34" charset="0"/>
              </a:rPr>
              <a:t> il quadro la malattia subisce un aggravamento clinico e/o sociale che </a:t>
            </a:r>
          </a:p>
          <a:p>
            <a:pPr algn="just"/>
            <a:r>
              <a:rPr lang="it-IT" sz="2000" b="1">
                <a:latin typeface="Calibri" pitchFamily="34" charset="0"/>
              </a:rPr>
              <a:t>   richiede la ricerca di nuove soluzioni</a:t>
            </a:r>
          </a:p>
          <a:p>
            <a:pPr algn="just"/>
            <a:endParaRPr lang="it-IT" sz="2000" b="1">
              <a:latin typeface="Calibri" pitchFamily="34" charset="0"/>
            </a:endParaRPr>
          </a:p>
          <a:p>
            <a:pPr algn="just">
              <a:buFontTx/>
              <a:buChar char="•"/>
            </a:pPr>
            <a:r>
              <a:rPr lang="it-IT" sz="2000" b="1">
                <a:latin typeface="Calibri" pitchFamily="34" charset="0"/>
              </a:rPr>
              <a:t>  l'assistito con demenza è in fase terminale</a:t>
            </a:r>
          </a:p>
          <a:p>
            <a:pPr algn="just"/>
            <a:endParaRPr lang="it-IT" sz="2200">
              <a:solidFill>
                <a:srgbClr val="008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9874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SERVIZI TERRITORIALI UCAM e MMG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9880" name="Text Box 1027"/>
          <p:cNvSpPr txBox="1">
            <a:spLocks noChangeArrowheads="1"/>
          </p:cNvSpPr>
          <p:nvPr/>
        </p:nvSpPr>
        <p:spPr bwMode="auto">
          <a:xfrm>
            <a:off x="250825" y="1320800"/>
            <a:ext cx="842486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 sz="2000" b="1">
                <a:latin typeface="Calibri" pitchFamily="34" charset="0"/>
              </a:rPr>
              <a:t>	Il MMG dopo aver valutato la situazione famigliare se ritiene che le capacità e le effettive disponibilità della famiglia a prendersi carico del paziente siano insufficienti attiva i Servizi contattando l’èquipe multidimensionale (Unità di Continuità Assistenziale Multidimensionale)</a:t>
            </a:r>
          </a:p>
          <a:p>
            <a:pPr marL="342900" indent="-342900">
              <a:spcBef>
                <a:spcPct val="50000"/>
              </a:spcBef>
            </a:pPr>
            <a:r>
              <a:rPr lang="it-IT" sz="2000" b="1">
                <a:latin typeface="Calibri" pitchFamily="34" charset="0"/>
              </a:rPr>
              <a:t>  </a:t>
            </a:r>
          </a:p>
          <a:p>
            <a:pPr marL="342900" indent="-342900">
              <a:spcBef>
                <a:spcPct val="50000"/>
              </a:spcBef>
            </a:pPr>
            <a:r>
              <a:rPr lang="it-IT" b="1">
                <a:latin typeface="Calibri" pitchFamily="34" charset="0"/>
              </a:rPr>
              <a:t>	</a:t>
            </a:r>
            <a:r>
              <a:rPr lang="it-IT" b="1" u="sng">
                <a:latin typeface="Calibri" pitchFamily="34" charset="0"/>
              </a:rPr>
              <a:t>Tipi di intervento:</a:t>
            </a:r>
          </a:p>
          <a:p>
            <a:pPr marL="342900" indent="-342900">
              <a:spcBef>
                <a:spcPct val="50000"/>
              </a:spcBef>
            </a:pP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      Assistenza domiciliare integrata </a:t>
            </a:r>
            <a:r>
              <a:rPr lang="it-IT" sz="1600" b="1">
                <a:latin typeface="Calibri" pitchFamily="34" charset="0"/>
              </a:rPr>
              <a:t>(riabilitazione, assistenza infermieristica, empowerment , gestione dei disturbi comportamentali)       </a:t>
            </a:r>
          </a:p>
          <a:p>
            <a:pPr marL="342900" indent="-342900">
              <a:spcBef>
                <a:spcPct val="50000"/>
              </a:spcBef>
            </a:pPr>
            <a:r>
              <a:rPr lang="it-IT" sz="1600" b="1">
                <a:latin typeface="Calibri" pitchFamily="34" charset="0"/>
              </a:rPr>
              <a:t> </a:t>
            </a: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     Centro diurno </a:t>
            </a:r>
            <a:r>
              <a:rPr lang="it-IT" sz="1600" b="1">
                <a:latin typeface="Calibri" pitchFamily="34" charset="0"/>
              </a:rPr>
              <a:t>(intervento sul paziente, aiuto per la famiglia, ritardo nella istituzionalizzazione in RSA)</a:t>
            </a:r>
          </a:p>
          <a:p>
            <a:pPr marL="342900" indent="-342900">
              <a:spcBef>
                <a:spcPct val="50000"/>
              </a:spcBef>
            </a:pPr>
            <a:r>
              <a:rPr lang="it-IT" sz="2000" b="1">
                <a:latin typeface="Calibri" pitchFamily="34" charset="0"/>
              </a:rPr>
              <a:t>	</a:t>
            </a: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Ricovero di sollievo </a:t>
            </a:r>
            <a:r>
              <a:rPr lang="it-IT" sz="1600" b="1">
                <a:latin typeface="Calibri" pitchFamily="34" charset="0"/>
              </a:rPr>
              <a:t>(riabilitazione, aiuto per la famiglia)</a:t>
            </a:r>
          </a:p>
          <a:p>
            <a:pPr marL="342900" indent="-342900">
              <a:spcBef>
                <a:spcPct val="50000"/>
              </a:spcBef>
            </a:pP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	Ricovero in 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tonda angolo diagonale rettangolo 12"/>
          <p:cNvSpPr/>
          <p:nvPr/>
        </p:nvSpPr>
        <p:spPr bwMode="auto">
          <a:xfrm>
            <a:off x="323850" y="1052513"/>
            <a:ext cx="8383588" cy="1152525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81923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PROBLEMI GIURIDICI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1929" name="Rectangle 3"/>
          <p:cNvSpPr txBox="1">
            <a:spLocks noChangeArrowheads="1"/>
          </p:cNvSpPr>
          <p:nvPr/>
        </p:nvSpPr>
        <p:spPr bwMode="auto">
          <a:xfrm>
            <a:off x="457200" y="4005263"/>
            <a:ext cx="8229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solidFill>
                <a:srgbClr val="880E45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it-IT" sz="2400"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Particolari dinamiche familiari o condizioni culturali talvolta accolgono con diffidenza o ostilità simili proposte: la famiglia deve essere aiutata a valutarle e interpretarle come forma di tutela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81930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Richiesta invalidità</a:t>
            </a:r>
          </a:p>
          <a:p>
            <a:pPr algn="ctr"/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 Indennità di accompagnamento: legge 11/2/80 n°18</a:t>
            </a:r>
          </a:p>
          <a:p>
            <a:pPr algn="ctr"/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 Rettifica orario di lavoro: legge 104/1992</a:t>
            </a:r>
          </a:p>
        </p:txBody>
      </p:sp>
      <p:sp>
        <p:nvSpPr>
          <p:cNvPr id="2" name="Arrotonda angolo diagonale rettangolo 12"/>
          <p:cNvSpPr/>
          <p:nvPr/>
        </p:nvSpPr>
        <p:spPr bwMode="auto">
          <a:xfrm>
            <a:off x="395288" y="2636838"/>
            <a:ext cx="8383587" cy="1081087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81932" name="Rectangle 13"/>
          <p:cNvSpPr>
            <a:spLocks noChangeArrowheads="1"/>
          </p:cNvSpPr>
          <p:nvPr/>
        </p:nvSpPr>
        <p:spPr bwMode="auto">
          <a:xfrm>
            <a:off x="395288" y="2636838"/>
            <a:ext cx="8383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Amministratore di sostegno: legale di fiducia</a:t>
            </a:r>
          </a:p>
          <a:p>
            <a:pPr algn="ctr"/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Procura generale: atto pubblico notarile</a:t>
            </a:r>
          </a:p>
          <a:p>
            <a:pPr algn="ctr"/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Interdizione-Inabilitazione: nomina di un tutore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83970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PROBLEMI ETICI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3976" name="Rectangle 3"/>
          <p:cNvSpPr txBox="1">
            <a:spLocks noChangeArrowheads="1"/>
          </p:cNvSpPr>
          <p:nvPr/>
        </p:nvSpPr>
        <p:spPr bwMode="auto">
          <a:xfrm>
            <a:off x="457200" y="1279525"/>
            <a:ext cx="8362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600" b="1">
                <a:latin typeface="Calibri" pitchFamily="34" charset="0"/>
              </a:rPr>
              <a:t> </a:t>
            </a:r>
            <a:r>
              <a:rPr lang="it-IT" b="1">
                <a:latin typeface="Calibri" pitchFamily="34" charset="0"/>
              </a:rPr>
              <a:t>Comunicazione della diagnosi (come e anche al paziente?)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Rispetto delle scelte individuali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Libertà della persona/ Capacità di scelta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Intensività diagnostica terapeutica (interventismo/astensionismo)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Ricovero in ospedale in caso di patologia acuta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Idratazione e alimentazione artificiale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P.E.G /SNG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“Accompagnamento”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Scelte di fine vita e cure appropriate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it-IT" b="1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Equilibrio nelle cure : I trattamenti nella fase terminale sollevano problematiche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 significative in merito alla natura delle cure appropriate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Soprattutto nelle fasi più avanzate la demenza è una “malattia terminale” e quindi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richiede un approccio di cura “globale” e di tipo palliativo, inteso come un approccio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che mira ad alleviare i sintomi, promuovere benessere e qualità di vita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Il MMG dispone di elementi di aiuto e di conoscenza (fiducia costruita negli anni)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 molto importanti per aiutare il caregiver e supportarlo nelle scelte e decisioni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tonda angolo diagonale rettangolo 11"/>
          <p:cNvSpPr/>
          <p:nvPr/>
        </p:nvSpPr>
        <p:spPr bwMode="auto">
          <a:xfrm>
            <a:off x="323850" y="4076700"/>
            <a:ext cx="8383588" cy="1439863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86019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FASE AVANZATA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6025" name="Rectangle 3"/>
          <p:cNvSpPr txBox="1">
            <a:spLocks noChangeArrowheads="1"/>
          </p:cNvSpPr>
          <p:nvPr/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Variabile in base all’età, alle altre patologie presenti, al tipo demenza.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Perdita di funzioni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(motoria, controllo sfinterico, alimentazione-idratazione, comunicazione)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Inquadramento dei problemi clinici e la rilevazione di eventuali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problemi trattabili.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solidFill>
                <a:srgbClr val="880E45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Obiettivo è il comfort, il miglior benessere possibile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000" b="1">
              <a:solidFill>
                <a:srgbClr val="6B0B36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000" b="1">
                <a:solidFill>
                  <a:srgbClr val="6B0B36"/>
                </a:solidFill>
                <a:latin typeface="Calibri" pitchFamily="34" charset="0"/>
              </a:rPr>
              <a:t>Indispensabile l’accompagnamento di paziente e famiglia e l’attenzione ad evitare ricoveri ospedalieri ed interventi futili/sproporzionati</a:t>
            </a:r>
            <a:endParaRPr lang="it-IT" sz="2800" b="1">
              <a:solidFill>
                <a:srgbClr val="6B0B3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tonda angolo diagonale rettangolo 12"/>
          <p:cNvSpPr/>
          <p:nvPr/>
        </p:nvSpPr>
        <p:spPr bwMode="auto">
          <a:xfrm>
            <a:off x="323850" y="908050"/>
            <a:ext cx="8383588" cy="504825"/>
          </a:xfrm>
          <a:prstGeom prst="round2DiagRect">
            <a:avLst>
              <a:gd name="adj1" fmla="val 22101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endParaRPr lang="it-IT" sz="2400" dirty="0">
              <a:solidFill>
                <a:srgbClr val="6B0B36"/>
              </a:solidFill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88067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COMUNICAZIONE: VERBALE E NON VERBALE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807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Assumere una posizione frontale di dialogo cercando se possibile un contatto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 oculare  (guardarsi negli occhi)   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Scandire bene le parole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Utilizzare più canali di comunicazione (parole + mimica e gestualità + immagini  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 visive, ad esempio mostrare il piatto con il cibo intanto che lo si invita a mangiare)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Utilizzare frasi brevi e semplici alle quali il malato possa rispondere con si/no o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 assenso/diniego del capo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Utilizzare frasi dialettali se il malato comunica tramite esse e le capisce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Rassicurare comunque il malato se non capisce, lodarlo quando capisce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Recuperare la sua attenzione toccandogli la mano, accarezzandolo, chiamandolo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   per nome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Se necessario abbracciare o prendere sottobraccio il malato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Accettare tempi di risposta rallentati rispetto al normale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Non spazientirsi dinanzi a risposte errate o incongrue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Ricordare sempre che il malato è lui e che percepisce le nostre emozioni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1">
                <a:latin typeface="Calibri" pitchFamily="34" charset="0"/>
              </a:rPr>
              <a:t>• Utilizzare il canto o la musica come veicolo di comunicazione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539750" y="981075"/>
            <a:ext cx="554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8075" name="Text Box 12"/>
          <p:cNvSpPr txBox="1">
            <a:spLocks noChangeArrowheads="1"/>
          </p:cNvSpPr>
          <p:nvPr/>
        </p:nvSpPr>
        <p:spPr bwMode="auto">
          <a:xfrm>
            <a:off x="592138" y="908050"/>
            <a:ext cx="520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8076" name="Text Box 13"/>
          <p:cNvSpPr txBox="1">
            <a:spLocks noChangeArrowheads="1"/>
          </p:cNvSpPr>
          <p:nvPr/>
        </p:nvSpPr>
        <p:spPr bwMode="auto">
          <a:xfrm>
            <a:off x="1116013" y="10525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8077" name="Text Box 15"/>
          <p:cNvSpPr txBox="1">
            <a:spLocks noChangeArrowheads="1"/>
          </p:cNvSpPr>
          <p:nvPr/>
        </p:nvSpPr>
        <p:spPr bwMode="auto">
          <a:xfrm>
            <a:off x="395288" y="981075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Quando non si comunica con le parole...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90114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LA FINE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0120" name="Rectangle 3"/>
          <p:cNvSpPr txBox="1">
            <a:spLocks noChangeArrowheads="1"/>
          </p:cNvSpPr>
          <p:nvPr/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L’accompagnamento del morente è sempre difficile e richiede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molte energie fisiche e psicologiche</a:t>
            </a:r>
            <a:r>
              <a:rPr lang="it-IT" b="1">
                <a:latin typeface="Calibri" pitchFamily="34" charset="0"/>
              </a:rPr>
              <a:t>.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it-IT" b="1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b="1">
                <a:solidFill>
                  <a:srgbClr val="880E45"/>
                </a:solidFill>
                <a:latin typeface="Calibri" pitchFamily="34" charset="0"/>
              </a:rPr>
              <a:t>	</a:t>
            </a: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Bisogni del malato </a:t>
            </a:r>
            <a:r>
              <a:rPr lang="it-IT" sz="2000" b="1">
                <a:latin typeface="Calibri" pitchFamily="34" charset="0"/>
              </a:rPr>
              <a:t>non si esauriscono nelle necessità di natura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                                fisica: nutrizione, mobilità, decubiti, comfort.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	                E’ importante rassicurare attraverso il contatto fisico, la                            	                presenza/vicinanza costante, la voce bassa (cantilene)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it-IT" sz="2000" b="1">
              <a:solidFill>
                <a:srgbClr val="880E45"/>
              </a:solidFill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b="1">
                <a:solidFill>
                  <a:srgbClr val="880E45"/>
                </a:solidFill>
                <a:latin typeface="Calibri" pitchFamily="34" charset="0"/>
              </a:rPr>
              <a:t>	</a:t>
            </a:r>
            <a:r>
              <a:rPr lang="it-IT" sz="2000" b="1">
                <a:solidFill>
                  <a:srgbClr val="880E45"/>
                </a:solidFill>
                <a:latin typeface="Calibri" pitchFamily="34" charset="0"/>
              </a:rPr>
              <a:t>Bisogni del Caregiver </a:t>
            </a:r>
            <a:r>
              <a:rPr lang="it-IT" sz="2000" b="1">
                <a:latin typeface="Calibri" pitchFamily="34" charset="0"/>
              </a:rPr>
              <a:t>: aiuto nel gestire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     		l’assistenza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   		le emozioni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   		la perdita del proprio caro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     		la perdita del ruolo rivestito per anni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it-IT" sz="2000" b="1">
                <a:latin typeface="Calibri" pitchFamily="34" charset="0"/>
              </a:rPr>
              <a:t>     		i sensi di colpa, i timori di inadeguatezza delle scelte e 		dei comportamenti effettuati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it-IT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92162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GRAZIE AI MIEI PAZIENTI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2168" name="Rectangle 5"/>
          <p:cNvSpPr>
            <a:spLocks noChangeArrowheads="1"/>
          </p:cNvSpPr>
          <p:nvPr/>
        </p:nvSpPr>
        <p:spPr bwMode="auto">
          <a:xfrm>
            <a:off x="971550" y="1052513"/>
            <a:ext cx="280828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i="1"/>
              <a:t>Ancora con noi</a:t>
            </a:r>
          </a:p>
          <a:p>
            <a:endParaRPr lang="it-IT"/>
          </a:p>
          <a:p>
            <a:r>
              <a:rPr lang="it-IT"/>
              <a:t>Angelina</a:t>
            </a:r>
          </a:p>
          <a:p>
            <a:r>
              <a:rPr lang="it-IT"/>
              <a:t>Carla</a:t>
            </a:r>
          </a:p>
          <a:p>
            <a:r>
              <a:rPr lang="it-IT"/>
              <a:t>Gentile</a:t>
            </a:r>
          </a:p>
          <a:p>
            <a:r>
              <a:rPr lang="it-IT"/>
              <a:t>Luigia</a:t>
            </a:r>
          </a:p>
          <a:p>
            <a:r>
              <a:rPr lang="it-IT"/>
              <a:t>Lucia</a:t>
            </a:r>
            <a:endParaRPr lang="it-IT">
              <a:solidFill>
                <a:srgbClr val="FF0000"/>
              </a:solidFill>
            </a:endParaRPr>
          </a:p>
          <a:p>
            <a:r>
              <a:rPr lang="it-IT"/>
              <a:t>Angela</a:t>
            </a:r>
            <a:endParaRPr lang="it-IT">
              <a:solidFill>
                <a:srgbClr val="FF0000"/>
              </a:solidFill>
            </a:endParaRPr>
          </a:p>
          <a:p>
            <a:r>
              <a:rPr lang="it-IT"/>
              <a:t>Vittoria </a:t>
            </a:r>
          </a:p>
          <a:p>
            <a:r>
              <a:rPr lang="it-IT"/>
              <a:t>Maria</a:t>
            </a:r>
          </a:p>
          <a:p>
            <a:r>
              <a:rPr lang="it-IT"/>
              <a:t>Iolanda </a:t>
            </a:r>
          </a:p>
          <a:p>
            <a:r>
              <a:rPr lang="it-IT"/>
              <a:t>Rina </a:t>
            </a:r>
          </a:p>
          <a:p>
            <a:r>
              <a:rPr lang="it-IT"/>
              <a:t>Francesca </a:t>
            </a:r>
          </a:p>
          <a:p>
            <a:r>
              <a:rPr lang="it-IT" b="1">
                <a:solidFill>
                  <a:srgbClr val="880E45"/>
                </a:solidFill>
              </a:rPr>
              <a:t>Maria F.</a:t>
            </a:r>
          </a:p>
          <a:p>
            <a:r>
              <a:rPr lang="it-IT" b="1">
                <a:solidFill>
                  <a:srgbClr val="880E45"/>
                </a:solidFill>
              </a:rPr>
              <a:t>Maria  P.</a:t>
            </a:r>
          </a:p>
          <a:p>
            <a:r>
              <a:rPr lang="it-IT" b="1">
                <a:solidFill>
                  <a:srgbClr val="880E45"/>
                </a:solidFill>
              </a:rPr>
              <a:t>Libera </a:t>
            </a:r>
          </a:p>
          <a:p>
            <a:endParaRPr lang="it-IT"/>
          </a:p>
        </p:txBody>
      </p:sp>
      <p:sp>
        <p:nvSpPr>
          <p:cNvPr id="92169" name="Rectangle 7"/>
          <p:cNvSpPr>
            <a:spLocks noChangeArrowheads="1"/>
          </p:cNvSpPr>
          <p:nvPr/>
        </p:nvSpPr>
        <p:spPr bwMode="auto">
          <a:xfrm>
            <a:off x="4786313" y="1052513"/>
            <a:ext cx="3673475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  </a:t>
            </a:r>
            <a:r>
              <a:rPr lang="it-IT" i="1"/>
              <a:t>Deceduti</a:t>
            </a:r>
          </a:p>
          <a:p>
            <a:endParaRPr lang="it-IT"/>
          </a:p>
          <a:p>
            <a:r>
              <a:rPr lang="it-IT"/>
              <a:t>Fernanda                  </a:t>
            </a:r>
          </a:p>
          <a:p>
            <a:r>
              <a:rPr lang="it-IT"/>
              <a:t>Maria                           </a:t>
            </a:r>
          </a:p>
          <a:p>
            <a:r>
              <a:rPr lang="it-IT"/>
              <a:t>Rina                          </a:t>
            </a:r>
          </a:p>
          <a:p>
            <a:r>
              <a:rPr lang="it-IT"/>
              <a:t>Teresa                      </a:t>
            </a:r>
          </a:p>
          <a:p>
            <a:r>
              <a:rPr lang="it-IT"/>
              <a:t>Elide                         </a:t>
            </a:r>
          </a:p>
          <a:p>
            <a:r>
              <a:rPr lang="it-IT"/>
              <a:t>Caterina                    </a:t>
            </a:r>
          </a:p>
          <a:p>
            <a:r>
              <a:rPr lang="it-IT"/>
              <a:t>Alda                         </a:t>
            </a:r>
            <a:endParaRPr lang="it-IT">
              <a:solidFill>
                <a:srgbClr val="FF0000"/>
              </a:solidFill>
            </a:endParaRPr>
          </a:p>
          <a:p>
            <a:r>
              <a:rPr lang="it-IT"/>
              <a:t>Nerina</a:t>
            </a:r>
          </a:p>
          <a:p>
            <a:r>
              <a:rPr lang="it-IT"/>
              <a:t>Isolina  </a:t>
            </a:r>
          </a:p>
          <a:p>
            <a:r>
              <a:rPr lang="it-IT" b="1">
                <a:solidFill>
                  <a:srgbClr val="690B36"/>
                </a:solidFill>
              </a:rPr>
              <a:t>Rosa</a:t>
            </a:r>
            <a:r>
              <a:rPr lang="it-IT"/>
              <a:t>          </a:t>
            </a:r>
          </a:p>
          <a:p>
            <a:r>
              <a:rPr lang="it-IT" b="1">
                <a:solidFill>
                  <a:srgbClr val="880E45"/>
                </a:solidFill>
              </a:rPr>
              <a:t>Giulietta</a:t>
            </a:r>
          </a:p>
          <a:p>
            <a:r>
              <a:rPr lang="it-IT" b="1">
                <a:solidFill>
                  <a:srgbClr val="880E45"/>
                </a:solidFill>
              </a:rPr>
              <a:t>Francesca                         </a:t>
            </a:r>
          </a:p>
          <a:p>
            <a:r>
              <a:rPr lang="it-IT" b="1">
                <a:solidFill>
                  <a:srgbClr val="880E45"/>
                </a:solidFill>
              </a:rPr>
              <a:t>Teresa</a:t>
            </a:r>
          </a:p>
          <a:p>
            <a:r>
              <a:rPr lang="it-IT" b="1">
                <a:solidFill>
                  <a:srgbClr val="880E45"/>
                </a:solidFill>
              </a:rPr>
              <a:t>Iole</a:t>
            </a:r>
          </a:p>
          <a:p>
            <a:endParaRPr lang="it-IT" b="1">
              <a:solidFill>
                <a:srgbClr val="880E45"/>
              </a:solidFill>
            </a:endParaRPr>
          </a:p>
          <a:p>
            <a:endParaRPr lang="it-IT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it-IT" sz="1600">
              <a:solidFill>
                <a:srgbClr val="FF0000"/>
              </a:solidFill>
            </a:endParaRPr>
          </a:p>
        </p:txBody>
      </p:sp>
      <p:sp>
        <p:nvSpPr>
          <p:cNvPr id="92170" name="Rectangle 5"/>
          <p:cNvSpPr>
            <a:spLocks noChangeArrowheads="1"/>
          </p:cNvSpPr>
          <p:nvPr/>
        </p:nvSpPr>
        <p:spPr bwMode="auto">
          <a:xfrm>
            <a:off x="2700338" y="1336675"/>
            <a:ext cx="1295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r>
              <a:rPr lang="it-IT"/>
              <a:t>Aldino</a:t>
            </a:r>
          </a:p>
          <a:p>
            <a:r>
              <a:rPr lang="it-IT"/>
              <a:t>Giovanni</a:t>
            </a:r>
          </a:p>
          <a:p>
            <a:r>
              <a:rPr lang="it-IT"/>
              <a:t>Vincenzo</a:t>
            </a:r>
          </a:p>
          <a:p>
            <a:r>
              <a:rPr lang="it-IT"/>
              <a:t>Giovanni </a:t>
            </a:r>
          </a:p>
          <a:p>
            <a:r>
              <a:rPr lang="it-IT" b="1">
                <a:solidFill>
                  <a:srgbClr val="880E45"/>
                </a:solidFill>
              </a:rPr>
              <a:t>Pietro</a:t>
            </a:r>
          </a:p>
          <a:p>
            <a:r>
              <a:rPr lang="it-IT" b="1">
                <a:solidFill>
                  <a:srgbClr val="880E45"/>
                </a:solidFill>
              </a:rPr>
              <a:t>Enrico</a:t>
            </a:r>
          </a:p>
          <a:p>
            <a:endParaRPr lang="it-IT"/>
          </a:p>
        </p:txBody>
      </p:sp>
      <p:sp>
        <p:nvSpPr>
          <p:cNvPr id="92171" name="Rectangle 5"/>
          <p:cNvSpPr>
            <a:spLocks noChangeArrowheads="1"/>
          </p:cNvSpPr>
          <p:nvPr/>
        </p:nvSpPr>
        <p:spPr bwMode="auto">
          <a:xfrm>
            <a:off x="6946900" y="1330325"/>
            <a:ext cx="1657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r>
              <a:rPr lang="it-IT"/>
              <a:t>Carlo M.</a:t>
            </a:r>
          </a:p>
          <a:p>
            <a:r>
              <a:rPr lang="it-IT"/>
              <a:t>Vittorio G.</a:t>
            </a:r>
          </a:p>
          <a:p>
            <a:r>
              <a:rPr lang="it-IT"/>
              <a:t>Aldo G.</a:t>
            </a:r>
          </a:p>
          <a:p>
            <a:r>
              <a:rPr lang="it-IT"/>
              <a:t>Mario M.</a:t>
            </a:r>
          </a:p>
          <a:p>
            <a:r>
              <a:rPr lang="it-IT"/>
              <a:t>Carlo C.</a:t>
            </a:r>
            <a:endParaRPr lang="it-IT">
              <a:solidFill>
                <a:srgbClr val="FF0000"/>
              </a:solidFill>
            </a:endParaRPr>
          </a:p>
          <a:p>
            <a:r>
              <a:rPr lang="it-IT"/>
              <a:t>Primo P.</a:t>
            </a:r>
          </a:p>
          <a:p>
            <a:r>
              <a:rPr lang="it-IT" b="1">
                <a:solidFill>
                  <a:srgbClr val="880E45"/>
                </a:solidFill>
              </a:rPr>
              <a:t>Vittorio M.</a:t>
            </a:r>
          </a:p>
          <a:p>
            <a:r>
              <a:rPr lang="it-IT" b="1">
                <a:solidFill>
                  <a:srgbClr val="880E45"/>
                </a:solidFill>
              </a:rPr>
              <a:t>Carlo G.</a:t>
            </a:r>
          </a:p>
          <a:p>
            <a:endParaRPr lang="it-IT">
              <a:solidFill>
                <a:srgbClr val="880E45"/>
              </a:solidFill>
            </a:endParaRPr>
          </a:p>
        </p:txBody>
      </p:sp>
      <p:sp>
        <p:nvSpPr>
          <p:cNvPr id="92172" name="Text Box 9"/>
          <p:cNvSpPr txBox="1">
            <a:spLocks noChangeArrowheads="1"/>
          </p:cNvSpPr>
          <p:nvPr/>
        </p:nvSpPr>
        <p:spPr bwMode="auto">
          <a:xfrm>
            <a:off x="971550" y="5949950"/>
            <a:ext cx="345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>
                <a:solidFill>
                  <a:srgbClr val="880E45"/>
                </a:solidFill>
              </a:rPr>
              <a:t>Ricoverati in RSA</a:t>
            </a:r>
          </a:p>
        </p:txBody>
      </p:sp>
      <p:pic>
        <p:nvPicPr>
          <p:cNvPr id="921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292600"/>
            <a:ext cx="2611437" cy="2093913"/>
          </a:xfrm>
          <a:prstGeom prst="rect">
            <a:avLst/>
          </a:prstGeom>
          <a:noFill/>
          <a:ln w="15875">
            <a:solidFill>
              <a:srgbClr val="6B0B3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20482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57200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 STORIA NATURALE DELLA MALATTIA DI ALZHEIMER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1193800"/>
            <a:ext cx="7947025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94211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57200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... GRAZIE PER L’ATTENZIONE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4217" name="Picture 2" descr="mhtml:file://M:\demenza\presentazione\Vecchia%20con%20bambola.mht!http://www.gallito.eu/blog/wp-content/uploads/2012/11/vecchia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81075"/>
            <a:ext cx="7961313" cy="53276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tonda angolo diagonale rettangolo 18"/>
          <p:cNvSpPr/>
          <p:nvPr/>
        </p:nvSpPr>
        <p:spPr bwMode="auto">
          <a:xfrm>
            <a:off x="755650" y="1196975"/>
            <a:ext cx="7704138" cy="4752975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22531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 PUNTI CRITICI DEL PERCORSO DEMENZA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537" name="CasellaDiTesto 16"/>
          <p:cNvSpPr txBox="1">
            <a:spLocks noChangeArrowheads="1"/>
          </p:cNvSpPr>
          <p:nvPr/>
        </p:nvSpPr>
        <p:spPr bwMode="auto">
          <a:xfrm>
            <a:off x="1042988" y="1341438"/>
            <a:ext cx="74168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Individuare e inquadrare correttamente i sintomi per porre   diagnosi</a:t>
            </a:r>
            <a:endParaRPr lang="it-IT" b="1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La comunicazione della diagnosi: alla famiglia, e al paziente?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La terapia del disturbo cognitivo: fino a quando, con che cosa?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La terapia dei disturbi del comportamento: quando, con che   farmaci, con quali  approcci non farmacologici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La terapia delle patologie somatiche (comorbilità)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L’ ambiente dove vive il paziente (casa, centri diurni, quando ospedalizzare, quando  istituzionalizzare)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La ricerca dell’equilibrio e le scelte ultime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altLang="ja-JP" sz="2000" b="1">
                <a:latin typeface="Calibri" pitchFamily="34" charset="0"/>
                <a:cs typeface="ＭＳ Ｐゴシック"/>
              </a:rPr>
              <a:t>L’accompagnamento dei famigliari (e i sensi di colpa)</a:t>
            </a:r>
            <a:endParaRPr lang="it-IT" sz="2000" b="1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it-IT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24578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57200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I PRIMI SEGNALI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92263" y="863600"/>
            <a:ext cx="588803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26626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LA DIAGNOSI DI DEMENZA IN MEDICINA GENERALE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Arrotonda angolo diagonale rettangolo 12"/>
          <p:cNvSpPr/>
          <p:nvPr/>
        </p:nvSpPr>
        <p:spPr bwMode="auto">
          <a:xfrm>
            <a:off x="755650" y="1276350"/>
            <a:ext cx="7777163" cy="2368550"/>
          </a:xfrm>
          <a:prstGeom prst="round2DiagRect">
            <a:avLst>
              <a:gd name="adj1" fmla="val 15446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r>
              <a:rPr lang="it-IT" sz="2400" b="1">
                <a:latin typeface="Calibri" pitchFamily="34" charset="0"/>
              </a:rPr>
              <a:t>Grazie al rapporto pluriennale con i pazienti e le loro </a:t>
            </a:r>
          </a:p>
          <a:p>
            <a:pPr>
              <a:lnSpc>
                <a:spcPct val="80000"/>
              </a:lnSpc>
              <a:defRPr/>
            </a:pPr>
            <a:r>
              <a:rPr lang="it-IT" sz="2400" b="1">
                <a:latin typeface="Calibri" pitchFamily="34" charset="0"/>
              </a:rPr>
              <a:t>famiglie, i MMG sono in una posizione favorevole e unica </a:t>
            </a:r>
          </a:p>
          <a:p>
            <a:pPr>
              <a:lnSpc>
                <a:spcPct val="80000"/>
              </a:lnSpc>
              <a:defRPr/>
            </a:pPr>
            <a:r>
              <a:rPr lang="it-IT" sz="2400" b="1">
                <a:latin typeface="Calibri" pitchFamily="34" charset="0"/>
              </a:rPr>
              <a:t>per raccogliere informazioni che servono per una </a:t>
            </a:r>
          </a:p>
          <a:p>
            <a:pPr>
              <a:lnSpc>
                <a:spcPct val="80000"/>
              </a:lnSpc>
              <a:defRPr/>
            </a:pPr>
            <a:r>
              <a:rPr lang="it-IT" sz="2400" b="1">
                <a:latin typeface="Calibri" pitchFamily="34" charset="0"/>
              </a:rPr>
              <a:t>valutazione del profilo bio-psico-sociale e funzionale </a:t>
            </a:r>
          </a:p>
          <a:p>
            <a:pPr>
              <a:lnSpc>
                <a:spcPct val="80000"/>
              </a:lnSpc>
              <a:defRPr/>
            </a:pPr>
            <a:r>
              <a:rPr lang="it-IT" sz="2400" b="1">
                <a:latin typeface="Calibri" pitchFamily="34" charset="0"/>
              </a:rPr>
              <a:t>del paziente</a:t>
            </a:r>
          </a:p>
          <a:p>
            <a:pPr>
              <a:lnSpc>
                <a:spcPct val="80000"/>
              </a:lnSpc>
              <a:defRPr/>
            </a:pPr>
            <a:endParaRPr lang="it-IT" sz="2400"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1200" b="1">
                <a:latin typeface="Calibri" pitchFamily="34" charset="0"/>
              </a:rPr>
              <a:t>(Pond e Brodaty, 2004, Villars et al., 2010).</a:t>
            </a:r>
          </a:p>
        </p:txBody>
      </p:sp>
      <p:sp>
        <p:nvSpPr>
          <p:cNvPr id="14" name="Arrotonda angolo diagonale rettangolo 13"/>
          <p:cNvSpPr/>
          <p:nvPr/>
        </p:nvSpPr>
        <p:spPr bwMode="auto">
          <a:xfrm>
            <a:off x="755650" y="3797300"/>
            <a:ext cx="7848600" cy="1431925"/>
          </a:xfrm>
          <a:prstGeom prst="round2DiagRect">
            <a:avLst>
              <a:gd name="adj1" fmla="val 24315"/>
              <a:gd name="adj2" fmla="val 0"/>
            </a:avLst>
          </a:prstGeom>
          <a:solidFill>
            <a:srgbClr val="F59DC5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  <a:defRPr/>
            </a:pPr>
            <a:r>
              <a:rPr lang="it-IT" sz="2400" b="1" dirty="0">
                <a:latin typeface="Calibri" pitchFamily="34" charset="0"/>
              </a:rPr>
              <a:t>Queste informazioni sono poi fondamentali e determinanti </a:t>
            </a:r>
          </a:p>
          <a:p>
            <a:pPr>
              <a:lnSpc>
                <a:spcPct val="80000"/>
              </a:lnSpc>
              <a:defRPr/>
            </a:pPr>
            <a:r>
              <a:rPr lang="it-IT" sz="2400" b="1" dirty="0">
                <a:latin typeface="Calibri" pitchFamily="34" charset="0"/>
              </a:rPr>
              <a:t>sia per il processo diagnostico che per l'analisi e valutazione  </a:t>
            </a:r>
          </a:p>
          <a:p>
            <a:pPr>
              <a:lnSpc>
                <a:spcPct val="80000"/>
              </a:lnSpc>
              <a:defRPr/>
            </a:pPr>
            <a:r>
              <a:rPr lang="it-IT" sz="2400" b="1" dirty="0">
                <a:latin typeface="Calibri" pitchFamily="34" charset="0"/>
              </a:rPr>
              <a:t>degli effetti dei trattamenti e le scelte successive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28674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708025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PDTA elaborato nel 2011</a:t>
            </a:r>
          </a:p>
          <a:p>
            <a:pPr algn="ctr"/>
            <a:r>
              <a:rPr lang="it-IT" sz="1600" b="1">
                <a:solidFill>
                  <a:schemeClr val="bg1"/>
                </a:solidFill>
                <a:latin typeface="Calibri" pitchFamily="34" charset="0"/>
              </a:rPr>
              <a:t>Percorso diagnostico terapeutico assistenziale per pazienti con decadimento cognitivo o demenza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68313" y="1196975"/>
            <a:ext cx="8207375" cy="5300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>
                <a:solidFill>
                  <a:srgbClr val="880E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Elaborato da un tavolo di lavoro con Rappresentanti</a:t>
            </a:r>
            <a:r>
              <a:rPr lang="it-IT" b="1">
                <a:solidFill>
                  <a:srgbClr val="880E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dei MMG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delle UVA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delle RSA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dell’ASL  (Dipartimento ASSI, Dipartimento Cure Primarie, Farmaceutica, DGD)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it-IT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>
                <a:solidFill>
                  <a:srgbClr val="880E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Prevede e codifica</a:t>
            </a: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screening pre-diagnostico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iter diagnostico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tempi e modalità dei follow-up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modalità di attivazione dei servizi territoriali 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it-IT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b="1">
                <a:solidFill>
                  <a:srgbClr val="880E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Concepito proprio per garantire un approccio multidimensionale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 di condivisione per una gestione integrata e coordinata di paziente e famiglia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Sono stati concordati strumenti di lavoro e percorso dedicato al paziente 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familiari per assicurare  “accompagnamento” e continuità di cure</a:t>
            </a:r>
            <a:r>
              <a:rPr lang="it-IT" sz="1600" b="1" i="1">
                <a:solidFill>
                  <a:srgbClr val="006600"/>
                </a:solidFill>
                <a:latin typeface="Calibri" pitchFamily="34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0800000">
            <a:off x="6084888" y="6623050"/>
            <a:ext cx="2879725" cy="144463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30722" name="CasellaDiTesto 3"/>
          <p:cNvSpPr txBox="1">
            <a:spLocks noChangeArrowheads="1"/>
          </p:cNvSpPr>
          <p:nvPr/>
        </p:nvSpPr>
        <p:spPr bwMode="auto">
          <a:xfrm>
            <a:off x="179388" y="201613"/>
            <a:ext cx="8785225" cy="461962"/>
          </a:xfrm>
          <a:prstGeom prst="rect">
            <a:avLst/>
          </a:prstGeom>
          <a:solidFill>
            <a:srgbClr val="6B0B3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QUESTIONARIO A CURA DEL MMG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4888" y="39688"/>
            <a:ext cx="2879725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388" y="39688"/>
            <a:ext cx="2879725" cy="142875"/>
          </a:xfrm>
          <a:prstGeom prst="rect">
            <a:avLst/>
          </a:prstGeom>
          <a:solidFill>
            <a:srgbClr val="6B0B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/>
          </a:p>
        </p:txBody>
      </p:sp>
      <p:sp>
        <p:nvSpPr>
          <p:cNvPr id="7" name="Rettangolo 6"/>
          <p:cNvSpPr/>
          <p:nvPr/>
        </p:nvSpPr>
        <p:spPr>
          <a:xfrm>
            <a:off x="3132138" y="39688"/>
            <a:ext cx="2879725" cy="142875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>
            <a:off x="179388" y="6623050"/>
            <a:ext cx="2879725" cy="144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10800000">
            <a:off x="3132138" y="6623050"/>
            <a:ext cx="2879725" cy="144463"/>
          </a:xfrm>
          <a:prstGeom prst="rect">
            <a:avLst/>
          </a:prstGeom>
          <a:solidFill>
            <a:srgbClr val="B5135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663575"/>
            <a:ext cx="6469063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3127</Words>
  <Application>Microsoft Office PowerPoint</Application>
  <PresentationFormat>Presentazione su schermo (4:3)</PresentationFormat>
  <Paragraphs>535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PCDorqui</dc:creator>
  <cp:lastModifiedBy>Barbara Andreoli</cp:lastModifiedBy>
  <cp:revision>85</cp:revision>
  <dcterms:created xsi:type="dcterms:W3CDTF">2013-05-04T16:57:48Z</dcterms:created>
  <dcterms:modified xsi:type="dcterms:W3CDTF">2013-06-11T11:37:02Z</dcterms:modified>
</cp:coreProperties>
</file>