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8" r:id="rId3"/>
    <p:sldId id="281" r:id="rId4"/>
    <p:sldId id="289" r:id="rId5"/>
    <p:sldId id="290" r:id="rId6"/>
    <p:sldId id="282" r:id="rId7"/>
    <p:sldId id="291" r:id="rId8"/>
    <p:sldId id="283" r:id="rId9"/>
    <p:sldId id="284" r:id="rId10"/>
    <p:sldId id="285" r:id="rId11"/>
    <p:sldId id="286" r:id="rId12"/>
    <p:sldId id="292" r:id="rId13"/>
    <p:sldId id="293"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Stile chiaro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Stile chiaro 1 - Colore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Stile con tema 2 - Colore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Stile con tema 2 - Colore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5758FB7-9AC5-4552-8A53-C91805E547FA}" styleName="Stile con tema 1 - Colore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959" autoAdjust="0"/>
    <p:restoredTop sz="94660"/>
  </p:normalViewPr>
  <p:slideViewPr>
    <p:cSldViewPr>
      <p:cViewPr varScale="1">
        <p:scale>
          <a:sx n="100" d="100"/>
          <a:sy n="100" d="100"/>
        </p:scale>
        <p:origin x="-84" y="-28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lo stile del titolo</a:t>
            </a:r>
            <a:endParaRPr lang="en-US"/>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a:p>
        </p:txBody>
      </p:sp>
      <p:sp>
        <p:nvSpPr>
          <p:cNvPr id="4" name="Segnaposto data 3"/>
          <p:cNvSpPr>
            <a:spLocks noGrp="1"/>
          </p:cNvSpPr>
          <p:nvPr>
            <p:ph type="dt" sz="half" idx="10"/>
          </p:nvPr>
        </p:nvSpPr>
        <p:spPr/>
        <p:txBody>
          <a:bodyPr/>
          <a:lstStyle/>
          <a:p>
            <a:fld id="{5AF08CEB-406D-4D6D-A77A-FD3A8AEC2FD1}" type="datetimeFigureOut">
              <a:rPr lang="en-US" smtClean="0"/>
              <a:pPr/>
              <a:t>12/3/2018</a:t>
            </a:fld>
            <a:endParaRPr lang="en-US"/>
          </a:p>
        </p:txBody>
      </p:sp>
      <p:sp>
        <p:nvSpPr>
          <p:cNvPr id="5" name="Segnaposto piè di pagina 4"/>
          <p:cNvSpPr>
            <a:spLocks noGrp="1"/>
          </p:cNvSpPr>
          <p:nvPr>
            <p:ph type="ftr" sz="quarter" idx="11"/>
          </p:nvPr>
        </p:nvSpPr>
        <p:spPr/>
        <p:txBody>
          <a:bodyPr/>
          <a:lstStyle/>
          <a:p>
            <a:endParaRPr lang="en-US"/>
          </a:p>
        </p:txBody>
      </p:sp>
      <p:sp>
        <p:nvSpPr>
          <p:cNvPr id="6" name="Segnaposto numero diapositiva 5"/>
          <p:cNvSpPr>
            <a:spLocks noGrp="1"/>
          </p:cNvSpPr>
          <p:nvPr>
            <p:ph type="sldNum" sz="quarter" idx="12"/>
          </p:nvPr>
        </p:nvSpPr>
        <p:spPr/>
        <p:txBody>
          <a:bodyPr/>
          <a:lstStyle/>
          <a:p>
            <a:fld id="{B6B9B497-B1E6-489B-BB63-4E85254627CF}" type="slidenum">
              <a:rPr lang="en-US" smtClean="0"/>
              <a:pPr/>
              <a:t>‹N›</a:t>
            </a:fld>
            <a:endParaRPr lang="en-US"/>
          </a:p>
        </p:txBody>
      </p:sp>
    </p:spTree>
    <p:extLst>
      <p:ext uri="{BB962C8B-B14F-4D97-AF65-F5344CB8AC3E}">
        <p14:creationId xmlns:p14="http://schemas.microsoft.com/office/powerpoint/2010/main" val="39655196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endParaRPr lang="en-US"/>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Segnaposto data 3"/>
          <p:cNvSpPr>
            <a:spLocks noGrp="1"/>
          </p:cNvSpPr>
          <p:nvPr>
            <p:ph type="dt" sz="half" idx="10"/>
          </p:nvPr>
        </p:nvSpPr>
        <p:spPr/>
        <p:txBody>
          <a:bodyPr/>
          <a:lstStyle/>
          <a:p>
            <a:fld id="{5AF08CEB-406D-4D6D-A77A-FD3A8AEC2FD1}" type="datetimeFigureOut">
              <a:rPr lang="en-US" smtClean="0"/>
              <a:pPr/>
              <a:t>12/3/2018</a:t>
            </a:fld>
            <a:endParaRPr lang="en-US"/>
          </a:p>
        </p:txBody>
      </p:sp>
      <p:sp>
        <p:nvSpPr>
          <p:cNvPr id="5" name="Segnaposto piè di pagina 4"/>
          <p:cNvSpPr>
            <a:spLocks noGrp="1"/>
          </p:cNvSpPr>
          <p:nvPr>
            <p:ph type="ftr" sz="quarter" idx="11"/>
          </p:nvPr>
        </p:nvSpPr>
        <p:spPr/>
        <p:txBody>
          <a:bodyPr/>
          <a:lstStyle/>
          <a:p>
            <a:endParaRPr lang="en-US"/>
          </a:p>
        </p:txBody>
      </p:sp>
      <p:sp>
        <p:nvSpPr>
          <p:cNvPr id="6" name="Segnaposto numero diapositiva 5"/>
          <p:cNvSpPr>
            <a:spLocks noGrp="1"/>
          </p:cNvSpPr>
          <p:nvPr>
            <p:ph type="sldNum" sz="quarter" idx="12"/>
          </p:nvPr>
        </p:nvSpPr>
        <p:spPr/>
        <p:txBody>
          <a:bodyPr/>
          <a:lstStyle/>
          <a:p>
            <a:fld id="{B6B9B497-B1E6-489B-BB63-4E85254627CF}" type="slidenum">
              <a:rPr lang="en-US" smtClean="0"/>
              <a:pPr/>
              <a:t>‹N›</a:t>
            </a:fld>
            <a:endParaRPr lang="en-US"/>
          </a:p>
        </p:txBody>
      </p:sp>
    </p:spTree>
    <p:extLst>
      <p:ext uri="{BB962C8B-B14F-4D97-AF65-F5344CB8AC3E}">
        <p14:creationId xmlns:p14="http://schemas.microsoft.com/office/powerpoint/2010/main" val="23467721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lo stile del titolo</a:t>
            </a:r>
            <a:endParaRPr lang="en-US"/>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p>
            <a:fld id="{5AF08CEB-406D-4D6D-A77A-FD3A8AEC2FD1}" type="datetimeFigureOut">
              <a:rPr lang="en-US" smtClean="0"/>
              <a:pPr/>
              <a:t>12/3/2018</a:t>
            </a:fld>
            <a:endParaRPr lang="en-US"/>
          </a:p>
        </p:txBody>
      </p:sp>
      <p:sp>
        <p:nvSpPr>
          <p:cNvPr id="5" name="Segnaposto piè di pagina 4"/>
          <p:cNvSpPr>
            <a:spLocks noGrp="1"/>
          </p:cNvSpPr>
          <p:nvPr>
            <p:ph type="ftr" sz="quarter" idx="11"/>
          </p:nvPr>
        </p:nvSpPr>
        <p:spPr/>
        <p:txBody>
          <a:bodyPr/>
          <a:lstStyle/>
          <a:p>
            <a:endParaRPr lang="en-US"/>
          </a:p>
        </p:txBody>
      </p:sp>
      <p:sp>
        <p:nvSpPr>
          <p:cNvPr id="6" name="Segnaposto numero diapositiva 5"/>
          <p:cNvSpPr>
            <a:spLocks noGrp="1"/>
          </p:cNvSpPr>
          <p:nvPr>
            <p:ph type="sldNum" sz="quarter" idx="12"/>
          </p:nvPr>
        </p:nvSpPr>
        <p:spPr/>
        <p:txBody>
          <a:bodyPr/>
          <a:lstStyle/>
          <a:p>
            <a:fld id="{B6B9B497-B1E6-489B-BB63-4E85254627CF}" type="slidenum">
              <a:rPr lang="en-US" smtClean="0"/>
              <a:pPr/>
              <a:t>‹N›</a:t>
            </a:fld>
            <a:endParaRPr lang="en-US"/>
          </a:p>
        </p:txBody>
      </p:sp>
    </p:spTree>
    <p:extLst>
      <p:ext uri="{BB962C8B-B14F-4D97-AF65-F5344CB8AC3E}">
        <p14:creationId xmlns:p14="http://schemas.microsoft.com/office/powerpoint/2010/main" val="20167382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endParaRPr lang="en-US"/>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5" name="Segnaposto data 4"/>
          <p:cNvSpPr>
            <a:spLocks noGrp="1"/>
          </p:cNvSpPr>
          <p:nvPr>
            <p:ph type="dt" sz="half" idx="10"/>
          </p:nvPr>
        </p:nvSpPr>
        <p:spPr/>
        <p:txBody>
          <a:bodyPr/>
          <a:lstStyle/>
          <a:p>
            <a:fld id="{5AF08CEB-406D-4D6D-A77A-FD3A8AEC2FD1}" type="datetimeFigureOut">
              <a:rPr lang="en-US" smtClean="0"/>
              <a:pPr/>
              <a:t>12/3/2018</a:t>
            </a:fld>
            <a:endParaRPr lang="en-US"/>
          </a:p>
        </p:txBody>
      </p:sp>
      <p:sp>
        <p:nvSpPr>
          <p:cNvPr id="6" name="Segnaposto piè di pagina 5"/>
          <p:cNvSpPr>
            <a:spLocks noGrp="1"/>
          </p:cNvSpPr>
          <p:nvPr>
            <p:ph type="ftr" sz="quarter" idx="11"/>
          </p:nvPr>
        </p:nvSpPr>
        <p:spPr/>
        <p:txBody>
          <a:bodyPr/>
          <a:lstStyle/>
          <a:p>
            <a:endParaRPr lang="en-US"/>
          </a:p>
        </p:txBody>
      </p:sp>
      <p:sp>
        <p:nvSpPr>
          <p:cNvPr id="7" name="Segnaposto numero diapositiva 6"/>
          <p:cNvSpPr>
            <a:spLocks noGrp="1"/>
          </p:cNvSpPr>
          <p:nvPr>
            <p:ph type="sldNum" sz="quarter" idx="12"/>
          </p:nvPr>
        </p:nvSpPr>
        <p:spPr/>
        <p:txBody>
          <a:bodyPr/>
          <a:lstStyle/>
          <a:p>
            <a:fld id="{B6B9B497-B1E6-489B-BB63-4E85254627CF}" type="slidenum">
              <a:rPr lang="en-US" smtClean="0"/>
              <a:pPr/>
              <a:t>‹N›</a:t>
            </a:fld>
            <a:endParaRPr lang="en-US"/>
          </a:p>
        </p:txBody>
      </p:sp>
    </p:spTree>
    <p:extLst>
      <p:ext uri="{BB962C8B-B14F-4D97-AF65-F5344CB8AC3E}">
        <p14:creationId xmlns:p14="http://schemas.microsoft.com/office/powerpoint/2010/main" val="1124122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lo stile del titolo</a:t>
            </a:r>
            <a:endParaRPr lang="en-US"/>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7" name="Segnaposto data 6"/>
          <p:cNvSpPr>
            <a:spLocks noGrp="1"/>
          </p:cNvSpPr>
          <p:nvPr>
            <p:ph type="dt" sz="half" idx="10"/>
          </p:nvPr>
        </p:nvSpPr>
        <p:spPr/>
        <p:txBody>
          <a:bodyPr/>
          <a:lstStyle/>
          <a:p>
            <a:fld id="{5AF08CEB-406D-4D6D-A77A-FD3A8AEC2FD1}" type="datetimeFigureOut">
              <a:rPr lang="en-US" smtClean="0"/>
              <a:pPr/>
              <a:t>12/3/2018</a:t>
            </a:fld>
            <a:endParaRPr lang="en-US"/>
          </a:p>
        </p:txBody>
      </p:sp>
      <p:sp>
        <p:nvSpPr>
          <p:cNvPr id="8" name="Segnaposto piè di pagina 7"/>
          <p:cNvSpPr>
            <a:spLocks noGrp="1"/>
          </p:cNvSpPr>
          <p:nvPr>
            <p:ph type="ftr" sz="quarter" idx="11"/>
          </p:nvPr>
        </p:nvSpPr>
        <p:spPr/>
        <p:txBody>
          <a:bodyPr/>
          <a:lstStyle/>
          <a:p>
            <a:endParaRPr lang="en-US"/>
          </a:p>
        </p:txBody>
      </p:sp>
      <p:sp>
        <p:nvSpPr>
          <p:cNvPr id="9" name="Segnaposto numero diapositiva 8"/>
          <p:cNvSpPr>
            <a:spLocks noGrp="1"/>
          </p:cNvSpPr>
          <p:nvPr>
            <p:ph type="sldNum" sz="quarter" idx="12"/>
          </p:nvPr>
        </p:nvSpPr>
        <p:spPr/>
        <p:txBody>
          <a:bodyPr/>
          <a:lstStyle/>
          <a:p>
            <a:fld id="{B6B9B497-B1E6-489B-BB63-4E85254627CF}" type="slidenum">
              <a:rPr lang="en-US" smtClean="0"/>
              <a:pPr/>
              <a:t>‹N›</a:t>
            </a:fld>
            <a:endParaRPr lang="en-US"/>
          </a:p>
        </p:txBody>
      </p:sp>
    </p:spTree>
    <p:extLst>
      <p:ext uri="{BB962C8B-B14F-4D97-AF65-F5344CB8AC3E}">
        <p14:creationId xmlns:p14="http://schemas.microsoft.com/office/powerpoint/2010/main" val="7355461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endParaRPr lang="en-US"/>
          </a:p>
        </p:txBody>
      </p:sp>
      <p:sp>
        <p:nvSpPr>
          <p:cNvPr id="3" name="Segnaposto data 2"/>
          <p:cNvSpPr>
            <a:spLocks noGrp="1"/>
          </p:cNvSpPr>
          <p:nvPr>
            <p:ph type="dt" sz="half" idx="10"/>
          </p:nvPr>
        </p:nvSpPr>
        <p:spPr/>
        <p:txBody>
          <a:bodyPr/>
          <a:lstStyle/>
          <a:p>
            <a:fld id="{5AF08CEB-406D-4D6D-A77A-FD3A8AEC2FD1}" type="datetimeFigureOut">
              <a:rPr lang="en-US" smtClean="0"/>
              <a:pPr/>
              <a:t>12/3/2018</a:t>
            </a:fld>
            <a:endParaRPr lang="en-US"/>
          </a:p>
        </p:txBody>
      </p:sp>
      <p:sp>
        <p:nvSpPr>
          <p:cNvPr id="4" name="Segnaposto piè di pagina 3"/>
          <p:cNvSpPr>
            <a:spLocks noGrp="1"/>
          </p:cNvSpPr>
          <p:nvPr>
            <p:ph type="ftr" sz="quarter" idx="11"/>
          </p:nvPr>
        </p:nvSpPr>
        <p:spPr/>
        <p:txBody>
          <a:bodyPr/>
          <a:lstStyle/>
          <a:p>
            <a:endParaRPr lang="en-US"/>
          </a:p>
        </p:txBody>
      </p:sp>
      <p:sp>
        <p:nvSpPr>
          <p:cNvPr id="5" name="Segnaposto numero diapositiva 4"/>
          <p:cNvSpPr>
            <a:spLocks noGrp="1"/>
          </p:cNvSpPr>
          <p:nvPr>
            <p:ph type="sldNum" sz="quarter" idx="12"/>
          </p:nvPr>
        </p:nvSpPr>
        <p:spPr/>
        <p:txBody>
          <a:bodyPr/>
          <a:lstStyle/>
          <a:p>
            <a:fld id="{B6B9B497-B1E6-489B-BB63-4E85254627CF}" type="slidenum">
              <a:rPr lang="en-US" smtClean="0"/>
              <a:pPr/>
              <a:t>‹N›</a:t>
            </a:fld>
            <a:endParaRPr lang="en-US"/>
          </a:p>
        </p:txBody>
      </p:sp>
    </p:spTree>
    <p:extLst>
      <p:ext uri="{BB962C8B-B14F-4D97-AF65-F5344CB8AC3E}">
        <p14:creationId xmlns:p14="http://schemas.microsoft.com/office/powerpoint/2010/main" val="5276931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5AF08CEB-406D-4D6D-A77A-FD3A8AEC2FD1}" type="datetimeFigureOut">
              <a:rPr lang="en-US" smtClean="0"/>
              <a:pPr/>
              <a:t>12/3/2018</a:t>
            </a:fld>
            <a:endParaRPr lang="en-US"/>
          </a:p>
        </p:txBody>
      </p:sp>
      <p:sp>
        <p:nvSpPr>
          <p:cNvPr id="3" name="Segnaposto piè di pagina 2"/>
          <p:cNvSpPr>
            <a:spLocks noGrp="1"/>
          </p:cNvSpPr>
          <p:nvPr>
            <p:ph type="ftr" sz="quarter" idx="11"/>
          </p:nvPr>
        </p:nvSpPr>
        <p:spPr/>
        <p:txBody>
          <a:bodyPr/>
          <a:lstStyle/>
          <a:p>
            <a:endParaRPr lang="en-US"/>
          </a:p>
        </p:txBody>
      </p:sp>
      <p:sp>
        <p:nvSpPr>
          <p:cNvPr id="4" name="Segnaposto numero diapositiva 3"/>
          <p:cNvSpPr>
            <a:spLocks noGrp="1"/>
          </p:cNvSpPr>
          <p:nvPr>
            <p:ph type="sldNum" sz="quarter" idx="12"/>
          </p:nvPr>
        </p:nvSpPr>
        <p:spPr/>
        <p:txBody>
          <a:bodyPr/>
          <a:lstStyle/>
          <a:p>
            <a:fld id="{B6B9B497-B1E6-489B-BB63-4E85254627CF}" type="slidenum">
              <a:rPr lang="en-US" smtClean="0"/>
              <a:pPr/>
              <a:t>‹N›</a:t>
            </a:fld>
            <a:endParaRPr lang="en-US"/>
          </a:p>
        </p:txBody>
      </p:sp>
    </p:spTree>
    <p:extLst>
      <p:ext uri="{BB962C8B-B14F-4D97-AF65-F5344CB8AC3E}">
        <p14:creationId xmlns:p14="http://schemas.microsoft.com/office/powerpoint/2010/main" val="34493682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lo stile del titolo</a:t>
            </a:r>
            <a:endParaRPr lang="en-US"/>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5AF08CEB-406D-4D6D-A77A-FD3A8AEC2FD1}" type="datetimeFigureOut">
              <a:rPr lang="en-US" smtClean="0"/>
              <a:pPr/>
              <a:t>12/3/2018</a:t>
            </a:fld>
            <a:endParaRPr lang="en-US"/>
          </a:p>
        </p:txBody>
      </p:sp>
      <p:sp>
        <p:nvSpPr>
          <p:cNvPr id="6" name="Segnaposto piè di pagina 5"/>
          <p:cNvSpPr>
            <a:spLocks noGrp="1"/>
          </p:cNvSpPr>
          <p:nvPr>
            <p:ph type="ftr" sz="quarter" idx="11"/>
          </p:nvPr>
        </p:nvSpPr>
        <p:spPr/>
        <p:txBody>
          <a:bodyPr/>
          <a:lstStyle/>
          <a:p>
            <a:endParaRPr lang="en-US"/>
          </a:p>
        </p:txBody>
      </p:sp>
      <p:sp>
        <p:nvSpPr>
          <p:cNvPr id="7" name="Segnaposto numero diapositiva 6"/>
          <p:cNvSpPr>
            <a:spLocks noGrp="1"/>
          </p:cNvSpPr>
          <p:nvPr>
            <p:ph type="sldNum" sz="quarter" idx="12"/>
          </p:nvPr>
        </p:nvSpPr>
        <p:spPr/>
        <p:txBody>
          <a:bodyPr/>
          <a:lstStyle/>
          <a:p>
            <a:fld id="{B6B9B497-B1E6-489B-BB63-4E85254627CF}" type="slidenum">
              <a:rPr lang="en-US" smtClean="0"/>
              <a:pPr/>
              <a:t>‹N›</a:t>
            </a:fld>
            <a:endParaRPr lang="en-US"/>
          </a:p>
        </p:txBody>
      </p:sp>
    </p:spTree>
    <p:extLst>
      <p:ext uri="{BB962C8B-B14F-4D97-AF65-F5344CB8AC3E}">
        <p14:creationId xmlns:p14="http://schemas.microsoft.com/office/powerpoint/2010/main" val="37025063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lo stile del titolo</a:t>
            </a:r>
            <a:endParaRPr lang="en-US"/>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5AF08CEB-406D-4D6D-A77A-FD3A8AEC2FD1}" type="datetimeFigureOut">
              <a:rPr lang="en-US" smtClean="0"/>
              <a:pPr/>
              <a:t>12/3/2018</a:t>
            </a:fld>
            <a:endParaRPr lang="en-US"/>
          </a:p>
        </p:txBody>
      </p:sp>
      <p:sp>
        <p:nvSpPr>
          <p:cNvPr id="6" name="Segnaposto piè di pagina 5"/>
          <p:cNvSpPr>
            <a:spLocks noGrp="1"/>
          </p:cNvSpPr>
          <p:nvPr>
            <p:ph type="ftr" sz="quarter" idx="11"/>
          </p:nvPr>
        </p:nvSpPr>
        <p:spPr/>
        <p:txBody>
          <a:bodyPr/>
          <a:lstStyle/>
          <a:p>
            <a:endParaRPr lang="en-US"/>
          </a:p>
        </p:txBody>
      </p:sp>
      <p:sp>
        <p:nvSpPr>
          <p:cNvPr id="7" name="Segnaposto numero diapositiva 6"/>
          <p:cNvSpPr>
            <a:spLocks noGrp="1"/>
          </p:cNvSpPr>
          <p:nvPr>
            <p:ph type="sldNum" sz="quarter" idx="12"/>
          </p:nvPr>
        </p:nvSpPr>
        <p:spPr/>
        <p:txBody>
          <a:bodyPr/>
          <a:lstStyle/>
          <a:p>
            <a:fld id="{B6B9B497-B1E6-489B-BB63-4E85254627CF}" type="slidenum">
              <a:rPr lang="en-US" smtClean="0"/>
              <a:pPr/>
              <a:t>‹N›</a:t>
            </a:fld>
            <a:endParaRPr lang="en-US"/>
          </a:p>
        </p:txBody>
      </p:sp>
    </p:spTree>
    <p:extLst>
      <p:ext uri="{BB962C8B-B14F-4D97-AF65-F5344CB8AC3E}">
        <p14:creationId xmlns:p14="http://schemas.microsoft.com/office/powerpoint/2010/main" val="12190631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endParaRPr lang="en-US"/>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Segnaposto data 3"/>
          <p:cNvSpPr>
            <a:spLocks noGrp="1"/>
          </p:cNvSpPr>
          <p:nvPr>
            <p:ph type="dt" sz="half" idx="10"/>
          </p:nvPr>
        </p:nvSpPr>
        <p:spPr/>
        <p:txBody>
          <a:bodyPr/>
          <a:lstStyle/>
          <a:p>
            <a:fld id="{5AF08CEB-406D-4D6D-A77A-FD3A8AEC2FD1}" type="datetimeFigureOut">
              <a:rPr lang="en-US" smtClean="0"/>
              <a:pPr/>
              <a:t>12/3/2018</a:t>
            </a:fld>
            <a:endParaRPr lang="en-US"/>
          </a:p>
        </p:txBody>
      </p:sp>
      <p:sp>
        <p:nvSpPr>
          <p:cNvPr id="5" name="Segnaposto piè di pagina 4"/>
          <p:cNvSpPr>
            <a:spLocks noGrp="1"/>
          </p:cNvSpPr>
          <p:nvPr>
            <p:ph type="ftr" sz="quarter" idx="11"/>
          </p:nvPr>
        </p:nvSpPr>
        <p:spPr/>
        <p:txBody>
          <a:bodyPr/>
          <a:lstStyle/>
          <a:p>
            <a:endParaRPr lang="en-US"/>
          </a:p>
        </p:txBody>
      </p:sp>
      <p:sp>
        <p:nvSpPr>
          <p:cNvPr id="6" name="Segnaposto numero diapositiva 5"/>
          <p:cNvSpPr>
            <a:spLocks noGrp="1"/>
          </p:cNvSpPr>
          <p:nvPr>
            <p:ph type="sldNum" sz="quarter" idx="12"/>
          </p:nvPr>
        </p:nvSpPr>
        <p:spPr/>
        <p:txBody>
          <a:bodyPr/>
          <a:lstStyle/>
          <a:p>
            <a:fld id="{B6B9B497-B1E6-489B-BB63-4E85254627CF}" type="slidenum">
              <a:rPr lang="en-US" smtClean="0"/>
              <a:pPr/>
              <a:t>‹N›</a:t>
            </a:fld>
            <a:endParaRPr lang="en-US"/>
          </a:p>
        </p:txBody>
      </p:sp>
    </p:spTree>
    <p:extLst>
      <p:ext uri="{BB962C8B-B14F-4D97-AF65-F5344CB8AC3E}">
        <p14:creationId xmlns:p14="http://schemas.microsoft.com/office/powerpoint/2010/main" val="18599724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lo stile del titolo</a:t>
            </a:r>
            <a:endParaRPr lang="en-US"/>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Segnaposto data 3"/>
          <p:cNvSpPr>
            <a:spLocks noGrp="1"/>
          </p:cNvSpPr>
          <p:nvPr>
            <p:ph type="dt" sz="half" idx="10"/>
          </p:nvPr>
        </p:nvSpPr>
        <p:spPr/>
        <p:txBody>
          <a:bodyPr/>
          <a:lstStyle/>
          <a:p>
            <a:fld id="{5AF08CEB-406D-4D6D-A77A-FD3A8AEC2FD1}" type="datetimeFigureOut">
              <a:rPr lang="en-US" smtClean="0"/>
              <a:pPr/>
              <a:t>12/3/2018</a:t>
            </a:fld>
            <a:endParaRPr lang="en-US"/>
          </a:p>
        </p:txBody>
      </p:sp>
      <p:sp>
        <p:nvSpPr>
          <p:cNvPr id="5" name="Segnaposto piè di pagina 4"/>
          <p:cNvSpPr>
            <a:spLocks noGrp="1"/>
          </p:cNvSpPr>
          <p:nvPr>
            <p:ph type="ftr" sz="quarter" idx="11"/>
          </p:nvPr>
        </p:nvSpPr>
        <p:spPr/>
        <p:txBody>
          <a:bodyPr/>
          <a:lstStyle/>
          <a:p>
            <a:endParaRPr lang="en-US"/>
          </a:p>
        </p:txBody>
      </p:sp>
      <p:sp>
        <p:nvSpPr>
          <p:cNvPr id="6" name="Segnaposto numero diapositiva 5"/>
          <p:cNvSpPr>
            <a:spLocks noGrp="1"/>
          </p:cNvSpPr>
          <p:nvPr>
            <p:ph type="sldNum" sz="quarter" idx="12"/>
          </p:nvPr>
        </p:nvSpPr>
        <p:spPr/>
        <p:txBody>
          <a:bodyPr/>
          <a:lstStyle/>
          <a:p>
            <a:fld id="{B6B9B497-B1E6-489B-BB63-4E85254627CF}" type="slidenum">
              <a:rPr lang="en-US" smtClean="0"/>
              <a:pPr/>
              <a:t>‹N›</a:t>
            </a:fld>
            <a:endParaRPr lang="en-US"/>
          </a:p>
        </p:txBody>
      </p:sp>
    </p:spTree>
    <p:extLst>
      <p:ext uri="{BB962C8B-B14F-4D97-AF65-F5344CB8AC3E}">
        <p14:creationId xmlns:p14="http://schemas.microsoft.com/office/powerpoint/2010/main" val="209904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a:t>Fare clic per modificare lo stile del titolo</a:t>
            </a:r>
            <a:endParaRPr lang="en-US"/>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F08CEB-406D-4D6D-A77A-FD3A8AEC2FD1}" type="datetimeFigureOut">
              <a:rPr lang="en-US" smtClean="0"/>
              <a:pPr/>
              <a:t>12/3/2018</a:t>
            </a:fld>
            <a:endParaRPr lang="en-US"/>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B9B497-B1E6-489B-BB63-4E85254627CF}" type="slidenum">
              <a:rPr lang="en-US" smtClean="0"/>
              <a:pPr/>
              <a:t>‹N›</a:t>
            </a:fld>
            <a:endParaRPr lang="en-US"/>
          </a:p>
        </p:txBody>
      </p:sp>
    </p:spTree>
    <p:extLst>
      <p:ext uri="{BB962C8B-B14F-4D97-AF65-F5344CB8AC3E}">
        <p14:creationId xmlns:p14="http://schemas.microsoft.com/office/powerpoint/2010/main" val="23688587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4"/>
          <p:cNvSpPr txBox="1">
            <a:spLocks noChangeArrowheads="1"/>
          </p:cNvSpPr>
          <p:nvPr/>
        </p:nvSpPr>
        <p:spPr bwMode="auto">
          <a:xfrm>
            <a:off x="1259632" y="4941168"/>
            <a:ext cx="6705600" cy="1600438"/>
          </a:xfrm>
          <a:prstGeom prst="rect">
            <a:avLst/>
          </a:prstGeom>
          <a:noFill/>
          <a:ln w="9525">
            <a:noFill/>
            <a:miter lim="800000"/>
            <a:headEnd/>
            <a:tailEnd/>
          </a:ln>
        </p:spPr>
        <p:txBody>
          <a:bodyPr>
            <a:spAutoFit/>
          </a:bodyPr>
          <a:lstStyle/>
          <a:p>
            <a:pPr algn="ctr" eaLnBrk="1" hangingPunct="1">
              <a:lnSpc>
                <a:spcPct val="50000"/>
              </a:lnSpc>
              <a:spcBef>
                <a:spcPct val="50000"/>
              </a:spcBef>
            </a:pPr>
            <a:endParaRPr lang="it-IT" altLang="en-US" sz="2800" b="1" dirty="0">
              <a:solidFill>
                <a:schemeClr val="tx2"/>
              </a:solidFill>
            </a:endParaRPr>
          </a:p>
          <a:p>
            <a:pPr algn="ctr" eaLnBrk="1" hangingPunct="1">
              <a:lnSpc>
                <a:spcPct val="50000"/>
              </a:lnSpc>
              <a:spcBef>
                <a:spcPct val="50000"/>
              </a:spcBef>
            </a:pPr>
            <a:r>
              <a:rPr lang="it-IT" altLang="en-US" sz="2800" b="1" dirty="0">
                <a:solidFill>
                  <a:schemeClr val="tx2"/>
                </a:solidFill>
              </a:rPr>
              <a:t>Angelo Bianchetti</a:t>
            </a:r>
            <a:endParaRPr lang="it-IT" altLang="en-US" sz="2800" b="1" noProof="1">
              <a:solidFill>
                <a:schemeClr val="tx2"/>
              </a:solidFill>
            </a:endParaRPr>
          </a:p>
          <a:p>
            <a:pPr algn="ctr" eaLnBrk="1" hangingPunct="1"/>
            <a:r>
              <a:rPr lang="it-IT" altLang="en-US" sz="1400" dirty="0">
                <a:solidFill>
                  <a:schemeClr val="tx2"/>
                </a:solidFill>
              </a:rPr>
              <a:t>Dipartimento Medicina e Riabilitazione - Istituto Clinico </a:t>
            </a:r>
            <a:r>
              <a:rPr lang="it-IT" altLang="en-US" sz="1400" dirty="0" err="1">
                <a:solidFill>
                  <a:schemeClr val="tx2"/>
                </a:solidFill>
              </a:rPr>
              <a:t>S.Anna</a:t>
            </a:r>
            <a:r>
              <a:rPr lang="it-IT" altLang="en-US" sz="1400" dirty="0">
                <a:solidFill>
                  <a:schemeClr val="tx2"/>
                </a:solidFill>
              </a:rPr>
              <a:t> – Brescia</a:t>
            </a:r>
          </a:p>
          <a:p>
            <a:pPr algn="ctr" eaLnBrk="1" hangingPunct="1"/>
            <a:r>
              <a:rPr lang="it-IT" altLang="en-US" sz="1400" dirty="0">
                <a:solidFill>
                  <a:schemeClr val="tx2"/>
                </a:solidFill>
              </a:rPr>
              <a:t>Università di Brescia Scuola di Specializzazione in Geriatria</a:t>
            </a:r>
          </a:p>
          <a:p>
            <a:pPr algn="ctr" eaLnBrk="1" hangingPunct="1"/>
            <a:r>
              <a:rPr lang="it-IT" altLang="en-US" sz="1400" dirty="0">
                <a:solidFill>
                  <a:schemeClr val="tx2"/>
                </a:solidFill>
              </a:rPr>
              <a:t>Gruppo di Ricerca Geriatrica di Brescia</a:t>
            </a:r>
          </a:p>
          <a:p>
            <a:pPr algn="ctr" eaLnBrk="1" hangingPunct="1"/>
            <a:r>
              <a:rPr lang="it-IT" altLang="en-US" sz="1400" dirty="0">
                <a:solidFill>
                  <a:schemeClr val="tx2"/>
                </a:solidFill>
              </a:rPr>
              <a:t>Ordine dei Medici Provincia di Brescia</a:t>
            </a:r>
          </a:p>
        </p:txBody>
      </p:sp>
      <p:pic>
        <p:nvPicPr>
          <p:cNvPr id="5" name="Picture 7"/>
          <p:cNvPicPr>
            <a:picLocks noChangeAspect="1" noChangeArrowheads="1"/>
          </p:cNvPicPr>
          <p:nvPr/>
        </p:nvPicPr>
        <p:blipFill>
          <a:blip r:embed="rId2" cstate="print"/>
          <a:srcRect/>
          <a:stretch>
            <a:fillRect/>
          </a:stretch>
        </p:blipFill>
        <p:spPr bwMode="auto">
          <a:xfrm>
            <a:off x="7740352" y="5733256"/>
            <a:ext cx="990600" cy="735013"/>
          </a:xfrm>
          <a:prstGeom prst="rect">
            <a:avLst/>
          </a:prstGeom>
          <a:noFill/>
          <a:ln w="9525">
            <a:noFill/>
            <a:miter lim="800000"/>
            <a:headEnd/>
            <a:tailEnd/>
          </a:ln>
        </p:spPr>
      </p:pic>
      <p:pic>
        <p:nvPicPr>
          <p:cNvPr id="6" name="Picture 4"/>
          <p:cNvPicPr>
            <a:picLocks noChangeAspect="1" noChangeArrowheads="1"/>
          </p:cNvPicPr>
          <p:nvPr/>
        </p:nvPicPr>
        <p:blipFill>
          <a:blip r:embed="rId3" cstate="print"/>
          <a:srcRect/>
          <a:stretch>
            <a:fillRect/>
          </a:stretch>
        </p:blipFill>
        <p:spPr bwMode="auto">
          <a:xfrm>
            <a:off x="251520" y="5589240"/>
            <a:ext cx="1143000" cy="989012"/>
          </a:xfrm>
          <a:prstGeom prst="rect">
            <a:avLst/>
          </a:prstGeom>
          <a:noFill/>
          <a:ln w="9525">
            <a:noFill/>
            <a:miter lim="800000"/>
            <a:headEnd/>
            <a:tailEnd/>
          </a:ln>
        </p:spPr>
      </p:pic>
      <p:sp>
        <p:nvSpPr>
          <p:cNvPr id="28674" name="AutoShape 2" descr="https://scontent.fmxp6-1.fna.fbcdn.net/v/t1.0-1/c33.0.200.200/p200x200/12512694_1075601825824963_469981276814953245_n.jpg?_nc_cat=102&amp;oh=b7751697c2f7cdba4ba85878a0c89889&amp;oe=5C586BC5"/>
          <p:cNvSpPr>
            <a:spLocks noChangeAspect="1" noChangeArrowheads="1"/>
          </p:cNvSpPr>
          <p:nvPr/>
        </p:nvSpPr>
        <p:spPr bwMode="auto">
          <a:xfrm>
            <a:off x="155575" y="-822325"/>
            <a:ext cx="1714500" cy="1714500"/>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28676" name="AutoShape 4" descr="Nessun testo alternativo automatico disponibil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28677" name="Picture 5"/>
          <p:cNvPicPr>
            <a:picLocks noChangeAspect="1" noChangeArrowheads="1"/>
          </p:cNvPicPr>
          <p:nvPr/>
        </p:nvPicPr>
        <p:blipFill>
          <a:blip r:embed="rId4" cstate="print"/>
          <a:srcRect/>
          <a:stretch>
            <a:fillRect/>
          </a:stretch>
        </p:blipFill>
        <p:spPr bwMode="auto">
          <a:xfrm>
            <a:off x="323528" y="5013176"/>
            <a:ext cx="1172453" cy="715541"/>
          </a:xfrm>
          <a:prstGeom prst="rect">
            <a:avLst/>
          </a:prstGeom>
          <a:noFill/>
          <a:ln w="9525">
            <a:noFill/>
            <a:miter lim="800000"/>
            <a:headEnd/>
            <a:tailEnd/>
          </a:ln>
        </p:spPr>
      </p:pic>
      <p:pic>
        <p:nvPicPr>
          <p:cNvPr id="28678" name="Picture 6"/>
          <p:cNvPicPr>
            <a:picLocks noChangeAspect="1" noChangeArrowheads="1"/>
          </p:cNvPicPr>
          <p:nvPr/>
        </p:nvPicPr>
        <p:blipFill>
          <a:blip r:embed="rId5" cstate="print"/>
          <a:srcRect/>
          <a:stretch>
            <a:fillRect/>
          </a:stretch>
        </p:blipFill>
        <p:spPr bwMode="auto">
          <a:xfrm>
            <a:off x="7812360" y="4869160"/>
            <a:ext cx="825345" cy="660276"/>
          </a:xfrm>
          <a:prstGeom prst="rect">
            <a:avLst/>
          </a:prstGeom>
          <a:noFill/>
          <a:ln w="9525">
            <a:noFill/>
            <a:miter lim="800000"/>
            <a:headEnd/>
            <a:tailEnd/>
          </a:ln>
        </p:spPr>
      </p:pic>
      <p:pic>
        <p:nvPicPr>
          <p:cNvPr id="4" name="Immagine 3">
            <a:extLst>
              <a:ext uri="{FF2B5EF4-FFF2-40B4-BE49-F238E27FC236}">
                <a16:creationId xmlns:a16="http://schemas.microsoft.com/office/drawing/2014/main" xmlns="" id="{429B9D23-374E-4626-85D9-5107386A7B4A}"/>
              </a:ext>
            </a:extLst>
          </p:cNvPr>
          <p:cNvPicPr>
            <a:picLocks noChangeAspect="1"/>
          </p:cNvPicPr>
          <p:nvPr/>
        </p:nvPicPr>
        <p:blipFill>
          <a:blip r:embed="rId6"/>
          <a:stretch>
            <a:fillRect/>
          </a:stretch>
        </p:blipFill>
        <p:spPr>
          <a:xfrm>
            <a:off x="155575" y="0"/>
            <a:ext cx="8832849" cy="3435094"/>
          </a:xfrm>
          <a:prstGeom prst="rect">
            <a:avLst/>
          </a:prstGeom>
        </p:spPr>
      </p:pic>
      <p:sp>
        <p:nvSpPr>
          <p:cNvPr id="7" name="CasellaDiTesto 6">
            <a:extLst>
              <a:ext uri="{FF2B5EF4-FFF2-40B4-BE49-F238E27FC236}">
                <a16:creationId xmlns:a16="http://schemas.microsoft.com/office/drawing/2014/main" xmlns="" id="{F22E4983-56A6-4CB6-AC51-385F4DDBF93E}"/>
              </a:ext>
            </a:extLst>
          </p:cNvPr>
          <p:cNvSpPr txBox="1"/>
          <p:nvPr/>
        </p:nvSpPr>
        <p:spPr>
          <a:xfrm>
            <a:off x="899592" y="3645024"/>
            <a:ext cx="7272808" cy="954107"/>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it-IT" sz="2800" b="1" dirty="0">
                <a:solidFill>
                  <a:srgbClr val="C00000"/>
                </a:solidFill>
              </a:rPr>
              <a:t>Cosa ne pensano i medici bresciani?</a:t>
            </a:r>
          </a:p>
          <a:p>
            <a:pPr algn="ctr"/>
            <a:r>
              <a:rPr lang="it-IT" sz="2800" b="1" dirty="0">
                <a:solidFill>
                  <a:srgbClr val="C00000"/>
                </a:solidFill>
              </a:rPr>
              <a:t>Risultati di un sondaggio</a:t>
            </a:r>
          </a:p>
        </p:txBody>
      </p:sp>
    </p:spTree>
    <p:extLst>
      <p:ext uri="{BB962C8B-B14F-4D97-AF65-F5344CB8AC3E}">
        <p14:creationId xmlns:p14="http://schemas.microsoft.com/office/powerpoint/2010/main" val="610634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251520" y="548680"/>
            <a:ext cx="3573676" cy="5068962"/>
          </a:xfrm>
          <a:prstGeom prst="rect">
            <a:avLst/>
          </a:prstGeom>
          <a:noFill/>
          <a:ln w="9525">
            <a:noFill/>
            <a:miter lim="800000"/>
            <a:headEnd/>
            <a:tailEnd/>
          </a:ln>
        </p:spPr>
      </p:pic>
      <p:sp>
        <p:nvSpPr>
          <p:cNvPr id="5" name="Segnaposto contenuto 2">
            <a:extLst>
              <a:ext uri="{FF2B5EF4-FFF2-40B4-BE49-F238E27FC236}">
                <a16:creationId xmlns:a16="http://schemas.microsoft.com/office/drawing/2014/main" xmlns="" id="{113EFC96-5517-4470-880E-30A3C66678D2}"/>
              </a:ext>
            </a:extLst>
          </p:cNvPr>
          <p:cNvSpPr txBox="1">
            <a:spLocks/>
          </p:cNvSpPr>
          <p:nvPr/>
        </p:nvSpPr>
        <p:spPr>
          <a:xfrm>
            <a:off x="4057600" y="764704"/>
            <a:ext cx="4618856" cy="4865894"/>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it-IT" sz="2400" dirty="0"/>
              <a:t>Questionario on line estate 2017</a:t>
            </a:r>
          </a:p>
          <a:p>
            <a:r>
              <a:rPr lang="it-IT" sz="2400" dirty="0"/>
              <a:t>453 iscritti all’OMCEO di Brescia</a:t>
            </a:r>
          </a:p>
          <a:p>
            <a:r>
              <a:rPr lang="it-IT" sz="2400" dirty="0"/>
              <a:t>45.5% medici ospedalieri, 22.5% medici di famiglia o pediatri di libera scelta, 9.5% medici di altre strutture sanitarie, 6.2% medici dei servizi e 16.3% odontoiatri.</a:t>
            </a:r>
          </a:p>
          <a:p>
            <a:r>
              <a:rPr lang="it-IT" sz="2400" dirty="0"/>
              <a:t>Il 12.4% ha meno di 35 anni, il 23% fra 36 e 50 anni, il 48.8% fra 51 e 64 e il 15.9% ha 65 e oltre anni. </a:t>
            </a:r>
          </a:p>
          <a:p>
            <a:r>
              <a:rPr lang="it-IT" sz="2400" dirty="0"/>
              <a:t>57.8% uomini.</a:t>
            </a:r>
          </a:p>
          <a:p>
            <a:endParaRPr lang="it-IT" sz="2400" dirty="0"/>
          </a:p>
        </p:txBody>
      </p:sp>
      <p:pic>
        <p:nvPicPr>
          <p:cNvPr id="2" name="Immagine 1">
            <a:extLst>
              <a:ext uri="{FF2B5EF4-FFF2-40B4-BE49-F238E27FC236}">
                <a16:creationId xmlns:a16="http://schemas.microsoft.com/office/drawing/2014/main" xmlns="" id="{81A01391-FBF8-4C57-A328-28E1D67CEFAB}"/>
              </a:ext>
            </a:extLst>
          </p:cNvPr>
          <p:cNvPicPr>
            <a:picLocks noChangeAspect="1"/>
          </p:cNvPicPr>
          <p:nvPr/>
        </p:nvPicPr>
        <p:blipFill>
          <a:blip r:embed="rId3"/>
          <a:stretch>
            <a:fillRect/>
          </a:stretch>
        </p:blipFill>
        <p:spPr>
          <a:xfrm>
            <a:off x="395536" y="5917236"/>
            <a:ext cx="2592288" cy="248068"/>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5">
            <a:extLst>
              <a:ext uri="{FF2B5EF4-FFF2-40B4-BE49-F238E27FC236}">
                <a16:creationId xmlns:a16="http://schemas.microsoft.com/office/drawing/2014/main" xmlns="" id="{8BFFFDC7-D964-4CE7-91DD-ACE4B6641471}"/>
              </a:ext>
            </a:extLst>
          </p:cNvPr>
          <p:cNvPicPr>
            <a:picLocks noChangeAspect="1" noChangeArrowheads="1"/>
          </p:cNvPicPr>
          <p:nvPr/>
        </p:nvPicPr>
        <p:blipFill>
          <a:blip r:embed="rId2" cstate="print"/>
          <a:srcRect/>
          <a:stretch>
            <a:fillRect/>
          </a:stretch>
        </p:blipFill>
        <p:spPr bwMode="auto">
          <a:xfrm>
            <a:off x="251520" y="6021288"/>
            <a:ext cx="1172453" cy="715541"/>
          </a:xfrm>
          <a:prstGeom prst="rect">
            <a:avLst/>
          </a:prstGeom>
          <a:noFill/>
          <a:ln w="9525">
            <a:noFill/>
            <a:miter lim="800000"/>
            <a:headEnd/>
            <a:tailEnd/>
          </a:ln>
        </p:spPr>
      </p:pic>
      <p:pic>
        <p:nvPicPr>
          <p:cNvPr id="2" name="Immagine 1">
            <a:extLst>
              <a:ext uri="{FF2B5EF4-FFF2-40B4-BE49-F238E27FC236}">
                <a16:creationId xmlns:a16="http://schemas.microsoft.com/office/drawing/2014/main" xmlns="" id="{6E529F0C-5D27-4658-B80A-F2C2DA05F3F4}"/>
              </a:ext>
            </a:extLst>
          </p:cNvPr>
          <p:cNvPicPr>
            <a:picLocks noChangeAspect="1"/>
          </p:cNvPicPr>
          <p:nvPr/>
        </p:nvPicPr>
        <p:blipFill>
          <a:blip r:embed="rId3"/>
          <a:stretch>
            <a:fillRect/>
          </a:stretch>
        </p:blipFill>
        <p:spPr>
          <a:xfrm>
            <a:off x="190500" y="1181100"/>
            <a:ext cx="8763000" cy="44958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5">
            <a:extLst>
              <a:ext uri="{FF2B5EF4-FFF2-40B4-BE49-F238E27FC236}">
                <a16:creationId xmlns:a16="http://schemas.microsoft.com/office/drawing/2014/main" xmlns="" id="{8BFFFDC7-D964-4CE7-91DD-ACE4B6641471}"/>
              </a:ext>
            </a:extLst>
          </p:cNvPr>
          <p:cNvPicPr>
            <a:picLocks noChangeAspect="1" noChangeArrowheads="1"/>
          </p:cNvPicPr>
          <p:nvPr/>
        </p:nvPicPr>
        <p:blipFill>
          <a:blip r:embed="rId2" cstate="print"/>
          <a:srcRect/>
          <a:stretch>
            <a:fillRect/>
          </a:stretch>
        </p:blipFill>
        <p:spPr bwMode="auto">
          <a:xfrm>
            <a:off x="251520" y="6021288"/>
            <a:ext cx="1172453" cy="715541"/>
          </a:xfrm>
          <a:prstGeom prst="rect">
            <a:avLst/>
          </a:prstGeom>
          <a:noFill/>
          <a:ln w="9525">
            <a:noFill/>
            <a:miter lim="800000"/>
            <a:headEnd/>
            <a:tailEnd/>
          </a:ln>
        </p:spPr>
      </p:pic>
      <p:sp>
        <p:nvSpPr>
          <p:cNvPr id="5" name="Titolo 4">
            <a:extLst>
              <a:ext uri="{FF2B5EF4-FFF2-40B4-BE49-F238E27FC236}">
                <a16:creationId xmlns:a16="http://schemas.microsoft.com/office/drawing/2014/main" xmlns="" id="{4ECFD6D3-7752-4AFF-87B8-693F2EE298EC}"/>
              </a:ext>
            </a:extLst>
          </p:cNvPr>
          <p:cNvSpPr>
            <a:spLocks noGrp="1"/>
          </p:cNvSpPr>
          <p:nvPr>
            <p:ph type="title"/>
          </p:nvPr>
        </p:nvSpPr>
        <p:spPr>
          <a:xfrm>
            <a:off x="457200" y="116632"/>
            <a:ext cx="8229600" cy="1143000"/>
          </a:xfrm>
        </p:spPr>
        <p:txBody>
          <a:bodyPr>
            <a:normAutofit/>
          </a:bodyPr>
          <a:lstStyle/>
          <a:p>
            <a:r>
              <a:rPr lang="it-IT" sz="4800" b="1" dirty="0">
                <a:solidFill>
                  <a:srgbClr val="002060"/>
                </a:solidFill>
              </a:rPr>
              <a:t>Il giudizio sulla legge</a:t>
            </a:r>
          </a:p>
        </p:txBody>
      </p:sp>
      <p:sp>
        <p:nvSpPr>
          <p:cNvPr id="4" name="Segnaposto contenuto 3">
            <a:extLst>
              <a:ext uri="{FF2B5EF4-FFF2-40B4-BE49-F238E27FC236}">
                <a16:creationId xmlns:a16="http://schemas.microsoft.com/office/drawing/2014/main" xmlns="" id="{B6D36354-E4EA-43B4-A362-C36A007515ED}"/>
              </a:ext>
            </a:extLst>
          </p:cNvPr>
          <p:cNvSpPr>
            <a:spLocks noGrp="1"/>
          </p:cNvSpPr>
          <p:nvPr>
            <p:ph idx="1"/>
          </p:nvPr>
        </p:nvSpPr>
        <p:spPr>
          <a:xfrm>
            <a:off x="590872" y="1927373"/>
            <a:ext cx="8229600" cy="4525963"/>
          </a:xfrm>
        </p:spPr>
        <p:txBody>
          <a:bodyPr>
            <a:normAutofit/>
          </a:bodyPr>
          <a:lstStyle/>
          <a:p>
            <a:r>
              <a:rPr lang="it-IT" dirty="0"/>
              <a:t>E’ una legge </a:t>
            </a:r>
            <a:r>
              <a:rPr lang="it-IT" dirty="0">
                <a:solidFill>
                  <a:srgbClr val="FF0000"/>
                </a:solidFill>
              </a:rPr>
              <a:t>NECESSARIA</a:t>
            </a:r>
            <a:r>
              <a:rPr lang="it-IT" dirty="0"/>
              <a:t>		42.9%</a:t>
            </a:r>
          </a:p>
          <a:p>
            <a:r>
              <a:rPr lang="it-IT" dirty="0"/>
              <a:t>E’ una legge </a:t>
            </a:r>
            <a:r>
              <a:rPr lang="it-IT" dirty="0">
                <a:solidFill>
                  <a:srgbClr val="FF0000"/>
                </a:solidFill>
              </a:rPr>
              <a:t>UTILE</a:t>
            </a:r>
            <a:r>
              <a:rPr lang="it-IT" dirty="0"/>
              <a:t>			12.6%</a:t>
            </a:r>
          </a:p>
          <a:p>
            <a:r>
              <a:rPr lang="it-IT" dirty="0"/>
              <a:t>E’ una legge </a:t>
            </a:r>
            <a:r>
              <a:rPr lang="it-IT" dirty="0">
                <a:solidFill>
                  <a:srgbClr val="FF0000"/>
                </a:solidFill>
              </a:rPr>
              <a:t>POCO UTILE</a:t>
            </a:r>
            <a:r>
              <a:rPr lang="it-IT" dirty="0"/>
              <a:t>		  7.3%</a:t>
            </a:r>
          </a:p>
          <a:p>
            <a:r>
              <a:rPr lang="it-IT" dirty="0"/>
              <a:t>E’ una legge </a:t>
            </a:r>
            <a:r>
              <a:rPr lang="it-IT" dirty="0">
                <a:solidFill>
                  <a:srgbClr val="FF0000"/>
                </a:solidFill>
              </a:rPr>
              <a:t>SBAGLIATA</a:t>
            </a:r>
            <a:r>
              <a:rPr lang="it-IT" dirty="0"/>
              <a:t>		  3.3%</a:t>
            </a:r>
          </a:p>
          <a:p>
            <a:endParaRPr lang="it-IT" dirty="0"/>
          </a:p>
          <a:p>
            <a:r>
              <a:rPr lang="it-IT" sz="2400" dirty="0"/>
              <a:t>Non so 				     	27.6%	</a:t>
            </a:r>
          </a:p>
          <a:p>
            <a:endParaRPr lang="it-IT" dirty="0"/>
          </a:p>
        </p:txBody>
      </p:sp>
    </p:spTree>
    <p:extLst>
      <p:ext uri="{BB962C8B-B14F-4D97-AF65-F5344CB8AC3E}">
        <p14:creationId xmlns:p14="http://schemas.microsoft.com/office/powerpoint/2010/main" val="3441385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5">
            <a:extLst>
              <a:ext uri="{FF2B5EF4-FFF2-40B4-BE49-F238E27FC236}">
                <a16:creationId xmlns:a16="http://schemas.microsoft.com/office/drawing/2014/main" xmlns="" id="{8BFFFDC7-D964-4CE7-91DD-ACE4B6641471}"/>
              </a:ext>
            </a:extLst>
          </p:cNvPr>
          <p:cNvPicPr>
            <a:picLocks noChangeAspect="1" noChangeArrowheads="1"/>
          </p:cNvPicPr>
          <p:nvPr/>
        </p:nvPicPr>
        <p:blipFill>
          <a:blip r:embed="rId2" cstate="print"/>
          <a:srcRect/>
          <a:stretch>
            <a:fillRect/>
          </a:stretch>
        </p:blipFill>
        <p:spPr bwMode="auto">
          <a:xfrm>
            <a:off x="251520" y="6021288"/>
            <a:ext cx="1172453" cy="715541"/>
          </a:xfrm>
          <a:prstGeom prst="rect">
            <a:avLst/>
          </a:prstGeom>
          <a:noFill/>
          <a:ln w="9525">
            <a:noFill/>
            <a:miter lim="800000"/>
            <a:headEnd/>
            <a:tailEnd/>
          </a:ln>
        </p:spPr>
      </p:pic>
      <p:sp>
        <p:nvSpPr>
          <p:cNvPr id="5" name="Titolo 4">
            <a:extLst>
              <a:ext uri="{FF2B5EF4-FFF2-40B4-BE49-F238E27FC236}">
                <a16:creationId xmlns:a16="http://schemas.microsoft.com/office/drawing/2014/main" xmlns="" id="{4ECFD6D3-7752-4AFF-87B8-693F2EE298EC}"/>
              </a:ext>
            </a:extLst>
          </p:cNvPr>
          <p:cNvSpPr>
            <a:spLocks noGrp="1"/>
          </p:cNvSpPr>
          <p:nvPr>
            <p:ph type="title"/>
          </p:nvPr>
        </p:nvSpPr>
        <p:spPr>
          <a:xfrm>
            <a:off x="457200" y="269776"/>
            <a:ext cx="8229600" cy="1143000"/>
          </a:xfrm>
        </p:spPr>
        <p:txBody>
          <a:bodyPr>
            <a:noAutofit/>
          </a:bodyPr>
          <a:lstStyle/>
          <a:p>
            <a:r>
              <a:rPr lang="it-IT" sz="2400" dirty="0"/>
              <a:t>La relazione di cura si basa sul </a:t>
            </a:r>
            <a:r>
              <a:rPr lang="it-IT" sz="2400" i="1" dirty="0"/>
              <a:t>"consenso informato nel quale si incontrano l'autonomia decisionale del paziente e la competenza, l'autonomia professionale e la responsabilità del medico".</a:t>
            </a:r>
          </a:p>
        </p:txBody>
      </p:sp>
      <p:graphicFrame>
        <p:nvGraphicFramePr>
          <p:cNvPr id="7" name="Segnaposto contenuto 6">
            <a:extLst>
              <a:ext uri="{FF2B5EF4-FFF2-40B4-BE49-F238E27FC236}">
                <a16:creationId xmlns:a16="http://schemas.microsoft.com/office/drawing/2014/main" xmlns="" id="{55721AAF-DCE9-42C1-833E-E9DAB784F907}"/>
              </a:ext>
            </a:extLst>
          </p:cNvPr>
          <p:cNvGraphicFramePr>
            <a:graphicFrameLocks noGrp="1"/>
          </p:cNvGraphicFramePr>
          <p:nvPr>
            <p:ph idx="1"/>
            <p:extLst>
              <p:ext uri="{D42A27DB-BD31-4B8C-83A1-F6EECF244321}">
                <p14:modId xmlns:p14="http://schemas.microsoft.com/office/powerpoint/2010/main" val="1584023118"/>
              </p:ext>
            </p:extLst>
          </p:nvPr>
        </p:nvGraphicFramePr>
        <p:xfrm>
          <a:off x="457200" y="1873344"/>
          <a:ext cx="8229600" cy="3931920"/>
        </p:xfrm>
        <a:graphic>
          <a:graphicData uri="http://schemas.openxmlformats.org/drawingml/2006/table">
            <a:tbl>
              <a:tblPr bandRow="1">
                <a:tableStyleId>{35758FB7-9AC5-4552-8A53-C91805E547FA}</a:tableStyleId>
              </a:tblPr>
              <a:tblGrid>
                <a:gridCol w="7067128">
                  <a:extLst>
                    <a:ext uri="{9D8B030D-6E8A-4147-A177-3AD203B41FA5}">
                      <a16:colId xmlns:a16="http://schemas.microsoft.com/office/drawing/2014/main" xmlns="" val="2377199038"/>
                    </a:ext>
                  </a:extLst>
                </a:gridCol>
                <a:gridCol w="1162472">
                  <a:extLst>
                    <a:ext uri="{9D8B030D-6E8A-4147-A177-3AD203B41FA5}">
                      <a16:colId xmlns:a16="http://schemas.microsoft.com/office/drawing/2014/main" xmlns="" val="850812073"/>
                    </a:ext>
                  </a:extLst>
                </a:gridCol>
              </a:tblGrid>
              <a:tr h="370840">
                <a:tc>
                  <a:txBody>
                    <a:bodyPr/>
                    <a:lstStyle/>
                    <a:p>
                      <a:pPr algn="l"/>
                      <a:r>
                        <a:rPr lang="it-IT" sz="1800" i="1" kern="1200" dirty="0">
                          <a:effectLst/>
                        </a:rPr>
                        <a:t>l’autonomia del paziente è  l’elemento guida nelle decisioni diagnostiche e terapeutiche</a:t>
                      </a:r>
                      <a:endParaRPr lang="it-IT" i="1" dirty="0"/>
                    </a:p>
                  </a:txBody>
                  <a:tcPr/>
                </a:tc>
                <a:tc>
                  <a:txBody>
                    <a:bodyPr/>
                    <a:lstStyle/>
                    <a:p>
                      <a:pPr algn="ctr"/>
                      <a:r>
                        <a:rPr lang="it-IT" dirty="0"/>
                        <a:t>20.8%</a:t>
                      </a:r>
                    </a:p>
                  </a:txBody>
                  <a:tcPr/>
                </a:tc>
                <a:extLst>
                  <a:ext uri="{0D108BD9-81ED-4DB2-BD59-A6C34878D82A}">
                    <a16:rowId xmlns:a16="http://schemas.microsoft.com/office/drawing/2014/main" xmlns="" val="3896805962"/>
                  </a:ext>
                </a:extLst>
              </a:tr>
              <a:tr h="370840">
                <a:tc>
                  <a:txBody>
                    <a:bodyPr/>
                    <a:lstStyle/>
                    <a:p>
                      <a:pPr algn="l"/>
                      <a:r>
                        <a:rPr lang="it-IT" sz="1800" i="1" kern="1200" dirty="0">
                          <a:effectLst/>
                        </a:rPr>
                        <a:t>sebbene in linea di principio sia corretto considerare l'autonomia del paziente come elemento guida nelle decisioni sanitarie, il rapporto medico-paziente è naturalmente asimmetrico e il medico non può rinunciare ad avere un ruolo di indirizzo verso le scelte del paziente, secondo il principio della </a:t>
                      </a:r>
                      <a:r>
                        <a:rPr lang="it-IT" sz="1800" i="1" kern="1200" dirty="0" err="1">
                          <a:effectLst/>
                        </a:rPr>
                        <a:t>beneficialità</a:t>
                      </a:r>
                      <a:endParaRPr lang="it-IT" i="1" dirty="0"/>
                    </a:p>
                  </a:txBody>
                  <a:tcPr/>
                </a:tc>
                <a:tc>
                  <a:txBody>
                    <a:bodyPr/>
                    <a:lstStyle/>
                    <a:p>
                      <a:pPr algn="ctr"/>
                      <a:r>
                        <a:rPr lang="it-IT" dirty="0"/>
                        <a:t>55.8%</a:t>
                      </a:r>
                    </a:p>
                  </a:txBody>
                  <a:tcPr/>
                </a:tc>
                <a:extLst>
                  <a:ext uri="{0D108BD9-81ED-4DB2-BD59-A6C34878D82A}">
                    <a16:rowId xmlns:a16="http://schemas.microsoft.com/office/drawing/2014/main" xmlns="" val="3535775246"/>
                  </a:ext>
                </a:extLst>
              </a:tr>
              <a:tr h="370840">
                <a:tc>
                  <a:txBody>
                    <a:bodyPr/>
                    <a:lstStyle/>
                    <a:p>
                      <a:pPr algn="l"/>
                      <a:r>
                        <a:rPr lang="it-IT" sz="1800" i="1" kern="1200" dirty="0">
                          <a:effectLst/>
                        </a:rPr>
                        <a:t>il principio della </a:t>
                      </a:r>
                      <a:r>
                        <a:rPr lang="it-IT" sz="1800" i="1" kern="1200" dirty="0" err="1">
                          <a:effectLst/>
                        </a:rPr>
                        <a:t>beneficialità</a:t>
                      </a:r>
                      <a:r>
                        <a:rPr lang="it-IT" sz="1800" i="1" kern="1200" dirty="0">
                          <a:effectLst/>
                        </a:rPr>
                        <a:t> è gerarchicamente sovraordinato rispetto all'autodeterminazione del paziente e il medico dovrebbe orientare le scelte del paziente quando queste sono contrarie al suo bene</a:t>
                      </a:r>
                      <a:endParaRPr lang="it-IT" i="1" dirty="0"/>
                    </a:p>
                  </a:txBody>
                  <a:tcPr/>
                </a:tc>
                <a:tc>
                  <a:txBody>
                    <a:bodyPr/>
                    <a:lstStyle/>
                    <a:p>
                      <a:pPr algn="ctr"/>
                      <a:r>
                        <a:rPr lang="it-IT" dirty="0"/>
                        <a:t>7.5%</a:t>
                      </a:r>
                    </a:p>
                  </a:txBody>
                  <a:tcPr/>
                </a:tc>
                <a:extLst>
                  <a:ext uri="{0D108BD9-81ED-4DB2-BD59-A6C34878D82A}">
                    <a16:rowId xmlns:a16="http://schemas.microsoft.com/office/drawing/2014/main" xmlns="" val="3311605997"/>
                  </a:ext>
                </a:extLst>
              </a:tr>
              <a:tr h="370840">
                <a:tc>
                  <a:txBody>
                    <a:bodyPr/>
                    <a:lstStyle/>
                    <a:p>
                      <a:pPr algn="l"/>
                      <a:r>
                        <a:rPr lang="it-IT" sz="1800" i="1" kern="1200" dirty="0">
                          <a:effectLst/>
                        </a:rPr>
                        <a:t>si tratta di una determinazione che lede il rapporto medico paziente riducendolo ad una dimensione meramente utilitaristica e contrattualistica</a:t>
                      </a:r>
                      <a:endParaRPr lang="it-IT" i="1" dirty="0"/>
                    </a:p>
                  </a:txBody>
                  <a:tcPr/>
                </a:tc>
                <a:tc>
                  <a:txBody>
                    <a:bodyPr/>
                    <a:lstStyle/>
                    <a:p>
                      <a:pPr algn="ctr"/>
                      <a:r>
                        <a:rPr lang="it-IT" dirty="0"/>
                        <a:t>4.9%</a:t>
                      </a:r>
                    </a:p>
                  </a:txBody>
                  <a:tcPr/>
                </a:tc>
                <a:extLst>
                  <a:ext uri="{0D108BD9-81ED-4DB2-BD59-A6C34878D82A}">
                    <a16:rowId xmlns:a16="http://schemas.microsoft.com/office/drawing/2014/main" xmlns="" val="2705057514"/>
                  </a:ext>
                </a:extLst>
              </a:tr>
            </a:tbl>
          </a:graphicData>
        </a:graphic>
      </p:graphicFrame>
    </p:spTree>
    <p:extLst>
      <p:ext uri="{BB962C8B-B14F-4D97-AF65-F5344CB8AC3E}">
        <p14:creationId xmlns:p14="http://schemas.microsoft.com/office/powerpoint/2010/main" val="8348094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5">
            <a:extLst>
              <a:ext uri="{FF2B5EF4-FFF2-40B4-BE49-F238E27FC236}">
                <a16:creationId xmlns:a16="http://schemas.microsoft.com/office/drawing/2014/main" xmlns="" id="{D7381CD5-4815-47FF-9596-BAEA9868A44C}"/>
              </a:ext>
            </a:extLst>
          </p:cNvPr>
          <p:cNvPicPr>
            <a:picLocks noChangeAspect="1" noChangeArrowheads="1"/>
          </p:cNvPicPr>
          <p:nvPr/>
        </p:nvPicPr>
        <p:blipFill>
          <a:blip r:embed="rId2" cstate="print"/>
          <a:srcRect/>
          <a:stretch>
            <a:fillRect/>
          </a:stretch>
        </p:blipFill>
        <p:spPr bwMode="auto">
          <a:xfrm>
            <a:off x="251520" y="6021288"/>
            <a:ext cx="1172453" cy="715541"/>
          </a:xfrm>
          <a:prstGeom prst="rect">
            <a:avLst/>
          </a:prstGeom>
          <a:noFill/>
          <a:ln w="9525">
            <a:noFill/>
            <a:miter lim="800000"/>
            <a:headEnd/>
            <a:tailEnd/>
          </a:ln>
        </p:spPr>
      </p:pic>
      <p:pic>
        <p:nvPicPr>
          <p:cNvPr id="2" name="Immagine 1">
            <a:extLst>
              <a:ext uri="{FF2B5EF4-FFF2-40B4-BE49-F238E27FC236}">
                <a16:creationId xmlns:a16="http://schemas.microsoft.com/office/drawing/2014/main" xmlns="" id="{327DF2F9-D9D1-42AA-AAC4-C88FD6F0DCCA}"/>
              </a:ext>
            </a:extLst>
          </p:cNvPr>
          <p:cNvPicPr>
            <a:picLocks noChangeAspect="1"/>
          </p:cNvPicPr>
          <p:nvPr/>
        </p:nvPicPr>
        <p:blipFill>
          <a:blip r:embed="rId3"/>
          <a:stretch>
            <a:fillRect/>
          </a:stretch>
        </p:blipFill>
        <p:spPr>
          <a:xfrm>
            <a:off x="0" y="1100666"/>
            <a:ext cx="9144000" cy="4656667"/>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5">
            <a:extLst>
              <a:ext uri="{FF2B5EF4-FFF2-40B4-BE49-F238E27FC236}">
                <a16:creationId xmlns:a16="http://schemas.microsoft.com/office/drawing/2014/main" xmlns="" id="{8BFFFDC7-D964-4CE7-91DD-ACE4B6641471}"/>
              </a:ext>
            </a:extLst>
          </p:cNvPr>
          <p:cNvPicPr>
            <a:picLocks noChangeAspect="1" noChangeArrowheads="1"/>
          </p:cNvPicPr>
          <p:nvPr/>
        </p:nvPicPr>
        <p:blipFill>
          <a:blip r:embed="rId2" cstate="print"/>
          <a:srcRect/>
          <a:stretch>
            <a:fillRect/>
          </a:stretch>
        </p:blipFill>
        <p:spPr bwMode="auto">
          <a:xfrm>
            <a:off x="251520" y="6021288"/>
            <a:ext cx="1172453" cy="715541"/>
          </a:xfrm>
          <a:prstGeom prst="rect">
            <a:avLst/>
          </a:prstGeom>
          <a:noFill/>
          <a:ln w="9525">
            <a:noFill/>
            <a:miter lim="800000"/>
            <a:headEnd/>
            <a:tailEnd/>
          </a:ln>
        </p:spPr>
      </p:pic>
      <p:sp>
        <p:nvSpPr>
          <p:cNvPr id="5" name="Titolo 4">
            <a:extLst>
              <a:ext uri="{FF2B5EF4-FFF2-40B4-BE49-F238E27FC236}">
                <a16:creationId xmlns:a16="http://schemas.microsoft.com/office/drawing/2014/main" xmlns="" id="{4ECFD6D3-7752-4AFF-87B8-693F2EE298EC}"/>
              </a:ext>
            </a:extLst>
          </p:cNvPr>
          <p:cNvSpPr>
            <a:spLocks noGrp="1"/>
          </p:cNvSpPr>
          <p:nvPr>
            <p:ph type="title"/>
          </p:nvPr>
        </p:nvSpPr>
        <p:spPr>
          <a:xfrm>
            <a:off x="457200" y="413792"/>
            <a:ext cx="8229600" cy="1143000"/>
          </a:xfrm>
        </p:spPr>
        <p:txBody>
          <a:bodyPr>
            <a:noAutofit/>
          </a:bodyPr>
          <a:lstStyle/>
          <a:p>
            <a:r>
              <a:rPr lang="it-IT" sz="2000" dirty="0">
                <a:latin typeface="+mn-lt"/>
                <a:ea typeface="Times New Roman" panose="02020603050405020304" pitchFamily="18" charset="0"/>
                <a:cs typeface="Calibri" panose="020F0502020204030204" pitchFamily="34" charset="0"/>
              </a:rPr>
              <a:t>La legge supera la distinzione fra terapia (ogni trattamento finalizzato alla guarigione del malato) e cura (ogni presidio assistenziale destinato alla relazione e cura della persona</a:t>
            </a:r>
            <a:r>
              <a:rPr lang="it-IT" sz="2000" dirty="0">
                <a:latin typeface="+mn-lt"/>
                <a:ea typeface="Cambria" panose="02040503050406030204" pitchFamily="18" charset="0"/>
                <a:cs typeface="Times New Roman" panose="02020603050405020304" pitchFamily="18" charset="0"/>
              </a:rPr>
              <a:t> e quindi non negabile in nessuna situazione) rendendo tali “trattamenti” (nutrizione e idratazione artificiali) realizzabili solo con il consenso del paziente. </a:t>
            </a:r>
            <a:endParaRPr lang="it-IT" sz="2000" i="1" dirty="0">
              <a:latin typeface="+mn-lt"/>
            </a:endParaRPr>
          </a:p>
        </p:txBody>
      </p:sp>
      <p:graphicFrame>
        <p:nvGraphicFramePr>
          <p:cNvPr id="7" name="Segnaposto contenuto 6">
            <a:extLst>
              <a:ext uri="{FF2B5EF4-FFF2-40B4-BE49-F238E27FC236}">
                <a16:creationId xmlns:a16="http://schemas.microsoft.com/office/drawing/2014/main" xmlns="" id="{55721AAF-DCE9-42C1-833E-E9DAB784F907}"/>
              </a:ext>
            </a:extLst>
          </p:cNvPr>
          <p:cNvGraphicFramePr>
            <a:graphicFrameLocks noGrp="1"/>
          </p:cNvGraphicFramePr>
          <p:nvPr>
            <p:ph idx="1"/>
            <p:extLst>
              <p:ext uri="{D42A27DB-BD31-4B8C-83A1-F6EECF244321}">
                <p14:modId xmlns:p14="http://schemas.microsoft.com/office/powerpoint/2010/main" val="2461683297"/>
              </p:ext>
            </p:extLst>
          </p:nvPr>
        </p:nvGraphicFramePr>
        <p:xfrm>
          <a:off x="457200" y="2147664"/>
          <a:ext cx="8229600" cy="3657600"/>
        </p:xfrm>
        <a:graphic>
          <a:graphicData uri="http://schemas.openxmlformats.org/drawingml/2006/table">
            <a:tbl>
              <a:tblPr bandRow="1">
                <a:tableStyleId>{35758FB7-9AC5-4552-8A53-C91805E547FA}</a:tableStyleId>
              </a:tblPr>
              <a:tblGrid>
                <a:gridCol w="7067128">
                  <a:extLst>
                    <a:ext uri="{9D8B030D-6E8A-4147-A177-3AD203B41FA5}">
                      <a16:colId xmlns:a16="http://schemas.microsoft.com/office/drawing/2014/main" xmlns="" val="2377199038"/>
                    </a:ext>
                  </a:extLst>
                </a:gridCol>
                <a:gridCol w="1162472">
                  <a:extLst>
                    <a:ext uri="{9D8B030D-6E8A-4147-A177-3AD203B41FA5}">
                      <a16:colId xmlns:a16="http://schemas.microsoft.com/office/drawing/2014/main" xmlns="" val="850812073"/>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800" i="1" kern="1200" dirty="0">
                          <a:effectLst/>
                        </a:rPr>
                        <a:t>si tratta di una disposizione corretta e condivisibile </a:t>
                      </a:r>
                    </a:p>
                    <a:p>
                      <a:pPr algn="l"/>
                      <a:endParaRPr lang="it-IT" i="1" dirty="0"/>
                    </a:p>
                  </a:txBody>
                  <a:tcPr/>
                </a:tc>
                <a:tc>
                  <a:txBody>
                    <a:bodyPr/>
                    <a:lstStyle/>
                    <a:p>
                      <a:pPr algn="ctr"/>
                      <a:r>
                        <a:rPr lang="it-IT" dirty="0"/>
                        <a:t>34.0%</a:t>
                      </a:r>
                    </a:p>
                  </a:txBody>
                  <a:tcPr/>
                </a:tc>
                <a:extLst>
                  <a:ext uri="{0D108BD9-81ED-4DB2-BD59-A6C34878D82A}">
                    <a16:rowId xmlns:a16="http://schemas.microsoft.com/office/drawing/2014/main" xmlns="" val="3896805962"/>
                  </a:ext>
                </a:extLst>
              </a:tr>
              <a:tr h="370840">
                <a:tc>
                  <a:txBody>
                    <a:bodyPr/>
                    <a:lstStyle/>
                    <a:p>
                      <a:pPr lvl="0"/>
                      <a:r>
                        <a:rPr lang="it-IT" sz="1800" i="1" kern="1200" dirty="0">
                          <a:effectLst/>
                        </a:rPr>
                        <a:t>sebbene si tratti di una disposizione condivisibile, il fatto che renda possibile disposizioni limitate al solo “alimentare o idratare” svincolando tale atto dal contesto clinico in cui queste disposizioni potranno poi essere realizzate limita il suo valore e richiede una interpretazione nel singolo caso</a:t>
                      </a:r>
                      <a:endParaRPr lang="it-IT" sz="1800" i="1" kern="1200" dirty="0">
                        <a:solidFill>
                          <a:schemeClr val="dk1"/>
                        </a:solidFill>
                        <a:effectLst/>
                        <a:latin typeface="+mn-lt"/>
                        <a:ea typeface="+mn-ea"/>
                        <a:cs typeface="+mn-cs"/>
                      </a:endParaRPr>
                    </a:p>
                  </a:txBody>
                  <a:tcPr/>
                </a:tc>
                <a:tc>
                  <a:txBody>
                    <a:bodyPr/>
                    <a:lstStyle/>
                    <a:p>
                      <a:pPr algn="ctr"/>
                      <a:r>
                        <a:rPr lang="it-IT" dirty="0"/>
                        <a:t>46.4%</a:t>
                      </a:r>
                    </a:p>
                  </a:txBody>
                  <a:tcPr/>
                </a:tc>
                <a:extLst>
                  <a:ext uri="{0D108BD9-81ED-4DB2-BD59-A6C34878D82A}">
                    <a16:rowId xmlns:a16="http://schemas.microsoft.com/office/drawing/2014/main" xmlns="" val="3535775246"/>
                  </a:ext>
                </a:extLst>
              </a:tr>
              <a:tr h="370840">
                <a:tc>
                  <a:txBody>
                    <a:bodyPr/>
                    <a:lstStyle/>
                    <a:p>
                      <a:pPr algn="l"/>
                      <a:r>
                        <a:rPr lang="it-IT" sz="1800" i="1" kern="1200" dirty="0">
                          <a:effectLst/>
                        </a:rPr>
                        <a:t>E’ una posizione poco condivisibile, in contrasto con il principio etico che impone al medico di operare per il bene del paziente</a:t>
                      </a:r>
                      <a:endParaRPr lang="it-IT" i="1" dirty="0"/>
                    </a:p>
                  </a:txBody>
                  <a:tcPr/>
                </a:tc>
                <a:tc>
                  <a:txBody>
                    <a:bodyPr/>
                    <a:lstStyle/>
                    <a:p>
                      <a:pPr algn="ctr"/>
                      <a:r>
                        <a:rPr lang="it-IT" dirty="0"/>
                        <a:t>10.8%</a:t>
                      </a:r>
                    </a:p>
                  </a:txBody>
                  <a:tcPr/>
                </a:tc>
                <a:extLst>
                  <a:ext uri="{0D108BD9-81ED-4DB2-BD59-A6C34878D82A}">
                    <a16:rowId xmlns:a16="http://schemas.microsoft.com/office/drawing/2014/main" xmlns="" val="3311605997"/>
                  </a:ext>
                </a:extLst>
              </a:tr>
              <a:tr h="370840">
                <a:tc>
                  <a:txBody>
                    <a:bodyPr/>
                    <a:lstStyle/>
                    <a:p>
                      <a:pPr algn="l"/>
                      <a:r>
                        <a:rPr lang="it-IT" sz="1800" i="1" kern="1200" dirty="0">
                          <a:effectLst/>
                        </a:rPr>
                        <a:t>Alimentazione e idratazione, in quanto elementi finalizzati al sostegno vitale e non “cure” in senso stretto non possono mai essere sospese, anche in presenza di disposizioni in tal senso del paziente</a:t>
                      </a:r>
                      <a:endParaRPr lang="it-IT" i="1" dirty="0"/>
                    </a:p>
                  </a:txBody>
                  <a:tcPr/>
                </a:tc>
                <a:tc>
                  <a:txBody>
                    <a:bodyPr/>
                    <a:lstStyle/>
                    <a:p>
                      <a:pPr algn="ctr"/>
                      <a:r>
                        <a:rPr lang="it-IT" dirty="0"/>
                        <a:t>8.8%</a:t>
                      </a:r>
                    </a:p>
                  </a:txBody>
                  <a:tcPr/>
                </a:tc>
                <a:extLst>
                  <a:ext uri="{0D108BD9-81ED-4DB2-BD59-A6C34878D82A}">
                    <a16:rowId xmlns:a16="http://schemas.microsoft.com/office/drawing/2014/main" xmlns="" val="2705057514"/>
                  </a:ext>
                </a:extLst>
              </a:tr>
            </a:tbl>
          </a:graphicData>
        </a:graphic>
      </p:graphicFrame>
    </p:spTree>
    <p:extLst>
      <p:ext uri="{BB962C8B-B14F-4D97-AF65-F5344CB8AC3E}">
        <p14:creationId xmlns:p14="http://schemas.microsoft.com/office/powerpoint/2010/main" val="12411460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268015" y="1196752"/>
            <a:ext cx="8751218" cy="4608512"/>
          </a:xfrm>
          <a:prstGeom prst="rect">
            <a:avLst/>
          </a:prstGeom>
          <a:noFill/>
          <a:ln w="9525">
            <a:noFill/>
            <a:miter lim="800000"/>
            <a:headEnd/>
            <a:tailEnd/>
          </a:ln>
        </p:spPr>
      </p:pic>
      <p:sp>
        <p:nvSpPr>
          <p:cNvPr id="3" name="Titolo 4">
            <a:extLst>
              <a:ext uri="{FF2B5EF4-FFF2-40B4-BE49-F238E27FC236}">
                <a16:creationId xmlns:a16="http://schemas.microsoft.com/office/drawing/2014/main" xmlns="" id="{31DB89B6-A01D-4803-9B51-10F3BB6534E3}"/>
              </a:ext>
            </a:extLst>
          </p:cNvPr>
          <p:cNvSpPr txBox="1">
            <a:spLocks/>
          </p:cNvSpPr>
          <p:nvPr/>
        </p:nvSpPr>
        <p:spPr>
          <a:xfrm>
            <a:off x="323528" y="125760"/>
            <a:ext cx="8229600" cy="5669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2800" dirty="0"/>
              <a:t>Alcune affermazioni di principio contenute nella legge</a:t>
            </a:r>
            <a:endParaRPr lang="it-IT" sz="2800" i="1" dirty="0"/>
          </a:p>
        </p:txBody>
      </p:sp>
      <p:pic>
        <p:nvPicPr>
          <p:cNvPr id="4" name="Picture 5">
            <a:extLst>
              <a:ext uri="{FF2B5EF4-FFF2-40B4-BE49-F238E27FC236}">
                <a16:creationId xmlns:a16="http://schemas.microsoft.com/office/drawing/2014/main" xmlns="" id="{D4ECD4B3-C69E-40F4-9923-C9F53B52FBE7}"/>
              </a:ext>
            </a:extLst>
          </p:cNvPr>
          <p:cNvPicPr>
            <a:picLocks noChangeAspect="1" noChangeArrowheads="1"/>
          </p:cNvPicPr>
          <p:nvPr/>
        </p:nvPicPr>
        <p:blipFill>
          <a:blip r:embed="rId3" cstate="print"/>
          <a:srcRect/>
          <a:stretch>
            <a:fillRect/>
          </a:stretch>
        </p:blipFill>
        <p:spPr bwMode="auto">
          <a:xfrm>
            <a:off x="251520" y="6021288"/>
            <a:ext cx="1172453" cy="715541"/>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sz="4000" dirty="0"/>
              <a:t>Rapporto fra legge sulle DAT e eutanasia</a:t>
            </a:r>
            <a:endParaRPr lang="it-IT" dirty="0"/>
          </a:p>
        </p:txBody>
      </p:sp>
      <p:sp>
        <p:nvSpPr>
          <p:cNvPr id="3" name="Segnaposto contenuto 2"/>
          <p:cNvSpPr>
            <a:spLocks noGrp="1"/>
          </p:cNvSpPr>
          <p:nvPr>
            <p:ph idx="1"/>
          </p:nvPr>
        </p:nvSpPr>
        <p:spPr>
          <a:xfrm>
            <a:off x="457200" y="1628800"/>
            <a:ext cx="8229600" cy="4525963"/>
          </a:xfrm>
        </p:spPr>
        <p:txBody>
          <a:bodyPr>
            <a:normAutofit fontScale="55000" lnSpcReduction="20000"/>
          </a:bodyPr>
          <a:lstStyle/>
          <a:p>
            <a:r>
              <a:rPr lang="it-IT" dirty="0">
                <a:solidFill>
                  <a:srgbClr val="FF0000"/>
                </a:solidFill>
              </a:rPr>
              <a:t>53.2% </a:t>
            </a:r>
            <a:r>
              <a:rPr lang="it-IT" i="1" dirty="0"/>
              <a:t>“la legge non contempla la pratica dell’eutanasia”</a:t>
            </a:r>
            <a:endParaRPr lang="it-IT" dirty="0"/>
          </a:p>
          <a:p>
            <a:r>
              <a:rPr lang="it-IT" dirty="0">
                <a:solidFill>
                  <a:srgbClr val="FF0000"/>
                </a:solidFill>
              </a:rPr>
              <a:t>13.5% </a:t>
            </a:r>
            <a:r>
              <a:rPr lang="it-IT" dirty="0"/>
              <a:t>sebbene la legge non contempli espressamente l'eutanasia, </a:t>
            </a:r>
            <a:r>
              <a:rPr lang="it-IT" i="1" dirty="0"/>
              <a:t>”è possibile che vi siano situazioni di abbandono del paziente (anche in conseguenza di volontà da questi espresse) che si possono configurare come eutanasia”. </a:t>
            </a:r>
          </a:p>
          <a:p>
            <a:r>
              <a:rPr lang="it-IT" dirty="0">
                <a:solidFill>
                  <a:srgbClr val="FF0000"/>
                </a:solidFill>
              </a:rPr>
              <a:t>9.7%</a:t>
            </a:r>
            <a:r>
              <a:rPr lang="it-IT" dirty="0"/>
              <a:t> </a:t>
            </a:r>
            <a:r>
              <a:rPr lang="it-IT" i="1" dirty="0"/>
              <a:t>“la legge così come è formulata non marca in modo netto i confini tra eutanasia e accanimento terapeutico e potrebbe aprire spiragli all'eutanasia omissiva” </a:t>
            </a:r>
          </a:p>
          <a:p>
            <a:r>
              <a:rPr lang="it-IT" dirty="0">
                <a:solidFill>
                  <a:srgbClr val="FF0000"/>
                </a:solidFill>
              </a:rPr>
              <a:t>6.8%</a:t>
            </a:r>
            <a:r>
              <a:rPr lang="it-IT" i="1" dirty="0"/>
              <a:t> “la legge sulle DAT si configura già come una legge </a:t>
            </a:r>
            <a:r>
              <a:rPr lang="it-IT" i="1" dirty="0" err="1"/>
              <a:t>eutanasica</a:t>
            </a:r>
            <a:r>
              <a:rPr lang="it-IT" i="1" dirty="0"/>
              <a:t>, prevedendo la possibilità di sospendere o omettere interventi naturali necessari all'umana sopravvivenza come alimentazione e nutrizione”.</a:t>
            </a:r>
            <a:r>
              <a:rPr lang="it-IT" dirty="0"/>
              <a:t> </a:t>
            </a:r>
          </a:p>
          <a:p>
            <a:r>
              <a:rPr lang="it-IT" dirty="0">
                <a:solidFill>
                  <a:srgbClr val="FF0000"/>
                </a:solidFill>
              </a:rPr>
              <a:t>16.8%</a:t>
            </a:r>
            <a:r>
              <a:rPr lang="it-IT" dirty="0"/>
              <a:t> non esprime opinioni al riguardo. </a:t>
            </a:r>
          </a:p>
          <a:p>
            <a:endParaRPr lang="it-IT" dirty="0"/>
          </a:p>
          <a:p>
            <a:r>
              <a:rPr lang="it-IT" sz="3600" b="1" dirty="0">
                <a:solidFill>
                  <a:srgbClr val="002060"/>
                </a:solidFill>
              </a:rPr>
              <a:t>Si tratta quindi di opinioni articolate, che pongono l’accento sui rischi che, pur non prevedendo la legge l’eutanasia, si possano talvolta configurare atteggiamenti di “abbandono” del paziente. </a:t>
            </a:r>
          </a:p>
          <a:p>
            <a:r>
              <a:rPr lang="it-IT" sz="3600" b="1" dirty="0">
                <a:solidFill>
                  <a:srgbClr val="002060"/>
                </a:solidFill>
              </a:rPr>
              <a:t>Si tratta di preoccupazioni legittime che richiederanno un attento monitoraggio delle modalità applicative della legge stessa.</a:t>
            </a:r>
          </a:p>
          <a:p>
            <a:endParaRPr lang="it-IT" dirty="0"/>
          </a:p>
        </p:txBody>
      </p:sp>
      <p:pic>
        <p:nvPicPr>
          <p:cNvPr id="4" name="Picture 5">
            <a:extLst>
              <a:ext uri="{FF2B5EF4-FFF2-40B4-BE49-F238E27FC236}">
                <a16:creationId xmlns:a16="http://schemas.microsoft.com/office/drawing/2014/main" xmlns="" id="{799E2C83-2018-41C4-BD16-92C69F2ED7B8}"/>
              </a:ext>
            </a:extLst>
          </p:cNvPr>
          <p:cNvPicPr>
            <a:picLocks noChangeAspect="1" noChangeArrowheads="1"/>
          </p:cNvPicPr>
          <p:nvPr/>
        </p:nvPicPr>
        <p:blipFill>
          <a:blip r:embed="rId2" cstate="print"/>
          <a:srcRect/>
          <a:stretch>
            <a:fillRect/>
          </a:stretch>
        </p:blipFill>
        <p:spPr bwMode="auto">
          <a:xfrm>
            <a:off x="251520" y="6021288"/>
            <a:ext cx="1172453" cy="715541"/>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60648"/>
            <a:ext cx="8229600" cy="1143000"/>
          </a:xfrm>
        </p:spPr>
        <p:txBody>
          <a:bodyPr>
            <a:normAutofit/>
          </a:bodyPr>
          <a:lstStyle/>
          <a:p>
            <a:r>
              <a:rPr lang="it-IT" sz="2800" dirty="0"/>
              <a:t>Le modalità di redazione e attuazione delle DAT</a:t>
            </a:r>
            <a:endParaRPr lang="it-IT" dirty="0"/>
          </a:p>
        </p:txBody>
      </p:sp>
      <p:sp>
        <p:nvSpPr>
          <p:cNvPr id="3" name="Segnaposto contenuto 2"/>
          <p:cNvSpPr>
            <a:spLocks noGrp="1"/>
          </p:cNvSpPr>
          <p:nvPr>
            <p:ph idx="1"/>
          </p:nvPr>
        </p:nvSpPr>
        <p:spPr/>
        <p:txBody>
          <a:bodyPr>
            <a:normAutofit fontScale="70000" lnSpcReduction="20000"/>
          </a:bodyPr>
          <a:lstStyle/>
          <a:p>
            <a:r>
              <a:rPr lang="it-IT" dirty="0">
                <a:solidFill>
                  <a:srgbClr val="FF0000"/>
                </a:solidFill>
              </a:rPr>
              <a:t>80%</a:t>
            </a:r>
            <a:r>
              <a:rPr lang="it-IT" dirty="0"/>
              <a:t> è d’accodo sul fatto che </a:t>
            </a:r>
            <a:r>
              <a:rPr lang="it-IT" i="1" dirty="0"/>
              <a:t>“desta perplessità il fatto che per la redazione delle DAT non sia prevista la presenza di un medico ma una generica "acquisizione di adeguate informazioni mediche".</a:t>
            </a:r>
          </a:p>
          <a:p>
            <a:r>
              <a:rPr lang="it-IT" dirty="0">
                <a:solidFill>
                  <a:srgbClr val="FF0000"/>
                </a:solidFill>
              </a:rPr>
              <a:t>83%</a:t>
            </a:r>
            <a:r>
              <a:rPr lang="it-IT" dirty="0"/>
              <a:t> </a:t>
            </a:r>
            <a:r>
              <a:rPr lang="it-IT" i="1" dirty="0"/>
              <a:t>“desta perplessità sulla reale congruenza fra volontà del paziente e situazione clinica in queste volontà dovranno poi realizzarsi”.</a:t>
            </a:r>
          </a:p>
          <a:p>
            <a:r>
              <a:rPr lang="it-IT" dirty="0">
                <a:solidFill>
                  <a:srgbClr val="FF0000"/>
                </a:solidFill>
              </a:rPr>
              <a:t>69%</a:t>
            </a:r>
            <a:r>
              <a:rPr lang="it-IT" dirty="0"/>
              <a:t> </a:t>
            </a:r>
            <a:r>
              <a:rPr lang="it-IT" i="1" dirty="0"/>
              <a:t>“</a:t>
            </a:r>
            <a:r>
              <a:rPr lang="it-IT" i="1" dirty="0" err="1"/>
              <a:t>poichè</a:t>
            </a:r>
            <a:r>
              <a:rPr lang="it-IT" i="1" dirty="0"/>
              <a:t> le DAT sono vincolanti per il medico, questi appare come il mero esecutore delle volontà del paziente.”</a:t>
            </a:r>
          </a:p>
          <a:p>
            <a:endParaRPr lang="it-IT" i="1" dirty="0"/>
          </a:p>
          <a:p>
            <a:r>
              <a:rPr lang="it-IT" dirty="0"/>
              <a:t>La legge prevede che nel caso di conflitto tra medico e fiduciario il parere dirimente del contenzioso sia affidato al giudice tutelare. Questo aspetto appare alquanto critico; per il </a:t>
            </a:r>
            <a:r>
              <a:rPr lang="it-IT" dirty="0">
                <a:solidFill>
                  <a:srgbClr val="FF0000"/>
                </a:solidFill>
              </a:rPr>
              <a:t>77.5%</a:t>
            </a:r>
            <a:r>
              <a:rPr lang="it-IT" dirty="0"/>
              <a:t> dei medici era più opportuno prevedere il ricorso a un </a:t>
            </a:r>
            <a:r>
              <a:rPr lang="it-IT" i="1" dirty="0"/>
              <a:t>Comitato Etico o Tecnico Scientifico.</a:t>
            </a:r>
          </a:p>
          <a:p>
            <a:endParaRPr lang="it-IT" dirty="0"/>
          </a:p>
        </p:txBody>
      </p:sp>
      <p:pic>
        <p:nvPicPr>
          <p:cNvPr id="4" name="Picture 5">
            <a:extLst>
              <a:ext uri="{FF2B5EF4-FFF2-40B4-BE49-F238E27FC236}">
                <a16:creationId xmlns:a16="http://schemas.microsoft.com/office/drawing/2014/main" xmlns="" id="{5D8F3870-0CA3-4BAB-BB0B-FB64E9FEEFA2}"/>
              </a:ext>
            </a:extLst>
          </p:cNvPr>
          <p:cNvPicPr>
            <a:picLocks noChangeAspect="1" noChangeArrowheads="1"/>
          </p:cNvPicPr>
          <p:nvPr/>
        </p:nvPicPr>
        <p:blipFill>
          <a:blip r:embed="rId2" cstate="print"/>
          <a:srcRect/>
          <a:stretch>
            <a:fillRect/>
          </a:stretch>
        </p:blipFill>
        <p:spPr bwMode="auto">
          <a:xfrm>
            <a:off x="251520" y="6021288"/>
            <a:ext cx="1172453" cy="715541"/>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5">
            <a:extLst>
              <a:ext uri="{FF2B5EF4-FFF2-40B4-BE49-F238E27FC236}">
                <a16:creationId xmlns:a16="http://schemas.microsoft.com/office/drawing/2014/main" xmlns="" id="{487A2B55-2ADB-48A9-B5D6-1874CB74014F}"/>
              </a:ext>
            </a:extLst>
          </p:cNvPr>
          <p:cNvPicPr>
            <a:picLocks noChangeAspect="1" noChangeArrowheads="1"/>
          </p:cNvPicPr>
          <p:nvPr/>
        </p:nvPicPr>
        <p:blipFill>
          <a:blip r:embed="rId2" cstate="print"/>
          <a:srcRect/>
          <a:stretch>
            <a:fillRect/>
          </a:stretch>
        </p:blipFill>
        <p:spPr bwMode="auto">
          <a:xfrm>
            <a:off x="251520" y="6021288"/>
            <a:ext cx="1172453" cy="715541"/>
          </a:xfrm>
          <a:prstGeom prst="rect">
            <a:avLst/>
          </a:prstGeom>
          <a:noFill/>
          <a:ln w="9525">
            <a:noFill/>
            <a:miter lim="800000"/>
            <a:headEnd/>
            <a:tailEnd/>
          </a:ln>
        </p:spPr>
      </p:pic>
      <p:pic>
        <p:nvPicPr>
          <p:cNvPr id="2" name="Immagine 1">
            <a:extLst>
              <a:ext uri="{FF2B5EF4-FFF2-40B4-BE49-F238E27FC236}">
                <a16:creationId xmlns:a16="http://schemas.microsoft.com/office/drawing/2014/main" xmlns="" id="{D5A86815-9B80-4B6C-B593-360354FE89C5}"/>
              </a:ext>
            </a:extLst>
          </p:cNvPr>
          <p:cNvPicPr>
            <a:picLocks noChangeAspect="1"/>
          </p:cNvPicPr>
          <p:nvPr/>
        </p:nvPicPr>
        <p:blipFill>
          <a:blip r:embed="rId3"/>
          <a:stretch>
            <a:fillRect/>
          </a:stretch>
        </p:blipFill>
        <p:spPr>
          <a:xfrm>
            <a:off x="52387" y="842962"/>
            <a:ext cx="9039225" cy="5172075"/>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a:extLst>
              <a:ext uri="{FF2B5EF4-FFF2-40B4-BE49-F238E27FC236}">
                <a16:creationId xmlns:a16="http://schemas.microsoft.com/office/drawing/2014/main" xmlns="" id="{39E719B3-1A1C-4B45-B436-9979CF50A6E4}"/>
              </a:ext>
            </a:extLst>
          </p:cNvPr>
          <p:cNvPicPr>
            <a:picLocks noChangeAspect="1"/>
          </p:cNvPicPr>
          <p:nvPr/>
        </p:nvPicPr>
        <p:blipFill>
          <a:blip r:embed="rId2"/>
          <a:stretch>
            <a:fillRect/>
          </a:stretch>
        </p:blipFill>
        <p:spPr>
          <a:xfrm>
            <a:off x="266700" y="1009650"/>
            <a:ext cx="8610600" cy="4838700"/>
          </a:xfrm>
          <a:prstGeom prst="rect">
            <a:avLst/>
          </a:prstGeom>
        </p:spPr>
      </p:pic>
      <p:pic>
        <p:nvPicPr>
          <p:cNvPr id="7" name="Picture 5">
            <a:extLst>
              <a:ext uri="{FF2B5EF4-FFF2-40B4-BE49-F238E27FC236}">
                <a16:creationId xmlns:a16="http://schemas.microsoft.com/office/drawing/2014/main" xmlns="" id="{2EB4F8DC-7E98-4CFA-B5ED-02B19E660945}"/>
              </a:ext>
            </a:extLst>
          </p:cNvPr>
          <p:cNvPicPr>
            <a:picLocks noChangeAspect="1" noChangeArrowheads="1"/>
          </p:cNvPicPr>
          <p:nvPr/>
        </p:nvPicPr>
        <p:blipFill>
          <a:blip r:embed="rId3" cstate="print"/>
          <a:srcRect/>
          <a:stretch>
            <a:fillRect/>
          </a:stretch>
        </p:blipFill>
        <p:spPr bwMode="auto">
          <a:xfrm>
            <a:off x="251520" y="6021288"/>
            <a:ext cx="1172453" cy="715541"/>
          </a:xfrm>
          <a:prstGeom prst="rect">
            <a:avLst/>
          </a:prstGeom>
          <a:noFill/>
          <a:ln w="9525">
            <a:noFill/>
            <a:miter lim="800000"/>
            <a:headEnd/>
            <a:tailEnd/>
          </a:ln>
        </p:spPr>
      </p:pic>
    </p:spTree>
    <p:extLst>
      <p:ext uri="{BB962C8B-B14F-4D97-AF65-F5344CB8AC3E}">
        <p14:creationId xmlns:p14="http://schemas.microsoft.com/office/powerpoint/2010/main" val="32233040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5">
            <a:extLst>
              <a:ext uri="{FF2B5EF4-FFF2-40B4-BE49-F238E27FC236}">
                <a16:creationId xmlns:a16="http://schemas.microsoft.com/office/drawing/2014/main" xmlns="" id="{2FE4FA8F-0A16-4223-9CF8-0944683A21FC}"/>
              </a:ext>
            </a:extLst>
          </p:cNvPr>
          <p:cNvPicPr>
            <a:picLocks noChangeAspect="1" noChangeArrowheads="1"/>
          </p:cNvPicPr>
          <p:nvPr/>
        </p:nvPicPr>
        <p:blipFill>
          <a:blip r:embed="rId2" cstate="print"/>
          <a:srcRect/>
          <a:stretch>
            <a:fillRect/>
          </a:stretch>
        </p:blipFill>
        <p:spPr bwMode="auto">
          <a:xfrm>
            <a:off x="251520" y="6241851"/>
            <a:ext cx="936475" cy="571525"/>
          </a:xfrm>
          <a:prstGeom prst="rect">
            <a:avLst/>
          </a:prstGeom>
          <a:noFill/>
          <a:ln w="9525">
            <a:noFill/>
            <a:miter lim="800000"/>
            <a:headEnd/>
            <a:tailEnd/>
          </a:ln>
        </p:spPr>
      </p:pic>
      <p:sp>
        <p:nvSpPr>
          <p:cNvPr id="2" name="Titolo 1">
            <a:extLst>
              <a:ext uri="{FF2B5EF4-FFF2-40B4-BE49-F238E27FC236}">
                <a16:creationId xmlns:a16="http://schemas.microsoft.com/office/drawing/2014/main" xmlns="" id="{33EAF9F4-F643-490B-BABE-2B17C5026C57}"/>
              </a:ext>
            </a:extLst>
          </p:cNvPr>
          <p:cNvSpPr>
            <a:spLocks noGrp="1"/>
          </p:cNvSpPr>
          <p:nvPr>
            <p:ph type="title"/>
          </p:nvPr>
        </p:nvSpPr>
        <p:spPr>
          <a:xfrm>
            <a:off x="457200" y="44624"/>
            <a:ext cx="8229600" cy="778098"/>
          </a:xfrm>
        </p:spPr>
        <p:txBody>
          <a:bodyPr>
            <a:normAutofit/>
          </a:bodyPr>
          <a:lstStyle/>
          <a:p>
            <a:r>
              <a:rPr lang="it-IT" sz="3600" dirty="0"/>
              <a:t>Conclusioni</a:t>
            </a:r>
          </a:p>
        </p:txBody>
      </p:sp>
      <p:graphicFrame>
        <p:nvGraphicFramePr>
          <p:cNvPr id="5" name="Tabella 4">
            <a:extLst>
              <a:ext uri="{FF2B5EF4-FFF2-40B4-BE49-F238E27FC236}">
                <a16:creationId xmlns:a16="http://schemas.microsoft.com/office/drawing/2014/main" xmlns="" id="{A1AB9E0A-D63B-411F-8B8E-A93BC80026B4}"/>
              </a:ext>
            </a:extLst>
          </p:cNvPr>
          <p:cNvGraphicFramePr>
            <a:graphicFrameLocks noGrp="1"/>
          </p:cNvGraphicFramePr>
          <p:nvPr>
            <p:extLst>
              <p:ext uri="{D42A27DB-BD31-4B8C-83A1-F6EECF244321}">
                <p14:modId xmlns:p14="http://schemas.microsoft.com/office/powerpoint/2010/main" val="2442630765"/>
              </p:ext>
            </p:extLst>
          </p:nvPr>
        </p:nvGraphicFramePr>
        <p:xfrm>
          <a:off x="457200" y="759324"/>
          <a:ext cx="8147248" cy="5437602"/>
        </p:xfrm>
        <a:graphic>
          <a:graphicData uri="http://schemas.openxmlformats.org/drawingml/2006/table">
            <a:tbl>
              <a:tblPr firstCol="1" bandRow="1"/>
              <a:tblGrid>
                <a:gridCol w="8147248">
                  <a:extLst>
                    <a:ext uri="{9D8B030D-6E8A-4147-A177-3AD203B41FA5}">
                      <a16:colId xmlns:a16="http://schemas.microsoft.com/office/drawing/2014/main" xmlns="" val="240952854"/>
                    </a:ext>
                  </a:extLst>
                </a:gridCol>
              </a:tblGrid>
              <a:tr h="630238">
                <a:tc>
                  <a:txBody>
                    <a:bodyPr/>
                    <a:lstStyle/>
                    <a:p>
                      <a:pPr marL="342900" lvl="0" indent="-342900">
                        <a:lnSpc>
                          <a:spcPct val="115000"/>
                        </a:lnSpc>
                        <a:spcAft>
                          <a:spcPts val="0"/>
                        </a:spcAft>
                        <a:buFont typeface="Symbol" panose="05050102010706020507" pitchFamily="18" charset="2"/>
                        <a:buChar char=""/>
                      </a:pPr>
                      <a:r>
                        <a:rPr lang="it-IT" sz="1400">
                          <a:effectLst/>
                          <a:latin typeface="Arial" panose="020B0604020202020204" pitchFamily="34" charset="0"/>
                          <a:ea typeface="Calibri" panose="020F0502020204030204" pitchFamily="34" charset="0"/>
                          <a:cs typeface="Times New Roman" panose="02020603050405020304" pitchFamily="18" charset="0"/>
                        </a:rPr>
                        <a:t>Il livello di conoscenza della legge 22/12/2017 “Norme in materia di consenso informato e DAT” è molto basso! Più della metà degli intervistati dichiara di conoscerla poco o nulla.</a:t>
                      </a:r>
                      <a:endParaRPr lang="it-IT" sz="1100">
                        <a:effectLst/>
                        <a:latin typeface="Calibri" panose="020F0502020204030204" pitchFamily="34" charset="0"/>
                        <a:ea typeface="Calibri" panose="020F0502020204030204" pitchFamily="34" charset="0"/>
                        <a:cs typeface="Times New Roman" panose="02020603050405020304" pitchFamily="18" charset="0"/>
                      </a:endParaRPr>
                    </a:p>
                  </a:txBody>
                  <a:tcPr marL="60275" marR="60275" marT="0" marB="0">
                    <a:lnL>
                      <a:noFill/>
                    </a:lnL>
                    <a:lnR>
                      <a:noFill/>
                    </a:lnR>
                    <a:lnT w="12700" cap="flat" cmpd="sng" algn="ctr">
                      <a:solidFill>
                        <a:srgbClr val="92CDDC"/>
                      </a:solidFill>
                      <a:prstDash val="solid"/>
                      <a:round/>
                      <a:headEnd type="none" w="med" len="med"/>
                      <a:tailEnd type="none" w="med" len="med"/>
                    </a:lnT>
                    <a:lnB w="12700" cap="flat" cmpd="sng" algn="ctr">
                      <a:solidFill>
                        <a:srgbClr val="92CDDC"/>
                      </a:solidFill>
                      <a:prstDash val="solid"/>
                      <a:round/>
                      <a:headEnd type="none" w="med" len="med"/>
                      <a:tailEnd type="none" w="med" len="med"/>
                    </a:lnB>
                    <a:solidFill>
                      <a:srgbClr val="DAEEF3"/>
                    </a:solidFill>
                  </a:tcPr>
                </a:tc>
                <a:extLst>
                  <a:ext uri="{0D108BD9-81ED-4DB2-BD59-A6C34878D82A}">
                    <a16:rowId xmlns:a16="http://schemas.microsoft.com/office/drawing/2014/main" xmlns="" val="745174494"/>
                  </a:ext>
                </a:extLst>
              </a:tr>
              <a:tr h="415563">
                <a:tc>
                  <a:txBody>
                    <a:bodyPr/>
                    <a:lstStyle/>
                    <a:p>
                      <a:pPr marL="342900" lvl="0" indent="-342900">
                        <a:lnSpc>
                          <a:spcPct val="115000"/>
                        </a:lnSpc>
                        <a:spcAft>
                          <a:spcPts val="0"/>
                        </a:spcAft>
                        <a:buFont typeface="Symbol" panose="05050102010706020507" pitchFamily="18" charset="2"/>
                        <a:buChar char=""/>
                      </a:pPr>
                      <a:r>
                        <a:rPr lang="it-IT" sz="1400">
                          <a:effectLst/>
                          <a:latin typeface="Arial" panose="020B0604020202020204" pitchFamily="34" charset="0"/>
                          <a:ea typeface="Calibri" panose="020F0502020204030204" pitchFamily="34" charset="0"/>
                          <a:cs typeface="Times New Roman" panose="02020603050405020304" pitchFamily="18" charset="0"/>
                        </a:rPr>
                        <a:t>Per la maggior parte degli intervistati si tratta comunque di una legge necessaria o utile, e solo una minoranza la dichiara sbagliata.</a:t>
                      </a:r>
                      <a:endParaRPr lang="it-IT" sz="1100">
                        <a:effectLst/>
                        <a:latin typeface="Calibri" panose="020F0502020204030204" pitchFamily="34" charset="0"/>
                        <a:ea typeface="Calibri" panose="020F0502020204030204" pitchFamily="34" charset="0"/>
                        <a:cs typeface="Times New Roman" panose="02020603050405020304" pitchFamily="18" charset="0"/>
                      </a:endParaRPr>
                    </a:p>
                  </a:txBody>
                  <a:tcPr marL="60275" marR="60275" marT="0" marB="0">
                    <a:lnL>
                      <a:noFill/>
                    </a:lnL>
                    <a:lnR>
                      <a:noFill/>
                    </a:lnR>
                    <a:lnT w="12700" cap="flat" cmpd="sng" algn="ctr">
                      <a:solidFill>
                        <a:srgbClr val="92CDDC"/>
                      </a:solidFill>
                      <a:prstDash val="solid"/>
                      <a:round/>
                      <a:headEnd type="none" w="med" len="med"/>
                      <a:tailEnd type="none" w="med" len="med"/>
                    </a:lnT>
                    <a:lnB w="12700" cap="flat" cmpd="sng" algn="ctr">
                      <a:solidFill>
                        <a:srgbClr val="92CDDC"/>
                      </a:solidFill>
                      <a:prstDash val="solid"/>
                      <a:round/>
                      <a:headEnd type="none" w="med" len="med"/>
                      <a:tailEnd type="none" w="med" len="med"/>
                    </a:lnB>
                  </a:tcPr>
                </a:tc>
                <a:extLst>
                  <a:ext uri="{0D108BD9-81ED-4DB2-BD59-A6C34878D82A}">
                    <a16:rowId xmlns:a16="http://schemas.microsoft.com/office/drawing/2014/main" xmlns="" val="2645046258"/>
                  </a:ext>
                </a:extLst>
              </a:tr>
              <a:tr h="844915">
                <a:tc>
                  <a:txBody>
                    <a:bodyPr/>
                    <a:lstStyle/>
                    <a:p>
                      <a:pPr marL="342900" lvl="0" indent="-342900">
                        <a:lnSpc>
                          <a:spcPct val="115000"/>
                        </a:lnSpc>
                        <a:spcAft>
                          <a:spcPts val="0"/>
                        </a:spcAft>
                        <a:buFont typeface="Symbol" panose="05050102010706020507" pitchFamily="18" charset="2"/>
                        <a:buChar char=""/>
                      </a:pPr>
                      <a:r>
                        <a:rPr lang="it-IT" sz="1400">
                          <a:effectLst/>
                          <a:latin typeface="Arial" panose="020B0604020202020204" pitchFamily="34" charset="0"/>
                          <a:ea typeface="Calibri" panose="020F0502020204030204" pitchFamily="34" charset="0"/>
                          <a:cs typeface="Times New Roman" panose="02020603050405020304" pitchFamily="18" charset="0"/>
                        </a:rPr>
                        <a:t>Nella maggior parte dei casi i medici, pur ritenendo corretto considerare l’autonomia del paziente come elemento guida delle decisioni sanitarie ritengono di poter avere un ruolo “attivo” di indirizzo delle scelte del paziente secondo il principio della beneficialità. </a:t>
                      </a:r>
                      <a:endParaRPr lang="it-IT" sz="1100">
                        <a:effectLst/>
                        <a:latin typeface="Calibri" panose="020F0502020204030204" pitchFamily="34" charset="0"/>
                        <a:ea typeface="Calibri" panose="020F0502020204030204" pitchFamily="34" charset="0"/>
                        <a:cs typeface="Times New Roman" panose="02020603050405020304" pitchFamily="18" charset="0"/>
                      </a:endParaRPr>
                    </a:p>
                  </a:txBody>
                  <a:tcPr marL="60275" marR="60275" marT="0" marB="0">
                    <a:lnL>
                      <a:noFill/>
                    </a:lnL>
                    <a:lnR>
                      <a:noFill/>
                    </a:lnR>
                    <a:lnT w="12700" cap="flat" cmpd="sng" algn="ctr">
                      <a:solidFill>
                        <a:srgbClr val="92CDDC"/>
                      </a:solidFill>
                      <a:prstDash val="solid"/>
                      <a:round/>
                      <a:headEnd type="none" w="med" len="med"/>
                      <a:tailEnd type="none" w="med" len="med"/>
                    </a:lnT>
                    <a:lnB w="12700" cap="flat" cmpd="sng" algn="ctr">
                      <a:solidFill>
                        <a:srgbClr val="92CDDC"/>
                      </a:solidFill>
                      <a:prstDash val="solid"/>
                      <a:round/>
                      <a:headEnd type="none" w="med" len="med"/>
                      <a:tailEnd type="none" w="med" len="med"/>
                    </a:lnB>
                    <a:solidFill>
                      <a:srgbClr val="DAEEF3"/>
                    </a:solidFill>
                  </a:tcPr>
                </a:tc>
                <a:extLst>
                  <a:ext uri="{0D108BD9-81ED-4DB2-BD59-A6C34878D82A}">
                    <a16:rowId xmlns:a16="http://schemas.microsoft.com/office/drawing/2014/main" xmlns="" val="2855701617"/>
                  </a:ext>
                </a:extLst>
              </a:tr>
              <a:tr h="844915">
                <a:tc>
                  <a:txBody>
                    <a:bodyPr/>
                    <a:lstStyle/>
                    <a:p>
                      <a:pPr marL="342900" lvl="0" indent="-342900">
                        <a:lnSpc>
                          <a:spcPct val="115000"/>
                        </a:lnSpc>
                        <a:spcAft>
                          <a:spcPts val="0"/>
                        </a:spcAft>
                        <a:buFont typeface="Symbol" panose="05050102010706020507" pitchFamily="18" charset="2"/>
                        <a:buChar char=""/>
                      </a:pPr>
                      <a:r>
                        <a:rPr lang="it-IT" sz="1400">
                          <a:effectLst/>
                          <a:latin typeface="Arial" panose="020B0604020202020204" pitchFamily="34" charset="0"/>
                          <a:ea typeface="Calibri" panose="020F0502020204030204" pitchFamily="34" charset="0"/>
                          <a:cs typeface="Times New Roman" panose="02020603050405020304" pitchFamily="18" charset="0"/>
                        </a:rPr>
                        <a:t>La stragrande maggioranza dei medici considera trattamenti sanitari la nutrizione e idratazione artificiale che sono quindi realizzabili solo con il consenso del paziente, anche se viene richiamata la necessità di calare ogni decisione tenendo conto della specificità del singolo caso.</a:t>
                      </a:r>
                      <a:endParaRPr lang="it-IT" sz="1100">
                        <a:effectLst/>
                        <a:latin typeface="Calibri" panose="020F0502020204030204" pitchFamily="34" charset="0"/>
                        <a:ea typeface="Calibri" panose="020F0502020204030204" pitchFamily="34" charset="0"/>
                        <a:cs typeface="Times New Roman" panose="02020603050405020304" pitchFamily="18" charset="0"/>
                      </a:endParaRPr>
                    </a:p>
                  </a:txBody>
                  <a:tcPr marL="60275" marR="60275" marT="0" marB="0">
                    <a:lnL>
                      <a:noFill/>
                    </a:lnL>
                    <a:lnR>
                      <a:noFill/>
                    </a:lnR>
                    <a:lnT w="12700" cap="flat" cmpd="sng" algn="ctr">
                      <a:solidFill>
                        <a:srgbClr val="92CDDC"/>
                      </a:solidFill>
                      <a:prstDash val="solid"/>
                      <a:round/>
                      <a:headEnd type="none" w="med" len="med"/>
                      <a:tailEnd type="none" w="med" len="med"/>
                    </a:lnT>
                    <a:lnB w="12700" cap="flat" cmpd="sng" algn="ctr">
                      <a:solidFill>
                        <a:srgbClr val="92CDDC"/>
                      </a:solidFill>
                      <a:prstDash val="solid"/>
                      <a:round/>
                      <a:headEnd type="none" w="med" len="med"/>
                      <a:tailEnd type="none" w="med" len="med"/>
                    </a:lnB>
                  </a:tcPr>
                </a:tc>
                <a:extLst>
                  <a:ext uri="{0D108BD9-81ED-4DB2-BD59-A6C34878D82A}">
                    <a16:rowId xmlns:a16="http://schemas.microsoft.com/office/drawing/2014/main" xmlns="" val="1777004348"/>
                  </a:ext>
                </a:extLst>
              </a:tr>
              <a:tr h="630238">
                <a:tc>
                  <a:txBody>
                    <a:bodyPr/>
                    <a:lstStyle/>
                    <a:p>
                      <a:pPr marL="342900" lvl="0" indent="-342900">
                        <a:lnSpc>
                          <a:spcPct val="115000"/>
                        </a:lnSpc>
                        <a:spcAft>
                          <a:spcPts val="0"/>
                        </a:spcAft>
                        <a:buFont typeface="Symbol" panose="05050102010706020507" pitchFamily="18" charset="2"/>
                        <a:buChar char=""/>
                      </a:pPr>
                      <a:r>
                        <a:rPr lang="it-IT" sz="1400">
                          <a:effectLst/>
                          <a:latin typeface="Arial" panose="020B0604020202020204" pitchFamily="34" charset="0"/>
                          <a:ea typeface="Calibri" panose="020F0502020204030204" pitchFamily="34" charset="0"/>
                          <a:cs typeface="Times New Roman" panose="02020603050405020304" pitchFamily="18" charset="0"/>
                        </a:rPr>
                        <a:t>Per la maggioranza degli intervistati la legge non contempla la pratica dell’eutanasia, anche se viene sottolineata la necessità di evitare atteggiamenti di “abbandono” o omissivi.</a:t>
                      </a:r>
                      <a:endParaRPr lang="it-IT" sz="1100">
                        <a:effectLst/>
                        <a:latin typeface="Calibri" panose="020F0502020204030204" pitchFamily="34" charset="0"/>
                        <a:ea typeface="Calibri" panose="020F0502020204030204" pitchFamily="34" charset="0"/>
                        <a:cs typeface="Times New Roman" panose="02020603050405020304" pitchFamily="18" charset="0"/>
                      </a:endParaRPr>
                    </a:p>
                  </a:txBody>
                  <a:tcPr marL="60275" marR="60275" marT="0" marB="0">
                    <a:lnL>
                      <a:noFill/>
                    </a:lnL>
                    <a:lnR>
                      <a:noFill/>
                    </a:lnR>
                    <a:lnT w="12700" cap="flat" cmpd="sng" algn="ctr">
                      <a:solidFill>
                        <a:srgbClr val="92CDDC"/>
                      </a:solidFill>
                      <a:prstDash val="solid"/>
                      <a:round/>
                      <a:headEnd type="none" w="med" len="med"/>
                      <a:tailEnd type="none" w="med" len="med"/>
                    </a:lnT>
                    <a:lnB w="12700" cap="flat" cmpd="sng" algn="ctr">
                      <a:solidFill>
                        <a:srgbClr val="92CDDC"/>
                      </a:solidFill>
                      <a:prstDash val="solid"/>
                      <a:round/>
                      <a:headEnd type="none" w="med" len="med"/>
                      <a:tailEnd type="none" w="med" len="med"/>
                    </a:lnB>
                    <a:solidFill>
                      <a:srgbClr val="DAEEF3"/>
                    </a:solidFill>
                  </a:tcPr>
                </a:tc>
                <a:extLst>
                  <a:ext uri="{0D108BD9-81ED-4DB2-BD59-A6C34878D82A}">
                    <a16:rowId xmlns:a16="http://schemas.microsoft.com/office/drawing/2014/main" xmlns="" val="2825307009"/>
                  </a:ext>
                </a:extLst>
              </a:tr>
              <a:tr h="630238">
                <a:tc>
                  <a:txBody>
                    <a:bodyPr/>
                    <a:lstStyle/>
                    <a:p>
                      <a:pPr marL="342900" lvl="0" indent="-342900">
                        <a:lnSpc>
                          <a:spcPct val="115000"/>
                        </a:lnSpc>
                        <a:spcAft>
                          <a:spcPts val="0"/>
                        </a:spcAft>
                        <a:buFont typeface="Symbol" panose="05050102010706020507" pitchFamily="18" charset="2"/>
                        <a:buChar char=""/>
                      </a:pPr>
                      <a:r>
                        <a:rPr lang="it-IT" sz="1400">
                          <a:effectLst/>
                          <a:latin typeface="Arial" panose="020B0604020202020204" pitchFamily="34" charset="0"/>
                          <a:ea typeface="Calibri" panose="020F0502020204030204" pitchFamily="34" charset="0"/>
                          <a:cs typeface="Times New Roman" panose="02020603050405020304" pitchFamily="18" charset="0"/>
                        </a:rPr>
                        <a:t>Destano perplessità le modalità con cui le DAT sono redatte, sia per la non obbligatorietà della presenza di un medico che per la “non attualità” delle volontà espresse che potrebbero essere riferite a situazioni troppo generiche</a:t>
                      </a:r>
                      <a:endParaRPr lang="it-IT" sz="1100">
                        <a:effectLst/>
                        <a:latin typeface="Calibri" panose="020F0502020204030204" pitchFamily="34" charset="0"/>
                        <a:ea typeface="Calibri" panose="020F0502020204030204" pitchFamily="34" charset="0"/>
                        <a:cs typeface="Times New Roman" panose="02020603050405020304" pitchFamily="18" charset="0"/>
                      </a:endParaRPr>
                    </a:p>
                  </a:txBody>
                  <a:tcPr marL="60275" marR="60275" marT="0" marB="0">
                    <a:lnL>
                      <a:noFill/>
                    </a:lnL>
                    <a:lnR>
                      <a:noFill/>
                    </a:lnR>
                    <a:lnT w="12700" cap="flat" cmpd="sng" algn="ctr">
                      <a:solidFill>
                        <a:srgbClr val="92CDDC"/>
                      </a:solidFill>
                      <a:prstDash val="solid"/>
                      <a:round/>
                      <a:headEnd type="none" w="med" len="med"/>
                      <a:tailEnd type="none" w="med" len="med"/>
                    </a:lnT>
                    <a:lnB w="12700" cap="flat" cmpd="sng" algn="ctr">
                      <a:solidFill>
                        <a:srgbClr val="92CDDC"/>
                      </a:solidFill>
                      <a:prstDash val="solid"/>
                      <a:round/>
                      <a:headEnd type="none" w="med" len="med"/>
                      <a:tailEnd type="none" w="med" len="med"/>
                    </a:lnB>
                  </a:tcPr>
                </a:tc>
                <a:extLst>
                  <a:ext uri="{0D108BD9-81ED-4DB2-BD59-A6C34878D82A}">
                    <a16:rowId xmlns:a16="http://schemas.microsoft.com/office/drawing/2014/main" xmlns="" val="3874624480"/>
                  </a:ext>
                </a:extLst>
              </a:tr>
              <a:tr h="630238">
                <a:tc>
                  <a:txBody>
                    <a:bodyPr/>
                    <a:lstStyle/>
                    <a:p>
                      <a:pPr marL="342900" lvl="0" indent="-342900">
                        <a:lnSpc>
                          <a:spcPct val="115000"/>
                        </a:lnSpc>
                        <a:spcAft>
                          <a:spcPts val="0"/>
                        </a:spcAft>
                        <a:buFont typeface="Symbol" panose="05050102010706020507" pitchFamily="18" charset="2"/>
                        <a:buChar char=""/>
                      </a:pPr>
                      <a:r>
                        <a:rPr lang="it-IT" sz="1400" dirty="0">
                          <a:effectLst/>
                          <a:latin typeface="Arial" panose="020B0604020202020204" pitchFamily="34" charset="0"/>
                          <a:ea typeface="Calibri" panose="020F0502020204030204" pitchFamily="34" charset="0"/>
                          <a:cs typeface="Times New Roman" panose="02020603050405020304" pitchFamily="18" charset="0"/>
                        </a:rPr>
                        <a:t>La maggior parte degli intervistati non </a:t>
                      </a:r>
                      <a:r>
                        <a:rPr lang="it-IT" sz="1400">
                          <a:effectLst/>
                          <a:latin typeface="Arial" panose="020B0604020202020204" pitchFamily="34" charset="0"/>
                          <a:ea typeface="Calibri" panose="020F0502020204030204" pitchFamily="34" charset="0"/>
                          <a:cs typeface="Times New Roman" panose="02020603050405020304" pitchFamily="18" charset="0"/>
                        </a:rPr>
                        <a:t>ritiene necessaria una </a:t>
                      </a:r>
                      <a:r>
                        <a:rPr lang="it-IT" sz="1400" dirty="0">
                          <a:effectLst/>
                          <a:latin typeface="Arial" panose="020B0604020202020204" pitchFamily="34" charset="0"/>
                          <a:ea typeface="Calibri" panose="020F0502020204030204" pitchFamily="34" charset="0"/>
                          <a:cs typeface="Times New Roman" panose="02020603050405020304" pitchFamily="18" charset="0"/>
                        </a:rPr>
                        <a:t>clausola di coscienza ritenendo sufficienti gli strumenti interpretativi delle volontà del paziente contenuti nella legge.</a:t>
                      </a:r>
                      <a:endParaRPr lang="it-IT"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0275" marR="60275" marT="0" marB="0">
                    <a:lnL>
                      <a:noFill/>
                    </a:lnL>
                    <a:lnR>
                      <a:noFill/>
                    </a:lnR>
                    <a:lnT w="12700" cap="flat" cmpd="sng" algn="ctr">
                      <a:solidFill>
                        <a:srgbClr val="92CDDC"/>
                      </a:solidFill>
                      <a:prstDash val="solid"/>
                      <a:round/>
                      <a:headEnd type="none" w="med" len="med"/>
                      <a:tailEnd type="none" w="med" len="med"/>
                    </a:lnT>
                    <a:lnB w="12700" cap="flat" cmpd="sng" algn="ctr">
                      <a:solidFill>
                        <a:srgbClr val="92CDDC"/>
                      </a:solidFill>
                      <a:prstDash val="solid"/>
                      <a:round/>
                      <a:headEnd type="none" w="med" len="med"/>
                      <a:tailEnd type="none" w="med" len="med"/>
                    </a:lnB>
                    <a:solidFill>
                      <a:srgbClr val="DAEEF3"/>
                    </a:solidFill>
                  </a:tcPr>
                </a:tc>
                <a:extLst>
                  <a:ext uri="{0D108BD9-81ED-4DB2-BD59-A6C34878D82A}">
                    <a16:rowId xmlns:a16="http://schemas.microsoft.com/office/drawing/2014/main" xmlns="" val="1016594775"/>
                  </a:ext>
                </a:extLst>
              </a:tr>
              <a:tr h="630238">
                <a:tc>
                  <a:txBody>
                    <a:bodyPr/>
                    <a:lstStyle/>
                    <a:p>
                      <a:pPr marL="342900" lvl="0" indent="-342900">
                        <a:lnSpc>
                          <a:spcPct val="115000"/>
                        </a:lnSpc>
                        <a:spcAft>
                          <a:spcPts val="0"/>
                        </a:spcAft>
                        <a:buFont typeface="Symbol" panose="05050102010706020507" pitchFamily="18" charset="2"/>
                        <a:buChar char=""/>
                      </a:pPr>
                      <a:r>
                        <a:rPr lang="it-IT" sz="1400" dirty="0">
                          <a:effectLst/>
                          <a:latin typeface="Arial" panose="020B0604020202020204" pitchFamily="34" charset="0"/>
                          <a:ea typeface="Calibri" panose="020F0502020204030204" pitchFamily="34" charset="0"/>
                          <a:cs typeface="Times New Roman" panose="02020603050405020304" pitchFamily="18" charset="0"/>
                        </a:rPr>
                        <a:t>L’Ordine dei Medici è visto come un soggetto attivo che dovrebbe un ruolo nel monitoraggio dell’applicazione della legge e nella formazione dei medici e degli operatori sanitari. </a:t>
                      </a:r>
                      <a:endParaRPr lang="it-IT"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0275" marR="60275" marT="0" marB="0">
                    <a:lnL>
                      <a:noFill/>
                    </a:lnL>
                    <a:lnR>
                      <a:noFill/>
                    </a:lnR>
                    <a:lnT w="12700" cap="flat" cmpd="sng" algn="ctr">
                      <a:solidFill>
                        <a:srgbClr val="92CDDC"/>
                      </a:solidFill>
                      <a:prstDash val="solid"/>
                      <a:round/>
                      <a:headEnd type="none" w="med" len="med"/>
                      <a:tailEnd type="none" w="med" len="med"/>
                    </a:lnT>
                    <a:lnB w="12700" cap="flat" cmpd="sng" algn="ctr">
                      <a:solidFill>
                        <a:srgbClr val="92CDDC"/>
                      </a:solidFill>
                      <a:prstDash val="solid"/>
                      <a:round/>
                      <a:headEnd type="none" w="med" len="med"/>
                      <a:tailEnd type="none" w="med" len="med"/>
                    </a:lnB>
                  </a:tcPr>
                </a:tc>
                <a:extLst>
                  <a:ext uri="{0D108BD9-81ED-4DB2-BD59-A6C34878D82A}">
                    <a16:rowId xmlns:a16="http://schemas.microsoft.com/office/drawing/2014/main" xmlns="" val="4289082763"/>
                  </a:ext>
                </a:extLst>
              </a:tr>
            </a:tbl>
          </a:graphicData>
        </a:graphic>
      </p:graphicFrame>
    </p:spTree>
    <p:extLst>
      <p:ext uri="{BB962C8B-B14F-4D97-AF65-F5344CB8AC3E}">
        <p14:creationId xmlns:p14="http://schemas.microsoft.com/office/powerpoint/2010/main" val="2626952191"/>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358</TotalTime>
  <Words>1037</Words>
  <Application>Microsoft Office PowerPoint</Application>
  <PresentationFormat>Presentazione su schermo (4:3)</PresentationFormat>
  <Paragraphs>63</Paragraphs>
  <Slides>13</Slides>
  <Notes>0</Notes>
  <HiddenSlides>0</HiddenSlides>
  <MMClips>0</MMClips>
  <ScaleCrop>false</ScaleCrop>
  <HeadingPairs>
    <vt:vector size="4" baseType="variant">
      <vt:variant>
        <vt:lpstr>Tema</vt:lpstr>
      </vt:variant>
      <vt:variant>
        <vt:i4>1</vt:i4>
      </vt:variant>
      <vt:variant>
        <vt:lpstr>Titoli diapositive</vt:lpstr>
      </vt:variant>
      <vt:variant>
        <vt:i4>13</vt:i4>
      </vt:variant>
    </vt:vector>
  </HeadingPairs>
  <TitlesOfParts>
    <vt:vector size="14" baseType="lpstr">
      <vt:lpstr>Tema di Office</vt:lpstr>
      <vt:lpstr>Presentazione standard di PowerPoint</vt:lpstr>
      <vt:lpstr>Presentazione standard di PowerPoint</vt:lpstr>
      <vt:lpstr>Presentazione standard di PowerPoint</vt:lpstr>
      <vt:lpstr>Il giudizio sulla legge</vt:lpstr>
      <vt:lpstr>La relazione di cura si basa sul "consenso informato nel quale si incontrano l'autonomia decisionale del paziente e la competenza, l'autonomia professionale e la responsabilità del medico".</vt:lpstr>
      <vt:lpstr>Presentazione standard di PowerPoint</vt:lpstr>
      <vt:lpstr>La legge supera la distinzione fra terapia (ogni trattamento finalizzato alla guarigione del malato) e cura (ogni presidio assistenziale destinato alla relazione e cura della persona e quindi non negabile in nessuna situazione) rendendo tali “trattamenti” (nutrizione e idratazione artificiali) realizzabili solo con il consenso del paziente. </vt:lpstr>
      <vt:lpstr>Presentazione standard di PowerPoint</vt:lpstr>
      <vt:lpstr>Rapporto fra legge sulle DAT e eutanasia</vt:lpstr>
      <vt:lpstr>Le modalità di redazione e attuazione delle DAT</vt:lpstr>
      <vt:lpstr>Presentazione standard di PowerPoint</vt:lpstr>
      <vt:lpstr>Presentazione standard di PowerPoint</vt:lpstr>
      <vt:lpstr>Conclusioni</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Angelo</dc:creator>
  <cp:lastModifiedBy>Stefania Bracchi</cp:lastModifiedBy>
  <cp:revision>45</cp:revision>
  <dcterms:created xsi:type="dcterms:W3CDTF">2015-12-12T06:24:36Z</dcterms:created>
  <dcterms:modified xsi:type="dcterms:W3CDTF">2018-12-03T11:20:40Z</dcterms:modified>
</cp:coreProperties>
</file>