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4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4AA774-7445-4B5B-953A-FB7628AE892D}" type="datetimeFigureOut">
              <a:rPr lang="it-IT" smtClean="0"/>
              <a:t>09/05/2015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DC0F1D-9523-4010-9B87-C13B01921817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ttango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Segnaposto contenut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contenut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it-IT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Segnaposto contenut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contenut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Oval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23" name="Tito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ttango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tango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Segnaposto contenut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ttore 1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A783344-BAEA-4FDD-BA1A-57D09E34CA94}" type="datetimeFigureOut">
              <a:rPr lang="it-IT" smtClean="0"/>
              <a:t>08/05/2015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121529B-30F6-4B0F-945D-7BD9BC344E80}" type="slidenum">
              <a:rPr lang="it-IT" smtClean="0"/>
              <a:t>‹N›</a:t>
            </a:fld>
            <a:endParaRPr lang="it-IT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3273896"/>
          </a:xfrm>
        </p:spPr>
        <p:txBody>
          <a:bodyPr>
            <a:normAutofit/>
          </a:bodyPr>
          <a:lstStyle/>
          <a:p>
            <a:r>
              <a:rPr lang="it-IT" sz="2800" dirty="0" err="1" smtClean="0"/>
              <a:t>Breno</a:t>
            </a:r>
            <a:r>
              <a:rPr lang="it-IT" sz="2800" dirty="0" smtClean="0"/>
              <a:t>, 8-9 maggio 2015</a:t>
            </a:r>
          </a:p>
          <a:p>
            <a:endParaRPr lang="it-IT" sz="2800" dirty="0" smtClean="0"/>
          </a:p>
          <a:p>
            <a:r>
              <a:rPr lang="it-IT" sz="2800" dirty="0" smtClean="0"/>
              <a:t>Dr. Giovanni </a:t>
            </a:r>
            <a:r>
              <a:rPr lang="it-IT" sz="2800" dirty="0" err="1" smtClean="0"/>
              <a:t>Putelli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1800" dirty="0" smtClean="0"/>
              <a:t>Farmacista territoriale in </a:t>
            </a:r>
            <a:r>
              <a:rPr lang="it-IT" sz="1800" dirty="0" err="1" smtClean="0"/>
              <a:t>Breno</a:t>
            </a:r>
            <a:endParaRPr lang="it-IT" sz="1800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Brescia: la medicina che cambia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Ruolo della FARMACIA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it-IT" sz="6300" dirty="0" smtClean="0"/>
              <a:t>Premessa</a:t>
            </a:r>
          </a:p>
          <a:p>
            <a:pPr algn="ctr">
              <a:buNone/>
            </a:pPr>
            <a:endParaRPr lang="it-IT" sz="6300" dirty="0" smtClean="0"/>
          </a:p>
          <a:p>
            <a:pPr algn="ctr">
              <a:buNone/>
            </a:pPr>
            <a:r>
              <a:rPr lang="it-IT" sz="3200" dirty="0" smtClean="0"/>
              <a:t>Testo trasmesso al Governo dal Comitato di Settore Sanità delle Regioni</a:t>
            </a:r>
            <a:endParaRPr lang="it-IT" sz="3200" dirty="0" smtClean="0"/>
          </a:p>
          <a:p>
            <a:pPr algn="ctr">
              <a:buNone/>
            </a:pPr>
            <a:r>
              <a:rPr lang="it-IT" sz="3200" b="1" i="1" dirty="0" smtClean="0"/>
              <a:t>(Farmacia </a:t>
            </a:r>
            <a:r>
              <a:rPr lang="it-IT" sz="3200" b="1" i="1" dirty="0" smtClean="0"/>
              <a:t>dei </a:t>
            </a:r>
            <a:r>
              <a:rPr lang="it-IT" sz="3200" b="1" i="1" dirty="0" smtClean="0"/>
              <a:t>servizi)</a:t>
            </a:r>
          </a:p>
          <a:p>
            <a:pPr algn="ctr">
              <a:buNone/>
            </a:pP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…..ridefinizione </a:t>
            </a:r>
            <a:r>
              <a:rPr lang="it-IT" sz="3200" dirty="0" smtClean="0">
                <a:solidFill>
                  <a:srgbClr val="FF0000"/>
                </a:solidFill>
              </a:rPr>
              <a:t>dei ruoli, delle funzioni e dei compiti delle farmacie in relazione al sistema di assistenza delle cure primarie </a:t>
            </a:r>
            <a:r>
              <a:rPr lang="it-IT" sz="3200" dirty="0" smtClean="0"/>
              <a:t>con particolare riguardo all’ottimizzazione dell’assistenza farmaceutica territoriale, a particolari modalità di espletamento del servizio e al </a:t>
            </a:r>
            <a:r>
              <a:rPr lang="it-IT" sz="3200" dirty="0" smtClean="0">
                <a:solidFill>
                  <a:srgbClr val="FF0000"/>
                </a:solidFill>
              </a:rPr>
              <a:t>riconoscimento e valorizzazione del ruolo sanitario e sociale delle farmacie convenzionate quali servizio pubblico essenziale</a:t>
            </a:r>
            <a:r>
              <a:rPr lang="it-IT" sz="3200" dirty="0" smtClean="0"/>
              <a:t>, attraverso tutti gli strumenti che l’istituto convenzionale consente.</a:t>
            </a:r>
            <a:br>
              <a:rPr lang="it-IT" sz="3200" dirty="0" smtClean="0"/>
            </a:br>
            <a:r>
              <a:rPr lang="it-IT" sz="3200" dirty="0" smtClean="0"/>
              <a:t> </a:t>
            </a:r>
            <a:br>
              <a:rPr lang="it-IT" sz="3200" dirty="0" smtClean="0"/>
            </a:br>
            <a:r>
              <a:rPr lang="it-IT" sz="3200" dirty="0" smtClean="0"/>
              <a:t>Si ritiene che, come specificato nella premessa, i criteri e le tematiche fondamentali di valorizzazione del ruolo delle farmacie vadano definiti in </a:t>
            </a:r>
            <a:r>
              <a:rPr lang="it-IT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sede nazionale</a:t>
            </a:r>
            <a:r>
              <a:rPr lang="it-IT" sz="3200" dirty="0" smtClean="0"/>
              <a:t>, ma declinati in </a:t>
            </a:r>
            <a:r>
              <a:rPr lang="it-IT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sede regionale</a:t>
            </a:r>
            <a:r>
              <a:rPr lang="it-IT" sz="3200" dirty="0" smtClean="0"/>
              <a:t>.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FARMACIA DEI SERVIZI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ln>
            <a:solidFill>
              <a:srgbClr val="FF0000"/>
            </a:solidFill>
          </a:ln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dirty="0" smtClean="0"/>
              <a:t>E’ necessario definire, a livello nazionale, un elenco di servizi quali: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/>
              <a:t>accesso </a:t>
            </a:r>
            <a:r>
              <a:rPr lang="it-IT" dirty="0" smtClean="0"/>
              <a:t>alle prestazioni diagnostiche-ambulatoriali,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/>
              <a:t>assistenza </a:t>
            </a:r>
            <a:r>
              <a:rPr lang="it-IT" dirty="0" smtClean="0"/>
              <a:t>domiciliare integrata,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/>
              <a:t>assistenza </a:t>
            </a:r>
            <a:r>
              <a:rPr lang="it-IT" dirty="0" smtClean="0"/>
              <a:t>integrativa,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promozione </a:t>
            </a:r>
            <a:r>
              <a:rPr lang="it-IT" dirty="0" smtClean="0">
                <a:solidFill>
                  <a:srgbClr val="FF0000"/>
                </a:solidFill>
              </a:rPr>
              <a:t>farmaci equivalenti</a:t>
            </a:r>
            <a:r>
              <a:rPr lang="it-IT" dirty="0" smtClean="0"/>
              <a:t>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/>
              <a:t>informazione </a:t>
            </a:r>
            <a:r>
              <a:rPr lang="it-IT" dirty="0" smtClean="0"/>
              <a:t>al cittadino,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/>
              <a:t>attivazione </a:t>
            </a:r>
            <a:r>
              <a:rPr lang="it-IT" dirty="0" smtClean="0"/>
              <a:t>di procedure di screening in applicazione dei piani regionali e/o aziendali,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educazione </a:t>
            </a:r>
            <a:r>
              <a:rPr lang="it-IT" dirty="0" smtClean="0">
                <a:solidFill>
                  <a:srgbClr val="FF0000"/>
                </a:solidFill>
              </a:rPr>
              <a:t>sanitaria sul corretto uso del farmaco, </a:t>
            </a:r>
            <a:endParaRPr lang="it-IT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it-IT" dirty="0" smtClean="0"/>
              <a:t>partecipazione </a:t>
            </a:r>
            <a:r>
              <a:rPr lang="it-IT" dirty="0" smtClean="0"/>
              <a:t>alla rete dei MMG con particolare riferimento ai nuovi modelli associativi della medicina di base previsti dal nuovo Patto della salute e dalle sperimentazione regionali (Case della Salute, CREG, AFT e UCCP), </a:t>
            </a:r>
            <a:endParaRPr lang="it-IT" dirty="0" smtClean="0"/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partecipazione </a:t>
            </a:r>
            <a:r>
              <a:rPr lang="it-IT" dirty="0" smtClean="0">
                <a:solidFill>
                  <a:srgbClr val="FF0000"/>
                </a:solidFill>
              </a:rPr>
              <a:t>a campagne di prevenzione, </a:t>
            </a:r>
            <a:endParaRPr lang="it-IT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educazione </a:t>
            </a:r>
            <a:r>
              <a:rPr lang="it-IT" dirty="0" smtClean="0">
                <a:solidFill>
                  <a:srgbClr val="FF0000"/>
                </a:solidFill>
              </a:rPr>
              <a:t>ai corretti stili </a:t>
            </a:r>
            <a:r>
              <a:rPr lang="it-IT" dirty="0" smtClean="0">
                <a:solidFill>
                  <a:srgbClr val="FF0000"/>
                </a:solidFill>
              </a:rPr>
              <a:t>di vita.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051892" y="2500164"/>
            <a:ext cx="5199112" cy="2016224"/>
          </a:xfrm>
        </p:spPr>
        <p:txBody>
          <a:bodyPr/>
          <a:lstStyle/>
          <a:p>
            <a:r>
              <a:rPr lang="it-IT" sz="4800" dirty="0" smtClean="0"/>
              <a:t>PREVENZIONE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endParaRPr lang="it-IT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endParaRPr lang="it-IT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partecipazione </a:t>
            </a:r>
            <a:r>
              <a:rPr lang="it-IT" dirty="0" smtClean="0">
                <a:solidFill>
                  <a:srgbClr val="FF0000"/>
                </a:solidFill>
              </a:rPr>
              <a:t>a campagne di </a:t>
            </a:r>
            <a:r>
              <a:rPr lang="it-IT" dirty="0" smtClean="0">
                <a:solidFill>
                  <a:srgbClr val="FF0000"/>
                </a:solidFill>
              </a:rPr>
              <a:t>prevenzione</a:t>
            </a:r>
            <a:endParaRPr lang="it-IT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educazione ai corretti stili di </a:t>
            </a:r>
            <a:r>
              <a:rPr lang="it-IT" dirty="0" smtClean="0">
                <a:solidFill>
                  <a:srgbClr val="FF0000"/>
                </a:solidFill>
              </a:rPr>
              <a:t>vita (attività fisica,  tabagismo, alimentazione)</a:t>
            </a:r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d</a:t>
            </a:r>
            <a:r>
              <a:rPr lang="it-IT" dirty="0" smtClean="0">
                <a:solidFill>
                  <a:srgbClr val="FF0000"/>
                </a:solidFill>
              </a:rPr>
              <a:t>istribuzione materiale informativo ed eventuale </a:t>
            </a:r>
            <a:r>
              <a:rPr lang="it-IT" dirty="0" err="1" smtClean="0">
                <a:solidFill>
                  <a:srgbClr val="FF0000"/>
                </a:solidFill>
              </a:rPr>
              <a:t>Counselling</a:t>
            </a:r>
            <a:r>
              <a:rPr lang="it-IT" dirty="0" smtClean="0">
                <a:solidFill>
                  <a:srgbClr val="FF0000"/>
                </a:solidFill>
              </a:rPr>
              <a:t> motivazionale breve</a:t>
            </a:r>
          </a:p>
          <a:p>
            <a:pPr>
              <a:buFont typeface="Wingdings" pitchFamily="2" charset="2"/>
              <a:buChar char="q"/>
            </a:pPr>
            <a:r>
              <a:rPr lang="it-IT" dirty="0" smtClean="0">
                <a:solidFill>
                  <a:srgbClr val="FF0000"/>
                </a:solidFill>
              </a:rPr>
              <a:t>corretto utilizzo di OTC e integratori, anche naturali</a:t>
            </a:r>
          </a:p>
          <a:p>
            <a:pPr>
              <a:buFont typeface="Wingdings" pitchFamily="2" charset="2"/>
              <a:buChar char="q"/>
            </a:pPr>
            <a:endParaRPr lang="it-IT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190364" y="2278596"/>
            <a:ext cx="5314528" cy="2286744"/>
          </a:xfrm>
        </p:spPr>
        <p:txBody>
          <a:bodyPr/>
          <a:lstStyle/>
          <a:p>
            <a:pPr algn="ctr"/>
            <a:r>
              <a:rPr lang="it-IT" sz="5400" dirty="0" smtClean="0"/>
              <a:t>DIAGNOSI</a:t>
            </a:r>
            <a:r>
              <a:rPr lang="it-IT" sz="6000" dirty="0" smtClean="0"/>
              <a:t/>
            </a:r>
            <a:br>
              <a:rPr lang="it-IT" sz="6000" dirty="0" smtClean="0"/>
            </a:br>
            <a:endParaRPr lang="it-IT" sz="6000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3391272"/>
          </a:xfrm>
        </p:spPr>
        <p:txBody>
          <a:bodyPr/>
          <a:lstStyle/>
          <a:p>
            <a:r>
              <a:rPr lang="it-IT" dirty="0" smtClean="0"/>
              <a:t>Screening</a:t>
            </a:r>
          </a:p>
          <a:p>
            <a:r>
              <a:rPr lang="it-IT" dirty="0" smtClean="0"/>
              <a:t>Proviamo per diagnosi precoce (20/40enni con familiarità???)</a:t>
            </a:r>
          </a:p>
          <a:p>
            <a:r>
              <a:rPr lang="it-IT" dirty="0" smtClean="0"/>
              <a:t>Telemedicina ( Holter pressorio, Holter cardiaco, ECG, monitoraggio domiciliare della pressione arteriosa) </a:t>
            </a:r>
          </a:p>
        </p:txBody>
      </p:sp>
      <p:sp>
        <p:nvSpPr>
          <p:cNvPr id="5" name="Freccia in giù 4"/>
          <p:cNvSpPr/>
          <p:nvPr/>
        </p:nvSpPr>
        <p:spPr>
          <a:xfrm>
            <a:off x="5796136" y="3861048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3275856" y="4581128"/>
            <a:ext cx="5472608" cy="150810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FF0000"/>
                </a:solidFill>
              </a:rPr>
              <a:t>Necessità di</a:t>
            </a:r>
          </a:p>
          <a:p>
            <a:pPr algn="ctr"/>
            <a:r>
              <a:rPr lang="it-IT" sz="2800" dirty="0" smtClean="0">
                <a:solidFill>
                  <a:srgbClr val="FF0000"/>
                </a:solidFill>
              </a:rPr>
              <a:t> APPARECCHI    </a:t>
            </a:r>
            <a:r>
              <a:rPr lang="it-IT" sz="3200" dirty="0" smtClean="0">
                <a:solidFill>
                  <a:srgbClr val="FF0000"/>
                </a:solidFill>
              </a:rPr>
              <a:t>VALIDATI</a:t>
            </a:r>
            <a:r>
              <a:rPr lang="it-IT" sz="2800" dirty="0" smtClean="0">
                <a:solidFill>
                  <a:srgbClr val="FF0000"/>
                </a:solidFill>
              </a:rPr>
              <a:t> PROTOCOLLI    </a:t>
            </a:r>
            <a:r>
              <a:rPr lang="it-IT" sz="3200" dirty="0" smtClean="0">
                <a:solidFill>
                  <a:srgbClr val="FF0000"/>
                </a:solidFill>
              </a:rPr>
              <a:t>CONDIVISI</a:t>
            </a:r>
            <a:endParaRPr lang="it-IT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188640" y="2564904"/>
            <a:ext cx="5760640" cy="1872208"/>
          </a:xfrm>
        </p:spPr>
        <p:txBody>
          <a:bodyPr/>
          <a:lstStyle/>
          <a:p>
            <a:r>
              <a:rPr lang="it-IT" sz="5000" dirty="0" smtClean="0"/>
              <a:t>TRATTAMENTO</a:t>
            </a:r>
            <a:r>
              <a:rPr lang="it-IT" sz="4800" dirty="0" smtClean="0"/>
              <a:t/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PHARMACEUTICAL CARE :</a:t>
            </a:r>
          </a:p>
          <a:p>
            <a:pPr>
              <a:buNone/>
            </a:pPr>
            <a:r>
              <a:rPr lang="it-IT" dirty="0" smtClean="0"/>
              <a:t> </a:t>
            </a:r>
            <a:r>
              <a:rPr lang="it-IT" dirty="0" smtClean="0"/>
              <a:t>  locuzione inglese che indica l’assistenza, in farmacia, al paziente, soprattutto cronico.</a:t>
            </a:r>
          </a:p>
          <a:p>
            <a:pPr>
              <a:buNone/>
            </a:pPr>
            <a:r>
              <a:rPr lang="it-IT" dirty="0" smtClean="0">
                <a:solidFill>
                  <a:srgbClr val="FF0000"/>
                </a:solidFill>
              </a:rPr>
              <a:t>dialogo professionale </a:t>
            </a:r>
            <a:r>
              <a:rPr lang="it-IT" dirty="0" smtClean="0"/>
              <a:t>del farmacista con il paziente e con gli altri operatori sanitari</a:t>
            </a:r>
          </a:p>
          <a:p>
            <a:pPr>
              <a:buNone/>
            </a:pPr>
            <a:r>
              <a:rPr lang="it-IT" dirty="0" smtClean="0">
                <a:solidFill>
                  <a:srgbClr val="FF0000"/>
                </a:solidFill>
              </a:rPr>
              <a:t>erogazione di servizi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5" name="Freccia in giù 4"/>
          <p:cNvSpPr/>
          <p:nvPr/>
        </p:nvSpPr>
        <p:spPr>
          <a:xfrm>
            <a:off x="6444208" y="371703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3068298" y="4869160"/>
            <a:ext cx="5824182" cy="86177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Verifica della </a:t>
            </a:r>
          </a:p>
          <a:p>
            <a:pPr algn="ctr"/>
            <a:r>
              <a:rPr lang="it-IT" sz="3200" dirty="0" smtClean="0"/>
              <a:t>ADERENZA</a:t>
            </a:r>
            <a:r>
              <a:rPr lang="it-IT" dirty="0" smtClean="0"/>
              <a:t> alla </a:t>
            </a:r>
            <a:r>
              <a:rPr lang="it-IT" sz="3200" dirty="0" smtClean="0"/>
              <a:t>TERAPIA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118356" y="2350604"/>
            <a:ext cx="5386536" cy="2358752"/>
          </a:xfrm>
        </p:spPr>
        <p:txBody>
          <a:bodyPr/>
          <a:lstStyle/>
          <a:p>
            <a:r>
              <a:rPr lang="it-IT" sz="4800" dirty="0" smtClean="0"/>
              <a:t>TRATTAMENTO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RAPPORTO OSMED 2014</a:t>
            </a:r>
          </a:p>
          <a:p>
            <a:r>
              <a:rPr lang="it-IT" dirty="0" smtClean="0"/>
              <a:t>27,6 % assistiti: IPERTESI (circa 16 </a:t>
            </a:r>
            <a:r>
              <a:rPr lang="it-IT" dirty="0" err="1" smtClean="0"/>
              <a:t>mln</a:t>
            </a:r>
            <a:r>
              <a:rPr lang="it-IT" dirty="0" smtClean="0"/>
              <a:t>)</a:t>
            </a:r>
          </a:p>
          <a:p>
            <a:r>
              <a:rPr lang="it-IT" dirty="0" smtClean="0"/>
              <a:t>63,7 % sono ipertesi senza altra patologia (circa 10 </a:t>
            </a:r>
            <a:r>
              <a:rPr lang="it-IT" dirty="0" err="1" smtClean="0"/>
              <a:t>mln</a:t>
            </a:r>
            <a:r>
              <a:rPr lang="it-IT" dirty="0" smtClean="0"/>
              <a:t>)</a:t>
            </a:r>
          </a:p>
          <a:p>
            <a:r>
              <a:rPr lang="it-IT" dirty="0" smtClean="0"/>
              <a:t>Quasi 8 </a:t>
            </a:r>
            <a:r>
              <a:rPr lang="it-IT" dirty="0" err="1" smtClean="0"/>
              <a:t>mln</a:t>
            </a:r>
            <a:r>
              <a:rPr lang="it-IT" dirty="0" smtClean="0"/>
              <a:t> in terapia, </a:t>
            </a:r>
            <a:r>
              <a:rPr lang="it-IT" dirty="0" err="1" smtClean="0"/>
              <a:t>ma…</a:t>
            </a:r>
            <a:r>
              <a:rPr lang="it-IT" dirty="0" smtClean="0"/>
              <a:t>.</a:t>
            </a:r>
          </a:p>
          <a:p>
            <a:endParaRPr lang="it-IT" dirty="0" smtClean="0"/>
          </a:p>
          <a:p>
            <a:r>
              <a:rPr lang="it-IT" dirty="0" smtClean="0"/>
              <a:t>SOLO nel 55,1 % trattamento antiipertensivo viene assunto con continuità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217612" y="2305844"/>
            <a:ext cx="5458544" cy="2376264"/>
          </a:xfrm>
        </p:spPr>
        <p:txBody>
          <a:bodyPr/>
          <a:lstStyle/>
          <a:p>
            <a:r>
              <a:rPr lang="it-IT" sz="4800" dirty="0" smtClean="0"/>
              <a:t>TRATTAMENTO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3103240"/>
          </a:xfrm>
        </p:spPr>
        <p:txBody>
          <a:bodyPr/>
          <a:lstStyle/>
          <a:p>
            <a:pPr>
              <a:buNone/>
            </a:pPr>
            <a:r>
              <a:rPr lang="it-IT" dirty="0" smtClean="0"/>
              <a:t>             NON ADERENZA</a:t>
            </a:r>
            <a:endParaRPr lang="it-IT" dirty="0"/>
          </a:p>
        </p:txBody>
      </p:sp>
      <p:sp>
        <p:nvSpPr>
          <p:cNvPr id="5" name="Freccia in giù 4"/>
          <p:cNvSpPr/>
          <p:nvPr/>
        </p:nvSpPr>
        <p:spPr>
          <a:xfrm rot="1949652">
            <a:off x="4220808" y="139435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in giù 5"/>
          <p:cNvSpPr/>
          <p:nvPr/>
        </p:nvSpPr>
        <p:spPr>
          <a:xfrm rot="19514483">
            <a:off x="6103809" y="139162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347864" y="2492896"/>
            <a:ext cx="1814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/>
              <a:t>Danno </a:t>
            </a:r>
          </a:p>
          <a:p>
            <a:r>
              <a:rPr lang="it-IT" sz="2400" dirty="0" smtClean="0"/>
              <a:t>alla salute</a:t>
            </a:r>
          </a:p>
          <a:p>
            <a:r>
              <a:rPr lang="it-IT" sz="2400" dirty="0"/>
              <a:t>d</a:t>
            </a:r>
            <a:r>
              <a:rPr lang="it-IT" sz="2400" dirty="0" smtClean="0"/>
              <a:t>el paziente</a:t>
            </a:r>
            <a:endParaRPr lang="it-IT" sz="24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6372200" y="2492896"/>
            <a:ext cx="26388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/>
              <a:t>Aumento dei costi</a:t>
            </a:r>
          </a:p>
          <a:p>
            <a:r>
              <a:rPr lang="it-IT" sz="2400" dirty="0" smtClean="0"/>
              <a:t>del sistema </a:t>
            </a:r>
          </a:p>
          <a:p>
            <a:r>
              <a:rPr lang="it-IT" sz="2400" dirty="0" smtClean="0"/>
              <a:t>sanitario</a:t>
            </a:r>
            <a:endParaRPr lang="it-IT" sz="2400" dirty="0"/>
          </a:p>
        </p:txBody>
      </p:sp>
      <p:sp>
        <p:nvSpPr>
          <p:cNvPr id="9" name="Freccia a destra 8"/>
          <p:cNvSpPr/>
          <p:nvPr/>
        </p:nvSpPr>
        <p:spPr>
          <a:xfrm>
            <a:off x="5292080" y="28529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3059832" y="4077072"/>
            <a:ext cx="57991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>
                <a:latin typeface="Arial Rounded MT Bold" pitchFamily="34" charset="0"/>
              </a:rPr>
              <a:t>Possibile SOLUZIONE:  MUR</a:t>
            </a:r>
          </a:p>
          <a:p>
            <a:r>
              <a:rPr lang="it-IT" sz="3200" dirty="0" smtClean="0">
                <a:latin typeface="Arial Rounded MT Bold" pitchFamily="34" charset="0"/>
              </a:rPr>
              <a:t>Medicine</a:t>
            </a:r>
          </a:p>
          <a:p>
            <a:r>
              <a:rPr lang="it-IT" sz="3200" dirty="0" err="1" smtClean="0">
                <a:latin typeface="Arial Rounded MT Bold" pitchFamily="34" charset="0"/>
              </a:rPr>
              <a:t>Use</a:t>
            </a:r>
            <a:endParaRPr lang="it-IT" sz="3200" dirty="0" smtClean="0">
              <a:latin typeface="Arial Rounded MT Bold" pitchFamily="34" charset="0"/>
            </a:endParaRPr>
          </a:p>
          <a:p>
            <a:r>
              <a:rPr lang="it-IT" sz="3200" dirty="0" err="1" smtClean="0">
                <a:latin typeface="Arial Rounded MT Bold" pitchFamily="34" charset="0"/>
              </a:rPr>
              <a:t>Review</a:t>
            </a:r>
            <a:endParaRPr lang="it-IT" sz="320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217612" y="2305844"/>
            <a:ext cx="5458544" cy="2376264"/>
          </a:xfrm>
        </p:spPr>
        <p:txBody>
          <a:bodyPr/>
          <a:lstStyle/>
          <a:p>
            <a:r>
              <a:rPr lang="it-IT" sz="4800" dirty="0" smtClean="0"/>
              <a:t>TRATTAMENTO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131840" y="620688"/>
            <a:ext cx="3113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>
                <a:latin typeface="Arial Rounded MT Bold" pitchFamily="34" charset="0"/>
              </a:rPr>
              <a:t>  MUR: esempi 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3203848" y="1628800"/>
            <a:ext cx="5593198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FF0000"/>
                </a:solidFill>
              </a:rPr>
              <a:t>Diabete</a:t>
            </a:r>
            <a:r>
              <a:rPr lang="it-IT" sz="2800" dirty="0" smtClean="0"/>
              <a:t>: </a:t>
            </a:r>
          </a:p>
          <a:p>
            <a:r>
              <a:rPr lang="it-IT" sz="2800" dirty="0" smtClean="0"/>
              <a:t>USA 2008, 110 pazienti</a:t>
            </a:r>
          </a:p>
          <a:p>
            <a:endParaRPr lang="it-IT" sz="2800" dirty="0" smtClean="0"/>
          </a:p>
          <a:p>
            <a:r>
              <a:rPr lang="it-IT" sz="2800" dirty="0" smtClean="0"/>
              <a:t>Miglioramento parametri clinici</a:t>
            </a:r>
          </a:p>
          <a:p>
            <a:endParaRPr lang="it-IT" sz="2800" dirty="0" smtClean="0"/>
          </a:p>
          <a:p>
            <a:r>
              <a:rPr lang="it-IT" sz="2800" dirty="0" smtClean="0"/>
              <a:t>Drastica riduzione costi x ricoveri </a:t>
            </a:r>
          </a:p>
          <a:p>
            <a:r>
              <a:rPr lang="it-IT" sz="2800" dirty="0" smtClean="0"/>
              <a:t>e accessi al pronto soccorso</a:t>
            </a:r>
          </a:p>
          <a:p>
            <a:endParaRPr lang="it-IT" sz="2800" dirty="0" smtClean="0"/>
          </a:p>
          <a:p>
            <a:r>
              <a:rPr lang="it-IT" sz="2800" dirty="0" smtClean="0"/>
              <a:t>Da 2.434 $ a 636 $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217612" y="2305844"/>
            <a:ext cx="5458544" cy="2376264"/>
          </a:xfrm>
        </p:spPr>
        <p:txBody>
          <a:bodyPr/>
          <a:lstStyle/>
          <a:p>
            <a:r>
              <a:rPr lang="it-IT" sz="4800" dirty="0" smtClean="0"/>
              <a:t>TRATTAMENTO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131840" y="620688"/>
            <a:ext cx="3113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>
                <a:latin typeface="Arial Rounded MT Bold" pitchFamily="34" charset="0"/>
              </a:rPr>
              <a:t>  MUR: esempi 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2915816" y="1124744"/>
            <a:ext cx="597666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solidFill>
                  <a:srgbClr val="FF0000"/>
                </a:solidFill>
              </a:rPr>
              <a:t>Asma:</a:t>
            </a:r>
          </a:p>
          <a:p>
            <a:r>
              <a:rPr lang="it-IT" sz="2000" dirty="0" smtClean="0"/>
              <a:t> Canada</a:t>
            </a:r>
          </a:p>
          <a:p>
            <a:pPr algn="ctr"/>
            <a:r>
              <a:rPr lang="it-IT" sz="2000" dirty="0" smtClean="0">
                <a:solidFill>
                  <a:srgbClr val="00B050"/>
                </a:solidFill>
              </a:rPr>
              <a:t>AUMENTO COMPENSO FARMACISTA</a:t>
            </a:r>
          </a:p>
          <a:p>
            <a:pPr algn="ctr"/>
            <a:r>
              <a:rPr lang="it-IT" sz="2000" dirty="0" smtClean="0"/>
              <a:t>(da </a:t>
            </a:r>
            <a:r>
              <a:rPr lang="it-IT" sz="2000" dirty="0" err="1" smtClean="0"/>
              <a:t>dispensazione</a:t>
            </a:r>
            <a:r>
              <a:rPr lang="it-IT" sz="2000" dirty="0" smtClean="0"/>
              <a:t> 6,25 $/mese </a:t>
            </a:r>
          </a:p>
          <a:p>
            <a:pPr algn="ctr"/>
            <a:r>
              <a:rPr lang="it-IT" sz="2000" dirty="0" smtClean="0"/>
              <a:t>a prestazione complessa 25 $/mese)</a:t>
            </a:r>
          </a:p>
          <a:p>
            <a:pPr algn="ctr"/>
            <a:r>
              <a:rPr lang="it-IT" sz="2000" dirty="0" smtClean="0">
                <a:solidFill>
                  <a:srgbClr val="00B050"/>
                </a:solidFill>
              </a:rPr>
              <a:t>AUMENTO SPESA FARMACEUTICA</a:t>
            </a:r>
          </a:p>
          <a:p>
            <a:pPr algn="ctr"/>
            <a:r>
              <a:rPr lang="it-IT" sz="2000" dirty="0" smtClean="0"/>
              <a:t>(da 17,30 $ a 18,80 $)</a:t>
            </a:r>
          </a:p>
          <a:p>
            <a:endParaRPr lang="it-IT" sz="2000" dirty="0" smtClean="0"/>
          </a:p>
          <a:p>
            <a:r>
              <a:rPr lang="it-IT" sz="2000" dirty="0" smtClean="0"/>
              <a:t>-50 % sintomatologia, +11 % picco di flusso</a:t>
            </a:r>
          </a:p>
          <a:p>
            <a:r>
              <a:rPr lang="it-IT" sz="2000" dirty="0" smtClean="0"/>
              <a:t>+19 % miglioramento qualità di vita stimato</a:t>
            </a:r>
          </a:p>
          <a:p>
            <a:r>
              <a:rPr lang="it-IT" sz="2000" dirty="0" smtClean="0"/>
              <a:t>-50 % beta-agonisti, -75 % accessi pronto soccorso</a:t>
            </a:r>
          </a:p>
          <a:p>
            <a:endParaRPr lang="it-IT" sz="2000" dirty="0" smtClean="0"/>
          </a:p>
          <a:p>
            <a:r>
              <a:rPr lang="it-IT" sz="2000" dirty="0" smtClean="0"/>
              <a:t>-60 % giornate lavoro/studio perse</a:t>
            </a:r>
          </a:p>
          <a:p>
            <a:pPr algn="ctr"/>
            <a:endParaRPr lang="it-IT" sz="2400" dirty="0" smtClean="0">
              <a:latin typeface="Arial Rounded MT Bold" pitchFamily="34" charset="0"/>
            </a:endParaRPr>
          </a:p>
          <a:p>
            <a:pPr algn="ctr"/>
            <a:r>
              <a:rPr lang="it-IT" sz="2400" dirty="0" smtClean="0">
                <a:latin typeface="Arial Rounded MT Bold" pitchFamily="34" charset="0"/>
              </a:rPr>
              <a:t>Costi sanitari complessivi medi/mese</a:t>
            </a:r>
          </a:p>
          <a:p>
            <a:pPr algn="ctr"/>
            <a:r>
              <a:rPr lang="it-IT" sz="2400" dirty="0" smtClean="0">
                <a:latin typeface="Arial Rounded MT Bold" pitchFamily="34" charset="0"/>
              </a:rPr>
              <a:t>Da 351 $ a 150 $</a:t>
            </a:r>
          </a:p>
          <a:p>
            <a:endParaRPr lang="it-IT" sz="2000" dirty="0" smtClean="0"/>
          </a:p>
          <a:p>
            <a:pPr algn="ctr"/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217612" y="2305844"/>
            <a:ext cx="5458544" cy="2376264"/>
          </a:xfrm>
        </p:spPr>
        <p:txBody>
          <a:bodyPr/>
          <a:lstStyle/>
          <a:p>
            <a:r>
              <a:rPr lang="it-IT" sz="4800" dirty="0" smtClean="0"/>
              <a:t>TRATTAMENTO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75856" y="610136"/>
            <a:ext cx="54726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0070C0"/>
                </a:solidFill>
              </a:rPr>
              <a:t>FARMACI EQUIVALENTI</a:t>
            </a:r>
          </a:p>
          <a:p>
            <a:pPr>
              <a:buFont typeface="Arial" pitchFamily="34" charset="0"/>
              <a:buChar char="•"/>
            </a:pPr>
            <a:endParaRPr lang="it-IT" sz="2800" dirty="0" smtClean="0"/>
          </a:p>
          <a:p>
            <a:pPr>
              <a:buFont typeface="Arial" pitchFamily="34" charset="0"/>
              <a:buChar char="•"/>
            </a:pPr>
            <a:r>
              <a:rPr lang="it-IT" sz="2800" dirty="0" smtClean="0"/>
              <a:t> Obbligo di legge</a:t>
            </a:r>
          </a:p>
          <a:p>
            <a:pPr>
              <a:buFont typeface="Arial" pitchFamily="34" charset="0"/>
              <a:buChar char="•"/>
            </a:pPr>
            <a:r>
              <a:rPr lang="it-IT" sz="2800" dirty="0" smtClean="0"/>
              <a:t> Possibilità per il medico di indicare la non sostituibilità.</a:t>
            </a:r>
          </a:p>
          <a:p>
            <a:endParaRPr lang="it-IT" sz="2400" dirty="0" smtClean="0"/>
          </a:p>
          <a:p>
            <a:pPr algn="ctr"/>
            <a:r>
              <a:rPr lang="it-IT" sz="2800" dirty="0" smtClean="0">
                <a:solidFill>
                  <a:srgbClr val="FF0000"/>
                </a:solidFill>
                <a:latin typeface="+mj-lt"/>
              </a:rPr>
              <a:t>Impegno della farmacia</a:t>
            </a:r>
          </a:p>
          <a:p>
            <a:pPr algn="ctr"/>
            <a:r>
              <a:rPr lang="it-IT" sz="2800" dirty="0" smtClean="0">
                <a:solidFill>
                  <a:srgbClr val="FF0000"/>
                </a:solidFill>
                <a:latin typeface="+mj-lt"/>
              </a:rPr>
              <a:t> di qualità</a:t>
            </a:r>
            <a:r>
              <a:rPr lang="it-IT" sz="2800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endParaRPr lang="it-IT" sz="2800" dirty="0" smtClean="0"/>
          </a:p>
          <a:p>
            <a:pPr>
              <a:buFont typeface="Arial" pitchFamily="34" charset="0"/>
              <a:buChar char="•"/>
            </a:pPr>
            <a:r>
              <a:rPr lang="it-IT" sz="2800" dirty="0" smtClean="0"/>
              <a:t> Aziende farmaceutiche di eccellenza</a:t>
            </a:r>
          </a:p>
          <a:p>
            <a:pPr>
              <a:buFont typeface="Arial" pitchFamily="34" charset="0"/>
              <a:buChar char="•"/>
            </a:pPr>
            <a:r>
              <a:rPr lang="it-IT" sz="2800" dirty="0" smtClean="0"/>
              <a:t> Continuità</a:t>
            </a:r>
          </a:p>
          <a:p>
            <a:pPr>
              <a:buFont typeface="Arial" pitchFamily="34" charset="0"/>
              <a:buChar char="•"/>
            </a:pPr>
            <a:r>
              <a:rPr lang="it-IT" sz="2800" dirty="0" smtClean="0"/>
              <a:t> Assistenza al paziente</a:t>
            </a:r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16200000">
            <a:off x="-1217612" y="2305844"/>
            <a:ext cx="5458544" cy="2376264"/>
          </a:xfrm>
        </p:spPr>
        <p:txBody>
          <a:bodyPr/>
          <a:lstStyle/>
          <a:p>
            <a:r>
              <a:rPr lang="it-IT" sz="4800" dirty="0" smtClean="0"/>
              <a:t>TRATTAMENTO</a:t>
            </a:r>
            <a:br>
              <a:rPr lang="it-IT" sz="4800" dirty="0" smtClean="0"/>
            </a:br>
            <a:r>
              <a:rPr lang="it-IT" sz="4800" dirty="0" smtClean="0"/>
              <a:t/>
            </a:r>
            <a:br>
              <a:rPr lang="it-IT" sz="4800" dirty="0" smtClean="0"/>
            </a:b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563888" y="692696"/>
            <a:ext cx="44775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Ultime cose:</a:t>
            </a:r>
          </a:p>
          <a:p>
            <a:pPr algn="r"/>
            <a:endParaRPr lang="it-IT" sz="2400" dirty="0" smtClean="0"/>
          </a:p>
          <a:p>
            <a:pPr algn="r"/>
            <a:r>
              <a:rPr lang="it-IT" sz="2400" dirty="0" smtClean="0"/>
              <a:t>Posologia: possibile NOTA SU RICETTA ?</a:t>
            </a:r>
          </a:p>
          <a:p>
            <a:endParaRPr lang="it-IT" sz="2400" dirty="0"/>
          </a:p>
          <a:p>
            <a:r>
              <a:rPr lang="it-IT" sz="2400" dirty="0" smtClean="0"/>
              <a:t>Laboratorio GALENICO</a:t>
            </a:r>
          </a:p>
          <a:p>
            <a:pPr algn="r"/>
            <a:endParaRPr lang="it-IT" sz="2400" dirty="0"/>
          </a:p>
          <a:p>
            <a:pPr algn="r"/>
            <a:r>
              <a:rPr lang="it-IT" sz="2400" dirty="0" smtClean="0"/>
              <a:t>Dr. SAFIM</a:t>
            </a:r>
          </a:p>
          <a:p>
            <a:endParaRPr lang="it-IT" sz="2400" dirty="0"/>
          </a:p>
          <a:p>
            <a:r>
              <a:rPr lang="it-IT" sz="2400" dirty="0" err="1" smtClean="0"/>
              <a:t>Dispensazione</a:t>
            </a:r>
            <a:r>
              <a:rPr lang="it-IT" sz="2400" dirty="0" smtClean="0"/>
              <a:t> d’URGENZA</a:t>
            </a:r>
          </a:p>
          <a:p>
            <a:endParaRPr lang="it-IT" sz="2400" dirty="0"/>
          </a:p>
          <a:p>
            <a:pPr algn="r"/>
            <a:r>
              <a:rPr lang="it-IT" sz="2400" dirty="0" smtClean="0"/>
              <a:t>Eventi: 	MISURA LA TUA SALUTE</a:t>
            </a:r>
          </a:p>
          <a:p>
            <a:pPr algn="r"/>
            <a:r>
              <a:rPr lang="it-IT" sz="2400" dirty="0"/>
              <a:t>	</a:t>
            </a:r>
            <a:r>
              <a:rPr lang="it-IT" sz="2400" dirty="0" smtClean="0"/>
              <a:t>DIARIO DIGITALE PRESSORIO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 descr="attenzio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490" y="332656"/>
            <a:ext cx="8075288" cy="6048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ttà">
  <a:themeElements>
    <a:clrScheme name="Città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ttà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ttà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220</TotalTime>
  <Words>494</Words>
  <Application>Microsoft Office PowerPoint</Application>
  <PresentationFormat>Presentazione su schermo (4:3)</PresentationFormat>
  <Paragraphs>117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Città</vt:lpstr>
      <vt:lpstr>Brescia: la medicina che cambia</vt:lpstr>
      <vt:lpstr>Ruolo della FARMACIA </vt:lpstr>
      <vt:lpstr>FARMACIA DEI SERVIZI</vt:lpstr>
      <vt:lpstr>PREVENZIONE  </vt:lpstr>
      <vt:lpstr>DIAGNOSI </vt:lpstr>
      <vt:lpstr>TRATTAMENTO  </vt:lpstr>
      <vt:lpstr>TRATTAMENTO  </vt:lpstr>
      <vt:lpstr>TRATTAMENTO  </vt:lpstr>
      <vt:lpstr>TRATTAMENTO  </vt:lpstr>
      <vt:lpstr>TRATTAMENTO  </vt:lpstr>
      <vt:lpstr>TRATTAMENTO  </vt:lpstr>
      <vt:lpstr>TRATTAMENTO  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Brescia: la medicina che cambia</dc:title>
  <dc:creator>Giovanni</dc:creator>
  <cp:lastModifiedBy>Giovanni</cp:lastModifiedBy>
  <cp:revision>23</cp:revision>
  <dcterms:created xsi:type="dcterms:W3CDTF">2015-05-08T19:16:26Z</dcterms:created>
  <dcterms:modified xsi:type="dcterms:W3CDTF">2015-05-08T22:56:52Z</dcterms:modified>
</cp:coreProperties>
</file>