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  <p:sldMasterId id="2147483677" r:id="rId3"/>
    <p:sldMasterId id="2147483690" r:id="rId4"/>
    <p:sldMasterId id="2147483698" r:id="rId5"/>
    <p:sldMasterId id="2147483713" r:id="rId6"/>
    <p:sldMasterId id="2147483725" r:id="rId7"/>
  </p:sldMasterIdLst>
  <p:notesMasterIdLst>
    <p:notesMasterId r:id="rId37"/>
  </p:notesMasterIdLst>
  <p:handoutMasterIdLst>
    <p:handoutMasterId r:id="rId38"/>
  </p:handoutMasterIdLst>
  <p:sldIdLst>
    <p:sldId id="497" r:id="rId8"/>
    <p:sldId id="498" r:id="rId9"/>
    <p:sldId id="499" r:id="rId10"/>
    <p:sldId id="500" r:id="rId11"/>
    <p:sldId id="417" r:id="rId12"/>
    <p:sldId id="501" r:id="rId13"/>
    <p:sldId id="494" r:id="rId14"/>
    <p:sldId id="503" r:id="rId15"/>
    <p:sldId id="435" r:id="rId16"/>
    <p:sldId id="438" r:id="rId17"/>
    <p:sldId id="504" r:id="rId18"/>
    <p:sldId id="510" r:id="rId19"/>
    <p:sldId id="505" r:id="rId20"/>
    <p:sldId id="405" r:id="rId21"/>
    <p:sldId id="407" r:id="rId22"/>
    <p:sldId id="408" r:id="rId23"/>
    <p:sldId id="506" r:id="rId24"/>
    <p:sldId id="507" r:id="rId25"/>
    <p:sldId id="420" r:id="rId26"/>
    <p:sldId id="424" r:id="rId27"/>
    <p:sldId id="426" r:id="rId28"/>
    <p:sldId id="462" r:id="rId29"/>
    <p:sldId id="428" r:id="rId30"/>
    <p:sldId id="483" r:id="rId31"/>
    <p:sldId id="493" r:id="rId32"/>
    <p:sldId id="491" r:id="rId33"/>
    <p:sldId id="511" r:id="rId34"/>
    <p:sldId id="349" r:id="rId35"/>
    <p:sldId id="508" r:id="rId36"/>
  </p:sldIdLst>
  <p:sldSz cx="12801600" cy="9601200" type="A3"/>
  <p:notesSz cx="6858000" cy="9144000"/>
  <p:defaultTextStyle>
    <a:defPPr>
      <a:defRPr lang="it-IT"/>
    </a:defPPr>
    <a:lvl1pPr marL="0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my Furedy, RN, OCN" initials="AF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61" autoAdjust="0"/>
    <p:restoredTop sz="94660"/>
  </p:normalViewPr>
  <p:slideViewPr>
    <p:cSldViewPr snapToGrid="0">
      <p:cViewPr>
        <p:scale>
          <a:sx n="89" d="100"/>
          <a:sy n="89" d="100"/>
        </p:scale>
        <p:origin x="-1110" y="-4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9AA47-3EB0-40FA-863F-08EC14CFC36B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E36A4-C367-44DE-B4AA-80D6D52F1A9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9465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67B95-1835-404C-ADA7-3E881C931627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A7DB8-94FD-47CB-9DD9-305FED222DB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048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5" name="Notes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77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562EB7B-D7A3-4BF8-8174-41CC778C48EE}" type="slidenum">
              <a:rPr lang="it-IT" altLang="it-IT" sz="1200"/>
              <a:pPr eaLnBrk="1" hangingPunct="1"/>
              <a:t>9</a:t>
            </a:fld>
            <a:endParaRPr lang="it-IT" altLang="it-IT" sz="12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5175" cy="3430588"/>
          </a:xfrm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9734" tIns="49867" rIns="99734" bIns="49867"/>
          <a:lstStyle/>
          <a:p>
            <a:pPr eaLnBrk="1" hangingPunct="1"/>
            <a:endParaRPr lang="en-US" altLang="it-IT" smtClean="0"/>
          </a:p>
        </p:txBody>
      </p:sp>
    </p:spTree>
    <p:extLst>
      <p:ext uri="{BB962C8B-B14F-4D97-AF65-F5344CB8AC3E}">
        <p14:creationId xmlns:p14="http://schemas.microsoft.com/office/powerpoint/2010/main" val="2807829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09" indent="-28573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2937" indent="-228587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112" indent="-228587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287" indent="-228587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461" indent="-228587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635" indent="-228587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8810" indent="-228587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5985" indent="-228587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F44238F-6689-42E6-92D8-F75D6526B5CD}" type="slidenum">
              <a:rPr lang="it-IT" altLang="it-IT" sz="1200">
                <a:latin typeface="Arial" pitchFamily="34" charset="0"/>
              </a:rPr>
              <a:pPr eaLnBrk="1" hangingPunct="1"/>
              <a:t>10</a:t>
            </a:fld>
            <a:endParaRPr lang="it-IT" altLang="it-IT" sz="1200">
              <a:latin typeface="Arial" pitchFamily="34" charset="0"/>
            </a:endParaRPr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/>
            <a:fld id="{3E901C5F-7B18-4ADE-BB6D-5458C5A729E6}" type="slidenum">
              <a:rPr lang="it-IT" altLang="it-IT" sz="1200"/>
              <a:pPr algn="r" eaLnBrk="1" hangingPunct="1"/>
              <a:t>10</a:t>
            </a:fld>
            <a:endParaRPr lang="it-IT" altLang="it-IT" sz="1200"/>
          </a:p>
        </p:txBody>
      </p:sp>
      <p:sp>
        <p:nvSpPr>
          <p:cNvPr id="532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5175" cy="3430588"/>
          </a:xfrm>
          <a:ln/>
        </p:spPr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9729" tIns="49864" rIns="99729" bIns="49864"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191527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07187F5-1B27-4363-BCF1-AB0A6B4D2E9F}" type="slidenum">
              <a:rPr lang="it-IT" altLang="it-IT" sz="1200" smtClean="0">
                <a:solidFill>
                  <a:prstClr val="black"/>
                </a:solidFill>
              </a:rPr>
              <a:pPr eaLnBrk="1" hangingPunct="1"/>
              <a:t>14</a:t>
            </a:fld>
            <a:endParaRPr lang="it-IT" altLang="it-IT" sz="1200" smtClean="0">
              <a:solidFill>
                <a:prstClr val="black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796277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3730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73731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DDF09D-2444-41C9-B300-AF38C66100DF}" type="slidenum">
              <a:rPr lang="it-IT" smtClean="0">
                <a:solidFill>
                  <a:srgbClr val="000000"/>
                </a:solidFill>
              </a:rPr>
              <a:pPr/>
              <a:t>15</a:t>
            </a:fld>
            <a:endParaRPr lang="it-IT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916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3730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73731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DDF09D-2444-41C9-B300-AF38C66100DF}" type="slidenum">
              <a:rPr lang="it-IT" smtClean="0">
                <a:solidFill>
                  <a:srgbClr val="000000"/>
                </a:solidFill>
              </a:rPr>
              <a:pPr/>
              <a:t>16</a:t>
            </a:fld>
            <a:endParaRPr lang="it-IT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7908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07187F5-1B27-4363-BCF1-AB0A6B4D2E9F}" type="slidenum">
              <a:rPr lang="it-IT" altLang="it-IT" sz="1200" smtClean="0">
                <a:solidFill>
                  <a:prstClr val="black"/>
                </a:solidFill>
              </a:rPr>
              <a:pPr eaLnBrk="1" hangingPunct="1"/>
              <a:t>17</a:t>
            </a:fld>
            <a:endParaRPr lang="it-IT" altLang="it-IT" sz="1200" smtClean="0">
              <a:solidFill>
                <a:prstClr val="black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3788266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E96D3B9-52B0-4912-AF2D-A1D95BA5631A}" type="slidenum">
              <a:rPr lang="it-IT" altLang="it-IT" smtClean="0">
                <a:solidFill>
                  <a:srgbClr val="000000"/>
                </a:solidFill>
                <a:latin typeface="Arial" pitchFamily="34" charset="0"/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it-IT" altLang="it-IT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490248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3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b="1" smtClean="0">
              <a:latin typeface="Arial" pitchFamily="34" charset="0"/>
              <a:ea typeface="ヒラギノ角ゴ Pro W3" charset="-128"/>
            </a:endParaRPr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7676EED-FD16-42E0-8E4F-1D580BC20B7E}" type="slidenum">
              <a:rPr lang="en-US">
                <a:solidFill>
                  <a:srgbClr val="000000"/>
                </a:solidFill>
                <a:ea typeface="ヒラギノ角ゴ Pro W3" charset="-128"/>
              </a:rPr>
              <a:pPr/>
              <a:t>28</a:t>
            </a:fld>
            <a:endParaRPr lang="en-US">
              <a:solidFill>
                <a:srgbClr val="000000"/>
              </a:solidFill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563455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31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b="1" smtClean="0">
              <a:latin typeface="Arial" pitchFamily="34" charset="0"/>
              <a:ea typeface="ヒラギノ角ゴ Pro W3" charset="-128"/>
            </a:endParaRPr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7676EED-FD16-42E0-8E4F-1D580BC20B7E}" type="slidenum">
              <a:rPr lang="en-US">
                <a:solidFill>
                  <a:srgbClr val="000000"/>
                </a:solidFill>
                <a:ea typeface="ヒラギノ角ゴ Pro W3" charset="-128"/>
              </a:rPr>
              <a:pPr/>
              <a:t>29</a:t>
            </a:fld>
            <a:endParaRPr lang="en-US">
              <a:solidFill>
                <a:srgbClr val="000000"/>
              </a:solidFill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7401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 bwMode="auto">
          <a:xfrm>
            <a:off x="-15558" y="5127308"/>
            <a:ext cx="12826048" cy="0"/>
          </a:xfrm>
          <a:prstGeom prst="line">
            <a:avLst/>
          </a:prstGeom>
          <a:ln w="28575">
            <a:solidFill>
              <a:srgbClr val="8B3D9A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 bwMode="auto">
          <a:xfrm>
            <a:off x="-15558" y="2269173"/>
            <a:ext cx="12826048" cy="0"/>
          </a:xfrm>
          <a:prstGeom prst="line">
            <a:avLst/>
          </a:prstGeom>
          <a:ln w="28575">
            <a:solidFill>
              <a:srgbClr val="8B3D9A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40080" y="5658315"/>
            <a:ext cx="5440680" cy="156908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Rectangle 55"/>
          <p:cNvSpPr>
            <a:spLocks noGrp="1" noChangeArrowheads="1"/>
          </p:cNvSpPr>
          <p:nvPr>
            <p:ph type="ctrTitle"/>
          </p:nvPr>
        </p:nvSpPr>
        <p:spPr bwMode="invGray">
          <a:xfrm>
            <a:off x="626745" y="2240280"/>
            <a:ext cx="11841480" cy="2880360"/>
          </a:xfrm>
        </p:spPr>
        <p:txBody>
          <a:bodyPr/>
          <a:lstStyle>
            <a:lvl1pPr>
              <a:defRPr sz="4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45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214" y="333381"/>
            <a:ext cx="11820144" cy="15446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869" y="2118266"/>
            <a:ext cx="11837035" cy="65109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815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5" y="0"/>
            <a:ext cx="12801600" cy="960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40070" y="462281"/>
            <a:ext cx="11848146" cy="7351109"/>
          </a:xfrm>
          <a:prstGeom prst="rect">
            <a:avLst/>
          </a:prstGeom>
        </p:spPr>
        <p:txBody>
          <a:bodyPr anchorCtr="1"/>
          <a:lstStyle>
            <a:lvl1pPr algn="ctr">
              <a:defRPr sz="4700" b="1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60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214" y="333381"/>
            <a:ext cx="11820144" cy="154463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4867" y="2115022"/>
            <a:ext cx="5811837" cy="6550233"/>
          </a:xfrm>
          <a:prstGeom prst="rect">
            <a:avLst/>
          </a:prstGeo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600"/>
            </a:lvl3pPr>
            <a:lvl4pPr>
              <a:defRPr sz="24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267" y="2115022"/>
            <a:ext cx="5811838" cy="6551247"/>
          </a:xfrm>
          <a:prstGeom prst="rect">
            <a:avLst/>
          </a:prstGeo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600"/>
            </a:lvl3pPr>
            <a:lvl4pPr>
              <a:defRPr sz="24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85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565267" y="2115022"/>
            <a:ext cx="5811838" cy="6532044"/>
          </a:xfrm>
          <a:prstGeom prst="rect">
            <a:avLst/>
          </a:prstGeo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600"/>
            </a:lvl3pPr>
            <a:lvl4pPr>
              <a:defRPr sz="24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28214" y="333381"/>
            <a:ext cx="11820144" cy="154463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524867" y="2115022"/>
            <a:ext cx="5811837" cy="6550233"/>
          </a:xfrm>
          <a:prstGeom prst="rect">
            <a:avLst/>
          </a:prstGeom>
        </p:spPr>
        <p:txBody>
          <a:bodyPr/>
          <a:lstStyle>
            <a:lvl1pPr>
              <a:defRPr sz="3100"/>
            </a:lvl1pPr>
            <a:lvl2pPr>
              <a:defRPr sz="2800"/>
            </a:lvl2pPr>
            <a:lvl3pPr>
              <a:defRPr sz="2600"/>
            </a:lvl3pPr>
            <a:lvl4pPr>
              <a:defRPr sz="24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89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214" y="333381"/>
            <a:ext cx="11820144" cy="154463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868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 userDrawn="1"/>
        </p:nvCxnSpPr>
        <p:spPr bwMode="auto">
          <a:xfrm>
            <a:off x="-15557" y="6340793"/>
            <a:ext cx="12817158" cy="0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7" name="Picture 12" descr="CCO_ONC_RGB.jpg"/>
          <p:cNvPicPr>
            <a:picLocks noChangeAspect="1"/>
          </p:cNvPicPr>
          <p:nvPr/>
        </p:nvPicPr>
        <p:blipFill>
          <a:blip r:embed="rId2" cstate="print"/>
          <a:srcRect t="44931"/>
          <a:stretch>
            <a:fillRect/>
          </a:stretch>
        </p:blipFill>
        <p:spPr bwMode="auto">
          <a:xfrm>
            <a:off x="7367592" y="8227695"/>
            <a:ext cx="5140641" cy="1004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624" y="335605"/>
            <a:ext cx="11850370" cy="2344738"/>
          </a:xfrm>
          <a:prstGeom prst="rect">
            <a:avLst/>
          </a:prstGeom>
        </p:spPr>
        <p:txBody>
          <a:bodyPr/>
          <a:lstStyle>
            <a:lvl1pPr algn="ctr">
              <a:defRPr sz="4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1"/>
          </p:nvPr>
        </p:nvSpPr>
        <p:spPr>
          <a:xfrm>
            <a:off x="540070" y="6799348"/>
            <a:ext cx="11848146" cy="1618315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800" b="1">
                <a:solidFill>
                  <a:schemeClr val="accent6"/>
                </a:solidFill>
              </a:defRPr>
            </a:lvl1pPr>
            <a:lvl2pPr>
              <a:buFontTx/>
              <a:buNone/>
              <a:defRPr sz="2800"/>
            </a:lvl2pPr>
            <a:lvl3pPr>
              <a:buFontTx/>
              <a:buNone/>
              <a:defRPr sz="2800"/>
            </a:lvl3pPr>
            <a:lvl4pPr>
              <a:buFontTx/>
              <a:buNone/>
              <a:defRPr sz="2800"/>
            </a:lvl4pPr>
            <a:lvl5pPr>
              <a:buFontTx/>
              <a:buNone/>
              <a:defRPr sz="2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23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 bwMode="auto">
          <a:xfrm>
            <a:off x="-15006" y="2269173"/>
            <a:ext cx="12824944" cy="0"/>
          </a:xfrm>
          <a:prstGeom prst="line">
            <a:avLst/>
          </a:prstGeom>
          <a:ln w="28575">
            <a:solidFill>
              <a:srgbClr val="8B3D9A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5" name="Picture 4" descr="CCO_ONC_ForPPT.gi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7000" y="460058"/>
            <a:ext cx="2806082" cy="1324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142" y="5127308"/>
            <a:ext cx="6382460" cy="448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 userDrawn="1"/>
        </p:nvCxnSpPr>
        <p:spPr bwMode="auto">
          <a:xfrm>
            <a:off x="-15006" y="5127308"/>
            <a:ext cx="12824944" cy="0"/>
          </a:xfrm>
          <a:prstGeom prst="line">
            <a:avLst/>
          </a:prstGeom>
          <a:ln w="28575">
            <a:solidFill>
              <a:srgbClr val="8B3D9A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0" name="Rectangle 54"/>
          <p:cNvSpPr>
            <a:spLocks noGrp="1" noChangeArrowheads="1"/>
          </p:cNvSpPr>
          <p:nvPr>
            <p:ph type="subTitle" idx="1"/>
          </p:nvPr>
        </p:nvSpPr>
        <p:spPr>
          <a:xfrm>
            <a:off x="640080" y="5658316"/>
            <a:ext cx="5440680" cy="1569085"/>
          </a:xfrm>
        </p:spPr>
        <p:txBody>
          <a:bodyPr/>
          <a:lstStyle>
            <a:lvl1pPr marL="0" indent="0">
              <a:lnSpc>
                <a:spcPct val="100000"/>
              </a:lnSpc>
              <a:buFont typeface="Wingdings" pitchFamily="2" charset="2"/>
              <a:buNone/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Rectangle 55"/>
          <p:cNvSpPr>
            <a:spLocks noGrp="1" noChangeArrowheads="1"/>
          </p:cNvSpPr>
          <p:nvPr>
            <p:ph type="ctrTitle"/>
          </p:nvPr>
        </p:nvSpPr>
        <p:spPr bwMode="invGray">
          <a:xfrm>
            <a:off x="626746" y="2240280"/>
            <a:ext cx="11841480" cy="2880360"/>
          </a:xfrm>
        </p:spPr>
        <p:txBody>
          <a:bodyPr/>
          <a:lstStyle>
            <a:lvl1pPr>
              <a:defRPr sz="4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7902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247" y="333381"/>
            <a:ext cx="11416066" cy="154463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913" y="2118266"/>
            <a:ext cx="11421405" cy="65109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946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23"/>
            <a:ext cx="12801600" cy="9598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40070" y="462281"/>
            <a:ext cx="11806356" cy="7351109"/>
          </a:xfrm>
          <a:prstGeom prst="rect">
            <a:avLst/>
          </a:prstGeom>
        </p:spPr>
        <p:txBody>
          <a:bodyPr anchorCtr="1"/>
          <a:lstStyle>
            <a:lvl1pPr algn="ctr">
              <a:defRPr sz="4700" b="1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3948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249" y="333381"/>
            <a:ext cx="11416067" cy="154463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1911" y="2115022"/>
            <a:ext cx="5574743" cy="6550233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  <a:lvl2pPr>
              <a:defRPr sz="3100"/>
            </a:lvl2pPr>
            <a:lvl3pPr>
              <a:defRPr sz="2800"/>
            </a:lvl3pPr>
            <a:lvl4pPr>
              <a:defRPr sz="2600"/>
            </a:lvl4pPr>
            <a:lvl5pPr>
              <a:defRPr sz="24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5265" y="2115022"/>
            <a:ext cx="5491050" cy="6551247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  <a:lvl2pPr>
              <a:defRPr sz="3100"/>
            </a:lvl2pPr>
            <a:lvl3pPr>
              <a:defRPr sz="2800"/>
            </a:lvl3pPr>
            <a:lvl4pPr>
              <a:defRPr sz="2600"/>
            </a:lvl4pPr>
            <a:lvl5pPr>
              <a:defRPr sz="24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66312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6565265" y="2115022"/>
            <a:ext cx="5491050" cy="6532044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4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40247" y="333381"/>
            <a:ext cx="11416066" cy="154463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631911" y="2115022"/>
            <a:ext cx="5574743" cy="6550233"/>
          </a:xfrm>
          <a:prstGeom prst="rect">
            <a:avLst/>
          </a:prstGeom>
        </p:spPr>
        <p:txBody>
          <a:bodyPr/>
          <a:lstStyle>
            <a:lvl1pPr>
              <a:defRPr sz="3300"/>
            </a:lvl1pPr>
            <a:lvl2pPr>
              <a:defRPr sz="3100"/>
            </a:lvl2pPr>
            <a:lvl3pPr>
              <a:defRPr sz="2800"/>
            </a:lvl3pPr>
            <a:lvl4pPr>
              <a:defRPr sz="2600"/>
            </a:lvl4pPr>
            <a:lvl5pPr>
              <a:defRPr sz="24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84128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250" y="333381"/>
            <a:ext cx="11698108" cy="154463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0424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4681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m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6" y="-6665"/>
            <a:ext cx="12824943" cy="6356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 userDrawn="1"/>
        </p:nvCxnSpPr>
        <p:spPr bwMode="auto">
          <a:xfrm>
            <a:off x="-15005" y="6327458"/>
            <a:ext cx="12816607" cy="0"/>
          </a:xfrm>
          <a:prstGeom prst="line">
            <a:avLst/>
          </a:prstGeom>
          <a:ln w="28575"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7" name="Picture 5" descr="CCO_ONC_RGB.jp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31"/>
          <a:stretch>
            <a:fillRect/>
          </a:stretch>
        </p:blipFill>
        <p:spPr bwMode="auto">
          <a:xfrm>
            <a:off x="8558300" y="8227695"/>
            <a:ext cx="3856485" cy="1004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9"/>
          <p:cNvSpPr>
            <a:spLocks noGrp="1"/>
          </p:cNvSpPr>
          <p:nvPr>
            <p:ph sz="quarter" idx="11"/>
          </p:nvPr>
        </p:nvSpPr>
        <p:spPr>
          <a:xfrm>
            <a:off x="540071" y="6799350"/>
            <a:ext cx="11848149" cy="1618315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2800" b="1">
                <a:solidFill>
                  <a:schemeClr val="accent6"/>
                </a:solidFill>
              </a:defRPr>
            </a:lvl1pPr>
            <a:lvl2pPr>
              <a:buFontTx/>
              <a:buNone/>
              <a:defRPr sz="2800"/>
            </a:lvl2pPr>
            <a:lvl3pPr>
              <a:buFontTx/>
              <a:buNone/>
              <a:defRPr sz="2800"/>
            </a:lvl3pPr>
            <a:lvl4pPr>
              <a:buFontTx/>
              <a:buNone/>
              <a:defRPr sz="2800"/>
            </a:lvl4pPr>
            <a:lvl5pPr>
              <a:buFontTx/>
              <a:buNone/>
              <a:defRPr sz="2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208" y="335605"/>
            <a:ext cx="11806217" cy="2344738"/>
          </a:xfrm>
          <a:prstGeom prst="rect">
            <a:avLst/>
          </a:prstGeom>
        </p:spPr>
        <p:txBody>
          <a:bodyPr/>
          <a:lstStyle>
            <a:lvl1pPr algn="ctr">
              <a:defRPr sz="4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640247" y="2653671"/>
            <a:ext cx="11416066" cy="3648004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600" b="1">
                <a:solidFill>
                  <a:schemeClr val="accent3"/>
                </a:solidFill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0571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571308"/>
            <a:ext cx="9601200" cy="3342640"/>
          </a:xfrm>
        </p:spPr>
        <p:txBody>
          <a:bodyPr anchor="b"/>
          <a:lstStyle>
            <a:lvl1pPr algn="ctr">
              <a:defRPr sz="71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2800"/>
            </a:lvl1pPr>
            <a:lvl2pPr marL="537667" indent="0" algn="ctr">
              <a:buNone/>
              <a:defRPr sz="2400"/>
            </a:lvl2pPr>
            <a:lvl3pPr marL="1075334" indent="0" algn="ctr">
              <a:buNone/>
              <a:defRPr sz="2100"/>
            </a:lvl3pPr>
            <a:lvl4pPr marL="1613002" indent="0" algn="ctr">
              <a:buNone/>
              <a:defRPr sz="1900"/>
            </a:lvl4pPr>
            <a:lvl5pPr marL="2150669" indent="0" algn="ctr">
              <a:buNone/>
              <a:defRPr sz="1900"/>
            </a:lvl5pPr>
            <a:lvl6pPr marL="2688336" indent="0" algn="ctr">
              <a:buNone/>
              <a:defRPr sz="1900"/>
            </a:lvl6pPr>
            <a:lvl7pPr marL="3226003" indent="0" algn="ctr">
              <a:buNone/>
              <a:defRPr sz="1900"/>
            </a:lvl7pPr>
            <a:lvl8pPr marL="3763670" indent="0" algn="ctr">
              <a:buNone/>
              <a:defRPr sz="1900"/>
            </a:lvl8pPr>
            <a:lvl9pPr marL="4301338" indent="0" algn="ctr">
              <a:buNone/>
              <a:defRPr sz="19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18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865895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1" y="2393637"/>
            <a:ext cx="11041380" cy="3993832"/>
          </a:xfrm>
        </p:spPr>
        <p:txBody>
          <a:bodyPr anchor="b"/>
          <a:lstStyle>
            <a:lvl1pPr>
              <a:defRPr sz="71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1" y="6425254"/>
            <a:ext cx="11041380" cy="2100262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53766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7533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130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5066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6883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260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7636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30133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4009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9189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80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86334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75016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0090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400"/>
            <a:ext cx="6480810" cy="6823075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900"/>
            </a:lvl1pPr>
            <a:lvl2pPr marL="537667" indent="0">
              <a:buNone/>
              <a:defRPr sz="1600"/>
            </a:lvl2pPr>
            <a:lvl3pPr marL="1075334" indent="0">
              <a:buNone/>
              <a:defRPr sz="1400"/>
            </a:lvl3pPr>
            <a:lvl4pPr marL="1613002" indent="0">
              <a:buNone/>
              <a:defRPr sz="1200"/>
            </a:lvl4pPr>
            <a:lvl5pPr marL="2150669" indent="0">
              <a:buNone/>
              <a:defRPr sz="1200"/>
            </a:lvl5pPr>
            <a:lvl6pPr marL="2688336" indent="0">
              <a:buNone/>
              <a:defRPr sz="1200"/>
            </a:lvl6pPr>
            <a:lvl7pPr marL="3226003" indent="0">
              <a:buNone/>
              <a:defRPr sz="1200"/>
            </a:lvl7pPr>
            <a:lvl8pPr marL="3763670" indent="0">
              <a:buNone/>
              <a:defRPr sz="1200"/>
            </a:lvl8pPr>
            <a:lvl9pPr marL="430133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77821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42347" y="1382400"/>
            <a:ext cx="6480810" cy="6823075"/>
          </a:xfrm>
        </p:spPr>
        <p:txBody>
          <a:bodyPr/>
          <a:lstStyle>
            <a:lvl1pPr marL="0" indent="0">
              <a:buNone/>
              <a:defRPr sz="3800"/>
            </a:lvl1pPr>
            <a:lvl2pPr marL="537667" indent="0">
              <a:buNone/>
              <a:defRPr sz="3300"/>
            </a:lvl2pPr>
            <a:lvl3pPr marL="1075334" indent="0">
              <a:buNone/>
              <a:defRPr sz="2800"/>
            </a:lvl3pPr>
            <a:lvl4pPr marL="1613002" indent="0">
              <a:buNone/>
              <a:defRPr sz="2400"/>
            </a:lvl4pPr>
            <a:lvl5pPr marL="2150669" indent="0">
              <a:buNone/>
              <a:defRPr sz="2400"/>
            </a:lvl5pPr>
            <a:lvl6pPr marL="2688336" indent="0">
              <a:buNone/>
              <a:defRPr sz="2400"/>
            </a:lvl6pPr>
            <a:lvl7pPr marL="3226003" indent="0">
              <a:buNone/>
              <a:defRPr sz="2400"/>
            </a:lvl7pPr>
            <a:lvl8pPr marL="3763670" indent="0">
              <a:buNone/>
              <a:defRPr sz="2400"/>
            </a:lvl8pPr>
            <a:lvl9pPr marL="4301338" indent="0">
              <a:buNone/>
              <a:defRPr sz="24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900"/>
            </a:lvl1pPr>
            <a:lvl2pPr marL="537667" indent="0">
              <a:buNone/>
              <a:defRPr sz="1600"/>
            </a:lvl2pPr>
            <a:lvl3pPr marL="1075334" indent="0">
              <a:buNone/>
              <a:defRPr sz="1400"/>
            </a:lvl3pPr>
            <a:lvl4pPr marL="1613002" indent="0">
              <a:buNone/>
              <a:defRPr sz="1200"/>
            </a:lvl4pPr>
            <a:lvl5pPr marL="2150669" indent="0">
              <a:buNone/>
              <a:defRPr sz="1200"/>
            </a:lvl5pPr>
            <a:lvl6pPr marL="2688336" indent="0">
              <a:buNone/>
              <a:defRPr sz="1200"/>
            </a:lvl6pPr>
            <a:lvl7pPr marL="3226003" indent="0">
              <a:buNone/>
              <a:defRPr sz="1200"/>
            </a:lvl7pPr>
            <a:lvl8pPr marL="3763670" indent="0">
              <a:buNone/>
              <a:defRPr sz="1200"/>
            </a:lvl8pPr>
            <a:lvl9pPr marL="430133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96218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it-IT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19026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7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2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33295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130" y="131128"/>
            <a:ext cx="64008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magine 5"/>
          <p:cNvPicPr>
            <a:picLocks noChangeAspect="1"/>
          </p:cNvPicPr>
          <p:nvPr userDrawn="1"/>
        </p:nvPicPr>
        <p:blipFill>
          <a:blip r:embed="rId3" cstate="print"/>
          <a:srcRect b="65858"/>
          <a:stretch>
            <a:fillRect/>
          </a:stretch>
        </p:blipFill>
        <p:spPr bwMode="auto">
          <a:xfrm>
            <a:off x="0" y="1442408"/>
            <a:ext cx="12801600" cy="34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magin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01500" y="62230"/>
            <a:ext cx="64008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egnaposto titolo 1"/>
          <p:cNvSpPr>
            <a:spLocks noGrp="1"/>
          </p:cNvSpPr>
          <p:nvPr>
            <p:ph type="title"/>
          </p:nvPr>
        </p:nvSpPr>
        <p:spPr>
          <a:xfrm>
            <a:off x="856187" y="183553"/>
            <a:ext cx="11103713" cy="1158735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/>
          <a:p>
            <a:r>
              <a:rPr lang="it-IT" dirty="0" smtClean="0"/>
              <a:t>Titolo</a:t>
            </a:r>
            <a:endParaRPr lang="it-IT" dirty="0"/>
          </a:p>
        </p:txBody>
      </p:sp>
      <p:sp>
        <p:nvSpPr>
          <p:cNvPr id="8" name="Segnaposto testo 2"/>
          <p:cNvSpPr>
            <a:spLocks noGrp="1"/>
          </p:cNvSpPr>
          <p:nvPr>
            <p:ph type="body" idx="1"/>
          </p:nvPr>
        </p:nvSpPr>
        <p:spPr>
          <a:xfrm>
            <a:off x="270120" y="1783754"/>
            <a:ext cx="12370406" cy="6792876"/>
          </a:xfrm>
          <a:prstGeom prst="rect">
            <a:avLst/>
          </a:prstGeom>
        </p:spPr>
        <p:txBody>
          <a:bodyPr vert="horz" lIns="107533" tIns="53767" rIns="107533" bIns="53767" rtlCol="0">
            <a:normAutofit/>
          </a:bodyPr>
          <a:lstStyle>
            <a:lvl1pPr marL="403250" indent="-403250">
              <a:buFont typeface="Wingdings" panose="05000000000000000000" pitchFamily="2" charset="2"/>
              <a:buChar char="§"/>
              <a:defRPr sz="2800"/>
            </a:lvl1pPr>
            <a:lvl2pPr>
              <a:defRPr sz="2800"/>
            </a:lvl2pPr>
            <a:lvl3pPr marL="1344168" indent="-268834">
              <a:buFont typeface="Wingdings" panose="05000000000000000000" pitchFamily="2" charset="2"/>
              <a:buChar char="ü"/>
              <a:defRPr sz="2800"/>
            </a:lvl3pPr>
            <a:lvl4pPr marL="1881835" indent="-268834">
              <a:buFont typeface="Arial" panose="020B0604020202020204" pitchFamily="34" charset="0"/>
              <a:buChar char="•"/>
              <a:defRPr sz="2800"/>
            </a:lvl4pPr>
            <a:lvl5pPr>
              <a:defRPr sz="2800"/>
            </a:lvl5pPr>
          </a:lstStyle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</p:txBody>
      </p:sp>
    </p:spTree>
    <p:extLst>
      <p:ext uri="{BB962C8B-B14F-4D97-AF65-F5344CB8AC3E}">
        <p14:creationId xmlns:p14="http://schemas.microsoft.com/office/powerpoint/2010/main" val="26774722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60120" y="2982603"/>
            <a:ext cx="10881360" cy="2058035"/>
          </a:xfrm>
        </p:spPr>
        <p:txBody>
          <a:bodyPr/>
          <a:lstStyle>
            <a:lvl1pPr algn="ctr">
              <a:defRPr sz="3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FontTx/>
              <a:buNone/>
              <a:defRPr sz="33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658835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12303760" y="0"/>
            <a:ext cx="449602" cy="308639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07533" tIns="53767" rIns="107533" bIns="53767">
            <a:spAutoFit/>
          </a:bodyPr>
          <a:lstStyle/>
          <a:p>
            <a:pPr eaLnBrk="1" hangingPunct="1">
              <a:defRPr/>
            </a:pPr>
            <a:fld id="{11737D07-5C3E-435E-AF0F-36A0A774D61B}" type="slidenum">
              <a:rPr lang="en-US" altLang="en-US" sz="1300"/>
              <a:pPr eaLnBrk="1" hangingPunct="1">
                <a:defRPr/>
              </a:pPr>
              <a:t>‹N›</a:t>
            </a:fld>
            <a:endParaRPr lang="en-US" altLang="en-US" sz="21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689221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8"/>
            <a:ext cx="10881360" cy="1906905"/>
          </a:xfrm>
        </p:spPr>
        <p:txBody>
          <a:bodyPr/>
          <a:lstStyle>
            <a:lvl1pPr algn="l">
              <a:defRPr sz="38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400"/>
            </a:lvl1pPr>
            <a:lvl2pPr marL="537667" indent="0">
              <a:buNone/>
              <a:defRPr sz="2100"/>
            </a:lvl2pPr>
            <a:lvl3pPr marL="1075334" indent="0">
              <a:buNone/>
              <a:defRPr sz="1900"/>
            </a:lvl3pPr>
            <a:lvl4pPr marL="1613002" indent="0">
              <a:buNone/>
              <a:defRPr sz="1600"/>
            </a:lvl4pPr>
            <a:lvl5pPr marL="2150669" indent="0">
              <a:buNone/>
              <a:defRPr sz="1600"/>
            </a:lvl5pPr>
            <a:lvl6pPr marL="2688336" indent="0">
              <a:buNone/>
              <a:defRPr sz="1600"/>
            </a:lvl6pPr>
            <a:lvl7pPr marL="3226003" indent="0">
              <a:buNone/>
              <a:defRPr sz="1600"/>
            </a:lvl7pPr>
            <a:lvl8pPr marL="3763670" indent="0">
              <a:buNone/>
              <a:defRPr sz="1600"/>
            </a:lvl8pPr>
            <a:lvl9pPr marL="4301338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16957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12323763" y="1"/>
            <a:ext cx="430366" cy="2932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07533" tIns="53767" rIns="107533" bIns="53767">
            <a:spAutoFit/>
          </a:bodyPr>
          <a:lstStyle/>
          <a:p>
            <a:pPr eaLnBrk="1" hangingPunct="1">
              <a:defRPr/>
            </a:pPr>
            <a:fld id="{A500242F-7C70-4CD4-B0D6-BDD5BE1E9AFF}" type="slidenum">
              <a:rPr lang="en-US" altLang="en-US" sz="1200"/>
              <a:pPr eaLnBrk="1" hangingPunct="1">
                <a:defRPr/>
              </a:pPr>
              <a:t>‹N›</a:t>
            </a:fld>
            <a:endParaRPr lang="en-US" altLang="en-US" sz="21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8"/>
            <a:ext cx="5654040" cy="633634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8"/>
            <a:ext cx="5654040" cy="633634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745407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12323763" y="1"/>
            <a:ext cx="430366" cy="2932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07533" tIns="53767" rIns="107533" bIns="53767">
            <a:spAutoFit/>
          </a:bodyPr>
          <a:lstStyle/>
          <a:p>
            <a:pPr eaLnBrk="1" hangingPunct="1">
              <a:defRPr/>
            </a:pPr>
            <a:fld id="{ED81BCAB-EC70-4A55-A6E5-CF9D6DEA01F0}" type="slidenum">
              <a:rPr lang="en-US" altLang="en-US" sz="1200"/>
              <a:pPr eaLnBrk="1" hangingPunct="1">
                <a:defRPr/>
              </a:pPr>
              <a:t>‹N›</a:t>
            </a:fld>
            <a:endParaRPr lang="en-US" altLang="en-US" sz="21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9" y="2149158"/>
            <a:ext cx="5658485" cy="8956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9" y="3044825"/>
            <a:ext cx="5658485" cy="553180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01700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12323763" y="1"/>
            <a:ext cx="430366" cy="29325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107533" tIns="53767" rIns="107533" bIns="53767">
            <a:spAutoFit/>
          </a:bodyPr>
          <a:lstStyle/>
          <a:p>
            <a:pPr eaLnBrk="1" hangingPunct="1">
              <a:defRPr/>
            </a:pPr>
            <a:fld id="{DE09981C-0389-4B49-966C-06443E47C302}" type="slidenum">
              <a:rPr lang="en-US" altLang="en-US" sz="1200"/>
              <a:pPr eaLnBrk="1" hangingPunct="1">
                <a:defRPr/>
              </a:pPr>
              <a:t>‹N›</a:t>
            </a:fld>
            <a:endParaRPr lang="en-US" altLang="en-US" sz="12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570234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60120" y="2982603"/>
            <a:ext cx="10881360" cy="205803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7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5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13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50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26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013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5188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1712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11238" y="6169668"/>
            <a:ext cx="10881360" cy="190690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766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533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1300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506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83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260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636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30133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7778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40080" y="2240288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507480" y="2240288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1026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503039" y="2149158"/>
            <a:ext cx="5658485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503039" y="3044825"/>
            <a:ext cx="5658485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057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4289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3215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40083" y="382270"/>
            <a:ext cx="4211638" cy="162687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005070" y="382276"/>
            <a:ext cx="7156450" cy="819435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40083" y="2009145"/>
            <a:ext cx="4211638" cy="6567488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8297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3800"/>
            </a:lvl1pPr>
            <a:lvl2pPr marL="537667" indent="0">
              <a:buNone/>
              <a:defRPr sz="3300"/>
            </a:lvl2pPr>
            <a:lvl3pPr marL="1075334" indent="0">
              <a:buNone/>
              <a:defRPr sz="2800"/>
            </a:lvl3pPr>
            <a:lvl4pPr marL="1613002" indent="0">
              <a:buNone/>
              <a:defRPr sz="2400"/>
            </a:lvl4pPr>
            <a:lvl5pPr marL="2150669" indent="0">
              <a:buNone/>
              <a:defRPr sz="2400"/>
            </a:lvl5pPr>
            <a:lvl6pPr marL="2688336" indent="0">
              <a:buNone/>
              <a:defRPr sz="2400"/>
            </a:lvl6pPr>
            <a:lvl7pPr marL="3226003" indent="0">
              <a:buNone/>
              <a:defRPr sz="2400"/>
            </a:lvl7pPr>
            <a:lvl8pPr marL="3763670" indent="0">
              <a:buNone/>
              <a:defRPr sz="2400"/>
            </a:lvl8pPr>
            <a:lvl9pPr marL="4301338" indent="0">
              <a:buNone/>
              <a:defRPr sz="24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29119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3818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9281160" y="384498"/>
            <a:ext cx="2880360" cy="819213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40080" y="384498"/>
            <a:ext cx="8427720" cy="819213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660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122" y="960120"/>
            <a:ext cx="10850245" cy="8089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6793" y="3004820"/>
            <a:ext cx="5293995" cy="6667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494150" y="3004828"/>
            <a:ext cx="5296218" cy="2266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494150" y="3444883"/>
            <a:ext cx="5296218" cy="22669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9329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(Not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351158" y="9186232"/>
            <a:ext cx="1521955" cy="200055"/>
          </a:xfrm>
        </p:spPr>
        <p:txBody>
          <a:bodyPr wrap="none" lIns="0" tIns="0" rIns="0" bIns="0" anchor="b">
            <a:spAutoFit/>
          </a:bodyPr>
          <a:lstStyle>
            <a:lvl1pPr marL="0" marR="0" indent="0">
              <a:spcBef>
                <a:spcPts val="0"/>
              </a:spcBef>
              <a:spcAft>
                <a:spcPts val="0"/>
              </a:spcAft>
              <a:buNone/>
              <a:defRPr sz="1300"/>
            </a:lvl1pPr>
          </a:lstStyle>
          <a:p>
            <a:pPr lvl="0"/>
            <a:r>
              <a:rPr lang="en-US" dirty="0" smtClean="0"/>
              <a:t>Click to edit Footnotes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1" hasCustomPrompt="1"/>
          </p:nvPr>
        </p:nvSpPr>
        <p:spPr>
          <a:xfrm>
            <a:off x="11060938" y="9186232"/>
            <a:ext cx="1297599" cy="200055"/>
          </a:xfrm>
        </p:spPr>
        <p:txBody>
          <a:bodyPr wrap="none" lIns="0" tIns="0" rIns="0" bIns="0" anchor="b">
            <a:spAutoFit/>
          </a:bodyPr>
          <a:lstStyle>
            <a:lvl1pPr marL="0" marR="0" indent="0" algn="r">
              <a:spcBef>
                <a:spcPts val="0"/>
              </a:spcBef>
              <a:spcAft>
                <a:spcPts val="0"/>
              </a:spcAft>
              <a:buNone/>
              <a:defRPr sz="1300"/>
            </a:lvl1pPr>
          </a:lstStyle>
          <a:p>
            <a:pPr lvl="0"/>
            <a:r>
              <a:rPr lang="en-US" dirty="0" smtClean="0"/>
              <a:t>Click to edit Source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264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130" y="131128"/>
            <a:ext cx="64008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magine 5"/>
          <p:cNvPicPr>
            <a:picLocks noChangeAspect="1"/>
          </p:cNvPicPr>
          <p:nvPr userDrawn="1"/>
        </p:nvPicPr>
        <p:blipFill>
          <a:blip r:embed="rId3" cstate="print"/>
          <a:srcRect b="65858"/>
          <a:stretch>
            <a:fillRect/>
          </a:stretch>
        </p:blipFill>
        <p:spPr bwMode="auto">
          <a:xfrm>
            <a:off x="0" y="1442408"/>
            <a:ext cx="12801600" cy="34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magin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01500" y="62230"/>
            <a:ext cx="640080" cy="128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egnaposto titolo 1"/>
          <p:cNvSpPr>
            <a:spLocks noGrp="1"/>
          </p:cNvSpPr>
          <p:nvPr>
            <p:ph type="title"/>
          </p:nvPr>
        </p:nvSpPr>
        <p:spPr>
          <a:xfrm>
            <a:off x="856185" y="183553"/>
            <a:ext cx="11103713" cy="1158735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/>
          <a:p>
            <a:r>
              <a:rPr lang="it-IT" dirty="0" smtClean="0"/>
              <a:t>Titolo</a:t>
            </a:r>
            <a:endParaRPr lang="it-IT" dirty="0"/>
          </a:p>
        </p:txBody>
      </p:sp>
      <p:sp>
        <p:nvSpPr>
          <p:cNvPr id="8" name="Segnaposto testo 2"/>
          <p:cNvSpPr>
            <a:spLocks noGrp="1"/>
          </p:cNvSpPr>
          <p:nvPr>
            <p:ph type="body" idx="1"/>
          </p:nvPr>
        </p:nvSpPr>
        <p:spPr>
          <a:xfrm>
            <a:off x="270120" y="1783754"/>
            <a:ext cx="12370406" cy="6792876"/>
          </a:xfrm>
          <a:prstGeom prst="rect">
            <a:avLst/>
          </a:prstGeom>
        </p:spPr>
        <p:txBody>
          <a:bodyPr vert="horz" lIns="107533" tIns="53767" rIns="107533" bIns="53767" rtlCol="0">
            <a:normAutofit/>
          </a:bodyPr>
          <a:lstStyle>
            <a:lvl1pPr marL="403250" indent="-403250">
              <a:buFont typeface="Wingdings" panose="05000000000000000000" pitchFamily="2" charset="2"/>
              <a:buChar char="§"/>
              <a:defRPr sz="2800"/>
            </a:lvl1pPr>
            <a:lvl2pPr>
              <a:defRPr sz="2800"/>
            </a:lvl2pPr>
            <a:lvl3pPr marL="1344168" indent="-268834">
              <a:buFont typeface="Wingdings" panose="05000000000000000000" pitchFamily="2" charset="2"/>
              <a:buChar char="ü"/>
              <a:defRPr sz="2800"/>
            </a:lvl3pPr>
            <a:lvl4pPr marL="1881835" indent="-268834">
              <a:buFont typeface="Arial" panose="020B0604020202020204" pitchFamily="34" charset="0"/>
              <a:buChar char="•"/>
              <a:defRPr sz="2800"/>
            </a:lvl4pPr>
            <a:lvl5pPr>
              <a:defRPr sz="2800"/>
            </a:lvl5pPr>
          </a:lstStyle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</p:txBody>
      </p:sp>
    </p:spTree>
    <p:extLst>
      <p:ext uri="{BB962C8B-B14F-4D97-AF65-F5344CB8AC3E}">
        <p14:creationId xmlns:p14="http://schemas.microsoft.com/office/powerpoint/2010/main" val="334318205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60120" y="2982597"/>
            <a:ext cx="10881360" cy="205803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76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5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13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50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260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63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013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040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4004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11238" y="6169662"/>
            <a:ext cx="10881360" cy="190690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766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533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1300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506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83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260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636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30133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5862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507480" y="2240282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4746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503037" y="2149158"/>
            <a:ext cx="5658485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503037" y="3044825"/>
            <a:ext cx="5658485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3304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4848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3964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005070" y="382272"/>
            <a:ext cx="7156450" cy="819435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40081" y="2009142"/>
            <a:ext cx="4211638" cy="6567488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9733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3800"/>
            </a:lvl1pPr>
            <a:lvl2pPr marL="537667" indent="0">
              <a:buNone/>
              <a:defRPr sz="3300"/>
            </a:lvl2pPr>
            <a:lvl3pPr marL="1075334" indent="0">
              <a:buNone/>
              <a:defRPr sz="2800"/>
            </a:lvl3pPr>
            <a:lvl4pPr marL="1613002" indent="0">
              <a:buNone/>
              <a:defRPr sz="2400"/>
            </a:lvl4pPr>
            <a:lvl5pPr marL="2150669" indent="0">
              <a:buNone/>
              <a:defRPr sz="2400"/>
            </a:lvl5pPr>
            <a:lvl6pPr marL="2688336" indent="0">
              <a:buNone/>
              <a:defRPr sz="2400"/>
            </a:lvl6pPr>
            <a:lvl7pPr marL="3226003" indent="0">
              <a:buNone/>
              <a:defRPr sz="2400"/>
            </a:lvl7pPr>
            <a:lvl8pPr marL="3763670" indent="0">
              <a:buNone/>
              <a:defRPr sz="2400"/>
            </a:lvl8pPr>
            <a:lvl9pPr marL="4301338" indent="0">
              <a:buNone/>
              <a:defRPr sz="24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2639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2132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9281160" y="384495"/>
            <a:ext cx="2880360" cy="819213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40080" y="384495"/>
            <a:ext cx="8427720" cy="819213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92919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60120" y="2982600"/>
            <a:ext cx="10881360" cy="2058035"/>
          </a:xfrm>
        </p:spPr>
        <p:txBody>
          <a:bodyPr/>
          <a:lstStyle>
            <a:lvl1pPr algn="ctr">
              <a:defRPr sz="4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FontTx/>
              <a:buNone/>
              <a:defRPr sz="33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32229997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8486622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5"/>
            <a:ext cx="10881360" cy="190690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400"/>
            </a:lvl1pPr>
            <a:lvl2pPr marL="537667" indent="0">
              <a:buNone/>
              <a:defRPr sz="2100"/>
            </a:lvl2pPr>
            <a:lvl3pPr marL="1075334" indent="0">
              <a:buNone/>
              <a:defRPr sz="1900"/>
            </a:lvl3pPr>
            <a:lvl4pPr marL="1613002" indent="0">
              <a:buNone/>
              <a:defRPr sz="1600"/>
            </a:lvl4pPr>
            <a:lvl5pPr marL="2150669" indent="0">
              <a:buNone/>
              <a:defRPr sz="1600"/>
            </a:lvl5pPr>
            <a:lvl6pPr marL="2688336" indent="0">
              <a:buNone/>
              <a:defRPr sz="1600"/>
            </a:lvl6pPr>
            <a:lvl7pPr marL="3226003" indent="0">
              <a:buNone/>
              <a:defRPr sz="1600"/>
            </a:lvl7pPr>
            <a:lvl8pPr marL="3763670" indent="0">
              <a:buNone/>
              <a:defRPr sz="1600"/>
            </a:lvl8pPr>
            <a:lvl9pPr marL="4301338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4318158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5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5"/>
            <a:ext cx="5654040" cy="633634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25031622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8" y="2149158"/>
            <a:ext cx="5658485" cy="895667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7667" indent="0">
              <a:buNone/>
              <a:defRPr sz="2400" b="1"/>
            </a:lvl2pPr>
            <a:lvl3pPr marL="1075334" indent="0">
              <a:buNone/>
              <a:defRPr sz="2100" b="1"/>
            </a:lvl3pPr>
            <a:lvl4pPr marL="1613002" indent="0">
              <a:buNone/>
              <a:defRPr sz="1900" b="1"/>
            </a:lvl4pPr>
            <a:lvl5pPr marL="2150669" indent="0">
              <a:buNone/>
              <a:defRPr sz="1900" b="1"/>
            </a:lvl5pPr>
            <a:lvl6pPr marL="2688336" indent="0">
              <a:buNone/>
              <a:defRPr sz="1900" b="1"/>
            </a:lvl6pPr>
            <a:lvl7pPr marL="3226003" indent="0">
              <a:buNone/>
              <a:defRPr sz="1900" b="1"/>
            </a:lvl7pPr>
            <a:lvl8pPr marL="3763670" indent="0">
              <a:buNone/>
              <a:defRPr sz="1900" b="1"/>
            </a:lvl8pPr>
            <a:lvl9pPr marL="4301338" indent="0">
              <a:buNone/>
              <a:defRPr sz="1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8" y="3044825"/>
            <a:ext cx="5658485" cy="5531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32210855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94411309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3540386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2" y="382270"/>
            <a:ext cx="4211638" cy="162687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5"/>
            <a:ext cx="7156450" cy="819435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2" y="2009145"/>
            <a:ext cx="4211638" cy="6567488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5792663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3800"/>
            </a:lvl1pPr>
            <a:lvl2pPr marL="537667" indent="0">
              <a:buNone/>
              <a:defRPr sz="3300"/>
            </a:lvl2pPr>
            <a:lvl3pPr marL="1075334" indent="0">
              <a:buNone/>
              <a:defRPr sz="2800"/>
            </a:lvl3pPr>
            <a:lvl4pPr marL="1613002" indent="0">
              <a:buNone/>
              <a:defRPr sz="2400"/>
            </a:lvl4pPr>
            <a:lvl5pPr marL="2150669" indent="0">
              <a:buNone/>
              <a:defRPr sz="2400"/>
            </a:lvl5pPr>
            <a:lvl6pPr marL="2688336" indent="0">
              <a:buNone/>
              <a:defRPr sz="2400"/>
            </a:lvl6pPr>
            <a:lvl7pPr marL="3226003" indent="0">
              <a:buNone/>
              <a:defRPr sz="2400"/>
            </a:lvl7pPr>
            <a:lvl8pPr marL="3763670" indent="0">
              <a:buNone/>
              <a:defRPr sz="2400"/>
            </a:lvl8pPr>
            <a:lvl9pPr marL="4301338" indent="0">
              <a:buNone/>
              <a:defRPr sz="24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1600"/>
            </a:lvl1pPr>
            <a:lvl2pPr marL="537667" indent="0">
              <a:buNone/>
              <a:defRPr sz="1400"/>
            </a:lvl2pPr>
            <a:lvl3pPr marL="1075334" indent="0">
              <a:buNone/>
              <a:defRPr sz="1200"/>
            </a:lvl3pPr>
            <a:lvl4pPr marL="1613002" indent="0">
              <a:buNone/>
              <a:defRPr sz="1100"/>
            </a:lvl4pPr>
            <a:lvl5pPr marL="2150669" indent="0">
              <a:buNone/>
              <a:defRPr sz="1100"/>
            </a:lvl5pPr>
            <a:lvl6pPr marL="2688336" indent="0">
              <a:buNone/>
              <a:defRPr sz="1100"/>
            </a:lvl6pPr>
            <a:lvl7pPr marL="3226003" indent="0">
              <a:buNone/>
              <a:defRPr sz="1100"/>
            </a:lvl7pPr>
            <a:lvl8pPr marL="3763670" indent="0">
              <a:buNone/>
              <a:defRPr sz="1100"/>
            </a:lvl8pPr>
            <a:lvl9pPr marL="4301338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131416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1182486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8"/>
            <a:ext cx="2880360" cy="81921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8"/>
            <a:ext cx="8427720" cy="81921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01296761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KS Title Subtit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2141" y="2173294"/>
            <a:ext cx="12131749" cy="6467784"/>
          </a:xfrm>
          <a:prstGeom prst="rect">
            <a:avLst/>
          </a:prstGeom>
        </p:spPr>
        <p:txBody>
          <a:bodyPr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12" name="Segnaposto testo 9"/>
          <p:cNvSpPr>
            <a:spLocks noGrp="1"/>
          </p:cNvSpPr>
          <p:nvPr>
            <p:ph type="body" sz="quarter" idx="13"/>
          </p:nvPr>
        </p:nvSpPr>
        <p:spPr>
          <a:xfrm>
            <a:off x="8701104" y="0"/>
            <a:ext cx="4100497" cy="711200"/>
          </a:xfrm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9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7" name="Segnaposto testo 6"/>
          <p:cNvSpPr>
            <a:spLocks noGrp="1"/>
          </p:cNvSpPr>
          <p:nvPr>
            <p:ph type="body" sz="quarter" idx="14"/>
          </p:nvPr>
        </p:nvSpPr>
        <p:spPr>
          <a:xfrm>
            <a:off x="0" y="1260163"/>
            <a:ext cx="12801600" cy="555625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0" indent="-423360" algn="l" defTabSz="537667" rtl="0" eaLnBrk="0" fontAlgn="base" hangingPunct="0">
              <a:spcBef>
                <a:spcPts val="0"/>
              </a:spcBef>
              <a:spcAft>
                <a:spcPts val="0"/>
              </a:spcAft>
              <a:buSzPct val="120000"/>
              <a:buFont typeface="Lucida Grande"/>
              <a:buChar char="┗"/>
              <a:defRPr lang="it-IT" sz="2100" b="0" i="1" kern="1200" baseline="0">
                <a:solidFill>
                  <a:schemeClr val="bg1"/>
                </a:solidFill>
                <a:latin typeface="Arial"/>
                <a:ea typeface="ＭＳ Ｐゴシック" charset="-128"/>
                <a:cs typeface="Arial"/>
              </a:defRPr>
            </a:lvl1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408940" y="8812218"/>
            <a:ext cx="11999278" cy="448945"/>
          </a:xfrm>
          <a:prstGeom prst="rect">
            <a:avLst/>
          </a:prstGeom>
        </p:spPr>
        <p:txBody>
          <a:bodyPr lIns="107533" tIns="53767" rIns="107533" bIns="53767"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57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slideLayout" Target="../slideLayouts/slideLayout70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/>
          <p:cNvSpPr>
            <a:spLocks noGrp="1"/>
          </p:cNvSpPr>
          <p:nvPr>
            <p:ph type="title"/>
          </p:nvPr>
        </p:nvSpPr>
        <p:spPr bwMode="auto">
          <a:xfrm>
            <a:off x="524513" y="333375"/>
            <a:ext cx="11817033" cy="1549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524510" y="2124710"/>
            <a:ext cx="11841480" cy="6516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72017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537667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6pPr>
      <a:lvl7pPr marL="1075334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7pPr>
      <a:lvl8pPr marL="1613002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8pPr>
      <a:lvl9pPr marL="2150669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9pPr>
    </p:titleStyle>
    <p:bodyStyle>
      <a:lvl1pPr marL="403250" indent="-403250" algn="l" rtl="0" eaLnBrk="1" fontAlgn="base" hangingPunct="1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Wingdings" pitchFamily="2" charset="2"/>
        <a:buChar char="§"/>
        <a:defRPr sz="3100">
          <a:solidFill>
            <a:srgbClr val="FEFDDE"/>
          </a:solidFill>
          <a:latin typeface="+mn-lt"/>
          <a:ea typeface="+mn-ea"/>
          <a:cs typeface="+mn-cs"/>
        </a:defRPr>
      </a:lvl1pPr>
      <a:lvl2pPr marL="873709" indent="-336042" algn="l" rtl="0" eaLnBrk="1" fontAlgn="base" hangingPunct="1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charset="0"/>
        <a:buChar char="–"/>
        <a:defRPr sz="2800">
          <a:solidFill>
            <a:srgbClr val="FEFDDE"/>
          </a:solidFill>
          <a:latin typeface="+mn-lt"/>
        </a:defRPr>
      </a:lvl2pPr>
      <a:lvl3pPr marL="1344168" indent="-268834" algn="l" rtl="0" eaLnBrk="1" fontAlgn="base" hangingPunct="1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charset="0"/>
        <a:buChar char="–"/>
        <a:defRPr sz="2600">
          <a:solidFill>
            <a:srgbClr val="FEFDDE"/>
          </a:solidFill>
          <a:latin typeface="+mn-lt"/>
        </a:defRPr>
      </a:lvl3pPr>
      <a:lvl4pPr marL="1881835" indent="-268834" algn="l" rtl="0" eaLnBrk="1" fontAlgn="base" hangingPunct="1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charset="0"/>
        <a:buChar char="–"/>
        <a:defRPr sz="2400">
          <a:solidFill>
            <a:srgbClr val="FEFDDE"/>
          </a:solidFill>
          <a:latin typeface="+mn-lt"/>
        </a:defRPr>
      </a:lvl4pPr>
      <a:lvl5pPr marL="2419502" indent="-268834" algn="l" rtl="0" eaLnBrk="1" fontAlgn="base" hangingPunct="1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charset="0"/>
        <a:buChar char="–"/>
        <a:defRPr>
          <a:solidFill>
            <a:srgbClr val="FEFDDE"/>
          </a:solidFill>
          <a:latin typeface="+mn-lt"/>
        </a:defRPr>
      </a:lvl5pPr>
      <a:lvl6pPr marL="2957170" indent="-268834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6pPr>
      <a:lvl7pPr marL="3494837" indent="-268834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7pPr>
      <a:lvl8pPr marL="4032504" indent="-268834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8pPr>
      <a:lvl9pPr marL="4570171" indent="-268834" algn="l" rtl="0" eaLnBrk="1" fontAlgn="base" hangingPunct="1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00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6"/>
          <p:cNvSpPr>
            <a:spLocks noGrp="1"/>
          </p:cNvSpPr>
          <p:nvPr>
            <p:ph type="title"/>
          </p:nvPr>
        </p:nvSpPr>
        <p:spPr bwMode="auto">
          <a:xfrm>
            <a:off x="640247" y="333375"/>
            <a:ext cx="11416066" cy="1549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7533" tIns="53767" rIns="107533" bIns="537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630242" y="2124710"/>
            <a:ext cx="11426071" cy="651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7533" tIns="53767" rIns="107533" bIns="53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500594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Arial" charset="0"/>
        </a:defRPr>
      </a:lvl5pPr>
      <a:lvl6pPr marL="537667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6pPr>
      <a:lvl7pPr marL="1075334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7pPr>
      <a:lvl8pPr marL="1613002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8pPr>
      <a:lvl9pPr marL="2150669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9pPr>
    </p:titleStyle>
    <p:bodyStyle>
      <a:lvl1pPr marL="403250" indent="-403250" algn="l" rtl="0" eaLnBrk="0" fontAlgn="base" hangingPunct="0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Wingdings" panose="05000000000000000000" pitchFamily="2" charset="2"/>
        <a:buChar char="§"/>
        <a:defRPr sz="3300">
          <a:solidFill>
            <a:srgbClr val="FEFDDE"/>
          </a:solidFill>
          <a:latin typeface="+mn-lt"/>
          <a:ea typeface="+mn-ea"/>
          <a:cs typeface="+mn-cs"/>
        </a:defRPr>
      </a:lvl1pPr>
      <a:lvl2pPr marL="873709" indent="-336042" algn="l" rtl="0" eaLnBrk="0" fontAlgn="base" hangingPunct="0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panose="020B0604020202020204" pitchFamily="34" charset="0"/>
        <a:buChar char="–"/>
        <a:defRPr sz="3100">
          <a:solidFill>
            <a:srgbClr val="FEFDDE"/>
          </a:solidFill>
          <a:latin typeface="+mn-lt"/>
        </a:defRPr>
      </a:lvl2pPr>
      <a:lvl3pPr marL="1344168" indent="-268834" algn="l" rtl="0" eaLnBrk="0" fontAlgn="base" hangingPunct="0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panose="020B0604020202020204" pitchFamily="34" charset="0"/>
        <a:buChar char="–"/>
        <a:defRPr sz="2800">
          <a:solidFill>
            <a:srgbClr val="FEFDDE"/>
          </a:solidFill>
          <a:latin typeface="+mn-lt"/>
        </a:defRPr>
      </a:lvl3pPr>
      <a:lvl4pPr marL="1881835" indent="-268834" algn="l" rtl="0" eaLnBrk="0" fontAlgn="base" hangingPunct="0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panose="020B0604020202020204" pitchFamily="34" charset="0"/>
        <a:buChar char="–"/>
        <a:defRPr sz="2600">
          <a:solidFill>
            <a:srgbClr val="FEFDDE"/>
          </a:solidFill>
          <a:latin typeface="+mn-lt"/>
        </a:defRPr>
      </a:lvl4pPr>
      <a:lvl5pPr marL="2419502" indent="-268834" algn="l" rtl="0" eaLnBrk="0" fontAlgn="base" hangingPunct="0">
        <a:lnSpc>
          <a:spcPct val="90000"/>
        </a:lnSpc>
        <a:spcBef>
          <a:spcPts val="1176"/>
        </a:spcBef>
        <a:spcAft>
          <a:spcPts val="823"/>
        </a:spcAft>
        <a:buClr>
          <a:srgbClr val="FEFDDE"/>
        </a:buClr>
        <a:buFont typeface="Arial" panose="020B0604020202020204" pitchFamily="34" charset="0"/>
        <a:buChar char="–"/>
        <a:defRPr sz="2400">
          <a:solidFill>
            <a:srgbClr val="FEFDDE"/>
          </a:solidFill>
          <a:latin typeface="+mn-lt"/>
        </a:defRPr>
      </a:lvl5pPr>
      <a:lvl6pPr marL="2957170" indent="-268834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6pPr>
      <a:lvl7pPr marL="3494837" indent="-268834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7pPr>
      <a:lvl8pPr marL="4032504" indent="-268834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8pPr>
      <a:lvl9pPr marL="4570171" indent="-268834" algn="l" rtl="0" fontAlgn="base">
        <a:lnSpc>
          <a:spcPct val="90000"/>
        </a:lnSpc>
        <a:spcBef>
          <a:spcPct val="35000"/>
        </a:spcBef>
        <a:spcAft>
          <a:spcPct val="25000"/>
        </a:spcAft>
        <a:buClr>
          <a:schemeClr val="accent2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80"/>
            <a:ext cx="11041380" cy="1855788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107533" tIns="53767" rIns="107533" bIns="53767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6"/>
            <a:ext cx="288036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05E8-C944-4A0B-A714-F74084BCC91D}" type="datetimeFigureOut">
              <a:rPr lang="it-IT" smtClean="0"/>
              <a:t>15/06/2018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6"/>
            <a:ext cx="43205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6"/>
            <a:ext cx="288036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F18B8-3AD2-44F5-AE72-937B0652B64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4225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97" r:id="rId12"/>
  </p:sldLayoutIdLst>
  <p:txStyles>
    <p:titleStyle>
      <a:lvl1pPr algn="l" defTabSz="1075334" rtl="0" eaLnBrk="1" latinLnBrk="0" hangingPunct="1">
        <a:lnSpc>
          <a:spcPct val="90000"/>
        </a:lnSpc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8834" indent="-268834" algn="l" defTabSz="1075334" rtl="0" eaLnBrk="1" latinLnBrk="0" hangingPunct="1">
        <a:lnSpc>
          <a:spcPct val="90000"/>
        </a:lnSpc>
        <a:spcBef>
          <a:spcPts val="1176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06501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44168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81835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19502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57170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94837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504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70171" indent="-268834" algn="l" defTabSz="1075334" rtl="0" eaLnBrk="1" latinLnBrk="0" hangingPunct="1">
        <a:lnSpc>
          <a:spcPct val="90000"/>
        </a:lnSpc>
        <a:spcBef>
          <a:spcPts val="588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004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0080" y="384501"/>
            <a:ext cx="11521440" cy="1417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0080" y="2240288"/>
            <a:ext cx="11521440" cy="633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906303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EC3B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EC3B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EC3B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EC3B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EC3B"/>
          </a:solidFill>
          <a:latin typeface="Arial" charset="0"/>
        </a:defRPr>
      </a:lvl5pPr>
      <a:lvl6pPr marL="537667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charset="0"/>
        </a:defRPr>
      </a:lvl6pPr>
      <a:lvl7pPr marL="1075334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charset="0"/>
        </a:defRPr>
      </a:lvl7pPr>
      <a:lvl8pPr marL="1613002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charset="0"/>
        </a:defRPr>
      </a:lvl8pPr>
      <a:lvl9pPr marL="2150669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charset="0"/>
        </a:defRPr>
      </a:lvl9pPr>
    </p:titleStyle>
    <p:bodyStyle>
      <a:lvl1pPr marL="403250" indent="-403250" algn="l" rtl="0" eaLnBrk="0" fontAlgn="base" hangingPunct="0">
        <a:spcBef>
          <a:spcPts val="706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873709" indent="-336042" algn="l" rtl="0" eaLnBrk="0" fontAlgn="base" hangingPunct="0">
        <a:spcBef>
          <a:spcPts val="706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344168" indent="-268834" algn="l" rtl="0" eaLnBrk="0" fontAlgn="base" hangingPunct="0">
        <a:spcBef>
          <a:spcPts val="706"/>
        </a:spcBef>
        <a:spcAft>
          <a:spcPct val="0"/>
        </a:spcAft>
        <a:buChar char="•"/>
        <a:defRPr sz="1900">
          <a:solidFill>
            <a:schemeClr val="tx1"/>
          </a:solidFill>
          <a:latin typeface="+mn-lt"/>
        </a:defRPr>
      </a:lvl3pPr>
      <a:lvl4pPr marL="1881835" indent="-268834" algn="l" rtl="0" eaLnBrk="0" fontAlgn="base" hangingPunct="0">
        <a:spcBef>
          <a:spcPts val="706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419502" indent="-268834" algn="l" rtl="0" eaLnBrk="0" fontAlgn="base" hangingPunct="0">
        <a:spcBef>
          <a:spcPts val="706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957170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6pPr>
      <a:lvl7pPr marL="3494837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7pPr>
      <a:lvl8pPr marL="4032504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8pPr>
      <a:lvl9pPr marL="4570171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40080" y="2240288"/>
            <a:ext cx="11521440" cy="6336348"/>
          </a:xfrm>
          <a:prstGeom prst="rect">
            <a:avLst/>
          </a:prstGeom>
        </p:spPr>
        <p:txBody>
          <a:bodyPr vert="horz" lIns="107533" tIns="53767" rIns="107533" bIns="53767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40080" y="8898898"/>
            <a:ext cx="29870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373880" y="8898898"/>
            <a:ext cx="40538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9174480" y="8898898"/>
            <a:ext cx="29870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2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  <p:txStyles>
    <p:titleStyle>
      <a:lvl1pPr algn="ctr" defTabSz="1075334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3250" indent="-403250" algn="l" defTabSz="107533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3709" indent="-336042" algn="l" defTabSz="107533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44168" indent="-268834" algn="l" defTabSz="10753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81835" indent="-268834" algn="l" defTabSz="107533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19502" indent="-268834" algn="l" defTabSz="107533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57170" indent="-268834" algn="l" defTabSz="10753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94837" indent="-268834" algn="l" defTabSz="10753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504" indent="-268834" algn="l" defTabSz="10753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70171" indent="-268834" algn="l" defTabSz="10753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vert="horz" lIns="107533" tIns="53767" rIns="107533" bIns="53767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40080" y="8898892"/>
            <a:ext cx="29870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4368C-F4DA-48BD-A496-2C260F7608E0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15/06/2018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373880" y="8898892"/>
            <a:ext cx="40538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9174480" y="8898892"/>
            <a:ext cx="2987040" cy="511175"/>
          </a:xfrm>
          <a:prstGeom prst="rect">
            <a:avLst/>
          </a:prstGeom>
        </p:spPr>
        <p:txBody>
          <a:bodyPr vert="horz" lIns="107533" tIns="53767" rIns="107533" bIns="5376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C038D-0EA9-426C-8F72-C4F3AEEE28B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89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ctr" defTabSz="1075334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3250" indent="-403250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3709" indent="-336042" algn="l" defTabSz="1075334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44168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81835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19502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57170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94837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32504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70171" indent="-268834" algn="l" defTabSz="1075334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0080" y="384498"/>
            <a:ext cx="11521440" cy="1417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0080" y="2240285"/>
            <a:ext cx="11521440" cy="6336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33" tIns="53767" rIns="107533" bIns="537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1607230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ransition spd="med"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5pPr>
      <a:lvl6pPr marL="537667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6pPr>
      <a:lvl7pPr marL="1075334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7pPr>
      <a:lvl8pPr marL="1613002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8pPr>
      <a:lvl9pPr marL="2150669" algn="l" rtl="0" eaLnBrk="0" fontAlgn="base" hangingPunct="0">
        <a:spcBef>
          <a:spcPct val="0"/>
        </a:spcBef>
        <a:spcAft>
          <a:spcPct val="0"/>
        </a:spcAft>
        <a:defRPr sz="3800" b="1">
          <a:solidFill>
            <a:srgbClr val="FFEC3B"/>
          </a:solidFill>
          <a:latin typeface="Arial" pitchFamily="34" charset="0"/>
        </a:defRPr>
      </a:lvl9pPr>
    </p:titleStyle>
    <p:bodyStyle>
      <a:lvl1pPr marL="403250" indent="-403250" algn="l" rtl="0" eaLnBrk="0" fontAlgn="base" hangingPunct="0">
        <a:spcBef>
          <a:spcPct val="50000"/>
        </a:spcBef>
        <a:spcAft>
          <a:spcPct val="0"/>
        </a:spcAft>
        <a:buChar char="•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873709" indent="-336042" algn="l" rtl="0" eaLnBrk="0" fontAlgn="base" hangingPunct="0">
        <a:spcBef>
          <a:spcPct val="40000"/>
        </a:spcBef>
        <a:spcAft>
          <a:spcPct val="0"/>
        </a:spcAft>
        <a:buChar char="–"/>
        <a:defRPr sz="2600" b="1">
          <a:solidFill>
            <a:schemeClr val="tx1"/>
          </a:solidFill>
          <a:latin typeface="+mn-lt"/>
        </a:defRPr>
      </a:lvl2pPr>
      <a:lvl3pPr marL="1344168" indent="-268834" algn="l" rtl="0" eaLnBrk="0" fontAlgn="base" hangingPunct="0">
        <a:spcBef>
          <a:spcPct val="25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881835" indent="-268834" algn="l" rtl="0" eaLnBrk="0" fontAlgn="base" hangingPunct="0">
        <a:spcBef>
          <a:spcPct val="20000"/>
        </a:spcBef>
        <a:spcAft>
          <a:spcPct val="0"/>
        </a:spcAft>
        <a:buChar char="–"/>
        <a:defRPr sz="2400" b="1">
          <a:solidFill>
            <a:schemeClr val="tx1"/>
          </a:solidFill>
          <a:latin typeface="+mn-lt"/>
        </a:defRPr>
      </a:lvl4pPr>
      <a:lvl5pPr marL="2419502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5pPr>
      <a:lvl6pPr marL="2957170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6pPr>
      <a:lvl7pPr marL="3494837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7pPr>
      <a:lvl8pPr marL="4032504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8pPr>
      <a:lvl9pPr marL="4570171" indent="-268834" algn="l" rtl="0" eaLnBrk="0" fontAlgn="base" hangingPunct="0">
        <a:spcBef>
          <a:spcPct val="20000"/>
        </a:spcBef>
        <a:spcAft>
          <a:spcPct val="0"/>
        </a:spcAft>
        <a:buChar char="»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7667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5334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13002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0669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8336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003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63670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01338" algn="l" defTabSz="10753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1364776" y="2288568"/>
            <a:ext cx="10208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b="1" dirty="0"/>
              <a:t>Ruolo della sperimentazione clinica indipendente</a:t>
            </a:r>
          </a:p>
          <a:p>
            <a:pPr algn="ctr"/>
            <a:r>
              <a:rPr lang="it-IT" sz="3600" b="1" dirty="0"/>
              <a:t>nella cura del cancro del pancreas</a:t>
            </a:r>
            <a:endParaRPr lang="it-IT" sz="36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2903935" y="4013959"/>
            <a:ext cx="737586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/>
              <a:t>Dott.ssa Marina Macchini</a:t>
            </a:r>
          </a:p>
          <a:p>
            <a:pPr algn="ctr"/>
            <a:r>
              <a:rPr lang="it-IT" dirty="0" smtClean="0"/>
              <a:t>Dipartimento di Oncologia, IRCCS Ospedale San Raffaele, Milano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088106" y="5946999"/>
            <a:ext cx="2576603" cy="2354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/>
              <a:t>Dott. Michele Reni</a:t>
            </a:r>
          </a:p>
          <a:p>
            <a:pPr algn="ctr"/>
            <a:endParaRPr lang="it-IT" b="1" dirty="0" smtClean="0"/>
          </a:p>
          <a:p>
            <a:pPr algn="ctr"/>
            <a:r>
              <a:rPr lang="it-IT" dirty="0" smtClean="0"/>
              <a:t>Dott.ssa  Silvia Zanon</a:t>
            </a:r>
          </a:p>
          <a:p>
            <a:pPr algn="ctr"/>
            <a:endParaRPr lang="it-IT" dirty="0" smtClean="0"/>
          </a:p>
          <a:p>
            <a:pPr algn="ctr"/>
            <a:r>
              <a:rPr lang="it-IT" dirty="0" smtClean="0"/>
              <a:t>Dott. Umberto </a:t>
            </a:r>
            <a:r>
              <a:rPr lang="it-IT" dirty="0" err="1" smtClean="0"/>
              <a:t>Peretti</a:t>
            </a:r>
            <a:endParaRPr lang="it-IT" dirty="0" smtClean="0"/>
          </a:p>
          <a:p>
            <a:pPr algn="ctr"/>
            <a:endParaRPr lang="it-IT" dirty="0" smtClean="0"/>
          </a:p>
          <a:p>
            <a:pPr algn="ctr"/>
            <a:r>
              <a:rPr lang="it-IT" dirty="0" smtClean="0"/>
              <a:t>Dott.ssa Elena Mazza</a:t>
            </a:r>
            <a:endParaRPr lang="it-IT" dirty="0"/>
          </a:p>
        </p:txBody>
      </p:sp>
      <p:sp>
        <p:nvSpPr>
          <p:cNvPr id="7" name="AutoShape 2" descr="Risultati immagini per ospedale san raffae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AutoShape 4" descr="Risultati immagini per ospedale san raffael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9" name="AutoShape 6" descr="Risultati immagini per ospedale san raffael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32" name="Picture 8" descr="https://www.istitutomiller.it/images/header/panoramica-ospedale-san-raffaele-mil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149" y="5240740"/>
            <a:ext cx="5943999" cy="376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03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746913" y="509347"/>
            <a:ext cx="91569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ONCOLOGIA </a:t>
            </a:r>
            <a:endParaRPr lang="it-IT" sz="36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119116" y="2210937"/>
            <a:ext cx="110546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smtClean="0"/>
              <a:t>SPONSORIZZATA / PROFIT</a:t>
            </a:r>
          </a:p>
          <a:p>
            <a:r>
              <a:rPr lang="it-IT" b="1" dirty="0" smtClean="0"/>
              <a:t> </a:t>
            </a:r>
          </a:p>
          <a:p>
            <a:r>
              <a:rPr lang="it-IT" dirty="0" smtClean="0"/>
              <a:t>Studi finanziati </a:t>
            </a:r>
            <a:r>
              <a:rPr lang="it-IT" dirty="0"/>
              <a:t>dalle aziende farmaceutiche in stretta collaborazione con ricercatori universitari e clinici. Hanno </a:t>
            </a:r>
            <a:r>
              <a:rPr lang="it-IT" dirty="0" smtClean="0"/>
              <a:t>lo </a:t>
            </a:r>
            <a:r>
              <a:rPr lang="it-IT" dirty="0"/>
              <a:t>scopo di provare i benefici di un determinato </a:t>
            </a:r>
            <a:r>
              <a:rPr lang="it-IT" dirty="0" smtClean="0"/>
              <a:t>prodotto.</a:t>
            </a:r>
          </a:p>
          <a:p>
            <a:endParaRPr lang="it-IT" dirty="0" smtClean="0"/>
          </a:p>
          <a:p>
            <a:r>
              <a:rPr lang="it-IT" b="1" dirty="0" smtClean="0"/>
              <a:t>Product-</a:t>
            </a:r>
            <a:r>
              <a:rPr lang="it-IT" b="1" dirty="0" err="1" smtClean="0"/>
              <a:t>Oriented</a:t>
            </a:r>
            <a:r>
              <a:rPr lang="it-IT" b="1" dirty="0" smtClean="0"/>
              <a:t>     </a:t>
            </a:r>
            <a:r>
              <a:rPr lang="it-IT" b="1" dirty="0" smtClean="0">
                <a:sym typeface="Wingdings" panose="05000000000000000000" pitchFamily="2" charset="2"/>
              </a:rPr>
              <a:t>  </a:t>
            </a:r>
            <a:r>
              <a:rPr lang="it-IT" sz="2400" i="1" dirty="0" smtClean="0"/>
              <a:t>Questo </a:t>
            </a:r>
            <a:r>
              <a:rPr lang="it-IT" sz="2400" i="1" dirty="0"/>
              <a:t>prodotto è meritevole di un'autorizzazione alla vendita</a:t>
            </a:r>
            <a:r>
              <a:rPr lang="it-IT" sz="2400" i="1" dirty="0" smtClean="0"/>
              <a:t>?</a:t>
            </a:r>
            <a:endParaRPr lang="it-IT" sz="2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173708" y="5434083"/>
            <a:ext cx="10795379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400" b="1" dirty="0" smtClean="0"/>
              <a:t>INDIPENDENTE / NO PROFIT / INVESTIGATOR INITIATIVE</a:t>
            </a:r>
          </a:p>
          <a:p>
            <a:r>
              <a:rPr lang="it-IT" b="1" dirty="0" smtClean="0"/>
              <a:t> </a:t>
            </a:r>
          </a:p>
          <a:p>
            <a:r>
              <a:rPr lang="it-IT" dirty="0"/>
              <a:t>Gli studi clinici si definiscono indipendenti quando sono promossi da enti scientifici, accademici o no profit e finanziati da </a:t>
            </a:r>
            <a:r>
              <a:rPr lang="it-IT" dirty="0" smtClean="0"/>
              <a:t>denaro pubblico, centri </a:t>
            </a:r>
            <a:r>
              <a:rPr lang="it-IT" dirty="0"/>
              <a:t>di ricerca </a:t>
            </a:r>
            <a:r>
              <a:rPr lang="it-IT" dirty="0" smtClean="0"/>
              <a:t>o associazioni pazienti</a:t>
            </a:r>
          </a:p>
          <a:p>
            <a:endParaRPr lang="it-IT" dirty="0" smtClean="0"/>
          </a:p>
          <a:p>
            <a:r>
              <a:rPr lang="it-IT" b="1" dirty="0" smtClean="0"/>
              <a:t>Healthcare-</a:t>
            </a:r>
            <a:r>
              <a:rPr lang="it-IT" b="1" dirty="0" err="1" smtClean="0"/>
              <a:t>Oriented</a:t>
            </a:r>
            <a:r>
              <a:rPr lang="it-IT" b="1" dirty="0" smtClean="0"/>
              <a:t>     </a:t>
            </a:r>
            <a:r>
              <a:rPr lang="it-IT" b="1" dirty="0" smtClean="0">
                <a:sym typeface="Wingdings" panose="05000000000000000000" pitchFamily="2" charset="2"/>
              </a:rPr>
              <a:t> </a:t>
            </a:r>
            <a:r>
              <a:rPr lang="it-IT" sz="2400" i="1" dirty="0">
                <a:sym typeface="Wingdings" panose="05000000000000000000" pitchFamily="2" charset="2"/>
              </a:rPr>
              <a:t>Q</a:t>
            </a:r>
            <a:r>
              <a:rPr lang="it-IT" sz="2400" i="1" dirty="0" smtClean="0"/>
              <a:t>ual </a:t>
            </a:r>
            <a:r>
              <a:rPr lang="it-IT" sz="2400" i="1" dirty="0"/>
              <a:t>è la migliore opzione terapeutica per questa malattia, questo paziente o gruppo di pazienti</a:t>
            </a:r>
            <a:r>
              <a:rPr lang="it-IT" sz="2400" i="1" dirty="0" smtClean="0"/>
              <a:t>?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929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224585" y="509347"/>
            <a:ext cx="7880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ITALIA</a:t>
            </a:r>
            <a:endParaRPr lang="it-IT" sz="3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395" y="8052678"/>
            <a:ext cx="282892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181" y="2182393"/>
            <a:ext cx="10471042" cy="636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73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388358" y="509346"/>
            <a:ext cx="7474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OSR</a:t>
            </a:r>
            <a:endParaRPr lang="it-IT" sz="3600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3590445" y="2647665"/>
            <a:ext cx="5478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/>
              <a:t>ADENOCARCINOMA DEL PANCREAS</a:t>
            </a:r>
            <a:endParaRPr lang="it-IT" sz="28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928049" y="3957848"/>
            <a:ext cx="113549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FF0000"/>
                </a:solidFill>
              </a:rPr>
              <a:t>2000 -  PACT-1: </a:t>
            </a:r>
            <a:r>
              <a:rPr lang="it-IT" sz="2800" dirty="0" smtClean="0">
                <a:solidFill>
                  <a:srgbClr val="FF0000"/>
                </a:solidFill>
              </a:rPr>
              <a:t>Ruolo della </a:t>
            </a:r>
            <a:r>
              <a:rPr lang="it-IT" sz="2800" dirty="0" err="1" smtClean="0">
                <a:solidFill>
                  <a:srgbClr val="FF0000"/>
                </a:solidFill>
              </a:rPr>
              <a:t>Polichemioterapia</a:t>
            </a:r>
            <a:r>
              <a:rPr lang="it-IT" sz="2800" dirty="0" smtClean="0">
                <a:solidFill>
                  <a:srgbClr val="FF0000"/>
                </a:solidFill>
              </a:rPr>
              <a:t> nella Malattia </a:t>
            </a:r>
            <a:r>
              <a:rPr lang="it-IT" sz="2800" dirty="0">
                <a:solidFill>
                  <a:srgbClr val="FF0000"/>
                </a:solidFill>
              </a:rPr>
              <a:t>M</a:t>
            </a:r>
            <a:r>
              <a:rPr lang="it-IT" sz="2800" dirty="0" smtClean="0">
                <a:solidFill>
                  <a:srgbClr val="FF0000"/>
                </a:solidFill>
              </a:rPr>
              <a:t>etastatica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2010 – PACT-12: </a:t>
            </a:r>
            <a:r>
              <a:rPr lang="it-IT" sz="2800" dirty="0" smtClean="0"/>
              <a:t>Ruolo della Terapia di Mantenimento dopo I linea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2011 – PACT-15: </a:t>
            </a:r>
            <a:r>
              <a:rPr lang="it-IT" sz="2800" dirty="0" smtClean="0"/>
              <a:t>Ruolo della Terapia </a:t>
            </a:r>
            <a:r>
              <a:rPr lang="it-IT" sz="2800" dirty="0" err="1" smtClean="0"/>
              <a:t>Perioperatoria</a:t>
            </a:r>
            <a:r>
              <a:rPr lang="it-IT" sz="2800" dirty="0" smtClean="0"/>
              <a:t> nella Malattia Operabile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2015 – PACT-19: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nello stadio III e IV 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46149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6402"/>
            <a:ext cx="12801600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1619" name="Rettangolo 1"/>
          <p:cNvSpPr>
            <a:spLocks noChangeArrowheads="1"/>
          </p:cNvSpPr>
          <p:nvPr/>
        </p:nvSpPr>
        <p:spPr bwMode="auto">
          <a:xfrm>
            <a:off x="8643304" y="6109870"/>
            <a:ext cx="3427095" cy="440055"/>
          </a:xfrm>
          <a:prstGeom prst="rect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07533" tIns="53767" rIns="107533" bIns="53767"/>
          <a:lstStyle>
            <a:lvl1pPr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tx1"/>
              </a:buClr>
              <a:buSzPct val="90000"/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it-IT" altLang="it-IT" sz="280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0041" y="62474"/>
            <a:ext cx="12033726" cy="1600200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dirty="0">
                <a:solidFill>
                  <a:schemeClr val="bg1"/>
                </a:solidFill>
                <a:latin typeface="Comic Sans MS" panose="030F0702030302020204" pitchFamily="66" charset="0"/>
              </a:rPr>
              <a:t>METASTATIC DISEASE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83642" y="539408"/>
            <a:ext cx="86342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PACT-1: RUOLO DELLA POLICHEMIOTERAPIA</a:t>
            </a: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204702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20041" y="62474"/>
            <a:ext cx="12033726" cy="1600200"/>
          </a:xfrm>
          <a:prstGeom prst="rect">
            <a:avLst/>
          </a:prstGeom>
        </p:spPr>
        <p:txBody>
          <a:bodyPr vert="horz" lIns="107533" tIns="53767" rIns="107533" bIns="5376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dirty="0">
                <a:solidFill>
                  <a:schemeClr val="bg1"/>
                </a:solidFill>
                <a:latin typeface="Comic Sans MS" panose="030F0702030302020204" pitchFamily="66" charset="0"/>
              </a:rPr>
              <a:t>METASTATIC DISEASE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183642" y="539408"/>
            <a:ext cx="86342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PACT-1: RUOLO DELLA POLICHEMIOTERAPIA</a:t>
            </a:r>
            <a:endParaRPr lang="it-IT" sz="3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54" y="1917512"/>
            <a:ext cx="6815766" cy="162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4902" y="9058347"/>
            <a:ext cx="1257300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220" y="4625066"/>
            <a:ext cx="4452859" cy="384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86" y="4892060"/>
            <a:ext cx="4625426" cy="3377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8543801" y="2726924"/>
            <a:ext cx="3514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SPONSORED BY 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Ospedale San Raffaele</a:t>
            </a:r>
            <a:endParaRPr lang="it-IT" sz="2800" b="1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041373" y="4892060"/>
            <a:ext cx="57387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PFS</a:t>
            </a:r>
            <a:endParaRPr lang="en-US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956557" y="4863277"/>
            <a:ext cx="49404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OS</a:t>
            </a:r>
            <a:endParaRPr lang="en-US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9804079" y="5517262"/>
            <a:ext cx="24649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PFS 4: 60% vs 28%</a:t>
            </a:r>
          </a:p>
          <a:p>
            <a:r>
              <a:rPr lang="it-IT" b="1" dirty="0" smtClean="0"/>
              <a:t>2y OS:11.5% vs 2.1%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5106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1"/>
          <p:cNvSpPr>
            <a:spLocks noGrp="1"/>
          </p:cNvSpPr>
          <p:nvPr>
            <p:ph type="title" idx="4294967295"/>
          </p:nvPr>
        </p:nvSpPr>
        <p:spPr>
          <a:xfrm>
            <a:off x="841808" y="184473"/>
            <a:ext cx="11103610" cy="1157922"/>
          </a:xfrm>
        </p:spPr>
        <p:txBody>
          <a:bodyPr>
            <a:norm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HISTORY OF PC TREATMENT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338961" y="3950329"/>
            <a:ext cx="2432637" cy="49244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Whipple refines the PD procedure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1" name="Elbow Connector 110"/>
          <p:cNvCxnSpPr/>
          <p:nvPr/>
        </p:nvCxnSpPr>
        <p:spPr>
          <a:xfrm rot="16200000" flipV="1">
            <a:off x="482285" y="4945063"/>
            <a:ext cx="768985" cy="0"/>
          </a:xfrm>
          <a:prstGeom prst="bentConnector3">
            <a:avLst>
              <a:gd name="adj1" fmla="val 50000"/>
            </a:avLst>
          </a:pr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7" name="Rectangle 116"/>
          <p:cNvSpPr/>
          <p:nvPr/>
        </p:nvSpPr>
        <p:spPr>
          <a:xfrm>
            <a:off x="2708120" y="2236539"/>
            <a:ext cx="3087816" cy="49244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Italian surgeons develop the pylorus-preserving PD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367463" y="6939518"/>
            <a:ext cx="2908189" cy="73866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Chemo added to RT improved survival vs RT alone in LAPC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5195943" y="7334120"/>
            <a:ext cx="3120269" cy="98488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1st chemotherapeutic agent receives FDA approval in advanced metastatic disease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28" name="Elbow Connector 127"/>
          <p:cNvCxnSpPr/>
          <p:nvPr/>
        </p:nvCxnSpPr>
        <p:spPr>
          <a:xfrm rot="5400000">
            <a:off x="6708616" y="5826458"/>
            <a:ext cx="1095693" cy="1000125"/>
          </a:xfrm>
          <a:prstGeom prst="bentConnector3">
            <a:avLst>
              <a:gd name="adj1" fmla="val 50000"/>
            </a:avLst>
          </a:pr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9" name="Rectangle 128"/>
          <p:cNvSpPr/>
          <p:nvPr/>
        </p:nvSpPr>
        <p:spPr>
          <a:xfrm>
            <a:off x="8517837" y="7384932"/>
            <a:ext cx="2863588" cy="98488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1st study to demonstrate OS benefit with ADJ CHEMO for resectable disease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7106481" y="3172351"/>
            <a:ext cx="2789418" cy="73866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sz="1600" b="1" baseline="30000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</a:t>
            </a: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targeted agent approved for LA or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metastatic PC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10024899" y="3301672"/>
            <a:ext cx="2525384" cy="98488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Multidrug regimen shows significant OS benefit in metastatic disease</a:t>
            </a:r>
            <a:endParaRPr lang="en-US" sz="1600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2" name="Freeform 131"/>
          <p:cNvSpPr/>
          <p:nvPr/>
        </p:nvSpPr>
        <p:spPr>
          <a:xfrm>
            <a:off x="4436558" y="2889256"/>
            <a:ext cx="64007" cy="2215832"/>
          </a:xfrm>
          <a:custGeom>
            <a:avLst/>
            <a:gdLst>
              <a:gd name="connsiteX0" fmla="*/ 1414463 w 1414463"/>
              <a:gd name="connsiteY0" fmla="*/ 1319212 h 1319212"/>
              <a:gd name="connsiteX1" fmla="*/ 1414463 w 1414463"/>
              <a:gd name="connsiteY1" fmla="*/ 1109662 h 1319212"/>
              <a:gd name="connsiteX2" fmla="*/ 0 w 1414463"/>
              <a:gd name="connsiteY2" fmla="*/ 1109662 h 1319212"/>
              <a:gd name="connsiteX3" fmla="*/ 0 w 1414463"/>
              <a:gd name="connsiteY3" fmla="*/ 0 h 131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4463" h="1319212">
                <a:moveTo>
                  <a:pt x="1414463" y="1319212"/>
                </a:moveTo>
                <a:lnTo>
                  <a:pt x="1414463" y="1109662"/>
                </a:lnTo>
                <a:lnTo>
                  <a:pt x="0" y="1109662"/>
                </a:lnTo>
                <a:lnTo>
                  <a:pt x="0" y="0"/>
                </a:lnTo>
              </a:path>
            </a:pathLst>
          </a:cu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wrap="none" lIns="107533" tIns="53767" rIns="107533" bIns="53767" anchor="ctr"/>
          <a:lstStyle/>
          <a:p>
            <a:pPr algn="ctr">
              <a:defRPr/>
            </a:pPr>
            <a:endParaRPr lang="en-US" sz="120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40" name="Elbow Connector 139"/>
          <p:cNvCxnSpPr/>
          <p:nvPr/>
        </p:nvCxnSpPr>
        <p:spPr>
          <a:xfrm rot="16200000" flipV="1">
            <a:off x="11056871" y="4718540"/>
            <a:ext cx="768985" cy="0"/>
          </a:xfrm>
          <a:prstGeom prst="bentConnector3">
            <a:avLst>
              <a:gd name="adj1" fmla="val 50000"/>
            </a:avLst>
          </a:pr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42" name="Group 66"/>
          <p:cNvGrpSpPr>
            <a:grpSpLocks/>
          </p:cNvGrpSpPr>
          <p:nvPr/>
        </p:nvGrpSpPr>
        <p:grpSpPr bwMode="auto">
          <a:xfrm>
            <a:off x="320040" y="5105088"/>
            <a:ext cx="12481560" cy="715645"/>
            <a:chOff x="229364" y="3555078"/>
            <a:chExt cx="8914636" cy="510904"/>
          </a:xfrm>
        </p:grpSpPr>
        <p:sp>
          <p:nvSpPr>
            <p:cNvPr id="143" name="Right Arrow 142"/>
            <p:cNvSpPr/>
            <p:nvPr/>
          </p:nvSpPr>
          <p:spPr>
            <a:xfrm>
              <a:off x="229364" y="3555078"/>
              <a:ext cx="8914636" cy="510904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0053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0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301494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1930</a:t>
              </a:r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840239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1940</a:t>
              </a: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378984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1950</a:t>
              </a: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917729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1960</a:t>
              </a:r>
            </a:p>
          </p:txBody>
        </p:sp>
        <p:sp>
          <p:nvSpPr>
            <p:cNvPr id="148" name="TextBox 147"/>
            <p:cNvSpPr txBox="1"/>
            <p:nvPr/>
          </p:nvSpPr>
          <p:spPr>
            <a:xfrm flipH="1">
              <a:off x="2456475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1970</a:t>
              </a: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3419525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1980</a:t>
              </a: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4458534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1990</a:t>
              </a: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6151733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2000</a:t>
              </a: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7839417" y="3654891"/>
              <a:ext cx="131893" cy="311276"/>
            </a:xfrm>
            <a:prstGeom prst="rect">
              <a:avLst/>
            </a:prstGeom>
            <a:noFill/>
            <a:ln>
              <a:noFill/>
            </a:ln>
          </p:spPr>
          <p:txBody>
            <a:bodyPr vert="vert270" wrap="none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b="1">
                  <a:solidFill>
                    <a:prstClr val="white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2010</a:t>
              </a:r>
            </a:p>
          </p:txBody>
        </p:sp>
        <p:grpSp>
          <p:nvGrpSpPr>
            <p:cNvPr id="153" name="Group 44"/>
            <p:cNvGrpSpPr>
              <a:grpSpLocks/>
            </p:cNvGrpSpPr>
            <p:nvPr/>
          </p:nvGrpSpPr>
          <p:grpSpPr bwMode="auto">
            <a:xfrm>
              <a:off x="651658" y="3678274"/>
              <a:ext cx="1616235" cy="294416"/>
              <a:chOff x="651658" y="3678274"/>
              <a:chExt cx="1616235" cy="294416"/>
            </a:xfrm>
          </p:grpSpPr>
          <p:cxnSp>
            <p:nvCxnSpPr>
              <p:cNvPr id="199" name="Straight Connector 198"/>
              <p:cNvCxnSpPr/>
              <p:nvPr/>
            </p:nvCxnSpPr>
            <p:spPr>
              <a:xfrm>
                <a:off x="651603" y="3688358"/>
                <a:ext cx="0" cy="2840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>
              <a:xfrm>
                <a:off x="1189720" y="3688358"/>
                <a:ext cx="0" cy="2840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/>
              <p:cNvCxnSpPr/>
              <p:nvPr/>
            </p:nvCxnSpPr>
            <p:spPr>
              <a:xfrm>
                <a:off x="1729423" y="3678838"/>
                <a:ext cx="0" cy="2840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/>
              <p:cNvCxnSpPr/>
              <p:nvPr/>
            </p:nvCxnSpPr>
            <p:spPr>
              <a:xfrm>
                <a:off x="2267539" y="3688358"/>
                <a:ext cx="0" cy="284012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4" name="Group 61"/>
            <p:cNvGrpSpPr>
              <a:grpSpLocks/>
            </p:cNvGrpSpPr>
            <p:nvPr/>
          </p:nvGrpSpPr>
          <p:grpSpPr bwMode="auto">
            <a:xfrm>
              <a:off x="4770216" y="3687328"/>
              <a:ext cx="1231418" cy="285362"/>
              <a:chOff x="4770216" y="3687328"/>
              <a:chExt cx="1231418" cy="285362"/>
            </a:xfrm>
          </p:grpSpPr>
          <p:cxnSp>
            <p:nvCxnSpPr>
              <p:cNvPr id="190" name="Straight Connector 189"/>
              <p:cNvCxnSpPr/>
              <p:nvPr/>
            </p:nvCxnSpPr>
            <p:spPr>
              <a:xfrm>
                <a:off x="4770813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>
                <a:off x="5078761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/>
              <p:cNvCxnSpPr/>
              <p:nvPr/>
            </p:nvCxnSpPr>
            <p:spPr>
              <a:xfrm>
                <a:off x="523273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/>
              <p:cNvCxnSpPr/>
              <p:nvPr/>
            </p:nvCxnSpPr>
            <p:spPr>
              <a:xfrm>
                <a:off x="538671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/>
              <p:cNvCxnSpPr/>
              <p:nvPr/>
            </p:nvCxnSpPr>
            <p:spPr>
              <a:xfrm>
                <a:off x="5539097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/>
              <p:cNvCxnSpPr/>
              <p:nvPr/>
            </p:nvCxnSpPr>
            <p:spPr>
              <a:xfrm>
                <a:off x="5693071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/>
              <p:cNvCxnSpPr/>
              <p:nvPr/>
            </p:nvCxnSpPr>
            <p:spPr>
              <a:xfrm>
                <a:off x="584704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>
              <a:xfrm>
                <a:off x="4924787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>
              <a:xfrm>
                <a:off x="6001019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5" name="Group 59"/>
            <p:cNvGrpSpPr>
              <a:grpSpLocks/>
            </p:cNvGrpSpPr>
            <p:nvPr/>
          </p:nvGrpSpPr>
          <p:grpSpPr bwMode="auto">
            <a:xfrm>
              <a:off x="2692199" y="3687328"/>
              <a:ext cx="615709" cy="290577"/>
              <a:chOff x="2692199" y="3687328"/>
              <a:chExt cx="615709" cy="290577"/>
            </a:xfrm>
          </p:grpSpPr>
          <p:cxnSp>
            <p:nvCxnSpPr>
              <p:cNvPr id="181" name="Straight Connector 180"/>
              <p:cNvCxnSpPr/>
              <p:nvPr/>
            </p:nvCxnSpPr>
            <p:spPr>
              <a:xfrm>
                <a:off x="3153288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>
                <a:off x="2692953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>
                <a:off x="2769146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2846928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>
                <a:off x="2923121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>
                <a:off x="3000901" y="3691531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323107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3307263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307709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6" name="Group 60"/>
            <p:cNvGrpSpPr>
              <a:grpSpLocks/>
            </p:cNvGrpSpPr>
            <p:nvPr/>
          </p:nvGrpSpPr>
          <p:grpSpPr bwMode="auto">
            <a:xfrm>
              <a:off x="3692726" y="3687328"/>
              <a:ext cx="615708" cy="285362"/>
              <a:chOff x="3692726" y="3687328"/>
              <a:chExt cx="615708" cy="285362"/>
            </a:xfrm>
          </p:grpSpPr>
          <p:cxnSp>
            <p:nvCxnSpPr>
              <p:cNvPr id="172" name="Straight Connector 171"/>
              <p:cNvCxnSpPr/>
              <p:nvPr/>
            </p:nvCxnSpPr>
            <p:spPr>
              <a:xfrm>
                <a:off x="400094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>
                <a:off x="4078722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>
                <a:off x="415491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/>
              <p:cNvCxnSpPr/>
              <p:nvPr/>
            </p:nvCxnSpPr>
            <p:spPr>
              <a:xfrm>
                <a:off x="4232696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>
                <a:off x="3692992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>
                <a:off x="3846967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>
                <a:off x="376918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>
                <a:off x="392316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>
                <a:off x="4308889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7" name="Group 64"/>
            <p:cNvGrpSpPr>
              <a:grpSpLocks/>
            </p:cNvGrpSpPr>
            <p:nvPr/>
          </p:nvGrpSpPr>
          <p:grpSpPr bwMode="auto">
            <a:xfrm>
              <a:off x="6463415" y="3687328"/>
              <a:ext cx="1231418" cy="285362"/>
              <a:chOff x="6463415" y="3687328"/>
              <a:chExt cx="1231418" cy="285362"/>
            </a:xfrm>
          </p:grpSpPr>
          <p:cxnSp>
            <p:nvCxnSpPr>
              <p:cNvPr id="163" name="Straight Connector 162"/>
              <p:cNvCxnSpPr/>
              <p:nvPr/>
            </p:nvCxnSpPr>
            <p:spPr>
              <a:xfrm>
                <a:off x="6462943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/>
              <p:nvPr/>
            </p:nvCxnSpPr>
            <p:spPr>
              <a:xfrm>
                <a:off x="6616917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/>
              <p:cNvCxnSpPr/>
              <p:nvPr/>
            </p:nvCxnSpPr>
            <p:spPr>
              <a:xfrm>
                <a:off x="6770892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/>
              <p:cNvCxnSpPr/>
              <p:nvPr/>
            </p:nvCxnSpPr>
            <p:spPr>
              <a:xfrm>
                <a:off x="6924865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/>
              <p:cNvCxnSpPr/>
              <p:nvPr/>
            </p:nvCxnSpPr>
            <p:spPr>
              <a:xfrm>
                <a:off x="707884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/>
              <p:cNvCxnSpPr/>
              <p:nvPr/>
            </p:nvCxnSpPr>
            <p:spPr>
              <a:xfrm>
                <a:off x="7232814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/>
              <p:cNvCxnSpPr/>
              <p:nvPr/>
            </p:nvCxnSpPr>
            <p:spPr>
              <a:xfrm>
                <a:off x="7386789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/>
              <p:cNvCxnSpPr/>
              <p:nvPr/>
            </p:nvCxnSpPr>
            <p:spPr>
              <a:xfrm>
                <a:off x="7540762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>
                <a:off x="7694737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8" name="Group 65"/>
            <p:cNvGrpSpPr>
              <a:grpSpLocks/>
            </p:cNvGrpSpPr>
            <p:nvPr/>
          </p:nvGrpSpPr>
          <p:grpSpPr bwMode="auto">
            <a:xfrm>
              <a:off x="8186216" y="3687328"/>
              <a:ext cx="278253" cy="285362"/>
              <a:chOff x="8186216" y="3687328"/>
              <a:chExt cx="278253" cy="285362"/>
            </a:xfrm>
          </p:grpSpPr>
          <p:cxnSp>
            <p:nvCxnSpPr>
              <p:cNvPr id="159" name="Straight Connector 158"/>
              <p:cNvCxnSpPr/>
              <p:nvPr/>
            </p:nvCxnSpPr>
            <p:spPr>
              <a:xfrm>
                <a:off x="8186820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>
                <a:off x="8310634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>
                <a:off x="8464608" y="3686770"/>
                <a:ext cx="0" cy="28559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03" name="Straight Connector 202"/>
          <p:cNvCxnSpPr/>
          <p:nvPr/>
        </p:nvCxnSpPr>
        <p:spPr bwMode="auto">
          <a:xfrm>
            <a:off x="9694545" y="5820733"/>
            <a:ext cx="0" cy="1035685"/>
          </a:xfrm>
          <a:prstGeom prst="line">
            <a:avLst/>
          </a:pr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 bwMode="auto">
          <a:xfrm>
            <a:off x="3061253" y="5823606"/>
            <a:ext cx="333955" cy="1485238"/>
          </a:xfrm>
          <a:custGeom>
            <a:avLst/>
            <a:gdLst>
              <a:gd name="connsiteX0" fmla="*/ 238539 w 238539"/>
              <a:gd name="connsiteY0" fmla="*/ 0 h 1089329"/>
              <a:gd name="connsiteX1" fmla="*/ 238539 w 238539"/>
              <a:gd name="connsiteY1" fmla="*/ 1089329 h 1089329"/>
              <a:gd name="connsiteX2" fmla="*/ 0 w 238539"/>
              <a:gd name="connsiteY2" fmla="*/ 1089329 h 1089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8539" h="1089329">
                <a:moveTo>
                  <a:pt x="238539" y="0"/>
                </a:moveTo>
                <a:lnTo>
                  <a:pt x="238539" y="1089329"/>
                </a:lnTo>
                <a:lnTo>
                  <a:pt x="0" y="1089329"/>
                </a:lnTo>
              </a:path>
            </a:pathLst>
          </a:cu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vert="horz" wrap="none" lIns="107533" tIns="53767" rIns="107533" bIns="53767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2" name="Freeform 131"/>
          <p:cNvSpPr/>
          <p:nvPr/>
        </p:nvSpPr>
        <p:spPr>
          <a:xfrm>
            <a:off x="8332192" y="4066947"/>
            <a:ext cx="1617440" cy="1038141"/>
          </a:xfrm>
          <a:custGeom>
            <a:avLst/>
            <a:gdLst>
              <a:gd name="connsiteX0" fmla="*/ 1414463 w 1414463"/>
              <a:gd name="connsiteY0" fmla="*/ 1319212 h 1319212"/>
              <a:gd name="connsiteX1" fmla="*/ 1414463 w 1414463"/>
              <a:gd name="connsiteY1" fmla="*/ 1109662 h 1319212"/>
              <a:gd name="connsiteX2" fmla="*/ 0 w 1414463"/>
              <a:gd name="connsiteY2" fmla="*/ 1109662 h 1319212"/>
              <a:gd name="connsiteX3" fmla="*/ 0 w 1414463"/>
              <a:gd name="connsiteY3" fmla="*/ 0 h 131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4463" h="1319212">
                <a:moveTo>
                  <a:pt x="1414463" y="1319212"/>
                </a:moveTo>
                <a:lnTo>
                  <a:pt x="1414463" y="1109662"/>
                </a:lnTo>
                <a:lnTo>
                  <a:pt x="0" y="1109662"/>
                </a:lnTo>
                <a:lnTo>
                  <a:pt x="0" y="0"/>
                </a:lnTo>
              </a:path>
            </a:pathLst>
          </a:cu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wrap="none" lIns="107533" tIns="53767" rIns="107533" bIns="53767" anchor="ctr"/>
          <a:lstStyle/>
          <a:p>
            <a:pPr algn="ctr">
              <a:defRPr/>
            </a:pPr>
            <a:endParaRPr lang="en-US" sz="120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7" name="Rectangle 129"/>
          <p:cNvSpPr/>
          <p:nvPr/>
        </p:nvSpPr>
        <p:spPr>
          <a:xfrm>
            <a:off x="7812159" y="1919555"/>
            <a:ext cx="4211638" cy="969496"/>
          </a:xfrm>
          <a:prstGeom prst="rect">
            <a:avLst/>
          </a:prstGeom>
          <a:noFill/>
          <a:ln w="38100" cmpd="sng">
            <a:solidFill>
              <a:schemeClr val="accent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r>
              <a:rPr lang="en-US" b="1" baseline="30000" dirty="0" smtClean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</a:t>
            </a:r>
            <a:r>
              <a:rPr lang="en-US" b="1" dirty="0" smtClean="0">
                <a:solidFill>
                  <a:prstClr val="white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combination chemotherapy showing superiority over GEM</a:t>
            </a:r>
            <a:endParaRPr lang="en-US" b="1" baseline="30000" dirty="0">
              <a:solidFill>
                <a:prstClr val="white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78" name="Elbow Connector 139"/>
          <p:cNvCxnSpPr>
            <a:endCxn id="77" idx="2"/>
          </p:cNvCxnSpPr>
          <p:nvPr/>
        </p:nvCxnSpPr>
        <p:spPr>
          <a:xfrm rot="5400000" flipH="1" flipV="1">
            <a:off x="8805343" y="3992460"/>
            <a:ext cx="2216044" cy="9226"/>
          </a:xfrm>
          <a:prstGeom prst="bentConnector3">
            <a:avLst>
              <a:gd name="adj1" fmla="val 50000"/>
            </a:avLst>
          </a:prstGeom>
          <a:ln w="57150">
            <a:solidFill>
              <a:srgbClr val="C0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0" name="Elbow Connector 139"/>
          <p:cNvCxnSpPr/>
          <p:nvPr/>
        </p:nvCxnSpPr>
        <p:spPr>
          <a:xfrm rot="16200000" flipV="1">
            <a:off x="11460115" y="4718540"/>
            <a:ext cx="768985" cy="0"/>
          </a:xfrm>
          <a:prstGeom prst="bentConnector3">
            <a:avLst>
              <a:gd name="adj1" fmla="val 50000"/>
            </a:avLst>
          </a:prstGeom>
          <a:ln>
            <a:solidFill>
              <a:srgbClr val="005392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94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388358" y="509346"/>
            <a:ext cx="7474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OSR</a:t>
            </a:r>
            <a:endParaRPr lang="it-IT" sz="3600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3604093" y="2647665"/>
            <a:ext cx="5478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/>
              <a:t>ADENOCARCINOMA DEL PANCREAS</a:t>
            </a:r>
            <a:endParaRPr lang="it-IT" sz="28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28049" y="3957848"/>
            <a:ext cx="113549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2000 -  PACT-1: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nella Malattia </a:t>
            </a:r>
            <a:r>
              <a:rPr lang="it-IT" sz="2800" dirty="0"/>
              <a:t>M</a:t>
            </a:r>
            <a:r>
              <a:rPr lang="it-IT" sz="2800" dirty="0" smtClean="0"/>
              <a:t>etastatica</a:t>
            </a:r>
          </a:p>
          <a:p>
            <a:endParaRPr lang="it-IT" sz="2800" dirty="0" smtClean="0"/>
          </a:p>
          <a:p>
            <a:r>
              <a:rPr lang="it-IT" sz="2800" b="1" dirty="0" smtClean="0">
                <a:solidFill>
                  <a:srgbClr val="FF0000"/>
                </a:solidFill>
              </a:rPr>
              <a:t>2010 – PACT-12: </a:t>
            </a:r>
            <a:r>
              <a:rPr lang="it-IT" sz="2800" dirty="0" smtClean="0">
                <a:solidFill>
                  <a:srgbClr val="FF0000"/>
                </a:solidFill>
              </a:rPr>
              <a:t>Ruolo della Terapia di Mantenimento dopo I linea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2011 – PACT-15: </a:t>
            </a:r>
            <a:r>
              <a:rPr lang="it-IT" sz="2800" dirty="0" smtClean="0"/>
              <a:t>Ruolo della Terapia </a:t>
            </a:r>
            <a:r>
              <a:rPr lang="it-IT" sz="2800" dirty="0" err="1" smtClean="0"/>
              <a:t>Perioperatoria</a:t>
            </a:r>
            <a:r>
              <a:rPr lang="it-IT" sz="2800" dirty="0" smtClean="0"/>
              <a:t> nella Malattia Operabile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2015 – PACT-19: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nello stadio III e IV 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8099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87863" y="4511956"/>
            <a:ext cx="11103713" cy="11587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t">
            <a:normAutofit/>
          </a:bodyPr>
          <a:lstStyle/>
          <a:p>
            <a:pPr>
              <a:lnSpc>
                <a:spcPct val="125000"/>
              </a:lnSpc>
              <a:tabLst>
                <a:tab pos="5914339" algn="l"/>
                <a:tab pos="7624420" algn="l"/>
              </a:tabLst>
            </a:pP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Randomizzato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GB" altLang="it-IT" sz="3200" b="1" dirty="0" err="1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ulticentrico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Open-label,  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Fase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II</a:t>
            </a:r>
            <a:endParaRPr lang="it-IT" altLang="it-IT" sz="3200" b="1" dirty="0" smtClean="0">
              <a:effectLst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324487" y="6569364"/>
            <a:ext cx="3758248" cy="1600200"/>
            <a:chOff x="146" y="2483"/>
            <a:chExt cx="1691" cy="720"/>
          </a:xfrm>
        </p:grpSpPr>
        <p:sp>
          <p:nvSpPr>
            <p:cNvPr id="19470" name="Rectangle 6"/>
            <p:cNvSpPr>
              <a:spLocks noChangeArrowheads="1"/>
            </p:cNvSpPr>
            <p:nvPr/>
          </p:nvSpPr>
          <p:spPr bwMode="auto">
            <a:xfrm>
              <a:off x="146" y="2483"/>
              <a:ext cx="1691" cy="720"/>
            </a:xfrm>
            <a:prstGeom prst="rect">
              <a:avLst/>
            </a:prstGeom>
            <a:noFill/>
            <a:ln w="63500">
              <a:solidFill>
                <a:srgbClr val="99CC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it-IT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19471" name="Text Box 7"/>
            <p:cNvSpPr txBox="1">
              <a:spLocks noChangeArrowheads="1"/>
            </p:cNvSpPr>
            <p:nvPr/>
          </p:nvSpPr>
          <p:spPr bwMode="auto">
            <a:xfrm>
              <a:off x="260" y="2523"/>
              <a:ext cx="1486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it-IT" altLang="it-IT" sz="3300" b="1" dirty="0" smtClean="0">
                  <a:latin typeface="+mn-lt"/>
                  <a:ea typeface="Verdana" panose="020B0604030504040204" pitchFamily="34" charset="0"/>
                  <a:cs typeface="Verdana" panose="020B0604030504040204" pitchFamily="34" charset="0"/>
                </a:rPr>
                <a:t>BRACCIO A</a:t>
              </a:r>
            </a:p>
            <a:p>
              <a:pPr algn="ctr" eaLnBrk="1" hangingPunct="1">
                <a:lnSpc>
                  <a:spcPct val="120000"/>
                </a:lnSpc>
              </a:pPr>
              <a:r>
                <a:rPr lang="it-IT" altLang="it-IT" dirty="0">
                  <a:latin typeface="+mn-lt"/>
                  <a:ea typeface="Verdana" panose="020B0604030504040204" pitchFamily="34" charset="0"/>
                  <a:cs typeface="Verdana" panose="020B0604030504040204" pitchFamily="34" charset="0"/>
                </a:rPr>
                <a:t>O</a:t>
              </a:r>
              <a:r>
                <a:rPr lang="it-IT" altLang="it-IT" dirty="0" smtClean="0">
                  <a:latin typeface="+mn-lt"/>
                  <a:ea typeface="Verdana" panose="020B0604030504040204" pitchFamily="34" charset="0"/>
                  <a:cs typeface="Verdana" panose="020B0604030504040204" pitchFamily="34" charset="0"/>
                </a:rPr>
                <a:t>SSERVAZIONE</a:t>
              </a:r>
              <a:endParaRPr lang="it-IT" altLang="it-IT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1159176" name="Rectangle 8"/>
          <p:cNvSpPr>
            <a:spLocks noChangeArrowheads="1"/>
          </p:cNvSpPr>
          <p:nvPr/>
        </p:nvSpPr>
        <p:spPr bwMode="auto">
          <a:xfrm>
            <a:off x="8430256" y="6542068"/>
            <a:ext cx="4282757" cy="1627496"/>
          </a:xfrm>
          <a:prstGeom prst="rect">
            <a:avLst/>
          </a:prstGeom>
          <a:noFill/>
          <a:ln w="63500">
            <a:solidFill>
              <a:srgbClr val="99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07533" tIns="53767" rIns="107533" bIns="53767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endParaRPr lang="it-IT" altLang="it-IT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59184" name="Oval 16"/>
          <p:cNvSpPr>
            <a:spLocks noChangeArrowheads="1"/>
          </p:cNvSpPr>
          <p:nvPr/>
        </p:nvSpPr>
        <p:spPr bwMode="auto">
          <a:xfrm>
            <a:off x="5127311" y="5992555"/>
            <a:ext cx="2382520" cy="1731328"/>
          </a:xfrm>
          <a:prstGeom prst="ellipse">
            <a:avLst/>
          </a:prstGeom>
          <a:gradFill rotWithShape="1">
            <a:gsLst>
              <a:gs pos="0">
                <a:srgbClr val="FF9C18">
                  <a:gamma/>
                  <a:tint val="15294"/>
                  <a:invGamma/>
                </a:srgbClr>
              </a:gs>
              <a:gs pos="100000">
                <a:srgbClr val="FF9C1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107533" tIns="53767" rIns="107533" bIns="53767" anchor="ctr"/>
          <a:lstStyle/>
          <a:p>
            <a:pPr eaLnBrk="0" hangingPunct="0">
              <a:defRPr/>
            </a:pPr>
            <a:endParaRPr lang="en-US" sz="24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59185" name="Line 17"/>
          <p:cNvSpPr>
            <a:spLocks noChangeShapeType="1"/>
          </p:cNvSpPr>
          <p:nvPr/>
        </p:nvSpPr>
        <p:spPr bwMode="auto">
          <a:xfrm flipH="1">
            <a:off x="4182749" y="7262792"/>
            <a:ext cx="1009015" cy="288925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endParaRPr lang="it-IT" sz="24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59186" name="Line 18"/>
          <p:cNvSpPr>
            <a:spLocks noChangeShapeType="1"/>
          </p:cNvSpPr>
          <p:nvPr/>
        </p:nvSpPr>
        <p:spPr bwMode="auto">
          <a:xfrm>
            <a:off x="7509828" y="7262784"/>
            <a:ext cx="906780" cy="202247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endParaRPr lang="it-IT" sz="24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59187" name="Line 19"/>
          <p:cNvSpPr>
            <a:spLocks noChangeShapeType="1"/>
          </p:cNvSpPr>
          <p:nvPr/>
        </p:nvSpPr>
        <p:spPr bwMode="auto">
          <a:xfrm flipH="1">
            <a:off x="6300789" y="5355692"/>
            <a:ext cx="0" cy="604520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endParaRPr lang="it-IT" sz="24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59188" name="Text Box 20"/>
          <p:cNvSpPr txBox="1">
            <a:spLocks noChangeArrowheads="1"/>
          </p:cNvSpPr>
          <p:nvPr/>
        </p:nvSpPr>
        <p:spPr bwMode="auto">
          <a:xfrm>
            <a:off x="5594036" y="6667154"/>
            <a:ext cx="1411287" cy="47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it-IT" altLang="it-IT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1460311" y="519258"/>
            <a:ext cx="1035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PACT-12: RUOLO DELLA TERAPIA DI MANTENIMENTO</a:t>
            </a:r>
            <a:endParaRPr lang="it-IT" sz="3600" b="1" dirty="0"/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8891616" y="6667540"/>
            <a:ext cx="330263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it-IT" altLang="it-IT" sz="33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BRACCIO </a:t>
            </a:r>
            <a:r>
              <a:rPr lang="it-IT" altLang="it-IT" sz="33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B</a:t>
            </a:r>
            <a:endParaRPr lang="it-IT" altLang="it-IT" sz="3300" b="1" dirty="0" smtClean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it-IT" altLang="it-IT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SUNITINIB 37.5 mg/dì</a:t>
            </a:r>
            <a:endParaRPr lang="it-IT" altLang="it-IT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637821" y="1815852"/>
            <a:ext cx="11672460" cy="291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107533" tIns="53767" rIns="107533" bIns="53767" rtlCol="0" anchor="t">
            <a:noAutofit/>
          </a:bodyPr>
          <a:lstStyle>
            <a:lvl1pPr algn="ctr" defTabSz="1075334" rtl="0" eaLnBrk="1" latinLnBrk="0" hangingPunct="1">
              <a:spcBef>
                <a:spcPct val="0"/>
              </a:spcBef>
              <a:buNone/>
              <a:defRPr sz="5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  <a:tabLst>
                <a:tab pos="528333" algn="l"/>
                <a:tab pos="631012" algn="l"/>
                <a:tab pos="2684602" algn="l"/>
                <a:tab pos="3804742" algn="l"/>
                <a:tab pos="5380406" algn="l"/>
                <a:tab pos="6489344" algn="l"/>
                <a:tab pos="7624420" algn="l"/>
              </a:tabLst>
            </a:pP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Diagnosi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Patologica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Adenocarcinoma del Pancreas</a:t>
            </a:r>
            <a:b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Malattia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Metastatica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Pazienti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già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sottoposti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a non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più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una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linea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chemioterapia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per la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malattia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avanzata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Assenza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progressione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malattia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dopo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6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mesi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dal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termine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della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chemioterapia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I </a:t>
            </a:r>
            <a:r>
              <a:rPr lang="en-GB" altLang="it-IT" sz="2400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linea</a:t>
            </a:r>
            <a:r>
              <a:rPr lang="en-GB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t-IT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t-IT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KPS &gt; 50</a:t>
            </a:r>
            <a:br>
              <a:rPr lang="it-IT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it-IT" altLang="it-IT" sz="24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- Età  &gt; 18y</a:t>
            </a:r>
            <a:endParaRPr lang="it-IT" altLang="it-IT" sz="2400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079535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8577688" y="4339988"/>
            <a:ext cx="4055992" cy="1334433"/>
          </a:xfrm>
          <a:prstGeom prst="rect">
            <a:avLst/>
          </a:prstGeom>
        </p:spPr>
        <p:txBody>
          <a:bodyPr wrap="square" lIns="107533" tIns="53767" rIns="107533" bIns="53767">
            <a:spAutoFit/>
          </a:bodyPr>
          <a:lstStyle/>
          <a:p>
            <a:pPr algn="ctr">
              <a:lnSpc>
                <a:spcPct val="150000"/>
              </a:lnSpc>
              <a:tabLst>
                <a:tab pos="2540851" algn="l"/>
              </a:tabLst>
            </a:pPr>
            <a:r>
              <a:rPr lang="it-IT" sz="2800" b="1" dirty="0">
                <a:ea typeface="Verdana" panose="020B0604030504040204" pitchFamily="34" charset="0"/>
                <a:cs typeface="Verdana" panose="020B0604030504040204" pitchFamily="34" charset="0"/>
              </a:rPr>
              <a:t>PFS-6:  3.6 vs 22.2%</a:t>
            </a:r>
          </a:p>
          <a:p>
            <a:pPr algn="ctr">
              <a:lnSpc>
                <a:spcPct val="150000"/>
              </a:lnSpc>
              <a:tabLst>
                <a:tab pos="2540851" algn="l"/>
              </a:tabLst>
            </a:pPr>
            <a:r>
              <a:rPr lang="it-IT" sz="2800" b="1" dirty="0">
                <a:ea typeface="Verdana" panose="020B0604030504040204" pitchFamily="34" charset="0"/>
                <a:cs typeface="Verdana" panose="020B0604030504040204" pitchFamily="34" charset="0"/>
              </a:rPr>
              <a:t>2y OS:  7.1 vs 22.9%</a:t>
            </a:r>
          </a:p>
        </p:txBody>
      </p:sp>
      <p:sp>
        <p:nvSpPr>
          <p:cNvPr id="42" name="Rettangolo 41"/>
          <p:cNvSpPr/>
          <p:nvPr/>
        </p:nvSpPr>
        <p:spPr>
          <a:xfrm>
            <a:off x="8811033" y="4339987"/>
            <a:ext cx="3822119" cy="1400575"/>
          </a:xfrm>
          <a:prstGeom prst="rect">
            <a:avLst/>
          </a:prstGeom>
          <a:noFill/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anchor="ctr"/>
          <a:lstStyle/>
          <a:p>
            <a:pPr algn="ctr">
              <a:defRPr/>
            </a:pPr>
            <a:endParaRPr lang="it-IT" dirty="0">
              <a:solidFill>
                <a:srgbClr val="FFFFFF"/>
              </a:solidFill>
              <a:latin typeface="Comic Sans MS" pitchFamily="66" charset="0"/>
            </a:endParaRPr>
          </a:p>
        </p:txBody>
      </p:sp>
      <p:sp>
        <p:nvSpPr>
          <p:cNvPr id="41" name="CasellaDiTesto 40"/>
          <p:cNvSpPr txBox="1"/>
          <p:nvPr/>
        </p:nvSpPr>
        <p:spPr>
          <a:xfrm>
            <a:off x="1460311" y="519258"/>
            <a:ext cx="1035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PACT-12: RUOLO DELLA TERAPIA DI MANTENIMENTO</a:t>
            </a:r>
            <a:endParaRPr lang="it-IT" sz="3600" b="1" dirty="0"/>
          </a:p>
        </p:txBody>
      </p:sp>
      <p:sp>
        <p:nvSpPr>
          <p:cNvPr id="43" name="CasellaDiTesto 42"/>
          <p:cNvSpPr txBox="1"/>
          <p:nvPr/>
        </p:nvSpPr>
        <p:spPr>
          <a:xfrm>
            <a:off x="8796056" y="2235661"/>
            <a:ext cx="35512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SPONSORED BY</a:t>
            </a:r>
            <a:r>
              <a:rPr lang="it-IT" sz="2800" b="1" dirty="0">
                <a:solidFill>
                  <a:srgbClr val="FF0000"/>
                </a:solidFill>
              </a:rPr>
              <a:t> </a:t>
            </a:r>
            <a:endParaRPr lang="it-IT" sz="2800" b="1" dirty="0" smtClean="0">
              <a:solidFill>
                <a:srgbClr val="FF0000"/>
              </a:solidFill>
            </a:endParaRP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FONDAZIONE CARIPLO</a:t>
            </a:r>
            <a:endParaRPr lang="it-IT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09" y="1991590"/>
            <a:ext cx="7535931" cy="2124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793" y="8997713"/>
            <a:ext cx="25527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11" y="4577864"/>
            <a:ext cx="4373107" cy="347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350" y="4577864"/>
            <a:ext cx="4086499" cy="347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030374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388358" y="509346"/>
            <a:ext cx="7474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OSR</a:t>
            </a:r>
            <a:endParaRPr lang="it-IT" sz="36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28049" y="3957848"/>
            <a:ext cx="113549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2000 -  PACT-1: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nella Malattia </a:t>
            </a:r>
            <a:r>
              <a:rPr lang="it-IT" sz="2800" dirty="0"/>
              <a:t>M</a:t>
            </a:r>
            <a:r>
              <a:rPr lang="it-IT" sz="2800" dirty="0" smtClean="0"/>
              <a:t>etastatica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2010 – PACT-12: </a:t>
            </a:r>
            <a:r>
              <a:rPr lang="it-IT" sz="2800" dirty="0" smtClean="0"/>
              <a:t>Ruolo della Terapia di Mantenimento dopo I linea</a:t>
            </a:r>
          </a:p>
          <a:p>
            <a:endParaRPr lang="it-IT" sz="2800" dirty="0" smtClean="0"/>
          </a:p>
          <a:p>
            <a:r>
              <a:rPr lang="it-IT" sz="2800" b="1" dirty="0" smtClean="0">
                <a:solidFill>
                  <a:srgbClr val="FF0000"/>
                </a:solidFill>
              </a:rPr>
              <a:t>2011 – PACT-15: </a:t>
            </a:r>
            <a:r>
              <a:rPr lang="it-IT" sz="2800" dirty="0" smtClean="0">
                <a:solidFill>
                  <a:srgbClr val="FF0000"/>
                </a:solidFill>
              </a:rPr>
              <a:t>Ruolo della Terapia </a:t>
            </a:r>
            <a:r>
              <a:rPr lang="it-IT" sz="2800" dirty="0" err="1" smtClean="0">
                <a:solidFill>
                  <a:srgbClr val="FF0000"/>
                </a:solidFill>
              </a:rPr>
              <a:t>Perioperatoria</a:t>
            </a:r>
            <a:r>
              <a:rPr lang="it-IT" sz="2800" dirty="0" smtClean="0">
                <a:solidFill>
                  <a:srgbClr val="FF0000"/>
                </a:solidFill>
              </a:rPr>
              <a:t> nella Malattia Operabile</a:t>
            </a:r>
          </a:p>
          <a:p>
            <a:endParaRPr lang="it-IT" sz="2800" dirty="0" smtClean="0">
              <a:solidFill>
                <a:srgbClr val="FF0000"/>
              </a:solidFill>
            </a:endParaRPr>
          </a:p>
          <a:p>
            <a:r>
              <a:rPr lang="it-IT" sz="2800" b="1" dirty="0" smtClean="0"/>
              <a:t>2015 – PACT-19: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nello stadio III e IV </a:t>
            </a:r>
            <a:endParaRPr lang="it-IT" sz="28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604093" y="2647665"/>
            <a:ext cx="5478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/>
              <a:t>ADENOCARCINOMA DEL PANCREAS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45477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olo 1"/>
          <p:cNvSpPr txBox="1">
            <a:spLocks/>
          </p:cNvSpPr>
          <p:nvPr/>
        </p:nvSpPr>
        <p:spPr>
          <a:xfrm>
            <a:off x="996284" y="3548422"/>
            <a:ext cx="10850499" cy="3502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vert="horz" lIns="107533" tIns="53767" rIns="107533" bIns="53767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10</a:t>
            </a:r>
            <a:r>
              <a:rPr lang="en-US" sz="32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%</a:t>
            </a:r>
            <a:r>
              <a:rPr lang="en-US" sz="3200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possibilità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decesso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per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complicanze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chirurgiche</a:t>
            </a:r>
            <a:endParaRPr lang="en-US" sz="3200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25</a:t>
            </a:r>
            <a:r>
              <a:rPr lang="en-US" sz="32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%</a:t>
            </a:r>
            <a:r>
              <a:rPr lang="en-US" sz="3200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possibilità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riscontro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metastasi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intraoperatorie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algn="l">
              <a:lnSpc>
                <a:spcPct val="160000"/>
              </a:lnSpc>
            </a:pPr>
            <a:r>
              <a:rPr lang="en-US" sz="3200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     o post-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operatorie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457200" indent="-4572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32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≥ </a:t>
            </a:r>
            <a:r>
              <a:rPr lang="en-US" sz="32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10-15% 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pazienti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che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non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sono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in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grado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di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ricevere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la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chemioterapia</a:t>
            </a:r>
            <a:r>
              <a:rPr lang="en-US" sz="3200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adiuvante</a:t>
            </a:r>
            <a:endParaRPr lang="en-US" sz="3200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>
              <a:lnSpc>
                <a:spcPct val="160000"/>
              </a:lnSpc>
            </a:pPr>
            <a:endParaRPr lang="en-US" sz="16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719625" y="519256"/>
            <a:ext cx="91681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ADENOCARCINOMA PANCREATICO RESECABILE</a:t>
            </a:r>
            <a:endParaRPr lang="it-IT" sz="3600" b="1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4476459" y="2497540"/>
            <a:ext cx="32829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/>
              <a:t>QUALCHE NUMERO..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421725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597146"/>
              </p:ext>
            </p:extLst>
          </p:nvPr>
        </p:nvGraphicFramePr>
        <p:xfrm>
          <a:off x="818866" y="2519072"/>
          <a:ext cx="11135211" cy="4756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30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363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645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7125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172343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Author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Institution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Patients resected</a:t>
                      </a:r>
                    </a:p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(n)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+mn-lt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Adjuvant</a:t>
                      </a:r>
                      <a:endParaRPr lang="en-US" sz="3200" b="1" baseline="0" dirty="0">
                        <a:latin typeface="+mn-lt"/>
                        <a:ea typeface="Verdana" panose="020B0604030504040204" pitchFamily="34" charset="0"/>
                        <a:cs typeface="Tunga" panose="020B0502040204020203" pitchFamily="34" charset="0"/>
                      </a:endParaRPr>
                    </a:p>
                    <a:p>
                      <a:pPr algn="ctr"/>
                      <a:r>
                        <a:rPr lang="en-US" sz="3200" b="1" baseline="0" dirty="0">
                          <a:latin typeface="+mn-lt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(%)</a:t>
                      </a:r>
                      <a:endParaRPr lang="en-US" sz="3200" b="1" dirty="0">
                        <a:latin typeface="+mn-lt"/>
                        <a:ea typeface="Verdana" panose="020B0604030504040204" pitchFamily="34" charset="0"/>
                        <a:cs typeface="Tunga" panose="020B0502040204020203" pitchFamily="34" charset="0"/>
                      </a:endParaRPr>
                    </a:p>
                  </a:txBody>
                  <a:tcPr marL="106680" marR="106680" marT="71120" marB="7112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72343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Mayo SC, et</a:t>
                      </a:r>
                      <a:r>
                        <a:rPr lang="en-US" sz="2400" b="1" baseline="0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 al JACS 2012</a:t>
                      </a:r>
                      <a:endParaRPr lang="en-US" sz="2400" b="1" dirty="0">
                        <a:latin typeface="Tunga" panose="020B0502040204020203" pitchFamily="34" charset="0"/>
                        <a:ea typeface="Verdana" panose="020B0604030504040204" pitchFamily="34" charset="0"/>
                        <a:cs typeface="Tunga" panose="020B0502040204020203" pitchFamily="34" charset="0"/>
                      </a:endParaRP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SEER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2,461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51</a:t>
                      </a:r>
                    </a:p>
                  </a:txBody>
                  <a:tcPr marL="106680" marR="106680" marT="71120" marB="7112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234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Wu W, et al  ASO 2014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John</a:t>
                      </a:r>
                      <a:r>
                        <a:rPr lang="en-US" sz="2400" b="1" baseline="0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 Hopkins</a:t>
                      </a:r>
                      <a:endParaRPr lang="en-US" sz="2400" b="1" dirty="0">
                        <a:latin typeface="Tunga" panose="020B0502040204020203" pitchFamily="34" charset="0"/>
                        <a:ea typeface="Verdana" panose="020B0604030504040204" pitchFamily="34" charset="0"/>
                        <a:cs typeface="Tunga" panose="020B0502040204020203" pitchFamily="34" charset="0"/>
                      </a:endParaRP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1,194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53.4</a:t>
                      </a:r>
                    </a:p>
                  </a:txBody>
                  <a:tcPr marL="106680" marR="106680" marT="71120" marB="7112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7234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Akaori</a:t>
                      </a:r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 T, et al  </a:t>
                      </a:r>
                      <a:r>
                        <a:rPr lang="en-US" sz="2400" b="1" dirty="0" smtClean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AJS </a:t>
                      </a:r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2016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Nara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146</a:t>
                      </a:r>
                    </a:p>
                  </a:txBody>
                  <a:tcPr marL="106680" marR="106680" marT="71120" marB="7112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1" dirty="0">
                          <a:latin typeface="Tunga" panose="020B0502040204020203" pitchFamily="34" charset="0"/>
                          <a:ea typeface="Verdana" panose="020B0604030504040204" pitchFamily="34" charset="0"/>
                          <a:cs typeface="Tunga" panose="020B0502040204020203" pitchFamily="34" charset="0"/>
                        </a:rPr>
                        <a:t>61.6</a:t>
                      </a:r>
                    </a:p>
                  </a:txBody>
                  <a:tcPr marL="106680" marR="106680" marT="71120" marB="7112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2552131" y="509345"/>
            <a:ext cx="7761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TERAPIA ADIUVANTE DOPO CHIRURGIA</a:t>
            </a: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329670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18024" y="5201209"/>
            <a:ext cx="9799891" cy="3894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533" tIns="53767" rIns="107533" bIns="53767">
            <a:spAutoFit/>
          </a:bodyPr>
          <a:lstStyle>
            <a:lvl1pPr marL="723900" indent="-457200" eaLnBrk="0" hangingPunct="0"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5334000" algn="l"/>
                <a:tab pos="5905500" algn="ctr"/>
                <a:tab pos="7239000" algn="l"/>
                <a:tab pos="7429500" algn="l"/>
                <a:tab pos="8001000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lnSpc>
                <a:spcPct val="125000"/>
              </a:lnSpc>
            </a:pPr>
            <a:endParaRPr kumimoji="1" lang="it-IT" altLang="it-IT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Diagnosi Patologica di adenocarcinoma pancreatico </a:t>
            </a: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Stadio Clinico  I-II</a:t>
            </a:r>
            <a:endParaRPr kumimoji="1" lang="it-IT" altLang="it-IT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Mancato interessamento neoplastico di  </a:t>
            </a:r>
            <a:r>
              <a:rPr kumimoji="1" lang="it-IT" altLang="it-IT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AMS, VMS, VP, AE, CT </a:t>
            </a:r>
            <a:endParaRPr kumimoji="1" lang="it-IT" altLang="it-IT" dirty="0" smtClean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Mancanza di stenosi duodenale sintomatica </a:t>
            </a: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err="1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Karnofsky</a:t>
            </a: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1" lang="it-IT" altLang="it-IT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&gt; 60%</a:t>
            </a:r>
          </a:p>
          <a:p>
            <a:pPr marL="609600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it-IT" altLang="it-IT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Età:  </a:t>
            </a:r>
            <a:r>
              <a:rPr kumimoji="1" lang="it-IT" altLang="it-IT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18-75 </a:t>
            </a:r>
          </a:p>
        </p:txBody>
      </p:sp>
      <p:cxnSp>
        <p:nvCxnSpPr>
          <p:cNvPr id="6" name="Connettore 1 5"/>
          <p:cNvCxnSpPr/>
          <p:nvPr/>
        </p:nvCxnSpPr>
        <p:spPr>
          <a:xfrm>
            <a:off x="453390" y="4598978"/>
            <a:ext cx="1159256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CasellaDiTesto 4"/>
          <p:cNvSpPr txBox="1"/>
          <p:nvPr/>
        </p:nvSpPr>
        <p:spPr>
          <a:xfrm>
            <a:off x="1460311" y="519258"/>
            <a:ext cx="9942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PACT-15: RUOLO DELLA TERAPIA PERIOPERATORIA </a:t>
            </a:r>
            <a:endParaRPr lang="it-IT" sz="36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07" y="1999042"/>
            <a:ext cx="9378872" cy="232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0515" y="8979303"/>
            <a:ext cx="116205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777922" y="5060291"/>
            <a:ext cx="3202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smtClean="0"/>
              <a:t>CRITERI DI INCLUSIONE </a:t>
            </a:r>
            <a:endParaRPr lang="it-IT" sz="2400" b="1" dirty="0"/>
          </a:p>
        </p:txBody>
      </p:sp>
    </p:spTree>
    <p:extLst>
      <p:ext uri="{BB962C8B-B14F-4D97-AF65-F5344CB8AC3E}">
        <p14:creationId xmlns:p14="http://schemas.microsoft.com/office/powerpoint/2010/main" val="107256181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ttangolo 7"/>
          <p:cNvSpPr>
            <a:spLocks noChangeArrowheads="1"/>
          </p:cNvSpPr>
          <p:nvPr/>
        </p:nvSpPr>
        <p:spPr bwMode="auto">
          <a:xfrm>
            <a:off x="453391" y="4880751"/>
            <a:ext cx="3528983" cy="292754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7533" tIns="53767" rIns="107533" bIns="53767"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 sz="21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3" name="Rectangle 4"/>
          <p:cNvSpPr>
            <a:spLocks noChangeArrowheads="1"/>
          </p:cNvSpPr>
          <p:nvPr/>
        </p:nvSpPr>
        <p:spPr bwMode="auto">
          <a:xfrm>
            <a:off x="453043" y="3994112"/>
            <a:ext cx="3529330" cy="41636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BRACCIO  A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4" name="Rectangle 4"/>
          <p:cNvSpPr>
            <a:spLocks noChangeArrowheads="1"/>
          </p:cNvSpPr>
          <p:nvPr/>
        </p:nvSpPr>
        <p:spPr bwMode="auto">
          <a:xfrm>
            <a:off x="957239" y="5002222"/>
            <a:ext cx="2520950" cy="416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CHIRURGIA</a:t>
            </a:r>
            <a:endParaRPr lang="it-IT" altLang="it-IT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5" name="Rectangle 4"/>
          <p:cNvSpPr>
            <a:spLocks noChangeArrowheads="1"/>
          </p:cNvSpPr>
          <p:nvPr/>
        </p:nvSpPr>
        <p:spPr bwMode="auto">
          <a:xfrm>
            <a:off x="957239" y="6127951"/>
            <a:ext cx="2520950" cy="1031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GEMCITABINA </a:t>
            </a:r>
          </a:p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ADIUVANTE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/>
            <a:r>
              <a:rPr lang="it-IT" altLang="it-IT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(6 </a:t>
            </a:r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mesi)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6" name="Rectangle 4"/>
          <p:cNvSpPr>
            <a:spLocks noChangeArrowheads="1"/>
          </p:cNvSpPr>
          <p:nvPr/>
        </p:nvSpPr>
        <p:spPr bwMode="auto">
          <a:xfrm>
            <a:off x="1562264" y="5304583"/>
            <a:ext cx="1198315" cy="693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sz="3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</a:p>
        </p:txBody>
      </p:sp>
      <p:sp>
        <p:nvSpPr>
          <p:cNvPr id="58" name="Rettangolo 10"/>
          <p:cNvSpPr>
            <a:spLocks noChangeArrowheads="1"/>
          </p:cNvSpPr>
          <p:nvPr/>
        </p:nvSpPr>
        <p:spPr bwMode="auto">
          <a:xfrm>
            <a:off x="4284635" y="4901422"/>
            <a:ext cx="3729353" cy="2906875"/>
          </a:xfrm>
          <a:prstGeom prst="rect">
            <a:avLst/>
          </a:prstGeom>
          <a:solidFill>
            <a:srgbClr val="56EA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7533" tIns="53767" rIns="107533" bIns="53767"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 sz="210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9" name="Rectangle 4"/>
          <p:cNvSpPr>
            <a:spLocks noChangeArrowheads="1"/>
          </p:cNvSpPr>
          <p:nvPr/>
        </p:nvSpPr>
        <p:spPr bwMode="auto">
          <a:xfrm>
            <a:off x="4284638" y="3982650"/>
            <a:ext cx="3729355" cy="416361"/>
          </a:xfrm>
          <a:prstGeom prst="rect">
            <a:avLst/>
          </a:prstGeom>
          <a:solidFill>
            <a:srgbClr val="56EA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BRACCIO  B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Rectangle 4"/>
          <p:cNvSpPr>
            <a:spLocks noChangeArrowheads="1"/>
          </p:cNvSpPr>
          <p:nvPr/>
        </p:nvSpPr>
        <p:spPr bwMode="auto">
          <a:xfrm>
            <a:off x="4889394" y="5002222"/>
            <a:ext cx="2519835" cy="416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CHIRURGIA</a:t>
            </a:r>
            <a:endParaRPr lang="it-IT" altLang="it-IT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Rectangle 4"/>
          <p:cNvSpPr>
            <a:spLocks noChangeArrowheads="1"/>
          </p:cNvSpPr>
          <p:nvPr/>
        </p:nvSpPr>
        <p:spPr bwMode="auto">
          <a:xfrm>
            <a:off x="4889394" y="6100458"/>
            <a:ext cx="2519835" cy="1031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PEXG </a:t>
            </a:r>
          </a:p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ADIUVANTE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/>
            <a:r>
              <a:rPr lang="it-IT" altLang="it-IT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(6 </a:t>
            </a:r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mesi)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2" name="Rectangle 4"/>
          <p:cNvSpPr>
            <a:spLocks noChangeArrowheads="1"/>
          </p:cNvSpPr>
          <p:nvPr/>
        </p:nvSpPr>
        <p:spPr bwMode="auto">
          <a:xfrm>
            <a:off x="5494154" y="5304661"/>
            <a:ext cx="1197785" cy="693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sz="3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</a:p>
        </p:txBody>
      </p:sp>
      <p:grpSp>
        <p:nvGrpSpPr>
          <p:cNvPr id="2" name="Gruppo 15"/>
          <p:cNvGrpSpPr/>
          <p:nvPr/>
        </p:nvGrpSpPr>
        <p:grpSpPr bwMode="auto">
          <a:xfrm>
            <a:off x="8518501" y="4022660"/>
            <a:ext cx="3729355" cy="3785632"/>
            <a:chOff x="323528" y="2968495"/>
            <a:chExt cx="2664296" cy="2704384"/>
          </a:xfrm>
          <a:solidFill>
            <a:srgbClr val="00B0F0"/>
          </a:solidFill>
        </p:grpSpPr>
        <p:sp>
          <p:nvSpPr>
            <p:cNvPr id="68" name="Rettangolo 67"/>
            <p:cNvSpPr/>
            <p:nvPr/>
          </p:nvSpPr>
          <p:spPr bwMode="auto">
            <a:xfrm>
              <a:off x="323529" y="3581498"/>
              <a:ext cx="2664295" cy="2091381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it-IT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9" name="Rectangle 4"/>
            <p:cNvSpPr>
              <a:spLocks noChangeArrowheads="1"/>
            </p:cNvSpPr>
            <p:nvPr/>
          </p:nvSpPr>
          <p:spPr bwMode="auto">
            <a:xfrm>
              <a:off x="323528" y="2968495"/>
              <a:ext cx="2664296" cy="32980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2400" b="1" dirty="0" smtClean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BRACCIO C</a:t>
              </a:r>
              <a:endParaRPr lang="it-IT" sz="24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1" name="Rectangle 4"/>
            <p:cNvSpPr>
              <a:spLocks noChangeArrowheads="1"/>
            </p:cNvSpPr>
            <p:nvPr/>
          </p:nvSpPr>
          <p:spPr bwMode="auto">
            <a:xfrm>
              <a:off x="755576" y="4460473"/>
              <a:ext cx="1800200" cy="2968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b="1" dirty="0" smtClean="0">
                  <a:solidFill>
                    <a:srgbClr val="FF0000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CHIRURGIA</a:t>
              </a:r>
              <a:endParaRPr lang="it-IT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2" name="Rectangle 4"/>
            <p:cNvSpPr>
              <a:spLocks noChangeArrowheads="1"/>
            </p:cNvSpPr>
            <p:nvPr/>
          </p:nvSpPr>
          <p:spPr bwMode="auto">
            <a:xfrm>
              <a:off x="519817" y="5062097"/>
              <a:ext cx="2376486" cy="5276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it-IT" b="1" dirty="0" smtClean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PEXG ADIUVANTE</a:t>
              </a:r>
              <a:endParaRPr lang="it-IT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 algn="ctr">
                <a:defRPr/>
              </a:pPr>
              <a:r>
                <a:rPr lang="it-IT" b="1" dirty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(3 </a:t>
              </a:r>
              <a:r>
                <a:rPr lang="it-IT" b="1" dirty="0" smtClean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mesi)</a:t>
              </a:r>
              <a:endParaRPr lang="it-IT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0" name="Rectangle 4"/>
            <p:cNvSpPr>
              <a:spLocks noChangeArrowheads="1"/>
            </p:cNvSpPr>
            <p:nvPr/>
          </p:nvSpPr>
          <p:spPr bwMode="auto">
            <a:xfrm>
              <a:off x="1187624" y="4033251"/>
              <a:ext cx="855712" cy="483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it-IT" sz="3800" b="1" dirty="0">
                  <a:solidFill>
                    <a:prstClr val="black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</a:p>
          </p:txBody>
        </p:sp>
      </p:grpSp>
      <p:sp>
        <p:nvSpPr>
          <p:cNvPr id="65" name="Rectangle 4"/>
          <p:cNvSpPr>
            <a:spLocks noChangeArrowheads="1"/>
          </p:cNvSpPr>
          <p:nvPr/>
        </p:nvSpPr>
        <p:spPr bwMode="auto">
          <a:xfrm>
            <a:off x="8518499" y="4918483"/>
            <a:ext cx="3729353" cy="72413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PEXG PRIMARIA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/>
            <a:r>
              <a:rPr lang="it-IT" altLang="it-IT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(3 </a:t>
            </a:r>
            <a:r>
              <a:rPr lang="it-IT" altLang="it-IT" b="1" dirty="0" smtClean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mesi) </a:t>
            </a:r>
            <a:endParaRPr lang="it-IT" altLang="it-IT" b="1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4" name="Freccia in giù 26"/>
          <p:cNvSpPr>
            <a:spLocks noChangeArrowheads="1"/>
          </p:cNvSpPr>
          <p:nvPr/>
        </p:nvSpPr>
        <p:spPr bwMode="auto">
          <a:xfrm>
            <a:off x="5896744" y="3489266"/>
            <a:ext cx="504508" cy="40449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56EA14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07533" tIns="53767" rIns="107533" bIns="53767"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" name="Freccia a destra 28"/>
          <p:cNvSpPr>
            <a:spLocks noChangeArrowheads="1"/>
          </p:cNvSpPr>
          <p:nvPr/>
        </p:nvSpPr>
        <p:spPr bwMode="auto">
          <a:xfrm rot="1212054">
            <a:off x="8938061" y="3331458"/>
            <a:ext cx="1037908" cy="497840"/>
          </a:xfrm>
          <a:prstGeom prst="rightArrow">
            <a:avLst>
              <a:gd name="adj1" fmla="val 50000"/>
              <a:gd name="adj2" fmla="val 50045"/>
            </a:avLst>
          </a:prstGeom>
          <a:solidFill>
            <a:srgbClr val="00B0F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07533" tIns="53767" rIns="107533" bIns="53767"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6" name="Freccia a destra 29"/>
          <p:cNvSpPr>
            <a:spLocks noChangeArrowheads="1"/>
          </p:cNvSpPr>
          <p:nvPr/>
        </p:nvSpPr>
        <p:spPr bwMode="auto">
          <a:xfrm rot="20387946" flipH="1">
            <a:off x="2624428" y="3351460"/>
            <a:ext cx="1037908" cy="497840"/>
          </a:xfrm>
          <a:prstGeom prst="rightArrow">
            <a:avLst>
              <a:gd name="adj1" fmla="val 50000"/>
              <a:gd name="adj2" fmla="val 50045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lIns="107533" tIns="53767" rIns="107533" bIns="53767"/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endParaRPr lang="it-IT" altLang="it-IT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9727573" y="6368932"/>
            <a:ext cx="1197785" cy="693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533" tIns="53767" rIns="107533" bIns="53767">
            <a:spAutoFit/>
          </a:bodyPr>
          <a:lstStyle/>
          <a:p>
            <a:pPr algn="ctr">
              <a:defRPr/>
            </a:pPr>
            <a:r>
              <a:rPr lang="it-IT" sz="3800" b="1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+</a:t>
            </a:r>
          </a:p>
        </p:txBody>
      </p:sp>
      <p:sp>
        <p:nvSpPr>
          <p:cNvPr id="35" name="Rectangle 4"/>
          <p:cNvSpPr>
            <a:spLocks noChangeArrowheads="1"/>
          </p:cNvSpPr>
          <p:nvPr/>
        </p:nvSpPr>
        <p:spPr bwMode="auto">
          <a:xfrm>
            <a:off x="1013046" y="8037354"/>
            <a:ext cx="2520950" cy="61641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sz="33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26 </a:t>
            </a:r>
            <a:r>
              <a:rPr lang="it-IT" altLang="it-IT" sz="33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pazienti</a:t>
            </a:r>
            <a:endParaRPr lang="it-IT" altLang="it-IT" sz="3300" b="1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Rectangle 4"/>
          <p:cNvSpPr>
            <a:spLocks noChangeArrowheads="1"/>
          </p:cNvSpPr>
          <p:nvPr/>
        </p:nvSpPr>
        <p:spPr bwMode="auto">
          <a:xfrm>
            <a:off x="4944014" y="8037354"/>
            <a:ext cx="2520950" cy="616415"/>
          </a:xfrm>
          <a:prstGeom prst="rect">
            <a:avLst/>
          </a:prstGeom>
          <a:solidFill>
            <a:srgbClr val="1CF021"/>
          </a:solidFill>
          <a:ln>
            <a:noFill/>
          </a:ln>
          <a:extLst/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sz="33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30 </a:t>
            </a:r>
            <a:r>
              <a:rPr lang="it-IT" altLang="it-IT" sz="33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pazienti</a:t>
            </a:r>
            <a:endParaRPr lang="it-IT" altLang="it-IT" sz="3300" b="1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9122037" y="8026564"/>
            <a:ext cx="2520950" cy="61641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lIns="107533" tIns="53767" rIns="107533" bIns="53767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it-IT" altLang="it-IT" sz="3300" b="1" dirty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32 </a:t>
            </a:r>
            <a:r>
              <a:rPr lang="it-IT" altLang="it-IT" sz="3300" b="1" dirty="0" smtClean="0">
                <a:solidFill>
                  <a:prstClr val="black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pazienti</a:t>
            </a:r>
            <a:endParaRPr lang="it-IT" altLang="it-IT" sz="3300" b="1" dirty="0">
              <a:solidFill>
                <a:prstClr val="black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3037984" y="1928580"/>
            <a:ext cx="6400800" cy="1216580"/>
          </a:xfrm>
          <a:prstGeom prst="rect">
            <a:avLst/>
          </a:prstGeom>
        </p:spPr>
        <p:txBody>
          <a:bodyPr lIns="107533" tIns="53767" rIns="107533" bIns="53767">
            <a:spAutoFit/>
          </a:bodyPr>
          <a:lstStyle/>
          <a:p>
            <a:pPr algn="ctr"/>
            <a:r>
              <a:rPr kumimoji="1" lang="en-GB" altLang="it-IT" sz="36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PACT-15</a:t>
            </a:r>
          </a:p>
          <a:p>
            <a:pPr algn="ctr"/>
            <a:r>
              <a:rPr kumimoji="1" lang="it-IT" altLang="it-IT" sz="36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88 pazienti randomizzati</a:t>
            </a:r>
            <a:endParaRPr kumimoji="1" lang="it-IT" altLang="it-IT" sz="36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0" name="CasellaDiTesto 29"/>
          <p:cNvSpPr txBox="1"/>
          <p:nvPr/>
        </p:nvSpPr>
        <p:spPr>
          <a:xfrm>
            <a:off x="1460311" y="519258"/>
            <a:ext cx="9942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PACT-15: RUOLO DELLA TERAPIA PERIOPERATORIA </a:t>
            </a: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112353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672219"/>
              </p:ext>
            </p:extLst>
          </p:nvPr>
        </p:nvGraphicFramePr>
        <p:xfrm>
          <a:off x="453393" y="2831669"/>
          <a:ext cx="11865928" cy="459943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461850"/>
                <a:gridCol w="2264164"/>
                <a:gridCol w="2378805"/>
                <a:gridCol w="2761109"/>
              </a:tblGrid>
              <a:tr h="896112">
                <a:tc>
                  <a:txBody>
                    <a:bodyPr/>
                    <a:lstStyle/>
                    <a:p>
                      <a:pPr algn="ctr"/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CHIRURGIA + GEMCITABINA </a:t>
                      </a:r>
                      <a:endParaRPr lang="it-IT" sz="2500" b="0" baseline="0" dirty="0" smtClean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ctr"/>
                      <a:r>
                        <a:rPr lang="it-IT" sz="25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ARM A </a:t>
                      </a:r>
                      <a:endParaRPr lang="it-IT" sz="2500" b="1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CHIRURGIA + PEXG</a:t>
                      </a:r>
                      <a:endParaRPr lang="it-IT" sz="2500" b="0" baseline="0" dirty="0" smtClean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ctr"/>
                      <a:r>
                        <a:rPr lang="it-IT" sz="25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ARM B </a:t>
                      </a: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0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PEXG PERI-OPERATORIA</a:t>
                      </a:r>
                    </a:p>
                    <a:p>
                      <a:pPr algn="ctr"/>
                      <a:r>
                        <a:rPr lang="it-IT" sz="2500" b="1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ARM </a:t>
                      </a:r>
                      <a:r>
                        <a:rPr lang="it-IT" sz="25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 </a:t>
                      </a:r>
                      <a:endParaRPr lang="it-IT" sz="2500" b="1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CHIRURGIA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26/26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30/30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30/32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M+ </a:t>
                      </a:r>
                      <a:r>
                        <a:rPr lang="it-IT" sz="2800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INTRAOPERATORIE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 (15%)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 (10%)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1" dirty="0" smtClean="0">
                          <a:solidFill>
                            <a:srgbClr val="FF0000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 (7%)</a:t>
                      </a:r>
                      <a:endParaRPr lang="it-IT" sz="2500" b="1" dirty="0">
                        <a:solidFill>
                          <a:srgbClr val="FF0000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RESEZIONI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22 (85%)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27 (90%)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27 (84%)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M+  POSTOPERATORIE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 (12%)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 (10%)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1" dirty="0" smtClean="0">
                          <a:solidFill>
                            <a:srgbClr val="FF0000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 (3%)</a:t>
                      </a:r>
                      <a:endParaRPr lang="it-IT" sz="2500" b="1" dirty="0">
                        <a:solidFill>
                          <a:srgbClr val="FF0000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TERAPIA</a:t>
                      </a:r>
                      <a:r>
                        <a:rPr lang="it-IT" sz="2800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ADIUVANTE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 (65%)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20^ (67%)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 (72%)</a:t>
                      </a:r>
                      <a:endParaRPr lang="it-IT" sz="25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554736">
                <a:tc>
                  <a:txBody>
                    <a:bodyPr/>
                    <a:lstStyle/>
                    <a:p>
                      <a:pPr algn="l"/>
                      <a:r>
                        <a:rPr lang="it-IT" sz="2800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M+ IN CORSO DI ADIUVANTE</a:t>
                      </a:r>
                      <a:endParaRPr lang="it-IT" sz="280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5/17 (29%)</a:t>
                      </a:r>
                      <a:endParaRPr lang="it-IT" sz="25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4/20 (20%)</a:t>
                      </a:r>
                      <a:endParaRPr lang="it-IT" sz="25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500" b="1" dirty="0" smtClean="0">
                          <a:solidFill>
                            <a:srgbClr val="FF0000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0/23 (0%)</a:t>
                      </a:r>
                      <a:endParaRPr lang="it-IT" sz="2500" b="1" dirty="0">
                        <a:solidFill>
                          <a:srgbClr val="FF0000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460311" y="519258"/>
            <a:ext cx="9942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PACT-15: RUOLO DELLA TERAPIA PERIOPERATORIA </a:t>
            </a: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24782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460311" y="519258"/>
            <a:ext cx="9942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PACT-15: RUOLO DELLA TERAPIA PERIOPERATORIA </a:t>
            </a:r>
            <a:endParaRPr lang="it-IT" sz="36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0515" y="8979303"/>
            <a:ext cx="116205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62" y="1828797"/>
            <a:ext cx="6662283" cy="350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66" y="5741620"/>
            <a:ext cx="6593979" cy="349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3725839" y="2511189"/>
            <a:ext cx="55919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EFS</a:t>
            </a:r>
            <a:endParaRPr lang="it-IT" b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4005435" y="6034586"/>
            <a:ext cx="49404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O</a:t>
            </a:r>
            <a:r>
              <a:rPr lang="it-IT" b="1" dirty="0" smtClean="0"/>
              <a:t>S</a:t>
            </a:r>
            <a:endParaRPr lang="it-IT" b="1" dirty="0"/>
          </a:p>
        </p:txBody>
      </p:sp>
      <p:graphicFrame>
        <p:nvGraphicFramePr>
          <p:cNvPr id="12" name="Tabel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581144"/>
              </p:ext>
            </p:extLst>
          </p:nvPr>
        </p:nvGraphicFramePr>
        <p:xfrm>
          <a:off x="7506267" y="2602735"/>
          <a:ext cx="4981433" cy="295046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106985"/>
                <a:gridCol w="968612"/>
                <a:gridCol w="968612"/>
                <a:gridCol w="968612"/>
                <a:gridCol w="968612"/>
              </a:tblGrid>
              <a:tr h="618385">
                <a:tc>
                  <a:txBody>
                    <a:bodyPr/>
                    <a:lstStyle/>
                    <a:p>
                      <a:pPr algn="ctr"/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0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Adj</a:t>
                      </a: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GEM </a:t>
                      </a: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0" baseline="0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Adj</a:t>
                      </a:r>
                      <a:r>
                        <a:rPr lang="it-IT" sz="2000" b="0" baseline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PEXG</a:t>
                      </a: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Peri</a:t>
                      </a:r>
                    </a:p>
                    <a:p>
                      <a:pPr algn="ctr"/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PEXG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P*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620121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EFS-1y 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23%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50%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66%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0.002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620121">
                <a:tc>
                  <a:txBody>
                    <a:bodyPr/>
                    <a:lstStyle/>
                    <a:p>
                      <a:pPr algn="l">
                        <a:lnSpc>
                          <a:spcPct val="200000"/>
                        </a:lnSpc>
                      </a:pPr>
                      <a:r>
                        <a:rPr lang="it-IT" sz="2000" b="0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mOS</a:t>
                      </a: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it-IT" sz="2000" b="0" i="1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20.5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25.2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36.7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</a:tr>
              <a:tr h="6183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 </a:t>
                      </a:r>
                      <a:r>
                        <a:rPr lang="it-IT" sz="2000" b="0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yr</a:t>
                      </a: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OS</a:t>
                      </a:r>
                      <a:endParaRPr lang="it-IT" sz="2000" b="0" i="1" dirty="0" smtClean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35%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42%</a:t>
                      </a:r>
                      <a:endParaRPr lang="it-IT" sz="2000" b="0" dirty="0"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55%</a:t>
                      </a:r>
                    </a:p>
                  </a:txBody>
                  <a:tcPr marL="128016" marR="128016" marT="64008" marB="6400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0.03</a:t>
                      </a:r>
                    </a:p>
                  </a:txBody>
                  <a:tcPr marL="128016" marR="128016" marT="64008" marB="64008" anchor="ctr"/>
                </a:tc>
              </a:tr>
            </a:tbl>
          </a:graphicData>
        </a:graphic>
      </p:graphicFrame>
      <p:sp>
        <p:nvSpPr>
          <p:cNvPr id="4" name="Rettangolo 3"/>
          <p:cNvSpPr/>
          <p:nvPr/>
        </p:nvSpPr>
        <p:spPr>
          <a:xfrm>
            <a:off x="8600440" y="5526742"/>
            <a:ext cx="3079689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GB" altLang="it-IT" sz="2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follow-up </a:t>
            </a:r>
            <a:r>
              <a:rPr lang="en-GB" altLang="it-IT" sz="2000" dirty="0" err="1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mediano</a:t>
            </a:r>
            <a:r>
              <a:rPr lang="en-GB" altLang="it-IT" sz="2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51 </a:t>
            </a:r>
            <a:r>
              <a:rPr lang="en-GB" altLang="it-IT" sz="2000" dirty="0" err="1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mesi</a:t>
            </a:r>
            <a:endParaRPr lang="en-GB" altLang="it-IT" sz="20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8600439" y="3384645"/>
            <a:ext cx="1034879" cy="201986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7895395" y="6776078"/>
            <a:ext cx="443519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SPONSORED BY 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ONLUS PER LA VITA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ASSOCIAZIONE MY EVEREST</a:t>
            </a:r>
            <a:endParaRPr lang="it-IT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491124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388358" y="509346"/>
            <a:ext cx="7474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IN OSR</a:t>
            </a:r>
            <a:endParaRPr lang="it-IT" sz="36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928049" y="3957848"/>
            <a:ext cx="113549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2000 -  PACT-1: </a:t>
            </a:r>
            <a:r>
              <a:rPr lang="it-IT" sz="2800" dirty="0" smtClean="0"/>
              <a:t>Ruolo della </a:t>
            </a:r>
            <a:r>
              <a:rPr lang="it-IT" sz="2800" dirty="0" err="1" smtClean="0"/>
              <a:t>Polichemioterapia</a:t>
            </a:r>
            <a:r>
              <a:rPr lang="it-IT" sz="2800" dirty="0" smtClean="0"/>
              <a:t> nella Malattia </a:t>
            </a:r>
            <a:r>
              <a:rPr lang="it-IT" sz="2800" dirty="0"/>
              <a:t>M</a:t>
            </a:r>
            <a:r>
              <a:rPr lang="it-IT" sz="2800" dirty="0" smtClean="0"/>
              <a:t>etastatica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2010 – PACT-12: </a:t>
            </a:r>
            <a:r>
              <a:rPr lang="it-IT" sz="2800" dirty="0" smtClean="0"/>
              <a:t>Ruolo della Terapia di Mantenimento dopo I linea</a:t>
            </a:r>
          </a:p>
          <a:p>
            <a:endParaRPr lang="it-IT" sz="2800" dirty="0" smtClean="0"/>
          </a:p>
          <a:p>
            <a:r>
              <a:rPr lang="it-IT" sz="2800" b="1" dirty="0" smtClean="0"/>
              <a:t>2011 – PACT-15: </a:t>
            </a:r>
            <a:r>
              <a:rPr lang="it-IT" sz="2800" dirty="0" smtClean="0"/>
              <a:t>Ruolo della Terapia </a:t>
            </a:r>
            <a:r>
              <a:rPr lang="it-IT" sz="2800" dirty="0" err="1" smtClean="0"/>
              <a:t>Perioperatoria</a:t>
            </a:r>
            <a:r>
              <a:rPr lang="it-IT" sz="2800" dirty="0" smtClean="0"/>
              <a:t> nella Malattia Operabile</a:t>
            </a:r>
          </a:p>
          <a:p>
            <a:endParaRPr lang="it-IT" sz="2800" dirty="0" smtClean="0">
              <a:solidFill>
                <a:srgbClr val="FF0000"/>
              </a:solidFill>
            </a:endParaRPr>
          </a:p>
          <a:p>
            <a:r>
              <a:rPr lang="it-IT" sz="2800" b="1" dirty="0" smtClean="0">
                <a:solidFill>
                  <a:srgbClr val="FF0000"/>
                </a:solidFill>
              </a:rPr>
              <a:t>2015 – PACT-19: </a:t>
            </a:r>
            <a:r>
              <a:rPr lang="it-IT" sz="2800" dirty="0" smtClean="0">
                <a:solidFill>
                  <a:srgbClr val="FF0000"/>
                </a:solidFill>
              </a:rPr>
              <a:t>Ruolo della </a:t>
            </a:r>
            <a:r>
              <a:rPr lang="it-IT" sz="2800" dirty="0" err="1" smtClean="0">
                <a:solidFill>
                  <a:srgbClr val="FF0000"/>
                </a:solidFill>
              </a:rPr>
              <a:t>Polichemioterapia</a:t>
            </a:r>
            <a:r>
              <a:rPr lang="it-IT" sz="2800" dirty="0" smtClean="0">
                <a:solidFill>
                  <a:srgbClr val="FF0000"/>
                </a:solidFill>
              </a:rPr>
              <a:t> nello stadio III e IV </a:t>
            </a:r>
            <a:endParaRPr lang="it-IT" sz="2800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604093" y="2647665"/>
            <a:ext cx="5478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/>
              <a:t>ADENOCARCINOMA DEL PANCREAS</a:t>
            </a:r>
            <a:endParaRPr lang="it-IT" sz="2800" b="1" dirty="0"/>
          </a:p>
        </p:txBody>
      </p:sp>
    </p:spTree>
    <p:extLst>
      <p:ext uri="{BB962C8B-B14F-4D97-AF65-F5344CB8AC3E}">
        <p14:creationId xmlns:p14="http://schemas.microsoft.com/office/powerpoint/2010/main" val="207794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oup 2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5221716"/>
              </p:ext>
            </p:extLst>
          </p:nvPr>
        </p:nvGraphicFramePr>
        <p:xfrm>
          <a:off x="1367337" y="2634019"/>
          <a:ext cx="10301493" cy="50851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961786"/>
                <a:gridCol w="2465111"/>
                <a:gridCol w="2052928"/>
                <a:gridCol w="1821668"/>
              </a:tblGrid>
              <a:tr h="8315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mOS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1y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2y</a:t>
                      </a:r>
                    </a:p>
                  </a:txBody>
                  <a:tcPr marL="128004" marR="128004" marT="64028" marB="64028" anchor="b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0817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PEFG, 2005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9.2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39%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12%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0817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FOLFIRINOX, 2011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11.1 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48%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11%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0451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PEXG, 2012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10.5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41%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0451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Nab-GEM,  2013</a:t>
                      </a:r>
                      <a:endParaRPr kumimoji="0" 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8.7 (10.7)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41%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4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17%</a:t>
                      </a:r>
                    </a:p>
                  </a:txBody>
                  <a:tcPr marL="128004" marR="128004" marT="64028" marB="64028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Rettangolo 6"/>
          <p:cNvSpPr/>
          <p:nvPr/>
        </p:nvSpPr>
        <p:spPr>
          <a:xfrm>
            <a:off x="5500043" y="4544704"/>
            <a:ext cx="6155669" cy="3210520"/>
          </a:xfrm>
          <a:prstGeom prst="rect">
            <a:avLst/>
          </a:prstGeom>
          <a:noFill/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anchor="ctr"/>
          <a:lstStyle/>
          <a:p>
            <a:pPr>
              <a:defRPr/>
            </a:pPr>
            <a:endParaRPr lang="it-IT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Freccia a destra 7"/>
          <p:cNvSpPr/>
          <p:nvPr/>
        </p:nvSpPr>
        <p:spPr>
          <a:xfrm rot="16200000">
            <a:off x="10183398" y="8018727"/>
            <a:ext cx="1108923" cy="806489"/>
          </a:xfrm>
          <a:prstGeom prst="rightArrow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Freccia a destra 8"/>
          <p:cNvSpPr/>
          <p:nvPr/>
        </p:nvSpPr>
        <p:spPr>
          <a:xfrm rot="16200000">
            <a:off x="8265807" y="8032375"/>
            <a:ext cx="1108923" cy="806489"/>
          </a:xfrm>
          <a:prstGeom prst="rightArrow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1451618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IV</a:t>
            </a:r>
            <a:endParaRPr lang="it-IT" sz="3600" b="1" dirty="0"/>
          </a:p>
        </p:txBody>
      </p:sp>
    </p:spTree>
    <p:extLst>
      <p:ext uri="{BB962C8B-B14F-4D97-AF65-F5344CB8AC3E}">
        <p14:creationId xmlns:p14="http://schemas.microsoft.com/office/powerpoint/2010/main" val="211681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48968" y="5076962"/>
            <a:ext cx="9127295" cy="3534771"/>
          </a:xfrm>
        </p:spPr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None/>
              <a:tabLst>
                <a:tab pos="5271650" algn="l"/>
              </a:tabLst>
            </a:pPr>
            <a:r>
              <a:rPr lang="en-GB" altLang="it-IT" u="sng" dirty="0">
                <a:ea typeface="Verdana" panose="020B0604030504040204" pitchFamily="34" charset="0"/>
                <a:cs typeface="Verdana" panose="020B0604030504040204" pitchFamily="34" charset="0"/>
              </a:rPr>
              <a:t>RP2D</a:t>
            </a:r>
          </a:p>
          <a:p>
            <a:pPr>
              <a:lnSpc>
                <a:spcPct val="150000"/>
              </a:lnSpc>
              <a:buNone/>
              <a:tabLst>
                <a:tab pos="3688994" algn="l"/>
                <a:tab pos="7064350" algn="l"/>
              </a:tabLst>
            </a:pP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c</a:t>
            </a:r>
            <a:r>
              <a:rPr lang="it-IT" altLang="it-IT" dirty="0" smtClean="0">
                <a:ea typeface="Verdana" panose="020B0604030504040204" pitchFamily="34" charset="0"/>
                <a:cs typeface="Verdana" panose="020B0604030504040204" pitchFamily="34" charset="0"/>
              </a:rPr>
              <a:t>isplatino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	30 mg/</a:t>
            </a:r>
            <a:r>
              <a:rPr lang="en-US" altLang="it-IT" dirty="0"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en-US" altLang="it-IT" baseline="30000" dirty="0"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 	</a:t>
            </a:r>
            <a:r>
              <a:rPr lang="it-IT" altLang="it-IT" dirty="0" smtClean="0">
                <a:ea typeface="Verdana" panose="020B0604030504040204" pitchFamily="34" charset="0"/>
                <a:cs typeface="Verdana" panose="020B0604030504040204" pitchFamily="34" charset="0"/>
              </a:rPr>
              <a:t>giorni 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1, 14</a:t>
            </a:r>
          </a:p>
          <a:p>
            <a:pPr>
              <a:lnSpc>
                <a:spcPct val="150000"/>
              </a:lnSpc>
              <a:buNone/>
              <a:tabLst>
                <a:tab pos="3688994" algn="l"/>
                <a:tab pos="7064350" algn="l"/>
              </a:tabLst>
            </a:pPr>
            <a:r>
              <a:rPr lang="en-US" altLang="it-IT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nab-paclitaxel	150</a:t>
            </a:r>
            <a:r>
              <a:rPr lang="it-IT" altLang="it-IT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 </a:t>
            </a:r>
            <a:r>
              <a:rPr lang="en-US" altLang="it-IT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mg/m</a:t>
            </a:r>
            <a:r>
              <a:rPr lang="en-US" altLang="it-IT" baseline="30000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	</a:t>
            </a:r>
            <a:r>
              <a:rPr lang="it-IT" altLang="it-IT" dirty="0" smtClean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giorni </a:t>
            </a:r>
            <a:r>
              <a:rPr lang="it-IT" altLang="it-IT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1, 14</a:t>
            </a:r>
          </a:p>
          <a:p>
            <a:pPr>
              <a:lnSpc>
                <a:spcPct val="150000"/>
              </a:lnSpc>
              <a:buNone/>
              <a:tabLst>
                <a:tab pos="3688994" algn="l"/>
                <a:tab pos="7064350" algn="l"/>
              </a:tabLst>
            </a:pPr>
            <a:r>
              <a:rPr lang="it-IT" altLang="it-IT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capecitabina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	1250 mg/</a:t>
            </a:r>
            <a:r>
              <a:rPr lang="en-US" altLang="it-IT" dirty="0"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en-US" altLang="it-IT" baseline="30000" dirty="0"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 	</a:t>
            </a:r>
            <a:r>
              <a:rPr lang="it-IT" altLang="it-IT" dirty="0" smtClean="0">
                <a:ea typeface="Verdana" panose="020B0604030504040204" pitchFamily="34" charset="0"/>
                <a:cs typeface="Verdana" panose="020B0604030504040204" pitchFamily="34" charset="0"/>
              </a:rPr>
              <a:t>giorni 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1 </a:t>
            </a:r>
            <a:r>
              <a:rPr lang="en-US" altLang="it-IT" dirty="0">
                <a:ea typeface="Verdana" panose="020B0604030504040204" pitchFamily="34" charset="0"/>
                <a:cs typeface="Verdana" panose="020B0604030504040204" pitchFamily="34" charset="0"/>
              </a:rPr>
              <a:t>to 28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lnSpc>
                <a:spcPct val="150000"/>
              </a:lnSpc>
              <a:buNone/>
              <a:tabLst>
                <a:tab pos="3688994" algn="l"/>
                <a:tab pos="7064350" algn="l"/>
              </a:tabLst>
            </a:pPr>
            <a:r>
              <a:rPr lang="it-IT" altLang="it-IT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gemcitabina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	800 mg/</a:t>
            </a:r>
            <a:r>
              <a:rPr lang="en-US" altLang="it-IT" dirty="0"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en-US" altLang="it-IT" baseline="30000" dirty="0"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 	</a:t>
            </a:r>
            <a:r>
              <a:rPr lang="it-IT" altLang="it-IT" dirty="0" smtClean="0">
                <a:ea typeface="Verdana" panose="020B0604030504040204" pitchFamily="34" charset="0"/>
                <a:cs typeface="Verdana" panose="020B0604030504040204" pitchFamily="34" charset="0"/>
              </a:rPr>
              <a:t>giorni </a:t>
            </a:r>
            <a:r>
              <a:rPr lang="it-IT" altLang="it-IT" dirty="0">
                <a:ea typeface="Verdana" panose="020B0604030504040204" pitchFamily="34" charset="0"/>
                <a:cs typeface="Verdana" panose="020B0604030504040204" pitchFamily="34" charset="0"/>
              </a:rPr>
              <a:t>1, </a:t>
            </a:r>
            <a:r>
              <a:rPr lang="it-IT" altLang="it-IT" dirty="0" smtClean="0">
                <a:ea typeface="Verdana" panose="020B0604030504040204" pitchFamily="34" charset="0"/>
                <a:cs typeface="Verdana" panose="020B0604030504040204" pitchFamily="34" charset="0"/>
              </a:rPr>
              <a:t>14</a:t>
            </a:r>
            <a:endParaRPr lang="it-IT" altLang="it-IT" dirty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323833" y="362173"/>
            <a:ext cx="9771798" cy="831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524" tIns="53762" rIns="107524" bIns="53762">
            <a:spAutoFit/>
          </a:bodyPr>
          <a:lstStyle>
            <a:lvl1pPr algn="l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tx1"/>
              </a:buClr>
              <a:buSzPct val="90000"/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it-IT" sz="47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SCHEMA P</a:t>
            </a:r>
            <a:r>
              <a:rPr lang="en-US" altLang="it-IT" sz="4700" b="1" dirty="0" smtClean="0">
                <a:solidFill>
                  <a:srgbClr val="FF0000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en-US" altLang="it-IT" sz="47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XG </a:t>
            </a:r>
            <a:endParaRPr lang="it-IT" altLang="it-IT" sz="47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36" y="1977860"/>
            <a:ext cx="745807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397" y="9042139"/>
            <a:ext cx="30956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25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741" name="Oval 5"/>
          <p:cNvSpPr>
            <a:spLocks noChangeArrowheads="1"/>
          </p:cNvSpPr>
          <p:nvPr/>
        </p:nvSpPr>
        <p:spPr bwMode="auto">
          <a:xfrm>
            <a:off x="5306737" y="3200408"/>
            <a:ext cx="2382520" cy="1731328"/>
          </a:xfrm>
          <a:prstGeom prst="ellipse">
            <a:avLst/>
          </a:prstGeom>
          <a:gradFill rotWithShape="1">
            <a:gsLst>
              <a:gs pos="0">
                <a:srgbClr val="FF9C18">
                  <a:gamma/>
                  <a:tint val="15294"/>
                  <a:invGamma/>
                </a:srgbClr>
              </a:gs>
              <a:gs pos="100000">
                <a:srgbClr val="FF9C1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107533" tIns="53767" rIns="107533" bIns="53767" anchor="ctr"/>
          <a:lstStyle/>
          <a:p>
            <a:pPr defTabSz="537667" eaLnBrk="0" hangingPunct="0">
              <a:defRPr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677" name="Line 6"/>
          <p:cNvSpPr>
            <a:spLocks noChangeShapeType="1"/>
          </p:cNvSpPr>
          <p:nvPr/>
        </p:nvSpPr>
        <p:spPr bwMode="auto">
          <a:xfrm flipH="1">
            <a:off x="4196425" y="4711700"/>
            <a:ext cx="1920240" cy="995680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pPr defTabSz="537667"/>
            <a:endParaRPr lang="it-IT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678" name="Line 7"/>
          <p:cNvSpPr>
            <a:spLocks noChangeShapeType="1"/>
          </p:cNvSpPr>
          <p:nvPr/>
        </p:nvSpPr>
        <p:spPr bwMode="auto">
          <a:xfrm>
            <a:off x="7232860" y="4684404"/>
            <a:ext cx="1813560" cy="995680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pPr defTabSz="537667"/>
            <a:endParaRPr lang="it-IT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679" name="Text Box 8"/>
          <p:cNvSpPr txBox="1">
            <a:spLocks noChangeArrowheads="1"/>
          </p:cNvSpPr>
          <p:nvPr/>
        </p:nvSpPr>
        <p:spPr bwMode="auto">
          <a:xfrm>
            <a:off x="5571223" y="3666444"/>
            <a:ext cx="1915795" cy="754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42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</a:p>
        </p:txBody>
      </p:sp>
      <p:sp>
        <p:nvSpPr>
          <p:cNvPr id="28680" name="Text Box 9"/>
          <p:cNvSpPr txBox="1">
            <a:spLocks noChangeArrowheads="1"/>
          </p:cNvSpPr>
          <p:nvPr/>
        </p:nvSpPr>
        <p:spPr bwMode="auto">
          <a:xfrm>
            <a:off x="957906" y="5922963"/>
            <a:ext cx="5240655" cy="539471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28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PAXG</a:t>
            </a:r>
            <a:endParaRPr lang="it-IT" altLang="it-IT" sz="28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8681" name="Text Box 10"/>
          <p:cNvSpPr txBox="1">
            <a:spLocks noChangeArrowheads="1"/>
          </p:cNvSpPr>
          <p:nvPr/>
        </p:nvSpPr>
        <p:spPr bwMode="auto">
          <a:xfrm>
            <a:off x="7055893" y="5929285"/>
            <a:ext cx="5292327" cy="539471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28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GEMCITABINA + </a:t>
            </a:r>
            <a:r>
              <a:rPr lang="it-IT" altLang="it-IT" sz="28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NAB-PACLITAXEL</a:t>
            </a:r>
            <a:endParaRPr lang="it-IT" altLang="it-IT" sz="28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957906" y="7254240"/>
            <a:ext cx="11300346" cy="539471"/>
          </a:xfrm>
          <a:prstGeom prst="rect">
            <a:avLst/>
          </a:prstGeom>
          <a:solidFill>
            <a:schemeClr val="accent6"/>
          </a:solidFill>
        </p:spPr>
        <p:txBody>
          <a:bodyPr wrap="square" lIns="107533" tIns="53767" rIns="107533" bIns="53767">
            <a:spAutoFit/>
          </a:bodyPr>
          <a:lstStyle/>
          <a:p>
            <a:pPr algn="ctr"/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Se </a:t>
            </a:r>
            <a:r>
              <a:rPr lang="en-US" sz="2800" b="1" dirty="0">
                <a:solidFill>
                  <a:schemeClr val="tx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≥ 25/42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liberi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da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progressione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dopo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6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mesi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il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regime è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considerato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attivo</a:t>
            </a:r>
            <a:endParaRPr lang="en-US" sz="28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451618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IV</a:t>
            </a:r>
            <a:endParaRPr lang="it-IT" sz="3600" b="1" dirty="0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8972" y="2000729"/>
            <a:ext cx="11103713" cy="11587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t">
            <a:normAutofit/>
          </a:bodyPr>
          <a:lstStyle/>
          <a:p>
            <a:pPr>
              <a:lnSpc>
                <a:spcPct val="125000"/>
              </a:lnSpc>
              <a:tabLst>
                <a:tab pos="5914339" algn="l"/>
                <a:tab pos="7624420" algn="l"/>
              </a:tabLst>
            </a:pP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Randomizzato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Monocentrico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Open-label,  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Fase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II</a:t>
            </a:r>
            <a:endParaRPr lang="it-IT" altLang="it-IT" sz="3200" b="1" dirty="0" smtClean="0">
              <a:effectLst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6142037" y="4382253"/>
            <a:ext cx="79701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n= 83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56445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010476"/>
              </p:ext>
            </p:extLst>
          </p:nvPr>
        </p:nvGraphicFramePr>
        <p:xfrm>
          <a:off x="2381252" y="2947916"/>
          <a:ext cx="7977004" cy="4230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8070"/>
                <a:gridCol w="1620468"/>
                <a:gridCol w="1620468"/>
                <a:gridCol w="1646943"/>
                <a:gridCol w="1521055"/>
              </a:tblGrid>
              <a:tr h="926701">
                <a:tc>
                  <a:txBody>
                    <a:bodyPr/>
                    <a:lstStyle/>
                    <a:p>
                      <a:pPr algn="ctr"/>
                      <a:endParaRPr lang="it-IT" sz="28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CR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PR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SD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PD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rgbClr val="FF5050"/>
                    </a:solidFill>
                  </a:tcPr>
                </a:tc>
              </a:tr>
              <a:tr h="1106816">
                <a:tc>
                  <a:txBody>
                    <a:bodyPr/>
                    <a:lstStyle/>
                    <a:p>
                      <a:pPr algn="ctr"/>
                      <a:r>
                        <a:rPr lang="it-IT" sz="28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PAXG</a:t>
                      </a:r>
                      <a:endParaRPr lang="it-IT" sz="28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 (2%)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 (48%)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 (33%)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 (17%)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</a:tr>
              <a:tr h="1162996">
                <a:tc>
                  <a:txBody>
                    <a:bodyPr/>
                    <a:lstStyle/>
                    <a:p>
                      <a:pPr algn="ctr"/>
                      <a:r>
                        <a:rPr lang="it-IT" sz="28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AG*</a:t>
                      </a:r>
                      <a:endParaRPr lang="it-IT" sz="28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 (5%)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 (24%)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 (44%)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 (20%)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/>
                </a:tc>
              </a:tr>
              <a:tr h="1034293">
                <a:tc>
                  <a:txBody>
                    <a:bodyPr/>
                    <a:lstStyle/>
                    <a:p>
                      <a:pPr algn="ctr"/>
                      <a:r>
                        <a:rPr lang="it-IT" sz="28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VonHoff</a:t>
                      </a:r>
                      <a:r>
                        <a:rPr lang="it-IT" sz="2800" b="1" baseline="300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it-IT" sz="2800" b="1" kern="12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28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29%</a:t>
                      </a:r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it-IT" sz="16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10" marB="4571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8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12" marR="96012" marT="63970" marB="6397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CasellaDiTesto 3476"/>
          <p:cNvSpPr txBox="1">
            <a:spLocks noChangeArrowheads="1"/>
          </p:cNvSpPr>
          <p:nvPr/>
        </p:nvSpPr>
        <p:spPr bwMode="auto">
          <a:xfrm>
            <a:off x="429908" y="8619165"/>
            <a:ext cx="11879693" cy="326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9156" tIns="24577" rIns="49156" bIns="24577">
            <a:spAutoFit/>
          </a:bodyPr>
          <a:lstStyle>
            <a:lvl1pPr defTabSz="949325">
              <a:spcBef>
                <a:spcPct val="20000"/>
              </a:spcBef>
              <a:buChar char="•"/>
              <a:defRPr sz="75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49325">
              <a:spcBef>
                <a:spcPct val="20000"/>
              </a:spcBef>
              <a:buChar char="–"/>
              <a:defRPr sz="66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49325">
              <a:spcBef>
                <a:spcPct val="20000"/>
              </a:spcBef>
              <a:buChar char="•"/>
              <a:defRPr sz="56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49325">
              <a:spcBef>
                <a:spcPct val="20000"/>
              </a:spcBef>
              <a:buChar char="–"/>
              <a:defRPr sz="47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49325">
              <a:spcBef>
                <a:spcPct val="20000"/>
              </a:spcBef>
              <a:buChar char="»"/>
              <a:defRPr sz="47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7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7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7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4932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47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*</a:t>
            </a:r>
            <a:r>
              <a:rPr lang="it-IT" altLang="it-IT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 pazienti non valutabili</a:t>
            </a:r>
            <a:endParaRPr lang="it-IT" altLang="it-IT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451618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IV</a:t>
            </a:r>
            <a:endParaRPr lang="it-IT" sz="3600" b="1" dirty="0"/>
          </a:p>
        </p:txBody>
      </p:sp>
      <p:sp>
        <p:nvSpPr>
          <p:cNvPr id="2" name="Ovale 1"/>
          <p:cNvSpPr/>
          <p:nvPr/>
        </p:nvSpPr>
        <p:spPr>
          <a:xfrm>
            <a:off x="4114800" y="3916017"/>
            <a:ext cx="3001618" cy="10336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200" dirty="0">
                <a:solidFill>
                  <a:schemeClr val="bg1"/>
                </a:solidFill>
                <a:latin typeface="Comic Sans MS" panose="030F0702030302020204" pitchFamily="66" charset="0"/>
              </a:rPr>
              <a:t>PACT-19 - stage IV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897" y="2934266"/>
            <a:ext cx="5144711" cy="385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Segnaposto contenut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9234126"/>
              </p:ext>
            </p:extLst>
          </p:nvPr>
        </p:nvGraphicFramePr>
        <p:xfrm>
          <a:off x="698961" y="2838735"/>
          <a:ext cx="5374292" cy="37626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43573"/>
                <a:gridCol w="1343573"/>
                <a:gridCol w="1343573"/>
                <a:gridCol w="1343573"/>
              </a:tblGrid>
              <a:tr h="875447">
                <a:tc>
                  <a:txBody>
                    <a:bodyPr/>
                    <a:lstStyle/>
                    <a:p>
                      <a:pPr algn="ctr"/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PAXG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AG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VonHoff</a:t>
                      </a:r>
                      <a:r>
                        <a:rPr lang="it-IT" sz="2400" baseline="300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02931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PFS6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74%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46%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44%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02931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mPFS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8.3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6.1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5.5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75447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err="1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mOS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14.4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10.7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8.5 (10.7)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02931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1y OS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62%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44%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35%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02931"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2y OS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b="1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24%</a:t>
                      </a:r>
                      <a:endParaRPr lang="it-IT" sz="2400" b="1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10-12%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400" dirty="0" smtClean="0"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9%</a:t>
                      </a:r>
                      <a:endParaRPr lang="it-IT" sz="2400" dirty="0">
                        <a:solidFill>
                          <a:schemeClr val="tx1"/>
                        </a:solidFill>
                        <a:latin typeface="+mn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6020" marR="96020" marT="64025" marB="64025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1451618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IV</a:t>
            </a:r>
            <a:endParaRPr lang="it-IT" sz="36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9968143" y="3577985"/>
            <a:ext cx="49404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O</a:t>
            </a:r>
            <a:r>
              <a:rPr lang="it-IT" b="1" dirty="0" smtClean="0"/>
              <a:t>S</a:t>
            </a:r>
            <a:endParaRPr lang="it-IT" b="1" dirty="0"/>
          </a:p>
        </p:txBody>
      </p:sp>
      <p:sp>
        <p:nvSpPr>
          <p:cNvPr id="11" name="Rettangolo 10"/>
          <p:cNvSpPr/>
          <p:nvPr/>
        </p:nvSpPr>
        <p:spPr>
          <a:xfrm>
            <a:off x="1913599" y="6783527"/>
            <a:ext cx="2942087" cy="4485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GB" altLang="it-IT" sz="2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Follow-up </a:t>
            </a:r>
            <a:r>
              <a:rPr lang="en-GB" altLang="it-IT" sz="2000" dirty="0" err="1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minimo</a:t>
            </a:r>
            <a:r>
              <a:rPr lang="en-GB" altLang="it-IT" sz="2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25 </a:t>
            </a:r>
            <a:r>
              <a:rPr lang="en-GB" altLang="it-IT" sz="2000" dirty="0" err="1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mesi</a:t>
            </a:r>
            <a:endParaRPr lang="en-GB" altLang="it-IT" sz="20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05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sellaDiTesto 10"/>
          <p:cNvSpPr txBox="1"/>
          <p:nvPr/>
        </p:nvSpPr>
        <p:spPr>
          <a:xfrm>
            <a:off x="1642414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III</a:t>
            </a:r>
            <a:endParaRPr lang="it-IT" sz="3600" b="1" dirty="0"/>
          </a:p>
        </p:txBody>
      </p:sp>
      <p:sp>
        <p:nvSpPr>
          <p:cNvPr id="14" name="Oval 5"/>
          <p:cNvSpPr>
            <a:spLocks noChangeArrowheads="1"/>
          </p:cNvSpPr>
          <p:nvPr/>
        </p:nvSpPr>
        <p:spPr bwMode="auto">
          <a:xfrm>
            <a:off x="5238497" y="3200408"/>
            <a:ext cx="2382520" cy="1731328"/>
          </a:xfrm>
          <a:prstGeom prst="ellipse">
            <a:avLst/>
          </a:prstGeom>
          <a:gradFill rotWithShape="1">
            <a:gsLst>
              <a:gs pos="0">
                <a:srgbClr val="FF9C18">
                  <a:gamma/>
                  <a:tint val="15294"/>
                  <a:invGamma/>
                </a:srgbClr>
              </a:gs>
              <a:gs pos="100000">
                <a:srgbClr val="FF9C18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lIns="107533" tIns="53767" rIns="107533" bIns="53767" anchor="ctr"/>
          <a:lstStyle/>
          <a:p>
            <a:pPr algn="ctr" defTabSz="537667" eaLnBrk="0" hangingPunct="0">
              <a:defRPr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 flipH="1">
            <a:off x="4087241" y="4711700"/>
            <a:ext cx="1920240" cy="995680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pPr algn="ctr" defTabSz="537667"/>
            <a:endParaRPr lang="it-IT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>
            <a:off x="7028140" y="4711700"/>
            <a:ext cx="1813560" cy="995680"/>
          </a:xfrm>
          <a:prstGeom prst="line">
            <a:avLst/>
          </a:prstGeom>
          <a:noFill/>
          <a:ln w="76200">
            <a:solidFill>
              <a:srgbClr val="FF9C1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107533" tIns="53767" rIns="107533" bIns="53767" anchor="ctr"/>
          <a:lstStyle/>
          <a:p>
            <a:pPr algn="ctr" defTabSz="537667"/>
            <a:endParaRPr lang="it-IT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5462039" y="3666444"/>
            <a:ext cx="1915795" cy="754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42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957906" y="5922963"/>
            <a:ext cx="5073345" cy="539471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28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PAXG</a:t>
            </a:r>
            <a:endParaRPr lang="it-IT" altLang="it-IT" sz="28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028140" y="5929285"/>
            <a:ext cx="5320080" cy="539471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7533" tIns="53767" rIns="107533" bIns="53767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537667" eaLnBrk="1" hangingPunct="1">
              <a:spcBef>
                <a:spcPct val="50000"/>
              </a:spcBef>
            </a:pPr>
            <a:r>
              <a:rPr lang="it-IT" altLang="it-IT" sz="2800" b="1" dirty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GEMCITABINA + </a:t>
            </a:r>
            <a:r>
              <a:rPr lang="it-IT" altLang="it-IT" sz="28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NAB-PACLITAXEL</a:t>
            </a:r>
            <a:endParaRPr lang="it-IT" altLang="it-IT" sz="2800" b="1" dirty="0"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7212" y="2000729"/>
            <a:ext cx="11103713" cy="11587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t">
            <a:normAutofit/>
          </a:bodyPr>
          <a:lstStyle/>
          <a:p>
            <a:pPr algn="ctr">
              <a:lnSpc>
                <a:spcPct val="125000"/>
              </a:lnSpc>
              <a:tabLst>
                <a:tab pos="5914339" algn="l"/>
                <a:tab pos="7624420" algn="l"/>
              </a:tabLst>
            </a:pP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Randomizzato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Monocentrico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, Open-label,  </a:t>
            </a:r>
            <a:r>
              <a:rPr lang="en-GB" altLang="it-IT" sz="3200" b="1" dirty="0" err="1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Fase</a:t>
            </a:r>
            <a:r>
              <a:rPr lang="en-GB" altLang="it-IT" sz="32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 II</a:t>
            </a:r>
            <a:endParaRPr lang="it-IT" altLang="it-IT" sz="3200" b="1" dirty="0" smtClean="0">
              <a:effectLst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6031251" y="4382253"/>
            <a:ext cx="79701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 smtClean="0"/>
              <a:t>n= 54</a:t>
            </a:r>
            <a:endParaRPr lang="it-IT" b="1" dirty="0"/>
          </a:p>
        </p:txBody>
      </p:sp>
      <p:sp>
        <p:nvSpPr>
          <p:cNvPr id="22" name="Rettangolo 21"/>
          <p:cNvSpPr/>
          <p:nvPr/>
        </p:nvSpPr>
        <p:spPr>
          <a:xfrm>
            <a:off x="943799" y="7275167"/>
            <a:ext cx="11300346" cy="539471"/>
          </a:xfrm>
          <a:prstGeom prst="rect">
            <a:avLst/>
          </a:prstGeom>
          <a:solidFill>
            <a:schemeClr val="accent4"/>
          </a:solidFill>
        </p:spPr>
        <p:txBody>
          <a:bodyPr wrap="square" lIns="107533" tIns="53767" rIns="107533" bIns="53767">
            <a:spAutoFit/>
          </a:bodyPr>
          <a:lstStyle/>
          <a:p>
            <a:pPr algn="ctr"/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Se </a:t>
            </a:r>
            <a:r>
              <a:rPr lang="en-US" sz="2800" b="1" dirty="0">
                <a:solidFill>
                  <a:schemeClr val="tx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≥ </a:t>
            </a:r>
            <a:r>
              <a:rPr lang="en-US" sz="2800" b="1" dirty="0" smtClean="0">
                <a:solidFill>
                  <a:schemeClr val="tx2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4/27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sono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sottoposti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a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chirurgia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il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regime è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considerato</a:t>
            </a:r>
            <a:r>
              <a:rPr lang="en-US" sz="2800" dirty="0" smtClean="0"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2800" dirty="0" err="1" smtClean="0">
                <a:ea typeface="Verdana" panose="020B0604030504040204" pitchFamily="34" charset="0"/>
                <a:cs typeface="Verdana" panose="020B0604030504040204" pitchFamily="34" charset="0"/>
              </a:rPr>
              <a:t>attivo</a:t>
            </a:r>
            <a:endParaRPr lang="en-US" sz="2800" dirty="0" smtClean="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1394356" y="8291775"/>
            <a:ext cx="1045087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smtClean="0"/>
              <a:t>MALATTIA </a:t>
            </a:r>
            <a:r>
              <a:rPr lang="it-IT" b="1" dirty="0" smtClean="0">
                <a:solidFill>
                  <a:srgbClr val="FF0000"/>
                </a:solidFill>
              </a:rPr>
              <a:t>LOCALMENTE AVANZATA </a:t>
            </a:r>
            <a:r>
              <a:rPr lang="it-IT" b="1" dirty="0" smtClean="0"/>
              <a:t>NON OPERABILE E MALATTIA </a:t>
            </a:r>
            <a:r>
              <a:rPr lang="it-IT" b="1" dirty="0" smtClean="0">
                <a:solidFill>
                  <a:srgbClr val="FF0000"/>
                </a:solidFill>
              </a:rPr>
              <a:t>BORDERLINE RESECTABLE </a:t>
            </a:r>
          </a:p>
        </p:txBody>
      </p:sp>
    </p:spTree>
    <p:extLst>
      <p:ext uri="{BB962C8B-B14F-4D97-AF65-F5344CB8AC3E}">
        <p14:creationId xmlns:p14="http://schemas.microsoft.com/office/powerpoint/2010/main" val="207021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7"/>
          <p:cNvSpPr>
            <a:spLocks noChangeArrowheads="1"/>
          </p:cNvSpPr>
          <p:nvPr/>
        </p:nvSpPr>
        <p:spPr bwMode="auto">
          <a:xfrm>
            <a:off x="423249" y="3872943"/>
            <a:ext cx="8092504" cy="2270278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07524" tIns="53762" rIns="107524" bIns="0" anchor="ctr">
            <a:spAutoFit/>
          </a:bodyPr>
          <a:lstStyle/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400" b="1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PFS</a:t>
            </a: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en-US" sz="24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PAXG	AG</a:t>
            </a: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err="1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events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22 (85%)	26 (93%)	</a:t>
            </a:r>
            <a:endParaRPr lang="en-US" sz="24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err="1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mPFS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12.5	9.9</a:t>
            </a: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PFS-6</a:t>
            </a: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en-GB" sz="24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96%</a:t>
            </a: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68% </a:t>
            </a: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PFS-12		58%	39%</a:t>
            </a:r>
          </a:p>
        </p:txBody>
      </p:sp>
      <p:sp>
        <p:nvSpPr>
          <p:cNvPr id="8" name="Rectangle 147"/>
          <p:cNvSpPr>
            <a:spLocks noChangeArrowheads="1"/>
          </p:cNvSpPr>
          <p:nvPr/>
        </p:nvSpPr>
        <p:spPr bwMode="auto">
          <a:xfrm>
            <a:off x="433704" y="6667288"/>
            <a:ext cx="8092504" cy="2147168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07524" tIns="53762" rIns="107524" bIns="0" anchor="ctr">
            <a:spAutoFit/>
          </a:bodyPr>
          <a:lstStyle/>
          <a:p>
            <a:pPr marL="205340" indent="-205340">
              <a:tabLst>
                <a:tab pos="1683944" algn="r"/>
                <a:tab pos="3056116" algn="ctr"/>
                <a:tab pos="5701513" algn="ctr"/>
                <a:tab pos="6644298" algn="ctr"/>
                <a:tab pos="9274759" algn="ctr"/>
              </a:tabLst>
              <a:defRPr/>
            </a:pPr>
            <a:r>
              <a:rPr lang="en-US" sz="28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400" b="1" dirty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OS	</a:t>
            </a: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4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PAXG	AG</a:t>
            </a:r>
          </a:p>
          <a:p>
            <a:pPr marL="205340" indent="-205340">
              <a:lnSpc>
                <a:spcPct val="150000"/>
              </a:lnSpc>
              <a:tabLst>
                <a:tab pos="1683944" algn="r"/>
                <a:tab pos="3056116" algn="ctr"/>
                <a:tab pos="5701513" algn="ctr"/>
                <a:tab pos="6644298" algn="ctr"/>
                <a:tab pos="9274759" algn="ctr"/>
              </a:tabLst>
              <a:defRPr/>
            </a:pP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err="1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events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18 (69%)	21 (75%)	</a:t>
            </a:r>
            <a:endParaRPr lang="en-US" sz="24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5340" indent="-205340">
              <a:lnSpc>
                <a:spcPct val="150000"/>
              </a:lnSpc>
              <a:tabLst>
                <a:tab pos="1683944" algn="r"/>
                <a:tab pos="3056116" algn="ctr"/>
                <a:tab pos="5701513" algn="ctr"/>
                <a:tab pos="6644298" algn="ctr"/>
                <a:tab pos="9274759" algn="ctr"/>
              </a:tabLst>
              <a:defRPr/>
            </a:pP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err="1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mOS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it-IT" sz="24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20.7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18.9</a:t>
            </a:r>
          </a:p>
          <a:p>
            <a:pPr marL="205340" indent="-205340">
              <a:lnSpc>
                <a:spcPct val="150000"/>
              </a:lnSpc>
              <a:tabLst>
                <a:tab pos="1683944" algn="r"/>
                <a:tab pos="3056116" algn="ctr"/>
                <a:tab pos="5701513" algn="ctr"/>
                <a:tab pos="6644298" algn="ctr"/>
                <a:tab pos="9274759" algn="ctr"/>
              </a:tabLst>
              <a:defRPr/>
            </a:pP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OS 18mo</a:t>
            </a: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GB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               69</a:t>
            </a: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%	</a:t>
            </a:r>
            <a:r>
              <a:rPr lang="en-GB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54</a:t>
            </a:r>
            <a:r>
              <a:rPr lang="en-GB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%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559420" y="8945860"/>
            <a:ext cx="5704592" cy="416361"/>
          </a:xfrm>
          <a:prstGeom prst="rect">
            <a:avLst/>
          </a:prstGeom>
          <a:noFill/>
        </p:spPr>
        <p:txBody>
          <a:bodyPr wrap="square" lIns="107533" tIns="53767" rIns="107533" bIns="53767" rtlCol="0">
            <a:spAutoFit/>
          </a:bodyPr>
          <a:lstStyle/>
          <a:p>
            <a:pPr algn="ctr"/>
            <a:r>
              <a:rPr lang="it-IT" sz="20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Minimum follow-up 23 </a:t>
            </a:r>
            <a:r>
              <a:rPr lang="it-IT" sz="2000" dirty="0" err="1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months</a:t>
            </a:r>
            <a:endParaRPr lang="it-IT" sz="20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423249" y="4872256"/>
            <a:ext cx="8092504" cy="12709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 sz="2400">
              <a:solidFill>
                <a:prstClr val="white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420056" y="7806517"/>
            <a:ext cx="8092505" cy="10337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642414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III</a:t>
            </a:r>
            <a:endParaRPr lang="it-IT" sz="3600" b="1" dirty="0"/>
          </a:p>
        </p:txBody>
      </p:sp>
      <p:sp>
        <p:nvSpPr>
          <p:cNvPr id="13" name="Rectangle 147"/>
          <p:cNvSpPr>
            <a:spLocks noChangeArrowheads="1"/>
          </p:cNvSpPr>
          <p:nvPr/>
        </p:nvSpPr>
        <p:spPr bwMode="auto">
          <a:xfrm>
            <a:off x="421162" y="2012100"/>
            <a:ext cx="8092504" cy="1383882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07524" tIns="53762" rIns="107524" bIns="0" anchor="ctr">
            <a:spAutoFit/>
          </a:bodyPr>
          <a:lstStyle/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RR</a:t>
            </a: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en-US" sz="24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PAXG	AG</a:t>
            </a: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en-US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PR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it-IT" sz="24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50%</a:t>
            </a:r>
            <a:r>
              <a:rPr lang="it-IT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36%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endParaRPr lang="en-US" sz="24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05340" indent="-205340">
              <a:lnSpc>
                <a:spcPct val="120000"/>
              </a:lnSpc>
              <a:tabLst>
                <a:tab pos="1683944" algn="r"/>
                <a:tab pos="3481769" algn="ctr"/>
                <a:tab pos="5479352" algn="ctr"/>
                <a:tab pos="7490003" algn="ctr"/>
                <a:tab pos="9274759" algn="ctr"/>
              </a:tabLst>
              <a:defRPr/>
            </a:pP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SD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it-IT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50%</a:t>
            </a:r>
            <a:r>
              <a:rPr lang="it-IT" sz="24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it-IT" sz="24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57%</a:t>
            </a:r>
            <a:endParaRPr lang="it-IT" sz="2400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5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7"/>
          <p:cNvSpPr>
            <a:spLocks noChangeArrowheads="1"/>
          </p:cNvSpPr>
          <p:nvPr/>
        </p:nvSpPr>
        <p:spPr bwMode="auto">
          <a:xfrm>
            <a:off x="871627" y="2834811"/>
            <a:ext cx="10960517" cy="5494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07524" tIns="53762" rIns="107524" bIns="0" anchor="ctr">
            <a:spAutoFit/>
          </a:bodyPr>
          <a:lstStyle/>
          <a:p>
            <a:pPr marL="205340" indent="-205340"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</a:t>
            </a:r>
            <a:r>
              <a:rPr lang="en-US" sz="40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PAXG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40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AG</a:t>
            </a:r>
          </a:p>
          <a:p>
            <a:pPr marL="205340" indent="-205340">
              <a:lnSpc>
                <a:spcPct val="20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   </a:t>
            </a:r>
            <a:r>
              <a:rPr lang="en-US" sz="33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RESECTED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               8 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/ 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10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                       9 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/ 15</a:t>
            </a:r>
          </a:p>
          <a:p>
            <a:pPr marL="205340" indent="-205340">
              <a:lnSpc>
                <a:spcPct val="15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</a:t>
            </a:r>
            <a:r>
              <a:rPr lang="en-US" sz="3300" b="1" baseline="-25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0 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8 (100%)	9 (100%)</a:t>
            </a:r>
          </a:p>
          <a:p>
            <a:pPr marL="205340" indent="-205340">
              <a:lnSpc>
                <a:spcPct val="15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	  </a:t>
            </a:r>
            <a:r>
              <a:rPr lang="en-US" sz="33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</a:t>
            </a:r>
            <a:r>
              <a:rPr lang="en-US" sz="3300" b="1" baseline="-25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0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5 (62.5%)	2 (22%)</a:t>
            </a:r>
          </a:p>
          <a:p>
            <a:pPr marL="205340" indent="-205340">
              <a:lnSpc>
                <a:spcPct val="15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b="1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pT</a:t>
            </a:r>
            <a:r>
              <a:rPr lang="en-US" sz="3300" b="1" baseline="-250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0-2</a:t>
            </a:r>
            <a:r>
              <a:rPr lang="en-US" sz="3300" baseline="-250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3 (37.5%)	1 (11%)</a:t>
            </a:r>
          </a:p>
          <a:p>
            <a:pPr marL="205340" indent="-205340">
              <a:lnSpc>
                <a:spcPct val="15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2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median </a:t>
            </a:r>
            <a:r>
              <a:rPr lang="en-US" sz="32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tumor size</a:t>
            </a:r>
            <a:r>
              <a:rPr lang="en-US" sz="3300" dirty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	2.0	</a:t>
            </a:r>
            <a:r>
              <a:rPr lang="en-US" sz="3300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2.4</a:t>
            </a:r>
          </a:p>
          <a:p>
            <a:pPr marL="205340" indent="-205340">
              <a:lnSpc>
                <a:spcPct val="150000"/>
              </a:lnSpc>
              <a:tabLst>
                <a:tab pos="1997583" algn="r"/>
                <a:tab pos="5479352" algn="ctr"/>
                <a:tab pos="9274759" algn="ctr"/>
              </a:tabLst>
              <a:defRPr/>
            </a:pPr>
            <a:r>
              <a:rPr lang="en-US" sz="3300" b="1" dirty="0" smtClean="0">
                <a:solidFill>
                  <a:prstClr val="black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              PFS                             4/8 (50%)                      2/9 (22%)</a:t>
            </a:r>
            <a:endParaRPr lang="en-US" sz="3300" b="1" dirty="0">
              <a:solidFill>
                <a:prstClr val="black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1801504" y="5404511"/>
            <a:ext cx="9553433" cy="14057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33" tIns="53767" rIns="107533" bIns="53767"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642414" y="451019"/>
            <a:ext cx="9446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POLICHEMIOTERAPIA NELLO STADIO III</a:t>
            </a:r>
            <a:endParaRPr lang="it-IT" sz="3600" b="1" dirty="0"/>
          </a:p>
        </p:txBody>
      </p:sp>
      <p:sp>
        <p:nvSpPr>
          <p:cNvPr id="2" name="Rettangolo 1"/>
          <p:cNvSpPr/>
          <p:nvPr/>
        </p:nvSpPr>
        <p:spPr>
          <a:xfrm>
            <a:off x="3988982" y="2048677"/>
            <a:ext cx="46439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rgbClr val="FF0000"/>
                </a:solidFill>
              </a:rPr>
              <a:t>BORDERLINE RESECTABLE 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29163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4240369" y="3074129"/>
            <a:ext cx="367235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200" b="1" u="sng" dirty="0" smtClean="0">
                <a:solidFill>
                  <a:srgbClr val="FF0000"/>
                </a:solidFill>
              </a:rPr>
              <a:t>SPONSORED BY</a:t>
            </a:r>
          </a:p>
          <a:p>
            <a:pPr algn="ctr"/>
            <a:endParaRPr lang="it-IT" sz="3200" b="1" dirty="0" smtClean="0">
              <a:solidFill>
                <a:srgbClr val="FF0000"/>
              </a:solidFill>
            </a:endParaRPr>
          </a:p>
          <a:p>
            <a:pPr algn="ctr"/>
            <a:endParaRPr lang="it-IT" sz="3200" b="1" dirty="0" smtClean="0">
              <a:solidFill>
                <a:srgbClr val="FF0000"/>
              </a:solidFill>
            </a:endParaRPr>
          </a:p>
          <a:p>
            <a:pPr algn="ctr"/>
            <a:r>
              <a:rPr lang="it-IT" sz="3200" b="1" dirty="0" smtClean="0">
                <a:solidFill>
                  <a:srgbClr val="FF0000"/>
                </a:solidFill>
              </a:rPr>
              <a:t> MY EVEREST ONLUS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765246" y="451019"/>
            <a:ext cx="88682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PACT-19: RUOLO DELLA POLICHEMIOTERAPIA</a:t>
            </a:r>
            <a:endParaRPr lang="it-IT" sz="3600" b="1" dirty="0"/>
          </a:p>
        </p:txBody>
      </p:sp>
      <p:pic>
        <p:nvPicPr>
          <p:cNvPr id="1026" name="Picture 2" descr="Risultati immagini per celg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2" y="5711753"/>
            <a:ext cx="5271190" cy="280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40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656260" y="483238"/>
            <a:ext cx="11560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b="1" dirty="0" smtClean="0"/>
              <a:t>LA SPERIMENTAZIONE CLINICA NEL CANCRO DEL PANCREAS</a:t>
            </a:r>
            <a:endParaRPr lang="it-IT" sz="3600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1089078" y="2672291"/>
            <a:ext cx="10642583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3200" b="1" dirty="0" smtClean="0"/>
              <a:t>Necessaria per patologie ORFANE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3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sz="32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200" b="1" dirty="0" err="1" smtClean="0"/>
              <a:t>Questiti</a:t>
            </a:r>
            <a:r>
              <a:rPr lang="it-IT" sz="3200" b="1" dirty="0" smtClean="0"/>
              <a:t> di Grande rilevanza clinica</a:t>
            </a:r>
          </a:p>
          <a:p>
            <a:r>
              <a:rPr lang="it-IT" dirty="0" smtClean="0"/>
              <a:t>      </a:t>
            </a:r>
          </a:p>
          <a:p>
            <a:endParaRPr lang="it-IT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3200" b="1" dirty="0"/>
              <a:t>Sono cruciali per pazienti, </a:t>
            </a:r>
            <a:r>
              <a:rPr lang="it-IT" sz="3200" b="1" dirty="0" smtClean="0"/>
              <a:t>sistemi </a:t>
            </a:r>
            <a:r>
              <a:rPr lang="it-IT" sz="3200" b="1" dirty="0"/>
              <a:t>sanitari, assicurazioni sanitarie </a:t>
            </a:r>
          </a:p>
          <a:p>
            <a:endParaRPr lang="it-IT" dirty="0" smtClean="0"/>
          </a:p>
          <a:p>
            <a:endParaRPr lang="it-IT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3200" b="1" dirty="0" smtClean="0"/>
              <a:t>Sostegno alla ricerca INDIPENDENTE</a:t>
            </a:r>
          </a:p>
          <a:p>
            <a:r>
              <a:rPr lang="it-IT" sz="3200" b="1" dirty="0" smtClean="0"/>
              <a:t>    Ruolo delle Associazioni Pazienti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242643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3335631" y="252235"/>
            <a:ext cx="59706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6600" b="1" dirty="0" smtClean="0">
                <a:solidFill>
                  <a:srgbClr val="FF0000"/>
                </a:solidFill>
              </a:rPr>
              <a:t>GRAZIE A TUTTI!</a:t>
            </a:r>
            <a:endParaRPr lang="it-IT" sz="6600" b="1" dirty="0">
              <a:solidFill>
                <a:srgbClr val="FF0000"/>
              </a:solidFill>
            </a:endParaRPr>
          </a:p>
        </p:txBody>
      </p:sp>
      <p:pic>
        <p:nvPicPr>
          <p:cNvPr id="2056" name="Picture 8" descr="Risultati immagini per my everest ONL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923" y="6231968"/>
            <a:ext cx="4252639" cy="29768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8" name="Picture 10" descr="Risultati immagini per ASSOCIAZIONE NASTRO VIO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58" y="7105542"/>
            <a:ext cx="5817544" cy="146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isultati immagini per oltre la ricerca rimin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423" y="2253234"/>
            <a:ext cx="7477677" cy="241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tangolo 3"/>
          <p:cNvSpPr/>
          <p:nvPr/>
        </p:nvSpPr>
        <p:spPr>
          <a:xfrm>
            <a:off x="-281423" y="4012813"/>
            <a:ext cx="7533861" cy="740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528" y="4012813"/>
            <a:ext cx="6754813" cy="263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Risultati immagini per PER LA VITA ONLU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557" y="2175945"/>
            <a:ext cx="4246920" cy="208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87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Custom Design">
  <a:themeElements>
    <a:clrScheme name="ONC Theme">
      <a:dk1>
        <a:srgbClr val="CDCDCF"/>
      </a:dk1>
      <a:lt1>
        <a:srgbClr val="FFFFFF"/>
      </a:lt1>
      <a:dk2>
        <a:srgbClr val="00003E"/>
      </a:dk2>
      <a:lt2>
        <a:srgbClr val="F8F45A"/>
      </a:lt2>
      <a:accent1>
        <a:srgbClr val="12AD2B"/>
      </a:accent1>
      <a:accent2>
        <a:srgbClr val="5AAACE"/>
      </a:accent2>
      <a:accent3>
        <a:srgbClr val="F6A108"/>
      </a:accent3>
      <a:accent4>
        <a:srgbClr val="4FAD26"/>
      </a:accent4>
      <a:accent5>
        <a:srgbClr val="2B85B8"/>
      </a:accent5>
      <a:accent6>
        <a:srgbClr val="8B3D9A"/>
      </a:accent6>
      <a:hlink>
        <a:srgbClr val="F6A108"/>
      </a:hlink>
      <a:folHlink>
        <a:srgbClr val="8B3D9A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solidFill>
            <a:schemeClr val="accent1"/>
          </a:solidFill>
          <a:miter lim="800000"/>
        </a:ln>
        <a:extLst/>
      </a:spPr>
      <a:bodyPr rtlCol="0" anchor="ctr"/>
      <a:lstStyle>
        <a:defPPr algn="ctr">
          <a:defRPr/>
        </a:defPPr>
      </a:lstStyle>
    </a:spDef>
    <a:lnDef>
      <a:spPr bwMode="auto">
        <a:noFill/>
        <a:ln w="2857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buNone/>
          <a:defRPr dirty="0" smtClean="0">
            <a:latin typeface="+mj-lt"/>
          </a:defRPr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NC Theme">
      <a:dk1>
        <a:srgbClr val="CDCDCF"/>
      </a:dk1>
      <a:lt1>
        <a:srgbClr val="FFFFFF"/>
      </a:lt1>
      <a:dk2>
        <a:srgbClr val="00003E"/>
      </a:dk2>
      <a:lt2>
        <a:srgbClr val="F8F45A"/>
      </a:lt2>
      <a:accent1>
        <a:srgbClr val="12AD2B"/>
      </a:accent1>
      <a:accent2>
        <a:srgbClr val="5AAACE"/>
      </a:accent2>
      <a:accent3>
        <a:srgbClr val="F6A108"/>
      </a:accent3>
      <a:accent4>
        <a:srgbClr val="4FAD26"/>
      </a:accent4>
      <a:accent5>
        <a:srgbClr val="2B85B8"/>
      </a:accent5>
      <a:accent6>
        <a:srgbClr val="8B3D9A"/>
      </a:accent6>
      <a:hlink>
        <a:srgbClr val="F6A108"/>
      </a:hlink>
      <a:folHlink>
        <a:srgbClr val="8B3D9A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none">
        <a:spAutoFit/>
      </a:bodyPr>
      <a:lstStyle>
        <a:defPPr ea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FontTx/>
          <a:buNone/>
          <a:defRPr sz="1400" b="0" dirty="0" smtClean="0">
            <a:solidFill>
              <a:schemeClr val="bg2"/>
            </a:solidFill>
          </a:defRPr>
        </a:defPPr>
      </a:lstStyle>
    </a:spDef>
    <a:lnDef>
      <a:spPr bwMode="auto">
        <a:noFill/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buNone/>
          <a:defRPr b="0" dirty="0"/>
        </a:defPPr>
      </a:lstStyle>
    </a:txDef>
  </a:objectDefaults>
  <a:extraClrSchemeLst>
    <a:extraClrScheme>
      <a:clrScheme name="Custom Design 1">
        <a:dk1>
          <a:srgbClr val="CDCDCF"/>
        </a:dk1>
        <a:lt1>
          <a:srgbClr val="FFFFFF"/>
        </a:lt1>
        <a:dk2>
          <a:srgbClr val="09003E"/>
        </a:dk2>
        <a:lt2>
          <a:srgbClr val="F2F23A"/>
        </a:lt2>
        <a:accent1>
          <a:srgbClr val="12AD2B"/>
        </a:accent1>
        <a:accent2>
          <a:srgbClr val="5AAACE"/>
        </a:accent2>
        <a:accent3>
          <a:srgbClr val="AAAAAF"/>
        </a:accent3>
        <a:accent4>
          <a:srgbClr val="DADADA"/>
        </a:accent4>
        <a:accent5>
          <a:srgbClr val="AAD3AC"/>
        </a:accent5>
        <a:accent6>
          <a:srgbClr val="519ABA"/>
        </a:accent6>
        <a:hlink>
          <a:srgbClr val="F6A108"/>
        </a:hlink>
        <a:folHlink>
          <a:srgbClr val="2B85B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11775</TotalTime>
  <Words>1179</Words>
  <Application>Microsoft Office PowerPoint</Application>
  <PresentationFormat>Formato A3 (297x420 mm)</PresentationFormat>
  <Paragraphs>356</Paragraphs>
  <Slides>29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7</vt:i4>
      </vt:variant>
      <vt:variant>
        <vt:lpstr>Titoli diapositive</vt:lpstr>
      </vt:variant>
      <vt:variant>
        <vt:i4>29</vt:i4>
      </vt:variant>
    </vt:vector>
  </HeadingPairs>
  <TitlesOfParts>
    <vt:vector size="36" baseType="lpstr">
      <vt:lpstr>1_Custom Design</vt:lpstr>
      <vt:lpstr>Custom Design</vt:lpstr>
      <vt:lpstr>Office Theme</vt:lpstr>
      <vt:lpstr>Default Design</vt:lpstr>
      <vt:lpstr>Tema di Office</vt:lpstr>
      <vt:lpstr>1_Tema di Office</vt:lpstr>
      <vt:lpstr>1_Default Design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THE HISTORY OF PC TREATMENT</vt:lpstr>
      <vt:lpstr>Presentazione standard di PowerPoint</vt:lpstr>
      <vt:lpstr>Randomizzato, Multicentrico, Open-label,  Fase II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Randomizzato, Monocentrico, Open-label,  Fase II</vt:lpstr>
      <vt:lpstr>Presentazione standard di PowerPoint</vt:lpstr>
      <vt:lpstr>PACT-19 - stage IV</vt:lpstr>
      <vt:lpstr>Randomizzato, Monocentrico, Open-label,  Fase II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Alfonso Luca Passafaro</dc:creator>
  <cp:lastModifiedBy>Stefania Bracchi</cp:lastModifiedBy>
  <cp:revision>202</cp:revision>
  <cp:lastPrinted>2018-05-18T16:16:47Z</cp:lastPrinted>
  <dcterms:created xsi:type="dcterms:W3CDTF">2017-02-28T18:42:34Z</dcterms:created>
  <dcterms:modified xsi:type="dcterms:W3CDTF">2018-06-15T07:41:27Z</dcterms:modified>
</cp:coreProperties>
</file>