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84" r:id="rId2"/>
    <p:sldId id="361" r:id="rId3"/>
    <p:sldId id="364" r:id="rId4"/>
    <p:sldId id="375" r:id="rId5"/>
    <p:sldId id="394" r:id="rId6"/>
    <p:sldId id="385" r:id="rId7"/>
    <p:sldId id="386" r:id="rId8"/>
    <p:sldId id="373" r:id="rId9"/>
    <p:sldId id="392" r:id="rId10"/>
    <p:sldId id="396" r:id="rId11"/>
    <p:sldId id="397" r:id="rId12"/>
    <p:sldId id="399" r:id="rId13"/>
    <p:sldId id="395" r:id="rId14"/>
    <p:sldId id="365" r:id="rId15"/>
    <p:sldId id="388" r:id="rId16"/>
    <p:sldId id="389" r:id="rId17"/>
    <p:sldId id="390" r:id="rId18"/>
    <p:sldId id="391" r:id="rId19"/>
    <p:sldId id="382" r:id="rId20"/>
  </p:sldIdLst>
  <p:sldSz cx="9144000" cy="6858000" type="screen4x3"/>
  <p:notesSz cx="6888163" cy="962342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2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00FF99"/>
    <a:srgbClr val="FFFF00"/>
    <a:srgbClr val="FF9933"/>
    <a:srgbClr val="66FF33"/>
    <a:srgbClr val="FF0000"/>
    <a:srgbClr val="000099"/>
    <a:srgbClr val="66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61" autoAdjust="0"/>
    <p:restoredTop sz="97572" autoAdjust="0"/>
  </p:normalViewPr>
  <p:slideViewPr>
    <p:cSldViewPr>
      <p:cViewPr>
        <p:scale>
          <a:sx n="100" d="100"/>
          <a:sy n="100" d="100"/>
        </p:scale>
        <p:origin x="-744" y="1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1614" y="210"/>
      </p:cViewPr>
      <p:guideLst>
        <p:guide orient="horz" pos="3031"/>
        <p:guide pos="216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defTabSz="942975"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663" y="0"/>
            <a:ext cx="29845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r" defTabSz="942975"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2413"/>
            <a:ext cx="29845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defTabSz="942975"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663" y="9142413"/>
            <a:ext cx="29845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r" defTabSz="942975">
              <a:defRPr b="0"/>
            </a:lvl1pPr>
          </a:lstStyle>
          <a:p>
            <a:pPr>
              <a:defRPr/>
            </a:pPr>
            <a:fld id="{482F7B71-0F77-42B4-BB16-6714D26399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253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990600" y="685800"/>
            <a:ext cx="4876800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572000"/>
            <a:ext cx="5029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44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b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144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b="0"/>
            </a:lvl1pPr>
          </a:lstStyle>
          <a:p>
            <a:pPr>
              <a:defRPr/>
            </a:pPr>
            <a:fld id="{02AB58D1-DDD5-46B2-80E4-4FE0EBB815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9EDD94-400C-4110-9F86-5CB89BFC20DA}" type="slidenum">
              <a:rPr lang="it-IT" altLang="it-IT" smtClean="0">
                <a:solidFill>
                  <a:srgbClr val="000000"/>
                </a:solidFill>
              </a:rPr>
              <a:pPr/>
              <a:t>1</a:t>
            </a:fld>
            <a:endParaRPr lang="it-IT" altLang="it-IT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it-IT" altLang="it-IT" smtClean="0"/>
              <a:t>Queste le attività svolte.</a:t>
            </a:r>
          </a:p>
          <a:p>
            <a:pPr eaLnBrk="1" hangingPunct="1"/>
            <a:r>
              <a:rPr lang="it-IT" altLang="it-IT" smtClean="0"/>
              <a:t>La finalità è di garantire accesso alle terapie farmacologiche nel modo più facile e sicuro ad ogni utente.</a:t>
            </a:r>
          </a:p>
          <a:p>
            <a:pPr eaLnBrk="1" hangingPunct="1"/>
            <a:endParaRPr lang="it-IT" altLang="it-IT" smtClean="0"/>
          </a:p>
        </p:txBody>
      </p:sp>
      <p:sp>
        <p:nvSpPr>
          <p:cNvPr id="2458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D64DC3-951E-403E-B5D6-C23DA11530FE}" type="slidenum">
              <a:rPr lang="it-IT" altLang="it-IT" smtClean="0"/>
              <a:pPr/>
              <a:t>2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it-IT" altLang="it-IT" smtClean="0"/>
              <a:t>Un farmaco è efficace se viene utilizzato nel modo appropriato</a:t>
            </a:r>
          </a:p>
          <a:p>
            <a:pPr eaLnBrk="1" hangingPunct="1"/>
            <a:r>
              <a:rPr lang="it-IT" altLang="it-IT" smtClean="0"/>
              <a:t>Ognuno avrà sperimentato quanto possono essere importanti queste attività</a:t>
            </a:r>
          </a:p>
          <a:p>
            <a:pPr eaLnBrk="1" hangingPunct="1"/>
            <a:endParaRPr lang="it-IT" altLang="it-IT" smtClean="0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7B15DF-3334-43D2-8BCC-B3A147A83827}" type="slidenum">
              <a:rPr lang="it-IT" altLang="it-IT" smtClean="0"/>
              <a:pPr/>
              <a:t>3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2662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D0E18E-7A5F-482C-902E-AEBD89C68EB6}" type="slidenum">
              <a:rPr lang="it-IT" altLang="it-IT" smtClean="0"/>
              <a:pPr/>
              <a:t>4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2765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7C31ED-09AD-40E9-856B-E20F1BA4F796}" type="slidenum">
              <a:rPr lang="it-IT" altLang="it-IT" smtClean="0"/>
              <a:pPr/>
              <a:t>5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2867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5DC85E-3EF7-43F2-B6B0-2BBBA32DEF24}" type="slidenum">
              <a:rPr lang="it-IT" altLang="it-IT" smtClean="0"/>
              <a:pPr/>
              <a:t>6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1F9232-4101-4D0B-BA9B-26B1D1E1044D}" type="slidenum">
              <a:rPr lang="it-IT" altLang="it-IT" smtClean="0"/>
              <a:pPr/>
              <a:t>7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3072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A7FF2A-8A99-4502-BD5E-D7C769FE3D7D}" type="slidenum">
              <a:rPr lang="it-IT" altLang="it-IT" smtClean="0"/>
              <a:pPr/>
              <a:t>8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altLang="it-IT" smtClean="0"/>
          </a:p>
        </p:txBody>
      </p:sp>
      <p:sp>
        <p:nvSpPr>
          <p:cNvPr id="3174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9A5744-3BB1-4670-8106-76F1EAB5BE16}" type="slidenum">
              <a:rPr lang="it-IT" altLang="it-IT" smtClean="0"/>
              <a:pPr/>
              <a:t>9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277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F6B712-7E98-4CD0-A13A-508A55D3DBBA}" type="slidenum">
              <a:rPr lang="it-IT" altLang="it-IT" smtClean="0"/>
              <a:pPr/>
              <a:t>10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379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0E1DBA-9BD4-48A0-981D-3195352797D5}" type="slidenum">
              <a:rPr lang="it-IT" altLang="it-IT" smtClean="0"/>
              <a:pPr/>
              <a:t>12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482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761477-51B0-4AAA-9D52-71A5CA0DA4A3}" type="slidenum">
              <a:rPr lang="it-IT" altLang="it-IT" smtClean="0"/>
              <a:pPr/>
              <a:t>13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584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783CD9-67EE-4D76-B333-B503BEBAB950}" type="slidenum">
              <a:rPr lang="it-IT" altLang="it-IT" smtClean="0"/>
              <a:pPr/>
              <a:t>14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686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9FCECB-AC96-460B-B98A-C05847D8910A}" type="slidenum">
              <a:rPr lang="it-IT" altLang="it-IT" smtClean="0"/>
              <a:pPr/>
              <a:t>15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7892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0698E4-628A-46F5-AAD4-D25B6A1A340D}" type="slidenum">
              <a:rPr lang="it-IT" altLang="it-IT" smtClean="0"/>
              <a:pPr/>
              <a:t>16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891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425430-D851-4EF9-81B2-6CF1814DDB32}" type="slidenum">
              <a:rPr lang="it-IT" altLang="it-IT" smtClean="0"/>
              <a:pPr/>
              <a:t>17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3994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5CF472-F2E7-4967-B1AB-91EE1AA9AEC4}" type="slidenum">
              <a:rPr lang="it-IT" altLang="it-IT" smtClean="0"/>
              <a:pPr/>
              <a:t>18</a:t>
            </a:fld>
            <a:endParaRPr lang="it-IT" alt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7" name="Sottotito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E4938-3554-4F98-AB5B-6E43E00FEB3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D45F5-470F-444E-BD12-DEC9490F1FD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6FDF9-A1B9-4295-B6AA-4360DDD93E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C2C53-670B-41D3-A76E-4BB4B5C89AE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A1C0D-2362-4E44-928B-546D4B033C5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9C3B3-6B1D-4CA6-8F3C-A8353C8C874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2EC81-BB99-4702-BFD8-AB3579CDD1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9B1A2-C55E-4D90-9B48-3D6E95D08E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taglia e arrotonda singolo angolo rettangolo 13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angolo rettangolo 14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igura a mano libera 15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igura a mano libera 16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 dirty="0"/>
          </a:p>
        </p:txBody>
      </p:sp>
      <p:sp>
        <p:nvSpPr>
          <p:cNvPr id="9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13819-7C01-4514-95B7-A39B83150C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1D88-4773-4E4C-ABF5-4D3FEE86A04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67BE9-4F65-4D1B-A223-D4E8F90FDB7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999">
              <a:srgbClr val="DDEBCF"/>
            </a:gs>
            <a:gs pos="87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a a mano libera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igura a mano libera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Segnaposto tito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  <a:endParaRPr lang="en-US" altLang="it-IT" smtClean="0"/>
          </a:p>
        </p:txBody>
      </p:sp>
      <p:sp>
        <p:nvSpPr>
          <p:cNvPr id="1029" name="Segnaposto tes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  <a:endParaRPr lang="en-US" altLang="it-IT" smtClean="0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2" name="Segnaposto piè di pagina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B74F025-DBB6-4FC4-B73E-A39475A1AFC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grpSp>
        <p:nvGrpSpPr>
          <p:cNvPr id="1033" name="Grup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igura a mano liber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igura a mano liber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3" r:id="rId9"/>
    <p:sldLayoutId id="2147483861" r:id="rId10"/>
    <p:sldLayoutId id="2147483862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0B050"/>
        </a:buClr>
        <a:buSzPct val="95000"/>
        <a:buFont typeface="Wingdings 2" pitchFamily="16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6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6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0B050"/>
        </a:buClr>
        <a:buSzPct val="65000"/>
        <a:buFont typeface="Wingdings 2" pitchFamily="16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007A37"/>
        </a:buClr>
        <a:buSzPct val="65000"/>
        <a:buFont typeface="Wingdings 2" pitchFamily="16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segretariofederfarmabrescia@gmail.com" TargetMode="External"/><Relationship Id="rId2" Type="http://schemas.openxmlformats.org/officeDocument/2006/relationships/hyperlink" Target="mailto:mlfbell@tin.i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1"/>
          <p:cNvSpPr>
            <a:spLocks noGrp="1"/>
          </p:cNvSpPr>
          <p:nvPr>
            <p:ph type="title"/>
          </p:nvPr>
        </p:nvSpPr>
        <p:spPr>
          <a:xfrm>
            <a:off x="468313" y="4652963"/>
            <a:ext cx="8207375" cy="1431925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it-IT" altLang="it-IT" sz="3600" b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SCOMPENSO CARDIACO</a:t>
            </a:r>
            <a:r>
              <a:rPr lang="it-IT" altLang="it-IT" sz="2800" b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it-IT" altLang="it-IT" sz="2800" b="1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</a:br>
            <a:r>
              <a:rPr lang="it-IT" altLang="it-IT" sz="2800" b="1" i="1" cap="small" dirty="0" smtClean="0"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quale contributo dalla farmacia?</a:t>
            </a:r>
            <a:r>
              <a:rPr lang="it-IT" altLang="it-IT" sz="2800" b="1" i="1" cap="small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it-IT" altLang="it-IT" sz="2800" b="1" i="1" cap="small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</a:br>
            <a:r>
              <a:rPr lang="it-IT" altLang="it-IT" sz="28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Marco Belloni - Farmacista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7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468313" y="981075"/>
            <a:ext cx="8207375" cy="3805238"/>
          </a:xfrm>
          <a:noFill/>
        </p:spPr>
      </p:pic>
      <p:sp>
        <p:nvSpPr>
          <p:cNvPr id="3077" name="Titolo 1"/>
          <p:cNvSpPr txBox="1">
            <a:spLocks/>
          </p:cNvSpPr>
          <p:nvPr/>
        </p:nvSpPr>
        <p:spPr bwMode="auto">
          <a:xfrm>
            <a:off x="468313" y="5732463"/>
            <a:ext cx="8207375" cy="3603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r"/>
            <a:r>
              <a:rPr lang="it-IT" altLang="it-IT" sz="28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it-IT" altLang="it-IT" sz="28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</a:br>
            <a:r>
              <a:rPr lang="it-IT" altLang="it-IT" sz="2400" i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Marco Belloni – Farmacista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ATTIVITA’ DELLA FARMACIA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675"/>
            <a:ext cx="8229600" cy="4392613"/>
          </a:xfrm>
        </p:spPr>
        <p:txBody>
          <a:bodyPr/>
          <a:lstStyle/>
          <a:p>
            <a:pPr eaLnBrk="1" hangingPunct="1"/>
            <a:r>
              <a:rPr lang="it-IT" altLang="it-IT" sz="3200" smtClean="0"/>
              <a:t>Approvvigionamento, conservazione e dispensazione di farmaci e presidi</a:t>
            </a:r>
          </a:p>
          <a:p>
            <a:pPr eaLnBrk="1" hangingPunct="1"/>
            <a:r>
              <a:rPr lang="it-IT" altLang="it-IT" sz="3200" smtClean="0"/>
              <a:t>Preparazioni galeniche</a:t>
            </a:r>
          </a:p>
          <a:p>
            <a:pPr eaLnBrk="1" hangingPunct="1"/>
            <a:r>
              <a:rPr lang="it-IT" altLang="it-IT" sz="3200" smtClean="0"/>
              <a:t>Farmacovigilanza</a:t>
            </a:r>
          </a:p>
          <a:p>
            <a:pPr eaLnBrk="1" hangingPunct="1"/>
            <a:r>
              <a:rPr lang="it-IT" altLang="it-IT" sz="3200" smtClean="0"/>
              <a:t>Promozione della salute / educazione sanitaria</a:t>
            </a:r>
          </a:p>
          <a:p>
            <a:pPr eaLnBrk="1" hangingPunct="1"/>
            <a:r>
              <a:rPr lang="it-IT" altLang="it-IT" sz="3200" smtClean="0"/>
              <a:t>Servizi (CUP, Autoanalisi, Telemedicina, …)</a:t>
            </a:r>
          </a:p>
        </p:txBody>
      </p:sp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050"/>
          <p:cNvSpPr>
            <a:spLocks noGrp="1" noChangeArrowheads="1"/>
          </p:cNvSpPr>
          <p:nvPr>
            <p:ph type="title"/>
          </p:nvPr>
        </p:nvSpPr>
        <p:spPr>
          <a:xfrm>
            <a:off x="685800" y="333375"/>
            <a:ext cx="7772400" cy="1079500"/>
          </a:xfrm>
        </p:spPr>
        <p:txBody>
          <a:bodyPr>
            <a:normAutofit/>
          </a:bodyPr>
          <a:lstStyle/>
          <a:p>
            <a:pPr marL="685800" indent="-685800" eaLnBrk="1" fontAlgn="auto" hangingPunct="1">
              <a:spcAft>
                <a:spcPts val="0"/>
              </a:spcAft>
              <a:buFont typeface="Calibri" panose="020F0502020204030204" pitchFamily="34" charset="0"/>
              <a:buChar char="•"/>
              <a:defRPr/>
            </a:pP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DISPENSAZIONE</a:t>
            </a:r>
          </a:p>
        </p:txBody>
      </p:sp>
      <p:sp>
        <p:nvSpPr>
          <p:cNvPr id="4099" name="Rectangle 2051"/>
          <p:cNvSpPr>
            <a:spLocks noGrp="1" noChangeArrowheads="1"/>
          </p:cNvSpPr>
          <p:nvPr>
            <p:ph idx="1"/>
          </p:nvPr>
        </p:nvSpPr>
        <p:spPr>
          <a:xfrm>
            <a:off x="685800" y="1341438"/>
            <a:ext cx="7772400" cy="4754562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it-IT" sz="3200" dirty="0" smtClean="0"/>
              <a:t>Il farmacista ribadisce ed integra le indicazioni date dal medico:</a:t>
            </a:r>
          </a:p>
          <a:p>
            <a:pPr marL="800100" lvl="1" indent="-342900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it-IT" sz="2800" dirty="0" smtClean="0"/>
              <a:t>posologia e modalità di assunzione</a:t>
            </a:r>
          </a:p>
          <a:p>
            <a:pPr marL="800100" lvl="1" indent="-342900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it-IT" sz="2800" dirty="0" smtClean="0"/>
              <a:t>medicinali equivalenti</a:t>
            </a:r>
          </a:p>
          <a:p>
            <a:pPr marL="800100" lvl="1" indent="-342900" eaLnBrk="1" fontAlgn="auto" hangingPunct="1">
              <a:spcAft>
                <a:spcPts val="0"/>
              </a:spcAft>
              <a:buFont typeface="Arial" charset="0"/>
              <a:buChar char="•"/>
              <a:defRPr/>
            </a:pPr>
            <a:r>
              <a:rPr lang="it-IT" sz="2800" dirty="0" smtClean="0"/>
              <a:t>interazioni ed effetti indesiderati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it-IT" sz="3200" dirty="0" smtClean="0"/>
              <a:t>Ascolto e rassicurazione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r>
              <a:rPr lang="it-IT" sz="3200" dirty="0" smtClean="0"/>
              <a:t>Il farmacista consiglia e guida nell’automedicazione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it-IT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it-IT" dirty="0" smtClean="0"/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09600"/>
            <a:ext cx="8280400" cy="1676400"/>
          </a:xfrm>
        </p:spPr>
        <p:txBody>
          <a:bodyPr>
            <a:normAutofit fontScale="90000"/>
          </a:bodyPr>
          <a:lstStyle/>
          <a:p>
            <a:pPr marL="685800" indent="-685800" eaLnBrk="1" fontAlgn="auto" hangingPunct="1">
              <a:spcAft>
                <a:spcPts val="0"/>
              </a:spcAft>
              <a:buFont typeface="Calibri" panose="020F0502020204030204" pitchFamily="34" charset="0"/>
              <a:buChar char="•"/>
              <a:defRPr/>
            </a:pP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PREVENZIONE/INFORMAZIONE</a:t>
            </a:r>
            <a:r>
              <a:rPr lang="it-IT" sz="4800" b="1" dirty="0" smtClean="0"/>
              <a:t/>
            </a:r>
            <a:br>
              <a:rPr lang="it-IT" sz="4800" b="1" dirty="0" smtClean="0"/>
            </a:br>
            <a:endParaRPr lang="it-IT" sz="4800" b="1" dirty="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060575"/>
            <a:ext cx="8135937" cy="2376488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it-IT" altLang="it-IT" sz="4000" smtClean="0"/>
              <a:t>Screening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it-IT" altLang="it-IT" sz="4000" smtClean="0"/>
              <a:t>Sensibilizzazione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it-IT" altLang="it-IT" sz="4000" smtClean="0"/>
              <a:t>Educazione sanitaria</a:t>
            </a:r>
          </a:p>
          <a:p>
            <a:pPr eaLnBrk="1" hangingPunct="1">
              <a:buFont typeface="Wingdings" pitchFamily="2" charset="2"/>
              <a:buChar char="Ø"/>
            </a:pPr>
            <a:endParaRPr lang="it-IT" altLang="it-IT" sz="4000" smtClean="0"/>
          </a:p>
        </p:txBody>
      </p:sp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/>
          <a:lstStyle/>
          <a:p>
            <a:pPr marL="0" indent="0">
              <a:buFont typeface="Wingdings 2" pitchFamily="16" charset="2"/>
              <a:buNone/>
              <a:defRPr/>
            </a:pPr>
            <a:r>
              <a:rPr lang="it-IT" sz="5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SCOMPENSO CARDIACO:</a:t>
            </a:r>
            <a:br>
              <a:rPr lang="it-IT" sz="5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</a:br>
            <a:r>
              <a:rPr lang="it-IT" sz="5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- </a:t>
            </a:r>
            <a:r>
              <a:rPr lang="it-IT" sz="50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risultati importanti </a:t>
            </a:r>
            <a:br>
              <a:rPr lang="it-IT" sz="50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it-IT" sz="50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- nuove sfide</a:t>
            </a:r>
          </a:p>
          <a:p>
            <a:pPr marL="0" indent="0">
              <a:buFont typeface="Wingdings 2" pitchFamily="16" charset="2"/>
              <a:buNone/>
              <a:defRPr/>
            </a:pPr>
            <a:r>
              <a:rPr lang="it-IT" sz="5000" b="1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Quale contributo dalla farmacia?</a:t>
            </a:r>
            <a:endParaRPr lang="it-IT" sz="5000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egnaposto contenuto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2808287"/>
          </a:xfrm>
        </p:spPr>
        <p:txBody>
          <a:bodyPr/>
          <a:lstStyle/>
          <a:p>
            <a:pPr>
              <a:spcBef>
                <a:spcPct val="50000"/>
              </a:spcBef>
              <a:buFont typeface="Arial" charset="0"/>
              <a:buNone/>
              <a:defRPr/>
            </a:pPr>
            <a:r>
              <a:rPr lang="it-IT" altLang="it-IT" sz="3600" b="1" i="1" dirty="0" smtClean="0">
                <a:solidFill>
                  <a:schemeClr val="accent2"/>
                </a:solidFill>
                <a:latin typeface="Arial" charset="0"/>
              </a:rPr>
              <a:t>The </a:t>
            </a:r>
            <a:r>
              <a:rPr lang="it-IT" altLang="it-IT" sz="3600" b="1" i="1" dirty="0" err="1" smtClean="0">
                <a:solidFill>
                  <a:schemeClr val="accent2"/>
                </a:solidFill>
                <a:latin typeface="Arial" charset="0"/>
              </a:rPr>
              <a:t>pharmacist’s</a:t>
            </a:r>
            <a:r>
              <a:rPr lang="it-IT" altLang="it-IT" sz="3600" b="1" i="1" dirty="0" smtClean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it-IT" altLang="it-IT" sz="3600" b="1" i="1" dirty="0" err="1" smtClean="0">
                <a:solidFill>
                  <a:schemeClr val="accent2"/>
                </a:solidFill>
                <a:latin typeface="Arial" charset="0"/>
              </a:rPr>
              <a:t>Role</a:t>
            </a:r>
            <a:endParaRPr lang="it-IT" altLang="it-IT" sz="3600" b="1" i="1" dirty="0" smtClean="0">
              <a:solidFill>
                <a:schemeClr val="accent2"/>
              </a:solidFill>
              <a:latin typeface="Arial" charset="0"/>
            </a:endParaRPr>
          </a:p>
          <a:p>
            <a:pPr>
              <a:spcBef>
                <a:spcPct val="50000"/>
              </a:spcBef>
              <a:buFont typeface="Arial" charset="0"/>
              <a:buNone/>
              <a:defRPr/>
            </a:pPr>
            <a:r>
              <a:rPr lang="it-IT" altLang="it-IT" sz="3600" b="1" i="1" dirty="0" err="1" smtClean="0">
                <a:solidFill>
                  <a:schemeClr val="accent2"/>
                </a:solidFill>
                <a:latin typeface="Arial" charset="0"/>
              </a:rPr>
              <a:t>is</a:t>
            </a:r>
            <a:r>
              <a:rPr lang="it-IT" altLang="it-IT" sz="3600" b="1" i="1" dirty="0" smtClean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it-IT" altLang="it-IT" sz="3600" b="1" i="1" dirty="0" err="1" smtClean="0">
                <a:solidFill>
                  <a:schemeClr val="accent2"/>
                </a:solidFill>
                <a:latin typeface="Arial" charset="0"/>
              </a:rPr>
              <a:t>changing</a:t>
            </a:r>
            <a:r>
              <a:rPr lang="it-IT" altLang="it-IT" sz="3600" b="1" i="1" dirty="0" smtClean="0">
                <a:solidFill>
                  <a:schemeClr val="accent2"/>
                </a:solidFill>
                <a:latin typeface="Arial" charset="0"/>
              </a:rPr>
              <a:t> ... 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from </a:t>
            </a:r>
            <a:r>
              <a:rPr lang="it-IT" altLang="it-IT" sz="3600" b="1" i="1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making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it-IT" altLang="it-IT" sz="3600" b="1" i="1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drugs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to</a:t>
            </a:r>
          </a:p>
          <a:p>
            <a:pPr algn="r">
              <a:spcBef>
                <a:spcPct val="50000"/>
              </a:spcBef>
              <a:buFont typeface="Arial" charset="0"/>
              <a:buNone/>
              <a:defRPr/>
            </a:pPr>
            <a:r>
              <a:rPr lang="it-IT" altLang="it-IT" sz="3600" b="1" i="1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making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it-IT" altLang="it-IT" sz="3600" b="1" i="1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drugs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 work </a:t>
            </a:r>
            <a:r>
              <a:rPr lang="it-IT" altLang="it-IT" sz="3600" b="1" i="1" dirty="0" err="1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better</a:t>
            </a:r>
            <a:r>
              <a:rPr lang="it-IT" altLang="it-IT" sz="3600" b="1" i="1" dirty="0" smtClean="0">
                <a:solidFill>
                  <a:schemeClr val="accent3">
                    <a:lumMod val="50000"/>
                  </a:schemeClr>
                </a:solidFill>
                <a:latin typeface="Arial" charset="0"/>
              </a:rPr>
              <a:t>!</a:t>
            </a:r>
          </a:p>
        </p:txBody>
      </p:sp>
      <p:grpSp>
        <p:nvGrpSpPr>
          <p:cNvPr id="8195" name="Gruppo 7"/>
          <p:cNvGrpSpPr>
            <a:grpSpLocks/>
          </p:cNvGrpSpPr>
          <p:nvPr/>
        </p:nvGrpSpPr>
        <p:grpSpPr bwMode="auto">
          <a:xfrm>
            <a:off x="492125" y="4292600"/>
            <a:ext cx="4191000" cy="1477963"/>
            <a:chOff x="285720" y="5143512"/>
            <a:chExt cx="4191000" cy="1477963"/>
          </a:xfrm>
        </p:grpSpPr>
        <p:grpSp>
          <p:nvGrpSpPr>
            <p:cNvPr id="8197" name="Group 5"/>
            <p:cNvGrpSpPr>
              <a:grpSpLocks/>
            </p:cNvGrpSpPr>
            <p:nvPr/>
          </p:nvGrpSpPr>
          <p:grpSpPr bwMode="auto">
            <a:xfrm>
              <a:off x="285720" y="5143512"/>
              <a:ext cx="4191000" cy="1477963"/>
              <a:chOff x="192" y="3456"/>
              <a:chExt cx="2640" cy="931"/>
            </a:xfrm>
          </p:grpSpPr>
          <p:sp>
            <p:nvSpPr>
              <p:cNvPr id="8199" name="Text Box 4"/>
              <p:cNvSpPr txBox="1">
                <a:spLocks noChangeArrowheads="1"/>
              </p:cNvSpPr>
              <p:nvPr/>
            </p:nvSpPr>
            <p:spPr bwMode="auto">
              <a:xfrm>
                <a:off x="192" y="3456"/>
                <a:ext cx="2640" cy="931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it-IT" altLang="it-IT">
                  <a:latin typeface="Arial Unicode MS" charset="0"/>
                  <a:cs typeface="Arial" charset="0"/>
                </a:endParaRPr>
              </a:p>
              <a:p>
                <a:endParaRPr lang="it-IT" altLang="it-IT">
                  <a:latin typeface="Arial Unicode MS" charset="0"/>
                  <a:cs typeface="Arial" charset="0"/>
                </a:endParaRPr>
              </a:p>
              <a:p>
                <a:endParaRPr lang="it-IT" altLang="it-IT">
                  <a:latin typeface="Arial Unicode MS" charset="0"/>
                  <a:cs typeface="Arial" charset="0"/>
                </a:endParaRPr>
              </a:p>
              <a:p>
                <a:endParaRPr lang="it-IT" altLang="it-IT">
                  <a:latin typeface="Arial Unicode MS" charset="0"/>
                  <a:cs typeface="Arial" charset="0"/>
                </a:endParaRPr>
              </a:p>
              <a:p>
                <a:endParaRPr lang="it-IT" altLang="it-IT">
                  <a:latin typeface="Arial Unicode MS" charset="0"/>
                  <a:cs typeface="Arial" charset="0"/>
                </a:endParaRPr>
              </a:p>
            </p:txBody>
          </p:sp>
          <p:pic>
            <p:nvPicPr>
              <p:cNvPr id="8200" name="Picture 3" descr="APhA_Header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0" y="3504"/>
                <a:ext cx="2400" cy="5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198" name="Rettangolo 6"/>
            <p:cNvSpPr>
              <a:spLocks noChangeArrowheads="1"/>
            </p:cNvSpPr>
            <p:nvPr/>
          </p:nvSpPr>
          <p:spPr bwMode="auto">
            <a:xfrm>
              <a:off x="2143108" y="6000768"/>
              <a:ext cx="2286016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altLang="it-IT" sz="1600">
                  <a:latin typeface="Arial Narrow" pitchFamily="34" charset="0"/>
                  <a:cs typeface="Arial" charset="0"/>
                </a:rPr>
                <a:t>John A. Gans, Pharm. D. </a:t>
              </a:r>
            </a:p>
            <a:p>
              <a:r>
                <a:rPr lang="it-IT" altLang="it-IT" sz="1600">
                  <a:latin typeface="Arial Narrow" pitchFamily="34" charset="0"/>
                  <a:cs typeface="Arial" charset="0"/>
                </a:rPr>
                <a:t>Executive Vice President</a:t>
              </a:r>
            </a:p>
          </p:txBody>
        </p:sp>
      </p:grp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b="1" smtClean="0"/>
              <a:t>Pharmaceutical care</a:t>
            </a:r>
          </a:p>
        </p:txBody>
      </p:sp>
      <p:sp>
        <p:nvSpPr>
          <p:cNvPr id="819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US" altLang="it-IT" dirty="0" smtClean="0"/>
              <a:t>	</a:t>
            </a:r>
            <a:r>
              <a:rPr lang="en-US" altLang="it-IT" sz="2000" dirty="0" smtClean="0">
                <a:solidFill>
                  <a:schemeClr val="accent1">
                    <a:lumMod val="75000"/>
                  </a:schemeClr>
                </a:solidFill>
              </a:rPr>
              <a:t>Pharmaceutical care is the responsible provision of drug therapy for the purpose of achieving definite outcomes which improve a patient’s quality of life </a:t>
            </a:r>
            <a:r>
              <a:rPr lang="en-US" altLang="it-IT" sz="2000" i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altLang="it-IT" sz="2000" i="1" dirty="0" err="1" smtClean="0">
                <a:solidFill>
                  <a:schemeClr val="accent1">
                    <a:lumMod val="75000"/>
                  </a:schemeClr>
                </a:solidFill>
              </a:rPr>
              <a:t>Hepler</a:t>
            </a:r>
            <a:r>
              <a:rPr lang="en-US" altLang="it-IT" sz="2000" i="1" dirty="0" smtClean="0">
                <a:solidFill>
                  <a:schemeClr val="accent1">
                    <a:lumMod val="75000"/>
                  </a:schemeClr>
                </a:solidFill>
              </a:rPr>
              <a:t> and Strand, 1990)</a:t>
            </a:r>
          </a:p>
          <a:p>
            <a:pPr>
              <a:buFont typeface="Arial" charset="0"/>
              <a:buNone/>
              <a:defRPr/>
            </a:pPr>
            <a:endParaRPr lang="en-US" sz="1600" b="1" dirty="0" smtClean="0"/>
          </a:p>
          <a:p>
            <a:pPr>
              <a:buFont typeface="Arial" charset="0"/>
              <a:buNone/>
              <a:defRPr/>
            </a:pPr>
            <a:r>
              <a:rPr lang="en-US" sz="2800" b="1" dirty="0"/>
              <a:t>	</a:t>
            </a:r>
            <a:r>
              <a:rPr lang="en-US" sz="3600" b="1" dirty="0" err="1" smtClean="0"/>
              <a:t>Dispensazione</a:t>
            </a:r>
            <a:r>
              <a:rPr lang="en-US" sz="3600" b="1" dirty="0" smtClean="0"/>
              <a:t> di </a:t>
            </a:r>
            <a:r>
              <a:rPr lang="en-US" sz="3600" b="1" dirty="0" err="1" smtClean="0"/>
              <a:t>farmaci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attuata</a:t>
            </a:r>
            <a:r>
              <a:rPr lang="en-US" sz="3600" b="1" dirty="0" smtClean="0"/>
              <a:t> con </a:t>
            </a:r>
            <a:r>
              <a:rPr lang="en-US" sz="3600" b="1" dirty="0" err="1" smtClean="0"/>
              <a:t>modalità</a:t>
            </a:r>
            <a:r>
              <a:rPr lang="en-US" sz="3600" b="1" dirty="0" smtClean="0"/>
              <a:t> volte al </a:t>
            </a:r>
            <a:r>
              <a:rPr lang="en-US" sz="3600" b="1" dirty="0" err="1" smtClean="0"/>
              <a:t>raggiungimento</a:t>
            </a:r>
            <a:r>
              <a:rPr lang="en-US" sz="3600" b="1" dirty="0" smtClean="0"/>
              <a:t> di </a:t>
            </a:r>
            <a:r>
              <a:rPr lang="en-US" sz="3600" b="1" dirty="0" err="1" smtClean="0"/>
              <a:t>determinati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obiettivi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che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migliorano</a:t>
            </a:r>
            <a:r>
              <a:rPr lang="en-US" sz="3600" b="1" dirty="0" smtClean="0"/>
              <a:t> la </a:t>
            </a:r>
            <a:r>
              <a:rPr lang="en-US" sz="3600" b="1" dirty="0" err="1" smtClean="0"/>
              <a:t>qualità</a:t>
            </a:r>
            <a:r>
              <a:rPr lang="en-US" sz="3600" b="1" dirty="0" smtClean="0"/>
              <a:t> di vita del </a:t>
            </a:r>
            <a:r>
              <a:rPr lang="en-US" sz="3600" b="1" dirty="0" err="1" smtClean="0"/>
              <a:t>paziente</a:t>
            </a:r>
            <a:endParaRPr lang="en-US" altLang="it-IT" sz="36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258888" y="836613"/>
            <a:ext cx="6542087" cy="54879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55650" y="836613"/>
            <a:ext cx="7632700" cy="2522537"/>
          </a:xfrm>
          <a:noFill/>
        </p:spPr>
      </p:pic>
      <p:sp>
        <p:nvSpPr>
          <p:cNvPr id="11268" name="Rectangle 3"/>
          <p:cNvSpPr txBox="1">
            <a:spLocks noChangeArrowheads="1"/>
          </p:cNvSpPr>
          <p:nvPr/>
        </p:nvSpPr>
        <p:spPr bwMode="auto">
          <a:xfrm>
            <a:off x="730250" y="3429000"/>
            <a:ext cx="77724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90000"/>
              </a:lnSpc>
              <a:spcBef>
                <a:spcPct val="20000"/>
              </a:spcBef>
              <a:buClr>
                <a:srgbClr val="00B050"/>
              </a:buClr>
              <a:buSzPct val="95000"/>
              <a:buFont typeface="Wingdings 2" pitchFamily="16" charset="2"/>
              <a:buChar char=""/>
            </a:pPr>
            <a:r>
              <a:rPr lang="it-IT" altLang="it-IT" sz="2800" b="0">
                <a:latin typeface="Constantia" pitchFamily="18" charset="0"/>
              </a:rPr>
              <a:t>30 studi randomizzati e controllati</a:t>
            </a:r>
          </a:p>
          <a:p>
            <a:pPr marL="273050" indent="-273050">
              <a:lnSpc>
                <a:spcPct val="90000"/>
              </a:lnSpc>
              <a:spcBef>
                <a:spcPct val="20000"/>
              </a:spcBef>
              <a:buClr>
                <a:srgbClr val="00B050"/>
              </a:buClr>
              <a:buSzPct val="95000"/>
              <a:buFont typeface="Wingdings 2" pitchFamily="16" charset="2"/>
              <a:buChar char=""/>
            </a:pPr>
            <a:r>
              <a:rPr lang="it-IT" altLang="it-IT" sz="2800" b="0">
                <a:latin typeface="Constantia" pitchFamily="18" charset="0"/>
              </a:rPr>
              <a:t>11765 pazienti</a:t>
            </a:r>
          </a:p>
          <a:p>
            <a:pPr marL="273050" indent="-273050">
              <a:lnSpc>
                <a:spcPct val="90000"/>
              </a:lnSpc>
              <a:spcBef>
                <a:spcPct val="20000"/>
              </a:spcBef>
              <a:buClr>
                <a:srgbClr val="00B050"/>
              </a:buClr>
              <a:buSzPct val="95000"/>
              <a:buFont typeface="Wingdings 2" pitchFamily="16" charset="2"/>
              <a:buChar char=""/>
            </a:pPr>
            <a:r>
              <a:rPr lang="en-US" altLang="it-IT" sz="2800" b="0">
                <a:latin typeface="Constantia" pitchFamily="18" charset="0"/>
              </a:rPr>
              <a:t>Conclusioni: l’inclusione del farmacista nel team di cura migliora la gestione delle patologie croniche ed i risultati, anche nei pazienti con fattori di rischio cardiovascolare.</a:t>
            </a:r>
            <a:endParaRPr lang="it-IT" altLang="it-IT" sz="2800" b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QUALI ATTIVITA’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755650" y="1844675"/>
            <a:ext cx="7772400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95000"/>
              <a:buFont typeface="Wingdings 2" pitchFamily="16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6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6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A37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Educazione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Supporto nella cessazione del fumo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Verifica/supporto nell’aderenza alla terapia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Misurazioni PA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Promemoria telefonici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Analisi di prima istanza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it-IT" altLang="it-IT" sz="3200" b="0" dirty="0" smtClean="0"/>
              <a:t> </a:t>
            </a:r>
            <a:r>
              <a:rPr lang="it-IT" altLang="it-IT" sz="3200" b="0" i="1" u="sng" dirty="0" smtClean="0">
                <a:solidFill>
                  <a:srgbClr val="FF0000"/>
                </a:solidFill>
              </a:rPr>
              <a:t>Lavoro in team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endParaRPr lang="it-IT" altLang="it-IT" sz="16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13315" name="Segnaposto contenuto 1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484438" y="2060575"/>
            <a:ext cx="3873500" cy="3432175"/>
          </a:xfrm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81075"/>
            <a:ext cx="7989887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L.R. n. 23 - 11 agosto 2015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40" name="Segnaposto contenuto 1"/>
          <p:cNvSpPr>
            <a:spLocks noGrp="1"/>
          </p:cNvSpPr>
          <p:nvPr>
            <p:ph idx="1"/>
          </p:nvPr>
        </p:nvSpPr>
        <p:spPr>
          <a:xfrm>
            <a:off x="360363" y="1773238"/>
            <a:ext cx="8380412" cy="4605337"/>
          </a:xfrm>
        </p:spPr>
        <p:txBody>
          <a:bodyPr/>
          <a:lstStyle/>
          <a:p>
            <a:pPr marL="0" indent="0">
              <a:buFont typeface="Wingdings 2" pitchFamily="16" charset="2"/>
              <a:buNone/>
              <a:defRPr/>
            </a:pPr>
            <a:r>
              <a:rPr lang="it-IT" altLang="it-IT" sz="2000" b="1" dirty="0" smtClean="0">
                <a:latin typeface="+mj-lt"/>
              </a:rPr>
              <a:t>Art. 4 bis (Piano regionale della Prevenzione)</a:t>
            </a:r>
          </a:p>
          <a:p>
            <a:pPr marL="0" indent="0">
              <a:buFont typeface="Wingdings 2" pitchFamily="16" charset="2"/>
              <a:buNone/>
              <a:defRPr/>
            </a:pPr>
            <a:r>
              <a:rPr lang="it-IT" altLang="it-IT" sz="2000" dirty="0" smtClean="0">
                <a:latin typeface="+mj-lt"/>
              </a:rPr>
              <a:t>c. 6-b … intervento precoce per la </a:t>
            </a:r>
            <a:r>
              <a:rPr lang="it-IT" altLang="it-IT" sz="2000" dirty="0" smtClean="0">
                <a:solidFill>
                  <a:srgbClr val="FF0000"/>
                </a:solidFill>
                <a:latin typeface="+mj-lt"/>
              </a:rPr>
              <a:t>diffusione di stili di vita </a:t>
            </a:r>
            <a:r>
              <a:rPr lang="it-IT" altLang="it-IT" sz="2000" dirty="0" smtClean="0">
                <a:latin typeface="+mj-lt"/>
              </a:rPr>
              <a:t>nelle sue diverse fasi per una buona salute e le </a:t>
            </a:r>
            <a:r>
              <a:rPr lang="it-IT" altLang="it-IT" sz="2000" dirty="0" smtClean="0">
                <a:solidFill>
                  <a:srgbClr val="FF0000"/>
                </a:solidFill>
                <a:latin typeface="+mj-lt"/>
              </a:rPr>
              <a:t>prevenzione delle malattie cronico degenerative</a:t>
            </a:r>
            <a:r>
              <a:rPr lang="it-IT" altLang="it-IT" sz="2000" dirty="0" smtClean="0">
                <a:latin typeface="+mj-lt"/>
              </a:rPr>
              <a:t>.</a:t>
            </a:r>
          </a:p>
          <a:p>
            <a:pPr marL="0" indent="0">
              <a:buFont typeface="Wingdings 2" pitchFamily="16" charset="2"/>
              <a:buNone/>
              <a:defRPr/>
            </a:pPr>
            <a:endParaRPr lang="it-IT" altLang="it-IT" sz="800" dirty="0" smtClean="0">
              <a:latin typeface="+mj-lt"/>
            </a:endParaRPr>
          </a:p>
          <a:p>
            <a:pPr marL="0" indent="0">
              <a:buFont typeface="Wingdings 2" pitchFamily="16" charset="2"/>
              <a:buNone/>
              <a:defRPr/>
            </a:pPr>
            <a:r>
              <a:rPr lang="it-IT" altLang="it-IT" sz="2000" b="1" dirty="0" smtClean="0">
                <a:latin typeface="+mj-lt"/>
              </a:rPr>
              <a:t>Art. 9, c. 1 (Modelli di presa in carico per il paziente cronico e fragile)</a:t>
            </a:r>
          </a:p>
          <a:p>
            <a:pPr marL="0" indent="0">
              <a:buFont typeface="Wingdings 2" pitchFamily="16" charset="2"/>
              <a:buNone/>
              <a:defRPr/>
            </a:pPr>
            <a:r>
              <a:rPr lang="it-IT" altLang="it-IT" sz="2000" dirty="0" smtClean="0">
                <a:latin typeface="+mj-lt"/>
              </a:rPr>
              <a:t>Il SSL attiva </a:t>
            </a:r>
            <a:r>
              <a:rPr lang="it-IT" altLang="it-IT" sz="2000" dirty="0" smtClean="0">
                <a:solidFill>
                  <a:srgbClr val="FF0000"/>
                </a:solidFill>
                <a:latin typeface="+mj-lt"/>
              </a:rPr>
              <a:t>modalità organizzative innovative di presa in carico </a:t>
            </a:r>
            <a:r>
              <a:rPr lang="it-IT" altLang="it-IT" sz="2000" dirty="0" smtClean="0">
                <a:latin typeface="+mj-lt"/>
              </a:rPr>
              <a:t>in grado di integrare, anche facendo uso delle più aggiornate tecnologie e pratiche metodologiche, in particolare di telemedicina, le modalità di risposta ai bisogni delle persone in condizione di cronicità e fragilità, per garantire la continuità nell’accesso alla rete dei servizi e l’appropriatezza delle prestazioni sanitarie, sociosanitarie e sociali. A tale scopo sono adottati </a:t>
            </a:r>
            <a:r>
              <a:rPr lang="it-IT" altLang="it-IT" sz="2000" dirty="0" smtClean="0">
                <a:solidFill>
                  <a:srgbClr val="FF0000"/>
                </a:solidFill>
                <a:latin typeface="+mj-lt"/>
              </a:rPr>
              <a:t>modelli organizzativi</a:t>
            </a:r>
            <a:r>
              <a:rPr lang="it-IT" altLang="it-IT" sz="2000" dirty="0" smtClean="0">
                <a:latin typeface="+mj-lt"/>
              </a:rPr>
              <a:t>, attraverso reti di cura e assistenza sanitaria, sociosanitaria e sociale, </a:t>
            </a:r>
            <a:r>
              <a:rPr lang="it-IT" altLang="it-IT" sz="2000" dirty="0" smtClean="0">
                <a:solidFill>
                  <a:srgbClr val="FF0000"/>
                </a:solidFill>
                <a:latin typeface="+mj-lt"/>
              </a:rPr>
              <a:t>che assicurano l’integrazione e il raccordo tra tutte le diverse competenze professionali coinvolte, sia ospedaliere sia territoriali</a:t>
            </a:r>
            <a:r>
              <a:rPr lang="it-IT" altLang="it-IT" sz="2000" dirty="0" smtClean="0">
                <a:latin typeface="+mj-l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765175"/>
            <a:ext cx="7772400" cy="6477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smtClean="0">
                <a:solidFill>
                  <a:schemeClr val="tx2">
                    <a:lumMod val="75000"/>
                  </a:schemeClr>
                </a:solidFill>
              </a:rPr>
              <a:t>A Brescia:</a:t>
            </a:r>
            <a:endParaRPr lang="it-IT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36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827088" y="1481138"/>
            <a:ext cx="7615237" cy="2524125"/>
          </a:xfrm>
          <a:noFill/>
        </p:spPr>
      </p:pic>
      <p:sp>
        <p:nvSpPr>
          <p:cNvPr id="15365" name="Rectangle 3"/>
          <p:cNvSpPr txBox="1">
            <a:spLocks noChangeArrowheads="1"/>
          </p:cNvSpPr>
          <p:nvPr/>
        </p:nvSpPr>
        <p:spPr bwMode="auto">
          <a:xfrm>
            <a:off x="827088" y="4292600"/>
            <a:ext cx="76327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rgbClr val="00B050"/>
              </a:buClr>
              <a:buSzPct val="95000"/>
              <a:buFont typeface="Arial" charset="0"/>
              <a:buChar char="•"/>
            </a:pPr>
            <a:r>
              <a:rPr lang="it-IT" altLang="it-IT" sz="3200" b="0">
                <a:latin typeface="Constantia" pitchFamily="18" charset="0"/>
              </a:rPr>
              <a:t>Omogeneità nei percorsi</a:t>
            </a:r>
          </a:p>
          <a:p>
            <a:pPr marL="273050" indent="-273050">
              <a:spcBef>
                <a:spcPct val="20000"/>
              </a:spcBef>
              <a:buClr>
                <a:srgbClr val="00B050"/>
              </a:buClr>
              <a:buSzPct val="95000"/>
              <a:buFont typeface="Arial" charset="0"/>
              <a:buChar char="•"/>
            </a:pPr>
            <a:r>
              <a:rPr lang="it-IT" altLang="it-IT" sz="3200" b="0">
                <a:latin typeface="Constantia" pitchFamily="18" charset="0"/>
              </a:rPr>
              <a:t>Educazione terapeutica</a:t>
            </a:r>
          </a:p>
          <a:p>
            <a:pPr marL="273050" indent="-273050">
              <a:spcBef>
                <a:spcPct val="20000"/>
              </a:spcBef>
              <a:buClr>
                <a:srgbClr val="00B050"/>
              </a:buClr>
              <a:buSzPct val="95000"/>
              <a:buFont typeface="Arial" charset="0"/>
              <a:buChar char="•"/>
            </a:pPr>
            <a:r>
              <a:rPr lang="it-IT" altLang="it-IT" sz="3200" b="0">
                <a:latin typeface="Constantia" pitchFamily="18" charset="0"/>
              </a:rPr>
              <a:t>Comunicazione tra operatori</a:t>
            </a:r>
          </a:p>
          <a:p>
            <a:pPr marL="273050" indent="-273050">
              <a:spcBef>
                <a:spcPct val="20000"/>
              </a:spcBef>
              <a:buClr>
                <a:srgbClr val="00B050"/>
              </a:buClr>
              <a:buSzPct val="95000"/>
              <a:buFont typeface="Wingdings" pitchFamily="2" charset="2"/>
              <a:buChar char="Ø"/>
            </a:pPr>
            <a:endParaRPr lang="it-IT" altLang="it-IT" sz="4000" b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POPOLAZIONE GENERALE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2205038"/>
            <a:ext cx="7772400" cy="3124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dirty="0" smtClean="0"/>
              <a:t>Distribuzione capillare sul territorio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dirty="0" smtClean="0"/>
              <a:t>Frequenza di contatti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endParaRPr lang="it-IT" altLang="it-IT" sz="1600" dirty="0" smtClean="0"/>
          </a:p>
          <a:p>
            <a:pPr marL="0" indent="0" algn="ctr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r>
              <a:rPr lang="it-IT" altLang="it-IT" sz="3200" i="1" dirty="0" smtClean="0"/>
              <a:t>Opportunità a supporto alla prevenzione: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it-IT" altLang="it-IT" sz="1600" dirty="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it-IT" altLang="it-IT" sz="3200" dirty="0" smtClean="0">
                <a:solidFill>
                  <a:srgbClr val="FF0000"/>
                </a:solidFill>
              </a:rPr>
              <a:t>Promozione di stili di vita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it-IT" altLang="it-IT" sz="3200" dirty="0" smtClean="0">
                <a:solidFill>
                  <a:srgbClr val="FF0000"/>
                </a:solidFill>
              </a:rPr>
              <a:t>Sollecitazione al controllo della PA</a:t>
            </a:r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PAZIENTI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2205038"/>
            <a:ext cx="7772400" cy="3124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dirty="0" smtClean="0"/>
              <a:t>Supporto all’educazione terapeutica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dirty="0" smtClean="0"/>
              <a:t>Aderenza alla terapia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dirty="0" smtClean="0"/>
              <a:t>Vigilanza e consiglio sull’uso di medicinali OTC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endParaRPr lang="it-IT" altLang="it-IT" sz="1600" dirty="0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EDUCAZIONE TERAPEUTICA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843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971550" y="2205038"/>
            <a:ext cx="2779713" cy="3124200"/>
          </a:xfrm>
          <a:noFill/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3924300" y="2205038"/>
            <a:ext cx="460375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95000"/>
              <a:buFont typeface="Wingdings 2" pitchFamily="16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6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6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A37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r>
              <a:rPr lang="it-IT" altLang="it-IT" sz="3200" b="0" dirty="0" smtClean="0"/>
              <a:t>Il farmacista può: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Ribadire e rinforzare i messaggi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Verificare la comprensione e l’applicazione dei principi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endParaRPr lang="it-IT" altLang="it-IT" sz="16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ADERENZA ALLA TERAPIA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755650" y="1916113"/>
            <a:ext cx="7772400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95000"/>
              <a:buFont typeface="Wingdings 2" pitchFamily="16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6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6" charset="2"/>
              <a:buChar char="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B050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7A37"/>
              </a:buClr>
              <a:buSzPct val="65000"/>
              <a:buFont typeface="Wingdings 2" pitchFamily="16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Informazione e verifica della conoscenza delle modalità di assunzione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r>
              <a:rPr lang="it-IT" altLang="it-IT" sz="3200" b="0" dirty="0"/>
              <a:t>	</a:t>
            </a:r>
            <a:r>
              <a:rPr lang="it-IT" altLang="it-IT" sz="3200" b="0" i="1" u="sng" dirty="0" smtClean="0"/>
              <a:t>attenzione alla continuità quando </a:t>
            </a:r>
            <a:r>
              <a:rPr lang="it-IT" altLang="it-IT" sz="3200" b="0" i="1" dirty="0" smtClean="0"/>
              <a:t>	</a:t>
            </a:r>
            <a:r>
              <a:rPr lang="it-IT" altLang="it-IT" sz="3200" b="0" i="1" u="sng" dirty="0" smtClean="0"/>
              <a:t>vengono usati medicinali equivalenti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Verifica sulle confezioni dispensate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r>
              <a:rPr lang="it-IT" altLang="it-IT" sz="3200" b="0" dirty="0" smtClean="0"/>
              <a:t>	</a:t>
            </a:r>
            <a:r>
              <a:rPr lang="it-IT" altLang="it-IT" sz="3200" b="0" i="1" dirty="0" smtClean="0"/>
              <a:t>in futuro: dispensazioni nel FSE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altLang="it-IT" sz="3200" b="0" dirty="0" smtClean="0"/>
              <a:t>Allestimento di ausili per l’adesione  	</a:t>
            </a:r>
            <a:r>
              <a:rPr lang="it-IT" altLang="it-IT" sz="3200" b="0" i="1" dirty="0" smtClean="0"/>
              <a:t>ad esempio i blister personalizzati</a:t>
            </a:r>
          </a:p>
          <a:p>
            <a:pPr marL="0" indent="0" eaLnBrk="1" hangingPunct="1">
              <a:lnSpc>
                <a:spcPct val="90000"/>
              </a:lnSpc>
              <a:buFont typeface="Wingdings 2" pitchFamily="16" charset="2"/>
              <a:buNone/>
              <a:defRPr/>
            </a:pPr>
            <a:endParaRPr lang="it-IT" altLang="it-IT" sz="16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81075"/>
            <a:ext cx="7772400" cy="7921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USO DI OTC/SOP/INTEGRATORI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84" name="Rectangle 3"/>
          <p:cNvSpPr txBox="1">
            <a:spLocks noChangeArrowheads="1"/>
          </p:cNvSpPr>
          <p:nvPr/>
        </p:nvSpPr>
        <p:spPr bwMode="auto">
          <a:xfrm>
            <a:off x="755650" y="2205038"/>
            <a:ext cx="7772400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90000"/>
              </a:lnSpc>
              <a:spcBef>
                <a:spcPct val="20000"/>
              </a:spcBef>
              <a:buClr>
                <a:srgbClr val="00B050"/>
              </a:buClr>
              <a:buSzPct val="95000"/>
              <a:buFont typeface="Wingdings 2" pitchFamily="16" charset="2"/>
              <a:buChar char=""/>
            </a:pPr>
            <a:r>
              <a:rPr lang="it-IT" altLang="it-IT" sz="3200" b="0">
                <a:latin typeface="Constantia" pitchFamily="18" charset="0"/>
              </a:rPr>
              <a:t>Informazione sulla possibilità di interazione con le terapie in atto</a:t>
            </a:r>
          </a:p>
          <a:p>
            <a:pPr marL="273050" indent="-273050">
              <a:lnSpc>
                <a:spcPct val="90000"/>
              </a:lnSpc>
              <a:spcBef>
                <a:spcPct val="20000"/>
              </a:spcBef>
              <a:buClr>
                <a:srgbClr val="00B050"/>
              </a:buClr>
              <a:buSzPct val="95000"/>
              <a:buFont typeface="Wingdings 2" pitchFamily="16" charset="2"/>
              <a:buChar char=""/>
            </a:pPr>
            <a:r>
              <a:rPr lang="it-IT" altLang="it-IT" sz="3200" b="0">
                <a:latin typeface="Constantia" pitchFamily="18" charset="0"/>
              </a:rPr>
              <a:t>Invio al MMG</a:t>
            </a:r>
            <a:endParaRPr lang="it-IT" altLang="it-IT" sz="3200" b="0" i="1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21507" name="Segnaposto contenuto 2"/>
          <p:cNvSpPr>
            <a:spLocks noGrp="1"/>
          </p:cNvSpPr>
          <p:nvPr>
            <p:ph idx="1"/>
          </p:nvPr>
        </p:nvSpPr>
        <p:spPr>
          <a:xfrm>
            <a:off x="457200" y="2492375"/>
            <a:ext cx="8229600" cy="3832225"/>
          </a:xfrm>
        </p:spPr>
        <p:txBody>
          <a:bodyPr/>
          <a:lstStyle/>
          <a:p>
            <a:pPr marL="0" indent="0">
              <a:buFont typeface="Wingdings 2" pitchFamily="16" charset="2"/>
              <a:buNone/>
            </a:pPr>
            <a:r>
              <a:rPr lang="it-IT" altLang="it-IT" sz="9600" smtClean="0">
                <a:latin typeface="Mistral" pitchFamily="66" charset="0"/>
              </a:rPr>
              <a:t>  Grazie</a:t>
            </a:r>
          </a:p>
          <a:p>
            <a:pPr marL="0" indent="0" algn="r">
              <a:buFont typeface="Wingdings 2" pitchFamily="16" charset="2"/>
              <a:buNone/>
            </a:pPr>
            <a:endParaRPr lang="it-IT" altLang="it-IT" smtClean="0"/>
          </a:p>
          <a:p>
            <a:pPr marL="0" indent="0" algn="r">
              <a:buFont typeface="Wingdings 2" pitchFamily="16" charset="2"/>
              <a:buNone/>
            </a:pPr>
            <a:r>
              <a:rPr lang="it-IT" altLang="it-IT" smtClean="0"/>
              <a:t>Marco Belloni - Farmacista</a:t>
            </a:r>
          </a:p>
          <a:p>
            <a:pPr marL="0" indent="0" algn="r">
              <a:buFont typeface="Wingdings 2" pitchFamily="16" charset="2"/>
              <a:buNone/>
            </a:pPr>
            <a:r>
              <a:rPr lang="it-IT" altLang="it-IT" smtClean="0">
                <a:hlinkClick r:id="rId2"/>
              </a:rPr>
              <a:t>mlfbell@tin.it</a:t>
            </a:r>
            <a:endParaRPr lang="it-IT" altLang="it-IT" smtClean="0"/>
          </a:p>
          <a:p>
            <a:pPr marL="0" indent="0" algn="r">
              <a:buFont typeface="Wingdings 2" pitchFamily="16" charset="2"/>
              <a:buNone/>
            </a:pPr>
            <a:r>
              <a:rPr lang="it-IT" altLang="it-IT" smtClean="0"/>
              <a:t> </a:t>
            </a:r>
            <a:r>
              <a:rPr lang="it-IT" altLang="it-IT" smtClean="0">
                <a:hlinkClick r:id="rId3"/>
              </a:rPr>
              <a:t>segretariofederfarmabrescia@gmail.com</a:t>
            </a:r>
            <a:endParaRPr lang="it-IT" altLang="it-IT" smtClean="0"/>
          </a:p>
          <a:p>
            <a:pPr marL="0" indent="0" algn="r">
              <a:buFont typeface="Wingdings 2" pitchFamily="16" charset="2"/>
              <a:buNone/>
            </a:pPr>
            <a:endParaRPr lang="it-IT" altLang="it-IT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217488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9363" y="5589588"/>
            <a:ext cx="217487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nozio">
  <a:themeElements>
    <a:clrScheme name="Federfarma">
      <a:dk1>
        <a:srgbClr val="007013"/>
      </a:dk1>
      <a:lt1>
        <a:srgbClr val="FFFFFF"/>
      </a:lt1>
      <a:dk2>
        <a:srgbClr val="00B050"/>
      </a:dk2>
      <a:lt2>
        <a:srgbClr val="3CED33"/>
      </a:lt2>
      <a:accent1>
        <a:srgbClr val="02780D"/>
      </a:accent1>
      <a:accent2>
        <a:srgbClr val="3CED33"/>
      </a:accent2>
      <a:accent3>
        <a:srgbClr val="00B050"/>
      </a:accent3>
      <a:accent4>
        <a:srgbClr val="007A37"/>
      </a:accent4>
      <a:accent5>
        <a:srgbClr val="00B050"/>
      </a:accent5>
      <a:accent6>
        <a:srgbClr val="E9F5DB"/>
      </a:accent6>
      <a:hlink>
        <a:srgbClr val="0000FF"/>
      </a:hlink>
      <a:folHlink>
        <a:srgbClr val="FF0000"/>
      </a:folHlink>
    </a:clrScheme>
    <a:fontScheme name="Equinozi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nozi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4926</TotalTime>
  <Words>499</Words>
  <Application>Microsoft Office PowerPoint</Application>
  <PresentationFormat>Presentazione su schermo (4:3)</PresentationFormat>
  <Paragraphs>105</Paragraphs>
  <Slides>19</Slides>
  <Notes>17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19</vt:i4>
      </vt:variant>
    </vt:vector>
  </HeadingPairs>
  <TitlesOfParts>
    <vt:vector size="31" baseType="lpstr">
      <vt:lpstr>Times New Roman</vt:lpstr>
      <vt:lpstr>Arial</vt:lpstr>
      <vt:lpstr>Calibri</vt:lpstr>
      <vt:lpstr>Constantia</vt:lpstr>
      <vt:lpstr>Wingdings 2</vt:lpstr>
      <vt:lpstr>Tahoma</vt:lpstr>
      <vt:lpstr>Wingdings</vt:lpstr>
      <vt:lpstr>Arial Unicode MS</vt:lpstr>
      <vt:lpstr>Arial Narrow</vt:lpstr>
      <vt:lpstr>Mistral</vt:lpstr>
      <vt:lpstr>Equinozio</vt:lpstr>
      <vt:lpstr>1_Equinozio</vt:lpstr>
      <vt:lpstr>SCOMPENSO CARDIACO quale contributo dalla farmacia? Marco Belloni - Farmacista</vt:lpstr>
      <vt:lpstr>ATTIVITA’ DELLA FARMACIA</vt:lpstr>
      <vt:lpstr>DISPENSAZIONE</vt:lpstr>
      <vt:lpstr>PREVENZIONE/INFORMAZIONE </vt:lpstr>
      <vt:lpstr>Presentazione standard di PowerPoint</vt:lpstr>
      <vt:lpstr>Presentazione standard di PowerPoint</vt:lpstr>
      <vt:lpstr>Pharmaceutical care</vt:lpstr>
      <vt:lpstr>Presentazione standard di PowerPoint</vt:lpstr>
      <vt:lpstr>Presentazione standard di PowerPoint</vt:lpstr>
      <vt:lpstr>QUALI ATTIVITA’</vt:lpstr>
      <vt:lpstr>Presentazione standard di PowerPoint</vt:lpstr>
      <vt:lpstr>L.R. n. 23 - 11 agosto 2015</vt:lpstr>
      <vt:lpstr>A Brescia:</vt:lpstr>
      <vt:lpstr>POPOLAZIONE GENERALE</vt:lpstr>
      <vt:lpstr>PAZIENTI</vt:lpstr>
      <vt:lpstr>EDUCAZIONE TERAPEUTICA</vt:lpstr>
      <vt:lpstr>ADERENZA ALLA TERAPIA</vt:lpstr>
      <vt:lpstr>USO DI OTC/SOP/INTEGRATORI</vt:lpstr>
      <vt:lpstr>Presentazione standard di PowerPoint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Cos’è un farmaco?</dc:title>
  <dc:creator>MARCO BELLONI, PhD</dc:creator>
  <cp:lastModifiedBy>Marco Belloni</cp:lastModifiedBy>
  <cp:revision>238</cp:revision>
  <dcterms:created xsi:type="dcterms:W3CDTF">2003-03-13T19:06:53Z</dcterms:created>
  <dcterms:modified xsi:type="dcterms:W3CDTF">2015-09-17T08:31:29Z</dcterms:modified>
</cp:coreProperties>
</file>