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7"/>
  </p:notesMasterIdLst>
  <p:sldIdLst>
    <p:sldId id="256" r:id="rId2"/>
    <p:sldId id="257" r:id="rId3"/>
    <p:sldId id="258" r:id="rId4"/>
    <p:sldId id="259" r:id="rId5"/>
    <p:sldId id="260"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80" r:id="rId22"/>
    <p:sldId id="281" r:id="rId23"/>
    <p:sldId id="279" r:id="rId24"/>
    <p:sldId id="282" r:id="rId25"/>
    <p:sldId id="283" r:id="rId26"/>
    <p:sldId id="285" r:id="rId27"/>
    <p:sldId id="286" r:id="rId28"/>
    <p:sldId id="287" r:id="rId29"/>
    <p:sldId id="288" r:id="rId30"/>
    <p:sldId id="289" r:id="rId31"/>
    <p:sldId id="290" r:id="rId32"/>
    <p:sldId id="292" r:id="rId33"/>
    <p:sldId id="291" r:id="rId34"/>
    <p:sldId id="295" r:id="rId35"/>
    <p:sldId id="294" r:id="rId3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6" autoAdjust="0"/>
    <p:restoredTop sz="94660"/>
  </p:normalViewPr>
  <p:slideViewPr>
    <p:cSldViewPr>
      <p:cViewPr varScale="1">
        <p:scale>
          <a:sx n="110" d="100"/>
          <a:sy n="110" d="100"/>
        </p:scale>
        <p:origin x="-164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A49DA5-478D-46C7-B12E-17ED1614244E}" type="datetimeFigureOut">
              <a:rPr lang="it-IT" smtClean="0"/>
              <a:pPr/>
              <a:t>17/01/2019</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D25BBC-5DC7-4E3E-87FE-673772F4A0B0}" type="slidenum">
              <a:rPr lang="it-IT" smtClean="0"/>
              <a:pPr/>
              <a:t>‹N›</a:t>
            </a:fld>
            <a:endParaRPr lang="it-IT"/>
          </a:p>
        </p:txBody>
      </p:sp>
    </p:spTree>
    <p:extLst>
      <p:ext uri="{BB962C8B-B14F-4D97-AF65-F5344CB8AC3E}">
        <p14:creationId xmlns:p14="http://schemas.microsoft.com/office/powerpoint/2010/main" val="1238514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0DD25BBC-5DC7-4E3E-87FE-673772F4A0B0}" type="slidenum">
              <a:rPr lang="it-IT" smtClean="0"/>
              <a:pPr/>
              <a:t>1</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olo 28"/>
          <p:cNvSpPr>
            <a:spLocks noGrp="1"/>
          </p:cNvSpPr>
          <p:nvPr>
            <p:ph type="ctrTitle"/>
          </p:nvPr>
        </p:nvSpPr>
        <p:spPr>
          <a:xfrm>
            <a:off x="381000" y="4853411"/>
            <a:ext cx="8458200" cy="1222375"/>
          </a:xfrm>
        </p:spPr>
        <p:txBody>
          <a:bodyPr anchor="t"/>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16" name="Segnaposto data 15"/>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2" name="Segnaposto piè di pagina 1"/>
          <p:cNvSpPr>
            <a:spLocks noGrp="1"/>
          </p:cNvSpPr>
          <p:nvPr>
            <p:ph type="ftr" sz="quarter" idx="11"/>
          </p:nvPr>
        </p:nvSpPr>
        <p:spPr/>
        <p:txBody>
          <a:bodyPr/>
          <a:lstStyle/>
          <a:p>
            <a:endParaRPr lang="it-IT"/>
          </a:p>
        </p:txBody>
      </p:sp>
      <p:sp>
        <p:nvSpPr>
          <p:cNvPr id="15" name="Segnaposto numero diapositiva 14"/>
          <p:cNvSpPr>
            <a:spLocks noGrp="1"/>
          </p:cNvSpPr>
          <p:nvPr>
            <p:ph type="sldNum" sz="quarter" idx="12"/>
          </p:nvPr>
        </p:nvSpPr>
        <p:spPr>
          <a:xfrm>
            <a:off x="8229600" y="6473952"/>
            <a:ext cx="758952" cy="246888"/>
          </a:xfrm>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2" name="Titolo 21"/>
          <p:cNvSpPr>
            <a:spLocks noGrp="1"/>
          </p:cNvSpPr>
          <p:nvPr>
            <p:ph type="title"/>
          </p:nvPr>
        </p:nvSpPr>
        <p:spPr/>
        <p:txBody>
          <a:bodyPr/>
          <a:lstStyle/>
          <a:p>
            <a:r>
              <a:rPr kumimoji="0" lang="it-IT" smtClean="0"/>
              <a:t>Fare clic per modificare lo stile del titolo</a:t>
            </a:r>
            <a:endParaRPr kumimoji="0" lang="en-US"/>
          </a:p>
        </p:txBody>
      </p:sp>
      <p:sp>
        <p:nvSpPr>
          <p:cNvPr id="27" name="Segnaposto contenuto 26"/>
          <p:cNvSpPr>
            <a:spLocks noGrp="1"/>
          </p:cNvSpPr>
          <p:nvPr>
            <p:ph idx="1"/>
          </p:nvPr>
        </p:nvSpPr>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19" name="Segnaposto piè di pagina 18"/>
          <p:cNvSpPr>
            <a:spLocks noGrp="1"/>
          </p:cNvSpPr>
          <p:nvPr>
            <p:ph type="ftr" sz="quarter" idx="11"/>
          </p:nvPr>
        </p:nvSpPr>
        <p:spPr>
          <a:xfrm>
            <a:off x="3581400" y="76200"/>
            <a:ext cx="2895600" cy="288925"/>
          </a:xfrm>
        </p:spPr>
        <p:txBody>
          <a:bodyPr/>
          <a:lstStyle/>
          <a:p>
            <a:endParaRPr lang="it-IT"/>
          </a:p>
        </p:txBody>
      </p:sp>
      <p:sp>
        <p:nvSpPr>
          <p:cNvPr id="16" name="Segnaposto numero diapositiva 15"/>
          <p:cNvSpPr>
            <a:spLocks noGrp="1"/>
          </p:cNvSpPr>
          <p:nvPr>
            <p:ph type="sldNum" sz="quarter" idx="12"/>
          </p:nvPr>
        </p:nvSpPr>
        <p:spPr>
          <a:xfrm>
            <a:off x="8229600" y="6473952"/>
            <a:ext cx="758952" cy="246888"/>
          </a:xfrm>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testo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9" name="Segnaposto data 18"/>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11" name="Segnaposto piè di pagina 10"/>
          <p:cNvSpPr>
            <a:spLocks noGrp="1"/>
          </p:cNvSpPr>
          <p:nvPr>
            <p:ph type="ftr" sz="quarter" idx="11"/>
          </p:nvPr>
        </p:nvSpPr>
        <p:spPr/>
        <p:txBody>
          <a:bodyPr/>
          <a:lstStyle/>
          <a:p>
            <a:endParaRPr lang="it-IT"/>
          </a:p>
        </p:txBody>
      </p:sp>
      <p:sp>
        <p:nvSpPr>
          <p:cNvPr id="16" name="Segnaposto numero diapositiva 15"/>
          <p:cNvSpPr>
            <a:spLocks noGrp="1"/>
          </p:cNvSpPr>
          <p:nvPr>
            <p:ph type="sldNum" sz="quarter" idx="12"/>
          </p:nvPr>
        </p:nvSpPr>
        <p:spPr/>
        <p:txBody>
          <a:bodyPr/>
          <a:lstStyle/>
          <a:p>
            <a:fld id="{B007B441-5312-499D-93C3-6E37886527FA}" type="slidenum">
              <a:rPr lang="it-IT" smtClean="0"/>
              <a:pPr/>
              <a:t>‹N›</a:t>
            </a:fld>
            <a:endParaRPr lang="it-IT"/>
          </a:p>
        </p:txBody>
      </p:sp>
      <p:sp>
        <p:nvSpPr>
          <p:cNvPr id="8" name="Titolo 7"/>
          <p:cNvSpPr>
            <a:spLocks noGrp="1"/>
          </p:cNvSpPr>
          <p:nvPr>
            <p:ph type="title"/>
          </p:nvPr>
        </p:nvSpPr>
        <p:spPr>
          <a:xfrm>
            <a:off x="180475" y="2947085"/>
            <a:ext cx="8686800" cy="1184825"/>
          </a:xfrm>
        </p:spPr>
        <p:txBody>
          <a:bodyPr rtlCol="0" anchor="t"/>
          <a:lstStyle>
            <a:lvl1pPr algn="r">
              <a:defRPr/>
            </a:lvl1pPr>
          </a:lstStyle>
          <a:p>
            <a:r>
              <a:rPr kumimoji="0" lang="it-IT" smtClean="0"/>
              <a:t>Fare clic per modificare lo stile del titolo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0" name="Titolo 1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4" name="Segnaposto contenuto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10" name="Segnaposto piè di pagina 9"/>
          <p:cNvSpPr>
            <a:spLocks noGrp="1"/>
          </p:cNvSpPr>
          <p:nvPr>
            <p:ph type="ftr" sz="quarter" idx="11"/>
          </p:nvPr>
        </p:nvSpPr>
        <p:spPr/>
        <p:txBody>
          <a:bodyPr/>
          <a:lstStyle/>
          <a:p>
            <a:endParaRPr lang="it-IT"/>
          </a:p>
        </p:txBody>
      </p:sp>
      <p:sp>
        <p:nvSpPr>
          <p:cNvPr id="31" name="Segnaposto numero diapositiva 30"/>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9" name="Titolo 28"/>
          <p:cNvSpPr>
            <a:spLocks noGrp="1"/>
          </p:cNvSpPr>
          <p:nvPr>
            <p:ph type="title"/>
          </p:nvPr>
        </p:nvSpPr>
        <p:spPr>
          <a:xfrm>
            <a:off x="304800" y="5410200"/>
            <a:ext cx="8610600" cy="882650"/>
          </a:xfrm>
        </p:spPr>
        <p:txBody>
          <a:bodyPr anchor="ctr"/>
          <a:lstStyle>
            <a:lvl1pPr>
              <a:defRPr/>
            </a:lvl1p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25" name="Segnaposto testo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contenuto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8" name="Segnaposto contenuto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Segnaposto data 9"/>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a:xfrm>
            <a:off x="8229600" y="6477000"/>
            <a:ext cx="762000" cy="246888"/>
          </a:xfrm>
        </p:spPr>
        <p:txBody>
          <a:bodyPr/>
          <a:lstStyle/>
          <a:p>
            <a:fld id="{B007B441-5312-499D-93C3-6E37886527FA}" type="slidenum">
              <a:rPr lang="it-IT" smtClean="0"/>
              <a:pPr/>
              <a:t>‹N›</a:t>
            </a:fld>
            <a:endParaRPr lang="it-IT"/>
          </a:p>
        </p:txBody>
      </p:sp>
      <p:sp>
        <p:nvSpPr>
          <p:cNvPr id="11" name="Connettore 1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0" name="Titolo 29"/>
          <p:cNvSpPr>
            <a:spLocks noGrp="1"/>
          </p:cNvSpPr>
          <p:nvPr>
            <p:ph type="title"/>
          </p:nvPr>
        </p:nvSpPr>
        <p:spPr>
          <a:xfrm>
            <a:off x="301752" y="457200"/>
            <a:ext cx="8686800" cy="841248"/>
          </a:xfrm>
        </p:spPr>
        <p:txBody>
          <a:bodyPr/>
          <a:lstStyle/>
          <a:p>
            <a:r>
              <a:rPr kumimoji="0" lang="it-IT" smtClean="0"/>
              <a:t>Fare clic per modificare lo stile del titolo</a:t>
            </a:r>
            <a:endParaRPr kumimoji="0" lang="en-US"/>
          </a:p>
        </p:txBody>
      </p:sp>
      <p:sp>
        <p:nvSpPr>
          <p:cNvPr id="12" name="Segnaposto data 11"/>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21" name="Segnaposto piè di pagina 20"/>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24" name="Segnaposto piè di pagina 23"/>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8" name="Connettore 1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olo 11"/>
          <p:cNvSpPr>
            <a:spLocks noGrp="1"/>
          </p:cNvSpPr>
          <p:nvPr>
            <p:ph type="title"/>
          </p:nvPr>
        </p:nvSpPr>
        <p:spPr>
          <a:xfrm>
            <a:off x="457200" y="5486400"/>
            <a:ext cx="8458200" cy="520700"/>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14" name="Segnaposto contenuto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Segnaposto data 24"/>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29" name="Segnaposto piè di pagina 28"/>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13" name="Segnaposto immagin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it-IT" smtClean="0"/>
              <a:t>Fare clic sull'icona per inserire un'immagine</a:t>
            </a:r>
            <a:endParaRPr kumimoji="0" lang="en-US" dirty="0"/>
          </a:p>
        </p:txBody>
      </p:sp>
      <p:sp>
        <p:nvSpPr>
          <p:cNvPr id="7" name="Segnaposto data 6"/>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5" name="Segnaposto piè di pagina 4"/>
          <p:cNvSpPr>
            <a:spLocks noGrp="1"/>
          </p:cNvSpPr>
          <p:nvPr>
            <p:ph type="ftr" sz="quarter" idx="11"/>
          </p:nvPr>
        </p:nvSpPr>
        <p:spPr/>
        <p:txBody>
          <a:bodyPr/>
          <a:lstStyle/>
          <a:p>
            <a:endParaRPr lang="it-IT"/>
          </a:p>
        </p:txBody>
      </p:sp>
      <p:sp>
        <p:nvSpPr>
          <p:cNvPr id="31" name="Segnaposto numero diapositiva 30"/>
          <p:cNvSpPr>
            <a:spLocks noGrp="1"/>
          </p:cNvSpPr>
          <p:nvPr>
            <p:ph type="sldNum" sz="quarter" idx="12"/>
          </p:nvPr>
        </p:nvSpPr>
        <p:spPr/>
        <p:txBody>
          <a:bodyPr/>
          <a:lstStyle/>
          <a:p>
            <a:fld id="{B007B441-5312-499D-93C3-6E37886527FA}" type="slidenum">
              <a:rPr lang="it-IT" smtClean="0"/>
              <a:pPr/>
              <a:t>‹N›</a:t>
            </a:fld>
            <a:endParaRPr lang="it-IT"/>
          </a:p>
        </p:txBody>
      </p:sp>
      <p:sp>
        <p:nvSpPr>
          <p:cNvPr id="17" name="Titolo 16"/>
          <p:cNvSpPr>
            <a:spLocks noGrp="1"/>
          </p:cNvSpPr>
          <p:nvPr>
            <p:ph type="title"/>
          </p:nvPr>
        </p:nvSpPr>
        <p:spPr>
          <a:xfrm>
            <a:off x="381000" y="4993760"/>
            <a:ext cx="5867400" cy="522288"/>
          </a:xfrm>
        </p:spPr>
        <p:txBody>
          <a:bodyPr anchor="ctr"/>
          <a:lstStyle>
            <a:lvl1pPr algn="l">
              <a:buNone/>
              <a:defRPr sz="2000" b="1"/>
            </a:lvl1pPr>
          </a:lstStyle>
          <a:p>
            <a:r>
              <a:rPr kumimoji="0" lang="it-IT" smtClean="0"/>
              <a:t>Fare clic per modificare lo stile del titolo</a:t>
            </a:r>
            <a:endParaRPr kumimoji="0" lang="en-US"/>
          </a:p>
        </p:txBody>
      </p:sp>
      <p:sp>
        <p:nvSpPr>
          <p:cNvPr id="26" name="Segnaposto testo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858000" y="549276"/>
            <a:ext cx="18288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549276"/>
            <a:ext cx="62484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17/01/2019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7" name="Connettore 1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Segnaposto testo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1" name="Segnaposto data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4B6055F8-1D02-4417-9241-55C834FD9970}" type="datetimeFigureOut">
              <a:rPr lang="it-IT" smtClean="0"/>
              <a:pPr/>
              <a:t>17/01/2019</a:t>
            </a:fld>
            <a:endParaRPr lang="it-IT"/>
          </a:p>
        </p:txBody>
      </p:sp>
      <p:sp>
        <p:nvSpPr>
          <p:cNvPr id="28" name="Segnaposto piè di pagina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it-IT"/>
          </a:p>
        </p:txBody>
      </p:sp>
      <p:sp>
        <p:nvSpPr>
          <p:cNvPr id="5" name="Segnaposto numero diapositiva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007B441-5312-499D-93C3-6E37886527FA}" type="slidenum">
              <a:rPr lang="it-IT" smtClean="0"/>
              <a:pPr/>
              <a:t>‹N›</a:t>
            </a:fld>
            <a:endParaRPr lang="it-IT"/>
          </a:p>
        </p:txBody>
      </p:sp>
      <p:sp>
        <p:nvSpPr>
          <p:cNvPr id="10" name="Segnaposto titolo 9"/>
          <p:cNvSpPr>
            <a:spLocks noGrp="1"/>
          </p:cNvSpPr>
          <p:nvPr>
            <p:ph type="title"/>
          </p:nvPr>
        </p:nvSpPr>
        <p:spPr>
          <a:xfrm>
            <a:off x="304800" y="457200"/>
            <a:ext cx="8686800" cy="838200"/>
          </a:xfrm>
          <a:prstGeom prst="rect">
            <a:avLst/>
          </a:prstGeom>
        </p:spPr>
        <p:txBody>
          <a:bodyPr vert="horz" anchor="ctr">
            <a:normAutofit/>
          </a:bodyPr>
          <a:lstStyle/>
          <a:p>
            <a:r>
              <a:rPr kumimoji="0" lang="it-IT" smtClean="0"/>
              <a:t>Fare clic per modificare lo stile del titolo</a:t>
            </a:r>
            <a:endParaRPr kumimoji="0" lang="en-US"/>
          </a:p>
        </p:txBody>
      </p:sp>
      <p:sp>
        <p:nvSpPr>
          <p:cNvPr id="9" name="Connettore 1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ttore 1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539552" y="2852936"/>
            <a:ext cx="8458200" cy="914400"/>
          </a:xfrm>
        </p:spPr>
        <p:txBody>
          <a:bodyPr>
            <a:noAutofit/>
          </a:bodyPr>
          <a:lstStyle/>
          <a:p>
            <a:pPr algn="ctr"/>
            <a:r>
              <a:rPr lang="it-IT" sz="4000" b="1" dirty="0" smtClean="0"/>
              <a:t>IL RUOLO DEL MEDICO </a:t>
            </a:r>
          </a:p>
          <a:p>
            <a:pPr algn="ctr"/>
            <a:r>
              <a:rPr lang="it-IT" sz="4000" b="1" dirty="0" err="1" smtClean="0"/>
              <a:t>DI</a:t>
            </a:r>
            <a:r>
              <a:rPr lang="it-IT" sz="4000" b="1" dirty="0" smtClean="0"/>
              <a:t> MEDICINA GENERALE</a:t>
            </a:r>
            <a:endParaRPr lang="it-IT" sz="4000" b="1" dirty="0"/>
          </a:p>
        </p:txBody>
      </p:sp>
      <p:sp>
        <p:nvSpPr>
          <p:cNvPr id="4" name="CasellaDiTesto 3"/>
          <p:cNvSpPr txBox="1"/>
          <p:nvPr/>
        </p:nvSpPr>
        <p:spPr>
          <a:xfrm>
            <a:off x="395536" y="908720"/>
            <a:ext cx="8064896" cy="830997"/>
          </a:xfrm>
          <a:prstGeom prst="rect">
            <a:avLst/>
          </a:prstGeom>
          <a:noFill/>
        </p:spPr>
        <p:txBody>
          <a:bodyPr wrap="square" rtlCol="0">
            <a:spAutoFit/>
          </a:bodyPr>
          <a:lstStyle/>
          <a:p>
            <a:pPr algn="ctr"/>
            <a:r>
              <a:rPr lang="it-IT" sz="4800" b="1" dirty="0" smtClean="0"/>
              <a:t>I  VACCINI  NELL’ETA’  ADULTA</a:t>
            </a:r>
            <a:endParaRPr lang="it-IT" sz="4800" b="1" dirty="0"/>
          </a:p>
        </p:txBody>
      </p:sp>
      <p:sp>
        <p:nvSpPr>
          <p:cNvPr id="5" name="CasellaDiTesto 4"/>
          <p:cNvSpPr txBox="1"/>
          <p:nvPr/>
        </p:nvSpPr>
        <p:spPr>
          <a:xfrm>
            <a:off x="5004048" y="5373216"/>
            <a:ext cx="3528392" cy="1015663"/>
          </a:xfrm>
          <a:prstGeom prst="rect">
            <a:avLst/>
          </a:prstGeom>
          <a:noFill/>
        </p:spPr>
        <p:txBody>
          <a:bodyPr wrap="square" rtlCol="0">
            <a:spAutoFit/>
          </a:bodyPr>
          <a:lstStyle/>
          <a:p>
            <a:r>
              <a:rPr lang="it-IT" sz="2000" dirty="0" err="1" smtClean="0"/>
              <a:t>Esine</a:t>
            </a:r>
            <a:r>
              <a:rPr lang="it-IT" sz="2000" dirty="0" smtClean="0"/>
              <a:t>, 29 settembre 2018</a:t>
            </a:r>
          </a:p>
          <a:p>
            <a:r>
              <a:rPr lang="it-IT" sz="2000" dirty="0" smtClean="0"/>
              <a:t>Dr.ssa Bernardi Michela</a:t>
            </a:r>
            <a:br>
              <a:rPr lang="it-IT" sz="2000" dirty="0" smtClean="0"/>
            </a:br>
            <a:r>
              <a:rPr lang="it-IT" sz="2000" dirty="0" smtClean="0"/>
              <a:t>Medico di Medicina Generale</a:t>
            </a:r>
            <a:endParaRPr lang="it-IT" sz="2000" dirty="0"/>
          </a:p>
        </p:txBody>
      </p:sp>
      <p:pic>
        <p:nvPicPr>
          <p:cNvPr id="6" name="Immagine 5" descr="vaccino.jpg"/>
          <p:cNvPicPr>
            <a:picLocks noChangeAspect="1"/>
          </p:cNvPicPr>
          <p:nvPr/>
        </p:nvPicPr>
        <p:blipFill>
          <a:blip r:embed="rId3" cstate="print"/>
          <a:stretch>
            <a:fillRect/>
          </a:stretch>
        </p:blipFill>
        <p:spPr>
          <a:xfrm>
            <a:off x="1331640" y="3861048"/>
            <a:ext cx="2089618" cy="276368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normAutofit fontScale="92500"/>
          </a:bodyPr>
          <a:lstStyle/>
          <a:p>
            <a:pPr>
              <a:buNone/>
            </a:pPr>
            <a:r>
              <a:rPr lang="it-IT" dirty="0" smtClean="0">
                <a:solidFill>
                  <a:schemeClr val="tx1"/>
                </a:solidFill>
              </a:rPr>
              <a:t>ART. 1 – OBIETTIVI PRIORITARI </a:t>
            </a:r>
            <a:r>
              <a:rPr lang="it-IT" dirty="0" err="1" smtClean="0">
                <a:solidFill>
                  <a:schemeClr val="tx1"/>
                </a:solidFill>
              </a:rPr>
              <a:t>DI</a:t>
            </a:r>
            <a:r>
              <a:rPr lang="it-IT" dirty="0" smtClean="0">
                <a:solidFill>
                  <a:schemeClr val="tx1"/>
                </a:solidFill>
              </a:rPr>
              <a:t> POLITICA SANITARIA NAZIONALE </a:t>
            </a:r>
          </a:p>
          <a:p>
            <a:pPr>
              <a:buNone/>
            </a:pPr>
            <a:endParaRPr lang="it-IT" dirty="0" smtClean="0">
              <a:solidFill>
                <a:schemeClr val="tx1"/>
              </a:solidFill>
            </a:endParaRPr>
          </a:p>
          <a:p>
            <a:pPr>
              <a:buNone/>
            </a:pPr>
            <a:r>
              <a:rPr lang="it-IT" dirty="0" smtClean="0">
                <a:solidFill>
                  <a:schemeClr val="tx1"/>
                </a:solidFill>
              </a:rPr>
              <a:t>b) </a:t>
            </a:r>
            <a:r>
              <a:rPr lang="it-IT" i="1" dirty="0" smtClean="0">
                <a:solidFill>
                  <a:schemeClr val="tx1"/>
                </a:solidFill>
              </a:rPr>
              <a:t>PIANO NAZIONALE PREVENZIONE VACCINALE (</a:t>
            </a:r>
            <a:r>
              <a:rPr lang="it-IT" i="1" dirty="0" err="1" smtClean="0">
                <a:solidFill>
                  <a:schemeClr val="tx1"/>
                </a:solidFill>
              </a:rPr>
              <a:t>P.N.P.V.</a:t>
            </a:r>
            <a:r>
              <a:rPr lang="it-IT" i="1" dirty="0" smtClean="0">
                <a:solidFill>
                  <a:schemeClr val="tx1"/>
                </a:solidFill>
              </a:rPr>
              <a:t>) 2017-2019. La riduzione del carico delle malattie infettive prevenibili da vaccino rappresenta una priorità per il nostro Paese, da realizzare attraverso strategie efficaci ed omogenee sul territorio nazionale </a:t>
            </a:r>
          </a:p>
          <a:p>
            <a:endParaRPr lang="it-IT" dirty="0"/>
          </a:p>
        </p:txBody>
      </p:sp>
      <p:sp>
        <p:nvSpPr>
          <p:cNvPr id="5" name="CasellaDiTesto 4"/>
          <p:cNvSpPr txBox="1"/>
          <p:nvPr/>
        </p:nvSpPr>
        <p:spPr>
          <a:xfrm>
            <a:off x="2843808" y="404664"/>
            <a:ext cx="3744416" cy="707886"/>
          </a:xfrm>
          <a:prstGeom prst="rect">
            <a:avLst/>
          </a:prstGeom>
          <a:noFill/>
        </p:spPr>
        <p:txBody>
          <a:bodyPr wrap="square" rtlCol="0">
            <a:spAutoFit/>
          </a:bodyPr>
          <a:lstStyle/>
          <a:p>
            <a:pPr algn="ctr"/>
            <a:r>
              <a:rPr lang="it-IT" sz="4000" b="1" dirty="0" smtClean="0"/>
              <a:t>ACN  2018</a:t>
            </a:r>
            <a:endParaRPr lang="it-IT" sz="40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1484784"/>
            <a:ext cx="8686800" cy="4525963"/>
          </a:xfrm>
        </p:spPr>
        <p:txBody>
          <a:bodyPr/>
          <a:lstStyle/>
          <a:p>
            <a:pPr algn="just">
              <a:buNone/>
            </a:pPr>
            <a:r>
              <a:rPr lang="it-IT" dirty="0" smtClean="0">
                <a:solidFill>
                  <a:schemeClr val="tx1"/>
                </a:solidFill>
              </a:rPr>
              <a:t>    Il piano vaccinale propone il nuovo calendario nazionale delle vaccinazioni attivamente e gratuitamente offerte alla popolazione per fasce d'età e dedicate agli interventi vaccinali destinati a particolari categorie a rischi</a:t>
            </a:r>
            <a:r>
              <a:rPr lang="it-IT" dirty="0" smtClean="0"/>
              <a:t>o </a:t>
            </a:r>
          </a:p>
          <a:p>
            <a:endParaRPr lang="it-IT" dirty="0"/>
          </a:p>
        </p:txBody>
      </p:sp>
      <p:sp>
        <p:nvSpPr>
          <p:cNvPr id="4" name="CasellaDiTesto 3"/>
          <p:cNvSpPr txBox="1"/>
          <p:nvPr/>
        </p:nvSpPr>
        <p:spPr>
          <a:xfrm>
            <a:off x="5868144" y="620688"/>
            <a:ext cx="2304256" cy="523220"/>
          </a:xfrm>
          <a:prstGeom prst="rect">
            <a:avLst/>
          </a:prstGeom>
          <a:noFill/>
        </p:spPr>
        <p:txBody>
          <a:bodyPr wrap="square" rtlCol="0">
            <a:spAutoFit/>
          </a:bodyPr>
          <a:lstStyle/>
          <a:p>
            <a:r>
              <a:rPr lang="it-IT" sz="2800" b="1" dirty="0" smtClean="0"/>
              <a:t>ACN 2018</a:t>
            </a:r>
            <a:endParaRPr lang="it-IT" sz="2800" b="1" dirty="0"/>
          </a:p>
        </p:txBody>
      </p:sp>
      <p:pic>
        <p:nvPicPr>
          <p:cNvPr id="5" name="Immagine 4" descr="images.jpg"/>
          <p:cNvPicPr>
            <a:picLocks noChangeAspect="1"/>
          </p:cNvPicPr>
          <p:nvPr/>
        </p:nvPicPr>
        <p:blipFill>
          <a:blip r:embed="rId2" cstate="print"/>
          <a:stretch>
            <a:fillRect/>
          </a:stretch>
        </p:blipFill>
        <p:spPr>
          <a:xfrm>
            <a:off x="5724128" y="4509120"/>
            <a:ext cx="2160240" cy="164811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95536" y="1340768"/>
            <a:ext cx="8280920" cy="2954655"/>
          </a:xfrm>
          <a:prstGeom prst="rect">
            <a:avLst/>
          </a:prstGeom>
        </p:spPr>
        <p:txBody>
          <a:bodyPr wrap="square">
            <a:spAutoFit/>
          </a:bodyPr>
          <a:lstStyle/>
          <a:p>
            <a:pPr algn="just"/>
            <a:endParaRPr lang="it-IT" dirty="0" smtClean="0"/>
          </a:p>
          <a:p>
            <a:pPr algn="just"/>
            <a:r>
              <a:rPr lang="it-IT" sz="2800" dirty="0" smtClean="0"/>
              <a:t>Le Regioni sono impegnate a individuare il modello organizzativo necessario a garantire l'erogazione e la piena fruibilità delle vaccinazioni inserite nel calendario vaccinale e </a:t>
            </a:r>
            <a:r>
              <a:rPr lang="it-IT" sz="2800" b="1" u="sng" dirty="0" smtClean="0"/>
              <a:t>prevedono una attiva partecipazione dei medici di medicina generale nelle vaccinazioni  e  nelle  relative  attività  collegate </a:t>
            </a:r>
          </a:p>
        </p:txBody>
      </p:sp>
      <p:sp>
        <p:nvSpPr>
          <p:cNvPr id="3" name="CasellaDiTesto 2"/>
          <p:cNvSpPr txBox="1"/>
          <p:nvPr/>
        </p:nvSpPr>
        <p:spPr>
          <a:xfrm>
            <a:off x="6012160" y="548680"/>
            <a:ext cx="2304256" cy="523220"/>
          </a:xfrm>
          <a:prstGeom prst="rect">
            <a:avLst/>
          </a:prstGeom>
          <a:noFill/>
        </p:spPr>
        <p:txBody>
          <a:bodyPr wrap="square" rtlCol="0">
            <a:spAutoFit/>
          </a:bodyPr>
          <a:lstStyle/>
          <a:p>
            <a:r>
              <a:rPr lang="it-IT" sz="2800" b="1" dirty="0" smtClean="0"/>
              <a:t>ACN 2018</a:t>
            </a:r>
            <a:endParaRPr lang="it-IT" sz="2800" b="1" dirty="0"/>
          </a:p>
        </p:txBody>
      </p:sp>
      <p:pic>
        <p:nvPicPr>
          <p:cNvPr id="5" name="Immagine 4" descr="mmg.png"/>
          <p:cNvPicPr>
            <a:picLocks noChangeAspect="1"/>
          </p:cNvPicPr>
          <p:nvPr/>
        </p:nvPicPr>
        <p:blipFill>
          <a:blip r:embed="rId2" cstate="print"/>
          <a:stretch>
            <a:fillRect/>
          </a:stretch>
        </p:blipFill>
        <p:spPr>
          <a:xfrm>
            <a:off x="5580112" y="4725144"/>
            <a:ext cx="1546860" cy="188976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wonca-albero.jpg"/>
          <p:cNvPicPr>
            <a:picLocks noChangeAspect="1"/>
          </p:cNvPicPr>
          <p:nvPr/>
        </p:nvPicPr>
        <p:blipFill>
          <a:blip r:embed="rId2" cstate="print"/>
          <a:stretch>
            <a:fillRect/>
          </a:stretch>
        </p:blipFill>
        <p:spPr>
          <a:xfrm>
            <a:off x="827584" y="1196752"/>
            <a:ext cx="4695144" cy="4896544"/>
          </a:xfrm>
          <a:prstGeom prst="rect">
            <a:avLst/>
          </a:prstGeom>
        </p:spPr>
      </p:pic>
      <p:sp>
        <p:nvSpPr>
          <p:cNvPr id="4" name="CasellaDiTesto 3"/>
          <p:cNvSpPr txBox="1"/>
          <p:nvPr/>
        </p:nvSpPr>
        <p:spPr>
          <a:xfrm>
            <a:off x="5868144" y="980728"/>
            <a:ext cx="2664296" cy="3046988"/>
          </a:xfrm>
          <a:prstGeom prst="rect">
            <a:avLst/>
          </a:prstGeom>
          <a:noFill/>
        </p:spPr>
        <p:txBody>
          <a:bodyPr wrap="square" rtlCol="0">
            <a:spAutoFit/>
          </a:bodyPr>
          <a:lstStyle/>
          <a:p>
            <a:r>
              <a:rPr lang="it-IT" sz="3200" b="1" dirty="0" smtClean="0"/>
              <a:t>La Definizione Europea della Medicina Generale/ Medicina di Famiglia</a:t>
            </a:r>
            <a:endParaRPr lang="it-IT" sz="3200" dirty="0"/>
          </a:p>
        </p:txBody>
      </p:sp>
      <p:sp>
        <p:nvSpPr>
          <p:cNvPr id="5" name="CasellaDiTesto 4"/>
          <p:cNvSpPr txBox="1"/>
          <p:nvPr/>
        </p:nvSpPr>
        <p:spPr>
          <a:xfrm>
            <a:off x="5940152" y="4925486"/>
            <a:ext cx="2664296" cy="1815882"/>
          </a:xfrm>
          <a:prstGeom prst="rect">
            <a:avLst/>
          </a:prstGeom>
          <a:noFill/>
        </p:spPr>
        <p:txBody>
          <a:bodyPr wrap="square" rtlCol="0">
            <a:spAutoFit/>
          </a:bodyPr>
          <a:lstStyle/>
          <a:p>
            <a:r>
              <a:rPr lang="it-IT" sz="1600" dirty="0" smtClean="0"/>
              <a:t>WONCA (World </a:t>
            </a:r>
            <a:r>
              <a:rPr lang="it-IT" sz="1600" dirty="0" err="1" smtClean="0"/>
              <a:t>Organization</a:t>
            </a:r>
            <a:r>
              <a:rPr lang="it-IT" sz="1600" dirty="0" smtClean="0"/>
              <a:t> </a:t>
            </a:r>
            <a:r>
              <a:rPr lang="it-IT" sz="1600" dirty="0" err="1" smtClean="0"/>
              <a:t>of</a:t>
            </a:r>
            <a:r>
              <a:rPr lang="it-IT" sz="1600" dirty="0" smtClean="0"/>
              <a:t> National </a:t>
            </a:r>
            <a:r>
              <a:rPr lang="it-IT" sz="1600" dirty="0" err="1" smtClean="0"/>
              <a:t>Colleges</a:t>
            </a:r>
            <a:r>
              <a:rPr lang="it-IT" sz="1600" dirty="0" smtClean="0"/>
              <a:t> and </a:t>
            </a:r>
            <a:r>
              <a:rPr lang="it-IT" sz="1600" dirty="0" err="1" smtClean="0"/>
              <a:t>Academies</a:t>
            </a:r>
            <a:r>
              <a:rPr lang="it-IT" sz="1600" dirty="0" smtClean="0"/>
              <a:t> </a:t>
            </a:r>
            <a:r>
              <a:rPr lang="it-IT" sz="1600" dirty="0" err="1" smtClean="0"/>
              <a:t>of</a:t>
            </a:r>
            <a:r>
              <a:rPr lang="it-IT" sz="1600" dirty="0" smtClean="0"/>
              <a:t> Family </a:t>
            </a:r>
            <a:r>
              <a:rPr lang="it-IT" sz="1600" dirty="0" err="1" smtClean="0"/>
              <a:t>Madicine</a:t>
            </a:r>
            <a:r>
              <a:rPr lang="it-IT" sz="1600" dirty="0" smtClean="0"/>
              <a:t>/</a:t>
            </a:r>
            <a:r>
              <a:rPr lang="it-IT" sz="1600" dirty="0" err="1" smtClean="0"/>
              <a:t>General</a:t>
            </a:r>
            <a:r>
              <a:rPr lang="it-IT" sz="1600" dirty="0" smtClean="0"/>
              <a:t> </a:t>
            </a:r>
            <a:r>
              <a:rPr lang="it-IT" sz="1600" dirty="0" err="1" smtClean="0"/>
              <a:t>Practice</a:t>
            </a:r>
            <a:r>
              <a:rPr lang="it-IT" sz="1600" dirty="0" smtClean="0"/>
              <a:t>), l’organizzazione internazionale dei medici di famiglia</a:t>
            </a:r>
            <a:endParaRPr lang="it-IT" sz="1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115616" y="1700808"/>
            <a:ext cx="7056784" cy="3539430"/>
          </a:xfrm>
          <a:prstGeom prst="rect">
            <a:avLst/>
          </a:prstGeom>
          <a:noFill/>
        </p:spPr>
        <p:txBody>
          <a:bodyPr wrap="square" rtlCol="0">
            <a:spAutoFit/>
          </a:bodyPr>
          <a:lstStyle/>
          <a:p>
            <a:pPr algn="just"/>
            <a:r>
              <a:rPr lang="it-IT" sz="3200" dirty="0" smtClean="0"/>
              <a:t>a) è normalmente il luogo di primo contatto medico all’interno del sistema sanitario, fornisce un accesso diretto ed illimitato ai suoi utenti, si occupa di tutti i problemi di salute, indipendentemente da età, sesso e ogni altra caratteristica della persona</a:t>
            </a:r>
            <a:endParaRPr lang="it-IT" sz="3200" dirty="0"/>
          </a:p>
        </p:txBody>
      </p:sp>
      <p:sp>
        <p:nvSpPr>
          <p:cNvPr id="3" name="CasellaDiTesto 2"/>
          <p:cNvSpPr txBox="1"/>
          <p:nvPr/>
        </p:nvSpPr>
        <p:spPr>
          <a:xfrm>
            <a:off x="251520" y="404664"/>
            <a:ext cx="8136904" cy="523220"/>
          </a:xfrm>
          <a:prstGeom prst="rect">
            <a:avLst/>
          </a:prstGeom>
          <a:noFill/>
        </p:spPr>
        <p:txBody>
          <a:bodyPr wrap="square" rtlCol="0">
            <a:spAutoFit/>
          </a:bodyPr>
          <a:lstStyle/>
          <a:p>
            <a:pPr algn="ctr"/>
            <a:r>
              <a:rPr lang="it-IT" sz="2800" b="1" dirty="0" smtClean="0"/>
              <a:t>     CARATTERISTICHE DELLA MEDICINE GENERALE</a:t>
            </a:r>
            <a:endParaRPr lang="it-IT" sz="28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899592" y="1484784"/>
            <a:ext cx="7614592" cy="4031873"/>
          </a:xfrm>
          <a:prstGeom prst="rect">
            <a:avLst/>
          </a:prstGeom>
        </p:spPr>
        <p:txBody>
          <a:bodyPr wrap="square">
            <a:spAutoFit/>
          </a:bodyPr>
          <a:lstStyle/>
          <a:p>
            <a:pPr algn="just"/>
            <a:r>
              <a:rPr lang="it-IT" sz="3200" dirty="0" smtClean="0"/>
              <a:t>b) fa un utilizzo efficiente delle risorse sanitarie attraverso il coordinamento delle cure, il lavoro con altri professionisti presenti nel contesto organizzativo delle cure primarie, agendo da interfaccia con altre specialità assumendo, quando si renda necessario, il ruolo di difensore dell’interesse dei pazienti</a:t>
            </a:r>
            <a:endParaRPr lang="it-IT" sz="3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3608" y="1700808"/>
            <a:ext cx="6858000" cy="1569660"/>
          </a:xfrm>
          <a:prstGeom prst="rect">
            <a:avLst/>
          </a:prstGeom>
        </p:spPr>
        <p:txBody>
          <a:bodyPr wrap="square">
            <a:spAutoFit/>
          </a:bodyPr>
          <a:lstStyle/>
          <a:p>
            <a:pPr algn="just"/>
            <a:r>
              <a:rPr lang="it-IT" sz="3200" dirty="0" smtClean="0"/>
              <a:t>c) sviluppa un approccio centrato sulla persona, orientato all’individuo, alla sua famiglia e alla sua comunità</a:t>
            </a:r>
            <a:endParaRPr lang="it-IT" sz="3200" dirty="0"/>
          </a:p>
        </p:txBody>
      </p:sp>
      <p:pic>
        <p:nvPicPr>
          <p:cNvPr id="3" name="Immagine 2" descr="download (1).jpg"/>
          <p:cNvPicPr>
            <a:picLocks noChangeAspect="1"/>
          </p:cNvPicPr>
          <p:nvPr/>
        </p:nvPicPr>
        <p:blipFill>
          <a:blip r:embed="rId2" cstate="print"/>
          <a:stretch>
            <a:fillRect/>
          </a:stretch>
        </p:blipFill>
        <p:spPr>
          <a:xfrm>
            <a:off x="4499992" y="4005064"/>
            <a:ext cx="3328957" cy="186421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403648" y="1484784"/>
            <a:ext cx="6462464" cy="1569660"/>
          </a:xfrm>
          <a:prstGeom prst="rect">
            <a:avLst/>
          </a:prstGeom>
        </p:spPr>
        <p:txBody>
          <a:bodyPr wrap="square">
            <a:spAutoFit/>
          </a:bodyPr>
          <a:lstStyle/>
          <a:p>
            <a:pPr algn="just"/>
            <a:r>
              <a:rPr lang="it-IT" sz="3200" dirty="0" smtClean="0"/>
              <a:t>d) promuove la responsabilizzazione del paziente nella gestione della propria salute </a:t>
            </a:r>
            <a:endParaRPr lang="it-IT" dirty="0"/>
          </a:p>
        </p:txBody>
      </p:sp>
      <p:pic>
        <p:nvPicPr>
          <p:cNvPr id="3" name="Immagine 2" descr="Buoni-regalo.png"/>
          <p:cNvPicPr>
            <a:picLocks noChangeAspect="1"/>
          </p:cNvPicPr>
          <p:nvPr/>
        </p:nvPicPr>
        <p:blipFill>
          <a:blip r:embed="rId2" cstate="print"/>
          <a:stretch>
            <a:fillRect/>
          </a:stretch>
        </p:blipFill>
        <p:spPr>
          <a:xfrm>
            <a:off x="3779912" y="3717032"/>
            <a:ext cx="4248472" cy="2353713"/>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827584" y="1484784"/>
            <a:ext cx="7560840" cy="2554545"/>
          </a:xfrm>
          <a:prstGeom prst="rect">
            <a:avLst/>
          </a:prstGeom>
        </p:spPr>
        <p:txBody>
          <a:bodyPr wrap="square">
            <a:spAutoFit/>
          </a:bodyPr>
          <a:lstStyle/>
          <a:p>
            <a:r>
              <a:rPr lang="it-IT" sz="3200" dirty="0" smtClean="0"/>
              <a:t>e) si basa su un processo di consultazione unico fondato sulla costruzione di una relazione protratta nel tempo attraverso una efficace comunicazione tra medico e paziente</a:t>
            </a:r>
            <a:endParaRPr lang="it-IT" sz="3200" dirty="0"/>
          </a:p>
        </p:txBody>
      </p:sp>
      <p:pic>
        <p:nvPicPr>
          <p:cNvPr id="3" name="Immagine 2" descr="funny-doctor-patient-4864539.jpg"/>
          <p:cNvPicPr>
            <a:picLocks noChangeAspect="1"/>
          </p:cNvPicPr>
          <p:nvPr/>
        </p:nvPicPr>
        <p:blipFill>
          <a:blip r:embed="rId2" cstate="print"/>
          <a:stretch>
            <a:fillRect/>
          </a:stretch>
        </p:blipFill>
        <p:spPr>
          <a:xfrm>
            <a:off x="4499992" y="4005064"/>
            <a:ext cx="3056552" cy="203642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15616" y="1484784"/>
            <a:ext cx="6606480" cy="1569660"/>
          </a:xfrm>
          <a:prstGeom prst="rect">
            <a:avLst/>
          </a:prstGeom>
        </p:spPr>
        <p:txBody>
          <a:bodyPr wrap="square">
            <a:spAutoFit/>
          </a:bodyPr>
          <a:lstStyle/>
          <a:p>
            <a:r>
              <a:rPr lang="it-IT" sz="3200" dirty="0" smtClean="0"/>
              <a:t>f) ha il compito di erogare cure longitudinali e continue a seconda dei bisogni del paziente</a:t>
            </a:r>
            <a:endParaRPr lang="it-IT" sz="3200" dirty="0"/>
          </a:p>
        </p:txBody>
      </p:sp>
      <p:pic>
        <p:nvPicPr>
          <p:cNvPr id="3" name="Immagine 2" descr="handicap-paziente-di-disable-dei-ciechi-dell-uomo-anziano-incinto-19751028.jpg"/>
          <p:cNvPicPr>
            <a:picLocks noChangeAspect="1"/>
          </p:cNvPicPr>
          <p:nvPr/>
        </p:nvPicPr>
        <p:blipFill>
          <a:blip r:embed="rId2" cstate="print"/>
          <a:stretch>
            <a:fillRect/>
          </a:stretch>
        </p:blipFill>
        <p:spPr>
          <a:xfrm>
            <a:off x="5364088" y="3573016"/>
            <a:ext cx="2814236" cy="2736304"/>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87624" y="1628800"/>
            <a:ext cx="6462464" cy="2062103"/>
          </a:xfrm>
          <a:prstGeom prst="rect">
            <a:avLst/>
          </a:prstGeom>
        </p:spPr>
        <p:txBody>
          <a:bodyPr wrap="square">
            <a:spAutoFit/>
          </a:bodyPr>
          <a:lstStyle/>
          <a:p>
            <a:r>
              <a:rPr lang="it-IT" sz="3200" dirty="0" smtClean="0"/>
              <a:t>g) prevede uno specifico processo decisionale determinato dalla prevalenza e incidenza delle malattia in quella precisa comunità</a:t>
            </a:r>
            <a:endParaRPr lang="it-IT" dirty="0"/>
          </a:p>
        </p:txBody>
      </p:sp>
      <p:pic>
        <p:nvPicPr>
          <p:cNvPr id="3" name="Immagine 2" descr="monigote-subiendo-un-grafico-de-barras-de-colores_1156-241.jpg"/>
          <p:cNvPicPr>
            <a:picLocks noChangeAspect="1"/>
          </p:cNvPicPr>
          <p:nvPr/>
        </p:nvPicPr>
        <p:blipFill>
          <a:blip r:embed="rId2" cstate="print"/>
          <a:stretch>
            <a:fillRect/>
          </a:stretch>
        </p:blipFill>
        <p:spPr>
          <a:xfrm>
            <a:off x="5148064" y="4005064"/>
            <a:ext cx="2448272" cy="2448272"/>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3608" y="1556792"/>
            <a:ext cx="6750496" cy="1569660"/>
          </a:xfrm>
          <a:prstGeom prst="rect">
            <a:avLst/>
          </a:prstGeom>
        </p:spPr>
        <p:txBody>
          <a:bodyPr wrap="square">
            <a:spAutoFit/>
          </a:bodyPr>
          <a:lstStyle/>
          <a:p>
            <a:r>
              <a:rPr lang="it-IT" sz="3200" dirty="0" smtClean="0"/>
              <a:t>h) gestisce contemporaneamente i problemi di salute sia acuti che cronici dei singoli pazienti</a:t>
            </a:r>
            <a:endParaRPr lang="it-IT" sz="3200" dirty="0"/>
          </a:p>
        </p:txBody>
      </p:sp>
      <p:pic>
        <p:nvPicPr>
          <p:cNvPr id="3" name="Immagine 2" descr="medico-mestieri-medici-1094384_jpg.png"/>
          <p:cNvPicPr>
            <a:picLocks noChangeAspect="1"/>
          </p:cNvPicPr>
          <p:nvPr/>
        </p:nvPicPr>
        <p:blipFill>
          <a:blip r:embed="rId2" cstate="print"/>
          <a:stretch>
            <a:fillRect/>
          </a:stretch>
        </p:blipFill>
        <p:spPr>
          <a:xfrm>
            <a:off x="5004048" y="3933056"/>
            <a:ext cx="2929476" cy="2294756"/>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87624" y="1700808"/>
            <a:ext cx="6840760" cy="2554545"/>
          </a:xfrm>
          <a:prstGeom prst="rect">
            <a:avLst/>
          </a:prstGeom>
        </p:spPr>
        <p:txBody>
          <a:bodyPr wrap="square">
            <a:spAutoFit/>
          </a:bodyPr>
          <a:lstStyle/>
          <a:p>
            <a:r>
              <a:rPr lang="it-IT" sz="3200" dirty="0" smtClean="0"/>
              <a:t>i) si occupa di malesseri che si presentano in modo aspecifico e ad uno stadio iniziale del loro sviluppo e che potrebbero richiedere un intervento urgente</a:t>
            </a:r>
            <a:endParaRPr lang="it-IT" sz="3200" dirty="0"/>
          </a:p>
        </p:txBody>
      </p:sp>
      <p:pic>
        <p:nvPicPr>
          <p:cNvPr id="3" name="Immagine 2" descr="isotta.png"/>
          <p:cNvPicPr>
            <a:picLocks noChangeAspect="1"/>
          </p:cNvPicPr>
          <p:nvPr/>
        </p:nvPicPr>
        <p:blipFill>
          <a:blip r:embed="rId2" cstate="print"/>
          <a:stretch>
            <a:fillRect/>
          </a:stretch>
        </p:blipFill>
        <p:spPr>
          <a:xfrm>
            <a:off x="5076056" y="4293096"/>
            <a:ext cx="2736304" cy="191673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3608" y="1484784"/>
            <a:ext cx="7128792" cy="1077218"/>
          </a:xfrm>
          <a:prstGeom prst="rect">
            <a:avLst/>
          </a:prstGeom>
        </p:spPr>
        <p:txBody>
          <a:bodyPr wrap="square">
            <a:spAutoFit/>
          </a:bodyPr>
          <a:lstStyle/>
          <a:p>
            <a:r>
              <a:rPr lang="it-IT" sz="3200" dirty="0" smtClean="0"/>
              <a:t>j) promuove la salute ed il benessere con interventi appropriati ed efficaci;</a:t>
            </a:r>
            <a:endParaRPr lang="it-IT" sz="3200" dirty="0"/>
          </a:p>
        </p:txBody>
      </p:sp>
      <p:pic>
        <p:nvPicPr>
          <p:cNvPr id="3" name="Immagine 2" descr="oggetti-medici-del-fumetto-16912445.jpg"/>
          <p:cNvPicPr>
            <a:picLocks noChangeAspect="1"/>
          </p:cNvPicPr>
          <p:nvPr/>
        </p:nvPicPr>
        <p:blipFill>
          <a:blip r:embed="rId2" cstate="print"/>
          <a:stretch>
            <a:fillRect/>
          </a:stretch>
        </p:blipFill>
        <p:spPr>
          <a:xfrm>
            <a:off x="5220072" y="3356992"/>
            <a:ext cx="2616051" cy="2808312"/>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15616" y="1700808"/>
            <a:ext cx="6246440" cy="1077218"/>
          </a:xfrm>
          <a:prstGeom prst="rect">
            <a:avLst/>
          </a:prstGeom>
        </p:spPr>
        <p:txBody>
          <a:bodyPr wrap="square">
            <a:spAutoFit/>
          </a:bodyPr>
          <a:lstStyle/>
          <a:p>
            <a:r>
              <a:rPr lang="it-IT" sz="3200" dirty="0" smtClean="0"/>
              <a:t>k) ha una responsabilità specifica della salute della comunità</a:t>
            </a:r>
          </a:p>
        </p:txBody>
      </p:sp>
      <p:pic>
        <p:nvPicPr>
          <p:cNvPr id="3" name="Immagine 2" descr="gentecomune-530x330.jpg"/>
          <p:cNvPicPr>
            <a:picLocks noChangeAspect="1"/>
          </p:cNvPicPr>
          <p:nvPr/>
        </p:nvPicPr>
        <p:blipFill>
          <a:blip r:embed="rId2" cstate="print"/>
          <a:stretch>
            <a:fillRect/>
          </a:stretch>
        </p:blipFill>
        <p:spPr>
          <a:xfrm>
            <a:off x="3491880" y="3573016"/>
            <a:ext cx="4175044" cy="2599556"/>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691680" y="1628800"/>
            <a:ext cx="6174432" cy="2062103"/>
          </a:xfrm>
          <a:prstGeom prst="rect">
            <a:avLst/>
          </a:prstGeom>
        </p:spPr>
        <p:txBody>
          <a:bodyPr wrap="square">
            <a:spAutoFit/>
          </a:bodyPr>
          <a:lstStyle/>
          <a:p>
            <a:r>
              <a:rPr lang="it-IT" sz="3200" dirty="0" smtClean="0"/>
              <a:t>l) si occupa dei problemi di salute nella loro dimensione fisica, psicologica, sociale, culturale ed</a:t>
            </a:r>
          </a:p>
          <a:p>
            <a:r>
              <a:rPr lang="it-IT" sz="3200" dirty="0" smtClean="0"/>
              <a:t>esistenziale</a:t>
            </a:r>
            <a:endParaRPr lang="it-IT" sz="3200" dirty="0"/>
          </a:p>
        </p:txBody>
      </p:sp>
      <p:pic>
        <p:nvPicPr>
          <p:cNvPr id="3" name="Immagine 2" descr="images.jpg"/>
          <p:cNvPicPr>
            <a:picLocks noChangeAspect="1"/>
          </p:cNvPicPr>
          <p:nvPr/>
        </p:nvPicPr>
        <p:blipFill>
          <a:blip r:embed="rId2" cstate="print"/>
          <a:stretch>
            <a:fillRect/>
          </a:stretch>
        </p:blipFill>
        <p:spPr>
          <a:xfrm>
            <a:off x="5364088" y="3933056"/>
            <a:ext cx="3127558" cy="2406754"/>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707904" y="3068960"/>
            <a:ext cx="5256584" cy="830997"/>
          </a:xfrm>
          <a:prstGeom prst="rect">
            <a:avLst/>
          </a:prstGeom>
        </p:spPr>
        <p:txBody>
          <a:bodyPr wrap="square">
            <a:spAutoFit/>
          </a:bodyPr>
          <a:lstStyle/>
          <a:p>
            <a:r>
              <a:rPr lang="it-IT" sz="2400" b="1" dirty="0" smtClean="0"/>
              <a:t>ha</a:t>
            </a:r>
            <a:r>
              <a:rPr lang="it-IT" sz="2400" dirty="0" smtClean="0"/>
              <a:t> </a:t>
            </a:r>
            <a:r>
              <a:rPr lang="it-IT" sz="2400" b="1" dirty="0" smtClean="0"/>
              <a:t>una responsabilità specifica della salute della comunità</a:t>
            </a:r>
          </a:p>
        </p:txBody>
      </p:sp>
      <p:sp>
        <p:nvSpPr>
          <p:cNvPr id="3" name="Rettangolo 2"/>
          <p:cNvSpPr/>
          <p:nvPr/>
        </p:nvSpPr>
        <p:spPr>
          <a:xfrm>
            <a:off x="1259632" y="4509120"/>
            <a:ext cx="7056784" cy="830997"/>
          </a:xfrm>
          <a:prstGeom prst="rect">
            <a:avLst/>
          </a:prstGeom>
        </p:spPr>
        <p:txBody>
          <a:bodyPr wrap="square">
            <a:spAutoFit/>
          </a:bodyPr>
          <a:lstStyle/>
          <a:p>
            <a:r>
              <a:rPr lang="it-IT" sz="2400" b="1" dirty="0" smtClean="0"/>
              <a:t>promuove la salute ed il benessere con interventi appropriati ed efficaci</a:t>
            </a:r>
            <a:endParaRPr lang="it-IT" sz="2400" b="1" dirty="0"/>
          </a:p>
        </p:txBody>
      </p:sp>
      <p:sp>
        <p:nvSpPr>
          <p:cNvPr id="4" name="Rettangolo 3"/>
          <p:cNvSpPr/>
          <p:nvPr/>
        </p:nvSpPr>
        <p:spPr>
          <a:xfrm>
            <a:off x="827584" y="1700808"/>
            <a:ext cx="6408712" cy="830997"/>
          </a:xfrm>
          <a:prstGeom prst="rect">
            <a:avLst/>
          </a:prstGeom>
        </p:spPr>
        <p:txBody>
          <a:bodyPr wrap="square">
            <a:spAutoFit/>
          </a:bodyPr>
          <a:lstStyle/>
          <a:p>
            <a:r>
              <a:rPr lang="it-IT" sz="2400" b="1" dirty="0" smtClean="0"/>
              <a:t>promuove la responsabilizzazione del paziente nella gestione della propria salute </a:t>
            </a:r>
            <a:endParaRPr lang="it-IT" sz="24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467544" y="620688"/>
            <a:ext cx="8280920" cy="5493812"/>
          </a:xfrm>
          <a:prstGeom prst="rect">
            <a:avLst/>
          </a:prstGeom>
          <a:noFill/>
        </p:spPr>
        <p:txBody>
          <a:bodyPr wrap="square" rtlCol="0">
            <a:spAutoFit/>
          </a:bodyPr>
          <a:lstStyle/>
          <a:p>
            <a:r>
              <a:rPr lang="it-IT" sz="2600" b="1" dirty="0" smtClean="0"/>
              <a:t>Nonostante le evidenze scientifiche stiamo assistendo ad un COSTANTE CALO della copertura vaccinale, sia nell’adulto che nel bambino</a:t>
            </a:r>
          </a:p>
          <a:p>
            <a:endParaRPr lang="it-IT" sz="2600" b="1" dirty="0" smtClean="0"/>
          </a:p>
          <a:p>
            <a:r>
              <a:rPr lang="it-IT" sz="2600" b="1" dirty="0" smtClean="0"/>
              <a:t>                                        PERCHE’?</a:t>
            </a:r>
          </a:p>
          <a:p>
            <a:endParaRPr lang="it-IT" sz="2600" b="1" dirty="0" smtClean="0"/>
          </a:p>
          <a:p>
            <a:pPr>
              <a:lnSpc>
                <a:spcPct val="150000"/>
              </a:lnSpc>
              <a:buFontTx/>
              <a:buChar char="-"/>
            </a:pPr>
            <a:r>
              <a:rPr lang="it-IT" sz="2600" b="1" dirty="0" smtClean="0"/>
              <a:t> Informazioni sbagliate</a:t>
            </a:r>
          </a:p>
          <a:p>
            <a:pPr>
              <a:lnSpc>
                <a:spcPct val="150000"/>
              </a:lnSpc>
              <a:buFontTx/>
              <a:buChar char="-"/>
            </a:pPr>
            <a:r>
              <a:rPr lang="it-IT" sz="2600" b="1" dirty="0" smtClean="0"/>
              <a:t> mancanza di una adeguata attenzione sull’argomento</a:t>
            </a:r>
          </a:p>
          <a:p>
            <a:pPr>
              <a:lnSpc>
                <a:spcPct val="150000"/>
              </a:lnSpc>
              <a:buFontTx/>
              <a:buChar char="-"/>
            </a:pPr>
            <a:r>
              <a:rPr lang="it-IT" sz="2600" b="1" dirty="0" smtClean="0"/>
              <a:t> scarsa sensibilità del personale sanitario</a:t>
            </a:r>
          </a:p>
          <a:p>
            <a:pPr>
              <a:lnSpc>
                <a:spcPct val="150000"/>
              </a:lnSpc>
              <a:buFontTx/>
              <a:buChar char="-"/>
            </a:pPr>
            <a:r>
              <a:rPr lang="it-IT" sz="2600" b="1" dirty="0" smtClean="0"/>
              <a:t> popolazione pediatrica identificata come la destinataria    dei vaccini</a:t>
            </a:r>
            <a:endParaRPr lang="it-IT" sz="26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899592" y="1340768"/>
            <a:ext cx="2880320" cy="3970318"/>
          </a:xfrm>
          <a:prstGeom prst="rect">
            <a:avLst/>
          </a:prstGeom>
          <a:noFill/>
        </p:spPr>
        <p:txBody>
          <a:bodyPr wrap="square" rtlCol="0">
            <a:spAutoFit/>
          </a:bodyPr>
          <a:lstStyle/>
          <a:p>
            <a:r>
              <a:rPr lang="it-IT" sz="2400" dirty="0" smtClean="0"/>
              <a:t>ASL PISTOIA, 2016:</a:t>
            </a:r>
          </a:p>
          <a:p>
            <a:r>
              <a:rPr lang="it-IT" sz="2400" dirty="0" smtClean="0"/>
              <a:t>inviato ai 214 MMG iscritti al’ordine un questionario anonimo sul tema : “Vaccinazioni”</a:t>
            </a:r>
          </a:p>
          <a:p>
            <a:endParaRPr lang="it-IT" dirty="0" smtClean="0"/>
          </a:p>
          <a:p>
            <a:endParaRPr lang="it-IT" dirty="0" smtClean="0"/>
          </a:p>
          <a:p>
            <a:endParaRPr lang="it-IT" dirty="0" smtClean="0"/>
          </a:p>
          <a:p>
            <a:endParaRPr lang="it-IT" dirty="0" smtClean="0"/>
          </a:p>
          <a:p>
            <a:r>
              <a:rPr lang="it-IT" dirty="0" smtClean="0"/>
              <a:t>167 medici aderenti  (78%)</a:t>
            </a:r>
          </a:p>
          <a:p>
            <a:pPr>
              <a:buFontTx/>
              <a:buChar char="-"/>
            </a:pPr>
            <a:endParaRPr lang="it-IT" dirty="0" smtClean="0"/>
          </a:p>
        </p:txBody>
      </p:sp>
      <p:pic>
        <p:nvPicPr>
          <p:cNvPr id="3" name="Immagine 2" descr="vaccini_generale_%20Figura_2.png"/>
          <p:cNvPicPr>
            <a:picLocks noChangeAspect="1"/>
          </p:cNvPicPr>
          <p:nvPr/>
        </p:nvPicPr>
        <p:blipFill>
          <a:blip r:embed="rId2" cstate="print"/>
          <a:stretch>
            <a:fillRect/>
          </a:stretch>
        </p:blipFill>
        <p:spPr>
          <a:xfrm>
            <a:off x="5148065" y="1170786"/>
            <a:ext cx="2664296" cy="5506213"/>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vaccini_generale_%20Figura_3.png"/>
          <p:cNvPicPr>
            <a:picLocks noChangeAspect="1"/>
          </p:cNvPicPr>
          <p:nvPr/>
        </p:nvPicPr>
        <p:blipFill>
          <a:blip r:embed="rId2" cstate="print"/>
          <a:stretch>
            <a:fillRect/>
          </a:stretch>
        </p:blipFill>
        <p:spPr>
          <a:xfrm>
            <a:off x="1547664" y="1484784"/>
            <a:ext cx="6291118" cy="4342805"/>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untitled.png"/>
          <p:cNvPicPr>
            <a:picLocks noChangeAspect="1"/>
          </p:cNvPicPr>
          <p:nvPr/>
        </p:nvPicPr>
        <p:blipFill>
          <a:blip r:embed="rId2" cstate="print"/>
          <a:stretch>
            <a:fillRect/>
          </a:stretch>
        </p:blipFill>
        <p:spPr>
          <a:xfrm>
            <a:off x="2123728" y="1124744"/>
            <a:ext cx="5370136" cy="3528392"/>
          </a:xfrm>
          <a:prstGeom prst="rect">
            <a:avLst/>
          </a:prstGeom>
        </p:spPr>
      </p:pic>
      <p:sp>
        <p:nvSpPr>
          <p:cNvPr id="4" name="Rettangolo 3"/>
          <p:cNvSpPr/>
          <p:nvPr/>
        </p:nvSpPr>
        <p:spPr>
          <a:xfrm>
            <a:off x="1115616" y="4869160"/>
            <a:ext cx="7416824" cy="1569660"/>
          </a:xfrm>
          <a:prstGeom prst="rect">
            <a:avLst/>
          </a:prstGeom>
        </p:spPr>
        <p:txBody>
          <a:bodyPr wrap="square">
            <a:spAutoFit/>
          </a:bodyPr>
          <a:lstStyle/>
          <a:p>
            <a:r>
              <a:rPr lang="it-IT" sz="2400" dirty="0" smtClean="0"/>
              <a:t>All’interno della pratica vaccinale riveste un ruolo chiave il medico di medicina generale sia come diretto esecutore dei vaccini, sia come medico di fiducia a cui si rivolgono i pazienti</a:t>
            </a:r>
            <a:endParaRPr lang="it-IT"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15616" y="1700808"/>
            <a:ext cx="7488832" cy="1815882"/>
          </a:xfrm>
          <a:prstGeom prst="rect">
            <a:avLst/>
          </a:prstGeom>
        </p:spPr>
        <p:txBody>
          <a:bodyPr wrap="square">
            <a:spAutoFit/>
          </a:bodyPr>
          <a:lstStyle/>
          <a:p>
            <a:pPr algn="just"/>
            <a:r>
              <a:rPr lang="it-IT" sz="2800" dirty="0" smtClean="0"/>
              <a:t>Il medico di medicina generale deve quindi essere qualificato ed aggiornato, poiché              ha il compito di acquisire e diffondere responsabilmente le informazioni</a:t>
            </a:r>
            <a:endParaRPr lang="it-IT" sz="2800" dirty="0"/>
          </a:p>
        </p:txBody>
      </p:sp>
      <p:pic>
        <p:nvPicPr>
          <p:cNvPr id="3" name="Immagine 2" descr="noti5174.jpg"/>
          <p:cNvPicPr>
            <a:picLocks noChangeAspect="1"/>
          </p:cNvPicPr>
          <p:nvPr/>
        </p:nvPicPr>
        <p:blipFill>
          <a:blip r:embed="rId2" cstate="print"/>
          <a:stretch>
            <a:fillRect/>
          </a:stretch>
        </p:blipFill>
        <p:spPr>
          <a:xfrm>
            <a:off x="2987824" y="4077072"/>
            <a:ext cx="3528392" cy="2147279"/>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31640" y="1628800"/>
            <a:ext cx="6768752" cy="4228850"/>
          </a:xfrm>
          <a:prstGeom prst="rect">
            <a:avLst/>
          </a:prstGeom>
          <a:noFill/>
        </p:spPr>
        <p:txBody>
          <a:bodyPr wrap="square" rtlCol="0">
            <a:spAutoFit/>
          </a:bodyPr>
          <a:lstStyle/>
          <a:p>
            <a:pPr>
              <a:lnSpc>
                <a:spcPct val="160000"/>
              </a:lnSpc>
              <a:buSzPct val="90000"/>
              <a:buFont typeface="Arial" pitchFamily="34" charset="0"/>
              <a:buChar char="•"/>
            </a:pPr>
            <a:r>
              <a:rPr lang="it-IT" sz="2400" dirty="0" smtClean="0"/>
              <a:t> </a:t>
            </a:r>
            <a:r>
              <a:rPr lang="it-IT" sz="2400" b="1" dirty="0" smtClean="0"/>
              <a:t>Popolazione generale</a:t>
            </a:r>
          </a:p>
          <a:p>
            <a:pPr>
              <a:lnSpc>
                <a:spcPct val="160000"/>
              </a:lnSpc>
              <a:buSzPct val="90000"/>
              <a:buFont typeface="Arial" pitchFamily="34" charset="0"/>
              <a:buChar char="•"/>
            </a:pPr>
            <a:r>
              <a:rPr lang="it-IT" sz="2400" b="1" dirty="0" smtClean="0"/>
              <a:t>  Soggetti a rischio</a:t>
            </a:r>
          </a:p>
          <a:p>
            <a:pPr>
              <a:lnSpc>
                <a:spcPct val="160000"/>
              </a:lnSpc>
            </a:pPr>
            <a:r>
              <a:rPr lang="it-IT" sz="2400" b="1" dirty="0" smtClean="0"/>
              <a:t>     - Anziani</a:t>
            </a:r>
          </a:p>
          <a:p>
            <a:pPr>
              <a:lnSpc>
                <a:spcPct val="160000"/>
              </a:lnSpc>
            </a:pPr>
            <a:r>
              <a:rPr lang="it-IT" sz="2400" b="1" dirty="0" smtClean="0"/>
              <a:t>     - Soggetti defedati</a:t>
            </a:r>
          </a:p>
          <a:p>
            <a:pPr>
              <a:lnSpc>
                <a:spcPct val="160000"/>
              </a:lnSpc>
            </a:pPr>
            <a:r>
              <a:rPr lang="it-IT" sz="2400" b="1" dirty="0" smtClean="0"/>
              <a:t>     - Lavoratori a rischio</a:t>
            </a:r>
          </a:p>
          <a:p>
            <a:pPr>
              <a:lnSpc>
                <a:spcPct val="160000"/>
              </a:lnSpc>
            </a:pPr>
            <a:r>
              <a:rPr lang="it-IT" sz="2400" b="1" dirty="0" smtClean="0"/>
              <a:t>     - Viaggiatori</a:t>
            </a:r>
          </a:p>
          <a:p>
            <a:pPr>
              <a:lnSpc>
                <a:spcPct val="160000"/>
              </a:lnSpc>
            </a:pPr>
            <a:r>
              <a:rPr lang="it-IT" sz="2400" b="1" dirty="0" smtClean="0"/>
              <a:t>     - Donne in </a:t>
            </a:r>
            <a:r>
              <a:rPr lang="it-IT" sz="2200" b="1" dirty="0" smtClean="0"/>
              <a:t>gravidanza: NO VACCINI </a:t>
            </a:r>
            <a:r>
              <a:rPr lang="it-IT" sz="2200" b="1" dirty="0" err="1" smtClean="0"/>
              <a:t>VIVI</a:t>
            </a:r>
            <a:r>
              <a:rPr lang="it-IT" sz="2200" b="1" dirty="0" smtClean="0"/>
              <a:t> ATTENUATI </a:t>
            </a:r>
            <a:endParaRPr lang="it-IT" sz="2200" b="1" dirty="0"/>
          </a:p>
        </p:txBody>
      </p:sp>
      <p:sp>
        <p:nvSpPr>
          <p:cNvPr id="3" name="CasellaDiTesto 2"/>
          <p:cNvSpPr txBox="1"/>
          <p:nvPr/>
        </p:nvSpPr>
        <p:spPr>
          <a:xfrm>
            <a:off x="1043608" y="476672"/>
            <a:ext cx="7200800" cy="523220"/>
          </a:xfrm>
          <a:prstGeom prst="rect">
            <a:avLst/>
          </a:prstGeom>
          <a:noFill/>
        </p:spPr>
        <p:txBody>
          <a:bodyPr wrap="square" rtlCol="0">
            <a:spAutoFit/>
          </a:bodyPr>
          <a:lstStyle/>
          <a:p>
            <a:r>
              <a:rPr lang="it-IT" sz="2800" dirty="0" smtClean="0"/>
              <a:t>CATEGORIE </a:t>
            </a:r>
            <a:r>
              <a:rPr lang="it-IT" sz="2800" dirty="0" err="1" smtClean="0"/>
              <a:t>DI</a:t>
            </a:r>
            <a:r>
              <a:rPr lang="it-IT" sz="2800" dirty="0" smtClean="0"/>
              <a:t> SOGGETTI DA VACCINARE</a:t>
            </a:r>
            <a:endParaRPr lang="it-IT"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20171001_101133.png"/>
          <p:cNvPicPr>
            <a:picLocks noChangeAspect="1"/>
          </p:cNvPicPr>
          <p:nvPr/>
        </p:nvPicPr>
        <p:blipFill>
          <a:blip r:embed="rId2" cstate="print"/>
          <a:stretch>
            <a:fillRect/>
          </a:stretch>
        </p:blipFill>
        <p:spPr>
          <a:xfrm>
            <a:off x="539552" y="476672"/>
            <a:ext cx="8144127" cy="5958662"/>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1520" y="1412776"/>
            <a:ext cx="7992888" cy="3960440"/>
          </a:xfrm>
        </p:spPr>
        <p:txBody>
          <a:bodyPr>
            <a:normAutofit fontScale="90000"/>
          </a:bodyPr>
          <a:lstStyle/>
          <a:p>
            <a:pPr algn="ctr">
              <a:lnSpc>
                <a:spcPct val="150000"/>
              </a:lnSpc>
            </a:pPr>
            <a:r>
              <a:rPr lang="it-IT" sz="5600" b="1" dirty="0" smtClean="0"/>
              <a:t/>
            </a:r>
            <a:br>
              <a:rPr lang="it-IT" sz="5600" b="1" dirty="0" smtClean="0"/>
            </a:br>
            <a:r>
              <a:rPr lang="it-IT" sz="5600" b="1" dirty="0" smtClean="0"/>
              <a:t/>
            </a:r>
            <a:br>
              <a:rPr lang="it-IT" sz="5600" b="1" dirty="0" smtClean="0"/>
            </a:br>
            <a:r>
              <a:rPr lang="it-IT" sz="6000" i="1" dirty="0" smtClean="0"/>
              <a:t> </a:t>
            </a:r>
            <a:br>
              <a:rPr lang="it-IT" sz="6000" i="1" dirty="0" smtClean="0"/>
            </a:br>
            <a:r>
              <a:rPr lang="it-IT" sz="6000" i="1" dirty="0" smtClean="0"/>
              <a:t/>
            </a:r>
            <a:br>
              <a:rPr lang="it-IT" sz="6000" i="1" dirty="0" smtClean="0"/>
            </a:br>
            <a:endParaRPr lang="it-IT" sz="5600" b="1" dirty="0"/>
          </a:p>
        </p:txBody>
      </p:sp>
      <p:sp>
        <p:nvSpPr>
          <p:cNvPr id="3" name="CasellaDiTesto 2"/>
          <p:cNvSpPr txBox="1"/>
          <p:nvPr/>
        </p:nvSpPr>
        <p:spPr>
          <a:xfrm>
            <a:off x="2411760" y="188640"/>
            <a:ext cx="3888432" cy="954107"/>
          </a:xfrm>
          <a:prstGeom prst="rect">
            <a:avLst/>
          </a:prstGeom>
          <a:noFill/>
        </p:spPr>
        <p:txBody>
          <a:bodyPr wrap="square" rtlCol="0">
            <a:spAutoFit/>
          </a:bodyPr>
          <a:lstStyle/>
          <a:p>
            <a:pPr algn="ctr"/>
            <a:r>
              <a:rPr lang="it-IT" sz="5600" b="1" dirty="0" smtClean="0">
                <a:solidFill>
                  <a:schemeClr val="accent1">
                    <a:lumMod val="75000"/>
                  </a:schemeClr>
                </a:solidFill>
                <a:latin typeface="+mj-lt"/>
              </a:rPr>
              <a:t>TETANO</a:t>
            </a:r>
            <a:endParaRPr lang="it-IT" sz="5600" b="1" dirty="0">
              <a:solidFill>
                <a:schemeClr val="accent1">
                  <a:lumMod val="75000"/>
                </a:schemeClr>
              </a:solidFill>
              <a:latin typeface="+mj-lt"/>
            </a:endParaRPr>
          </a:p>
        </p:txBody>
      </p:sp>
      <p:sp>
        <p:nvSpPr>
          <p:cNvPr id="4" name="CasellaDiTesto 3"/>
          <p:cNvSpPr txBox="1"/>
          <p:nvPr/>
        </p:nvSpPr>
        <p:spPr>
          <a:xfrm>
            <a:off x="323528" y="1772816"/>
            <a:ext cx="8568952" cy="1384995"/>
          </a:xfrm>
          <a:prstGeom prst="rect">
            <a:avLst/>
          </a:prstGeom>
          <a:noFill/>
        </p:spPr>
        <p:txBody>
          <a:bodyPr wrap="square" rtlCol="0">
            <a:spAutoFit/>
          </a:bodyPr>
          <a:lstStyle/>
          <a:p>
            <a:r>
              <a:rPr lang="it-IT" sz="2800" b="1" dirty="0" smtClean="0"/>
              <a:t>GENNAIO 2014: Pubblicazione sulla rivista  “Vaccine” dell’articolo “</a:t>
            </a:r>
            <a:r>
              <a:rPr lang="it-IT" sz="2800" b="1" dirty="0" err="1" smtClean="0"/>
              <a:t>Tetanus</a:t>
            </a:r>
            <a:r>
              <a:rPr lang="it-IT" sz="2800" b="1" dirty="0" smtClean="0"/>
              <a:t> in Italy  2001-2010”</a:t>
            </a:r>
          </a:p>
          <a:p>
            <a:endParaRPr lang="it-IT" sz="2800" dirty="0"/>
          </a:p>
        </p:txBody>
      </p:sp>
      <p:sp>
        <p:nvSpPr>
          <p:cNvPr id="5" name="Freccia in giù 4"/>
          <p:cNvSpPr/>
          <p:nvPr/>
        </p:nvSpPr>
        <p:spPr>
          <a:xfrm>
            <a:off x="4067944" y="3212976"/>
            <a:ext cx="360040" cy="8640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      </a:t>
            </a:r>
            <a:endParaRPr lang="it-IT" dirty="0"/>
          </a:p>
        </p:txBody>
      </p:sp>
      <p:sp>
        <p:nvSpPr>
          <p:cNvPr id="6" name="CasellaDiTesto 5"/>
          <p:cNvSpPr txBox="1"/>
          <p:nvPr/>
        </p:nvSpPr>
        <p:spPr>
          <a:xfrm>
            <a:off x="683568" y="4581128"/>
            <a:ext cx="7344816" cy="954107"/>
          </a:xfrm>
          <a:prstGeom prst="rect">
            <a:avLst/>
          </a:prstGeom>
          <a:noFill/>
        </p:spPr>
        <p:txBody>
          <a:bodyPr wrap="square" rtlCol="0">
            <a:spAutoFit/>
          </a:bodyPr>
          <a:lstStyle/>
          <a:p>
            <a:pPr algn="ctr"/>
            <a:r>
              <a:rPr lang="it-IT" sz="2800" dirty="0" smtClean="0"/>
              <a:t>PANORAMICA DELL’EPIDEMIOLOGIA DEL TETANO IN ITALIA NEL DECENNIO 2001-2010</a:t>
            </a:r>
            <a:endParaRPr lang="it-IT"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547664" y="2852936"/>
            <a:ext cx="5886400" cy="2492990"/>
          </a:xfrm>
          <a:prstGeom prst="rect">
            <a:avLst/>
          </a:prstGeom>
        </p:spPr>
        <p:txBody>
          <a:bodyPr wrap="square">
            <a:spAutoFit/>
          </a:bodyPr>
          <a:lstStyle/>
          <a:p>
            <a:pPr lvl="0">
              <a:lnSpc>
                <a:spcPct val="150000"/>
              </a:lnSpc>
              <a:spcBef>
                <a:spcPct val="0"/>
              </a:spcBef>
              <a:defRPr/>
            </a:pPr>
            <a:r>
              <a:rPr lang="it-IT" sz="2600" dirty="0" smtClean="0">
                <a:ln w="635">
                  <a:noFill/>
                </a:ln>
              </a:rPr>
              <a:t> - 471 si sono verificati tra ultra 64enni</a:t>
            </a:r>
          </a:p>
          <a:p>
            <a:pPr lvl="0">
              <a:lnSpc>
                <a:spcPct val="150000"/>
              </a:lnSpc>
              <a:spcBef>
                <a:spcPct val="0"/>
              </a:spcBef>
              <a:defRPr/>
            </a:pPr>
            <a:r>
              <a:rPr lang="it-IT" sz="2600" dirty="0" smtClean="0">
                <a:ln w="635">
                  <a:noFill/>
                </a:ln>
              </a:rPr>
              <a:t> - 115 nella fascia d’età 25-64 anni,</a:t>
            </a:r>
            <a:br>
              <a:rPr lang="it-IT" sz="2600" dirty="0" smtClean="0">
                <a:ln w="635">
                  <a:noFill/>
                </a:ln>
              </a:rPr>
            </a:br>
            <a:r>
              <a:rPr lang="it-IT" sz="2600" dirty="0" smtClean="0">
                <a:ln w="635">
                  <a:noFill/>
                </a:ln>
              </a:rPr>
              <a:t> - 3 nella fascia 15-24 anni e</a:t>
            </a:r>
            <a:br>
              <a:rPr lang="it-IT" sz="2600" dirty="0" smtClean="0">
                <a:ln w="635">
                  <a:noFill/>
                </a:ln>
              </a:rPr>
            </a:br>
            <a:r>
              <a:rPr lang="it-IT" sz="2600" dirty="0" smtClean="0">
                <a:ln w="635">
                  <a:noFill/>
                </a:ln>
              </a:rPr>
              <a:t> - 2 in bambini con meno di 14 anni</a:t>
            </a:r>
            <a:endParaRPr lang="it-IT" sz="2600" dirty="0"/>
          </a:p>
        </p:txBody>
      </p:sp>
      <p:sp>
        <p:nvSpPr>
          <p:cNvPr id="3" name="CasellaDiTesto 2"/>
          <p:cNvSpPr txBox="1"/>
          <p:nvPr/>
        </p:nvSpPr>
        <p:spPr>
          <a:xfrm>
            <a:off x="3203848" y="1772816"/>
            <a:ext cx="2664296" cy="830997"/>
          </a:xfrm>
          <a:prstGeom prst="rect">
            <a:avLst/>
          </a:prstGeom>
          <a:noFill/>
        </p:spPr>
        <p:txBody>
          <a:bodyPr wrap="square" rtlCol="0">
            <a:spAutoFit/>
          </a:bodyPr>
          <a:lstStyle/>
          <a:p>
            <a:r>
              <a:rPr lang="it-IT" sz="4800" b="1" dirty="0" smtClean="0"/>
              <a:t>591 CASI</a:t>
            </a:r>
            <a:endParaRPr lang="it-IT" sz="48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MORTE.png"/>
          <p:cNvPicPr>
            <a:picLocks noChangeAspect="1"/>
          </p:cNvPicPr>
          <p:nvPr/>
        </p:nvPicPr>
        <p:blipFill>
          <a:blip r:embed="rId2" cstate="print"/>
          <a:stretch>
            <a:fillRect/>
          </a:stretch>
        </p:blipFill>
        <p:spPr>
          <a:xfrm>
            <a:off x="2987824" y="3068960"/>
            <a:ext cx="3600400" cy="2548597"/>
          </a:xfrm>
          <a:prstGeom prst="rect">
            <a:avLst/>
          </a:prstGeom>
        </p:spPr>
      </p:pic>
      <p:sp>
        <p:nvSpPr>
          <p:cNvPr id="3" name="CasellaDiTesto 2"/>
          <p:cNvSpPr txBox="1"/>
          <p:nvPr/>
        </p:nvSpPr>
        <p:spPr>
          <a:xfrm>
            <a:off x="3059832" y="1484784"/>
            <a:ext cx="3240360" cy="1384995"/>
          </a:xfrm>
          <a:prstGeom prst="rect">
            <a:avLst/>
          </a:prstGeom>
          <a:noFill/>
        </p:spPr>
        <p:txBody>
          <a:bodyPr wrap="square" rtlCol="0">
            <a:spAutoFit/>
          </a:bodyPr>
          <a:lstStyle/>
          <a:p>
            <a:r>
              <a:rPr lang="it-IT" sz="4200" b="1" dirty="0" smtClean="0"/>
              <a:t>169 DECESSI</a:t>
            </a:r>
            <a:br>
              <a:rPr lang="it-IT" sz="4200" b="1" dirty="0" smtClean="0"/>
            </a:br>
            <a:r>
              <a:rPr lang="it-IT" sz="4200" b="1" dirty="0" smtClean="0"/>
              <a:t>      (28,5%)</a:t>
            </a:r>
            <a:endParaRPr lang="it-IT" sz="42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2843808" y="1340768"/>
            <a:ext cx="3600400" cy="584775"/>
          </a:xfrm>
          <a:prstGeom prst="rect">
            <a:avLst/>
          </a:prstGeom>
          <a:noFill/>
        </p:spPr>
        <p:txBody>
          <a:bodyPr wrap="square" rtlCol="0">
            <a:spAutoFit/>
          </a:bodyPr>
          <a:lstStyle/>
          <a:p>
            <a:pPr algn="ctr"/>
            <a:r>
              <a:rPr lang="it-IT" sz="3200" b="1" dirty="0" smtClean="0"/>
              <a:t>31 AGOSTO 2018</a:t>
            </a:r>
            <a:endParaRPr lang="it-IT" sz="3200" b="1" dirty="0"/>
          </a:p>
        </p:txBody>
      </p:sp>
      <p:pic>
        <p:nvPicPr>
          <p:cNvPr id="3" name="Immagine 2" descr="20180912_142905.jpg"/>
          <p:cNvPicPr>
            <a:picLocks noChangeAspect="1"/>
          </p:cNvPicPr>
          <p:nvPr/>
        </p:nvPicPr>
        <p:blipFill>
          <a:blip r:embed="rId2" cstate="print"/>
          <a:stretch>
            <a:fillRect/>
          </a:stretch>
        </p:blipFill>
        <p:spPr>
          <a:xfrm>
            <a:off x="1828800" y="2548889"/>
            <a:ext cx="6127576" cy="1965931"/>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allegato4495856.jpg"/>
          <p:cNvPicPr>
            <a:picLocks noChangeAspect="1"/>
          </p:cNvPicPr>
          <p:nvPr/>
        </p:nvPicPr>
        <p:blipFill>
          <a:blip r:embed="rId2" cstate="print"/>
          <a:stretch>
            <a:fillRect/>
          </a:stretch>
        </p:blipFill>
        <p:spPr>
          <a:xfrm>
            <a:off x="1419028" y="692696"/>
            <a:ext cx="6452417" cy="5704712"/>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331640" y="1484784"/>
            <a:ext cx="7056784" cy="2000548"/>
          </a:xfrm>
          <a:prstGeom prst="rect">
            <a:avLst/>
          </a:prstGeom>
          <a:noFill/>
        </p:spPr>
        <p:txBody>
          <a:bodyPr wrap="square" rtlCol="0">
            <a:spAutoFit/>
          </a:bodyPr>
          <a:lstStyle/>
          <a:p>
            <a:r>
              <a:rPr lang="it-IT" sz="3200" b="1" dirty="0" smtClean="0"/>
              <a:t>                         </a:t>
            </a:r>
            <a:r>
              <a:rPr lang="it-IT" sz="3200" dirty="0" smtClean="0"/>
              <a:t>Nel 2016 </a:t>
            </a:r>
          </a:p>
          <a:p>
            <a:pPr algn="ctr"/>
            <a:endParaRPr lang="it-IT" sz="2400" dirty="0" smtClean="0"/>
          </a:p>
          <a:p>
            <a:pPr algn="ctr"/>
            <a:r>
              <a:rPr lang="it-IT" sz="3200" dirty="0" smtClean="0"/>
              <a:t>89 Casi di tetano accertati in Europa</a:t>
            </a:r>
          </a:p>
          <a:p>
            <a:endParaRPr lang="it-IT" b="1" dirty="0" smtClean="0"/>
          </a:p>
          <a:p>
            <a:endParaRPr lang="it-IT" b="1" dirty="0"/>
          </a:p>
        </p:txBody>
      </p:sp>
      <p:sp>
        <p:nvSpPr>
          <p:cNvPr id="3" name="CasellaDiTesto 2"/>
          <p:cNvSpPr txBox="1"/>
          <p:nvPr/>
        </p:nvSpPr>
        <p:spPr>
          <a:xfrm>
            <a:off x="3059832" y="3717032"/>
            <a:ext cx="3384376" cy="1661993"/>
          </a:xfrm>
          <a:prstGeom prst="rect">
            <a:avLst/>
          </a:prstGeom>
          <a:noFill/>
        </p:spPr>
        <p:txBody>
          <a:bodyPr wrap="square" rtlCol="0">
            <a:spAutoFit/>
          </a:bodyPr>
          <a:lstStyle/>
          <a:p>
            <a:pPr algn="ctr"/>
            <a:r>
              <a:rPr lang="it-IT" sz="4400" dirty="0" smtClean="0"/>
              <a:t>48 in ITALIA</a:t>
            </a:r>
          </a:p>
          <a:p>
            <a:pPr algn="ctr"/>
            <a:endParaRPr lang="it-IT" sz="1400" dirty="0" smtClean="0"/>
          </a:p>
          <a:p>
            <a:pPr algn="ctr"/>
            <a:r>
              <a:rPr lang="it-IT" sz="4400" dirty="0" smtClean="0"/>
              <a:t>Pari al 54%</a:t>
            </a:r>
            <a:endParaRPr lang="it-IT" sz="4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755576" y="1628800"/>
            <a:ext cx="7848872" cy="3323987"/>
          </a:xfrm>
          <a:prstGeom prst="rect">
            <a:avLst/>
          </a:prstGeom>
        </p:spPr>
        <p:txBody>
          <a:bodyPr wrap="square">
            <a:spAutoFit/>
          </a:bodyPr>
          <a:lstStyle/>
          <a:p>
            <a:endParaRPr lang="it-IT" dirty="0" smtClean="0"/>
          </a:p>
          <a:p>
            <a:r>
              <a:rPr lang="it-IT" sz="2400" b="1" dirty="0" smtClean="0"/>
              <a:t>Degli 85 casi con dati disponibili, 14 (n = 16%) sono stati fatali. </a:t>
            </a:r>
          </a:p>
          <a:p>
            <a:endParaRPr lang="it-IT" sz="2400" b="1" dirty="0" smtClean="0"/>
          </a:p>
          <a:p>
            <a:r>
              <a:rPr lang="it-IT" sz="2400" b="1" dirty="0" smtClean="0"/>
              <a:t>La mortalità dei casi può variare dal 10% al 70% a seconda del trattamento, dell'età e del generale salute del paziente. </a:t>
            </a:r>
          </a:p>
          <a:p>
            <a:endParaRPr lang="it-IT" sz="2400" b="1" dirty="0" smtClean="0"/>
          </a:p>
          <a:p>
            <a:r>
              <a:rPr lang="it-IT" sz="2400" b="1" dirty="0" smtClean="0"/>
              <a:t>Nelle fasce di età più anziane e in assenza di terapia intensiva, i casi fatali si avvicinano al 100 per cento.</a:t>
            </a:r>
            <a:endParaRPr lang="it-IT" sz="2400" b="1"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allegato9014337.jpg"/>
          <p:cNvPicPr>
            <a:picLocks noChangeAspect="1"/>
          </p:cNvPicPr>
          <p:nvPr/>
        </p:nvPicPr>
        <p:blipFill>
          <a:blip r:embed="rId2" cstate="print"/>
          <a:stretch>
            <a:fillRect/>
          </a:stretch>
        </p:blipFill>
        <p:spPr>
          <a:xfrm>
            <a:off x="2051720" y="1412776"/>
            <a:ext cx="5550224" cy="4319488"/>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20171001_101433.png"/>
          <p:cNvPicPr>
            <a:picLocks noChangeAspect="1"/>
          </p:cNvPicPr>
          <p:nvPr/>
        </p:nvPicPr>
        <p:blipFill>
          <a:blip r:embed="rId2" cstate="print"/>
          <a:stretch>
            <a:fillRect/>
          </a:stretch>
        </p:blipFill>
        <p:spPr>
          <a:xfrm>
            <a:off x="1691680" y="332656"/>
            <a:ext cx="5486400" cy="4464496"/>
          </a:xfrm>
          <a:prstGeom prst="rect">
            <a:avLst/>
          </a:prstGeom>
        </p:spPr>
      </p:pic>
      <p:sp>
        <p:nvSpPr>
          <p:cNvPr id="7" name="CasellaDiTesto 6"/>
          <p:cNvSpPr txBox="1"/>
          <p:nvPr/>
        </p:nvSpPr>
        <p:spPr>
          <a:xfrm>
            <a:off x="1331640" y="5661248"/>
            <a:ext cx="6120680" cy="523220"/>
          </a:xfrm>
          <a:prstGeom prst="rect">
            <a:avLst/>
          </a:prstGeom>
          <a:noFill/>
        </p:spPr>
        <p:txBody>
          <a:bodyPr wrap="square" rtlCol="0">
            <a:spAutoFit/>
          </a:bodyPr>
          <a:lstStyle/>
          <a:p>
            <a:pPr algn="ctr"/>
            <a:r>
              <a:rPr lang="it-IT" dirty="0" smtClean="0"/>
              <a:t>RICHIAMO OGNI</a:t>
            </a:r>
            <a:r>
              <a:rPr lang="it-IT" sz="2800" b="1" dirty="0" smtClean="0"/>
              <a:t> 10 </a:t>
            </a:r>
            <a:r>
              <a:rPr lang="it-IT" dirty="0" smtClean="0"/>
              <a:t>ANNI!!!</a:t>
            </a:r>
            <a:endParaRPr lang="it-IT" dirty="0"/>
          </a:p>
        </p:txBody>
      </p:sp>
      <p:sp>
        <p:nvSpPr>
          <p:cNvPr id="8" name="Esplosione 1 7"/>
          <p:cNvSpPr/>
          <p:nvPr/>
        </p:nvSpPr>
        <p:spPr>
          <a:xfrm>
            <a:off x="1403648" y="4869160"/>
            <a:ext cx="6624736" cy="1844824"/>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000" dirty="0" smtClean="0"/>
              <a:t>RICHIAMO OGNI  </a:t>
            </a:r>
            <a:r>
              <a:rPr lang="it-IT" sz="3200" dirty="0" smtClean="0"/>
              <a:t>10</a:t>
            </a:r>
            <a:r>
              <a:rPr lang="it-IT" sz="2000" dirty="0" smtClean="0"/>
              <a:t> ANNI!!!</a:t>
            </a:r>
            <a:endParaRPr lang="it-IT" sz="20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untitled.png"/>
          <p:cNvPicPr>
            <a:picLocks noChangeAspect="1"/>
          </p:cNvPicPr>
          <p:nvPr/>
        </p:nvPicPr>
        <p:blipFill>
          <a:blip r:embed="rId2" cstate="print"/>
          <a:stretch>
            <a:fillRect/>
          </a:stretch>
        </p:blipFill>
        <p:spPr>
          <a:xfrm>
            <a:off x="4427984" y="3645024"/>
            <a:ext cx="3672408" cy="2740182"/>
          </a:xfrm>
          <a:prstGeom prst="rect">
            <a:avLst/>
          </a:prstGeom>
        </p:spPr>
      </p:pic>
      <p:sp>
        <p:nvSpPr>
          <p:cNvPr id="5" name="CasellaDiTesto 4"/>
          <p:cNvSpPr txBox="1"/>
          <p:nvPr/>
        </p:nvSpPr>
        <p:spPr>
          <a:xfrm>
            <a:off x="971600" y="1196752"/>
            <a:ext cx="4392488" cy="2123658"/>
          </a:xfrm>
          <a:prstGeom prst="rect">
            <a:avLst/>
          </a:prstGeom>
          <a:noFill/>
        </p:spPr>
        <p:txBody>
          <a:bodyPr wrap="square" rtlCol="0">
            <a:spAutoFit/>
          </a:bodyPr>
          <a:lstStyle/>
          <a:p>
            <a:pPr algn="ctr"/>
            <a:r>
              <a:rPr lang="it-IT" sz="4400" dirty="0" smtClean="0">
                <a:solidFill>
                  <a:schemeClr val="bg1"/>
                </a:solidFill>
              </a:rPr>
              <a:t>GRAZIE </a:t>
            </a:r>
          </a:p>
          <a:p>
            <a:pPr algn="ctr"/>
            <a:r>
              <a:rPr lang="it-IT" sz="4400" dirty="0" smtClean="0">
                <a:solidFill>
                  <a:schemeClr val="bg1"/>
                </a:solidFill>
              </a:rPr>
              <a:t>PER </a:t>
            </a:r>
          </a:p>
          <a:p>
            <a:pPr algn="ctr"/>
            <a:r>
              <a:rPr lang="it-IT" sz="4400" dirty="0" smtClean="0">
                <a:solidFill>
                  <a:schemeClr val="bg1"/>
                </a:solidFill>
              </a:rPr>
              <a:t>L’ATTENZIONE</a:t>
            </a:r>
            <a:endParaRPr lang="it-IT" sz="4400" dirty="0">
              <a:solidFill>
                <a:schemeClr val="bg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rra">
  <a:themeElements>
    <a:clrScheme name="Terr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err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err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197</TotalTime>
  <Words>794</Words>
  <Application>Microsoft Office PowerPoint</Application>
  <PresentationFormat>Presentazione su schermo (4:3)</PresentationFormat>
  <Paragraphs>86</Paragraphs>
  <Slides>35</Slides>
  <Notes>1</Notes>
  <HiddenSlides>0</HiddenSlides>
  <MMClips>0</MMClips>
  <ScaleCrop>false</ScaleCrop>
  <HeadingPairs>
    <vt:vector size="4" baseType="variant">
      <vt:variant>
        <vt:lpstr>Tema</vt:lpstr>
      </vt:variant>
      <vt:variant>
        <vt:i4>1</vt:i4>
      </vt:variant>
      <vt:variant>
        <vt:lpstr>Titoli diapositive</vt:lpstr>
      </vt:variant>
      <vt:variant>
        <vt:i4>35</vt:i4>
      </vt:variant>
    </vt:vector>
  </HeadingPairs>
  <TitlesOfParts>
    <vt:vector size="36" baseType="lpstr">
      <vt:lpstr>Terra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Miky</dc:creator>
  <cp:lastModifiedBy>Stefania Bracchi</cp:lastModifiedBy>
  <cp:revision>39</cp:revision>
  <dcterms:created xsi:type="dcterms:W3CDTF">2018-08-12T09:43:24Z</dcterms:created>
  <dcterms:modified xsi:type="dcterms:W3CDTF">2019-01-17T11:46:55Z</dcterms:modified>
</cp:coreProperties>
</file>