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ADCF9-C5C2-4DC4-8CC7-E8CDA42527E6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569DF-405C-4376-AE22-8EDA3C85F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57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7859E5F-5AFB-46F6-B9C5-299C46F0F081}" type="slidenum">
              <a:rPr lang="it-IT" altLang="it-IT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altLang="it-IT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187325" eaLnBrk="1" hangingPunct="1">
              <a:spcBef>
                <a:spcPct val="0"/>
              </a:spcBef>
              <a:tabLst>
                <a:tab pos="187325" algn="l"/>
                <a:tab pos="798513" algn="l"/>
                <a:tab pos="1598613" algn="l"/>
                <a:tab pos="2398713" algn="l"/>
                <a:tab pos="3198813" algn="l"/>
                <a:tab pos="3998913" algn="l"/>
                <a:tab pos="4799013" algn="l"/>
                <a:tab pos="5599113" algn="l"/>
                <a:tab pos="6399213" algn="l"/>
                <a:tab pos="7200900" algn="l"/>
                <a:tab pos="8001000" algn="l"/>
                <a:tab pos="8801100" algn="l"/>
                <a:tab pos="9601200" algn="l"/>
              </a:tabLst>
            </a:pPr>
            <a:endParaRPr lang="it-IT" altLang="it-IT" sz="1800" smtClean="0">
              <a:latin typeface="Arial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F389AF-5AF7-4FC7-BF05-5DDB48966FB9}" type="slidenum">
              <a:rPr lang="it-IT" altLang="it-IT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altLang="it-IT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325878A-977B-43CB-B69E-A2614270E6A2}" type="slidenum">
              <a:rPr lang="it-IT" altLang="it-IT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altLang="it-IT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7325" eaLnBrk="1" hangingPunct="1">
              <a:spcBef>
                <a:spcPct val="0"/>
              </a:spcBef>
              <a:tabLst>
                <a:tab pos="187325" algn="l"/>
                <a:tab pos="798513" algn="l"/>
                <a:tab pos="1598613" algn="l"/>
                <a:tab pos="2398713" algn="l"/>
                <a:tab pos="3198813" algn="l"/>
                <a:tab pos="3998913" algn="l"/>
                <a:tab pos="4799013" algn="l"/>
                <a:tab pos="5599113" algn="l"/>
                <a:tab pos="6399213" algn="l"/>
                <a:tab pos="7200900" algn="l"/>
                <a:tab pos="8001000" algn="l"/>
                <a:tab pos="8801100" algn="l"/>
                <a:tab pos="9601200" algn="l"/>
              </a:tabLst>
            </a:pPr>
            <a:r>
              <a:rPr lang="it-IT" altLang="it-IT" sz="1800" smtClean="0">
                <a:latin typeface="Arial" pitchFamily="34" charset="0"/>
                <a:cs typeface="Tahoma" pitchFamily="34" charset="0"/>
              </a:rPr>
              <a:t>Ideale che sia compilato dal paziente e dai genitori durante un periodo di vacanza dalla scuola o nel weekend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AA6E67-230D-408A-9735-0C9478A304A2}" type="slidenum">
              <a:rPr lang="it-IT" altLang="it-IT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altLang="it-IT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7325" eaLnBrk="1" hangingPunct="1">
              <a:spcBef>
                <a:spcPct val="0"/>
              </a:spcBef>
              <a:tabLst>
                <a:tab pos="187325" algn="l"/>
                <a:tab pos="798513" algn="l"/>
                <a:tab pos="1598613" algn="l"/>
                <a:tab pos="2398713" algn="l"/>
                <a:tab pos="3198813" algn="l"/>
                <a:tab pos="3998913" algn="l"/>
                <a:tab pos="4799013" algn="l"/>
                <a:tab pos="5599113" algn="l"/>
                <a:tab pos="6399213" algn="l"/>
                <a:tab pos="7200900" algn="l"/>
                <a:tab pos="8001000" algn="l"/>
                <a:tab pos="8801100" algn="l"/>
                <a:tab pos="9601200" algn="l"/>
              </a:tabLst>
            </a:pPr>
            <a:r>
              <a:rPr lang="it-IT" altLang="it-IT" sz="1800" smtClean="0">
                <a:latin typeface="Arial" pitchFamily="34" charset="0"/>
                <a:cs typeface="Tahoma" pitchFamily="34" charset="0"/>
              </a:rPr>
              <a:t>Livello 1 grado A raccomandazione</a:t>
            </a: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/>
            <a:fld id="{E2B64B86-8337-41E2-8EDF-62E891B910DB}" type="slidenum">
              <a:rPr lang="it-IT" altLang="it-IT">
                <a:solidFill>
                  <a:srgbClr val="000000"/>
                </a:solidFill>
                <a:latin typeface="Calibri" pitchFamily="34" charset="0"/>
              </a:rPr>
              <a:pPr algn="r" eaLnBrk="1"/>
              <a:t>14</a:t>
            </a:fld>
            <a:endParaRPr lang="it-IT" altLang="it-IT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3885E4E-8690-4B41-85BA-630FD0D86DB0}" type="slidenum">
              <a:rPr lang="it-IT" altLang="it-IT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altLang="it-IT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7325" eaLnBrk="1" hangingPunct="1">
              <a:spcBef>
                <a:spcPct val="0"/>
              </a:spcBef>
              <a:tabLst>
                <a:tab pos="187325" algn="l"/>
                <a:tab pos="798513" algn="l"/>
                <a:tab pos="1598613" algn="l"/>
                <a:tab pos="2398713" algn="l"/>
                <a:tab pos="3198813" algn="l"/>
                <a:tab pos="3998913" algn="l"/>
                <a:tab pos="4799013" algn="l"/>
                <a:tab pos="5599113" algn="l"/>
                <a:tab pos="6399213" algn="l"/>
                <a:tab pos="7200900" algn="l"/>
                <a:tab pos="8001000" algn="l"/>
                <a:tab pos="8801100" algn="l"/>
                <a:tab pos="9601200" algn="l"/>
              </a:tabLst>
            </a:pPr>
            <a:r>
              <a:rPr lang="it-IT" altLang="it-IT" sz="1800" smtClean="0">
                <a:latin typeface="Arial" pitchFamily="34" charset="0"/>
                <a:cs typeface="Tahoma" pitchFamily="34" charset="0"/>
              </a:rPr>
              <a:t>Journal of Urology 2007</a:t>
            </a: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0100" algn="l"/>
                <a:tab pos="1601788" algn="l"/>
                <a:tab pos="2403475" algn="l"/>
                <a:tab pos="3205163" algn="l"/>
                <a:tab pos="4006850" algn="l"/>
                <a:tab pos="4808538" algn="l"/>
                <a:tab pos="5610225" algn="l"/>
                <a:tab pos="6411913" algn="l"/>
                <a:tab pos="7213600" algn="l"/>
                <a:tab pos="8015288" algn="l"/>
                <a:tab pos="88169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/>
            <a:fld id="{D0FD6A93-4D15-44E2-8E92-45A38D92FE35}" type="slidenum">
              <a:rPr lang="it-IT" altLang="it-IT">
                <a:solidFill>
                  <a:srgbClr val="000000"/>
                </a:solidFill>
                <a:latin typeface="Calibri" pitchFamily="34" charset="0"/>
              </a:rPr>
              <a:pPr algn="r" eaLnBrk="1"/>
              <a:t>15</a:t>
            </a:fld>
            <a:endParaRPr lang="it-IT" altLang="it-IT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C07C-2C96-4D18-B918-994A0AF16487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55BE-B2F2-4DB6-890F-01D37D281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28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C07C-2C96-4D18-B918-994A0AF16487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55BE-B2F2-4DB6-890F-01D37D281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66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C07C-2C96-4D18-B918-994A0AF16487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55BE-B2F2-4DB6-890F-01D37D281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810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 userDrawn="1"/>
        </p:nvCxnSpPr>
        <p:spPr>
          <a:xfrm>
            <a:off x="0" y="1844675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ttangolo 5"/>
          <p:cNvSpPr/>
          <p:nvPr userDrawn="1"/>
        </p:nvSpPr>
        <p:spPr>
          <a:xfrm>
            <a:off x="74613" y="0"/>
            <a:ext cx="209550" cy="686752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593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 userDrawn="1"/>
        </p:nvCxnSpPr>
        <p:spPr>
          <a:xfrm>
            <a:off x="0" y="1196975"/>
            <a:ext cx="9144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ttangolo 5"/>
          <p:cNvSpPr/>
          <p:nvPr userDrawn="1"/>
        </p:nvSpPr>
        <p:spPr>
          <a:xfrm>
            <a:off x="74613" y="0"/>
            <a:ext cx="209550" cy="686752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04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C07C-2C96-4D18-B918-994A0AF16487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55BE-B2F2-4DB6-890F-01D37D281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40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C07C-2C96-4D18-B918-994A0AF16487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55BE-B2F2-4DB6-890F-01D37D281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7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C07C-2C96-4D18-B918-994A0AF16487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55BE-B2F2-4DB6-890F-01D37D281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69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C07C-2C96-4D18-B918-994A0AF16487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55BE-B2F2-4DB6-890F-01D37D281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48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C07C-2C96-4D18-B918-994A0AF16487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55BE-B2F2-4DB6-890F-01D37D281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90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C07C-2C96-4D18-B918-994A0AF16487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55BE-B2F2-4DB6-890F-01D37D281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17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C07C-2C96-4D18-B918-994A0AF16487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55BE-B2F2-4DB6-890F-01D37D281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47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C07C-2C96-4D18-B918-994A0AF16487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55BE-B2F2-4DB6-890F-01D37D281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11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EC07C-2C96-4D18-B918-994A0AF16487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55BE-B2F2-4DB6-890F-01D37D2811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11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05488"/>
            <a:ext cx="20177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876925"/>
            <a:ext cx="21240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308725"/>
            <a:ext cx="20891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84213" y="2781300"/>
            <a:ext cx="792003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ENURESI NOTTURNA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835150" y="3789363"/>
            <a:ext cx="56165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latin typeface="+mn-lt"/>
              </a:rPr>
              <a:t>Laura Righetti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Clinica Chirurgica Pediatrica –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A.O.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Spedali Civili di Brescia</a:t>
            </a:r>
          </a:p>
        </p:txBody>
      </p:sp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7151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7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2349500"/>
            <a:ext cx="6477000" cy="40481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323850" y="1268413"/>
            <a:ext cx="8820150" cy="9271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Genetica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60363" y="-26988"/>
            <a:ext cx="8675687" cy="114300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800" b="1" dirty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FISIOPATOLOGIA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62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835150" y="2565400"/>
            <a:ext cx="587851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marL="255588" indent="-255588" eaLnBrk="0" hangingPunct="0">
              <a:tabLst>
                <a:tab pos="255588" algn="l"/>
                <a:tab pos="1084263" algn="l"/>
                <a:tab pos="1914525" algn="l"/>
                <a:tab pos="2743200" algn="l"/>
                <a:tab pos="3573463" algn="l"/>
                <a:tab pos="4402138" algn="l"/>
                <a:tab pos="5232400" algn="l"/>
                <a:tab pos="6061075" algn="l"/>
                <a:tab pos="6891338" algn="l"/>
                <a:tab pos="7720013" algn="l"/>
                <a:tab pos="8550275" algn="l"/>
                <a:tab pos="9378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55588" algn="l"/>
                <a:tab pos="1084263" algn="l"/>
                <a:tab pos="1914525" algn="l"/>
                <a:tab pos="2743200" algn="l"/>
                <a:tab pos="3573463" algn="l"/>
                <a:tab pos="4402138" algn="l"/>
                <a:tab pos="5232400" algn="l"/>
                <a:tab pos="6061075" algn="l"/>
                <a:tab pos="6891338" algn="l"/>
                <a:tab pos="7720013" algn="l"/>
                <a:tab pos="8550275" algn="l"/>
                <a:tab pos="9378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55588" algn="l"/>
                <a:tab pos="1084263" algn="l"/>
                <a:tab pos="1914525" algn="l"/>
                <a:tab pos="2743200" algn="l"/>
                <a:tab pos="3573463" algn="l"/>
                <a:tab pos="4402138" algn="l"/>
                <a:tab pos="5232400" algn="l"/>
                <a:tab pos="6061075" algn="l"/>
                <a:tab pos="6891338" algn="l"/>
                <a:tab pos="7720013" algn="l"/>
                <a:tab pos="8550275" algn="l"/>
                <a:tab pos="9378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55588" algn="l"/>
                <a:tab pos="1084263" algn="l"/>
                <a:tab pos="1914525" algn="l"/>
                <a:tab pos="2743200" algn="l"/>
                <a:tab pos="3573463" algn="l"/>
                <a:tab pos="4402138" algn="l"/>
                <a:tab pos="5232400" algn="l"/>
                <a:tab pos="6061075" algn="l"/>
                <a:tab pos="6891338" algn="l"/>
                <a:tab pos="7720013" algn="l"/>
                <a:tab pos="8550275" algn="l"/>
                <a:tab pos="9378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55588" algn="l"/>
                <a:tab pos="1084263" algn="l"/>
                <a:tab pos="1914525" algn="l"/>
                <a:tab pos="2743200" algn="l"/>
                <a:tab pos="3573463" algn="l"/>
                <a:tab pos="4402138" algn="l"/>
                <a:tab pos="5232400" algn="l"/>
                <a:tab pos="6061075" algn="l"/>
                <a:tab pos="6891338" algn="l"/>
                <a:tab pos="7720013" algn="l"/>
                <a:tab pos="8550275" algn="l"/>
                <a:tab pos="9378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1084263" algn="l"/>
                <a:tab pos="1914525" algn="l"/>
                <a:tab pos="2743200" algn="l"/>
                <a:tab pos="3573463" algn="l"/>
                <a:tab pos="4402138" algn="l"/>
                <a:tab pos="5232400" algn="l"/>
                <a:tab pos="6061075" algn="l"/>
                <a:tab pos="6891338" algn="l"/>
                <a:tab pos="7720013" algn="l"/>
                <a:tab pos="8550275" algn="l"/>
                <a:tab pos="9378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1084263" algn="l"/>
                <a:tab pos="1914525" algn="l"/>
                <a:tab pos="2743200" algn="l"/>
                <a:tab pos="3573463" algn="l"/>
                <a:tab pos="4402138" algn="l"/>
                <a:tab pos="5232400" algn="l"/>
                <a:tab pos="6061075" algn="l"/>
                <a:tab pos="6891338" algn="l"/>
                <a:tab pos="7720013" algn="l"/>
                <a:tab pos="8550275" algn="l"/>
                <a:tab pos="9378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1084263" algn="l"/>
                <a:tab pos="1914525" algn="l"/>
                <a:tab pos="2743200" algn="l"/>
                <a:tab pos="3573463" algn="l"/>
                <a:tab pos="4402138" algn="l"/>
                <a:tab pos="5232400" algn="l"/>
                <a:tab pos="6061075" algn="l"/>
                <a:tab pos="6891338" algn="l"/>
                <a:tab pos="7720013" algn="l"/>
                <a:tab pos="8550275" algn="l"/>
                <a:tab pos="9378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1084263" algn="l"/>
                <a:tab pos="1914525" algn="l"/>
                <a:tab pos="2743200" algn="l"/>
                <a:tab pos="3573463" algn="l"/>
                <a:tab pos="4402138" algn="l"/>
                <a:tab pos="5232400" algn="l"/>
                <a:tab pos="6061075" algn="l"/>
                <a:tab pos="6891338" algn="l"/>
                <a:tab pos="7720013" algn="l"/>
                <a:tab pos="8550275" algn="l"/>
                <a:tab pos="9378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FFFFFF"/>
              </a:buClr>
              <a:buFont typeface="Arial" pitchFamily="34" charset="0"/>
              <a:buChar char="•"/>
            </a:pPr>
            <a:r>
              <a:rPr lang="it-IT" altLang="it-IT" sz="3200" i="1">
                <a:latin typeface="Calibri" pitchFamily="34" charset="0"/>
              </a:rPr>
              <a:t>Informazione</a:t>
            </a:r>
          </a:p>
          <a:p>
            <a:pPr algn="ctr" eaLnBrk="1" hangingPunct="1">
              <a:lnSpc>
                <a:spcPct val="150000"/>
              </a:lnSpc>
              <a:buClr>
                <a:srgbClr val="FFFFFF"/>
              </a:buClr>
              <a:buFont typeface="Arial" pitchFamily="34" charset="0"/>
              <a:buChar char="•"/>
            </a:pPr>
            <a:r>
              <a:rPr lang="it-IT" altLang="it-IT" sz="3200" i="1">
                <a:latin typeface="Calibri" pitchFamily="34" charset="0"/>
              </a:rPr>
              <a:t>Restrizione dei liquidi</a:t>
            </a:r>
          </a:p>
          <a:p>
            <a:pPr algn="ctr" eaLnBrk="1" hangingPunct="1">
              <a:lnSpc>
                <a:spcPct val="150000"/>
              </a:lnSpc>
              <a:buClr>
                <a:srgbClr val="FFFFFF"/>
              </a:buClr>
              <a:buFont typeface="Arial" pitchFamily="34" charset="0"/>
              <a:buChar char="•"/>
            </a:pPr>
            <a:r>
              <a:rPr lang="it-IT" altLang="it-IT" sz="3200" i="1">
                <a:latin typeface="Calibri" pitchFamily="34" charset="0"/>
              </a:rPr>
              <a:t>Stipsi</a:t>
            </a:r>
          </a:p>
          <a:p>
            <a:pPr algn="ctr" eaLnBrk="1" hangingPunct="1">
              <a:lnSpc>
                <a:spcPct val="150000"/>
              </a:lnSpc>
              <a:buClr>
                <a:srgbClr val="FFFFFF"/>
              </a:buClr>
              <a:buFont typeface="Arial" pitchFamily="34" charset="0"/>
              <a:buChar char="•"/>
            </a:pPr>
            <a:r>
              <a:rPr lang="it-IT" altLang="it-IT" sz="3200" i="1">
                <a:latin typeface="Calibri" pitchFamily="34" charset="0"/>
              </a:rPr>
              <a:t>Diario dei sintomi</a:t>
            </a:r>
          </a:p>
          <a:p>
            <a:pPr algn="ctr" eaLnBrk="1" hangingPunct="1">
              <a:lnSpc>
                <a:spcPct val="150000"/>
              </a:lnSpc>
              <a:buClr>
                <a:srgbClr val="FFFFFF"/>
              </a:buClr>
            </a:pPr>
            <a:endParaRPr lang="it-IT" altLang="it-IT" sz="3200">
              <a:latin typeface="Calibri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23850" y="1268413"/>
            <a:ext cx="8820150" cy="9271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Interventi comportamentali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60363" y="-26988"/>
            <a:ext cx="8675687" cy="114300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800" b="1" dirty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TRATTAMENTO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4882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611438" y="1665288"/>
            <a:ext cx="39846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altLang="it-IT" sz="2500">
                <a:solidFill>
                  <a:srgbClr val="FFFFFF"/>
                </a:solidFill>
                <a:latin typeface="Calibri" pitchFamily="34" charset="0"/>
              </a:rPr>
              <a:t>Valutazione disturbi  diurni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t="20433" b="25116"/>
          <a:stretch>
            <a:fillRect/>
          </a:stretch>
        </p:blipFill>
        <p:spPr bwMode="auto">
          <a:xfrm>
            <a:off x="1763713" y="2349500"/>
            <a:ext cx="5616575" cy="4319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323850" y="1268413"/>
            <a:ext cx="8820150" cy="9271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Diario </a:t>
            </a:r>
            <a:r>
              <a:rPr lang="it-IT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minzionale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60363" y="-26988"/>
            <a:ext cx="8675687" cy="114300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800" b="1" dirty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TRATTAMENTO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3" name="Gruppo 13"/>
          <p:cNvGrpSpPr>
            <a:grpSpLocks/>
          </p:cNvGrpSpPr>
          <p:nvPr/>
        </p:nvGrpSpPr>
        <p:grpSpPr bwMode="auto">
          <a:xfrm>
            <a:off x="1763713" y="2349500"/>
            <a:ext cx="5616575" cy="4319588"/>
            <a:chOff x="1884363" y="2359025"/>
            <a:chExt cx="6238875" cy="4797425"/>
          </a:xfrm>
        </p:grpSpPr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1884363" y="2359025"/>
              <a:ext cx="6238875" cy="4797425"/>
            </a:xfrm>
            <a:prstGeom prst="rect">
              <a:avLst/>
            </a:prstGeom>
            <a:solidFill>
              <a:srgbClr val="FFFF99"/>
            </a:solidFill>
            <a:ln w="25560" cap="sq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>
                <a:latin typeface="Calibri" pitchFamily="34" charset="0"/>
              </a:endParaRPr>
            </a:p>
          </p:txBody>
        </p:sp>
        <p:pic>
          <p:nvPicPr>
            <p:cNvPr id="15368" name="Picture 11" descr="J:\ACALASIA\diario minzional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30785" r="69374" b="50462"/>
            <a:stretch>
              <a:fillRect/>
            </a:stretch>
          </p:blipFill>
          <p:spPr bwMode="auto">
            <a:xfrm>
              <a:off x="1976282" y="2989002"/>
              <a:ext cx="3048000" cy="329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1" descr="J:\ACALASIA\diario minzional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49397" r="69460" b="22568"/>
            <a:stretch>
              <a:fillRect/>
            </a:stretch>
          </p:blipFill>
          <p:spPr bwMode="auto">
            <a:xfrm>
              <a:off x="5102939" y="2408902"/>
              <a:ext cx="2910348" cy="4718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8661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960563" y="1600200"/>
            <a:ext cx="52228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2900">
                <a:solidFill>
                  <a:srgbClr val="FFFFFF"/>
                </a:solidFill>
                <a:latin typeface="Calibri" pitchFamily="34" charset="0"/>
              </a:rPr>
              <a:t>Valutazione disturbi notturni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t="778" b="3220"/>
          <a:stretch>
            <a:fillRect/>
          </a:stretch>
        </p:blipFill>
        <p:spPr bwMode="auto">
          <a:xfrm>
            <a:off x="3132138" y="2420938"/>
            <a:ext cx="3121025" cy="4237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88" name="CasellaDiTesto 8"/>
          <p:cNvSpPr txBox="1">
            <a:spLocks noChangeArrowheads="1"/>
          </p:cNvSpPr>
          <p:nvPr/>
        </p:nvSpPr>
        <p:spPr bwMode="auto">
          <a:xfrm>
            <a:off x="1547813" y="6308725"/>
            <a:ext cx="496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>
              <a:latin typeface="Calibri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323850" y="1268413"/>
            <a:ext cx="8820150" cy="9271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Diario </a:t>
            </a:r>
            <a:r>
              <a:rPr lang="it-IT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minzionale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60363" y="-26988"/>
            <a:ext cx="8675687" cy="114300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800" b="1" dirty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TRATTAMENTO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4" name="Gruppo 16"/>
          <p:cNvGrpSpPr/>
          <p:nvPr/>
        </p:nvGrpSpPr>
        <p:grpSpPr bwMode="auto">
          <a:xfrm>
            <a:off x="1259632" y="5157192"/>
            <a:ext cx="6912768" cy="1601323"/>
            <a:chOff x="748602" y="2786021"/>
            <a:chExt cx="8583421" cy="19876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ttangolo arrotondato 15"/>
            <p:cNvSpPr/>
            <p:nvPr/>
          </p:nvSpPr>
          <p:spPr bwMode="auto">
            <a:xfrm>
              <a:off x="748602" y="2786021"/>
              <a:ext cx="8583421" cy="1987633"/>
            </a:xfrm>
            <a:prstGeom prst="roundRect">
              <a:avLst>
                <a:gd name="adj" fmla="val 13905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Times New Roman" pitchFamily="16" charset="0"/>
                <a:buNone/>
                <a:defRPr/>
              </a:pPr>
              <a:endParaRPr lang="it-IT">
                <a:latin typeface="Calibri" pitchFamily="32" charset="0"/>
                <a:cs typeface="Lucida Sans Unicode" charset="0"/>
              </a:endParaRPr>
            </a:p>
          </p:txBody>
        </p:sp>
        <p:pic>
          <p:nvPicPr>
            <p:cNvPr id="17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l="9208" t="51993" r="9787" b="20378"/>
            <a:stretch>
              <a:fillRect/>
            </a:stretch>
          </p:blipFill>
          <p:spPr bwMode="auto">
            <a:xfrm>
              <a:off x="989731" y="2916341"/>
              <a:ext cx="8101162" cy="172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7" descr="J:\ACALASIA\notti asciutte.jpg"/>
          <p:cNvPicPr>
            <a:picLocks noChangeAspect="1" noChangeArrowheads="1"/>
          </p:cNvPicPr>
          <p:nvPr/>
        </p:nvPicPr>
        <p:blipFill>
          <a:blip r:embed="rId5"/>
          <a:srcRect l="5551" t="28169" r="2913" b="47227"/>
          <a:stretch>
            <a:fillRect/>
          </a:stretch>
        </p:blipFill>
        <p:spPr bwMode="auto">
          <a:xfrm>
            <a:off x="1187450" y="2349500"/>
            <a:ext cx="7024688" cy="2695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173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241425" y="2319338"/>
            <a:ext cx="672782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marL="328613" indent="-328613" eaLnBrk="0" hangingPunct="0"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1158875" algn="l"/>
                <a:tab pos="1987550" algn="l"/>
                <a:tab pos="2817813" algn="l"/>
                <a:tab pos="3646488" algn="l"/>
                <a:tab pos="4476750" algn="l"/>
                <a:tab pos="5305425" algn="l"/>
                <a:tab pos="6135688" algn="l"/>
                <a:tab pos="6964363" algn="l"/>
                <a:tab pos="7794625" algn="l"/>
                <a:tab pos="8623300" algn="l"/>
                <a:tab pos="94535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altLang="it-IT" sz="3200">
                <a:latin typeface="Calibri" pitchFamily="34" charset="0"/>
              </a:rPr>
              <a:t>Poliuria notturna (&gt;130% di CC)</a:t>
            </a:r>
          </a:p>
          <a:p>
            <a:pPr eaLnBrk="1" hangingPunct="1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altLang="it-IT" sz="3200">
                <a:latin typeface="Calibri" pitchFamily="34" charset="0"/>
              </a:rPr>
              <a:t>Scarsa compliance famigliare</a:t>
            </a:r>
          </a:p>
          <a:p>
            <a:pPr eaLnBrk="1" hangingPunct="1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t-IT" altLang="it-IT" sz="3200">
                <a:latin typeface="Calibri" pitchFamily="34" charset="0"/>
              </a:rPr>
              <a:t>Ritardo cognitivo o motorio di grado medio-elevato</a:t>
            </a:r>
            <a:r>
              <a:rPr lang="it-IT" altLang="it-IT" sz="3200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19250" y="5516563"/>
            <a:ext cx="6265863" cy="912812"/>
          </a:xfrm>
          <a:prstGeom prst="round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1639" tIns="42452" rIns="81639" bIns="424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  <a:defRPr/>
            </a:pPr>
            <a:r>
              <a:rPr lang="it-IT" sz="4800" b="1" dirty="0" err="1">
                <a:solidFill>
                  <a:srgbClr val="D2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Desmopressina</a:t>
            </a:r>
            <a:r>
              <a:rPr lang="it-IT" sz="4800" b="1" dirty="0">
                <a:solidFill>
                  <a:srgbClr val="D2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Acetato</a:t>
            </a:r>
          </a:p>
        </p:txBody>
      </p:sp>
      <p:sp>
        <p:nvSpPr>
          <p:cNvPr id="17412" name="CasellaDiTesto 6"/>
          <p:cNvSpPr txBox="1">
            <a:spLocks noChangeArrowheads="1"/>
          </p:cNvSpPr>
          <p:nvPr/>
        </p:nvSpPr>
        <p:spPr bwMode="auto">
          <a:xfrm>
            <a:off x="1042988" y="260350"/>
            <a:ext cx="633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>
              <a:latin typeface="Calibri" pitchFamily="34" charset="0"/>
            </a:endParaRPr>
          </a:p>
        </p:txBody>
      </p:sp>
      <p:sp>
        <p:nvSpPr>
          <p:cNvPr id="17413" name="CasellaDiTesto 7"/>
          <p:cNvSpPr txBox="1">
            <a:spLocks noChangeArrowheads="1"/>
          </p:cNvSpPr>
          <p:nvPr/>
        </p:nvSpPr>
        <p:spPr bwMode="auto">
          <a:xfrm>
            <a:off x="1403350" y="260350"/>
            <a:ext cx="518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>
              <a:latin typeface="Calibri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323850" y="1268413"/>
            <a:ext cx="8820150" cy="9271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it-IT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</a:t>
            </a:r>
            <a:endParaRPr lang="it-IT" sz="3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60363" y="-26988"/>
            <a:ext cx="8675687" cy="114300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800" b="1" dirty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TRATTAMENTO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83217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403350" y="3233738"/>
            <a:ext cx="6624638" cy="354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marL="1793875" lvl="1" indent="-1789113" fontAlgn="auto">
              <a:spcBef>
                <a:spcPts val="0"/>
              </a:spcBef>
              <a:spcAft>
                <a:spcPts val="0"/>
              </a:spcAft>
              <a:tabLst>
                <a:tab pos="4763" algn="l"/>
                <a:tab pos="835025" algn="l"/>
                <a:tab pos="1793875" algn="l"/>
                <a:tab pos="2493963" algn="l"/>
                <a:tab pos="3322638" algn="l"/>
                <a:tab pos="4152900" algn="l"/>
                <a:tab pos="4981575" algn="l"/>
                <a:tab pos="5811838" algn="l"/>
                <a:tab pos="6640513" algn="l"/>
                <a:tab pos="7470775" algn="l"/>
                <a:tab pos="8299450" algn="l"/>
                <a:tab pos="9129713" algn="l"/>
              </a:tabLst>
              <a:defRPr/>
            </a:pPr>
            <a:r>
              <a:rPr lang="it-IT" sz="2500" b="1" dirty="0">
                <a:latin typeface="+mn-lt"/>
              </a:rPr>
              <a:t>POSOLOGIA</a:t>
            </a:r>
            <a:r>
              <a:rPr lang="it-IT" sz="2500" dirty="0">
                <a:latin typeface="+mn-lt"/>
              </a:rPr>
              <a:t>: 	120 </a:t>
            </a:r>
            <a:r>
              <a:rPr lang="it-IT" sz="2500" dirty="0" err="1">
                <a:latin typeface="+mn-lt"/>
              </a:rPr>
              <a:t>mcg</a:t>
            </a:r>
            <a:r>
              <a:rPr lang="it-IT" sz="2500" dirty="0">
                <a:latin typeface="+mn-lt"/>
              </a:rPr>
              <a:t>/</a:t>
            </a:r>
            <a:r>
              <a:rPr lang="it-IT" sz="2500" dirty="0" err="1">
                <a:latin typeface="+mn-lt"/>
              </a:rPr>
              <a:t>die</a:t>
            </a:r>
            <a:r>
              <a:rPr lang="it-IT" sz="2500" dirty="0">
                <a:latin typeface="+mn-lt"/>
              </a:rPr>
              <a:t>  aumentabile fino a 240 </a:t>
            </a:r>
            <a:r>
              <a:rPr lang="it-IT" sz="2500" dirty="0" err="1">
                <a:latin typeface="+mn-lt"/>
              </a:rPr>
              <a:t>mcg</a:t>
            </a:r>
            <a:r>
              <a:rPr lang="it-IT" sz="2500" dirty="0">
                <a:latin typeface="+mn-lt"/>
              </a:rPr>
              <a:t>/</a:t>
            </a:r>
            <a:r>
              <a:rPr lang="it-IT" sz="2500" dirty="0" err="1">
                <a:latin typeface="+mn-lt"/>
              </a:rPr>
              <a:t>die</a:t>
            </a:r>
            <a:endParaRPr lang="it-IT" sz="25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5760" algn="l"/>
                <a:tab pos="835212" algn="l"/>
                <a:tab pos="1664665" algn="l"/>
                <a:tab pos="2494117" algn="l"/>
                <a:tab pos="3323569" algn="l"/>
                <a:tab pos="4153021" algn="l"/>
                <a:tab pos="4982474" algn="l"/>
                <a:tab pos="5811926" algn="l"/>
                <a:tab pos="6641378" algn="l"/>
                <a:tab pos="7470830" algn="l"/>
                <a:tab pos="8300282" algn="l"/>
                <a:tab pos="9129735" algn="l"/>
              </a:tabLst>
              <a:defRPr/>
            </a:pPr>
            <a:endParaRPr lang="it-IT" sz="2500" dirty="0">
              <a:latin typeface="+mn-lt"/>
            </a:endParaRPr>
          </a:p>
          <a:p>
            <a:pPr marL="1793875" indent="-1793875" fontAlgn="auto">
              <a:spcBef>
                <a:spcPts val="0"/>
              </a:spcBef>
              <a:spcAft>
                <a:spcPts val="0"/>
              </a:spcAft>
              <a:tabLst>
                <a:tab pos="5760" algn="l"/>
                <a:tab pos="835212" algn="l"/>
                <a:tab pos="1664665" algn="l"/>
                <a:tab pos="2494117" algn="l"/>
                <a:tab pos="3323569" algn="l"/>
                <a:tab pos="4153021" algn="l"/>
                <a:tab pos="4982474" algn="l"/>
                <a:tab pos="5811926" algn="l"/>
                <a:tab pos="6641378" algn="l"/>
                <a:tab pos="7470830" algn="l"/>
                <a:tab pos="8300282" algn="l"/>
                <a:tab pos="9129735" algn="l"/>
              </a:tabLst>
              <a:defRPr/>
            </a:pPr>
            <a:r>
              <a:rPr lang="it-IT" sz="2500" b="1" dirty="0">
                <a:latin typeface="+mn-lt"/>
              </a:rPr>
              <a:t>MODALITA’ </a:t>
            </a:r>
            <a:r>
              <a:rPr lang="it-IT" sz="2500" b="1" dirty="0" err="1">
                <a:latin typeface="+mn-lt"/>
              </a:rPr>
              <a:t>DI</a:t>
            </a:r>
            <a:r>
              <a:rPr lang="it-IT" sz="2500" b="1" dirty="0">
                <a:latin typeface="+mn-lt"/>
              </a:rPr>
              <a:t> SOMMINISTRAZIONE</a:t>
            </a:r>
            <a:r>
              <a:rPr lang="it-IT" sz="2500" dirty="0">
                <a:latin typeface="+mn-lt"/>
              </a:rPr>
              <a:t>:  un’unica somministrazione serale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5760" algn="l"/>
                <a:tab pos="835212" algn="l"/>
                <a:tab pos="1664665" algn="l"/>
                <a:tab pos="2494117" algn="l"/>
                <a:tab pos="3323569" algn="l"/>
                <a:tab pos="4153021" algn="l"/>
                <a:tab pos="4982474" algn="l"/>
                <a:tab pos="5811926" algn="l"/>
                <a:tab pos="6641378" algn="l"/>
                <a:tab pos="7470830" algn="l"/>
                <a:tab pos="8300282" algn="l"/>
                <a:tab pos="9129735" algn="l"/>
              </a:tabLst>
              <a:defRPr/>
            </a:pPr>
            <a:endParaRPr lang="it-IT" sz="2500" dirty="0">
              <a:latin typeface="+mn-lt"/>
            </a:endParaRPr>
          </a:p>
          <a:p>
            <a:pPr marL="1793875" indent="-1793875" fontAlgn="auto">
              <a:spcBef>
                <a:spcPts val="0"/>
              </a:spcBef>
              <a:spcAft>
                <a:spcPts val="0"/>
              </a:spcAft>
              <a:tabLst>
                <a:tab pos="835025" algn="l"/>
                <a:tab pos="1663700" algn="l"/>
                <a:tab pos="2493963" algn="l"/>
                <a:tab pos="3322638" algn="l"/>
                <a:tab pos="4152900" algn="l"/>
                <a:tab pos="4981575" algn="l"/>
                <a:tab pos="5811838" algn="l"/>
                <a:tab pos="6640513" algn="l"/>
                <a:tab pos="7470775" algn="l"/>
                <a:tab pos="8299450" algn="l"/>
                <a:tab pos="9129713" algn="l"/>
              </a:tabLst>
              <a:defRPr/>
            </a:pPr>
            <a:r>
              <a:rPr lang="it-IT" sz="2500" b="1" dirty="0">
                <a:latin typeface="+mn-lt"/>
              </a:rPr>
              <a:t>RACCOMANDAZIONI</a:t>
            </a:r>
            <a:r>
              <a:rPr lang="it-IT" sz="2500" dirty="0">
                <a:latin typeface="+mn-lt"/>
              </a:rPr>
              <a:t>: </a:t>
            </a:r>
            <a:r>
              <a:rPr lang="it-IT" sz="2500" i="1" u="sng" dirty="0">
                <a:solidFill>
                  <a:srgbClr val="D20000"/>
                </a:solidFill>
                <a:latin typeface="+mn-lt"/>
              </a:rPr>
              <a:t>non assumere liquidi nelle 8 ore successive </a:t>
            </a:r>
            <a:r>
              <a:rPr lang="it-IT" sz="2500" dirty="0">
                <a:latin typeface="+mn-lt"/>
              </a:rPr>
              <a:t>all’assunzione del farmaco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436688" y="58738"/>
            <a:ext cx="64658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it-IT" sz="4000" b="1">
                <a:solidFill>
                  <a:srgbClr val="FFFFFF"/>
                </a:solidFill>
                <a:latin typeface="Calibri" pitchFamily="34" charset="0"/>
              </a:rPr>
              <a:t>Terapia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323850" y="1268413"/>
            <a:ext cx="8820150" cy="9271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it-IT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</a:t>
            </a:r>
            <a:endParaRPr lang="it-IT" sz="3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360363" y="-26988"/>
            <a:ext cx="8675687" cy="114300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800" b="1" dirty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TRATTAMENTO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042988" y="2276475"/>
            <a:ext cx="7200900" cy="639763"/>
          </a:xfrm>
          <a:prstGeom prst="round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1639" tIns="42452" rIns="81639" bIns="424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  <a:defRPr/>
            </a:pPr>
            <a:r>
              <a:rPr lang="it-IT" sz="3200" b="1" dirty="0" err="1">
                <a:solidFill>
                  <a:srgbClr val="D2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Desmopressina</a:t>
            </a:r>
            <a:r>
              <a:rPr lang="it-IT" sz="3200" b="1" dirty="0">
                <a:solidFill>
                  <a:srgbClr val="D2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Acetato </a:t>
            </a:r>
            <a:r>
              <a:rPr lang="it-IT" sz="3200" b="1" dirty="0" err="1">
                <a:solidFill>
                  <a:srgbClr val="D2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cpr</a:t>
            </a:r>
            <a:r>
              <a:rPr lang="it-IT" sz="3200" b="1" dirty="0">
                <a:solidFill>
                  <a:srgbClr val="D2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sublinguali</a:t>
            </a:r>
          </a:p>
        </p:txBody>
      </p:sp>
      <p:pic>
        <p:nvPicPr>
          <p:cNvPr id="24" name="Immagine 23" descr="Immagine1.pn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11188" y="1341438"/>
            <a:ext cx="8223250" cy="5289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9451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39750" y="-17145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5400" b="1" dirty="0" smtClean="0">
                <a:solidFill>
                  <a:srgbClr val="C8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ENURESI</a:t>
            </a:r>
            <a:endParaRPr lang="it-IT" sz="5400" b="1" dirty="0">
              <a:solidFill>
                <a:srgbClr val="C8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971550" y="2060575"/>
            <a:ext cx="7488238" cy="187325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it-IT" altLang="it-IT" b="1" i="1" smtClean="0"/>
              <a:t>Incontinenza urinaria intermittente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it-IT" altLang="it-IT" b="1" i="1" smtClean="0"/>
              <a:t>che si verifica durante il sonno 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it-IT" altLang="it-IT" b="1" i="1" smtClean="0"/>
              <a:t>in un bambino di età superiore ai 5 anni </a:t>
            </a:r>
            <a:r>
              <a:rPr lang="it-IT" altLang="it-IT" sz="1800" smtClean="0"/>
              <a:t>(1)</a:t>
            </a:r>
            <a:endParaRPr lang="it-IT" altLang="it-IT" smtClean="0"/>
          </a:p>
        </p:txBody>
      </p:sp>
      <p:grpSp>
        <p:nvGrpSpPr>
          <p:cNvPr id="13" name="Gruppo 12"/>
          <p:cNvGrpSpPr>
            <a:grpSpLocks/>
          </p:cNvGrpSpPr>
          <p:nvPr/>
        </p:nvGrpSpPr>
        <p:grpSpPr bwMode="auto">
          <a:xfrm>
            <a:off x="250825" y="4724400"/>
            <a:ext cx="8497888" cy="1728788"/>
            <a:chOff x="251520" y="4725144"/>
            <a:chExt cx="8496944" cy="1728192"/>
          </a:xfrm>
        </p:grpSpPr>
        <p:grpSp>
          <p:nvGrpSpPr>
            <p:cNvPr id="5125" name="Gruppo 10"/>
            <p:cNvGrpSpPr>
              <a:grpSpLocks/>
            </p:cNvGrpSpPr>
            <p:nvPr/>
          </p:nvGrpSpPr>
          <p:grpSpPr bwMode="auto">
            <a:xfrm>
              <a:off x="611560" y="4797152"/>
              <a:ext cx="8136904" cy="1656184"/>
              <a:chOff x="467544" y="4077072"/>
              <a:chExt cx="8136904" cy="1656184"/>
            </a:xfrm>
          </p:grpSpPr>
          <p:sp>
            <p:nvSpPr>
              <p:cNvPr id="10" name="Rettangolo arrotondato 9"/>
              <p:cNvSpPr/>
              <p:nvPr/>
            </p:nvSpPr>
            <p:spPr>
              <a:xfrm>
                <a:off x="467827" y="4076477"/>
                <a:ext cx="8136621" cy="165677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pic>
            <p:nvPicPr>
              <p:cNvPr id="512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26" r="9908"/>
              <a:stretch>
                <a:fillRect/>
              </a:stretch>
            </p:blipFill>
            <p:spPr bwMode="auto">
              <a:xfrm>
                <a:off x="3059832" y="4221088"/>
                <a:ext cx="5450028" cy="1323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29" name="Gruppo 8"/>
              <p:cNvGrpSpPr>
                <a:grpSpLocks/>
              </p:cNvGrpSpPr>
              <p:nvPr/>
            </p:nvGrpSpPr>
            <p:grpSpPr bwMode="auto">
              <a:xfrm>
                <a:off x="611560" y="4221088"/>
                <a:ext cx="2402680" cy="1258413"/>
                <a:chOff x="611560" y="4221088"/>
                <a:chExt cx="2402680" cy="1258413"/>
              </a:xfrm>
            </p:grpSpPr>
            <p:pic>
              <p:nvPicPr>
                <p:cNvPr id="5130" name="Picture 2" descr="Journal of Urology Home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50" t="7561" r="3783"/>
                <a:stretch>
                  <a:fillRect/>
                </a:stretch>
              </p:blipFill>
              <p:spPr bwMode="auto">
                <a:xfrm>
                  <a:off x="611560" y="4221088"/>
                  <a:ext cx="2402680" cy="864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1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001"/>
                <a:stretch>
                  <a:fillRect/>
                </a:stretch>
              </p:blipFill>
              <p:spPr bwMode="auto">
                <a:xfrm>
                  <a:off x="611560" y="5229200"/>
                  <a:ext cx="2376264" cy="2503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2" name="Sottotitolo 2"/>
            <p:cNvSpPr txBox="1">
              <a:spLocks/>
            </p:cNvSpPr>
            <p:nvPr/>
          </p:nvSpPr>
          <p:spPr>
            <a:xfrm>
              <a:off x="251520" y="4725144"/>
              <a:ext cx="431752" cy="431651"/>
            </a:xfrm>
            <a:prstGeom prst="rect">
              <a:avLst/>
            </a:prstGeom>
          </p:spPr>
          <p:txBody>
            <a:bodyPr>
              <a:normAutofit fontScale="92500"/>
            </a:bodyPr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it-IT" dirty="0">
                  <a:latin typeface="+mn-lt"/>
                </a:rPr>
                <a:t>(1)</a:t>
              </a:r>
              <a:endParaRPr lang="it-IT" sz="3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81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360363" y="-26988"/>
            <a:ext cx="8675687" cy="114300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800" b="1" dirty="0" smtClean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TERMINOLOGIA  </a:t>
            </a:r>
            <a:r>
              <a:rPr lang="it-IT" sz="3600" b="1" dirty="0" smtClean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(ICCS 2006)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" name="Gruppo 14"/>
          <p:cNvGrpSpPr>
            <a:grpSpLocks/>
          </p:cNvGrpSpPr>
          <p:nvPr/>
        </p:nvGrpSpPr>
        <p:grpSpPr bwMode="auto">
          <a:xfrm>
            <a:off x="900113" y="4292600"/>
            <a:ext cx="7559675" cy="1873250"/>
            <a:chOff x="899592" y="4293096"/>
            <a:chExt cx="7560000" cy="1872208"/>
          </a:xfrm>
        </p:grpSpPr>
        <p:sp>
          <p:nvSpPr>
            <p:cNvPr id="10" name="Rettangolo arrotondato 9"/>
            <p:cNvSpPr/>
            <p:nvPr/>
          </p:nvSpPr>
          <p:spPr>
            <a:xfrm>
              <a:off x="899592" y="4293096"/>
              <a:ext cx="7560000" cy="1872208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10000">
                  <a:schemeClr val="dk1">
                    <a:tint val="37000"/>
                    <a:satMod val="300000"/>
                  </a:schemeClr>
                </a:gs>
                <a:gs pos="57000">
                  <a:schemeClr val="dk1">
                    <a:tint val="15000"/>
                    <a:satMod val="350000"/>
                  </a:schemeClr>
                </a:gs>
                <a:gs pos="100000">
                  <a:schemeClr val="bg1"/>
                </a:gs>
              </a:gsLst>
            </a:gradFill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Segnaposto contenuto 2"/>
            <p:cNvSpPr txBox="1">
              <a:spLocks/>
            </p:cNvSpPr>
            <p:nvPr/>
          </p:nvSpPr>
          <p:spPr>
            <a:xfrm>
              <a:off x="1115501" y="4293096"/>
              <a:ext cx="7128181" cy="187220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it-IT" sz="3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SECONDARIA</a:t>
              </a: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it-IT" sz="2800" dirty="0"/>
                <a:t>Sintomo insorto dopo un periodo più lungo di 6 mesi dal raggiungimento della continenza</a:t>
              </a:r>
              <a:endParaRPr lang="it-IT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900113" y="1628775"/>
            <a:ext cx="7559675" cy="1871663"/>
            <a:chOff x="899592" y="1412776"/>
            <a:chExt cx="7560000" cy="1872208"/>
          </a:xfrm>
        </p:grpSpPr>
        <p:sp>
          <p:nvSpPr>
            <p:cNvPr id="13" name="Rettangolo arrotondato 12"/>
            <p:cNvSpPr/>
            <p:nvPr/>
          </p:nvSpPr>
          <p:spPr>
            <a:xfrm>
              <a:off x="899592" y="1412776"/>
              <a:ext cx="7560000" cy="1872208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5000">
                  <a:schemeClr val="dk1">
                    <a:tint val="37000"/>
                    <a:satMod val="300000"/>
                  </a:schemeClr>
                </a:gs>
                <a:gs pos="55000">
                  <a:schemeClr val="dk1">
                    <a:tint val="15000"/>
                    <a:satMod val="350000"/>
                  </a:schemeClr>
                </a:gs>
                <a:gs pos="100000">
                  <a:schemeClr val="bg1"/>
                </a:gs>
              </a:gsLst>
            </a:gradFill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7" name="Segnaposto contenuto 2"/>
            <p:cNvSpPr txBox="1">
              <a:spLocks/>
            </p:cNvSpPr>
            <p:nvPr/>
          </p:nvSpPr>
          <p:spPr>
            <a:xfrm>
              <a:off x="1186941" y="1412776"/>
              <a:ext cx="6913860" cy="187220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tabLst>
                  <a:tab pos="2424113" algn="l"/>
                </a:tabLst>
                <a:defRPr/>
              </a:pPr>
              <a:r>
                <a:rPr lang="it-IT" sz="36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PRIMARIA</a:t>
              </a: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it-IT" sz="2800" dirty="0"/>
                <a:t>N</a:t>
              </a:r>
              <a:r>
                <a:rPr lang="it-IT" sz="2800" dirty="0">
                  <a:solidFill>
                    <a:schemeClr val="tx1"/>
                  </a:solidFill>
                </a:rPr>
                <a:t>on è mai trascorso un periodo più lungo di 6 mesi senza che si verificasse il sintomo</a:t>
              </a:r>
              <a:endParaRPr lang="it-IT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7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14"/>
          <p:cNvGrpSpPr>
            <a:grpSpLocks/>
          </p:cNvGrpSpPr>
          <p:nvPr/>
        </p:nvGrpSpPr>
        <p:grpSpPr bwMode="auto">
          <a:xfrm>
            <a:off x="684213" y="4292600"/>
            <a:ext cx="8064500" cy="1873250"/>
            <a:chOff x="899592" y="4293096"/>
            <a:chExt cx="7560000" cy="1872208"/>
          </a:xfrm>
        </p:grpSpPr>
        <p:sp>
          <p:nvSpPr>
            <p:cNvPr id="10" name="Rettangolo arrotondato 9"/>
            <p:cNvSpPr/>
            <p:nvPr/>
          </p:nvSpPr>
          <p:spPr>
            <a:xfrm>
              <a:off x="899592" y="4293096"/>
              <a:ext cx="7560000" cy="1872208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10000">
                  <a:schemeClr val="dk1">
                    <a:tint val="37000"/>
                    <a:satMod val="300000"/>
                  </a:schemeClr>
                </a:gs>
                <a:gs pos="57000">
                  <a:schemeClr val="dk1">
                    <a:tint val="15000"/>
                    <a:satMod val="350000"/>
                  </a:schemeClr>
                </a:gs>
                <a:gs pos="100000">
                  <a:schemeClr val="bg1"/>
                </a:gs>
              </a:gsLst>
            </a:gradFill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Segnaposto contenuto 2"/>
            <p:cNvSpPr txBox="1">
              <a:spLocks/>
            </p:cNvSpPr>
            <p:nvPr/>
          </p:nvSpPr>
          <p:spPr>
            <a:xfrm>
              <a:off x="901080" y="4293096"/>
              <a:ext cx="7558512" cy="187220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ts val="2250"/>
                </a:spcBef>
                <a:buClr>
                  <a:srgbClr val="C00066"/>
                </a:buClr>
                <a:buSzPct val="90000"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GB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NON-MONOSINTOMATICA (NME)  </a:t>
              </a:r>
              <a:r>
                <a:rPr lang="en-GB" sz="2800">
                  <a:solidFill>
                    <a:srgbClr val="000000"/>
                  </a:solidFill>
                </a:rPr>
                <a:t>Presenza di sintomi relativi al basso apparato urinario </a:t>
              </a:r>
              <a:r>
                <a:rPr lang="en-GB" sz="2200">
                  <a:solidFill>
                    <a:srgbClr val="000000"/>
                  </a:solidFill>
                </a:rPr>
                <a:t>(urgenza minzionale, fughe di urina, pollachiuria, ecc…)</a:t>
              </a:r>
            </a:p>
          </p:txBody>
        </p:sp>
      </p:grpSp>
      <p:grpSp>
        <p:nvGrpSpPr>
          <p:cNvPr id="4" name="Gruppo 13"/>
          <p:cNvGrpSpPr>
            <a:grpSpLocks/>
          </p:cNvGrpSpPr>
          <p:nvPr/>
        </p:nvGrpSpPr>
        <p:grpSpPr bwMode="auto">
          <a:xfrm>
            <a:off x="684213" y="1628775"/>
            <a:ext cx="8064500" cy="1871663"/>
            <a:chOff x="899592" y="1412776"/>
            <a:chExt cx="7560000" cy="1872208"/>
          </a:xfrm>
        </p:grpSpPr>
        <p:sp>
          <p:nvSpPr>
            <p:cNvPr id="13" name="Rettangolo arrotondato 12"/>
            <p:cNvSpPr/>
            <p:nvPr/>
          </p:nvSpPr>
          <p:spPr>
            <a:xfrm>
              <a:off x="899592" y="1412776"/>
              <a:ext cx="7560000" cy="1872208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5000">
                  <a:schemeClr val="dk1">
                    <a:tint val="37000"/>
                    <a:satMod val="300000"/>
                  </a:schemeClr>
                </a:gs>
                <a:gs pos="55000">
                  <a:schemeClr val="dk1">
                    <a:tint val="15000"/>
                    <a:satMod val="350000"/>
                  </a:schemeClr>
                </a:gs>
                <a:gs pos="100000">
                  <a:schemeClr val="bg1"/>
                </a:gs>
              </a:gsLst>
            </a:gradFill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7" name="Segnaposto contenuto 2"/>
            <p:cNvSpPr txBox="1">
              <a:spLocks/>
            </p:cNvSpPr>
            <p:nvPr/>
          </p:nvSpPr>
          <p:spPr>
            <a:xfrm>
              <a:off x="899592" y="1412776"/>
              <a:ext cx="7560000" cy="187220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ct val="20000"/>
                </a:spcBef>
                <a:tabLst>
                  <a:tab pos="2424113" algn="l"/>
                </a:tabLst>
                <a:defRPr/>
              </a:pPr>
              <a:r>
                <a:rPr lang="en-GB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MONOSINTOMATICA</a:t>
              </a:r>
              <a:r>
                <a:rPr lang="en-GB" sz="3600" i="1">
                  <a:solidFill>
                    <a:srgbClr val="000000"/>
                  </a:solidFill>
                  <a:latin typeface="Helvetica 65 Medium"/>
                </a:rPr>
                <a:t> </a:t>
              </a:r>
              <a:r>
                <a:rPr lang="en-GB" sz="3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(ME)  </a:t>
              </a:r>
            </a:p>
            <a:p>
              <a:pPr algn="ctr">
                <a:spcBef>
                  <a:spcPct val="20000"/>
                </a:spcBef>
                <a:tabLst>
                  <a:tab pos="2424113" algn="l"/>
                </a:tabLst>
                <a:defRPr/>
              </a:pPr>
              <a:r>
                <a:rPr lang="en-GB" sz="2800">
                  <a:solidFill>
                    <a:srgbClr val="000000"/>
                  </a:solidFill>
                </a:rPr>
                <a:t>Assenza di altri sintomi relativi al basso apparato urinario e anamnesi negativa per disfunzioni vescicali</a:t>
              </a:r>
              <a:endParaRPr lang="it-IT" sz="2800">
                <a:solidFill>
                  <a:srgbClr val="000000"/>
                </a:solidFill>
              </a:endParaRPr>
            </a:p>
          </p:txBody>
        </p:sp>
      </p:grpSp>
      <p:sp>
        <p:nvSpPr>
          <p:cNvPr id="9" name="Titolo 1"/>
          <p:cNvSpPr txBox="1">
            <a:spLocks/>
          </p:cNvSpPr>
          <p:nvPr/>
        </p:nvSpPr>
        <p:spPr>
          <a:xfrm>
            <a:off x="360363" y="-26988"/>
            <a:ext cx="8675687" cy="114300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800" b="1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TERMINOLOGIA  </a:t>
            </a:r>
            <a:r>
              <a:rPr lang="it-IT" sz="3600" b="1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(ICCS 2006)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435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68313" y="2565400"/>
            <a:ext cx="4464050" cy="2376488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it-IT" sz="2800" smtClean="0"/>
              <a:t>Nei bambini tra 6 e 12 anni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it-IT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</a:t>
            </a:r>
            <a:r>
              <a:rPr lang="it-IT" sz="3200" smtClean="0"/>
              <a:t>:	0,2-9% </a:t>
            </a:r>
            <a:r>
              <a:rPr lang="it-IT" sz="1800" smtClean="0"/>
              <a:t>(1)</a:t>
            </a:r>
            <a:endParaRPr lang="it-IT" sz="3200" smtClean="0"/>
          </a:p>
          <a:p>
            <a:pPr lv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it-IT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NME</a:t>
            </a:r>
            <a:r>
              <a:rPr lang="it-IT" sz="3200" smtClean="0"/>
              <a:t>:	1,5-2,8% </a:t>
            </a:r>
            <a:r>
              <a:rPr lang="it-IT" sz="1800" smtClean="0"/>
              <a:t>(1)</a:t>
            </a:r>
            <a:endParaRPr lang="it-IT" sz="3200" smtClean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60363" y="-26988"/>
            <a:ext cx="8675687" cy="114300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800" b="1" dirty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EPIDEMIOLOGIA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23850" y="1268413"/>
            <a:ext cx="8820150" cy="9271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Prevalenza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349500"/>
            <a:ext cx="3779838" cy="287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198" name="Gruppo 12"/>
          <p:cNvGrpSpPr>
            <a:grpSpLocks/>
          </p:cNvGrpSpPr>
          <p:nvPr/>
        </p:nvGrpSpPr>
        <p:grpSpPr bwMode="auto">
          <a:xfrm>
            <a:off x="611188" y="5516563"/>
            <a:ext cx="8208962" cy="1225550"/>
            <a:chOff x="395536" y="5373216"/>
            <a:chExt cx="8281557" cy="1224136"/>
          </a:xfrm>
        </p:grpSpPr>
        <p:sp>
          <p:nvSpPr>
            <p:cNvPr id="12" name="Rettangolo arrotondato 11"/>
            <p:cNvSpPr/>
            <p:nvPr/>
          </p:nvSpPr>
          <p:spPr>
            <a:xfrm>
              <a:off x="395536" y="5373216"/>
              <a:ext cx="8281557" cy="12241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8201" name="Picture 2" descr="http://onlinelibrary.wiley.com/store/10.1002/%28ISSN%291520-6777/asset/NAU_left.gif?v=1&amp;s=08cf917b0961dfcf62d5f9eebe31d63f8f0c3914"/>
            <p:cNvPicPr>
              <a:picLocks noChangeAspect="1" noChangeArrowheads="1"/>
            </p:cNvPicPr>
            <p:nvPr/>
          </p:nvPicPr>
          <p:blipFill>
            <a:blip r:embed="rId4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35"/>
            <a:stretch>
              <a:fillRect/>
            </a:stretch>
          </p:blipFill>
          <p:spPr bwMode="auto">
            <a:xfrm>
              <a:off x="539552" y="5517232"/>
              <a:ext cx="2016224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2" name="Gruppo 9"/>
            <p:cNvGrpSpPr>
              <a:grpSpLocks/>
            </p:cNvGrpSpPr>
            <p:nvPr/>
          </p:nvGrpSpPr>
          <p:grpSpPr bwMode="auto">
            <a:xfrm>
              <a:off x="2771800" y="5517232"/>
              <a:ext cx="5813698" cy="984654"/>
              <a:chOff x="2771800" y="5517232"/>
              <a:chExt cx="5813698" cy="984654"/>
            </a:xfrm>
          </p:grpSpPr>
          <p:pic>
            <p:nvPicPr>
              <p:cNvPr id="820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800" y="5517232"/>
                <a:ext cx="5813698" cy="984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ttangolo 8"/>
              <p:cNvSpPr/>
              <p:nvPr/>
            </p:nvSpPr>
            <p:spPr>
              <a:xfrm>
                <a:off x="2772220" y="5517512"/>
                <a:ext cx="288277" cy="3599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</p:grpSp>
        <p:pic>
          <p:nvPicPr>
            <p:cNvPr id="820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6237312"/>
              <a:ext cx="17621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Sottotitolo 2"/>
          <p:cNvSpPr txBox="1">
            <a:spLocks/>
          </p:cNvSpPr>
          <p:nvPr/>
        </p:nvSpPr>
        <p:spPr>
          <a:xfrm>
            <a:off x="250825" y="5445125"/>
            <a:ext cx="433388" cy="431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(1)</a:t>
            </a:r>
            <a:endParaRPr lang="it-IT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6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contenuto 2"/>
          <p:cNvSpPr>
            <a:spLocks noGrp="1"/>
          </p:cNvSpPr>
          <p:nvPr>
            <p:ph idx="4294967295"/>
          </p:nvPr>
        </p:nvSpPr>
        <p:spPr>
          <a:xfrm>
            <a:off x="971550" y="1989138"/>
            <a:ext cx="7380288" cy="41656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it-IT" altLang="it-IT" i="1" smtClean="0"/>
              <a:t>Aumentata produzione di urina notturna</a:t>
            </a: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it-IT" altLang="it-IT" i="1" smtClean="0"/>
              <a:t>Ridotta capacità vescicale</a:t>
            </a: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it-IT" altLang="it-IT" i="1" smtClean="0"/>
              <a:t>Sonno</a:t>
            </a: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it-IT" altLang="it-IT" i="1" smtClean="0"/>
              <a:t>Genetica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60363" y="-26988"/>
            <a:ext cx="8675687" cy="114300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800" b="1" dirty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FISIOPATOLOGIA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32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2565400"/>
            <a:ext cx="3960813" cy="29622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565400"/>
            <a:ext cx="3959225" cy="2962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323850" y="1268413"/>
            <a:ext cx="8820150" cy="9271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Poliuria notturna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60363" y="-26988"/>
            <a:ext cx="8675687" cy="114300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800" b="1" dirty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FISIOPATOLOGIA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692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398588" y="2420938"/>
            <a:ext cx="6670675" cy="4021137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323850" y="1268413"/>
            <a:ext cx="8820150" cy="9271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Ridott</a:t>
            </a: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capacità vescicale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360363" y="-26988"/>
            <a:ext cx="8675687" cy="114300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800" b="1" dirty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FISIOPATOLOGIA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03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contenuto 6"/>
          <p:cNvSpPr>
            <a:spLocks noGrp="1"/>
          </p:cNvSpPr>
          <p:nvPr>
            <p:ph idx="4294967295"/>
          </p:nvPr>
        </p:nvSpPr>
        <p:spPr>
          <a:xfrm>
            <a:off x="1187450" y="2176463"/>
            <a:ext cx="7056438" cy="13970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da-DK" altLang="it-IT" sz="2400" smtClean="0">
                <a:solidFill>
                  <a:srgbClr val="000000"/>
                </a:solidFill>
                <a:latin typeface="Helvetica 65 Medium"/>
              </a:rPr>
              <a:t>Dal punto di vista polisonnografico </a:t>
            </a: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da-DK" altLang="it-IT" sz="2400" smtClean="0">
                <a:solidFill>
                  <a:srgbClr val="000000"/>
                </a:solidFill>
                <a:latin typeface="Helvetica 65 Medium"/>
              </a:rPr>
              <a:t>i pazienti enuretici hanno un sonno normale, </a:t>
            </a:r>
          </a:p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da-DK" altLang="it-IT" sz="2400" smtClean="0">
                <a:solidFill>
                  <a:srgbClr val="000000"/>
                </a:solidFill>
                <a:latin typeface="Helvetica 65 Medium"/>
              </a:rPr>
              <a:t>ma sembra essere presente un difetto nel risveglio</a:t>
            </a:r>
            <a:endParaRPr lang="it-IT" altLang="it-IT" sz="240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268538" y="3582988"/>
            <a:ext cx="4967287" cy="306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323850" y="1268413"/>
            <a:ext cx="8820150" cy="9271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Sonno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60363" y="-26988"/>
            <a:ext cx="8675687" cy="114300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800" b="1" dirty="0">
                <a:solidFill>
                  <a:srgbClr val="C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FISIOPATOLOGIA</a:t>
            </a:r>
            <a:endParaRPr lang="it-IT" sz="3600" b="1" dirty="0">
              <a:solidFill>
                <a:srgbClr val="C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543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Presentazione su schermo (4:3)</PresentationFormat>
  <Paragraphs>76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ENURESI</vt:lpstr>
      <vt:lpstr>TERMINOLOGIA  (ICCS 2006)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2013-11-04T14:54:15Z</dcterms:created>
  <dcterms:modified xsi:type="dcterms:W3CDTF">2013-11-04T14:54:57Z</dcterms:modified>
</cp:coreProperties>
</file>