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5" r:id="rId20"/>
    <p:sldId id="276" r:id="rId21"/>
    <p:sldId id="277" r:id="rId22"/>
    <p:sldId id="278" r:id="rId23"/>
    <p:sldId id="279" r:id="rId24"/>
    <p:sldId id="292" r:id="rId25"/>
    <p:sldId id="293" r:id="rId26"/>
    <p:sldId id="280" r:id="rId27"/>
    <p:sldId id="281" r:id="rId28"/>
    <p:sldId id="282" r:id="rId29"/>
    <p:sldId id="283" r:id="rId30"/>
    <p:sldId id="284" r:id="rId31"/>
    <p:sldId id="285" r:id="rId32"/>
    <p:sldId id="301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b="1" dirty="0" smtClean="0">
              <a:latin typeface="Arial Narrow"/>
              <a:cs typeface="Arial Narrow"/>
            </a:rPr>
            <a:t>Cercare sempre i segni e sintomi di allarme</a:t>
          </a:r>
          <a:r>
            <a:rPr lang="it-IT" b="0" dirty="0" smtClean="0">
              <a:latin typeface="Arial Narrow"/>
              <a:cs typeface="Arial Narrow"/>
            </a:rPr>
            <a:t>; anche in caso di negatività degli esami strumentali, tenere alta la soglia di attenzione, riconsiderare diagnosi troppo definitive di sindrome dell'intestino irritabile</a:t>
          </a:r>
          <a:endParaRPr lang="it-IT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Nelle IBD il follow-up è sempre da eseguire con </a:t>
          </a:r>
          <a:r>
            <a:rPr lang="it-IT" b="0" dirty="0" err="1" smtClean="0">
              <a:latin typeface="Arial Narrow"/>
              <a:cs typeface="Arial Narrow"/>
            </a:rPr>
            <a:t>colonrettoscopia</a:t>
          </a:r>
          <a:r>
            <a:rPr lang="it-IT" b="0" dirty="0" smtClean="0">
              <a:latin typeface="Arial Narrow"/>
              <a:cs typeface="Arial Narrow"/>
            </a:rPr>
            <a:t> con biopsie</a:t>
          </a:r>
          <a:endParaRPr lang="it-IT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>
              <a:latin typeface="Arial Narrow"/>
              <a:cs typeface="Arial Narrow"/>
            </a:rPr>
            <a:t> Nel sospetto di IBD richiedere colonscopia + </a:t>
          </a:r>
          <a:r>
            <a:rPr lang="it-IT" dirty="0" err="1" smtClean="0">
              <a:latin typeface="Arial Narrow"/>
              <a:cs typeface="Arial Narrow"/>
            </a:rPr>
            <a:t>ileoscopia</a:t>
          </a:r>
          <a:r>
            <a:rPr lang="it-IT" dirty="0" smtClean="0">
              <a:latin typeface="Arial Narrow"/>
              <a:cs typeface="Arial Narrow"/>
            </a:rPr>
            <a:t> retrograda con biopsie</a:t>
          </a: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9413570-DB32-1B45-9A22-CA8B29443D25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50B562BA-952C-0147-A589-C9E4F5D4CB60}" type="parTrans" cxnId="{82FD1096-7268-9F43-B909-1A76BC13D657}">
      <dgm:prSet/>
      <dgm:spPr/>
      <dgm:t>
        <a:bodyPr/>
        <a:lstStyle/>
        <a:p>
          <a:endParaRPr lang="it-IT"/>
        </a:p>
      </dgm:t>
    </dgm:pt>
    <dgm:pt modelId="{963AB2A7-CA36-5E48-9D33-16ABADF7E708}" type="sibTrans" cxnId="{82FD1096-7268-9F43-B909-1A76BC13D657}">
      <dgm:prSet/>
      <dgm:spPr/>
      <dgm:t>
        <a:bodyPr/>
        <a:lstStyle/>
        <a:p>
          <a:endParaRPr lang="it-IT"/>
        </a:p>
      </dgm:t>
    </dgm:pt>
    <dgm:pt modelId="{BE5476EB-597E-8D4A-BFDD-06574EBEAD81}">
      <dgm:prSet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Tener sempre presente il rischio neoplastico delle IBD </a:t>
          </a:r>
          <a:endParaRPr lang="it-IT" dirty="0">
            <a:latin typeface="Arial Narrow"/>
            <a:cs typeface="Arial Narrow"/>
          </a:endParaRPr>
        </a:p>
      </dgm:t>
    </dgm:pt>
    <dgm:pt modelId="{DBD8F366-6792-9445-9ED4-A485B992A58F}" type="parTrans" cxnId="{345E1405-61FA-E447-9CF8-986999EF4DC5}">
      <dgm:prSet/>
      <dgm:spPr/>
      <dgm:t>
        <a:bodyPr/>
        <a:lstStyle/>
        <a:p>
          <a:endParaRPr lang="it-IT"/>
        </a:p>
      </dgm:t>
    </dgm:pt>
    <dgm:pt modelId="{5E6AB347-5C4C-2E4B-9768-6B672A5ACBD1}" type="sibTrans" cxnId="{345E1405-61FA-E447-9CF8-986999EF4DC5}">
      <dgm:prSet/>
      <dgm:spPr/>
      <dgm:t>
        <a:bodyPr/>
        <a:lstStyle/>
        <a:p>
          <a:endParaRPr lang="it-IT"/>
        </a:p>
      </dgm:t>
    </dgm:pt>
    <dgm:pt modelId="{27F7E3F7-462E-0044-A4BD-648C303B9D5B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33663945-062B-FD4F-A296-59471C3F4197}" type="parTrans" cxnId="{C02D7309-D7DE-6142-AC70-FD7D07615B28}">
      <dgm:prSet/>
      <dgm:spPr/>
      <dgm:t>
        <a:bodyPr/>
        <a:lstStyle/>
        <a:p>
          <a:endParaRPr lang="it-IT"/>
        </a:p>
      </dgm:t>
    </dgm:pt>
    <dgm:pt modelId="{035BC956-37AB-4F43-95BE-61E102834F2C}" type="sibTrans" cxnId="{C02D7309-D7DE-6142-AC70-FD7D07615B2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5FCBC6E7-0F9B-E942-89F6-B71CFB4DD3F4}" type="pres">
      <dgm:prSet presAssocID="{27F7E3F7-462E-0044-A4BD-648C303B9D5B}" presName="composite" presStyleCnt="0"/>
      <dgm:spPr/>
    </dgm:pt>
    <dgm:pt modelId="{4A056282-9EDA-7D4F-8BC0-5F390C40F4A2}" type="pres">
      <dgm:prSet presAssocID="{27F7E3F7-462E-0044-A4BD-648C303B9D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2CF6B-B9C0-D54B-A2E7-ADC48274B183}" type="pres">
      <dgm:prSet presAssocID="{27F7E3F7-462E-0044-A4BD-648C303B9D5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BA3A7-A87A-2443-BA33-37C0448DE35D}" type="pres">
      <dgm:prSet presAssocID="{035BC956-37AB-4F43-95BE-61E102834F2C}" presName="sp" presStyleCnt="0"/>
      <dgm:spPr/>
    </dgm:pt>
    <dgm:pt modelId="{4184DB60-AE6F-9F47-A948-5C43243063FB}" type="pres">
      <dgm:prSet presAssocID="{F9413570-DB32-1B45-9A22-CA8B29443D25}" presName="composite" presStyleCnt="0"/>
      <dgm:spPr/>
    </dgm:pt>
    <dgm:pt modelId="{30AC3C0B-516D-1643-BEBD-02D6DFD991AA}" type="pres">
      <dgm:prSet presAssocID="{F9413570-DB32-1B45-9A22-CA8B29443D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1E40F-0957-E848-9DF7-9FE1A6971CD6}" type="pres">
      <dgm:prSet presAssocID="{F9413570-DB32-1B45-9A22-CA8B29443D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F8557-FD80-944B-AE4F-34681BA6B66E}" type="pres">
      <dgm:prSet presAssocID="{963AB2A7-CA36-5E48-9D33-16ABADF7E708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5B54BE-CD53-504D-A482-7F64DF176D10}" type="presOf" srcId="{E1BFDECB-B5AA-5B42-B0D9-5495E9F87448}" destId="{F5DAF114-CBF2-6C42-A815-A4131FDC3DFB}" srcOrd="0" destOrd="0" presId="urn:microsoft.com/office/officeart/2005/8/layout/chevron2"/>
    <dgm:cxn modelId="{345E1405-61FA-E447-9CF8-986999EF4DC5}" srcId="{27F7E3F7-462E-0044-A4BD-648C303B9D5B}" destId="{BE5476EB-597E-8D4A-BFDD-06574EBEAD81}" srcOrd="0" destOrd="0" parTransId="{DBD8F366-6792-9445-9ED4-A485B992A58F}" sibTransId="{5E6AB347-5C4C-2E4B-9768-6B672A5ACBD1}"/>
    <dgm:cxn modelId="{85DC884B-F85D-C34C-BBF4-BD9853C14C1C}" type="presOf" srcId="{54635D34-9A8F-3040-A6D1-AC1310742952}" destId="{927D0E4D-3F6D-644B-A84D-6BDF82C790D4}" srcOrd="0" destOrd="0" presId="urn:microsoft.com/office/officeart/2005/8/layout/chevron2"/>
    <dgm:cxn modelId="{A15EEF55-37DF-9C4F-B33F-80F645F01E2D}" type="presOf" srcId="{27F7E3F7-462E-0044-A4BD-648C303B9D5B}" destId="{4A056282-9EDA-7D4F-8BC0-5F390C40F4A2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9CC7CC1E-D905-7340-84AD-5CCCA852277F}" type="presOf" srcId="{922FFC4C-6A2D-9A44-804C-E2E5705726AC}" destId="{350713BD-B27B-E948-80D9-169A97BCC1EF}" srcOrd="0" destOrd="0" presId="urn:microsoft.com/office/officeart/2005/8/layout/chevron2"/>
    <dgm:cxn modelId="{59D634AE-BCD5-E743-9BE2-E44B6BDB7D93}" type="presOf" srcId="{3800E0CD-D18A-6B4E-B56D-EC77A674B61F}" destId="{C751E40F-0957-E848-9DF7-9FE1A6971CD6}" srcOrd="0" destOrd="0" presId="urn:microsoft.com/office/officeart/2005/8/layout/chevron2"/>
    <dgm:cxn modelId="{BA83849B-B7C5-0A47-8B07-2B10BBDD7677}" type="presOf" srcId="{F9413570-DB32-1B45-9A22-CA8B29443D25}" destId="{30AC3C0B-516D-1643-BEBD-02D6DFD991AA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C02D7309-D7DE-6142-AC70-FD7D07615B28}" srcId="{FE7C479A-06AC-4B44-BD18-E837F19107A3}" destId="{27F7E3F7-462E-0044-A4BD-648C303B9D5B}" srcOrd="1" destOrd="0" parTransId="{33663945-062B-FD4F-A296-59471C3F4197}" sibTransId="{035BC956-37AB-4F43-95BE-61E102834F2C}"/>
    <dgm:cxn modelId="{B7815F8B-CE6B-C44D-8726-F52F027A438E}" srcId="{F9413570-DB32-1B45-9A22-CA8B29443D25}" destId="{3800E0CD-D18A-6B4E-B56D-EC77A674B61F}" srcOrd="0" destOrd="0" parTransId="{3C83A840-A429-9140-B6C5-2BD15E5E8C13}" sibTransId="{FC492137-1D8A-4246-AB17-ADD4450B27EF}"/>
    <dgm:cxn modelId="{7C8CABE4-4C51-FB41-BDD6-E13FBAD156BD}" type="presOf" srcId="{FE7C479A-06AC-4B44-BD18-E837F19107A3}" destId="{8CC556F1-3902-064D-9B1D-7826AE877ED2}" srcOrd="0" destOrd="0" presId="urn:microsoft.com/office/officeart/2005/8/layout/chevron2"/>
    <dgm:cxn modelId="{82FD1096-7268-9F43-B909-1A76BC13D657}" srcId="{FE7C479A-06AC-4B44-BD18-E837F19107A3}" destId="{F9413570-DB32-1B45-9A22-CA8B29443D25}" srcOrd="2" destOrd="0" parTransId="{50B562BA-952C-0147-A589-C9E4F5D4CB60}" sibTransId="{963AB2A7-CA36-5E48-9D33-16ABADF7E708}"/>
    <dgm:cxn modelId="{355B320B-E065-D540-9610-299F8E23B61B}" type="presOf" srcId="{BE5476EB-597E-8D4A-BFDD-06574EBEAD81}" destId="{9552CF6B-B9C0-D54B-A2E7-ADC48274B183}" srcOrd="0" destOrd="0" presId="urn:microsoft.com/office/officeart/2005/8/layout/chevron2"/>
    <dgm:cxn modelId="{48A6A198-A8B5-464D-B6B4-8E2379110EC8}" type="presOf" srcId="{CC0C5F87-9E09-F44A-9FE4-783D1ECA91D7}" destId="{A33AEACA-D2B7-DD4F-BC66-D0A9C74BB356}" srcOrd="0" destOrd="0" presId="urn:microsoft.com/office/officeart/2005/8/layout/chevron2"/>
    <dgm:cxn modelId="{F5C17AF5-8E44-1E48-B127-984BBD38F7B3}" type="presParOf" srcId="{8CC556F1-3902-064D-9B1D-7826AE877ED2}" destId="{E3E038D3-8E18-EA42-AF72-11DD7CD67EA8}" srcOrd="0" destOrd="0" presId="urn:microsoft.com/office/officeart/2005/8/layout/chevron2"/>
    <dgm:cxn modelId="{C86288F4-047E-E543-AAD7-A841DEB8F3C8}" type="presParOf" srcId="{E3E038D3-8E18-EA42-AF72-11DD7CD67EA8}" destId="{A33AEACA-D2B7-DD4F-BC66-D0A9C74BB356}" srcOrd="0" destOrd="0" presId="urn:microsoft.com/office/officeart/2005/8/layout/chevron2"/>
    <dgm:cxn modelId="{E4017EA4-9529-BA4D-BA3F-BAEA83869D42}" type="presParOf" srcId="{E3E038D3-8E18-EA42-AF72-11DD7CD67EA8}" destId="{350713BD-B27B-E948-80D9-169A97BCC1EF}" srcOrd="1" destOrd="0" presId="urn:microsoft.com/office/officeart/2005/8/layout/chevron2"/>
    <dgm:cxn modelId="{43B42569-27D0-6547-B734-6F753ED2C680}" type="presParOf" srcId="{8CC556F1-3902-064D-9B1D-7826AE877ED2}" destId="{915AC809-38F8-0E4E-BD3E-2767400BDDE8}" srcOrd="1" destOrd="0" presId="urn:microsoft.com/office/officeart/2005/8/layout/chevron2"/>
    <dgm:cxn modelId="{48AFE80F-7474-DA4E-8B52-0C0B273CABD9}" type="presParOf" srcId="{8CC556F1-3902-064D-9B1D-7826AE877ED2}" destId="{5FCBC6E7-0F9B-E942-89F6-B71CFB4DD3F4}" srcOrd="2" destOrd="0" presId="urn:microsoft.com/office/officeart/2005/8/layout/chevron2"/>
    <dgm:cxn modelId="{79D69797-41E9-1144-A5C0-21B69D88806B}" type="presParOf" srcId="{5FCBC6E7-0F9B-E942-89F6-B71CFB4DD3F4}" destId="{4A056282-9EDA-7D4F-8BC0-5F390C40F4A2}" srcOrd="0" destOrd="0" presId="urn:microsoft.com/office/officeart/2005/8/layout/chevron2"/>
    <dgm:cxn modelId="{D54976A1-455E-2744-A9B1-401DBD98BCB9}" type="presParOf" srcId="{5FCBC6E7-0F9B-E942-89F6-B71CFB4DD3F4}" destId="{9552CF6B-B9C0-D54B-A2E7-ADC48274B183}" srcOrd="1" destOrd="0" presId="urn:microsoft.com/office/officeart/2005/8/layout/chevron2"/>
    <dgm:cxn modelId="{3669F19F-7767-ED4A-A06A-4DAD2887C530}" type="presParOf" srcId="{8CC556F1-3902-064D-9B1D-7826AE877ED2}" destId="{1EEBA3A7-A87A-2443-BA33-37C0448DE35D}" srcOrd="3" destOrd="0" presId="urn:microsoft.com/office/officeart/2005/8/layout/chevron2"/>
    <dgm:cxn modelId="{9F81B37C-AFF8-7645-9B6A-DC09FB62954D}" type="presParOf" srcId="{8CC556F1-3902-064D-9B1D-7826AE877ED2}" destId="{4184DB60-AE6F-9F47-A948-5C43243063FB}" srcOrd="4" destOrd="0" presId="urn:microsoft.com/office/officeart/2005/8/layout/chevron2"/>
    <dgm:cxn modelId="{C4CC1996-1EA0-4247-A048-5B262C148570}" type="presParOf" srcId="{4184DB60-AE6F-9F47-A948-5C43243063FB}" destId="{30AC3C0B-516D-1643-BEBD-02D6DFD991AA}" srcOrd="0" destOrd="0" presId="urn:microsoft.com/office/officeart/2005/8/layout/chevron2"/>
    <dgm:cxn modelId="{A177674D-E1E2-DE4F-AF9F-A66EF8C62A6C}" type="presParOf" srcId="{4184DB60-AE6F-9F47-A948-5C43243063FB}" destId="{C751E40F-0957-E848-9DF7-9FE1A6971CD6}" srcOrd="1" destOrd="0" presId="urn:microsoft.com/office/officeart/2005/8/layout/chevron2"/>
    <dgm:cxn modelId="{715DB59A-E566-FC4B-B932-78087EEC5A39}" type="presParOf" srcId="{8CC556F1-3902-064D-9B1D-7826AE877ED2}" destId="{CDEF8557-FD80-944B-AE4F-34681BA6B66E}" srcOrd="5" destOrd="0" presId="urn:microsoft.com/office/officeart/2005/8/layout/chevron2"/>
    <dgm:cxn modelId="{2CD27930-338F-2042-AC2F-1E281F3DF5F2}" type="presParOf" srcId="{8CC556F1-3902-064D-9B1D-7826AE877ED2}" destId="{1979A3C7-6B83-AE48-AD16-A7BE9B28A234}" srcOrd="6" destOrd="0" presId="urn:microsoft.com/office/officeart/2005/8/layout/chevron2"/>
    <dgm:cxn modelId="{78ADE52F-3DC8-9140-B700-3862AC8C75F8}" type="presParOf" srcId="{1979A3C7-6B83-AE48-AD16-A7BE9B28A234}" destId="{F5DAF114-CBF2-6C42-A815-A4131FDC3DFB}" srcOrd="0" destOrd="0" presId="urn:microsoft.com/office/officeart/2005/8/layout/chevron2"/>
    <dgm:cxn modelId="{4032862C-C969-7640-A8A0-10FF1E37E3F5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20689" y="226493"/>
          <a:ext cx="1471263" cy="102988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520745"/>
        <a:ext cx="1029884" cy="441379"/>
      </dsp:txXfrm>
    </dsp:sp>
    <dsp:sp modelId="{350713BD-B27B-E948-80D9-169A97BCC1EF}">
      <dsp:nvSpPr>
        <dsp:cNvPr id="0" name=""/>
        <dsp:cNvSpPr/>
      </dsp:nvSpPr>
      <dsp:spPr>
        <a:xfrm rot="5400000">
          <a:off x="4608530" y="-3572841"/>
          <a:ext cx="956824" cy="811411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latin typeface="Arial Narrow"/>
              <a:cs typeface="Arial Narrow"/>
            </a:rPr>
            <a:t>Cercare sempre i segni e sintomi di allarme</a:t>
          </a:r>
          <a:r>
            <a:rPr lang="it-IT" sz="2000" b="0" kern="1200" dirty="0" smtClean="0">
              <a:latin typeface="Arial Narrow"/>
              <a:cs typeface="Arial Narrow"/>
            </a:rPr>
            <a:t>; anche in caso di negatività degli esami strumentali, tenere alta la soglia di attenzione, riconsiderare diagnosi troppo definitive di sindrome dell'intestino irritabile</a:t>
          </a:r>
          <a:endParaRPr lang="it-IT" sz="2000" b="0" kern="1200" dirty="0">
            <a:latin typeface="Arial Narrow"/>
            <a:cs typeface="Arial Narrow"/>
          </a:endParaRPr>
        </a:p>
      </dsp:txBody>
      <dsp:txXfrm rot="-5400000">
        <a:off x="1029885" y="52512"/>
        <a:ext cx="8067407" cy="863408"/>
      </dsp:txXfrm>
    </dsp:sp>
    <dsp:sp modelId="{4A056282-9EDA-7D4F-8BC0-5F390C40F4A2}">
      <dsp:nvSpPr>
        <dsp:cNvPr id="0" name=""/>
        <dsp:cNvSpPr/>
      </dsp:nvSpPr>
      <dsp:spPr>
        <a:xfrm rot="5400000">
          <a:off x="-220689" y="1553515"/>
          <a:ext cx="1471263" cy="102988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1847767"/>
        <a:ext cx="1029884" cy="441379"/>
      </dsp:txXfrm>
    </dsp:sp>
    <dsp:sp modelId="{9552CF6B-B9C0-D54B-A2E7-ADC48274B183}">
      <dsp:nvSpPr>
        <dsp:cNvPr id="0" name=""/>
        <dsp:cNvSpPr/>
      </dsp:nvSpPr>
      <dsp:spPr>
        <a:xfrm rot="5400000">
          <a:off x="4608781" y="-2246071"/>
          <a:ext cx="956321" cy="811411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latin typeface="Arial Narrow"/>
              <a:cs typeface="Arial Narrow"/>
            </a:rPr>
            <a:t>Tener sempre presente il rischio neoplastico delle IBD </a:t>
          </a:r>
          <a:endParaRPr lang="it-IT" sz="2000" kern="1200" dirty="0">
            <a:latin typeface="Arial Narrow"/>
            <a:cs typeface="Arial Narrow"/>
          </a:endParaRPr>
        </a:p>
      </dsp:txBody>
      <dsp:txXfrm rot="-5400000">
        <a:off x="1029884" y="1379510"/>
        <a:ext cx="8067431" cy="862953"/>
      </dsp:txXfrm>
    </dsp:sp>
    <dsp:sp modelId="{30AC3C0B-516D-1643-BEBD-02D6DFD991AA}">
      <dsp:nvSpPr>
        <dsp:cNvPr id="0" name=""/>
        <dsp:cNvSpPr/>
      </dsp:nvSpPr>
      <dsp:spPr>
        <a:xfrm rot="5400000">
          <a:off x="-220689" y="2880537"/>
          <a:ext cx="1471263" cy="102988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3174789"/>
        <a:ext cx="1029884" cy="441379"/>
      </dsp:txXfrm>
    </dsp:sp>
    <dsp:sp modelId="{C751E40F-0957-E848-9DF7-9FE1A6971CD6}">
      <dsp:nvSpPr>
        <dsp:cNvPr id="0" name=""/>
        <dsp:cNvSpPr/>
      </dsp:nvSpPr>
      <dsp:spPr>
        <a:xfrm rot="5400000">
          <a:off x="4608781" y="-919048"/>
          <a:ext cx="956321" cy="811411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2000" kern="1200" dirty="0" smtClean="0">
              <a:latin typeface="Arial Narrow"/>
              <a:cs typeface="Arial Narrow"/>
            </a:rPr>
            <a:t> Nel sospetto di IBD richiedere colonscopia + </a:t>
          </a:r>
          <a:r>
            <a:rPr lang="it-IT" sz="2000" kern="1200" dirty="0" err="1" smtClean="0">
              <a:latin typeface="Arial Narrow"/>
              <a:cs typeface="Arial Narrow"/>
            </a:rPr>
            <a:t>ileoscopia</a:t>
          </a:r>
          <a:r>
            <a:rPr lang="it-IT" sz="2000" kern="1200" dirty="0" smtClean="0">
              <a:latin typeface="Arial Narrow"/>
              <a:cs typeface="Arial Narrow"/>
            </a:rPr>
            <a:t> retrograda con biopsie</a:t>
          </a:r>
        </a:p>
      </dsp:txBody>
      <dsp:txXfrm rot="-5400000">
        <a:off x="1029884" y="2706533"/>
        <a:ext cx="8067431" cy="862953"/>
      </dsp:txXfrm>
    </dsp:sp>
    <dsp:sp modelId="{F5DAF114-CBF2-6C42-A815-A4131FDC3DFB}">
      <dsp:nvSpPr>
        <dsp:cNvPr id="0" name=""/>
        <dsp:cNvSpPr/>
      </dsp:nvSpPr>
      <dsp:spPr>
        <a:xfrm rot="5400000">
          <a:off x="-220689" y="4207560"/>
          <a:ext cx="1471263" cy="102988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4501812"/>
        <a:ext cx="1029884" cy="441379"/>
      </dsp:txXfrm>
    </dsp:sp>
    <dsp:sp modelId="{927D0E4D-3F6D-644B-A84D-6BDF82C790D4}">
      <dsp:nvSpPr>
        <dsp:cNvPr id="0" name=""/>
        <dsp:cNvSpPr/>
      </dsp:nvSpPr>
      <dsp:spPr>
        <a:xfrm rot="5400000">
          <a:off x="4608781" y="407973"/>
          <a:ext cx="956321" cy="811411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latin typeface="Arial Narrow"/>
              <a:cs typeface="Arial Narrow"/>
            </a:rPr>
            <a:t>Nelle IBD il follow-up è sempre da eseguire con </a:t>
          </a:r>
          <a:r>
            <a:rPr lang="it-IT" sz="2000" b="0" kern="1200" dirty="0" err="1" smtClean="0">
              <a:latin typeface="Arial Narrow"/>
              <a:cs typeface="Arial Narrow"/>
            </a:rPr>
            <a:t>colonrettoscopia</a:t>
          </a:r>
          <a:r>
            <a:rPr lang="it-IT" sz="2000" b="0" kern="1200" dirty="0" smtClean="0">
              <a:latin typeface="Arial Narrow"/>
              <a:cs typeface="Arial Narrow"/>
            </a:rPr>
            <a:t> con biopsie</a:t>
          </a:r>
          <a:endParaRPr lang="it-IT" sz="2000" b="0" kern="1200" dirty="0">
            <a:latin typeface="Arial Narrow"/>
            <a:cs typeface="Arial Narrow"/>
          </a:endParaRPr>
        </a:p>
      </dsp:txBody>
      <dsp:txXfrm rot="-5400000">
        <a:off x="1029884" y="4033554"/>
        <a:ext cx="8067431" cy="862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10/05/13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04"/>
            <a:ext cx="9144000" cy="45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90685"/>
            <a:ext cx="487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1. IN URGENZA: </a:t>
            </a:r>
            <a:r>
              <a:rPr lang="it-IT" sz="2400" dirty="0" smtClean="0"/>
              <a:t>Emocromo, VES, PCR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5345" y="2520390"/>
            <a:ext cx="6201838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/>
              <a:t>2. DIFFERIBILI: </a:t>
            </a:r>
            <a:r>
              <a:rPr lang="it-IT" sz="2400" dirty="0" smtClean="0"/>
              <a:t>TSH, anticorpi anti-TTG IGA,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	</a:t>
            </a:r>
            <a:r>
              <a:rPr lang="it-IT" sz="2400" dirty="0" smtClean="0"/>
              <a:t>	     	 	 IGA totali, AST, ALT, GGT,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	</a:t>
            </a:r>
            <a:r>
              <a:rPr lang="it-IT" sz="2400" dirty="0" smtClean="0"/>
              <a:t>	      		 Coprocolture, ricerca parassiti, 			  </a:t>
            </a:r>
            <a:r>
              <a:rPr lang="it-IT" sz="2400" dirty="0"/>
              <a:t>	</a:t>
            </a:r>
            <a:r>
              <a:rPr lang="it-IT" sz="2400" dirty="0" smtClean="0"/>
              <a:t> SOF x 3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FEDERICA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826911" y="5140162"/>
            <a:ext cx="17158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Turrini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56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it-IT" sz="2400" b="1" u="sng" dirty="0" smtClean="0">
                <a:latin typeface="Arial Narrow"/>
                <a:cs typeface="Arial Narrow"/>
              </a:rPr>
              <a:t>Sintomi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Frequenza dolore: </a:t>
            </a:r>
            <a:r>
              <a:rPr lang="it-IT" sz="1600" b="1" dirty="0" smtClean="0">
                <a:latin typeface="Arial Narrow"/>
                <a:cs typeface="Arial Narrow"/>
              </a:rPr>
              <a:t>quotidiana</a:t>
            </a:r>
            <a:r>
              <a:rPr lang="it-IT" sz="2400" dirty="0" smtClean="0">
                <a:latin typeface="Arial Narrow"/>
                <a:cs typeface="Arial Narrow"/>
              </a:rPr>
              <a:t>	       	</a:t>
            </a:r>
            <a:endParaRPr lang="it-IT" sz="2000" dirty="0" smtClean="0">
              <a:latin typeface="Arial Narrow"/>
              <a:cs typeface="Arial Narrow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Sede dolore: </a:t>
            </a:r>
            <a:r>
              <a:rPr lang="it-IT" sz="1600" b="1" dirty="0" smtClean="0">
                <a:latin typeface="Arial Narrow"/>
                <a:cs typeface="Arial Narrow"/>
              </a:rPr>
              <a:t>definita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Intensità dolore: </a:t>
            </a:r>
            <a:r>
              <a:rPr lang="it-IT" sz="1600" b="1" dirty="0" smtClean="0">
                <a:latin typeface="Arial Narrow"/>
                <a:cs typeface="Arial Narrow"/>
              </a:rPr>
              <a:t>qualità di vita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sz="2400" b="1" u="sng" dirty="0" smtClean="0">
                <a:latin typeface="Arial Narrow"/>
                <a:cs typeface="Arial Narrow"/>
              </a:rPr>
              <a:t>Segni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Febbre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Reazione peritoneale			      </a:t>
            </a:r>
            <a:r>
              <a:rPr lang="it-IT" sz="2000" dirty="0" smtClean="0">
                <a:latin typeface="Arial Narrow"/>
                <a:cs typeface="Arial Narrow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Calo ponderale significativo: </a:t>
            </a:r>
            <a:r>
              <a:rPr lang="it-IT" sz="1600" b="1" dirty="0" smtClean="0">
                <a:latin typeface="Arial Narrow"/>
                <a:cs typeface="Arial Narrow"/>
              </a:rPr>
              <a:t>&gt; 5 Kg in 3 mesi</a:t>
            </a:r>
            <a:r>
              <a:rPr lang="it-IT" sz="2400" dirty="0" smtClean="0">
                <a:latin typeface="Arial Narrow"/>
                <a:cs typeface="Arial Narrow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Scariche muco-ematiche		</a:t>
            </a:r>
            <a:endParaRPr lang="it-IT" sz="2000" dirty="0" smtClean="0">
              <a:latin typeface="Arial Narrow"/>
              <a:cs typeface="Arial Narrow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Ascesso/fistola perianale/ragadi	         	       </a:t>
            </a:r>
          </a:p>
          <a:p>
            <a:pPr eaLnBrk="1" hangingPunct="1"/>
            <a:r>
              <a:rPr lang="it-IT" sz="2400" b="1" u="sng" dirty="0" smtClean="0">
                <a:latin typeface="Arial Narrow"/>
                <a:cs typeface="Arial Narrow"/>
              </a:rPr>
              <a:t>Esami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/>
                <a:cs typeface="Arial Narrow"/>
              </a:rPr>
              <a:t>	Leucocitosi, ⇧ PCR, ⇧ VES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DISTURBI DELL’ALVO</a:t>
            </a:r>
            <a:endParaRPr lang="it-IT" b="1" dirty="0">
              <a:solidFill>
                <a:srgbClr val="00CCFF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245100" y="3574599"/>
            <a:ext cx="9810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14307" y="3399191"/>
            <a:ext cx="16264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Arial Narrow"/>
                <a:cs typeface="Arial Narrow"/>
              </a:rPr>
              <a:t>Lesione organica</a:t>
            </a:r>
          </a:p>
        </p:txBody>
      </p:sp>
    </p:spTree>
    <p:extLst>
      <p:ext uri="{BB962C8B-B14F-4D97-AF65-F5344CB8AC3E}">
        <p14:creationId xmlns:p14="http://schemas.microsoft.com/office/powerpoint/2010/main" val="160304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contenuto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244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b="1" u="sng" dirty="0" smtClean="0">
                <a:latin typeface="Arial Narrow"/>
                <a:cs typeface="Arial Narrow"/>
              </a:rPr>
              <a:t>PRONTO SOCCORSO</a:t>
            </a:r>
            <a:r>
              <a:rPr lang="it-IT" sz="2800" b="1" dirty="0" smtClean="0">
                <a:latin typeface="Arial Narrow"/>
                <a:cs typeface="Arial Narrow"/>
              </a:rPr>
              <a:t>:        </a:t>
            </a:r>
            <a:r>
              <a:rPr lang="it-IT" sz="2400" dirty="0" smtClean="0">
                <a:latin typeface="Arial Narrow"/>
                <a:cs typeface="Arial Narrow"/>
              </a:rPr>
              <a:t>urgenza non differibile</a:t>
            </a:r>
            <a:r>
              <a:rPr lang="it-IT" sz="2800" b="1" u="sng" dirty="0" smtClean="0">
                <a:latin typeface="Arial Narrow"/>
                <a:cs typeface="Arial Narrow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2600" dirty="0" smtClean="0">
                <a:latin typeface="Arial Narrow"/>
                <a:cs typeface="Arial Narrow"/>
              </a:rPr>
              <a:t>	</a:t>
            </a:r>
            <a:r>
              <a:rPr lang="it-IT" sz="1900" dirty="0" smtClean="0">
                <a:latin typeface="Arial Narrow"/>
                <a:cs typeface="Arial Narrow"/>
              </a:rPr>
              <a:t>Febbricola + </a:t>
            </a:r>
            <a:r>
              <a:rPr lang="it-IT" sz="1900" dirty="0" err="1" smtClean="0">
                <a:latin typeface="Arial Narrow"/>
                <a:cs typeface="Arial Narrow"/>
              </a:rPr>
              <a:t>Peritonismo</a:t>
            </a:r>
            <a:r>
              <a:rPr lang="it-IT" sz="1900" dirty="0" smtClean="0">
                <a:latin typeface="Arial Narrow"/>
                <a:cs typeface="Arial Narrow"/>
              </a:rPr>
              <a:t> + Leucocitosi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b="1" u="sng" dirty="0" smtClean="0">
                <a:latin typeface="Arial Narrow"/>
                <a:cs typeface="Arial Narrow"/>
              </a:rPr>
              <a:t>ESAMI STRUMENTALI</a:t>
            </a:r>
            <a:r>
              <a:rPr lang="it-IT" sz="2800" b="1" dirty="0" smtClean="0">
                <a:latin typeface="Arial Narrow"/>
                <a:cs typeface="Arial Narrow"/>
              </a:rPr>
              <a:t>: </a:t>
            </a:r>
            <a:r>
              <a:rPr lang="it-IT" sz="2400" dirty="0" smtClean="0">
                <a:latin typeface="Arial Narrow"/>
                <a:cs typeface="Arial Narrow"/>
              </a:rPr>
              <a:t>urgenza differibile con  </a:t>
            </a:r>
            <a:r>
              <a:rPr lang="it-IT" sz="24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bollino verde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it-IT" sz="2400" b="1" dirty="0" smtClean="0">
                <a:latin typeface="Arial Narrow"/>
                <a:cs typeface="Arial Narrow"/>
              </a:rPr>
              <a:t>Eco addome </a:t>
            </a:r>
            <a:r>
              <a:rPr lang="it-IT" sz="2600" dirty="0" smtClean="0">
                <a:latin typeface="Arial Narrow"/>
                <a:cs typeface="Arial Narrow"/>
              </a:rPr>
              <a:t>	             </a:t>
            </a:r>
            <a:r>
              <a:rPr lang="it-IT" sz="1900" dirty="0" err="1" smtClean="0">
                <a:latin typeface="Arial Narrow"/>
                <a:cs typeface="Arial Narrow"/>
              </a:rPr>
              <a:t>Colecistopatia</a:t>
            </a:r>
            <a:endParaRPr lang="it-IT" sz="19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2600" dirty="0" smtClean="0">
                <a:latin typeface="Arial Narrow"/>
                <a:cs typeface="Arial Narrow"/>
              </a:rPr>
              <a:t>	</a:t>
            </a:r>
            <a:r>
              <a:rPr lang="it-IT" sz="2400" b="1" dirty="0" err="1" smtClean="0">
                <a:latin typeface="Arial Narrow"/>
                <a:cs typeface="Arial Narrow"/>
              </a:rPr>
              <a:t>ColonTC</a:t>
            </a:r>
            <a:r>
              <a:rPr lang="it-IT" sz="2400" dirty="0" smtClean="0">
                <a:latin typeface="Arial Narrow"/>
                <a:cs typeface="Arial Narrow"/>
              </a:rPr>
              <a:t>	</a:t>
            </a:r>
            <a:r>
              <a:rPr lang="it-IT" sz="2600" dirty="0" smtClean="0">
                <a:latin typeface="Arial Narrow"/>
                <a:cs typeface="Arial Narrow"/>
              </a:rPr>
              <a:t>	             </a:t>
            </a:r>
            <a:r>
              <a:rPr lang="it-IT" sz="1900" dirty="0" smtClean="0">
                <a:latin typeface="Arial Narrow"/>
                <a:cs typeface="Arial Narrow"/>
              </a:rPr>
              <a:t>Malattia diverticolare </a:t>
            </a:r>
            <a:r>
              <a:rPr lang="it-IT" sz="2600" dirty="0" smtClean="0">
                <a:latin typeface="Arial Narrow"/>
                <a:cs typeface="Arial Narrow"/>
              </a:rPr>
              <a:t>             	</a:t>
            </a:r>
            <a:r>
              <a:rPr lang="it-IT" sz="1900" dirty="0" smtClean="0">
                <a:latin typeface="Arial Narrow"/>
                <a:cs typeface="Arial Narrow"/>
              </a:rPr>
              <a:t>Sede del</a:t>
            </a:r>
            <a:r>
              <a:rPr lang="it-IT" sz="1900" dirty="0">
                <a:latin typeface="Arial Narrow"/>
                <a:cs typeface="Arial Narrow"/>
              </a:rPr>
              <a:t> </a:t>
            </a:r>
            <a:r>
              <a:rPr lang="it-IT" sz="1900" dirty="0" smtClean="0">
                <a:latin typeface="Arial Narrow"/>
                <a:cs typeface="Arial Narrow"/>
              </a:rPr>
              <a:t>dolore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2600" dirty="0" smtClean="0">
                <a:latin typeface="Arial Narrow"/>
                <a:cs typeface="Arial Narrow"/>
              </a:rPr>
              <a:t>	</a:t>
            </a:r>
            <a:r>
              <a:rPr lang="it-IT" sz="2400" b="1" dirty="0" smtClean="0">
                <a:latin typeface="Arial Narrow"/>
                <a:cs typeface="Arial Narrow"/>
              </a:rPr>
              <a:t>Eco ginecologica </a:t>
            </a:r>
            <a:r>
              <a:rPr lang="it-IT" sz="2400" dirty="0" smtClean="0">
                <a:latin typeface="Arial Narrow"/>
                <a:cs typeface="Arial Narrow"/>
              </a:rPr>
              <a:t>                </a:t>
            </a:r>
            <a:r>
              <a:rPr lang="it-IT" sz="1900" dirty="0" smtClean="0">
                <a:latin typeface="Arial Narrow"/>
                <a:cs typeface="Arial Narrow"/>
              </a:rPr>
              <a:t>Annessite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it-IT" sz="26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AutoNum type="arabicPeriod" startAt="2"/>
            </a:pPr>
            <a:r>
              <a:rPr lang="it-IT" sz="2400" b="1" dirty="0" smtClean="0">
                <a:latin typeface="Arial Narrow"/>
                <a:cs typeface="Arial Narrow"/>
              </a:rPr>
              <a:t>Colonscopia</a:t>
            </a:r>
            <a:r>
              <a:rPr lang="it-IT" sz="2600" dirty="0" smtClean="0">
                <a:latin typeface="Arial Narrow"/>
                <a:cs typeface="Arial Narrow"/>
              </a:rPr>
              <a:t>	       </a:t>
            </a:r>
            <a:r>
              <a:rPr lang="it-IT" sz="1800" dirty="0" smtClean="0">
                <a:latin typeface="Arial Narrow"/>
                <a:cs typeface="Arial Narrow"/>
              </a:rPr>
              <a:t>IBD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2600" dirty="0" smtClean="0">
                <a:latin typeface="Arial Narrow"/>
                <a:cs typeface="Arial Narrow"/>
              </a:rPr>
              <a:t>				             </a:t>
            </a:r>
            <a:r>
              <a:rPr lang="it-IT" sz="1800" dirty="0" smtClean="0">
                <a:latin typeface="Arial Narrow"/>
                <a:cs typeface="Arial Narrow"/>
              </a:rPr>
              <a:t>Neoplasia localmente avanzata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16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3</a:t>
            </a:r>
            <a:r>
              <a:rPr lang="it-IT" sz="2600" dirty="0" smtClean="0">
                <a:latin typeface="Arial Narrow"/>
                <a:cs typeface="Arial Narrow"/>
              </a:rPr>
              <a:t>.	</a:t>
            </a:r>
            <a:r>
              <a:rPr lang="it-IT" sz="2400" b="1" dirty="0" smtClean="0">
                <a:latin typeface="Arial Narrow"/>
                <a:cs typeface="Arial Narrow"/>
              </a:rPr>
              <a:t>ECO/RM/</a:t>
            </a:r>
            <a:r>
              <a:rPr lang="it-IT" sz="2400" b="1" dirty="0" err="1" smtClean="0">
                <a:latin typeface="Arial Narrow"/>
                <a:cs typeface="Arial Narrow"/>
              </a:rPr>
              <a:t>EnteroTC</a:t>
            </a:r>
            <a:r>
              <a:rPr lang="it-IT" sz="2400" b="1" dirty="0" smtClean="0">
                <a:latin typeface="Arial Narrow"/>
                <a:cs typeface="Arial Narrow"/>
              </a:rPr>
              <a:t>  </a:t>
            </a:r>
            <a:r>
              <a:rPr lang="it-IT" sz="2600" dirty="0" smtClean="0">
                <a:latin typeface="Arial Narrow"/>
                <a:cs typeface="Arial Narrow"/>
              </a:rPr>
              <a:t>        </a:t>
            </a:r>
            <a:r>
              <a:rPr lang="it-IT" sz="1800" dirty="0" smtClean="0">
                <a:latin typeface="Arial Narrow"/>
                <a:cs typeface="Arial Narrow"/>
              </a:rPr>
              <a:t>IBD intestino tenue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5300" y="6350"/>
            <a:ext cx="8229600" cy="14176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DISTURBI DELL’ALVO</a:t>
            </a:r>
            <a:br>
              <a:rPr lang="it-IT" sz="32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</a:br>
            <a:r>
              <a:rPr lang="it-IT" sz="24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Piano d’azione – 1     Segni/Sintomi di allarme</a:t>
            </a:r>
            <a:endParaRPr lang="it-IT" sz="2400" b="1" dirty="0">
              <a:solidFill>
                <a:srgbClr val="00CCFF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2508250" y="2928937"/>
            <a:ext cx="7921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508251" y="3290673"/>
            <a:ext cx="792162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 flipV="1">
            <a:off x="6205897" y="3311888"/>
            <a:ext cx="657225" cy="173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Parentesi graffa chiusa 3"/>
          <p:cNvSpPr/>
          <p:nvPr/>
        </p:nvSpPr>
        <p:spPr>
          <a:xfrm>
            <a:off x="5820726" y="2807182"/>
            <a:ext cx="215900" cy="1098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600" b="1" dirty="0"/>
          </a:p>
        </p:txBody>
      </p:sp>
      <p:sp>
        <p:nvSpPr>
          <p:cNvPr id="2" name="Freccia a destra 5"/>
          <p:cNvSpPr/>
          <p:nvPr/>
        </p:nvSpPr>
        <p:spPr>
          <a:xfrm>
            <a:off x="3112281" y="3760993"/>
            <a:ext cx="7715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05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1"/>
          <p:cNvSpPr>
            <a:spLocks noGrp="1"/>
          </p:cNvSpPr>
          <p:nvPr>
            <p:ph idx="1"/>
          </p:nvPr>
        </p:nvSpPr>
        <p:spPr>
          <a:xfrm>
            <a:off x="457200" y="1416856"/>
            <a:ext cx="8229600" cy="4525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>
                <a:latin typeface="Arial Narrow"/>
                <a:cs typeface="Arial Narrow"/>
              </a:rPr>
              <a:t>Esclusione di </a:t>
            </a:r>
            <a:r>
              <a:rPr lang="it-IT" sz="2400" b="1" dirty="0" smtClean="0">
                <a:latin typeface="Arial Narrow"/>
                <a:cs typeface="Arial Narrow"/>
              </a:rPr>
              <a:t>enterite infettiva </a:t>
            </a:r>
            <a:r>
              <a:rPr lang="it-IT" sz="1400" dirty="0" smtClean="0">
                <a:latin typeface="Arial Narrow"/>
                <a:cs typeface="Arial Narrow"/>
              </a:rPr>
              <a:t>(batteri, virus, parassiti)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latin typeface="Arial Narrow"/>
                <a:cs typeface="Arial Narrow"/>
              </a:rPr>
              <a:t>Esclusione di eventuale</a:t>
            </a:r>
            <a:r>
              <a:rPr lang="it-IT" sz="2400" b="1" dirty="0" smtClean="0">
                <a:latin typeface="Arial Narrow"/>
                <a:cs typeface="Arial Narrow"/>
              </a:rPr>
              <a:t> causa iatrogena 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1400" dirty="0" smtClean="0">
                <a:latin typeface="Arial Narrow"/>
                <a:cs typeface="Arial Narrow"/>
              </a:rPr>
              <a:t>(FANS, </a:t>
            </a:r>
            <a:r>
              <a:rPr lang="it-IT" sz="1400" dirty="0" err="1" smtClean="0">
                <a:latin typeface="Arial Narrow"/>
                <a:cs typeface="Arial Narrow"/>
              </a:rPr>
              <a:t>lansoprazolo</a:t>
            </a:r>
            <a:r>
              <a:rPr lang="it-IT" sz="1400" dirty="0" smtClean="0">
                <a:latin typeface="Arial Narrow"/>
                <a:cs typeface="Arial Narrow"/>
              </a:rPr>
              <a:t>, contraccettivi, </a:t>
            </a:r>
            <a:r>
              <a:rPr lang="it-IT" sz="1400" dirty="0" err="1" smtClean="0">
                <a:latin typeface="Arial Narrow"/>
                <a:cs typeface="Arial Narrow"/>
              </a:rPr>
              <a:t>KCl</a:t>
            </a:r>
            <a:r>
              <a:rPr lang="it-IT" sz="1400" dirty="0" smtClean="0">
                <a:latin typeface="Arial Narrow"/>
                <a:cs typeface="Arial Narrow"/>
              </a:rPr>
              <a:t>, …cocaina)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latin typeface="Arial Narrow"/>
                <a:cs typeface="Arial Narrow"/>
              </a:rPr>
              <a:t>Esclusione di </a:t>
            </a:r>
            <a:r>
              <a:rPr lang="it-IT" sz="2400" b="1" dirty="0" smtClean="0">
                <a:latin typeface="Arial Narrow"/>
                <a:cs typeface="Arial Narrow"/>
              </a:rPr>
              <a:t>malattia celiachia </a:t>
            </a:r>
            <a:r>
              <a:rPr lang="it-IT" sz="1400" dirty="0" smtClean="0">
                <a:latin typeface="Arial Narrow"/>
                <a:cs typeface="Arial Narrow"/>
              </a:rPr>
              <a:t>(sierologia)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latin typeface="Arial Narrow"/>
                <a:cs typeface="Arial Narrow"/>
              </a:rPr>
              <a:t>Esclusione di alterazioni della </a:t>
            </a:r>
            <a:r>
              <a:rPr lang="it-IT" sz="2400" b="1" dirty="0" smtClean="0">
                <a:latin typeface="Arial Narrow"/>
                <a:cs typeface="Arial Narrow"/>
              </a:rPr>
              <a:t>funzionalità tiroidea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latin typeface="Arial Narrow"/>
                <a:cs typeface="Arial Narrow"/>
              </a:rPr>
              <a:t>Esclusione di eventuali altre </a:t>
            </a:r>
            <a:r>
              <a:rPr lang="it-IT" sz="2400" b="1" dirty="0" smtClean="0">
                <a:latin typeface="Arial Narrow"/>
                <a:cs typeface="Arial Narrow"/>
              </a:rPr>
              <a:t>patologie addominali </a:t>
            </a:r>
            <a:r>
              <a:rPr lang="it-IT" sz="2400" dirty="0" smtClean="0">
                <a:latin typeface="Arial Narrow"/>
                <a:cs typeface="Arial Narrow"/>
              </a:rPr>
              <a:t>(neoplasia </a:t>
            </a:r>
            <a:r>
              <a:rPr lang="it-IT" sz="2400" dirty="0" err="1" smtClean="0">
                <a:latin typeface="Arial Narrow"/>
                <a:cs typeface="Arial Narrow"/>
              </a:rPr>
              <a:t>epato-bilio-pancraetica</a:t>
            </a:r>
            <a:r>
              <a:rPr lang="it-IT" sz="2400" dirty="0" smtClean="0">
                <a:latin typeface="Arial Narrow"/>
                <a:cs typeface="Arial Narrow"/>
              </a:rPr>
              <a:t>) mediante esecuzione di ecografia addominale</a:t>
            </a:r>
            <a:r>
              <a:rPr lang="it-IT" sz="2400" b="1" dirty="0" smtClean="0">
                <a:latin typeface="Arial Narrow"/>
                <a:cs typeface="Arial Narrow"/>
              </a:rPr>
              <a:t>  </a:t>
            </a:r>
            <a:r>
              <a:rPr lang="it-IT" sz="2400" dirty="0" smtClean="0">
                <a:latin typeface="Arial Narrow"/>
                <a:cs typeface="Arial Narrow"/>
              </a:rPr>
              <a:t>in relazione a sede dolore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latin typeface="Arial Narrow"/>
                <a:cs typeface="Arial Narrow"/>
              </a:rPr>
              <a:t>Colonscopia</a:t>
            </a:r>
            <a:r>
              <a:rPr lang="it-IT" sz="2400" dirty="0" smtClean="0">
                <a:latin typeface="Arial Narrow"/>
                <a:cs typeface="Arial Narrow"/>
              </a:rPr>
              <a:t> con </a:t>
            </a:r>
            <a:r>
              <a:rPr lang="it-IT" sz="2400" b="1" dirty="0" smtClean="0">
                <a:latin typeface="Arial Narrow"/>
                <a:cs typeface="Arial Narrow"/>
              </a:rPr>
              <a:t>biopsie</a:t>
            </a:r>
          </a:p>
          <a:p>
            <a:pPr>
              <a:lnSpc>
                <a:spcPct val="90000"/>
              </a:lnSpc>
            </a:pPr>
            <a:r>
              <a:rPr lang="it-IT" sz="2400" b="1" dirty="0" err="1" smtClean="0">
                <a:latin typeface="Arial Narrow"/>
                <a:cs typeface="Arial Narrow"/>
              </a:rPr>
              <a:t>EGDscopia</a:t>
            </a:r>
            <a:r>
              <a:rPr lang="it-IT" sz="2400" b="1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</a:rPr>
              <a:t>con</a:t>
            </a:r>
            <a:r>
              <a:rPr lang="it-IT" sz="2400" b="1" dirty="0" smtClean="0">
                <a:latin typeface="Arial Narrow"/>
                <a:cs typeface="Arial Narrow"/>
              </a:rPr>
              <a:t> biopsie </a:t>
            </a:r>
            <a:r>
              <a:rPr lang="it-IT" sz="2400" dirty="0" smtClean="0">
                <a:latin typeface="Arial Narrow"/>
                <a:cs typeface="Arial Narrow"/>
              </a:rPr>
              <a:t>se colonscopia negativa</a:t>
            </a:r>
            <a:endParaRPr lang="it-IT" sz="2400" b="1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sz="2400" b="1" dirty="0" smtClean="0">
                <a:latin typeface="Arial Narrow"/>
                <a:cs typeface="Arial Narrow"/>
              </a:rPr>
              <a:t>ECO/RM/TC anse intestinali </a:t>
            </a:r>
            <a:r>
              <a:rPr lang="it-IT" sz="2400" dirty="0" smtClean="0">
                <a:latin typeface="Arial Narrow"/>
                <a:cs typeface="Arial Narrow"/>
              </a:rPr>
              <a:t>se colonscopia negativa</a:t>
            </a:r>
          </a:p>
          <a:p>
            <a:pPr>
              <a:lnSpc>
                <a:spcPct val="90000"/>
              </a:lnSpc>
            </a:pPr>
            <a:r>
              <a:rPr lang="it-IT" sz="2400" b="1" dirty="0" err="1" smtClean="0">
                <a:latin typeface="Arial Narrow"/>
                <a:cs typeface="Arial Narrow"/>
              </a:rPr>
              <a:t>Videocapsula</a:t>
            </a:r>
            <a:r>
              <a:rPr lang="it-IT" sz="2400" b="1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</a:rPr>
              <a:t>se ECO/TC/RM anse intestinali negative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latin typeface="Arial Narrow"/>
                <a:cs typeface="Arial Narrow"/>
              </a:rPr>
              <a:t>Enteroscopia con biopsie </a:t>
            </a:r>
            <a:r>
              <a:rPr lang="it-IT" sz="2400" dirty="0" smtClean="0">
                <a:latin typeface="Arial Narrow"/>
                <a:cs typeface="Arial Narrow"/>
              </a:rPr>
              <a:t>se ECO/TC/RM anse intestinali e/o </a:t>
            </a:r>
            <a:r>
              <a:rPr lang="it-IT" sz="2400" dirty="0" err="1" smtClean="0">
                <a:latin typeface="Arial Narrow"/>
                <a:cs typeface="Arial Narrow"/>
              </a:rPr>
              <a:t>videocapsula</a:t>
            </a:r>
            <a:r>
              <a:rPr lang="it-IT" sz="2400" dirty="0" smtClean="0">
                <a:latin typeface="Arial Narrow"/>
                <a:cs typeface="Arial Narrow"/>
              </a:rPr>
              <a:t> positiva, ma diagnosi dubbia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DISTURBI DELL’ALVO</a:t>
            </a:r>
            <a:r>
              <a:rPr lang="it-IT" sz="54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/>
            </a:r>
            <a:br>
              <a:rPr lang="it-IT" sz="54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</a:br>
            <a:r>
              <a:rPr lang="it-IT" sz="24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Piano d’azione – 2     Segni/Sintomi non di allarme</a:t>
            </a:r>
            <a:endParaRPr lang="it-IT" sz="2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8677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contenuto 1"/>
          <p:cNvSpPr>
            <a:spLocks noGrp="1"/>
          </p:cNvSpPr>
          <p:nvPr>
            <p:ph idx="1"/>
          </p:nvPr>
        </p:nvSpPr>
        <p:spPr>
          <a:xfrm>
            <a:off x="468313" y="973278"/>
            <a:ext cx="8229600" cy="49672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it-IT" sz="2800" b="1" u="sng" dirty="0" smtClean="0">
                <a:latin typeface="Arial Narrow"/>
                <a:cs typeface="Arial Narrow"/>
              </a:rPr>
              <a:t>Condizioni patologiche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Gastroenterite infettiva      		      </a:t>
            </a:r>
            <a:r>
              <a:rPr lang="it-IT" sz="1800" b="1" dirty="0" smtClean="0">
                <a:latin typeface="Arial Narrow"/>
                <a:cs typeface="Arial Narrow"/>
              </a:rPr>
              <a:t>V</a:t>
            </a:r>
            <a:r>
              <a:rPr lang="it-IT" sz="1600" b="1" dirty="0" smtClean="0">
                <a:latin typeface="Arial Narrow"/>
                <a:cs typeface="Arial Narrow"/>
              </a:rPr>
              <a:t>iaggi paesi a rischio, HIV</a:t>
            </a:r>
            <a:endParaRPr lang="it-IT" sz="2000" b="1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Sindrome intestino irritabile  	      </a:t>
            </a:r>
            <a:r>
              <a:rPr lang="it-IT" sz="2800" dirty="0" smtClean="0">
                <a:latin typeface="Arial Narrow"/>
                <a:cs typeface="Arial Narrow"/>
              </a:rPr>
              <a:t>	</a:t>
            </a:r>
            <a:r>
              <a:rPr lang="it-IT" sz="1600" b="1" dirty="0" smtClean="0">
                <a:latin typeface="Arial Narrow"/>
                <a:cs typeface="Arial Narrow"/>
              </a:rPr>
              <a:t>Alvo </a:t>
            </a:r>
            <a:r>
              <a:rPr lang="it-IT" sz="1600" b="1" dirty="0" smtClean="0">
                <a:latin typeface="Arial Narrow"/>
                <a:cs typeface="Arial Narrow"/>
              </a:rPr>
              <a:t>alterno</a:t>
            </a:r>
            <a:r>
              <a:rPr lang="it-IT" sz="2800" dirty="0" smtClean="0">
                <a:latin typeface="Arial Narrow"/>
                <a:cs typeface="Arial Narrow"/>
              </a:rPr>
              <a:t>, </a:t>
            </a:r>
            <a:r>
              <a:rPr lang="it-IT" sz="1600" b="1" dirty="0" smtClean="0">
                <a:latin typeface="Arial Narrow"/>
                <a:cs typeface="Arial Narrow"/>
              </a:rPr>
              <a:t>meteorismo intestinale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Coliti microscopiche </a:t>
            </a:r>
            <a:r>
              <a:rPr lang="it-IT" sz="1600" dirty="0" smtClean="0">
                <a:latin typeface="Arial Narrow"/>
                <a:cs typeface="Arial Narrow"/>
              </a:rPr>
              <a:t>(</a:t>
            </a:r>
            <a:r>
              <a:rPr lang="it-IT" sz="1600" u="sng" dirty="0" smtClean="0">
                <a:latin typeface="Arial Narrow"/>
                <a:cs typeface="Arial Narrow"/>
              </a:rPr>
              <a:t>collagena</a:t>
            </a:r>
            <a:r>
              <a:rPr lang="it-IT" sz="1600" dirty="0" smtClean="0">
                <a:latin typeface="Arial Narrow"/>
                <a:cs typeface="Arial Narrow"/>
              </a:rPr>
              <a:t>, </a:t>
            </a:r>
            <a:r>
              <a:rPr lang="it-IT" sz="1600" u="sng" dirty="0" smtClean="0">
                <a:latin typeface="Arial Narrow"/>
                <a:cs typeface="Arial Narrow"/>
              </a:rPr>
              <a:t>linfocitica</a:t>
            </a:r>
            <a:r>
              <a:rPr lang="it-IT" sz="1600" dirty="0" smtClean="0">
                <a:latin typeface="Arial Narrow"/>
                <a:cs typeface="Arial Narrow"/>
              </a:rPr>
              <a:t>) </a:t>
            </a:r>
            <a:r>
              <a:rPr lang="it-IT" sz="2800" dirty="0" smtClean="0">
                <a:latin typeface="Arial Narrow"/>
                <a:cs typeface="Arial Narrow"/>
              </a:rPr>
              <a:t>     </a:t>
            </a:r>
            <a:endParaRPr lang="it-IT" sz="2000" b="1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Morbo celiaco dell’adulto		     </a:t>
            </a:r>
            <a:r>
              <a:rPr lang="it-IT" sz="2800" dirty="0" smtClean="0">
                <a:latin typeface="Arial Narrow"/>
                <a:cs typeface="Arial Narrow"/>
              </a:rPr>
              <a:t>		</a:t>
            </a:r>
            <a:r>
              <a:rPr lang="it-IT" sz="1600" b="1" dirty="0" smtClean="0">
                <a:latin typeface="Arial Narrow"/>
                <a:cs typeface="Arial Narrow"/>
              </a:rPr>
              <a:t>Familiarità</a:t>
            </a:r>
            <a:r>
              <a:rPr lang="it-IT" sz="1600" b="1" dirty="0" smtClean="0">
                <a:latin typeface="Arial Narrow"/>
                <a:cs typeface="Arial Narrow"/>
              </a:rPr>
              <a:t>, colite microscopica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Gastroenterocolite eosinofila	     </a:t>
            </a:r>
            <a:r>
              <a:rPr lang="it-IT" sz="2800" dirty="0" smtClean="0">
                <a:latin typeface="Arial Narrow"/>
                <a:cs typeface="Arial Narrow"/>
              </a:rPr>
              <a:t>		</a:t>
            </a:r>
            <a:r>
              <a:rPr lang="it-IT" sz="1600" b="1" dirty="0" smtClean="0">
                <a:latin typeface="Arial Narrow"/>
                <a:cs typeface="Arial Narrow"/>
              </a:rPr>
              <a:t>Allergie </a:t>
            </a:r>
            <a:r>
              <a:rPr lang="it-IT" sz="1600" b="1" dirty="0" smtClean="0">
                <a:latin typeface="Arial Narrow"/>
                <a:cs typeface="Arial Narrow"/>
              </a:rPr>
              <a:t>e intolleranze alimentari</a:t>
            </a:r>
            <a:endParaRPr lang="it-IT" sz="2800" b="1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Enterocolite da </a:t>
            </a:r>
            <a:r>
              <a:rPr lang="it-IT" sz="2800" dirty="0" smtClean="0">
                <a:latin typeface="Arial Narrow"/>
                <a:cs typeface="Arial Narrow"/>
              </a:rPr>
              <a:t>farmaci	</a:t>
            </a:r>
            <a:r>
              <a:rPr lang="it-IT" sz="2800" dirty="0" smtClean="0">
                <a:latin typeface="Arial Narrow"/>
                <a:cs typeface="Arial Narrow"/>
              </a:rPr>
              <a:t>	     </a:t>
            </a:r>
            <a:r>
              <a:rPr lang="it-IT" sz="2800" dirty="0" smtClean="0">
                <a:latin typeface="Arial Narrow"/>
                <a:cs typeface="Arial Narrow"/>
              </a:rPr>
              <a:t>		 </a:t>
            </a:r>
            <a:r>
              <a:rPr lang="it-IT" sz="1600" b="1" dirty="0" smtClean="0">
                <a:latin typeface="Arial Narrow"/>
                <a:cs typeface="Arial Narrow"/>
              </a:rPr>
              <a:t>FANS</a:t>
            </a:r>
            <a:r>
              <a:rPr lang="it-IT" sz="1600" b="1" dirty="0" smtClean="0">
                <a:latin typeface="Arial Narrow"/>
                <a:cs typeface="Arial Narrow"/>
              </a:rPr>
              <a:t>, </a:t>
            </a:r>
            <a:r>
              <a:rPr lang="it-IT" sz="1600" b="1" dirty="0" err="1" smtClean="0">
                <a:latin typeface="Arial Narrow"/>
                <a:cs typeface="Arial Narrow"/>
              </a:rPr>
              <a:t>lansoprazolo</a:t>
            </a:r>
            <a:r>
              <a:rPr lang="it-IT" sz="1600" b="1" dirty="0" smtClean="0">
                <a:latin typeface="Arial Narrow"/>
                <a:cs typeface="Arial Narrow"/>
              </a:rPr>
              <a:t>, </a:t>
            </a:r>
            <a:r>
              <a:rPr lang="it-IT" sz="1600" b="1" dirty="0" err="1" smtClean="0">
                <a:latin typeface="Arial Narrow"/>
                <a:cs typeface="Arial Narrow"/>
              </a:rPr>
              <a:t>KCl</a:t>
            </a:r>
            <a:r>
              <a:rPr lang="it-IT" sz="1600" b="1" dirty="0" smtClean="0">
                <a:latin typeface="Arial Narrow"/>
                <a:cs typeface="Arial Narrow"/>
              </a:rPr>
              <a:t>, </a:t>
            </a:r>
            <a:r>
              <a:rPr lang="it-IT" sz="1600" b="1" dirty="0" err="1" smtClean="0">
                <a:latin typeface="Arial Narrow"/>
                <a:cs typeface="Arial Narrow"/>
              </a:rPr>
              <a:t>NaP</a:t>
            </a:r>
            <a:r>
              <a:rPr lang="it-IT" sz="1600" b="1" dirty="0" smtClean="0">
                <a:latin typeface="Arial Narrow"/>
                <a:cs typeface="Arial Narrow"/>
              </a:rPr>
              <a:t>,  										</a:t>
            </a:r>
            <a:r>
              <a:rPr lang="it-IT" sz="1600" b="1" dirty="0" smtClean="0">
                <a:latin typeface="Arial Narrow"/>
                <a:cs typeface="Arial Narrow"/>
              </a:rPr>
              <a:t>	contraccettivi</a:t>
            </a:r>
            <a:r>
              <a:rPr lang="it-IT" sz="1600" b="1" dirty="0" smtClean="0">
                <a:latin typeface="Arial Narrow"/>
                <a:cs typeface="Arial Narrow"/>
              </a:rPr>
              <a:t>, enzimi pancreatici, 					          						chemioterapici, cocaina, </a:t>
            </a:r>
            <a:r>
              <a:rPr lang="it-IT" sz="1600" b="1" dirty="0" err="1" smtClean="0">
                <a:latin typeface="Arial Narrow"/>
                <a:cs typeface="Arial Narrow"/>
              </a:rPr>
              <a:t>ticlopidina</a:t>
            </a:r>
            <a:endParaRPr lang="it-IT" sz="2000" b="1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IBD					</a:t>
            </a:r>
            <a:endParaRPr lang="it-IT" sz="2000" b="1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Malattia neoplastica		      </a:t>
            </a:r>
            <a:r>
              <a:rPr lang="it-IT" sz="2800" dirty="0" smtClean="0">
                <a:latin typeface="Arial Narrow"/>
                <a:cs typeface="Arial Narrow"/>
              </a:rPr>
              <a:t>		 </a:t>
            </a:r>
            <a:r>
              <a:rPr lang="it-IT" sz="1600" b="1" dirty="0" smtClean="0">
                <a:latin typeface="Arial Narrow"/>
                <a:cs typeface="Arial Narrow"/>
              </a:rPr>
              <a:t>Età</a:t>
            </a:r>
            <a:r>
              <a:rPr lang="it-IT" sz="1600" b="1" dirty="0" smtClean="0">
                <a:latin typeface="Arial Narrow"/>
                <a:cs typeface="Arial Narrow"/>
              </a:rPr>
              <a:t>, familiarità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Enterocoliti da patologie vascolari	 </a:t>
            </a:r>
            <a:r>
              <a:rPr lang="it-IT" sz="1600" b="1" dirty="0" err="1" smtClean="0">
                <a:latin typeface="Arial Narrow"/>
                <a:cs typeface="Arial Narrow"/>
              </a:rPr>
              <a:t>Vasculiti</a:t>
            </a:r>
            <a:r>
              <a:rPr lang="it-IT" sz="1600" b="1" dirty="0" smtClean="0">
                <a:latin typeface="Arial Narrow"/>
                <a:cs typeface="Arial Narrow"/>
              </a:rPr>
              <a:t>, ischemia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800" dirty="0" smtClean="0">
                <a:latin typeface="Arial Narrow"/>
                <a:cs typeface="Arial Narrow"/>
              </a:rPr>
              <a:t>Patologie rare			     </a:t>
            </a:r>
            <a:r>
              <a:rPr lang="it-IT" sz="2800" dirty="0" smtClean="0">
                <a:latin typeface="Arial Narrow"/>
                <a:cs typeface="Arial Narrow"/>
              </a:rPr>
              <a:t>				 </a:t>
            </a:r>
            <a:r>
              <a:rPr lang="it-IT" sz="1600" b="1" dirty="0" err="1" smtClean="0">
                <a:latin typeface="Arial Narrow"/>
                <a:cs typeface="Arial Narrow"/>
              </a:rPr>
              <a:t>Amiloidosi</a:t>
            </a:r>
            <a:r>
              <a:rPr lang="it-IT" sz="1600" b="1" dirty="0" smtClean="0">
                <a:latin typeface="Arial Narrow"/>
                <a:cs typeface="Arial Narrow"/>
              </a:rPr>
              <a:t>, sarcoidosi, endometriosi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it-IT" sz="1600" dirty="0" smtClean="0">
              <a:latin typeface="Arial Narrow"/>
              <a:cs typeface="Arial Narrow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4016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DISTURBI DELL’ALVO</a:t>
            </a:r>
            <a:endParaRPr lang="it-IT" b="1" dirty="0">
              <a:solidFill>
                <a:srgbClr val="00CCFF"/>
              </a:solidFill>
              <a:effectLst/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405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0"/>
            <a:ext cx="9144000" cy="1348472"/>
          </a:xfrm>
          <a:prstGeom prst="rect">
            <a:avLst/>
          </a:prstGeom>
          <a:solidFill>
            <a:srgbClr val="00CCFF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 defTabSz="914400">
              <a:defRPr/>
            </a:pPr>
            <a:r>
              <a:rPr lang="it-IT" sz="4000" b="1">
                <a:solidFill>
                  <a:schemeClr val="bg1"/>
                </a:solidFill>
                <a:latin typeface="Arial Narrow"/>
                <a:cs typeface="Arial Narrow"/>
              </a:rPr>
              <a:t>IBD colon </a:t>
            </a:r>
          </a:p>
          <a:p>
            <a:pPr algn="ctr" defTabSz="914400">
              <a:defRPr/>
            </a:pPr>
            <a:r>
              <a:rPr lang="it-IT" sz="4000" b="1">
                <a:solidFill>
                  <a:schemeClr val="bg1"/>
                </a:solidFill>
                <a:latin typeface="Arial Narrow"/>
                <a:cs typeface="Arial Narrow"/>
              </a:rPr>
              <a:t>Rischio cancro colo-rettale </a:t>
            </a:r>
            <a:r>
              <a:rPr lang="it-IT" sz="3600" b="1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30724" name="Segnaposto contenuto 3"/>
          <p:cNvSpPr>
            <a:spLocks noGrp="1"/>
          </p:cNvSpPr>
          <p:nvPr>
            <p:ph idx="1"/>
          </p:nvPr>
        </p:nvSpPr>
        <p:spPr>
          <a:xfrm>
            <a:off x="179388" y="1560513"/>
            <a:ext cx="8713787" cy="360045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Durata malattia	 	 		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&gt; 8 anni </a:t>
            </a: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	</a:t>
            </a: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Estensione malattia </a:t>
            </a:r>
            <a:r>
              <a:rPr lang="it-IT" sz="26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            </a:t>
            </a:r>
            <a:r>
              <a:rPr lang="it-IT" sz="2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pancolite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&gt;colite sin&gt;proctite</a:t>
            </a: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Colangite sclerosante 	     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aumento rischio X 4</a:t>
            </a: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Familiarità CRC 		 		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aumento rischio X2</a:t>
            </a: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Gravità flogosi istologica</a:t>
            </a: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Stenosi e polipi 		 		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aumento rischio X2</a:t>
            </a:r>
          </a:p>
          <a:p>
            <a:pPr marL="514350" indent="-514350">
              <a:lnSpc>
                <a:spcPct val="90000"/>
              </a:lnSpc>
              <a:buFont typeface="Wingdings 3" pitchFamily="18" charset="2"/>
              <a:buNone/>
            </a:pPr>
            <a:r>
              <a:rPr lang="it-IT" b="1" dirty="0" smtClean="0">
                <a:solidFill>
                  <a:schemeClr val="tx2"/>
                </a:solidFill>
                <a:latin typeface="Arial Narrow"/>
                <a:cs typeface="Arial Narrow"/>
              </a:rPr>
              <a:t>	 </a:t>
            </a:r>
            <a:endParaRPr lang="it-IT" sz="24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90000"/>
              </a:lnSpc>
              <a:buFont typeface="Lucida Sans Unicode" pitchFamily="34" charset="0"/>
              <a:buAutoNum type="arabicPeriod" startAt="2"/>
            </a:pPr>
            <a:endParaRPr lang="it-IT" b="1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0725" name="CasellaDiTesto 5"/>
          <p:cNvSpPr txBox="1">
            <a:spLocks noChangeArrowheads="1"/>
          </p:cNvSpPr>
          <p:nvPr/>
        </p:nvSpPr>
        <p:spPr bwMode="auto">
          <a:xfrm>
            <a:off x="5172075" y="6550025"/>
            <a:ext cx="233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Lucida Sans Unicode" pitchFamily="34" charset="0"/>
              </a:rPr>
              <a:t> </a:t>
            </a:r>
          </a:p>
        </p:txBody>
      </p:sp>
      <p:sp>
        <p:nvSpPr>
          <p:cNvPr id="30726" name="CasellaDiTesto 6"/>
          <p:cNvSpPr txBox="1">
            <a:spLocks noChangeArrowheads="1"/>
          </p:cNvSpPr>
          <p:nvPr/>
        </p:nvSpPr>
        <p:spPr bwMode="auto">
          <a:xfrm>
            <a:off x="0" y="63341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Lucida Sans Unicode" pitchFamily="34" charset="0"/>
              </a:rPr>
              <a:t> </a:t>
            </a:r>
          </a:p>
        </p:txBody>
      </p:sp>
      <p:sp>
        <p:nvSpPr>
          <p:cNvPr id="30727" name="CasellaDiTesto 7"/>
          <p:cNvSpPr txBox="1">
            <a:spLocks noChangeArrowheads="1"/>
          </p:cNvSpPr>
          <p:nvPr/>
        </p:nvSpPr>
        <p:spPr bwMode="auto">
          <a:xfrm>
            <a:off x="5037138" y="6488113"/>
            <a:ext cx="3856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Lucida Sans Unicode" pitchFamily="34" charset="0"/>
              </a:rPr>
              <a:t>AGA Technical Review Gastroenterology 2010</a:t>
            </a:r>
          </a:p>
        </p:txBody>
      </p:sp>
      <p:sp>
        <p:nvSpPr>
          <p:cNvPr id="30728" name="CasellaDiTesto 8"/>
          <p:cNvSpPr txBox="1">
            <a:spLocks noChangeArrowheads="1"/>
          </p:cNvSpPr>
          <p:nvPr/>
        </p:nvSpPr>
        <p:spPr bwMode="auto">
          <a:xfrm>
            <a:off x="1042988" y="5049838"/>
            <a:ext cx="6985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Lucida Sans Unicode" pitchFamily="34" charset="0"/>
              </a:rPr>
              <a:t> Probabilità complessiva:	10y	2%</a:t>
            </a:r>
          </a:p>
          <a:p>
            <a:r>
              <a:rPr lang="it-IT" sz="2400" b="1" dirty="0">
                <a:solidFill>
                  <a:srgbClr val="FF0000"/>
                </a:solidFill>
                <a:latin typeface="Lucida Sans Unicode" pitchFamily="34" charset="0"/>
              </a:rPr>
              <a:t>					                   20y	8%</a:t>
            </a:r>
          </a:p>
          <a:p>
            <a:r>
              <a:rPr lang="it-IT" sz="2400" b="1" dirty="0">
                <a:solidFill>
                  <a:srgbClr val="FF0000"/>
                </a:solidFill>
                <a:latin typeface="Lucida Sans Unicode" pitchFamily="34" charset="0"/>
              </a:rPr>
              <a:t>					                   30y   18%</a:t>
            </a:r>
          </a:p>
          <a:p>
            <a:endParaRPr lang="it-IT" sz="24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Lucida Sans Unicode" pitchFamily="34" charset="0"/>
              </a:rPr>
              <a:t>	</a:t>
            </a:r>
          </a:p>
          <a:p>
            <a:endParaRPr lang="it-IT" sz="24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endParaRPr lang="it-IT" sz="2400" b="1" dirty="0">
              <a:solidFill>
                <a:srgbClr val="FF0000"/>
              </a:solidFill>
              <a:latin typeface="Lucida Sans Unicode" pitchFamily="34" charset="0"/>
            </a:endParaRPr>
          </a:p>
          <a:p>
            <a:endParaRPr lang="it-IT" sz="2400" b="1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63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contenuto 1"/>
          <p:cNvSpPr>
            <a:spLocks noGrp="1"/>
          </p:cNvSpPr>
          <p:nvPr>
            <p:ph idx="1"/>
          </p:nvPr>
        </p:nvSpPr>
        <p:spPr>
          <a:xfrm>
            <a:off x="468313" y="1865313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1" u="sng" dirty="0" err="1" smtClean="0">
                <a:latin typeface="Arial Narrow"/>
                <a:cs typeface="Arial Narrow"/>
              </a:rPr>
              <a:t>Rettocolonscopia</a:t>
            </a:r>
            <a:r>
              <a:rPr lang="it-IT" sz="3600" dirty="0" smtClean="0">
                <a:latin typeface="Arial Narrow"/>
                <a:cs typeface="Arial Narrow"/>
              </a:rPr>
              <a:t>    </a:t>
            </a:r>
            <a:r>
              <a:rPr lang="it-IT" sz="2000" dirty="0" smtClean="0">
                <a:latin typeface="Arial Narrow"/>
                <a:cs typeface="Arial Narrow"/>
              </a:rPr>
              <a:t>     </a:t>
            </a:r>
            <a:r>
              <a:rPr lang="it-IT" sz="2000" b="1" dirty="0" smtClean="0">
                <a:latin typeface="Arial Narrow"/>
                <a:cs typeface="Arial Narrow"/>
              </a:rPr>
              <a:t>IBD colon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sz="2400" b="1" dirty="0" smtClean="0">
                <a:latin typeface="Arial Narrow"/>
                <a:cs typeface="Arial Narrow"/>
              </a:rPr>
              <a:t>problematiche cliniche </a:t>
            </a:r>
            <a:r>
              <a:rPr lang="it-IT" sz="1800" dirty="0" smtClean="0">
                <a:latin typeface="Arial Narrow"/>
                <a:cs typeface="Arial Narrow"/>
              </a:rPr>
              <a:t>efficacia terapia, variazioni quadro clinico, dopo chirurgia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sz="2400" b="1" dirty="0" smtClean="0">
                <a:latin typeface="Arial Narrow"/>
                <a:cs typeface="Arial Narrow"/>
              </a:rPr>
              <a:t>rischio neoplastico</a:t>
            </a:r>
            <a:endParaRPr lang="it-IT" sz="1600" dirty="0" smtClean="0">
              <a:latin typeface="Arial Narrow"/>
              <a:cs typeface="Arial Narrow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sz="1600" dirty="0" smtClean="0">
                <a:latin typeface="Arial Narrow"/>
                <a:cs typeface="Arial Narrow"/>
              </a:rPr>
              <a:t>	</a:t>
            </a:r>
            <a:r>
              <a:rPr lang="it-IT" sz="2400" i="1" u="sng" dirty="0" smtClean="0">
                <a:latin typeface="Arial Narrow"/>
                <a:cs typeface="Arial Narrow"/>
              </a:rPr>
              <a:t>tempistica</a:t>
            </a:r>
            <a:r>
              <a:rPr lang="it-IT" sz="2400" dirty="0" smtClean="0">
                <a:latin typeface="Arial Narrow"/>
                <a:cs typeface="Arial Narrow"/>
              </a:rPr>
              <a:t>:</a:t>
            </a:r>
            <a:r>
              <a:rPr lang="it-IT" sz="2800" i="1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</a:rPr>
              <a:t>ogni 1-2 anni dopo 8-10 anni di malattia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endParaRPr lang="it-IT" sz="1600" dirty="0" smtClean="0">
              <a:latin typeface="Arial Narrow"/>
              <a:cs typeface="Arial Narrow"/>
            </a:endParaRPr>
          </a:p>
          <a:p>
            <a:pPr eaLnBrk="1" hangingPunct="1"/>
            <a:r>
              <a:rPr lang="it-IT" sz="2800" b="1" u="sng" dirty="0" smtClean="0">
                <a:latin typeface="Arial Narrow"/>
                <a:cs typeface="Arial Narrow"/>
              </a:rPr>
              <a:t>ECO/TC/RM anse intestinali, </a:t>
            </a:r>
            <a:r>
              <a:rPr lang="it-IT" sz="2800" b="1" u="sng" dirty="0" err="1" smtClean="0">
                <a:latin typeface="Arial Narrow"/>
                <a:cs typeface="Arial Narrow"/>
              </a:rPr>
              <a:t>videocapsula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3600" dirty="0" smtClean="0">
                <a:latin typeface="Arial Narrow"/>
                <a:cs typeface="Arial Narrow"/>
              </a:rPr>
              <a:t>   </a:t>
            </a:r>
            <a:r>
              <a:rPr lang="it-IT" sz="2000" dirty="0" smtClean="0">
                <a:latin typeface="Arial Narrow"/>
                <a:cs typeface="Arial Narrow"/>
              </a:rPr>
              <a:t>IBD tenue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3600" dirty="0" smtClean="0">
                <a:latin typeface="Arial Narrow"/>
                <a:cs typeface="Arial Narrow"/>
              </a:rPr>
              <a:t>	</a:t>
            </a:r>
            <a:r>
              <a:rPr lang="it-IT" sz="2400" i="1" u="sng" dirty="0" smtClean="0">
                <a:latin typeface="Arial Narrow"/>
                <a:cs typeface="Arial Narrow"/>
              </a:rPr>
              <a:t>tempistica</a:t>
            </a:r>
            <a:r>
              <a:rPr lang="it-IT" sz="2800" dirty="0" smtClean="0">
                <a:latin typeface="Arial Narrow"/>
                <a:cs typeface="Arial Narrow"/>
              </a:rPr>
              <a:t>: </a:t>
            </a:r>
            <a:r>
              <a:rPr lang="it-IT" sz="1800" dirty="0" smtClean="0">
                <a:latin typeface="Arial Narrow"/>
                <a:cs typeface="Arial Narrow"/>
              </a:rPr>
              <a:t>problematiche cliniche</a:t>
            </a:r>
            <a:r>
              <a:rPr lang="it-IT" sz="1800" b="1" dirty="0" smtClean="0">
                <a:latin typeface="Arial Narrow"/>
                <a:cs typeface="Arial Narrow"/>
              </a:rPr>
              <a:t> </a:t>
            </a:r>
            <a:r>
              <a:rPr lang="it-IT" sz="1800" dirty="0" smtClean="0">
                <a:latin typeface="Arial Narrow"/>
                <a:cs typeface="Arial Narrow"/>
              </a:rPr>
              <a:t>efficacia terapia, variazioni quadro clinico, dopo  chirurgia</a:t>
            </a:r>
          </a:p>
          <a:p>
            <a:pPr eaLnBrk="1" hangingPunct="1"/>
            <a:endParaRPr lang="it-IT" sz="1800" dirty="0" smtClean="0">
              <a:latin typeface="Arial Narrow"/>
              <a:cs typeface="Arial Narrow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DISTURBI DELL’ALVO</a:t>
            </a:r>
            <a:r>
              <a:rPr lang="it-IT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/>
            </a:r>
            <a:br>
              <a:rPr lang="it-IT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</a:br>
            <a:r>
              <a:rPr lang="it-IT" sz="2700" b="1" dirty="0" smtClean="0">
                <a:solidFill>
                  <a:srgbClr val="00CCFF"/>
                </a:solidFill>
                <a:effectLst/>
                <a:latin typeface="Arial Narrow"/>
                <a:cs typeface="Arial Narrow"/>
              </a:rPr>
              <a:t>Indicazioni di follow-up</a:t>
            </a:r>
            <a:endParaRPr lang="it-IT" sz="2700" b="1" dirty="0">
              <a:solidFill>
                <a:srgbClr val="00CCFF"/>
              </a:solidFill>
              <a:effectLst/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573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" y="3066596"/>
            <a:ext cx="9143999" cy="169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4400" b="1" dirty="0" smtClean="0">
                <a:latin typeface="Arial Narrow"/>
                <a:cs typeface="Arial Narrow"/>
              </a:rPr>
              <a:t>…quali indagini non eseguire?</a:t>
            </a:r>
          </a:p>
          <a:p>
            <a:pPr marL="109728" algn="ctr">
              <a:lnSpc>
                <a:spcPct val="120000"/>
              </a:lnSpc>
              <a:defRPr/>
            </a:pPr>
            <a:r>
              <a:rPr lang="it-IT" sz="4400" b="1" dirty="0" smtClean="0">
                <a:latin typeface="Arial Narrow"/>
                <a:cs typeface="Arial Narrow"/>
              </a:rPr>
              <a:t>…quali eseguire?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27701" y="5140162"/>
            <a:ext cx="1776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Mazza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1902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1176959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…quali indagini </a:t>
            </a:r>
            <a:r>
              <a:rPr lang="it-IT" b="1" u="sng" dirty="0" smtClean="0">
                <a:latin typeface="Arial Narrow"/>
                <a:cs typeface="Arial Narrow"/>
              </a:rPr>
              <a:t>non</a:t>
            </a:r>
            <a:r>
              <a:rPr lang="it-IT" b="1" dirty="0" smtClean="0">
                <a:latin typeface="Arial Narrow"/>
                <a:cs typeface="Arial Narrow"/>
              </a:rPr>
              <a:t> eseguire?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9655" y="2406772"/>
            <a:ext cx="5113217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RX prime vie digerenti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RX clisma opaco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RX tubo digerente completo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RX clisma del tenue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81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solidFill>
            <a:srgbClr val="00CCFF">
              <a:alpha val="51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269858"/>
            <a:ext cx="9144000" cy="830997"/>
          </a:xfrm>
          <a:prstGeom prst="rect">
            <a:avLst/>
          </a:prstGeom>
          <a:solidFill>
            <a:srgbClr val="00CC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latin typeface="Arial Narrow"/>
                <a:cs typeface="Arial Narrow"/>
              </a:rPr>
              <a:t>2° MODULO: I disturbi dell’alvo</a:t>
            </a:r>
            <a:endParaRPr lang="it-IT" sz="4800" b="1" dirty="0"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9" y="2806700"/>
            <a:ext cx="9087271" cy="23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 t="3705"/>
          <a:stretch>
            <a:fillRect/>
          </a:stretch>
        </p:blipFill>
        <p:spPr bwMode="auto">
          <a:xfrm>
            <a:off x="4305672" y="4005064"/>
            <a:ext cx="4730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1176959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…quali indagini eseguire?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427" y="1565502"/>
            <a:ext cx="8577010" cy="51706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Ecografia delle anse con </a:t>
            </a:r>
            <a:r>
              <a:rPr lang="it-IT" sz="3200" dirty="0" err="1" smtClean="0"/>
              <a:t>Color-Power-</a:t>
            </a:r>
            <a:r>
              <a:rPr lang="it-IT" sz="3200" dirty="0" smtClean="0"/>
              <a:t> doppler, mezzo di contrasto </a:t>
            </a:r>
            <a:r>
              <a:rPr lang="it-IT" sz="2800" dirty="0" smtClean="0"/>
              <a:t>(</a:t>
            </a:r>
            <a:r>
              <a:rPr lang="it-IT" sz="2800" dirty="0" err="1" smtClean="0"/>
              <a:t>sens</a:t>
            </a:r>
            <a:r>
              <a:rPr lang="it-IT" sz="2800" dirty="0" smtClean="0"/>
              <a:t>.92,8%, spec. 95,6%)*</a:t>
            </a:r>
            <a:endParaRPr lang="it-IT" sz="3200" dirty="0" smtClean="0"/>
          </a:p>
          <a:p>
            <a:r>
              <a:rPr lang="it-IT" sz="3200" dirty="0" err="1" smtClean="0"/>
              <a:t>Entero-RM</a:t>
            </a:r>
            <a:r>
              <a:rPr lang="it-IT" sz="3200" dirty="0" smtClean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sens</a:t>
            </a:r>
            <a:r>
              <a:rPr lang="it-IT" sz="2800" dirty="0" smtClean="0"/>
              <a:t>. 93%, spec. 92,8%)*</a:t>
            </a:r>
            <a:endParaRPr lang="it-IT" sz="3200" dirty="0" smtClean="0"/>
          </a:p>
          <a:p>
            <a:r>
              <a:rPr lang="it-IT" sz="3200" dirty="0" err="1" smtClean="0"/>
              <a:t>Entero-TC</a:t>
            </a:r>
            <a:r>
              <a:rPr lang="it-IT" sz="3200" dirty="0" smtClean="0"/>
              <a:t> </a:t>
            </a:r>
            <a:r>
              <a:rPr lang="it-IT" sz="2800" dirty="0" smtClean="0"/>
              <a:t>(</a:t>
            </a:r>
            <a:r>
              <a:rPr lang="it-IT" sz="2800" dirty="0" err="1" smtClean="0"/>
              <a:t>sens</a:t>
            </a:r>
            <a:r>
              <a:rPr lang="it-IT" sz="2800" dirty="0" smtClean="0"/>
              <a:t>. 84,3%, spec. 95,1)*</a:t>
            </a:r>
            <a:endParaRPr lang="it-IT" sz="3200" dirty="0" smtClean="0"/>
          </a:p>
          <a:p>
            <a:r>
              <a:rPr lang="it-IT" sz="3200" dirty="0" smtClean="0"/>
              <a:t>Ecografia </a:t>
            </a:r>
            <a:r>
              <a:rPr lang="it-IT" sz="3200" dirty="0" err="1" smtClean="0"/>
              <a:t>transanale</a:t>
            </a:r>
            <a:r>
              <a:rPr lang="it-IT" sz="3200" dirty="0" smtClean="0"/>
              <a:t> </a:t>
            </a:r>
          </a:p>
          <a:p>
            <a:r>
              <a:rPr lang="it-IT" sz="3200" dirty="0" smtClean="0"/>
              <a:t>RM pelvi con </a:t>
            </a:r>
            <a:r>
              <a:rPr lang="it-IT" sz="3200" dirty="0" err="1" smtClean="0"/>
              <a:t>mdc</a:t>
            </a:r>
            <a:endParaRPr lang="it-IT" sz="3200" dirty="0" smtClean="0"/>
          </a:p>
          <a:p>
            <a:r>
              <a:rPr lang="it-IT" sz="3200" dirty="0" smtClean="0"/>
              <a:t>RX addome diretto</a:t>
            </a:r>
          </a:p>
          <a:p>
            <a:pPr>
              <a:buFont typeface="Wingdings 3" charset="2"/>
              <a:buNone/>
            </a:pPr>
            <a:endParaRPr lang="it-IT" sz="3200" dirty="0" smtClean="0"/>
          </a:p>
          <a:p>
            <a:pPr>
              <a:buFont typeface="Wingdings 3" charset="2"/>
              <a:buNone/>
            </a:pPr>
            <a:endParaRPr lang="en-US" sz="1400" dirty="0" smtClean="0"/>
          </a:p>
          <a:p>
            <a:pPr>
              <a:buFont typeface="Wingdings 3" charset="2"/>
              <a:buNone/>
            </a:pPr>
            <a:r>
              <a:rPr lang="en-US" sz="1400" dirty="0" smtClean="0"/>
              <a:t>* Karin </a:t>
            </a:r>
            <a:r>
              <a:rPr lang="en-US" sz="1400" dirty="0" err="1" smtClean="0"/>
              <a:t>Horsthuis</a:t>
            </a:r>
            <a:r>
              <a:rPr lang="en-US" sz="1400" dirty="0" smtClean="0"/>
              <a:t> et </a:t>
            </a:r>
            <a:r>
              <a:rPr lang="en-US" sz="1400" dirty="0" err="1" smtClean="0"/>
              <a:t>al.:Inflammatory</a:t>
            </a:r>
            <a:r>
              <a:rPr lang="en-US" sz="1400" dirty="0" smtClean="0"/>
              <a:t> Bowel Disease Diagnosed with US, MR, </a:t>
            </a:r>
            <a:r>
              <a:rPr lang="en-US" sz="1400" dirty="0" err="1" smtClean="0"/>
              <a:t>Scintigra</a:t>
            </a:r>
            <a:r>
              <a:rPr lang="en-US" sz="1400" dirty="0" err="1" smtClean="0">
                <a:solidFill>
                  <a:srgbClr val="FFFFFF"/>
                </a:solidFill>
              </a:rPr>
              <a:t>phy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FFFF"/>
                </a:solidFill>
              </a:rPr>
              <a:t>and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CT: Meta- analysis </a:t>
            </a:r>
            <a:r>
              <a:rPr lang="en-US" sz="1400" dirty="0" smtClean="0">
                <a:solidFill>
                  <a:srgbClr val="000000"/>
                </a:solidFill>
              </a:rPr>
              <a:t>of Prospective Studies. </a:t>
            </a:r>
            <a:r>
              <a:rPr lang="en-US" sz="1400" dirty="0" smtClean="0"/>
              <a:t>Radiology: Volume 247: Number 1—April 2008.</a:t>
            </a:r>
            <a:endParaRPr lang="it-IT" sz="1400" dirty="0" smtClean="0">
              <a:solidFill>
                <a:schemeClr val="bg1"/>
              </a:solidFill>
            </a:endParaRPr>
          </a:p>
          <a:p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419104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1176959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Preparazione Ecografia delle anse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427" y="1417047"/>
            <a:ext cx="8577010" cy="5277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 Narrow"/>
                <a:cs typeface="Arial Narrow"/>
              </a:rPr>
              <a:t>Nei</a:t>
            </a:r>
            <a:r>
              <a:rPr lang="en-US" sz="2800" dirty="0">
                <a:latin typeface="Arial Narrow"/>
                <a:cs typeface="Arial Narrow"/>
              </a:rPr>
              <a:t> 2 </a:t>
            </a:r>
            <a:r>
              <a:rPr lang="en-US" sz="2800" dirty="0" err="1">
                <a:latin typeface="Arial Narrow"/>
                <a:cs typeface="Arial Narrow"/>
              </a:rPr>
              <a:t>gg</a:t>
            </a:r>
            <a:r>
              <a:rPr lang="en-US" sz="2800" dirty="0">
                <a:latin typeface="Arial Narrow"/>
                <a:cs typeface="Arial Narrow"/>
              </a:rPr>
              <a:t>. </a:t>
            </a:r>
            <a:r>
              <a:rPr lang="en-US" sz="2800" dirty="0" err="1">
                <a:latin typeface="Arial Narrow"/>
                <a:cs typeface="Arial Narrow"/>
              </a:rPr>
              <a:t>Precedenti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assumere</a:t>
            </a:r>
            <a:r>
              <a:rPr lang="en-US" sz="2800" dirty="0">
                <a:latin typeface="Arial Narrow"/>
                <a:cs typeface="Arial Narrow"/>
              </a:rPr>
              <a:t> 2 due </a:t>
            </a:r>
            <a:r>
              <a:rPr lang="en-US" sz="2800" dirty="0" err="1">
                <a:latin typeface="Arial Narrow"/>
                <a:cs typeface="Arial Narrow"/>
              </a:rPr>
              <a:t>compresse</a:t>
            </a:r>
            <a:r>
              <a:rPr lang="en-US" sz="2800" dirty="0">
                <a:latin typeface="Arial Narrow"/>
                <a:cs typeface="Arial Narrow"/>
              </a:rPr>
              <a:t> di </a:t>
            </a:r>
            <a:r>
              <a:rPr lang="en-US" sz="2800" dirty="0" err="1">
                <a:latin typeface="Arial Narrow"/>
                <a:cs typeface="Arial Narrow"/>
              </a:rPr>
              <a:t>carbone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vegetale</a:t>
            </a:r>
            <a:r>
              <a:rPr lang="en-US" sz="2800" dirty="0">
                <a:latin typeface="Arial Narrow"/>
                <a:cs typeface="Arial Narrow"/>
              </a:rPr>
              <a:t> a </a:t>
            </a:r>
            <a:r>
              <a:rPr lang="en-US" sz="2800" dirty="0" err="1">
                <a:latin typeface="Arial Narrow"/>
                <a:cs typeface="Arial Narrow"/>
              </a:rPr>
              <a:t>colazione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pranzo</a:t>
            </a:r>
            <a:r>
              <a:rPr lang="en-US" sz="2800" dirty="0">
                <a:latin typeface="Arial Narrow"/>
                <a:cs typeface="Arial Narrow"/>
              </a:rPr>
              <a:t> e </a:t>
            </a:r>
            <a:r>
              <a:rPr lang="en-US" sz="2800" dirty="0" err="1">
                <a:latin typeface="Arial Narrow"/>
                <a:cs typeface="Arial Narrow"/>
              </a:rPr>
              <a:t>cena</a:t>
            </a:r>
            <a:r>
              <a:rPr lang="en-US" sz="2800" dirty="0">
                <a:latin typeface="Arial Narrow"/>
                <a:cs typeface="Arial Narrow"/>
              </a:rPr>
              <a:t>. 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 Narrow"/>
                <a:cs typeface="Arial Narrow"/>
              </a:rPr>
              <a:t>Evitare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verdura</a:t>
            </a:r>
            <a:r>
              <a:rPr lang="en-US" sz="2800" dirty="0">
                <a:latin typeface="Arial Narrow"/>
                <a:cs typeface="Arial Narrow"/>
              </a:rPr>
              <a:t>, latte, </a:t>
            </a:r>
            <a:r>
              <a:rPr lang="en-US" sz="2800" dirty="0" err="1">
                <a:latin typeface="Arial Narrow"/>
                <a:cs typeface="Arial Narrow"/>
              </a:rPr>
              <a:t>latticini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frutta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legumi</a:t>
            </a:r>
            <a:r>
              <a:rPr lang="en-US" sz="2800" dirty="0">
                <a:latin typeface="Arial Narrow"/>
                <a:cs typeface="Arial Narrow"/>
              </a:rPr>
              <a:t> e </a:t>
            </a:r>
            <a:r>
              <a:rPr lang="en-US" sz="2800" dirty="0" err="1">
                <a:latin typeface="Arial Narrow"/>
                <a:cs typeface="Arial Narrow"/>
              </a:rPr>
              <a:t>bevande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gassate</a:t>
            </a:r>
            <a:r>
              <a:rPr lang="en-US" sz="2800" dirty="0">
                <a:latin typeface="Arial Narrow"/>
                <a:cs typeface="Arial Narrow"/>
              </a:rPr>
              <a:t>. 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>
                <a:latin typeface="Arial Narrow"/>
                <a:cs typeface="Arial Narrow"/>
              </a:rPr>
              <a:t>Il </a:t>
            </a:r>
            <a:r>
              <a:rPr lang="en-US" sz="2800" dirty="0" err="1">
                <a:latin typeface="Arial Narrow"/>
                <a:cs typeface="Arial Narrow"/>
              </a:rPr>
              <a:t>giorno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dell'esame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digiuno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assoluto</a:t>
            </a:r>
            <a:r>
              <a:rPr lang="en-US" sz="2800" dirty="0">
                <a:latin typeface="Arial Narrow"/>
                <a:cs typeface="Arial Narrow"/>
              </a:rPr>
              <a:t> (se </a:t>
            </a:r>
            <a:r>
              <a:rPr lang="en-US" sz="2800" dirty="0" err="1">
                <a:latin typeface="Arial Narrow"/>
                <a:cs typeface="Arial Narrow"/>
              </a:rPr>
              <a:t>compatibile</a:t>
            </a:r>
            <a:r>
              <a:rPr lang="en-US" sz="2800" dirty="0">
                <a:latin typeface="Arial Narrow"/>
                <a:cs typeface="Arial Narrow"/>
              </a:rPr>
              <a:t> con </a:t>
            </a:r>
            <a:r>
              <a:rPr lang="en-US" sz="2800" dirty="0" err="1">
                <a:latin typeface="Arial Narrow"/>
                <a:cs typeface="Arial Narrow"/>
              </a:rPr>
              <a:t>terapie</a:t>
            </a:r>
            <a:r>
              <a:rPr lang="en-US" sz="2800" dirty="0">
                <a:latin typeface="Arial Narrow"/>
                <a:cs typeface="Arial Narrow"/>
              </a:rPr>
              <a:t> in </a:t>
            </a:r>
            <a:r>
              <a:rPr lang="en-US" sz="2800" dirty="0" err="1">
                <a:latin typeface="Arial Narrow"/>
                <a:cs typeface="Arial Narrow"/>
              </a:rPr>
              <a:t>atto</a:t>
            </a:r>
            <a:r>
              <a:rPr lang="en-US" sz="2800" dirty="0">
                <a:latin typeface="Arial Narrow"/>
                <a:cs typeface="Arial Narrow"/>
              </a:rPr>
              <a:t>) e non </a:t>
            </a:r>
            <a:r>
              <a:rPr lang="en-US" sz="2800" dirty="0" err="1">
                <a:latin typeface="Arial Narrow"/>
                <a:cs typeface="Arial Narrow"/>
              </a:rPr>
              <a:t>bere</a:t>
            </a:r>
            <a:r>
              <a:rPr lang="en-US" sz="2800" dirty="0">
                <a:latin typeface="Arial Narrow"/>
                <a:cs typeface="Arial Narrow"/>
              </a:rPr>
              <a:t> ma </a:t>
            </a:r>
            <a:r>
              <a:rPr lang="en-US" sz="2800" dirty="0" err="1">
                <a:latin typeface="Arial Narrow"/>
                <a:cs typeface="Arial Narrow"/>
              </a:rPr>
              <a:t>presentarsi</a:t>
            </a:r>
            <a:r>
              <a:rPr lang="en-US" sz="2800" dirty="0">
                <a:latin typeface="Arial Narrow"/>
                <a:cs typeface="Arial Narrow"/>
              </a:rPr>
              <a:t> con la </a:t>
            </a:r>
            <a:r>
              <a:rPr lang="en-US" sz="2800" dirty="0" err="1">
                <a:latin typeface="Arial Narrow"/>
                <a:cs typeface="Arial Narrow"/>
              </a:rPr>
              <a:t>vescica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piena</a:t>
            </a:r>
            <a:r>
              <a:rPr lang="en-US" sz="2800" dirty="0">
                <a:latin typeface="Arial Narrow"/>
                <a:cs typeface="Arial Narrow"/>
              </a:rPr>
              <a:t> non </a:t>
            </a:r>
            <a:r>
              <a:rPr lang="en-US" sz="2800" dirty="0" err="1">
                <a:latin typeface="Arial Narrow"/>
                <a:cs typeface="Arial Narrow"/>
              </a:rPr>
              <a:t>urinando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nelle</a:t>
            </a:r>
            <a:r>
              <a:rPr lang="en-US" sz="2800" dirty="0">
                <a:latin typeface="Arial Narrow"/>
                <a:cs typeface="Arial Narrow"/>
              </a:rPr>
              <a:t> due ore </a:t>
            </a:r>
            <a:r>
              <a:rPr lang="en-US" sz="2800" dirty="0" err="1">
                <a:latin typeface="Arial Narrow"/>
                <a:cs typeface="Arial Narrow"/>
              </a:rPr>
              <a:t>precedenti</a:t>
            </a:r>
            <a:r>
              <a:rPr lang="en-US" sz="2800" dirty="0">
                <a:latin typeface="Arial Narrow"/>
                <a:cs typeface="Arial Narrow"/>
              </a:rPr>
              <a:t>. Se </a:t>
            </a:r>
            <a:r>
              <a:rPr lang="en-US" sz="2800" dirty="0" err="1">
                <a:latin typeface="Arial Narrow"/>
                <a:cs typeface="Arial Narrow"/>
              </a:rPr>
              <a:t>l'appuntamento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è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nel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pomeriggio</a:t>
            </a:r>
            <a:r>
              <a:rPr lang="en-US" sz="2800" dirty="0">
                <a:latin typeface="Arial Narrow"/>
                <a:cs typeface="Arial Narrow"/>
              </a:rPr>
              <a:t>, 6 ore prima fare un </a:t>
            </a:r>
            <a:r>
              <a:rPr lang="en-US" sz="2800" dirty="0" err="1">
                <a:latin typeface="Arial Narrow"/>
                <a:cs typeface="Arial Narrow"/>
              </a:rPr>
              <a:t>pasto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leggero</a:t>
            </a:r>
            <a:r>
              <a:rPr lang="en-US" sz="2800" dirty="0">
                <a:latin typeface="Arial Narrow"/>
                <a:cs typeface="Arial Narrow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err="1">
                <a:latin typeface="Arial Narrow"/>
                <a:cs typeface="Arial Narrow"/>
              </a:rPr>
              <a:t>Portare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cartelle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cliniche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esami</a:t>
            </a:r>
            <a:r>
              <a:rPr lang="en-US" sz="2800" dirty="0">
                <a:latin typeface="Arial Narrow"/>
                <a:cs typeface="Arial Narrow"/>
              </a:rPr>
              <a:t> di </a:t>
            </a:r>
            <a:r>
              <a:rPr lang="en-US" sz="2800" dirty="0" err="1">
                <a:latin typeface="Arial Narrow"/>
                <a:cs typeface="Arial Narrow"/>
              </a:rPr>
              <a:t>laboratorio</a:t>
            </a:r>
            <a:r>
              <a:rPr lang="en-US" sz="2800" dirty="0">
                <a:latin typeface="Arial Narrow"/>
                <a:cs typeface="Arial Narrow"/>
              </a:rPr>
              <a:t> e </a:t>
            </a:r>
            <a:r>
              <a:rPr lang="en-US" sz="2800" dirty="0" err="1">
                <a:latin typeface="Arial Narrow"/>
                <a:cs typeface="Arial Narrow"/>
              </a:rPr>
              <a:t>soprattutto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precedenti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indagini</a:t>
            </a:r>
            <a:endParaRPr lang="en-US" sz="2800" dirty="0">
              <a:latin typeface="Arial Narrow"/>
              <a:cs typeface="Arial Narrow"/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>
                <a:latin typeface="Arial Narrow"/>
                <a:cs typeface="Arial Narrow"/>
              </a:rPr>
              <a:t>Per </a:t>
            </a:r>
            <a:r>
              <a:rPr lang="en-US" sz="2800" dirty="0" err="1">
                <a:latin typeface="Arial Narrow"/>
                <a:cs typeface="Arial Narrow"/>
              </a:rPr>
              <a:t>i</a:t>
            </a:r>
            <a:r>
              <a:rPr lang="en-US" sz="2800" dirty="0">
                <a:latin typeface="Arial Narrow"/>
                <a:cs typeface="Arial Narrow"/>
              </a:rPr>
              <a:t> bambini </a:t>
            </a:r>
            <a:r>
              <a:rPr lang="en-US" sz="2800" dirty="0" err="1">
                <a:latin typeface="Arial Narrow"/>
                <a:cs typeface="Arial Narrow"/>
              </a:rPr>
              <a:t>è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raccomandato</a:t>
            </a:r>
            <a:r>
              <a:rPr lang="en-US" sz="2800" dirty="0">
                <a:latin typeface="Arial Narrow"/>
                <a:cs typeface="Arial Narrow"/>
              </a:rPr>
              <a:t>, </a:t>
            </a:r>
            <a:r>
              <a:rPr lang="en-US" sz="2800" dirty="0" err="1">
                <a:latin typeface="Arial Narrow"/>
                <a:cs typeface="Arial Narrow"/>
              </a:rPr>
              <a:t>quando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possibile</a:t>
            </a:r>
            <a:r>
              <a:rPr lang="en-US" sz="2800" dirty="0">
                <a:latin typeface="Arial Narrow"/>
                <a:cs typeface="Arial Narrow"/>
              </a:rPr>
              <a:t> di </a:t>
            </a:r>
            <a:r>
              <a:rPr lang="en-US" sz="2800" dirty="0" err="1">
                <a:latin typeface="Arial Narrow"/>
                <a:cs typeface="Arial Narrow"/>
              </a:rPr>
              <a:t>presentarsi</a:t>
            </a:r>
            <a:r>
              <a:rPr lang="en-US" sz="2800" dirty="0">
                <a:latin typeface="Arial Narrow"/>
                <a:cs typeface="Arial Narrow"/>
              </a:rPr>
              <a:t> a </a:t>
            </a:r>
            <a:r>
              <a:rPr lang="en-US" sz="2800" dirty="0" err="1">
                <a:latin typeface="Arial Narrow"/>
                <a:cs typeface="Arial Narrow"/>
              </a:rPr>
              <a:t>vescica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 err="1">
                <a:latin typeface="Arial Narrow"/>
                <a:cs typeface="Arial Narrow"/>
              </a:rPr>
              <a:t>piena</a:t>
            </a:r>
            <a:r>
              <a:rPr lang="en-US" sz="2800" dirty="0">
                <a:latin typeface="Arial Narrow"/>
                <a:cs typeface="Arial Narrow"/>
              </a:rPr>
              <a:t> e a </a:t>
            </a:r>
            <a:r>
              <a:rPr lang="en-US" sz="2800" dirty="0" err="1">
                <a:latin typeface="Arial Narrow"/>
                <a:cs typeface="Arial Narrow"/>
              </a:rPr>
              <a:t>digiuno</a:t>
            </a:r>
            <a:endParaRPr lang="en-US" sz="2800" dirty="0">
              <a:latin typeface="Arial Narrow"/>
              <a:cs typeface="Arial Narrow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/>
              <a:cs typeface="Arial Narrow"/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>
                <a:latin typeface="Arial Narrow"/>
                <a:cs typeface="Arial Narrow"/>
              </a:rPr>
              <a:t>MDC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08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 delle anse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478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41910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9100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38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 con delle anse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947863"/>
            <a:ext cx="7804150" cy="295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076" y="6169306"/>
            <a:ext cx="1017587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1513" y="5394833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Deshpande</a:t>
            </a:r>
            <a:r>
              <a:rPr lang="en-GB" sz="1100" b="1" dirty="0">
                <a:solidFill>
                  <a:srgbClr val="000000"/>
                </a:solidFill>
              </a:rPr>
              <a:t> N et al. Radiology 2012;262:172-180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1513" y="6169306"/>
            <a:ext cx="4930775" cy="395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</a:rPr>
              <a:t>©2012 by Radiological Society of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16109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it-IT" sz="3700" b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Curva di </a:t>
            </a:r>
            <a:r>
              <a:rPr lang="it-IT" sz="37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enhancement</a:t>
            </a:r>
            <a:endParaRPr lang="it-IT" sz="3700" b="0" dirty="0">
              <a:ea typeface="+mj-ea"/>
            </a:endParaRPr>
          </a:p>
        </p:txBody>
      </p:sp>
      <p:pic>
        <p:nvPicPr>
          <p:cNvPr id="36867" name="Immagine 7" descr="GHI MAR 47265 rap 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292" r="-5292"/>
          <a:stretch>
            <a:fillRect/>
          </a:stretch>
        </p:blipFill>
        <p:spPr>
          <a:xfrm>
            <a:off x="5181600" y="1447800"/>
            <a:ext cx="3657600" cy="5122863"/>
          </a:xfrm>
        </p:spPr>
      </p:pic>
      <p:pic>
        <p:nvPicPr>
          <p:cNvPr id="36868" name="Immagine 5"/>
          <p:cNvPicPr>
            <a:picLocks noChangeAspect="1" noChangeArrowheads="1"/>
          </p:cNvPicPr>
          <p:nvPr/>
        </p:nvPicPr>
        <p:blipFill>
          <a:blip r:embed="rId3" cstate="print"/>
          <a:srcRect t="5070"/>
          <a:stretch>
            <a:fillRect/>
          </a:stretch>
        </p:blipFill>
        <p:spPr bwMode="auto">
          <a:xfrm>
            <a:off x="304800" y="2895600"/>
            <a:ext cx="4105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2209800"/>
            <a:ext cx="196056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>
                <a:solidFill>
                  <a:srgbClr val="595959"/>
                </a:solidFill>
                <a:latin typeface="Lucida Sans Unicode" charset="0"/>
                <a:cs typeface="Times New Roman" charset="0"/>
              </a:rPr>
              <a:t>Fase attiva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it-IT" sz="3700" dirty="0" smtClean="0">
                <a:solidFill>
                  <a:srgbClr val="595959"/>
                </a:solidFill>
                <a:cs typeface="Times New Roman" charset="0"/>
              </a:rPr>
              <a:t>Curva di </a:t>
            </a:r>
            <a:r>
              <a:rPr lang="it-IT" sz="3700" dirty="0" err="1" smtClean="0">
                <a:solidFill>
                  <a:srgbClr val="595959"/>
                </a:solidFill>
                <a:cs typeface="Times New Roman" charset="0"/>
              </a:rPr>
              <a:t>enhancement</a:t>
            </a:r>
            <a:endParaRPr lang="it-IT" sz="3700" dirty="0">
              <a:ea typeface="+mj-ea"/>
            </a:endParaRPr>
          </a:p>
        </p:txBody>
      </p:sp>
      <p:pic>
        <p:nvPicPr>
          <p:cNvPr id="37891" name="Immagine 8" descr="scolari 1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376" r="-8376"/>
          <a:stretch>
            <a:fillRect/>
          </a:stretch>
        </p:blipFill>
        <p:spPr>
          <a:xfrm>
            <a:off x="4862513" y="1524000"/>
            <a:ext cx="4295775" cy="4525963"/>
          </a:xfrm>
        </p:spPr>
      </p:pic>
      <p:pic>
        <p:nvPicPr>
          <p:cNvPr id="37892" name="Immagine 7"/>
          <p:cNvPicPr>
            <a:picLocks noChangeAspect="1" noChangeArrowheads="1"/>
          </p:cNvPicPr>
          <p:nvPr/>
        </p:nvPicPr>
        <p:blipFill>
          <a:blip r:embed="rId3" cstate="print"/>
          <a:srcRect t="5536"/>
          <a:stretch>
            <a:fillRect/>
          </a:stretch>
        </p:blipFill>
        <p:spPr bwMode="auto">
          <a:xfrm>
            <a:off x="228600" y="2895600"/>
            <a:ext cx="42402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576" y="2204864"/>
            <a:ext cx="30480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700" dirty="0">
                <a:solidFill>
                  <a:srgbClr val="595959"/>
                </a:solidFill>
                <a:latin typeface="Lucida Sans Unicode" charset="0"/>
                <a:cs typeface="Times New Roman" charset="0"/>
              </a:rPr>
              <a:t>Fase non attiva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1176959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Preparazione </a:t>
            </a:r>
            <a:r>
              <a:rPr lang="it-IT" b="1" dirty="0" err="1" smtClean="0">
                <a:latin typeface="Arial Narrow"/>
                <a:cs typeface="Arial Narrow"/>
              </a:rPr>
              <a:t>entero</a:t>
            </a:r>
            <a:r>
              <a:rPr lang="it-IT" b="1" dirty="0" smtClean="0">
                <a:latin typeface="Arial Narrow"/>
                <a:cs typeface="Arial Narrow"/>
              </a:rPr>
              <a:t>-TC ed </a:t>
            </a:r>
            <a:r>
              <a:rPr lang="it-IT" b="1" dirty="0" err="1" smtClean="0">
                <a:latin typeface="Arial Narrow"/>
                <a:cs typeface="Arial Narrow"/>
              </a:rPr>
              <a:t>entero</a:t>
            </a:r>
            <a:r>
              <a:rPr lang="it-IT" b="1" dirty="0" smtClean="0">
                <a:latin typeface="Arial Narrow"/>
                <a:cs typeface="Arial Narrow"/>
              </a:rPr>
              <a:t>-RM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427" y="1417047"/>
            <a:ext cx="8577010" cy="4918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smtClean="0">
                <a:latin typeface="Arial Narrow" pitchFamily="34" charset="0"/>
              </a:rPr>
              <a:t>MDC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err="1" smtClean="0">
                <a:latin typeface="Arial Narrow" pitchFamily="34" charset="0"/>
              </a:rPr>
              <a:t>Creatininemia</a:t>
            </a:r>
            <a:endParaRPr lang="it-IT" sz="2800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smtClean="0">
                <a:latin typeface="Arial Narrow" pitchFamily="34" charset="0"/>
              </a:rPr>
              <a:t>Dieta priva di scorie  e ricca di idratazione nei 3 </a:t>
            </a:r>
            <a:r>
              <a:rPr lang="it-IT" sz="2800" dirty="0" err="1" smtClean="0">
                <a:latin typeface="Arial Narrow" pitchFamily="34" charset="0"/>
              </a:rPr>
              <a:t>gg</a:t>
            </a:r>
            <a:r>
              <a:rPr lang="it-IT" sz="2800" dirty="0" smtClean="0">
                <a:latin typeface="Arial Narrow" pitchFamily="34" charset="0"/>
              </a:rPr>
              <a:t> precedenti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smtClean="0">
                <a:latin typeface="Arial Narrow" pitchFamily="34" charset="0"/>
              </a:rPr>
              <a:t>Il giorno precedente: a colazione latte, tè, assumere 6 </a:t>
            </a:r>
            <a:r>
              <a:rPr lang="it-IT" sz="2800" dirty="0" err="1" smtClean="0">
                <a:latin typeface="Arial Narrow" pitchFamily="34" charset="0"/>
              </a:rPr>
              <a:t>cp</a:t>
            </a:r>
            <a:r>
              <a:rPr lang="it-IT" sz="2800" dirty="0" smtClean="0">
                <a:latin typeface="Arial Narrow" pitchFamily="34" charset="0"/>
              </a:rPr>
              <a:t> di </a:t>
            </a:r>
            <a:r>
              <a:rPr lang="it-IT" sz="2800" dirty="0" err="1" smtClean="0">
                <a:solidFill>
                  <a:srgbClr val="FF0000"/>
                </a:solidFill>
                <a:latin typeface="Arial Narrow" pitchFamily="34" charset="0"/>
              </a:rPr>
              <a:t>Pursennid</a:t>
            </a:r>
            <a:r>
              <a:rPr lang="it-IT" sz="2800" dirty="0" smtClean="0">
                <a:latin typeface="Arial Narrow" pitchFamily="34" charset="0"/>
              </a:rPr>
              <a:t> e bere 1 l d’acqua nelle 2 ore successive; a pranzo: pasta o riso conditi con olio, pesce o carne ai ferri o bolliti; no frutta né formaggi; alle 17 assumere </a:t>
            </a:r>
            <a:r>
              <a:rPr lang="it-IT" sz="2800" dirty="0" smtClean="0">
                <a:solidFill>
                  <a:srgbClr val="FF0000"/>
                </a:solidFill>
                <a:latin typeface="Arial Narrow" pitchFamily="34" charset="0"/>
              </a:rPr>
              <a:t>15 g di solfato di magnesio (sale inglese)</a:t>
            </a:r>
            <a:r>
              <a:rPr lang="it-IT" sz="2800" dirty="0" smtClean="0">
                <a:latin typeface="Arial Narrow" pitchFamily="34" charset="0"/>
              </a:rPr>
              <a:t> in un bicchiere di acqua o latte e bere 1 l d’acqua nelle 2 ore successive; a cena dieta liquida (brodo o </a:t>
            </a:r>
            <a:r>
              <a:rPr lang="it-IT" sz="2800" dirty="0" err="1" smtClean="0">
                <a:latin typeface="Arial Narrow" pitchFamily="34" charset="0"/>
              </a:rPr>
              <a:t>te’</a:t>
            </a:r>
            <a:r>
              <a:rPr lang="it-IT" sz="2800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smtClean="0">
                <a:latin typeface="Arial Narrow" pitchFamily="34" charset="0"/>
              </a:rPr>
              <a:t>Il giorno dell’esame presentarsi digiuni dalle 24</a:t>
            </a:r>
          </a:p>
          <a:p>
            <a:pPr algn="just">
              <a:lnSpc>
                <a:spcPct val="80000"/>
              </a:lnSpc>
            </a:pPr>
            <a:r>
              <a:rPr lang="it-IT" sz="2800" dirty="0" smtClean="0">
                <a:latin typeface="Arial Narrow" pitchFamily="34" charset="0"/>
              </a:rPr>
              <a:t>40’ prima assumere 1000-1500 ml di PEG (150 ml/4’) può provocare diarrea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err="1" smtClean="0">
                <a:latin typeface="Arial Narrow" pitchFamily="34" charset="0"/>
              </a:rPr>
              <a:t>Buscopan</a:t>
            </a:r>
            <a:endParaRPr lang="it-IT" sz="2800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800" dirty="0" smtClean="0">
                <a:latin typeface="Arial Narrow" pitchFamily="34" charset="0"/>
              </a:rPr>
              <a:t>Durata esame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lum bright="7000" contrast="-9000"/>
          </a:blip>
          <a:srcRect/>
          <a:stretch>
            <a:fillRect/>
          </a:stretch>
        </p:blipFill>
        <p:spPr bwMode="auto">
          <a:xfrm>
            <a:off x="5212183" y="5064114"/>
            <a:ext cx="3931817" cy="17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0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1176959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Controindicazioni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427" y="2060371"/>
            <a:ext cx="857701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Arial Narrow"/>
                <a:cs typeface="Arial Narrow"/>
              </a:rPr>
              <a:t>Allergia al </a:t>
            </a:r>
            <a:r>
              <a:rPr lang="it-IT" sz="3600" dirty="0" err="1" smtClean="0">
                <a:latin typeface="Arial Narrow"/>
                <a:cs typeface="Arial Narrow"/>
              </a:rPr>
              <a:t>mdc</a:t>
            </a:r>
            <a:endParaRPr lang="it-IT" sz="3600" dirty="0" smtClean="0">
              <a:latin typeface="Arial Narrow"/>
              <a:cs typeface="Arial Narrow"/>
            </a:endParaRPr>
          </a:p>
          <a:p>
            <a:pPr algn="ctr"/>
            <a:r>
              <a:rPr lang="it-IT" sz="3600" dirty="0" smtClean="0">
                <a:latin typeface="Arial Narrow"/>
                <a:cs typeface="Arial Narrow"/>
              </a:rPr>
              <a:t>Insufficienza renale</a:t>
            </a:r>
            <a:endParaRPr lang="it-IT" sz="3600" dirty="0">
              <a:latin typeface="Arial Narrow"/>
              <a:cs typeface="Arial Narrow"/>
            </a:endParaRPr>
          </a:p>
          <a:p>
            <a:pPr algn="ctr"/>
            <a:r>
              <a:rPr lang="it-IT" sz="3600" dirty="0">
                <a:latin typeface="Arial Narrow"/>
                <a:cs typeface="Arial Narrow"/>
              </a:rPr>
              <a:t>Gravidanza</a:t>
            </a:r>
          </a:p>
          <a:p>
            <a:pPr algn="ctr"/>
            <a:r>
              <a:rPr lang="it-IT" sz="3600" dirty="0">
                <a:latin typeface="Arial Narrow"/>
                <a:cs typeface="Arial Narrow"/>
              </a:rPr>
              <a:t>Claustrofobia</a:t>
            </a:r>
          </a:p>
          <a:p>
            <a:pPr algn="ctr"/>
            <a:r>
              <a:rPr lang="it-IT" sz="3600" dirty="0">
                <a:latin typeface="Arial Narrow"/>
                <a:cs typeface="Arial Narrow"/>
              </a:rPr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18391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err="1" smtClean="0">
                <a:latin typeface="Arial Narrow"/>
                <a:cs typeface="Arial Narrow"/>
              </a:rPr>
              <a:t>Entero</a:t>
            </a:r>
            <a:r>
              <a:rPr lang="it-IT" sz="4800" dirty="0" smtClean="0">
                <a:latin typeface="Arial Narrow"/>
                <a:cs typeface="Arial Narrow"/>
              </a:rPr>
              <a:t>-TC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610" t="7180" r="10133" b="13086"/>
          <a:stretch>
            <a:fillRect/>
          </a:stretch>
        </p:blipFill>
        <p:spPr bwMode="auto">
          <a:xfrm>
            <a:off x="685800" y="1676400"/>
            <a:ext cx="3886200" cy="39592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470" t="9770" r="18993" b="21796"/>
          <a:stretch>
            <a:fillRect/>
          </a:stretch>
        </p:blipFill>
        <p:spPr bwMode="auto">
          <a:xfrm>
            <a:off x="5105400" y="1676400"/>
            <a:ext cx="3581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10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err="1" smtClean="0">
                <a:latin typeface="Arial Narrow"/>
                <a:cs typeface="Arial Narrow"/>
              </a:rPr>
              <a:t>Entero</a:t>
            </a:r>
            <a:r>
              <a:rPr lang="it-IT" sz="4800" dirty="0" smtClean="0">
                <a:latin typeface="Arial Narrow"/>
                <a:cs typeface="Arial Narrow"/>
              </a:rPr>
              <a:t>-TC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5" name="Picture 19" descr="ileo misure a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418" y="15240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adenopatie locoregionali BIROCCHI CESARE"/>
          <p:cNvPicPr>
            <a:picLocks noChangeAspect="1" noChangeArrowheads="1"/>
          </p:cNvPicPr>
          <p:nvPr/>
        </p:nvPicPr>
        <p:blipFill>
          <a:blip r:embed="rId3" cstate="print"/>
          <a:srcRect l="11073" r="8121"/>
          <a:stretch>
            <a:fillRect/>
          </a:stretch>
        </p:blipFill>
        <p:spPr bwMode="auto">
          <a:xfrm>
            <a:off x="533400" y="1524000"/>
            <a:ext cx="3651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418" y="3195638"/>
            <a:ext cx="27432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5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I disturbi dell’alvo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193492" y="5150227"/>
            <a:ext cx="4765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Pasinelli</a:t>
            </a:r>
            <a:r>
              <a:rPr lang="it-IT" sz="3200" i="1" dirty="0" smtClean="0">
                <a:latin typeface="Arial Narrow"/>
                <a:cs typeface="Arial Narrow"/>
              </a:rPr>
              <a:t> – Dr.ssa Caselani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066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err="1" smtClean="0">
                <a:latin typeface="Arial Narrow"/>
                <a:cs typeface="Arial Narrow"/>
              </a:rPr>
              <a:t>Entero</a:t>
            </a:r>
            <a:r>
              <a:rPr lang="it-IT" sz="4800" dirty="0" smtClean="0">
                <a:latin typeface="Arial Narrow"/>
                <a:cs typeface="Arial Narrow"/>
              </a:rPr>
              <a:t>-RM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83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8300"/>
            <a:ext cx="349354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1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426" y="4247745"/>
            <a:ext cx="872545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 Narrow"/>
                <a:cs typeface="Arial Narrow"/>
              </a:rPr>
              <a:t>I Diagnosi</a:t>
            </a:r>
          </a:p>
          <a:p>
            <a:pPr algn="ctr"/>
            <a:r>
              <a:rPr lang="it-IT" sz="2400" dirty="0" smtClean="0">
                <a:latin typeface="Arial Narrow"/>
                <a:cs typeface="Arial Narrow"/>
              </a:rPr>
              <a:t>Sospetta </a:t>
            </a:r>
            <a:r>
              <a:rPr lang="it-IT" sz="2400" dirty="0">
                <a:latin typeface="Arial Narrow"/>
                <a:cs typeface="Arial Narrow"/>
              </a:rPr>
              <a:t>recidiva</a:t>
            </a: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Malattia stenosante</a:t>
            </a: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Complicanze </a:t>
            </a:r>
            <a:r>
              <a:rPr lang="it-IT" sz="2400" dirty="0" err="1">
                <a:latin typeface="Arial Narrow"/>
                <a:cs typeface="Arial Narrow"/>
              </a:rPr>
              <a:t>extraluminali</a:t>
            </a:r>
            <a:endParaRPr lang="it-IT" sz="2400" dirty="0">
              <a:latin typeface="Arial Narrow"/>
              <a:cs typeface="Arial Narrow"/>
            </a:endParaRP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Fallimento terapeutico</a:t>
            </a: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Pianificazione chirurgica</a:t>
            </a: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Sorveglianza neoplastica (endoscopica)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781067"/>
          </a:xfrm>
          <a:solidFill>
            <a:srgbClr val="00CC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…il referto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426" y="845452"/>
            <a:ext cx="872545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 Narrow"/>
                <a:cs typeface="Arial Narrow"/>
              </a:rPr>
              <a:t>Chiaro, conciso, completo ……</a:t>
            </a: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Sede</a:t>
            </a:r>
          </a:p>
          <a:p>
            <a:pPr algn="ctr"/>
            <a:r>
              <a:rPr lang="it-IT" sz="2400" dirty="0" smtClean="0">
                <a:latin typeface="Arial Narrow"/>
                <a:cs typeface="Arial Narrow"/>
              </a:rPr>
              <a:t>Caratteristiche</a:t>
            </a:r>
            <a:endParaRPr lang="it-IT" sz="2400" dirty="0">
              <a:latin typeface="Arial Narrow"/>
              <a:cs typeface="Arial Narrow"/>
            </a:endParaRPr>
          </a:p>
          <a:p>
            <a:pPr algn="ctr"/>
            <a:r>
              <a:rPr lang="it-IT" sz="2400" dirty="0" smtClean="0">
                <a:latin typeface="Arial Narrow"/>
                <a:cs typeface="Arial Narrow"/>
              </a:rPr>
              <a:t>Complicanze</a:t>
            </a:r>
            <a:endParaRPr lang="it-IT" sz="2400" dirty="0">
              <a:latin typeface="Arial Narrow"/>
              <a:cs typeface="Arial Narrow"/>
            </a:endParaRPr>
          </a:p>
          <a:p>
            <a:pPr algn="ctr"/>
            <a:r>
              <a:rPr lang="it-IT" sz="2400" dirty="0" smtClean="0">
                <a:latin typeface="Arial Narrow"/>
                <a:cs typeface="Arial Narrow"/>
              </a:rPr>
              <a:t>Attività della malattia</a:t>
            </a:r>
          </a:p>
          <a:p>
            <a:pPr algn="ctr"/>
            <a:r>
              <a:rPr lang="it-IT" sz="2400" dirty="0" smtClean="0">
                <a:latin typeface="Arial Narrow"/>
                <a:cs typeface="Arial Narrow"/>
              </a:rPr>
              <a:t>Sospetto ed eventuale approfondimento diagnostico </a:t>
            </a:r>
            <a:endParaRPr lang="it-IT" sz="2400" dirty="0">
              <a:latin typeface="Arial Narrow"/>
              <a:cs typeface="Arial Narrow"/>
            </a:endParaRPr>
          </a:p>
          <a:p>
            <a:pPr algn="ctr"/>
            <a:r>
              <a:rPr lang="it-IT" sz="2400" dirty="0">
                <a:latin typeface="Arial Narrow"/>
                <a:cs typeface="Arial Narrow"/>
              </a:rPr>
              <a:t>Conclusioni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3390755"/>
            <a:ext cx="9144000" cy="913031"/>
          </a:xfrm>
          <a:prstGeom prst="rect">
            <a:avLst/>
          </a:prstGeom>
          <a:solidFill>
            <a:srgbClr val="00CCFF">
              <a:alpha val="5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latin typeface="Arial Narrow"/>
                <a:cs typeface="Arial Narrow"/>
              </a:rPr>
              <a:t>…in quali tempi?</a:t>
            </a:r>
            <a:endParaRPr lang="it-IT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9667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94060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364903315"/>
              </p:ext>
            </p:extLst>
          </p:nvPr>
        </p:nvGraphicFramePr>
        <p:xfrm>
          <a:off x="0" y="1394062"/>
          <a:ext cx="9144000" cy="54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68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FEDERICA 36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2391506"/>
            <a:ext cx="8722026" cy="1488313"/>
          </a:xfrm>
          <a:ln>
            <a:solidFill>
              <a:schemeClr val="tx2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Da 2 anni dolore addominale ricorrente </a:t>
            </a:r>
            <a:r>
              <a:rPr lang="it-IT" dirty="0" smtClean="0">
                <a:latin typeface="Arial Narrow"/>
                <a:cs typeface="Arial Narrow"/>
                <a:sym typeface="Wingdings"/>
              </a:rPr>
              <a:t> mai eseguiti approfondimenti diagnostici</a:t>
            </a:r>
            <a:r>
              <a:rPr lang="it-IT" dirty="0" smtClean="0">
                <a:latin typeface="Arial Narrow"/>
                <a:cs typeface="Arial Narrow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Assume abitualmente FANS per cefalea.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0246" y="1554826"/>
            <a:ext cx="264707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 </a:t>
            </a:r>
            <a:r>
              <a:rPr lang="it-IT" sz="4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</a:t>
            </a:r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it-IT" sz="4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R</a:t>
            </a:r>
            <a:endParaRPr lang="it-IT" sz="6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0246" y="4043550"/>
            <a:ext cx="2647071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 </a:t>
            </a:r>
            <a:r>
              <a:rPr lang="it-IT" sz="4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</a:t>
            </a:r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it-IT" sz="48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38466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Arial Narrow"/>
                <a:cs typeface="Arial Narrow"/>
              </a:rPr>
              <a:t>Da 15 gg dolore addominale persistente a livello del quadrante inferiore dx + diarrea + calo ponderale 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793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Caratteristiche del dolore: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Sede e irradiazione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Tipologia (Colico? Trafittivo? Continuo?)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Intensità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Durata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Modificazioni in relazione all’alvo (migliora dopo evacuazione?)</a:t>
            </a:r>
          </a:p>
          <a:p>
            <a:pPr marL="40005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Caratteristiche della diarrea: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N. evacuazioni/die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Presenza di sangue e/o muco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Caratteristiche del calo ponderale</a:t>
            </a:r>
            <a:r>
              <a:rPr lang="it-IT" sz="3800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latin typeface="Arial Narrow"/>
                <a:cs typeface="Arial Narrow"/>
              </a:rPr>
              <a:t>(quanti kg ha perso? In quanto tempo?)</a:t>
            </a:r>
            <a:endParaRPr lang="it-IT" dirty="0">
              <a:latin typeface="Arial Narrow"/>
              <a:cs typeface="Arial Narrow"/>
            </a:endParaRPr>
          </a:p>
          <a:p>
            <a:pPr marL="400050" lvl="1" indent="0">
              <a:buNone/>
            </a:pP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Sintomi associati: </a:t>
            </a:r>
            <a:r>
              <a:rPr lang="it-IT" dirty="0" smtClean="0">
                <a:latin typeface="Arial Narrow"/>
                <a:cs typeface="Arial Narrow"/>
              </a:rPr>
              <a:t>Nausea/vomito? Febbre? Stomatite aftosa? Artralgie?</a:t>
            </a:r>
            <a:endParaRPr lang="it-IT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Indagare se la sintomatologia è notturna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Familiarità per malattie intestinali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farmacologica: 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Quali farmaci sono stati assunti?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Quali farmaci migliorano il sintomo?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di viaggi</a:t>
            </a:r>
          </a:p>
        </p:txBody>
      </p:sp>
    </p:spTree>
    <p:extLst>
      <p:ext uri="{BB962C8B-B14F-4D97-AF65-F5344CB8AC3E}">
        <p14:creationId xmlns:p14="http://schemas.microsoft.com/office/powerpoint/2010/main" val="348594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Addominale: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Identificazione della sede di maggior dolore</a:t>
            </a:r>
            <a:endParaRPr lang="it-IT" dirty="0">
              <a:latin typeface="Arial Narrow"/>
              <a:cs typeface="Arial Narrow"/>
            </a:endParaRP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Segni di </a:t>
            </a:r>
            <a:r>
              <a:rPr lang="it-IT" dirty="0" err="1" smtClean="0">
                <a:latin typeface="Arial Narrow"/>
                <a:cs typeface="Arial Narrow"/>
              </a:rPr>
              <a:t>peritonismo</a:t>
            </a:r>
            <a:endParaRPr lang="it-IT" dirty="0" smtClean="0">
              <a:latin typeface="Arial Narrow"/>
              <a:cs typeface="Arial Narrow"/>
            </a:endParaRP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Percussione con valutazione del meteorismo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Peristalsi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Ispezione Anale ed Esplorazione Rettale: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Presenza di ragadi / ascessi / fistole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Presenza di sangue frammisto alle feci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	</a:t>
            </a:r>
            <a:r>
              <a:rPr lang="it-IT" sz="2400" dirty="0" smtClean="0">
                <a:latin typeface="Arial Narrow"/>
                <a:cs typeface="Arial Narrow"/>
              </a:rPr>
              <a:t>FC / PA / T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/>
                <a:cs typeface="Arial Narrow"/>
              </a:rPr>
              <a:t>Valutazione mucose (idratazione / presenza di afte orali)</a:t>
            </a:r>
          </a:p>
          <a:p>
            <a:pPr marL="457200" lvl="1" indent="0">
              <a:buNone/>
            </a:pP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941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FEDERICA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569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it-IT" sz="2300" dirty="0">
                <a:latin typeface="Arial Narrow"/>
                <a:cs typeface="Arial Narrow"/>
              </a:rPr>
              <a:t>Familiarità negativa per patologie intestinali.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Calo ponderale di 3 Kg in 15 gg.</a:t>
            </a:r>
            <a:endParaRPr lang="it-IT" sz="2300" dirty="0" smtClean="0"/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Dolore colico, notturno, con scarso miglioramento dopo l’evacuazione.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5-6 scariche/die con presenza di muco. Assenza di sangue nelle feci.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Ha assunto </a:t>
            </a:r>
            <a:r>
              <a:rPr lang="it-IT" sz="2300" dirty="0" err="1">
                <a:latin typeface="Arial Narrow"/>
                <a:cs typeface="Arial Narrow"/>
              </a:rPr>
              <a:t>B</a:t>
            </a:r>
            <a:r>
              <a:rPr lang="it-IT" sz="2300" dirty="0" err="1" smtClean="0">
                <a:latin typeface="Arial Narrow"/>
                <a:cs typeface="Arial Narrow"/>
              </a:rPr>
              <a:t>uscopan</a:t>
            </a:r>
            <a:r>
              <a:rPr lang="it-IT" sz="2300" dirty="0" smtClean="0">
                <a:latin typeface="Arial Narrow"/>
                <a:cs typeface="Arial Narrow"/>
              </a:rPr>
              <a:t> con parziale beneficio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Febbricola.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Addome trattabile con minima reazione di parete in fossa iliaca dx.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Ispezione anale ed esplorazione rettale negative.</a:t>
            </a:r>
          </a:p>
          <a:p>
            <a:pPr marL="109728">
              <a:defRPr/>
            </a:pPr>
            <a:endParaRPr lang="it-IT" sz="23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67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649549"/>
            <a:ext cx="8692470" cy="4154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Arial Narrow"/>
                <a:cs typeface="Arial Narrow"/>
              </a:rPr>
              <a:t>Sospetta malattia infiammatoria cronica intestinale</a:t>
            </a:r>
          </a:p>
          <a:p>
            <a:endParaRPr lang="it-IT" sz="3200" dirty="0">
              <a:latin typeface="Arial Narrow"/>
              <a:cs typeface="Arial Narrow"/>
            </a:endParaRPr>
          </a:p>
          <a:p>
            <a:r>
              <a:rPr lang="it-IT" sz="3200" dirty="0" smtClean="0">
                <a:latin typeface="Arial Narrow"/>
                <a:cs typeface="Arial Narrow"/>
              </a:rPr>
              <a:t>DD: 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Gastroenterite infettiva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Appendicite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Celiachia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Sindrome dell’intestino irritabile</a:t>
            </a:r>
            <a:endParaRPr lang="it-IT"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4232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Cosa faccio?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Esami ematochimici urgenti seguiti da valutazione specialistica?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Colonscopia?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Eco addome? Eco anse intestinali?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Esame delle feci?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Visita specialistica gastroenterologica?</a:t>
            </a: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Con o senza bollino verde??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b="1" dirty="0">
                <a:latin typeface="Arial Narrow"/>
                <a:cs typeface="Arial Narrow"/>
              </a:rPr>
              <a:t>Lo mando in Pronto Soccorso?</a:t>
            </a:r>
          </a:p>
          <a:p>
            <a:pPr marL="57150" indent="0" algn="ctr">
              <a:buNone/>
            </a:pPr>
            <a:r>
              <a:rPr lang="it-IT" dirty="0" smtClean="0">
                <a:latin typeface="Arial Narrow"/>
                <a:cs typeface="Arial Narrow"/>
              </a:rPr>
              <a:t>Durante l’attesa dei referti come lo tratto?</a:t>
            </a:r>
          </a:p>
        </p:txBody>
      </p:sp>
    </p:spTree>
    <p:extLst>
      <p:ext uri="{BB962C8B-B14F-4D97-AF65-F5344CB8AC3E}">
        <p14:creationId xmlns:p14="http://schemas.microsoft.com/office/powerpoint/2010/main" val="201588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1133</Words>
  <Application>Microsoft Macintosh PowerPoint</Application>
  <PresentationFormat>Presentazione su schermo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di PowerPoint</vt:lpstr>
      <vt:lpstr>III SESSIONE: ADDOME</vt:lpstr>
      <vt:lpstr>Presentazione di PowerPoint</vt:lpstr>
      <vt:lpstr>FEDERICA 36 aa</vt:lpstr>
      <vt:lpstr>Soggettività </vt:lpstr>
      <vt:lpstr>Oggettività </vt:lpstr>
      <vt:lpstr>FEDERICA</vt:lpstr>
      <vt:lpstr>Valutazione</vt:lpstr>
      <vt:lpstr>Piano </vt:lpstr>
      <vt:lpstr>Presentazione di PowerPoint</vt:lpstr>
      <vt:lpstr>Presentazione di PowerPoint</vt:lpstr>
      <vt:lpstr>DISTURBI DELL’ALVO</vt:lpstr>
      <vt:lpstr>DISTURBI DELL’ALVO Piano d’azione – 1     Segni/Sintomi di allarme</vt:lpstr>
      <vt:lpstr>DISTURBI DELL’ALVO Piano d’azione – 2     Segni/Sintomi non di allarme</vt:lpstr>
      <vt:lpstr>DISTURBI DELL’ALVO</vt:lpstr>
      <vt:lpstr>Presentazione di PowerPoint</vt:lpstr>
      <vt:lpstr>DISTURBI DELL’ALVO Indicazioni di follow-up</vt:lpstr>
      <vt:lpstr>Presentazione di PowerPoint</vt:lpstr>
      <vt:lpstr>…quali indagini non eseguire?</vt:lpstr>
      <vt:lpstr>…quali indagini eseguire?</vt:lpstr>
      <vt:lpstr>Preparazione Ecografia delle anse</vt:lpstr>
      <vt:lpstr>Ecografia delle anse</vt:lpstr>
      <vt:lpstr>Ecografia con delle anse</vt:lpstr>
      <vt:lpstr>Curva di enhancement</vt:lpstr>
      <vt:lpstr>Curva di enhancement</vt:lpstr>
      <vt:lpstr>Preparazione entero-TC ed entero-RM</vt:lpstr>
      <vt:lpstr>Controindicazioni</vt:lpstr>
      <vt:lpstr>Entero-TC</vt:lpstr>
      <vt:lpstr>Entero-TC</vt:lpstr>
      <vt:lpstr>Entero-RM</vt:lpstr>
      <vt:lpstr>…il referto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Francesca Caselani</cp:lastModifiedBy>
  <cp:revision>47</cp:revision>
  <dcterms:created xsi:type="dcterms:W3CDTF">2013-03-17T12:58:42Z</dcterms:created>
  <dcterms:modified xsi:type="dcterms:W3CDTF">2013-05-10T07:55:06Z</dcterms:modified>
</cp:coreProperties>
</file>