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9144000" cy="6858000"/>
  <p:notesSz cx="6858000" cy="9144000"/>
  <p:defaultTextStyle>
    <a:lvl1pPr>
      <a:defRPr>
        <a:latin typeface="Georgia"/>
        <a:ea typeface="Georgia"/>
        <a:cs typeface="Georgia"/>
        <a:sym typeface="Georgia"/>
      </a:defRPr>
    </a:lvl1pPr>
    <a:lvl2pPr indent="457200">
      <a:defRPr>
        <a:latin typeface="Georgia"/>
        <a:ea typeface="Georgia"/>
        <a:cs typeface="Georgia"/>
        <a:sym typeface="Georgia"/>
      </a:defRPr>
    </a:lvl2pPr>
    <a:lvl3pPr indent="914400">
      <a:defRPr>
        <a:latin typeface="Georgia"/>
        <a:ea typeface="Georgia"/>
        <a:cs typeface="Georgia"/>
        <a:sym typeface="Georgia"/>
      </a:defRPr>
    </a:lvl3pPr>
    <a:lvl4pPr indent="1371600">
      <a:defRPr>
        <a:latin typeface="Georgia"/>
        <a:ea typeface="Georgia"/>
        <a:cs typeface="Georgia"/>
        <a:sym typeface="Georgia"/>
      </a:defRPr>
    </a:lvl4pPr>
    <a:lvl5pPr indent="1828800">
      <a:defRPr>
        <a:latin typeface="Georgia"/>
        <a:ea typeface="Georgia"/>
        <a:cs typeface="Georgia"/>
        <a:sym typeface="Georgia"/>
      </a:defRPr>
    </a:lvl5pPr>
    <a:lvl6pPr>
      <a:defRPr>
        <a:latin typeface="Georgia"/>
        <a:ea typeface="Georgia"/>
        <a:cs typeface="Georgia"/>
        <a:sym typeface="Georgia"/>
      </a:defRPr>
    </a:lvl6pPr>
    <a:lvl7pPr>
      <a:defRPr>
        <a:latin typeface="Georgia"/>
        <a:ea typeface="Georgia"/>
        <a:cs typeface="Georgia"/>
        <a:sym typeface="Georgia"/>
      </a:defRPr>
    </a:lvl7pPr>
    <a:lvl8pPr>
      <a:defRPr>
        <a:latin typeface="Georgia"/>
        <a:ea typeface="Georgia"/>
        <a:cs typeface="Georgia"/>
        <a:sym typeface="Georgia"/>
      </a:defRPr>
    </a:lvl8pPr>
    <a:lvl9pPr>
      <a:defRPr>
        <a:latin typeface="Georgia"/>
        <a:ea typeface="Georgia"/>
        <a:cs typeface="Georgia"/>
        <a:sym typeface="Georgi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>
          <a:latin typeface="Georgia"/>
          <a:ea typeface="Georgia"/>
          <a:cs typeface="Georgi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ED2CE"/>
          </a:solidFill>
        </a:fill>
      </a:tcStyle>
    </a:wholeTbl>
    <a:band2H>
      <a:tcTxStyle b="def" i="def"/>
      <a:tcStyle>
        <a:tcBdr/>
        <a:fill>
          <a:solidFill>
            <a:srgbClr val="F7EAE8"/>
          </a:solidFill>
        </a:fill>
      </a:tcStyle>
    </a:band2H>
    <a:firstCol>
      <a:tcTxStyle b="on" i="on">
        <a:font>
          <a:latin typeface="Georgia"/>
          <a:ea typeface="Georgia"/>
          <a:cs typeface="Georg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16349"/>
          </a:solidFill>
        </a:fill>
      </a:tcStyle>
    </a:firstCol>
    <a:lastRow>
      <a:tcTxStyle b="on" i="on">
        <a:font>
          <a:latin typeface="Georgia"/>
          <a:ea typeface="Georgia"/>
          <a:cs typeface="Georg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16349"/>
          </a:solidFill>
        </a:fill>
      </a:tcStyle>
    </a:lastRow>
    <a:firstRow>
      <a:tcTxStyle b="on" i="on">
        <a:font>
          <a:latin typeface="Georgia"/>
          <a:ea typeface="Georgia"/>
          <a:cs typeface="Georg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16349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Georgia"/>
          <a:ea typeface="Georgia"/>
          <a:cs typeface="Georgi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Georgia"/>
          <a:ea typeface="Georgia"/>
          <a:cs typeface="Georg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Georgia"/>
          <a:ea typeface="Georgia"/>
          <a:cs typeface="Georg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Georgia"/>
          <a:ea typeface="Georgia"/>
          <a:cs typeface="Georg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Georgia"/>
          <a:ea typeface="Georgia"/>
          <a:cs typeface="Georgi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6E0CA"/>
          </a:solidFill>
        </a:fill>
      </a:tcStyle>
    </a:wholeTbl>
    <a:band2H>
      <a:tcTxStyle b="def" i="def"/>
      <a:tcStyle>
        <a:tcBdr/>
        <a:fill>
          <a:solidFill>
            <a:srgbClr val="F3F0E6"/>
          </a:solidFill>
        </a:fill>
      </a:tcStyle>
    </a:band2H>
    <a:firstCol>
      <a:tcTxStyle b="on" i="on">
        <a:font>
          <a:latin typeface="Georgia"/>
          <a:ea typeface="Georgia"/>
          <a:cs typeface="Georg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9A300"/>
          </a:solidFill>
        </a:fill>
      </a:tcStyle>
    </a:firstCol>
    <a:lastRow>
      <a:tcTxStyle b="on" i="on">
        <a:font>
          <a:latin typeface="Georgia"/>
          <a:ea typeface="Georgia"/>
          <a:cs typeface="Georg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9A300"/>
          </a:solidFill>
        </a:fill>
      </a:tcStyle>
    </a:lastRow>
    <a:firstRow>
      <a:tcTxStyle b="on" i="on">
        <a:font>
          <a:latin typeface="Georgia"/>
          <a:ea typeface="Georgia"/>
          <a:cs typeface="Georg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9A300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Georgia"/>
          <a:ea typeface="Georgia"/>
          <a:cs typeface="Georgi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Georgia"/>
          <a:ea typeface="Georgia"/>
          <a:cs typeface="Georgi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16349"/>
          </a:solidFill>
        </a:fill>
      </a:tcStyle>
    </a:firstCol>
    <a:lastRow>
      <a:tcTxStyle b="on" i="on">
        <a:font>
          <a:latin typeface="Georgia"/>
          <a:ea typeface="Georgia"/>
          <a:cs typeface="Georgi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Georgia"/>
          <a:ea typeface="Georgia"/>
          <a:cs typeface="Georgi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16349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Georgia"/>
          <a:ea typeface="Georgia"/>
          <a:cs typeface="Georgi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Georgia"/>
          <a:ea typeface="Georgia"/>
          <a:cs typeface="Georg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Georgia"/>
          <a:ea typeface="Georgia"/>
          <a:cs typeface="Georg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Georgia"/>
          <a:ea typeface="Georgia"/>
          <a:cs typeface="Georgi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Georgia"/>
          <a:ea typeface="Georgia"/>
          <a:cs typeface="Georgi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Georgia"/>
          <a:ea typeface="Georgia"/>
          <a:cs typeface="Georgi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Georgia"/>
          <a:ea typeface="Georgia"/>
          <a:cs typeface="Georgi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Georgia"/>
          <a:ea typeface="Georgia"/>
          <a:cs typeface="Georgi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124" name="Shape 12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300">
                <a:solidFill>
                  <a:srgbClr val="7B9899"/>
                </a:solidFill>
              </a:rPr>
              <a:t>Testo titolo</a:t>
            </a:r>
          </a:p>
        </p:txBody>
      </p:sp>
      <p:sp>
        <p:nvSpPr>
          <p:cNvPr id="17" name="Shape 1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700"/>
              <a:t>Corpo livello uno</a:t>
            </a:r>
            <a:endParaRPr sz="2700"/>
          </a:p>
          <a:p>
            <a:pPr lvl="1">
              <a:defRPr sz="1800"/>
            </a:pPr>
            <a:r>
              <a:rPr sz="2700"/>
              <a:t>Corpo livello due</a:t>
            </a:r>
            <a:endParaRPr sz="2700"/>
          </a:p>
          <a:p>
            <a:pPr lvl="2">
              <a:defRPr sz="1800"/>
            </a:pPr>
            <a:r>
              <a:rPr sz="2700"/>
              <a:t>Corpo livello tre</a:t>
            </a:r>
            <a:endParaRPr sz="2700"/>
          </a:p>
          <a:p>
            <a:pPr lvl="3">
              <a:defRPr sz="1800"/>
            </a:pPr>
            <a:r>
              <a:rPr sz="2700"/>
              <a:t>Corpo livello quattro</a:t>
            </a:r>
            <a:endParaRPr sz="2700"/>
          </a:p>
          <a:p>
            <a:pPr lvl="4">
              <a:defRPr sz="1800"/>
            </a:pPr>
            <a:r>
              <a:rPr sz="2700"/>
              <a:t>Corpo livello cinque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/>
        </p:nvSpPr>
        <p:spPr>
          <a:xfrm>
            <a:off x="152400" y="533400"/>
            <a:ext cx="8832850" cy="0"/>
          </a:xfrm>
          <a:prstGeom prst="line">
            <a:avLst/>
          </a:prstGeom>
          <a:ln w="11430">
            <a:solidFill>
              <a:srgbClr val="7B9899"/>
            </a:solidFill>
            <a:prstDash val="sysDash"/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93" name="Shape 93"/>
          <p:cNvSpPr/>
          <p:nvPr/>
        </p:nvSpPr>
        <p:spPr>
          <a:xfrm>
            <a:off x="-1" y="6705600"/>
            <a:ext cx="9144002" cy="1524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94" name="Shape 94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95" name="Shape 95"/>
          <p:cNvSpPr/>
          <p:nvPr/>
        </p:nvSpPr>
        <p:spPr>
          <a:xfrm>
            <a:off x="-1" y="0"/>
            <a:ext cx="9144002" cy="1524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96" name="Shape 96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97" name="Shape 97"/>
          <p:cNvSpPr/>
          <p:nvPr/>
        </p:nvSpPr>
        <p:spPr>
          <a:xfrm>
            <a:off x="152400" y="152400"/>
            <a:ext cx="8832850" cy="301625"/>
          </a:xfrm>
          <a:prstGeom prst="rect">
            <a:avLst/>
          </a:prstGeom>
          <a:solidFill>
            <a:srgbClr val="8CADAE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98" name="Shape 98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rgbClr val="D16349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9" name="Shape 99"/>
          <p:cNvSpPr/>
          <p:nvPr/>
        </p:nvSpPr>
        <p:spPr>
          <a:xfrm>
            <a:off x="152400" y="155575"/>
            <a:ext cx="8832850" cy="6546850"/>
          </a:xfrm>
          <a:prstGeom prst="rect">
            <a:avLst/>
          </a:prstGeom>
          <a:ln>
            <a:solidFill>
              <a:srgbClr val="7B9899"/>
            </a:solidFill>
            <a:round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100" name="Shape 100"/>
          <p:cNvSpPr/>
          <p:nvPr/>
        </p:nvSpPr>
        <p:spPr>
          <a:xfrm>
            <a:off x="1295399" y="228599"/>
            <a:ext cx="609602" cy="6096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01" name="Shape 101"/>
          <p:cNvSpPr/>
          <p:nvPr/>
        </p:nvSpPr>
        <p:spPr>
          <a:xfrm>
            <a:off x="1390649" y="323849"/>
            <a:ext cx="419101" cy="4191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50800" cap="rnd">
            <a:solidFill>
              <a:srgbClr val="7B9899"/>
            </a:solidFill>
            <a:round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02" name="Shape 102"/>
          <p:cNvSpPr/>
          <p:nvPr/>
        </p:nvSpPr>
        <p:spPr>
          <a:xfrm>
            <a:off x="149225" y="6388100"/>
            <a:ext cx="8832850" cy="309563"/>
          </a:xfrm>
          <a:prstGeom prst="rect">
            <a:avLst/>
          </a:prstGeom>
          <a:solidFill>
            <a:srgbClr val="8CADAE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103" name="Shape 10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300">
                <a:solidFill>
                  <a:srgbClr val="7B9899"/>
                </a:solidFill>
              </a:rPr>
              <a:t>Testo titolo</a:t>
            </a:r>
          </a:p>
        </p:txBody>
      </p:sp>
      <p:sp>
        <p:nvSpPr>
          <p:cNvPr id="104" name="Shape 10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700"/>
              <a:t>Corpo livello uno</a:t>
            </a:r>
            <a:endParaRPr sz="2700"/>
          </a:p>
          <a:p>
            <a:pPr lvl="1">
              <a:defRPr sz="1800"/>
            </a:pPr>
            <a:r>
              <a:rPr sz="2700"/>
              <a:t>Corpo livello due</a:t>
            </a:r>
            <a:endParaRPr sz="2700"/>
          </a:p>
          <a:p>
            <a:pPr lvl="2">
              <a:defRPr sz="1800"/>
            </a:pPr>
            <a:r>
              <a:rPr sz="2700"/>
              <a:t>Corpo livello tre</a:t>
            </a:r>
            <a:endParaRPr sz="2700"/>
          </a:p>
          <a:p>
            <a:pPr lvl="3">
              <a:defRPr sz="1800"/>
            </a:pPr>
            <a:r>
              <a:rPr sz="2700"/>
              <a:t>Corpo livello quattro</a:t>
            </a:r>
            <a:endParaRPr sz="2700"/>
          </a:p>
          <a:p>
            <a:pPr lvl="4">
              <a:defRPr sz="1800"/>
            </a:pPr>
            <a:r>
              <a:rPr sz="2700"/>
              <a:t>Corpo livello cinque</a:t>
            </a:r>
          </a:p>
        </p:txBody>
      </p:sp>
      <p:sp>
        <p:nvSpPr>
          <p:cNvPr id="105" name="Shape 105"/>
          <p:cNvSpPr/>
          <p:nvPr>
            <p:ph type="sldNum" sz="quarter" idx="2"/>
          </p:nvPr>
        </p:nvSpPr>
        <p:spPr>
          <a:xfrm>
            <a:off x="1371600" y="367029"/>
            <a:ext cx="457200" cy="332741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bg>
      <p:bgPr>
        <a:solidFill>
          <a:srgbClr val="C5D1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300">
                <a:solidFill>
                  <a:srgbClr val="7B9899"/>
                </a:solidFill>
              </a:rPr>
              <a:t>Testo titolo</a:t>
            </a:r>
          </a:p>
        </p:txBody>
      </p:sp>
      <p:sp>
        <p:nvSpPr>
          <p:cNvPr id="108" name="Shape 10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700"/>
              <a:t>Corpo livello uno</a:t>
            </a:r>
            <a:endParaRPr sz="2700"/>
          </a:p>
          <a:p>
            <a:pPr lvl="1">
              <a:defRPr sz="1800"/>
            </a:pPr>
            <a:r>
              <a:rPr sz="2700"/>
              <a:t>Corpo livello due</a:t>
            </a:r>
            <a:endParaRPr sz="2700"/>
          </a:p>
          <a:p>
            <a:pPr lvl="2">
              <a:defRPr sz="1800"/>
            </a:pPr>
            <a:r>
              <a:rPr sz="2700"/>
              <a:t>Corpo livello tre</a:t>
            </a:r>
            <a:endParaRPr sz="2700"/>
          </a:p>
          <a:p>
            <a:pPr lvl="3">
              <a:defRPr sz="1800"/>
            </a:pPr>
            <a:r>
              <a:rPr sz="2700"/>
              <a:t>Corpo livello quattro</a:t>
            </a:r>
            <a:endParaRPr sz="2700"/>
          </a:p>
          <a:p>
            <a:pPr lvl="4">
              <a:defRPr sz="1800"/>
            </a:pPr>
            <a:r>
              <a:rPr sz="2700"/>
              <a:t>Corpo livello cinque</a:t>
            </a:r>
          </a:p>
        </p:txBody>
      </p:sp>
      <p:sp>
        <p:nvSpPr>
          <p:cNvPr id="109" name="Shape 10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Default">
    <p:bg>
      <p:bgPr>
        <a:solidFill>
          <a:srgbClr val="C5D1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/>
        </p:nvSpPr>
        <p:spPr>
          <a:xfrm>
            <a:off x="-1" y="6705600"/>
            <a:ext cx="9144002" cy="1524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112" name="Shape 112"/>
          <p:cNvSpPr/>
          <p:nvPr/>
        </p:nvSpPr>
        <p:spPr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113" name="Shape 113"/>
          <p:cNvSpPr/>
          <p:nvPr/>
        </p:nvSpPr>
        <p:spPr>
          <a:xfrm>
            <a:off x="-1" y="0"/>
            <a:ext cx="9144002" cy="15557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114" name="Shape 114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115" name="Shape 115"/>
          <p:cNvSpPr/>
          <p:nvPr/>
        </p:nvSpPr>
        <p:spPr>
          <a:xfrm>
            <a:off x="146050" y="6391275"/>
            <a:ext cx="8832850" cy="309563"/>
          </a:xfrm>
          <a:prstGeom prst="rect">
            <a:avLst/>
          </a:prstGeom>
          <a:solidFill>
            <a:srgbClr val="8CADAE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116" name="Shape 116"/>
          <p:cNvSpPr/>
          <p:nvPr/>
        </p:nvSpPr>
        <p:spPr>
          <a:xfrm>
            <a:off x="152400" y="155575"/>
            <a:ext cx="8832850" cy="6546850"/>
          </a:xfrm>
          <a:prstGeom prst="rect">
            <a:avLst/>
          </a:prstGeom>
          <a:ln>
            <a:solidFill>
              <a:srgbClr val="7B9899"/>
            </a:solidFill>
            <a:round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117" name="Shape 117"/>
          <p:cNvSpPr/>
          <p:nvPr/>
        </p:nvSpPr>
        <p:spPr>
          <a:xfrm flipH="1">
            <a:off x="7144385" y="156209"/>
            <a:ext cx="1" cy="6245227"/>
          </a:xfrm>
          <a:prstGeom prst="line">
            <a:avLst/>
          </a:prstGeom>
          <a:ln>
            <a:solidFill>
              <a:srgbClr val="7B9899"/>
            </a:solidFill>
            <a:prstDash val="sysDash"/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118" name="Shape 118"/>
          <p:cNvSpPr/>
          <p:nvPr/>
        </p:nvSpPr>
        <p:spPr>
          <a:xfrm>
            <a:off x="6838949" y="2925762"/>
            <a:ext cx="609602" cy="6096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19" name="Shape 119"/>
          <p:cNvSpPr/>
          <p:nvPr/>
        </p:nvSpPr>
        <p:spPr>
          <a:xfrm>
            <a:off x="6934199" y="3021012"/>
            <a:ext cx="420689" cy="4191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50800" cap="rnd">
            <a:solidFill>
              <a:srgbClr val="7B9899"/>
            </a:solidFill>
            <a:round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0" name="Shape 12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300">
                <a:solidFill>
                  <a:srgbClr val="7B9899"/>
                </a:solidFill>
              </a:rPr>
              <a:t>Testo titolo</a:t>
            </a:r>
          </a:p>
        </p:txBody>
      </p:sp>
      <p:sp>
        <p:nvSpPr>
          <p:cNvPr id="121" name="Shape 12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700"/>
              <a:t>Corpo livello uno</a:t>
            </a:r>
            <a:endParaRPr sz="2700"/>
          </a:p>
          <a:p>
            <a:pPr lvl="1">
              <a:defRPr sz="1800"/>
            </a:pPr>
            <a:r>
              <a:rPr sz="2700"/>
              <a:t>Corpo livello due</a:t>
            </a:r>
            <a:endParaRPr sz="2700"/>
          </a:p>
          <a:p>
            <a:pPr lvl="2">
              <a:defRPr sz="1800"/>
            </a:pPr>
            <a:r>
              <a:rPr sz="2700"/>
              <a:t>Corpo livello tre</a:t>
            </a:r>
            <a:endParaRPr sz="2700"/>
          </a:p>
          <a:p>
            <a:pPr lvl="3">
              <a:defRPr sz="1800"/>
            </a:pPr>
            <a:r>
              <a:rPr sz="2700"/>
              <a:t>Corpo livello quattro</a:t>
            </a:r>
            <a:endParaRPr sz="2700"/>
          </a:p>
          <a:p>
            <a:pPr lvl="4">
              <a:defRPr sz="1800"/>
            </a:pPr>
            <a:r>
              <a:rPr sz="2700"/>
              <a:t>Corpo livello cinque</a:t>
            </a:r>
          </a:p>
        </p:txBody>
      </p:sp>
      <p:sp>
        <p:nvSpPr>
          <p:cNvPr id="122" name="Shape 122"/>
          <p:cNvSpPr/>
          <p:nvPr>
            <p:ph type="sldNum" sz="quarter" idx="2"/>
          </p:nvPr>
        </p:nvSpPr>
        <p:spPr>
          <a:xfrm>
            <a:off x="6915150" y="3064192"/>
            <a:ext cx="457200" cy="332741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Default">
    <p:bg>
      <p:bgPr>
        <a:solidFill>
          <a:srgbClr val="C5D1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-1" y="6705600"/>
            <a:ext cx="9144002" cy="1524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20" name="Shape 20"/>
          <p:cNvSpPr/>
          <p:nvPr/>
        </p:nvSpPr>
        <p:spPr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21" name="Shape 21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22" name="Shape 22"/>
          <p:cNvSpPr/>
          <p:nvPr/>
        </p:nvSpPr>
        <p:spPr>
          <a:xfrm>
            <a:off x="-1" y="0"/>
            <a:ext cx="9144002" cy="25146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23" name="Shape 23"/>
          <p:cNvSpPr/>
          <p:nvPr/>
        </p:nvSpPr>
        <p:spPr>
          <a:xfrm>
            <a:off x="146050" y="6391275"/>
            <a:ext cx="8832850" cy="309563"/>
          </a:xfrm>
          <a:prstGeom prst="rect">
            <a:avLst/>
          </a:prstGeom>
          <a:solidFill>
            <a:srgbClr val="8CADAE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24" name="Shape 24"/>
          <p:cNvSpPr/>
          <p:nvPr/>
        </p:nvSpPr>
        <p:spPr>
          <a:xfrm>
            <a:off x="155575" y="2419350"/>
            <a:ext cx="8832850" cy="0"/>
          </a:xfrm>
          <a:prstGeom prst="line">
            <a:avLst/>
          </a:prstGeom>
          <a:ln w="11430">
            <a:solidFill>
              <a:srgbClr val="7B9899"/>
            </a:solidFill>
            <a:prstDash val="sysDash"/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25" name="Shape 25"/>
          <p:cNvSpPr/>
          <p:nvPr/>
        </p:nvSpPr>
        <p:spPr>
          <a:xfrm>
            <a:off x="152400" y="152400"/>
            <a:ext cx="8832850" cy="6546850"/>
          </a:xfrm>
          <a:prstGeom prst="rect">
            <a:avLst/>
          </a:prstGeom>
          <a:ln>
            <a:solidFill>
              <a:srgbClr val="7B9899"/>
            </a:solidFill>
            <a:round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26" name="Shape 26"/>
          <p:cNvSpPr/>
          <p:nvPr/>
        </p:nvSpPr>
        <p:spPr>
          <a:xfrm>
            <a:off x="4267199" y="2114549"/>
            <a:ext cx="609602" cy="6096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7" name="Shape 27"/>
          <p:cNvSpPr/>
          <p:nvPr/>
        </p:nvSpPr>
        <p:spPr>
          <a:xfrm>
            <a:off x="4362449" y="2209799"/>
            <a:ext cx="419101" cy="420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50800" cap="rnd">
            <a:solidFill>
              <a:srgbClr val="7B9899"/>
            </a:solidFill>
            <a:round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8" name="Shape 28"/>
          <p:cNvSpPr/>
          <p:nvPr>
            <p:ph type="sldNum" sz="quarter" idx="2"/>
          </p:nvPr>
        </p:nvSpPr>
        <p:spPr>
          <a:xfrm>
            <a:off x="4343400" y="2252979"/>
            <a:ext cx="457200" cy="332741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bg>
      <p:bgPr>
        <a:solidFill>
          <a:srgbClr val="C5D1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type="sldNum" sz="quarter" idx="2"/>
          </p:nvPr>
        </p:nvSpPr>
        <p:spPr>
          <a:xfrm>
            <a:off x="4362450" y="1081404"/>
            <a:ext cx="457200" cy="332741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33" name="Shape 33"/>
          <p:cNvSpPr/>
          <p:nvPr/>
        </p:nvSpPr>
        <p:spPr>
          <a:xfrm>
            <a:off x="-1" y="6705600"/>
            <a:ext cx="9144002" cy="1524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34" name="Shape 34"/>
          <p:cNvSpPr/>
          <p:nvPr/>
        </p:nvSpPr>
        <p:spPr>
          <a:xfrm>
            <a:off x="-1" y="0"/>
            <a:ext cx="9144002" cy="1524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35" name="Shape 35"/>
          <p:cNvSpPr/>
          <p:nvPr/>
        </p:nvSpPr>
        <p:spPr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36" name="Shape 36"/>
          <p:cNvSpPr/>
          <p:nvPr/>
        </p:nvSpPr>
        <p:spPr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37" name="Shape 37"/>
          <p:cNvSpPr/>
          <p:nvPr/>
        </p:nvSpPr>
        <p:spPr>
          <a:xfrm>
            <a:off x="155575" y="142875"/>
            <a:ext cx="8832850" cy="2139950"/>
          </a:xfrm>
          <a:prstGeom prst="rect">
            <a:avLst/>
          </a:prstGeom>
          <a:solidFill>
            <a:srgbClr val="D16349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38" name="Shape 38"/>
          <p:cNvSpPr/>
          <p:nvPr/>
        </p:nvSpPr>
        <p:spPr>
          <a:xfrm>
            <a:off x="146050" y="6391275"/>
            <a:ext cx="8832850" cy="309563"/>
          </a:xfrm>
          <a:prstGeom prst="rect">
            <a:avLst/>
          </a:prstGeom>
          <a:solidFill>
            <a:srgbClr val="8CADAE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39" name="Shape 39"/>
          <p:cNvSpPr/>
          <p:nvPr/>
        </p:nvSpPr>
        <p:spPr>
          <a:xfrm>
            <a:off x="152400" y="152400"/>
            <a:ext cx="8832850" cy="6546850"/>
          </a:xfrm>
          <a:prstGeom prst="rect">
            <a:avLst/>
          </a:prstGeom>
          <a:ln>
            <a:solidFill>
              <a:srgbClr val="7B9899"/>
            </a:solidFill>
            <a:round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40" name="Shape 40"/>
          <p:cNvSpPr/>
          <p:nvPr/>
        </p:nvSpPr>
        <p:spPr>
          <a:xfrm>
            <a:off x="152400" y="2438400"/>
            <a:ext cx="8832850" cy="0"/>
          </a:xfrm>
          <a:prstGeom prst="line">
            <a:avLst/>
          </a:prstGeom>
          <a:ln w="11430">
            <a:solidFill>
              <a:srgbClr val="7B9899"/>
            </a:solidFill>
            <a:prstDash val="sysDash"/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41" name="Shape 41"/>
          <p:cNvSpPr/>
          <p:nvPr/>
        </p:nvSpPr>
        <p:spPr>
          <a:xfrm>
            <a:off x="4267199" y="2114549"/>
            <a:ext cx="609602" cy="6096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2" name="Shape 42"/>
          <p:cNvSpPr/>
          <p:nvPr/>
        </p:nvSpPr>
        <p:spPr>
          <a:xfrm>
            <a:off x="4362449" y="2209799"/>
            <a:ext cx="419101" cy="420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50800" cap="rnd">
            <a:solidFill>
              <a:srgbClr val="7B9899"/>
            </a:solidFill>
            <a:round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3" name="Shape 4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300">
                <a:solidFill>
                  <a:srgbClr val="7B9899"/>
                </a:solidFill>
              </a:rPr>
              <a:t>Testo titolo</a:t>
            </a:r>
          </a:p>
        </p:txBody>
      </p:sp>
      <p:sp>
        <p:nvSpPr>
          <p:cNvPr id="44" name="Shape 4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700"/>
              <a:t>Corpo livello uno</a:t>
            </a:r>
            <a:endParaRPr sz="2700"/>
          </a:p>
          <a:p>
            <a:pPr lvl="1">
              <a:defRPr sz="1800"/>
            </a:pPr>
            <a:r>
              <a:rPr sz="2700"/>
              <a:t>Corpo livello due</a:t>
            </a:r>
            <a:endParaRPr sz="2700"/>
          </a:p>
          <a:p>
            <a:pPr lvl="2">
              <a:defRPr sz="1800"/>
            </a:pPr>
            <a:r>
              <a:rPr sz="2700"/>
              <a:t>Corpo livello tre</a:t>
            </a:r>
            <a:endParaRPr sz="2700"/>
          </a:p>
          <a:p>
            <a:pPr lvl="3">
              <a:defRPr sz="1800"/>
            </a:pPr>
            <a:r>
              <a:rPr sz="2700"/>
              <a:t>Corpo livello quattro</a:t>
            </a:r>
            <a:endParaRPr sz="2700"/>
          </a:p>
          <a:p>
            <a:pPr lvl="4">
              <a:defRPr sz="1800"/>
            </a:pPr>
            <a:r>
              <a:rPr sz="2700"/>
              <a:t>Corpo livello cinque</a:t>
            </a:r>
          </a:p>
        </p:txBody>
      </p:sp>
      <p:sp>
        <p:nvSpPr>
          <p:cNvPr id="45" name="Shape 45"/>
          <p:cNvSpPr/>
          <p:nvPr>
            <p:ph type="sldNum" sz="quarter" idx="2"/>
          </p:nvPr>
        </p:nvSpPr>
        <p:spPr>
          <a:xfrm>
            <a:off x="4343400" y="2252979"/>
            <a:ext cx="457200" cy="332741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bg>
      <p:bgPr>
        <a:solidFill>
          <a:srgbClr val="C5D1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/>
        </p:nvSpPr>
        <p:spPr>
          <a:xfrm flipV="1">
            <a:off x="4562474" y="1576387"/>
            <a:ext cx="9527" cy="4818064"/>
          </a:xfrm>
          <a:prstGeom prst="line">
            <a:avLst/>
          </a:prstGeom>
          <a:ln>
            <a:solidFill>
              <a:srgbClr val="646B86"/>
            </a:solidFill>
            <a:prstDash val="sysDash"/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48" name="Shape 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300">
                <a:solidFill>
                  <a:srgbClr val="7B9899"/>
                </a:solidFill>
              </a:rPr>
              <a:t>Testo titolo</a:t>
            </a:r>
          </a:p>
        </p:txBody>
      </p:sp>
      <p:sp>
        <p:nvSpPr>
          <p:cNvPr id="49" name="Shape 4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700"/>
              <a:t>Corpo livello uno</a:t>
            </a:r>
            <a:endParaRPr sz="2700"/>
          </a:p>
          <a:p>
            <a:pPr lvl="1">
              <a:defRPr sz="1800"/>
            </a:pPr>
            <a:r>
              <a:rPr sz="2700"/>
              <a:t>Corpo livello due</a:t>
            </a:r>
            <a:endParaRPr sz="2700"/>
          </a:p>
          <a:p>
            <a:pPr lvl="2">
              <a:defRPr sz="1800"/>
            </a:pPr>
            <a:r>
              <a:rPr sz="2700"/>
              <a:t>Corpo livello tre</a:t>
            </a:r>
            <a:endParaRPr sz="2700"/>
          </a:p>
          <a:p>
            <a:pPr lvl="3">
              <a:defRPr sz="1800"/>
            </a:pPr>
            <a:r>
              <a:rPr sz="2700"/>
              <a:t>Corpo livello quattro</a:t>
            </a:r>
            <a:endParaRPr sz="2700"/>
          </a:p>
          <a:p>
            <a:pPr lvl="4">
              <a:defRPr sz="1800"/>
            </a:pPr>
            <a:r>
              <a:rPr sz="2700"/>
              <a:t>Corpo livello cinque</a:t>
            </a:r>
          </a:p>
        </p:txBody>
      </p:sp>
      <p:sp>
        <p:nvSpPr>
          <p:cNvPr id="50" name="Shape 5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Default">
    <p:bg>
      <p:bgPr>
        <a:solidFill>
          <a:srgbClr val="C5D1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 flipV="1">
            <a:off x="4572000" y="2200275"/>
            <a:ext cx="0" cy="4187825"/>
          </a:xfrm>
          <a:prstGeom prst="line">
            <a:avLst/>
          </a:prstGeom>
          <a:ln>
            <a:solidFill>
              <a:srgbClr val="646B86"/>
            </a:solidFill>
            <a:prstDash val="sysDash"/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53" name="Shape 53"/>
          <p:cNvSpPr/>
          <p:nvPr/>
        </p:nvSpPr>
        <p:spPr>
          <a:xfrm>
            <a:off x="-1" y="0"/>
            <a:ext cx="9144002" cy="14478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54" name="Shape 54"/>
          <p:cNvSpPr/>
          <p:nvPr/>
        </p:nvSpPr>
        <p:spPr>
          <a:xfrm>
            <a:off x="-1" y="6705600"/>
            <a:ext cx="9144002" cy="1524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55" name="Shape 55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56" name="Shape 56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57" name="Shape 57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rgbClr val="D16349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8" name="Shape 58"/>
          <p:cNvSpPr/>
          <p:nvPr/>
        </p:nvSpPr>
        <p:spPr>
          <a:xfrm>
            <a:off x="146050" y="6391275"/>
            <a:ext cx="8832850" cy="311150"/>
          </a:xfrm>
          <a:prstGeom prst="rect">
            <a:avLst/>
          </a:prstGeom>
          <a:solidFill>
            <a:srgbClr val="8CADAE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59" name="Shape 59"/>
          <p:cNvSpPr/>
          <p:nvPr/>
        </p:nvSpPr>
        <p:spPr>
          <a:xfrm>
            <a:off x="152400" y="1279525"/>
            <a:ext cx="8832850" cy="0"/>
          </a:xfrm>
          <a:prstGeom prst="line">
            <a:avLst/>
          </a:prstGeom>
          <a:ln w="11430">
            <a:solidFill>
              <a:srgbClr val="7B9899"/>
            </a:solidFill>
            <a:prstDash val="sysDash"/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60" name="Shape 60"/>
          <p:cNvSpPr/>
          <p:nvPr/>
        </p:nvSpPr>
        <p:spPr>
          <a:xfrm>
            <a:off x="152400" y="155575"/>
            <a:ext cx="8832850" cy="6546850"/>
          </a:xfrm>
          <a:prstGeom prst="rect">
            <a:avLst/>
          </a:prstGeom>
          <a:ln>
            <a:solidFill>
              <a:srgbClr val="7B9899"/>
            </a:solidFill>
            <a:round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61" name="Shape 61"/>
          <p:cNvSpPr/>
          <p:nvPr/>
        </p:nvSpPr>
        <p:spPr>
          <a:xfrm>
            <a:off x="4267199" y="955674"/>
            <a:ext cx="609602" cy="6096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2" name="Shape 62"/>
          <p:cNvSpPr/>
          <p:nvPr/>
        </p:nvSpPr>
        <p:spPr>
          <a:xfrm>
            <a:off x="4362449" y="1050924"/>
            <a:ext cx="419101" cy="420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50800" cap="rnd">
            <a:solidFill>
              <a:srgbClr val="7B9899"/>
            </a:solidFill>
            <a:round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3" name="Shape 6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300">
                <a:solidFill>
                  <a:srgbClr val="7B9899"/>
                </a:solidFill>
              </a:rPr>
              <a:t>Testo titolo</a:t>
            </a:r>
          </a:p>
        </p:txBody>
      </p:sp>
      <p:sp>
        <p:nvSpPr>
          <p:cNvPr id="64" name="Shape 6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700"/>
              <a:t>Corpo livello uno</a:t>
            </a:r>
            <a:endParaRPr sz="2700"/>
          </a:p>
          <a:p>
            <a:pPr lvl="1">
              <a:defRPr sz="1800"/>
            </a:pPr>
            <a:r>
              <a:rPr sz="2700"/>
              <a:t>Corpo livello due</a:t>
            </a:r>
            <a:endParaRPr sz="2700"/>
          </a:p>
          <a:p>
            <a:pPr lvl="2">
              <a:defRPr sz="1800"/>
            </a:pPr>
            <a:r>
              <a:rPr sz="2700"/>
              <a:t>Corpo livello tre</a:t>
            </a:r>
            <a:endParaRPr sz="2700"/>
          </a:p>
          <a:p>
            <a:pPr lvl="3">
              <a:defRPr sz="1800"/>
            </a:pPr>
            <a:r>
              <a:rPr sz="2700"/>
              <a:t>Corpo livello quattro</a:t>
            </a:r>
            <a:endParaRPr sz="2700"/>
          </a:p>
          <a:p>
            <a:pPr lvl="4">
              <a:defRPr sz="1800"/>
            </a:pPr>
            <a:r>
              <a:rPr sz="2700"/>
              <a:t>Corpo livello cinque</a:t>
            </a:r>
          </a:p>
        </p:txBody>
      </p:sp>
      <p:sp>
        <p:nvSpPr>
          <p:cNvPr id="65" name="Shape 65"/>
          <p:cNvSpPr/>
          <p:nvPr>
            <p:ph type="sldNum" sz="quarter" idx="2"/>
          </p:nvPr>
        </p:nvSpPr>
        <p:spPr>
          <a:xfrm>
            <a:off x="4343400" y="1097279"/>
            <a:ext cx="457200" cy="332741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300">
                <a:solidFill>
                  <a:srgbClr val="7B9899"/>
                </a:solidFill>
              </a:rPr>
              <a:t>Testo titolo</a:t>
            </a:r>
          </a:p>
        </p:txBody>
      </p:sp>
      <p:sp>
        <p:nvSpPr>
          <p:cNvPr id="68" name="Shape 6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700"/>
              <a:t>Corpo livello uno</a:t>
            </a:r>
            <a:endParaRPr sz="2700"/>
          </a:p>
          <a:p>
            <a:pPr lvl="1">
              <a:defRPr sz="1800"/>
            </a:pPr>
            <a:r>
              <a:rPr sz="2700"/>
              <a:t>Corpo livello due</a:t>
            </a:r>
            <a:endParaRPr sz="2700"/>
          </a:p>
          <a:p>
            <a:pPr lvl="2">
              <a:defRPr sz="1800"/>
            </a:pPr>
            <a:r>
              <a:rPr sz="2700"/>
              <a:t>Corpo livello tre</a:t>
            </a:r>
            <a:endParaRPr sz="2700"/>
          </a:p>
          <a:p>
            <a:pPr lvl="3">
              <a:defRPr sz="1800"/>
            </a:pPr>
            <a:r>
              <a:rPr sz="2700"/>
              <a:t>Corpo livello quattro</a:t>
            </a:r>
            <a:endParaRPr sz="2700"/>
          </a:p>
          <a:p>
            <a:pPr lvl="4">
              <a:defRPr sz="1800"/>
            </a:pPr>
            <a:r>
              <a:rPr sz="2700"/>
              <a:t>Corpo livello cinque</a:t>
            </a:r>
          </a:p>
        </p:txBody>
      </p:sp>
      <p:sp>
        <p:nvSpPr>
          <p:cNvPr id="69" name="Shape 69"/>
          <p:cNvSpPr/>
          <p:nvPr>
            <p:ph type="sldNum" sz="quarter" idx="2"/>
          </p:nvPr>
        </p:nvSpPr>
        <p:spPr>
          <a:xfrm>
            <a:off x="4343400" y="1090929"/>
            <a:ext cx="457200" cy="332741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/>
        </p:nvSpPr>
        <p:spPr>
          <a:xfrm>
            <a:off x="-1" y="6705600"/>
            <a:ext cx="9144002" cy="1524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72" name="Shape 72"/>
          <p:cNvSpPr/>
          <p:nvPr/>
        </p:nvSpPr>
        <p:spPr>
          <a:xfrm>
            <a:off x="-1" y="0"/>
            <a:ext cx="9144002" cy="15557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73" name="Shape 73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74" name="Shape 74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75" name="Shape 75"/>
          <p:cNvSpPr/>
          <p:nvPr/>
        </p:nvSpPr>
        <p:spPr>
          <a:xfrm>
            <a:off x="146050" y="6391275"/>
            <a:ext cx="8832850" cy="309563"/>
          </a:xfrm>
          <a:prstGeom prst="rect">
            <a:avLst/>
          </a:prstGeom>
          <a:solidFill>
            <a:srgbClr val="8CADAE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76" name="Shape 76"/>
          <p:cNvSpPr/>
          <p:nvPr/>
        </p:nvSpPr>
        <p:spPr>
          <a:xfrm>
            <a:off x="152400" y="158750"/>
            <a:ext cx="8832850" cy="6546850"/>
          </a:xfrm>
          <a:prstGeom prst="rect">
            <a:avLst/>
          </a:prstGeom>
          <a:ln>
            <a:solidFill>
              <a:srgbClr val="7B9899"/>
            </a:solidFill>
            <a:round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77" name="Shape 77"/>
          <p:cNvSpPr/>
          <p:nvPr>
            <p:ph type="sldNum" sz="quarter" idx="2"/>
          </p:nvPr>
        </p:nvSpPr>
        <p:spPr>
          <a:xfrm>
            <a:off x="4267200" y="6378892"/>
            <a:ext cx="609600" cy="3327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/>
        </p:nvSpPr>
        <p:spPr>
          <a:xfrm>
            <a:off x="152400" y="152400"/>
            <a:ext cx="8832850" cy="304800"/>
          </a:xfrm>
          <a:prstGeom prst="rect">
            <a:avLst/>
          </a:prstGeom>
          <a:solidFill>
            <a:srgbClr val="8CADAE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80" name="Shape 80"/>
          <p:cNvSpPr/>
          <p:nvPr/>
        </p:nvSpPr>
        <p:spPr>
          <a:xfrm>
            <a:off x="-1" y="6705600"/>
            <a:ext cx="9144002" cy="1524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81" name="Shape 81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82" name="Shape 82"/>
          <p:cNvSpPr/>
          <p:nvPr/>
        </p:nvSpPr>
        <p:spPr>
          <a:xfrm>
            <a:off x="-1" y="0"/>
            <a:ext cx="9144002" cy="119063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83" name="Shape 83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84" name="Shape 84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rgbClr val="D16349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5" name="Shape 85"/>
          <p:cNvSpPr/>
          <p:nvPr/>
        </p:nvSpPr>
        <p:spPr>
          <a:xfrm>
            <a:off x="152400" y="152400"/>
            <a:ext cx="8832850" cy="6546850"/>
          </a:xfrm>
          <a:prstGeom prst="rect">
            <a:avLst/>
          </a:prstGeom>
          <a:ln>
            <a:solidFill>
              <a:srgbClr val="7B9899"/>
            </a:solidFill>
            <a:round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86" name="Shape 86"/>
          <p:cNvSpPr/>
          <p:nvPr/>
        </p:nvSpPr>
        <p:spPr>
          <a:xfrm>
            <a:off x="152400" y="533400"/>
            <a:ext cx="8832850" cy="0"/>
          </a:xfrm>
          <a:prstGeom prst="line">
            <a:avLst/>
          </a:prstGeom>
          <a:ln w="11430">
            <a:solidFill>
              <a:srgbClr val="7B9899"/>
            </a:solidFill>
            <a:prstDash val="sysDash"/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87" name="Shape 87"/>
          <p:cNvSpPr/>
          <p:nvPr/>
        </p:nvSpPr>
        <p:spPr>
          <a:xfrm>
            <a:off x="1295399" y="228599"/>
            <a:ext cx="609602" cy="6096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8" name="Shape 88"/>
          <p:cNvSpPr/>
          <p:nvPr/>
        </p:nvSpPr>
        <p:spPr>
          <a:xfrm>
            <a:off x="1390649" y="323849"/>
            <a:ext cx="419101" cy="4191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50800" cap="rnd">
            <a:solidFill>
              <a:srgbClr val="7B9899"/>
            </a:solidFill>
            <a:round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9" name="Shape 89"/>
          <p:cNvSpPr/>
          <p:nvPr/>
        </p:nvSpPr>
        <p:spPr>
          <a:xfrm>
            <a:off x="149225" y="6388100"/>
            <a:ext cx="8832850" cy="309563"/>
          </a:xfrm>
          <a:prstGeom prst="rect">
            <a:avLst/>
          </a:prstGeom>
          <a:solidFill>
            <a:srgbClr val="8CADAE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90" name="Shape 90"/>
          <p:cNvSpPr/>
          <p:nvPr>
            <p:ph type="sldNum" sz="quarter" idx="2"/>
          </p:nvPr>
        </p:nvSpPr>
        <p:spPr>
          <a:xfrm>
            <a:off x="1371600" y="367029"/>
            <a:ext cx="457200" cy="332741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-1" y="6705600"/>
            <a:ext cx="9144002" cy="1524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3" name="Shape 3"/>
          <p:cNvSpPr/>
          <p:nvPr/>
        </p:nvSpPr>
        <p:spPr>
          <a:xfrm>
            <a:off x="-1" y="0"/>
            <a:ext cx="9144002" cy="139382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4" name="Shape 4"/>
          <p:cNvSpPr/>
          <p:nvPr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5" name="Shape 5"/>
          <p:cNvSpPr/>
          <p:nvPr/>
        </p:nvSpPr>
        <p:spPr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6" name="Shape 6"/>
          <p:cNvSpPr/>
          <p:nvPr/>
        </p:nvSpPr>
        <p:spPr>
          <a:xfrm>
            <a:off x="149225" y="6388100"/>
            <a:ext cx="8832850" cy="309563"/>
          </a:xfrm>
          <a:prstGeom prst="rect">
            <a:avLst/>
          </a:prstGeom>
          <a:solidFill>
            <a:srgbClr val="8CADAE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7" name="Shape 7"/>
          <p:cNvSpPr/>
          <p:nvPr/>
        </p:nvSpPr>
        <p:spPr>
          <a:xfrm>
            <a:off x="152400" y="155575"/>
            <a:ext cx="8832850" cy="6546850"/>
          </a:xfrm>
          <a:prstGeom prst="rect">
            <a:avLst/>
          </a:prstGeom>
          <a:ln>
            <a:solidFill>
              <a:srgbClr val="7B9899"/>
            </a:solidFill>
            <a:round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8" name="Shape 8"/>
          <p:cNvSpPr/>
          <p:nvPr/>
        </p:nvSpPr>
        <p:spPr>
          <a:xfrm>
            <a:off x="152400" y="1276350"/>
            <a:ext cx="8832850" cy="0"/>
          </a:xfrm>
          <a:prstGeom prst="line">
            <a:avLst/>
          </a:prstGeom>
          <a:ln>
            <a:solidFill>
              <a:srgbClr val="7B9899"/>
            </a:solidFill>
            <a:prstDash val="sysDash"/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9" name="Shape 9"/>
          <p:cNvSpPr/>
          <p:nvPr/>
        </p:nvSpPr>
        <p:spPr>
          <a:xfrm>
            <a:off x="4267199" y="955674"/>
            <a:ext cx="609602" cy="6096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0" name="Shape 10"/>
          <p:cNvSpPr/>
          <p:nvPr/>
        </p:nvSpPr>
        <p:spPr>
          <a:xfrm>
            <a:off x="4362449" y="1050924"/>
            <a:ext cx="419101" cy="420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fill="norm" stroke="1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50800" cap="rnd">
            <a:solidFill>
              <a:srgbClr val="7B9899"/>
            </a:solidFill>
            <a:round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1" name="Shape 11"/>
          <p:cNvSpPr/>
          <p:nvPr>
            <p:ph type="sldNum" sz="quarter" idx="2"/>
          </p:nvPr>
        </p:nvSpPr>
        <p:spPr>
          <a:xfrm>
            <a:off x="4343400" y="1094104"/>
            <a:ext cx="457200" cy="3327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pPr lvl="0"/>
            <a:fld id="{86CB4B4D-7CA3-9044-876B-883B54F8677D}" type="slidenum"/>
          </a:p>
        </p:txBody>
      </p:sp>
      <p:sp>
        <p:nvSpPr>
          <p:cNvPr id="12" name="Shape 12"/>
          <p:cNvSpPr/>
          <p:nvPr>
            <p:ph type="title"/>
          </p:nvPr>
        </p:nvSpPr>
        <p:spPr>
          <a:xfrm>
            <a:off x="301625" y="0"/>
            <a:ext cx="8534400" cy="987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300">
                <a:solidFill>
                  <a:srgbClr val="7B9899"/>
                </a:solidFill>
              </a:rPr>
              <a:t>Testo titolo</a:t>
            </a:r>
          </a:p>
        </p:txBody>
      </p:sp>
      <p:sp>
        <p:nvSpPr>
          <p:cNvPr id="13" name="Shape 13"/>
          <p:cNvSpPr/>
          <p:nvPr>
            <p:ph type="body" idx="1"/>
          </p:nvPr>
        </p:nvSpPr>
        <p:spPr>
          <a:xfrm>
            <a:off x="301625" y="1524000"/>
            <a:ext cx="8534400" cy="5334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 lvl="0">
              <a:defRPr sz="1800"/>
            </a:pPr>
            <a:r>
              <a:rPr sz="2700"/>
              <a:t>Corpo livello uno</a:t>
            </a:r>
            <a:endParaRPr sz="2700"/>
          </a:p>
          <a:p>
            <a:pPr lvl="1">
              <a:defRPr sz="1800"/>
            </a:pPr>
            <a:r>
              <a:rPr sz="2700"/>
              <a:t>Corpo livello due</a:t>
            </a:r>
            <a:endParaRPr sz="2700"/>
          </a:p>
          <a:p>
            <a:pPr lvl="2">
              <a:defRPr sz="1800"/>
            </a:pPr>
            <a:r>
              <a:rPr sz="2700"/>
              <a:t>Corpo livello tre</a:t>
            </a:r>
            <a:endParaRPr sz="2700"/>
          </a:p>
          <a:p>
            <a:pPr lvl="3">
              <a:defRPr sz="1800"/>
            </a:pPr>
            <a:r>
              <a:rPr sz="2700"/>
              <a:t>Corpo livello quattro</a:t>
            </a:r>
            <a:endParaRPr sz="2700"/>
          </a:p>
          <a:p>
            <a:pPr lvl="4">
              <a:defRPr sz="1800"/>
            </a:pPr>
            <a:r>
              <a:rPr sz="2700"/>
              <a:t>Corpo livello cinque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spd="med" advClick="1"/>
  <p:txStyles>
    <p:titleStyle>
      <a:lvl1pPr algn="ctr">
        <a:defRPr sz="3300">
          <a:solidFill>
            <a:srgbClr val="7B9899"/>
          </a:solidFill>
          <a:latin typeface="Georgia"/>
          <a:ea typeface="Georgia"/>
          <a:cs typeface="Georgia"/>
          <a:sym typeface="Georgia"/>
        </a:defRPr>
      </a:lvl1pPr>
      <a:lvl2pPr algn="ctr">
        <a:defRPr sz="3300">
          <a:solidFill>
            <a:srgbClr val="7B9899"/>
          </a:solidFill>
          <a:latin typeface="Georgia"/>
          <a:ea typeface="Georgia"/>
          <a:cs typeface="Georgia"/>
          <a:sym typeface="Georgia"/>
        </a:defRPr>
      </a:lvl2pPr>
      <a:lvl3pPr algn="ctr">
        <a:defRPr sz="3300">
          <a:solidFill>
            <a:srgbClr val="7B9899"/>
          </a:solidFill>
          <a:latin typeface="Georgia"/>
          <a:ea typeface="Georgia"/>
          <a:cs typeface="Georgia"/>
          <a:sym typeface="Georgia"/>
        </a:defRPr>
      </a:lvl3pPr>
      <a:lvl4pPr algn="ctr">
        <a:defRPr sz="3300">
          <a:solidFill>
            <a:srgbClr val="7B9899"/>
          </a:solidFill>
          <a:latin typeface="Georgia"/>
          <a:ea typeface="Georgia"/>
          <a:cs typeface="Georgia"/>
          <a:sym typeface="Georgia"/>
        </a:defRPr>
      </a:lvl4pPr>
      <a:lvl5pPr algn="ctr">
        <a:defRPr sz="3300">
          <a:solidFill>
            <a:srgbClr val="7B9899"/>
          </a:solidFill>
          <a:latin typeface="Georgia"/>
          <a:ea typeface="Georgia"/>
          <a:cs typeface="Georgia"/>
          <a:sym typeface="Georgia"/>
        </a:defRPr>
      </a:lvl5pPr>
      <a:lvl6pPr indent="457200" algn="ctr">
        <a:defRPr sz="3300">
          <a:solidFill>
            <a:srgbClr val="7B9899"/>
          </a:solidFill>
          <a:latin typeface="Georgia"/>
          <a:ea typeface="Georgia"/>
          <a:cs typeface="Georgia"/>
          <a:sym typeface="Georgia"/>
        </a:defRPr>
      </a:lvl6pPr>
      <a:lvl7pPr indent="914400" algn="ctr">
        <a:defRPr sz="3300">
          <a:solidFill>
            <a:srgbClr val="7B9899"/>
          </a:solidFill>
          <a:latin typeface="Georgia"/>
          <a:ea typeface="Georgia"/>
          <a:cs typeface="Georgia"/>
          <a:sym typeface="Georgia"/>
        </a:defRPr>
      </a:lvl7pPr>
      <a:lvl8pPr indent="1371600" algn="ctr">
        <a:defRPr sz="3300">
          <a:solidFill>
            <a:srgbClr val="7B9899"/>
          </a:solidFill>
          <a:latin typeface="Georgia"/>
          <a:ea typeface="Georgia"/>
          <a:cs typeface="Georgia"/>
          <a:sym typeface="Georgia"/>
        </a:defRPr>
      </a:lvl8pPr>
      <a:lvl9pPr indent="1828800" algn="ctr">
        <a:defRPr sz="3300">
          <a:solidFill>
            <a:srgbClr val="7B9899"/>
          </a:solidFill>
          <a:latin typeface="Georgia"/>
          <a:ea typeface="Georgia"/>
          <a:cs typeface="Georgia"/>
          <a:sym typeface="Georgia"/>
        </a:defRPr>
      </a:lvl9pPr>
    </p:titleStyle>
    <p:bodyStyle>
      <a:lvl1pPr marL="273050" indent="-273050">
        <a:spcBef>
          <a:spcPts val="600"/>
        </a:spcBef>
        <a:buClr>
          <a:srgbClr val="D16349"/>
        </a:buClr>
        <a:buSzPct val="85000"/>
        <a:buFont typeface="Helvetica"/>
        <a:buChar char="•"/>
        <a:defRPr sz="2700">
          <a:latin typeface="Georgia"/>
          <a:ea typeface="Georgia"/>
          <a:cs typeface="Georgia"/>
          <a:sym typeface="Georgia"/>
        </a:defRPr>
      </a:lvl1pPr>
      <a:lvl2pPr marL="609744" indent="-335106">
        <a:spcBef>
          <a:spcPts val="600"/>
        </a:spcBef>
        <a:buClr>
          <a:srgbClr val="D16349"/>
        </a:buClr>
        <a:buSzPct val="70000"/>
        <a:buFont typeface="Helvetica"/>
        <a:buChar char="○"/>
        <a:defRPr sz="2700">
          <a:latin typeface="Georgia"/>
          <a:ea typeface="Georgia"/>
          <a:cs typeface="Georgia"/>
          <a:sym typeface="Georgia"/>
        </a:defRPr>
      </a:lvl2pPr>
      <a:lvl3pPr marL="902335" indent="-308610">
        <a:spcBef>
          <a:spcPts val="600"/>
        </a:spcBef>
        <a:buClr>
          <a:srgbClr val="D16349"/>
        </a:buClr>
        <a:buSzPct val="75000"/>
        <a:buFont typeface="Helvetica"/>
        <a:buChar char=""/>
        <a:defRPr sz="2700">
          <a:latin typeface="Georgia"/>
          <a:ea typeface="Georgia"/>
          <a:cs typeface="Georgia"/>
          <a:sym typeface="Georgia"/>
        </a:defRPr>
      </a:lvl3pPr>
      <a:lvl4pPr marL="1211262" indent="-342900">
        <a:spcBef>
          <a:spcPts val="600"/>
        </a:spcBef>
        <a:buClr>
          <a:srgbClr val="D16349"/>
        </a:buClr>
        <a:buSzPct val="70000"/>
        <a:buFont typeface="Helvetica"/>
        <a:buChar char="○"/>
        <a:defRPr sz="2700">
          <a:latin typeface="Georgia"/>
          <a:ea typeface="Georgia"/>
          <a:cs typeface="Georgia"/>
          <a:sym typeface="Georgia"/>
        </a:defRPr>
      </a:lvl4pPr>
      <a:lvl5pPr marL="1485900" indent="-342900">
        <a:spcBef>
          <a:spcPts val="600"/>
        </a:spcBef>
        <a:buClr>
          <a:srgbClr val="D16349"/>
        </a:buClr>
        <a:buSzPct val="100000"/>
        <a:buFont typeface="Helvetica"/>
        <a:buChar char="•"/>
        <a:defRPr sz="2700">
          <a:latin typeface="Georgia"/>
          <a:ea typeface="Georgia"/>
          <a:cs typeface="Georgia"/>
          <a:sym typeface="Georgia"/>
        </a:defRPr>
      </a:lvl5pPr>
      <a:lvl6pPr marL="1943100" indent="-342900">
        <a:spcBef>
          <a:spcPts val="600"/>
        </a:spcBef>
        <a:buClr>
          <a:srgbClr val="D16349"/>
        </a:buClr>
        <a:buSzPct val="100000"/>
        <a:buFont typeface="Helvetica"/>
        <a:buChar char="•"/>
        <a:defRPr sz="2700">
          <a:latin typeface="Georgia"/>
          <a:ea typeface="Georgia"/>
          <a:cs typeface="Georgia"/>
          <a:sym typeface="Georgia"/>
        </a:defRPr>
      </a:lvl6pPr>
      <a:lvl7pPr marL="2400300" indent="-342900">
        <a:spcBef>
          <a:spcPts val="600"/>
        </a:spcBef>
        <a:buClr>
          <a:srgbClr val="D16349"/>
        </a:buClr>
        <a:buSzPct val="100000"/>
        <a:buFont typeface="Helvetica"/>
        <a:buChar char="•"/>
        <a:defRPr sz="2700">
          <a:latin typeface="Georgia"/>
          <a:ea typeface="Georgia"/>
          <a:cs typeface="Georgia"/>
          <a:sym typeface="Georgia"/>
        </a:defRPr>
      </a:lvl7pPr>
      <a:lvl8pPr marL="2857500" indent="-342900">
        <a:spcBef>
          <a:spcPts val="600"/>
        </a:spcBef>
        <a:buClr>
          <a:srgbClr val="D16349"/>
        </a:buClr>
        <a:buSzPct val="100000"/>
        <a:buFont typeface="Helvetica"/>
        <a:buChar char="•"/>
        <a:defRPr sz="2700">
          <a:latin typeface="Georgia"/>
          <a:ea typeface="Georgia"/>
          <a:cs typeface="Georgia"/>
          <a:sym typeface="Georgia"/>
        </a:defRPr>
      </a:lvl8pPr>
      <a:lvl9pPr marL="3314700" indent="-342900">
        <a:spcBef>
          <a:spcPts val="600"/>
        </a:spcBef>
        <a:buClr>
          <a:srgbClr val="D16349"/>
        </a:buClr>
        <a:buSzPct val="100000"/>
        <a:buFont typeface="Helvetica"/>
        <a:buChar char="•"/>
        <a:defRPr sz="2700">
          <a:latin typeface="Georgia"/>
          <a:ea typeface="Georgia"/>
          <a:cs typeface="Georgia"/>
          <a:sym typeface="Georgia"/>
        </a:defRPr>
      </a:lvl9pPr>
    </p:bodyStyle>
    <p:otherStyle>
      <a:lvl1pPr algn="ctr">
        <a:defRPr sz="1600">
          <a:solidFill>
            <a:schemeClr val="tx1"/>
          </a:solidFill>
          <a:latin typeface="+mn-lt"/>
          <a:ea typeface="+mn-ea"/>
          <a:cs typeface="+mn-cs"/>
          <a:sym typeface="Georgia"/>
        </a:defRPr>
      </a:lvl1pPr>
      <a:lvl2pPr indent="457200" algn="ctr">
        <a:defRPr sz="1600">
          <a:solidFill>
            <a:schemeClr val="tx1"/>
          </a:solidFill>
          <a:latin typeface="+mn-lt"/>
          <a:ea typeface="+mn-ea"/>
          <a:cs typeface="+mn-cs"/>
          <a:sym typeface="Georgia"/>
        </a:defRPr>
      </a:lvl2pPr>
      <a:lvl3pPr indent="914400" algn="ctr">
        <a:defRPr sz="1600">
          <a:solidFill>
            <a:schemeClr val="tx1"/>
          </a:solidFill>
          <a:latin typeface="+mn-lt"/>
          <a:ea typeface="+mn-ea"/>
          <a:cs typeface="+mn-cs"/>
          <a:sym typeface="Georgia"/>
        </a:defRPr>
      </a:lvl3pPr>
      <a:lvl4pPr indent="1371600" algn="ctr">
        <a:defRPr sz="1600">
          <a:solidFill>
            <a:schemeClr val="tx1"/>
          </a:solidFill>
          <a:latin typeface="+mn-lt"/>
          <a:ea typeface="+mn-ea"/>
          <a:cs typeface="+mn-cs"/>
          <a:sym typeface="Georgia"/>
        </a:defRPr>
      </a:lvl4pPr>
      <a:lvl5pPr indent="1828800" algn="ctr">
        <a:defRPr sz="1600">
          <a:solidFill>
            <a:schemeClr val="tx1"/>
          </a:solidFill>
          <a:latin typeface="+mn-lt"/>
          <a:ea typeface="+mn-ea"/>
          <a:cs typeface="+mn-cs"/>
          <a:sym typeface="Georgia"/>
        </a:defRPr>
      </a:lvl5pPr>
      <a:lvl6pPr algn="ctr">
        <a:defRPr sz="1600">
          <a:solidFill>
            <a:schemeClr val="tx1"/>
          </a:solidFill>
          <a:latin typeface="+mn-lt"/>
          <a:ea typeface="+mn-ea"/>
          <a:cs typeface="+mn-cs"/>
          <a:sym typeface="Georgia"/>
        </a:defRPr>
      </a:lvl6pPr>
      <a:lvl7pPr algn="ctr">
        <a:defRPr sz="1600">
          <a:solidFill>
            <a:schemeClr val="tx1"/>
          </a:solidFill>
          <a:latin typeface="+mn-lt"/>
          <a:ea typeface="+mn-ea"/>
          <a:cs typeface="+mn-cs"/>
          <a:sym typeface="Georgia"/>
        </a:defRPr>
      </a:lvl7pPr>
      <a:lvl8pPr algn="ctr">
        <a:defRPr sz="1600">
          <a:solidFill>
            <a:schemeClr val="tx1"/>
          </a:solidFill>
          <a:latin typeface="+mn-lt"/>
          <a:ea typeface="+mn-ea"/>
          <a:cs typeface="+mn-cs"/>
          <a:sym typeface="Georgia"/>
        </a:defRPr>
      </a:lvl8pPr>
      <a:lvl9pPr algn="ctr">
        <a:defRPr sz="1600">
          <a:solidFill>
            <a:schemeClr val="tx1"/>
          </a:solidFill>
          <a:latin typeface="+mn-lt"/>
          <a:ea typeface="+mn-ea"/>
          <a:cs typeface="+mn-cs"/>
          <a:sym typeface="Georgia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jpe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>
            <p:ph type="body" idx="4294967295"/>
          </p:nvPr>
        </p:nvSpPr>
        <p:spPr>
          <a:xfrm>
            <a:off x="1371600" y="2819400"/>
            <a:ext cx="6400800" cy="3273425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 marL="0" indent="0" algn="ctr">
              <a:buSzTx/>
              <a:buNone/>
              <a:defRPr sz="1800"/>
            </a:pPr>
            <a:r>
              <a:rPr b="1" sz="2700">
                <a:latin typeface="Times New Roman"/>
                <a:ea typeface="Times New Roman"/>
                <a:cs typeface="Times New Roman"/>
                <a:sym typeface="Times New Roman"/>
              </a:rPr>
              <a:t>CHIARI, </a:t>
            </a:r>
            <a:r>
              <a:rPr b="1" sz="2800">
                <a:solidFill>
                  <a:srgbClr val="646B8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sz="2800">
                <a:latin typeface="Times New Roman"/>
                <a:ea typeface="Times New Roman"/>
                <a:cs typeface="Times New Roman"/>
                <a:sym typeface="Times New Roman"/>
              </a:rPr>
              <a:t>18-19 SETTEMBRE 2015</a:t>
            </a:r>
            <a:endParaRPr b="1"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0" indent="0" algn="ctr">
              <a:buSzTx/>
              <a:buNone/>
              <a:defRPr sz="1800"/>
            </a:pPr>
            <a:endParaRPr b="1"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0" indent="0" algn="ctr">
              <a:buSzTx/>
              <a:buNone/>
              <a:defRPr sz="1800"/>
            </a:pPr>
            <a:r>
              <a:rPr b="1" sz="2800">
                <a:solidFill>
                  <a:srgbClr val="FF2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DR. GIANFRANCO MANZONI</a:t>
            </a:r>
            <a:endParaRPr b="1" sz="2800">
              <a:solidFill>
                <a:srgbClr val="FF2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0" indent="0" algn="ctr">
              <a:buSzTx/>
              <a:buNone/>
              <a:defRPr sz="1800"/>
            </a:pPr>
            <a:endParaRPr b="1" sz="2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marL="0" indent="0" algn="ctr">
              <a:spcBef>
                <a:spcPts val="400"/>
              </a:spcBef>
              <a:buSzTx/>
              <a:buNone/>
              <a:defRPr sz="1800"/>
            </a:pPr>
            <a:r>
              <a:rPr b="1">
                <a:latin typeface="Times New Roman"/>
                <a:ea typeface="Times New Roman"/>
                <a:cs typeface="Times New Roman"/>
                <a:sym typeface="Times New Roman"/>
              </a:rPr>
              <a:t>FARMACISTA TERRITORIALE IN ROVATO</a:t>
            </a:r>
          </a:p>
        </p:txBody>
      </p:sp>
      <p:sp>
        <p:nvSpPr>
          <p:cNvPr id="127" name="Shape 127"/>
          <p:cNvSpPr/>
          <p:nvPr>
            <p:ph type="title" idx="4294967295"/>
          </p:nvPr>
        </p:nvSpPr>
        <p:spPr>
          <a:xfrm>
            <a:off x="676275" y="454025"/>
            <a:ext cx="7772400" cy="1752600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>
              <a:defRPr b="1" i="1" sz="4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lvl="0">
              <a:defRPr b="0" i="0" sz="1800"/>
            </a:pPr>
            <a:r>
              <a:rPr b="1" i="1" sz="4200"/>
              <a:t>Brescia: la medicina che cambia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/>
          <p:nvPr>
            <p:ph type="title" idx="4294967295"/>
          </p:nvPr>
        </p:nvSpPr>
        <p:spPr>
          <a:xfrm rot="16200000">
            <a:off x="-1118394" y="2350293"/>
            <a:ext cx="5386388" cy="2359026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b="1" sz="4800">
                <a:solidFill>
                  <a:srgbClr val="FFFFFF"/>
                </a:solidFill>
              </a:rPr>
              <a:t>TRATTAMENTO</a:t>
            </a:r>
            <a:br>
              <a:rPr b="1" sz="4800">
                <a:solidFill>
                  <a:srgbClr val="FFFFFF"/>
                </a:solidFill>
              </a:rPr>
            </a:br>
            <a:br>
              <a:rPr b="1" sz="4800">
                <a:solidFill>
                  <a:srgbClr val="FFFFFF"/>
                </a:solidFill>
              </a:rPr>
            </a:br>
          </a:p>
        </p:txBody>
      </p:sp>
      <p:sp>
        <p:nvSpPr>
          <p:cNvPr id="170" name="Shape 170"/>
          <p:cNvSpPr/>
          <p:nvPr>
            <p:ph type="body" idx="4294967295"/>
          </p:nvPr>
        </p:nvSpPr>
        <p:spPr>
          <a:xfrm>
            <a:off x="3124200" y="685800"/>
            <a:ext cx="5638800" cy="5410200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 marL="368617" indent="-368617">
              <a:buChar char="●"/>
              <a:defRPr sz="1800"/>
            </a:pPr>
            <a:r>
              <a:rPr sz="2700"/>
              <a:t>RAPPORTO OSMED 2014</a:t>
            </a:r>
            <a:endParaRPr sz="2700"/>
          </a:p>
          <a:p>
            <a:pPr lvl="0" marL="368617" indent="-368617">
              <a:buChar char="●"/>
              <a:defRPr sz="1800"/>
            </a:pPr>
            <a:r>
              <a:rPr sz="2700"/>
              <a:t>27,6 % assistiti: IPERTESI (circa 16 mln)</a:t>
            </a:r>
            <a:endParaRPr sz="2700"/>
          </a:p>
          <a:p>
            <a:pPr lvl="0" marL="368617" indent="-368617">
              <a:buChar char="●"/>
              <a:defRPr sz="1800"/>
            </a:pPr>
            <a:r>
              <a:rPr sz="2700"/>
              <a:t>63,7 % sono ipertesi senza altra patologia (circa 10 mln)</a:t>
            </a:r>
            <a:endParaRPr sz="2700"/>
          </a:p>
          <a:p>
            <a:pPr lvl="0" marL="368617" indent="-368617">
              <a:buChar char="●"/>
              <a:defRPr sz="1800"/>
            </a:pPr>
            <a:r>
              <a:rPr sz="2700"/>
              <a:t>Quasi 8 mln in terapia, ma….</a:t>
            </a:r>
            <a:endParaRPr sz="2700"/>
          </a:p>
          <a:p>
            <a:pPr lvl="0">
              <a:spcBef>
                <a:spcPts val="400"/>
              </a:spcBef>
              <a:buChar char="●"/>
              <a:defRPr sz="1800"/>
            </a:pPr>
            <a:endParaRPr sz="2700"/>
          </a:p>
          <a:p>
            <a:pPr lvl="0" marL="368617" indent="-368617">
              <a:buChar char="●"/>
              <a:defRPr sz="1800"/>
            </a:pPr>
            <a:r>
              <a:rPr sz="2700"/>
              <a:t>SOLO nel 55,1 % il trattamento anti-ipertensivo viene assunto con continuità.</a:t>
            </a:r>
          </a:p>
        </p:txBody>
      </p:sp>
      <p:sp>
        <p:nvSpPr>
          <p:cNvPr id="171" name="Shape 171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600">
                <a:solidFill>
                  <a:srgbClr val="7B9899"/>
                </a:solidFill>
              </a:rPr>
            </a:fld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2000"/>
                                        <p:tgtEl>
                                          <p:spTgt spid="17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0" dur="2000"/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5" dur="2000"/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clickEffect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0" dur="2000"/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5" dur="2000"/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nodeType="afterEffect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9" dur="2000"/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nodeType="clickEffect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4" dur="2000"/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70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/>
          <p:nvPr>
            <p:ph type="title" idx="4294967295"/>
          </p:nvPr>
        </p:nvSpPr>
        <p:spPr>
          <a:xfrm rot="16200000">
            <a:off x="-1216819" y="2305843"/>
            <a:ext cx="5457826" cy="2376489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b="1" sz="4800">
                <a:solidFill>
                  <a:srgbClr val="FFFFFF"/>
                </a:solidFill>
              </a:rPr>
              <a:t>TRATTAMENTO</a:t>
            </a:r>
            <a:br>
              <a:rPr b="1" sz="4800">
                <a:solidFill>
                  <a:srgbClr val="FFFFFF"/>
                </a:solidFill>
              </a:rPr>
            </a:br>
            <a:br>
              <a:rPr b="1" sz="4800">
                <a:solidFill>
                  <a:srgbClr val="FFFFFF"/>
                </a:solidFill>
              </a:rPr>
            </a:br>
          </a:p>
        </p:txBody>
      </p:sp>
      <p:sp>
        <p:nvSpPr>
          <p:cNvPr id="174" name="Shape 174"/>
          <p:cNvSpPr/>
          <p:nvPr>
            <p:ph type="body" idx="4294967295"/>
          </p:nvPr>
        </p:nvSpPr>
        <p:spPr>
          <a:xfrm>
            <a:off x="3124200" y="685800"/>
            <a:ext cx="5638800" cy="3103563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>
              <a:buSzTx/>
              <a:buNone/>
            </a:lvl1pPr>
          </a:lstStyle>
          <a:p>
            <a:pPr lvl="0">
              <a:defRPr sz="1800"/>
            </a:pPr>
            <a:r>
              <a:rPr sz="2700"/>
              <a:t>             NON ADERENZA</a:t>
            </a:r>
          </a:p>
        </p:txBody>
      </p:sp>
      <p:sp>
        <p:nvSpPr>
          <p:cNvPr id="175" name="Shape 175"/>
          <p:cNvSpPr/>
          <p:nvPr/>
        </p:nvSpPr>
        <p:spPr>
          <a:xfrm rot="1949652">
            <a:off x="4221162" y="1393825"/>
            <a:ext cx="484188" cy="9794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6250"/>
                </a:moveTo>
                <a:lnTo>
                  <a:pt x="5400" y="1625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50"/>
                </a:lnTo>
                <a:lnTo>
                  <a:pt x="21600" y="16250"/>
                </a:lnTo>
                <a:lnTo>
                  <a:pt x="10800" y="21600"/>
                </a:lnTo>
                <a:close/>
              </a:path>
            </a:pathLst>
          </a:custGeom>
          <a:solidFill>
            <a:srgbClr val="D16349"/>
          </a:solidFill>
          <a:ln w="11429">
            <a:solidFill>
              <a:srgbClr val="994733"/>
            </a:solidFill>
            <a:prstDash val="sysDash"/>
            <a:round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76" name="Shape 176"/>
          <p:cNvSpPr/>
          <p:nvPr/>
        </p:nvSpPr>
        <p:spPr>
          <a:xfrm rot="19514484">
            <a:off x="6103937" y="1392237"/>
            <a:ext cx="484189" cy="9779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6250"/>
                </a:moveTo>
                <a:lnTo>
                  <a:pt x="5400" y="1625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50"/>
                </a:lnTo>
                <a:lnTo>
                  <a:pt x="21600" y="16250"/>
                </a:lnTo>
                <a:lnTo>
                  <a:pt x="10800" y="21600"/>
                </a:lnTo>
                <a:close/>
              </a:path>
            </a:pathLst>
          </a:custGeom>
          <a:solidFill>
            <a:srgbClr val="D16349"/>
          </a:solidFill>
          <a:ln w="11429">
            <a:solidFill>
              <a:srgbClr val="994733"/>
            </a:solidFill>
            <a:prstDash val="sysDash"/>
            <a:round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77" name="Shape 177"/>
          <p:cNvSpPr/>
          <p:nvPr/>
        </p:nvSpPr>
        <p:spPr>
          <a:xfrm>
            <a:off x="3348037" y="2492375"/>
            <a:ext cx="1719521" cy="1120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lvl="0"/>
            <a:r>
              <a:rPr sz="2400"/>
              <a:t>Danno </a:t>
            </a:r>
            <a:endParaRPr sz="2400"/>
          </a:p>
          <a:p>
            <a:pPr lvl="0"/>
            <a:r>
              <a:rPr sz="2400"/>
              <a:t>alla salute</a:t>
            </a:r>
            <a:endParaRPr sz="2400"/>
          </a:p>
          <a:p>
            <a:pPr lvl="0"/>
            <a:r>
              <a:rPr sz="2400"/>
              <a:t>del paziente</a:t>
            </a:r>
          </a:p>
        </p:txBody>
      </p:sp>
      <p:sp>
        <p:nvSpPr>
          <p:cNvPr id="178" name="Shape 178"/>
          <p:cNvSpPr/>
          <p:nvPr/>
        </p:nvSpPr>
        <p:spPr>
          <a:xfrm>
            <a:off x="6372225" y="2492375"/>
            <a:ext cx="2610555" cy="1120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lvl="0"/>
            <a:r>
              <a:rPr sz="2400"/>
              <a:t>Aumento dei costi</a:t>
            </a:r>
            <a:endParaRPr sz="2400"/>
          </a:p>
          <a:p>
            <a:pPr lvl="0"/>
            <a:r>
              <a:rPr sz="2400"/>
              <a:t>del sistema </a:t>
            </a:r>
            <a:endParaRPr sz="2400"/>
          </a:p>
          <a:p>
            <a:pPr lvl="0"/>
            <a:r>
              <a:rPr sz="2400"/>
              <a:t>sanitario</a:t>
            </a:r>
          </a:p>
        </p:txBody>
      </p:sp>
      <p:sp>
        <p:nvSpPr>
          <p:cNvPr id="179" name="Shape 179"/>
          <p:cNvSpPr/>
          <p:nvPr/>
        </p:nvSpPr>
        <p:spPr>
          <a:xfrm>
            <a:off x="5292725" y="2852737"/>
            <a:ext cx="977900" cy="484188"/>
          </a:xfrm>
          <a:prstGeom prst="rightArrow">
            <a:avLst>
              <a:gd name="adj1" fmla="val 50000"/>
              <a:gd name="adj2" fmla="val 50024"/>
            </a:avLst>
          </a:prstGeom>
          <a:solidFill>
            <a:srgbClr val="D16349"/>
          </a:solidFill>
          <a:ln w="11429">
            <a:solidFill>
              <a:srgbClr val="994733"/>
            </a:solidFill>
            <a:prstDash val="sysDash"/>
            <a:round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0" name="Shape 180"/>
          <p:cNvSpPr/>
          <p:nvPr/>
        </p:nvSpPr>
        <p:spPr>
          <a:xfrm>
            <a:off x="3059112" y="4076700"/>
            <a:ext cx="5763182" cy="1971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lvl="0"/>
            <a:r>
              <a:rPr sz="3200">
                <a:latin typeface="Arial Rounded MT Bold"/>
                <a:ea typeface="Arial Rounded MT Bold"/>
                <a:cs typeface="Arial Rounded MT Bold"/>
                <a:sym typeface="Arial Rounded MT Bold"/>
              </a:rPr>
              <a:t>Possibile SOLUZIONE:  MUR</a:t>
            </a:r>
            <a:endParaRPr sz="3200">
              <a:latin typeface="Arial Rounded MT Bold"/>
              <a:ea typeface="Arial Rounded MT Bold"/>
              <a:cs typeface="Arial Rounded MT Bold"/>
              <a:sym typeface="Arial Rounded MT Bold"/>
            </a:endParaRPr>
          </a:p>
          <a:p>
            <a:pPr lvl="0"/>
            <a:r>
              <a:rPr sz="3200">
                <a:latin typeface="Arial Rounded MT Bold"/>
                <a:ea typeface="Arial Rounded MT Bold"/>
                <a:cs typeface="Arial Rounded MT Bold"/>
                <a:sym typeface="Arial Rounded MT Bold"/>
              </a:rPr>
              <a:t>Medicine</a:t>
            </a:r>
            <a:endParaRPr sz="3200">
              <a:latin typeface="Arial Rounded MT Bold"/>
              <a:ea typeface="Arial Rounded MT Bold"/>
              <a:cs typeface="Arial Rounded MT Bold"/>
              <a:sym typeface="Arial Rounded MT Bold"/>
            </a:endParaRPr>
          </a:p>
          <a:p>
            <a:pPr lvl="0"/>
            <a:r>
              <a:rPr sz="3200">
                <a:latin typeface="Arial Rounded MT Bold"/>
                <a:ea typeface="Arial Rounded MT Bold"/>
                <a:cs typeface="Arial Rounded MT Bold"/>
                <a:sym typeface="Arial Rounded MT Bold"/>
              </a:rPr>
              <a:t>Use</a:t>
            </a:r>
            <a:endParaRPr sz="3200">
              <a:latin typeface="Arial Rounded MT Bold"/>
              <a:ea typeface="Arial Rounded MT Bold"/>
              <a:cs typeface="Arial Rounded MT Bold"/>
              <a:sym typeface="Arial Rounded MT Bold"/>
            </a:endParaRPr>
          </a:p>
          <a:p>
            <a:pPr lvl="0"/>
            <a:r>
              <a:rPr sz="3200">
                <a:latin typeface="Arial Rounded MT Bold"/>
                <a:ea typeface="Arial Rounded MT Bold"/>
                <a:cs typeface="Arial Rounded MT Bold"/>
                <a:sym typeface="Arial Rounded MT Bold"/>
              </a:rPr>
              <a:t>Review</a:t>
            </a:r>
          </a:p>
        </p:txBody>
      </p:sp>
      <p:sp>
        <p:nvSpPr>
          <p:cNvPr id="181" name="Shape 181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600">
                <a:solidFill>
                  <a:srgbClr val="7B9899"/>
                </a:solidFill>
              </a:rPr>
            </a:fld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8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2" dur="2000"/>
                                        <p:tgtEl>
                                          <p:spTgt spid="18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5" dur="2000"/>
                                        <p:tgtEl>
                                          <p:spTgt spid="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click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0" dur="2000"/>
                                        <p:tgtEl>
                                          <p:spTgt spid="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5" dur="2000"/>
                                        <p:tgtEl>
                                          <p:spTgt spid="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nodeType="click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0" dur="2000"/>
                                        <p:tgtEl>
                                          <p:spTgt spid="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4" grpId="1"/>
      <p:bldP build="p" bldLvl="5" animBg="1" rev="0" advAuto="0" spid="180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/>
          <p:nvPr>
            <p:ph type="title" idx="4294967295"/>
          </p:nvPr>
        </p:nvSpPr>
        <p:spPr>
          <a:xfrm rot="16200000">
            <a:off x="-1216819" y="2305843"/>
            <a:ext cx="5457826" cy="2376489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b="1" sz="4800">
                <a:solidFill>
                  <a:srgbClr val="FFFFFF"/>
                </a:solidFill>
              </a:rPr>
              <a:t>TRATTAMENTO</a:t>
            </a:r>
            <a:br>
              <a:rPr b="1" sz="4800">
                <a:solidFill>
                  <a:srgbClr val="FFFFFF"/>
                </a:solidFill>
              </a:rPr>
            </a:br>
            <a:br>
              <a:rPr b="1" sz="4800">
                <a:solidFill>
                  <a:srgbClr val="FFFFFF"/>
                </a:solidFill>
              </a:rPr>
            </a:br>
          </a:p>
        </p:txBody>
      </p:sp>
      <p:sp>
        <p:nvSpPr>
          <p:cNvPr id="184" name="Shape 184"/>
          <p:cNvSpPr/>
          <p:nvPr/>
        </p:nvSpPr>
        <p:spPr>
          <a:xfrm>
            <a:off x="3132137" y="620712"/>
            <a:ext cx="3004305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200">
                <a:latin typeface="Arial Rounded MT Bold"/>
                <a:ea typeface="Arial Rounded MT Bold"/>
                <a:cs typeface="Arial Rounded MT Bold"/>
                <a:sym typeface="Arial Rounded MT Bold"/>
              </a:defRPr>
            </a:lvl1pPr>
          </a:lstStyle>
          <a:p>
            <a:pPr lvl="0">
              <a:defRPr sz="1800"/>
            </a:pPr>
            <a:r>
              <a:rPr sz="3200"/>
              <a:t>  MUR: esempi </a:t>
            </a:r>
          </a:p>
        </p:txBody>
      </p:sp>
      <p:sp>
        <p:nvSpPr>
          <p:cNvPr id="185" name="Shape 185"/>
          <p:cNvSpPr/>
          <p:nvPr/>
        </p:nvSpPr>
        <p:spPr>
          <a:xfrm>
            <a:off x="3203575" y="1628775"/>
            <a:ext cx="5540237" cy="3863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lvl="0"/>
            <a:r>
              <a:rPr sz="3600">
                <a:solidFill>
                  <a:srgbClr val="FF0000"/>
                </a:solidFill>
              </a:rPr>
              <a:t>Diabete</a:t>
            </a:r>
            <a:r>
              <a:rPr sz="2800"/>
              <a:t>: </a:t>
            </a:r>
            <a:endParaRPr sz="2800"/>
          </a:p>
          <a:p>
            <a:pPr lvl="0"/>
            <a:r>
              <a:rPr sz="2800"/>
              <a:t>USA 2008, 110 pazienti</a:t>
            </a:r>
            <a:endParaRPr sz="2800"/>
          </a:p>
          <a:p>
            <a:pPr lvl="0"/>
            <a:endParaRPr sz="2800"/>
          </a:p>
          <a:p>
            <a:pPr lvl="0"/>
            <a:r>
              <a:rPr sz="2800"/>
              <a:t>Miglioramento parametri clinici</a:t>
            </a:r>
            <a:endParaRPr sz="2800"/>
          </a:p>
          <a:p>
            <a:pPr lvl="0"/>
            <a:endParaRPr sz="2800"/>
          </a:p>
          <a:p>
            <a:pPr lvl="0"/>
            <a:r>
              <a:rPr sz="2800"/>
              <a:t>Drastica riduzione costi x ricoveri </a:t>
            </a:r>
            <a:endParaRPr sz="2800"/>
          </a:p>
          <a:p>
            <a:pPr lvl="0"/>
            <a:r>
              <a:rPr sz="2800"/>
              <a:t>e accessi al pronto soccorso</a:t>
            </a:r>
            <a:endParaRPr sz="2800"/>
          </a:p>
          <a:p>
            <a:pPr lvl="0"/>
            <a:endParaRPr sz="2800"/>
          </a:p>
          <a:p>
            <a:pPr lvl="0"/>
            <a:r>
              <a:rPr sz="2800"/>
              <a:t>Da 2.434 $ a 636 $</a:t>
            </a:r>
          </a:p>
        </p:txBody>
      </p:sp>
      <p:sp>
        <p:nvSpPr>
          <p:cNvPr id="186" name="Shape 186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600">
                <a:solidFill>
                  <a:srgbClr val="7B9899"/>
                </a:solidFill>
              </a:rPr>
            </a:fld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2000"/>
                                        <p:tgtEl>
                                          <p:spTgt spid="18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0" dur="2000"/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84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>
            <p:ph type="title" idx="4294967295"/>
          </p:nvPr>
        </p:nvSpPr>
        <p:spPr>
          <a:xfrm rot="16200000">
            <a:off x="-1216819" y="2305843"/>
            <a:ext cx="5457826" cy="2376489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b="1" sz="4800">
                <a:solidFill>
                  <a:srgbClr val="FFFFFF"/>
                </a:solidFill>
              </a:rPr>
              <a:t>TRATTAMENTO</a:t>
            </a:r>
            <a:br>
              <a:rPr b="1" sz="4800">
                <a:solidFill>
                  <a:srgbClr val="FFFFFF"/>
                </a:solidFill>
              </a:rPr>
            </a:br>
            <a:br>
              <a:rPr b="1" sz="4800">
                <a:solidFill>
                  <a:srgbClr val="FFFFFF"/>
                </a:solidFill>
              </a:rPr>
            </a:br>
          </a:p>
        </p:txBody>
      </p:sp>
      <p:sp>
        <p:nvSpPr>
          <p:cNvPr id="189" name="Shape 189"/>
          <p:cNvSpPr/>
          <p:nvPr/>
        </p:nvSpPr>
        <p:spPr>
          <a:xfrm>
            <a:off x="3132137" y="620712"/>
            <a:ext cx="3004305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200">
                <a:latin typeface="Arial Rounded MT Bold"/>
                <a:ea typeface="Arial Rounded MT Bold"/>
                <a:cs typeface="Arial Rounded MT Bold"/>
                <a:sym typeface="Arial Rounded MT Bold"/>
              </a:defRPr>
            </a:lvl1pPr>
          </a:lstStyle>
          <a:p>
            <a:pPr lvl="0">
              <a:defRPr sz="1800"/>
            </a:pPr>
            <a:r>
              <a:rPr sz="3200"/>
              <a:t>  MUR: esempi </a:t>
            </a:r>
          </a:p>
        </p:txBody>
      </p:sp>
      <p:sp>
        <p:nvSpPr>
          <p:cNvPr id="190" name="Shape 190"/>
          <p:cNvSpPr/>
          <p:nvPr/>
        </p:nvSpPr>
        <p:spPr>
          <a:xfrm>
            <a:off x="2916237" y="1125537"/>
            <a:ext cx="5976938" cy="552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ctr"/>
            <a:r>
              <a:rPr sz="3200">
                <a:solidFill>
                  <a:srgbClr val="FF0000"/>
                </a:solidFill>
              </a:rPr>
              <a:t>Asma:</a:t>
            </a:r>
            <a:endParaRPr sz="3200">
              <a:solidFill>
                <a:srgbClr val="FF0000"/>
              </a:solidFill>
            </a:endParaRPr>
          </a:p>
          <a:p>
            <a:pPr lvl="0"/>
            <a:r>
              <a:rPr sz="2000"/>
              <a:t> Canada</a:t>
            </a:r>
            <a:endParaRPr sz="2000"/>
          </a:p>
          <a:p>
            <a:pPr lvl="0" algn="ctr"/>
            <a:r>
              <a:rPr sz="2000">
                <a:solidFill>
                  <a:srgbClr val="00B050"/>
                </a:solidFill>
              </a:rPr>
              <a:t>AUMENTO COMPENSO FARMACISTA</a:t>
            </a:r>
            <a:endParaRPr sz="2000">
              <a:solidFill>
                <a:srgbClr val="00B050"/>
              </a:solidFill>
            </a:endParaRPr>
          </a:p>
          <a:p>
            <a:pPr lvl="0" algn="ctr"/>
            <a:r>
              <a:rPr sz="2000"/>
              <a:t>(da dispensazione 6,25 $/mese </a:t>
            </a:r>
            <a:endParaRPr sz="2000"/>
          </a:p>
          <a:p>
            <a:pPr lvl="0" algn="ctr"/>
            <a:r>
              <a:rPr sz="2000"/>
              <a:t>a prestazione complessa 25 $/mese)</a:t>
            </a:r>
            <a:endParaRPr sz="2000"/>
          </a:p>
          <a:p>
            <a:pPr lvl="0" algn="ctr"/>
            <a:r>
              <a:rPr sz="2000">
                <a:solidFill>
                  <a:srgbClr val="00B050"/>
                </a:solidFill>
              </a:rPr>
              <a:t>AUMENTO SPESA FARMACEUTICA</a:t>
            </a:r>
            <a:endParaRPr sz="2000">
              <a:solidFill>
                <a:srgbClr val="00B050"/>
              </a:solidFill>
            </a:endParaRPr>
          </a:p>
          <a:p>
            <a:pPr lvl="0" algn="ctr"/>
            <a:r>
              <a:rPr sz="2000"/>
              <a:t>(da 17,30 $ a 18,80 $)</a:t>
            </a:r>
            <a:endParaRPr sz="2000"/>
          </a:p>
          <a:p>
            <a:pPr lvl="0"/>
            <a:endParaRPr sz="2000"/>
          </a:p>
          <a:p>
            <a:pPr lvl="0"/>
            <a:r>
              <a:rPr sz="2000"/>
              <a:t>-50 % sintomatologia, +11 % picco di flusso</a:t>
            </a:r>
            <a:endParaRPr sz="2000"/>
          </a:p>
          <a:p>
            <a:pPr lvl="0"/>
            <a:r>
              <a:rPr sz="2000"/>
              <a:t>+19 % miglioramento qualità di vita stimato</a:t>
            </a:r>
            <a:endParaRPr sz="2000"/>
          </a:p>
          <a:p>
            <a:pPr lvl="0"/>
            <a:r>
              <a:rPr sz="2000"/>
              <a:t>-50 % beta-agonisti, -75 % accessi pronto soccorso</a:t>
            </a:r>
            <a:endParaRPr sz="2000"/>
          </a:p>
          <a:p>
            <a:pPr lvl="0"/>
            <a:endParaRPr sz="2000"/>
          </a:p>
          <a:p>
            <a:pPr lvl="0"/>
            <a:r>
              <a:rPr sz="2000"/>
              <a:t>-60 % giornate lavoro/studio perse</a:t>
            </a:r>
            <a:endParaRPr sz="2000"/>
          </a:p>
          <a:p>
            <a:pPr lvl="0" algn="ctr"/>
            <a:endParaRPr sz="2400">
              <a:latin typeface="Arial Rounded MT Bold"/>
              <a:ea typeface="Arial Rounded MT Bold"/>
              <a:cs typeface="Arial Rounded MT Bold"/>
              <a:sym typeface="Arial Rounded MT Bold"/>
            </a:endParaRPr>
          </a:p>
          <a:p>
            <a:pPr lvl="0" algn="ctr"/>
            <a:r>
              <a:rPr sz="2400">
                <a:latin typeface="Arial Rounded MT Bold"/>
                <a:ea typeface="Arial Rounded MT Bold"/>
                <a:cs typeface="Arial Rounded MT Bold"/>
                <a:sym typeface="Arial Rounded MT Bold"/>
              </a:rPr>
              <a:t>Costi sanitari complessivi medi/mese</a:t>
            </a:r>
            <a:endParaRPr sz="2400">
              <a:latin typeface="Arial Rounded MT Bold"/>
              <a:ea typeface="Arial Rounded MT Bold"/>
              <a:cs typeface="Arial Rounded MT Bold"/>
              <a:sym typeface="Arial Rounded MT Bold"/>
            </a:endParaRPr>
          </a:p>
          <a:p>
            <a:pPr lvl="0" algn="ctr"/>
            <a:r>
              <a:rPr sz="2400">
                <a:latin typeface="Arial Rounded MT Bold"/>
                <a:ea typeface="Arial Rounded MT Bold"/>
                <a:cs typeface="Arial Rounded MT Bold"/>
                <a:sym typeface="Arial Rounded MT Bold"/>
              </a:rPr>
              <a:t>Da 351 $ a 150 $</a:t>
            </a:r>
            <a:endParaRPr sz="2400">
              <a:latin typeface="Arial Rounded MT Bold"/>
              <a:ea typeface="Arial Rounded MT Bold"/>
              <a:cs typeface="Arial Rounded MT Bold"/>
              <a:sym typeface="Arial Rounded MT Bold"/>
            </a:endParaRPr>
          </a:p>
          <a:p>
            <a:pPr lvl="0"/>
            <a:endParaRPr sz="2000"/>
          </a:p>
        </p:txBody>
      </p:sp>
      <p:sp>
        <p:nvSpPr>
          <p:cNvPr id="191" name="Shape 191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600">
                <a:solidFill>
                  <a:srgbClr val="7B9899"/>
                </a:solidFill>
              </a:rPr>
            </a:fld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2000"/>
                                        <p:tgtEl>
                                          <p:spTgt spid="18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presetSubtype="0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0" dur="2000"/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5" dur="2000"/>
                                        <p:tgtEl>
                                          <p:spTgt spid="19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8" dur="2000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3" dur="2000"/>
                                        <p:tgtEl>
                                          <p:spTgt spid="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nodeType="click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8" dur="2000"/>
                                        <p:tgtEl>
                                          <p:spTgt spid="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3" dur="2000"/>
                                        <p:tgtEl>
                                          <p:spTgt spid="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nodeType="click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8" dur="2000"/>
                                        <p:tgtEl>
                                          <p:spTgt spid="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1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3" dur="2000"/>
                                        <p:tgtEl>
                                          <p:spTgt spid="1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nodeType="click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1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8" dur="2000"/>
                                        <p:tgtEl>
                                          <p:spTgt spid="1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nodeType="after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1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2" dur="2000"/>
                                        <p:tgtEl>
                                          <p:spTgt spid="1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1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7" dur="2000"/>
                                        <p:tgtEl>
                                          <p:spTgt spid="1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nodeType="click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1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62" dur="2000"/>
                                        <p:tgtEl>
                                          <p:spTgt spid="1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nodeType="click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1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67" dur="2000"/>
                                        <p:tgtEl>
                                          <p:spTgt spid="1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nodeType="after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0" fill="hold"/>
                                        <p:tgtEl>
                                          <p:spTgt spid="1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1" dur="2000"/>
                                        <p:tgtEl>
                                          <p:spTgt spid="1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nodeType="click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5" fill="hold"/>
                                        <p:tgtEl>
                                          <p:spTgt spid="19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6" dur="2000"/>
                                        <p:tgtEl>
                                          <p:spTgt spid="19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nodeType="after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9" fill="hold"/>
                                        <p:tgtEl>
                                          <p:spTgt spid="19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80" dur="2000"/>
                                        <p:tgtEl>
                                          <p:spTgt spid="19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4" fill="hold"/>
                                        <p:tgtEl>
                                          <p:spTgt spid="19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85" dur="2000"/>
                                        <p:tgtEl>
                                          <p:spTgt spid="19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nodeType="click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9" fill="hold"/>
                                        <p:tgtEl>
                                          <p:spTgt spid="19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90" dur="2000"/>
                                        <p:tgtEl>
                                          <p:spTgt spid="19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nodeType="click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4" fill="hold"/>
                                        <p:tgtEl>
                                          <p:spTgt spid="19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95" dur="2000"/>
                                        <p:tgtEl>
                                          <p:spTgt spid="19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nodeType="clickEffect" presetClass="entr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9" fill="hold"/>
                                        <p:tgtEl>
                                          <p:spTgt spid="19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00" dur="2000"/>
                                        <p:tgtEl>
                                          <p:spTgt spid="19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90" grpId="2"/>
      <p:bldP build="p" bldLvl="5" animBg="1" rev="0" advAuto="0" spid="189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/>
          <p:nvPr>
            <p:ph type="title" idx="4294967295"/>
          </p:nvPr>
        </p:nvSpPr>
        <p:spPr>
          <a:xfrm rot="16200000">
            <a:off x="-1216819" y="2305843"/>
            <a:ext cx="5457826" cy="2376489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b="1" sz="4800">
                <a:solidFill>
                  <a:srgbClr val="FFFFFF"/>
                </a:solidFill>
              </a:rPr>
              <a:t>TRATTAMENTO</a:t>
            </a:r>
            <a:br>
              <a:rPr b="1" sz="4800">
                <a:solidFill>
                  <a:srgbClr val="FFFFFF"/>
                </a:solidFill>
              </a:rPr>
            </a:br>
            <a:br>
              <a:rPr b="1" sz="4800">
                <a:solidFill>
                  <a:srgbClr val="FFFFFF"/>
                </a:solidFill>
              </a:rPr>
            </a:br>
          </a:p>
        </p:txBody>
      </p:sp>
      <p:sp>
        <p:nvSpPr>
          <p:cNvPr id="194" name="Shape 194"/>
          <p:cNvSpPr/>
          <p:nvPr/>
        </p:nvSpPr>
        <p:spPr>
          <a:xfrm>
            <a:off x="3276600" y="609600"/>
            <a:ext cx="5472113" cy="5311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ctr"/>
            <a:r>
              <a:rPr sz="2800">
                <a:solidFill>
                  <a:srgbClr val="0070C0"/>
                </a:solidFill>
              </a:rPr>
              <a:t>FARMACI EQUIVALENTI</a:t>
            </a:r>
            <a:endParaRPr sz="2800">
              <a:solidFill>
                <a:srgbClr val="0070C0"/>
              </a:solidFill>
            </a:endParaRPr>
          </a:p>
          <a:p>
            <a:pPr lvl="0">
              <a:buSzPct val="100000"/>
              <a:buFont typeface="Arial"/>
              <a:buChar char="•"/>
            </a:pPr>
            <a:endParaRPr sz="2800"/>
          </a:p>
          <a:p>
            <a:pPr lvl="0">
              <a:buSzPct val="100000"/>
              <a:buFont typeface="Arial"/>
              <a:buChar char="•"/>
            </a:pPr>
            <a:r>
              <a:rPr sz="2800"/>
              <a:t> Obbligo di legge</a:t>
            </a:r>
            <a:endParaRPr sz="2800"/>
          </a:p>
          <a:p>
            <a:pPr lvl="0">
              <a:buSzPct val="100000"/>
              <a:buFont typeface="Arial"/>
              <a:buChar char="•"/>
            </a:pPr>
            <a:r>
              <a:rPr sz="2800"/>
              <a:t> Possibilità per il medico di indicare la non sostituibilità.</a:t>
            </a:r>
            <a:endParaRPr sz="2800"/>
          </a:p>
          <a:p>
            <a:pPr lvl="0"/>
            <a:endParaRPr sz="2400"/>
          </a:p>
          <a:p>
            <a:pPr lvl="0" algn="ctr"/>
            <a:r>
              <a:rPr sz="2800">
                <a:solidFill>
                  <a:srgbClr val="FF0000"/>
                </a:solidFill>
              </a:rPr>
              <a:t>Impegno della farmacia</a:t>
            </a:r>
            <a:endParaRPr sz="2800">
              <a:solidFill>
                <a:srgbClr val="FF0000"/>
              </a:solidFill>
            </a:endParaRPr>
          </a:p>
          <a:p>
            <a:pPr lvl="0" algn="ctr"/>
            <a:r>
              <a:rPr sz="2800">
                <a:solidFill>
                  <a:srgbClr val="FF0000"/>
                </a:solidFill>
              </a:rPr>
              <a:t> di qualità:</a:t>
            </a:r>
            <a:endParaRPr sz="2800">
              <a:solidFill>
                <a:srgbClr val="FF0000"/>
              </a:solidFill>
            </a:endParaRPr>
          </a:p>
          <a:p>
            <a:pPr lvl="0" algn="ctr"/>
            <a:endParaRPr sz="2800"/>
          </a:p>
          <a:p>
            <a:pPr lvl="0">
              <a:buSzPct val="100000"/>
              <a:buFont typeface="Arial"/>
              <a:buChar char="•"/>
            </a:pPr>
            <a:r>
              <a:rPr sz="2800"/>
              <a:t> Aziende farmaceutiche di eccellenza</a:t>
            </a:r>
            <a:endParaRPr sz="2800"/>
          </a:p>
          <a:p>
            <a:pPr lvl="0">
              <a:buSzPct val="100000"/>
              <a:buFont typeface="Arial"/>
              <a:buChar char="•"/>
            </a:pPr>
            <a:r>
              <a:rPr sz="2800"/>
              <a:t> Continuità</a:t>
            </a:r>
            <a:endParaRPr sz="2800"/>
          </a:p>
          <a:p>
            <a:pPr lvl="0">
              <a:buSzPct val="100000"/>
              <a:buFont typeface="Arial"/>
              <a:buChar char="•"/>
            </a:pPr>
            <a:r>
              <a:rPr sz="2800"/>
              <a:t> Assistenza al paziente</a:t>
            </a:r>
          </a:p>
        </p:txBody>
      </p:sp>
      <p:sp>
        <p:nvSpPr>
          <p:cNvPr id="195" name="Shape 195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600">
                <a:solidFill>
                  <a:srgbClr val="7B9899"/>
                </a:solidFill>
              </a:rPr>
            </a:fld>
          </a:p>
        </p:txBody>
      </p:sp>
    </p:spTree>
  </p:cSld>
  <p:clrMapOvr>
    <a:masterClrMapping/>
  </p:clrMapOvr>
  <p:transition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/>
          <p:nvPr>
            <p:ph type="title" idx="4294967295"/>
          </p:nvPr>
        </p:nvSpPr>
        <p:spPr>
          <a:xfrm rot="16200000">
            <a:off x="-1216819" y="2305843"/>
            <a:ext cx="5457826" cy="2376489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 algn="l">
              <a:defRPr sz="1800">
                <a:solidFill>
                  <a:srgbClr val="000000"/>
                </a:solidFill>
              </a:defRPr>
            </a:pPr>
            <a:r>
              <a:rPr b="1" sz="4800">
                <a:solidFill>
                  <a:srgbClr val="FFFFFF"/>
                </a:solidFill>
              </a:rPr>
              <a:t>TRATTAMENTO</a:t>
            </a:r>
            <a:br>
              <a:rPr b="1" sz="4800">
                <a:solidFill>
                  <a:srgbClr val="FFFFFF"/>
                </a:solidFill>
              </a:rPr>
            </a:br>
            <a:br>
              <a:rPr b="1" sz="4800">
                <a:solidFill>
                  <a:srgbClr val="FFFFFF"/>
                </a:solidFill>
              </a:rPr>
            </a:br>
          </a:p>
        </p:txBody>
      </p:sp>
      <p:sp>
        <p:nvSpPr>
          <p:cNvPr id="198" name="Shape 198"/>
          <p:cNvSpPr/>
          <p:nvPr/>
        </p:nvSpPr>
        <p:spPr>
          <a:xfrm>
            <a:off x="3563937" y="692150"/>
            <a:ext cx="4476751" cy="4206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/>
            <a:r>
              <a:rPr sz="2400"/>
              <a:t>Ultime cose:</a:t>
            </a:r>
            <a:endParaRPr sz="2400"/>
          </a:p>
          <a:p>
            <a:pPr lvl="0"/>
            <a:endParaRPr sz="2400"/>
          </a:p>
          <a:p>
            <a:pPr lvl="0"/>
            <a:r>
              <a:rPr sz="2400"/>
              <a:t>Posologia: possibile NOTA SU RICETTA ?</a:t>
            </a:r>
            <a:endParaRPr sz="2400"/>
          </a:p>
          <a:p>
            <a:pPr lvl="0"/>
            <a:endParaRPr sz="2400"/>
          </a:p>
          <a:p>
            <a:pPr lvl="0"/>
            <a:endParaRPr sz="2400"/>
          </a:p>
          <a:p>
            <a:pPr lvl="0"/>
            <a:endParaRPr sz="2400"/>
          </a:p>
          <a:p>
            <a:pPr lvl="0"/>
            <a:r>
              <a:rPr sz="2400"/>
              <a:t>Eventi:</a:t>
            </a:r>
            <a:endParaRPr sz="2400"/>
          </a:p>
          <a:p>
            <a:pPr lvl="0"/>
            <a:r>
              <a:rPr sz="2400"/>
              <a:t>MISURA LA TUA              SALUTE; </a:t>
            </a:r>
            <a:endParaRPr sz="2400"/>
          </a:p>
          <a:p>
            <a:pPr lvl="0"/>
            <a:r>
              <a:rPr sz="2400"/>
              <a:t>DIARIO DIGITALE PRESSORIO</a:t>
            </a:r>
          </a:p>
        </p:txBody>
      </p:sp>
      <p:sp>
        <p:nvSpPr>
          <p:cNvPr id="199" name="Shape 199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600">
                <a:solidFill>
                  <a:srgbClr val="7B9899"/>
                </a:solidFill>
              </a:rPr>
            </a:fld>
          </a:p>
        </p:txBody>
      </p:sp>
    </p:spTree>
  </p:cSld>
  <p:clrMapOvr>
    <a:masterClrMapping/>
  </p:clrMapOvr>
  <p:transition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600">
                <a:solidFill>
                  <a:srgbClr val="FFFFFF"/>
                </a:solidFill>
              </a:rPr>
            </a:fld>
          </a:p>
        </p:txBody>
      </p:sp>
      <p:sp>
        <p:nvSpPr>
          <p:cNvPr id="202" name="Shape 202"/>
          <p:cNvSpPr/>
          <p:nvPr>
            <p:ph type="title" idx="4294967295"/>
          </p:nvPr>
        </p:nvSpPr>
        <p:spPr>
          <a:xfrm>
            <a:off x="330200" y="355600"/>
            <a:ext cx="8229600" cy="1417638"/>
          </a:xfrm>
          <a:prstGeom prst="rect">
            <a:avLst/>
          </a:prstGeom>
        </p:spPr>
        <p:txBody>
          <a:bodyPr/>
          <a:lstStyle>
            <a:lvl1pPr>
              <a:defRPr b="1" sz="5000">
                <a:solidFill>
                  <a:srgbClr val="FF2600"/>
                </a:solidFill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5000">
                <a:solidFill>
                  <a:srgbClr val="FF2600"/>
                </a:solidFill>
              </a:rPr>
              <a:t>GRAZIE PER L’ATTENZIONE</a:t>
            </a:r>
          </a:p>
        </p:txBody>
      </p:sp>
      <p:sp>
        <p:nvSpPr>
          <p:cNvPr id="203" name="Shape 203"/>
          <p:cNvSpPr/>
          <p:nvPr>
            <p:ph type="body" idx="4294967295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pic>
        <p:nvPicPr>
          <p:cNvPr id="204" name="mera_yawn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41089" y="1973262"/>
            <a:ext cx="4642772" cy="417849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600">
                <a:solidFill>
                  <a:srgbClr val="7B9899"/>
                </a:solidFill>
              </a:rPr>
            </a:fld>
          </a:p>
        </p:txBody>
      </p:sp>
      <p:sp>
        <p:nvSpPr>
          <p:cNvPr id="130" name="Shape 130"/>
          <p:cNvSpPr/>
          <p:nvPr>
            <p:ph type="body" idx="4294967295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/>
          <a:lstStyle/>
          <a:p>
            <a:pPr lvl="0" marL="0" indent="0">
              <a:buClrTx/>
              <a:buSzTx/>
              <a:buFontTx/>
              <a:buNone/>
              <a:defRPr sz="1800"/>
            </a:pPr>
            <a:r>
              <a:rPr sz="2700"/>
              <a:t>LEGGE 153/2009 e successivi decreti applicativi:</a:t>
            </a:r>
            <a:endParaRPr sz="2700"/>
          </a:p>
          <a:p>
            <a:pPr lvl="0" marL="0" indent="0">
              <a:buClrTx/>
              <a:buSzTx/>
              <a:buFontTx/>
              <a:buNone/>
              <a:defRPr sz="1800"/>
            </a:pPr>
            <a:r>
              <a:rPr sz="2700">
                <a:solidFill>
                  <a:srgbClr val="FF2600"/>
                </a:solidFill>
              </a:rPr>
              <a:t>Centro socio-sanitario polifunzionale</a:t>
            </a:r>
            <a:endParaRPr sz="2700">
              <a:solidFill>
                <a:srgbClr val="FF2600"/>
              </a:solidFill>
            </a:endParaRPr>
          </a:p>
          <a:p>
            <a:pPr lvl="0" marL="0" indent="0">
              <a:buClrTx/>
              <a:buSzTx/>
              <a:buFontTx/>
              <a:buNone/>
              <a:defRPr sz="1800"/>
            </a:pPr>
            <a:r>
              <a:rPr sz="2700"/>
              <a:t>Il recente </a:t>
            </a:r>
            <a:r>
              <a:rPr sz="2700" u="sng"/>
              <a:t>atto di indirizzo f</a:t>
            </a:r>
            <a:r>
              <a:rPr sz="2700"/>
              <a:t>irmato con le regioni il 1</a:t>
            </a:r>
            <a:r>
              <a:rPr sz="2700" u="sng"/>
              <a:t>8 febbraio 2015 </a:t>
            </a:r>
            <a:r>
              <a:rPr sz="2700"/>
              <a:t>, propedeutico ai contenuti della futura convenzionale nazionale , cita :</a:t>
            </a:r>
            <a:endParaRPr sz="2700"/>
          </a:p>
          <a:p>
            <a:pPr lvl="0" marL="0" indent="0">
              <a:buClrTx/>
              <a:buSzTx/>
              <a:buFontTx/>
              <a:buNone/>
              <a:defRPr sz="1800"/>
            </a:pPr>
            <a:r>
              <a:rPr sz="2700"/>
              <a:t>.. il ruolo delle farmacie nell’ambito del servizio sanitario è, dunque , declinato non solo in ragione di una diffusa e capillare dispensazione e consegna agli assistiti di farmaci e dispositivi medici, ma anche , e sempre più in prospettiva, in ragione dell’erogazione di servizi e prestazioni.</a:t>
            </a:r>
          </a:p>
        </p:txBody>
      </p:sp>
      <p:sp>
        <p:nvSpPr>
          <p:cNvPr id="131" name="Shape 131"/>
          <p:cNvSpPr/>
          <p:nvPr>
            <p:ph type="title" idx="4294967295"/>
          </p:nvPr>
        </p:nvSpPr>
        <p:spPr>
          <a:xfrm>
            <a:off x="476250" y="-304800"/>
            <a:ext cx="8229600" cy="1417638"/>
          </a:xfrm>
          <a:prstGeom prst="rect">
            <a:avLst/>
          </a:prstGeom>
        </p:spPr>
        <p:txBody>
          <a:bodyPr/>
          <a:lstStyle>
            <a:lvl1pPr>
              <a:defRPr sz="54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400">
                <a:solidFill>
                  <a:srgbClr val="FF2600"/>
                </a:solidFill>
              </a:rPr>
              <a:t>PREMESSA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>
            <p:ph type="title" idx="4294967295"/>
          </p:nvPr>
        </p:nvSpPr>
        <p:spPr>
          <a:xfrm>
            <a:off x="301625" y="228600"/>
            <a:ext cx="8534400" cy="758825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>
              <a:defRPr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300">
                <a:solidFill>
                  <a:srgbClr val="FF2600"/>
                </a:solidFill>
              </a:rPr>
              <a:t>Ruolo della FARMACIA </a:t>
            </a:r>
          </a:p>
        </p:txBody>
      </p:sp>
      <p:sp>
        <p:nvSpPr>
          <p:cNvPr id="134" name="Shape 134"/>
          <p:cNvSpPr/>
          <p:nvPr>
            <p:ph type="body" idx="4294967295"/>
          </p:nvPr>
        </p:nvSpPr>
        <p:spPr>
          <a:xfrm>
            <a:off x="301625" y="1535112"/>
            <a:ext cx="8504238" cy="4572001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 algn="ctr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endParaRPr sz="3500"/>
          </a:p>
          <a:p>
            <a:pPr lvl="0" algn="ctr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t>Testo trasmesso al Governo dal Comitato di Settore Sanità delle Regioni</a:t>
            </a:r>
          </a:p>
          <a:p>
            <a:pPr lvl="0" algn="ctr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r>
              <a:rPr b="1" i="1"/>
              <a:t>(Farmacia dei servizi)</a:t>
            </a:r>
            <a:endParaRPr b="1" i="1"/>
          </a:p>
          <a:p>
            <a:pPr lvl="0" algn="ctr">
              <a:lnSpc>
                <a:spcPct val="80000"/>
              </a:lnSpc>
              <a:spcBef>
                <a:spcPts val="400"/>
              </a:spcBef>
              <a:buSzTx/>
              <a:buNone/>
              <a:defRPr sz="1800"/>
            </a:pPr>
            <a:br>
              <a:rPr b="1" i="1"/>
            </a:br>
            <a:r>
              <a:t>…..ridefinizione </a:t>
            </a:r>
            <a:r>
              <a:rPr>
                <a:solidFill>
                  <a:srgbClr val="FF0000"/>
                </a:solidFill>
              </a:rPr>
              <a:t>dei ruoli, delle funzioni e dei compiti delle farmacie in relazione al sistema di assistenza delle cure primarie </a:t>
            </a:r>
            <a:r>
              <a:t>con particolare riguardo all’ottimizzazione dell’assistenza farmaceutica territoriale, a particolari modalità di espletamento del servizio e al </a:t>
            </a:r>
            <a:r>
              <a:rPr>
                <a:solidFill>
                  <a:srgbClr val="FF0000"/>
                </a:solidFill>
              </a:rPr>
              <a:t>riconoscimento e valorizzazione del ruolo sanitario e sociale delle farmacie convenzionate quali servizio pubblico essenziale</a:t>
            </a:r>
            <a:r>
              <a:t>, attraverso tutti gli strumenti che l’istituto convenzionale consente.</a:t>
            </a:r>
            <a:br/>
            <a:r>
              <a:t> </a:t>
            </a:r>
            <a:br/>
            <a:r>
              <a:t>Si ritiene che, come specificato nella premessa, i criteri e le tematiche fondamentali di valorizzazione del ruolo delle farmacie vadano definiti in </a:t>
            </a:r>
            <a:r>
              <a:rPr>
                <a:solidFill>
                  <a:srgbClr val="595959"/>
                </a:solidFill>
              </a:rPr>
              <a:t>sede nazionale</a:t>
            </a:r>
            <a:r>
              <a:t>, ma declinati in </a:t>
            </a:r>
            <a:r>
              <a:rPr>
                <a:solidFill>
                  <a:srgbClr val="595959"/>
                </a:solidFill>
              </a:rPr>
              <a:t>sede regionale</a:t>
            </a:r>
            <a:r>
              <a:t>.</a:t>
            </a:r>
            <a:br/>
          </a:p>
        </p:txBody>
      </p:sp>
      <p:sp>
        <p:nvSpPr>
          <p:cNvPr id="135" name="Shape 135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600">
                <a:solidFill>
                  <a:srgbClr val="7B9899"/>
                </a:solidFill>
              </a:rPr>
            </a:fld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>
            <p:ph type="title" idx="4294967295"/>
          </p:nvPr>
        </p:nvSpPr>
        <p:spPr>
          <a:xfrm>
            <a:off x="301625" y="228600"/>
            <a:ext cx="8534400" cy="758825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>
              <a:defRPr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300">
                <a:solidFill>
                  <a:srgbClr val="FF2600"/>
                </a:solidFill>
              </a:rPr>
              <a:t>FARMACIA DEI SERVIZI</a:t>
            </a:r>
          </a:p>
        </p:txBody>
      </p:sp>
      <p:sp>
        <p:nvSpPr>
          <p:cNvPr id="138" name="Shape 138"/>
          <p:cNvSpPr/>
          <p:nvPr>
            <p:ph type="body" idx="4294967295"/>
          </p:nvPr>
        </p:nvSpPr>
        <p:spPr>
          <a:xfrm>
            <a:off x="301625" y="1527174"/>
            <a:ext cx="8504238" cy="4572002"/>
          </a:xfrm>
          <a:prstGeom prst="rect">
            <a:avLst/>
          </a:prstGeom>
          <a:ln w="9525">
            <a:solidFill>
              <a:srgbClr val="FF0000"/>
            </a:solidFill>
            <a:round/>
          </a:ln>
        </p:spPr>
        <p:txBody>
          <a:bodyPr lIns="0" tIns="0" rIns="0" bIns="0">
            <a:normAutofit fontScale="100000" lnSpcReduction="0"/>
          </a:bodyPr>
          <a:lstStyle/>
          <a:p>
            <a:pPr lvl="0">
              <a:lnSpc>
                <a:spcPct val="80000"/>
              </a:lnSpc>
              <a:spcBef>
                <a:spcPts val="500"/>
              </a:spcBef>
              <a:buSzTx/>
              <a:buNone/>
              <a:defRPr sz="1800"/>
            </a:pPr>
            <a:r>
              <a:rPr sz="2100"/>
              <a:t>E’ necessario definire, a livello nazionale, un elenco di servizi quali: </a:t>
            </a:r>
            <a:endParaRPr sz="2100"/>
          </a:p>
          <a:p>
            <a:pPr lvl="0" marL="286702" indent="-286702">
              <a:lnSpc>
                <a:spcPct val="80000"/>
              </a:lnSpc>
              <a:spcBef>
                <a:spcPts val="500"/>
              </a:spcBef>
              <a:buChar char="❑"/>
              <a:defRPr sz="1800"/>
            </a:pPr>
            <a:r>
              <a:rPr sz="2100"/>
              <a:t>accesso alle prestazioni diagnostiche-ambulatoriali, </a:t>
            </a:r>
            <a:endParaRPr sz="2100"/>
          </a:p>
          <a:p>
            <a:pPr lvl="0" marL="286702" indent="-286702">
              <a:lnSpc>
                <a:spcPct val="80000"/>
              </a:lnSpc>
              <a:spcBef>
                <a:spcPts val="500"/>
              </a:spcBef>
              <a:buChar char="❑"/>
              <a:defRPr sz="1800"/>
            </a:pPr>
            <a:r>
              <a:rPr sz="2100"/>
              <a:t>assistenza domiciliare integrata, </a:t>
            </a:r>
            <a:endParaRPr sz="2100"/>
          </a:p>
          <a:p>
            <a:pPr lvl="0" marL="286702" indent="-286702">
              <a:lnSpc>
                <a:spcPct val="80000"/>
              </a:lnSpc>
              <a:spcBef>
                <a:spcPts val="500"/>
              </a:spcBef>
              <a:buChar char="❑"/>
              <a:defRPr sz="1800"/>
            </a:pPr>
            <a:r>
              <a:rPr sz="2100"/>
              <a:t>assistenza integrativa, </a:t>
            </a:r>
            <a:endParaRPr sz="2100"/>
          </a:p>
          <a:p>
            <a:pPr lvl="0" marL="286702" indent="-286702">
              <a:lnSpc>
                <a:spcPct val="80000"/>
              </a:lnSpc>
              <a:spcBef>
                <a:spcPts val="500"/>
              </a:spcBef>
              <a:buChar char="❑"/>
              <a:defRPr sz="1800"/>
            </a:pPr>
            <a:r>
              <a:rPr sz="2100">
                <a:solidFill>
                  <a:srgbClr val="FF0000"/>
                </a:solidFill>
              </a:rPr>
              <a:t>promozione farmaci equivalenti</a:t>
            </a:r>
            <a:r>
              <a:rPr sz="2100"/>
              <a:t>, </a:t>
            </a:r>
            <a:endParaRPr sz="2100"/>
          </a:p>
          <a:p>
            <a:pPr lvl="0" marL="286702" indent="-286702">
              <a:lnSpc>
                <a:spcPct val="80000"/>
              </a:lnSpc>
              <a:spcBef>
                <a:spcPts val="500"/>
              </a:spcBef>
              <a:buChar char="❑"/>
              <a:defRPr sz="1800"/>
            </a:pPr>
            <a:r>
              <a:rPr sz="2100"/>
              <a:t>informazione al cittadino, </a:t>
            </a:r>
            <a:endParaRPr sz="2100"/>
          </a:p>
          <a:p>
            <a:pPr lvl="0" marL="286702" indent="-286702">
              <a:lnSpc>
                <a:spcPct val="80000"/>
              </a:lnSpc>
              <a:spcBef>
                <a:spcPts val="500"/>
              </a:spcBef>
              <a:buChar char="❑"/>
              <a:defRPr sz="1800"/>
            </a:pPr>
            <a:r>
              <a:rPr sz="2100"/>
              <a:t>attivazione di procedure di screening in applicazione dei piani regionali e/o aziendali, </a:t>
            </a:r>
            <a:endParaRPr sz="2100"/>
          </a:p>
          <a:p>
            <a:pPr lvl="0" marL="286702" indent="-286702">
              <a:lnSpc>
                <a:spcPct val="80000"/>
              </a:lnSpc>
              <a:spcBef>
                <a:spcPts val="500"/>
              </a:spcBef>
              <a:buChar char="❑"/>
              <a:defRPr sz="1800"/>
            </a:pPr>
            <a:r>
              <a:rPr sz="2100">
                <a:solidFill>
                  <a:srgbClr val="FF0000"/>
                </a:solidFill>
              </a:rPr>
              <a:t>educazione sanitaria sul corretto uso del farmaco, </a:t>
            </a:r>
            <a:endParaRPr sz="2100">
              <a:solidFill>
                <a:srgbClr val="FF0000"/>
              </a:solidFill>
            </a:endParaRPr>
          </a:p>
          <a:p>
            <a:pPr lvl="0" marL="286702" indent="-286702">
              <a:lnSpc>
                <a:spcPct val="80000"/>
              </a:lnSpc>
              <a:spcBef>
                <a:spcPts val="500"/>
              </a:spcBef>
              <a:buChar char="❑"/>
              <a:defRPr sz="1800"/>
            </a:pPr>
            <a:r>
              <a:rPr sz="2100"/>
              <a:t>partecipazione alla rete dei MMG con particolare riferimento ai nuovi modelli associativi della medicina di base previsti dal nuovo Patto della salute e dalle sperimentazione regionali (Case della Salute, CREG, AFT e UCCP), </a:t>
            </a:r>
            <a:endParaRPr sz="2100"/>
          </a:p>
          <a:p>
            <a:pPr lvl="0" marL="286702" indent="-286702">
              <a:lnSpc>
                <a:spcPct val="80000"/>
              </a:lnSpc>
              <a:spcBef>
                <a:spcPts val="500"/>
              </a:spcBef>
              <a:buChar char="❑"/>
              <a:defRPr sz="1800"/>
            </a:pPr>
            <a:r>
              <a:rPr sz="2100">
                <a:solidFill>
                  <a:srgbClr val="FF0000"/>
                </a:solidFill>
              </a:rPr>
              <a:t>partecipazione a campagne di prevenzione, </a:t>
            </a:r>
            <a:endParaRPr sz="2100">
              <a:solidFill>
                <a:srgbClr val="FF0000"/>
              </a:solidFill>
            </a:endParaRPr>
          </a:p>
          <a:p>
            <a:pPr lvl="0" marL="286702" indent="-286702">
              <a:lnSpc>
                <a:spcPct val="80000"/>
              </a:lnSpc>
              <a:spcBef>
                <a:spcPts val="500"/>
              </a:spcBef>
              <a:buChar char="❑"/>
              <a:defRPr sz="1800"/>
            </a:pPr>
            <a:r>
              <a:rPr sz="2100">
                <a:solidFill>
                  <a:srgbClr val="FF0000"/>
                </a:solidFill>
              </a:rPr>
              <a:t>educazione ai corretti stili di vita.</a:t>
            </a:r>
          </a:p>
        </p:txBody>
      </p:sp>
      <p:sp>
        <p:nvSpPr>
          <p:cNvPr id="139" name="Shape 139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600">
                <a:solidFill>
                  <a:srgbClr val="7B9899"/>
                </a:solidFill>
              </a:rPr>
            </a:fld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600">
                <a:solidFill>
                  <a:srgbClr val="7B9899"/>
                </a:solidFill>
              </a:rPr>
            </a:fld>
          </a:p>
        </p:txBody>
      </p:sp>
      <p:sp>
        <p:nvSpPr>
          <p:cNvPr id="142" name="Shape 142"/>
          <p:cNvSpPr/>
          <p:nvPr>
            <p:ph type="title" idx="4294967295"/>
          </p:nvPr>
        </p:nvSpPr>
        <p:spPr>
          <a:xfrm>
            <a:off x="457200" y="0"/>
            <a:ext cx="8229600" cy="1417638"/>
          </a:xfrm>
          <a:prstGeom prst="rect">
            <a:avLst/>
          </a:prstGeom>
        </p:spPr>
        <p:txBody>
          <a:bodyPr/>
          <a:lstStyle>
            <a:lvl1pPr>
              <a:defRPr sz="8200"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8200">
                <a:solidFill>
                  <a:srgbClr val="FF2600"/>
                </a:solidFill>
              </a:rPr>
              <a:t>OBIETTIVI</a:t>
            </a:r>
          </a:p>
        </p:txBody>
      </p:sp>
      <p:sp>
        <p:nvSpPr>
          <p:cNvPr id="143" name="Shape 143"/>
          <p:cNvSpPr/>
          <p:nvPr>
            <p:ph type="body" idx="4294967295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/>
          <a:lstStyle/>
          <a:p>
            <a:pPr lvl="0" marL="0" indent="0">
              <a:buClrTx/>
              <a:buSzTx/>
              <a:buFontTx/>
              <a:buNone/>
              <a:defRPr sz="1800"/>
            </a:pPr>
            <a:r>
              <a:rPr b="1" sz="2700" u="sng">
                <a:solidFill>
                  <a:srgbClr val="FF2600"/>
                </a:solidFill>
              </a:rPr>
              <a:t>PREVENZIONE</a:t>
            </a:r>
            <a:endParaRPr b="1" sz="2700" u="sng">
              <a:solidFill>
                <a:srgbClr val="FF2600"/>
              </a:solidFill>
            </a:endParaRPr>
          </a:p>
          <a:p>
            <a:pPr lvl="0" marL="0" indent="0">
              <a:buClrTx/>
              <a:buSzTx/>
              <a:buFontTx/>
              <a:buNone/>
              <a:defRPr sz="1800"/>
            </a:pPr>
            <a:r>
              <a:rPr sz="1700">
                <a:solidFill>
                  <a:srgbClr val="FF2600"/>
                </a:solidFill>
              </a:rPr>
              <a:t>- </a:t>
            </a:r>
            <a:r>
              <a:rPr sz="1700"/>
              <a:t>Riduzione dei fattori di rischio di ipertensione ( abitudini nutrizionali , BMI ,stile di vita, tabagismo, attività fisica )</a:t>
            </a:r>
            <a:endParaRPr sz="1700"/>
          </a:p>
          <a:p>
            <a:pPr lvl="0" marL="0" indent="0">
              <a:buClrTx/>
              <a:buSzTx/>
              <a:buFontTx/>
              <a:buNone/>
              <a:defRPr sz="1800"/>
            </a:pPr>
            <a:r>
              <a:rPr b="1" sz="2700" u="sng">
                <a:solidFill>
                  <a:srgbClr val="FF2600"/>
                </a:solidFill>
              </a:rPr>
              <a:t>DIAGNOSI</a:t>
            </a:r>
            <a:endParaRPr b="1" sz="2700" u="sng">
              <a:solidFill>
                <a:srgbClr val="FF2600"/>
              </a:solidFill>
            </a:endParaRPr>
          </a:p>
          <a:p>
            <a:pPr lvl="0" marL="0" indent="0">
              <a:buClrTx/>
              <a:buSzTx/>
              <a:buFontTx/>
              <a:buNone/>
              <a:defRPr sz="1800"/>
            </a:pPr>
            <a:r>
              <a:rPr sz="1700"/>
              <a:t>- Individuazione degli ipertesi in età giovane- adulta</a:t>
            </a:r>
            <a:endParaRPr sz="1700"/>
          </a:p>
          <a:p>
            <a:pPr lvl="0" marL="0" indent="0">
              <a:buClrTx/>
              <a:buSzTx/>
              <a:buFontTx/>
              <a:buNone/>
              <a:defRPr sz="1800"/>
            </a:pPr>
            <a:r>
              <a:rPr sz="1700"/>
              <a:t>- Registrazione sistematica di valori pressori</a:t>
            </a:r>
            <a:endParaRPr sz="1700"/>
          </a:p>
          <a:p>
            <a:pPr lvl="0" marL="0" indent="0">
              <a:buClrTx/>
              <a:buSzTx/>
              <a:buFontTx/>
              <a:buNone/>
              <a:defRPr sz="1800"/>
            </a:pPr>
            <a:r>
              <a:rPr b="1" sz="2700" u="sng">
                <a:solidFill>
                  <a:srgbClr val="FF2600"/>
                </a:solidFill>
              </a:rPr>
              <a:t>TRATTAMENTO</a:t>
            </a:r>
            <a:endParaRPr b="1" sz="2700" u="sng">
              <a:solidFill>
                <a:srgbClr val="FF2600"/>
              </a:solidFill>
            </a:endParaRPr>
          </a:p>
          <a:p>
            <a:pPr lvl="0" marL="0" indent="0">
              <a:buClrTx/>
              <a:buSzTx/>
              <a:buFontTx/>
              <a:buNone/>
              <a:defRPr sz="1800"/>
            </a:pPr>
            <a:r>
              <a:t>-Capacità dell’assistito/famiglia di seguire stili di vita prescritti e di monitorare PA e la terapia farmacologica</a:t>
            </a:r>
            <a:endParaRPr u="sng"/>
          </a:p>
          <a:p>
            <a:pPr lvl="0" marL="0" indent="0">
              <a:buClrTx/>
              <a:buSzTx/>
              <a:buFontTx/>
              <a:buNone/>
              <a:defRPr sz="1800"/>
            </a:pPr>
            <a:r>
              <a:rPr b="1" sz="2700" u="sng">
                <a:solidFill>
                  <a:srgbClr val="FF2600"/>
                </a:solidFill>
              </a:rPr>
              <a:t>RISULTATI</a:t>
            </a:r>
            <a:endParaRPr b="1" sz="2700" u="sng">
              <a:solidFill>
                <a:srgbClr val="FF2600"/>
              </a:solidFill>
            </a:endParaRPr>
          </a:p>
          <a:p>
            <a:pPr lvl="0" marL="0" indent="0">
              <a:buClrTx/>
              <a:buSzTx/>
              <a:buFontTx/>
              <a:buNone/>
              <a:defRPr sz="1800"/>
            </a:pPr>
            <a:r>
              <a:rPr sz="1700"/>
              <a:t>- Riduzione eventi cardiovascolari</a:t>
            </a:r>
            <a:endParaRPr sz="1700"/>
          </a:p>
          <a:p>
            <a:pPr lvl="0" marL="0" indent="0">
              <a:buClrTx/>
              <a:buSzTx/>
              <a:buFontTx/>
              <a:buNone/>
              <a:defRPr sz="1800"/>
            </a:pPr>
            <a:r>
              <a:rPr sz="1700"/>
              <a:t>- Aumento della sopravvivenza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600">
                <a:solidFill>
                  <a:srgbClr val="7B9899"/>
                </a:solidFill>
              </a:rPr>
            </a:fld>
          </a:p>
        </p:txBody>
      </p:sp>
      <p:sp>
        <p:nvSpPr>
          <p:cNvPr id="146" name="Shape 146"/>
          <p:cNvSpPr/>
          <p:nvPr>
            <p:ph type="body" idx="4294967295"/>
          </p:nvPr>
        </p:nvSpPr>
        <p:spPr>
          <a:xfrm>
            <a:off x="457200" y="1408608"/>
            <a:ext cx="8229600" cy="544939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700"/>
              <a:t>L’ipertensione interessa la maggior parte dei soggetti anziani. </a:t>
            </a:r>
            <a:endParaRPr sz="2700"/>
          </a:p>
          <a:p>
            <a:pPr lvl="0">
              <a:defRPr sz="1800"/>
            </a:pPr>
            <a:r>
              <a:rPr sz="2700"/>
              <a:t>In base allo studio di Framingham:</a:t>
            </a:r>
            <a:endParaRPr sz="2700"/>
          </a:p>
          <a:p>
            <a:pPr lvl="0" marL="0" indent="0">
              <a:buClrTx/>
              <a:buSzTx/>
              <a:buFontTx/>
              <a:buNone/>
              <a:defRPr sz="1800"/>
            </a:pPr>
            <a:endParaRPr sz="2700"/>
          </a:p>
          <a:p>
            <a:pPr lvl="0" marL="0" indent="0">
              <a:buClrTx/>
              <a:buSzTx/>
              <a:buFontTx/>
              <a:buNone/>
              <a:defRPr sz="1800"/>
            </a:pPr>
            <a:r>
              <a:rPr sz="2700"/>
              <a:t>- all’età di 60 anni il 60% della popolazione sviluppa ipertensione arteriosa </a:t>
            </a:r>
            <a:endParaRPr sz="2700"/>
          </a:p>
          <a:p>
            <a:pPr lvl="0" marL="0" indent="0">
              <a:buClrTx/>
              <a:buSzTx/>
              <a:buFontTx/>
              <a:buNone/>
              <a:defRPr sz="1800"/>
            </a:pPr>
            <a:r>
              <a:rPr sz="2700"/>
              <a:t>- a 70 anni circa il 65% degli uomini e il 75% delle donne sono ipertesi. </a:t>
            </a:r>
            <a:endParaRPr sz="2700"/>
          </a:p>
          <a:p>
            <a:pPr lvl="0" marL="0" indent="0">
              <a:buClrTx/>
              <a:buSzTx/>
              <a:buFontTx/>
              <a:buNone/>
              <a:defRPr sz="1800"/>
            </a:pPr>
            <a:r>
              <a:rPr sz="2700"/>
              <a:t>- il 90% dei soggetti normotesi all’età di 55 anni sviluppano ipertensione negli anni successivi. (2, 3).</a:t>
            </a:r>
          </a:p>
        </p:txBody>
      </p:sp>
      <p:sp>
        <p:nvSpPr>
          <p:cNvPr id="147" name="Shape 147"/>
          <p:cNvSpPr/>
          <p:nvPr>
            <p:ph type="title" idx="4294967295"/>
          </p:nvPr>
        </p:nvSpPr>
        <p:spPr>
          <a:xfrm>
            <a:off x="457200" y="0"/>
            <a:ext cx="8229600" cy="90864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2600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300">
                <a:solidFill>
                  <a:srgbClr val="FF2600"/>
                </a:solidFill>
              </a:rPr>
              <a:t>IPERTENSIONE IN ITALIA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/>
          <p:nvPr>
            <p:ph type="title" idx="4294967295"/>
          </p:nvPr>
        </p:nvSpPr>
        <p:spPr>
          <a:xfrm rot="16200000">
            <a:off x="-1204119" y="2535237"/>
            <a:ext cx="5199063" cy="2016126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 algn="l" defTabSz="841247">
              <a:defRPr sz="1800">
                <a:solidFill>
                  <a:srgbClr val="000000"/>
                </a:solidFill>
              </a:defRPr>
            </a:pPr>
            <a:r>
              <a:rPr b="1" sz="4416">
                <a:solidFill>
                  <a:srgbClr val="FFFFFF"/>
                </a:solidFill>
              </a:rPr>
              <a:t>PREVENZIONE</a:t>
            </a:r>
            <a:br>
              <a:rPr b="1" sz="4416">
                <a:solidFill>
                  <a:srgbClr val="FFFFFF"/>
                </a:solidFill>
              </a:rPr>
            </a:br>
            <a:br>
              <a:rPr b="1" sz="4416">
                <a:solidFill>
                  <a:srgbClr val="FFFFFF"/>
                </a:solidFill>
              </a:rPr>
            </a:br>
          </a:p>
        </p:txBody>
      </p:sp>
      <p:sp>
        <p:nvSpPr>
          <p:cNvPr id="150" name="Shape 150"/>
          <p:cNvSpPr/>
          <p:nvPr>
            <p:ph type="body" idx="4294967295"/>
          </p:nvPr>
        </p:nvSpPr>
        <p:spPr>
          <a:xfrm>
            <a:off x="3124200" y="707231"/>
            <a:ext cx="5638800" cy="5410201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 marL="177482" indent="-177482" defTabSz="594359">
              <a:lnSpc>
                <a:spcPct val="90000"/>
              </a:lnSpc>
              <a:spcBef>
                <a:spcPts val="400"/>
              </a:spcBef>
              <a:buChar char="❑"/>
              <a:defRPr sz="1800"/>
            </a:pPr>
            <a:endParaRPr sz="1300">
              <a:solidFill>
                <a:srgbClr val="FF0000"/>
              </a:solidFill>
            </a:endParaRPr>
          </a:p>
          <a:p>
            <a:pPr lvl="0" marL="239601" indent="-239601" defTabSz="594359">
              <a:lnSpc>
                <a:spcPct val="90000"/>
              </a:lnSpc>
              <a:spcBef>
                <a:spcPts val="400"/>
              </a:spcBef>
              <a:buChar char="❑"/>
              <a:defRPr sz="1800"/>
            </a:pPr>
            <a:r>
              <a:rPr b="1" sz="1754" u="sng"/>
              <a:t>partecipazione a campagne di prevenzione</a:t>
            </a:r>
            <a:endParaRPr b="1" sz="1754" u="sng"/>
          </a:p>
          <a:p>
            <a:pPr lvl="0" marL="0" indent="0" defTabSz="594359">
              <a:lnSpc>
                <a:spcPct val="90000"/>
              </a:lnSpc>
              <a:spcBef>
                <a:spcPts val="400"/>
              </a:spcBef>
              <a:buClrTx/>
              <a:buSzTx/>
              <a:buFontTx/>
              <a:buNone/>
              <a:defRPr sz="1800"/>
            </a:pPr>
            <a:endParaRPr sz="1300"/>
          </a:p>
          <a:p>
            <a:pPr lvl="0" marL="239601" indent="-239601" defTabSz="594359">
              <a:lnSpc>
                <a:spcPct val="90000"/>
              </a:lnSpc>
              <a:spcBef>
                <a:spcPts val="400"/>
              </a:spcBef>
              <a:buChar char="❑"/>
              <a:defRPr sz="1800"/>
            </a:pPr>
            <a:r>
              <a:rPr b="1" sz="1754" u="sng"/>
              <a:t>educazione ai corretti stili di vita </a:t>
            </a:r>
            <a:endParaRPr b="1" sz="1754" u="sng"/>
          </a:p>
          <a:p>
            <a:pPr lvl="0" marL="0" indent="0" defTabSz="594359">
              <a:lnSpc>
                <a:spcPct val="90000"/>
              </a:lnSpc>
              <a:spcBef>
                <a:spcPts val="400"/>
              </a:spcBef>
              <a:buClrTx/>
              <a:buSzTx/>
              <a:buFontTx/>
              <a:buNone/>
              <a:defRPr sz="1800"/>
            </a:pPr>
            <a:r>
              <a:rPr sz="1754"/>
              <a:t>✓ Calo ponderale in soggetti sovrappeso o obesi (indice di massa corporea &lt; 25 Kg/m2)!</a:t>
            </a:r>
            <a:endParaRPr sz="1754"/>
          </a:p>
          <a:p>
            <a:pPr lvl="0" marL="0" indent="0" defTabSz="594359">
              <a:lnSpc>
                <a:spcPct val="90000"/>
              </a:lnSpc>
              <a:spcBef>
                <a:spcPts val="400"/>
              </a:spcBef>
              <a:buClrTx/>
              <a:buSzTx/>
              <a:buFontTx/>
              <a:buNone/>
              <a:defRPr sz="1800"/>
            </a:pPr>
            <a:r>
              <a:rPr sz="1754"/>
              <a:t>✓ Cessazione del fumo!</a:t>
            </a:r>
            <a:endParaRPr sz="1754"/>
          </a:p>
          <a:p>
            <a:pPr lvl="0" marL="0" indent="0" defTabSz="594359">
              <a:lnSpc>
                <a:spcPct val="90000"/>
              </a:lnSpc>
              <a:spcBef>
                <a:spcPts val="400"/>
              </a:spcBef>
              <a:buClrTx/>
              <a:buSzTx/>
              <a:buFontTx/>
              <a:buNone/>
              <a:defRPr sz="1800"/>
            </a:pPr>
            <a:r>
              <a:rPr sz="1754"/>
              <a:t>✓ Moderazione del consumo di alcol!</a:t>
            </a:r>
            <a:endParaRPr sz="1754"/>
          </a:p>
          <a:p>
            <a:pPr lvl="0" marL="0" indent="0" defTabSz="594359">
              <a:lnSpc>
                <a:spcPct val="90000"/>
              </a:lnSpc>
              <a:spcBef>
                <a:spcPts val="400"/>
              </a:spcBef>
              <a:buClrTx/>
              <a:buSzTx/>
              <a:buFontTx/>
              <a:buNone/>
              <a:defRPr sz="1800"/>
            </a:pPr>
            <a:r>
              <a:rPr sz="1754"/>
              <a:t>✓ Limitazione dell’introito di sodio (circa 100 mEq/die)</a:t>
            </a:r>
            <a:endParaRPr sz="1754"/>
          </a:p>
          <a:p>
            <a:pPr lvl="0" marL="0" indent="0" defTabSz="594359">
              <a:lnSpc>
                <a:spcPct val="90000"/>
              </a:lnSpc>
              <a:spcBef>
                <a:spcPts val="400"/>
              </a:spcBef>
              <a:buClrTx/>
              <a:buSzTx/>
              <a:buFontTx/>
              <a:buNone/>
              <a:defRPr sz="1800"/>
            </a:pPr>
            <a:r>
              <a:rPr sz="1754"/>
              <a:t>✓ Incremento dell’attività fisica aerobica (ad es. 30 minuti di passeggiata a passo svolto 2-3 volte a settimana oppure 20 minuti di attività fisica moderata due volte alla settimana.</a:t>
            </a:r>
            <a:endParaRPr sz="1754"/>
          </a:p>
          <a:p>
            <a:pPr lvl="0" marL="0" indent="0" defTabSz="594359">
              <a:lnSpc>
                <a:spcPct val="90000"/>
              </a:lnSpc>
              <a:spcBef>
                <a:spcPts val="400"/>
              </a:spcBef>
              <a:buClrTx/>
              <a:buSzTx/>
              <a:buFontTx/>
              <a:buNone/>
              <a:defRPr sz="1800"/>
            </a:pPr>
            <a:endParaRPr sz="1754"/>
          </a:p>
          <a:p>
            <a:pPr lvl="0" marL="239601" indent="-239601" defTabSz="594359">
              <a:lnSpc>
                <a:spcPct val="90000"/>
              </a:lnSpc>
              <a:spcBef>
                <a:spcPts val="400"/>
              </a:spcBef>
              <a:buChar char="❑"/>
              <a:defRPr sz="1800"/>
            </a:pPr>
            <a:r>
              <a:rPr b="1" sz="1754" u="sng"/>
              <a:t>distribuzione materiale informativo ed eventuale Counselling motivazionale breve</a:t>
            </a:r>
            <a:endParaRPr b="1" sz="1754" u="sng"/>
          </a:p>
          <a:p>
            <a:pPr lvl="0" marL="239601" indent="-239601" defTabSz="594359">
              <a:lnSpc>
                <a:spcPct val="90000"/>
              </a:lnSpc>
              <a:spcBef>
                <a:spcPts val="400"/>
              </a:spcBef>
              <a:buChar char="❑"/>
              <a:defRPr sz="1800"/>
            </a:pPr>
            <a:r>
              <a:rPr b="1" sz="1754" u="sng"/>
              <a:t>corretto utilizzo di OTC e controllo su integratori</a:t>
            </a:r>
          </a:p>
        </p:txBody>
      </p:sp>
      <p:sp>
        <p:nvSpPr>
          <p:cNvPr id="151" name="Shape 151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600">
                <a:solidFill>
                  <a:srgbClr val="7B9899"/>
                </a:solidFill>
              </a:rPr>
            </a:fld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/>
          <p:nvPr>
            <p:ph type="title" idx="4294967295"/>
          </p:nvPr>
        </p:nvSpPr>
        <p:spPr>
          <a:xfrm rot="16200000">
            <a:off x="-1189832" y="2278856"/>
            <a:ext cx="5313364" cy="2286001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b="1" sz="5400">
                <a:solidFill>
                  <a:srgbClr val="FFFFFF"/>
                </a:solidFill>
              </a:rPr>
              <a:t>DIAGNOSI</a:t>
            </a:r>
            <a:br>
              <a:rPr b="1" sz="5400">
                <a:solidFill>
                  <a:srgbClr val="FFFFFF"/>
                </a:solidFill>
              </a:rPr>
            </a:br>
          </a:p>
        </p:txBody>
      </p:sp>
      <p:sp>
        <p:nvSpPr>
          <p:cNvPr id="154" name="Shape 154"/>
          <p:cNvSpPr/>
          <p:nvPr>
            <p:ph type="body" idx="4294967295"/>
          </p:nvPr>
        </p:nvSpPr>
        <p:spPr>
          <a:xfrm>
            <a:off x="2914650" y="702468"/>
            <a:ext cx="5638800" cy="5757864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 marL="245745" indent="-245745" defTabSz="822959">
              <a:spcBef>
                <a:spcPts val="500"/>
              </a:spcBef>
              <a:buChar char="●"/>
              <a:defRPr sz="1800"/>
            </a:pPr>
            <a:r>
              <a:rPr sz="2159"/>
              <a:t>Screening ( controllo pressorio in tutti i soggetti a partire dall’età di 18 anni ; stima del rischio cardiovascolare a partire dai 40 anni negli uomini e 50 anni nelle donne )</a:t>
            </a:r>
            <a:endParaRPr sz="2159"/>
          </a:p>
          <a:p>
            <a:pPr lvl="0" marL="294894" indent="-294894" defTabSz="822959">
              <a:spcBef>
                <a:spcPts val="500"/>
              </a:spcBef>
              <a:buChar char="●"/>
              <a:defRPr sz="1800"/>
            </a:pPr>
            <a:r>
              <a:rPr sz="2159"/>
              <a:t>Telemedicina ( Holter pressorio, Holter cardiaco, ECG, monitoraggio domiciliare della pressione arteriosa)</a:t>
            </a:r>
            <a:r>
              <a:rPr sz="2430"/>
              <a:t> </a:t>
            </a:r>
            <a:endParaRPr sz="2430"/>
          </a:p>
          <a:p>
            <a:pPr lvl="0" marL="294894" indent="-294894" defTabSz="822959">
              <a:spcBef>
                <a:spcPts val="500"/>
              </a:spcBef>
              <a:buChar char="●"/>
              <a:defRPr sz="1800"/>
            </a:pPr>
            <a:endParaRPr sz="2430"/>
          </a:p>
          <a:p>
            <a:pPr lvl="0" marL="294894" indent="-294894" defTabSz="822959">
              <a:spcBef>
                <a:spcPts val="500"/>
              </a:spcBef>
              <a:buChar char="●"/>
              <a:defRPr sz="1800"/>
            </a:pPr>
            <a:endParaRPr sz="2430"/>
          </a:p>
          <a:p>
            <a:pPr lvl="0" marL="294894" indent="-294894" defTabSz="822959">
              <a:spcBef>
                <a:spcPts val="500"/>
              </a:spcBef>
              <a:buChar char="●"/>
              <a:defRPr sz="1800"/>
            </a:pPr>
            <a:endParaRPr sz="2430"/>
          </a:p>
          <a:p>
            <a:pPr lvl="0" marL="294894" indent="-294894" defTabSz="822959">
              <a:spcBef>
                <a:spcPts val="500"/>
              </a:spcBef>
              <a:buChar char="●"/>
              <a:defRPr sz="1800"/>
            </a:pPr>
            <a:endParaRPr sz="2430"/>
          </a:p>
          <a:p>
            <a:pPr lvl="0" marL="294894" indent="-294894" defTabSz="822959">
              <a:spcBef>
                <a:spcPts val="500"/>
              </a:spcBef>
              <a:buChar char="●"/>
              <a:defRPr sz="1800"/>
            </a:pPr>
            <a:endParaRPr sz="2430"/>
          </a:p>
          <a:p>
            <a:pPr lvl="0" marL="245745" indent="-245745" defTabSz="822959">
              <a:spcBef>
                <a:spcPts val="500"/>
              </a:spcBef>
              <a:buChar char="●"/>
              <a:defRPr sz="1800"/>
            </a:pPr>
            <a:endParaRPr sz="2430"/>
          </a:p>
          <a:p>
            <a:pPr lvl="0" marL="331755" indent="-331755" defTabSz="822959">
              <a:spcBef>
                <a:spcPts val="500"/>
              </a:spcBef>
              <a:buChar char="●"/>
              <a:defRPr sz="1800"/>
            </a:pPr>
            <a:r>
              <a:rPr sz="2430"/>
              <a:t>Proviamo per diagnosi precoce (20/40enni con familiarità???)</a:t>
            </a:r>
          </a:p>
        </p:txBody>
      </p:sp>
      <p:sp>
        <p:nvSpPr>
          <p:cNvPr id="155" name="Shape 155"/>
          <p:cNvSpPr/>
          <p:nvPr/>
        </p:nvSpPr>
        <p:spPr>
          <a:xfrm>
            <a:off x="5701506" y="3175476"/>
            <a:ext cx="484188" cy="5762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2514"/>
                </a:moveTo>
                <a:lnTo>
                  <a:pt x="5400" y="12514"/>
                </a:lnTo>
                <a:lnTo>
                  <a:pt x="5400" y="0"/>
                </a:lnTo>
                <a:lnTo>
                  <a:pt x="16200" y="0"/>
                </a:lnTo>
                <a:lnTo>
                  <a:pt x="16200" y="12514"/>
                </a:lnTo>
                <a:lnTo>
                  <a:pt x="21600" y="12514"/>
                </a:lnTo>
                <a:lnTo>
                  <a:pt x="10800" y="21600"/>
                </a:lnTo>
                <a:close/>
              </a:path>
            </a:pathLst>
          </a:custGeom>
          <a:solidFill>
            <a:srgbClr val="D16349"/>
          </a:solidFill>
          <a:ln w="11429">
            <a:solidFill>
              <a:srgbClr val="994733"/>
            </a:solidFill>
            <a:prstDash val="sysDash"/>
            <a:round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158" name="Group 158"/>
          <p:cNvGrpSpPr/>
          <p:nvPr/>
        </p:nvGrpSpPr>
        <p:grpSpPr>
          <a:xfrm>
            <a:off x="3467100" y="3805554"/>
            <a:ext cx="5219700" cy="1617220"/>
            <a:chOff x="0" y="-419100"/>
            <a:chExt cx="5219700" cy="1617218"/>
          </a:xfrm>
        </p:grpSpPr>
        <p:pic>
          <p:nvPicPr>
            <p:cNvPr id="156" name="image.png"/>
            <p:cNvPicPr/>
            <p:nvPr/>
          </p:nvPicPr>
          <p:blipFill>
            <a:blip r:embed="rId2">
              <a:extLst/>
            </a:blip>
            <a:srcRect l="3724" t="7448" r="3724" b="0"/>
            <a:stretch>
              <a:fillRect/>
            </a:stretch>
          </p:blipFill>
          <p:spPr>
            <a:xfrm>
              <a:off x="0" y="-419100"/>
              <a:ext cx="5219700" cy="144991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57" name="Shape 157"/>
            <p:cNvSpPr/>
            <p:nvPr/>
          </p:nvSpPr>
          <p:spPr>
            <a:xfrm>
              <a:off x="6796" y="-384639"/>
              <a:ext cx="5206108" cy="15827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/>
            <a:p>
              <a:pPr lvl="0" algn="ctr"/>
              <a:r>
                <a:rPr sz="2800">
                  <a:solidFill>
                    <a:srgbClr val="FF0000"/>
                  </a:solidFill>
                </a:rPr>
                <a:t>Necessità di</a:t>
              </a:r>
              <a:endParaRPr sz="2800">
                <a:solidFill>
                  <a:srgbClr val="FF0000"/>
                </a:solidFill>
              </a:endParaRPr>
            </a:p>
            <a:p>
              <a:pPr lvl="0" algn="ctr"/>
              <a:r>
                <a:rPr sz="2800">
                  <a:solidFill>
                    <a:srgbClr val="FF0000"/>
                  </a:solidFill>
                </a:rPr>
                <a:t> APPARECCHI    </a:t>
              </a:r>
              <a:r>
                <a:rPr sz="3200">
                  <a:solidFill>
                    <a:srgbClr val="FF0000"/>
                  </a:solidFill>
                </a:rPr>
                <a:t>VALIDATI</a:t>
              </a:r>
              <a:r>
                <a:rPr sz="2800">
                  <a:solidFill>
                    <a:srgbClr val="FF0000"/>
                  </a:solidFill>
                </a:rPr>
                <a:t> PROTOCOLLI    </a:t>
              </a:r>
              <a:r>
                <a:rPr sz="3200">
                  <a:solidFill>
                    <a:srgbClr val="FF0000"/>
                  </a:solidFill>
                </a:rPr>
                <a:t>CONDIVISI</a:t>
              </a:r>
            </a:p>
          </p:txBody>
        </p:sp>
      </p:grpSp>
      <p:sp>
        <p:nvSpPr>
          <p:cNvPr id="159" name="Shape 159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600">
                <a:solidFill>
                  <a:srgbClr val="7B9899"/>
                </a:solidFill>
              </a:rPr>
            </a:fld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/>
          <p:nvPr>
            <p:ph type="title" idx="4294967295"/>
          </p:nvPr>
        </p:nvSpPr>
        <p:spPr>
          <a:xfrm rot="16200000">
            <a:off x="-1189038" y="2565400"/>
            <a:ext cx="5761039" cy="1871663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 algn="l" defTabSz="740663">
              <a:defRPr sz="1800">
                <a:solidFill>
                  <a:srgbClr val="000000"/>
                </a:solidFill>
              </a:defRPr>
            </a:pPr>
            <a:br>
              <a:rPr b="1" sz="4050">
                <a:solidFill>
                  <a:srgbClr val="FFFFFF"/>
                </a:solidFill>
              </a:rPr>
            </a:br>
            <a:r>
              <a:rPr b="1" sz="4050">
                <a:solidFill>
                  <a:srgbClr val="FFFFFF"/>
                </a:solidFill>
              </a:rPr>
              <a:t>     TRATTAMENTO</a:t>
            </a:r>
            <a:br>
              <a:rPr b="1" sz="4050">
                <a:solidFill>
                  <a:srgbClr val="FFFFFF"/>
                </a:solidFill>
              </a:rPr>
            </a:br>
          </a:p>
        </p:txBody>
      </p:sp>
      <p:sp>
        <p:nvSpPr>
          <p:cNvPr id="162" name="Shape 162"/>
          <p:cNvSpPr/>
          <p:nvPr>
            <p:ph type="body" idx="4294967295"/>
          </p:nvPr>
        </p:nvSpPr>
        <p:spPr>
          <a:xfrm>
            <a:off x="3124200" y="707231"/>
            <a:ext cx="5638800" cy="5410201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/>
          <a:p>
            <a:pPr lvl="0" marL="368617" indent="-368617">
              <a:buChar char="●"/>
              <a:defRPr sz="1800"/>
            </a:pPr>
            <a:r>
              <a:rPr sz="2700"/>
              <a:t>PHARMACEUTICAL CARE :</a:t>
            </a:r>
            <a:endParaRPr sz="2700"/>
          </a:p>
          <a:p>
            <a:pPr lvl="0">
              <a:buSzTx/>
              <a:buNone/>
              <a:defRPr sz="1800"/>
            </a:pPr>
            <a:r>
              <a:rPr sz="2700"/>
              <a:t>   locuzione inglese che indica l’assistenza, in farmacia, al paziente, soprattutto cronico.</a:t>
            </a:r>
            <a:endParaRPr sz="2700"/>
          </a:p>
          <a:p>
            <a:pPr lvl="0">
              <a:buSzTx/>
              <a:buNone/>
              <a:defRPr sz="1800"/>
            </a:pPr>
            <a:r>
              <a:rPr sz="2700" u="sng">
                <a:solidFill>
                  <a:srgbClr val="FF0000"/>
                </a:solidFill>
              </a:rPr>
              <a:t>dialogo professionale </a:t>
            </a:r>
            <a:r>
              <a:rPr sz="2700"/>
              <a:t>del farmacista con il paziente ( empowerment ) e con gli altri operatori sanitari</a:t>
            </a:r>
            <a:endParaRPr sz="2700"/>
          </a:p>
          <a:p>
            <a:pPr lvl="0">
              <a:buSzTx/>
              <a:buNone/>
              <a:defRPr sz="1800"/>
            </a:pPr>
            <a:r>
              <a:rPr sz="2700" u="sng">
                <a:solidFill>
                  <a:srgbClr val="FF0000"/>
                </a:solidFill>
              </a:rPr>
              <a:t>erogazione di servizi</a:t>
            </a:r>
          </a:p>
        </p:txBody>
      </p:sp>
      <p:sp>
        <p:nvSpPr>
          <p:cNvPr id="163" name="Shape 163"/>
          <p:cNvSpPr/>
          <p:nvPr/>
        </p:nvSpPr>
        <p:spPr>
          <a:xfrm>
            <a:off x="5808662" y="4140835"/>
            <a:ext cx="485776" cy="9794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6250"/>
                </a:moveTo>
                <a:lnTo>
                  <a:pt x="5400" y="1625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50"/>
                </a:lnTo>
                <a:lnTo>
                  <a:pt x="21600" y="16250"/>
                </a:lnTo>
                <a:lnTo>
                  <a:pt x="10800" y="21600"/>
                </a:lnTo>
                <a:close/>
              </a:path>
            </a:pathLst>
          </a:custGeom>
          <a:solidFill>
            <a:srgbClr val="D16349"/>
          </a:solidFill>
          <a:ln w="11429">
            <a:solidFill>
              <a:srgbClr val="994733"/>
            </a:solidFill>
            <a:prstDash val="sysDash"/>
            <a:round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166" name="Group 166"/>
          <p:cNvGrpSpPr/>
          <p:nvPr/>
        </p:nvGrpSpPr>
        <p:grpSpPr>
          <a:xfrm>
            <a:off x="2965450" y="5273675"/>
            <a:ext cx="5956300" cy="1017588"/>
            <a:chOff x="0" y="0"/>
            <a:chExt cx="5956300" cy="1017587"/>
          </a:xfrm>
        </p:grpSpPr>
        <p:pic>
          <p:nvPicPr>
            <p:cNvPr id="164" name="image.png"/>
            <p:cNvPicPr/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5956300" cy="101758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65" name="Shape 165"/>
            <p:cNvSpPr/>
            <p:nvPr/>
          </p:nvSpPr>
          <p:spPr>
            <a:xfrm>
              <a:off x="69850" y="71437"/>
              <a:ext cx="5824538" cy="8153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0" algn="ctr"/>
              <a:r>
                <a:rPr>
                  <a:solidFill>
                    <a:srgbClr val="FFFFFF"/>
                  </a:solidFill>
                </a:rPr>
                <a:t>Verifica della </a:t>
              </a:r>
              <a:endParaRPr>
                <a:solidFill>
                  <a:srgbClr val="FFFFFF"/>
                </a:solidFill>
              </a:endParaRPr>
            </a:p>
            <a:p>
              <a:pPr lvl="0" algn="ctr"/>
              <a:r>
                <a:rPr sz="3200">
                  <a:solidFill>
                    <a:srgbClr val="FFFFFF"/>
                  </a:solidFill>
                </a:rPr>
                <a:t>ADERENZA</a:t>
              </a:r>
              <a:r>
                <a:rPr>
                  <a:solidFill>
                    <a:srgbClr val="FFFFFF"/>
                  </a:solidFill>
                </a:rPr>
                <a:t> alla </a:t>
              </a:r>
              <a:r>
                <a:rPr sz="3200">
                  <a:solidFill>
                    <a:srgbClr val="FFFFFF"/>
                  </a:solidFill>
                </a:rPr>
                <a:t>TERAPIA</a:t>
              </a:r>
            </a:p>
          </p:txBody>
        </p:sp>
      </p:grpSp>
      <p:sp>
        <p:nvSpPr>
          <p:cNvPr id="167" name="Shape 167"/>
          <p:cNvSpPr/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fld id="{86CB4B4D-7CA3-9044-876B-883B54F8677D}" type="slidenum">
              <a:rPr sz="1600">
                <a:solidFill>
                  <a:srgbClr val="7B9899"/>
                </a:solidFill>
              </a:rPr>
            </a:fld>
          </a:p>
        </p:txBody>
      </p:sp>
    </p:spTree>
  </p:cSld>
  <p:clrMapOvr>
    <a:masterClrMapping/>
  </p:clrMapOvr>
  <p:transition spd="med" advClick="1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C5D1D7"/>
      </a:lt1>
      <a:dk2>
        <a:srgbClr val="A7A7A7"/>
      </a:dk2>
      <a:lt2>
        <a:srgbClr val="535353"/>
      </a:lt2>
      <a:accent1>
        <a:srgbClr val="D16349"/>
      </a:accent1>
      <a:accent2>
        <a:srgbClr val="CCB400"/>
      </a:accent2>
      <a:accent3>
        <a:srgbClr val="8F8F8F"/>
      </a:accent3>
      <a:accent4>
        <a:srgbClr val="707070"/>
      </a:accent4>
      <a:accent5>
        <a:srgbClr val="E3B7B1"/>
      </a:accent5>
      <a:accent6>
        <a:srgbClr val="B9A300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D1634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eorgia"/>
            <a:ea typeface="Georgia"/>
            <a:cs typeface="Georgia"/>
            <a:sym typeface="Georg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D16349"/>
          </a:solidFill>
          <a:prstDash val="solid"/>
          <a:bevel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eorgia"/>
            <a:ea typeface="Georgia"/>
            <a:cs typeface="Georgia"/>
            <a:sym typeface="Georg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D16349"/>
      </a:accent1>
      <a:accent2>
        <a:srgbClr val="CCB400"/>
      </a:accent2>
      <a:accent3>
        <a:srgbClr val="8F8F8F"/>
      </a:accent3>
      <a:accent4>
        <a:srgbClr val="707070"/>
      </a:accent4>
      <a:accent5>
        <a:srgbClr val="E3B7B1"/>
      </a:accent5>
      <a:accent6>
        <a:srgbClr val="B9A300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D1634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eorgia"/>
            <a:ea typeface="Georgia"/>
            <a:cs typeface="Georgia"/>
            <a:sym typeface="Georg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D16349"/>
          </a:solidFill>
          <a:prstDash val="solid"/>
          <a:bevel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eorgia"/>
            <a:ea typeface="Georgia"/>
            <a:cs typeface="Georgia"/>
            <a:sym typeface="Georgi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