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4BDCE-B4CA-4CAE-AE65-75B1A444960B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F075B-8137-429A-A733-1D79EB82B7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43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13BF3-197B-4699-96E4-852F352ED480}" type="slidenum">
              <a:rPr lang="it-IT"/>
              <a:pPr/>
              <a:t>3</a:t>
            </a:fld>
            <a:endParaRPr lang="it-IT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4E117-B192-4D79-88A2-388B3D4EE44F}" type="slidenum">
              <a:rPr lang="it-IT"/>
              <a:pPr/>
              <a:t>17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.. </a:t>
            </a:r>
            <a:r>
              <a:rPr lang="it-IT" sz="1600"/>
              <a:t>E veniamo alla terapia, che sarà inizialmente conservativa. Si cercherà di ottenere una V.N.bilanciata con…</a:t>
            </a:r>
          </a:p>
          <a:p>
            <a:r>
              <a:rPr lang="it-IT" sz="1600"/>
              <a:t>Se avremo un alto rischio per l’alta via urinaria entreranno in gioco altri presidi…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4E117-B192-4D79-88A2-388B3D4EE44F}" type="slidenum">
              <a:rPr lang="it-IT"/>
              <a:pPr/>
              <a:t>18</a:t>
            </a:fld>
            <a:endParaRPr 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.. </a:t>
            </a:r>
            <a:r>
              <a:rPr lang="it-IT" sz="1600"/>
              <a:t>E veniamo alla terapia, che sarà inizialmente conservativa. Si cercherà di ottenere una V.N.bilanciata con…</a:t>
            </a:r>
          </a:p>
          <a:p>
            <a:r>
              <a:rPr lang="it-IT" sz="1600"/>
              <a:t>Se avremo un alto rischio per l’alta via urinaria entreranno in gioco altri presidi…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61DDB-BEF9-4823-A019-A1FCF6463BE5}" type="slidenum">
              <a:rPr lang="it-IT"/>
              <a:pPr/>
              <a:t>19</a:t>
            </a:fld>
            <a:endParaRPr lang="it-IT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.. </a:t>
            </a:r>
            <a:r>
              <a:rPr lang="it-IT" sz="1600"/>
              <a:t>E veniamo alla terapia, che sarà inizialmente conservativa. Si cercherà di ottenere una V.N.bilanciata con…</a:t>
            </a:r>
          </a:p>
          <a:p>
            <a:r>
              <a:rPr lang="it-IT" sz="1600"/>
              <a:t>Se avremo un alto rischio per l’alta via urinaria entreranno in gioco altri presidi…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02BB7-63A0-41BC-8BA2-155D519AEBF6}" type="slidenum">
              <a:rPr lang="it-IT"/>
              <a:pPr/>
              <a:t>6</a:t>
            </a:fld>
            <a:endParaRPr lang="it-IT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44B9C-CC9E-4E53-847D-9D1CEAEE6D8B}" type="slidenum">
              <a:rPr lang="it-IT"/>
              <a:pPr/>
              <a:t>7</a:t>
            </a:fld>
            <a:endParaRPr lang="it-IT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6C9E0-642B-437D-9994-3F877A144529}" type="slidenum">
              <a:rPr lang="it-IT"/>
              <a:pPr/>
              <a:t>8</a:t>
            </a:fld>
            <a:endParaRPr lang="it-IT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456A5-AF94-48C6-BB4A-C7A65FBD77D0}" type="slidenum">
              <a:rPr lang="it-IT"/>
              <a:pPr/>
              <a:t>10</a:t>
            </a:fld>
            <a:endParaRPr lang="it-IT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D4707-DE98-4572-B884-B7E2E7E6F724}" type="slidenum">
              <a:rPr lang="it-IT"/>
              <a:pPr/>
              <a:t>11</a:t>
            </a:fld>
            <a:endParaRPr lang="it-IT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…ed uno con vescica Iperreflessica..-.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BDCD0-9204-4300-9FBE-0F3214652DC5}" type="slidenum">
              <a:rPr lang="it-IT"/>
              <a:pPr/>
              <a:t>12</a:t>
            </a:fld>
            <a:endParaRPr lang="it-IT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F5EBA-0188-447C-BC82-CCE076899B44}" type="slidenum">
              <a:rPr lang="it-IT"/>
              <a:pPr/>
              <a:t>13</a:t>
            </a:fld>
            <a:endParaRPr lang="it-IT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C9E41-DBFF-45FC-9493-FAF6C325EB39}" type="slidenum">
              <a:rPr lang="it-IT"/>
              <a:pPr/>
              <a:t>14</a:t>
            </a:fld>
            <a:endParaRPr lang="it-IT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it-IT"/>
              <a:t> Possiamo dividere le cause della D.V.S in Non N….quindi x es. le malformative,  delle quali non parlerò, e le forme Neurogene. Queste si dividono in forme cong…e acquisite…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17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44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05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7A512C-9F9A-4945-839B-F2F98FA2D85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268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C023EC-A19C-43B8-AFBF-A5284773935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27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33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69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6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30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33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0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10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99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55A6-4C76-4046-9170-905FC1604DCE}" type="datetimeFigureOut">
              <a:rPr lang="it-IT" smtClean="0"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F4E02-51B0-4FB1-A6EA-9546E8E529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6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de%20Jong%20TP%5bAuthor%5d&amp;cauthor=true&amp;cauthor_uid=18585762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ncbi.nlm.nih.gov/pubmed?term=Pediatric%20Urology%20Club%20Meeting,%20Stans,%20Austria,%20January%202007%5bCorporate%20Author%5d" TargetMode="External"/><Relationship Id="rId4" Type="http://schemas.openxmlformats.org/officeDocument/2006/relationships/hyperlink" Target="http://www.ncbi.nlm.nih.gov/pubmed?term=Radmayr%20C%5bAuthor%5d&amp;cauthor=true&amp;cauthor_uid=1858576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Microsoft_Word_97_-_2003_Document1.doc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docid=ZdMCa7dBNRLk6M&amp;tbnid=2_6ai6nKQhGrrM:&amp;ved=0CAUQjRw&amp;url=http://fundacionintegrar.blogspot.com/2010/05/espina-bifida.html&amp;ei=JHIxUtK0MOqo0AWc_oDACQ&amp;bvm=bv.52109249,d.ZGU&amp;psig=AFQjCNFacemqSwvxB77FreAWR14OZpArjA&amp;ust=13790585499086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1259632" y="2132856"/>
            <a:ext cx="6984776" cy="172819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it-IT" sz="2800" b="1" dirty="0" smtClean="0"/>
              <a:t>Maschi </a:t>
            </a:r>
          </a:p>
          <a:p>
            <a:pPr>
              <a:buClr>
                <a:srgbClr val="C00000"/>
              </a:buClr>
            </a:pPr>
            <a:r>
              <a:rPr lang="it-IT" sz="2400" dirty="0" smtClean="0"/>
              <a:t>Primaria (incompleto controllo centrale sul funzionamento vescicale)</a:t>
            </a:r>
          </a:p>
          <a:p>
            <a:pPr>
              <a:buClr>
                <a:srgbClr val="C00000"/>
              </a:buClr>
            </a:pPr>
            <a:r>
              <a:rPr lang="it-IT" sz="2400" dirty="0" smtClean="0"/>
              <a:t>Secondaria </a:t>
            </a:r>
            <a:r>
              <a:rPr lang="it-IT" sz="2400" dirty="0"/>
              <a:t>a ostruzione </a:t>
            </a:r>
            <a:r>
              <a:rPr lang="it-IT" sz="2400" dirty="0" smtClean="0"/>
              <a:t>uretrale</a:t>
            </a:r>
            <a:endParaRPr lang="it-IT" sz="2400" dirty="0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901716" y="3364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INCONTINENZE IN ETA’ PEDIATRICA</a:t>
            </a:r>
            <a:endParaRPr lang="it-IT" sz="3200" dirty="0"/>
          </a:p>
        </p:txBody>
      </p:sp>
      <p:grpSp>
        <p:nvGrpSpPr>
          <p:cNvPr id="5" name="Gruppo 4"/>
          <p:cNvGrpSpPr/>
          <p:nvPr/>
        </p:nvGrpSpPr>
        <p:grpSpPr>
          <a:xfrm>
            <a:off x="-7353" y="548680"/>
            <a:ext cx="5112568" cy="792088"/>
            <a:chOff x="1691680" y="5373216"/>
            <a:chExt cx="5790528" cy="11698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24" t="65576" r="2636" b="14294"/>
            <a:stretch/>
          </p:blipFill>
          <p:spPr bwMode="auto">
            <a:xfrm rot="10800000">
              <a:off x="1691680" y="5373216"/>
              <a:ext cx="5790528" cy="1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3967516" y="5585822"/>
              <a:ext cx="690663" cy="451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2012</a:t>
              </a:r>
              <a:endParaRPr lang="it-IT" b="1" dirty="0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51520" y="1556792"/>
            <a:ext cx="546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La Vescica </a:t>
            </a:r>
            <a:r>
              <a:rPr lang="it-IT" sz="2400" dirty="0"/>
              <a:t>I</a:t>
            </a:r>
            <a:r>
              <a:rPr lang="it-IT" sz="2400" dirty="0" smtClean="0"/>
              <a:t>perattiva (</a:t>
            </a:r>
            <a:r>
              <a:rPr lang="it-IT" sz="2400" dirty="0" err="1" smtClean="0"/>
              <a:t>Overactive</a:t>
            </a:r>
            <a:r>
              <a:rPr lang="it-IT" sz="2400" dirty="0" smtClean="0"/>
              <a:t> </a:t>
            </a:r>
            <a:r>
              <a:rPr lang="it-IT" sz="2400" dirty="0" err="1" smtClean="0"/>
              <a:t>bladder</a:t>
            </a:r>
            <a:r>
              <a:rPr lang="it-IT" sz="2400" dirty="0" smtClean="0"/>
              <a:t>)  </a:t>
            </a:r>
          </a:p>
        </p:txBody>
      </p:sp>
      <p:sp>
        <p:nvSpPr>
          <p:cNvPr id="10" name="Freccia circolare a destra 9"/>
          <p:cNvSpPr/>
          <p:nvPr/>
        </p:nvSpPr>
        <p:spPr>
          <a:xfrm>
            <a:off x="247946" y="3537012"/>
            <a:ext cx="1008112" cy="7560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75656" y="4149080"/>
            <a:ext cx="705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Qualsiasi punto fra collo vescicale e meato uretrale può essere sede di ostruzione e spesso l’</a:t>
            </a:r>
            <a:r>
              <a:rPr lang="it-IT" sz="2400" dirty="0" err="1" smtClean="0"/>
              <a:t>uretrocistografia</a:t>
            </a:r>
            <a:r>
              <a:rPr lang="it-IT" sz="2400" dirty="0" smtClean="0"/>
              <a:t> non è diagnostica(*)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5857374"/>
            <a:ext cx="6642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*</a:t>
            </a:r>
            <a:r>
              <a:rPr lang="it-IT" sz="1400" dirty="0" err="1" smtClean="0"/>
              <a:t>Urology</a:t>
            </a:r>
            <a:r>
              <a:rPr lang="it-IT" sz="1400" dirty="0" smtClean="0"/>
              <a:t> 2008 </a:t>
            </a:r>
            <a:r>
              <a:rPr lang="it-IT" sz="1400" dirty="0"/>
              <a:t>Nov;72(5):1022-5. </a:t>
            </a:r>
            <a:r>
              <a:rPr lang="it-IT" sz="1400" dirty="0" err="1"/>
              <a:t>doi</a:t>
            </a:r>
            <a:r>
              <a:rPr lang="it-IT" sz="1400" dirty="0"/>
              <a:t>: 10.1016/j.urology.2008.04.037. </a:t>
            </a:r>
            <a:r>
              <a:rPr lang="it-IT" sz="1400" dirty="0" err="1"/>
              <a:t>Epub</a:t>
            </a:r>
            <a:r>
              <a:rPr lang="it-IT" sz="1400" dirty="0"/>
              <a:t> 2008 </a:t>
            </a:r>
            <a:r>
              <a:rPr lang="it-IT" sz="1400" dirty="0" err="1"/>
              <a:t>Jun</a:t>
            </a:r>
            <a:r>
              <a:rPr lang="it-IT" sz="1400" dirty="0"/>
              <a:t> 30.</a:t>
            </a:r>
          </a:p>
          <a:p>
            <a:r>
              <a:rPr lang="it-IT" sz="1400" b="1" dirty="0" err="1"/>
              <a:t>Posterior</a:t>
            </a:r>
            <a:r>
              <a:rPr lang="it-IT" sz="1400" b="1" dirty="0"/>
              <a:t> </a:t>
            </a:r>
            <a:r>
              <a:rPr lang="it-IT" sz="1400" b="1" dirty="0" err="1"/>
              <a:t>urethral</a:t>
            </a:r>
            <a:r>
              <a:rPr lang="it-IT" sz="1400" b="1" dirty="0"/>
              <a:t> </a:t>
            </a:r>
            <a:r>
              <a:rPr lang="it-IT" sz="1400" b="1" dirty="0" err="1"/>
              <a:t>valves</a:t>
            </a:r>
            <a:r>
              <a:rPr lang="it-IT" sz="1400" b="1" dirty="0"/>
              <a:t>: </a:t>
            </a:r>
            <a:r>
              <a:rPr lang="it-IT" sz="1400" b="1" dirty="0" err="1"/>
              <a:t>search</a:t>
            </a:r>
            <a:r>
              <a:rPr lang="it-IT" sz="1400" b="1" dirty="0"/>
              <a:t> for a </a:t>
            </a:r>
            <a:r>
              <a:rPr lang="it-IT" sz="1400" b="1" dirty="0" err="1"/>
              <a:t>diagnostic</a:t>
            </a:r>
            <a:r>
              <a:rPr lang="it-IT" sz="1400" b="1" dirty="0"/>
              <a:t> </a:t>
            </a:r>
            <a:r>
              <a:rPr lang="it-IT" sz="1400" b="1" dirty="0" err="1"/>
              <a:t>reference</a:t>
            </a:r>
            <a:r>
              <a:rPr lang="it-IT" sz="1400" b="1" dirty="0"/>
              <a:t> standard.</a:t>
            </a:r>
          </a:p>
          <a:p>
            <a:r>
              <a:rPr lang="it-IT" sz="1400" dirty="0">
                <a:hlinkClick r:id="rId3"/>
              </a:rPr>
              <a:t>de Jong TP</a:t>
            </a:r>
            <a:r>
              <a:rPr lang="it-IT" sz="1400" dirty="0"/>
              <a:t>, </a:t>
            </a:r>
            <a:r>
              <a:rPr lang="it-IT" sz="1400" dirty="0" err="1">
                <a:hlinkClick r:id="rId4"/>
              </a:rPr>
              <a:t>Radmayr</a:t>
            </a:r>
            <a:r>
              <a:rPr lang="it-IT" sz="1400" dirty="0">
                <a:hlinkClick r:id="rId4"/>
              </a:rPr>
              <a:t> C</a:t>
            </a:r>
            <a:r>
              <a:rPr lang="it-IT" sz="1400" dirty="0"/>
              <a:t>, </a:t>
            </a:r>
            <a:r>
              <a:rPr lang="it-IT" sz="1400" dirty="0" err="1" smtClean="0">
                <a:hlinkClick r:id="rId5"/>
              </a:rPr>
              <a:t>Pediatric</a:t>
            </a:r>
            <a:r>
              <a:rPr lang="it-IT" sz="1400" dirty="0" smtClean="0">
                <a:hlinkClick r:id="rId5"/>
              </a:rPr>
              <a:t> </a:t>
            </a:r>
            <a:r>
              <a:rPr lang="it-IT" sz="1400" dirty="0" err="1">
                <a:hlinkClick r:id="rId5"/>
              </a:rPr>
              <a:t>Urology</a:t>
            </a:r>
            <a:r>
              <a:rPr lang="it-IT" sz="1400" dirty="0">
                <a:hlinkClick r:id="rId5"/>
              </a:rPr>
              <a:t> Club Meeting, Stans, Austria, </a:t>
            </a:r>
            <a:r>
              <a:rPr lang="it-IT" sz="1400" dirty="0" err="1">
                <a:hlinkClick r:id="rId5"/>
              </a:rPr>
              <a:t>January</a:t>
            </a:r>
            <a:r>
              <a:rPr lang="it-IT" sz="1400" dirty="0">
                <a:hlinkClick r:id="rId5"/>
              </a:rPr>
              <a:t> 2007</a:t>
            </a:r>
            <a:r>
              <a:rPr lang="it-IT" sz="1400" dirty="0" smtClean="0"/>
              <a:t>.</a:t>
            </a:r>
            <a:r>
              <a:rPr lang="it-IT" sz="1400" b="1" dirty="0" smtClean="0"/>
              <a:t> </a:t>
            </a:r>
            <a:endParaRPr lang="it-IT" sz="1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5" y="1234231"/>
            <a:ext cx="3923928" cy="294294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2" b="13388"/>
          <a:stretch/>
        </p:blipFill>
        <p:spPr>
          <a:xfrm>
            <a:off x="4669317" y="2910411"/>
            <a:ext cx="4287785" cy="331629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452246" y="2705704"/>
            <a:ext cx="6792162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8800" dirty="0" smtClean="0"/>
              <a:t>Terapia anticolinergica</a:t>
            </a:r>
            <a:endParaRPr lang="it-IT" sz="8800" dirty="0"/>
          </a:p>
        </p:txBody>
      </p:sp>
    </p:spTree>
    <p:extLst>
      <p:ext uri="{BB962C8B-B14F-4D97-AF65-F5344CB8AC3E}">
        <p14:creationId xmlns:p14="http://schemas.microsoft.com/office/powerpoint/2010/main" val="331915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mmc  ter2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89" y="2094266"/>
            <a:ext cx="7487075" cy="271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611634" y="836577"/>
            <a:ext cx="3816350" cy="11969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TERAPIA</a:t>
            </a:r>
          </a:p>
          <a:p>
            <a:pPr>
              <a:buFontTx/>
              <a:buChar char="•"/>
            </a:pPr>
            <a:r>
              <a:rPr lang="it-IT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Chirurgica postnatale</a:t>
            </a:r>
          </a:p>
          <a:p>
            <a:pPr>
              <a:buFontTx/>
              <a:buChar char="•"/>
            </a:pPr>
            <a:r>
              <a:rPr lang="it-IT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Chirurgica prenatale</a:t>
            </a:r>
            <a:endParaRPr lang="el-GR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757333" y="260315"/>
            <a:ext cx="2726516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 smtClean="0"/>
              <a:t>Il </a:t>
            </a:r>
            <a:r>
              <a:rPr lang="it-IT" sz="2400" dirty="0" err="1"/>
              <a:t>Mielomeningocele</a:t>
            </a:r>
            <a:endParaRPr lang="it-IT" sz="2400" dirty="0"/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396180" y="4797152"/>
            <a:ext cx="8496300" cy="184665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 dirty="0"/>
              <a:t>Circa 330 casi al </a:t>
            </a:r>
            <a:r>
              <a:rPr lang="it-IT" sz="2400" dirty="0" smtClean="0"/>
              <a:t>mondo</a:t>
            </a:r>
          </a:p>
          <a:p>
            <a:pPr algn="ctr"/>
            <a:r>
              <a:rPr lang="it-IT" sz="2400" dirty="0" smtClean="0"/>
              <a:t>Dai dati </a:t>
            </a:r>
            <a:r>
              <a:rPr lang="it-IT" sz="2400" dirty="0"/>
              <a:t>preliminari </a:t>
            </a:r>
            <a:r>
              <a:rPr lang="it-IT" sz="2400" dirty="0" smtClean="0"/>
              <a:t>sembra che la chirurgia in utero migliori </a:t>
            </a:r>
            <a:r>
              <a:rPr lang="it-IT" sz="2400" dirty="0"/>
              <a:t>la necessità di shunt ventricolo-peritoneale e di erniazione cerebellare.</a:t>
            </a:r>
          </a:p>
          <a:p>
            <a:pPr algn="ctr"/>
            <a:r>
              <a:rPr lang="it-IT" b="1" i="1" u="sng" dirty="0">
                <a:solidFill>
                  <a:srgbClr val="FF0000"/>
                </a:solidFill>
              </a:rPr>
              <a:t>Studi rischi/beneficio in corso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96180" y="224602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2008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54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02683" y="836712"/>
            <a:ext cx="4761605" cy="2376264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70000"/>
              </a:lnSpc>
              <a:buFontTx/>
              <a:buNone/>
            </a:pPr>
            <a:endParaRPr lang="it-IT" sz="4000" dirty="0">
              <a:solidFill>
                <a:srgbClr val="FF0000"/>
              </a:solidFill>
            </a:endParaRPr>
          </a:p>
          <a:p>
            <a:pPr>
              <a:lnSpc>
                <a:spcPct val="30000"/>
              </a:lnSpc>
              <a:buClr>
                <a:srgbClr val="FF3300"/>
              </a:buClr>
            </a:pPr>
            <a:r>
              <a:rPr lang="it-IT" sz="3200" u="sng" dirty="0"/>
              <a:t>Incontinenza urinaria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endParaRPr lang="it-IT" sz="3200" dirty="0"/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it-IT" sz="3200" dirty="0"/>
              <a:t>Infezioni urinarie ricorrenti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endParaRPr lang="it-IT" sz="3200" dirty="0"/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it-IT" sz="3200" dirty="0"/>
              <a:t>Dilatazione delle vie </a:t>
            </a:r>
            <a:r>
              <a:rPr lang="it-IT" sz="3200" dirty="0" smtClean="0"/>
              <a:t>urinarie</a:t>
            </a:r>
          </a:p>
          <a:p>
            <a:pPr>
              <a:lnSpc>
                <a:spcPct val="70000"/>
              </a:lnSpc>
              <a:buClr>
                <a:srgbClr val="FF3300"/>
              </a:buClr>
            </a:pPr>
            <a:endParaRPr lang="it-IT" sz="3200" dirty="0"/>
          </a:p>
          <a:p>
            <a:pPr>
              <a:lnSpc>
                <a:spcPct val="70000"/>
              </a:lnSpc>
              <a:buClr>
                <a:srgbClr val="FF3300"/>
              </a:buClr>
            </a:pPr>
            <a:r>
              <a:rPr lang="it-IT" sz="3200" dirty="0" smtClean="0"/>
              <a:t>Insufficienza renale</a:t>
            </a:r>
            <a:endParaRPr lang="it-IT" sz="32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3568" y="3356992"/>
            <a:ext cx="3240360" cy="3384376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it-IT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it-IT" b="1" dirty="0" smtClean="0">
                <a:solidFill>
                  <a:srgbClr val="FF0000"/>
                </a:solidFill>
              </a:rPr>
              <a:t>Vescica Areflessica</a:t>
            </a:r>
            <a:endParaRPr lang="it-IT" sz="2000" b="1" dirty="0" smtClean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</a:pPr>
            <a:r>
              <a:rPr lang="it-IT" sz="1800" b="1" dirty="0"/>
              <a:t>incontinenza: perdita di urina continua  a goccia, a vescica “sempre piena”</a:t>
            </a:r>
          </a:p>
          <a:p>
            <a:pPr>
              <a:buClr>
                <a:srgbClr val="FF3300"/>
              </a:buClr>
            </a:pPr>
            <a:r>
              <a:rPr lang="it-IT" sz="1800" b="1" dirty="0" err="1" smtClean="0"/>
              <a:t>compliance</a:t>
            </a:r>
            <a:r>
              <a:rPr lang="it-IT" sz="1800" b="1" dirty="0" smtClean="0"/>
              <a:t> </a:t>
            </a:r>
          </a:p>
          <a:p>
            <a:pPr>
              <a:buFontTx/>
              <a:buNone/>
            </a:pPr>
            <a:r>
              <a:rPr lang="it-IT" sz="1800" b="1" dirty="0" smtClean="0"/>
              <a:t>       normale/aumentata</a:t>
            </a:r>
            <a:endParaRPr lang="it-IT" sz="1800" b="1" dirty="0" smtClean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</a:pPr>
            <a:r>
              <a:rPr lang="it-IT" sz="1800" b="1" dirty="0" smtClean="0"/>
              <a:t>funzione renale inizialmente a basso rischio</a:t>
            </a:r>
          </a:p>
          <a:p>
            <a:pPr>
              <a:buClr>
                <a:srgbClr val="FF3300"/>
              </a:buClr>
            </a:pPr>
            <a:r>
              <a:rPr lang="it-IT" sz="1800" b="1" dirty="0" smtClean="0"/>
              <a:t>infezioni urinarie frequenti</a:t>
            </a:r>
          </a:p>
          <a:p>
            <a:pPr>
              <a:buFontTx/>
              <a:buNone/>
            </a:pPr>
            <a:endParaRPr lang="it-IT" sz="1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76830"/>
              </p:ext>
            </p:extLst>
          </p:nvPr>
        </p:nvGraphicFramePr>
        <p:xfrm>
          <a:off x="550262" y="2074245"/>
          <a:ext cx="1285434" cy="131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Art" r:id="rId4" imgW="4016999" imgH="3945437" progId="">
                  <p:embed/>
                </p:oleObj>
              </mc:Choice>
              <mc:Fallback>
                <p:oleObj name="ClipArt" r:id="rId4" imgW="4016999" imgH="39454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62" y="2074245"/>
                        <a:ext cx="1285434" cy="1318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99992" y="3987983"/>
            <a:ext cx="4320480" cy="2732336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it-IT" b="1" dirty="0">
                <a:solidFill>
                  <a:srgbClr val="FF0000"/>
                </a:solidFill>
              </a:rPr>
              <a:t>Vescica </a:t>
            </a:r>
            <a:r>
              <a:rPr lang="it-IT" b="1" dirty="0" err="1" smtClean="0">
                <a:solidFill>
                  <a:srgbClr val="FF0000"/>
                </a:solidFill>
              </a:rPr>
              <a:t>Iperreflessica</a:t>
            </a:r>
            <a:endParaRPr lang="it-IT" sz="1600" b="1" dirty="0" smtClean="0">
              <a:solidFill>
                <a:schemeClr val="bg1"/>
              </a:solidFill>
            </a:endParaRPr>
          </a:p>
          <a:p>
            <a:pPr>
              <a:buClr>
                <a:srgbClr val="FF3300"/>
              </a:buClr>
            </a:pPr>
            <a:r>
              <a:rPr lang="it-IT" sz="1800" b="1" dirty="0"/>
              <a:t>incontinenza: frequenti fughe di urina anche a getto, con vescica “sempre vuota” </a:t>
            </a:r>
          </a:p>
          <a:p>
            <a:pPr>
              <a:buClr>
                <a:srgbClr val="FF3300"/>
              </a:buClr>
            </a:pPr>
            <a:r>
              <a:rPr lang="it-IT" sz="1800" b="1" dirty="0" err="1" smtClean="0"/>
              <a:t>compliance</a:t>
            </a:r>
            <a:r>
              <a:rPr lang="it-IT" sz="1800" b="1" dirty="0" smtClean="0"/>
              <a:t> ridotta</a:t>
            </a:r>
          </a:p>
          <a:p>
            <a:pPr>
              <a:buClr>
                <a:srgbClr val="FF3300"/>
              </a:buClr>
            </a:pPr>
            <a:r>
              <a:rPr lang="it-IT" sz="1800" b="1" dirty="0" smtClean="0"/>
              <a:t>funzione renale ad alto rischio    </a:t>
            </a:r>
          </a:p>
          <a:p>
            <a:pPr>
              <a:buClr>
                <a:srgbClr val="FF3300"/>
              </a:buClr>
            </a:pPr>
            <a:r>
              <a:rPr lang="it-IT" sz="1800" b="1" dirty="0" smtClean="0"/>
              <a:t>infezioni urinarie 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98960"/>
              </p:ext>
            </p:extLst>
          </p:nvPr>
        </p:nvGraphicFramePr>
        <p:xfrm>
          <a:off x="7773141" y="2672916"/>
          <a:ext cx="117965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Art" r:id="rId6" imgW="5154613" imgH="3929063" progId="">
                  <p:embed/>
                </p:oleObj>
              </mc:Choice>
              <mc:Fallback>
                <p:oleObj name="ClipArt" r:id="rId6" imgW="5154613" imgH="3929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141" y="2672916"/>
                        <a:ext cx="1179651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552" y="188640"/>
            <a:ext cx="6057749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 smtClean="0"/>
              <a:t>Il </a:t>
            </a:r>
            <a:r>
              <a:rPr lang="it-IT" sz="2400" dirty="0" err="1" smtClean="0"/>
              <a:t>Mielomeningocele</a:t>
            </a:r>
            <a:r>
              <a:rPr lang="it-IT" sz="2400" dirty="0" smtClean="0"/>
              <a:t> - PRESENTAZIONE </a:t>
            </a:r>
            <a:r>
              <a:rPr lang="it-IT" sz="2400" dirty="0"/>
              <a:t>CLINICA</a:t>
            </a:r>
          </a:p>
        </p:txBody>
      </p:sp>
    </p:spTree>
    <p:extLst>
      <p:ext uri="{BB962C8B-B14F-4D97-AF65-F5344CB8AC3E}">
        <p14:creationId xmlns:p14="http://schemas.microsoft.com/office/powerpoint/2010/main" val="377032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2445136" y="125562"/>
            <a:ext cx="4253729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it-IT" sz="2400" dirty="0"/>
              <a:t>Vescica Neurologica: Diagnostica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50900" y="1650866"/>
            <a:ext cx="3611114" cy="341632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it-IT" sz="3600" dirty="0"/>
              <a:t>Esame clinico</a:t>
            </a:r>
          </a:p>
          <a:p>
            <a:endParaRPr lang="it-IT" sz="3600" dirty="0"/>
          </a:p>
          <a:p>
            <a:r>
              <a:rPr lang="it-IT" sz="3600" dirty="0"/>
              <a:t>Esami </a:t>
            </a:r>
            <a:endParaRPr lang="it-IT" sz="3600" dirty="0" smtClean="0"/>
          </a:p>
          <a:p>
            <a:r>
              <a:rPr lang="it-IT" sz="3600" dirty="0" smtClean="0"/>
              <a:t>di laboratorio</a:t>
            </a:r>
            <a:endParaRPr lang="it-IT" sz="3600" dirty="0"/>
          </a:p>
          <a:p>
            <a:endParaRPr lang="it-IT" sz="3600" dirty="0"/>
          </a:p>
          <a:p>
            <a:r>
              <a:rPr lang="it-IT" sz="3600" dirty="0" smtClean="0"/>
              <a:t>Esami strumentali  </a:t>
            </a:r>
            <a:endParaRPr lang="it-IT" sz="3600" dirty="0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63766" y="692696"/>
            <a:ext cx="3140411" cy="5847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i="1" u="sng" dirty="0"/>
              <a:t>Bilancio urologico</a:t>
            </a:r>
            <a:endParaRPr lang="it-IT" sz="3200" dirty="0"/>
          </a:p>
        </p:txBody>
      </p:sp>
      <p:grpSp>
        <p:nvGrpSpPr>
          <p:cNvPr id="3" name="Gruppo 2"/>
          <p:cNvGrpSpPr/>
          <p:nvPr/>
        </p:nvGrpSpPr>
        <p:grpSpPr>
          <a:xfrm>
            <a:off x="3635896" y="510881"/>
            <a:ext cx="5364745" cy="6123668"/>
            <a:chOff x="3779912" y="510881"/>
            <a:chExt cx="5364745" cy="6123668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779912" y="836712"/>
              <a:ext cx="5364745" cy="34163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buFontTx/>
                <a:buChar char="•"/>
              </a:pPr>
              <a:r>
                <a:rPr lang="it-IT" sz="2400" dirty="0"/>
                <a:t> </a:t>
              </a:r>
              <a:r>
                <a:rPr lang="it-IT" sz="2400" b="1" u="sng" dirty="0"/>
                <a:t>Informazioni neurologiche</a:t>
              </a:r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 Livello della lesione </a:t>
              </a:r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 Sensibilità, tono e riflessi arti inferiori</a:t>
              </a:r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 Tono parete addominale</a:t>
              </a:r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 Studio sfintere anale</a:t>
              </a:r>
            </a:p>
            <a:p>
              <a:pPr lvl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it-IT" sz="2400" dirty="0"/>
                <a:t>   Tono  </a:t>
              </a:r>
            </a:p>
            <a:p>
              <a:pPr lvl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it-IT" sz="2400" dirty="0"/>
                <a:t>   </a:t>
              </a:r>
              <a:r>
                <a:rPr lang="it-IT" sz="2400" dirty="0" err="1" smtClean="0"/>
                <a:t>Contraz</a:t>
              </a:r>
              <a:r>
                <a:rPr lang="it-IT" sz="2400" dirty="0" smtClean="0"/>
                <a:t>. </a:t>
              </a:r>
              <a:r>
                <a:rPr lang="it-IT" sz="2400" dirty="0"/>
                <a:t>anale volontaria</a:t>
              </a:r>
            </a:p>
            <a:p>
              <a:pPr lvl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it-IT" sz="2400" dirty="0"/>
                <a:t>   Riflesso bulbo-cavernoso</a:t>
              </a:r>
            </a:p>
            <a:p>
              <a:pPr lvl="1">
                <a:buClr>
                  <a:srgbClr val="FF0000"/>
                </a:buClr>
                <a:buFont typeface="Wingdings" pitchFamily="2" charset="2"/>
                <a:buChar char="§"/>
              </a:pPr>
              <a:r>
                <a:rPr lang="it-IT" sz="2400" dirty="0"/>
                <a:t>   Riflesso anale superficiale </a:t>
              </a:r>
              <a:endParaRPr lang="it-IT" sz="2400" dirty="0" smtClean="0"/>
            </a:p>
          </p:txBody>
        </p:sp>
        <p:pic>
          <p:nvPicPr>
            <p:cNvPr id="134156" name="Picture 12" descr="MCj0428091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528" y="510881"/>
              <a:ext cx="1328723" cy="126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097821" y="4326225"/>
              <a:ext cx="4536504" cy="230832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buFontTx/>
                <a:buChar char="•"/>
              </a:pPr>
              <a:r>
                <a:rPr lang="it-IT" sz="2400" b="1" dirty="0"/>
                <a:t>  </a:t>
              </a:r>
              <a:r>
                <a:rPr lang="it-IT" sz="2400" b="1" u="sng" dirty="0"/>
                <a:t>Informazioni </a:t>
              </a:r>
              <a:r>
                <a:rPr lang="it-IT" sz="2400" b="1" u="sng" dirty="0" smtClean="0"/>
                <a:t>urologiche</a:t>
              </a:r>
              <a:endParaRPr lang="it-IT" sz="2400" b="1" u="sng" dirty="0"/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Frequenza </a:t>
              </a:r>
              <a:r>
                <a:rPr lang="it-IT" sz="2400" dirty="0" smtClean="0"/>
                <a:t>minzionale</a:t>
              </a:r>
              <a:endParaRPr lang="it-IT" sz="2400" dirty="0"/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Caratteristiche getto </a:t>
              </a:r>
              <a:r>
                <a:rPr lang="it-IT" sz="2400" dirty="0" smtClean="0"/>
                <a:t>minzionale</a:t>
              </a:r>
              <a:endParaRPr lang="it-IT" sz="2400" dirty="0"/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Caratteristiche fughe </a:t>
              </a:r>
              <a:r>
                <a:rPr lang="it-IT" sz="2400" dirty="0" smtClean="0"/>
                <a:t>urina</a:t>
              </a:r>
              <a:endParaRPr lang="it-IT" sz="2400" dirty="0"/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Presenza di globo </a:t>
              </a:r>
              <a:r>
                <a:rPr lang="it-IT" sz="2400" dirty="0" smtClean="0"/>
                <a:t>vescicale</a:t>
              </a:r>
              <a:endParaRPr lang="it-IT" sz="2400" dirty="0"/>
            </a:p>
            <a:p>
              <a:pPr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it-IT" sz="2400" dirty="0"/>
                <a:t>  Risposta alla manovra di </a:t>
              </a:r>
              <a:r>
                <a:rPr lang="it-IT" sz="2400" dirty="0" err="1" smtClean="0"/>
                <a:t>Credè</a:t>
              </a:r>
              <a:endParaRPr lang="it-IT" sz="2400" dirty="0" smtClean="0"/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4661632" y="2127435"/>
            <a:ext cx="3756669" cy="2202035"/>
            <a:chOff x="4487739" y="1772816"/>
            <a:chExt cx="3756669" cy="2202035"/>
          </a:xfrm>
        </p:grpSpPr>
        <p:pic>
          <p:nvPicPr>
            <p:cNvPr id="134151" name="Picture 7" descr="MPj0395960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772816"/>
              <a:ext cx="1167533" cy="116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487739" y="2774522"/>
              <a:ext cx="3756669" cy="120032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796" dir="3806097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buFontTx/>
                <a:buChar char="•"/>
              </a:pPr>
              <a:r>
                <a:rPr lang="it-IT" sz="2400" dirty="0"/>
                <a:t> Esame urine + </a:t>
              </a:r>
              <a:r>
                <a:rPr lang="it-IT" sz="2400" dirty="0" err="1" smtClean="0"/>
                <a:t>urocoltura</a:t>
              </a:r>
              <a:endParaRPr lang="it-IT" sz="2400" dirty="0"/>
            </a:p>
            <a:p>
              <a:pPr>
                <a:buFontTx/>
                <a:buChar char="•"/>
              </a:pPr>
              <a:r>
                <a:rPr lang="it-IT" sz="2400" dirty="0"/>
                <a:t> Esami ematochimici per lo </a:t>
              </a:r>
            </a:p>
            <a:p>
              <a:r>
                <a:rPr lang="it-IT" sz="2400" dirty="0"/>
                <a:t>  studio funzione renale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3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it-IT" sz="240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445136" y="115888"/>
            <a:ext cx="4253729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/>
              <a:t>Vescica Neurologica: Diagnostica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503771" y="692150"/>
            <a:ext cx="8136458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3600" i="1" u="sng"/>
              <a:t>Bilancio urologico: </a:t>
            </a:r>
            <a:r>
              <a:rPr lang="it-IT" sz="3200" i="1" u="sng"/>
              <a:t>Ecografia renale/vescicale</a:t>
            </a:r>
            <a:endParaRPr lang="it-IT" sz="3600" i="1" u="sng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84237" y="1978962"/>
            <a:ext cx="7876195" cy="397031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600" dirty="0"/>
              <a:t> Dimensioni dei reni </a:t>
            </a:r>
          </a:p>
          <a:p>
            <a:pPr>
              <a:buFontTx/>
              <a:buChar char="•"/>
            </a:pPr>
            <a:r>
              <a:rPr lang="it-IT" sz="3600" dirty="0"/>
              <a:t> Struttura del parenchima renale</a:t>
            </a:r>
          </a:p>
          <a:p>
            <a:pPr>
              <a:buFontTx/>
              <a:buChar char="•"/>
            </a:pPr>
            <a:r>
              <a:rPr lang="it-IT" sz="3600" dirty="0"/>
              <a:t> Presenza di dilatazioni della via urinaria</a:t>
            </a:r>
          </a:p>
          <a:p>
            <a:pPr>
              <a:buFontTx/>
              <a:buChar char="•"/>
            </a:pPr>
            <a:r>
              <a:rPr lang="it-IT" sz="3600" dirty="0"/>
              <a:t> </a:t>
            </a:r>
            <a:r>
              <a:rPr lang="it-IT" sz="3600" u="sng" dirty="0"/>
              <a:t>Studio della vescica: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3600" dirty="0"/>
              <a:t> volume vescicale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3600" dirty="0"/>
              <a:t> spessore parete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3600" dirty="0"/>
              <a:t> residuo </a:t>
            </a:r>
            <a:r>
              <a:rPr lang="it-IT" sz="3600" dirty="0" err="1"/>
              <a:t>postminzionale</a:t>
            </a:r>
            <a:r>
              <a:rPr lang="it-IT" sz="3600" dirty="0"/>
              <a:t> </a:t>
            </a:r>
          </a:p>
        </p:txBody>
      </p:sp>
      <p:pic>
        <p:nvPicPr>
          <p:cNvPr id="6" name="Picture 11" descr="MPj04006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8" b="13429"/>
          <a:stretch>
            <a:fillRect/>
          </a:stretch>
        </p:blipFill>
        <p:spPr bwMode="auto">
          <a:xfrm>
            <a:off x="6346055" y="3767968"/>
            <a:ext cx="2042370" cy="23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it-IT" sz="240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445136" y="159023"/>
            <a:ext cx="4253729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/>
              <a:t>Vescica Neurologica: Diagnostica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1187810" y="3548506"/>
            <a:ext cx="6696744" cy="3120854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Flussometria</a:t>
            </a:r>
            <a:r>
              <a:rPr lang="it-IT" sz="2400" dirty="0">
                <a:cs typeface="Arial" charset="0"/>
              </a:rPr>
              <a:t> e </a:t>
            </a:r>
            <a:r>
              <a:rPr lang="it-IT" sz="2400" dirty="0" smtClean="0">
                <a:cs typeface="Arial" charset="0"/>
              </a:rPr>
              <a:t>studio </a:t>
            </a:r>
            <a:r>
              <a:rPr lang="it-IT" sz="2400" dirty="0">
                <a:cs typeface="Arial" charset="0"/>
              </a:rPr>
              <a:t>del residuo </a:t>
            </a:r>
            <a:r>
              <a:rPr lang="it-IT" sz="2400" dirty="0" err="1">
                <a:cs typeface="Arial" charset="0"/>
              </a:rPr>
              <a:t>postminzionale</a:t>
            </a:r>
            <a:endParaRPr lang="it-IT" sz="2400" dirty="0">
              <a:cs typeface="Arial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it-IT" sz="2400" dirty="0">
              <a:cs typeface="Arial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Four</a:t>
            </a:r>
            <a:r>
              <a:rPr lang="it-IT" sz="2400" dirty="0">
                <a:cs typeface="Arial" charset="0"/>
              </a:rPr>
              <a:t>-Hour </a:t>
            </a:r>
            <a:r>
              <a:rPr lang="it-IT" sz="2400" dirty="0" err="1">
                <a:cs typeface="Arial" charset="0"/>
              </a:rPr>
              <a:t>Voiding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Observation</a:t>
            </a:r>
            <a:endParaRPr lang="it-IT" sz="2400" dirty="0">
              <a:cs typeface="Arial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</a:pPr>
            <a:endParaRPr lang="it-IT" sz="2400" dirty="0">
              <a:cs typeface="Arial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it-IT" sz="2400" dirty="0">
                <a:cs typeface="Arial" charset="0"/>
              </a:rPr>
              <a:t> </a:t>
            </a:r>
            <a:r>
              <a:rPr lang="it-IT" sz="2400" dirty="0" err="1">
                <a:cs typeface="Arial" charset="0"/>
              </a:rPr>
              <a:t>Cistomanometria</a:t>
            </a:r>
            <a:endParaRPr lang="it-IT" sz="2400" dirty="0">
              <a:cs typeface="Arial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Char char="•"/>
            </a:pPr>
            <a:endParaRPr lang="it-IT" sz="2400" dirty="0">
              <a:cs typeface="Arial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it-IT" sz="2400" dirty="0">
                <a:cs typeface="Arial" charset="0"/>
              </a:rPr>
              <a:t> Studio pressione/flusso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Char char="•"/>
            </a:pPr>
            <a:endParaRPr lang="it-IT" sz="2400" dirty="0">
              <a:cs typeface="Arial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it-IT" sz="2400" dirty="0">
                <a:cs typeface="Arial" charset="0"/>
              </a:rPr>
              <a:t> Profilo </a:t>
            </a:r>
            <a:r>
              <a:rPr lang="it-IT" sz="2400" dirty="0" smtClean="0">
                <a:cs typeface="Arial" charset="0"/>
              </a:rPr>
              <a:t>pressorio/uretrale</a:t>
            </a:r>
          </a:p>
        </p:txBody>
      </p:sp>
      <p:pic>
        <p:nvPicPr>
          <p:cNvPr id="7" name="Picture 6" descr="icc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 b="33604"/>
          <a:stretch/>
        </p:blipFill>
        <p:spPr bwMode="auto">
          <a:xfrm>
            <a:off x="179512" y="647735"/>
            <a:ext cx="5828771" cy="18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499026" y="1772816"/>
            <a:ext cx="8145948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600" i="1" u="sng"/>
              <a:t>Bilancio urologico: </a:t>
            </a:r>
            <a:r>
              <a:rPr lang="it-IT" sz="3200" i="1" u="sng"/>
              <a:t>Es. videocistourodinamico</a:t>
            </a:r>
            <a:r>
              <a:rPr lang="it-IT" sz="3600" i="1" u="sng"/>
              <a:t> </a:t>
            </a: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251520" y="2616206"/>
            <a:ext cx="8569325" cy="83099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it-IT" sz="2400" b="1">
                <a:cs typeface="Arial" charset="0"/>
              </a:rPr>
              <a:t>Studia la funzione e la disfunzione dell’apparato urinario mediante qualsiasi metodo a ciò appropriato  </a:t>
            </a:r>
          </a:p>
        </p:txBody>
      </p:sp>
    </p:spTree>
    <p:extLst>
      <p:ext uri="{BB962C8B-B14F-4D97-AF65-F5344CB8AC3E}">
        <p14:creationId xmlns:p14="http://schemas.microsoft.com/office/powerpoint/2010/main" val="1218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4" name="Picture 10" descr="vcu iperattiva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07" y="609600"/>
            <a:ext cx="5707386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8064500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 dirty="0">
                <a:latin typeface="Arial Narrow" pitchFamily="34" charset="0"/>
                <a:cs typeface="Arial" charset="0"/>
              </a:rPr>
              <a:t>L’esame </a:t>
            </a:r>
            <a:r>
              <a:rPr lang="it-IT" sz="2400" dirty="0" err="1">
                <a:latin typeface="Arial Narrow" pitchFamily="34" charset="0"/>
                <a:cs typeface="Arial" charset="0"/>
              </a:rPr>
              <a:t>videocistourodinamico</a:t>
            </a:r>
            <a:r>
              <a:rPr lang="it-IT" sz="2400" dirty="0">
                <a:latin typeface="Arial Narrow" pitchFamily="34" charset="0"/>
                <a:cs typeface="Arial" charset="0"/>
              </a:rPr>
              <a:t>: tracciati ed immagini   </a:t>
            </a:r>
            <a:r>
              <a:rPr lang="it-IT" sz="3200" dirty="0">
                <a:latin typeface="Arial Narrow" pitchFamily="34" charset="0"/>
                <a:cs typeface="Arial" charset="0"/>
              </a:rPr>
              <a:t> </a:t>
            </a:r>
            <a:r>
              <a:rPr lang="it-IT" sz="2400" dirty="0"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79388" y="742950"/>
            <a:ext cx="3555782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 smtClean="0">
                <a:latin typeface="Arial" charset="0"/>
              </a:rPr>
              <a:t>B/</a:t>
            </a:r>
            <a:r>
              <a:rPr lang="it-IT" sz="2400" dirty="0" err="1" smtClean="0">
                <a:latin typeface="Arial" charset="0"/>
              </a:rPr>
              <a:t>na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>
                <a:latin typeface="Arial" charset="0"/>
              </a:rPr>
              <a:t>7anni: Esiti di MMC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995738" y="4365625"/>
            <a:ext cx="4708525" cy="711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latin typeface="Arial" charset="0"/>
              </a:rPr>
              <a:t>Mai in grado di evocare una contrazione</a:t>
            </a:r>
          </a:p>
          <a:p>
            <a:r>
              <a:rPr lang="it-IT" sz="2000">
                <a:latin typeface="Arial" charset="0"/>
              </a:rPr>
              <a:t>valida a sostenere una minzione</a:t>
            </a:r>
          </a:p>
        </p:txBody>
      </p:sp>
    </p:spTree>
    <p:extLst>
      <p:ext uri="{BB962C8B-B14F-4D97-AF65-F5344CB8AC3E}">
        <p14:creationId xmlns:p14="http://schemas.microsoft.com/office/powerpoint/2010/main" val="1504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468313" y="44450"/>
            <a:ext cx="8064500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>
                <a:latin typeface="Arial Narrow" pitchFamily="34" charset="0"/>
                <a:cs typeface="Arial" charset="0"/>
              </a:rPr>
              <a:t>L’esame videocistourodinamico: cistografia   </a:t>
            </a:r>
            <a:r>
              <a:rPr lang="it-IT" sz="3200">
                <a:latin typeface="Arial Narrow" pitchFamily="34" charset="0"/>
                <a:cs typeface="Arial" charset="0"/>
              </a:rPr>
              <a:t> </a:t>
            </a:r>
            <a:r>
              <a:rPr lang="it-IT" sz="2400">
                <a:latin typeface="Arial Narrow" pitchFamily="34" charset="0"/>
                <a:cs typeface="Arial" charset="0"/>
              </a:rPr>
              <a:t> 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79388" y="1062038"/>
            <a:ext cx="1728316" cy="1692771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2400" dirty="0">
                <a:latin typeface="Arial" charset="0"/>
              </a:rPr>
              <a:t> CG</a:t>
            </a:r>
          </a:p>
          <a:p>
            <a:r>
              <a:rPr lang="it-IT" b="1" dirty="0"/>
              <a:t>♀</a:t>
            </a:r>
            <a:r>
              <a:rPr lang="it-IT" sz="3200" b="1" dirty="0">
                <a:latin typeface="Arial" charset="0"/>
                <a:cs typeface="Arial" charset="0"/>
              </a:rPr>
              <a:t> </a:t>
            </a:r>
            <a:r>
              <a:rPr lang="it-IT" sz="2400" dirty="0">
                <a:latin typeface="Arial" charset="0"/>
                <a:cs typeface="Arial" charset="0"/>
              </a:rPr>
              <a:t>16</a:t>
            </a:r>
            <a:r>
              <a:rPr lang="it-IT" sz="2400" dirty="0">
                <a:latin typeface="Arial" charset="0"/>
              </a:rPr>
              <a:t> anni</a:t>
            </a:r>
          </a:p>
          <a:p>
            <a:r>
              <a:rPr lang="it-IT" sz="2400" dirty="0" smtClean="0">
                <a:latin typeface="Arial" charset="0"/>
              </a:rPr>
              <a:t>Agenesia del sacro</a:t>
            </a:r>
            <a:endParaRPr lang="it-IT" sz="2400" dirty="0">
              <a:latin typeface="Arial" charset="0"/>
            </a:endParaRPr>
          </a:p>
        </p:txBody>
      </p:sp>
      <p:pic>
        <p:nvPicPr>
          <p:cNvPr id="186383" name="Picture 15" descr="IMG250520071133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19812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92" name="Picture 24" descr="IMG250520071138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776288"/>
            <a:ext cx="6048375" cy="604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98" name="Picture 30" descr="IMG250520071143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836613"/>
            <a:ext cx="5761037" cy="5761037"/>
          </a:xfrm>
        </p:spPr>
      </p:pic>
      <p:grpSp>
        <p:nvGrpSpPr>
          <p:cNvPr id="186405" name="Group 37"/>
          <p:cNvGrpSpPr>
            <a:grpSpLocks/>
          </p:cNvGrpSpPr>
          <p:nvPr/>
        </p:nvGrpSpPr>
        <p:grpSpPr bwMode="auto">
          <a:xfrm>
            <a:off x="3130550" y="908050"/>
            <a:ext cx="5905500" cy="5905500"/>
            <a:chOff x="1972" y="572"/>
            <a:chExt cx="3720" cy="3720"/>
          </a:xfrm>
        </p:grpSpPr>
        <p:pic>
          <p:nvPicPr>
            <p:cNvPr id="186399" name="Picture 31" descr="IMG250520071203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572"/>
              <a:ext cx="3720" cy="3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404" name="Text Box 36"/>
            <p:cNvSpPr txBox="1">
              <a:spLocks noChangeArrowheads="1"/>
            </p:cNvSpPr>
            <p:nvPr/>
          </p:nvSpPr>
          <p:spPr bwMode="auto">
            <a:xfrm>
              <a:off x="2822" y="849"/>
              <a:ext cx="1829" cy="23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it-IT" dirty="0">
                  <a:latin typeface="Arial" charset="0"/>
                </a:rPr>
                <a:t>Dopo tentativo di minzione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6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idx="1"/>
          </p:nvPr>
        </p:nvSpPr>
        <p:spPr>
          <a:xfrm>
            <a:off x="791840" y="1052537"/>
            <a:ext cx="7452568" cy="576263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b="1">
                <a:solidFill>
                  <a:srgbClr val="FF0000"/>
                </a:solidFill>
                <a:latin typeface="Arial" charset="0"/>
              </a:rPr>
              <a:t>CONSERVATIVA </a:t>
            </a:r>
            <a:r>
              <a:rPr lang="it-IT">
                <a:latin typeface="Arial" charset="0"/>
              </a:rPr>
              <a:t>Terapia farmacologica</a:t>
            </a:r>
            <a:endParaRPr lang="it-IT" sz="2400">
              <a:latin typeface="Arial" charset="0"/>
            </a:endParaRP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195860" y="262037"/>
            <a:ext cx="4824412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 b="1">
                <a:latin typeface="Arial Narrow" pitchFamily="34" charset="0"/>
                <a:cs typeface="Arial" charset="0"/>
              </a:rPr>
              <a:t> </a:t>
            </a:r>
            <a:r>
              <a:rPr lang="it-IT" sz="2400" b="1">
                <a:latin typeface="Arial" charset="0"/>
                <a:cs typeface="Arial" charset="0"/>
              </a:rPr>
              <a:t>Vescica Neurologica: terapia</a:t>
            </a:r>
            <a:r>
              <a:rPr lang="it-IT" sz="2400" b="1">
                <a:latin typeface="Arial Narrow" pitchFamily="34" charset="0"/>
                <a:cs typeface="Arial" charset="0"/>
              </a:rPr>
              <a:t> </a:t>
            </a:r>
            <a:r>
              <a:rPr lang="it-IT" sz="3200" b="1">
                <a:latin typeface="Arial" charset="0"/>
                <a:cs typeface="Arial" charset="0"/>
              </a:rPr>
              <a:t> </a:t>
            </a:r>
            <a:endParaRPr lang="it-IT" sz="2400" b="1">
              <a:latin typeface="Arial Narrow" pitchFamily="34" charset="0"/>
              <a:cs typeface="Arial" charset="0"/>
            </a:endParaRPr>
          </a:p>
        </p:txBody>
      </p:sp>
      <p:pic>
        <p:nvPicPr>
          <p:cNvPr id="195589" name="Picture 5" descr="farma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"/>
          <a:stretch>
            <a:fillRect/>
          </a:stretch>
        </p:blipFill>
        <p:spPr bwMode="auto">
          <a:xfrm>
            <a:off x="467544" y="1956671"/>
            <a:ext cx="8136904" cy="297063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137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idx="1"/>
          </p:nvPr>
        </p:nvSpPr>
        <p:spPr>
          <a:xfrm>
            <a:off x="791840" y="692497"/>
            <a:ext cx="7452568" cy="576263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b="1">
                <a:solidFill>
                  <a:srgbClr val="FF0000"/>
                </a:solidFill>
              </a:rPr>
              <a:t>CONSERVATIVA </a:t>
            </a:r>
            <a:r>
              <a:rPr lang="it-IT"/>
              <a:t>Terapia farmacologica</a:t>
            </a:r>
            <a:endParaRPr lang="it-IT" sz="2400"/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979613" y="44450"/>
            <a:ext cx="4824412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 b="1">
                <a:latin typeface="Arial Narrow" pitchFamily="34" charset="0"/>
                <a:cs typeface="Arial" charset="0"/>
              </a:rPr>
              <a:t> </a:t>
            </a:r>
            <a:r>
              <a:rPr lang="it-IT" sz="2400" b="1">
                <a:latin typeface="Arial" charset="0"/>
                <a:cs typeface="Arial" charset="0"/>
              </a:rPr>
              <a:t>Vescica Neurologica: terapia</a:t>
            </a:r>
            <a:r>
              <a:rPr lang="it-IT" sz="2400" b="1">
                <a:latin typeface="Arial Narrow" pitchFamily="34" charset="0"/>
                <a:cs typeface="Arial" charset="0"/>
              </a:rPr>
              <a:t> </a:t>
            </a:r>
            <a:r>
              <a:rPr lang="it-IT" sz="3200" b="1">
                <a:latin typeface="Arial" charset="0"/>
                <a:cs typeface="Arial" charset="0"/>
              </a:rPr>
              <a:t> </a:t>
            </a:r>
            <a:endParaRPr lang="it-IT" sz="2400" b="1">
              <a:latin typeface="Arial Narrow" pitchFamily="34" charset="0"/>
              <a:cs typeface="Arial" charset="0"/>
            </a:endParaRP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539750" y="1413718"/>
            <a:ext cx="8424863" cy="532765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b="1" dirty="0" err="1">
                <a:cs typeface="Arial" charset="0"/>
              </a:rPr>
              <a:t>Ditropan</a:t>
            </a:r>
            <a:r>
              <a:rPr lang="it-IT" sz="2400" b="1" dirty="0">
                <a:cs typeface="Arial" charset="0"/>
              </a:rPr>
              <a:t>  </a:t>
            </a:r>
            <a:r>
              <a:rPr lang="it-IT" sz="2400" b="1" dirty="0" smtClean="0">
                <a:cs typeface="Arial" charset="0"/>
              </a:rPr>
              <a:t>    (</a:t>
            </a:r>
            <a:r>
              <a:rPr lang="it-IT" sz="2400" b="1" dirty="0" err="1">
                <a:cs typeface="Arial" charset="0"/>
              </a:rPr>
              <a:t>Ossibutinina</a:t>
            </a:r>
            <a:r>
              <a:rPr lang="it-IT" sz="2400" b="1" dirty="0">
                <a:cs typeface="Arial" charset="0"/>
              </a:rPr>
              <a:t> Cloridrato) – anticolinergico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b="1" dirty="0">
                <a:cs typeface="Arial" charset="0"/>
              </a:rPr>
              <a:t>                 </a:t>
            </a:r>
            <a:r>
              <a:rPr lang="it-IT" sz="2400" b="1" dirty="0" smtClean="0">
                <a:cs typeface="Arial" charset="0"/>
              </a:rPr>
              <a:t>     O,2 </a:t>
            </a:r>
            <a:r>
              <a:rPr lang="it-IT" sz="2400" b="1" dirty="0">
                <a:cs typeface="Arial" charset="0"/>
              </a:rPr>
              <a:t>mg/Kg/die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dirty="0" err="1">
                <a:cs typeface="Arial" charset="0"/>
              </a:rPr>
              <a:t>Detrusitol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smtClean="0">
                <a:cs typeface="Arial" charset="0"/>
              </a:rPr>
              <a:t>   (</a:t>
            </a:r>
            <a:r>
              <a:rPr lang="it-IT" sz="2400" dirty="0" err="1">
                <a:cs typeface="Arial" charset="0"/>
              </a:rPr>
              <a:t>Tolterodina</a:t>
            </a:r>
            <a:r>
              <a:rPr lang="it-IT" sz="2400" dirty="0">
                <a:cs typeface="Arial" charset="0"/>
              </a:rPr>
              <a:t>) – anticolinergico - </a:t>
            </a:r>
            <a:r>
              <a:rPr lang="it-IT" sz="2400" dirty="0" err="1">
                <a:cs typeface="Arial" charset="0"/>
              </a:rPr>
              <a:t>cpr</a:t>
            </a:r>
            <a:r>
              <a:rPr lang="it-IT" sz="2400" dirty="0">
                <a:cs typeface="Arial" charset="0"/>
              </a:rPr>
              <a:t> da  1 o 2 mg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dirty="0" err="1">
                <a:cs typeface="Arial" charset="0"/>
              </a:rPr>
              <a:t>Omnic</a:t>
            </a:r>
            <a:r>
              <a:rPr lang="it-IT" sz="2400" dirty="0">
                <a:cs typeface="Arial" charset="0"/>
              </a:rPr>
              <a:t>     </a:t>
            </a:r>
            <a:r>
              <a:rPr lang="it-IT" sz="2400" dirty="0" smtClean="0">
                <a:cs typeface="Arial" charset="0"/>
              </a:rPr>
              <a:t>      (</a:t>
            </a:r>
            <a:r>
              <a:rPr lang="it-IT" sz="2400" dirty="0" err="1">
                <a:cs typeface="Arial" charset="0"/>
              </a:rPr>
              <a:t>Tamsulosina</a:t>
            </a:r>
            <a:r>
              <a:rPr lang="it-IT" sz="2400" dirty="0">
                <a:cs typeface="Arial" charset="0"/>
              </a:rPr>
              <a:t> cloridrato) – </a:t>
            </a:r>
            <a:r>
              <a:rPr lang="el-GR" sz="2400" dirty="0">
                <a:cs typeface="Arial" charset="0"/>
              </a:rPr>
              <a:t>α</a:t>
            </a:r>
            <a:r>
              <a:rPr lang="it-IT" sz="2400" dirty="0">
                <a:cs typeface="Arial" charset="0"/>
              </a:rPr>
              <a:t>1bloccante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dirty="0">
                <a:cs typeface="Arial" charset="0"/>
              </a:rPr>
              <a:t>                </a:t>
            </a:r>
            <a:r>
              <a:rPr lang="it-IT" sz="2400" dirty="0" smtClean="0">
                <a:cs typeface="Arial" charset="0"/>
              </a:rPr>
              <a:t>       capsule </a:t>
            </a:r>
            <a:r>
              <a:rPr lang="it-IT" sz="2400" dirty="0">
                <a:cs typeface="Arial" charset="0"/>
              </a:rPr>
              <a:t>a </a:t>
            </a:r>
            <a:r>
              <a:rPr lang="it-IT" sz="2400" dirty="0" err="1">
                <a:cs typeface="Arial" charset="0"/>
              </a:rPr>
              <a:t>r.r.</a:t>
            </a:r>
            <a:r>
              <a:rPr lang="it-IT" sz="2400" dirty="0">
                <a:cs typeface="Arial" charset="0"/>
              </a:rPr>
              <a:t> 0,4mg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b="1" dirty="0">
                <a:cs typeface="Arial" charset="0"/>
              </a:rPr>
              <a:t>Valium    </a:t>
            </a:r>
            <a:r>
              <a:rPr lang="it-IT" sz="2400" b="1" dirty="0" smtClean="0">
                <a:cs typeface="Arial" charset="0"/>
              </a:rPr>
              <a:t>      (</a:t>
            </a:r>
            <a:r>
              <a:rPr lang="it-IT" sz="2400" b="1" dirty="0" err="1">
                <a:cs typeface="Arial" charset="0"/>
              </a:rPr>
              <a:t>Diazepam</a:t>
            </a:r>
            <a:r>
              <a:rPr lang="it-IT" sz="2400" b="1" dirty="0">
                <a:cs typeface="Arial" charset="0"/>
              </a:rPr>
              <a:t>) – benzodiazepina - 0,1-0,2 </a:t>
            </a:r>
            <a:r>
              <a:rPr lang="it-IT" sz="2400" b="1" dirty="0" smtClean="0">
                <a:cs typeface="Arial" charset="0"/>
              </a:rPr>
              <a:t>mg/kg/die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b="1" dirty="0" err="1" smtClean="0">
                <a:cs typeface="Arial" charset="0"/>
              </a:rPr>
              <a:t>Xatral</a:t>
            </a:r>
            <a:r>
              <a:rPr lang="it-IT" sz="2400" b="1" dirty="0" smtClean="0">
                <a:cs typeface="Arial" charset="0"/>
              </a:rPr>
              <a:t>            (</a:t>
            </a:r>
            <a:r>
              <a:rPr lang="it-IT" sz="2400" b="1" dirty="0" err="1" smtClean="0">
                <a:cs typeface="Arial" charset="0"/>
              </a:rPr>
              <a:t>Alfuzosina</a:t>
            </a:r>
            <a:r>
              <a:rPr lang="it-IT" sz="2400" b="1" dirty="0" smtClean="0">
                <a:cs typeface="Arial" charset="0"/>
              </a:rPr>
              <a:t>)  </a:t>
            </a:r>
            <a:r>
              <a:rPr lang="it-IT" sz="2400" b="1" dirty="0" err="1" smtClean="0">
                <a:cs typeface="Arial" charset="0"/>
              </a:rPr>
              <a:t>cpr</a:t>
            </a:r>
            <a:r>
              <a:rPr lang="it-IT" sz="2400" b="1" dirty="0" smtClean="0">
                <a:cs typeface="Arial" charset="0"/>
              </a:rPr>
              <a:t> 2,5 mg</a:t>
            </a:r>
            <a:r>
              <a:rPr lang="el-GR" sz="2400" b="1" dirty="0">
                <a:cs typeface="Arial" charset="0"/>
              </a:rPr>
              <a:t> </a:t>
            </a:r>
            <a:r>
              <a:rPr lang="it-IT" sz="2400" b="1" dirty="0" smtClean="0">
                <a:cs typeface="Arial" charset="0"/>
              </a:rPr>
              <a:t>- </a:t>
            </a:r>
            <a:r>
              <a:rPr lang="el-GR" sz="2400" b="1" dirty="0" smtClean="0">
                <a:cs typeface="Arial" charset="0"/>
              </a:rPr>
              <a:t>α</a:t>
            </a:r>
            <a:r>
              <a:rPr lang="it-IT" sz="2400" b="1" dirty="0">
                <a:cs typeface="Arial" charset="0"/>
              </a:rPr>
              <a:t>1bloccante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dirty="0" smtClean="0">
                <a:cs typeface="Arial" charset="0"/>
              </a:rPr>
              <a:t> </a:t>
            </a:r>
            <a:endParaRPr lang="it-IT" sz="240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dirty="0" err="1">
                <a:cs typeface="Arial" charset="0"/>
              </a:rPr>
              <a:t>Yentreve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 smtClean="0">
                <a:cs typeface="Arial" charset="0"/>
              </a:rPr>
              <a:t>      (</a:t>
            </a:r>
            <a:r>
              <a:rPr lang="it-IT" sz="2400" dirty="0" err="1">
                <a:solidFill>
                  <a:srgbClr val="000000"/>
                </a:solidFill>
                <a:cs typeface="Arial" charset="0"/>
              </a:rPr>
              <a:t>Duloxetina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)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inibitore combinato della </a:t>
            </a:r>
            <a:r>
              <a:rPr lang="it-IT" sz="2400" dirty="0" err="1">
                <a:solidFill>
                  <a:srgbClr val="000000"/>
                </a:solidFill>
                <a:cs typeface="Arial" charset="0"/>
              </a:rPr>
              <a:t>ricaptazione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 di </a:t>
            </a: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                      serotonina 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(5.HT) e noradrenalina (NA).  </a:t>
            </a:r>
            <a:br>
              <a:rPr lang="it-IT" sz="2400" dirty="0">
                <a:solidFill>
                  <a:srgbClr val="000000"/>
                </a:solidFill>
                <a:cs typeface="Arial" charset="0"/>
              </a:rPr>
            </a:b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                </a:t>
            </a:r>
            <a:r>
              <a:rPr lang="it-IT" sz="2000" dirty="0" smtClean="0">
                <a:solidFill>
                  <a:srgbClr val="000000"/>
                </a:solidFill>
                <a:cs typeface="Arial" charset="0"/>
              </a:rPr>
              <a:t>Aumento 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tono uretrale attraverso un’accresciuta stimolazione del </a:t>
            </a:r>
            <a:r>
              <a:rPr lang="it-IT" sz="20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cs typeface="Arial" charset="0"/>
              </a:rPr>
              <a:t>                        nervo 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pudendo sulla muscolatura striata dello sfintere uretrale </a:t>
            </a:r>
            <a:r>
              <a:rPr lang="it-IT" sz="20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cs typeface="Arial" charset="0"/>
              </a:rPr>
              <a:t>                        solo </a:t>
            </a:r>
            <a:r>
              <a:rPr lang="it-IT" sz="2000" dirty="0">
                <a:solidFill>
                  <a:srgbClr val="000000"/>
                </a:solidFill>
                <a:cs typeface="Arial" charset="0"/>
              </a:rPr>
              <a:t>durante la fase di riempimento del ciclo della minzione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400" dirty="0">
                <a:solidFill>
                  <a:srgbClr val="000000"/>
                </a:solidFill>
                <a:cs typeface="Arial" charset="0"/>
              </a:rPr>
              <a:t>    </a:t>
            </a: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                 </a:t>
            </a:r>
            <a:r>
              <a:rPr lang="it-IT" sz="2400" dirty="0" err="1" smtClean="0">
                <a:solidFill>
                  <a:srgbClr val="000000"/>
                </a:solidFill>
                <a:cs typeface="Arial" charset="0"/>
              </a:rPr>
              <a:t>cps</a:t>
            </a:r>
            <a:r>
              <a:rPr lang="it-IT" sz="2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cs typeface="Arial" charset="0"/>
              </a:rPr>
              <a:t>40mg</a:t>
            </a:r>
            <a:endParaRPr lang="it-IT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idx="1"/>
          </p:nvPr>
        </p:nvSpPr>
        <p:spPr>
          <a:xfrm>
            <a:off x="683641" y="692150"/>
            <a:ext cx="7704783" cy="576263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it-IT" sz="2800" b="1" dirty="0">
                <a:solidFill>
                  <a:srgbClr val="FF0000"/>
                </a:solidFill>
              </a:rPr>
              <a:t>CONSERVATIVA </a:t>
            </a:r>
            <a:r>
              <a:rPr lang="it-IT" sz="2800" b="1" dirty="0" smtClean="0">
                <a:solidFill>
                  <a:srgbClr val="FF0000"/>
                </a:solidFill>
              </a:rPr>
              <a:t>: </a:t>
            </a:r>
            <a:r>
              <a:rPr lang="it-IT" sz="2800" dirty="0" smtClean="0"/>
              <a:t>Terapia </a:t>
            </a:r>
            <a:r>
              <a:rPr lang="it-IT" sz="2800" dirty="0"/>
              <a:t>farmacologica topica</a:t>
            </a:r>
            <a:endParaRPr lang="it-IT" sz="2000" dirty="0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2195860" y="44450"/>
            <a:ext cx="4824412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it-IT" sz="2400" b="1" dirty="0">
                <a:cs typeface="Arial" charset="0"/>
              </a:rPr>
              <a:t> Vescica Neurologica: terapia </a:t>
            </a:r>
            <a:r>
              <a:rPr lang="it-IT" sz="3200" b="1" dirty="0">
                <a:cs typeface="Arial" charset="0"/>
              </a:rPr>
              <a:t> </a:t>
            </a:r>
            <a:endParaRPr lang="it-IT" sz="2400" b="1" dirty="0">
              <a:cs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754435" y="1631697"/>
            <a:ext cx="4177605" cy="4893647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Iniezione </a:t>
            </a:r>
            <a:r>
              <a:rPr lang="it-IT" sz="2400" b="1" dirty="0"/>
              <a:t>di tossina Botulinica (</a:t>
            </a:r>
            <a:r>
              <a:rPr lang="it-IT" sz="2400" b="1" dirty="0" err="1"/>
              <a:t>Botox</a:t>
            </a:r>
            <a:r>
              <a:rPr lang="en-US" sz="2400" b="1" dirty="0">
                <a:cs typeface="Times New Roman" pitchFamily="18" charset="0"/>
              </a:rPr>
              <a:t>®)</a:t>
            </a:r>
          </a:p>
          <a:p>
            <a:pPr algn="ctr"/>
            <a:r>
              <a:rPr lang="en-US" sz="2400" b="1" dirty="0"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nei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tessuti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muscolari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cs typeface="Times New Roman" pitchFamily="18" charset="0"/>
              </a:rPr>
              <a:t>   </a:t>
            </a:r>
            <a:r>
              <a:rPr lang="en-US" sz="2400" dirty="0" err="1" smtClean="0">
                <a:cs typeface="Times New Roman" pitchFamily="18" charset="0"/>
              </a:rPr>
              <a:t>periuretrali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transperineale</a:t>
            </a:r>
            <a:r>
              <a:rPr lang="en-US" sz="2400" dirty="0" smtClean="0">
                <a:cs typeface="Times New Roman" pitchFamily="18" charset="0"/>
              </a:rPr>
              <a:t>)  </a:t>
            </a:r>
          </a:p>
          <a:p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i="1" u="sng" dirty="0" smtClean="0">
                <a:cs typeface="Times New Roman" pitchFamily="18" charset="0"/>
              </a:rPr>
              <a:t>per </a:t>
            </a:r>
            <a:r>
              <a:rPr lang="en-US" sz="2400" i="1" u="sng" dirty="0" err="1">
                <a:cs typeface="Times New Roman" pitchFamily="18" charset="0"/>
              </a:rPr>
              <a:t>diminuire</a:t>
            </a:r>
            <a:r>
              <a:rPr lang="en-US" sz="2400" i="1" u="sng" dirty="0">
                <a:cs typeface="Times New Roman" pitchFamily="18" charset="0"/>
              </a:rPr>
              <a:t> </a:t>
            </a:r>
            <a:r>
              <a:rPr lang="en-US" sz="2400" i="1" u="sng" dirty="0" smtClean="0">
                <a:cs typeface="Times New Roman" pitchFamily="18" charset="0"/>
              </a:rPr>
              <a:t> le </a:t>
            </a:r>
            <a:r>
              <a:rPr lang="en-US" sz="2400" i="1" u="sng" dirty="0" err="1" smtClean="0">
                <a:cs typeface="Times New Roman" pitchFamily="18" charset="0"/>
              </a:rPr>
              <a:t>resistenze</a:t>
            </a:r>
            <a:r>
              <a:rPr lang="en-US" sz="2400" i="1" u="sng" dirty="0" smtClean="0">
                <a:cs typeface="Times New Roman" pitchFamily="18" charset="0"/>
              </a:rPr>
              <a:t> </a:t>
            </a:r>
          </a:p>
          <a:p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  </a:t>
            </a:r>
            <a:r>
              <a:rPr lang="en-US" sz="2400" i="1" u="sng" dirty="0" err="1" smtClean="0">
                <a:cs typeface="Times New Roman" pitchFamily="18" charset="0"/>
              </a:rPr>
              <a:t>uretrali</a:t>
            </a:r>
            <a:endParaRPr lang="en-US" sz="2400" i="1" u="sng" dirty="0">
              <a:cs typeface="Times New Roman" pitchFamily="18" charset="0"/>
            </a:endParaRPr>
          </a:p>
          <a:p>
            <a:endParaRPr lang="en-US" sz="24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nel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detrusore</a:t>
            </a:r>
            <a:r>
              <a:rPr lang="en-US" sz="2400" dirty="0">
                <a:cs typeface="Times New Roman" pitchFamily="18" charset="0"/>
              </a:rPr>
              <a:t>, con </a:t>
            </a:r>
            <a:r>
              <a:rPr lang="en-US" sz="2400" dirty="0" err="1">
                <a:cs typeface="Times New Roman" pitchFamily="18" charset="0"/>
              </a:rPr>
              <a:t>iniezioni</a:t>
            </a:r>
            <a:r>
              <a:rPr lang="en-US" sz="2400" dirty="0">
                <a:cs typeface="Times New Roman" pitchFamily="18" charset="0"/>
              </a:rPr>
              <a:t> “a 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 err="1" smtClean="0">
                <a:cs typeface="Times New Roman" pitchFamily="18" charset="0"/>
              </a:rPr>
              <a:t>macchia</a:t>
            </a:r>
            <a:r>
              <a:rPr lang="en-US" sz="2400" dirty="0" smtClean="0">
                <a:cs typeface="Times New Roman" pitchFamily="18" charset="0"/>
              </a:rPr>
              <a:t>  di </a:t>
            </a:r>
            <a:r>
              <a:rPr lang="en-US" sz="2400" dirty="0" err="1" smtClean="0">
                <a:cs typeface="Times New Roman" pitchFamily="18" charset="0"/>
              </a:rPr>
              <a:t>leopardo</a:t>
            </a:r>
            <a:r>
              <a:rPr lang="en-US" sz="2400" dirty="0">
                <a:cs typeface="Times New Roman" pitchFamily="18" charset="0"/>
              </a:rPr>
              <a:t>”,  </a:t>
            </a:r>
            <a:r>
              <a:rPr lang="en-US" sz="2400" i="1" u="sng" dirty="0" smtClean="0">
                <a:cs typeface="Times New Roman" pitchFamily="18" charset="0"/>
              </a:rPr>
              <a:t>per   </a:t>
            </a:r>
          </a:p>
          <a:p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  </a:t>
            </a:r>
            <a:r>
              <a:rPr lang="en-US" sz="2400" i="1" u="sng" dirty="0" err="1" smtClean="0">
                <a:cs typeface="Times New Roman" pitchFamily="18" charset="0"/>
              </a:rPr>
              <a:t>combattere</a:t>
            </a:r>
            <a:r>
              <a:rPr lang="en-US" sz="2400" i="1" u="sng" dirty="0" smtClean="0">
                <a:cs typeface="Times New Roman" pitchFamily="18" charset="0"/>
              </a:rPr>
              <a:t>  </a:t>
            </a:r>
            <a:r>
              <a:rPr lang="en-US" sz="2400" i="1" u="sng" dirty="0" err="1" smtClean="0">
                <a:cs typeface="Times New Roman" pitchFamily="18" charset="0"/>
              </a:rPr>
              <a:t>l’iperattività</a:t>
            </a:r>
            <a:r>
              <a:rPr lang="en-US" sz="2400" i="1" u="sng" dirty="0" smtClean="0">
                <a:cs typeface="Times New Roman" pitchFamily="18" charset="0"/>
              </a:rPr>
              <a:t> e  </a:t>
            </a:r>
          </a:p>
          <a:p>
            <a:r>
              <a:rPr lang="en-US" sz="2400" i="1" dirty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  </a:t>
            </a:r>
            <a:r>
              <a:rPr lang="en-US" sz="2400" i="1" u="sng" dirty="0" err="1" smtClean="0">
                <a:cs typeface="Times New Roman" pitchFamily="18" charset="0"/>
              </a:rPr>
              <a:t>ridurre</a:t>
            </a:r>
            <a:r>
              <a:rPr lang="en-US" sz="2400" i="1" u="sng" dirty="0" smtClean="0">
                <a:cs typeface="Times New Roman" pitchFamily="18" charset="0"/>
              </a:rPr>
              <a:t> </a:t>
            </a:r>
            <a:r>
              <a:rPr lang="en-US" sz="2400" i="1" u="sng" dirty="0">
                <a:cs typeface="Times New Roman" pitchFamily="18" charset="0"/>
              </a:rPr>
              <a:t>le </a:t>
            </a:r>
            <a:r>
              <a:rPr lang="en-US" sz="2400" i="1" u="sng" dirty="0" err="1">
                <a:cs typeface="Times New Roman" pitchFamily="18" charset="0"/>
              </a:rPr>
              <a:t>pressioni</a:t>
            </a:r>
            <a:r>
              <a:rPr lang="en-US" sz="2400" i="1" u="sng" dirty="0">
                <a:cs typeface="Times New Roman" pitchFamily="18" charset="0"/>
              </a:rPr>
              <a:t>  </a:t>
            </a:r>
          </a:p>
          <a:p>
            <a:r>
              <a:rPr lang="en-US" sz="2400" i="1" dirty="0" smtClean="0">
                <a:cs typeface="Times New Roman" pitchFamily="18" charset="0"/>
              </a:rPr>
              <a:t>   </a:t>
            </a:r>
            <a:r>
              <a:rPr lang="en-US" sz="2400" i="1" u="sng" dirty="0" err="1" smtClean="0">
                <a:cs typeface="Times New Roman" pitchFamily="18" charset="0"/>
              </a:rPr>
              <a:t>detrusoriali</a:t>
            </a:r>
            <a:r>
              <a:rPr lang="en-US" sz="2400" i="1" u="sng" dirty="0" smtClean="0">
                <a:cs typeface="Times New Roman" pitchFamily="18" charset="0"/>
              </a:rPr>
              <a:t> </a:t>
            </a:r>
            <a:endParaRPr lang="en-US" sz="2400" i="1" u="sng" dirty="0">
              <a:cs typeface="Times New Roman" pitchFamily="18" charset="0"/>
            </a:endParaRPr>
          </a:p>
        </p:txBody>
      </p:sp>
      <p:pic>
        <p:nvPicPr>
          <p:cNvPr id="224261" name="Picture 5" descr="Botox-stru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38" y="1341439"/>
            <a:ext cx="2684775" cy="19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5364088" y="3429000"/>
            <a:ext cx="3475433" cy="317009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</a:rPr>
              <a:t>La tossina botulinica è un </a:t>
            </a:r>
            <a:r>
              <a:rPr lang="it-IT" sz="2000" dirty="0">
                <a:solidFill>
                  <a:srgbClr val="FF0000"/>
                </a:solidFill>
              </a:rPr>
              <a:t> polipeptide </a:t>
            </a:r>
            <a:r>
              <a:rPr lang="it-IT" sz="2000" dirty="0">
                <a:solidFill>
                  <a:srgbClr val="000000"/>
                </a:solidFill>
              </a:rPr>
              <a:t>a catena doppia, con una catena di 100  </a:t>
            </a:r>
            <a:r>
              <a:rPr lang="it-IT" sz="2000" dirty="0" err="1">
                <a:solidFill>
                  <a:srgbClr val="000000"/>
                </a:solidFill>
              </a:rPr>
              <a:t>KDa</a:t>
            </a:r>
            <a:r>
              <a:rPr lang="it-IT" sz="2000" dirty="0">
                <a:solidFill>
                  <a:srgbClr val="000000"/>
                </a:solidFill>
              </a:rPr>
              <a:t>  e un'altra di 50 </a:t>
            </a:r>
            <a:r>
              <a:rPr lang="it-IT" sz="2000" dirty="0" err="1" smtClean="0">
                <a:solidFill>
                  <a:srgbClr val="000000"/>
                </a:solidFill>
              </a:rPr>
              <a:t>kDa</a:t>
            </a:r>
            <a:r>
              <a:rPr lang="it-IT" sz="2000" dirty="0" smtClean="0">
                <a:solidFill>
                  <a:srgbClr val="000000"/>
                </a:solidFill>
              </a:rPr>
              <a:t> (ne esistono 7 tipi). </a:t>
            </a:r>
            <a:r>
              <a:rPr lang="it-IT" sz="2000" dirty="0">
                <a:solidFill>
                  <a:srgbClr val="000000"/>
                </a:solidFill>
              </a:rPr>
              <a:t>La catena leggera è una Proteasi che attacca la </a:t>
            </a:r>
            <a:r>
              <a:rPr lang="it-IT" sz="2000" dirty="0">
                <a:solidFill>
                  <a:srgbClr val="CC2200"/>
                </a:solidFill>
              </a:rPr>
              <a:t> giunzione neuro-muscolare</a:t>
            </a:r>
            <a:r>
              <a:rPr lang="it-IT" sz="2000" dirty="0">
                <a:solidFill>
                  <a:srgbClr val="000000"/>
                </a:solidFill>
              </a:rPr>
              <a:t>, impedendo il rilascio di  acetilcolina dalle vescicole.     </a:t>
            </a:r>
          </a:p>
          <a:p>
            <a:pPr algn="ctr"/>
            <a:r>
              <a:rPr lang="it-IT" sz="2000" b="1" i="1" u="sng" dirty="0">
                <a:solidFill>
                  <a:srgbClr val="FF0000"/>
                </a:solidFill>
              </a:rPr>
              <a:t>Ciò causa paralisi flaccida</a:t>
            </a:r>
            <a:r>
              <a:rPr lang="it-IT" sz="2000" b="1" dirty="0">
                <a:solidFill>
                  <a:srgbClr val="000000"/>
                </a:solidFill>
              </a:rPr>
              <a:t>  </a:t>
            </a:r>
            <a:endParaRPr lang="it-IT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843248"/>
              </p:ext>
            </p:extLst>
          </p:nvPr>
        </p:nvGraphicFramePr>
        <p:xfrm>
          <a:off x="5148064" y="2283220"/>
          <a:ext cx="3755529" cy="329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3229356" imgH="4064508" progId="Word.Document.8">
                  <p:embed/>
                </p:oleObj>
              </mc:Choice>
              <mc:Fallback>
                <p:oleObj name="Document" r:id="rId4" imgW="3229356" imgH="40645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8000" contrast="-1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898" t="1949" r="7803" b="16388"/>
                      <a:stretch>
                        <a:fillRect/>
                      </a:stretch>
                    </p:blipFill>
                    <p:spPr bwMode="auto">
                      <a:xfrm>
                        <a:off x="5148064" y="2283220"/>
                        <a:ext cx="3755529" cy="3298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318587" y="1476067"/>
            <a:ext cx="4685461" cy="440120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Arial" charset="0"/>
              </a:rPr>
              <a:t>Attenzione !!!</a:t>
            </a:r>
          </a:p>
          <a:p>
            <a:pPr algn="ctr"/>
            <a:endParaRPr lang="it-IT" sz="2800" b="1" dirty="0">
              <a:latin typeface="Arial" charset="0"/>
            </a:endParaRPr>
          </a:p>
          <a:p>
            <a:pPr algn="ctr"/>
            <a:r>
              <a:rPr lang="it-IT" sz="2800" b="1" dirty="0">
                <a:latin typeface="Arial" charset="0"/>
              </a:rPr>
              <a:t>Le apparenze ingannano …</a:t>
            </a:r>
          </a:p>
          <a:p>
            <a:pPr algn="ctr"/>
            <a:endParaRPr lang="it-IT" sz="2800" b="1" dirty="0">
              <a:latin typeface="Arial" charset="0"/>
            </a:endParaRPr>
          </a:p>
          <a:p>
            <a:pPr algn="ctr"/>
            <a:r>
              <a:rPr lang="it-IT" sz="2800" b="1" dirty="0">
                <a:latin typeface="Arial" charset="0"/>
              </a:rPr>
              <a:t>Unico sintomo per problemi </a:t>
            </a:r>
            <a:r>
              <a:rPr lang="it-IT" sz="2800" b="1" dirty="0" smtClean="0">
                <a:latin typeface="Arial" charset="0"/>
              </a:rPr>
              <a:t>molto diversi… e a volte anche opposti … dal punto di vista fisiopatologico</a:t>
            </a:r>
            <a:endParaRPr lang="it-IT" sz="2800" b="1" dirty="0">
              <a:latin typeface="Arial" charset="0"/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827584" y="44624"/>
            <a:ext cx="7772400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/>
              <a:t>INCONTINENZE IN ETA’ PEDIATRICA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723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764159"/>
            <a:ext cx="6985024" cy="5833193"/>
          </a:xfrm>
          <a:solidFill>
            <a:srgbClr val="CCFFFF"/>
          </a:solidFill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b="1" dirty="0">
                <a:solidFill>
                  <a:srgbClr val="FF0000"/>
                </a:solidFill>
              </a:rPr>
              <a:t>CHIRURGICA: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/>
              <a:t>dopo il fallimento della terapia conservativa o per una perfetta continenza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800" dirty="0">
                <a:solidFill>
                  <a:schemeClr val="bg1"/>
                </a:solidFill>
              </a:rPr>
              <a:t>                               </a:t>
            </a:r>
            <a:r>
              <a:rPr lang="it-IT" sz="2800" dirty="0"/>
              <a:t>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it-IT" sz="2800" dirty="0"/>
              <a:t>                 </a:t>
            </a:r>
            <a:r>
              <a:rPr lang="it-IT" sz="2800" dirty="0" smtClean="0"/>
              <a:t> Ampliamento </a:t>
            </a:r>
            <a:r>
              <a:rPr lang="it-IT" sz="2800" dirty="0"/>
              <a:t>vescicale</a:t>
            </a:r>
          </a:p>
          <a:p>
            <a:pPr marL="1714500" lvl="3" indent="-3429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sz="2400" dirty="0" smtClean="0"/>
              <a:t>           “</a:t>
            </a:r>
            <a:r>
              <a:rPr lang="it-IT" sz="2400" dirty="0" err="1" smtClean="0"/>
              <a:t>autoaugmentation</a:t>
            </a:r>
            <a:r>
              <a:rPr lang="it-IT" sz="2400" dirty="0" smtClean="0"/>
              <a:t>”</a:t>
            </a:r>
          </a:p>
          <a:p>
            <a:pPr marL="1714500" lvl="3" indent="-3429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sz="2400" dirty="0" smtClean="0"/>
              <a:t>             </a:t>
            </a:r>
            <a:r>
              <a:rPr lang="it-IT" sz="2400" dirty="0" err="1" smtClean="0"/>
              <a:t>ureterocistoplastica</a:t>
            </a:r>
            <a:endParaRPr lang="it-IT" sz="2400" dirty="0" smtClean="0"/>
          </a:p>
          <a:p>
            <a:pPr marL="1714500" lvl="3" indent="-3429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sz="2400" dirty="0" smtClean="0"/>
              <a:t>             </a:t>
            </a:r>
            <a:r>
              <a:rPr lang="it-IT" sz="2400" dirty="0" err="1" smtClean="0"/>
              <a:t>gastrocistolastica</a:t>
            </a:r>
            <a:endParaRPr lang="it-IT" sz="2400" dirty="0" smtClean="0"/>
          </a:p>
          <a:p>
            <a:pPr marL="1714500" lvl="3" indent="-3429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sz="2400" dirty="0" smtClean="0"/>
              <a:t>             </a:t>
            </a:r>
            <a:r>
              <a:rPr lang="it-IT" sz="2400" dirty="0" err="1" smtClean="0"/>
              <a:t>enterocistoplastica</a:t>
            </a:r>
            <a:endParaRPr lang="it-IT" sz="2400" dirty="0" smtClean="0"/>
          </a:p>
          <a:p>
            <a:pPr marL="914400" lvl="1" indent="-4572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dirty="0" smtClean="0"/>
              <a:t>             </a:t>
            </a:r>
          </a:p>
          <a:p>
            <a:pPr marL="914400" lvl="1" indent="-4572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dirty="0" smtClean="0"/>
              <a:t>            Reimpianto vescico-ureterale</a:t>
            </a:r>
          </a:p>
          <a:p>
            <a:pPr marL="914400" lvl="1" indent="-457200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it-IT" dirty="0"/>
          </a:p>
          <a:p>
            <a:pPr marL="914400" lvl="1" indent="-457200">
              <a:lnSpc>
                <a:spcPct val="30000"/>
              </a:lnSpc>
              <a:buClr>
                <a:srgbClr val="FF3300"/>
              </a:buClr>
              <a:buFontTx/>
              <a:buNone/>
            </a:pPr>
            <a:endParaRPr lang="it-IT" dirty="0"/>
          </a:p>
          <a:p>
            <a:pPr marL="914400" lvl="1" indent="-4572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dirty="0"/>
              <a:t>             </a:t>
            </a:r>
            <a:r>
              <a:rPr lang="it-IT" dirty="0" smtClean="0"/>
              <a:t>Plastica </a:t>
            </a:r>
            <a:r>
              <a:rPr lang="it-IT" dirty="0"/>
              <a:t>del collo vescicale</a:t>
            </a:r>
          </a:p>
          <a:p>
            <a:pPr marL="914400" lvl="1" indent="-4572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dirty="0"/>
              <a:t>             </a:t>
            </a:r>
            <a:r>
              <a:rPr lang="it-IT" dirty="0" smtClean="0"/>
              <a:t>Sfinteri artificiali</a:t>
            </a:r>
          </a:p>
          <a:p>
            <a:pPr marL="914400" lvl="1" indent="-457200">
              <a:lnSpc>
                <a:spcPct val="90000"/>
              </a:lnSpc>
              <a:buClr>
                <a:srgbClr val="FF3300"/>
              </a:buClr>
              <a:buFontTx/>
              <a:buNone/>
            </a:pPr>
            <a:r>
              <a:rPr lang="it-IT" dirty="0"/>
              <a:t> </a:t>
            </a:r>
            <a:r>
              <a:rPr lang="it-IT" dirty="0" smtClean="0"/>
              <a:t>            Iniezioni </a:t>
            </a:r>
            <a:r>
              <a:rPr lang="it-IT" dirty="0"/>
              <a:t>uretrali </a:t>
            </a:r>
            <a:r>
              <a:rPr lang="it-IT" dirty="0" smtClean="0"/>
              <a:t>endoscopiche</a:t>
            </a:r>
            <a:endParaRPr lang="it-IT" dirty="0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11560" y="2742019"/>
            <a:ext cx="1156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Sulla vescica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611560" y="5262299"/>
            <a:ext cx="10364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Sull’ uretra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518537" y="117475"/>
            <a:ext cx="4069687" cy="57467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it-IT" sz="2400" b="1" dirty="0">
                <a:cs typeface="Arial" charset="0"/>
              </a:rPr>
              <a:t> Vescica Neurologica: terapia </a:t>
            </a:r>
            <a:r>
              <a:rPr lang="it-IT" sz="3200" b="1" dirty="0">
                <a:cs typeface="Arial" charset="0"/>
              </a:rPr>
              <a:t> </a:t>
            </a:r>
            <a:endParaRPr lang="it-IT" sz="2400" b="1" dirty="0">
              <a:cs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231702" y="1916832"/>
            <a:ext cx="3672408" cy="3377952"/>
            <a:chOff x="5231702" y="1916832"/>
            <a:chExt cx="3672408" cy="3377952"/>
          </a:xfrm>
        </p:grpSpPr>
        <p:pic>
          <p:nvPicPr>
            <p:cNvPr id="7" name="Picture 5" descr="Mitr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" r="53345" b="23180"/>
            <a:stretch>
              <a:fillRect/>
            </a:stretch>
          </p:blipFill>
          <p:spPr bwMode="auto">
            <a:xfrm>
              <a:off x="5879774" y="2348880"/>
              <a:ext cx="2528568" cy="2945904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231702" y="1916832"/>
              <a:ext cx="3672408" cy="648072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 anchor="ctr"/>
            <a:lstStyle/>
            <a:p>
              <a:pPr marL="342900" indent="-342900">
                <a:spcBef>
                  <a:spcPct val="20000"/>
                </a:spcBef>
              </a:pPr>
              <a:r>
                <a:rPr lang="it-IT" sz="2000" dirty="0" smtClean="0"/>
                <a:t>+ “</a:t>
              </a:r>
              <a:r>
                <a:rPr lang="it-IT" sz="2400" dirty="0"/>
                <a:t>Principio di </a:t>
              </a:r>
              <a:r>
                <a:rPr lang="it-IT" sz="2400" dirty="0" err="1"/>
                <a:t>Mitrofanoff</a:t>
              </a:r>
              <a:r>
                <a:rPr lang="it-IT" sz="2400" dirty="0" smtClean="0"/>
                <a:t>”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16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62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62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62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  <p:bldP spid="962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idx="1"/>
          </p:nvPr>
        </p:nvSpPr>
        <p:spPr>
          <a:xfrm>
            <a:off x="2915816" y="2996952"/>
            <a:ext cx="3384376" cy="2736304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it-IT" sz="2800" dirty="0">
                <a:solidFill>
                  <a:prstClr val="black"/>
                </a:solidFill>
              </a:rPr>
              <a:t>Urgenza minzionale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it-IT" sz="2800" dirty="0">
                <a:solidFill>
                  <a:prstClr val="black"/>
                </a:solidFill>
              </a:rPr>
              <a:t>Pollachiuria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it-IT" sz="2800" u="sng" dirty="0" smtClean="0">
                <a:solidFill>
                  <a:prstClr val="black"/>
                </a:solidFill>
              </a:rPr>
              <a:t>Incontinenza</a:t>
            </a:r>
            <a:endParaRPr lang="it-IT" sz="2800" u="sng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</a:pPr>
            <a:r>
              <a:rPr lang="it-IT" sz="2800" dirty="0">
                <a:solidFill>
                  <a:prstClr val="black"/>
                </a:solidFill>
              </a:rPr>
              <a:t>Infezioni </a:t>
            </a:r>
            <a:r>
              <a:rPr lang="it-IT" sz="2800" dirty="0" smtClean="0">
                <a:solidFill>
                  <a:prstClr val="black"/>
                </a:solidFill>
              </a:rPr>
              <a:t>urinarie</a:t>
            </a:r>
            <a:r>
              <a:rPr lang="it-IT" sz="3600" b="1" dirty="0" smtClean="0">
                <a:latin typeface="Arial Narrow" pitchFamily="34" charset="0"/>
              </a:rPr>
              <a:t>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it-IT" b="1" dirty="0" smtClean="0">
                <a:solidFill>
                  <a:schemeClr val="tx2"/>
                </a:solidFill>
              </a:rPr>
              <a:t>         (</a:t>
            </a:r>
            <a:r>
              <a:rPr lang="it-IT" b="1" dirty="0">
                <a:solidFill>
                  <a:schemeClr val="tx2"/>
                </a:solidFill>
              </a:rPr>
              <a:t>LUTS)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26237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In età scolare dal 7 al 10 % dei B/ni  presentano </a:t>
            </a:r>
          </a:p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disfunzioni del basso apparato urinario</a:t>
            </a:r>
            <a:endParaRPr lang="it-IT" sz="3200" dirty="0" smtClean="0">
              <a:solidFill>
                <a:schemeClr val="tx2"/>
              </a:solidFill>
            </a:endParaRPr>
          </a:p>
          <a:p>
            <a:pPr algn="ctr"/>
            <a:r>
              <a:rPr lang="it-IT" sz="2800" dirty="0" smtClean="0"/>
              <a:t>che si manifestano con: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750180" y="188641"/>
            <a:ext cx="7772400" cy="5040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INCONTINENZE IN ETA’ PEDIATRICA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6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ctrTitle"/>
          </p:nvPr>
        </p:nvSpPr>
        <p:spPr>
          <a:xfrm>
            <a:off x="323528" y="44625"/>
            <a:ext cx="4536504" cy="504056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/>
              <a:t>INCONTINENZE IN ETA’ PEDIATRICA</a:t>
            </a:r>
            <a:endParaRPr lang="it-IT" sz="2400" dirty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133600"/>
            <a:ext cx="8153400" cy="1752600"/>
          </a:xfrm>
          <a:effectLst>
            <a:outerShdw dist="56796" dir="3806097" algn="ctr" rotWithShape="0">
              <a:schemeClr val="tx1"/>
            </a:outerShdw>
          </a:effectLst>
        </p:spPr>
        <p:txBody>
          <a:bodyPr/>
          <a:lstStyle/>
          <a:p>
            <a:pPr algn="l">
              <a:buClr>
                <a:srgbClr val="FF3300"/>
              </a:buClr>
            </a:pPr>
            <a:endParaRPr lang="it-IT" sz="360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  <a:p>
            <a:pPr algn="l">
              <a:buClr>
                <a:srgbClr val="FF3300"/>
              </a:buClr>
            </a:pPr>
            <a:endParaRPr lang="it-IT" sz="3600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  <a:p>
            <a:pPr algn="l">
              <a:buClr>
                <a:srgbClr val="FF3300"/>
              </a:buClr>
            </a:pPr>
            <a:endParaRPr lang="it-IT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  <a:p>
            <a:pPr algn="l">
              <a:buClr>
                <a:srgbClr val="FF3300"/>
              </a:buClr>
            </a:pPr>
            <a:endParaRPr lang="it-IT" b="1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  <a:p>
            <a:pPr algn="l">
              <a:buClr>
                <a:srgbClr val="FF3300"/>
              </a:buClr>
            </a:pPr>
            <a:endParaRPr lang="it-IT" b="1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  <a:p>
            <a:pPr algn="l">
              <a:buClr>
                <a:srgbClr val="FF3300"/>
              </a:buClr>
            </a:pPr>
            <a:endParaRPr lang="it-IT" b="1">
              <a:solidFill>
                <a:schemeClr val="tx2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971600" y="1411089"/>
            <a:ext cx="7200900" cy="2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CCFF"/>
                    </a:gs>
                    <a:gs pos="100000">
                      <a:srgbClr val="FFFFF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Funzione Vescico-Sfinterica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 Serbatoio a bassa Pressione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 Espulsione volontaria dell’urina   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   in luoghi e tempi adeguati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1393073" y="620688"/>
            <a:ext cx="6675225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Arial" charset="0"/>
              </a:rPr>
              <a:t>Fisiologia del basso apparato urinario</a:t>
            </a:r>
          </a:p>
        </p:txBody>
      </p:sp>
      <p:graphicFrame>
        <p:nvGraphicFramePr>
          <p:cNvPr id="1925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922771"/>
              </p:ext>
            </p:extLst>
          </p:nvPr>
        </p:nvGraphicFramePr>
        <p:xfrm>
          <a:off x="2987675" y="3975100"/>
          <a:ext cx="3168650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5" imgW="3229356" imgH="4064508" progId="Word.Document.8">
                  <p:embed/>
                </p:oleObj>
              </mc:Choice>
              <mc:Fallback>
                <p:oleObj name="Document" r:id="rId5" imgW="3229356" imgH="40645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54" t="22830" r="58870" b="44438"/>
                      <a:stretch>
                        <a:fillRect/>
                      </a:stretch>
                    </p:blipFill>
                    <p:spPr bwMode="auto">
                      <a:xfrm>
                        <a:off x="2987675" y="3975100"/>
                        <a:ext cx="3168650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1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327359" cy="1279059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 Il CONTROLLO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della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Minzione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3600" dirty="0"/>
              <a:t> passa attraverso diverse fasi di </a:t>
            </a:r>
            <a:r>
              <a:rPr lang="it-IT" sz="3600" dirty="0" smtClean="0"/>
              <a:t>maturazione  </a:t>
            </a:r>
            <a:endParaRPr lang="en-US" sz="3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Rectangle 2"/>
          <p:cNvSpPr>
            <a:spLocks/>
          </p:cNvSpPr>
          <p:nvPr/>
        </p:nvSpPr>
        <p:spPr bwMode="auto">
          <a:xfrm>
            <a:off x="2044899" y="3030215"/>
            <a:ext cx="8036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endParaRPr lang="en-US" sz="17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endParaRPr lang="en-US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3798" name="Rectangle 3"/>
          <p:cNvSpPr>
            <a:spLocks/>
          </p:cNvSpPr>
          <p:nvPr/>
        </p:nvSpPr>
        <p:spPr bwMode="auto">
          <a:xfrm>
            <a:off x="743464" y="2564903"/>
            <a:ext cx="6204800" cy="40324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l">
              <a:buSzPct val="77000"/>
              <a:buFontTx/>
              <a:buBlip>
                <a:blip r:embed="rId2"/>
              </a:buBlip>
            </a:pPr>
            <a:r>
              <a:rPr lang="en-US" sz="2000" b="1" dirty="0">
                <a:ea typeface="Gill Sans" charset="0"/>
                <a:cs typeface="Gill Sans" charset="0"/>
              </a:rPr>
              <a:t>  </a:t>
            </a:r>
            <a:r>
              <a:rPr lang="en-US" sz="2000" b="1" dirty="0" err="1">
                <a:ea typeface="Gill Sans" charset="0"/>
                <a:cs typeface="Gill Sans" charset="0"/>
              </a:rPr>
              <a:t>Nascita</a:t>
            </a:r>
            <a:r>
              <a:rPr lang="en-US" sz="2000" b="1" dirty="0">
                <a:ea typeface="Gill Sans" charset="0"/>
                <a:cs typeface="Gill Sans" charset="0"/>
              </a:rPr>
              <a:t> - 6 </a:t>
            </a:r>
            <a:r>
              <a:rPr lang="en-US" sz="2000" b="1" dirty="0" err="1">
                <a:ea typeface="Gill Sans" charset="0"/>
                <a:cs typeface="Gill Sans" charset="0"/>
              </a:rPr>
              <a:t>mesi</a:t>
            </a:r>
            <a:r>
              <a:rPr lang="en-US" sz="2000" b="1" dirty="0">
                <a:ea typeface="Gill Sans" charset="0"/>
                <a:cs typeface="Gill Sans" charset="0"/>
              </a:rPr>
              <a:t>: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minzione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frequente</a:t>
            </a:r>
            <a:r>
              <a:rPr lang="en-US" sz="2000" dirty="0">
                <a:ea typeface="Gill Sans" charset="0"/>
                <a:cs typeface="Gill Sans" charset="0"/>
              </a:rPr>
              <a:t> e non </a:t>
            </a:r>
            <a:r>
              <a:rPr lang="en-US" sz="2000" dirty="0" err="1">
                <a:ea typeface="Gill Sans" charset="0"/>
                <a:cs typeface="Gill Sans" charset="0"/>
              </a:rPr>
              <a:t>inibita</a:t>
            </a:r>
            <a:r>
              <a:rPr lang="en-US" sz="2000" dirty="0">
                <a:ea typeface="Gill Sans" charset="0"/>
                <a:cs typeface="Gill Sans" charset="0"/>
              </a:rPr>
              <a:t>. Il </a:t>
            </a:r>
            <a:r>
              <a:rPr lang="en-US" sz="2000" dirty="0" smtClean="0">
                <a:ea typeface="Gill Sans" charset="0"/>
                <a:cs typeface="Gill Sans" charset="0"/>
              </a:rPr>
              <a:t>  </a:t>
            </a:r>
          </a:p>
          <a:p>
            <a:pPr algn="l">
              <a:buSzPct val="77000"/>
            </a:pPr>
            <a:r>
              <a:rPr lang="en-US" sz="2000" dirty="0" smtClean="0">
                <a:ea typeface="Gill Sans" charset="0"/>
                <a:cs typeface="Gill Sans" charset="0"/>
              </a:rPr>
              <a:t>    </a:t>
            </a:r>
            <a:r>
              <a:rPr lang="en-US" sz="2000" dirty="0" err="1" smtClean="0">
                <a:ea typeface="Gill Sans" charset="0"/>
                <a:cs typeface="Gill Sans" charset="0"/>
              </a:rPr>
              <a:t>riempimento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porta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subito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ea typeface="Gill Sans" charset="0"/>
                <a:cs typeface="Gill Sans" charset="0"/>
              </a:rPr>
              <a:t>allo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svuotamento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vescicale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</a:p>
          <a:p>
            <a:pPr algn="l">
              <a:buSzPct val="77000"/>
            </a:pP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ea typeface="Gill Sans" charset="0"/>
                <a:cs typeface="Gill Sans" charset="0"/>
              </a:rPr>
              <a:t>   </a:t>
            </a:r>
            <a:r>
              <a:rPr lang="en-US" sz="2000" dirty="0" err="1" smtClean="0">
                <a:ea typeface="Gill Sans" charset="0"/>
                <a:cs typeface="Gill Sans" charset="0"/>
              </a:rPr>
              <a:t>completo</a:t>
            </a:r>
            <a:r>
              <a:rPr lang="en-US" sz="2000" dirty="0">
                <a:ea typeface="Gill Sans" charset="0"/>
                <a:cs typeface="Gill Sans" charset="0"/>
              </a:rPr>
              <a:t>. </a:t>
            </a:r>
            <a:r>
              <a:rPr lang="en-US" sz="2000" dirty="0" err="1">
                <a:ea typeface="Gill Sans" charset="0"/>
                <a:cs typeface="Gill Sans" charset="0"/>
              </a:rPr>
              <a:t>Meccanismo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ea typeface="Gill Sans" charset="0"/>
                <a:cs typeface="Gill Sans" charset="0"/>
              </a:rPr>
              <a:t>inconscio</a:t>
            </a:r>
            <a:r>
              <a:rPr lang="en-US" sz="2000" dirty="0" smtClean="0">
                <a:ea typeface="Gill Sans" charset="0"/>
                <a:cs typeface="Gill Sans" charset="0"/>
              </a:rPr>
              <a:t>, </a:t>
            </a:r>
            <a:r>
              <a:rPr lang="en-US" sz="2000" dirty="0" err="1" smtClean="0">
                <a:ea typeface="Gill Sans" charset="0"/>
                <a:cs typeface="Gill Sans" charset="0"/>
              </a:rPr>
              <a:t>probabilmente</a:t>
            </a:r>
            <a:r>
              <a:rPr lang="en-US" sz="2000" dirty="0" smtClean="0">
                <a:ea typeface="Gill Sans" charset="0"/>
                <a:cs typeface="Gill Sans" charset="0"/>
              </a:rPr>
              <a:t>  </a:t>
            </a:r>
          </a:p>
          <a:p>
            <a:pPr algn="l">
              <a:buSzPct val="77000"/>
            </a:pP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ea typeface="Gill Sans" charset="0"/>
                <a:cs typeface="Gill Sans" charset="0"/>
              </a:rPr>
              <a:t>    </a:t>
            </a:r>
            <a:r>
              <a:rPr lang="en-US" sz="2000" dirty="0" err="1" smtClean="0">
                <a:ea typeface="Gill Sans" charset="0"/>
                <a:cs typeface="Gill Sans" charset="0"/>
              </a:rPr>
              <a:t>dovuto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>
                <a:ea typeface="Gill Sans" charset="0"/>
                <a:cs typeface="Gill Sans" charset="0"/>
              </a:rPr>
              <a:t>a </a:t>
            </a:r>
            <a:r>
              <a:rPr lang="en-US" sz="2000" dirty="0" err="1">
                <a:ea typeface="Gill Sans" charset="0"/>
                <a:cs typeface="Gill Sans" charset="0"/>
              </a:rPr>
              <a:t>regolazione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midollare</a:t>
            </a:r>
            <a:r>
              <a:rPr lang="en-US" sz="2000" dirty="0">
                <a:ea typeface="Gill Sans" charset="0"/>
                <a:cs typeface="Gill Sans" charset="0"/>
              </a:rPr>
              <a:t> e </a:t>
            </a:r>
            <a:r>
              <a:rPr lang="en-US" sz="2000" dirty="0" err="1">
                <a:ea typeface="Gill Sans" charset="0"/>
                <a:cs typeface="Gill Sans" charset="0"/>
              </a:rPr>
              <a:t>ipotalamica</a:t>
            </a:r>
            <a:r>
              <a:rPr lang="en-US" sz="2000" dirty="0">
                <a:ea typeface="Gill Sans" charset="0"/>
                <a:cs typeface="Gill Sans" charset="0"/>
              </a:rPr>
              <a:t>.</a:t>
            </a:r>
          </a:p>
          <a:p>
            <a:pPr algn="l">
              <a:buSzPct val="77000"/>
              <a:buFontTx/>
              <a:buBlip>
                <a:blip r:embed="rId2"/>
              </a:buBlip>
            </a:pPr>
            <a:endParaRPr lang="en-US" sz="2000" dirty="0">
              <a:ea typeface="Gill Sans" charset="0"/>
              <a:cs typeface="Gill Sans" charset="0"/>
            </a:endParaRPr>
          </a:p>
          <a:p>
            <a:pPr algn="l">
              <a:buSzPct val="77000"/>
              <a:buFontTx/>
              <a:buBlip>
                <a:blip r:embed="rId2"/>
              </a:buBlip>
            </a:pP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b="1" dirty="0" smtClean="0">
                <a:ea typeface="Gill Sans" charset="0"/>
                <a:cs typeface="Gill Sans" charset="0"/>
              </a:rPr>
              <a:t>6 </a:t>
            </a:r>
            <a:r>
              <a:rPr lang="en-US" sz="2000" b="1" dirty="0">
                <a:ea typeface="Gill Sans" charset="0"/>
                <a:cs typeface="Gill Sans" charset="0"/>
              </a:rPr>
              <a:t>- 12 </a:t>
            </a:r>
            <a:r>
              <a:rPr lang="en-US" sz="2000" b="1" dirty="0" err="1">
                <a:ea typeface="Gill Sans" charset="0"/>
                <a:cs typeface="Gill Sans" charset="0"/>
              </a:rPr>
              <a:t>mesi</a:t>
            </a:r>
            <a:r>
              <a:rPr lang="en-US" sz="2000" b="1" dirty="0">
                <a:ea typeface="Gill Sans" charset="0"/>
                <a:cs typeface="Gill Sans" charset="0"/>
              </a:rPr>
              <a:t>: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ea typeface="Gill Sans" charset="0"/>
                <a:cs typeface="Gill Sans" charset="0"/>
              </a:rPr>
              <a:t>minzione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meno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frequente</a:t>
            </a:r>
            <a:r>
              <a:rPr lang="en-US" sz="2000" dirty="0">
                <a:ea typeface="Gill Sans" charset="0"/>
                <a:cs typeface="Gill Sans" charset="0"/>
              </a:rPr>
              <a:t>, </a:t>
            </a:r>
            <a:r>
              <a:rPr lang="en-US" sz="2000" dirty="0" err="1" smtClean="0">
                <a:ea typeface="Gill Sans" charset="0"/>
                <a:cs typeface="Gill Sans" charset="0"/>
              </a:rPr>
              <a:t>comparsa</a:t>
            </a:r>
            <a:r>
              <a:rPr lang="en-US" sz="2000" dirty="0" smtClean="0">
                <a:ea typeface="Gill Sans" charset="0"/>
                <a:cs typeface="Gill Sans" charset="0"/>
              </a:rPr>
              <a:t> di  </a:t>
            </a:r>
          </a:p>
          <a:p>
            <a:pPr algn="l">
              <a:buSzPct val="77000"/>
            </a:pP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ea typeface="Gill Sans" charset="0"/>
                <a:cs typeface="Gill Sans" charset="0"/>
              </a:rPr>
              <a:t>     </a:t>
            </a:r>
            <a:r>
              <a:rPr lang="en-US" sz="2000" dirty="0" err="1" smtClean="0">
                <a:ea typeface="Gill Sans" charset="0"/>
                <a:cs typeface="Gill Sans" charset="0"/>
              </a:rPr>
              <a:t>una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ea typeface="Gill Sans" charset="0"/>
                <a:cs typeface="Gill Sans" charset="0"/>
              </a:rPr>
              <a:t>certa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inibizione</a:t>
            </a:r>
            <a:r>
              <a:rPr lang="en-US" sz="2000" dirty="0">
                <a:ea typeface="Gill Sans" charset="0"/>
                <a:cs typeface="Gill Sans" charset="0"/>
              </a:rPr>
              <a:t> da </a:t>
            </a:r>
            <a:r>
              <a:rPr lang="en-US" sz="2000" dirty="0" smtClean="0">
                <a:ea typeface="Gill Sans" charset="0"/>
                <a:cs typeface="Gill Sans" charset="0"/>
              </a:rPr>
              <a:t>parte </a:t>
            </a:r>
            <a:r>
              <a:rPr lang="en-US" sz="2000" dirty="0">
                <a:ea typeface="Gill Sans" charset="0"/>
                <a:cs typeface="Gill Sans" charset="0"/>
              </a:rPr>
              <a:t>del SNC</a:t>
            </a:r>
          </a:p>
          <a:p>
            <a:pPr algn="l"/>
            <a:endParaRPr lang="en-US" sz="2000" dirty="0">
              <a:ea typeface="Gill Sans" charset="0"/>
              <a:cs typeface="Gill Sans" charset="0"/>
            </a:endParaRPr>
          </a:p>
          <a:p>
            <a:pPr algn="l">
              <a:buSzPct val="77000"/>
              <a:buFontTx/>
              <a:buBlip>
                <a:blip r:embed="rId2"/>
              </a:buBlip>
            </a:pPr>
            <a:r>
              <a:rPr lang="en-US" sz="2000" dirty="0">
                <a:ea typeface="Gill Sans" charset="0"/>
                <a:cs typeface="Gill Sans" charset="0"/>
              </a:rPr>
              <a:t>  </a:t>
            </a:r>
            <a:r>
              <a:rPr lang="en-US" sz="2000" b="1" dirty="0">
                <a:ea typeface="Gill Sans" charset="0"/>
                <a:cs typeface="Gill Sans" charset="0"/>
              </a:rPr>
              <a:t>1 - 2 </a:t>
            </a:r>
            <a:r>
              <a:rPr lang="en-US" sz="2000" b="1" dirty="0" err="1">
                <a:ea typeface="Gill Sans" charset="0"/>
                <a:cs typeface="Gill Sans" charset="0"/>
              </a:rPr>
              <a:t>anni</a:t>
            </a:r>
            <a:r>
              <a:rPr lang="en-US" sz="2000" b="1" dirty="0">
                <a:ea typeface="Gill Sans" charset="0"/>
                <a:cs typeface="Gill Sans" charset="0"/>
              </a:rPr>
              <a:t>:  </a:t>
            </a:r>
            <a:r>
              <a:rPr lang="en-US" sz="2000" dirty="0" err="1">
                <a:ea typeface="Gill Sans" charset="0"/>
                <a:cs typeface="Gill Sans" charset="0"/>
              </a:rPr>
              <a:t>inizia</a:t>
            </a:r>
            <a:r>
              <a:rPr lang="en-US" sz="2000" dirty="0">
                <a:ea typeface="Gill Sans" charset="0"/>
                <a:cs typeface="Gill Sans" charset="0"/>
              </a:rPr>
              <a:t> a </a:t>
            </a:r>
            <a:r>
              <a:rPr lang="en-US" sz="2000" dirty="0" err="1">
                <a:ea typeface="Gill Sans" charset="0"/>
                <a:cs typeface="Gill Sans" charset="0"/>
              </a:rPr>
              <a:t>svilupparsi</a:t>
            </a:r>
            <a:r>
              <a:rPr lang="en-US" sz="2000" dirty="0">
                <a:ea typeface="Gill Sans" charset="0"/>
                <a:cs typeface="Gill Sans" charset="0"/>
              </a:rPr>
              <a:t> la </a:t>
            </a:r>
            <a:r>
              <a:rPr lang="en-US" sz="2000" dirty="0" err="1">
                <a:ea typeface="Gill Sans" charset="0"/>
                <a:cs typeface="Gill Sans" charset="0"/>
              </a:rPr>
              <a:t>sensazione</a:t>
            </a:r>
            <a:r>
              <a:rPr lang="en-US" sz="2000" dirty="0">
                <a:ea typeface="Gill Sans" charset="0"/>
                <a:cs typeface="Gill Sans" charset="0"/>
              </a:rPr>
              <a:t> di </a:t>
            </a:r>
            <a:r>
              <a:rPr lang="en-US" sz="2000" dirty="0" err="1">
                <a:ea typeface="Gill Sans" charset="0"/>
                <a:cs typeface="Gill Sans" charset="0"/>
              </a:rPr>
              <a:t>vescica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endParaRPr lang="en-US" sz="2000" dirty="0" smtClean="0">
              <a:ea typeface="Gill Sans" charset="0"/>
              <a:cs typeface="Gill Sans" charset="0"/>
            </a:endParaRPr>
          </a:p>
          <a:p>
            <a:pPr algn="l">
              <a:buSzPct val="77000"/>
            </a:pPr>
            <a:r>
              <a:rPr lang="en-US" sz="2000" dirty="0" smtClean="0">
                <a:ea typeface="Gill Sans" charset="0"/>
                <a:cs typeface="Gill Sans" charset="0"/>
              </a:rPr>
              <a:t>     </a:t>
            </a:r>
            <a:r>
              <a:rPr lang="en-US" sz="2000" dirty="0" err="1" smtClean="0">
                <a:ea typeface="Gill Sans" charset="0"/>
                <a:cs typeface="Gill Sans" charset="0"/>
              </a:rPr>
              <a:t>piena</a:t>
            </a:r>
            <a:r>
              <a:rPr lang="en-US" sz="2000" dirty="0">
                <a:ea typeface="Gill Sans" charset="0"/>
                <a:cs typeface="Gill Sans" charset="0"/>
              </a:rPr>
              <a:t>, grazie </a:t>
            </a:r>
            <a:r>
              <a:rPr lang="en-US" sz="2000" dirty="0" err="1" smtClean="0">
                <a:ea typeface="Gill Sans" charset="0"/>
                <a:cs typeface="Gill Sans" charset="0"/>
              </a:rPr>
              <a:t>alla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ea typeface="Gill Sans" charset="0"/>
                <a:cs typeface="Gill Sans" charset="0"/>
              </a:rPr>
              <a:t>maturazione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delle</a:t>
            </a:r>
            <a:r>
              <a:rPr lang="en-US" sz="2000" dirty="0">
                <a:ea typeface="Gill Sans" charset="0"/>
                <a:cs typeface="Gill Sans" charset="0"/>
              </a:rPr>
              <a:t> vie sensitive. Lo </a:t>
            </a:r>
            <a:endParaRPr lang="en-US" sz="2000" dirty="0" smtClean="0">
              <a:ea typeface="Gill Sans" charset="0"/>
              <a:cs typeface="Gill Sans" charset="0"/>
            </a:endParaRPr>
          </a:p>
          <a:p>
            <a:pPr algn="l">
              <a:buSzPct val="77000"/>
            </a:pP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ea typeface="Gill Sans" charset="0"/>
                <a:cs typeface="Gill Sans" charset="0"/>
              </a:rPr>
              <a:t>    </a:t>
            </a:r>
            <a:r>
              <a:rPr lang="en-US" sz="2000" dirty="0" err="1" smtClean="0">
                <a:ea typeface="Gill Sans" charset="0"/>
                <a:cs typeface="Gill Sans" charset="0"/>
              </a:rPr>
              <a:t>svuotamento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vescicale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diventa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sempre</a:t>
            </a:r>
            <a:r>
              <a:rPr lang="en-US" sz="2000" dirty="0"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ea typeface="Gill Sans" charset="0"/>
                <a:cs typeface="Gill Sans" charset="0"/>
              </a:rPr>
              <a:t>meno</a:t>
            </a:r>
            <a:r>
              <a:rPr lang="en-US" sz="2000" dirty="0" smtClean="0"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ea typeface="Gill Sans" charset="0"/>
                <a:cs typeface="Gill Sans" charset="0"/>
              </a:rPr>
              <a:t>frequente</a:t>
            </a:r>
            <a:r>
              <a:rPr lang="en-US" sz="2000" dirty="0" smtClean="0">
                <a:ea typeface="Gill Sans" charset="0"/>
                <a:cs typeface="Gill Sans" charset="0"/>
              </a:rPr>
              <a:t>.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5496" y="-27384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dirty="0" smtClean="0"/>
              <a:t>INCONTINENZE IN ETA’ PEDIATRICA</a:t>
            </a:r>
            <a:endParaRPr lang="it-IT" sz="24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02898" y="548680"/>
            <a:ext cx="6621463" cy="528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Arial" charset="0"/>
              </a:rPr>
              <a:t>Fisiologia del basso apparato urinario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55" y="3381189"/>
            <a:ext cx="2256217" cy="2122726"/>
          </a:xfrm>
          <a:prstGeom prst="rect">
            <a:avLst/>
          </a:prstGeom>
          <a:noFill/>
          <a:ln w="25400">
            <a:solidFill>
              <a:srgbClr val="001F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/>
          </p:cNvSpPr>
          <p:nvPr/>
        </p:nvSpPr>
        <p:spPr bwMode="auto">
          <a:xfrm>
            <a:off x="2044899" y="3030215"/>
            <a:ext cx="8036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l"/>
            <a:endParaRPr lang="en-US" sz="170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endParaRPr lang="en-US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4822" name="Rectangle 3"/>
          <p:cNvSpPr>
            <a:spLocks/>
          </p:cNvSpPr>
          <p:nvPr/>
        </p:nvSpPr>
        <p:spPr bwMode="auto">
          <a:xfrm>
            <a:off x="395536" y="2423737"/>
            <a:ext cx="8159301" cy="40295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buSzPct val="77000"/>
              <a:buBlip>
                <a:blip r:embed="rId2"/>
              </a:buBlip>
            </a:pP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3 </a:t>
            </a:r>
            <a:r>
              <a:rPr lang="en-US" sz="2000" b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anni</a:t>
            </a:r>
            <a:r>
              <a:rPr lang="en-US" sz="20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il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bambino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sa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trattenere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l’urina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per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breve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tempo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(max 4-5 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ore). Il </a:t>
            </a:r>
            <a:endParaRPr lang="en-US" sz="2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>
              <a:buSzPct val="77000"/>
            </a:pP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   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controllo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diurno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dello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sfintere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è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abbastanza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efficiente</a:t>
            </a:r>
            <a:endParaRPr lang="en-US" sz="2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>
              <a:buSzPct val="77000"/>
            </a:pPr>
            <a:endParaRPr lang="en-US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>
              <a:buSzPct val="77000"/>
              <a:buFontTx/>
              <a:buBlip>
                <a:blip r:embed="rId2"/>
              </a:buBlip>
            </a:pP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4 </a:t>
            </a:r>
            <a:r>
              <a:rPr lang="en-US" sz="2000" b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anni</a:t>
            </a:r>
            <a:r>
              <a:rPr lang="en-US" sz="20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interviene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l’attività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accessoria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dei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muscoli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addominali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e del </a:t>
            </a:r>
            <a:endParaRPr lang="en-US" sz="2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>
              <a:buSzPct val="77000"/>
            </a:pP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diaframma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e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il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soggetto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può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inibire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momentaneamente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il</a:t>
            </a:r>
            <a:endParaRPr lang="en-US" sz="2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>
              <a:buSzPct val="77000"/>
            </a:pP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bisogno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urinare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o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iniziare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volontariamente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minzione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endParaRPr lang="en-US" sz="2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>
              <a:buSzPct val="77000"/>
            </a:pP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anche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se la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vescica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non è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piena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, grazie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alla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maturazione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del </a:t>
            </a:r>
            <a:endParaRPr lang="en-US" sz="2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>
              <a:buSzPct val="77000"/>
            </a:pP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controllo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corticale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sui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centri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midollari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. </a:t>
            </a:r>
            <a:endParaRPr lang="en-US" sz="2000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>
              <a:buSzPct val="77000"/>
            </a:pP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Tale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controllo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è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meno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efficiente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durante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la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notte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.</a:t>
            </a:r>
          </a:p>
          <a:p>
            <a:pPr algn="l">
              <a:buSzPct val="77000"/>
              <a:buFontTx/>
              <a:buBlip>
                <a:blip r:embed="rId2"/>
              </a:buBlip>
            </a:pPr>
            <a:endParaRPr lang="en-US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>
              <a:buSzPct val="77000"/>
              <a:buFontTx/>
              <a:buBlip>
                <a:blip r:embed="rId2"/>
              </a:buBlip>
            </a:pPr>
            <a:r>
              <a:rPr lang="en-US" sz="20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Tappa</a:t>
            </a:r>
            <a:r>
              <a:rPr lang="en-US" sz="20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 finale: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controllo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vescicale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nel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sonno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Dopo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un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periodo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variabile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. E’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il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algn="l">
              <a:buSzPct val="77000"/>
            </a:pP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punto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di </a:t>
            </a:r>
            <a:r>
              <a:rPr lang="en-US" sz="20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arrivo</a:t>
            </a:r>
            <a:r>
              <a:rPr lang="en-US" sz="2000" dirty="0">
                <a:solidFill>
                  <a:schemeClr val="tx1"/>
                </a:solidFill>
                <a:ea typeface="Gill Sans" charset="0"/>
                <a:cs typeface="Gill Sans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tutto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un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processo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psico-fisico</a:t>
            </a:r>
            <a:r>
              <a:rPr lang="en-US" sz="2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.</a:t>
            </a:r>
            <a:endParaRPr lang="en-US" sz="20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17" y="3882155"/>
            <a:ext cx="2133855" cy="1707085"/>
          </a:xfrm>
          <a:prstGeom prst="rect">
            <a:avLst/>
          </a:prstGeom>
          <a:noFill/>
          <a:ln w="25400">
            <a:solidFill>
              <a:srgbClr val="00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35496" y="-27384"/>
            <a:ext cx="5013318" cy="594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400" dirty="0" smtClean="0"/>
              <a:t>INCONTINENZE IN ETA’ PEDIATRICA</a:t>
            </a:r>
            <a:endParaRPr lang="it-IT" sz="24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02898" y="548680"/>
            <a:ext cx="6621463" cy="5286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Arial" charset="0"/>
              </a:rPr>
              <a:t>Fisiologia del basso apparato urinario</a:t>
            </a:r>
          </a:p>
        </p:txBody>
      </p:sp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7327359" cy="1279059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 Il CONTROLLO </a:t>
            </a:r>
            <a:r>
              <a:rPr lang="en-US" sz="3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della</a:t>
            </a:r>
            <a:r>
              <a:rPr lang="en-US" sz="3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Minzione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3600" dirty="0"/>
              <a:t> passa attraverso diverse fasi di </a:t>
            </a:r>
            <a:r>
              <a:rPr lang="it-IT" sz="3600" dirty="0" smtClean="0"/>
              <a:t>maturazione  </a:t>
            </a:r>
            <a:endParaRPr lang="en-US" sz="3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6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it-IT" sz="240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081088" y="764704"/>
            <a:ext cx="7058025" cy="5755422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000" b="1" u="sng" dirty="0"/>
              <a:t>Disrafismi spinali:</a:t>
            </a:r>
            <a:r>
              <a:rPr lang="it-IT" sz="2000" dirty="0"/>
              <a:t> </a:t>
            </a:r>
            <a:r>
              <a:rPr lang="it-IT" sz="2800" dirty="0"/>
              <a:t> </a:t>
            </a:r>
            <a:endParaRPr lang="it-IT" sz="2800" dirty="0" smtClean="0"/>
          </a:p>
          <a:p>
            <a:endParaRPr lang="it-IT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b="1" u="sng" dirty="0"/>
              <a:t>APERTI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 </a:t>
            </a:r>
            <a:r>
              <a:rPr lang="it-IT" sz="2000" dirty="0" err="1"/>
              <a:t>Mielocele</a:t>
            </a:r>
            <a:r>
              <a:rPr lang="it-IT" sz="2000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 </a:t>
            </a:r>
            <a:r>
              <a:rPr lang="it-IT" sz="2000" u="sng" dirty="0" err="1"/>
              <a:t>Mielomeningocele</a:t>
            </a:r>
            <a:r>
              <a:rPr lang="it-IT" sz="2000" u="sng" dirty="0"/>
              <a:t> (MMC)</a:t>
            </a:r>
            <a:r>
              <a:rPr lang="it-IT" sz="2000" dirty="0"/>
              <a:t> </a:t>
            </a:r>
            <a:endParaRPr lang="it-IT" sz="2000" dirty="0" smtClean="0"/>
          </a:p>
          <a:p>
            <a:pPr>
              <a:buFont typeface="Wingdings" pitchFamily="2" charset="2"/>
              <a:buChar char="ü"/>
            </a:pPr>
            <a:endParaRPr lang="it-IT" sz="2000" dirty="0"/>
          </a:p>
          <a:p>
            <a:pPr>
              <a:buFont typeface="Wingdings" pitchFamily="2" charset="2"/>
              <a:buChar char="ü"/>
            </a:pPr>
            <a:endParaRPr lang="it-IT" sz="20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b="1" u="sng" dirty="0"/>
              <a:t>OCCULTI (chiusi) </a:t>
            </a:r>
          </a:p>
          <a:p>
            <a:pPr>
              <a:buFont typeface="Wingdings" pitchFamily="2" charset="2"/>
              <a:buNone/>
            </a:pPr>
            <a:r>
              <a:rPr lang="it-IT" sz="2800" b="1" dirty="0"/>
              <a:t>Con tumefazione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 Meningocele e </a:t>
            </a:r>
            <a:r>
              <a:rPr lang="it-IT" sz="2000" dirty="0" err="1"/>
              <a:t>lipomielomeningocele</a:t>
            </a:r>
            <a:endParaRPr lang="it-IT" sz="2000" dirty="0"/>
          </a:p>
          <a:p>
            <a:pPr>
              <a:buFont typeface="Wingdings" pitchFamily="2" charset="2"/>
              <a:buNone/>
            </a:pPr>
            <a:r>
              <a:rPr lang="it-IT" sz="2800" b="1" dirty="0"/>
              <a:t>Senza tumefazione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 Spina bifida occulta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 Lipoma intradurale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 </a:t>
            </a:r>
            <a:r>
              <a:rPr lang="it-IT" sz="2000" dirty="0" err="1"/>
              <a:t>Dermal</a:t>
            </a:r>
            <a:r>
              <a:rPr lang="it-IT" sz="2000" dirty="0"/>
              <a:t> </a:t>
            </a:r>
            <a:r>
              <a:rPr lang="it-IT" sz="2000" dirty="0" err="1"/>
              <a:t>sinus</a:t>
            </a:r>
            <a:endParaRPr lang="it-IT" sz="2000" dirty="0"/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 Meningocele sacrale anteriore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/>
              <a:t>…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5146675" y="4868639"/>
            <a:ext cx="3529013" cy="9366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lang="it-IT" sz="2400" b="1"/>
              <a:t>+ Tethered cord </a:t>
            </a:r>
          </a:p>
          <a:p>
            <a:pPr algn="ctr">
              <a:buFont typeface="Wingdings" pitchFamily="2" charset="2"/>
              <a:buNone/>
            </a:pPr>
            <a:r>
              <a:rPr lang="it-IT" sz="2400" b="1"/>
              <a:t>syndrome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47125" y="115888"/>
            <a:ext cx="6249211" cy="46166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Vescica Neurologica in età pediatrica: EZIOLOGIA</a:t>
            </a:r>
          </a:p>
        </p:txBody>
      </p:sp>
      <p:pic>
        <p:nvPicPr>
          <p:cNvPr id="7" name="Picture 2" descr="http://1.bp.blogspot.com/_KzxI8CxZG-Q/S9y7LMeCE9I/AAAAAAAADQY/Cd71t70SpS0/s400/ebmielomeningoce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692697"/>
            <a:ext cx="3409323" cy="25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755650" y="441325"/>
            <a:ext cx="3220433" cy="52322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Il </a:t>
            </a:r>
            <a:r>
              <a:rPr lang="it-IT" sz="2800" dirty="0" err="1">
                <a:solidFill>
                  <a:schemeClr val="tx1"/>
                </a:solidFill>
              </a:rPr>
              <a:t>Mielomeningocele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250825" y="1619250"/>
            <a:ext cx="8713788" cy="2677656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200" b="1" i="1" dirty="0"/>
              <a:t>Difetto del tubo neurale caratterizzato da protrusione del midollo spinale e delle meningi attraverso una breccia degli archi vertebrali.</a:t>
            </a:r>
          </a:p>
          <a:p>
            <a:endParaRPr lang="it-IT" sz="3200" i="1" dirty="0"/>
          </a:p>
          <a:p>
            <a:pPr algn="ctr"/>
            <a:r>
              <a:rPr lang="it-IT" sz="2400" dirty="0"/>
              <a:t>E’ la forma più frequente di spina bifida</a:t>
            </a:r>
            <a:r>
              <a:rPr lang="it-IT" sz="4000" b="1" i="1" u="sng" dirty="0"/>
              <a:t> </a:t>
            </a:r>
            <a:endParaRPr lang="it-IT" sz="4000" dirty="0"/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250825" y="4861609"/>
            <a:ext cx="8642350" cy="1200329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2400" dirty="0"/>
              <a:t>Grandi variazioni di incidenza nelle diverse aree geografiche:</a:t>
            </a:r>
          </a:p>
          <a:p>
            <a:pPr algn="ctr"/>
            <a:r>
              <a:rPr lang="it-IT" sz="2400" dirty="0"/>
              <a:t>da 0,3 su 1000 nati vivi (Finlandia)</a:t>
            </a:r>
          </a:p>
          <a:p>
            <a:pPr algn="ctr"/>
            <a:r>
              <a:rPr lang="it-IT" sz="2400" dirty="0"/>
              <a:t>a   4,5 su 1000 nati vivi (Irlanda)</a:t>
            </a:r>
          </a:p>
        </p:txBody>
      </p:sp>
    </p:spTree>
    <p:extLst>
      <p:ext uri="{BB962C8B-B14F-4D97-AF65-F5344CB8AC3E}">
        <p14:creationId xmlns:p14="http://schemas.microsoft.com/office/powerpoint/2010/main" val="11585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304" y="620688"/>
            <a:ext cx="5245968" cy="759296"/>
          </a:xfrm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2400" b="1" i="1" u="sng" dirty="0">
                <a:latin typeface="+mn-lt"/>
              </a:rPr>
              <a:t>EZIOLOGIA:</a:t>
            </a:r>
            <a:r>
              <a:rPr lang="it-IT" sz="2400" b="1" i="1" dirty="0">
                <a:latin typeface="+mn-lt"/>
              </a:rPr>
              <a:t> sconosciuta</a:t>
            </a:r>
            <a:endParaRPr lang="it-IT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755650" y="115888"/>
            <a:ext cx="4308487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 smtClean="0"/>
              <a:t>Il </a:t>
            </a:r>
            <a:r>
              <a:rPr lang="it-IT" sz="2400" dirty="0" err="1" smtClean="0"/>
              <a:t>Mielomeningocele</a:t>
            </a:r>
            <a:r>
              <a:rPr lang="it-IT" sz="2400" dirty="0" smtClean="0"/>
              <a:t> - EZIOLOGIA</a:t>
            </a:r>
            <a:endParaRPr lang="it-IT" sz="2400" dirty="0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79388" y="1295380"/>
            <a:ext cx="8713787" cy="295465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i="1" dirty="0" smtClean="0"/>
              <a:t> </a:t>
            </a:r>
            <a:endParaRPr lang="it-IT" b="1" dirty="0"/>
          </a:p>
          <a:p>
            <a:r>
              <a:rPr lang="it-IT" sz="2400" u="sng" dirty="0" smtClean="0"/>
              <a:t>1. Fattori </a:t>
            </a:r>
            <a:r>
              <a:rPr lang="it-IT" sz="2400" u="sng" dirty="0"/>
              <a:t>genetici </a:t>
            </a:r>
            <a:endParaRPr lang="it-IT" sz="2400" u="sng" dirty="0" smtClean="0"/>
          </a:p>
          <a:p>
            <a:endParaRPr lang="it-IT" sz="2400" u="sng" dirty="0"/>
          </a:p>
          <a:p>
            <a:pPr>
              <a:buFontTx/>
              <a:buChar char="•"/>
            </a:pPr>
            <a:r>
              <a:rPr lang="it-IT" dirty="0"/>
              <a:t> </a:t>
            </a:r>
            <a:r>
              <a:rPr lang="it-IT" sz="2400" dirty="0"/>
              <a:t>Il rischio di avere un figlio con spina bifida è di 1/20-25  </a:t>
            </a:r>
          </a:p>
          <a:p>
            <a:r>
              <a:rPr lang="it-IT" sz="2400" dirty="0"/>
              <a:t>   quando si ha già un figlio affetto ed aumenta a 1/8-10 se si  </a:t>
            </a:r>
          </a:p>
          <a:p>
            <a:r>
              <a:rPr lang="it-IT" sz="2400" dirty="0"/>
              <a:t>   hanno già 2 figli affetti</a:t>
            </a:r>
          </a:p>
          <a:p>
            <a:pPr>
              <a:buFontTx/>
              <a:buChar char="•"/>
            </a:pPr>
            <a:r>
              <a:rPr lang="it-IT" sz="2400" dirty="0"/>
              <a:t> Se un genitore è affetto il rischio di avere un figlio con spina  </a:t>
            </a:r>
          </a:p>
          <a:p>
            <a:r>
              <a:rPr lang="it-IT" sz="2400" dirty="0"/>
              <a:t>  bifida è di 1/200 </a:t>
            </a:r>
            <a:endParaRPr lang="it-IT" dirty="0"/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79512" y="2204864"/>
            <a:ext cx="8785225" cy="397031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2400" u="sng" dirty="0" smtClean="0"/>
              <a:t>2. Malnutrizione</a:t>
            </a:r>
          </a:p>
          <a:p>
            <a:endParaRPr lang="it-IT" sz="2400" u="sng" dirty="0"/>
          </a:p>
          <a:p>
            <a:r>
              <a:rPr lang="it-IT" sz="2400" dirty="0">
                <a:cs typeface="Arial" pitchFamily="34" charset="0"/>
              </a:rPr>
              <a:t>Deficit di acido folico e di Zinco</a:t>
            </a:r>
            <a:r>
              <a:rPr lang="it-IT" sz="2400" b="1" dirty="0">
                <a:cs typeface="Arial" pitchFamily="34" charset="0"/>
              </a:rPr>
              <a:t> </a:t>
            </a:r>
            <a:endParaRPr lang="it-IT" sz="2400" dirty="0">
              <a:cs typeface="Arial" pitchFamily="34" charset="0"/>
            </a:endParaRPr>
          </a:p>
          <a:p>
            <a:r>
              <a:rPr lang="it-IT" sz="2400" u="sng" dirty="0"/>
              <a:t>Lancet. 1991 </a:t>
            </a:r>
            <a:r>
              <a:rPr lang="it-IT" sz="2400" u="sng" dirty="0" err="1"/>
              <a:t>Jul</a:t>
            </a:r>
            <a:r>
              <a:rPr lang="it-IT" sz="2400" u="sng" dirty="0"/>
              <a:t> 20;338(8760):131-7.  </a:t>
            </a:r>
          </a:p>
          <a:p>
            <a:r>
              <a:rPr lang="it-IT" sz="2400" b="1" dirty="0" err="1"/>
              <a:t>Prevention</a:t>
            </a:r>
            <a:r>
              <a:rPr lang="it-IT" sz="2400" b="1" dirty="0"/>
              <a:t> of </a:t>
            </a:r>
            <a:r>
              <a:rPr lang="it-IT" sz="2400" b="1" dirty="0" err="1"/>
              <a:t>neural</a:t>
            </a:r>
            <a:r>
              <a:rPr lang="it-IT" sz="2400" b="1" dirty="0"/>
              <a:t> tube </a:t>
            </a:r>
            <a:r>
              <a:rPr lang="it-IT" sz="2400" b="1" dirty="0" err="1"/>
              <a:t>defects</a:t>
            </a:r>
            <a:r>
              <a:rPr lang="it-IT" sz="2400" b="1" dirty="0"/>
              <a:t>: </a:t>
            </a:r>
            <a:r>
              <a:rPr lang="it-IT" sz="2400" b="1" dirty="0" err="1"/>
              <a:t>results</a:t>
            </a:r>
            <a:r>
              <a:rPr lang="it-IT" sz="2400" b="1" dirty="0"/>
              <a:t> of the </a:t>
            </a:r>
            <a:r>
              <a:rPr lang="it-IT" sz="2400" b="1" dirty="0" err="1"/>
              <a:t>Medical</a:t>
            </a:r>
            <a:r>
              <a:rPr lang="it-IT" sz="2400" b="1" dirty="0"/>
              <a:t> </a:t>
            </a:r>
            <a:r>
              <a:rPr lang="it-IT" sz="2400" b="1" dirty="0" err="1"/>
              <a:t>Research</a:t>
            </a:r>
            <a:r>
              <a:rPr lang="it-IT" sz="2400" b="1" dirty="0"/>
              <a:t> </a:t>
            </a:r>
            <a:r>
              <a:rPr lang="it-IT" sz="2400" b="1" dirty="0" err="1"/>
              <a:t>Council</a:t>
            </a:r>
            <a:r>
              <a:rPr lang="it-IT" sz="2400" b="1" dirty="0"/>
              <a:t> </a:t>
            </a:r>
            <a:r>
              <a:rPr lang="it-IT" sz="2400" b="1" dirty="0" err="1"/>
              <a:t>Vitamin</a:t>
            </a:r>
            <a:r>
              <a:rPr lang="it-IT" sz="2400" b="1" dirty="0"/>
              <a:t> </a:t>
            </a:r>
            <a:r>
              <a:rPr lang="it-IT" sz="2400" b="1" dirty="0" err="1"/>
              <a:t>Study</a:t>
            </a:r>
            <a:r>
              <a:rPr lang="it-IT" sz="2400" b="1" dirty="0"/>
              <a:t>. MRC </a:t>
            </a:r>
            <a:r>
              <a:rPr lang="it-IT" sz="2400" b="1" dirty="0" err="1"/>
              <a:t>Vitamin</a:t>
            </a:r>
            <a:r>
              <a:rPr lang="it-IT" sz="2400" b="1" dirty="0"/>
              <a:t> </a:t>
            </a:r>
            <a:r>
              <a:rPr lang="it-IT" sz="2400" b="1" dirty="0" err="1"/>
              <a:t>Study</a:t>
            </a:r>
            <a:r>
              <a:rPr lang="it-IT" sz="2400" b="1" dirty="0"/>
              <a:t> </a:t>
            </a:r>
            <a:r>
              <a:rPr lang="it-IT" sz="2400" b="1" dirty="0" err="1"/>
              <a:t>Research</a:t>
            </a:r>
            <a:r>
              <a:rPr lang="it-IT" sz="2400" b="1" dirty="0"/>
              <a:t> Group.</a:t>
            </a:r>
          </a:p>
          <a:p>
            <a:r>
              <a:rPr lang="it-IT" sz="2400" dirty="0"/>
              <a:t>   33 paesi 1195 gravide hanno completato lo studio.</a:t>
            </a:r>
          </a:p>
          <a:p>
            <a:r>
              <a:rPr lang="it-IT" sz="2400" dirty="0"/>
              <a:t>   Differenza statisticamente significativa di incidenza fra chi    </a:t>
            </a:r>
          </a:p>
          <a:p>
            <a:r>
              <a:rPr lang="it-IT" sz="2400" dirty="0"/>
              <a:t>   aveva </a:t>
            </a:r>
            <a:r>
              <a:rPr lang="it-IT" sz="2400" dirty="0" err="1"/>
              <a:t>supplementato</a:t>
            </a:r>
            <a:r>
              <a:rPr lang="it-IT" sz="2400" dirty="0"/>
              <a:t> la dieta con </a:t>
            </a:r>
            <a:r>
              <a:rPr lang="it-IT" sz="2400" dirty="0" err="1"/>
              <a:t>ac</a:t>
            </a:r>
            <a:r>
              <a:rPr lang="it-IT" sz="2400" dirty="0"/>
              <a:t>. Folico e chi no.</a:t>
            </a:r>
            <a:r>
              <a:rPr lang="it-IT" sz="2400" b="1" dirty="0"/>
              <a:t> </a:t>
            </a:r>
            <a:endParaRPr lang="it-IT" b="1" dirty="0"/>
          </a:p>
          <a:p>
            <a:pPr lvl="1" algn="ctr"/>
            <a:r>
              <a:rPr lang="it-IT" dirty="0"/>
              <a:t>  </a:t>
            </a:r>
            <a:r>
              <a:rPr lang="it-IT" i="1" u="sng" dirty="0"/>
              <a:t>Oggi a tutte le gravide </a:t>
            </a:r>
          </a:p>
          <a:p>
            <a:pPr lvl="1" algn="ctr"/>
            <a:r>
              <a:rPr lang="it-IT" i="1" u="sng" dirty="0"/>
              <a:t>si consiglia </a:t>
            </a:r>
            <a:r>
              <a:rPr lang="it-IT" i="1" u="sng" dirty="0" err="1"/>
              <a:t>Ac</a:t>
            </a:r>
            <a:r>
              <a:rPr lang="it-IT" i="1" u="sng" dirty="0"/>
              <a:t>. Folico 0,4 mg/die</a:t>
            </a: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228456" y="2708920"/>
            <a:ext cx="8785225" cy="2616101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it-IT" u="sng" dirty="0" smtClean="0">
                <a:latin typeface="+mn-lt"/>
              </a:rPr>
              <a:t>3. Teratogeni</a:t>
            </a:r>
          </a:p>
          <a:p>
            <a:pPr>
              <a:buFontTx/>
              <a:buAutoNum type="arabicPeriod" startAt="3"/>
            </a:pPr>
            <a:endParaRPr lang="it-IT" sz="2800" dirty="0">
              <a:latin typeface="+mn-lt"/>
            </a:endParaRPr>
          </a:p>
          <a:p>
            <a:pPr>
              <a:buFontTx/>
              <a:buChar char="•"/>
            </a:pPr>
            <a:r>
              <a:rPr lang="it-IT" sz="2800" dirty="0">
                <a:latin typeface="+mn-lt"/>
              </a:rPr>
              <a:t> </a:t>
            </a:r>
            <a:r>
              <a:rPr lang="it-IT" dirty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farmaci (</a:t>
            </a:r>
            <a:r>
              <a:rPr lang="it-IT" sz="2800" dirty="0" err="1">
                <a:latin typeface="+mn-lt"/>
              </a:rPr>
              <a:t>valproato</a:t>
            </a:r>
            <a:r>
              <a:rPr lang="it-IT" sz="2800" dirty="0">
                <a:latin typeface="+mn-lt"/>
              </a:rPr>
              <a:t>, </a:t>
            </a:r>
            <a:r>
              <a:rPr lang="it-IT" sz="2800" dirty="0" err="1" smtClean="0">
                <a:latin typeface="+mn-lt"/>
              </a:rPr>
              <a:t>carbamazepina</a:t>
            </a:r>
            <a:r>
              <a:rPr lang="it-IT" sz="2800" dirty="0" smtClean="0">
                <a:latin typeface="+mn-lt"/>
              </a:rPr>
              <a:t>,…)</a:t>
            </a:r>
            <a:endParaRPr lang="it-IT" sz="2800" dirty="0">
              <a:latin typeface="+mn-lt"/>
            </a:endParaRPr>
          </a:p>
          <a:p>
            <a:pPr>
              <a:buFontTx/>
              <a:buChar char="•"/>
            </a:pPr>
            <a:r>
              <a:rPr lang="it-IT" sz="2800" dirty="0">
                <a:latin typeface="+mn-lt"/>
              </a:rPr>
              <a:t>  virus</a:t>
            </a:r>
          </a:p>
          <a:p>
            <a:pPr>
              <a:buFontTx/>
              <a:buChar char="•"/>
            </a:pPr>
            <a:r>
              <a:rPr lang="it-IT" sz="2800" dirty="0">
                <a:latin typeface="+mn-lt"/>
              </a:rPr>
              <a:t>  aumento della temperatura corporea nel 1°   </a:t>
            </a:r>
          </a:p>
          <a:p>
            <a:r>
              <a:rPr lang="it-IT" sz="2800" dirty="0">
                <a:latin typeface="+mn-lt"/>
              </a:rPr>
              <a:t>       trimestre di gravidanza (febbre elevata, sauna</a:t>
            </a:r>
            <a:r>
              <a:rPr lang="it-IT" sz="2800" dirty="0" smtClean="0">
                <a:latin typeface="+mn-lt"/>
              </a:rPr>
              <a:t>!)</a:t>
            </a:r>
            <a:endParaRPr lang="it-I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19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  <p:bldP spid="2109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445167" y="115888"/>
            <a:ext cx="4215065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400" dirty="0" smtClean="0"/>
              <a:t>Il </a:t>
            </a:r>
            <a:r>
              <a:rPr lang="it-IT" sz="2400" dirty="0" err="1" smtClean="0"/>
              <a:t>Mielomeningocele</a:t>
            </a:r>
            <a:r>
              <a:rPr lang="it-IT" sz="2400" dirty="0" smtClean="0"/>
              <a:t> - DIAGNOSI</a:t>
            </a:r>
            <a:endParaRPr lang="it-IT" sz="2400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323850" y="1196752"/>
            <a:ext cx="8516938" cy="52322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it-IT" sz="2800" u="sng" dirty="0" smtClean="0">
                <a:latin typeface="+mn-lt"/>
              </a:rPr>
              <a:t>Dosaggio </a:t>
            </a:r>
            <a:r>
              <a:rPr lang="it-IT" sz="2800" u="sng" dirty="0">
                <a:latin typeface="+mn-lt"/>
              </a:rPr>
              <a:t>sierico </a:t>
            </a:r>
            <a:r>
              <a:rPr lang="el-GR" sz="2800" u="sng" dirty="0">
                <a:latin typeface="+mn-lt"/>
                <a:cs typeface="Times New Roman" pitchFamily="18" charset="0"/>
              </a:rPr>
              <a:t>α</a:t>
            </a:r>
            <a:r>
              <a:rPr lang="it-IT" sz="2800" u="sng" dirty="0">
                <a:latin typeface="+mn-lt"/>
                <a:cs typeface="Times New Roman" pitchFamily="18" charset="0"/>
              </a:rPr>
              <a:t>  feto proteina materna</a:t>
            </a:r>
            <a:r>
              <a:rPr lang="it-IT" sz="2800" dirty="0"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7787" y="1772816"/>
            <a:ext cx="8516938" cy="310854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 startAt="2"/>
            </a:pPr>
            <a:r>
              <a:rPr lang="it-IT" sz="2800" u="sng" dirty="0">
                <a:latin typeface="+mn-lt"/>
              </a:rPr>
              <a:t>Amniocentesi alla XVI </a:t>
            </a:r>
            <a:r>
              <a:rPr lang="it-IT" sz="2800" u="sng" dirty="0" err="1">
                <a:latin typeface="+mn-lt"/>
              </a:rPr>
              <a:t>sett</a:t>
            </a:r>
            <a:r>
              <a:rPr lang="it-IT" sz="2800" u="sng" dirty="0">
                <a:latin typeface="+mn-lt"/>
              </a:rPr>
              <a:t>. </a:t>
            </a:r>
            <a:endParaRPr lang="it-IT" u="sng" dirty="0">
              <a:latin typeface="+mn-lt"/>
            </a:endParaRPr>
          </a:p>
          <a:p>
            <a:r>
              <a:rPr lang="it-IT" dirty="0">
                <a:latin typeface="+mn-lt"/>
              </a:rPr>
              <a:t> </a:t>
            </a:r>
            <a:r>
              <a:rPr lang="it-IT" i="1" dirty="0">
                <a:latin typeface="+mn-lt"/>
              </a:rPr>
              <a:t>Dosaggio  </a:t>
            </a:r>
          </a:p>
          <a:p>
            <a:pPr>
              <a:buFontTx/>
              <a:buChar char="•"/>
            </a:pPr>
            <a:r>
              <a:rPr lang="el-GR" i="1" u="sng" dirty="0">
                <a:latin typeface="+mn-lt"/>
                <a:cs typeface="Times New Roman" pitchFamily="18" charset="0"/>
              </a:rPr>
              <a:t>α</a:t>
            </a:r>
            <a:r>
              <a:rPr lang="it-IT" i="1" u="sng" dirty="0">
                <a:latin typeface="+mn-lt"/>
                <a:cs typeface="Times New Roman" pitchFamily="18" charset="0"/>
              </a:rPr>
              <a:t>  feto proteina </a:t>
            </a:r>
          </a:p>
          <a:p>
            <a:r>
              <a:rPr lang="it-IT" dirty="0">
                <a:latin typeface="+mn-lt"/>
                <a:cs typeface="Times New Roman" pitchFamily="18" charset="0"/>
              </a:rPr>
              <a:t>     rischio dell’86% per difetti tubo neurale aperti se </a:t>
            </a:r>
            <a:r>
              <a:rPr lang="el-GR" dirty="0">
                <a:latin typeface="+mn-lt"/>
              </a:rPr>
              <a:t>α</a:t>
            </a:r>
            <a:r>
              <a:rPr lang="it-IT" dirty="0">
                <a:latin typeface="+mn-lt"/>
              </a:rPr>
              <a:t>FP &gt; 5X</a:t>
            </a:r>
            <a:r>
              <a:rPr lang="it-IT" dirty="0">
                <a:latin typeface="+mn-lt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it-IT" i="1" u="sng" dirty="0" err="1">
                <a:latin typeface="+mn-lt"/>
                <a:cs typeface="Times New Roman" pitchFamily="18" charset="0"/>
              </a:rPr>
              <a:t>Acetilcolinenesterasi</a:t>
            </a:r>
            <a:r>
              <a:rPr lang="it-IT" i="1" u="sng" dirty="0">
                <a:latin typeface="+mn-lt"/>
                <a:cs typeface="Times New Roman" pitchFamily="18" charset="0"/>
              </a:rPr>
              <a:t> (ACHE)</a:t>
            </a:r>
          </a:p>
          <a:p>
            <a:r>
              <a:rPr lang="it-IT" dirty="0">
                <a:latin typeface="+mn-lt"/>
                <a:cs typeface="Times New Roman" pitchFamily="18" charset="0"/>
              </a:rPr>
              <a:t>    * 70 centri - 32642 gravide - amniocentesi 13° /24° W</a:t>
            </a:r>
          </a:p>
          <a:p>
            <a:pPr algn="ctr"/>
            <a:r>
              <a:rPr lang="it-IT" b="1" dirty="0">
                <a:latin typeface="+mn-lt"/>
                <a:cs typeface="Times New Roman" pitchFamily="18" charset="0"/>
              </a:rPr>
              <a:t>Sensibilità del 99% </a:t>
            </a:r>
          </a:p>
          <a:p>
            <a:pPr algn="ctr"/>
            <a:r>
              <a:rPr lang="it-IT" sz="2000" dirty="0">
                <a:latin typeface="+mn-lt"/>
                <a:cs typeface="Times New Roman" pitchFamily="18" charset="0"/>
              </a:rPr>
              <a:t>Tasso di falsi positivi = 0,16%, contro 2,4% dell’</a:t>
            </a:r>
            <a:r>
              <a:rPr lang="el-GR" sz="2000" dirty="0">
                <a:latin typeface="+mn-lt"/>
              </a:rPr>
              <a:t>α</a:t>
            </a:r>
            <a:r>
              <a:rPr lang="it-IT" sz="2000" dirty="0">
                <a:latin typeface="+mn-lt"/>
              </a:rPr>
              <a:t>FP</a:t>
            </a:r>
            <a:r>
              <a:rPr lang="it-IT" dirty="0">
                <a:latin typeface="+mn-lt"/>
              </a:rPr>
              <a:t> </a:t>
            </a:r>
            <a:endParaRPr lang="el-GR" sz="1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7716" y="4941168"/>
            <a:ext cx="8537009" cy="1692771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 startAt="3"/>
            </a:pPr>
            <a:r>
              <a:rPr lang="it-IT" sz="2800" u="sng" dirty="0">
                <a:latin typeface="+mn-lt"/>
              </a:rPr>
              <a:t>ECOGRAFIA</a:t>
            </a:r>
            <a:r>
              <a:rPr lang="it-IT" sz="2800" dirty="0">
                <a:latin typeface="+mn-lt"/>
              </a:rPr>
              <a:t> </a:t>
            </a:r>
            <a:r>
              <a:rPr lang="it-IT" dirty="0">
                <a:latin typeface="+mn-lt"/>
              </a:rPr>
              <a:t>dalla XVIII </a:t>
            </a:r>
            <a:r>
              <a:rPr lang="it-IT" dirty="0" err="1">
                <a:latin typeface="+mn-lt"/>
              </a:rPr>
              <a:t>sett</a:t>
            </a:r>
            <a:r>
              <a:rPr lang="it-IT" dirty="0">
                <a:latin typeface="+mn-lt"/>
              </a:rPr>
              <a:t>. consente di identificare il difetto, la funzione degli arti, la presenza della </a:t>
            </a:r>
            <a:endParaRPr lang="it-IT" dirty="0" smtClean="0">
              <a:latin typeface="+mn-lt"/>
            </a:endParaRPr>
          </a:p>
          <a:p>
            <a:pPr marL="0" indent="0"/>
            <a:r>
              <a:rPr lang="it-IT" dirty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      malformazione </a:t>
            </a:r>
            <a:r>
              <a:rPr lang="it-IT" dirty="0">
                <a:latin typeface="+mn-lt"/>
              </a:rPr>
              <a:t>di Arnold-Chiari </a:t>
            </a:r>
            <a:r>
              <a:rPr lang="it-IT" sz="2000" dirty="0" smtClean="0">
                <a:latin typeface="+mn-lt"/>
              </a:rPr>
              <a:t>     </a:t>
            </a:r>
            <a:endParaRPr lang="it-IT" sz="2000" dirty="0">
              <a:latin typeface="+mn-lt"/>
            </a:endParaRPr>
          </a:p>
          <a:p>
            <a:pPr marL="0" indent="0"/>
            <a:r>
              <a:rPr lang="it-IT" dirty="0" smtClean="0">
                <a:latin typeface="+mn-lt"/>
              </a:rPr>
              <a:t>4.   </a:t>
            </a:r>
            <a:r>
              <a:rPr lang="it-IT" sz="2800" u="sng" dirty="0" smtClean="0">
                <a:latin typeface="+mn-lt"/>
              </a:rPr>
              <a:t>RMN FETALE</a:t>
            </a:r>
            <a:endParaRPr lang="el-GR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56842" y="620688"/>
            <a:ext cx="3176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u="sng" dirty="0"/>
              <a:t>Diagnosi PRENATALE</a:t>
            </a:r>
          </a:p>
        </p:txBody>
      </p:sp>
    </p:spTree>
    <p:extLst>
      <p:ext uri="{BB962C8B-B14F-4D97-AF65-F5344CB8AC3E}">
        <p14:creationId xmlns:p14="http://schemas.microsoft.com/office/powerpoint/2010/main" val="42046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1771</Words>
  <Application>Microsoft Office PowerPoint</Application>
  <PresentationFormat>Presentazione su schermo (4:3)</PresentationFormat>
  <Paragraphs>297</Paragraphs>
  <Slides>21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Tema di Office</vt:lpstr>
      <vt:lpstr>Document</vt:lpstr>
      <vt:lpstr>ClipArt</vt:lpstr>
      <vt:lpstr>Presentazione standard di PowerPoint</vt:lpstr>
      <vt:lpstr>Presentazione standard di PowerPoint</vt:lpstr>
      <vt:lpstr>INCONTINENZE IN ETA’ PEDIATRICA</vt:lpstr>
      <vt:lpstr>… Il CONTROLLO della Minzione  passa attraverso diverse fasi di maturazione  </vt:lpstr>
      <vt:lpstr>… Il CONTROLLO della Minzione  passa attraverso diverse fasi di maturazione  </vt:lpstr>
      <vt:lpstr> </vt:lpstr>
      <vt:lpstr>Presentazione standard di PowerPoint</vt:lpstr>
      <vt:lpstr> EZIOLOGIA: sconosciuta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2013-11-04T14:36:42Z</dcterms:created>
  <dcterms:modified xsi:type="dcterms:W3CDTF">2013-11-04T14:37:12Z</dcterms:modified>
</cp:coreProperties>
</file>