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Default Extension="emf" ContentType="image/x-emf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Default Extension="vml" ContentType="application/vnd.openxmlformats-officedocument.vmlDrawing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Default Extension="wmf" ContentType="image/x-wmf"/>
  <Override PartName="/ppt/notesSlides/notesSlide18.xml" ContentType="application/vnd.openxmlformats-officedocument.presentationml.notesSlide+xml"/>
  <Default Extension="rels" ContentType="application/vnd.openxmlformats-package.relationship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61"/>
  </p:notesMasterIdLst>
  <p:sldIdLst>
    <p:sldId id="296" r:id="rId2"/>
    <p:sldId id="331" r:id="rId3"/>
    <p:sldId id="280" r:id="rId4"/>
    <p:sldId id="336" r:id="rId5"/>
    <p:sldId id="332" r:id="rId6"/>
    <p:sldId id="333" r:id="rId7"/>
    <p:sldId id="334" r:id="rId8"/>
    <p:sldId id="324" r:id="rId9"/>
    <p:sldId id="326" r:id="rId10"/>
    <p:sldId id="327" r:id="rId11"/>
    <p:sldId id="303" r:id="rId12"/>
    <p:sldId id="278" r:id="rId13"/>
    <p:sldId id="287" r:id="rId14"/>
    <p:sldId id="325" r:id="rId15"/>
    <p:sldId id="328" r:id="rId16"/>
    <p:sldId id="329" r:id="rId17"/>
    <p:sldId id="330" r:id="rId18"/>
    <p:sldId id="304" r:id="rId19"/>
    <p:sldId id="309" r:id="rId20"/>
    <p:sldId id="310" r:id="rId21"/>
    <p:sldId id="313" r:id="rId22"/>
    <p:sldId id="315" r:id="rId23"/>
    <p:sldId id="348" r:id="rId24"/>
    <p:sldId id="289" r:id="rId25"/>
    <p:sldId id="358" r:id="rId26"/>
    <p:sldId id="360" r:id="rId27"/>
    <p:sldId id="294" r:id="rId28"/>
    <p:sldId id="259" r:id="rId29"/>
    <p:sldId id="260" r:id="rId30"/>
    <p:sldId id="276" r:id="rId31"/>
    <p:sldId id="261" r:id="rId32"/>
    <p:sldId id="265" r:id="rId33"/>
    <p:sldId id="266" r:id="rId34"/>
    <p:sldId id="267" r:id="rId35"/>
    <p:sldId id="274" r:id="rId36"/>
    <p:sldId id="275" r:id="rId37"/>
    <p:sldId id="338" r:id="rId38"/>
    <p:sldId id="337" r:id="rId39"/>
    <p:sldId id="349" r:id="rId40"/>
    <p:sldId id="350" r:id="rId41"/>
    <p:sldId id="351" r:id="rId42"/>
    <p:sldId id="352" r:id="rId43"/>
    <p:sldId id="353" r:id="rId44"/>
    <p:sldId id="354" r:id="rId45"/>
    <p:sldId id="355" r:id="rId46"/>
    <p:sldId id="356" r:id="rId47"/>
    <p:sldId id="288" r:id="rId48"/>
    <p:sldId id="301" r:id="rId49"/>
    <p:sldId id="295" r:id="rId50"/>
    <p:sldId id="314" r:id="rId51"/>
    <p:sldId id="339" r:id="rId52"/>
    <p:sldId id="340" r:id="rId53"/>
    <p:sldId id="341" r:id="rId54"/>
    <p:sldId id="342" r:id="rId55"/>
    <p:sldId id="343" r:id="rId56"/>
    <p:sldId id="344" r:id="rId57"/>
    <p:sldId id="345" r:id="rId58"/>
    <p:sldId id="346" r:id="rId59"/>
    <p:sldId id="285" r:id="rId60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6" d="100"/>
          <a:sy n="76" d="100"/>
        </p:scale>
        <p:origin x="-52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2422B0-7667-4511-90EE-FD5AC5AAC3A3}" type="datetimeFigureOut">
              <a:rPr lang="it-IT" smtClean="0"/>
              <a:pPr/>
              <a:t>16/10/15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8A2BB6-35D8-418A-9860-B5D4FDEDDAD9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Rectangle 18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round/>
            <a:headEnd/>
            <a:tailEnd/>
          </a:ln>
        </p:spPr>
        <p:txBody>
          <a:bodyPr/>
          <a:lstStyle/>
          <a:p>
            <a:fld id="{34DD209D-67CC-4D30-8858-0301BA4C5898}" type="slidenum">
              <a:rPr lang="it-IT" altLang="it-IT" smtClean="0"/>
              <a:pPr/>
              <a:t>2</a:t>
            </a:fld>
            <a:endParaRPr lang="it-IT" altLang="it-IT" smtClean="0"/>
          </a:p>
        </p:txBody>
      </p:sp>
      <p:sp>
        <p:nvSpPr>
          <p:cNvPr id="140291" name="Text Box 1"/>
          <p:cNvSpPr txBox="1">
            <a:spLocks noChangeArrowheads="1"/>
          </p:cNvSpPr>
          <p:nvPr/>
        </p:nvSpPr>
        <p:spPr bwMode="auto">
          <a:xfrm>
            <a:off x="3884613" y="8685213"/>
            <a:ext cx="2955925" cy="4413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 anchor="b"/>
          <a:lstStyle/>
          <a:p>
            <a:pPr algn="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BDC016C9-5D7E-4CF1-A8BB-717283B54BE3}" type="slidenum">
              <a:rPr lang="it-IT" altLang="it-IT" sz="1200">
                <a:solidFill>
                  <a:srgbClr val="000000"/>
                </a:solidFill>
                <a:latin typeface="Arial" charset="0"/>
              </a:rPr>
              <a:pPr algn="r">
                <a:buClrTx/>
                <a:buFontTx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2</a:t>
            </a:fld>
            <a:endParaRPr lang="it-IT" altLang="it-IT" sz="12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40292" name="Text Box 2"/>
          <p:cNvSpPr txBox="1">
            <a:spLocks noChangeArrowheads="1"/>
          </p:cNvSpPr>
          <p:nvPr/>
        </p:nvSpPr>
        <p:spPr bwMode="auto">
          <a:xfrm>
            <a:off x="3884613" y="8685213"/>
            <a:ext cx="2968625" cy="4540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 anchor="b"/>
          <a:lstStyle/>
          <a:p>
            <a:pPr algn="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D6232AA8-A77E-46A1-9342-040119B3D21F}" type="slidenum">
              <a:rPr lang="it-IT" altLang="it-IT" sz="1200">
                <a:solidFill>
                  <a:srgbClr val="000000"/>
                </a:solidFill>
                <a:latin typeface="Arial" charset="0"/>
              </a:rPr>
              <a:pPr algn="r">
                <a:buClrTx/>
                <a:buFontTx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2</a:t>
            </a:fld>
            <a:endParaRPr lang="it-IT" altLang="it-IT" sz="12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40293" name="Rectangle 3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140294" name="Text Box 4"/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it-IT" altLang="it-IT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18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round/>
            <a:headEnd/>
            <a:tailEnd/>
          </a:ln>
        </p:spPr>
        <p:txBody>
          <a:bodyPr/>
          <a:lstStyle/>
          <a:p>
            <a:fld id="{691B6C04-5A83-4D7F-8C0B-2C8BC25162A3}" type="slidenum">
              <a:rPr lang="it-IT" altLang="it-IT" smtClean="0"/>
              <a:pPr/>
              <a:t>14</a:t>
            </a:fld>
            <a:endParaRPr lang="it-IT" altLang="it-IT" smtClean="0"/>
          </a:p>
        </p:txBody>
      </p:sp>
      <p:sp>
        <p:nvSpPr>
          <p:cNvPr id="121859" name="Text Box 1"/>
          <p:cNvSpPr txBox="1">
            <a:spLocks noChangeArrowheads="1"/>
          </p:cNvSpPr>
          <p:nvPr/>
        </p:nvSpPr>
        <p:spPr bwMode="auto">
          <a:xfrm>
            <a:off x="3884613" y="8685213"/>
            <a:ext cx="2955925" cy="4413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 anchor="b"/>
          <a:lstStyle/>
          <a:p>
            <a:pPr algn="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EB6AD043-7714-476D-983B-96BA92511F1C}" type="slidenum">
              <a:rPr lang="it-IT" altLang="it-IT" sz="1200">
                <a:solidFill>
                  <a:srgbClr val="000000"/>
                </a:solidFill>
                <a:latin typeface="Arial" charset="0"/>
              </a:rPr>
              <a:pPr algn="r">
                <a:buClrTx/>
                <a:buFontTx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14</a:t>
            </a:fld>
            <a:endParaRPr lang="it-IT" altLang="it-IT" sz="12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21860" name="Text Box 2"/>
          <p:cNvSpPr txBox="1">
            <a:spLocks noChangeArrowheads="1"/>
          </p:cNvSpPr>
          <p:nvPr/>
        </p:nvSpPr>
        <p:spPr bwMode="auto">
          <a:xfrm>
            <a:off x="3884613" y="8685213"/>
            <a:ext cx="2968625" cy="4540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 anchor="b"/>
          <a:lstStyle/>
          <a:p>
            <a:pPr algn="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7836B0DE-FD47-4E82-BAB1-82347F4426B3}" type="slidenum">
              <a:rPr lang="it-IT" altLang="it-IT" sz="1200">
                <a:solidFill>
                  <a:srgbClr val="000000"/>
                </a:solidFill>
                <a:latin typeface="Arial" charset="0"/>
              </a:rPr>
              <a:pPr algn="r">
                <a:buClrTx/>
                <a:buFontTx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14</a:t>
            </a:fld>
            <a:endParaRPr lang="it-IT" altLang="it-IT" sz="12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21861" name="Rectangle 3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121862" name="Text Box 4"/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it-IT" altLang="it-IT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Rectangle 18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round/>
            <a:headEnd/>
            <a:tailEnd/>
          </a:ln>
        </p:spPr>
        <p:txBody>
          <a:bodyPr/>
          <a:lstStyle/>
          <a:p>
            <a:fld id="{76E0E110-AC9F-4868-9728-C6BE6B98B0A8}" type="slidenum">
              <a:rPr lang="it-IT" altLang="it-IT" smtClean="0"/>
              <a:pPr/>
              <a:t>15</a:t>
            </a:fld>
            <a:endParaRPr lang="it-IT" altLang="it-IT" smtClean="0"/>
          </a:p>
        </p:txBody>
      </p:sp>
      <p:sp>
        <p:nvSpPr>
          <p:cNvPr id="130051" name="Text Box 1"/>
          <p:cNvSpPr txBox="1">
            <a:spLocks noChangeArrowheads="1"/>
          </p:cNvSpPr>
          <p:nvPr/>
        </p:nvSpPr>
        <p:spPr bwMode="auto">
          <a:xfrm>
            <a:off x="3884613" y="8685213"/>
            <a:ext cx="2955925" cy="4413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 anchor="b"/>
          <a:lstStyle/>
          <a:p>
            <a:pPr algn="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642CE920-60AD-4993-97EA-0012F508625A}" type="slidenum">
              <a:rPr lang="it-IT" altLang="it-IT" sz="1200">
                <a:solidFill>
                  <a:srgbClr val="000000"/>
                </a:solidFill>
                <a:latin typeface="Arial" charset="0"/>
              </a:rPr>
              <a:pPr algn="r">
                <a:buClrTx/>
                <a:buFontTx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15</a:t>
            </a:fld>
            <a:endParaRPr lang="it-IT" altLang="it-IT" sz="12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30052" name="Text Box 2"/>
          <p:cNvSpPr txBox="1">
            <a:spLocks noChangeArrowheads="1"/>
          </p:cNvSpPr>
          <p:nvPr/>
        </p:nvSpPr>
        <p:spPr bwMode="auto">
          <a:xfrm>
            <a:off x="3884613" y="8685213"/>
            <a:ext cx="2968625" cy="4540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 anchor="b"/>
          <a:lstStyle/>
          <a:p>
            <a:pPr algn="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BC004D12-A9AF-45EA-839E-8FC198FAD0EC}" type="slidenum">
              <a:rPr lang="it-IT" altLang="it-IT" sz="1200">
                <a:solidFill>
                  <a:srgbClr val="000000"/>
                </a:solidFill>
                <a:latin typeface="Arial" charset="0"/>
              </a:rPr>
              <a:pPr algn="r">
                <a:buClrTx/>
                <a:buFontTx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15</a:t>
            </a:fld>
            <a:endParaRPr lang="it-IT" altLang="it-IT" sz="12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30053" name="Rectangle 3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130054" name="Text Box 4"/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it-IT" altLang="it-IT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18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round/>
            <a:headEnd/>
            <a:tailEnd/>
          </a:ln>
        </p:spPr>
        <p:txBody>
          <a:bodyPr/>
          <a:lstStyle/>
          <a:p>
            <a:fld id="{7856D1C0-7F2D-45BC-91C0-139937FB83FF}" type="slidenum">
              <a:rPr lang="it-IT" altLang="it-IT" smtClean="0"/>
              <a:pPr/>
              <a:t>16</a:t>
            </a:fld>
            <a:endParaRPr lang="it-IT" altLang="it-IT" smtClean="0"/>
          </a:p>
        </p:txBody>
      </p:sp>
      <p:sp>
        <p:nvSpPr>
          <p:cNvPr id="132099" name="Text Box 1"/>
          <p:cNvSpPr txBox="1">
            <a:spLocks noChangeArrowheads="1"/>
          </p:cNvSpPr>
          <p:nvPr/>
        </p:nvSpPr>
        <p:spPr bwMode="auto">
          <a:xfrm>
            <a:off x="3884613" y="8685213"/>
            <a:ext cx="2955925" cy="4413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 anchor="b"/>
          <a:lstStyle/>
          <a:p>
            <a:pPr algn="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D055817E-AACB-424C-AE09-25887334A74A}" type="slidenum">
              <a:rPr lang="it-IT" altLang="it-IT" sz="1200">
                <a:solidFill>
                  <a:srgbClr val="000000"/>
                </a:solidFill>
                <a:latin typeface="Arial" charset="0"/>
              </a:rPr>
              <a:pPr algn="r">
                <a:buClrTx/>
                <a:buFontTx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16</a:t>
            </a:fld>
            <a:endParaRPr lang="it-IT" altLang="it-IT" sz="12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32100" name="Text Box 2"/>
          <p:cNvSpPr txBox="1">
            <a:spLocks noChangeArrowheads="1"/>
          </p:cNvSpPr>
          <p:nvPr/>
        </p:nvSpPr>
        <p:spPr bwMode="auto">
          <a:xfrm>
            <a:off x="3884613" y="8685213"/>
            <a:ext cx="2968625" cy="4540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 anchor="b"/>
          <a:lstStyle/>
          <a:p>
            <a:pPr algn="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AFF6A33B-43C0-4414-97AB-22DE354AFF27}" type="slidenum">
              <a:rPr lang="it-IT" altLang="it-IT" sz="1200">
                <a:solidFill>
                  <a:srgbClr val="000000"/>
                </a:solidFill>
                <a:latin typeface="Arial" charset="0"/>
              </a:rPr>
              <a:pPr algn="r">
                <a:buClrTx/>
                <a:buFontTx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16</a:t>
            </a:fld>
            <a:endParaRPr lang="it-IT" altLang="it-IT" sz="12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32101" name="Rectangle 3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132102" name="Text Box 4"/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it-IT" altLang="it-IT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18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round/>
            <a:headEnd/>
            <a:tailEnd/>
          </a:ln>
        </p:spPr>
        <p:txBody>
          <a:bodyPr/>
          <a:lstStyle/>
          <a:p>
            <a:fld id="{28CDFD2C-8053-40C7-A7D0-C0C9F738D4FB}" type="slidenum">
              <a:rPr lang="it-IT" altLang="it-IT" smtClean="0"/>
              <a:pPr/>
              <a:t>17</a:t>
            </a:fld>
            <a:endParaRPr lang="it-IT" altLang="it-IT" smtClean="0"/>
          </a:p>
        </p:txBody>
      </p:sp>
      <p:sp>
        <p:nvSpPr>
          <p:cNvPr id="133123" name="Text Box 1"/>
          <p:cNvSpPr txBox="1">
            <a:spLocks noChangeArrowheads="1"/>
          </p:cNvSpPr>
          <p:nvPr/>
        </p:nvSpPr>
        <p:spPr bwMode="auto">
          <a:xfrm>
            <a:off x="3884613" y="8685213"/>
            <a:ext cx="2955925" cy="4413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 anchor="b"/>
          <a:lstStyle/>
          <a:p>
            <a:pPr algn="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7A035295-AF5A-4A49-969B-D94190793041}" type="slidenum">
              <a:rPr lang="it-IT" altLang="it-IT" sz="1200">
                <a:solidFill>
                  <a:srgbClr val="000000"/>
                </a:solidFill>
                <a:latin typeface="Arial" charset="0"/>
              </a:rPr>
              <a:pPr algn="r">
                <a:buClrTx/>
                <a:buFontTx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17</a:t>
            </a:fld>
            <a:endParaRPr lang="it-IT" altLang="it-IT" sz="12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33124" name="Text Box 2"/>
          <p:cNvSpPr txBox="1">
            <a:spLocks noChangeArrowheads="1"/>
          </p:cNvSpPr>
          <p:nvPr/>
        </p:nvSpPr>
        <p:spPr bwMode="auto">
          <a:xfrm>
            <a:off x="3884613" y="8685213"/>
            <a:ext cx="2968625" cy="4540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 anchor="b"/>
          <a:lstStyle/>
          <a:p>
            <a:pPr algn="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9A1C933D-907E-4E7C-81B6-B9545878B0B3}" type="slidenum">
              <a:rPr lang="it-IT" altLang="it-IT" sz="1200">
                <a:solidFill>
                  <a:srgbClr val="000000"/>
                </a:solidFill>
                <a:latin typeface="Arial" charset="0"/>
              </a:rPr>
              <a:pPr algn="r">
                <a:buClrTx/>
                <a:buFontTx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17</a:t>
            </a:fld>
            <a:endParaRPr lang="it-IT" altLang="it-IT" sz="12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33125" name="Rectangle 3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133126" name="Text Box 4"/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it-IT" altLang="it-IT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1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875BBDB4-362E-4C9B-A221-6F3ADA470B1F}" type="slidenum">
              <a:rPr lang="en-GB"/>
              <a:pPr/>
              <a:t>18</a:t>
            </a:fld>
            <a:endParaRPr lang="en-GB"/>
          </a:p>
        </p:txBody>
      </p:sp>
      <p:sp>
        <p:nvSpPr>
          <p:cNvPr id="50177" name="Text Box 1"/>
          <p:cNvSpPr txBox="1">
            <a:spLocks noChangeArrowheads="1"/>
          </p:cNvSpPr>
          <p:nvPr/>
        </p:nvSpPr>
        <p:spPr bwMode="auto">
          <a:xfrm>
            <a:off x="3884613" y="8685213"/>
            <a:ext cx="2965450" cy="4508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 anchor="b"/>
          <a:lstStyle/>
          <a:p>
            <a:pPr algn="r">
              <a:lnSpc>
                <a:spcPct val="100000"/>
              </a:lnSpc>
              <a:spcBef>
                <a:spcPct val="0"/>
              </a:spcBef>
              <a:buClr>
                <a:srgbClr val="000000"/>
              </a:buClr>
              <a:buFont typeface="Arial" charset="0"/>
              <a:buNone/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5F942980-FE38-4F8E-B5B5-8D4CAD9173FA}" type="slidenum">
              <a:rPr lang="en-GB" sz="1200">
                <a:solidFill>
                  <a:srgbClr val="000000"/>
                </a:solidFill>
                <a:latin typeface="Arial" charset="0"/>
              </a:rPr>
              <a:pPr algn="r">
                <a:lnSpc>
                  <a:spcPct val="100000"/>
                </a:lnSpc>
                <a:spcBef>
                  <a:spcPct val="0"/>
                </a:spcBef>
                <a:buClr>
                  <a:srgbClr val="000000"/>
                </a:buClr>
                <a:buFont typeface="Arial" charset="0"/>
                <a:buNone/>
                <a:tabLst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18</a:t>
            </a:fld>
            <a:endParaRPr lang="en-GB" sz="12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50178" name="Text Box 2"/>
          <p:cNvSpPr txBox="1">
            <a:spLocks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 anchor="b"/>
          <a:lstStyle/>
          <a:p>
            <a:pPr algn="r">
              <a:lnSpc>
                <a:spcPct val="100000"/>
              </a:lnSpc>
              <a:spcBef>
                <a:spcPct val="0"/>
              </a:spcBef>
              <a:buClr>
                <a:srgbClr val="000000"/>
              </a:buClr>
              <a:buFont typeface="Arial" charset="0"/>
              <a:buNone/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1E433D97-F97D-4279-9F70-E347FA3D2D93}" type="slidenum">
              <a:rPr lang="en-GB" sz="1200">
                <a:solidFill>
                  <a:srgbClr val="000000"/>
                </a:solidFill>
                <a:latin typeface="Arial" charset="0"/>
              </a:rPr>
              <a:pPr algn="r">
                <a:lnSpc>
                  <a:spcPct val="100000"/>
                </a:lnSpc>
                <a:spcBef>
                  <a:spcPct val="0"/>
                </a:spcBef>
                <a:buClr>
                  <a:srgbClr val="000000"/>
                </a:buClr>
                <a:buFont typeface="Arial" charset="0"/>
                <a:buNone/>
                <a:tabLst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18</a:t>
            </a:fld>
            <a:endParaRPr lang="en-GB" sz="12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50179" name="Text Box 3"/>
          <p:cNvSpPr txBox="1">
            <a:spLocks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 anchor="b"/>
          <a:lstStyle/>
          <a:p>
            <a:pPr algn="r">
              <a:lnSpc>
                <a:spcPct val="100000"/>
              </a:lnSpc>
              <a:spcBef>
                <a:spcPts val="300"/>
              </a:spcBef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613EE96F-562A-4072-AA28-00D897CD9814}" type="slidenum">
              <a:rPr lang="en-GB" sz="1200">
                <a:solidFill>
                  <a:srgbClr val="FFFFFF"/>
                </a:solidFill>
              </a:rPr>
              <a:pPr algn="r">
                <a:lnSpc>
                  <a:spcPct val="100000"/>
                </a:lnSpc>
                <a:spcBef>
                  <a:spcPts val="300"/>
                </a:spcBef>
                <a:tabLst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18</a:t>
            </a:fld>
            <a:endParaRPr lang="en-GB" sz="1200">
              <a:solidFill>
                <a:srgbClr val="FFFFFF"/>
              </a:solidFill>
            </a:endParaRPr>
          </a:p>
        </p:txBody>
      </p:sp>
      <p:sp>
        <p:nvSpPr>
          <p:cNvPr id="50180" name="Text Box 4"/>
          <p:cNvSpPr txBox="1">
            <a:spLocks noChangeArrowheads="1"/>
          </p:cNvSpPr>
          <p:nvPr/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50181" name="Text Box 5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lIns="90000" tIns="46800" rIns="90000" bIns="46800"/>
          <a:lstStyle/>
          <a:p>
            <a:pPr eaLnBrk="1" hangingPunct="1">
              <a:spcBef>
                <a:spcPts val="450"/>
              </a:spcBef>
              <a:buFont typeface="Arial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b="1" i="1">
                <a:latin typeface="Arial" charset="0"/>
                <a:cs typeface="Arial" charset="0"/>
              </a:rPr>
              <a:t>In questa dia sono riassunti i punti dell’agenda, ovvero le “cose da fare” del MG per il suo paziente con scompenso cardiaco, in relazione ai diversi stadi della patologia. </a:t>
            </a: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1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A5D8376E-C19C-4938-85FC-7291B6BB887B}" type="slidenum">
              <a:rPr lang="en-GB"/>
              <a:pPr/>
              <a:t>19</a:t>
            </a:fld>
            <a:endParaRPr lang="en-GB"/>
          </a:p>
        </p:txBody>
      </p:sp>
      <p:sp>
        <p:nvSpPr>
          <p:cNvPr id="51201" name="Text Box 1"/>
          <p:cNvSpPr txBox="1">
            <a:spLocks noChangeArrowheads="1"/>
          </p:cNvSpPr>
          <p:nvPr/>
        </p:nvSpPr>
        <p:spPr bwMode="auto">
          <a:xfrm>
            <a:off x="3884613" y="8685213"/>
            <a:ext cx="2965450" cy="4508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 anchor="b"/>
          <a:lstStyle/>
          <a:p>
            <a:pPr algn="r">
              <a:lnSpc>
                <a:spcPct val="100000"/>
              </a:lnSpc>
              <a:spcBef>
                <a:spcPct val="0"/>
              </a:spcBef>
              <a:buClr>
                <a:srgbClr val="000000"/>
              </a:buClr>
              <a:buFont typeface="Arial" charset="0"/>
              <a:buNone/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185B354F-2B21-40A2-BEE1-166C8DB626EB}" type="slidenum">
              <a:rPr lang="en-GB" sz="1200">
                <a:solidFill>
                  <a:srgbClr val="000000"/>
                </a:solidFill>
                <a:latin typeface="Arial" charset="0"/>
              </a:rPr>
              <a:pPr algn="r">
                <a:lnSpc>
                  <a:spcPct val="100000"/>
                </a:lnSpc>
                <a:spcBef>
                  <a:spcPct val="0"/>
                </a:spcBef>
                <a:buClr>
                  <a:srgbClr val="000000"/>
                </a:buClr>
                <a:buFont typeface="Arial" charset="0"/>
                <a:buNone/>
                <a:tabLst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19</a:t>
            </a:fld>
            <a:endParaRPr lang="en-GB" sz="12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51202" name="Text Box 2"/>
          <p:cNvSpPr txBox="1">
            <a:spLocks noChangeArrowheads="1"/>
          </p:cNvSpPr>
          <p:nvPr/>
        </p:nvSpPr>
        <p:spPr bwMode="auto">
          <a:xfrm>
            <a:off x="1141413" y="685800"/>
            <a:ext cx="4570412" cy="34290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51203" name="Rectangle 3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685800" y="4343400"/>
            <a:ext cx="5480050" cy="411480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1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80F9C1FA-85B0-4D39-A682-7CBA5C293A44}" type="slidenum">
              <a:rPr lang="en-GB"/>
              <a:pPr/>
              <a:t>20</a:t>
            </a:fld>
            <a:endParaRPr lang="en-GB"/>
          </a:p>
        </p:txBody>
      </p:sp>
      <p:sp>
        <p:nvSpPr>
          <p:cNvPr id="53249" name="Text Box 1"/>
          <p:cNvSpPr txBox="1">
            <a:spLocks noChangeArrowheads="1"/>
          </p:cNvSpPr>
          <p:nvPr/>
        </p:nvSpPr>
        <p:spPr bwMode="auto">
          <a:xfrm>
            <a:off x="3884613" y="8685213"/>
            <a:ext cx="2965450" cy="4508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 anchor="b"/>
          <a:lstStyle/>
          <a:p>
            <a:pPr algn="r">
              <a:lnSpc>
                <a:spcPct val="100000"/>
              </a:lnSpc>
              <a:spcBef>
                <a:spcPct val="0"/>
              </a:spcBef>
              <a:buClr>
                <a:srgbClr val="000000"/>
              </a:buClr>
              <a:buFont typeface="Arial" charset="0"/>
              <a:buNone/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384EDBA6-7E7A-4E0F-959A-54BDF431324D}" type="slidenum">
              <a:rPr lang="en-GB" sz="1200">
                <a:solidFill>
                  <a:srgbClr val="000000"/>
                </a:solidFill>
                <a:latin typeface="Arial" charset="0"/>
              </a:rPr>
              <a:pPr algn="r">
                <a:lnSpc>
                  <a:spcPct val="100000"/>
                </a:lnSpc>
                <a:spcBef>
                  <a:spcPct val="0"/>
                </a:spcBef>
                <a:buClr>
                  <a:srgbClr val="000000"/>
                </a:buClr>
                <a:buFont typeface="Arial" charset="0"/>
                <a:buNone/>
                <a:tabLst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20</a:t>
            </a:fld>
            <a:endParaRPr lang="en-GB" sz="12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53250" name="Text Box 2"/>
          <p:cNvSpPr txBox="1">
            <a:spLocks noChangeArrowheads="1"/>
          </p:cNvSpPr>
          <p:nvPr/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53251" name="Rectangle 3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685800" y="4343400"/>
            <a:ext cx="5480050" cy="411480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1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BAA38FF9-2EB1-4134-9F83-5B30975627B1}" type="slidenum">
              <a:rPr lang="en-GB"/>
              <a:pPr/>
              <a:t>21</a:t>
            </a:fld>
            <a:endParaRPr lang="en-GB"/>
          </a:p>
        </p:txBody>
      </p:sp>
      <p:sp>
        <p:nvSpPr>
          <p:cNvPr id="54273" name="Text Box 1"/>
          <p:cNvSpPr txBox="1">
            <a:spLocks noChangeArrowheads="1"/>
          </p:cNvSpPr>
          <p:nvPr/>
        </p:nvSpPr>
        <p:spPr bwMode="auto">
          <a:xfrm>
            <a:off x="3884613" y="8685213"/>
            <a:ext cx="2965450" cy="4508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 anchor="b"/>
          <a:lstStyle/>
          <a:p>
            <a:pPr algn="r">
              <a:lnSpc>
                <a:spcPct val="100000"/>
              </a:lnSpc>
              <a:spcBef>
                <a:spcPct val="0"/>
              </a:spcBef>
              <a:buClr>
                <a:srgbClr val="000000"/>
              </a:buClr>
              <a:buFont typeface="Arial" charset="0"/>
              <a:buNone/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AA036F6E-B198-4001-9D40-B27623671897}" type="slidenum">
              <a:rPr lang="en-GB" sz="1200">
                <a:solidFill>
                  <a:srgbClr val="000000"/>
                </a:solidFill>
                <a:latin typeface="Arial" charset="0"/>
              </a:rPr>
              <a:pPr algn="r">
                <a:lnSpc>
                  <a:spcPct val="100000"/>
                </a:lnSpc>
                <a:spcBef>
                  <a:spcPct val="0"/>
                </a:spcBef>
                <a:buClr>
                  <a:srgbClr val="000000"/>
                </a:buClr>
                <a:buFont typeface="Arial" charset="0"/>
                <a:buNone/>
                <a:tabLst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21</a:t>
            </a:fld>
            <a:endParaRPr lang="en-GB" sz="12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54274" name="Text Box 2"/>
          <p:cNvSpPr txBox="1">
            <a:spLocks noChangeArrowheads="1"/>
          </p:cNvSpPr>
          <p:nvPr/>
        </p:nvSpPr>
        <p:spPr bwMode="auto">
          <a:xfrm>
            <a:off x="1141413" y="685800"/>
            <a:ext cx="4570412" cy="34290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54275" name="Rectangle 3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685800" y="4343400"/>
            <a:ext cx="5480050" cy="411480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1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16FAE3D8-CADB-4552-B656-3E13B7D8AE60}" type="slidenum">
              <a:rPr lang="en-GB"/>
              <a:pPr/>
              <a:t>22</a:t>
            </a:fld>
            <a:endParaRPr lang="en-GB"/>
          </a:p>
        </p:txBody>
      </p:sp>
      <p:sp>
        <p:nvSpPr>
          <p:cNvPr id="56321" name="Text Box 1"/>
          <p:cNvSpPr txBox="1">
            <a:spLocks noChangeArrowheads="1"/>
          </p:cNvSpPr>
          <p:nvPr/>
        </p:nvSpPr>
        <p:spPr bwMode="auto">
          <a:xfrm>
            <a:off x="3884613" y="8685213"/>
            <a:ext cx="2965450" cy="4508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 anchor="b"/>
          <a:lstStyle/>
          <a:p>
            <a:pPr algn="r">
              <a:lnSpc>
                <a:spcPct val="100000"/>
              </a:lnSpc>
              <a:spcBef>
                <a:spcPct val="0"/>
              </a:spcBef>
              <a:buClr>
                <a:srgbClr val="000000"/>
              </a:buClr>
              <a:buFont typeface="Arial" charset="0"/>
              <a:buNone/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CB438C95-FF48-4049-A857-EA58692D500A}" type="slidenum">
              <a:rPr lang="en-GB" sz="1200">
                <a:solidFill>
                  <a:srgbClr val="000000"/>
                </a:solidFill>
                <a:latin typeface="Arial" charset="0"/>
              </a:rPr>
              <a:pPr algn="r">
                <a:lnSpc>
                  <a:spcPct val="100000"/>
                </a:lnSpc>
                <a:spcBef>
                  <a:spcPct val="0"/>
                </a:spcBef>
                <a:buClr>
                  <a:srgbClr val="000000"/>
                </a:buClr>
                <a:buFont typeface="Arial" charset="0"/>
                <a:buNone/>
                <a:tabLst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22</a:t>
            </a:fld>
            <a:endParaRPr lang="en-GB" sz="12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56322" name="Text Box 2"/>
          <p:cNvSpPr txBox="1">
            <a:spLocks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 anchor="b"/>
          <a:lstStyle/>
          <a:p>
            <a:pPr algn="r">
              <a:lnSpc>
                <a:spcPct val="100000"/>
              </a:lnSpc>
              <a:spcBef>
                <a:spcPct val="0"/>
              </a:spcBef>
              <a:buClr>
                <a:srgbClr val="000000"/>
              </a:buClr>
              <a:buFont typeface="Arial" charset="0"/>
              <a:buNone/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011E2D56-3497-4401-A34D-817729555A44}" type="slidenum">
              <a:rPr lang="en-GB" sz="1200">
                <a:solidFill>
                  <a:srgbClr val="000000"/>
                </a:solidFill>
                <a:latin typeface="Arial" charset="0"/>
              </a:rPr>
              <a:pPr algn="r">
                <a:lnSpc>
                  <a:spcPct val="100000"/>
                </a:lnSpc>
                <a:spcBef>
                  <a:spcPct val="0"/>
                </a:spcBef>
                <a:buClr>
                  <a:srgbClr val="000000"/>
                </a:buClr>
                <a:buFont typeface="Arial" charset="0"/>
                <a:buNone/>
                <a:tabLst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22</a:t>
            </a:fld>
            <a:endParaRPr lang="en-GB" sz="12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56323" name="Text Box 3"/>
          <p:cNvSpPr txBox="1">
            <a:spLocks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 anchor="b"/>
          <a:lstStyle/>
          <a:p>
            <a:pPr algn="r">
              <a:lnSpc>
                <a:spcPct val="100000"/>
              </a:lnSpc>
              <a:spcBef>
                <a:spcPts val="300"/>
              </a:spcBef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2BE7371C-A7E7-4371-8D55-25AF80996201}" type="slidenum">
              <a:rPr lang="en-GB" sz="1200">
                <a:solidFill>
                  <a:srgbClr val="FFFFFF"/>
                </a:solidFill>
              </a:rPr>
              <a:pPr algn="r">
                <a:lnSpc>
                  <a:spcPct val="100000"/>
                </a:lnSpc>
                <a:spcBef>
                  <a:spcPts val="300"/>
                </a:spcBef>
                <a:tabLst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22</a:t>
            </a:fld>
            <a:endParaRPr lang="en-GB" sz="1200">
              <a:solidFill>
                <a:srgbClr val="FFFFFF"/>
              </a:solidFill>
            </a:endParaRPr>
          </a:p>
        </p:txBody>
      </p:sp>
      <p:sp>
        <p:nvSpPr>
          <p:cNvPr id="56324" name="Text Box 4"/>
          <p:cNvSpPr txBox="1">
            <a:spLocks noChangeArrowheads="1"/>
          </p:cNvSpPr>
          <p:nvPr/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56325" name="Text Box 5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lIns="90000" tIns="46800" rIns="90000" bIns="46800"/>
          <a:lstStyle/>
          <a:p>
            <a:pPr eaLnBrk="1" hangingPunct="1">
              <a:spcBef>
                <a:spcPts val="450"/>
              </a:spcBef>
              <a:buFont typeface="Arial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b="1" i="1">
                <a:latin typeface="Arial" charset="0"/>
                <a:cs typeface="Arial" charset="0"/>
              </a:rPr>
              <a:t>In questa fase della sindrome è fondamentale che si instauri un costruttivo rapporto di collaborazione con lo specialista individuando con chiarezza I compiti specifici nel singolo caso. E’importante che il processo di comunicazione sia biunivoco, con documentazione dei rispettivi interventi</a:t>
            </a: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8A2BB6-35D8-418A-9860-B5D4FDEDDAD9}" type="slidenum">
              <a:rPr lang="it-IT" smtClean="0"/>
              <a:pPr/>
              <a:t>27</a:t>
            </a:fld>
            <a:endParaRPr lang="it-IT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18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round/>
            <a:headEnd/>
            <a:tailEnd/>
          </a:ln>
        </p:spPr>
        <p:txBody>
          <a:bodyPr/>
          <a:lstStyle/>
          <a:p>
            <a:fld id="{54037479-E304-4A2F-BC66-531B46CCA2ED}" type="slidenum">
              <a:rPr lang="it-IT" altLang="it-IT" smtClean="0"/>
              <a:pPr/>
              <a:t>3</a:t>
            </a:fld>
            <a:endParaRPr lang="it-IT" altLang="it-IT" smtClean="0"/>
          </a:p>
        </p:txBody>
      </p:sp>
      <p:sp>
        <p:nvSpPr>
          <p:cNvPr id="113667" name="Text Box 1"/>
          <p:cNvSpPr txBox="1">
            <a:spLocks noChangeArrowheads="1"/>
          </p:cNvSpPr>
          <p:nvPr/>
        </p:nvSpPr>
        <p:spPr bwMode="auto">
          <a:xfrm>
            <a:off x="3884613" y="8685213"/>
            <a:ext cx="2955925" cy="4413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 anchor="b"/>
          <a:lstStyle/>
          <a:p>
            <a:pPr algn="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8DE96F23-9CD0-438A-841B-22CD5ED976B1}" type="slidenum">
              <a:rPr lang="it-IT" altLang="it-IT" sz="1200">
                <a:solidFill>
                  <a:srgbClr val="000000"/>
                </a:solidFill>
                <a:latin typeface="Arial" charset="0"/>
              </a:rPr>
              <a:pPr algn="r">
                <a:buClrTx/>
                <a:buFontTx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3</a:t>
            </a:fld>
            <a:endParaRPr lang="it-IT" altLang="it-IT" sz="12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13668" name="Text Box 2"/>
          <p:cNvSpPr txBox="1">
            <a:spLocks noChangeArrowheads="1"/>
          </p:cNvSpPr>
          <p:nvPr/>
        </p:nvSpPr>
        <p:spPr bwMode="auto">
          <a:xfrm>
            <a:off x="3884613" y="8685213"/>
            <a:ext cx="2968625" cy="4540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 anchor="b"/>
          <a:lstStyle/>
          <a:p>
            <a:pPr algn="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AAFE00C6-F1E9-4A84-89C1-363B358F385D}" type="slidenum">
              <a:rPr lang="it-IT" altLang="it-IT" sz="1200">
                <a:solidFill>
                  <a:srgbClr val="000000"/>
                </a:solidFill>
                <a:latin typeface="Arial" charset="0"/>
              </a:rPr>
              <a:pPr algn="r">
                <a:buClrTx/>
                <a:buFontTx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3</a:t>
            </a:fld>
            <a:endParaRPr lang="it-IT" altLang="it-IT" sz="12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13669" name="Rectangle 3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113670" name="Text Box 4"/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it-IT" altLang="it-IT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1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0DCF3B4E-5B23-48B5-94EC-66CC375105EA}" type="slidenum">
              <a:rPr lang="en-GB"/>
              <a:pPr/>
              <a:t>50</a:t>
            </a:fld>
            <a:endParaRPr lang="en-GB"/>
          </a:p>
        </p:txBody>
      </p:sp>
      <p:sp>
        <p:nvSpPr>
          <p:cNvPr id="55297" name="Text Box 1"/>
          <p:cNvSpPr txBox="1">
            <a:spLocks noChangeArrowheads="1"/>
          </p:cNvSpPr>
          <p:nvPr/>
        </p:nvSpPr>
        <p:spPr bwMode="auto">
          <a:xfrm>
            <a:off x="3884613" y="8685213"/>
            <a:ext cx="2965450" cy="4508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 anchor="b"/>
          <a:lstStyle/>
          <a:p>
            <a:pPr algn="r">
              <a:lnSpc>
                <a:spcPct val="100000"/>
              </a:lnSpc>
              <a:spcBef>
                <a:spcPct val="0"/>
              </a:spcBef>
              <a:buClr>
                <a:srgbClr val="000000"/>
              </a:buClr>
              <a:buFont typeface="Arial" charset="0"/>
              <a:buNone/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F0DE4A01-1753-434A-A129-5F2025B29733}" type="slidenum">
              <a:rPr lang="en-GB" sz="1200">
                <a:solidFill>
                  <a:srgbClr val="000000"/>
                </a:solidFill>
                <a:latin typeface="Arial" charset="0"/>
              </a:rPr>
              <a:pPr algn="r">
                <a:lnSpc>
                  <a:spcPct val="100000"/>
                </a:lnSpc>
                <a:spcBef>
                  <a:spcPct val="0"/>
                </a:spcBef>
                <a:buClr>
                  <a:srgbClr val="000000"/>
                </a:buClr>
                <a:buFont typeface="Arial" charset="0"/>
                <a:buNone/>
                <a:tabLst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50</a:t>
            </a:fld>
            <a:endParaRPr lang="en-GB" sz="12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55298" name="Text Box 2"/>
          <p:cNvSpPr txBox="1">
            <a:spLocks noChangeArrowheads="1"/>
          </p:cNvSpPr>
          <p:nvPr/>
        </p:nvSpPr>
        <p:spPr bwMode="auto">
          <a:xfrm>
            <a:off x="1141413" y="685800"/>
            <a:ext cx="4570412" cy="34290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55299" name="Rectangle 3"/>
          <p:cNvSpPr txBox="1">
            <a:spLocks noGrp="1" noChangeArrowheads="1"/>
          </p:cNvSpPr>
          <p:nvPr>
            <p:ph type="body"/>
          </p:nvPr>
        </p:nvSpPr>
        <p:spPr bwMode="auto">
          <a:xfrm>
            <a:off x="685800" y="4343400"/>
            <a:ext cx="5480050" cy="4114800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18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round/>
            <a:headEnd/>
            <a:tailEnd/>
          </a:ln>
        </p:spPr>
        <p:txBody>
          <a:bodyPr/>
          <a:lstStyle/>
          <a:p>
            <a:fld id="{FFCADC17-42D2-4C19-909F-52734A5EAE88}" type="slidenum">
              <a:rPr lang="it-IT" altLang="it-IT" smtClean="0"/>
              <a:pPr/>
              <a:t>59</a:t>
            </a:fld>
            <a:endParaRPr lang="it-IT" altLang="it-IT" smtClean="0"/>
          </a:p>
        </p:txBody>
      </p:sp>
      <p:sp>
        <p:nvSpPr>
          <p:cNvPr id="114691" name="Text Box 1"/>
          <p:cNvSpPr txBox="1">
            <a:spLocks noChangeArrowheads="1"/>
          </p:cNvSpPr>
          <p:nvPr/>
        </p:nvSpPr>
        <p:spPr bwMode="auto">
          <a:xfrm>
            <a:off x="3884613" y="8685213"/>
            <a:ext cx="2955925" cy="4413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 anchor="b"/>
          <a:lstStyle/>
          <a:p>
            <a:pPr algn="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230B555B-90E0-49D8-B5CF-48E68FF107B0}" type="slidenum">
              <a:rPr lang="it-IT" altLang="it-IT" sz="1200">
                <a:solidFill>
                  <a:srgbClr val="000000"/>
                </a:solidFill>
                <a:latin typeface="Arial" charset="0"/>
              </a:rPr>
              <a:pPr algn="r">
                <a:buClrTx/>
                <a:buFontTx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59</a:t>
            </a:fld>
            <a:endParaRPr lang="it-IT" altLang="it-IT" sz="12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14692" name="Text Box 2"/>
          <p:cNvSpPr txBox="1">
            <a:spLocks noChangeArrowheads="1"/>
          </p:cNvSpPr>
          <p:nvPr/>
        </p:nvSpPr>
        <p:spPr bwMode="auto">
          <a:xfrm>
            <a:off x="3884613" y="8685213"/>
            <a:ext cx="2968625" cy="4540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 anchor="b"/>
          <a:lstStyle/>
          <a:p>
            <a:pPr algn="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9C5E5C23-5C29-46B8-9810-3252602E03D4}" type="slidenum">
              <a:rPr lang="it-IT" altLang="it-IT" sz="1200">
                <a:solidFill>
                  <a:srgbClr val="000000"/>
                </a:solidFill>
                <a:latin typeface="Arial" charset="0"/>
              </a:rPr>
              <a:pPr algn="r">
                <a:buClrTx/>
                <a:buFontTx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59</a:t>
            </a:fld>
            <a:endParaRPr lang="it-IT" altLang="it-IT" sz="12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14693" name="Rectangle 3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114694" name="Text Box 4"/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it-IT" altLang="it-IT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Rectangle 18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round/>
            <a:headEnd/>
            <a:tailEnd/>
          </a:ln>
        </p:spPr>
        <p:txBody>
          <a:bodyPr/>
          <a:lstStyle/>
          <a:p>
            <a:fld id="{620EC4B3-A250-4AA6-9EB8-923036ED75A2}" type="slidenum">
              <a:rPr lang="it-IT" altLang="it-IT" smtClean="0"/>
              <a:pPr/>
              <a:t>5</a:t>
            </a:fld>
            <a:endParaRPr lang="it-IT" altLang="it-IT" smtClean="0"/>
          </a:p>
        </p:txBody>
      </p:sp>
      <p:sp>
        <p:nvSpPr>
          <p:cNvPr id="148483" name="Text Box 1"/>
          <p:cNvSpPr txBox="1">
            <a:spLocks noChangeArrowheads="1"/>
          </p:cNvSpPr>
          <p:nvPr/>
        </p:nvSpPr>
        <p:spPr bwMode="auto">
          <a:xfrm>
            <a:off x="3884613" y="8685213"/>
            <a:ext cx="2955925" cy="4413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 anchor="b"/>
          <a:lstStyle/>
          <a:p>
            <a:pPr algn="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7F727BC7-03B8-43FD-B585-DAA0FC01C87D}" type="slidenum">
              <a:rPr lang="it-IT" altLang="it-IT" sz="1200">
                <a:solidFill>
                  <a:srgbClr val="000000"/>
                </a:solidFill>
                <a:latin typeface="Arial" charset="0"/>
              </a:rPr>
              <a:pPr algn="r">
                <a:buClrTx/>
                <a:buFontTx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5</a:t>
            </a:fld>
            <a:endParaRPr lang="it-IT" altLang="it-IT" sz="12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48484" name="Text Box 2"/>
          <p:cNvSpPr txBox="1">
            <a:spLocks noChangeArrowheads="1"/>
          </p:cNvSpPr>
          <p:nvPr/>
        </p:nvSpPr>
        <p:spPr bwMode="auto">
          <a:xfrm>
            <a:off x="3884613" y="8685213"/>
            <a:ext cx="2968625" cy="4540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 anchor="b"/>
          <a:lstStyle/>
          <a:p>
            <a:pPr algn="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6580E867-3337-42F7-8079-F51C141C87B8}" type="slidenum">
              <a:rPr lang="it-IT" altLang="it-IT" sz="1200">
                <a:solidFill>
                  <a:srgbClr val="000000"/>
                </a:solidFill>
                <a:latin typeface="Arial" charset="0"/>
              </a:rPr>
              <a:pPr algn="r">
                <a:buClrTx/>
                <a:buFontTx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5</a:t>
            </a:fld>
            <a:endParaRPr lang="it-IT" altLang="it-IT" sz="12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48485" name="Text Box 3"/>
          <p:cNvSpPr txBox="1">
            <a:spLocks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 anchor="b"/>
          <a:lstStyle/>
          <a:p>
            <a:pPr algn="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B14E6C62-5B83-426E-8AD9-2DE7A6FB178B}" type="slidenum">
              <a:rPr lang="it-IT" altLang="it-IT" sz="1200">
                <a:solidFill>
                  <a:srgbClr val="FFFFFF"/>
                </a:solidFill>
                <a:latin typeface="Arial" charset="0"/>
              </a:rPr>
              <a:pPr algn="r">
                <a:buClrTx/>
                <a:buFontTx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5</a:t>
            </a:fld>
            <a:endParaRPr lang="it-IT" altLang="it-IT" sz="1200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148486" name="Rectangle 4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71575" y="706438"/>
            <a:ext cx="4518025" cy="3387725"/>
          </a:xfrm>
          <a:solidFill>
            <a:srgbClr val="FFFFFF"/>
          </a:solidFill>
          <a:ln/>
        </p:spPr>
      </p:sp>
      <p:sp>
        <p:nvSpPr>
          <p:cNvPr id="148487" name="Text Box 5"/>
          <p:cNvSpPr txBox="1">
            <a:spLocks noChangeArrowheads="1"/>
          </p:cNvSpPr>
          <p:nvPr/>
        </p:nvSpPr>
        <p:spPr bwMode="auto">
          <a:xfrm>
            <a:off x="914400" y="4376738"/>
            <a:ext cx="5032375" cy="40957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it-IT" altLang="it-IT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6" name="Rectangle 18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round/>
            <a:headEnd/>
            <a:tailEnd/>
          </a:ln>
        </p:spPr>
        <p:txBody>
          <a:bodyPr/>
          <a:lstStyle/>
          <a:p>
            <a:fld id="{DDC43159-A46B-412D-87EF-2FFDDED9EEDE}" type="slidenum">
              <a:rPr lang="it-IT" altLang="it-IT" smtClean="0"/>
              <a:pPr/>
              <a:t>6</a:t>
            </a:fld>
            <a:endParaRPr lang="it-IT" altLang="it-IT" smtClean="0"/>
          </a:p>
        </p:txBody>
      </p:sp>
      <p:sp>
        <p:nvSpPr>
          <p:cNvPr id="149507" name="Text Box 1"/>
          <p:cNvSpPr txBox="1">
            <a:spLocks noChangeArrowheads="1"/>
          </p:cNvSpPr>
          <p:nvPr/>
        </p:nvSpPr>
        <p:spPr bwMode="auto">
          <a:xfrm>
            <a:off x="3884613" y="8685213"/>
            <a:ext cx="2955925" cy="4413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 anchor="b"/>
          <a:lstStyle/>
          <a:p>
            <a:pPr algn="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65BA27FB-9F9A-4285-A991-A2B1C36D6098}" type="slidenum">
              <a:rPr lang="it-IT" altLang="it-IT" sz="1200">
                <a:solidFill>
                  <a:srgbClr val="000000"/>
                </a:solidFill>
                <a:latin typeface="Arial" charset="0"/>
              </a:rPr>
              <a:pPr algn="r">
                <a:buClrTx/>
                <a:buFontTx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6</a:t>
            </a:fld>
            <a:endParaRPr lang="it-IT" altLang="it-IT" sz="12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49508" name="Text Box 2"/>
          <p:cNvSpPr txBox="1">
            <a:spLocks noChangeArrowheads="1"/>
          </p:cNvSpPr>
          <p:nvPr/>
        </p:nvSpPr>
        <p:spPr bwMode="auto">
          <a:xfrm>
            <a:off x="3884613" y="8685213"/>
            <a:ext cx="2968625" cy="4540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 anchor="b"/>
          <a:lstStyle/>
          <a:p>
            <a:pPr algn="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EF2BDF61-D198-4DCA-8C2E-A3B7353FFDE5}" type="slidenum">
              <a:rPr lang="it-IT" altLang="it-IT" sz="1200">
                <a:solidFill>
                  <a:srgbClr val="000000"/>
                </a:solidFill>
                <a:latin typeface="Arial" charset="0"/>
              </a:rPr>
              <a:pPr algn="r">
                <a:buClrTx/>
                <a:buFontTx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6</a:t>
            </a:fld>
            <a:endParaRPr lang="it-IT" altLang="it-IT" sz="12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49509" name="Text Box 3"/>
          <p:cNvSpPr txBox="1">
            <a:spLocks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 anchor="b"/>
          <a:lstStyle/>
          <a:p>
            <a:pPr algn="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95EDF36A-7683-4730-B36F-CBB4A5E988F2}" type="slidenum">
              <a:rPr lang="it-IT" altLang="it-IT" sz="1200">
                <a:solidFill>
                  <a:srgbClr val="FFFFFF"/>
                </a:solidFill>
                <a:latin typeface="Arial" charset="0"/>
              </a:rPr>
              <a:pPr algn="r">
                <a:buClrTx/>
                <a:buFontTx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6</a:t>
            </a:fld>
            <a:endParaRPr lang="it-IT" altLang="it-IT" sz="1200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149510" name="Rectangle 4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71575" y="706438"/>
            <a:ext cx="4518025" cy="3387725"/>
          </a:xfrm>
          <a:solidFill>
            <a:srgbClr val="FFFFFF"/>
          </a:solidFill>
          <a:ln/>
        </p:spPr>
      </p:sp>
      <p:sp>
        <p:nvSpPr>
          <p:cNvPr id="149511" name="Text Box 5"/>
          <p:cNvSpPr txBox="1">
            <a:spLocks noChangeArrowheads="1"/>
          </p:cNvSpPr>
          <p:nvPr/>
        </p:nvSpPr>
        <p:spPr bwMode="auto">
          <a:xfrm>
            <a:off x="914400" y="4376738"/>
            <a:ext cx="5032375" cy="40957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it-IT" altLang="it-IT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Rectangle 18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round/>
            <a:headEnd/>
            <a:tailEnd/>
          </a:ln>
        </p:spPr>
        <p:txBody>
          <a:bodyPr/>
          <a:lstStyle/>
          <a:p>
            <a:fld id="{6BBBDC17-9042-4E68-ACB6-AD89294CF33F}" type="slidenum">
              <a:rPr lang="it-IT" altLang="it-IT" smtClean="0"/>
              <a:pPr/>
              <a:t>7</a:t>
            </a:fld>
            <a:endParaRPr lang="it-IT" altLang="it-IT" smtClean="0"/>
          </a:p>
        </p:txBody>
      </p:sp>
      <p:sp>
        <p:nvSpPr>
          <p:cNvPr id="150531" name="Text Box 1"/>
          <p:cNvSpPr txBox="1">
            <a:spLocks noChangeArrowheads="1"/>
          </p:cNvSpPr>
          <p:nvPr/>
        </p:nvSpPr>
        <p:spPr bwMode="auto">
          <a:xfrm>
            <a:off x="3884613" y="8685213"/>
            <a:ext cx="2955925" cy="4413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 anchor="b"/>
          <a:lstStyle/>
          <a:p>
            <a:pPr algn="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0A7A54E1-9A6A-421C-9AFA-4541B88E8639}" type="slidenum">
              <a:rPr lang="it-IT" altLang="it-IT" sz="1200">
                <a:solidFill>
                  <a:srgbClr val="000000"/>
                </a:solidFill>
                <a:latin typeface="Arial" charset="0"/>
              </a:rPr>
              <a:pPr algn="r">
                <a:buClrTx/>
                <a:buFontTx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7</a:t>
            </a:fld>
            <a:endParaRPr lang="it-IT" altLang="it-IT" sz="12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50532" name="Text Box 2"/>
          <p:cNvSpPr txBox="1">
            <a:spLocks noChangeArrowheads="1"/>
          </p:cNvSpPr>
          <p:nvPr/>
        </p:nvSpPr>
        <p:spPr bwMode="auto">
          <a:xfrm>
            <a:off x="3884613" y="8685213"/>
            <a:ext cx="2968625" cy="4540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 anchor="b"/>
          <a:lstStyle/>
          <a:p>
            <a:pPr algn="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FE14DE05-061C-4979-B2C0-9FFD07AC24DD}" type="slidenum">
              <a:rPr lang="it-IT" altLang="it-IT" sz="1200">
                <a:solidFill>
                  <a:srgbClr val="000000"/>
                </a:solidFill>
                <a:latin typeface="Arial" charset="0"/>
              </a:rPr>
              <a:pPr algn="r">
                <a:buClrTx/>
                <a:buFontTx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7</a:t>
            </a:fld>
            <a:endParaRPr lang="it-IT" altLang="it-IT" sz="12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50533" name="Text Box 3"/>
          <p:cNvSpPr txBox="1">
            <a:spLocks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 anchor="b"/>
          <a:lstStyle/>
          <a:p>
            <a:pPr algn="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7062B887-5F62-4EC9-92DC-B9D614868B06}" type="slidenum">
              <a:rPr lang="it-IT" altLang="it-IT" sz="1200">
                <a:solidFill>
                  <a:srgbClr val="FFFFFF"/>
                </a:solidFill>
                <a:latin typeface="Arial" charset="0"/>
              </a:rPr>
              <a:pPr algn="r">
                <a:buClrTx/>
                <a:buFontTx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7</a:t>
            </a:fld>
            <a:endParaRPr lang="it-IT" altLang="it-IT" sz="1200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150534" name="Rectangle 4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71575" y="706438"/>
            <a:ext cx="4518025" cy="3387725"/>
          </a:xfrm>
          <a:solidFill>
            <a:srgbClr val="FFFFFF"/>
          </a:solidFill>
          <a:ln/>
        </p:spPr>
      </p:sp>
      <p:sp>
        <p:nvSpPr>
          <p:cNvPr id="150535" name="Text Box 5"/>
          <p:cNvSpPr txBox="1">
            <a:spLocks noChangeArrowheads="1"/>
          </p:cNvSpPr>
          <p:nvPr/>
        </p:nvSpPr>
        <p:spPr bwMode="auto">
          <a:xfrm>
            <a:off x="914400" y="4376738"/>
            <a:ext cx="5032375" cy="40957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it-IT" altLang="it-IT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18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round/>
            <a:headEnd/>
            <a:tailEnd/>
          </a:ln>
        </p:spPr>
        <p:txBody>
          <a:bodyPr/>
          <a:lstStyle/>
          <a:p>
            <a:fld id="{F966834D-1C78-4B73-B19F-1736C67AF8B3}" type="slidenum">
              <a:rPr lang="it-IT" altLang="it-IT" smtClean="0"/>
              <a:pPr/>
              <a:t>8</a:t>
            </a:fld>
            <a:endParaRPr lang="it-IT" altLang="it-IT" smtClean="0"/>
          </a:p>
        </p:txBody>
      </p:sp>
      <p:sp>
        <p:nvSpPr>
          <p:cNvPr id="120835" name="Text Box 1"/>
          <p:cNvSpPr txBox="1">
            <a:spLocks noChangeArrowheads="1"/>
          </p:cNvSpPr>
          <p:nvPr/>
        </p:nvSpPr>
        <p:spPr bwMode="auto">
          <a:xfrm>
            <a:off x="3884613" y="8685213"/>
            <a:ext cx="2955925" cy="4413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 anchor="b"/>
          <a:lstStyle/>
          <a:p>
            <a:pPr algn="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C51DED9D-BC94-4414-8D32-0EF6F902B81E}" type="slidenum">
              <a:rPr lang="it-IT" altLang="it-IT" sz="1200">
                <a:solidFill>
                  <a:srgbClr val="000000"/>
                </a:solidFill>
                <a:latin typeface="Arial" charset="0"/>
              </a:rPr>
              <a:pPr algn="r">
                <a:buClrTx/>
                <a:buFontTx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8</a:t>
            </a:fld>
            <a:endParaRPr lang="it-IT" altLang="it-IT" sz="12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20836" name="Text Box 2"/>
          <p:cNvSpPr txBox="1">
            <a:spLocks noChangeArrowheads="1"/>
          </p:cNvSpPr>
          <p:nvPr/>
        </p:nvSpPr>
        <p:spPr bwMode="auto">
          <a:xfrm>
            <a:off x="3884613" y="8685213"/>
            <a:ext cx="2968625" cy="4540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 anchor="b"/>
          <a:lstStyle/>
          <a:p>
            <a:pPr algn="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F8B372B7-E019-4D61-B2B2-2BA3829CB5A8}" type="slidenum">
              <a:rPr lang="it-IT" altLang="it-IT" sz="1200">
                <a:solidFill>
                  <a:srgbClr val="000000"/>
                </a:solidFill>
                <a:latin typeface="Arial" charset="0"/>
              </a:rPr>
              <a:pPr algn="r">
                <a:buClrTx/>
                <a:buFontTx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8</a:t>
            </a:fld>
            <a:endParaRPr lang="it-IT" altLang="it-IT" sz="12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20837" name="Rectangle 3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120838" name="Text Box 4"/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it-IT" altLang="it-IT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18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round/>
            <a:headEnd/>
            <a:tailEnd/>
          </a:ln>
        </p:spPr>
        <p:txBody>
          <a:bodyPr/>
          <a:lstStyle/>
          <a:p>
            <a:fld id="{39F9047E-AC9A-4CC6-9C1C-367D0A21DAE0}" type="slidenum">
              <a:rPr lang="it-IT" altLang="it-IT" smtClean="0"/>
              <a:pPr/>
              <a:t>9</a:t>
            </a:fld>
            <a:endParaRPr lang="it-IT" altLang="it-IT" smtClean="0"/>
          </a:p>
        </p:txBody>
      </p:sp>
      <p:sp>
        <p:nvSpPr>
          <p:cNvPr id="124931" name="Text Box 1"/>
          <p:cNvSpPr txBox="1">
            <a:spLocks noChangeArrowheads="1"/>
          </p:cNvSpPr>
          <p:nvPr/>
        </p:nvSpPr>
        <p:spPr bwMode="auto">
          <a:xfrm>
            <a:off x="3884613" y="8685213"/>
            <a:ext cx="2955925" cy="4413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 anchor="b"/>
          <a:lstStyle/>
          <a:p>
            <a:pPr algn="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434A1D9D-EC3D-421F-AF33-5C6469A5448F}" type="slidenum">
              <a:rPr lang="it-IT" altLang="it-IT" sz="1200">
                <a:solidFill>
                  <a:srgbClr val="000000"/>
                </a:solidFill>
                <a:latin typeface="Arial" charset="0"/>
              </a:rPr>
              <a:pPr algn="r">
                <a:buClrTx/>
                <a:buFontTx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9</a:t>
            </a:fld>
            <a:endParaRPr lang="it-IT" altLang="it-IT" sz="12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24932" name="Text Box 2"/>
          <p:cNvSpPr txBox="1">
            <a:spLocks noChangeArrowheads="1"/>
          </p:cNvSpPr>
          <p:nvPr/>
        </p:nvSpPr>
        <p:spPr bwMode="auto">
          <a:xfrm>
            <a:off x="3884613" y="8685213"/>
            <a:ext cx="2968625" cy="4540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 anchor="b"/>
          <a:lstStyle/>
          <a:p>
            <a:pPr algn="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FF9EF901-E32A-4D88-B60B-D35D418487B5}" type="slidenum">
              <a:rPr lang="it-IT" altLang="it-IT" sz="1200">
                <a:solidFill>
                  <a:srgbClr val="000000"/>
                </a:solidFill>
                <a:latin typeface="Arial" charset="0"/>
              </a:rPr>
              <a:pPr algn="r">
                <a:buClrTx/>
                <a:buFontTx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9</a:t>
            </a:fld>
            <a:endParaRPr lang="it-IT" altLang="it-IT" sz="12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24933" name="Rectangle 3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124934" name="Text Box 4"/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it-IT" altLang="it-IT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18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round/>
            <a:headEnd/>
            <a:tailEnd/>
          </a:ln>
        </p:spPr>
        <p:txBody>
          <a:bodyPr/>
          <a:lstStyle/>
          <a:p>
            <a:fld id="{291FE08A-4911-48FA-A5CE-5DF291EED8AF}" type="slidenum">
              <a:rPr lang="it-IT" altLang="it-IT" smtClean="0"/>
              <a:pPr/>
              <a:t>10</a:t>
            </a:fld>
            <a:endParaRPr lang="it-IT" altLang="it-IT" smtClean="0"/>
          </a:p>
        </p:txBody>
      </p:sp>
      <p:sp>
        <p:nvSpPr>
          <p:cNvPr id="125955" name="Text Box 1"/>
          <p:cNvSpPr txBox="1">
            <a:spLocks noChangeArrowheads="1"/>
          </p:cNvSpPr>
          <p:nvPr/>
        </p:nvSpPr>
        <p:spPr bwMode="auto">
          <a:xfrm>
            <a:off x="3884613" y="8685213"/>
            <a:ext cx="2955925" cy="4413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 anchor="b"/>
          <a:lstStyle/>
          <a:p>
            <a:pPr algn="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98B138D4-D2EA-4E79-883F-59FA27D921D1}" type="slidenum">
              <a:rPr lang="it-IT" altLang="it-IT" sz="1200">
                <a:solidFill>
                  <a:srgbClr val="000000"/>
                </a:solidFill>
                <a:latin typeface="Arial" charset="0"/>
              </a:rPr>
              <a:pPr algn="r">
                <a:buClrTx/>
                <a:buFontTx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10</a:t>
            </a:fld>
            <a:endParaRPr lang="it-IT" altLang="it-IT" sz="12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25956" name="Text Box 2"/>
          <p:cNvSpPr txBox="1">
            <a:spLocks noChangeArrowheads="1"/>
          </p:cNvSpPr>
          <p:nvPr/>
        </p:nvSpPr>
        <p:spPr bwMode="auto">
          <a:xfrm>
            <a:off x="3884613" y="8685213"/>
            <a:ext cx="2968625" cy="4540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 anchor="b"/>
          <a:lstStyle/>
          <a:p>
            <a:pPr algn="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1E0F8839-CCB1-4EE0-857C-A7B62C6F2F33}" type="slidenum">
              <a:rPr lang="it-IT" altLang="it-IT" sz="1200">
                <a:solidFill>
                  <a:srgbClr val="000000"/>
                </a:solidFill>
                <a:latin typeface="Arial" charset="0"/>
              </a:rPr>
              <a:pPr algn="r">
                <a:buClrTx/>
                <a:buFontTx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10</a:t>
            </a:fld>
            <a:endParaRPr lang="it-IT" altLang="it-IT" sz="12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25957" name="Rectangle 3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125958" name="Text Box 4"/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it-IT" altLang="it-IT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18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round/>
            <a:headEnd/>
            <a:tailEnd/>
          </a:ln>
        </p:spPr>
        <p:txBody>
          <a:bodyPr/>
          <a:lstStyle/>
          <a:p>
            <a:fld id="{74B60529-49D9-443C-9AB7-EA1E2E49C58B}" type="slidenum">
              <a:rPr lang="it-IT" altLang="it-IT" smtClean="0"/>
              <a:pPr/>
              <a:t>11</a:t>
            </a:fld>
            <a:endParaRPr lang="it-IT" altLang="it-IT" smtClean="0"/>
          </a:p>
        </p:txBody>
      </p:sp>
      <p:sp>
        <p:nvSpPr>
          <p:cNvPr id="106499" name="Text Box 1"/>
          <p:cNvSpPr txBox="1">
            <a:spLocks noChangeArrowheads="1"/>
          </p:cNvSpPr>
          <p:nvPr/>
        </p:nvSpPr>
        <p:spPr bwMode="auto">
          <a:xfrm>
            <a:off x="3884613" y="8685213"/>
            <a:ext cx="2955925" cy="4413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 anchor="b"/>
          <a:lstStyle/>
          <a:p>
            <a:pPr algn="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49A8CE5F-18F0-43EA-91E4-B5B2C42EE262}" type="slidenum">
              <a:rPr lang="it-IT" altLang="it-IT" sz="1200">
                <a:solidFill>
                  <a:srgbClr val="000000"/>
                </a:solidFill>
                <a:latin typeface="Arial" charset="0"/>
              </a:rPr>
              <a:pPr algn="r">
                <a:buClrTx/>
                <a:buFontTx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11</a:t>
            </a:fld>
            <a:endParaRPr lang="it-IT" altLang="it-IT" sz="12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06500" name="Text Box 2"/>
          <p:cNvSpPr txBox="1">
            <a:spLocks noChangeArrowheads="1"/>
          </p:cNvSpPr>
          <p:nvPr/>
        </p:nvSpPr>
        <p:spPr bwMode="auto">
          <a:xfrm>
            <a:off x="3884613" y="8685213"/>
            <a:ext cx="2968625" cy="4540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 anchor="b"/>
          <a:lstStyle/>
          <a:p>
            <a:pPr algn="r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fld id="{50EA2C19-6BC2-4CA1-90E2-75597DA130F8}" type="slidenum">
              <a:rPr lang="it-IT" altLang="it-IT" sz="1200">
                <a:solidFill>
                  <a:srgbClr val="000000"/>
                </a:solidFill>
                <a:latin typeface="Arial" charset="0"/>
              </a:rPr>
              <a:pPr algn="r">
                <a:buClrTx/>
                <a:buFontTx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t>11</a:t>
            </a:fld>
            <a:endParaRPr lang="it-IT" altLang="it-IT" sz="12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06501" name="Rectangle 3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106502" name="Text Box 4"/>
          <p:cNvSpPr txBox="1">
            <a:spLocks noChangeArrowheads="1"/>
          </p:cNvSpPr>
          <p:nvPr/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it-IT" altLang="it-I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ottotitolo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it-IT" smtClean="0"/>
              <a:t>Fare clic per modificare lo stile del sottotitolo dello schema</a:t>
            </a:r>
            <a:endParaRPr kumimoji="0" lang="en-US"/>
          </a:p>
        </p:txBody>
      </p:sp>
      <p:sp>
        <p:nvSpPr>
          <p:cNvPr id="28" name="Titolo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cxnSp>
        <p:nvCxnSpPr>
          <p:cNvPr id="8" name="Connettore 1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ttore 1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vale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Segnaposto data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87B53-3E57-4ED2-B32B-407414943CC1}" type="datetimeFigureOut">
              <a:rPr lang="it-IT" smtClean="0"/>
              <a:pPr/>
              <a:t>16/10/15</a:t>
            </a:fld>
            <a:endParaRPr lang="it-IT"/>
          </a:p>
        </p:txBody>
      </p:sp>
      <p:sp>
        <p:nvSpPr>
          <p:cNvPr id="16" name="Segnaposto numero diapositiva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70BAD71-3FBE-4234-9125-AED4DFD2BAB6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17" name="Segnaposto piè di pagina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87B53-3E57-4ED2-B32B-407414943CC1}" type="datetimeFigureOut">
              <a:rPr lang="it-IT" smtClean="0"/>
              <a:pPr/>
              <a:t>16/10/15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BAD71-3FBE-4234-9125-AED4DFD2BAB6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87B53-3E57-4ED2-B32B-407414943CC1}" type="datetimeFigureOut">
              <a:rPr lang="it-IT" smtClean="0"/>
              <a:pPr/>
              <a:t>16/10/15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BAD71-3FBE-4234-9125-AED4DFD2BAB6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egnaposto contenuto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14" name="Segnaposto data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F9A87B53-3E57-4ED2-B32B-407414943CC1}" type="datetimeFigureOut">
              <a:rPr lang="it-IT" smtClean="0"/>
              <a:pPr/>
              <a:t>16/10/15</a:t>
            </a:fld>
            <a:endParaRPr lang="it-IT"/>
          </a:p>
        </p:txBody>
      </p:sp>
      <p:sp>
        <p:nvSpPr>
          <p:cNvPr id="15" name="Segnaposto numero diapositiva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C70BAD71-3FBE-4234-9125-AED4DFD2BAB6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16" name="Segnaposto piè di pagina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17" name="Titolo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87B53-3E57-4ED2-B32B-407414943CC1}" type="datetimeFigureOut">
              <a:rPr lang="it-IT" smtClean="0"/>
              <a:pPr/>
              <a:t>16/10/15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BAD71-3FBE-4234-9125-AED4DFD2BAB6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cxnSp>
        <p:nvCxnSpPr>
          <p:cNvPr id="7" name="Connettore 1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87B53-3E57-4ED2-B32B-407414943CC1}" type="datetimeFigureOut">
              <a:rPr lang="it-IT" smtClean="0"/>
              <a:pPr/>
              <a:t>16/10/15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BAD71-3FBE-4234-9125-AED4DFD2BAB6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11" name="Segnaposto contenuto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13" name="Segnaposto contenuto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BAD71-3FBE-4234-9125-AED4DFD2BAB6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87B53-3E57-4ED2-B32B-407414943CC1}" type="datetimeFigureOut">
              <a:rPr lang="it-IT" smtClean="0"/>
              <a:pPr/>
              <a:t>16/10/15</a:t>
            </a:fld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32" name="Segnaposto contenuto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34" name="Segnaposto contenuto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12" name="Segnaposto testo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cxnSp>
        <p:nvCxnSpPr>
          <p:cNvPr id="10" name="Connettore 1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ttore 1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87B53-3E57-4ED2-B32B-407414943CC1}" type="datetimeFigureOut">
              <a:rPr lang="it-IT" smtClean="0"/>
              <a:pPr/>
              <a:t>16/10/15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BAD71-3FBE-4234-9125-AED4DFD2BAB6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87B53-3E57-4ED2-B32B-407414943CC1}" type="datetimeFigureOut">
              <a:rPr lang="it-IT" smtClean="0"/>
              <a:pPr/>
              <a:t>16/10/15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BAD71-3FBE-4234-9125-AED4DFD2BAB6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egnaposto contenuto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31" name="Titolo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8" name="Segnaposto data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F9A87B53-3E57-4ED2-B32B-407414943CC1}" type="datetimeFigureOut">
              <a:rPr lang="it-IT" smtClean="0"/>
              <a:pPr/>
              <a:t>16/10/15</a:t>
            </a:fld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C70BAD71-3FBE-4234-9125-AED4DFD2BAB6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10" name="Segnaposto piè di pagina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it-IT" smtClean="0"/>
              <a:t>Fare clic sull'icona per inserire un'immagine</a:t>
            </a:r>
            <a:endParaRPr kumimoji="0" lang="en-US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8" name="Segnaposto data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A87B53-3E57-4ED2-B32B-407414943CC1}" type="datetimeFigureOut">
              <a:rPr lang="it-IT" smtClean="0"/>
              <a:pPr/>
              <a:t>16/10/15</a:t>
            </a:fld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70BAD71-3FBE-4234-9125-AED4DFD2BAB6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10" name="Segnaposto piè di pagina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egnaposto testo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  <a:p>
            <a:pPr lvl="1" eaLnBrk="1" latinLnBrk="0" hangingPunct="1"/>
            <a:r>
              <a:rPr kumimoji="0" lang="it-IT" smtClean="0"/>
              <a:t>Secondo livello</a:t>
            </a:r>
          </a:p>
          <a:p>
            <a:pPr lvl="2" eaLnBrk="1" latinLnBrk="0" hangingPunct="1"/>
            <a:r>
              <a:rPr kumimoji="0" lang="it-IT" smtClean="0"/>
              <a:t>Terzo livello</a:t>
            </a:r>
          </a:p>
          <a:p>
            <a:pPr lvl="3" eaLnBrk="1" latinLnBrk="0" hangingPunct="1"/>
            <a:r>
              <a:rPr kumimoji="0" lang="it-IT" smtClean="0"/>
              <a:t>Quarto livello</a:t>
            </a:r>
          </a:p>
          <a:p>
            <a:pPr lvl="4" eaLnBrk="1" latinLnBrk="0" hangingPunct="1"/>
            <a:r>
              <a:rPr kumimoji="0" lang="it-IT" smtClean="0"/>
              <a:t>Quinto livello</a:t>
            </a:r>
            <a:endParaRPr kumimoji="0" lang="en-US"/>
          </a:p>
        </p:txBody>
      </p:sp>
      <p:sp>
        <p:nvSpPr>
          <p:cNvPr id="24" name="Segnaposto data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F9A87B53-3E57-4ED2-B32B-407414943CC1}" type="datetimeFigureOut">
              <a:rPr lang="it-IT" smtClean="0"/>
              <a:pPr/>
              <a:t>16/10/15</a:t>
            </a:fld>
            <a:endParaRPr lang="it-IT"/>
          </a:p>
        </p:txBody>
      </p:sp>
      <p:sp>
        <p:nvSpPr>
          <p:cNvPr id="10" name="Segnaposto piè di pagina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it-IT"/>
          </a:p>
        </p:txBody>
      </p:sp>
      <p:sp>
        <p:nvSpPr>
          <p:cNvPr id="22" name="Segnaposto numero diapositiva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C70BAD71-3FBE-4234-9125-AED4DFD2BAB6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5" name="Segnaposto titolo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1.bin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4" Type="http://schemas.openxmlformats.org/officeDocument/2006/relationships/oleObject" Target="../embeddings/oleObject2.bin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4" Type="http://schemas.openxmlformats.org/officeDocument/2006/relationships/oleObject" Target="../embeddings/oleObject3.bin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www.aslbrescia.it" TargetMode="Externa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aslbrescia.it" TargetMode="External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slbrescia.it" TargetMode="External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67544" y="3212976"/>
            <a:ext cx="8229600" cy="4572000"/>
          </a:xfrm>
        </p:spPr>
        <p:txBody>
          <a:bodyPr/>
          <a:lstStyle/>
          <a:p>
            <a:r>
              <a:rPr lang="it-IT" dirty="0" smtClean="0"/>
              <a:t>Desenzano del Garda    17 ottobre 2015                          Aula Magna A. </a:t>
            </a:r>
            <a:r>
              <a:rPr lang="it-IT" dirty="0" err="1" smtClean="0"/>
              <a:t>Doninelli</a:t>
            </a:r>
            <a:endParaRPr lang="it-IT" dirty="0" smtClean="0"/>
          </a:p>
          <a:p>
            <a:endParaRPr lang="it-IT" dirty="0" smtClean="0"/>
          </a:p>
          <a:p>
            <a:r>
              <a:rPr lang="it-IT" dirty="0" smtClean="0"/>
              <a:t>Dott. Ettore Maria Barba</a:t>
            </a:r>
          </a:p>
          <a:p>
            <a:r>
              <a:rPr lang="it-IT" dirty="0" smtClean="0"/>
              <a:t>Medico di Medicina Generale in Desenzano  </a:t>
            </a:r>
            <a:endParaRPr lang="it-IT" dirty="0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39552" y="1700808"/>
            <a:ext cx="8157592" cy="931168"/>
          </a:xfrm>
        </p:spPr>
        <p:txBody>
          <a:bodyPr>
            <a:normAutofit fontScale="90000"/>
          </a:bodyPr>
          <a:lstStyle/>
          <a:p>
            <a:r>
              <a:rPr lang="it-IT" dirty="0" smtClean="0"/>
              <a:t>    LO SCOMPENSO CARDIACO</a:t>
            </a:r>
            <a:br>
              <a:rPr lang="it-IT" dirty="0" smtClean="0"/>
            </a:br>
            <a:r>
              <a:rPr lang="it-IT" dirty="0" smtClean="0"/>
              <a:t>Il problema nella quotidianità del MMG.</a:t>
            </a:r>
            <a:endParaRPr lang="it-IT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1"/>
          <p:cNvSpPr>
            <a:spLocks noChangeArrowheads="1"/>
          </p:cNvSpPr>
          <p:nvPr/>
        </p:nvSpPr>
        <p:spPr bwMode="auto">
          <a:xfrm>
            <a:off x="611560" y="404664"/>
            <a:ext cx="8518153" cy="13685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5pPr>
            <a:lvl6pPr marL="25146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6pPr>
            <a:lvl7pPr marL="29718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7pPr>
            <a:lvl8pPr marL="34290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8pPr>
            <a:lvl9pPr marL="38862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9pPr>
          </a:lstStyle>
          <a:p>
            <a:pPr>
              <a:buClrTx/>
              <a:buFontTx/>
              <a:buNone/>
              <a:defRPr/>
            </a:pPr>
            <a:r>
              <a:rPr lang="it-IT" altLang="it-IT" sz="5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6" charset="0"/>
                <a:cs typeface="Times New Roman" pitchFamily="16" charset="0"/>
              </a:rPr>
              <a:t>Epidemiologia </a:t>
            </a:r>
          </a:p>
          <a:p>
            <a:pPr>
              <a:buClrTx/>
              <a:buFontTx/>
              <a:buNone/>
              <a:defRPr/>
            </a:pPr>
            <a:r>
              <a:rPr lang="it-IT" altLang="it-IT" sz="28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Italia</a:t>
            </a:r>
          </a:p>
        </p:txBody>
      </p:sp>
      <p:sp>
        <p:nvSpPr>
          <p:cNvPr id="32770" name="Rectangle 2"/>
          <p:cNvSpPr>
            <a:spLocks noChangeArrowheads="1"/>
          </p:cNvSpPr>
          <p:nvPr/>
        </p:nvSpPr>
        <p:spPr bwMode="auto">
          <a:xfrm>
            <a:off x="467543" y="2205038"/>
            <a:ext cx="8425631" cy="26552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5pPr>
            <a:lvl6pPr marL="25146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6pPr>
            <a:lvl7pPr marL="29718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7pPr>
            <a:lvl8pPr marL="34290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8pPr>
            <a:lvl9pPr marL="38862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9pPr>
          </a:lstStyle>
          <a:p>
            <a:pPr>
              <a:lnSpc>
                <a:spcPct val="130000"/>
              </a:lnSpc>
              <a:spcBef>
                <a:spcPts val="800"/>
              </a:spcBef>
              <a:buClrTx/>
              <a:buFontTx/>
              <a:buNone/>
              <a:defRPr/>
            </a:pPr>
            <a:r>
              <a:rPr lang="it-IT" altLang="it-IT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6" charset="0"/>
                <a:cs typeface="Times New Roman" pitchFamily="16" charset="0"/>
              </a:rPr>
              <a:t>Un medico di medicina generale con </a:t>
            </a:r>
            <a:r>
              <a:rPr lang="it-IT" altLang="it-IT" sz="3200" b="1" i="1" dirty="0" smtClean="0">
                <a:solidFill>
                  <a:srgbClr val="47FFD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6" charset="0"/>
                <a:cs typeface="Times New Roman" pitchFamily="16" charset="0"/>
              </a:rPr>
              <a:t>1000 assistiti</a:t>
            </a:r>
            <a:r>
              <a:rPr lang="it-IT" altLang="it-IT" sz="3200" b="1" dirty="0" smtClean="0">
                <a:solidFill>
                  <a:srgbClr val="47FFD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6" charset="0"/>
                <a:cs typeface="Times New Roman" pitchFamily="16" charset="0"/>
              </a:rPr>
              <a:t> </a:t>
            </a:r>
            <a:r>
              <a:rPr lang="it-IT" altLang="it-IT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6" charset="0"/>
                <a:cs typeface="Times New Roman" pitchFamily="16" charset="0"/>
              </a:rPr>
              <a:t>avrà in media </a:t>
            </a:r>
            <a:r>
              <a:rPr lang="it-IT" altLang="it-IT" sz="3200" b="1" i="1" u="sng" dirty="0" smtClean="0">
                <a:solidFill>
                  <a:srgbClr val="00F8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6" charset="0"/>
                <a:cs typeface="Times New Roman" pitchFamily="16" charset="0"/>
              </a:rPr>
              <a:t>20 pazienti</a:t>
            </a:r>
            <a:r>
              <a:rPr lang="it-IT" altLang="it-IT" sz="3200" b="1" dirty="0" smtClean="0">
                <a:solidFill>
                  <a:srgbClr val="00F8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6" charset="0"/>
                <a:cs typeface="Times New Roman" pitchFamily="16" charset="0"/>
              </a:rPr>
              <a:t> </a:t>
            </a:r>
            <a:r>
              <a:rPr lang="it-IT" altLang="it-IT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6" charset="0"/>
                <a:cs typeface="Times New Roman" pitchFamily="16" charset="0"/>
              </a:rPr>
              <a:t>affetti da </a:t>
            </a:r>
            <a:r>
              <a:rPr lang="it-IT" altLang="it-IT" sz="3200" b="1" i="1" u="sng" dirty="0" smtClean="0">
                <a:solidFill>
                  <a:srgbClr val="00F8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6" charset="0"/>
                <a:cs typeface="Times New Roman" pitchFamily="16" charset="0"/>
              </a:rPr>
              <a:t>scompenso cardiaco</a:t>
            </a:r>
            <a:r>
              <a:rPr lang="it-IT" altLang="it-IT" sz="3200" b="1" dirty="0" smtClean="0">
                <a:solidFill>
                  <a:srgbClr val="00F8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6" charset="0"/>
                <a:cs typeface="Times New Roman" pitchFamily="16" charset="0"/>
              </a:rPr>
              <a:t> </a:t>
            </a:r>
            <a:r>
              <a:rPr lang="it-IT" altLang="it-IT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6" charset="0"/>
                <a:cs typeface="Times New Roman" pitchFamily="16" charset="0"/>
              </a:rPr>
              <a:t>e circa </a:t>
            </a:r>
            <a:r>
              <a:rPr lang="it-IT" altLang="it-IT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6" charset="0"/>
                <a:cs typeface="Times New Roman" pitchFamily="16" charset="0"/>
              </a:rPr>
              <a:t>50</a:t>
            </a:r>
            <a:r>
              <a:rPr lang="it-IT" altLang="it-IT" sz="3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6" charset="0"/>
                <a:cs typeface="Times New Roman" pitchFamily="16" charset="0"/>
              </a:rPr>
              <a:t> con disfunzione ventricolare sinistra asintomatica.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"/>
          <p:cNvGrpSpPr>
            <a:grpSpLocks/>
          </p:cNvGrpSpPr>
          <p:nvPr/>
        </p:nvGrpSpPr>
        <p:grpSpPr bwMode="auto">
          <a:xfrm>
            <a:off x="-2532063" y="703263"/>
            <a:ext cx="13463588" cy="7332662"/>
            <a:chOff x="-1595" y="443"/>
            <a:chExt cx="8481" cy="4619"/>
          </a:xfrm>
        </p:grpSpPr>
        <p:sp>
          <p:nvSpPr>
            <p:cNvPr id="13331" name="Freeform 2"/>
            <p:cNvSpPr>
              <a:spLocks noChangeArrowheads="1"/>
            </p:cNvSpPr>
            <p:nvPr/>
          </p:nvSpPr>
          <p:spPr bwMode="auto">
            <a:xfrm>
              <a:off x="2838" y="1775"/>
              <a:ext cx="444" cy="498"/>
            </a:xfrm>
            <a:custGeom>
              <a:avLst/>
              <a:gdLst>
                <a:gd name="T0" fmla="*/ 0 w 1824"/>
                <a:gd name="T1" fmla="*/ 0 h 2041"/>
                <a:gd name="T2" fmla="*/ 0 w 1824"/>
                <a:gd name="T3" fmla="*/ 0 h 2041"/>
                <a:gd name="T4" fmla="*/ 0 w 1824"/>
                <a:gd name="T5" fmla="*/ 0 h 2041"/>
                <a:gd name="T6" fmla="*/ 0 w 1824"/>
                <a:gd name="T7" fmla="*/ 0 h 2041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824"/>
                <a:gd name="T13" fmla="*/ 0 h 2041"/>
                <a:gd name="T14" fmla="*/ 1824 w 1824"/>
                <a:gd name="T15" fmla="*/ 2041 h 2041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824" h="2041">
                  <a:moveTo>
                    <a:pt x="0" y="0"/>
                  </a:moveTo>
                  <a:lnTo>
                    <a:pt x="636" y="2041"/>
                  </a:lnTo>
                  <a:lnTo>
                    <a:pt x="1824" y="98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F8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3332" name="Rectangle 3"/>
            <p:cNvSpPr>
              <a:spLocks noChangeArrowheads="1"/>
            </p:cNvSpPr>
            <p:nvPr/>
          </p:nvSpPr>
          <p:spPr bwMode="auto">
            <a:xfrm>
              <a:off x="865" y="899"/>
              <a:ext cx="3490" cy="3278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it-IT" altLang="it-IT"/>
            </a:p>
          </p:txBody>
        </p:sp>
        <p:sp>
          <p:nvSpPr>
            <p:cNvPr id="13333" name="Rectangle 4"/>
            <p:cNvSpPr>
              <a:spLocks noChangeArrowheads="1"/>
            </p:cNvSpPr>
            <p:nvPr/>
          </p:nvSpPr>
          <p:spPr bwMode="auto">
            <a:xfrm>
              <a:off x="-1595" y="443"/>
              <a:ext cx="8481" cy="4619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it-IT" altLang="it-IT"/>
            </a:p>
          </p:txBody>
        </p:sp>
        <p:sp>
          <p:nvSpPr>
            <p:cNvPr id="13334" name="Line 5"/>
            <p:cNvSpPr>
              <a:spLocks noChangeShapeType="1"/>
            </p:cNvSpPr>
            <p:nvPr/>
          </p:nvSpPr>
          <p:spPr bwMode="auto">
            <a:xfrm flipH="1">
              <a:off x="2267" y="1032"/>
              <a:ext cx="340" cy="588"/>
            </a:xfrm>
            <a:prstGeom prst="line">
              <a:avLst/>
            </a:prstGeom>
            <a:noFill/>
            <a:ln w="9360">
              <a:solidFill>
                <a:srgbClr val="FFFFFF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  <p:sp>
          <p:nvSpPr>
            <p:cNvPr id="13335" name="Line 6"/>
            <p:cNvSpPr>
              <a:spLocks noChangeShapeType="1"/>
            </p:cNvSpPr>
            <p:nvPr/>
          </p:nvSpPr>
          <p:spPr bwMode="auto">
            <a:xfrm>
              <a:off x="1064" y="3856"/>
              <a:ext cx="2412" cy="0"/>
            </a:xfrm>
            <a:prstGeom prst="line">
              <a:avLst/>
            </a:prstGeom>
            <a:noFill/>
            <a:ln w="9360">
              <a:solidFill>
                <a:srgbClr val="FFFFFF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  <p:sp>
          <p:nvSpPr>
            <p:cNvPr id="13336" name="Line 7"/>
            <p:cNvSpPr>
              <a:spLocks noChangeShapeType="1"/>
            </p:cNvSpPr>
            <p:nvPr/>
          </p:nvSpPr>
          <p:spPr bwMode="auto">
            <a:xfrm flipV="1">
              <a:off x="3488" y="3249"/>
              <a:ext cx="657" cy="607"/>
            </a:xfrm>
            <a:prstGeom prst="line">
              <a:avLst/>
            </a:prstGeom>
            <a:noFill/>
            <a:ln w="9360">
              <a:solidFill>
                <a:srgbClr val="FFFFFF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  <p:sp>
          <p:nvSpPr>
            <p:cNvPr id="13337" name="Line 8"/>
            <p:cNvSpPr>
              <a:spLocks noChangeShapeType="1"/>
            </p:cNvSpPr>
            <p:nvPr/>
          </p:nvSpPr>
          <p:spPr bwMode="auto">
            <a:xfrm flipH="1" flipV="1">
              <a:off x="3751" y="2682"/>
              <a:ext cx="406" cy="579"/>
            </a:xfrm>
            <a:prstGeom prst="line">
              <a:avLst/>
            </a:prstGeom>
            <a:noFill/>
            <a:ln w="9360">
              <a:solidFill>
                <a:srgbClr val="FFFFFF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  <p:sp>
          <p:nvSpPr>
            <p:cNvPr id="13338" name="Line 9"/>
            <p:cNvSpPr>
              <a:spLocks noChangeShapeType="1"/>
            </p:cNvSpPr>
            <p:nvPr/>
          </p:nvSpPr>
          <p:spPr bwMode="auto">
            <a:xfrm flipH="1" flipV="1">
              <a:off x="3252" y="3126"/>
              <a:ext cx="236" cy="730"/>
            </a:xfrm>
            <a:prstGeom prst="line">
              <a:avLst/>
            </a:prstGeom>
            <a:noFill/>
            <a:ln w="9360">
              <a:solidFill>
                <a:srgbClr val="FFFFFF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  <p:sp>
          <p:nvSpPr>
            <p:cNvPr id="13339" name="Line 10"/>
            <p:cNvSpPr>
              <a:spLocks noChangeShapeType="1"/>
            </p:cNvSpPr>
            <p:nvPr/>
          </p:nvSpPr>
          <p:spPr bwMode="auto">
            <a:xfrm>
              <a:off x="2201" y="1775"/>
              <a:ext cx="625" cy="0"/>
            </a:xfrm>
            <a:prstGeom prst="line">
              <a:avLst/>
            </a:prstGeom>
            <a:noFill/>
            <a:ln w="9360">
              <a:solidFill>
                <a:srgbClr val="FFFFFF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  <p:sp>
          <p:nvSpPr>
            <p:cNvPr id="13340" name="Line 11"/>
            <p:cNvSpPr>
              <a:spLocks noChangeShapeType="1"/>
            </p:cNvSpPr>
            <p:nvPr/>
          </p:nvSpPr>
          <p:spPr bwMode="auto">
            <a:xfrm>
              <a:off x="1844" y="2428"/>
              <a:ext cx="1210" cy="0"/>
            </a:xfrm>
            <a:prstGeom prst="line">
              <a:avLst/>
            </a:prstGeom>
            <a:noFill/>
            <a:ln w="9360">
              <a:solidFill>
                <a:srgbClr val="FFFFFF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  <p:sp>
          <p:nvSpPr>
            <p:cNvPr id="13341" name="Line 12"/>
            <p:cNvSpPr>
              <a:spLocks noChangeShapeType="1"/>
            </p:cNvSpPr>
            <p:nvPr/>
          </p:nvSpPr>
          <p:spPr bwMode="auto">
            <a:xfrm>
              <a:off x="1456" y="3138"/>
              <a:ext cx="1796" cy="0"/>
            </a:xfrm>
            <a:prstGeom prst="line">
              <a:avLst/>
            </a:prstGeom>
            <a:noFill/>
            <a:ln w="9360">
              <a:solidFill>
                <a:srgbClr val="FFFFFF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  <p:sp>
          <p:nvSpPr>
            <p:cNvPr id="13342" name="Line 13"/>
            <p:cNvSpPr>
              <a:spLocks noChangeShapeType="1"/>
            </p:cNvSpPr>
            <p:nvPr/>
          </p:nvSpPr>
          <p:spPr bwMode="auto">
            <a:xfrm flipV="1">
              <a:off x="3264" y="2682"/>
              <a:ext cx="487" cy="456"/>
            </a:xfrm>
            <a:prstGeom prst="line">
              <a:avLst/>
            </a:prstGeom>
            <a:noFill/>
            <a:ln w="9360">
              <a:solidFill>
                <a:srgbClr val="FFFFFF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  <p:sp>
          <p:nvSpPr>
            <p:cNvPr id="13343" name="Line 14"/>
            <p:cNvSpPr>
              <a:spLocks noChangeShapeType="1"/>
            </p:cNvSpPr>
            <p:nvPr/>
          </p:nvSpPr>
          <p:spPr bwMode="auto">
            <a:xfrm flipV="1">
              <a:off x="3047" y="2134"/>
              <a:ext cx="323" cy="310"/>
            </a:xfrm>
            <a:prstGeom prst="line">
              <a:avLst/>
            </a:prstGeom>
            <a:noFill/>
            <a:ln w="9360">
              <a:solidFill>
                <a:srgbClr val="FFFFFF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  <p:sp>
          <p:nvSpPr>
            <p:cNvPr id="13344" name="Line 15"/>
            <p:cNvSpPr>
              <a:spLocks noChangeShapeType="1"/>
            </p:cNvSpPr>
            <p:nvPr/>
          </p:nvSpPr>
          <p:spPr bwMode="auto">
            <a:xfrm flipV="1">
              <a:off x="2838" y="1606"/>
              <a:ext cx="164" cy="169"/>
            </a:xfrm>
            <a:prstGeom prst="line">
              <a:avLst/>
            </a:prstGeom>
            <a:noFill/>
            <a:ln w="9360">
              <a:solidFill>
                <a:srgbClr val="FFFFFF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  <p:sp>
          <p:nvSpPr>
            <p:cNvPr id="13345" name="Line 16"/>
            <p:cNvSpPr>
              <a:spLocks noChangeShapeType="1"/>
            </p:cNvSpPr>
            <p:nvPr/>
          </p:nvSpPr>
          <p:spPr bwMode="auto">
            <a:xfrm flipV="1">
              <a:off x="2201" y="1620"/>
              <a:ext cx="148" cy="155"/>
            </a:xfrm>
            <a:prstGeom prst="line">
              <a:avLst/>
            </a:prstGeom>
            <a:noFill/>
            <a:ln w="9360">
              <a:solidFill>
                <a:srgbClr val="FFFFFF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  <p:sp>
          <p:nvSpPr>
            <p:cNvPr id="13346" name="Line 17"/>
            <p:cNvSpPr>
              <a:spLocks noChangeShapeType="1"/>
            </p:cNvSpPr>
            <p:nvPr/>
          </p:nvSpPr>
          <p:spPr bwMode="auto">
            <a:xfrm flipH="1">
              <a:off x="2778" y="1618"/>
              <a:ext cx="236" cy="0"/>
            </a:xfrm>
            <a:prstGeom prst="line">
              <a:avLst/>
            </a:prstGeom>
            <a:noFill/>
            <a:ln w="9360">
              <a:solidFill>
                <a:srgbClr val="FFFFFF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  <p:sp>
          <p:nvSpPr>
            <p:cNvPr id="13347" name="Line 18"/>
            <p:cNvSpPr>
              <a:spLocks noChangeShapeType="1"/>
            </p:cNvSpPr>
            <p:nvPr/>
          </p:nvSpPr>
          <p:spPr bwMode="auto">
            <a:xfrm flipH="1">
              <a:off x="3141" y="2146"/>
              <a:ext cx="241" cy="0"/>
            </a:xfrm>
            <a:prstGeom prst="line">
              <a:avLst/>
            </a:prstGeom>
            <a:noFill/>
            <a:ln w="9360">
              <a:solidFill>
                <a:srgbClr val="FFFFFF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  <p:sp>
          <p:nvSpPr>
            <p:cNvPr id="13348" name="Line 19"/>
            <p:cNvSpPr>
              <a:spLocks noChangeShapeType="1"/>
            </p:cNvSpPr>
            <p:nvPr/>
          </p:nvSpPr>
          <p:spPr bwMode="auto">
            <a:xfrm flipH="1">
              <a:off x="3546" y="2694"/>
              <a:ext cx="217" cy="0"/>
            </a:xfrm>
            <a:prstGeom prst="line">
              <a:avLst/>
            </a:prstGeom>
            <a:noFill/>
            <a:ln w="9360">
              <a:solidFill>
                <a:srgbClr val="FFFFFF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  <p:sp>
          <p:nvSpPr>
            <p:cNvPr id="13349" name="Line 20"/>
            <p:cNvSpPr>
              <a:spLocks noChangeShapeType="1"/>
            </p:cNvSpPr>
            <p:nvPr/>
          </p:nvSpPr>
          <p:spPr bwMode="auto">
            <a:xfrm>
              <a:off x="1534" y="2995"/>
              <a:ext cx="1673" cy="0"/>
            </a:xfrm>
            <a:prstGeom prst="line">
              <a:avLst/>
            </a:prstGeom>
            <a:noFill/>
            <a:ln w="9360">
              <a:solidFill>
                <a:srgbClr val="FFFFFF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  <p:sp>
          <p:nvSpPr>
            <p:cNvPr id="13350" name="Line 21"/>
            <p:cNvSpPr>
              <a:spLocks noChangeShapeType="1"/>
            </p:cNvSpPr>
            <p:nvPr/>
          </p:nvSpPr>
          <p:spPr bwMode="auto">
            <a:xfrm>
              <a:off x="1922" y="2285"/>
              <a:ext cx="1064" cy="0"/>
            </a:xfrm>
            <a:prstGeom prst="line">
              <a:avLst/>
            </a:prstGeom>
            <a:noFill/>
            <a:ln w="9360">
              <a:solidFill>
                <a:srgbClr val="FFFFFF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  <p:sp>
          <p:nvSpPr>
            <p:cNvPr id="13351" name="Line 22"/>
            <p:cNvSpPr>
              <a:spLocks noChangeShapeType="1"/>
            </p:cNvSpPr>
            <p:nvPr/>
          </p:nvSpPr>
          <p:spPr bwMode="auto">
            <a:xfrm>
              <a:off x="2279" y="1632"/>
              <a:ext cx="503" cy="0"/>
            </a:xfrm>
            <a:prstGeom prst="line">
              <a:avLst/>
            </a:prstGeom>
            <a:noFill/>
            <a:ln w="9360">
              <a:solidFill>
                <a:srgbClr val="FFFFFF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  <p:sp>
          <p:nvSpPr>
            <p:cNvPr id="13352" name="Line 23"/>
            <p:cNvSpPr>
              <a:spLocks noChangeShapeType="1"/>
            </p:cNvSpPr>
            <p:nvPr/>
          </p:nvSpPr>
          <p:spPr bwMode="auto">
            <a:xfrm flipH="1">
              <a:off x="1910" y="1775"/>
              <a:ext cx="291" cy="498"/>
            </a:xfrm>
            <a:prstGeom prst="line">
              <a:avLst/>
            </a:prstGeom>
            <a:noFill/>
            <a:ln w="9360">
              <a:solidFill>
                <a:srgbClr val="FFFFFF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  <p:sp>
          <p:nvSpPr>
            <p:cNvPr id="13353" name="Line 24"/>
            <p:cNvSpPr>
              <a:spLocks noChangeShapeType="1"/>
            </p:cNvSpPr>
            <p:nvPr/>
          </p:nvSpPr>
          <p:spPr bwMode="auto">
            <a:xfrm flipH="1" flipV="1">
              <a:off x="2595" y="1020"/>
              <a:ext cx="199" cy="612"/>
            </a:xfrm>
            <a:prstGeom prst="line">
              <a:avLst/>
            </a:prstGeom>
            <a:noFill/>
            <a:ln w="9360">
              <a:solidFill>
                <a:srgbClr val="FFFFFF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  <p:sp>
          <p:nvSpPr>
            <p:cNvPr id="13354" name="Line 25"/>
            <p:cNvSpPr>
              <a:spLocks noChangeShapeType="1"/>
            </p:cNvSpPr>
            <p:nvPr/>
          </p:nvSpPr>
          <p:spPr bwMode="auto">
            <a:xfrm flipH="1">
              <a:off x="1052" y="3138"/>
              <a:ext cx="404" cy="706"/>
            </a:xfrm>
            <a:prstGeom prst="line">
              <a:avLst/>
            </a:prstGeom>
            <a:noFill/>
            <a:ln w="9360">
              <a:solidFill>
                <a:srgbClr val="FFFFFF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  <p:sp>
          <p:nvSpPr>
            <p:cNvPr id="13355" name="Line 26"/>
            <p:cNvSpPr>
              <a:spLocks noChangeShapeType="1"/>
            </p:cNvSpPr>
            <p:nvPr/>
          </p:nvSpPr>
          <p:spPr bwMode="auto">
            <a:xfrm flipH="1">
              <a:off x="1522" y="2428"/>
              <a:ext cx="322" cy="555"/>
            </a:xfrm>
            <a:prstGeom prst="line">
              <a:avLst/>
            </a:prstGeom>
            <a:noFill/>
            <a:ln w="9360">
              <a:solidFill>
                <a:srgbClr val="FFFFFF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  <p:sp>
          <p:nvSpPr>
            <p:cNvPr id="13356" name="Line 27"/>
            <p:cNvSpPr>
              <a:spLocks noChangeShapeType="1"/>
            </p:cNvSpPr>
            <p:nvPr/>
          </p:nvSpPr>
          <p:spPr bwMode="auto">
            <a:xfrm flipH="1" flipV="1">
              <a:off x="2826" y="1763"/>
              <a:ext cx="172" cy="522"/>
            </a:xfrm>
            <a:prstGeom prst="line">
              <a:avLst/>
            </a:prstGeom>
            <a:noFill/>
            <a:ln w="9360">
              <a:solidFill>
                <a:srgbClr val="FFFFFF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  <p:sp>
          <p:nvSpPr>
            <p:cNvPr id="13357" name="Line 28"/>
            <p:cNvSpPr>
              <a:spLocks noChangeShapeType="1"/>
            </p:cNvSpPr>
            <p:nvPr/>
          </p:nvSpPr>
          <p:spPr bwMode="auto">
            <a:xfrm flipH="1" flipV="1">
              <a:off x="3030" y="2416"/>
              <a:ext cx="189" cy="579"/>
            </a:xfrm>
            <a:prstGeom prst="line">
              <a:avLst/>
            </a:prstGeom>
            <a:noFill/>
            <a:ln w="9360">
              <a:solidFill>
                <a:srgbClr val="FFFFFF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  <p:sp>
          <p:nvSpPr>
            <p:cNvPr id="13358" name="Line 29"/>
            <p:cNvSpPr>
              <a:spLocks noChangeShapeType="1"/>
            </p:cNvSpPr>
            <p:nvPr/>
          </p:nvSpPr>
          <p:spPr bwMode="auto">
            <a:xfrm flipV="1">
              <a:off x="3219" y="2569"/>
              <a:ext cx="453" cy="426"/>
            </a:xfrm>
            <a:prstGeom prst="line">
              <a:avLst/>
            </a:prstGeom>
            <a:noFill/>
            <a:ln w="9360">
              <a:solidFill>
                <a:srgbClr val="FFFFFF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  <p:sp>
          <p:nvSpPr>
            <p:cNvPr id="13359" name="Line 30"/>
            <p:cNvSpPr>
              <a:spLocks noChangeShapeType="1"/>
            </p:cNvSpPr>
            <p:nvPr/>
          </p:nvSpPr>
          <p:spPr bwMode="auto">
            <a:xfrm flipV="1">
              <a:off x="2998" y="2009"/>
              <a:ext cx="284" cy="276"/>
            </a:xfrm>
            <a:prstGeom prst="line">
              <a:avLst/>
            </a:prstGeom>
            <a:noFill/>
            <a:ln w="9360">
              <a:solidFill>
                <a:srgbClr val="FFFFFF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  <p:sp>
          <p:nvSpPr>
            <p:cNvPr id="13360" name="Line 31"/>
            <p:cNvSpPr>
              <a:spLocks noChangeShapeType="1"/>
            </p:cNvSpPr>
            <p:nvPr/>
          </p:nvSpPr>
          <p:spPr bwMode="auto">
            <a:xfrm flipV="1">
              <a:off x="2794" y="1493"/>
              <a:ext cx="130" cy="139"/>
            </a:xfrm>
            <a:prstGeom prst="line">
              <a:avLst/>
            </a:prstGeom>
            <a:noFill/>
            <a:ln w="9360">
              <a:solidFill>
                <a:srgbClr val="FFFFFF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  <p:sp>
          <p:nvSpPr>
            <p:cNvPr id="13361" name="Line 32"/>
            <p:cNvSpPr>
              <a:spLocks noChangeShapeType="1"/>
            </p:cNvSpPr>
            <p:nvPr/>
          </p:nvSpPr>
          <p:spPr bwMode="auto">
            <a:xfrm flipV="1">
              <a:off x="1844" y="2273"/>
              <a:ext cx="148" cy="155"/>
            </a:xfrm>
            <a:prstGeom prst="line">
              <a:avLst/>
            </a:prstGeom>
            <a:noFill/>
            <a:ln w="9360">
              <a:solidFill>
                <a:srgbClr val="FFFFFF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  <p:sp>
          <p:nvSpPr>
            <p:cNvPr id="13362" name="Line 33"/>
            <p:cNvSpPr>
              <a:spLocks noChangeShapeType="1"/>
            </p:cNvSpPr>
            <p:nvPr/>
          </p:nvSpPr>
          <p:spPr bwMode="auto">
            <a:xfrm flipV="1">
              <a:off x="1456" y="2983"/>
              <a:ext cx="149" cy="155"/>
            </a:xfrm>
            <a:prstGeom prst="line">
              <a:avLst/>
            </a:prstGeom>
            <a:noFill/>
            <a:ln w="9360">
              <a:solidFill>
                <a:srgbClr val="FFFFFF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  <p:sp>
          <p:nvSpPr>
            <p:cNvPr id="13363" name="Line 34"/>
            <p:cNvSpPr>
              <a:spLocks noChangeShapeType="1"/>
            </p:cNvSpPr>
            <p:nvPr/>
          </p:nvSpPr>
          <p:spPr bwMode="auto">
            <a:xfrm flipH="1" flipV="1">
              <a:off x="3370" y="2134"/>
              <a:ext cx="314" cy="447"/>
            </a:xfrm>
            <a:prstGeom prst="line">
              <a:avLst/>
            </a:prstGeom>
            <a:noFill/>
            <a:ln w="9360">
              <a:solidFill>
                <a:srgbClr val="FFFFFF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  <p:sp>
          <p:nvSpPr>
            <p:cNvPr id="13364" name="Line 35"/>
            <p:cNvSpPr>
              <a:spLocks noChangeShapeType="1"/>
            </p:cNvSpPr>
            <p:nvPr/>
          </p:nvSpPr>
          <p:spPr bwMode="auto">
            <a:xfrm flipH="1" flipV="1">
              <a:off x="3002" y="1606"/>
              <a:ext cx="292" cy="415"/>
            </a:xfrm>
            <a:prstGeom prst="line">
              <a:avLst/>
            </a:prstGeom>
            <a:noFill/>
            <a:ln w="9360">
              <a:solidFill>
                <a:srgbClr val="FFFFFF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  <p:sp>
          <p:nvSpPr>
            <p:cNvPr id="13365" name="Line 36"/>
            <p:cNvSpPr>
              <a:spLocks noChangeShapeType="1"/>
            </p:cNvSpPr>
            <p:nvPr/>
          </p:nvSpPr>
          <p:spPr bwMode="auto">
            <a:xfrm flipH="1" flipV="1">
              <a:off x="2595" y="1020"/>
              <a:ext cx="341" cy="485"/>
            </a:xfrm>
            <a:prstGeom prst="line">
              <a:avLst/>
            </a:prstGeom>
            <a:noFill/>
            <a:ln w="9360">
              <a:solidFill>
                <a:srgbClr val="FFFFFF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  <p:sp>
          <p:nvSpPr>
            <p:cNvPr id="13366" name="Freeform 37"/>
            <p:cNvSpPr>
              <a:spLocks noChangeArrowheads="1"/>
            </p:cNvSpPr>
            <p:nvPr/>
          </p:nvSpPr>
          <p:spPr bwMode="auto">
            <a:xfrm>
              <a:off x="1456" y="2995"/>
              <a:ext cx="1796" cy="131"/>
            </a:xfrm>
            <a:custGeom>
              <a:avLst/>
              <a:gdLst>
                <a:gd name="T0" fmla="*/ 0 w 7232"/>
                <a:gd name="T1" fmla="*/ 0 h 571"/>
                <a:gd name="T2" fmla="*/ 0 w 7232"/>
                <a:gd name="T3" fmla="*/ 0 h 571"/>
                <a:gd name="T4" fmla="*/ 0 w 7232"/>
                <a:gd name="T5" fmla="*/ 0 h 571"/>
                <a:gd name="T6" fmla="*/ 0 w 7232"/>
                <a:gd name="T7" fmla="*/ 0 h 571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7232"/>
                <a:gd name="T13" fmla="*/ 0 h 571"/>
                <a:gd name="T14" fmla="*/ 7232 w 7232"/>
                <a:gd name="T15" fmla="*/ 571 h 571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7232" h="571">
                  <a:moveTo>
                    <a:pt x="7053" y="0"/>
                  </a:moveTo>
                  <a:lnTo>
                    <a:pt x="0" y="571"/>
                  </a:lnTo>
                  <a:lnTo>
                    <a:pt x="7232" y="571"/>
                  </a:lnTo>
                  <a:lnTo>
                    <a:pt x="7053" y="0"/>
                  </a:lnTo>
                  <a:close/>
                </a:path>
              </a:pathLst>
            </a:custGeom>
            <a:solidFill>
              <a:srgbClr val="00C6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3367" name="Freeform 38"/>
            <p:cNvSpPr>
              <a:spLocks noChangeArrowheads="1"/>
            </p:cNvSpPr>
            <p:nvPr/>
          </p:nvSpPr>
          <p:spPr bwMode="auto">
            <a:xfrm>
              <a:off x="1456" y="2995"/>
              <a:ext cx="1796" cy="131"/>
            </a:xfrm>
            <a:custGeom>
              <a:avLst/>
              <a:gdLst>
                <a:gd name="T0" fmla="*/ 0 w 7232"/>
                <a:gd name="T1" fmla="*/ 0 h 571"/>
                <a:gd name="T2" fmla="*/ 0 w 7232"/>
                <a:gd name="T3" fmla="*/ 0 h 571"/>
                <a:gd name="T4" fmla="*/ 0 w 7232"/>
                <a:gd name="T5" fmla="*/ 0 h 571"/>
                <a:gd name="T6" fmla="*/ 0 w 7232"/>
                <a:gd name="T7" fmla="*/ 0 h 571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7232"/>
                <a:gd name="T13" fmla="*/ 0 h 571"/>
                <a:gd name="T14" fmla="*/ 7232 w 7232"/>
                <a:gd name="T15" fmla="*/ 571 h 571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7232" h="571">
                  <a:moveTo>
                    <a:pt x="7053" y="0"/>
                  </a:moveTo>
                  <a:lnTo>
                    <a:pt x="0" y="571"/>
                  </a:lnTo>
                  <a:lnTo>
                    <a:pt x="7232" y="571"/>
                  </a:lnTo>
                  <a:lnTo>
                    <a:pt x="7053" y="0"/>
                  </a:lnTo>
                </a:path>
              </a:pathLst>
            </a:custGeom>
            <a:noFill/>
            <a:ln w="9360">
              <a:solidFill>
                <a:srgbClr val="66CC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3368" name="Freeform 39"/>
            <p:cNvSpPr>
              <a:spLocks noChangeArrowheads="1"/>
            </p:cNvSpPr>
            <p:nvPr/>
          </p:nvSpPr>
          <p:spPr bwMode="auto">
            <a:xfrm>
              <a:off x="1456" y="2995"/>
              <a:ext cx="1751" cy="131"/>
            </a:xfrm>
            <a:custGeom>
              <a:avLst/>
              <a:gdLst>
                <a:gd name="T0" fmla="*/ 0 w 7053"/>
                <a:gd name="T1" fmla="*/ 0 h 571"/>
                <a:gd name="T2" fmla="*/ 0 w 7053"/>
                <a:gd name="T3" fmla="*/ 0 h 571"/>
                <a:gd name="T4" fmla="*/ 0 w 7053"/>
                <a:gd name="T5" fmla="*/ 0 h 571"/>
                <a:gd name="T6" fmla="*/ 0 w 7053"/>
                <a:gd name="T7" fmla="*/ 0 h 571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7053"/>
                <a:gd name="T13" fmla="*/ 0 h 571"/>
                <a:gd name="T14" fmla="*/ 7053 w 7053"/>
                <a:gd name="T15" fmla="*/ 571 h 571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7053" h="571">
                  <a:moveTo>
                    <a:pt x="642" y="0"/>
                  </a:moveTo>
                  <a:lnTo>
                    <a:pt x="0" y="571"/>
                  </a:lnTo>
                  <a:lnTo>
                    <a:pt x="7053" y="0"/>
                  </a:lnTo>
                  <a:lnTo>
                    <a:pt x="642" y="0"/>
                  </a:lnTo>
                  <a:close/>
                </a:path>
              </a:pathLst>
            </a:custGeom>
            <a:solidFill>
              <a:srgbClr val="00C6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3369" name="Freeform 40"/>
            <p:cNvSpPr>
              <a:spLocks noChangeArrowheads="1"/>
            </p:cNvSpPr>
            <p:nvPr/>
          </p:nvSpPr>
          <p:spPr bwMode="auto">
            <a:xfrm>
              <a:off x="1456" y="2995"/>
              <a:ext cx="1751" cy="131"/>
            </a:xfrm>
            <a:custGeom>
              <a:avLst/>
              <a:gdLst>
                <a:gd name="T0" fmla="*/ 0 w 7053"/>
                <a:gd name="T1" fmla="*/ 0 h 571"/>
                <a:gd name="T2" fmla="*/ 0 w 7053"/>
                <a:gd name="T3" fmla="*/ 0 h 571"/>
                <a:gd name="T4" fmla="*/ 0 w 7053"/>
                <a:gd name="T5" fmla="*/ 0 h 571"/>
                <a:gd name="T6" fmla="*/ 0 w 7053"/>
                <a:gd name="T7" fmla="*/ 0 h 571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7053"/>
                <a:gd name="T13" fmla="*/ 0 h 571"/>
                <a:gd name="T14" fmla="*/ 7053 w 7053"/>
                <a:gd name="T15" fmla="*/ 571 h 571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7053" h="571">
                  <a:moveTo>
                    <a:pt x="642" y="0"/>
                  </a:moveTo>
                  <a:lnTo>
                    <a:pt x="0" y="571"/>
                  </a:lnTo>
                  <a:lnTo>
                    <a:pt x="7053" y="0"/>
                  </a:lnTo>
                  <a:lnTo>
                    <a:pt x="642" y="0"/>
                  </a:lnTo>
                </a:path>
              </a:pathLst>
            </a:custGeom>
            <a:noFill/>
            <a:ln w="9360">
              <a:solidFill>
                <a:srgbClr val="00C6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3370" name="Freeform 41"/>
            <p:cNvSpPr>
              <a:spLocks noChangeArrowheads="1"/>
            </p:cNvSpPr>
            <p:nvPr/>
          </p:nvSpPr>
          <p:spPr bwMode="auto">
            <a:xfrm>
              <a:off x="3219" y="2694"/>
              <a:ext cx="532" cy="432"/>
            </a:xfrm>
            <a:custGeom>
              <a:avLst/>
              <a:gdLst>
                <a:gd name="T0" fmla="*/ 0 w 2175"/>
                <a:gd name="T1" fmla="*/ 0 h 1776"/>
                <a:gd name="T2" fmla="*/ 0 w 2175"/>
                <a:gd name="T3" fmla="*/ 0 h 1776"/>
                <a:gd name="T4" fmla="*/ 0 w 2175"/>
                <a:gd name="T5" fmla="*/ 0 h 1776"/>
                <a:gd name="T6" fmla="*/ 0 w 2175"/>
                <a:gd name="T7" fmla="*/ 0 h 177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75"/>
                <a:gd name="T13" fmla="*/ 0 h 1776"/>
                <a:gd name="T14" fmla="*/ 2175 w 2175"/>
                <a:gd name="T15" fmla="*/ 1776 h 177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75" h="1776">
                  <a:moveTo>
                    <a:pt x="2175" y="0"/>
                  </a:moveTo>
                  <a:lnTo>
                    <a:pt x="0" y="1205"/>
                  </a:lnTo>
                  <a:lnTo>
                    <a:pt x="179" y="1776"/>
                  </a:lnTo>
                  <a:lnTo>
                    <a:pt x="2175" y="0"/>
                  </a:lnTo>
                  <a:close/>
                </a:path>
              </a:pathLst>
            </a:custGeom>
            <a:solidFill>
              <a:srgbClr val="00C6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3371" name="Freeform 42"/>
            <p:cNvSpPr>
              <a:spLocks noChangeArrowheads="1"/>
            </p:cNvSpPr>
            <p:nvPr/>
          </p:nvSpPr>
          <p:spPr bwMode="auto">
            <a:xfrm>
              <a:off x="3219" y="2694"/>
              <a:ext cx="532" cy="432"/>
            </a:xfrm>
            <a:custGeom>
              <a:avLst/>
              <a:gdLst>
                <a:gd name="T0" fmla="*/ 0 w 2175"/>
                <a:gd name="T1" fmla="*/ 0 h 1776"/>
                <a:gd name="T2" fmla="*/ 0 w 2175"/>
                <a:gd name="T3" fmla="*/ 0 h 1776"/>
                <a:gd name="T4" fmla="*/ 0 w 2175"/>
                <a:gd name="T5" fmla="*/ 0 h 1776"/>
                <a:gd name="T6" fmla="*/ 0 w 2175"/>
                <a:gd name="T7" fmla="*/ 0 h 177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75"/>
                <a:gd name="T13" fmla="*/ 0 h 1776"/>
                <a:gd name="T14" fmla="*/ 2175 w 2175"/>
                <a:gd name="T15" fmla="*/ 1776 h 177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75" h="1776">
                  <a:moveTo>
                    <a:pt x="2175" y="0"/>
                  </a:moveTo>
                  <a:lnTo>
                    <a:pt x="0" y="1205"/>
                  </a:lnTo>
                  <a:lnTo>
                    <a:pt x="179" y="1776"/>
                  </a:lnTo>
                  <a:lnTo>
                    <a:pt x="2175" y="0"/>
                  </a:lnTo>
                </a:path>
              </a:pathLst>
            </a:custGeom>
            <a:noFill/>
            <a:ln w="9360">
              <a:solidFill>
                <a:srgbClr val="66CC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3372" name="Freeform 43"/>
            <p:cNvSpPr>
              <a:spLocks noChangeArrowheads="1"/>
            </p:cNvSpPr>
            <p:nvPr/>
          </p:nvSpPr>
          <p:spPr bwMode="auto">
            <a:xfrm>
              <a:off x="3219" y="2694"/>
              <a:ext cx="532" cy="289"/>
            </a:xfrm>
            <a:custGeom>
              <a:avLst/>
              <a:gdLst>
                <a:gd name="T0" fmla="*/ 0 w 2175"/>
                <a:gd name="T1" fmla="*/ 0 h 1205"/>
                <a:gd name="T2" fmla="*/ 0 w 2175"/>
                <a:gd name="T3" fmla="*/ 0 h 1205"/>
                <a:gd name="T4" fmla="*/ 0 w 2175"/>
                <a:gd name="T5" fmla="*/ 0 h 1205"/>
                <a:gd name="T6" fmla="*/ 0 w 2175"/>
                <a:gd name="T7" fmla="*/ 0 h 1205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75"/>
                <a:gd name="T13" fmla="*/ 0 h 1205"/>
                <a:gd name="T14" fmla="*/ 2175 w 2175"/>
                <a:gd name="T15" fmla="*/ 1205 h 1205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75" h="1205">
                  <a:moveTo>
                    <a:pt x="1353" y="0"/>
                  </a:moveTo>
                  <a:lnTo>
                    <a:pt x="0" y="1205"/>
                  </a:lnTo>
                  <a:lnTo>
                    <a:pt x="2175" y="0"/>
                  </a:lnTo>
                  <a:lnTo>
                    <a:pt x="1353" y="0"/>
                  </a:lnTo>
                  <a:close/>
                </a:path>
              </a:pathLst>
            </a:custGeom>
            <a:solidFill>
              <a:srgbClr val="00C6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3373" name="Freeform 44"/>
            <p:cNvSpPr>
              <a:spLocks noChangeArrowheads="1"/>
            </p:cNvSpPr>
            <p:nvPr/>
          </p:nvSpPr>
          <p:spPr bwMode="auto">
            <a:xfrm>
              <a:off x="3219" y="2694"/>
              <a:ext cx="532" cy="289"/>
            </a:xfrm>
            <a:custGeom>
              <a:avLst/>
              <a:gdLst>
                <a:gd name="T0" fmla="*/ 0 w 2175"/>
                <a:gd name="T1" fmla="*/ 0 h 1205"/>
                <a:gd name="T2" fmla="*/ 0 w 2175"/>
                <a:gd name="T3" fmla="*/ 0 h 1205"/>
                <a:gd name="T4" fmla="*/ 0 w 2175"/>
                <a:gd name="T5" fmla="*/ 0 h 1205"/>
                <a:gd name="T6" fmla="*/ 0 w 2175"/>
                <a:gd name="T7" fmla="*/ 0 h 1205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175"/>
                <a:gd name="T13" fmla="*/ 0 h 1205"/>
                <a:gd name="T14" fmla="*/ 2175 w 2175"/>
                <a:gd name="T15" fmla="*/ 1205 h 1205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75" h="1205">
                  <a:moveTo>
                    <a:pt x="1353" y="0"/>
                  </a:moveTo>
                  <a:lnTo>
                    <a:pt x="0" y="1205"/>
                  </a:lnTo>
                  <a:lnTo>
                    <a:pt x="2175" y="0"/>
                  </a:lnTo>
                  <a:lnTo>
                    <a:pt x="1353" y="0"/>
                  </a:lnTo>
                </a:path>
              </a:pathLst>
            </a:custGeom>
            <a:noFill/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3374" name="Freeform 45"/>
            <p:cNvSpPr>
              <a:spLocks noChangeArrowheads="1"/>
            </p:cNvSpPr>
            <p:nvPr/>
          </p:nvSpPr>
          <p:spPr bwMode="auto">
            <a:xfrm>
              <a:off x="1844" y="2285"/>
              <a:ext cx="1210" cy="131"/>
            </a:xfrm>
            <a:custGeom>
              <a:avLst/>
              <a:gdLst>
                <a:gd name="T0" fmla="*/ 0 w 4887"/>
                <a:gd name="T1" fmla="*/ 0 h 572"/>
                <a:gd name="T2" fmla="*/ 0 w 4887"/>
                <a:gd name="T3" fmla="*/ 0 h 572"/>
                <a:gd name="T4" fmla="*/ 0 w 4887"/>
                <a:gd name="T5" fmla="*/ 0 h 572"/>
                <a:gd name="T6" fmla="*/ 0 w 4887"/>
                <a:gd name="T7" fmla="*/ 0 h 57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4887"/>
                <a:gd name="T13" fmla="*/ 0 h 572"/>
                <a:gd name="T14" fmla="*/ 4887 w 4887"/>
                <a:gd name="T15" fmla="*/ 572 h 57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4887" h="572">
                  <a:moveTo>
                    <a:pt x="4614" y="0"/>
                  </a:moveTo>
                  <a:lnTo>
                    <a:pt x="0" y="572"/>
                  </a:lnTo>
                  <a:lnTo>
                    <a:pt x="4887" y="572"/>
                  </a:lnTo>
                  <a:lnTo>
                    <a:pt x="4614" y="0"/>
                  </a:lnTo>
                  <a:close/>
                </a:path>
              </a:pathLst>
            </a:custGeom>
            <a:solidFill>
              <a:srgbClr val="00C6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3375" name="Freeform 46"/>
            <p:cNvSpPr>
              <a:spLocks noChangeArrowheads="1"/>
            </p:cNvSpPr>
            <p:nvPr/>
          </p:nvSpPr>
          <p:spPr bwMode="auto">
            <a:xfrm>
              <a:off x="1844" y="2285"/>
              <a:ext cx="1210" cy="131"/>
            </a:xfrm>
            <a:custGeom>
              <a:avLst/>
              <a:gdLst>
                <a:gd name="T0" fmla="*/ 0 w 4887"/>
                <a:gd name="T1" fmla="*/ 0 h 572"/>
                <a:gd name="T2" fmla="*/ 0 w 4887"/>
                <a:gd name="T3" fmla="*/ 0 h 572"/>
                <a:gd name="T4" fmla="*/ 0 w 4887"/>
                <a:gd name="T5" fmla="*/ 0 h 572"/>
                <a:gd name="T6" fmla="*/ 0 w 4887"/>
                <a:gd name="T7" fmla="*/ 0 h 57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4887"/>
                <a:gd name="T13" fmla="*/ 0 h 572"/>
                <a:gd name="T14" fmla="*/ 4887 w 4887"/>
                <a:gd name="T15" fmla="*/ 572 h 57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4887" h="572">
                  <a:moveTo>
                    <a:pt x="4614" y="0"/>
                  </a:moveTo>
                  <a:lnTo>
                    <a:pt x="0" y="572"/>
                  </a:lnTo>
                  <a:lnTo>
                    <a:pt x="4887" y="572"/>
                  </a:lnTo>
                  <a:lnTo>
                    <a:pt x="4614" y="0"/>
                  </a:lnTo>
                </a:path>
              </a:pathLst>
            </a:custGeom>
            <a:noFill/>
            <a:ln w="9360">
              <a:solidFill>
                <a:srgbClr val="66CC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3376" name="Freeform 47"/>
            <p:cNvSpPr>
              <a:spLocks noChangeArrowheads="1"/>
            </p:cNvSpPr>
            <p:nvPr/>
          </p:nvSpPr>
          <p:spPr bwMode="auto">
            <a:xfrm>
              <a:off x="1844" y="2285"/>
              <a:ext cx="1142" cy="131"/>
            </a:xfrm>
            <a:custGeom>
              <a:avLst/>
              <a:gdLst>
                <a:gd name="T0" fmla="*/ 0 w 4614"/>
                <a:gd name="T1" fmla="*/ 0 h 572"/>
                <a:gd name="T2" fmla="*/ 0 w 4614"/>
                <a:gd name="T3" fmla="*/ 0 h 572"/>
                <a:gd name="T4" fmla="*/ 0 w 4614"/>
                <a:gd name="T5" fmla="*/ 0 h 572"/>
                <a:gd name="T6" fmla="*/ 0 w 4614"/>
                <a:gd name="T7" fmla="*/ 0 h 57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4614"/>
                <a:gd name="T13" fmla="*/ 0 h 572"/>
                <a:gd name="T14" fmla="*/ 4614 w 4614"/>
                <a:gd name="T15" fmla="*/ 572 h 57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4614" h="572">
                  <a:moveTo>
                    <a:pt x="642" y="0"/>
                  </a:moveTo>
                  <a:lnTo>
                    <a:pt x="0" y="572"/>
                  </a:lnTo>
                  <a:lnTo>
                    <a:pt x="4614" y="0"/>
                  </a:lnTo>
                  <a:lnTo>
                    <a:pt x="642" y="0"/>
                  </a:lnTo>
                  <a:close/>
                </a:path>
              </a:pathLst>
            </a:custGeom>
            <a:solidFill>
              <a:srgbClr val="00C6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3377" name="Freeform 48"/>
            <p:cNvSpPr>
              <a:spLocks noChangeArrowheads="1"/>
            </p:cNvSpPr>
            <p:nvPr/>
          </p:nvSpPr>
          <p:spPr bwMode="auto">
            <a:xfrm>
              <a:off x="1844" y="2285"/>
              <a:ext cx="1142" cy="131"/>
            </a:xfrm>
            <a:custGeom>
              <a:avLst/>
              <a:gdLst>
                <a:gd name="T0" fmla="*/ 0 w 4614"/>
                <a:gd name="T1" fmla="*/ 0 h 572"/>
                <a:gd name="T2" fmla="*/ 0 w 4614"/>
                <a:gd name="T3" fmla="*/ 0 h 572"/>
                <a:gd name="T4" fmla="*/ 0 w 4614"/>
                <a:gd name="T5" fmla="*/ 0 h 572"/>
                <a:gd name="T6" fmla="*/ 0 w 4614"/>
                <a:gd name="T7" fmla="*/ 0 h 57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4614"/>
                <a:gd name="T13" fmla="*/ 0 h 572"/>
                <a:gd name="T14" fmla="*/ 4614 w 4614"/>
                <a:gd name="T15" fmla="*/ 572 h 57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4614" h="572">
                  <a:moveTo>
                    <a:pt x="642" y="0"/>
                  </a:moveTo>
                  <a:lnTo>
                    <a:pt x="0" y="572"/>
                  </a:lnTo>
                  <a:lnTo>
                    <a:pt x="4614" y="0"/>
                  </a:lnTo>
                  <a:lnTo>
                    <a:pt x="642" y="0"/>
                  </a:lnTo>
                </a:path>
              </a:pathLst>
            </a:custGeom>
            <a:noFill/>
            <a:ln w="9360">
              <a:solidFill>
                <a:srgbClr val="66CC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3378" name="Freeform 49"/>
            <p:cNvSpPr>
              <a:spLocks noChangeArrowheads="1"/>
            </p:cNvSpPr>
            <p:nvPr/>
          </p:nvSpPr>
          <p:spPr bwMode="auto">
            <a:xfrm>
              <a:off x="3016" y="2160"/>
              <a:ext cx="372" cy="127"/>
            </a:xfrm>
            <a:custGeom>
              <a:avLst/>
              <a:gdLst>
                <a:gd name="T0" fmla="*/ 0 w 1538"/>
                <a:gd name="T1" fmla="*/ 0 h 554"/>
                <a:gd name="T2" fmla="*/ 0 w 1538"/>
                <a:gd name="T3" fmla="*/ 0 h 554"/>
                <a:gd name="T4" fmla="*/ 0 w 1538"/>
                <a:gd name="T5" fmla="*/ 0 h 554"/>
                <a:gd name="T6" fmla="*/ 0 w 1538"/>
                <a:gd name="T7" fmla="*/ 0 h 55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538"/>
                <a:gd name="T13" fmla="*/ 0 h 554"/>
                <a:gd name="T14" fmla="*/ 1538 w 1538"/>
                <a:gd name="T15" fmla="*/ 554 h 55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538" h="554">
                  <a:moveTo>
                    <a:pt x="0" y="554"/>
                  </a:moveTo>
                  <a:lnTo>
                    <a:pt x="1538" y="0"/>
                  </a:lnTo>
                  <a:lnTo>
                    <a:pt x="623" y="0"/>
                  </a:lnTo>
                  <a:lnTo>
                    <a:pt x="0" y="554"/>
                  </a:lnTo>
                  <a:close/>
                </a:path>
              </a:pathLst>
            </a:custGeom>
            <a:solidFill>
              <a:srgbClr val="00C6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3379" name="Freeform 50"/>
            <p:cNvSpPr>
              <a:spLocks noChangeArrowheads="1"/>
            </p:cNvSpPr>
            <p:nvPr/>
          </p:nvSpPr>
          <p:spPr bwMode="auto">
            <a:xfrm>
              <a:off x="2998" y="2146"/>
              <a:ext cx="372" cy="127"/>
            </a:xfrm>
            <a:custGeom>
              <a:avLst/>
              <a:gdLst>
                <a:gd name="T0" fmla="*/ 0 w 1538"/>
                <a:gd name="T1" fmla="*/ 0 h 554"/>
                <a:gd name="T2" fmla="*/ 0 w 1538"/>
                <a:gd name="T3" fmla="*/ 0 h 554"/>
                <a:gd name="T4" fmla="*/ 0 w 1538"/>
                <a:gd name="T5" fmla="*/ 0 h 554"/>
                <a:gd name="T6" fmla="*/ 0 w 1538"/>
                <a:gd name="T7" fmla="*/ 0 h 55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538"/>
                <a:gd name="T13" fmla="*/ 0 h 554"/>
                <a:gd name="T14" fmla="*/ 1538 w 1538"/>
                <a:gd name="T15" fmla="*/ 554 h 55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538" h="554">
                  <a:moveTo>
                    <a:pt x="0" y="554"/>
                  </a:moveTo>
                  <a:lnTo>
                    <a:pt x="1538" y="0"/>
                  </a:lnTo>
                  <a:lnTo>
                    <a:pt x="623" y="0"/>
                  </a:lnTo>
                  <a:lnTo>
                    <a:pt x="0" y="554"/>
                  </a:lnTo>
                </a:path>
              </a:pathLst>
            </a:custGeom>
            <a:noFill/>
            <a:ln w="9360">
              <a:solidFill>
                <a:srgbClr val="00C6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3380" name="Freeform 51"/>
            <p:cNvSpPr>
              <a:spLocks noChangeArrowheads="1"/>
            </p:cNvSpPr>
            <p:nvPr/>
          </p:nvSpPr>
          <p:spPr bwMode="auto">
            <a:xfrm>
              <a:off x="2998" y="2146"/>
              <a:ext cx="372" cy="270"/>
            </a:xfrm>
            <a:custGeom>
              <a:avLst/>
              <a:gdLst>
                <a:gd name="T0" fmla="*/ 0 w 1538"/>
                <a:gd name="T1" fmla="*/ 0 h 1126"/>
                <a:gd name="T2" fmla="*/ 0 w 1538"/>
                <a:gd name="T3" fmla="*/ 0 h 1126"/>
                <a:gd name="T4" fmla="*/ 0 w 1538"/>
                <a:gd name="T5" fmla="*/ 0 h 1126"/>
                <a:gd name="T6" fmla="*/ 0 w 1538"/>
                <a:gd name="T7" fmla="*/ 0 h 112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538"/>
                <a:gd name="T13" fmla="*/ 0 h 1126"/>
                <a:gd name="T14" fmla="*/ 1538 w 1538"/>
                <a:gd name="T15" fmla="*/ 1126 h 112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538" h="1126">
                  <a:moveTo>
                    <a:pt x="1538" y="0"/>
                  </a:moveTo>
                  <a:lnTo>
                    <a:pt x="0" y="554"/>
                  </a:lnTo>
                  <a:lnTo>
                    <a:pt x="273" y="1126"/>
                  </a:lnTo>
                  <a:lnTo>
                    <a:pt x="1538" y="0"/>
                  </a:lnTo>
                  <a:close/>
                </a:path>
              </a:pathLst>
            </a:custGeom>
            <a:solidFill>
              <a:srgbClr val="00C6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3381" name="Freeform 52"/>
            <p:cNvSpPr>
              <a:spLocks noChangeArrowheads="1"/>
            </p:cNvSpPr>
            <p:nvPr/>
          </p:nvSpPr>
          <p:spPr bwMode="auto">
            <a:xfrm>
              <a:off x="2998" y="2146"/>
              <a:ext cx="372" cy="270"/>
            </a:xfrm>
            <a:custGeom>
              <a:avLst/>
              <a:gdLst>
                <a:gd name="T0" fmla="*/ 0 w 1538"/>
                <a:gd name="T1" fmla="*/ 0 h 1126"/>
                <a:gd name="T2" fmla="*/ 0 w 1538"/>
                <a:gd name="T3" fmla="*/ 0 h 1126"/>
                <a:gd name="T4" fmla="*/ 0 w 1538"/>
                <a:gd name="T5" fmla="*/ 0 h 1126"/>
                <a:gd name="T6" fmla="*/ 0 w 1538"/>
                <a:gd name="T7" fmla="*/ 0 h 112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538"/>
                <a:gd name="T13" fmla="*/ 0 h 1126"/>
                <a:gd name="T14" fmla="*/ 1538 w 1538"/>
                <a:gd name="T15" fmla="*/ 1126 h 112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538" h="1126">
                  <a:moveTo>
                    <a:pt x="1538" y="0"/>
                  </a:moveTo>
                  <a:lnTo>
                    <a:pt x="0" y="554"/>
                  </a:lnTo>
                  <a:lnTo>
                    <a:pt x="273" y="1126"/>
                  </a:lnTo>
                  <a:lnTo>
                    <a:pt x="1538" y="0"/>
                  </a:lnTo>
                </a:path>
              </a:pathLst>
            </a:custGeom>
            <a:noFill/>
            <a:ln w="9360">
              <a:solidFill>
                <a:srgbClr val="66CC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3382" name="Freeform 53"/>
            <p:cNvSpPr>
              <a:spLocks noChangeArrowheads="1"/>
            </p:cNvSpPr>
            <p:nvPr/>
          </p:nvSpPr>
          <p:spPr bwMode="auto">
            <a:xfrm>
              <a:off x="2201" y="1632"/>
              <a:ext cx="625" cy="131"/>
            </a:xfrm>
            <a:custGeom>
              <a:avLst/>
              <a:gdLst>
                <a:gd name="T0" fmla="*/ 0 w 2552"/>
                <a:gd name="T1" fmla="*/ 0 h 571"/>
                <a:gd name="T2" fmla="*/ 0 w 2552"/>
                <a:gd name="T3" fmla="*/ 0 h 571"/>
                <a:gd name="T4" fmla="*/ 0 w 2552"/>
                <a:gd name="T5" fmla="*/ 0 h 571"/>
                <a:gd name="T6" fmla="*/ 0 w 2552"/>
                <a:gd name="T7" fmla="*/ 0 h 571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552"/>
                <a:gd name="T13" fmla="*/ 0 h 571"/>
                <a:gd name="T14" fmla="*/ 2552 w 2552"/>
                <a:gd name="T15" fmla="*/ 571 h 571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552" h="571">
                  <a:moveTo>
                    <a:pt x="643" y="0"/>
                  </a:moveTo>
                  <a:lnTo>
                    <a:pt x="0" y="571"/>
                  </a:lnTo>
                  <a:lnTo>
                    <a:pt x="2552" y="571"/>
                  </a:lnTo>
                  <a:lnTo>
                    <a:pt x="643" y="0"/>
                  </a:lnTo>
                  <a:close/>
                </a:path>
              </a:pathLst>
            </a:custGeom>
            <a:solidFill>
              <a:srgbClr val="00C6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3383" name="Freeform 54"/>
            <p:cNvSpPr>
              <a:spLocks noChangeArrowheads="1"/>
            </p:cNvSpPr>
            <p:nvPr/>
          </p:nvSpPr>
          <p:spPr bwMode="auto">
            <a:xfrm>
              <a:off x="2201" y="1632"/>
              <a:ext cx="625" cy="131"/>
            </a:xfrm>
            <a:custGeom>
              <a:avLst/>
              <a:gdLst>
                <a:gd name="T0" fmla="*/ 0 w 2552"/>
                <a:gd name="T1" fmla="*/ 0 h 571"/>
                <a:gd name="T2" fmla="*/ 0 w 2552"/>
                <a:gd name="T3" fmla="*/ 0 h 571"/>
                <a:gd name="T4" fmla="*/ 0 w 2552"/>
                <a:gd name="T5" fmla="*/ 0 h 571"/>
                <a:gd name="T6" fmla="*/ 0 w 2552"/>
                <a:gd name="T7" fmla="*/ 0 h 571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552"/>
                <a:gd name="T13" fmla="*/ 0 h 571"/>
                <a:gd name="T14" fmla="*/ 2552 w 2552"/>
                <a:gd name="T15" fmla="*/ 571 h 571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552" h="571">
                  <a:moveTo>
                    <a:pt x="643" y="0"/>
                  </a:moveTo>
                  <a:lnTo>
                    <a:pt x="0" y="571"/>
                  </a:lnTo>
                  <a:lnTo>
                    <a:pt x="2552" y="571"/>
                  </a:lnTo>
                  <a:lnTo>
                    <a:pt x="643" y="0"/>
                  </a:lnTo>
                </a:path>
              </a:pathLst>
            </a:custGeom>
            <a:noFill/>
            <a:ln w="9360">
              <a:solidFill>
                <a:srgbClr val="66CC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3384" name="Freeform 55"/>
            <p:cNvSpPr>
              <a:spLocks noChangeArrowheads="1"/>
            </p:cNvSpPr>
            <p:nvPr/>
          </p:nvSpPr>
          <p:spPr bwMode="auto">
            <a:xfrm>
              <a:off x="2361" y="1632"/>
              <a:ext cx="465" cy="131"/>
            </a:xfrm>
            <a:custGeom>
              <a:avLst/>
              <a:gdLst>
                <a:gd name="T0" fmla="*/ 0 w 1909"/>
                <a:gd name="T1" fmla="*/ 0 h 571"/>
                <a:gd name="T2" fmla="*/ 0 w 1909"/>
                <a:gd name="T3" fmla="*/ 0 h 571"/>
                <a:gd name="T4" fmla="*/ 0 w 1909"/>
                <a:gd name="T5" fmla="*/ 0 h 571"/>
                <a:gd name="T6" fmla="*/ 0 w 1909"/>
                <a:gd name="T7" fmla="*/ 0 h 571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909"/>
                <a:gd name="T13" fmla="*/ 0 h 571"/>
                <a:gd name="T14" fmla="*/ 1909 w 1909"/>
                <a:gd name="T15" fmla="*/ 571 h 571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909" h="571">
                  <a:moveTo>
                    <a:pt x="1909" y="571"/>
                  </a:moveTo>
                  <a:lnTo>
                    <a:pt x="1730" y="0"/>
                  </a:lnTo>
                  <a:lnTo>
                    <a:pt x="0" y="0"/>
                  </a:lnTo>
                  <a:lnTo>
                    <a:pt x="1909" y="571"/>
                  </a:lnTo>
                  <a:close/>
                </a:path>
              </a:pathLst>
            </a:custGeom>
            <a:solidFill>
              <a:srgbClr val="00C6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3385" name="Freeform 56"/>
            <p:cNvSpPr>
              <a:spLocks noChangeArrowheads="1"/>
            </p:cNvSpPr>
            <p:nvPr/>
          </p:nvSpPr>
          <p:spPr bwMode="auto">
            <a:xfrm>
              <a:off x="2361" y="1632"/>
              <a:ext cx="465" cy="131"/>
            </a:xfrm>
            <a:custGeom>
              <a:avLst/>
              <a:gdLst>
                <a:gd name="T0" fmla="*/ 0 w 1909"/>
                <a:gd name="T1" fmla="*/ 0 h 571"/>
                <a:gd name="T2" fmla="*/ 0 w 1909"/>
                <a:gd name="T3" fmla="*/ 0 h 571"/>
                <a:gd name="T4" fmla="*/ 0 w 1909"/>
                <a:gd name="T5" fmla="*/ 0 h 571"/>
                <a:gd name="T6" fmla="*/ 0 w 1909"/>
                <a:gd name="T7" fmla="*/ 0 h 571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909"/>
                <a:gd name="T13" fmla="*/ 0 h 571"/>
                <a:gd name="T14" fmla="*/ 1909 w 1909"/>
                <a:gd name="T15" fmla="*/ 571 h 571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909" h="571">
                  <a:moveTo>
                    <a:pt x="1909" y="571"/>
                  </a:moveTo>
                  <a:lnTo>
                    <a:pt x="1730" y="0"/>
                  </a:lnTo>
                  <a:lnTo>
                    <a:pt x="0" y="0"/>
                  </a:lnTo>
                  <a:lnTo>
                    <a:pt x="1909" y="571"/>
                  </a:lnTo>
                </a:path>
              </a:pathLst>
            </a:custGeom>
            <a:noFill/>
            <a:ln w="9360">
              <a:solidFill>
                <a:srgbClr val="66CC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3386" name="Freeform 57"/>
            <p:cNvSpPr>
              <a:spLocks noChangeArrowheads="1"/>
            </p:cNvSpPr>
            <p:nvPr/>
          </p:nvSpPr>
          <p:spPr bwMode="auto">
            <a:xfrm>
              <a:off x="2794" y="1618"/>
              <a:ext cx="208" cy="2"/>
            </a:xfrm>
            <a:custGeom>
              <a:avLst/>
              <a:gdLst>
                <a:gd name="T0" fmla="*/ 0 w 882"/>
                <a:gd name="T1" fmla="*/ 0 h 55"/>
                <a:gd name="T2" fmla="*/ 0 w 882"/>
                <a:gd name="T3" fmla="*/ 0 h 55"/>
                <a:gd name="T4" fmla="*/ 0 w 882"/>
                <a:gd name="T5" fmla="*/ 0 h 55"/>
                <a:gd name="T6" fmla="*/ 0 w 882"/>
                <a:gd name="T7" fmla="*/ 0 h 55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882"/>
                <a:gd name="T13" fmla="*/ 0 h 55"/>
                <a:gd name="T14" fmla="*/ 882 w 882"/>
                <a:gd name="T15" fmla="*/ 55 h 55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82" h="55">
                  <a:moveTo>
                    <a:pt x="0" y="55"/>
                  </a:moveTo>
                  <a:lnTo>
                    <a:pt x="882" y="0"/>
                  </a:lnTo>
                  <a:lnTo>
                    <a:pt x="61" y="0"/>
                  </a:lnTo>
                  <a:lnTo>
                    <a:pt x="0" y="55"/>
                  </a:lnTo>
                  <a:close/>
                </a:path>
              </a:pathLst>
            </a:custGeom>
            <a:solidFill>
              <a:srgbClr val="66CCFF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3387" name="Freeform 58"/>
            <p:cNvSpPr>
              <a:spLocks noChangeArrowheads="1"/>
            </p:cNvSpPr>
            <p:nvPr/>
          </p:nvSpPr>
          <p:spPr bwMode="auto">
            <a:xfrm>
              <a:off x="2794" y="1618"/>
              <a:ext cx="208" cy="2"/>
            </a:xfrm>
            <a:custGeom>
              <a:avLst/>
              <a:gdLst>
                <a:gd name="T0" fmla="*/ 0 w 882"/>
                <a:gd name="T1" fmla="*/ 0 h 55"/>
                <a:gd name="T2" fmla="*/ 0 w 882"/>
                <a:gd name="T3" fmla="*/ 0 h 55"/>
                <a:gd name="T4" fmla="*/ 0 w 882"/>
                <a:gd name="T5" fmla="*/ 0 h 55"/>
                <a:gd name="T6" fmla="*/ 0 w 882"/>
                <a:gd name="T7" fmla="*/ 0 h 55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882"/>
                <a:gd name="T13" fmla="*/ 0 h 55"/>
                <a:gd name="T14" fmla="*/ 882 w 882"/>
                <a:gd name="T15" fmla="*/ 55 h 55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82" h="55">
                  <a:moveTo>
                    <a:pt x="0" y="55"/>
                  </a:moveTo>
                  <a:lnTo>
                    <a:pt x="882" y="0"/>
                  </a:lnTo>
                  <a:lnTo>
                    <a:pt x="61" y="0"/>
                  </a:lnTo>
                  <a:lnTo>
                    <a:pt x="0" y="55"/>
                  </a:lnTo>
                </a:path>
              </a:pathLst>
            </a:custGeom>
            <a:noFill/>
            <a:ln w="9360">
              <a:solidFill>
                <a:srgbClr val="66CC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3388" name="Freeform 59"/>
            <p:cNvSpPr>
              <a:spLocks noChangeArrowheads="1"/>
            </p:cNvSpPr>
            <p:nvPr/>
          </p:nvSpPr>
          <p:spPr bwMode="auto">
            <a:xfrm>
              <a:off x="2794" y="1618"/>
              <a:ext cx="208" cy="145"/>
            </a:xfrm>
            <a:custGeom>
              <a:avLst/>
              <a:gdLst>
                <a:gd name="T0" fmla="*/ 0 w 882"/>
                <a:gd name="T1" fmla="*/ 0 h 626"/>
                <a:gd name="T2" fmla="*/ 0 w 882"/>
                <a:gd name="T3" fmla="*/ 0 h 626"/>
                <a:gd name="T4" fmla="*/ 0 w 882"/>
                <a:gd name="T5" fmla="*/ 0 h 626"/>
                <a:gd name="T6" fmla="*/ 0 w 882"/>
                <a:gd name="T7" fmla="*/ 0 h 62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882"/>
                <a:gd name="T13" fmla="*/ 0 h 626"/>
                <a:gd name="T14" fmla="*/ 882 w 882"/>
                <a:gd name="T15" fmla="*/ 626 h 62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82" h="626">
                  <a:moveTo>
                    <a:pt x="882" y="0"/>
                  </a:moveTo>
                  <a:lnTo>
                    <a:pt x="0" y="55"/>
                  </a:lnTo>
                  <a:lnTo>
                    <a:pt x="179" y="626"/>
                  </a:lnTo>
                  <a:lnTo>
                    <a:pt x="882" y="0"/>
                  </a:lnTo>
                  <a:close/>
                </a:path>
              </a:pathLst>
            </a:custGeom>
            <a:solidFill>
              <a:srgbClr val="00C6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3389" name="Freeform 60"/>
            <p:cNvSpPr>
              <a:spLocks noChangeArrowheads="1"/>
            </p:cNvSpPr>
            <p:nvPr/>
          </p:nvSpPr>
          <p:spPr bwMode="auto">
            <a:xfrm>
              <a:off x="2794" y="1618"/>
              <a:ext cx="208" cy="145"/>
            </a:xfrm>
            <a:custGeom>
              <a:avLst/>
              <a:gdLst>
                <a:gd name="T0" fmla="*/ 0 w 882"/>
                <a:gd name="T1" fmla="*/ 0 h 626"/>
                <a:gd name="T2" fmla="*/ 0 w 882"/>
                <a:gd name="T3" fmla="*/ 0 h 626"/>
                <a:gd name="T4" fmla="*/ 0 w 882"/>
                <a:gd name="T5" fmla="*/ 0 h 626"/>
                <a:gd name="T6" fmla="*/ 0 w 882"/>
                <a:gd name="T7" fmla="*/ 0 h 62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882"/>
                <a:gd name="T13" fmla="*/ 0 h 626"/>
                <a:gd name="T14" fmla="*/ 882 w 882"/>
                <a:gd name="T15" fmla="*/ 626 h 62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82" h="626">
                  <a:moveTo>
                    <a:pt x="882" y="0"/>
                  </a:moveTo>
                  <a:lnTo>
                    <a:pt x="0" y="55"/>
                  </a:lnTo>
                  <a:lnTo>
                    <a:pt x="179" y="626"/>
                  </a:lnTo>
                  <a:lnTo>
                    <a:pt x="882" y="0"/>
                  </a:lnTo>
                </a:path>
              </a:pathLst>
            </a:custGeom>
            <a:noFill/>
            <a:ln w="9360">
              <a:solidFill>
                <a:srgbClr val="66CC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3390" name="Freeform 61"/>
            <p:cNvSpPr>
              <a:spLocks noChangeArrowheads="1"/>
            </p:cNvSpPr>
            <p:nvPr/>
          </p:nvSpPr>
          <p:spPr bwMode="auto">
            <a:xfrm>
              <a:off x="2279" y="1032"/>
              <a:ext cx="503" cy="588"/>
            </a:xfrm>
            <a:custGeom>
              <a:avLst/>
              <a:gdLst>
                <a:gd name="T0" fmla="*/ 0 w 2060"/>
                <a:gd name="T1" fmla="*/ 0 h 2400"/>
                <a:gd name="T2" fmla="*/ 0 w 2060"/>
                <a:gd name="T3" fmla="*/ 0 h 2400"/>
                <a:gd name="T4" fmla="*/ 0 w 2060"/>
                <a:gd name="T5" fmla="*/ 0 h 2400"/>
                <a:gd name="T6" fmla="*/ 0 w 2060"/>
                <a:gd name="T7" fmla="*/ 0 h 24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060"/>
                <a:gd name="T13" fmla="*/ 0 h 2400"/>
                <a:gd name="T14" fmla="*/ 2060 w 2060"/>
                <a:gd name="T15" fmla="*/ 2400 h 24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060" h="2400">
                  <a:moveTo>
                    <a:pt x="1311" y="0"/>
                  </a:moveTo>
                  <a:lnTo>
                    <a:pt x="0" y="2400"/>
                  </a:lnTo>
                  <a:lnTo>
                    <a:pt x="2060" y="2400"/>
                  </a:lnTo>
                  <a:lnTo>
                    <a:pt x="1311" y="0"/>
                  </a:lnTo>
                  <a:close/>
                </a:path>
              </a:pathLst>
            </a:custGeom>
            <a:solidFill>
              <a:srgbClr val="00F8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3391" name="Freeform 62"/>
            <p:cNvSpPr>
              <a:spLocks noChangeArrowheads="1"/>
            </p:cNvSpPr>
            <p:nvPr/>
          </p:nvSpPr>
          <p:spPr bwMode="auto">
            <a:xfrm>
              <a:off x="2279" y="1032"/>
              <a:ext cx="503" cy="588"/>
            </a:xfrm>
            <a:custGeom>
              <a:avLst/>
              <a:gdLst>
                <a:gd name="T0" fmla="*/ 0 w 2060"/>
                <a:gd name="T1" fmla="*/ 0 h 2400"/>
                <a:gd name="T2" fmla="*/ 0 w 2060"/>
                <a:gd name="T3" fmla="*/ 0 h 2400"/>
                <a:gd name="T4" fmla="*/ 0 w 2060"/>
                <a:gd name="T5" fmla="*/ 0 h 2400"/>
                <a:gd name="T6" fmla="*/ 0 w 2060"/>
                <a:gd name="T7" fmla="*/ 0 h 24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060"/>
                <a:gd name="T13" fmla="*/ 0 h 2400"/>
                <a:gd name="T14" fmla="*/ 2060 w 2060"/>
                <a:gd name="T15" fmla="*/ 2400 h 24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060" h="2400">
                  <a:moveTo>
                    <a:pt x="1311" y="0"/>
                  </a:moveTo>
                  <a:lnTo>
                    <a:pt x="0" y="2400"/>
                  </a:lnTo>
                  <a:lnTo>
                    <a:pt x="2060" y="2400"/>
                  </a:lnTo>
                  <a:lnTo>
                    <a:pt x="1311" y="0"/>
                  </a:lnTo>
                </a:path>
              </a:pathLst>
            </a:custGeom>
            <a:noFill/>
            <a:ln w="9360">
              <a:solidFill>
                <a:srgbClr val="6699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3392" name="Freeform 63"/>
            <p:cNvSpPr>
              <a:spLocks noChangeArrowheads="1"/>
            </p:cNvSpPr>
            <p:nvPr/>
          </p:nvSpPr>
          <p:spPr bwMode="auto">
            <a:xfrm>
              <a:off x="1922" y="1775"/>
              <a:ext cx="1064" cy="498"/>
            </a:xfrm>
            <a:custGeom>
              <a:avLst/>
              <a:gdLst>
                <a:gd name="T0" fmla="*/ 0 w 4302"/>
                <a:gd name="T1" fmla="*/ 0 h 2041"/>
                <a:gd name="T2" fmla="*/ 0 w 4302"/>
                <a:gd name="T3" fmla="*/ 0 h 2041"/>
                <a:gd name="T4" fmla="*/ 0 w 4302"/>
                <a:gd name="T5" fmla="*/ 0 h 2041"/>
                <a:gd name="T6" fmla="*/ 0 w 4302"/>
                <a:gd name="T7" fmla="*/ 0 h 2041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4302"/>
                <a:gd name="T13" fmla="*/ 0 h 2041"/>
                <a:gd name="T14" fmla="*/ 4302 w 4302"/>
                <a:gd name="T15" fmla="*/ 2041 h 2041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4302" h="2041">
                  <a:moveTo>
                    <a:pt x="1114" y="0"/>
                  </a:moveTo>
                  <a:lnTo>
                    <a:pt x="0" y="2041"/>
                  </a:lnTo>
                  <a:lnTo>
                    <a:pt x="4302" y="2041"/>
                  </a:lnTo>
                  <a:lnTo>
                    <a:pt x="1114" y="0"/>
                  </a:lnTo>
                  <a:close/>
                </a:path>
              </a:pathLst>
            </a:custGeom>
            <a:solidFill>
              <a:srgbClr val="00F800"/>
            </a:solidFill>
            <a:ln w="9360">
              <a:solidFill>
                <a:srgbClr val="00C6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3393" name="Freeform 64"/>
            <p:cNvSpPr>
              <a:spLocks noChangeArrowheads="1"/>
            </p:cNvSpPr>
            <p:nvPr/>
          </p:nvSpPr>
          <p:spPr bwMode="auto">
            <a:xfrm>
              <a:off x="1922" y="1775"/>
              <a:ext cx="1064" cy="498"/>
            </a:xfrm>
            <a:custGeom>
              <a:avLst/>
              <a:gdLst>
                <a:gd name="T0" fmla="*/ 0 w 4302"/>
                <a:gd name="T1" fmla="*/ 0 h 2041"/>
                <a:gd name="T2" fmla="*/ 0 w 4302"/>
                <a:gd name="T3" fmla="*/ 0 h 2041"/>
                <a:gd name="T4" fmla="*/ 0 w 4302"/>
                <a:gd name="T5" fmla="*/ 0 h 2041"/>
                <a:gd name="T6" fmla="*/ 0 w 4302"/>
                <a:gd name="T7" fmla="*/ 0 h 2041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4302"/>
                <a:gd name="T13" fmla="*/ 0 h 2041"/>
                <a:gd name="T14" fmla="*/ 4302 w 4302"/>
                <a:gd name="T15" fmla="*/ 2041 h 2041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4302" h="2041">
                  <a:moveTo>
                    <a:pt x="1114" y="0"/>
                  </a:moveTo>
                  <a:lnTo>
                    <a:pt x="0" y="2041"/>
                  </a:lnTo>
                  <a:lnTo>
                    <a:pt x="4302" y="2041"/>
                  </a:lnTo>
                  <a:lnTo>
                    <a:pt x="1114" y="0"/>
                  </a:lnTo>
                </a:path>
              </a:pathLst>
            </a:custGeom>
            <a:noFill/>
            <a:ln w="9360">
              <a:solidFill>
                <a:srgbClr val="6699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3394" name="Freeform 65"/>
            <p:cNvSpPr>
              <a:spLocks noChangeArrowheads="1"/>
            </p:cNvSpPr>
            <p:nvPr/>
          </p:nvSpPr>
          <p:spPr bwMode="auto">
            <a:xfrm>
              <a:off x="2201" y="1775"/>
              <a:ext cx="785" cy="498"/>
            </a:xfrm>
            <a:custGeom>
              <a:avLst/>
              <a:gdLst>
                <a:gd name="T0" fmla="*/ 0 w 3188"/>
                <a:gd name="T1" fmla="*/ 0 h 2041"/>
                <a:gd name="T2" fmla="*/ 0 w 3188"/>
                <a:gd name="T3" fmla="*/ 0 h 2041"/>
                <a:gd name="T4" fmla="*/ 0 w 3188"/>
                <a:gd name="T5" fmla="*/ 0 h 2041"/>
                <a:gd name="T6" fmla="*/ 0 w 3188"/>
                <a:gd name="T7" fmla="*/ 0 h 2041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3188"/>
                <a:gd name="T13" fmla="*/ 0 h 2041"/>
                <a:gd name="T14" fmla="*/ 3188 w 3188"/>
                <a:gd name="T15" fmla="*/ 2041 h 2041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188" h="2041">
                  <a:moveTo>
                    <a:pt x="2552" y="0"/>
                  </a:moveTo>
                  <a:lnTo>
                    <a:pt x="0" y="0"/>
                  </a:lnTo>
                  <a:lnTo>
                    <a:pt x="3188" y="2041"/>
                  </a:lnTo>
                  <a:lnTo>
                    <a:pt x="2552" y="0"/>
                  </a:lnTo>
                  <a:close/>
                </a:path>
              </a:pathLst>
            </a:custGeom>
            <a:solidFill>
              <a:srgbClr val="6699FF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3395" name="Freeform 66"/>
            <p:cNvSpPr>
              <a:spLocks noChangeArrowheads="1"/>
            </p:cNvSpPr>
            <p:nvPr/>
          </p:nvSpPr>
          <p:spPr bwMode="auto">
            <a:xfrm>
              <a:off x="2201" y="1775"/>
              <a:ext cx="785" cy="498"/>
            </a:xfrm>
            <a:custGeom>
              <a:avLst/>
              <a:gdLst>
                <a:gd name="T0" fmla="*/ 0 w 3188"/>
                <a:gd name="T1" fmla="*/ 0 h 2041"/>
                <a:gd name="T2" fmla="*/ 0 w 3188"/>
                <a:gd name="T3" fmla="*/ 0 h 2041"/>
                <a:gd name="T4" fmla="*/ 0 w 3188"/>
                <a:gd name="T5" fmla="*/ 0 h 2041"/>
                <a:gd name="T6" fmla="*/ 0 w 3188"/>
                <a:gd name="T7" fmla="*/ 0 h 2041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3188"/>
                <a:gd name="T13" fmla="*/ 0 h 2041"/>
                <a:gd name="T14" fmla="*/ 3188 w 3188"/>
                <a:gd name="T15" fmla="*/ 2041 h 2041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188" h="2041">
                  <a:moveTo>
                    <a:pt x="2552" y="0"/>
                  </a:moveTo>
                  <a:lnTo>
                    <a:pt x="0" y="0"/>
                  </a:lnTo>
                  <a:lnTo>
                    <a:pt x="3188" y="2041"/>
                  </a:lnTo>
                  <a:lnTo>
                    <a:pt x="2552" y="0"/>
                  </a:lnTo>
                </a:path>
              </a:pathLst>
            </a:custGeom>
            <a:solidFill>
              <a:srgbClr val="00F8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3396" name="Freeform 67"/>
            <p:cNvSpPr>
              <a:spLocks noChangeArrowheads="1"/>
            </p:cNvSpPr>
            <p:nvPr/>
          </p:nvSpPr>
          <p:spPr bwMode="auto">
            <a:xfrm>
              <a:off x="2790" y="1505"/>
              <a:ext cx="134" cy="101"/>
            </a:xfrm>
            <a:custGeom>
              <a:avLst/>
              <a:gdLst>
                <a:gd name="T0" fmla="*/ 0 w 585"/>
                <a:gd name="T1" fmla="*/ 0 h 451"/>
                <a:gd name="T2" fmla="*/ 0 w 585"/>
                <a:gd name="T3" fmla="*/ 0 h 451"/>
                <a:gd name="T4" fmla="*/ 0 w 585"/>
                <a:gd name="T5" fmla="*/ 0 h 451"/>
                <a:gd name="T6" fmla="*/ 0 w 585"/>
                <a:gd name="T7" fmla="*/ 0 h 451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85"/>
                <a:gd name="T13" fmla="*/ 0 h 451"/>
                <a:gd name="T14" fmla="*/ 585 w 585"/>
                <a:gd name="T15" fmla="*/ 451 h 451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85" h="451">
                  <a:moveTo>
                    <a:pt x="585" y="0"/>
                  </a:moveTo>
                  <a:lnTo>
                    <a:pt x="0" y="451"/>
                  </a:lnTo>
                  <a:lnTo>
                    <a:pt x="78" y="451"/>
                  </a:lnTo>
                  <a:lnTo>
                    <a:pt x="585" y="0"/>
                  </a:lnTo>
                  <a:close/>
                </a:path>
              </a:pathLst>
            </a:custGeom>
            <a:solidFill>
              <a:srgbClr val="6699FF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3397" name="Freeform 68"/>
            <p:cNvSpPr>
              <a:spLocks noChangeArrowheads="1"/>
            </p:cNvSpPr>
            <p:nvPr/>
          </p:nvSpPr>
          <p:spPr bwMode="auto">
            <a:xfrm>
              <a:off x="2790" y="1505"/>
              <a:ext cx="134" cy="101"/>
            </a:xfrm>
            <a:custGeom>
              <a:avLst/>
              <a:gdLst>
                <a:gd name="T0" fmla="*/ 0 w 585"/>
                <a:gd name="T1" fmla="*/ 0 h 451"/>
                <a:gd name="T2" fmla="*/ 0 w 585"/>
                <a:gd name="T3" fmla="*/ 0 h 451"/>
                <a:gd name="T4" fmla="*/ 0 w 585"/>
                <a:gd name="T5" fmla="*/ 0 h 451"/>
                <a:gd name="T6" fmla="*/ 0 w 585"/>
                <a:gd name="T7" fmla="*/ 0 h 451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85"/>
                <a:gd name="T13" fmla="*/ 0 h 451"/>
                <a:gd name="T14" fmla="*/ 585 w 585"/>
                <a:gd name="T15" fmla="*/ 451 h 451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85" h="451">
                  <a:moveTo>
                    <a:pt x="585" y="0"/>
                  </a:moveTo>
                  <a:lnTo>
                    <a:pt x="0" y="451"/>
                  </a:lnTo>
                  <a:lnTo>
                    <a:pt x="78" y="451"/>
                  </a:lnTo>
                  <a:lnTo>
                    <a:pt x="585" y="0"/>
                  </a:lnTo>
                </a:path>
              </a:pathLst>
            </a:custGeom>
            <a:noFill/>
            <a:ln w="9360">
              <a:solidFill>
                <a:srgbClr val="6699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3398" name="Freeform 69"/>
            <p:cNvSpPr>
              <a:spLocks noChangeArrowheads="1"/>
            </p:cNvSpPr>
            <p:nvPr/>
          </p:nvSpPr>
          <p:spPr bwMode="auto">
            <a:xfrm>
              <a:off x="2607" y="1032"/>
              <a:ext cx="317" cy="574"/>
            </a:xfrm>
            <a:custGeom>
              <a:avLst/>
              <a:gdLst>
                <a:gd name="T0" fmla="*/ 0 w 1317"/>
                <a:gd name="T1" fmla="*/ 0 h 2345"/>
                <a:gd name="T2" fmla="*/ 0 w 1317"/>
                <a:gd name="T3" fmla="*/ 0 h 2345"/>
                <a:gd name="T4" fmla="*/ 0 w 1317"/>
                <a:gd name="T5" fmla="*/ 0 h 2345"/>
                <a:gd name="T6" fmla="*/ 0 w 1317"/>
                <a:gd name="T7" fmla="*/ 0 h 2345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317"/>
                <a:gd name="T13" fmla="*/ 0 h 2345"/>
                <a:gd name="T14" fmla="*/ 1317 w 1317"/>
                <a:gd name="T15" fmla="*/ 2345 h 2345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317" h="2345">
                  <a:moveTo>
                    <a:pt x="0" y="0"/>
                  </a:moveTo>
                  <a:lnTo>
                    <a:pt x="732" y="2345"/>
                  </a:lnTo>
                  <a:lnTo>
                    <a:pt x="1317" y="189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F8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3399" name="Freeform 70"/>
            <p:cNvSpPr>
              <a:spLocks noChangeArrowheads="1"/>
            </p:cNvSpPr>
            <p:nvPr/>
          </p:nvSpPr>
          <p:spPr bwMode="auto">
            <a:xfrm>
              <a:off x="2607" y="1032"/>
              <a:ext cx="317" cy="574"/>
            </a:xfrm>
            <a:custGeom>
              <a:avLst/>
              <a:gdLst>
                <a:gd name="T0" fmla="*/ 0 w 1317"/>
                <a:gd name="T1" fmla="*/ 0 h 2345"/>
                <a:gd name="T2" fmla="*/ 0 w 1317"/>
                <a:gd name="T3" fmla="*/ 0 h 2345"/>
                <a:gd name="T4" fmla="*/ 0 w 1317"/>
                <a:gd name="T5" fmla="*/ 0 h 2345"/>
                <a:gd name="T6" fmla="*/ 0 w 1317"/>
                <a:gd name="T7" fmla="*/ 0 h 2345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317"/>
                <a:gd name="T13" fmla="*/ 0 h 2345"/>
                <a:gd name="T14" fmla="*/ 1317 w 1317"/>
                <a:gd name="T15" fmla="*/ 2345 h 2345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317" h="2345">
                  <a:moveTo>
                    <a:pt x="0" y="0"/>
                  </a:moveTo>
                  <a:lnTo>
                    <a:pt x="732" y="2345"/>
                  </a:lnTo>
                  <a:lnTo>
                    <a:pt x="1317" y="1894"/>
                  </a:lnTo>
                  <a:lnTo>
                    <a:pt x="0" y="0"/>
                  </a:lnTo>
                </a:path>
              </a:pathLst>
            </a:custGeom>
            <a:noFill/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3400" name="Freeform 71"/>
            <p:cNvSpPr>
              <a:spLocks noChangeArrowheads="1"/>
            </p:cNvSpPr>
            <p:nvPr/>
          </p:nvSpPr>
          <p:spPr bwMode="auto">
            <a:xfrm>
              <a:off x="1534" y="2428"/>
              <a:ext cx="1673" cy="555"/>
            </a:xfrm>
            <a:custGeom>
              <a:avLst/>
              <a:gdLst>
                <a:gd name="T0" fmla="*/ 0 w 6741"/>
                <a:gd name="T1" fmla="*/ 0 h 2270"/>
                <a:gd name="T2" fmla="*/ 0 w 6741"/>
                <a:gd name="T3" fmla="*/ 0 h 2270"/>
                <a:gd name="T4" fmla="*/ 0 w 6741"/>
                <a:gd name="T5" fmla="*/ 0 h 2270"/>
                <a:gd name="T6" fmla="*/ 0 w 6741"/>
                <a:gd name="T7" fmla="*/ 0 h 227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741"/>
                <a:gd name="T13" fmla="*/ 0 h 2270"/>
                <a:gd name="T14" fmla="*/ 6741 w 6741"/>
                <a:gd name="T15" fmla="*/ 2270 h 227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741" h="2270">
                  <a:moveTo>
                    <a:pt x="1240" y="0"/>
                  </a:moveTo>
                  <a:lnTo>
                    <a:pt x="0" y="2270"/>
                  </a:lnTo>
                  <a:lnTo>
                    <a:pt x="6741" y="2270"/>
                  </a:lnTo>
                  <a:lnTo>
                    <a:pt x="1240" y="0"/>
                  </a:lnTo>
                  <a:close/>
                </a:path>
              </a:pathLst>
            </a:custGeom>
            <a:solidFill>
              <a:srgbClr val="00F8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2" name="Freeform 72"/>
            <p:cNvSpPr>
              <a:spLocks noChangeArrowheads="1"/>
            </p:cNvSpPr>
            <p:nvPr/>
          </p:nvSpPr>
          <p:spPr bwMode="auto">
            <a:xfrm>
              <a:off x="1534" y="2428"/>
              <a:ext cx="1673" cy="555"/>
            </a:xfrm>
            <a:custGeom>
              <a:avLst/>
              <a:gdLst>
                <a:gd name="T0" fmla="*/ 0 w 6741"/>
                <a:gd name="T1" fmla="*/ 0 h 2270"/>
                <a:gd name="T2" fmla="*/ 0 w 6741"/>
                <a:gd name="T3" fmla="*/ 0 h 2270"/>
                <a:gd name="T4" fmla="*/ 0 w 6741"/>
                <a:gd name="T5" fmla="*/ 0 h 2270"/>
                <a:gd name="T6" fmla="*/ 0 w 6741"/>
                <a:gd name="T7" fmla="*/ 0 h 227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741"/>
                <a:gd name="T13" fmla="*/ 0 h 2270"/>
                <a:gd name="T14" fmla="*/ 6741 w 6741"/>
                <a:gd name="T15" fmla="*/ 2270 h 227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741" h="2270">
                  <a:moveTo>
                    <a:pt x="1240" y="0"/>
                  </a:moveTo>
                  <a:lnTo>
                    <a:pt x="0" y="2270"/>
                  </a:lnTo>
                  <a:lnTo>
                    <a:pt x="6741" y="2270"/>
                  </a:lnTo>
                  <a:lnTo>
                    <a:pt x="1240" y="0"/>
                  </a:lnTo>
                </a:path>
              </a:pathLst>
            </a:custGeom>
            <a:noFill/>
            <a:ln w="9360">
              <a:solidFill>
                <a:srgbClr val="6699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3" name="Freeform 73"/>
            <p:cNvSpPr>
              <a:spLocks noChangeArrowheads="1"/>
            </p:cNvSpPr>
            <p:nvPr/>
          </p:nvSpPr>
          <p:spPr bwMode="auto">
            <a:xfrm>
              <a:off x="1844" y="2428"/>
              <a:ext cx="1363" cy="555"/>
            </a:xfrm>
            <a:custGeom>
              <a:avLst/>
              <a:gdLst>
                <a:gd name="T0" fmla="*/ 0 w 5501"/>
                <a:gd name="T1" fmla="*/ 0 h 2270"/>
                <a:gd name="T2" fmla="*/ 0 w 5501"/>
                <a:gd name="T3" fmla="*/ 0 h 2270"/>
                <a:gd name="T4" fmla="*/ 0 w 5501"/>
                <a:gd name="T5" fmla="*/ 0 h 2270"/>
                <a:gd name="T6" fmla="*/ 0 w 5501"/>
                <a:gd name="T7" fmla="*/ 0 h 227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501"/>
                <a:gd name="T13" fmla="*/ 0 h 2270"/>
                <a:gd name="T14" fmla="*/ 5501 w 5501"/>
                <a:gd name="T15" fmla="*/ 2270 h 227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501" h="2270">
                  <a:moveTo>
                    <a:pt x="4793" y="0"/>
                  </a:moveTo>
                  <a:lnTo>
                    <a:pt x="0" y="0"/>
                  </a:lnTo>
                  <a:lnTo>
                    <a:pt x="5501" y="2270"/>
                  </a:lnTo>
                  <a:lnTo>
                    <a:pt x="4793" y="0"/>
                  </a:lnTo>
                  <a:close/>
                </a:path>
              </a:pathLst>
            </a:custGeom>
            <a:solidFill>
              <a:srgbClr val="00F8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4" name="Freeform 74"/>
            <p:cNvSpPr>
              <a:spLocks noChangeArrowheads="1"/>
            </p:cNvSpPr>
            <p:nvPr/>
          </p:nvSpPr>
          <p:spPr bwMode="auto">
            <a:xfrm>
              <a:off x="1844" y="2428"/>
              <a:ext cx="1363" cy="555"/>
            </a:xfrm>
            <a:custGeom>
              <a:avLst/>
              <a:gdLst>
                <a:gd name="T0" fmla="*/ 0 w 5501"/>
                <a:gd name="T1" fmla="*/ 0 h 2270"/>
                <a:gd name="T2" fmla="*/ 0 w 5501"/>
                <a:gd name="T3" fmla="*/ 0 h 2270"/>
                <a:gd name="T4" fmla="*/ 0 w 5501"/>
                <a:gd name="T5" fmla="*/ 0 h 2270"/>
                <a:gd name="T6" fmla="*/ 0 w 5501"/>
                <a:gd name="T7" fmla="*/ 0 h 227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501"/>
                <a:gd name="T13" fmla="*/ 0 h 2270"/>
                <a:gd name="T14" fmla="*/ 5501 w 5501"/>
                <a:gd name="T15" fmla="*/ 2270 h 227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501" h="2270">
                  <a:moveTo>
                    <a:pt x="4793" y="0"/>
                  </a:moveTo>
                  <a:lnTo>
                    <a:pt x="0" y="0"/>
                  </a:lnTo>
                  <a:lnTo>
                    <a:pt x="5501" y="2270"/>
                  </a:lnTo>
                  <a:lnTo>
                    <a:pt x="4793" y="0"/>
                  </a:lnTo>
                </a:path>
              </a:pathLst>
            </a:custGeom>
            <a:noFill/>
            <a:ln w="9360">
              <a:solidFill>
                <a:srgbClr val="6699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5" name="Freeform 75"/>
            <p:cNvSpPr>
              <a:spLocks noChangeArrowheads="1"/>
            </p:cNvSpPr>
            <p:nvPr/>
          </p:nvSpPr>
          <p:spPr bwMode="auto">
            <a:xfrm>
              <a:off x="2832" y="1871"/>
              <a:ext cx="444" cy="498"/>
            </a:xfrm>
            <a:custGeom>
              <a:avLst/>
              <a:gdLst>
                <a:gd name="T0" fmla="*/ 0 w 1824"/>
                <a:gd name="T1" fmla="*/ 0 h 2041"/>
                <a:gd name="T2" fmla="*/ 0 w 1824"/>
                <a:gd name="T3" fmla="*/ 0 h 2041"/>
                <a:gd name="T4" fmla="*/ 0 w 1824"/>
                <a:gd name="T5" fmla="*/ 0 h 2041"/>
                <a:gd name="T6" fmla="*/ 0 w 1824"/>
                <a:gd name="T7" fmla="*/ 0 h 2041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824"/>
                <a:gd name="T13" fmla="*/ 0 h 2041"/>
                <a:gd name="T14" fmla="*/ 1824 w 1824"/>
                <a:gd name="T15" fmla="*/ 2041 h 2041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824" h="2041">
                  <a:moveTo>
                    <a:pt x="0" y="0"/>
                  </a:moveTo>
                  <a:lnTo>
                    <a:pt x="636" y="2041"/>
                  </a:lnTo>
                  <a:lnTo>
                    <a:pt x="1824" y="985"/>
                  </a:lnTo>
                  <a:lnTo>
                    <a:pt x="0" y="0"/>
                  </a:lnTo>
                </a:path>
              </a:pathLst>
            </a:custGeom>
            <a:noFill/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3405" name="Freeform 76"/>
            <p:cNvSpPr>
              <a:spLocks noChangeArrowheads="1"/>
            </p:cNvSpPr>
            <p:nvPr/>
          </p:nvSpPr>
          <p:spPr bwMode="auto">
            <a:xfrm>
              <a:off x="2838" y="1618"/>
              <a:ext cx="444" cy="391"/>
            </a:xfrm>
            <a:custGeom>
              <a:avLst/>
              <a:gdLst>
                <a:gd name="T0" fmla="*/ 0 w 1824"/>
                <a:gd name="T1" fmla="*/ 0 h 1611"/>
                <a:gd name="T2" fmla="*/ 0 w 1824"/>
                <a:gd name="T3" fmla="*/ 0 h 1611"/>
                <a:gd name="T4" fmla="*/ 0 w 1824"/>
                <a:gd name="T5" fmla="*/ 0 h 1611"/>
                <a:gd name="T6" fmla="*/ 0 w 1824"/>
                <a:gd name="T7" fmla="*/ 0 h 1611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824"/>
                <a:gd name="T13" fmla="*/ 0 h 1611"/>
                <a:gd name="T14" fmla="*/ 1824 w 1824"/>
                <a:gd name="T15" fmla="*/ 1611 h 1611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824" h="1611">
                  <a:moveTo>
                    <a:pt x="703" y="0"/>
                  </a:moveTo>
                  <a:lnTo>
                    <a:pt x="0" y="626"/>
                  </a:lnTo>
                  <a:lnTo>
                    <a:pt x="1824" y="1611"/>
                  </a:lnTo>
                  <a:lnTo>
                    <a:pt x="703" y="0"/>
                  </a:lnTo>
                  <a:close/>
                </a:path>
              </a:pathLst>
            </a:custGeom>
            <a:solidFill>
              <a:srgbClr val="00F800"/>
            </a:solidFill>
            <a:ln w="9360">
              <a:solidFill>
                <a:srgbClr val="00C6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3406" name="Freeform 77"/>
            <p:cNvSpPr>
              <a:spLocks noChangeArrowheads="1"/>
            </p:cNvSpPr>
            <p:nvPr/>
          </p:nvSpPr>
          <p:spPr bwMode="auto">
            <a:xfrm>
              <a:off x="2838" y="1618"/>
              <a:ext cx="444" cy="391"/>
            </a:xfrm>
            <a:custGeom>
              <a:avLst/>
              <a:gdLst>
                <a:gd name="T0" fmla="*/ 0 w 1824"/>
                <a:gd name="T1" fmla="*/ 0 h 1611"/>
                <a:gd name="T2" fmla="*/ 0 w 1824"/>
                <a:gd name="T3" fmla="*/ 0 h 1611"/>
                <a:gd name="T4" fmla="*/ 0 w 1824"/>
                <a:gd name="T5" fmla="*/ 0 h 1611"/>
                <a:gd name="T6" fmla="*/ 0 w 1824"/>
                <a:gd name="T7" fmla="*/ 0 h 1611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824"/>
                <a:gd name="T13" fmla="*/ 0 h 1611"/>
                <a:gd name="T14" fmla="*/ 1824 w 1824"/>
                <a:gd name="T15" fmla="*/ 1611 h 1611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824" h="1611">
                  <a:moveTo>
                    <a:pt x="703" y="0"/>
                  </a:moveTo>
                  <a:lnTo>
                    <a:pt x="0" y="626"/>
                  </a:lnTo>
                  <a:lnTo>
                    <a:pt x="1824" y="1611"/>
                  </a:lnTo>
                  <a:lnTo>
                    <a:pt x="703" y="0"/>
                  </a:lnTo>
                </a:path>
              </a:pathLst>
            </a:custGeom>
            <a:noFill/>
            <a:ln w="9360">
              <a:solidFill>
                <a:srgbClr val="6699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3407" name="Freeform 78"/>
            <p:cNvSpPr>
              <a:spLocks noChangeArrowheads="1"/>
            </p:cNvSpPr>
            <p:nvPr/>
          </p:nvSpPr>
          <p:spPr bwMode="auto">
            <a:xfrm>
              <a:off x="1456" y="3138"/>
              <a:ext cx="2020" cy="706"/>
            </a:xfrm>
            <a:custGeom>
              <a:avLst/>
              <a:gdLst>
                <a:gd name="T0" fmla="*/ 0 w 8129"/>
                <a:gd name="T1" fmla="*/ 0 h 2873"/>
                <a:gd name="T2" fmla="*/ 0 w 8129"/>
                <a:gd name="T3" fmla="*/ 0 h 2873"/>
                <a:gd name="T4" fmla="*/ 0 w 8129"/>
                <a:gd name="T5" fmla="*/ 0 h 2873"/>
                <a:gd name="T6" fmla="*/ 0 w 8129"/>
                <a:gd name="T7" fmla="*/ 0 h 287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8129"/>
                <a:gd name="T13" fmla="*/ 0 h 2873"/>
                <a:gd name="T14" fmla="*/ 8129 w 8129"/>
                <a:gd name="T15" fmla="*/ 2873 h 287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129" h="2873">
                  <a:moveTo>
                    <a:pt x="8129" y="2873"/>
                  </a:moveTo>
                  <a:lnTo>
                    <a:pt x="7232" y="0"/>
                  </a:lnTo>
                  <a:lnTo>
                    <a:pt x="0" y="0"/>
                  </a:lnTo>
                  <a:lnTo>
                    <a:pt x="8129" y="2873"/>
                  </a:lnTo>
                  <a:close/>
                </a:path>
              </a:pathLst>
            </a:custGeom>
            <a:solidFill>
              <a:srgbClr val="00F8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3408" name="Freeform 79"/>
            <p:cNvSpPr>
              <a:spLocks noChangeArrowheads="1"/>
            </p:cNvSpPr>
            <p:nvPr/>
          </p:nvSpPr>
          <p:spPr bwMode="auto">
            <a:xfrm>
              <a:off x="1456" y="3138"/>
              <a:ext cx="2020" cy="706"/>
            </a:xfrm>
            <a:custGeom>
              <a:avLst/>
              <a:gdLst>
                <a:gd name="T0" fmla="*/ 0 w 8129"/>
                <a:gd name="T1" fmla="*/ 0 h 2873"/>
                <a:gd name="T2" fmla="*/ 0 w 8129"/>
                <a:gd name="T3" fmla="*/ 0 h 2873"/>
                <a:gd name="T4" fmla="*/ 0 w 8129"/>
                <a:gd name="T5" fmla="*/ 0 h 2873"/>
                <a:gd name="T6" fmla="*/ 0 w 8129"/>
                <a:gd name="T7" fmla="*/ 0 h 287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8129"/>
                <a:gd name="T13" fmla="*/ 0 h 2873"/>
                <a:gd name="T14" fmla="*/ 8129 w 8129"/>
                <a:gd name="T15" fmla="*/ 2873 h 287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129" h="2873">
                  <a:moveTo>
                    <a:pt x="8129" y="2873"/>
                  </a:moveTo>
                  <a:lnTo>
                    <a:pt x="7232" y="0"/>
                  </a:lnTo>
                  <a:lnTo>
                    <a:pt x="0" y="0"/>
                  </a:lnTo>
                  <a:lnTo>
                    <a:pt x="8129" y="2873"/>
                  </a:lnTo>
                </a:path>
              </a:pathLst>
            </a:custGeom>
            <a:noFill/>
            <a:ln w="9360">
              <a:solidFill>
                <a:srgbClr val="6699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3409" name="Freeform 80"/>
            <p:cNvSpPr>
              <a:spLocks noChangeArrowheads="1"/>
            </p:cNvSpPr>
            <p:nvPr/>
          </p:nvSpPr>
          <p:spPr bwMode="auto">
            <a:xfrm>
              <a:off x="1064" y="3138"/>
              <a:ext cx="2412" cy="706"/>
            </a:xfrm>
            <a:custGeom>
              <a:avLst/>
              <a:gdLst>
                <a:gd name="T0" fmla="*/ 0 w 9699"/>
                <a:gd name="T1" fmla="*/ 0 h 2873"/>
                <a:gd name="T2" fmla="*/ 0 w 9699"/>
                <a:gd name="T3" fmla="*/ 0 h 2873"/>
                <a:gd name="T4" fmla="*/ 0 w 9699"/>
                <a:gd name="T5" fmla="*/ 0 h 2873"/>
                <a:gd name="T6" fmla="*/ 0 w 9699"/>
                <a:gd name="T7" fmla="*/ 0 h 287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9699"/>
                <a:gd name="T13" fmla="*/ 0 h 2873"/>
                <a:gd name="T14" fmla="*/ 9699 w 9699"/>
                <a:gd name="T15" fmla="*/ 2873 h 287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9699" h="2873">
                  <a:moveTo>
                    <a:pt x="1570" y="0"/>
                  </a:moveTo>
                  <a:lnTo>
                    <a:pt x="0" y="2873"/>
                  </a:lnTo>
                  <a:lnTo>
                    <a:pt x="9699" y="2873"/>
                  </a:lnTo>
                  <a:lnTo>
                    <a:pt x="1570" y="0"/>
                  </a:lnTo>
                  <a:close/>
                </a:path>
              </a:pathLst>
            </a:custGeom>
            <a:solidFill>
              <a:srgbClr val="00F8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3410" name="Freeform 81"/>
            <p:cNvSpPr>
              <a:spLocks noChangeArrowheads="1"/>
            </p:cNvSpPr>
            <p:nvPr/>
          </p:nvSpPr>
          <p:spPr bwMode="auto">
            <a:xfrm>
              <a:off x="1064" y="3138"/>
              <a:ext cx="2412" cy="706"/>
            </a:xfrm>
            <a:custGeom>
              <a:avLst/>
              <a:gdLst>
                <a:gd name="T0" fmla="*/ 0 w 9699"/>
                <a:gd name="T1" fmla="*/ 0 h 2873"/>
                <a:gd name="T2" fmla="*/ 0 w 9699"/>
                <a:gd name="T3" fmla="*/ 0 h 2873"/>
                <a:gd name="T4" fmla="*/ 0 w 9699"/>
                <a:gd name="T5" fmla="*/ 0 h 2873"/>
                <a:gd name="T6" fmla="*/ 0 w 9699"/>
                <a:gd name="T7" fmla="*/ 0 h 2873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9699"/>
                <a:gd name="T13" fmla="*/ 0 h 2873"/>
                <a:gd name="T14" fmla="*/ 9699 w 9699"/>
                <a:gd name="T15" fmla="*/ 2873 h 2873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9699" h="2873">
                  <a:moveTo>
                    <a:pt x="1570" y="0"/>
                  </a:moveTo>
                  <a:lnTo>
                    <a:pt x="0" y="2873"/>
                  </a:lnTo>
                  <a:lnTo>
                    <a:pt x="9699" y="2873"/>
                  </a:lnTo>
                  <a:lnTo>
                    <a:pt x="1570" y="0"/>
                  </a:lnTo>
                </a:path>
              </a:pathLst>
            </a:custGeom>
            <a:noFill/>
            <a:ln w="9360">
              <a:solidFill>
                <a:srgbClr val="6699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3411" name="Freeform 82"/>
            <p:cNvSpPr>
              <a:spLocks noChangeArrowheads="1"/>
            </p:cNvSpPr>
            <p:nvPr/>
          </p:nvSpPr>
          <p:spPr bwMode="auto">
            <a:xfrm>
              <a:off x="3047" y="2444"/>
              <a:ext cx="625" cy="539"/>
            </a:xfrm>
            <a:custGeom>
              <a:avLst/>
              <a:gdLst>
                <a:gd name="T0" fmla="*/ 0 w 2548"/>
                <a:gd name="T1" fmla="*/ 0 h 2205"/>
                <a:gd name="T2" fmla="*/ 0 w 2548"/>
                <a:gd name="T3" fmla="*/ 0 h 2205"/>
                <a:gd name="T4" fmla="*/ 0 w 2548"/>
                <a:gd name="T5" fmla="*/ 0 h 2205"/>
                <a:gd name="T6" fmla="*/ 0 w 2548"/>
                <a:gd name="T7" fmla="*/ 0 h 2205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548"/>
                <a:gd name="T13" fmla="*/ 0 h 2205"/>
                <a:gd name="T14" fmla="*/ 2548 w 2548"/>
                <a:gd name="T15" fmla="*/ 2205 h 2205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548" h="2205">
                  <a:moveTo>
                    <a:pt x="0" y="0"/>
                  </a:moveTo>
                  <a:lnTo>
                    <a:pt x="688" y="2205"/>
                  </a:lnTo>
                  <a:lnTo>
                    <a:pt x="2548" y="54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F8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3412" name="Freeform 83"/>
            <p:cNvSpPr>
              <a:spLocks noChangeArrowheads="1"/>
            </p:cNvSpPr>
            <p:nvPr/>
          </p:nvSpPr>
          <p:spPr bwMode="auto">
            <a:xfrm>
              <a:off x="3047" y="2444"/>
              <a:ext cx="625" cy="539"/>
            </a:xfrm>
            <a:custGeom>
              <a:avLst/>
              <a:gdLst>
                <a:gd name="T0" fmla="*/ 0 w 2548"/>
                <a:gd name="T1" fmla="*/ 0 h 2205"/>
                <a:gd name="T2" fmla="*/ 0 w 2548"/>
                <a:gd name="T3" fmla="*/ 0 h 2205"/>
                <a:gd name="T4" fmla="*/ 0 w 2548"/>
                <a:gd name="T5" fmla="*/ 0 h 2205"/>
                <a:gd name="T6" fmla="*/ 0 w 2548"/>
                <a:gd name="T7" fmla="*/ 0 h 2205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548"/>
                <a:gd name="T13" fmla="*/ 0 h 2205"/>
                <a:gd name="T14" fmla="*/ 2548 w 2548"/>
                <a:gd name="T15" fmla="*/ 2205 h 2205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548" h="2205">
                  <a:moveTo>
                    <a:pt x="0" y="0"/>
                  </a:moveTo>
                  <a:lnTo>
                    <a:pt x="688" y="2205"/>
                  </a:lnTo>
                  <a:lnTo>
                    <a:pt x="2548" y="548"/>
                  </a:lnTo>
                  <a:lnTo>
                    <a:pt x="0" y="0"/>
                  </a:lnTo>
                </a:path>
              </a:pathLst>
            </a:custGeom>
            <a:noFill/>
            <a:ln w="9360">
              <a:solidFill>
                <a:srgbClr val="6699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3413" name="Freeform 84"/>
            <p:cNvSpPr>
              <a:spLocks noChangeArrowheads="1"/>
            </p:cNvSpPr>
            <p:nvPr/>
          </p:nvSpPr>
          <p:spPr bwMode="auto">
            <a:xfrm>
              <a:off x="3047" y="2146"/>
              <a:ext cx="625" cy="423"/>
            </a:xfrm>
            <a:custGeom>
              <a:avLst/>
              <a:gdLst>
                <a:gd name="T0" fmla="*/ 0 w 2548"/>
                <a:gd name="T1" fmla="*/ 0 h 1739"/>
                <a:gd name="T2" fmla="*/ 0 w 2548"/>
                <a:gd name="T3" fmla="*/ 0 h 1739"/>
                <a:gd name="T4" fmla="*/ 0 w 2548"/>
                <a:gd name="T5" fmla="*/ 0 h 1739"/>
                <a:gd name="T6" fmla="*/ 0 w 2548"/>
                <a:gd name="T7" fmla="*/ 0 h 173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548"/>
                <a:gd name="T13" fmla="*/ 0 h 1739"/>
                <a:gd name="T14" fmla="*/ 2548 w 2548"/>
                <a:gd name="T15" fmla="*/ 1739 h 173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548" h="1739">
                  <a:moveTo>
                    <a:pt x="1339" y="0"/>
                  </a:moveTo>
                  <a:lnTo>
                    <a:pt x="0" y="1191"/>
                  </a:lnTo>
                  <a:lnTo>
                    <a:pt x="2548" y="1739"/>
                  </a:lnTo>
                  <a:lnTo>
                    <a:pt x="1339" y="0"/>
                  </a:lnTo>
                  <a:close/>
                </a:path>
              </a:pathLst>
            </a:custGeom>
            <a:solidFill>
              <a:srgbClr val="00F8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3414" name="Freeform 85"/>
            <p:cNvSpPr>
              <a:spLocks noChangeArrowheads="1"/>
            </p:cNvSpPr>
            <p:nvPr/>
          </p:nvSpPr>
          <p:spPr bwMode="auto">
            <a:xfrm>
              <a:off x="3047" y="2146"/>
              <a:ext cx="625" cy="423"/>
            </a:xfrm>
            <a:custGeom>
              <a:avLst/>
              <a:gdLst>
                <a:gd name="T0" fmla="*/ 0 w 2548"/>
                <a:gd name="T1" fmla="*/ 0 h 1739"/>
                <a:gd name="T2" fmla="*/ 0 w 2548"/>
                <a:gd name="T3" fmla="*/ 0 h 1739"/>
                <a:gd name="T4" fmla="*/ 0 w 2548"/>
                <a:gd name="T5" fmla="*/ 0 h 1739"/>
                <a:gd name="T6" fmla="*/ 0 w 2548"/>
                <a:gd name="T7" fmla="*/ 0 h 173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548"/>
                <a:gd name="T13" fmla="*/ 0 h 1739"/>
                <a:gd name="T14" fmla="*/ 2548 w 2548"/>
                <a:gd name="T15" fmla="*/ 1739 h 173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548" h="1739">
                  <a:moveTo>
                    <a:pt x="1339" y="0"/>
                  </a:moveTo>
                  <a:lnTo>
                    <a:pt x="0" y="1191"/>
                  </a:lnTo>
                  <a:lnTo>
                    <a:pt x="2548" y="1739"/>
                  </a:lnTo>
                  <a:lnTo>
                    <a:pt x="1339" y="0"/>
                  </a:lnTo>
                </a:path>
              </a:pathLst>
            </a:custGeom>
            <a:noFill/>
            <a:ln w="9360">
              <a:solidFill>
                <a:srgbClr val="6699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3415" name="Freeform 86"/>
            <p:cNvSpPr>
              <a:spLocks noChangeArrowheads="1"/>
            </p:cNvSpPr>
            <p:nvPr/>
          </p:nvSpPr>
          <p:spPr bwMode="auto">
            <a:xfrm>
              <a:off x="3488" y="2694"/>
              <a:ext cx="657" cy="1150"/>
            </a:xfrm>
            <a:custGeom>
              <a:avLst/>
              <a:gdLst>
                <a:gd name="T0" fmla="*/ 0 w 2676"/>
                <a:gd name="T1" fmla="*/ 0 h 4649"/>
                <a:gd name="T2" fmla="*/ 0 w 2676"/>
                <a:gd name="T3" fmla="*/ 0 h 4649"/>
                <a:gd name="T4" fmla="*/ 0 w 2676"/>
                <a:gd name="T5" fmla="*/ 0 h 4649"/>
                <a:gd name="T6" fmla="*/ 0 w 2676"/>
                <a:gd name="T7" fmla="*/ 0 h 464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676"/>
                <a:gd name="T13" fmla="*/ 0 h 4649"/>
                <a:gd name="T14" fmla="*/ 2676 w 2676"/>
                <a:gd name="T15" fmla="*/ 4649 h 464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676" h="4649">
                  <a:moveTo>
                    <a:pt x="2676" y="2268"/>
                  </a:moveTo>
                  <a:lnTo>
                    <a:pt x="0" y="4649"/>
                  </a:lnTo>
                  <a:lnTo>
                    <a:pt x="1099" y="0"/>
                  </a:lnTo>
                  <a:lnTo>
                    <a:pt x="2676" y="2268"/>
                  </a:lnTo>
                  <a:close/>
                </a:path>
              </a:pathLst>
            </a:custGeom>
            <a:solidFill>
              <a:srgbClr val="00F8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6" name="Freeform 87"/>
            <p:cNvSpPr>
              <a:spLocks noChangeArrowheads="1"/>
            </p:cNvSpPr>
            <p:nvPr/>
          </p:nvSpPr>
          <p:spPr bwMode="auto">
            <a:xfrm>
              <a:off x="3264" y="2694"/>
              <a:ext cx="487" cy="1150"/>
            </a:xfrm>
            <a:custGeom>
              <a:avLst/>
              <a:gdLst>
                <a:gd name="T0" fmla="*/ 0 w 1996"/>
                <a:gd name="T1" fmla="*/ 0 h 4649"/>
                <a:gd name="T2" fmla="*/ 0 w 1996"/>
                <a:gd name="T3" fmla="*/ 0 h 4649"/>
                <a:gd name="T4" fmla="*/ 0 w 1996"/>
                <a:gd name="T5" fmla="*/ 0 h 4649"/>
                <a:gd name="T6" fmla="*/ 0 w 1996"/>
                <a:gd name="T7" fmla="*/ 0 h 464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996"/>
                <a:gd name="T13" fmla="*/ 0 h 4649"/>
                <a:gd name="T14" fmla="*/ 1996 w 1996"/>
                <a:gd name="T15" fmla="*/ 4649 h 464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996" h="4649">
                  <a:moveTo>
                    <a:pt x="897" y="4649"/>
                  </a:moveTo>
                  <a:lnTo>
                    <a:pt x="1996" y="0"/>
                  </a:lnTo>
                  <a:lnTo>
                    <a:pt x="0" y="1776"/>
                  </a:lnTo>
                  <a:lnTo>
                    <a:pt x="897" y="4649"/>
                  </a:lnTo>
                  <a:close/>
                </a:path>
              </a:pathLst>
            </a:custGeom>
            <a:solidFill>
              <a:srgbClr val="00F8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13417" name="Freeform 88"/>
            <p:cNvSpPr>
              <a:spLocks noChangeArrowheads="1"/>
            </p:cNvSpPr>
            <p:nvPr/>
          </p:nvSpPr>
          <p:spPr bwMode="auto">
            <a:xfrm>
              <a:off x="3264" y="2694"/>
              <a:ext cx="881" cy="1150"/>
            </a:xfrm>
            <a:custGeom>
              <a:avLst/>
              <a:gdLst>
                <a:gd name="T0" fmla="*/ 0 w 3573"/>
                <a:gd name="T1" fmla="*/ 0 h 4649"/>
                <a:gd name="T2" fmla="*/ 0 w 3573"/>
                <a:gd name="T3" fmla="*/ 0 h 4649"/>
                <a:gd name="T4" fmla="*/ 0 w 3573"/>
                <a:gd name="T5" fmla="*/ 0 h 4649"/>
                <a:gd name="T6" fmla="*/ 0 w 3573"/>
                <a:gd name="T7" fmla="*/ 0 h 4649"/>
                <a:gd name="T8" fmla="*/ 0 w 3573"/>
                <a:gd name="T9" fmla="*/ 0 h 464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573"/>
                <a:gd name="T16" fmla="*/ 0 h 4649"/>
                <a:gd name="T17" fmla="*/ 3573 w 3573"/>
                <a:gd name="T18" fmla="*/ 4649 h 464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573" h="4649">
                  <a:moveTo>
                    <a:pt x="3573" y="2268"/>
                  </a:moveTo>
                  <a:lnTo>
                    <a:pt x="897" y="4649"/>
                  </a:lnTo>
                  <a:lnTo>
                    <a:pt x="0" y="1776"/>
                  </a:lnTo>
                  <a:lnTo>
                    <a:pt x="1996" y="0"/>
                  </a:lnTo>
                  <a:lnTo>
                    <a:pt x="3573" y="2268"/>
                  </a:lnTo>
                </a:path>
              </a:pathLst>
            </a:custGeom>
            <a:noFill/>
            <a:ln w="9360">
              <a:solidFill>
                <a:srgbClr val="6699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it-IT"/>
            </a:p>
          </p:txBody>
        </p:sp>
      </p:grpSp>
      <p:sp>
        <p:nvSpPr>
          <p:cNvPr id="13401" name="Text Box 89"/>
          <p:cNvSpPr txBox="1">
            <a:spLocks noChangeArrowheads="1"/>
          </p:cNvSpPr>
          <p:nvPr/>
        </p:nvSpPr>
        <p:spPr bwMode="auto">
          <a:xfrm>
            <a:off x="6462713" y="5013325"/>
            <a:ext cx="2501900" cy="917575"/>
          </a:xfrm>
          <a:prstGeom prst="rect">
            <a:avLst/>
          </a:prstGeom>
          <a:noFill/>
          <a:ln w="25560">
            <a:solidFill>
              <a:srgbClr val="FFFF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5pPr>
            <a:lvl6pPr marL="25146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6pPr>
            <a:lvl7pPr marL="29718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7pPr>
            <a:lvl8pPr marL="34290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8pPr>
            <a:lvl9pPr marL="38862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9pPr>
          </a:lstStyle>
          <a:p>
            <a:pPr>
              <a:spcBef>
                <a:spcPts val="1125"/>
              </a:spcBef>
              <a:buClrTx/>
              <a:buFontTx/>
              <a:buNone/>
              <a:defRPr/>
            </a:pPr>
            <a:r>
              <a:rPr lang="it-IT" altLang="it-IT" sz="18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Disfunzione ventricolare sinistra asintomatica</a:t>
            </a:r>
          </a:p>
        </p:txBody>
      </p:sp>
      <p:sp>
        <p:nvSpPr>
          <p:cNvPr id="13402" name="Text Box 90"/>
          <p:cNvSpPr txBox="1">
            <a:spLocks noChangeArrowheads="1"/>
          </p:cNvSpPr>
          <p:nvPr/>
        </p:nvSpPr>
        <p:spPr bwMode="auto">
          <a:xfrm>
            <a:off x="914400" y="4038600"/>
            <a:ext cx="1905000" cy="642938"/>
          </a:xfrm>
          <a:prstGeom prst="rect">
            <a:avLst/>
          </a:prstGeom>
          <a:noFill/>
          <a:ln w="25560">
            <a:solidFill>
              <a:srgbClr val="FFFF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5pPr>
            <a:lvl6pPr marL="25146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6pPr>
            <a:lvl7pPr marL="29718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7pPr>
            <a:lvl8pPr marL="34290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8pPr>
            <a:lvl9pPr marL="38862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9pPr>
          </a:lstStyle>
          <a:p>
            <a:pPr>
              <a:spcBef>
                <a:spcPts val="1125"/>
              </a:spcBef>
              <a:buClrTx/>
              <a:buFontTx/>
              <a:buNone/>
              <a:defRPr/>
            </a:pPr>
            <a:r>
              <a:rPr lang="it-IT" altLang="it-IT" sz="18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IC non diagnosticata</a:t>
            </a:r>
          </a:p>
        </p:txBody>
      </p:sp>
      <p:sp>
        <p:nvSpPr>
          <p:cNvPr id="13403" name="Text Box 91"/>
          <p:cNvSpPr txBox="1">
            <a:spLocks noChangeArrowheads="1"/>
          </p:cNvSpPr>
          <p:nvPr/>
        </p:nvSpPr>
        <p:spPr bwMode="auto">
          <a:xfrm>
            <a:off x="6553200" y="2667000"/>
            <a:ext cx="2362200" cy="642938"/>
          </a:xfrm>
          <a:prstGeom prst="rect">
            <a:avLst/>
          </a:prstGeom>
          <a:noFill/>
          <a:ln w="25560">
            <a:solidFill>
              <a:srgbClr val="FFFF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5pPr>
            <a:lvl6pPr marL="25146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6pPr>
            <a:lvl7pPr marL="29718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7pPr>
            <a:lvl8pPr marL="34290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8pPr>
            <a:lvl9pPr marL="38862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9pPr>
          </a:lstStyle>
          <a:p>
            <a:pPr>
              <a:spcBef>
                <a:spcPts val="1125"/>
              </a:spcBef>
              <a:buClrTx/>
              <a:buFontTx/>
              <a:buNone/>
              <a:defRPr/>
            </a:pPr>
            <a:r>
              <a:rPr lang="it-IT" altLang="it-IT" sz="18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IC gestita dal M.M.G.</a:t>
            </a:r>
          </a:p>
        </p:txBody>
      </p:sp>
      <p:sp>
        <p:nvSpPr>
          <p:cNvPr id="13404" name="Text Box 92"/>
          <p:cNvSpPr txBox="1">
            <a:spLocks noChangeArrowheads="1"/>
          </p:cNvSpPr>
          <p:nvPr/>
        </p:nvSpPr>
        <p:spPr bwMode="auto">
          <a:xfrm>
            <a:off x="838200" y="1676400"/>
            <a:ext cx="2895600" cy="642938"/>
          </a:xfrm>
          <a:prstGeom prst="rect">
            <a:avLst/>
          </a:prstGeom>
          <a:noFill/>
          <a:ln w="25560">
            <a:solidFill>
              <a:srgbClr val="FFFF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5pPr>
            <a:lvl6pPr marL="25146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6pPr>
            <a:lvl7pPr marL="29718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7pPr>
            <a:lvl8pPr marL="34290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8pPr>
            <a:lvl9pPr marL="38862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9pPr>
          </a:lstStyle>
          <a:p>
            <a:pPr>
              <a:spcBef>
                <a:spcPts val="1125"/>
              </a:spcBef>
              <a:buClrTx/>
              <a:buFontTx/>
              <a:buNone/>
              <a:defRPr/>
            </a:pPr>
            <a:r>
              <a:rPr lang="it-IT" altLang="it-IT" sz="18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IC gestita dallo specialista</a:t>
            </a:r>
          </a:p>
        </p:txBody>
      </p:sp>
      <p:sp>
        <p:nvSpPr>
          <p:cNvPr id="13319" name="Line 93"/>
          <p:cNvSpPr>
            <a:spLocks noChangeShapeType="1"/>
          </p:cNvSpPr>
          <p:nvPr/>
        </p:nvSpPr>
        <p:spPr bwMode="auto">
          <a:xfrm>
            <a:off x="3733800" y="1981200"/>
            <a:ext cx="457200" cy="1588"/>
          </a:xfrm>
          <a:prstGeom prst="line">
            <a:avLst/>
          </a:prstGeom>
          <a:noFill/>
          <a:ln w="25560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it-IT"/>
          </a:p>
        </p:txBody>
      </p:sp>
      <p:sp>
        <p:nvSpPr>
          <p:cNvPr id="13320" name="Line 94"/>
          <p:cNvSpPr>
            <a:spLocks noChangeShapeType="1"/>
          </p:cNvSpPr>
          <p:nvPr/>
        </p:nvSpPr>
        <p:spPr bwMode="auto">
          <a:xfrm flipH="1">
            <a:off x="4171950" y="2971800"/>
            <a:ext cx="2400300" cy="1588"/>
          </a:xfrm>
          <a:prstGeom prst="line">
            <a:avLst/>
          </a:prstGeom>
          <a:noFill/>
          <a:ln w="25560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it-IT"/>
          </a:p>
        </p:txBody>
      </p:sp>
      <p:sp>
        <p:nvSpPr>
          <p:cNvPr id="13321" name="Line 95"/>
          <p:cNvSpPr>
            <a:spLocks noChangeShapeType="1"/>
          </p:cNvSpPr>
          <p:nvPr/>
        </p:nvSpPr>
        <p:spPr bwMode="auto">
          <a:xfrm>
            <a:off x="2819400" y="4365625"/>
            <a:ext cx="1447800" cy="1588"/>
          </a:xfrm>
          <a:prstGeom prst="line">
            <a:avLst/>
          </a:prstGeom>
          <a:noFill/>
          <a:ln w="25560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it-IT"/>
          </a:p>
        </p:txBody>
      </p:sp>
      <p:sp>
        <p:nvSpPr>
          <p:cNvPr id="13322" name="Line 96"/>
          <p:cNvSpPr>
            <a:spLocks noChangeShapeType="1"/>
          </p:cNvSpPr>
          <p:nvPr/>
        </p:nvSpPr>
        <p:spPr bwMode="auto">
          <a:xfrm flipH="1">
            <a:off x="4324350" y="5486400"/>
            <a:ext cx="2171700" cy="1588"/>
          </a:xfrm>
          <a:prstGeom prst="line">
            <a:avLst/>
          </a:prstGeom>
          <a:noFill/>
          <a:ln w="25560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it-IT"/>
          </a:p>
        </p:txBody>
      </p:sp>
      <p:sp>
        <p:nvSpPr>
          <p:cNvPr id="13323" name="Oval 97"/>
          <p:cNvSpPr>
            <a:spLocks noChangeArrowheads="1"/>
          </p:cNvSpPr>
          <p:nvPr/>
        </p:nvSpPr>
        <p:spPr bwMode="auto">
          <a:xfrm>
            <a:off x="4114800" y="1905000"/>
            <a:ext cx="152400" cy="152400"/>
          </a:xfrm>
          <a:prstGeom prst="ellipse">
            <a:avLst/>
          </a:prstGeom>
          <a:solidFill>
            <a:srgbClr val="FFFF00"/>
          </a:solidFill>
          <a:ln w="9360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t-IT" altLang="it-IT"/>
          </a:p>
        </p:txBody>
      </p:sp>
      <p:sp>
        <p:nvSpPr>
          <p:cNvPr id="13324" name="Oval 98"/>
          <p:cNvSpPr>
            <a:spLocks noChangeArrowheads="1"/>
          </p:cNvSpPr>
          <p:nvPr/>
        </p:nvSpPr>
        <p:spPr bwMode="auto">
          <a:xfrm>
            <a:off x="4114800" y="2895600"/>
            <a:ext cx="152400" cy="152400"/>
          </a:xfrm>
          <a:prstGeom prst="ellipse">
            <a:avLst/>
          </a:prstGeom>
          <a:solidFill>
            <a:srgbClr val="FFFF00"/>
          </a:solidFill>
          <a:ln w="9360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t-IT" altLang="it-IT"/>
          </a:p>
        </p:txBody>
      </p:sp>
      <p:sp>
        <p:nvSpPr>
          <p:cNvPr id="13325" name="Oval 99"/>
          <p:cNvSpPr>
            <a:spLocks noChangeArrowheads="1"/>
          </p:cNvSpPr>
          <p:nvPr/>
        </p:nvSpPr>
        <p:spPr bwMode="auto">
          <a:xfrm>
            <a:off x="4114800" y="4284663"/>
            <a:ext cx="152400" cy="152400"/>
          </a:xfrm>
          <a:prstGeom prst="ellipse">
            <a:avLst/>
          </a:prstGeom>
          <a:solidFill>
            <a:srgbClr val="FFFF00"/>
          </a:solidFill>
          <a:ln w="9360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t-IT" altLang="it-IT"/>
          </a:p>
        </p:txBody>
      </p:sp>
      <p:sp>
        <p:nvSpPr>
          <p:cNvPr id="13326" name="Oval 100"/>
          <p:cNvSpPr>
            <a:spLocks noChangeArrowheads="1"/>
          </p:cNvSpPr>
          <p:nvPr/>
        </p:nvSpPr>
        <p:spPr bwMode="auto">
          <a:xfrm>
            <a:off x="4191000" y="5410200"/>
            <a:ext cx="152400" cy="152400"/>
          </a:xfrm>
          <a:prstGeom prst="ellipse">
            <a:avLst/>
          </a:prstGeom>
          <a:solidFill>
            <a:srgbClr val="FFFF00"/>
          </a:solidFill>
          <a:ln w="9360">
            <a:solidFill>
              <a:srgbClr val="FFFF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t-IT" altLang="it-IT"/>
          </a:p>
        </p:txBody>
      </p:sp>
      <p:sp>
        <p:nvSpPr>
          <p:cNvPr id="13327" name="Line 101"/>
          <p:cNvSpPr>
            <a:spLocks noChangeShapeType="1"/>
          </p:cNvSpPr>
          <p:nvPr/>
        </p:nvSpPr>
        <p:spPr bwMode="auto">
          <a:xfrm>
            <a:off x="1022350" y="2611438"/>
            <a:ext cx="7696200" cy="1587"/>
          </a:xfrm>
          <a:prstGeom prst="line">
            <a:avLst/>
          </a:prstGeom>
          <a:noFill/>
          <a:ln w="31680">
            <a:solidFill>
              <a:srgbClr val="FF0000"/>
            </a:solidFill>
            <a:prstDash val="dash"/>
            <a:miter lim="800000"/>
            <a:headEnd/>
            <a:tailEnd/>
          </a:ln>
          <a:effectLst/>
        </p:spPr>
        <p:txBody>
          <a:bodyPr/>
          <a:lstStyle/>
          <a:p>
            <a:endParaRPr lang="it-IT"/>
          </a:p>
        </p:txBody>
      </p:sp>
      <p:sp>
        <p:nvSpPr>
          <p:cNvPr id="13328" name="Line 102"/>
          <p:cNvSpPr>
            <a:spLocks noChangeShapeType="1"/>
          </p:cNvSpPr>
          <p:nvPr/>
        </p:nvSpPr>
        <p:spPr bwMode="auto">
          <a:xfrm>
            <a:off x="1028700" y="3657600"/>
            <a:ext cx="7696200" cy="1588"/>
          </a:xfrm>
          <a:prstGeom prst="line">
            <a:avLst/>
          </a:prstGeom>
          <a:noFill/>
          <a:ln w="31680">
            <a:solidFill>
              <a:srgbClr val="FF0000"/>
            </a:solidFill>
            <a:prstDash val="dash"/>
            <a:miter lim="800000"/>
            <a:headEnd/>
            <a:tailEnd/>
          </a:ln>
          <a:effectLst/>
        </p:spPr>
        <p:txBody>
          <a:bodyPr/>
          <a:lstStyle/>
          <a:p>
            <a:endParaRPr lang="it-IT"/>
          </a:p>
        </p:txBody>
      </p:sp>
      <p:sp>
        <p:nvSpPr>
          <p:cNvPr id="13329" name="Line 103"/>
          <p:cNvSpPr>
            <a:spLocks noChangeShapeType="1"/>
          </p:cNvSpPr>
          <p:nvPr/>
        </p:nvSpPr>
        <p:spPr bwMode="auto">
          <a:xfrm>
            <a:off x="1028700" y="4784725"/>
            <a:ext cx="7696200" cy="1588"/>
          </a:xfrm>
          <a:prstGeom prst="line">
            <a:avLst/>
          </a:prstGeom>
          <a:noFill/>
          <a:ln w="31680">
            <a:solidFill>
              <a:srgbClr val="FF0000"/>
            </a:solidFill>
            <a:prstDash val="dash"/>
            <a:miter lim="800000"/>
            <a:headEnd/>
            <a:tailEnd/>
          </a:ln>
          <a:effectLst/>
        </p:spPr>
        <p:txBody>
          <a:bodyPr/>
          <a:lstStyle/>
          <a:p>
            <a:endParaRPr lang="it-IT"/>
          </a:p>
        </p:txBody>
      </p:sp>
      <p:sp>
        <p:nvSpPr>
          <p:cNvPr id="13416" name="Rectangle 104"/>
          <p:cNvSpPr>
            <a:spLocks noChangeArrowheads="1"/>
          </p:cNvSpPr>
          <p:nvPr/>
        </p:nvSpPr>
        <p:spPr bwMode="auto">
          <a:xfrm>
            <a:off x="395536" y="0"/>
            <a:ext cx="9144001" cy="13843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5pPr>
            <a:lvl6pPr marL="25146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6pPr>
            <a:lvl7pPr marL="29718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7pPr>
            <a:lvl8pPr marL="34290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8pPr>
            <a:lvl9pPr marL="38862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9pPr>
          </a:lstStyle>
          <a:p>
            <a:pPr>
              <a:buClrTx/>
              <a:buFontTx/>
              <a:buNone/>
              <a:defRPr/>
            </a:pPr>
            <a:r>
              <a:rPr lang="it-IT" altLang="it-IT" sz="6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6" charset="0"/>
                <a:cs typeface="Times New Roman" pitchFamily="16" charset="0"/>
              </a:rPr>
              <a:t>Fenomeno dell’iceberg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contenuto 2"/>
          <p:cNvSpPr txBox="1">
            <a:spLocks/>
          </p:cNvSpPr>
          <p:nvPr/>
        </p:nvSpPr>
        <p:spPr>
          <a:xfrm>
            <a:off x="1043608" y="2420888"/>
            <a:ext cx="7128792" cy="3096344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0">
                <a:schemeClr val="accent1">
                  <a:lumMod val="45000"/>
                  <a:lumOff val="55000"/>
                </a:schemeClr>
              </a:gs>
              <a:gs pos="35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 w="28575" cap="flat" cmpd="sng" algn="ctr">
            <a:solidFill>
              <a:schemeClr val="accent2"/>
            </a:solidFill>
            <a:prstDash val="solid"/>
            <a:miter lim="800000"/>
          </a:ln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Autofit/>
          </a:bodyPr>
          <a:lstStyle>
            <a:lvl1pPr marL="0" indent="0" algn="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5738" indent="-185738" algn="just"/>
            <a:r>
              <a:rPr lang="it-IT" sz="3200" dirty="0" smtClean="0">
                <a:latin typeface="Cambria" pitchFamily="18" charset="0"/>
              </a:rPr>
              <a:t>  </a:t>
            </a:r>
            <a:r>
              <a:rPr lang="it-IT" sz="3200" dirty="0" smtClean="0">
                <a:solidFill>
                  <a:schemeClr val="accent1">
                    <a:lumMod val="50000"/>
                  </a:schemeClr>
                </a:solidFill>
                <a:latin typeface="Cambria" pitchFamily="18" charset="0"/>
              </a:rPr>
              <a:t>In Italia lo scompenso cardiaco rappresenta, dopo il parto naturale, la causa più frequente di ricovero ospedaliero, nonché la patologia che assorbe la maggior quantità di risorse per l’assistenza ospedaliera.</a:t>
            </a:r>
            <a:endParaRPr lang="it-IT" sz="3200" dirty="0">
              <a:solidFill>
                <a:schemeClr val="accent1">
                  <a:lumMod val="50000"/>
                </a:schemeClr>
              </a:solidFill>
              <a:latin typeface="Cambria" pitchFamily="18" charset="0"/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1462304" y="188640"/>
            <a:ext cx="6206040" cy="194421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it-IT" sz="6000" b="1" i="1" u="sng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Cambria" pitchFamily="18" charset="0"/>
              </a:rPr>
              <a:t>SCOMPENSO </a:t>
            </a:r>
          </a:p>
          <a:p>
            <a:pPr algn="ctr"/>
            <a:r>
              <a:rPr lang="it-IT" sz="6000" b="1" i="1" u="sng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Cambria" pitchFamily="18" charset="0"/>
              </a:rPr>
              <a:t>CARDIACO</a:t>
            </a:r>
            <a:endParaRPr lang="it-IT" sz="6000" b="1" i="1" u="sng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35812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450" name="Segnaposto contenuto 2"/>
          <p:cNvSpPr>
            <a:spLocks noGrp="1"/>
          </p:cNvSpPr>
          <p:nvPr>
            <p:ph idx="1"/>
          </p:nvPr>
        </p:nvSpPr>
        <p:spPr>
          <a:xfrm>
            <a:off x="755576" y="1628800"/>
            <a:ext cx="7742561" cy="4330824"/>
          </a:xfrm>
        </p:spPr>
        <p:txBody>
          <a:bodyPr>
            <a:normAutofit fontScale="92500" lnSpcReduction="10000"/>
          </a:bodyPr>
          <a:lstStyle/>
          <a:p>
            <a:pPr>
              <a:buClr>
                <a:srgbClr val="006699"/>
              </a:buClr>
            </a:pPr>
            <a:r>
              <a:rPr lang="it-IT" dirty="0" smtClean="0"/>
              <a:t>Aumento di prevalenza ed incidenza</a:t>
            </a:r>
          </a:p>
          <a:p>
            <a:pPr lvl="1">
              <a:buClr>
                <a:srgbClr val="006699"/>
              </a:buClr>
            </a:pPr>
            <a:r>
              <a:rPr lang="it-IT" dirty="0" smtClean="0"/>
              <a:t>Invecchiamento della popolazione generale</a:t>
            </a:r>
          </a:p>
          <a:p>
            <a:pPr lvl="1">
              <a:buClr>
                <a:srgbClr val="006699"/>
              </a:buClr>
            </a:pPr>
            <a:r>
              <a:rPr lang="it-IT" dirty="0" smtClean="0"/>
              <a:t>Miglioramento delle cure delle cardiopatie acute</a:t>
            </a:r>
          </a:p>
          <a:p>
            <a:pPr lvl="1">
              <a:buClr>
                <a:srgbClr val="006699"/>
              </a:buClr>
            </a:pPr>
            <a:r>
              <a:rPr lang="it-IT" dirty="0" smtClean="0"/>
              <a:t>Incremento delle diagnosi precoci di disfunzione ventricolare sinistra asintomatica</a:t>
            </a:r>
          </a:p>
          <a:p>
            <a:pPr>
              <a:spcBef>
                <a:spcPts val="1800"/>
              </a:spcBef>
              <a:buClr>
                <a:srgbClr val="006699"/>
              </a:buClr>
            </a:pPr>
            <a:r>
              <a:rPr lang="it-IT" dirty="0" smtClean="0"/>
              <a:t>Riduzione della mortalità e delle </a:t>
            </a:r>
            <a:r>
              <a:rPr lang="it-IT" dirty="0" err="1" smtClean="0"/>
              <a:t>riospedalizzazioni</a:t>
            </a:r>
            <a:endParaRPr lang="it-IT" dirty="0" smtClean="0"/>
          </a:p>
          <a:p>
            <a:pPr lvl="1">
              <a:buClr>
                <a:srgbClr val="006699"/>
              </a:buClr>
            </a:pPr>
            <a:r>
              <a:rPr lang="it-IT" dirty="0" smtClean="0"/>
              <a:t>Utilizzo delle terapie basate sull’evidenza</a:t>
            </a:r>
          </a:p>
          <a:p>
            <a:pPr>
              <a:spcBef>
                <a:spcPts val="1800"/>
              </a:spcBef>
              <a:buClr>
                <a:srgbClr val="006699"/>
              </a:buClr>
            </a:pPr>
            <a:r>
              <a:rPr lang="it-IT" dirty="0" smtClean="0"/>
              <a:t>Problemi ancora aperti</a:t>
            </a:r>
          </a:p>
          <a:p>
            <a:pPr lvl="1">
              <a:buClr>
                <a:srgbClr val="006699"/>
              </a:buClr>
            </a:pPr>
            <a:r>
              <a:rPr lang="it-IT" dirty="0" smtClean="0"/>
              <a:t>Scompenso cardiaco a frazione d’eiezione conservata</a:t>
            </a:r>
          </a:p>
          <a:p>
            <a:pPr lvl="1">
              <a:spcBef>
                <a:spcPts val="600"/>
              </a:spcBef>
              <a:buClr>
                <a:srgbClr val="006699"/>
              </a:buClr>
            </a:pPr>
            <a:r>
              <a:rPr lang="it-IT" dirty="0" smtClean="0"/>
              <a:t>Paziente ospedalizzato o recentemente ospedalizzato</a:t>
            </a:r>
          </a:p>
          <a:p>
            <a:pPr lvl="1">
              <a:spcBef>
                <a:spcPts val="600"/>
              </a:spcBef>
              <a:buClr>
                <a:srgbClr val="006699"/>
              </a:buClr>
            </a:pPr>
            <a:r>
              <a:rPr lang="it-IT" dirty="0" smtClean="0"/>
              <a:t>Le </a:t>
            </a:r>
            <a:r>
              <a:rPr lang="it-IT" dirty="0" err="1" smtClean="0"/>
              <a:t>comorbilità</a:t>
            </a:r>
            <a:endParaRPr lang="it-IT" dirty="0" smtClean="0"/>
          </a:p>
        </p:txBody>
      </p:sp>
      <p:sp>
        <p:nvSpPr>
          <p:cNvPr id="232449" name="Titolo 1"/>
          <p:cNvSpPr>
            <a:spLocks noGrp="1"/>
          </p:cNvSpPr>
          <p:nvPr>
            <p:ph type="title"/>
          </p:nvPr>
        </p:nvSpPr>
        <p:spPr>
          <a:xfrm>
            <a:off x="755576" y="260648"/>
            <a:ext cx="7702624" cy="1152128"/>
          </a:xfrm>
        </p:spPr>
        <p:txBody>
          <a:bodyPr>
            <a:normAutofit fontScale="90000"/>
          </a:bodyPr>
          <a:lstStyle/>
          <a:p>
            <a:r>
              <a:rPr lang="it-IT" dirty="0" smtClean="0">
                <a:solidFill>
                  <a:srgbClr val="006699"/>
                </a:solidFill>
              </a:rPr>
              <a:t>Epidemiologia dello scompenso cardiaco</a:t>
            </a:r>
          </a:p>
        </p:txBody>
      </p:sp>
      <p:cxnSp>
        <p:nvCxnSpPr>
          <p:cNvPr id="232451" name="Connettore 1 4"/>
          <p:cNvCxnSpPr>
            <a:cxnSpLocks noChangeShapeType="1"/>
          </p:cNvCxnSpPr>
          <p:nvPr/>
        </p:nvCxnSpPr>
        <p:spPr bwMode="auto">
          <a:xfrm>
            <a:off x="611560" y="1988840"/>
            <a:ext cx="7848600" cy="0"/>
          </a:xfrm>
          <a:prstGeom prst="line">
            <a:avLst/>
          </a:prstGeom>
          <a:noFill/>
          <a:ln w="28575" algn="ctr">
            <a:solidFill>
              <a:srgbClr val="006699"/>
            </a:solidFill>
            <a:round/>
            <a:headEnd/>
            <a:tailEnd/>
          </a:ln>
        </p:spPr>
      </p:cxnSp>
    </p:spTree>
    <p:extLst>
      <p:ext uri="{BB962C8B-B14F-4D97-AF65-F5344CB8AC3E}">
        <p14:creationId xmlns="" xmlns:p14="http://schemas.microsoft.com/office/powerpoint/2010/main" val="415943122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1"/>
          <p:cNvSpPr>
            <a:spLocks noChangeArrowheads="1"/>
          </p:cNvSpPr>
          <p:nvPr/>
        </p:nvSpPr>
        <p:spPr bwMode="auto">
          <a:xfrm>
            <a:off x="2032000" y="1981200"/>
            <a:ext cx="6096000" cy="4572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it-IT" altLang="it-IT"/>
          </a:p>
        </p:txBody>
      </p:sp>
      <p:graphicFrame>
        <p:nvGraphicFramePr>
          <p:cNvPr id="28675" name="Object 2"/>
          <p:cNvGraphicFramePr>
            <a:graphicFrameLocks noChangeAspect="1"/>
          </p:cNvGraphicFramePr>
          <p:nvPr/>
        </p:nvGraphicFramePr>
        <p:xfrm>
          <a:off x="1524000" y="1143000"/>
          <a:ext cx="6096000" cy="4572000"/>
        </p:xfrm>
        <a:graphic>
          <a:graphicData uri="http://schemas.openxmlformats.org/presentationml/2006/ole">
            <p:oleObj spid="_x0000_s1026" r:id="rId4" imgW="6858000" imgH="4572000" progId="MSGraph.Chart.8">
              <p:embed/>
            </p:oleObj>
          </a:graphicData>
        </a:graphic>
      </p:graphicFrame>
      <p:sp>
        <p:nvSpPr>
          <p:cNvPr id="2" name="Text Box 3"/>
          <p:cNvSpPr txBox="1">
            <a:spLocks noChangeArrowheads="1"/>
          </p:cNvSpPr>
          <p:nvPr/>
        </p:nvSpPr>
        <p:spPr bwMode="auto">
          <a:xfrm rot="16200000">
            <a:off x="989013" y="3589337"/>
            <a:ext cx="1549400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5pPr>
            <a:lvl6pPr marL="25146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6pPr>
            <a:lvl7pPr marL="29718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7pPr>
            <a:lvl8pPr marL="34290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8pPr>
            <a:lvl9pPr marL="38862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9pPr>
          </a:lstStyle>
          <a:p>
            <a:pPr>
              <a:buClrTx/>
              <a:buFontTx/>
              <a:buNone/>
              <a:defRPr/>
            </a:pPr>
            <a:r>
              <a:rPr lang="it-IT" altLang="it-IT" sz="3200" b="1" i="1" smtClean="0">
                <a:solidFill>
                  <a:srgbClr val="FFCC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Milioni</a:t>
            </a:r>
          </a:p>
        </p:txBody>
      </p:sp>
      <p:sp>
        <p:nvSpPr>
          <p:cNvPr id="28676" name="Text Box 4"/>
          <p:cNvSpPr txBox="1">
            <a:spLocks noChangeArrowheads="1"/>
          </p:cNvSpPr>
          <p:nvPr/>
        </p:nvSpPr>
        <p:spPr bwMode="auto">
          <a:xfrm>
            <a:off x="3527425" y="3773488"/>
            <a:ext cx="406400" cy="520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5pPr>
            <a:lvl6pPr marL="25146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6pPr>
            <a:lvl7pPr marL="29718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7pPr>
            <a:lvl8pPr marL="34290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8pPr>
            <a:lvl9pPr marL="38862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9pPr>
          </a:lstStyle>
          <a:p>
            <a:pPr>
              <a:buClrTx/>
              <a:buFontTx/>
              <a:buNone/>
              <a:defRPr/>
            </a:pPr>
            <a:r>
              <a:rPr lang="it-IT" altLang="it-IT" sz="28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2</a:t>
            </a:r>
          </a:p>
        </p:txBody>
      </p:sp>
      <p:sp>
        <p:nvSpPr>
          <p:cNvPr id="28677" name="Rectangle 5"/>
          <p:cNvSpPr>
            <a:spLocks noChangeArrowheads="1"/>
          </p:cNvSpPr>
          <p:nvPr/>
        </p:nvSpPr>
        <p:spPr bwMode="auto">
          <a:xfrm>
            <a:off x="4183063" y="3414713"/>
            <a:ext cx="742950" cy="520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5pPr>
            <a:lvl6pPr marL="25146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6pPr>
            <a:lvl7pPr marL="29718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7pPr>
            <a:lvl8pPr marL="34290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8pPr>
            <a:lvl9pPr marL="38862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9pPr>
          </a:lstStyle>
          <a:p>
            <a:pPr>
              <a:buClrTx/>
              <a:buFontTx/>
              <a:buNone/>
              <a:defRPr/>
            </a:pPr>
            <a:r>
              <a:rPr lang="it-IT" altLang="it-IT" sz="28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2.7</a:t>
            </a:r>
          </a:p>
        </p:txBody>
      </p:sp>
      <p:sp>
        <p:nvSpPr>
          <p:cNvPr id="28678" name="Rectangle 6"/>
          <p:cNvSpPr>
            <a:spLocks noChangeArrowheads="1"/>
          </p:cNvSpPr>
          <p:nvPr/>
        </p:nvSpPr>
        <p:spPr bwMode="auto">
          <a:xfrm>
            <a:off x="4991100" y="2405063"/>
            <a:ext cx="742950" cy="520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5pPr>
            <a:lvl6pPr marL="25146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6pPr>
            <a:lvl7pPr marL="29718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7pPr>
            <a:lvl8pPr marL="34290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8pPr>
            <a:lvl9pPr marL="38862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9pPr>
          </a:lstStyle>
          <a:p>
            <a:pPr>
              <a:buClrTx/>
              <a:buFontTx/>
              <a:buNone/>
              <a:defRPr/>
            </a:pPr>
            <a:r>
              <a:rPr lang="it-IT" altLang="it-IT" sz="28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4.9</a:t>
            </a:r>
          </a:p>
        </p:txBody>
      </p:sp>
      <p:sp>
        <p:nvSpPr>
          <p:cNvPr id="28680" name="Rectangle 7"/>
          <p:cNvSpPr>
            <a:spLocks noChangeArrowheads="1"/>
          </p:cNvSpPr>
          <p:nvPr/>
        </p:nvSpPr>
        <p:spPr bwMode="auto">
          <a:xfrm>
            <a:off x="2709863" y="2486025"/>
            <a:ext cx="3683000" cy="28384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it-IT" altLang="it-IT"/>
          </a:p>
        </p:txBody>
      </p:sp>
      <p:sp>
        <p:nvSpPr>
          <p:cNvPr id="28681" name="Rectangle 8"/>
          <p:cNvSpPr>
            <a:spLocks noChangeArrowheads="1"/>
          </p:cNvSpPr>
          <p:nvPr/>
        </p:nvSpPr>
        <p:spPr bwMode="auto">
          <a:xfrm>
            <a:off x="3319463" y="4381500"/>
            <a:ext cx="820737" cy="942975"/>
          </a:xfrm>
          <a:prstGeom prst="rect">
            <a:avLst/>
          </a:prstGeom>
          <a:solidFill>
            <a:srgbClr val="FFFF00"/>
          </a:solidFill>
          <a:ln w="792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t-IT" altLang="it-IT"/>
          </a:p>
        </p:txBody>
      </p:sp>
      <p:sp>
        <p:nvSpPr>
          <p:cNvPr id="28682" name="Rectangle 9"/>
          <p:cNvSpPr>
            <a:spLocks noChangeArrowheads="1"/>
          </p:cNvSpPr>
          <p:nvPr/>
        </p:nvSpPr>
        <p:spPr bwMode="auto">
          <a:xfrm>
            <a:off x="4140200" y="4048125"/>
            <a:ext cx="812800" cy="1276350"/>
          </a:xfrm>
          <a:prstGeom prst="rect">
            <a:avLst/>
          </a:prstGeom>
          <a:solidFill>
            <a:srgbClr val="00F800"/>
          </a:solidFill>
          <a:ln w="792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t-IT" altLang="it-IT"/>
          </a:p>
        </p:txBody>
      </p:sp>
      <p:sp>
        <p:nvSpPr>
          <p:cNvPr id="28683" name="Rectangle 10"/>
          <p:cNvSpPr>
            <a:spLocks noChangeArrowheads="1"/>
          </p:cNvSpPr>
          <p:nvPr/>
        </p:nvSpPr>
        <p:spPr bwMode="auto">
          <a:xfrm>
            <a:off x="4953000" y="3009900"/>
            <a:ext cx="820738" cy="2314575"/>
          </a:xfrm>
          <a:prstGeom prst="rect">
            <a:avLst/>
          </a:prstGeom>
          <a:solidFill>
            <a:srgbClr val="FF0000"/>
          </a:solidFill>
          <a:ln w="792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t-IT" altLang="it-IT"/>
          </a:p>
        </p:txBody>
      </p:sp>
      <p:sp>
        <p:nvSpPr>
          <p:cNvPr id="28684" name="Line 11"/>
          <p:cNvSpPr>
            <a:spLocks noChangeShapeType="1"/>
          </p:cNvSpPr>
          <p:nvPr/>
        </p:nvSpPr>
        <p:spPr bwMode="auto">
          <a:xfrm>
            <a:off x="2709863" y="2486025"/>
            <a:ext cx="1587" cy="2838450"/>
          </a:xfrm>
          <a:prstGeom prst="line">
            <a:avLst/>
          </a:prstGeom>
          <a:noFill/>
          <a:ln w="792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it-IT"/>
          </a:p>
        </p:txBody>
      </p:sp>
      <p:sp>
        <p:nvSpPr>
          <p:cNvPr id="28685" name="Line 12"/>
          <p:cNvSpPr>
            <a:spLocks noChangeShapeType="1"/>
          </p:cNvSpPr>
          <p:nvPr/>
        </p:nvSpPr>
        <p:spPr bwMode="auto">
          <a:xfrm>
            <a:off x="2573338" y="5324475"/>
            <a:ext cx="136525" cy="1588"/>
          </a:xfrm>
          <a:prstGeom prst="line">
            <a:avLst/>
          </a:prstGeom>
          <a:noFill/>
          <a:ln w="792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it-IT"/>
          </a:p>
        </p:txBody>
      </p:sp>
      <p:sp>
        <p:nvSpPr>
          <p:cNvPr id="28686" name="Line 13"/>
          <p:cNvSpPr>
            <a:spLocks noChangeShapeType="1"/>
          </p:cNvSpPr>
          <p:nvPr/>
        </p:nvSpPr>
        <p:spPr bwMode="auto">
          <a:xfrm>
            <a:off x="2573338" y="4381500"/>
            <a:ext cx="136525" cy="1588"/>
          </a:xfrm>
          <a:prstGeom prst="line">
            <a:avLst/>
          </a:prstGeom>
          <a:noFill/>
          <a:ln w="792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it-IT"/>
          </a:p>
        </p:txBody>
      </p:sp>
      <p:sp>
        <p:nvSpPr>
          <p:cNvPr id="28687" name="Line 14"/>
          <p:cNvSpPr>
            <a:spLocks noChangeShapeType="1"/>
          </p:cNvSpPr>
          <p:nvPr/>
        </p:nvSpPr>
        <p:spPr bwMode="auto">
          <a:xfrm>
            <a:off x="2573338" y="3429000"/>
            <a:ext cx="136525" cy="1588"/>
          </a:xfrm>
          <a:prstGeom prst="line">
            <a:avLst/>
          </a:prstGeom>
          <a:noFill/>
          <a:ln w="792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it-IT"/>
          </a:p>
        </p:txBody>
      </p:sp>
      <p:sp>
        <p:nvSpPr>
          <p:cNvPr id="28688" name="Line 15"/>
          <p:cNvSpPr>
            <a:spLocks noChangeShapeType="1"/>
          </p:cNvSpPr>
          <p:nvPr/>
        </p:nvSpPr>
        <p:spPr bwMode="auto">
          <a:xfrm>
            <a:off x="2573338" y="2486025"/>
            <a:ext cx="136525" cy="1588"/>
          </a:xfrm>
          <a:prstGeom prst="line">
            <a:avLst/>
          </a:prstGeom>
          <a:noFill/>
          <a:ln w="792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it-IT"/>
          </a:p>
        </p:txBody>
      </p:sp>
      <p:sp>
        <p:nvSpPr>
          <p:cNvPr id="28689" name="Line 16"/>
          <p:cNvSpPr>
            <a:spLocks noChangeShapeType="1"/>
          </p:cNvSpPr>
          <p:nvPr/>
        </p:nvSpPr>
        <p:spPr bwMode="auto">
          <a:xfrm>
            <a:off x="2709863" y="5324475"/>
            <a:ext cx="3683000" cy="1588"/>
          </a:xfrm>
          <a:prstGeom prst="line">
            <a:avLst/>
          </a:prstGeom>
          <a:noFill/>
          <a:ln w="792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it-IT"/>
          </a:p>
        </p:txBody>
      </p:sp>
      <p:sp>
        <p:nvSpPr>
          <p:cNvPr id="28690" name="Line 17"/>
          <p:cNvSpPr>
            <a:spLocks noChangeShapeType="1"/>
          </p:cNvSpPr>
          <p:nvPr/>
        </p:nvSpPr>
        <p:spPr bwMode="auto">
          <a:xfrm flipV="1">
            <a:off x="2709863" y="5305425"/>
            <a:ext cx="1587" cy="190500"/>
          </a:xfrm>
          <a:prstGeom prst="line">
            <a:avLst/>
          </a:prstGeom>
          <a:noFill/>
          <a:ln w="792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it-IT"/>
          </a:p>
        </p:txBody>
      </p:sp>
      <p:sp>
        <p:nvSpPr>
          <p:cNvPr id="28691" name="Line 18"/>
          <p:cNvSpPr>
            <a:spLocks noChangeShapeType="1"/>
          </p:cNvSpPr>
          <p:nvPr/>
        </p:nvSpPr>
        <p:spPr bwMode="auto">
          <a:xfrm flipV="1">
            <a:off x="6392863" y="5305425"/>
            <a:ext cx="1587" cy="190500"/>
          </a:xfrm>
          <a:prstGeom prst="line">
            <a:avLst/>
          </a:prstGeom>
          <a:noFill/>
          <a:ln w="792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it-IT"/>
          </a:p>
        </p:txBody>
      </p:sp>
      <p:sp>
        <p:nvSpPr>
          <p:cNvPr id="3" name="Rectangle 19"/>
          <p:cNvSpPr>
            <a:spLocks noChangeArrowheads="1"/>
          </p:cNvSpPr>
          <p:nvPr/>
        </p:nvSpPr>
        <p:spPr bwMode="auto">
          <a:xfrm>
            <a:off x="2224088" y="5076825"/>
            <a:ext cx="260350" cy="487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5pPr>
            <a:lvl6pPr marL="25146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6pPr>
            <a:lvl7pPr marL="29718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7pPr>
            <a:lvl8pPr marL="34290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8pPr>
            <a:lvl9pPr marL="38862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9pPr>
          </a:lstStyle>
          <a:p>
            <a:pPr>
              <a:buClrTx/>
              <a:buFontTx/>
              <a:buNone/>
              <a:defRPr/>
            </a:pPr>
            <a:r>
              <a:rPr lang="it-IT" altLang="it-IT" sz="32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0</a:t>
            </a:r>
          </a:p>
        </p:txBody>
      </p:sp>
      <p:sp>
        <p:nvSpPr>
          <p:cNvPr id="28692" name="Rectangle 20"/>
          <p:cNvSpPr>
            <a:spLocks noChangeArrowheads="1"/>
          </p:cNvSpPr>
          <p:nvPr/>
        </p:nvSpPr>
        <p:spPr bwMode="auto">
          <a:xfrm>
            <a:off x="2224088" y="4133850"/>
            <a:ext cx="260350" cy="487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5pPr>
            <a:lvl6pPr marL="25146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6pPr>
            <a:lvl7pPr marL="29718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7pPr>
            <a:lvl8pPr marL="34290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8pPr>
            <a:lvl9pPr marL="38862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9pPr>
          </a:lstStyle>
          <a:p>
            <a:pPr>
              <a:buClrTx/>
              <a:buFontTx/>
              <a:buNone/>
              <a:defRPr/>
            </a:pPr>
            <a:r>
              <a:rPr lang="it-IT" altLang="it-IT" sz="32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2</a:t>
            </a:r>
          </a:p>
        </p:txBody>
      </p:sp>
      <p:sp>
        <p:nvSpPr>
          <p:cNvPr id="28693" name="Rectangle 21"/>
          <p:cNvSpPr>
            <a:spLocks noChangeArrowheads="1"/>
          </p:cNvSpPr>
          <p:nvPr/>
        </p:nvSpPr>
        <p:spPr bwMode="auto">
          <a:xfrm>
            <a:off x="2224088" y="3181350"/>
            <a:ext cx="260350" cy="487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5pPr>
            <a:lvl6pPr marL="25146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6pPr>
            <a:lvl7pPr marL="29718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7pPr>
            <a:lvl8pPr marL="34290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8pPr>
            <a:lvl9pPr marL="38862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9pPr>
          </a:lstStyle>
          <a:p>
            <a:pPr>
              <a:buClrTx/>
              <a:buFontTx/>
              <a:buNone/>
              <a:defRPr/>
            </a:pPr>
            <a:r>
              <a:rPr lang="it-IT" altLang="it-IT" sz="32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4</a:t>
            </a:r>
          </a:p>
        </p:txBody>
      </p:sp>
      <p:sp>
        <p:nvSpPr>
          <p:cNvPr id="28694" name="Rectangle 22"/>
          <p:cNvSpPr>
            <a:spLocks noChangeArrowheads="1"/>
          </p:cNvSpPr>
          <p:nvPr/>
        </p:nvSpPr>
        <p:spPr bwMode="auto">
          <a:xfrm>
            <a:off x="2224088" y="2238375"/>
            <a:ext cx="260350" cy="487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5pPr>
            <a:lvl6pPr marL="25146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6pPr>
            <a:lvl7pPr marL="29718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7pPr>
            <a:lvl8pPr marL="34290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8pPr>
            <a:lvl9pPr marL="38862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9pPr>
          </a:lstStyle>
          <a:p>
            <a:pPr>
              <a:buClrTx/>
              <a:buFontTx/>
              <a:buNone/>
              <a:defRPr/>
            </a:pPr>
            <a:r>
              <a:rPr lang="it-IT" altLang="it-IT" sz="32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6</a:t>
            </a:r>
          </a:p>
        </p:txBody>
      </p:sp>
      <p:sp>
        <p:nvSpPr>
          <p:cNvPr id="28695" name="Rectangle 23"/>
          <p:cNvSpPr>
            <a:spLocks noChangeArrowheads="1"/>
          </p:cNvSpPr>
          <p:nvPr/>
        </p:nvSpPr>
        <p:spPr bwMode="auto">
          <a:xfrm>
            <a:off x="4025900" y="5562600"/>
            <a:ext cx="1052513" cy="487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5pPr>
            <a:lvl6pPr marL="25146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6pPr>
            <a:lvl7pPr marL="29718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7pPr>
            <a:lvl8pPr marL="34290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8pPr>
            <a:lvl9pPr marL="38862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9pPr>
          </a:lstStyle>
          <a:p>
            <a:pPr>
              <a:buClrTx/>
              <a:buFontTx/>
              <a:buNone/>
              <a:defRPr/>
            </a:pPr>
            <a:r>
              <a:rPr lang="it-IT" altLang="it-IT" sz="3200" b="1" i="1" smtClean="0">
                <a:solidFill>
                  <a:srgbClr val="FFCC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Anno</a:t>
            </a:r>
          </a:p>
        </p:txBody>
      </p:sp>
      <p:sp>
        <p:nvSpPr>
          <p:cNvPr id="28697" name="Rectangle 24"/>
          <p:cNvSpPr>
            <a:spLocks noChangeArrowheads="1"/>
          </p:cNvSpPr>
          <p:nvPr/>
        </p:nvSpPr>
        <p:spPr bwMode="auto">
          <a:xfrm>
            <a:off x="6688138" y="3228975"/>
            <a:ext cx="263525" cy="295275"/>
          </a:xfrm>
          <a:prstGeom prst="rect">
            <a:avLst/>
          </a:prstGeom>
          <a:solidFill>
            <a:srgbClr val="FFFF00"/>
          </a:solidFill>
          <a:ln w="792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t-IT" altLang="it-IT"/>
          </a:p>
        </p:txBody>
      </p:sp>
      <p:sp>
        <p:nvSpPr>
          <p:cNvPr id="4" name="Rectangle 25"/>
          <p:cNvSpPr>
            <a:spLocks noChangeArrowheads="1"/>
          </p:cNvSpPr>
          <p:nvPr/>
        </p:nvSpPr>
        <p:spPr bwMode="auto">
          <a:xfrm>
            <a:off x="7113588" y="3136900"/>
            <a:ext cx="9699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5pPr>
            <a:lvl6pPr marL="25146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6pPr>
            <a:lvl7pPr marL="29718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7pPr>
            <a:lvl8pPr marL="34290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8pPr>
            <a:lvl9pPr marL="38862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9pPr>
          </a:lstStyle>
          <a:p>
            <a:pPr>
              <a:buClrTx/>
              <a:buFontTx/>
              <a:buNone/>
              <a:defRPr/>
            </a:pPr>
            <a:r>
              <a:rPr lang="it-IT" altLang="it-IT" sz="30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1990</a:t>
            </a:r>
          </a:p>
        </p:txBody>
      </p:sp>
      <p:sp>
        <p:nvSpPr>
          <p:cNvPr id="28699" name="Rectangle 26"/>
          <p:cNvSpPr>
            <a:spLocks noChangeArrowheads="1"/>
          </p:cNvSpPr>
          <p:nvPr/>
        </p:nvSpPr>
        <p:spPr bwMode="auto">
          <a:xfrm>
            <a:off x="6688138" y="3829050"/>
            <a:ext cx="263525" cy="295275"/>
          </a:xfrm>
          <a:prstGeom prst="rect">
            <a:avLst/>
          </a:prstGeom>
          <a:solidFill>
            <a:srgbClr val="00FF00"/>
          </a:solidFill>
          <a:ln w="792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t-IT" altLang="it-IT"/>
          </a:p>
        </p:txBody>
      </p:sp>
      <p:sp>
        <p:nvSpPr>
          <p:cNvPr id="5" name="Rectangle 27"/>
          <p:cNvSpPr>
            <a:spLocks noChangeArrowheads="1"/>
          </p:cNvSpPr>
          <p:nvPr/>
        </p:nvSpPr>
        <p:spPr bwMode="auto">
          <a:xfrm>
            <a:off x="7113588" y="3724275"/>
            <a:ext cx="9699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5pPr>
            <a:lvl6pPr marL="25146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6pPr>
            <a:lvl7pPr marL="29718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7pPr>
            <a:lvl8pPr marL="34290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8pPr>
            <a:lvl9pPr marL="38862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9pPr>
          </a:lstStyle>
          <a:p>
            <a:pPr>
              <a:buClrTx/>
              <a:buFontTx/>
              <a:buNone/>
              <a:defRPr/>
            </a:pPr>
            <a:r>
              <a:rPr lang="it-IT" altLang="it-IT" sz="3000" b="1" smtClean="0">
                <a:solidFill>
                  <a:srgbClr val="00F8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2010</a:t>
            </a:r>
          </a:p>
        </p:txBody>
      </p:sp>
      <p:sp>
        <p:nvSpPr>
          <p:cNvPr id="28701" name="Rectangle 28"/>
          <p:cNvSpPr>
            <a:spLocks noChangeArrowheads="1"/>
          </p:cNvSpPr>
          <p:nvPr/>
        </p:nvSpPr>
        <p:spPr bwMode="auto">
          <a:xfrm>
            <a:off x="6688138" y="4429125"/>
            <a:ext cx="263525" cy="295275"/>
          </a:xfrm>
          <a:prstGeom prst="rect">
            <a:avLst/>
          </a:prstGeom>
          <a:solidFill>
            <a:srgbClr val="FF0000"/>
          </a:solidFill>
          <a:ln w="792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t-IT" altLang="it-IT"/>
          </a:p>
        </p:txBody>
      </p:sp>
      <p:sp>
        <p:nvSpPr>
          <p:cNvPr id="6" name="Rectangle 29"/>
          <p:cNvSpPr>
            <a:spLocks noChangeArrowheads="1"/>
          </p:cNvSpPr>
          <p:nvPr/>
        </p:nvSpPr>
        <p:spPr bwMode="auto">
          <a:xfrm>
            <a:off x="7113588" y="4324350"/>
            <a:ext cx="9699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5pPr>
            <a:lvl6pPr marL="25146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6pPr>
            <a:lvl7pPr marL="29718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7pPr>
            <a:lvl8pPr marL="34290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8pPr>
            <a:lvl9pPr marL="38862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9pPr>
          </a:lstStyle>
          <a:p>
            <a:pPr>
              <a:buClrTx/>
              <a:buFontTx/>
              <a:buNone/>
              <a:defRPr/>
            </a:pPr>
            <a:r>
              <a:rPr lang="it-IT" altLang="it-IT" sz="30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2030</a:t>
            </a:r>
          </a:p>
        </p:txBody>
      </p:sp>
      <p:sp>
        <p:nvSpPr>
          <p:cNvPr id="28702" name="Rectangle 30"/>
          <p:cNvSpPr>
            <a:spLocks noChangeArrowheads="1"/>
          </p:cNvSpPr>
          <p:nvPr/>
        </p:nvSpPr>
        <p:spPr bwMode="auto">
          <a:xfrm>
            <a:off x="1331640" y="316235"/>
            <a:ext cx="7798073" cy="13125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5pPr>
            <a:lvl6pPr marL="25146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6pPr>
            <a:lvl7pPr marL="29718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7pPr>
            <a:lvl8pPr marL="34290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8pPr>
            <a:lvl9pPr marL="38862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9pPr>
          </a:lstStyle>
          <a:p>
            <a:pPr>
              <a:buClrTx/>
              <a:buFontTx/>
              <a:buNone/>
              <a:defRPr/>
            </a:pPr>
            <a:r>
              <a:rPr lang="it-IT" altLang="it-IT" sz="4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6" charset="0"/>
                <a:cs typeface="Times New Roman" pitchFamily="16" charset="0"/>
              </a:rPr>
              <a:t>Scompenso Cardiaco</a:t>
            </a:r>
            <a:r>
              <a:rPr lang="it-IT" altLang="it-IT" sz="4600" b="1" dirty="0" smtClean="0">
                <a:solidFill>
                  <a:srgbClr val="FFCC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6" charset="0"/>
                <a:cs typeface="Times New Roman" pitchFamily="16" charset="0"/>
              </a:rPr>
              <a:t/>
            </a:r>
            <a:br>
              <a:rPr lang="it-IT" altLang="it-IT" sz="4600" b="1" dirty="0" smtClean="0">
                <a:solidFill>
                  <a:srgbClr val="FFCC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6" charset="0"/>
                <a:cs typeface="Times New Roman" pitchFamily="16" charset="0"/>
              </a:rPr>
            </a:br>
            <a:r>
              <a:rPr lang="it-IT" altLang="it-IT" sz="28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6" charset="0"/>
                <a:cs typeface="Times New Roman" pitchFamily="16" charset="0"/>
              </a:rPr>
              <a:t>Previsione prevalenza Stati Uniti</a:t>
            </a:r>
          </a:p>
        </p:txBody>
      </p:sp>
      <p:sp>
        <p:nvSpPr>
          <p:cNvPr id="28704" name="Text Box 31"/>
          <p:cNvSpPr txBox="1">
            <a:spLocks noChangeArrowheads="1"/>
          </p:cNvSpPr>
          <p:nvPr/>
        </p:nvSpPr>
        <p:spPr bwMode="auto">
          <a:xfrm>
            <a:off x="4165600" y="6610350"/>
            <a:ext cx="5014913" cy="2762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r">
              <a:spcBef>
                <a:spcPts val="750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altLang="it-IT" sz="1200" i="1">
                <a:solidFill>
                  <a:srgbClr val="FFFFFF"/>
                </a:solidFill>
              </a:rPr>
              <a:t>Kelly DT, Circulation 1997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1"/>
          <p:cNvSpPr>
            <a:spLocks noChangeArrowheads="1"/>
          </p:cNvSpPr>
          <p:nvPr/>
        </p:nvSpPr>
        <p:spPr bwMode="auto">
          <a:xfrm>
            <a:off x="457200" y="1524000"/>
            <a:ext cx="8382000" cy="4648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it-IT" altLang="it-IT"/>
          </a:p>
        </p:txBody>
      </p:sp>
      <p:graphicFrame>
        <p:nvGraphicFramePr>
          <p:cNvPr id="36867" name="Object 2"/>
          <p:cNvGraphicFramePr>
            <a:graphicFrameLocks noChangeAspect="1"/>
          </p:cNvGraphicFramePr>
          <p:nvPr/>
        </p:nvGraphicFramePr>
        <p:xfrm>
          <a:off x="1016000" y="1457325"/>
          <a:ext cx="5867400" cy="5184775"/>
        </p:xfrm>
        <a:graphic>
          <a:graphicData uri="http://schemas.openxmlformats.org/presentationml/2006/ole">
            <p:oleObj spid="_x0000_s2050" r:id="rId4" imgW="5864860" imgH="5188146" progId="Excel.Sheet.8">
              <p:embed/>
            </p:oleObj>
          </a:graphicData>
        </a:graphic>
      </p:graphicFrame>
      <p:sp>
        <p:nvSpPr>
          <p:cNvPr id="2" name="Text Box 3"/>
          <p:cNvSpPr txBox="1">
            <a:spLocks noChangeArrowheads="1"/>
          </p:cNvSpPr>
          <p:nvPr/>
        </p:nvSpPr>
        <p:spPr bwMode="auto">
          <a:xfrm>
            <a:off x="622300" y="4994275"/>
            <a:ext cx="2692400" cy="703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5pPr>
            <a:lvl6pPr marL="25146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6pPr>
            <a:lvl7pPr marL="29718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7pPr>
            <a:lvl8pPr marL="34290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8pPr>
            <a:lvl9pPr marL="38862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9pPr>
          </a:lstStyle>
          <a:p>
            <a:pPr>
              <a:buClrTx/>
              <a:buFontTx/>
              <a:buNone/>
              <a:defRPr/>
            </a:pPr>
            <a:r>
              <a:rPr lang="it-IT" altLang="it-IT" sz="2000" b="1" smtClean="0">
                <a:solidFill>
                  <a:srgbClr val="00F8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64%</a:t>
            </a:r>
          </a:p>
          <a:p>
            <a:pPr>
              <a:buClrTx/>
              <a:buFontTx/>
              <a:buNone/>
              <a:defRPr/>
            </a:pPr>
            <a:r>
              <a:rPr lang="it-IT" altLang="it-IT" sz="2000" b="1" smtClean="0">
                <a:solidFill>
                  <a:srgbClr val="00F8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Ricoveri ospedalieri</a:t>
            </a:r>
          </a:p>
        </p:txBody>
      </p:sp>
      <p:sp>
        <p:nvSpPr>
          <p:cNvPr id="36869" name="Line 4"/>
          <p:cNvSpPr>
            <a:spLocks noChangeShapeType="1"/>
          </p:cNvSpPr>
          <p:nvPr/>
        </p:nvSpPr>
        <p:spPr bwMode="auto">
          <a:xfrm flipH="1">
            <a:off x="1885950" y="3822700"/>
            <a:ext cx="1028700" cy="1219200"/>
          </a:xfrm>
          <a:prstGeom prst="line">
            <a:avLst/>
          </a:prstGeom>
          <a:noFill/>
          <a:ln w="9360">
            <a:solidFill>
              <a:srgbClr val="FFCC00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it-IT"/>
          </a:p>
        </p:txBody>
      </p:sp>
      <p:sp>
        <p:nvSpPr>
          <p:cNvPr id="36870" name="Rectangle 5"/>
          <p:cNvSpPr>
            <a:spLocks noChangeArrowheads="1"/>
          </p:cNvSpPr>
          <p:nvPr/>
        </p:nvSpPr>
        <p:spPr bwMode="auto">
          <a:xfrm>
            <a:off x="5436096" y="6381328"/>
            <a:ext cx="3240360" cy="27918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90000" tIns="46800" rIns="90000" bIns="46800">
            <a:spAutoFit/>
          </a:bodyPr>
          <a:lstStyle/>
          <a:p>
            <a:pPr algn="l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altLang="it-IT" sz="1200" i="1" dirty="0" err="1">
                <a:solidFill>
                  <a:srgbClr val="FFFFFF"/>
                </a:solidFill>
              </a:rPr>
              <a:t>McMurray</a:t>
            </a:r>
            <a:r>
              <a:rPr lang="it-IT" altLang="it-IT" sz="1200" i="1" dirty="0">
                <a:solidFill>
                  <a:srgbClr val="FFFFFF"/>
                </a:solidFill>
              </a:rPr>
              <a:t> J, Br J </a:t>
            </a:r>
            <a:r>
              <a:rPr lang="it-IT" altLang="it-IT" sz="1200" i="1" dirty="0" err="1">
                <a:solidFill>
                  <a:srgbClr val="FFFFFF"/>
                </a:solidFill>
              </a:rPr>
              <a:t>Med</a:t>
            </a:r>
            <a:r>
              <a:rPr lang="it-IT" altLang="it-IT" sz="1200" i="1" dirty="0">
                <a:solidFill>
                  <a:srgbClr val="FFFFFF"/>
                </a:solidFill>
              </a:rPr>
              <a:t> </a:t>
            </a:r>
            <a:r>
              <a:rPr lang="it-IT" altLang="it-IT" sz="1200" i="1" dirty="0" err="1">
                <a:solidFill>
                  <a:srgbClr val="FFFFFF"/>
                </a:solidFill>
              </a:rPr>
              <a:t>Economics</a:t>
            </a:r>
            <a:r>
              <a:rPr lang="it-IT" altLang="it-IT" sz="1200" i="1" dirty="0">
                <a:solidFill>
                  <a:srgbClr val="FFFFFF"/>
                </a:solidFill>
              </a:rPr>
              <a:t>, 1999</a:t>
            </a:r>
          </a:p>
        </p:txBody>
      </p:sp>
      <p:sp>
        <p:nvSpPr>
          <p:cNvPr id="3" name="Text Box 6"/>
          <p:cNvSpPr txBox="1">
            <a:spLocks noChangeArrowheads="1"/>
          </p:cNvSpPr>
          <p:nvPr/>
        </p:nvSpPr>
        <p:spPr bwMode="auto">
          <a:xfrm>
            <a:off x="3613150" y="1812925"/>
            <a:ext cx="2427288" cy="703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5pPr>
            <a:lvl6pPr marL="25146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6pPr>
            <a:lvl7pPr marL="29718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7pPr>
            <a:lvl8pPr marL="34290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8pPr>
            <a:lvl9pPr marL="38862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9pPr>
          </a:lstStyle>
          <a:p>
            <a:pPr>
              <a:buClrTx/>
              <a:buFontTx/>
              <a:buNone/>
              <a:defRPr/>
            </a:pPr>
            <a:r>
              <a:rPr lang="it-IT" altLang="it-IT" sz="2000" b="1" smtClean="0">
                <a:solidFill>
                  <a:srgbClr val="00F8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14%</a:t>
            </a:r>
          </a:p>
          <a:p>
            <a:pPr>
              <a:buClrTx/>
              <a:buFontTx/>
              <a:buNone/>
              <a:defRPr/>
            </a:pPr>
            <a:r>
              <a:rPr lang="it-IT" altLang="it-IT" sz="2000" b="1" smtClean="0">
                <a:solidFill>
                  <a:srgbClr val="00F8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Esami ed indagini</a:t>
            </a:r>
          </a:p>
        </p:txBody>
      </p:sp>
      <p:sp>
        <p:nvSpPr>
          <p:cNvPr id="36872" name="Line 7"/>
          <p:cNvSpPr>
            <a:spLocks noChangeShapeType="1"/>
          </p:cNvSpPr>
          <p:nvPr/>
        </p:nvSpPr>
        <p:spPr bwMode="auto">
          <a:xfrm flipH="1" flipV="1">
            <a:off x="4910138" y="2590800"/>
            <a:ext cx="190500" cy="571500"/>
          </a:xfrm>
          <a:prstGeom prst="line">
            <a:avLst/>
          </a:prstGeom>
          <a:noFill/>
          <a:ln w="9360">
            <a:solidFill>
              <a:srgbClr val="FFCC00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it-IT"/>
          </a:p>
        </p:txBody>
      </p:sp>
      <p:sp>
        <p:nvSpPr>
          <p:cNvPr id="4" name="Rectangle 8"/>
          <p:cNvSpPr>
            <a:spLocks noChangeArrowheads="1"/>
          </p:cNvSpPr>
          <p:nvPr/>
        </p:nvSpPr>
        <p:spPr bwMode="auto">
          <a:xfrm>
            <a:off x="6067425" y="1536700"/>
            <a:ext cx="2281238" cy="1008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5pPr>
            <a:lvl6pPr marL="25146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6pPr>
            <a:lvl7pPr marL="29718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7pPr>
            <a:lvl8pPr marL="34290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8pPr>
            <a:lvl9pPr marL="38862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9pPr>
          </a:lstStyle>
          <a:p>
            <a:pPr>
              <a:buClrTx/>
              <a:buFontTx/>
              <a:buNone/>
              <a:defRPr/>
            </a:pPr>
            <a:r>
              <a:rPr lang="it-IT" altLang="it-IT" sz="2000" b="1" smtClean="0">
                <a:solidFill>
                  <a:srgbClr val="00F8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2%</a:t>
            </a:r>
          </a:p>
          <a:p>
            <a:pPr>
              <a:buClrTx/>
              <a:buFontTx/>
              <a:buNone/>
              <a:defRPr/>
            </a:pPr>
            <a:r>
              <a:rPr lang="it-IT" altLang="it-IT" sz="2000" b="1" smtClean="0">
                <a:solidFill>
                  <a:srgbClr val="00F8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Consulenze Osp.</a:t>
            </a:r>
          </a:p>
          <a:p>
            <a:pPr>
              <a:buClrTx/>
              <a:buFontTx/>
              <a:buNone/>
              <a:defRPr/>
            </a:pPr>
            <a:r>
              <a:rPr lang="it-IT" altLang="it-IT" sz="2000" b="1" smtClean="0">
                <a:solidFill>
                  <a:srgbClr val="00F8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dai MMG</a:t>
            </a:r>
          </a:p>
        </p:txBody>
      </p:sp>
      <p:sp>
        <p:nvSpPr>
          <p:cNvPr id="36874" name="Line 9"/>
          <p:cNvSpPr>
            <a:spLocks noChangeShapeType="1"/>
          </p:cNvSpPr>
          <p:nvPr/>
        </p:nvSpPr>
        <p:spPr bwMode="auto">
          <a:xfrm flipH="1">
            <a:off x="6359525" y="2632075"/>
            <a:ext cx="319088" cy="857250"/>
          </a:xfrm>
          <a:prstGeom prst="line">
            <a:avLst/>
          </a:prstGeom>
          <a:noFill/>
          <a:ln w="9360">
            <a:solidFill>
              <a:srgbClr val="FFCC00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it-IT"/>
          </a:p>
        </p:txBody>
      </p:sp>
      <p:sp>
        <p:nvSpPr>
          <p:cNvPr id="5" name="Rectangle 10"/>
          <p:cNvSpPr>
            <a:spLocks noChangeArrowheads="1"/>
          </p:cNvSpPr>
          <p:nvPr/>
        </p:nvSpPr>
        <p:spPr bwMode="auto">
          <a:xfrm>
            <a:off x="6916738" y="2559050"/>
            <a:ext cx="1963737" cy="703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5pPr>
            <a:lvl6pPr marL="25146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6pPr>
            <a:lvl7pPr marL="29718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7pPr>
            <a:lvl8pPr marL="34290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8pPr>
            <a:lvl9pPr marL="38862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9pPr>
          </a:lstStyle>
          <a:p>
            <a:pPr>
              <a:buClrTx/>
              <a:buFontTx/>
              <a:buNone/>
              <a:defRPr/>
            </a:pPr>
            <a:r>
              <a:rPr lang="it-IT" altLang="it-IT" sz="2000" b="1" smtClean="0">
                <a:solidFill>
                  <a:srgbClr val="00F8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2%</a:t>
            </a:r>
          </a:p>
          <a:p>
            <a:pPr>
              <a:buClrTx/>
              <a:buFontTx/>
              <a:buNone/>
              <a:defRPr/>
            </a:pPr>
            <a:r>
              <a:rPr lang="it-IT" altLang="it-IT" sz="2000" b="1" smtClean="0">
                <a:solidFill>
                  <a:srgbClr val="00F8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Int. Chirurgici</a:t>
            </a:r>
          </a:p>
        </p:txBody>
      </p:sp>
      <p:sp>
        <p:nvSpPr>
          <p:cNvPr id="36876" name="Line 11"/>
          <p:cNvSpPr>
            <a:spLocks noChangeShapeType="1"/>
          </p:cNvSpPr>
          <p:nvPr/>
        </p:nvSpPr>
        <p:spPr bwMode="auto">
          <a:xfrm flipV="1">
            <a:off x="6450013" y="3260725"/>
            <a:ext cx="573087" cy="395288"/>
          </a:xfrm>
          <a:prstGeom prst="line">
            <a:avLst/>
          </a:prstGeom>
          <a:noFill/>
          <a:ln w="9360">
            <a:solidFill>
              <a:srgbClr val="FFCC00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it-IT"/>
          </a:p>
        </p:txBody>
      </p:sp>
      <p:sp>
        <p:nvSpPr>
          <p:cNvPr id="6" name="Rectangle 12"/>
          <p:cNvSpPr>
            <a:spLocks noChangeArrowheads="1"/>
          </p:cNvSpPr>
          <p:nvPr/>
        </p:nvSpPr>
        <p:spPr bwMode="auto">
          <a:xfrm>
            <a:off x="6946900" y="3657600"/>
            <a:ext cx="2208213" cy="703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5pPr>
            <a:lvl6pPr marL="25146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6pPr>
            <a:lvl7pPr marL="29718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7pPr>
            <a:lvl8pPr marL="34290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8pPr>
            <a:lvl9pPr marL="38862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9pPr>
          </a:lstStyle>
          <a:p>
            <a:pPr>
              <a:buClrTx/>
              <a:buFontTx/>
              <a:buNone/>
              <a:defRPr/>
            </a:pPr>
            <a:r>
              <a:rPr lang="it-IT" altLang="it-IT" sz="2000" b="1" smtClean="0">
                <a:solidFill>
                  <a:srgbClr val="00F8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6%</a:t>
            </a:r>
          </a:p>
          <a:p>
            <a:pPr>
              <a:buClrTx/>
              <a:buFontTx/>
              <a:buNone/>
              <a:defRPr/>
            </a:pPr>
            <a:r>
              <a:rPr lang="it-IT" altLang="it-IT" sz="2000" b="1" smtClean="0">
                <a:solidFill>
                  <a:srgbClr val="00F8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V. ambulatoriali</a:t>
            </a:r>
          </a:p>
        </p:txBody>
      </p:sp>
      <p:sp>
        <p:nvSpPr>
          <p:cNvPr id="36878" name="Line 13"/>
          <p:cNvSpPr>
            <a:spLocks noChangeShapeType="1"/>
          </p:cNvSpPr>
          <p:nvPr/>
        </p:nvSpPr>
        <p:spPr bwMode="auto">
          <a:xfrm>
            <a:off x="6357938" y="4071938"/>
            <a:ext cx="609600" cy="1587"/>
          </a:xfrm>
          <a:prstGeom prst="line">
            <a:avLst/>
          </a:prstGeom>
          <a:noFill/>
          <a:ln w="9360">
            <a:solidFill>
              <a:srgbClr val="FFCC00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it-IT"/>
          </a:p>
        </p:txBody>
      </p:sp>
      <p:sp>
        <p:nvSpPr>
          <p:cNvPr id="7" name="Rectangle 14"/>
          <p:cNvSpPr>
            <a:spLocks noChangeArrowheads="1"/>
          </p:cNvSpPr>
          <p:nvPr/>
        </p:nvSpPr>
        <p:spPr bwMode="auto">
          <a:xfrm>
            <a:off x="6602413" y="4513263"/>
            <a:ext cx="2341562" cy="703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5pPr>
            <a:lvl6pPr marL="25146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6pPr>
            <a:lvl7pPr marL="29718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7pPr>
            <a:lvl8pPr marL="34290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8pPr>
            <a:lvl9pPr marL="38862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9pPr>
          </a:lstStyle>
          <a:p>
            <a:pPr>
              <a:buClrTx/>
              <a:buFontTx/>
              <a:buNone/>
              <a:defRPr/>
            </a:pPr>
            <a:r>
              <a:rPr lang="it-IT" altLang="it-IT" sz="2000" b="1" smtClean="0">
                <a:solidFill>
                  <a:srgbClr val="00F8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4%</a:t>
            </a:r>
          </a:p>
          <a:p>
            <a:pPr>
              <a:buClrTx/>
              <a:buFontTx/>
              <a:buNone/>
              <a:defRPr/>
            </a:pPr>
            <a:r>
              <a:rPr lang="it-IT" altLang="it-IT" sz="2000" b="1" smtClean="0">
                <a:solidFill>
                  <a:srgbClr val="00F8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V. Med. Generale</a:t>
            </a:r>
          </a:p>
        </p:txBody>
      </p:sp>
      <p:sp>
        <p:nvSpPr>
          <p:cNvPr id="36880" name="Line 15"/>
          <p:cNvSpPr>
            <a:spLocks noChangeShapeType="1"/>
          </p:cNvSpPr>
          <p:nvPr/>
        </p:nvSpPr>
        <p:spPr bwMode="auto">
          <a:xfrm>
            <a:off x="6005513" y="4213225"/>
            <a:ext cx="685800" cy="609600"/>
          </a:xfrm>
          <a:prstGeom prst="line">
            <a:avLst/>
          </a:prstGeom>
          <a:noFill/>
          <a:ln w="9360">
            <a:solidFill>
              <a:srgbClr val="FFCC00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it-IT"/>
          </a:p>
        </p:txBody>
      </p:sp>
      <p:sp>
        <p:nvSpPr>
          <p:cNvPr id="8" name="Rectangle 16"/>
          <p:cNvSpPr>
            <a:spLocks noChangeArrowheads="1"/>
          </p:cNvSpPr>
          <p:nvPr/>
        </p:nvSpPr>
        <p:spPr bwMode="auto">
          <a:xfrm>
            <a:off x="5832475" y="5326063"/>
            <a:ext cx="1138238" cy="703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5pPr>
            <a:lvl6pPr marL="25146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6pPr>
            <a:lvl7pPr marL="29718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7pPr>
            <a:lvl8pPr marL="34290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8pPr>
            <a:lvl9pPr marL="38862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9pPr>
          </a:lstStyle>
          <a:p>
            <a:pPr>
              <a:buClrTx/>
              <a:buFontTx/>
              <a:buNone/>
              <a:defRPr/>
            </a:pPr>
            <a:r>
              <a:rPr lang="it-IT" altLang="it-IT" sz="2000" b="1" smtClean="0">
                <a:solidFill>
                  <a:srgbClr val="00F8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8%</a:t>
            </a:r>
          </a:p>
          <a:p>
            <a:pPr>
              <a:buClrTx/>
              <a:buFontTx/>
              <a:buNone/>
              <a:defRPr/>
            </a:pPr>
            <a:r>
              <a:rPr lang="it-IT" altLang="it-IT" sz="2000" b="1" smtClean="0">
                <a:solidFill>
                  <a:srgbClr val="00F8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Terapia</a:t>
            </a:r>
          </a:p>
        </p:txBody>
      </p:sp>
      <p:sp>
        <p:nvSpPr>
          <p:cNvPr id="36882" name="Line 17"/>
          <p:cNvSpPr>
            <a:spLocks noChangeShapeType="1"/>
          </p:cNvSpPr>
          <p:nvPr/>
        </p:nvSpPr>
        <p:spPr bwMode="auto">
          <a:xfrm>
            <a:off x="5368925" y="4257675"/>
            <a:ext cx="762000" cy="1066800"/>
          </a:xfrm>
          <a:prstGeom prst="line">
            <a:avLst/>
          </a:prstGeom>
          <a:noFill/>
          <a:ln w="9360">
            <a:solidFill>
              <a:srgbClr val="FFCC00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it-IT"/>
          </a:p>
        </p:txBody>
      </p:sp>
      <p:sp>
        <p:nvSpPr>
          <p:cNvPr id="9" name="Rectangle 18"/>
          <p:cNvSpPr>
            <a:spLocks noChangeArrowheads="1"/>
          </p:cNvSpPr>
          <p:nvPr/>
        </p:nvSpPr>
        <p:spPr bwMode="auto">
          <a:xfrm>
            <a:off x="611560" y="0"/>
            <a:ext cx="9144001" cy="1384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5pPr>
            <a:lvl6pPr marL="25146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6pPr>
            <a:lvl7pPr marL="29718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7pPr>
            <a:lvl8pPr marL="34290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8pPr>
            <a:lvl9pPr marL="38862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9pPr>
          </a:lstStyle>
          <a:p>
            <a:pPr>
              <a:buClrTx/>
              <a:buFontTx/>
              <a:buNone/>
              <a:defRPr/>
            </a:pPr>
            <a:r>
              <a:rPr lang="it-IT" altLang="it-IT" sz="5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6" charset="0"/>
                <a:cs typeface="Times New Roman" pitchFamily="16" charset="0"/>
              </a:rPr>
              <a:t>Epidemiologia dei costi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8914" name="Object 1"/>
          <p:cNvGraphicFramePr>
            <a:graphicFrameLocks noChangeAspect="1"/>
          </p:cNvGraphicFramePr>
          <p:nvPr/>
        </p:nvGraphicFramePr>
        <p:xfrm>
          <a:off x="858838" y="1500188"/>
          <a:ext cx="2927350" cy="3962400"/>
        </p:xfrm>
        <a:graphic>
          <a:graphicData uri="http://schemas.openxmlformats.org/presentationml/2006/ole">
            <p:oleObj spid="_x0000_s3074" r:id="rId4" imgW="876110" imgH="1015907" progId="">
              <p:embed/>
            </p:oleObj>
          </a:graphicData>
        </a:graphic>
      </p:graphicFrame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4514850" y="1143000"/>
            <a:ext cx="4343400" cy="396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marL="342900" indent="-323850"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1pPr>
            <a:lvl2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2pPr>
            <a:lvl3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3pPr>
            <a:lvl4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4pPr>
            <a:lvl5pPr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5pPr>
            <a:lvl6pPr marL="25146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6pPr>
            <a:lvl7pPr marL="29718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7pPr>
            <a:lvl8pPr marL="34290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8pPr>
            <a:lvl9pPr marL="38862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9pPr>
          </a:lstStyle>
          <a:p>
            <a:pPr>
              <a:spcBef>
                <a:spcPts val="1100"/>
              </a:spcBef>
              <a:buClrTx/>
              <a:buFontTx/>
              <a:buNone/>
              <a:defRPr/>
            </a:pPr>
            <a:r>
              <a:rPr lang="it-IT" altLang="it-IT" sz="4400" b="1" smtClean="0">
                <a:solidFill>
                  <a:srgbClr val="00F8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1950 - 2010 </a:t>
            </a:r>
          </a:p>
          <a:p>
            <a:pPr algn="l">
              <a:spcBef>
                <a:spcPts val="1100"/>
              </a:spcBef>
              <a:buClr>
                <a:srgbClr val="FFCC00"/>
              </a:buClr>
              <a:buFont typeface="Tahoma" pitchFamily="32" charset="0"/>
              <a:buChar char="•"/>
              <a:defRPr/>
            </a:pPr>
            <a:r>
              <a:rPr lang="it-IT" altLang="it-IT" sz="28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AUMENTO POPOLAZIONE </a:t>
            </a:r>
            <a:r>
              <a:rPr lang="it-IT" altLang="it-IT" sz="2800" b="1" smtClean="0">
                <a:solidFill>
                  <a:srgbClr val="FFFF00"/>
                </a:solidFill>
              </a:rPr>
              <a:t>	</a:t>
            </a:r>
            <a:r>
              <a:rPr lang="it-IT" altLang="it-IT" sz="44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141 %</a:t>
            </a:r>
          </a:p>
          <a:p>
            <a:pPr algn="l">
              <a:spcBef>
                <a:spcPts val="1100"/>
              </a:spcBef>
              <a:buClr>
                <a:srgbClr val="FFCC00"/>
              </a:buClr>
              <a:buFont typeface="Tahoma" pitchFamily="32" charset="0"/>
              <a:buChar char="•"/>
              <a:defRPr/>
            </a:pPr>
            <a:r>
              <a:rPr lang="it-IT" altLang="it-IT" sz="28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AUMENTO &gt; 65 aa</a:t>
            </a:r>
            <a:r>
              <a:rPr lang="it-IT" altLang="it-IT" sz="2800" b="1" smtClean="0">
                <a:solidFill>
                  <a:srgbClr val="FFFF00"/>
                </a:solidFill>
              </a:rPr>
              <a:t>		</a:t>
            </a:r>
            <a:r>
              <a:rPr lang="it-IT" altLang="it-IT" sz="44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218 %</a:t>
            </a:r>
          </a:p>
          <a:p>
            <a:pPr algn="l">
              <a:spcBef>
                <a:spcPts val="1100"/>
              </a:spcBef>
              <a:buClr>
                <a:srgbClr val="FFCC00"/>
              </a:buClr>
              <a:buFont typeface="Tahoma" pitchFamily="32" charset="0"/>
              <a:buChar char="•"/>
              <a:defRPr/>
            </a:pPr>
            <a:r>
              <a:rPr lang="it-IT" altLang="it-IT" sz="28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AUMENTO &gt; 80 aa	</a:t>
            </a:r>
            <a:r>
              <a:rPr lang="it-IT" altLang="it-IT" sz="2800" b="1" smtClean="0">
                <a:solidFill>
                  <a:srgbClr val="FFFF00"/>
                </a:solidFill>
              </a:rPr>
              <a:t>	</a:t>
            </a:r>
            <a:r>
              <a:rPr lang="it-IT" altLang="it-IT" sz="44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386 %</a:t>
            </a:r>
          </a:p>
        </p:txBody>
      </p:sp>
      <p:sp>
        <p:nvSpPr>
          <p:cNvPr id="38916" name="Text Box 3"/>
          <p:cNvSpPr txBox="1">
            <a:spLocks noChangeArrowheads="1"/>
          </p:cNvSpPr>
          <p:nvPr/>
        </p:nvSpPr>
        <p:spPr bwMode="auto">
          <a:xfrm>
            <a:off x="3914775" y="6213475"/>
            <a:ext cx="163513" cy="457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it-IT" altLang="it-IT"/>
          </a:p>
        </p:txBody>
      </p:sp>
      <p:sp>
        <p:nvSpPr>
          <p:cNvPr id="38917" name="Text Box 4"/>
          <p:cNvSpPr txBox="1">
            <a:spLocks noChangeArrowheads="1"/>
          </p:cNvSpPr>
          <p:nvPr/>
        </p:nvSpPr>
        <p:spPr bwMode="auto">
          <a:xfrm>
            <a:off x="7639050" y="2398713"/>
            <a:ext cx="165100" cy="36671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it-IT" altLang="it-IT"/>
          </a:p>
        </p:txBody>
      </p:sp>
      <p:sp>
        <p:nvSpPr>
          <p:cNvPr id="38918" name="Text Box 5"/>
          <p:cNvSpPr txBox="1">
            <a:spLocks noChangeArrowheads="1"/>
          </p:cNvSpPr>
          <p:nvPr/>
        </p:nvSpPr>
        <p:spPr bwMode="auto">
          <a:xfrm>
            <a:off x="5622925" y="2474913"/>
            <a:ext cx="184150" cy="36671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it-IT" altLang="it-IT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Rectangle 1"/>
          <p:cNvSpPr>
            <a:spLocks noChangeArrowheads="1"/>
          </p:cNvSpPr>
          <p:nvPr/>
        </p:nvSpPr>
        <p:spPr bwMode="auto">
          <a:xfrm>
            <a:off x="7702550" y="5857875"/>
            <a:ext cx="76041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2160" tIns="46080" rIns="92160" bIns="4608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5pPr>
            <a:lvl6pPr marL="25146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6pPr>
            <a:lvl7pPr marL="29718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7pPr>
            <a:lvl8pPr marL="34290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8pPr>
            <a:lvl9pPr marL="38862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9pPr>
          </a:lstStyle>
          <a:p>
            <a:pPr algn="l">
              <a:buClrTx/>
              <a:buFontTx/>
              <a:buNone/>
              <a:defRPr/>
            </a:pPr>
            <a:r>
              <a:rPr lang="it-IT" altLang="it-IT" sz="2000" b="1" smtClean="0">
                <a:solidFill>
                  <a:srgbClr val="FFC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Anni</a:t>
            </a:r>
          </a:p>
        </p:txBody>
      </p:sp>
      <p:sp>
        <p:nvSpPr>
          <p:cNvPr id="39939" name="Rectangle 2"/>
          <p:cNvSpPr>
            <a:spLocks noChangeArrowheads="1"/>
          </p:cNvSpPr>
          <p:nvPr/>
        </p:nvSpPr>
        <p:spPr bwMode="auto">
          <a:xfrm>
            <a:off x="6777038" y="6618288"/>
            <a:ext cx="2373312" cy="27463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92160" tIns="46080" rIns="92160" bIns="46080">
            <a:spAutoFit/>
          </a:bodyPr>
          <a:lstStyle/>
          <a:p>
            <a:pPr algn="l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altLang="it-IT" sz="1200" i="1">
                <a:solidFill>
                  <a:srgbClr val="FFFFFF"/>
                </a:solidFill>
              </a:rPr>
              <a:t>Ho KKL , J Am Coll Cardiol, 1993</a:t>
            </a:r>
          </a:p>
        </p:txBody>
      </p:sp>
      <p:sp>
        <p:nvSpPr>
          <p:cNvPr id="2" name="Rectangle 3"/>
          <p:cNvSpPr>
            <a:spLocks noChangeArrowheads="1"/>
          </p:cNvSpPr>
          <p:nvPr/>
        </p:nvSpPr>
        <p:spPr bwMode="auto">
          <a:xfrm rot="16200000">
            <a:off x="520700" y="3544888"/>
            <a:ext cx="611187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2160" tIns="46080" rIns="92160" bIns="4608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5pPr>
            <a:lvl6pPr marL="25146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6pPr>
            <a:lvl7pPr marL="29718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7pPr>
            <a:lvl8pPr marL="34290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8pPr>
            <a:lvl9pPr marL="38862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9pPr>
          </a:lstStyle>
          <a:p>
            <a:pPr algn="l">
              <a:lnSpc>
                <a:spcPct val="110000"/>
              </a:lnSpc>
              <a:buClrTx/>
              <a:buFontTx/>
              <a:buNone/>
              <a:defRPr/>
            </a:pPr>
            <a:r>
              <a:rPr lang="it-IT" altLang="it-IT" sz="2000" b="1" smtClean="0">
                <a:solidFill>
                  <a:srgbClr val="FFCC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‰</a:t>
            </a:r>
          </a:p>
        </p:txBody>
      </p:sp>
      <p:grpSp>
        <p:nvGrpSpPr>
          <p:cNvPr id="8" name="Group 4"/>
          <p:cNvGrpSpPr>
            <a:grpSpLocks/>
          </p:cNvGrpSpPr>
          <p:nvPr/>
        </p:nvGrpSpPr>
        <p:grpSpPr bwMode="auto">
          <a:xfrm>
            <a:off x="1338263" y="1439863"/>
            <a:ext cx="6473825" cy="5041900"/>
            <a:chOff x="843" y="907"/>
            <a:chExt cx="4078" cy="3176"/>
          </a:xfrm>
        </p:grpSpPr>
        <p:sp>
          <p:nvSpPr>
            <p:cNvPr id="39944" name="Rectangle 5"/>
            <p:cNvSpPr>
              <a:spLocks noChangeArrowheads="1"/>
            </p:cNvSpPr>
            <p:nvPr/>
          </p:nvSpPr>
          <p:spPr bwMode="auto">
            <a:xfrm>
              <a:off x="843" y="907"/>
              <a:ext cx="4078" cy="3176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it-IT" altLang="it-IT"/>
            </a:p>
          </p:txBody>
        </p:sp>
        <p:sp>
          <p:nvSpPr>
            <p:cNvPr id="39945" name="Rectangle 6"/>
            <p:cNvSpPr>
              <a:spLocks noChangeArrowheads="1"/>
            </p:cNvSpPr>
            <p:nvPr/>
          </p:nvSpPr>
          <p:spPr bwMode="auto">
            <a:xfrm>
              <a:off x="1936" y="3488"/>
              <a:ext cx="156" cy="85"/>
            </a:xfrm>
            <a:prstGeom prst="rect">
              <a:avLst/>
            </a:prstGeom>
            <a:solidFill>
              <a:srgbClr val="00F8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it-IT" altLang="it-IT"/>
            </a:p>
          </p:txBody>
        </p:sp>
        <p:sp>
          <p:nvSpPr>
            <p:cNvPr id="39946" name="Rectangle 7"/>
            <p:cNvSpPr>
              <a:spLocks noChangeArrowheads="1"/>
            </p:cNvSpPr>
            <p:nvPr/>
          </p:nvSpPr>
          <p:spPr bwMode="auto">
            <a:xfrm>
              <a:off x="2521" y="3310"/>
              <a:ext cx="161" cy="263"/>
            </a:xfrm>
            <a:prstGeom prst="rect">
              <a:avLst/>
            </a:prstGeom>
            <a:solidFill>
              <a:srgbClr val="00F8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it-IT" altLang="it-IT"/>
            </a:p>
          </p:txBody>
        </p:sp>
        <p:sp>
          <p:nvSpPr>
            <p:cNvPr id="39947" name="Rectangle 8"/>
            <p:cNvSpPr>
              <a:spLocks noChangeArrowheads="1"/>
            </p:cNvSpPr>
            <p:nvPr/>
          </p:nvSpPr>
          <p:spPr bwMode="auto">
            <a:xfrm>
              <a:off x="3111" y="3040"/>
              <a:ext cx="161" cy="533"/>
            </a:xfrm>
            <a:prstGeom prst="rect">
              <a:avLst/>
            </a:prstGeom>
            <a:solidFill>
              <a:srgbClr val="00F8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it-IT" altLang="it-IT"/>
            </a:p>
          </p:txBody>
        </p:sp>
        <p:sp>
          <p:nvSpPr>
            <p:cNvPr id="39948" name="Rectangle 9"/>
            <p:cNvSpPr>
              <a:spLocks noChangeArrowheads="1"/>
            </p:cNvSpPr>
            <p:nvPr/>
          </p:nvSpPr>
          <p:spPr bwMode="auto">
            <a:xfrm>
              <a:off x="3701" y="2339"/>
              <a:ext cx="156" cy="1234"/>
            </a:xfrm>
            <a:prstGeom prst="rect">
              <a:avLst/>
            </a:prstGeom>
            <a:solidFill>
              <a:srgbClr val="00F8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it-IT" altLang="it-IT"/>
            </a:p>
          </p:txBody>
        </p:sp>
        <p:sp>
          <p:nvSpPr>
            <p:cNvPr id="39949" name="Rectangle 10"/>
            <p:cNvSpPr>
              <a:spLocks noChangeArrowheads="1"/>
            </p:cNvSpPr>
            <p:nvPr/>
          </p:nvSpPr>
          <p:spPr bwMode="auto">
            <a:xfrm>
              <a:off x="4286" y="1959"/>
              <a:ext cx="160" cy="1606"/>
            </a:xfrm>
            <a:prstGeom prst="rect">
              <a:avLst/>
            </a:prstGeom>
            <a:solidFill>
              <a:srgbClr val="00F8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it-IT" altLang="it-IT"/>
            </a:p>
          </p:txBody>
        </p:sp>
        <p:sp>
          <p:nvSpPr>
            <p:cNvPr id="39950" name="Rectangle 11"/>
            <p:cNvSpPr>
              <a:spLocks noChangeArrowheads="1"/>
            </p:cNvSpPr>
            <p:nvPr/>
          </p:nvSpPr>
          <p:spPr bwMode="auto">
            <a:xfrm>
              <a:off x="2104" y="3434"/>
              <a:ext cx="156" cy="139"/>
            </a:xfrm>
            <a:prstGeom prst="rect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it-IT" altLang="it-IT"/>
            </a:p>
          </p:txBody>
        </p:sp>
        <p:sp>
          <p:nvSpPr>
            <p:cNvPr id="39951" name="Rectangle 12"/>
            <p:cNvSpPr>
              <a:spLocks noChangeArrowheads="1"/>
            </p:cNvSpPr>
            <p:nvPr/>
          </p:nvSpPr>
          <p:spPr bwMode="auto">
            <a:xfrm>
              <a:off x="2694" y="3288"/>
              <a:ext cx="156" cy="285"/>
            </a:xfrm>
            <a:prstGeom prst="rect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it-IT" altLang="it-IT"/>
            </a:p>
          </p:txBody>
        </p:sp>
        <p:sp>
          <p:nvSpPr>
            <p:cNvPr id="39952" name="Rectangle 13"/>
            <p:cNvSpPr>
              <a:spLocks noChangeArrowheads="1"/>
            </p:cNvSpPr>
            <p:nvPr/>
          </p:nvSpPr>
          <p:spPr bwMode="auto">
            <a:xfrm>
              <a:off x="3284" y="3040"/>
              <a:ext cx="155" cy="533"/>
            </a:xfrm>
            <a:prstGeom prst="rect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it-IT" altLang="it-IT"/>
            </a:p>
          </p:txBody>
        </p:sp>
        <p:sp>
          <p:nvSpPr>
            <p:cNvPr id="39953" name="Rectangle 14"/>
            <p:cNvSpPr>
              <a:spLocks noChangeArrowheads="1"/>
            </p:cNvSpPr>
            <p:nvPr/>
          </p:nvSpPr>
          <p:spPr bwMode="auto">
            <a:xfrm>
              <a:off x="3869" y="2393"/>
              <a:ext cx="155" cy="1180"/>
            </a:xfrm>
            <a:prstGeom prst="rect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it-IT" altLang="it-IT"/>
            </a:p>
          </p:txBody>
        </p:sp>
        <p:sp>
          <p:nvSpPr>
            <p:cNvPr id="39954" name="Rectangle 15"/>
            <p:cNvSpPr>
              <a:spLocks noChangeArrowheads="1"/>
            </p:cNvSpPr>
            <p:nvPr/>
          </p:nvSpPr>
          <p:spPr bwMode="auto">
            <a:xfrm>
              <a:off x="4458" y="1595"/>
              <a:ext cx="156" cy="1978"/>
            </a:xfrm>
            <a:prstGeom prst="rect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it-IT" altLang="it-IT"/>
            </a:p>
          </p:txBody>
        </p:sp>
        <p:sp>
          <p:nvSpPr>
            <p:cNvPr id="39955" name="Line 16"/>
            <p:cNvSpPr>
              <a:spLocks noChangeShapeType="1"/>
            </p:cNvSpPr>
            <p:nvPr/>
          </p:nvSpPr>
          <p:spPr bwMode="auto">
            <a:xfrm>
              <a:off x="1222" y="1090"/>
              <a:ext cx="0" cy="2475"/>
            </a:xfrm>
            <a:prstGeom prst="line">
              <a:avLst/>
            </a:prstGeom>
            <a:noFill/>
            <a:ln w="9360">
              <a:solidFill>
                <a:srgbClr val="FFFFFF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  <p:sp>
          <p:nvSpPr>
            <p:cNvPr id="39956" name="Line 17"/>
            <p:cNvSpPr>
              <a:spLocks noChangeShapeType="1"/>
            </p:cNvSpPr>
            <p:nvPr/>
          </p:nvSpPr>
          <p:spPr bwMode="auto">
            <a:xfrm>
              <a:off x="1179" y="2957"/>
              <a:ext cx="31" cy="0"/>
            </a:xfrm>
            <a:prstGeom prst="line">
              <a:avLst/>
            </a:prstGeom>
            <a:noFill/>
            <a:ln w="9360">
              <a:solidFill>
                <a:srgbClr val="FFFFFF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  <p:sp>
          <p:nvSpPr>
            <p:cNvPr id="39957" name="Line 18"/>
            <p:cNvSpPr>
              <a:spLocks noChangeShapeType="1"/>
            </p:cNvSpPr>
            <p:nvPr/>
          </p:nvSpPr>
          <p:spPr bwMode="auto">
            <a:xfrm>
              <a:off x="1179" y="2336"/>
              <a:ext cx="31" cy="0"/>
            </a:xfrm>
            <a:prstGeom prst="line">
              <a:avLst/>
            </a:prstGeom>
            <a:noFill/>
            <a:ln w="9360">
              <a:solidFill>
                <a:srgbClr val="FFFFFF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  <p:sp>
          <p:nvSpPr>
            <p:cNvPr id="39958" name="Line 19"/>
            <p:cNvSpPr>
              <a:spLocks noChangeShapeType="1"/>
            </p:cNvSpPr>
            <p:nvPr/>
          </p:nvSpPr>
          <p:spPr bwMode="auto">
            <a:xfrm>
              <a:off x="1179" y="1711"/>
              <a:ext cx="31" cy="0"/>
            </a:xfrm>
            <a:prstGeom prst="line">
              <a:avLst/>
            </a:prstGeom>
            <a:noFill/>
            <a:ln w="9360">
              <a:solidFill>
                <a:srgbClr val="FFFFFF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  <p:sp>
          <p:nvSpPr>
            <p:cNvPr id="39959" name="Line 20"/>
            <p:cNvSpPr>
              <a:spLocks noChangeShapeType="1"/>
            </p:cNvSpPr>
            <p:nvPr/>
          </p:nvSpPr>
          <p:spPr bwMode="auto">
            <a:xfrm>
              <a:off x="1179" y="1090"/>
              <a:ext cx="31" cy="0"/>
            </a:xfrm>
            <a:prstGeom prst="line">
              <a:avLst/>
            </a:prstGeom>
            <a:noFill/>
            <a:ln w="9360">
              <a:solidFill>
                <a:srgbClr val="FFFFFF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  <p:sp>
          <p:nvSpPr>
            <p:cNvPr id="39960" name="Line 21"/>
            <p:cNvSpPr>
              <a:spLocks noChangeShapeType="1"/>
            </p:cNvSpPr>
            <p:nvPr/>
          </p:nvSpPr>
          <p:spPr bwMode="auto">
            <a:xfrm>
              <a:off x="1222" y="3577"/>
              <a:ext cx="3517" cy="0"/>
            </a:xfrm>
            <a:prstGeom prst="line">
              <a:avLst/>
            </a:prstGeom>
            <a:noFill/>
            <a:ln w="9360">
              <a:solidFill>
                <a:srgbClr val="FFFFFF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  <p:sp>
          <p:nvSpPr>
            <p:cNvPr id="39961" name="Line 22"/>
            <p:cNvSpPr>
              <a:spLocks noChangeShapeType="1"/>
            </p:cNvSpPr>
            <p:nvPr/>
          </p:nvSpPr>
          <p:spPr bwMode="auto">
            <a:xfrm flipV="1">
              <a:off x="1222" y="3564"/>
              <a:ext cx="0" cy="61"/>
            </a:xfrm>
            <a:prstGeom prst="line">
              <a:avLst/>
            </a:prstGeom>
            <a:noFill/>
            <a:ln w="9360">
              <a:solidFill>
                <a:srgbClr val="FFFFFF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  <p:sp>
          <p:nvSpPr>
            <p:cNvPr id="39962" name="Line 23"/>
            <p:cNvSpPr>
              <a:spLocks noChangeShapeType="1"/>
            </p:cNvSpPr>
            <p:nvPr/>
          </p:nvSpPr>
          <p:spPr bwMode="auto">
            <a:xfrm flipV="1">
              <a:off x="1812" y="3564"/>
              <a:ext cx="0" cy="61"/>
            </a:xfrm>
            <a:prstGeom prst="line">
              <a:avLst/>
            </a:prstGeom>
            <a:noFill/>
            <a:ln w="9360">
              <a:solidFill>
                <a:srgbClr val="FFFFFF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  <p:sp>
          <p:nvSpPr>
            <p:cNvPr id="39963" name="Line 24"/>
            <p:cNvSpPr>
              <a:spLocks noChangeShapeType="1"/>
            </p:cNvSpPr>
            <p:nvPr/>
          </p:nvSpPr>
          <p:spPr bwMode="auto">
            <a:xfrm flipV="1">
              <a:off x="2397" y="3564"/>
              <a:ext cx="0" cy="61"/>
            </a:xfrm>
            <a:prstGeom prst="line">
              <a:avLst/>
            </a:prstGeom>
            <a:noFill/>
            <a:ln w="9360">
              <a:solidFill>
                <a:srgbClr val="FFFFFF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  <p:sp>
          <p:nvSpPr>
            <p:cNvPr id="39964" name="Line 25"/>
            <p:cNvSpPr>
              <a:spLocks noChangeShapeType="1"/>
            </p:cNvSpPr>
            <p:nvPr/>
          </p:nvSpPr>
          <p:spPr bwMode="auto">
            <a:xfrm flipV="1">
              <a:off x="2986" y="3564"/>
              <a:ext cx="0" cy="61"/>
            </a:xfrm>
            <a:prstGeom prst="line">
              <a:avLst/>
            </a:prstGeom>
            <a:noFill/>
            <a:ln w="9360">
              <a:solidFill>
                <a:srgbClr val="FFFFFF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  <p:sp>
          <p:nvSpPr>
            <p:cNvPr id="39965" name="Line 26"/>
            <p:cNvSpPr>
              <a:spLocks noChangeShapeType="1"/>
            </p:cNvSpPr>
            <p:nvPr/>
          </p:nvSpPr>
          <p:spPr bwMode="auto">
            <a:xfrm flipV="1">
              <a:off x="3576" y="3564"/>
              <a:ext cx="0" cy="61"/>
            </a:xfrm>
            <a:prstGeom prst="line">
              <a:avLst/>
            </a:prstGeom>
            <a:noFill/>
            <a:ln w="9360">
              <a:solidFill>
                <a:srgbClr val="FFFFFF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  <p:sp>
          <p:nvSpPr>
            <p:cNvPr id="39966" name="Line 27"/>
            <p:cNvSpPr>
              <a:spLocks noChangeShapeType="1"/>
            </p:cNvSpPr>
            <p:nvPr/>
          </p:nvSpPr>
          <p:spPr bwMode="auto">
            <a:xfrm flipV="1">
              <a:off x="4161" y="3564"/>
              <a:ext cx="0" cy="61"/>
            </a:xfrm>
            <a:prstGeom prst="line">
              <a:avLst/>
            </a:prstGeom>
            <a:noFill/>
            <a:ln w="9360">
              <a:solidFill>
                <a:srgbClr val="FFFFFF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  <p:sp>
          <p:nvSpPr>
            <p:cNvPr id="39967" name="Line 28"/>
            <p:cNvSpPr>
              <a:spLocks noChangeShapeType="1"/>
            </p:cNvSpPr>
            <p:nvPr/>
          </p:nvSpPr>
          <p:spPr bwMode="auto">
            <a:xfrm flipV="1">
              <a:off x="4751" y="3564"/>
              <a:ext cx="0" cy="61"/>
            </a:xfrm>
            <a:prstGeom prst="line">
              <a:avLst/>
            </a:prstGeom>
            <a:noFill/>
            <a:ln w="9360">
              <a:solidFill>
                <a:srgbClr val="FFFFFF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endParaRPr lang="it-IT"/>
            </a:p>
          </p:txBody>
        </p:sp>
        <p:sp>
          <p:nvSpPr>
            <p:cNvPr id="3" name="Rectangle 29"/>
            <p:cNvSpPr>
              <a:spLocks noChangeArrowheads="1"/>
            </p:cNvSpPr>
            <p:nvPr/>
          </p:nvSpPr>
          <p:spPr bwMode="auto">
            <a:xfrm>
              <a:off x="1029" y="3485"/>
              <a:ext cx="101" cy="1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600">
                  <a:solidFill>
                    <a:srgbClr val="FFFFFF"/>
                  </a:solidFill>
                  <a:latin typeface="Tahoma" pitchFamily="32" charset="0"/>
                  <a:ea typeface="Microsoft YaHei" pitchFamily="32" charset="-122"/>
                </a:defRPr>
              </a:lvl1pPr>
              <a:lvl2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600">
                  <a:solidFill>
                    <a:srgbClr val="FFFFFF"/>
                  </a:solidFill>
                  <a:latin typeface="Tahoma" pitchFamily="32" charset="0"/>
                  <a:ea typeface="Microsoft YaHei" pitchFamily="32" charset="-122"/>
                </a:defRPr>
              </a:lvl2pPr>
              <a:lvl3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600">
                  <a:solidFill>
                    <a:srgbClr val="FFFFFF"/>
                  </a:solidFill>
                  <a:latin typeface="Tahoma" pitchFamily="32" charset="0"/>
                  <a:ea typeface="Microsoft YaHei" pitchFamily="32" charset="-122"/>
                </a:defRPr>
              </a:lvl3pPr>
              <a:lvl4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600">
                  <a:solidFill>
                    <a:srgbClr val="FFFFFF"/>
                  </a:solidFill>
                  <a:latin typeface="Tahoma" pitchFamily="32" charset="0"/>
                  <a:ea typeface="Microsoft YaHei" pitchFamily="32" charset="-122"/>
                </a:defRPr>
              </a:lvl4pPr>
              <a:lvl5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600">
                  <a:solidFill>
                    <a:srgbClr val="FFFFFF"/>
                  </a:solidFill>
                  <a:latin typeface="Tahoma" pitchFamily="32" charset="0"/>
                  <a:ea typeface="Microsoft YaHei" pitchFamily="32" charset="-122"/>
                </a:defRPr>
              </a:lvl5pPr>
              <a:lvl6pPr marL="2514600" indent="-228600" algn="ctr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600">
                  <a:solidFill>
                    <a:srgbClr val="FFFFFF"/>
                  </a:solidFill>
                  <a:latin typeface="Tahoma" pitchFamily="32" charset="0"/>
                  <a:ea typeface="Microsoft YaHei" pitchFamily="32" charset="-122"/>
                </a:defRPr>
              </a:lvl6pPr>
              <a:lvl7pPr marL="2971800" indent="-228600" algn="ctr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600">
                  <a:solidFill>
                    <a:srgbClr val="FFFFFF"/>
                  </a:solidFill>
                  <a:latin typeface="Tahoma" pitchFamily="32" charset="0"/>
                  <a:ea typeface="Microsoft YaHei" pitchFamily="32" charset="-122"/>
                </a:defRPr>
              </a:lvl7pPr>
              <a:lvl8pPr marL="3429000" indent="-228600" algn="ctr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600">
                  <a:solidFill>
                    <a:srgbClr val="FFFFFF"/>
                  </a:solidFill>
                  <a:latin typeface="Tahoma" pitchFamily="32" charset="0"/>
                  <a:ea typeface="Microsoft YaHei" pitchFamily="32" charset="-122"/>
                </a:defRPr>
              </a:lvl8pPr>
              <a:lvl9pPr marL="3886200" indent="-228600" algn="ctr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600">
                  <a:solidFill>
                    <a:srgbClr val="FFFFFF"/>
                  </a:solidFill>
                  <a:latin typeface="Tahoma" pitchFamily="32" charset="0"/>
                  <a:ea typeface="Microsoft YaHei" pitchFamily="32" charset="-122"/>
                </a:defRPr>
              </a:lvl9pPr>
            </a:lstStyle>
            <a:p>
              <a:pPr>
                <a:buClrTx/>
                <a:buFontTx/>
                <a:buNone/>
                <a:defRPr/>
              </a:pPr>
              <a:r>
                <a:rPr lang="it-IT" altLang="it-IT" sz="2000" b="1" smtClean="0">
                  <a:solidFill>
                    <a:srgbClr val="FFFF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0</a:t>
              </a:r>
            </a:p>
          </p:txBody>
        </p:sp>
        <p:sp>
          <p:nvSpPr>
            <p:cNvPr id="4" name="Rectangle 30"/>
            <p:cNvSpPr>
              <a:spLocks noChangeArrowheads="1"/>
            </p:cNvSpPr>
            <p:nvPr/>
          </p:nvSpPr>
          <p:spPr bwMode="auto">
            <a:xfrm>
              <a:off x="964" y="2865"/>
              <a:ext cx="203" cy="1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600">
                  <a:solidFill>
                    <a:srgbClr val="FFFFFF"/>
                  </a:solidFill>
                  <a:latin typeface="Tahoma" pitchFamily="32" charset="0"/>
                  <a:ea typeface="Microsoft YaHei" pitchFamily="32" charset="-122"/>
                </a:defRPr>
              </a:lvl1pPr>
              <a:lvl2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600">
                  <a:solidFill>
                    <a:srgbClr val="FFFFFF"/>
                  </a:solidFill>
                  <a:latin typeface="Tahoma" pitchFamily="32" charset="0"/>
                  <a:ea typeface="Microsoft YaHei" pitchFamily="32" charset="-122"/>
                </a:defRPr>
              </a:lvl2pPr>
              <a:lvl3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600">
                  <a:solidFill>
                    <a:srgbClr val="FFFFFF"/>
                  </a:solidFill>
                  <a:latin typeface="Tahoma" pitchFamily="32" charset="0"/>
                  <a:ea typeface="Microsoft YaHei" pitchFamily="32" charset="-122"/>
                </a:defRPr>
              </a:lvl3pPr>
              <a:lvl4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600">
                  <a:solidFill>
                    <a:srgbClr val="FFFFFF"/>
                  </a:solidFill>
                  <a:latin typeface="Tahoma" pitchFamily="32" charset="0"/>
                  <a:ea typeface="Microsoft YaHei" pitchFamily="32" charset="-122"/>
                </a:defRPr>
              </a:lvl4pPr>
              <a:lvl5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600">
                  <a:solidFill>
                    <a:srgbClr val="FFFFFF"/>
                  </a:solidFill>
                  <a:latin typeface="Tahoma" pitchFamily="32" charset="0"/>
                  <a:ea typeface="Microsoft YaHei" pitchFamily="32" charset="-122"/>
                </a:defRPr>
              </a:lvl5pPr>
              <a:lvl6pPr marL="2514600" indent="-228600" algn="ctr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600">
                  <a:solidFill>
                    <a:srgbClr val="FFFFFF"/>
                  </a:solidFill>
                  <a:latin typeface="Tahoma" pitchFamily="32" charset="0"/>
                  <a:ea typeface="Microsoft YaHei" pitchFamily="32" charset="-122"/>
                </a:defRPr>
              </a:lvl6pPr>
              <a:lvl7pPr marL="2971800" indent="-228600" algn="ctr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600">
                  <a:solidFill>
                    <a:srgbClr val="FFFFFF"/>
                  </a:solidFill>
                  <a:latin typeface="Tahoma" pitchFamily="32" charset="0"/>
                  <a:ea typeface="Microsoft YaHei" pitchFamily="32" charset="-122"/>
                </a:defRPr>
              </a:lvl7pPr>
              <a:lvl8pPr marL="3429000" indent="-228600" algn="ctr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600">
                  <a:solidFill>
                    <a:srgbClr val="FFFFFF"/>
                  </a:solidFill>
                  <a:latin typeface="Tahoma" pitchFamily="32" charset="0"/>
                  <a:ea typeface="Microsoft YaHei" pitchFamily="32" charset="-122"/>
                </a:defRPr>
              </a:lvl8pPr>
              <a:lvl9pPr marL="3886200" indent="-228600" algn="ctr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600">
                  <a:solidFill>
                    <a:srgbClr val="FFFFFF"/>
                  </a:solidFill>
                  <a:latin typeface="Tahoma" pitchFamily="32" charset="0"/>
                  <a:ea typeface="Microsoft YaHei" pitchFamily="32" charset="-122"/>
                </a:defRPr>
              </a:lvl9pPr>
            </a:lstStyle>
            <a:p>
              <a:pPr>
                <a:buClrTx/>
                <a:buFontTx/>
                <a:buNone/>
                <a:defRPr/>
              </a:pPr>
              <a:r>
                <a:rPr lang="it-IT" altLang="it-IT" sz="2000" b="1" smtClean="0">
                  <a:solidFill>
                    <a:srgbClr val="FFFF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25</a:t>
              </a:r>
            </a:p>
          </p:txBody>
        </p:sp>
        <p:sp>
          <p:nvSpPr>
            <p:cNvPr id="5" name="Rectangle 31"/>
            <p:cNvSpPr>
              <a:spLocks noChangeArrowheads="1"/>
            </p:cNvSpPr>
            <p:nvPr/>
          </p:nvSpPr>
          <p:spPr bwMode="auto">
            <a:xfrm>
              <a:off x="964" y="2245"/>
              <a:ext cx="203" cy="1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600">
                  <a:solidFill>
                    <a:srgbClr val="FFFFFF"/>
                  </a:solidFill>
                  <a:latin typeface="Tahoma" pitchFamily="32" charset="0"/>
                  <a:ea typeface="Microsoft YaHei" pitchFamily="32" charset="-122"/>
                </a:defRPr>
              </a:lvl1pPr>
              <a:lvl2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600">
                  <a:solidFill>
                    <a:srgbClr val="FFFFFF"/>
                  </a:solidFill>
                  <a:latin typeface="Tahoma" pitchFamily="32" charset="0"/>
                  <a:ea typeface="Microsoft YaHei" pitchFamily="32" charset="-122"/>
                </a:defRPr>
              </a:lvl2pPr>
              <a:lvl3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600">
                  <a:solidFill>
                    <a:srgbClr val="FFFFFF"/>
                  </a:solidFill>
                  <a:latin typeface="Tahoma" pitchFamily="32" charset="0"/>
                  <a:ea typeface="Microsoft YaHei" pitchFamily="32" charset="-122"/>
                </a:defRPr>
              </a:lvl3pPr>
              <a:lvl4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600">
                  <a:solidFill>
                    <a:srgbClr val="FFFFFF"/>
                  </a:solidFill>
                  <a:latin typeface="Tahoma" pitchFamily="32" charset="0"/>
                  <a:ea typeface="Microsoft YaHei" pitchFamily="32" charset="-122"/>
                </a:defRPr>
              </a:lvl4pPr>
              <a:lvl5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600">
                  <a:solidFill>
                    <a:srgbClr val="FFFFFF"/>
                  </a:solidFill>
                  <a:latin typeface="Tahoma" pitchFamily="32" charset="0"/>
                  <a:ea typeface="Microsoft YaHei" pitchFamily="32" charset="-122"/>
                </a:defRPr>
              </a:lvl5pPr>
              <a:lvl6pPr marL="2514600" indent="-228600" algn="ctr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600">
                  <a:solidFill>
                    <a:srgbClr val="FFFFFF"/>
                  </a:solidFill>
                  <a:latin typeface="Tahoma" pitchFamily="32" charset="0"/>
                  <a:ea typeface="Microsoft YaHei" pitchFamily="32" charset="-122"/>
                </a:defRPr>
              </a:lvl6pPr>
              <a:lvl7pPr marL="2971800" indent="-228600" algn="ctr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600">
                  <a:solidFill>
                    <a:srgbClr val="FFFFFF"/>
                  </a:solidFill>
                  <a:latin typeface="Tahoma" pitchFamily="32" charset="0"/>
                  <a:ea typeface="Microsoft YaHei" pitchFamily="32" charset="-122"/>
                </a:defRPr>
              </a:lvl7pPr>
              <a:lvl8pPr marL="3429000" indent="-228600" algn="ctr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600">
                  <a:solidFill>
                    <a:srgbClr val="FFFFFF"/>
                  </a:solidFill>
                  <a:latin typeface="Tahoma" pitchFamily="32" charset="0"/>
                  <a:ea typeface="Microsoft YaHei" pitchFamily="32" charset="-122"/>
                </a:defRPr>
              </a:lvl8pPr>
              <a:lvl9pPr marL="3886200" indent="-228600" algn="ctr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600">
                  <a:solidFill>
                    <a:srgbClr val="FFFFFF"/>
                  </a:solidFill>
                  <a:latin typeface="Tahoma" pitchFamily="32" charset="0"/>
                  <a:ea typeface="Microsoft YaHei" pitchFamily="32" charset="-122"/>
                </a:defRPr>
              </a:lvl9pPr>
            </a:lstStyle>
            <a:p>
              <a:pPr>
                <a:buClrTx/>
                <a:buFontTx/>
                <a:buNone/>
                <a:defRPr/>
              </a:pPr>
              <a:r>
                <a:rPr lang="it-IT" altLang="it-IT" sz="2000" b="1" smtClean="0">
                  <a:solidFill>
                    <a:srgbClr val="FFFF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50</a:t>
              </a:r>
            </a:p>
          </p:txBody>
        </p:sp>
        <p:sp>
          <p:nvSpPr>
            <p:cNvPr id="39968" name="Rectangle 32"/>
            <p:cNvSpPr>
              <a:spLocks noChangeArrowheads="1"/>
            </p:cNvSpPr>
            <p:nvPr/>
          </p:nvSpPr>
          <p:spPr bwMode="auto">
            <a:xfrm>
              <a:off x="964" y="1619"/>
              <a:ext cx="203" cy="1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600">
                  <a:solidFill>
                    <a:srgbClr val="FFFFFF"/>
                  </a:solidFill>
                  <a:latin typeface="Tahoma" pitchFamily="32" charset="0"/>
                  <a:ea typeface="Microsoft YaHei" pitchFamily="32" charset="-122"/>
                </a:defRPr>
              </a:lvl1pPr>
              <a:lvl2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600">
                  <a:solidFill>
                    <a:srgbClr val="FFFFFF"/>
                  </a:solidFill>
                  <a:latin typeface="Tahoma" pitchFamily="32" charset="0"/>
                  <a:ea typeface="Microsoft YaHei" pitchFamily="32" charset="-122"/>
                </a:defRPr>
              </a:lvl2pPr>
              <a:lvl3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600">
                  <a:solidFill>
                    <a:srgbClr val="FFFFFF"/>
                  </a:solidFill>
                  <a:latin typeface="Tahoma" pitchFamily="32" charset="0"/>
                  <a:ea typeface="Microsoft YaHei" pitchFamily="32" charset="-122"/>
                </a:defRPr>
              </a:lvl3pPr>
              <a:lvl4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600">
                  <a:solidFill>
                    <a:srgbClr val="FFFFFF"/>
                  </a:solidFill>
                  <a:latin typeface="Tahoma" pitchFamily="32" charset="0"/>
                  <a:ea typeface="Microsoft YaHei" pitchFamily="32" charset="-122"/>
                </a:defRPr>
              </a:lvl4pPr>
              <a:lvl5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600">
                  <a:solidFill>
                    <a:srgbClr val="FFFFFF"/>
                  </a:solidFill>
                  <a:latin typeface="Tahoma" pitchFamily="32" charset="0"/>
                  <a:ea typeface="Microsoft YaHei" pitchFamily="32" charset="-122"/>
                </a:defRPr>
              </a:lvl5pPr>
              <a:lvl6pPr marL="2514600" indent="-228600" algn="ctr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600">
                  <a:solidFill>
                    <a:srgbClr val="FFFFFF"/>
                  </a:solidFill>
                  <a:latin typeface="Tahoma" pitchFamily="32" charset="0"/>
                  <a:ea typeface="Microsoft YaHei" pitchFamily="32" charset="-122"/>
                </a:defRPr>
              </a:lvl6pPr>
              <a:lvl7pPr marL="2971800" indent="-228600" algn="ctr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600">
                  <a:solidFill>
                    <a:srgbClr val="FFFFFF"/>
                  </a:solidFill>
                  <a:latin typeface="Tahoma" pitchFamily="32" charset="0"/>
                  <a:ea typeface="Microsoft YaHei" pitchFamily="32" charset="-122"/>
                </a:defRPr>
              </a:lvl7pPr>
              <a:lvl8pPr marL="3429000" indent="-228600" algn="ctr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600">
                  <a:solidFill>
                    <a:srgbClr val="FFFFFF"/>
                  </a:solidFill>
                  <a:latin typeface="Tahoma" pitchFamily="32" charset="0"/>
                  <a:ea typeface="Microsoft YaHei" pitchFamily="32" charset="-122"/>
                </a:defRPr>
              </a:lvl8pPr>
              <a:lvl9pPr marL="3886200" indent="-228600" algn="ctr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600">
                  <a:solidFill>
                    <a:srgbClr val="FFFFFF"/>
                  </a:solidFill>
                  <a:latin typeface="Tahoma" pitchFamily="32" charset="0"/>
                  <a:ea typeface="Microsoft YaHei" pitchFamily="32" charset="-122"/>
                </a:defRPr>
              </a:lvl9pPr>
            </a:lstStyle>
            <a:p>
              <a:pPr>
                <a:buClrTx/>
                <a:buFontTx/>
                <a:buNone/>
                <a:defRPr/>
              </a:pPr>
              <a:r>
                <a:rPr lang="it-IT" altLang="it-IT" sz="2000" b="1" smtClean="0">
                  <a:solidFill>
                    <a:srgbClr val="FFFF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75</a:t>
              </a:r>
            </a:p>
          </p:txBody>
        </p:sp>
        <p:sp>
          <p:nvSpPr>
            <p:cNvPr id="39969" name="Rectangle 33"/>
            <p:cNvSpPr>
              <a:spLocks noChangeArrowheads="1"/>
            </p:cNvSpPr>
            <p:nvPr/>
          </p:nvSpPr>
          <p:spPr bwMode="auto">
            <a:xfrm>
              <a:off x="888" y="999"/>
              <a:ext cx="305" cy="1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600">
                  <a:solidFill>
                    <a:srgbClr val="FFFFFF"/>
                  </a:solidFill>
                  <a:latin typeface="Tahoma" pitchFamily="32" charset="0"/>
                  <a:ea typeface="Microsoft YaHei" pitchFamily="32" charset="-122"/>
                </a:defRPr>
              </a:lvl1pPr>
              <a:lvl2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600">
                  <a:solidFill>
                    <a:srgbClr val="FFFFFF"/>
                  </a:solidFill>
                  <a:latin typeface="Tahoma" pitchFamily="32" charset="0"/>
                  <a:ea typeface="Microsoft YaHei" pitchFamily="32" charset="-122"/>
                </a:defRPr>
              </a:lvl2pPr>
              <a:lvl3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600">
                  <a:solidFill>
                    <a:srgbClr val="FFFFFF"/>
                  </a:solidFill>
                  <a:latin typeface="Tahoma" pitchFamily="32" charset="0"/>
                  <a:ea typeface="Microsoft YaHei" pitchFamily="32" charset="-122"/>
                </a:defRPr>
              </a:lvl3pPr>
              <a:lvl4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600">
                  <a:solidFill>
                    <a:srgbClr val="FFFFFF"/>
                  </a:solidFill>
                  <a:latin typeface="Tahoma" pitchFamily="32" charset="0"/>
                  <a:ea typeface="Microsoft YaHei" pitchFamily="32" charset="-122"/>
                </a:defRPr>
              </a:lvl4pPr>
              <a:lvl5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600">
                  <a:solidFill>
                    <a:srgbClr val="FFFFFF"/>
                  </a:solidFill>
                  <a:latin typeface="Tahoma" pitchFamily="32" charset="0"/>
                  <a:ea typeface="Microsoft YaHei" pitchFamily="32" charset="-122"/>
                </a:defRPr>
              </a:lvl5pPr>
              <a:lvl6pPr marL="2514600" indent="-228600" algn="ctr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600">
                  <a:solidFill>
                    <a:srgbClr val="FFFFFF"/>
                  </a:solidFill>
                  <a:latin typeface="Tahoma" pitchFamily="32" charset="0"/>
                  <a:ea typeface="Microsoft YaHei" pitchFamily="32" charset="-122"/>
                </a:defRPr>
              </a:lvl6pPr>
              <a:lvl7pPr marL="2971800" indent="-228600" algn="ctr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600">
                  <a:solidFill>
                    <a:srgbClr val="FFFFFF"/>
                  </a:solidFill>
                  <a:latin typeface="Tahoma" pitchFamily="32" charset="0"/>
                  <a:ea typeface="Microsoft YaHei" pitchFamily="32" charset="-122"/>
                </a:defRPr>
              </a:lvl7pPr>
              <a:lvl8pPr marL="3429000" indent="-228600" algn="ctr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600">
                  <a:solidFill>
                    <a:srgbClr val="FFFFFF"/>
                  </a:solidFill>
                  <a:latin typeface="Tahoma" pitchFamily="32" charset="0"/>
                  <a:ea typeface="Microsoft YaHei" pitchFamily="32" charset="-122"/>
                </a:defRPr>
              </a:lvl8pPr>
              <a:lvl9pPr marL="3886200" indent="-228600" algn="ctr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600">
                  <a:solidFill>
                    <a:srgbClr val="FFFFFF"/>
                  </a:solidFill>
                  <a:latin typeface="Tahoma" pitchFamily="32" charset="0"/>
                  <a:ea typeface="Microsoft YaHei" pitchFamily="32" charset="-122"/>
                </a:defRPr>
              </a:lvl9pPr>
            </a:lstStyle>
            <a:p>
              <a:pPr>
                <a:buClrTx/>
                <a:buFontTx/>
                <a:buNone/>
                <a:defRPr/>
              </a:pPr>
              <a:r>
                <a:rPr lang="it-IT" altLang="it-IT" sz="2000" b="1" smtClean="0">
                  <a:solidFill>
                    <a:srgbClr val="FFFF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100</a:t>
              </a:r>
            </a:p>
          </p:txBody>
        </p:sp>
        <p:sp>
          <p:nvSpPr>
            <p:cNvPr id="39970" name="Rectangle 34"/>
            <p:cNvSpPr>
              <a:spLocks noChangeArrowheads="1"/>
            </p:cNvSpPr>
            <p:nvPr/>
          </p:nvSpPr>
          <p:spPr bwMode="auto">
            <a:xfrm>
              <a:off x="1340" y="3717"/>
              <a:ext cx="476" cy="1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600">
                  <a:solidFill>
                    <a:srgbClr val="FFFFFF"/>
                  </a:solidFill>
                  <a:latin typeface="Tahoma" pitchFamily="32" charset="0"/>
                  <a:ea typeface="Microsoft YaHei" pitchFamily="32" charset="-122"/>
                </a:defRPr>
              </a:lvl1pPr>
              <a:lvl2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600">
                  <a:solidFill>
                    <a:srgbClr val="FFFFFF"/>
                  </a:solidFill>
                  <a:latin typeface="Tahoma" pitchFamily="32" charset="0"/>
                  <a:ea typeface="Microsoft YaHei" pitchFamily="32" charset="-122"/>
                </a:defRPr>
              </a:lvl2pPr>
              <a:lvl3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600">
                  <a:solidFill>
                    <a:srgbClr val="FFFFFF"/>
                  </a:solidFill>
                  <a:latin typeface="Tahoma" pitchFamily="32" charset="0"/>
                  <a:ea typeface="Microsoft YaHei" pitchFamily="32" charset="-122"/>
                </a:defRPr>
              </a:lvl3pPr>
              <a:lvl4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600">
                  <a:solidFill>
                    <a:srgbClr val="FFFFFF"/>
                  </a:solidFill>
                  <a:latin typeface="Tahoma" pitchFamily="32" charset="0"/>
                  <a:ea typeface="Microsoft YaHei" pitchFamily="32" charset="-122"/>
                </a:defRPr>
              </a:lvl4pPr>
              <a:lvl5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600">
                  <a:solidFill>
                    <a:srgbClr val="FFFFFF"/>
                  </a:solidFill>
                  <a:latin typeface="Tahoma" pitchFamily="32" charset="0"/>
                  <a:ea typeface="Microsoft YaHei" pitchFamily="32" charset="-122"/>
                </a:defRPr>
              </a:lvl5pPr>
              <a:lvl6pPr marL="2514600" indent="-228600" algn="ctr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600">
                  <a:solidFill>
                    <a:srgbClr val="FFFFFF"/>
                  </a:solidFill>
                  <a:latin typeface="Tahoma" pitchFamily="32" charset="0"/>
                  <a:ea typeface="Microsoft YaHei" pitchFamily="32" charset="-122"/>
                </a:defRPr>
              </a:lvl6pPr>
              <a:lvl7pPr marL="2971800" indent="-228600" algn="ctr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600">
                  <a:solidFill>
                    <a:srgbClr val="FFFFFF"/>
                  </a:solidFill>
                  <a:latin typeface="Tahoma" pitchFamily="32" charset="0"/>
                  <a:ea typeface="Microsoft YaHei" pitchFamily="32" charset="-122"/>
                </a:defRPr>
              </a:lvl7pPr>
              <a:lvl8pPr marL="3429000" indent="-228600" algn="ctr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600">
                  <a:solidFill>
                    <a:srgbClr val="FFFFFF"/>
                  </a:solidFill>
                  <a:latin typeface="Tahoma" pitchFamily="32" charset="0"/>
                  <a:ea typeface="Microsoft YaHei" pitchFamily="32" charset="-122"/>
                </a:defRPr>
              </a:lvl8pPr>
              <a:lvl9pPr marL="3886200" indent="-228600" algn="ctr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600">
                  <a:solidFill>
                    <a:srgbClr val="FFFFFF"/>
                  </a:solidFill>
                  <a:latin typeface="Tahoma" pitchFamily="32" charset="0"/>
                  <a:ea typeface="Microsoft YaHei" pitchFamily="32" charset="-122"/>
                </a:defRPr>
              </a:lvl9pPr>
            </a:lstStyle>
            <a:p>
              <a:pPr>
                <a:buClrTx/>
                <a:buFontTx/>
                <a:buNone/>
                <a:defRPr/>
              </a:pPr>
              <a:r>
                <a:rPr lang="it-IT" altLang="it-IT" sz="2000" b="1" smtClean="0">
                  <a:solidFill>
                    <a:srgbClr val="FFFF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30-39</a:t>
              </a:r>
            </a:p>
          </p:txBody>
        </p:sp>
        <p:sp>
          <p:nvSpPr>
            <p:cNvPr id="39971" name="Rectangle 35"/>
            <p:cNvSpPr>
              <a:spLocks noChangeArrowheads="1"/>
            </p:cNvSpPr>
            <p:nvPr/>
          </p:nvSpPr>
          <p:spPr bwMode="auto">
            <a:xfrm>
              <a:off x="1930" y="3717"/>
              <a:ext cx="476" cy="1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600">
                  <a:solidFill>
                    <a:srgbClr val="FFFFFF"/>
                  </a:solidFill>
                  <a:latin typeface="Tahoma" pitchFamily="32" charset="0"/>
                  <a:ea typeface="Microsoft YaHei" pitchFamily="32" charset="-122"/>
                </a:defRPr>
              </a:lvl1pPr>
              <a:lvl2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600">
                  <a:solidFill>
                    <a:srgbClr val="FFFFFF"/>
                  </a:solidFill>
                  <a:latin typeface="Tahoma" pitchFamily="32" charset="0"/>
                  <a:ea typeface="Microsoft YaHei" pitchFamily="32" charset="-122"/>
                </a:defRPr>
              </a:lvl2pPr>
              <a:lvl3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600">
                  <a:solidFill>
                    <a:srgbClr val="FFFFFF"/>
                  </a:solidFill>
                  <a:latin typeface="Tahoma" pitchFamily="32" charset="0"/>
                  <a:ea typeface="Microsoft YaHei" pitchFamily="32" charset="-122"/>
                </a:defRPr>
              </a:lvl3pPr>
              <a:lvl4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600">
                  <a:solidFill>
                    <a:srgbClr val="FFFFFF"/>
                  </a:solidFill>
                  <a:latin typeface="Tahoma" pitchFamily="32" charset="0"/>
                  <a:ea typeface="Microsoft YaHei" pitchFamily="32" charset="-122"/>
                </a:defRPr>
              </a:lvl4pPr>
              <a:lvl5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600">
                  <a:solidFill>
                    <a:srgbClr val="FFFFFF"/>
                  </a:solidFill>
                  <a:latin typeface="Tahoma" pitchFamily="32" charset="0"/>
                  <a:ea typeface="Microsoft YaHei" pitchFamily="32" charset="-122"/>
                </a:defRPr>
              </a:lvl5pPr>
              <a:lvl6pPr marL="2514600" indent="-228600" algn="ctr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600">
                  <a:solidFill>
                    <a:srgbClr val="FFFFFF"/>
                  </a:solidFill>
                  <a:latin typeface="Tahoma" pitchFamily="32" charset="0"/>
                  <a:ea typeface="Microsoft YaHei" pitchFamily="32" charset="-122"/>
                </a:defRPr>
              </a:lvl6pPr>
              <a:lvl7pPr marL="2971800" indent="-228600" algn="ctr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600">
                  <a:solidFill>
                    <a:srgbClr val="FFFFFF"/>
                  </a:solidFill>
                  <a:latin typeface="Tahoma" pitchFamily="32" charset="0"/>
                  <a:ea typeface="Microsoft YaHei" pitchFamily="32" charset="-122"/>
                </a:defRPr>
              </a:lvl7pPr>
              <a:lvl8pPr marL="3429000" indent="-228600" algn="ctr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600">
                  <a:solidFill>
                    <a:srgbClr val="FFFFFF"/>
                  </a:solidFill>
                  <a:latin typeface="Tahoma" pitchFamily="32" charset="0"/>
                  <a:ea typeface="Microsoft YaHei" pitchFamily="32" charset="-122"/>
                </a:defRPr>
              </a:lvl8pPr>
              <a:lvl9pPr marL="3886200" indent="-228600" algn="ctr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600">
                  <a:solidFill>
                    <a:srgbClr val="FFFFFF"/>
                  </a:solidFill>
                  <a:latin typeface="Tahoma" pitchFamily="32" charset="0"/>
                  <a:ea typeface="Microsoft YaHei" pitchFamily="32" charset="-122"/>
                </a:defRPr>
              </a:lvl9pPr>
            </a:lstStyle>
            <a:p>
              <a:pPr>
                <a:buClrTx/>
                <a:buFontTx/>
                <a:buNone/>
                <a:defRPr/>
              </a:pPr>
              <a:r>
                <a:rPr lang="it-IT" altLang="it-IT" sz="2000" b="1" smtClean="0">
                  <a:solidFill>
                    <a:srgbClr val="FFFF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40-49</a:t>
              </a:r>
            </a:p>
          </p:txBody>
        </p:sp>
        <p:sp>
          <p:nvSpPr>
            <p:cNvPr id="39972" name="Rectangle 36"/>
            <p:cNvSpPr>
              <a:spLocks noChangeArrowheads="1"/>
            </p:cNvSpPr>
            <p:nvPr/>
          </p:nvSpPr>
          <p:spPr bwMode="auto">
            <a:xfrm>
              <a:off x="2519" y="3717"/>
              <a:ext cx="476" cy="1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600">
                  <a:solidFill>
                    <a:srgbClr val="FFFFFF"/>
                  </a:solidFill>
                  <a:latin typeface="Tahoma" pitchFamily="32" charset="0"/>
                  <a:ea typeface="Microsoft YaHei" pitchFamily="32" charset="-122"/>
                </a:defRPr>
              </a:lvl1pPr>
              <a:lvl2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600">
                  <a:solidFill>
                    <a:srgbClr val="FFFFFF"/>
                  </a:solidFill>
                  <a:latin typeface="Tahoma" pitchFamily="32" charset="0"/>
                  <a:ea typeface="Microsoft YaHei" pitchFamily="32" charset="-122"/>
                </a:defRPr>
              </a:lvl2pPr>
              <a:lvl3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600">
                  <a:solidFill>
                    <a:srgbClr val="FFFFFF"/>
                  </a:solidFill>
                  <a:latin typeface="Tahoma" pitchFamily="32" charset="0"/>
                  <a:ea typeface="Microsoft YaHei" pitchFamily="32" charset="-122"/>
                </a:defRPr>
              </a:lvl3pPr>
              <a:lvl4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600">
                  <a:solidFill>
                    <a:srgbClr val="FFFFFF"/>
                  </a:solidFill>
                  <a:latin typeface="Tahoma" pitchFamily="32" charset="0"/>
                  <a:ea typeface="Microsoft YaHei" pitchFamily="32" charset="-122"/>
                </a:defRPr>
              </a:lvl4pPr>
              <a:lvl5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600">
                  <a:solidFill>
                    <a:srgbClr val="FFFFFF"/>
                  </a:solidFill>
                  <a:latin typeface="Tahoma" pitchFamily="32" charset="0"/>
                  <a:ea typeface="Microsoft YaHei" pitchFamily="32" charset="-122"/>
                </a:defRPr>
              </a:lvl5pPr>
              <a:lvl6pPr marL="2514600" indent="-228600" algn="ctr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600">
                  <a:solidFill>
                    <a:srgbClr val="FFFFFF"/>
                  </a:solidFill>
                  <a:latin typeface="Tahoma" pitchFamily="32" charset="0"/>
                  <a:ea typeface="Microsoft YaHei" pitchFamily="32" charset="-122"/>
                </a:defRPr>
              </a:lvl6pPr>
              <a:lvl7pPr marL="2971800" indent="-228600" algn="ctr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600">
                  <a:solidFill>
                    <a:srgbClr val="FFFFFF"/>
                  </a:solidFill>
                  <a:latin typeface="Tahoma" pitchFamily="32" charset="0"/>
                  <a:ea typeface="Microsoft YaHei" pitchFamily="32" charset="-122"/>
                </a:defRPr>
              </a:lvl7pPr>
              <a:lvl8pPr marL="3429000" indent="-228600" algn="ctr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600">
                  <a:solidFill>
                    <a:srgbClr val="FFFFFF"/>
                  </a:solidFill>
                  <a:latin typeface="Tahoma" pitchFamily="32" charset="0"/>
                  <a:ea typeface="Microsoft YaHei" pitchFamily="32" charset="-122"/>
                </a:defRPr>
              </a:lvl8pPr>
              <a:lvl9pPr marL="3886200" indent="-228600" algn="ctr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600">
                  <a:solidFill>
                    <a:srgbClr val="FFFFFF"/>
                  </a:solidFill>
                  <a:latin typeface="Tahoma" pitchFamily="32" charset="0"/>
                  <a:ea typeface="Microsoft YaHei" pitchFamily="32" charset="-122"/>
                </a:defRPr>
              </a:lvl9pPr>
            </a:lstStyle>
            <a:p>
              <a:pPr>
                <a:buClrTx/>
                <a:buFontTx/>
                <a:buNone/>
                <a:defRPr/>
              </a:pPr>
              <a:r>
                <a:rPr lang="it-IT" altLang="it-IT" sz="2000" b="1" smtClean="0">
                  <a:solidFill>
                    <a:srgbClr val="FFFF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50-59</a:t>
              </a:r>
            </a:p>
          </p:txBody>
        </p:sp>
        <p:sp>
          <p:nvSpPr>
            <p:cNvPr id="39973" name="Rectangle 37"/>
            <p:cNvSpPr>
              <a:spLocks noChangeArrowheads="1"/>
            </p:cNvSpPr>
            <p:nvPr/>
          </p:nvSpPr>
          <p:spPr bwMode="auto">
            <a:xfrm>
              <a:off x="3104" y="3717"/>
              <a:ext cx="476" cy="1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600">
                  <a:solidFill>
                    <a:srgbClr val="FFFFFF"/>
                  </a:solidFill>
                  <a:latin typeface="Tahoma" pitchFamily="32" charset="0"/>
                  <a:ea typeface="Microsoft YaHei" pitchFamily="32" charset="-122"/>
                </a:defRPr>
              </a:lvl1pPr>
              <a:lvl2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600">
                  <a:solidFill>
                    <a:srgbClr val="FFFFFF"/>
                  </a:solidFill>
                  <a:latin typeface="Tahoma" pitchFamily="32" charset="0"/>
                  <a:ea typeface="Microsoft YaHei" pitchFamily="32" charset="-122"/>
                </a:defRPr>
              </a:lvl2pPr>
              <a:lvl3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600">
                  <a:solidFill>
                    <a:srgbClr val="FFFFFF"/>
                  </a:solidFill>
                  <a:latin typeface="Tahoma" pitchFamily="32" charset="0"/>
                  <a:ea typeface="Microsoft YaHei" pitchFamily="32" charset="-122"/>
                </a:defRPr>
              </a:lvl3pPr>
              <a:lvl4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600">
                  <a:solidFill>
                    <a:srgbClr val="FFFFFF"/>
                  </a:solidFill>
                  <a:latin typeface="Tahoma" pitchFamily="32" charset="0"/>
                  <a:ea typeface="Microsoft YaHei" pitchFamily="32" charset="-122"/>
                </a:defRPr>
              </a:lvl4pPr>
              <a:lvl5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600">
                  <a:solidFill>
                    <a:srgbClr val="FFFFFF"/>
                  </a:solidFill>
                  <a:latin typeface="Tahoma" pitchFamily="32" charset="0"/>
                  <a:ea typeface="Microsoft YaHei" pitchFamily="32" charset="-122"/>
                </a:defRPr>
              </a:lvl5pPr>
              <a:lvl6pPr marL="2514600" indent="-228600" algn="ctr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600">
                  <a:solidFill>
                    <a:srgbClr val="FFFFFF"/>
                  </a:solidFill>
                  <a:latin typeface="Tahoma" pitchFamily="32" charset="0"/>
                  <a:ea typeface="Microsoft YaHei" pitchFamily="32" charset="-122"/>
                </a:defRPr>
              </a:lvl6pPr>
              <a:lvl7pPr marL="2971800" indent="-228600" algn="ctr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600">
                  <a:solidFill>
                    <a:srgbClr val="FFFFFF"/>
                  </a:solidFill>
                  <a:latin typeface="Tahoma" pitchFamily="32" charset="0"/>
                  <a:ea typeface="Microsoft YaHei" pitchFamily="32" charset="-122"/>
                </a:defRPr>
              </a:lvl7pPr>
              <a:lvl8pPr marL="3429000" indent="-228600" algn="ctr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600">
                  <a:solidFill>
                    <a:srgbClr val="FFFFFF"/>
                  </a:solidFill>
                  <a:latin typeface="Tahoma" pitchFamily="32" charset="0"/>
                  <a:ea typeface="Microsoft YaHei" pitchFamily="32" charset="-122"/>
                </a:defRPr>
              </a:lvl8pPr>
              <a:lvl9pPr marL="3886200" indent="-228600" algn="ctr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600">
                  <a:solidFill>
                    <a:srgbClr val="FFFFFF"/>
                  </a:solidFill>
                  <a:latin typeface="Tahoma" pitchFamily="32" charset="0"/>
                  <a:ea typeface="Microsoft YaHei" pitchFamily="32" charset="-122"/>
                </a:defRPr>
              </a:lvl9pPr>
            </a:lstStyle>
            <a:p>
              <a:pPr>
                <a:buClrTx/>
                <a:buFontTx/>
                <a:buNone/>
                <a:defRPr/>
              </a:pPr>
              <a:r>
                <a:rPr lang="it-IT" altLang="it-IT" sz="2000" b="1" smtClean="0">
                  <a:solidFill>
                    <a:srgbClr val="FFFF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60-69</a:t>
              </a:r>
            </a:p>
          </p:txBody>
        </p:sp>
        <p:sp>
          <p:nvSpPr>
            <p:cNvPr id="39974" name="Rectangle 38"/>
            <p:cNvSpPr>
              <a:spLocks noChangeArrowheads="1"/>
            </p:cNvSpPr>
            <p:nvPr/>
          </p:nvSpPr>
          <p:spPr bwMode="auto">
            <a:xfrm>
              <a:off x="3694" y="3717"/>
              <a:ext cx="476" cy="1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600">
                  <a:solidFill>
                    <a:srgbClr val="FFFFFF"/>
                  </a:solidFill>
                  <a:latin typeface="Tahoma" pitchFamily="32" charset="0"/>
                  <a:ea typeface="Microsoft YaHei" pitchFamily="32" charset="-122"/>
                </a:defRPr>
              </a:lvl1pPr>
              <a:lvl2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600">
                  <a:solidFill>
                    <a:srgbClr val="FFFFFF"/>
                  </a:solidFill>
                  <a:latin typeface="Tahoma" pitchFamily="32" charset="0"/>
                  <a:ea typeface="Microsoft YaHei" pitchFamily="32" charset="-122"/>
                </a:defRPr>
              </a:lvl2pPr>
              <a:lvl3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600">
                  <a:solidFill>
                    <a:srgbClr val="FFFFFF"/>
                  </a:solidFill>
                  <a:latin typeface="Tahoma" pitchFamily="32" charset="0"/>
                  <a:ea typeface="Microsoft YaHei" pitchFamily="32" charset="-122"/>
                </a:defRPr>
              </a:lvl3pPr>
              <a:lvl4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600">
                  <a:solidFill>
                    <a:srgbClr val="FFFFFF"/>
                  </a:solidFill>
                  <a:latin typeface="Tahoma" pitchFamily="32" charset="0"/>
                  <a:ea typeface="Microsoft YaHei" pitchFamily="32" charset="-122"/>
                </a:defRPr>
              </a:lvl4pPr>
              <a:lvl5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600">
                  <a:solidFill>
                    <a:srgbClr val="FFFFFF"/>
                  </a:solidFill>
                  <a:latin typeface="Tahoma" pitchFamily="32" charset="0"/>
                  <a:ea typeface="Microsoft YaHei" pitchFamily="32" charset="-122"/>
                </a:defRPr>
              </a:lvl5pPr>
              <a:lvl6pPr marL="2514600" indent="-228600" algn="ctr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600">
                  <a:solidFill>
                    <a:srgbClr val="FFFFFF"/>
                  </a:solidFill>
                  <a:latin typeface="Tahoma" pitchFamily="32" charset="0"/>
                  <a:ea typeface="Microsoft YaHei" pitchFamily="32" charset="-122"/>
                </a:defRPr>
              </a:lvl6pPr>
              <a:lvl7pPr marL="2971800" indent="-228600" algn="ctr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600">
                  <a:solidFill>
                    <a:srgbClr val="FFFFFF"/>
                  </a:solidFill>
                  <a:latin typeface="Tahoma" pitchFamily="32" charset="0"/>
                  <a:ea typeface="Microsoft YaHei" pitchFamily="32" charset="-122"/>
                </a:defRPr>
              </a:lvl7pPr>
              <a:lvl8pPr marL="3429000" indent="-228600" algn="ctr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600">
                  <a:solidFill>
                    <a:srgbClr val="FFFFFF"/>
                  </a:solidFill>
                  <a:latin typeface="Tahoma" pitchFamily="32" charset="0"/>
                  <a:ea typeface="Microsoft YaHei" pitchFamily="32" charset="-122"/>
                </a:defRPr>
              </a:lvl8pPr>
              <a:lvl9pPr marL="3886200" indent="-228600" algn="ctr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600">
                  <a:solidFill>
                    <a:srgbClr val="FFFFFF"/>
                  </a:solidFill>
                  <a:latin typeface="Tahoma" pitchFamily="32" charset="0"/>
                  <a:ea typeface="Microsoft YaHei" pitchFamily="32" charset="-122"/>
                </a:defRPr>
              </a:lvl9pPr>
            </a:lstStyle>
            <a:p>
              <a:pPr>
                <a:buClrTx/>
                <a:buFontTx/>
                <a:buNone/>
                <a:defRPr/>
              </a:pPr>
              <a:r>
                <a:rPr lang="it-IT" altLang="it-IT" sz="2000" b="1" smtClean="0">
                  <a:solidFill>
                    <a:srgbClr val="FFFF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70-79</a:t>
              </a:r>
            </a:p>
          </p:txBody>
        </p:sp>
        <p:sp>
          <p:nvSpPr>
            <p:cNvPr id="39975" name="Rectangle 39"/>
            <p:cNvSpPr>
              <a:spLocks noChangeArrowheads="1"/>
            </p:cNvSpPr>
            <p:nvPr/>
          </p:nvSpPr>
          <p:spPr bwMode="auto">
            <a:xfrm>
              <a:off x="4284" y="3717"/>
              <a:ext cx="476" cy="1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600">
                  <a:solidFill>
                    <a:srgbClr val="FFFFFF"/>
                  </a:solidFill>
                  <a:latin typeface="Tahoma" pitchFamily="32" charset="0"/>
                  <a:ea typeface="Microsoft YaHei" pitchFamily="32" charset="-122"/>
                </a:defRPr>
              </a:lvl1pPr>
              <a:lvl2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600">
                  <a:solidFill>
                    <a:srgbClr val="FFFFFF"/>
                  </a:solidFill>
                  <a:latin typeface="Tahoma" pitchFamily="32" charset="0"/>
                  <a:ea typeface="Microsoft YaHei" pitchFamily="32" charset="-122"/>
                </a:defRPr>
              </a:lvl2pPr>
              <a:lvl3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600">
                  <a:solidFill>
                    <a:srgbClr val="FFFFFF"/>
                  </a:solidFill>
                  <a:latin typeface="Tahoma" pitchFamily="32" charset="0"/>
                  <a:ea typeface="Microsoft YaHei" pitchFamily="32" charset="-122"/>
                </a:defRPr>
              </a:lvl3pPr>
              <a:lvl4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600">
                  <a:solidFill>
                    <a:srgbClr val="FFFFFF"/>
                  </a:solidFill>
                  <a:latin typeface="Tahoma" pitchFamily="32" charset="0"/>
                  <a:ea typeface="Microsoft YaHei" pitchFamily="32" charset="-122"/>
                </a:defRPr>
              </a:lvl4pPr>
              <a:lvl5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600">
                  <a:solidFill>
                    <a:srgbClr val="FFFFFF"/>
                  </a:solidFill>
                  <a:latin typeface="Tahoma" pitchFamily="32" charset="0"/>
                  <a:ea typeface="Microsoft YaHei" pitchFamily="32" charset="-122"/>
                </a:defRPr>
              </a:lvl5pPr>
              <a:lvl6pPr marL="2514600" indent="-228600" algn="ctr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600">
                  <a:solidFill>
                    <a:srgbClr val="FFFFFF"/>
                  </a:solidFill>
                  <a:latin typeface="Tahoma" pitchFamily="32" charset="0"/>
                  <a:ea typeface="Microsoft YaHei" pitchFamily="32" charset="-122"/>
                </a:defRPr>
              </a:lvl6pPr>
              <a:lvl7pPr marL="2971800" indent="-228600" algn="ctr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600">
                  <a:solidFill>
                    <a:srgbClr val="FFFFFF"/>
                  </a:solidFill>
                  <a:latin typeface="Tahoma" pitchFamily="32" charset="0"/>
                  <a:ea typeface="Microsoft YaHei" pitchFamily="32" charset="-122"/>
                </a:defRPr>
              </a:lvl7pPr>
              <a:lvl8pPr marL="3429000" indent="-228600" algn="ctr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600">
                  <a:solidFill>
                    <a:srgbClr val="FFFFFF"/>
                  </a:solidFill>
                  <a:latin typeface="Tahoma" pitchFamily="32" charset="0"/>
                  <a:ea typeface="Microsoft YaHei" pitchFamily="32" charset="-122"/>
                </a:defRPr>
              </a:lvl8pPr>
              <a:lvl9pPr marL="3886200" indent="-228600" algn="ctr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600">
                  <a:solidFill>
                    <a:srgbClr val="FFFFFF"/>
                  </a:solidFill>
                  <a:latin typeface="Tahoma" pitchFamily="32" charset="0"/>
                  <a:ea typeface="Microsoft YaHei" pitchFamily="32" charset="-122"/>
                </a:defRPr>
              </a:lvl9pPr>
            </a:lstStyle>
            <a:p>
              <a:pPr>
                <a:buClrTx/>
                <a:buFontTx/>
                <a:buNone/>
                <a:defRPr/>
              </a:pPr>
              <a:r>
                <a:rPr lang="it-IT" altLang="it-IT" sz="2000" b="1" smtClean="0">
                  <a:solidFill>
                    <a:srgbClr val="FFFF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80-89</a:t>
              </a:r>
            </a:p>
          </p:txBody>
        </p:sp>
        <p:sp>
          <p:nvSpPr>
            <p:cNvPr id="39979" name="Rectangle 40"/>
            <p:cNvSpPr>
              <a:spLocks noChangeArrowheads="1"/>
            </p:cNvSpPr>
            <p:nvPr/>
          </p:nvSpPr>
          <p:spPr bwMode="auto">
            <a:xfrm>
              <a:off x="1543" y="1360"/>
              <a:ext cx="74" cy="85"/>
            </a:xfrm>
            <a:prstGeom prst="rect">
              <a:avLst/>
            </a:prstGeom>
            <a:solidFill>
              <a:srgbClr val="00F8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it-IT" altLang="it-IT"/>
            </a:p>
          </p:txBody>
        </p:sp>
        <p:sp>
          <p:nvSpPr>
            <p:cNvPr id="39980" name="Rectangle 41"/>
            <p:cNvSpPr>
              <a:spLocks noChangeArrowheads="1"/>
            </p:cNvSpPr>
            <p:nvPr/>
          </p:nvSpPr>
          <p:spPr bwMode="auto">
            <a:xfrm>
              <a:off x="1665" y="1322"/>
              <a:ext cx="511" cy="172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/>
          </p:spPr>
          <p:txBody>
            <a:bodyPr wrap="none" lIns="0" tIns="0" rIns="0" bIns="0">
              <a:spAutoFit/>
            </a:bodyPr>
            <a:lstStyle/>
            <a:p>
              <a:pPr>
                <a:buClrTx/>
                <a:buFontTx/>
                <a:buNone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it-IT" altLang="it-IT" sz="1800" b="1">
                  <a:solidFill>
                    <a:srgbClr val="00F800"/>
                  </a:solidFill>
                </a:rPr>
                <a:t>Uomini</a:t>
              </a:r>
            </a:p>
          </p:txBody>
        </p:sp>
        <p:sp>
          <p:nvSpPr>
            <p:cNvPr id="6" name="Rectangle 42"/>
            <p:cNvSpPr>
              <a:spLocks noChangeArrowheads="1"/>
            </p:cNvSpPr>
            <p:nvPr/>
          </p:nvSpPr>
          <p:spPr bwMode="auto">
            <a:xfrm>
              <a:off x="1543" y="1570"/>
              <a:ext cx="74" cy="86"/>
            </a:xfrm>
            <a:prstGeom prst="rect">
              <a:avLst/>
            </a:prstGeom>
            <a:solidFill>
              <a:srgbClr val="FF00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it-IT" altLang="it-IT"/>
            </a:p>
          </p:txBody>
        </p:sp>
        <p:sp>
          <p:nvSpPr>
            <p:cNvPr id="7" name="Rectangle 43"/>
            <p:cNvSpPr>
              <a:spLocks noChangeArrowheads="1"/>
            </p:cNvSpPr>
            <p:nvPr/>
          </p:nvSpPr>
          <p:spPr bwMode="auto">
            <a:xfrm>
              <a:off x="1667" y="1533"/>
              <a:ext cx="468" cy="17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600">
                  <a:solidFill>
                    <a:srgbClr val="FFFFFF"/>
                  </a:solidFill>
                  <a:latin typeface="Tahoma" pitchFamily="32" charset="0"/>
                  <a:ea typeface="Microsoft YaHei" pitchFamily="32" charset="-122"/>
                </a:defRPr>
              </a:lvl1pPr>
              <a:lvl2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600">
                  <a:solidFill>
                    <a:srgbClr val="FFFFFF"/>
                  </a:solidFill>
                  <a:latin typeface="Tahoma" pitchFamily="32" charset="0"/>
                  <a:ea typeface="Microsoft YaHei" pitchFamily="32" charset="-122"/>
                </a:defRPr>
              </a:lvl2pPr>
              <a:lvl3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600">
                  <a:solidFill>
                    <a:srgbClr val="FFFFFF"/>
                  </a:solidFill>
                  <a:latin typeface="Tahoma" pitchFamily="32" charset="0"/>
                  <a:ea typeface="Microsoft YaHei" pitchFamily="32" charset="-122"/>
                </a:defRPr>
              </a:lvl3pPr>
              <a:lvl4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600">
                  <a:solidFill>
                    <a:srgbClr val="FFFFFF"/>
                  </a:solidFill>
                  <a:latin typeface="Tahoma" pitchFamily="32" charset="0"/>
                  <a:ea typeface="Microsoft YaHei" pitchFamily="32" charset="-122"/>
                </a:defRPr>
              </a:lvl4pPr>
              <a:lvl5pPr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600">
                  <a:solidFill>
                    <a:srgbClr val="FFFFFF"/>
                  </a:solidFill>
                  <a:latin typeface="Tahoma" pitchFamily="32" charset="0"/>
                  <a:ea typeface="Microsoft YaHei" pitchFamily="32" charset="-122"/>
                </a:defRPr>
              </a:lvl5pPr>
              <a:lvl6pPr marL="2514600" indent="-228600" algn="ctr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600">
                  <a:solidFill>
                    <a:srgbClr val="FFFFFF"/>
                  </a:solidFill>
                  <a:latin typeface="Tahoma" pitchFamily="32" charset="0"/>
                  <a:ea typeface="Microsoft YaHei" pitchFamily="32" charset="-122"/>
                </a:defRPr>
              </a:lvl6pPr>
              <a:lvl7pPr marL="2971800" indent="-228600" algn="ctr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600">
                  <a:solidFill>
                    <a:srgbClr val="FFFFFF"/>
                  </a:solidFill>
                  <a:latin typeface="Tahoma" pitchFamily="32" charset="0"/>
                  <a:ea typeface="Microsoft YaHei" pitchFamily="32" charset="-122"/>
                </a:defRPr>
              </a:lvl7pPr>
              <a:lvl8pPr marL="3429000" indent="-228600" algn="ctr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600">
                  <a:solidFill>
                    <a:srgbClr val="FFFFFF"/>
                  </a:solidFill>
                  <a:latin typeface="Tahoma" pitchFamily="32" charset="0"/>
                  <a:ea typeface="Microsoft YaHei" pitchFamily="32" charset="-122"/>
                </a:defRPr>
              </a:lvl8pPr>
              <a:lvl9pPr marL="3886200" indent="-228600" algn="ctr" defTabSz="449263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 sz="1600">
                  <a:solidFill>
                    <a:srgbClr val="FFFFFF"/>
                  </a:solidFill>
                  <a:latin typeface="Tahoma" pitchFamily="32" charset="0"/>
                  <a:ea typeface="Microsoft YaHei" pitchFamily="32" charset="-122"/>
                </a:defRPr>
              </a:lvl9pPr>
            </a:lstStyle>
            <a:p>
              <a:pPr>
                <a:buClrTx/>
                <a:buFontTx/>
                <a:buNone/>
                <a:defRPr/>
              </a:pPr>
              <a:r>
                <a:rPr lang="it-IT" altLang="it-IT" sz="1800" b="1" smtClean="0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Donne</a:t>
              </a:r>
            </a:p>
          </p:txBody>
        </p:sp>
      </p:grpSp>
      <p:sp>
        <p:nvSpPr>
          <p:cNvPr id="39942" name="Line 44"/>
          <p:cNvSpPr>
            <a:spLocks noChangeShapeType="1"/>
          </p:cNvSpPr>
          <p:nvPr/>
        </p:nvSpPr>
        <p:spPr bwMode="auto">
          <a:xfrm>
            <a:off x="1857375" y="5446713"/>
            <a:ext cx="68263" cy="1587"/>
          </a:xfrm>
          <a:prstGeom prst="line">
            <a:avLst/>
          </a:prstGeom>
          <a:noFill/>
          <a:ln w="936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/>
          <a:lstStyle/>
          <a:p>
            <a:endParaRPr lang="it-IT"/>
          </a:p>
        </p:txBody>
      </p:sp>
      <p:sp>
        <p:nvSpPr>
          <p:cNvPr id="39981" name="Rectangle 45"/>
          <p:cNvSpPr>
            <a:spLocks noChangeArrowheads="1"/>
          </p:cNvSpPr>
          <p:nvPr/>
        </p:nvSpPr>
        <p:spPr bwMode="auto">
          <a:xfrm>
            <a:off x="395536" y="0"/>
            <a:ext cx="8734177" cy="1428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5pPr>
            <a:lvl6pPr marL="25146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6pPr>
            <a:lvl7pPr marL="29718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7pPr>
            <a:lvl8pPr marL="34290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8pPr>
            <a:lvl9pPr marL="38862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9pPr>
          </a:lstStyle>
          <a:p>
            <a:pPr>
              <a:buClrTx/>
              <a:buFontTx/>
              <a:buNone/>
              <a:defRPr/>
            </a:pPr>
            <a:r>
              <a:rPr lang="it-IT" altLang="it-IT" sz="48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6" charset="0"/>
                <a:cs typeface="Times New Roman" pitchFamily="16" charset="0"/>
              </a:rPr>
              <a:t>Incidenza Scompenso Cardiaco</a:t>
            </a:r>
            <a:r>
              <a:rPr lang="it-IT" altLang="it-IT" sz="4600" b="1" smtClean="0">
                <a:solidFill>
                  <a:srgbClr val="FFCC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6" charset="0"/>
                <a:cs typeface="Times New Roman" pitchFamily="16" charset="0"/>
              </a:rPr>
              <a:t/>
            </a:r>
            <a:br>
              <a:rPr lang="it-IT" altLang="it-IT" sz="4600" b="1" smtClean="0">
                <a:solidFill>
                  <a:srgbClr val="FFCC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6" charset="0"/>
                <a:cs typeface="Times New Roman" pitchFamily="16" charset="0"/>
              </a:rPr>
            </a:br>
            <a:r>
              <a:rPr lang="it-IT" altLang="it-IT" sz="2800" i="1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6" charset="0"/>
                <a:cs typeface="Times New Roman" pitchFamily="16" charset="0"/>
              </a:rPr>
              <a:t>Framingham Heart Study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Text Box 1"/>
          <p:cNvSpPr txBox="1">
            <a:spLocks noChangeArrowheads="1"/>
          </p:cNvSpPr>
          <p:nvPr/>
        </p:nvSpPr>
        <p:spPr bwMode="auto">
          <a:xfrm>
            <a:off x="395288" y="2205038"/>
            <a:ext cx="8353425" cy="410368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/>
          <a:lstStyle/>
          <a:p>
            <a:pPr marL="598488" indent="-598488">
              <a:lnSpc>
                <a:spcPct val="100000"/>
              </a:lnSpc>
              <a:spcBef>
                <a:spcPts val="700"/>
              </a:spcBef>
              <a:buClr>
                <a:srgbClr val="0000CC"/>
              </a:buClr>
              <a:tabLst>
                <a:tab pos="1046163" algn="l"/>
                <a:tab pos="1495425" algn="l"/>
                <a:tab pos="1944688" algn="l"/>
                <a:tab pos="2393950" algn="l"/>
                <a:tab pos="2843213" algn="l"/>
                <a:tab pos="3292475" algn="l"/>
                <a:tab pos="3741738" algn="l"/>
                <a:tab pos="4191000" algn="l"/>
                <a:tab pos="4640263" algn="l"/>
                <a:tab pos="5089525" algn="l"/>
                <a:tab pos="5538788" algn="l"/>
                <a:tab pos="5988050" algn="l"/>
                <a:tab pos="6437313" algn="l"/>
                <a:tab pos="6886575" algn="l"/>
                <a:tab pos="7335838" algn="l"/>
                <a:tab pos="7785100" algn="l"/>
                <a:tab pos="8234363" algn="l"/>
                <a:tab pos="8683625" algn="l"/>
                <a:tab pos="9132888" algn="l"/>
                <a:tab pos="9582150" algn="l"/>
              </a:tabLst>
            </a:pPr>
            <a:r>
              <a:rPr lang="en-GB" sz="280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Prevenzione primaria attenta ed efficace;</a:t>
            </a:r>
          </a:p>
          <a:p>
            <a:pPr marL="598488" indent="-598488">
              <a:lnSpc>
                <a:spcPct val="100000"/>
              </a:lnSpc>
              <a:spcBef>
                <a:spcPts val="700"/>
              </a:spcBef>
              <a:buClr>
                <a:srgbClr val="3333CC"/>
              </a:buClr>
              <a:buFont typeface="Wingdings" pitchFamily="2" charset="2"/>
              <a:buNone/>
              <a:tabLst>
                <a:tab pos="1046163" algn="l"/>
                <a:tab pos="1495425" algn="l"/>
                <a:tab pos="1944688" algn="l"/>
                <a:tab pos="2393950" algn="l"/>
                <a:tab pos="2843213" algn="l"/>
                <a:tab pos="3292475" algn="l"/>
                <a:tab pos="3741738" algn="l"/>
                <a:tab pos="4191000" algn="l"/>
                <a:tab pos="4640263" algn="l"/>
                <a:tab pos="5089525" algn="l"/>
                <a:tab pos="5538788" algn="l"/>
                <a:tab pos="5988050" algn="l"/>
                <a:tab pos="6437313" algn="l"/>
                <a:tab pos="6886575" algn="l"/>
                <a:tab pos="7335838" algn="l"/>
                <a:tab pos="7785100" algn="l"/>
                <a:tab pos="8234363" algn="l"/>
                <a:tab pos="8683625" algn="l"/>
                <a:tab pos="9132888" algn="l"/>
                <a:tab pos="9582150" algn="l"/>
              </a:tabLst>
            </a:pPr>
            <a:endParaRPr lang="en-GB" sz="2800">
              <a:solidFill>
                <a:srgbClr val="FFFF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bri" pitchFamily="34" charset="0"/>
            </a:endParaRPr>
          </a:p>
          <a:p>
            <a:pPr marL="598488" indent="-598488" algn="l">
              <a:lnSpc>
                <a:spcPct val="100000"/>
              </a:lnSpc>
              <a:spcBef>
                <a:spcPts val="700"/>
              </a:spcBef>
              <a:buClr>
                <a:srgbClr val="0000CC"/>
              </a:buClr>
              <a:tabLst>
                <a:tab pos="1046163" algn="l"/>
                <a:tab pos="1495425" algn="l"/>
                <a:tab pos="1944688" algn="l"/>
                <a:tab pos="2393950" algn="l"/>
                <a:tab pos="2843213" algn="l"/>
                <a:tab pos="3292475" algn="l"/>
                <a:tab pos="3741738" algn="l"/>
                <a:tab pos="4191000" algn="l"/>
                <a:tab pos="4640263" algn="l"/>
                <a:tab pos="5089525" algn="l"/>
                <a:tab pos="5538788" algn="l"/>
                <a:tab pos="5988050" algn="l"/>
                <a:tab pos="6437313" algn="l"/>
                <a:tab pos="6886575" algn="l"/>
                <a:tab pos="7335838" algn="l"/>
                <a:tab pos="7785100" algn="l"/>
                <a:tab pos="8234363" algn="l"/>
                <a:tab pos="8683625" algn="l"/>
                <a:tab pos="9132888" algn="l"/>
                <a:tab pos="9582150" algn="l"/>
              </a:tabLst>
            </a:pPr>
            <a:r>
              <a:rPr lang="en-GB" sz="280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Identificazione precoce della disfunzione  ventricolare sinistra nei soggetti ad alto rischio;</a:t>
            </a:r>
          </a:p>
          <a:p>
            <a:pPr marL="598488" indent="-598488">
              <a:lnSpc>
                <a:spcPct val="100000"/>
              </a:lnSpc>
              <a:spcBef>
                <a:spcPts val="700"/>
              </a:spcBef>
              <a:buClr>
                <a:srgbClr val="3333CC"/>
              </a:buClr>
              <a:buFont typeface="Wingdings" pitchFamily="2" charset="2"/>
              <a:buNone/>
              <a:tabLst>
                <a:tab pos="1046163" algn="l"/>
                <a:tab pos="1495425" algn="l"/>
                <a:tab pos="1944688" algn="l"/>
                <a:tab pos="2393950" algn="l"/>
                <a:tab pos="2843213" algn="l"/>
                <a:tab pos="3292475" algn="l"/>
                <a:tab pos="3741738" algn="l"/>
                <a:tab pos="4191000" algn="l"/>
                <a:tab pos="4640263" algn="l"/>
                <a:tab pos="5089525" algn="l"/>
                <a:tab pos="5538788" algn="l"/>
                <a:tab pos="5988050" algn="l"/>
                <a:tab pos="6437313" algn="l"/>
                <a:tab pos="6886575" algn="l"/>
                <a:tab pos="7335838" algn="l"/>
                <a:tab pos="7785100" algn="l"/>
                <a:tab pos="8234363" algn="l"/>
                <a:tab pos="8683625" algn="l"/>
                <a:tab pos="9132888" algn="l"/>
                <a:tab pos="9582150" algn="l"/>
              </a:tabLst>
            </a:pPr>
            <a:endParaRPr lang="en-GB" sz="2800">
              <a:solidFill>
                <a:srgbClr val="FFFF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bri" pitchFamily="34" charset="0"/>
            </a:endParaRPr>
          </a:p>
          <a:p>
            <a:pPr marL="598488" indent="-598488">
              <a:lnSpc>
                <a:spcPct val="85000"/>
              </a:lnSpc>
              <a:spcBef>
                <a:spcPts val="700"/>
              </a:spcBef>
              <a:buClr>
                <a:srgbClr val="0000CC"/>
              </a:buClr>
              <a:tabLst>
                <a:tab pos="1046163" algn="l"/>
                <a:tab pos="1495425" algn="l"/>
                <a:tab pos="1944688" algn="l"/>
                <a:tab pos="2393950" algn="l"/>
                <a:tab pos="2843213" algn="l"/>
                <a:tab pos="3292475" algn="l"/>
                <a:tab pos="3741738" algn="l"/>
                <a:tab pos="4191000" algn="l"/>
                <a:tab pos="4640263" algn="l"/>
                <a:tab pos="5089525" algn="l"/>
                <a:tab pos="5538788" algn="l"/>
                <a:tab pos="5988050" algn="l"/>
                <a:tab pos="6437313" algn="l"/>
                <a:tab pos="6886575" algn="l"/>
                <a:tab pos="7335838" algn="l"/>
                <a:tab pos="7785100" algn="l"/>
                <a:tab pos="8234363" algn="l"/>
                <a:tab pos="8683625" algn="l"/>
                <a:tab pos="9132888" algn="l"/>
                <a:tab pos="9582150" algn="l"/>
              </a:tabLst>
            </a:pPr>
            <a:r>
              <a:rPr lang="en-GB" sz="280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Diagnosi precoce di scompenso cardiaco e interazione efficace con lo specialista;</a:t>
            </a:r>
          </a:p>
        </p:txBody>
      </p:sp>
      <p:sp>
        <p:nvSpPr>
          <p:cNvPr id="33794" name="Text Box 2"/>
          <p:cNvSpPr txBox="1">
            <a:spLocks noChangeArrowheads="1"/>
          </p:cNvSpPr>
          <p:nvPr/>
        </p:nvSpPr>
        <p:spPr bwMode="auto">
          <a:xfrm>
            <a:off x="0" y="333375"/>
            <a:ext cx="9144000" cy="9477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buClr>
                <a:srgbClr val="FFFFFF"/>
              </a:buClr>
              <a:buFont typeface="Arial" charset="0"/>
              <a:buNone/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280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LO SCOMPENSO CARDIACO: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Clr>
                <a:srgbClr val="FFFFFF"/>
              </a:buClr>
              <a:buFont typeface="Arial" charset="0"/>
              <a:buNone/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280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L’AGENDA DEL MEDICO DI MEDICINA GENERALE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Text Box 1"/>
          <p:cNvSpPr txBox="1">
            <a:spLocks noChangeArrowheads="1"/>
          </p:cNvSpPr>
          <p:nvPr/>
        </p:nvSpPr>
        <p:spPr bwMode="auto">
          <a:xfrm>
            <a:off x="0" y="260350"/>
            <a:ext cx="9144000" cy="1143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 anchor="ctr"/>
          <a:lstStyle/>
          <a:p>
            <a:pPr algn="ctr">
              <a:lnSpc>
                <a:spcPct val="100000"/>
              </a:lnSpc>
              <a:spcBef>
                <a:spcPct val="0"/>
              </a:spcBef>
              <a:buClr>
                <a:srgbClr val="FFFFFF"/>
              </a:buClr>
              <a:buSzPct val="100000"/>
              <a:buFont typeface="Arial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280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LO SCOMPENSO CARDIACO:</a:t>
            </a:r>
            <a:br>
              <a:rPr lang="en-GB" sz="280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</a:br>
            <a:r>
              <a:rPr lang="en-GB" sz="280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L’AGENDA DEL MEDICO DI MEDICINA GENERALE</a:t>
            </a:r>
          </a:p>
        </p:txBody>
      </p:sp>
      <p:sp>
        <p:nvSpPr>
          <p:cNvPr id="34818" name="Text Box 2"/>
          <p:cNvSpPr txBox="1">
            <a:spLocks noChangeArrowheads="1"/>
          </p:cNvSpPr>
          <p:nvPr/>
        </p:nvSpPr>
        <p:spPr bwMode="auto">
          <a:xfrm>
            <a:off x="395288" y="2276475"/>
            <a:ext cx="8229600" cy="417988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/>
          <a:lstStyle/>
          <a:p>
            <a:pPr marL="339725" indent="-339725" algn="l">
              <a:lnSpc>
                <a:spcPct val="100000"/>
              </a:lnSpc>
              <a:spcBef>
                <a:spcPts val="700"/>
              </a:spcBef>
              <a:buClr>
                <a:srgbClr val="0000CC"/>
              </a:buClr>
              <a:buSzPct val="100000"/>
              <a:buFont typeface="Wingdings" pitchFamily="2" charset="2"/>
              <a:buChar char=""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sz="2800" b="0">
                <a:solidFill>
                  <a:srgbClr val="000066"/>
                </a:solidFill>
                <a:latin typeface="Calibri" pitchFamily="34" charset="0"/>
              </a:rPr>
              <a:t> </a:t>
            </a:r>
            <a:r>
              <a:rPr lang="en-GB" sz="280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Attento follow-up del paziente scompensato;</a:t>
            </a:r>
          </a:p>
          <a:p>
            <a:pPr marL="339725" indent="-339725" algn="l">
              <a:lnSpc>
                <a:spcPct val="100000"/>
              </a:lnSpc>
              <a:spcBef>
                <a:spcPts val="700"/>
              </a:spcBef>
              <a:buClr>
                <a:srgbClr val="0000CC"/>
              </a:buClr>
              <a:buSzPct val="100000"/>
              <a:buFont typeface="Wingdings" pitchFamily="2" charset="2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endParaRPr lang="en-GB" sz="2800">
              <a:solidFill>
                <a:srgbClr val="FFFF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bri" pitchFamily="34" charset="0"/>
            </a:endParaRPr>
          </a:p>
          <a:p>
            <a:pPr marL="339725" indent="-339725" algn="l">
              <a:lnSpc>
                <a:spcPct val="100000"/>
              </a:lnSpc>
              <a:spcBef>
                <a:spcPts val="700"/>
              </a:spcBef>
              <a:buClr>
                <a:srgbClr val="0000CC"/>
              </a:buClr>
              <a:buSzPct val="100000"/>
              <a:buFont typeface="Wingdings" pitchFamily="2" charset="2"/>
              <a:buChar char=""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sz="280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 Prevenzione delle riospedalizzazioni;</a:t>
            </a:r>
          </a:p>
          <a:p>
            <a:pPr marL="339725" indent="-339725" algn="l">
              <a:lnSpc>
                <a:spcPct val="100000"/>
              </a:lnSpc>
              <a:spcBef>
                <a:spcPts val="700"/>
              </a:spcBef>
              <a:buClr>
                <a:srgbClr val="0000CC"/>
              </a:buClr>
              <a:buSzPct val="100000"/>
              <a:buFont typeface="Wingdings" pitchFamily="2" charset="2"/>
              <a:buNone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endParaRPr lang="en-GB" sz="2800">
              <a:solidFill>
                <a:srgbClr val="FFFF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bri" pitchFamily="34" charset="0"/>
            </a:endParaRPr>
          </a:p>
          <a:p>
            <a:pPr marL="339725" indent="-339725" algn="l">
              <a:lnSpc>
                <a:spcPct val="100000"/>
              </a:lnSpc>
              <a:spcBef>
                <a:spcPts val="700"/>
              </a:spcBef>
              <a:buClr>
                <a:srgbClr val="0000CC"/>
              </a:buClr>
              <a:buSzPct val="100000"/>
              <a:buFont typeface="Wingdings" pitchFamily="2" charset="2"/>
              <a:buChar char=""/>
              <a:tabLst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7975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</a:tabLst>
            </a:pPr>
            <a:r>
              <a:rPr lang="en-GB" sz="280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 Coinvolgimento nelle cure palliative del paziente terminale.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5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19713" y="1371600"/>
            <a:ext cx="2986087" cy="501173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pic>
        <p:nvPicPr>
          <p:cNvPr id="4710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52513" y="1371600"/>
            <a:ext cx="3014662" cy="5029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sp>
        <p:nvSpPr>
          <p:cNvPr id="47108" name="Rectangle 3"/>
          <p:cNvSpPr>
            <a:spLocks noChangeArrowheads="1"/>
          </p:cNvSpPr>
          <p:nvPr/>
        </p:nvSpPr>
        <p:spPr bwMode="auto">
          <a:xfrm>
            <a:off x="381000" y="228600"/>
            <a:ext cx="8382000" cy="533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/>
          <a:lstStyle/>
          <a:p>
            <a:pPr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it-IT" altLang="it-IT" sz="3200" b="1" dirty="0" smtClean="0">
                <a:solidFill>
                  <a:srgbClr val="FFFF00"/>
                </a:solidFill>
                <a:latin typeface="Arial" charset="0"/>
              </a:rPr>
              <a:t>Aspetto dei pazienti affetti da scompenso</a:t>
            </a:r>
            <a:endParaRPr lang="it-IT" altLang="it-IT" sz="3200" b="1" dirty="0">
              <a:solidFill>
                <a:srgbClr val="FFFF00"/>
              </a:solidFill>
              <a:latin typeface="Arial" charset="0"/>
            </a:endParaRPr>
          </a:p>
        </p:txBody>
      </p:sp>
      <p:sp>
        <p:nvSpPr>
          <p:cNvPr id="47109" name="AutoShape 4"/>
          <p:cNvSpPr>
            <a:spLocks/>
          </p:cNvSpPr>
          <p:nvPr/>
        </p:nvSpPr>
        <p:spPr bwMode="auto">
          <a:xfrm rot="-5400000">
            <a:off x="4506913" y="-2535237"/>
            <a:ext cx="107950" cy="6705600"/>
          </a:xfrm>
          <a:prstGeom prst="rightBrace">
            <a:avLst>
              <a:gd name="adj1" fmla="val 8340"/>
              <a:gd name="adj2" fmla="val 50000"/>
            </a:avLst>
          </a:prstGeom>
          <a:solidFill>
            <a:srgbClr val="FFFFFF"/>
          </a:solidFill>
          <a:ln w="28440">
            <a:solidFill>
              <a:srgbClr val="0033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t-IT" altLang="it-IT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 additive="repl">
                                        <p:cTn id="7" dur="500"/>
                                        <p:tgtEl>
                                          <p:spTgt spid="47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 additive="repl">
                                        <p:cTn id="12" dur="500"/>
                                        <p:tgtEl>
                                          <p:spTgt spid="47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5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060575"/>
            <a:ext cx="9144000" cy="461168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sp>
        <p:nvSpPr>
          <p:cNvPr id="36866" name="Rectangle 2"/>
          <p:cNvSpPr>
            <a:spLocks noChangeArrowheads="1"/>
          </p:cNvSpPr>
          <p:nvPr/>
        </p:nvSpPr>
        <p:spPr bwMode="auto">
          <a:xfrm>
            <a:off x="0" y="404813"/>
            <a:ext cx="9144000" cy="13747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l">
              <a:lnSpc>
                <a:spcPct val="100000"/>
              </a:lnSpc>
              <a:spcBef>
                <a:spcPct val="0"/>
              </a:spcBef>
              <a:buClr>
                <a:srgbClr val="FFFFFF"/>
              </a:buClr>
              <a:buFont typeface="Arial" charset="0"/>
              <a:buNone/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2800">
                <a:solidFill>
                  <a:srgbClr val="FFFFFF"/>
                </a:solidFill>
                <a:latin typeface="Arial" charset="0"/>
              </a:rPr>
              <a:t>                            </a:t>
            </a:r>
            <a:r>
              <a:rPr lang="en-GB" sz="280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RUOLO DEL MMG:</a:t>
            </a:r>
            <a:br>
              <a:rPr lang="en-GB" sz="280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</a:br>
            <a:r>
              <a:rPr lang="en-GB" sz="280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 - LA DIAGNOSI PRECOCE DI INSUFF. VENTR. SX</a:t>
            </a:r>
          </a:p>
          <a:p>
            <a:pPr algn="l">
              <a:lnSpc>
                <a:spcPct val="100000"/>
              </a:lnSpc>
              <a:spcBef>
                <a:spcPct val="0"/>
              </a:spcBef>
              <a:buClr>
                <a:srgbClr val="FFFFFF"/>
              </a:buClr>
              <a:buFont typeface="Arial" charset="0"/>
              <a:buNone/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280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 - LA DIAGNOSI PRECOCE DELLO SCOMPENSO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89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0825" y="188913"/>
            <a:ext cx="5616575" cy="357346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sp>
        <p:nvSpPr>
          <p:cNvPr id="37890" name="Rectangle 2"/>
          <p:cNvSpPr>
            <a:spLocks noChangeArrowheads="1"/>
          </p:cNvSpPr>
          <p:nvPr/>
        </p:nvSpPr>
        <p:spPr bwMode="auto">
          <a:xfrm>
            <a:off x="323850" y="4076700"/>
            <a:ext cx="8447088" cy="222726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l">
              <a:lnSpc>
                <a:spcPct val="100000"/>
              </a:lnSpc>
              <a:spcBef>
                <a:spcPct val="0"/>
              </a:spcBef>
              <a:buClr>
                <a:srgbClr val="000066"/>
              </a:buClr>
              <a:buFont typeface="Calibri" pitchFamily="34" charset="0"/>
              <a:buNone/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280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Prevenire ulteriori eventi in pazienti con </a:t>
            </a:r>
            <a:r>
              <a:rPr lang="en-GB" sz="2800" u="sng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storia di infarto miocardico:</a:t>
            </a:r>
            <a:br>
              <a:rPr lang="en-GB" sz="2800" u="sng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</a:br>
            <a:r>
              <a:rPr lang="en-GB" sz="280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- controllo di ipertensione e dislipidemia</a:t>
            </a:r>
            <a:br>
              <a:rPr lang="en-GB" sz="280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</a:br>
            <a:r>
              <a:rPr lang="en-GB" sz="280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- trattamento con ACE-inibitori e beta-bloccanti ottimizzando il dosaggio secondo le LG</a:t>
            </a:r>
          </a:p>
        </p:txBody>
      </p:sp>
      <p:sp>
        <p:nvSpPr>
          <p:cNvPr id="37891" name="AutoShape 3"/>
          <p:cNvSpPr>
            <a:spLocks noChangeArrowheads="1"/>
          </p:cNvSpPr>
          <p:nvPr/>
        </p:nvSpPr>
        <p:spPr bwMode="auto">
          <a:xfrm rot="4860000">
            <a:off x="864394" y="2743994"/>
            <a:ext cx="1944688" cy="1009650"/>
          </a:xfrm>
          <a:prstGeom prst="rightArrow">
            <a:avLst>
              <a:gd name="adj1" fmla="val 50000"/>
              <a:gd name="adj2" fmla="val 48153"/>
            </a:avLst>
          </a:prstGeom>
          <a:solidFill>
            <a:srgbClr val="99CC00"/>
          </a:solidFill>
          <a:ln w="9398">
            <a:solidFill>
              <a:srgbClr val="3333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37892" name="Oval 4"/>
          <p:cNvSpPr>
            <a:spLocks noChangeArrowheads="1"/>
          </p:cNvSpPr>
          <p:nvPr/>
        </p:nvSpPr>
        <p:spPr bwMode="auto">
          <a:xfrm>
            <a:off x="323850" y="1700213"/>
            <a:ext cx="5256213" cy="649287"/>
          </a:xfrm>
          <a:prstGeom prst="ellipse">
            <a:avLst/>
          </a:prstGeom>
          <a:noFill/>
          <a:ln w="19080">
            <a:solidFill>
              <a:srgbClr val="0000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37894" name="AutoShape 6"/>
          <p:cNvSpPr>
            <a:spLocks noChangeArrowheads="1"/>
          </p:cNvSpPr>
          <p:nvPr/>
        </p:nvSpPr>
        <p:spPr bwMode="auto">
          <a:xfrm rot="4860000">
            <a:off x="864394" y="2743994"/>
            <a:ext cx="1944688" cy="1009650"/>
          </a:xfrm>
          <a:prstGeom prst="rightArrow">
            <a:avLst>
              <a:gd name="adj1" fmla="val 50000"/>
              <a:gd name="adj2" fmla="val 48153"/>
            </a:avLst>
          </a:prstGeom>
          <a:solidFill>
            <a:srgbClr val="99CC00"/>
          </a:solidFill>
          <a:ln w="9398">
            <a:solidFill>
              <a:srgbClr val="3333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78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378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378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378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1" grpId="0" animBg="1"/>
      <p:bldP spid="37892" grpId="0" animBg="1"/>
      <p:bldP spid="37894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7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8263" y="1700213"/>
            <a:ext cx="3816350" cy="18415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sp>
        <p:nvSpPr>
          <p:cNvPr id="39938" name="Text Box 2"/>
          <p:cNvSpPr txBox="1">
            <a:spLocks noChangeArrowheads="1"/>
          </p:cNvSpPr>
          <p:nvPr/>
        </p:nvSpPr>
        <p:spPr bwMode="auto">
          <a:xfrm>
            <a:off x="323850" y="2852738"/>
            <a:ext cx="8458200" cy="35591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marL="457200" indent="-457200">
              <a:lnSpc>
                <a:spcPct val="145000"/>
              </a:lnSpc>
              <a:spcBef>
                <a:spcPts val="450"/>
              </a:spcBef>
              <a:buClr>
                <a:srgbClr val="0000CC"/>
              </a:buClr>
              <a:buFont typeface="Wingdings" pitchFamily="2" charset="2"/>
              <a:buChar char=""/>
              <a:tabLst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</a:pPr>
            <a:r>
              <a:rPr lang="en-GB" sz="2400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Prima </a:t>
            </a:r>
            <a:r>
              <a:rPr lang="en-GB" sz="2400" dirty="0" err="1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diagnosi</a:t>
            </a:r>
            <a:r>
              <a:rPr lang="en-GB" sz="2400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 </a:t>
            </a:r>
            <a:r>
              <a:rPr lang="en-GB" sz="2400" dirty="0" err="1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di</a:t>
            </a:r>
            <a:r>
              <a:rPr lang="en-GB" sz="2400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 </a:t>
            </a:r>
            <a:r>
              <a:rPr lang="en-GB" sz="2400" dirty="0" err="1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gravità</a:t>
            </a:r>
            <a:r>
              <a:rPr lang="en-GB" sz="2400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 </a:t>
            </a:r>
          </a:p>
          <a:p>
            <a:pPr marL="457200" indent="-457200">
              <a:lnSpc>
                <a:spcPct val="145000"/>
              </a:lnSpc>
              <a:spcBef>
                <a:spcPts val="450"/>
              </a:spcBef>
              <a:buClr>
                <a:srgbClr val="0000CC"/>
              </a:buClr>
              <a:buFont typeface="Wingdings" pitchFamily="2" charset="2"/>
              <a:buChar char=""/>
              <a:tabLst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</a:pPr>
            <a:r>
              <a:rPr lang="en-GB" sz="2400" dirty="0" err="1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Invio</a:t>
            </a:r>
            <a:r>
              <a:rPr lang="en-GB" sz="2400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 </a:t>
            </a:r>
            <a:r>
              <a:rPr lang="en-GB" sz="2400" dirty="0" err="1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presso</a:t>
            </a:r>
            <a:r>
              <a:rPr lang="en-GB" sz="2400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 lo </a:t>
            </a:r>
            <a:r>
              <a:rPr lang="en-GB" sz="2400" dirty="0" err="1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specialista</a:t>
            </a:r>
            <a:r>
              <a:rPr lang="en-GB" sz="2400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 </a:t>
            </a:r>
          </a:p>
          <a:p>
            <a:pPr marL="457200" indent="-457200">
              <a:lnSpc>
                <a:spcPct val="145000"/>
              </a:lnSpc>
              <a:spcBef>
                <a:spcPts val="450"/>
              </a:spcBef>
              <a:buClr>
                <a:srgbClr val="0000CC"/>
              </a:buClr>
              <a:buFont typeface="Wingdings" pitchFamily="2" charset="2"/>
              <a:buChar char=""/>
              <a:tabLst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</a:pPr>
            <a:r>
              <a:rPr lang="en-GB" sz="2400" dirty="0" err="1" smtClean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Impostazione</a:t>
            </a:r>
            <a:r>
              <a:rPr lang="en-GB" sz="24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, </a:t>
            </a:r>
            <a:r>
              <a:rPr lang="en-GB" sz="2400" dirty="0" err="1" smtClean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condivisione</a:t>
            </a:r>
            <a:r>
              <a:rPr lang="en-GB" sz="2400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 </a:t>
            </a:r>
            <a:r>
              <a:rPr lang="en-GB" sz="2400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e </a:t>
            </a:r>
            <a:r>
              <a:rPr lang="en-GB" sz="2400" dirty="0" err="1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gestione</a:t>
            </a:r>
            <a:r>
              <a:rPr lang="en-GB" sz="2400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 </a:t>
            </a:r>
            <a:r>
              <a:rPr lang="en-GB" sz="2400" dirty="0" err="1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della</a:t>
            </a:r>
            <a:r>
              <a:rPr lang="en-GB" sz="2400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 </a:t>
            </a:r>
            <a:r>
              <a:rPr lang="en-GB" sz="2400" dirty="0" err="1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terapia</a:t>
            </a:r>
            <a:r>
              <a:rPr lang="en-GB" sz="2400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 </a:t>
            </a:r>
          </a:p>
          <a:p>
            <a:pPr marL="457200" indent="-457200">
              <a:lnSpc>
                <a:spcPct val="145000"/>
              </a:lnSpc>
              <a:spcBef>
                <a:spcPts val="450"/>
              </a:spcBef>
              <a:buClr>
                <a:srgbClr val="0000CC"/>
              </a:buClr>
              <a:buFont typeface="Wingdings" pitchFamily="2" charset="2"/>
              <a:buChar char=""/>
              <a:tabLst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</a:pPr>
            <a:r>
              <a:rPr lang="en-GB" sz="2400" dirty="0" err="1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Controllo</a:t>
            </a:r>
            <a:r>
              <a:rPr lang="en-GB" sz="2400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 </a:t>
            </a:r>
            <a:r>
              <a:rPr lang="en-GB" sz="2400" dirty="0" err="1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della</a:t>
            </a:r>
            <a:r>
              <a:rPr lang="en-GB" sz="2400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 </a:t>
            </a:r>
            <a:r>
              <a:rPr lang="en-GB" sz="2400" dirty="0" err="1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terapia</a:t>
            </a:r>
            <a:endParaRPr lang="en-GB" sz="2400" dirty="0">
              <a:solidFill>
                <a:srgbClr val="FFFF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bri" pitchFamily="34" charset="0"/>
            </a:endParaRPr>
          </a:p>
          <a:p>
            <a:pPr marL="457200" indent="-457200">
              <a:lnSpc>
                <a:spcPct val="145000"/>
              </a:lnSpc>
              <a:spcBef>
                <a:spcPts val="450"/>
              </a:spcBef>
              <a:buClr>
                <a:srgbClr val="0000CC"/>
              </a:buClr>
              <a:buFont typeface="Wingdings" pitchFamily="2" charset="2"/>
              <a:buChar char=""/>
              <a:tabLst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</a:pPr>
            <a:r>
              <a:rPr lang="en-GB" sz="2400" dirty="0" err="1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Verifica</a:t>
            </a:r>
            <a:r>
              <a:rPr lang="en-GB" sz="2400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 e </a:t>
            </a:r>
            <a:r>
              <a:rPr lang="en-GB" sz="2400" dirty="0" err="1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stimolo</a:t>
            </a:r>
            <a:r>
              <a:rPr lang="en-GB" sz="2400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 </a:t>
            </a:r>
            <a:r>
              <a:rPr lang="en-GB" sz="2400" dirty="0" err="1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dell’aderenza</a:t>
            </a:r>
            <a:r>
              <a:rPr lang="en-GB" sz="2400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 </a:t>
            </a:r>
            <a:r>
              <a:rPr lang="en-GB" sz="2400" dirty="0" err="1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alla</a:t>
            </a:r>
            <a:r>
              <a:rPr lang="en-GB" sz="2400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 </a:t>
            </a:r>
            <a:r>
              <a:rPr lang="en-GB" sz="2400" dirty="0" err="1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prescrizione</a:t>
            </a:r>
            <a:endParaRPr lang="en-GB" sz="2400" dirty="0">
              <a:solidFill>
                <a:srgbClr val="FFFF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bri" pitchFamily="34" charset="0"/>
            </a:endParaRPr>
          </a:p>
          <a:p>
            <a:pPr marL="457200" indent="-457200">
              <a:lnSpc>
                <a:spcPct val="145000"/>
              </a:lnSpc>
              <a:spcBef>
                <a:spcPts val="450"/>
              </a:spcBef>
              <a:buClr>
                <a:srgbClr val="0000CC"/>
              </a:buClr>
              <a:buFont typeface="Wingdings" pitchFamily="2" charset="2"/>
              <a:buChar char=""/>
              <a:tabLst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</a:pPr>
            <a:r>
              <a:rPr lang="en-GB" sz="2400" dirty="0" err="1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Prevenzione</a:t>
            </a:r>
            <a:r>
              <a:rPr lang="en-GB" sz="2400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 </a:t>
            </a:r>
            <a:r>
              <a:rPr lang="en-GB" sz="2400" dirty="0" err="1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delle</a:t>
            </a:r>
            <a:r>
              <a:rPr lang="en-GB" sz="2400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 cause </a:t>
            </a:r>
            <a:r>
              <a:rPr lang="en-GB" sz="2400" dirty="0" err="1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di</a:t>
            </a:r>
            <a:r>
              <a:rPr lang="en-GB" sz="2400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 </a:t>
            </a:r>
            <a:r>
              <a:rPr lang="en-GB" sz="2400" dirty="0" err="1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instabilizzazione</a:t>
            </a:r>
            <a:endParaRPr lang="en-GB" sz="2400" dirty="0">
              <a:solidFill>
                <a:srgbClr val="FFFF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bri" pitchFamily="34" charset="0"/>
            </a:endParaRPr>
          </a:p>
        </p:txBody>
      </p:sp>
      <p:sp>
        <p:nvSpPr>
          <p:cNvPr id="39939" name="Text Box 3"/>
          <p:cNvSpPr txBox="1">
            <a:spLocks noChangeArrowheads="1"/>
          </p:cNvSpPr>
          <p:nvPr/>
        </p:nvSpPr>
        <p:spPr bwMode="auto">
          <a:xfrm>
            <a:off x="236538" y="352425"/>
            <a:ext cx="3875087" cy="4635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39940" name="Rectangle 4"/>
          <p:cNvSpPr>
            <a:spLocks noChangeArrowheads="1"/>
          </p:cNvSpPr>
          <p:nvPr/>
        </p:nvSpPr>
        <p:spPr bwMode="auto">
          <a:xfrm>
            <a:off x="0" y="0"/>
            <a:ext cx="9144000" cy="18002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buClr>
                <a:srgbClr val="FFFFFF"/>
              </a:buClr>
              <a:buFont typeface="Arial" charset="0"/>
              <a:buNone/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280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RUOLO DEL MMG:</a:t>
            </a:r>
            <a:br>
              <a:rPr lang="en-GB" sz="280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</a:br>
            <a:r>
              <a:rPr lang="en-GB" sz="280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  DIAGNOSI PRECOCE E GESTIONE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Clr>
                <a:srgbClr val="FFFFFF"/>
              </a:buClr>
              <a:buFont typeface="Arial" charset="0"/>
              <a:buNone/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280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 DEL PAZIENTE CON S.C. CONCLAMATO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Clr>
                <a:srgbClr val="FFFFFF"/>
              </a:buClr>
              <a:buFont typeface="Arial" charset="0"/>
              <a:buNone/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280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 (STADIO C)</a:t>
            </a:r>
            <a:r>
              <a:rPr lang="ar-SA" sz="280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‏</a:t>
            </a:r>
            <a:endParaRPr lang="en-GB" sz="2800">
              <a:solidFill>
                <a:srgbClr val="0000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</p:txBody>
      </p:sp>
      <p:sp>
        <p:nvSpPr>
          <p:cNvPr id="39941" name="Oval 5"/>
          <p:cNvSpPr>
            <a:spLocks noChangeArrowheads="1"/>
          </p:cNvSpPr>
          <p:nvPr/>
        </p:nvSpPr>
        <p:spPr bwMode="auto">
          <a:xfrm>
            <a:off x="4140200" y="2852738"/>
            <a:ext cx="5148263" cy="576262"/>
          </a:xfrm>
          <a:prstGeom prst="ellipse">
            <a:avLst/>
          </a:prstGeom>
          <a:noFill/>
          <a:ln w="19080">
            <a:solidFill>
              <a:srgbClr val="0066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39937"/>
                                        </p:tgtEl>
                                      </p:cBhvr>
                                      <p:to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99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99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99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99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99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99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993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993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993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993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993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993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                                                                                                                    IL RUOLO DEL GOVERNO CLINICO NELLA GESTIONE DELLO SCOMPENSO PER IL MEDICO </a:t>
            </a:r>
            <a:r>
              <a:rPr lang="it-IT" dirty="0" err="1" smtClean="0"/>
              <a:t>DI</a:t>
            </a:r>
            <a:r>
              <a:rPr lang="it-IT" dirty="0" smtClean="0"/>
              <a:t> MEDICINA GENERALE.</a:t>
            </a:r>
          </a:p>
          <a:p>
            <a:endParaRPr lang="it-IT" dirty="0" smtClean="0"/>
          </a:p>
          <a:p>
            <a:r>
              <a:rPr lang="it-IT" dirty="0" smtClean="0"/>
              <a:t>REALTA’ ED EVENTUALI POSSIBILI EVOLUZIONI .</a:t>
            </a:r>
            <a:endParaRPr lang="it-IT" dirty="0"/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   SCOMPENSO CARDIACO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olo 1"/>
          <p:cNvSpPr>
            <a:spLocks noGrp="1"/>
          </p:cNvSpPr>
          <p:nvPr>
            <p:ph type="title"/>
          </p:nvPr>
        </p:nvSpPr>
        <p:spPr>
          <a:xfrm>
            <a:off x="163513" y="228600"/>
            <a:ext cx="8839200" cy="1143000"/>
          </a:xfrm>
        </p:spPr>
        <p:txBody>
          <a:bodyPr/>
          <a:lstStyle/>
          <a:p>
            <a:pPr>
              <a:defRPr/>
            </a:pPr>
            <a:r>
              <a:rPr lang="it-IT" altLang="it-IT" sz="260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ＭＳ Ｐゴシック" pitchFamily="34" charset="-128"/>
              </a:rPr>
              <a:t>Numero di MMG dell’ASL di Brescia</a:t>
            </a:r>
            <a:br>
              <a:rPr lang="it-IT" altLang="it-IT" sz="260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ＭＳ Ｐゴシック" pitchFamily="34" charset="-128"/>
              </a:rPr>
            </a:br>
            <a:r>
              <a:rPr lang="it-IT" altLang="it-IT" sz="260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ea typeface="ＭＳ Ｐゴシック" pitchFamily="34" charset="-128"/>
              </a:rPr>
              <a:t>partecipanti al Governo Clinico</a:t>
            </a:r>
          </a:p>
        </p:txBody>
      </p:sp>
      <p:pic>
        <p:nvPicPr>
          <p:cNvPr id="271362" name="Immagin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371600"/>
            <a:ext cx="8458200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71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301006"/>
          </a:xfrm>
          <a:solidFill>
            <a:srgbClr val="FFFF00"/>
          </a:solidFill>
        </p:spPr>
        <p:txBody>
          <a:bodyPr>
            <a:noAutofit/>
          </a:bodyPr>
          <a:lstStyle/>
          <a:p>
            <a:r>
              <a:rPr lang="it-IT" b="1" dirty="0" smtClean="0"/>
              <a:t>SCOMPENSO E </a:t>
            </a:r>
            <a:br>
              <a:rPr lang="it-IT" b="1" dirty="0" smtClean="0"/>
            </a:br>
            <a:r>
              <a:rPr lang="it-IT" b="1" dirty="0" smtClean="0"/>
              <a:t>FIBRILLAZIONE ATRIALE</a:t>
            </a:r>
            <a:endParaRPr lang="it-IT" b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51520" y="1600200"/>
            <a:ext cx="8712968" cy="5141168"/>
          </a:xfrm>
        </p:spPr>
        <p:txBody>
          <a:bodyPr>
            <a:noAutofit/>
          </a:bodyPr>
          <a:lstStyle/>
          <a:p>
            <a:r>
              <a:rPr lang="it-IT" b="1" dirty="0" smtClean="0"/>
              <a:t>Criteri minimi per inclusione</a:t>
            </a:r>
            <a:r>
              <a:rPr lang="it-IT" dirty="0" smtClean="0"/>
              <a:t>: prevalenza dello scompenso&gt;0,2% </a:t>
            </a:r>
            <a:r>
              <a:rPr lang="it-IT" b="1" dirty="0" smtClean="0"/>
              <a:t>(90 MMG esclusi) </a:t>
            </a:r>
            <a:r>
              <a:rPr lang="it-IT" dirty="0" smtClean="0"/>
              <a:t>e FE registrata in almeno 1 soggetto con scompenso </a:t>
            </a:r>
            <a:r>
              <a:rPr lang="it-IT" b="1" dirty="0" smtClean="0"/>
              <a:t>(184 MMG esclusi).</a:t>
            </a:r>
          </a:p>
          <a:p>
            <a:r>
              <a:rPr lang="it-IT" dirty="0" smtClean="0"/>
              <a:t>Sono stati analizzati i dati di </a:t>
            </a:r>
            <a:r>
              <a:rPr lang="it-IT" b="1" dirty="0" smtClean="0"/>
              <a:t>260 MMG</a:t>
            </a:r>
            <a:r>
              <a:rPr lang="it-IT" dirty="0" smtClean="0"/>
              <a:t> con:</a:t>
            </a:r>
          </a:p>
          <a:p>
            <a:r>
              <a:rPr lang="it-IT" b="1" dirty="0" smtClean="0"/>
              <a:t>6.176</a:t>
            </a:r>
            <a:r>
              <a:rPr lang="it-IT" dirty="0" smtClean="0"/>
              <a:t> soggetti con </a:t>
            </a:r>
            <a:r>
              <a:rPr lang="it-IT" b="1" dirty="0" smtClean="0"/>
              <a:t>Scompenso cardiaco</a:t>
            </a:r>
            <a:r>
              <a:rPr lang="it-IT" dirty="0" smtClean="0"/>
              <a:t>, pari ad una prevalenza del </a:t>
            </a:r>
            <a:r>
              <a:rPr lang="it-IT" b="1" u="sng" dirty="0" smtClean="0"/>
              <a:t>1,6%</a:t>
            </a:r>
            <a:r>
              <a:rPr lang="it-IT" dirty="0" smtClean="0"/>
              <a:t> </a:t>
            </a:r>
          </a:p>
          <a:p>
            <a:r>
              <a:rPr lang="it-IT" b="1" dirty="0" smtClean="0"/>
              <a:t>10.631 </a:t>
            </a:r>
            <a:r>
              <a:rPr lang="it-IT" dirty="0" smtClean="0"/>
              <a:t>soggetti con </a:t>
            </a:r>
            <a:r>
              <a:rPr lang="it-IT" b="1" dirty="0" smtClean="0"/>
              <a:t>F.A., pari al </a:t>
            </a:r>
            <a:r>
              <a:rPr lang="it-IT" b="1" u="sng" dirty="0" smtClean="0"/>
              <a:t>2,8%</a:t>
            </a:r>
            <a:r>
              <a:rPr lang="it-IT" b="1" dirty="0" smtClean="0"/>
              <a:t> di prevalenza</a:t>
            </a:r>
            <a:r>
              <a:rPr lang="it-IT" dirty="0" smtClean="0"/>
              <a:t>.</a:t>
            </a:r>
            <a:endParaRPr lang="it-IT" dirty="0"/>
          </a:p>
        </p:txBody>
      </p:sp>
    </p:spTree>
    <p:extLst>
      <p:ext uri="{BB962C8B-B14F-4D97-AF65-F5344CB8AC3E}">
        <p14:creationId xmlns="" xmlns:p14="http://schemas.microsoft.com/office/powerpoint/2010/main" val="2313779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8363272" cy="1228998"/>
          </a:xfrm>
          <a:solidFill>
            <a:srgbClr val="FFFF00"/>
          </a:solidFill>
        </p:spPr>
        <p:txBody>
          <a:bodyPr>
            <a:noAutofit/>
          </a:bodyPr>
          <a:lstStyle/>
          <a:p>
            <a:r>
              <a:rPr lang="it-IT" sz="4000" b="1" dirty="0" smtClean="0"/>
              <a:t>223 MMG che hanno utilizzato la</a:t>
            </a:r>
            <a:br>
              <a:rPr lang="it-IT" sz="4000" b="1" dirty="0" smtClean="0"/>
            </a:br>
            <a:r>
              <a:rPr lang="it-IT" sz="4000" b="1" dirty="0" err="1" smtClean="0"/>
              <a:t>query</a:t>
            </a:r>
            <a:r>
              <a:rPr lang="it-IT" sz="4000" b="1" dirty="0" smtClean="0"/>
              <a:t> unica nelle ultime 2 tornate</a:t>
            </a:r>
            <a:endParaRPr lang="it-IT" sz="4000" b="1" dirty="0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711466"/>
            <a:ext cx="8964488" cy="48138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Freccia a destra 3"/>
          <p:cNvSpPr/>
          <p:nvPr/>
        </p:nvSpPr>
        <p:spPr>
          <a:xfrm>
            <a:off x="3722296" y="3186684"/>
            <a:ext cx="978408" cy="484632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Freccia a destra 4"/>
          <p:cNvSpPr/>
          <p:nvPr/>
        </p:nvSpPr>
        <p:spPr>
          <a:xfrm>
            <a:off x="3787056" y="2196373"/>
            <a:ext cx="978408" cy="484632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Freccia a destra 5"/>
          <p:cNvSpPr/>
          <p:nvPr/>
        </p:nvSpPr>
        <p:spPr>
          <a:xfrm>
            <a:off x="3719685" y="4149080"/>
            <a:ext cx="978408" cy="484632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Freccia a destra 6"/>
          <p:cNvSpPr/>
          <p:nvPr/>
        </p:nvSpPr>
        <p:spPr>
          <a:xfrm>
            <a:off x="3719685" y="4797152"/>
            <a:ext cx="978408" cy="484632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05651" y="3782103"/>
            <a:ext cx="1006475" cy="542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137397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Immagin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3838" y="1365250"/>
            <a:ext cx="8578850" cy="4897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9939" name="Rettangolo 2"/>
          <p:cNvSpPr>
            <a:spLocks noChangeArrowheads="1"/>
          </p:cNvSpPr>
          <p:nvPr/>
        </p:nvSpPr>
        <p:spPr bwMode="auto">
          <a:xfrm>
            <a:off x="93663" y="635000"/>
            <a:ext cx="9028112" cy="708025"/>
          </a:xfrm>
          <a:prstGeom prst="rect">
            <a:avLst/>
          </a:prstGeom>
          <a:solidFill>
            <a:srgbClr val="FFFF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altLang="it-IT" sz="2000" b="1">
                <a:solidFill>
                  <a:srgbClr val="FF0000"/>
                </a:solidFill>
                <a:latin typeface="Arial" charset="0"/>
              </a:rPr>
              <a:t>N. persone con scompenso cardiaco per fascia d’età e sesso</a:t>
            </a:r>
          </a:p>
          <a:p>
            <a:pPr algn="ctr"/>
            <a:r>
              <a:rPr lang="it-IT" altLang="it-IT" sz="2000" b="1">
                <a:solidFill>
                  <a:srgbClr val="FF0000"/>
                </a:solidFill>
                <a:latin typeface="Arial" charset="0"/>
              </a:rPr>
              <a:t>nell’ASL di Brescia nel 2013</a:t>
            </a:r>
          </a:p>
        </p:txBody>
      </p:sp>
      <p:sp>
        <p:nvSpPr>
          <p:cNvPr id="39940" name="CasellaDiTesto 14"/>
          <p:cNvSpPr txBox="1">
            <a:spLocks noChangeArrowheads="1"/>
          </p:cNvSpPr>
          <p:nvPr/>
        </p:nvSpPr>
        <p:spPr bwMode="auto">
          <a:xfrm>
            <a:off x="115888" y="188640"/>
            <a:ext cx="9028112" cy="338137"/>
          </a:xfrm>
          <a:prstGeom prst="rect">
            <a:avLst/>
          </a:prstGeom>
          <a:solidFill>
            <a:srgbClr val="FFFF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altLang="it-IT" sz="1600" dirty="0">
                <a:latin typeface="Arial" charset="0"/>
                <a:cs typeface="Arial" charset="0"/>
              </a:rPr>
              <a:t>Dal “</a:t>
            </a:r>
            <a:r>
              <a:rPr lang="it-IT" altLang="ja-JP" sz="1600" i="1" dirty="0">
                <a:latin typeface="Arial" charset="0"/>
                <a:cs typeface="Arial" charset="0"/>
              </a:rPr>
              <a:t>Rapporto sullo stato della popolazione bresciana 2013</a:t>
            </a:r>
            <a:r>
              <a:rPr lang="it-IT" altLang="it-IT" sz="1600" dirty="0">
                <a:latin typeface="Arial" charset="0"/>
                <a:cs typeface="Arial" charset="0"/>
              </a:rPr>
              <a:t>”</a:t>
            </a:r>
            <a:r>
              <a:rPr lang="it-IT" altLang="ja-JP" sz="1600" dirty="0">
                <a:latin typeface="Arial" charset="0"/>
                <a:cs typeface="Arial" charset="0"/>
              </a:rPr>
              <a:t> pubblicato sul sito </a:t>
            </a:r>
            <a:r>
              <a:rPr lang="it-IT" altLang="ja-JP" sz="1600" dirty="0">
                <a:latin typeface="Arial" charset="0"/>
                <a:cs typeface="Arial" charset="0"/>
                <a:hlinkClick r:id="rId4"/>
              </a:rPr>
              <a:t>www.aslbrescia.it</a:t>
            </a:r>
            <a:endParaRPr lang="it-IT" altLang="it-IT" sz="1600" dirty="0">
              <a:latin typeface="Arial" charset="0"/>
              <a:cs typeface="Arial" charset="0"/>
            </a:endParaRPr>
          </a:p>
        </p:txBody>
      </p:sp>
      <p:sp>
        <p:nvSpPr>
          <p:cNvPr id="2" name="Rettangolo 1"/>
          <p:cNvSpPr>
            <a:spLocks noChangeArrowheads="1"/>
          </p:cNvSpPr>
          <p:nvPr/>
        </p:nvSpPr>
        <p:spPr bwMode="auto">
          <a:xfrm>
            <a:off x="0" y="5842000"/>
            <a:ext cx="9031287" cy="400110"/>
          </a:xfrm>
          <a:prstGeom prst="rect">
            <a:avLst/>
          </a:prstGeom>
          <a:solidFill>
            <a:srgbClr val="FFFF00"/>
          </a:solidFill>
          <a:ln w="9525">
            <a:solidFill>
              <a:srgbClr val="FF66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it-IT" altLang="it-IT" sz="20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475656" y="476673"/>
            <a:ext cx="6192688" cy="3816424"/>
          </a:xfr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0">
                <a:schemeClr val="accent1">
                  <a:lumMod val="45000"/>
                  <a:lumOff val="55000"/>
                </a:schemeClr>
              </a:gs>
              <a:gs pos="60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it-IT" sz="3200" dirty="0" smtClean="0">
                <a:solidFill>
                  <a:schemeClr val="accent1">
                    <a:lumMod val="75000"/>
                  </a:schemeClr>
                </a:solidFill>
                <a:latin typeface="Cambria" pitchFamily="18" charset="0"/>
              </a:rPr>
              <a:t>L’obiettivo dell’attività dei medici è la cura della persona; la gestione è affidata al MMG, con cui collaborano lo specialista, il farmacista, l’infermiere, il nutrizionista, lo psicologo, il fisioterapista, etc.</a:t>
            </a:r>
            <a:endParaRPr lang="it-IT" sz="3200" dirty="0">
              <a:solidFill>
                <a:schemeClr val="accent1">
                  <a:lumMod val="75000"/>
                </a:schemeClr>
              </a:solidFill>
              <a:latin typeface="Cambria" pitchFamily="18" charset="0"/>
            </a:endParaRP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2" y="4365104"/>
            <a:ext cx="3312368" cy="2088232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0">
                <a:schemeClr val="accent1">
                  <a:lumMod val="45000"/>
                  <a:lumOff val="55000"/>
                </a:schemeClr>
              </a:gs>
              <a:gs pos="60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effectLst>
            <a:glow rad="139700">
              <a:schemeClr val="accent2">
                <a:satMod val="175000"/>
                <a:alpha val="40000"/>
              </a:schemeClr>
            </a:glow>
            <a:softEdge rad="127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83568" y="764704"/>
            <a:ext cx="6901823" cy="4536504"/>
          </a:xfr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0">
                <a:schemeClr val="accent1">
                  <a:lumMod val="45000"/>
                  <a:lumOff val="55000"/>
                </a:schemeClr>
              </a:gs>
              <a:gs pos="61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txBody>
          <a:bodyPr>
            <a:noAutofit/>
          </a:bodyPr>
          <a:lstStyle/>
          <a:p>
            <a:pPr algn="ctr"/>
            <a:r>
              <a:rPr lang="it-IT" dirty="0" smtClean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</a:rPr>
              <a:t>DIAGNOSI e TERAPIA </a:t>
            </a:r>
            <a:br>
              <a:rPr lang="it-IT" dirty="0" smtClean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</a:rPr>
            </a:br>
            <a:r>
              <a:rPr lang="it-IT" dirty="0" smtClean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</a:rPr>
              <a:t/>
            </a:r>
            <a:br>
              <a:rPr lang="it-IT" dirty="0" smtClean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</a:rPr>
            </a:br>
            <a:r>
              <a:rPr lang="it-IT" dirty="0" smtClean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</a:rPr>
              <a:t/>
            </a:r>
            <a:br>
              <a:rPr lang="it-IT" dirty="0" smtClean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</a:rPr>
            </a:br>
            <a:r>
              <a:rPr lang="it-IT" dirty="0" smtClean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</a:rPr>
              <a:t/>
            </a:r>
            <a:br>
              <a:rPr lang="it-IT" dirty="0" smtClean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</a:rPr>
            </a:br>
            <a:r>
              <a:rPr lang="it-IT" dirty="0" smtClean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</a:rPr>
              <a:t>sono fondamentalmente affidate al </a:t>
            </a:r>
            <a:br>
              <a:rPr lang="it-IT" dirty="0" smtClean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</a:rPr>
            </a:br>
            <a:r>
              <a:rPr lang="it-IT" dirty="0" smtClean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</a:rPr>
              <a:t>Medico di Medicina Generale (MMG)</a:t>
            </a:r>
            <a:endParaRPr lang="it-IT" dirty="0">
              <a:solidFill>
                <a:schemeClr val="accent1">
                  <a:lumMod val="75000"/>
                </a:schemeClr>
              </a:solidFill>
              <a:latin typeface="Cambria" panose="02040503050406030204" pitchFamily="18" charset="0"/>
            </a:endParaRP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4782841"/>
            <a:ext cx="2505685" cy="1886519"/>
          </a:xfrm>
          <a:prstGeom prst="rect">
            <a:avLst/>
          </a:prstGeom>
          <a:ln>
            <a:noFill/>
          </a:ln>
          <a:effectLst>
            <a:glow rad="139700">
              <a:schemeClr val="accent2">
                <a:satMod val="175000"/>
                <a:alpha val="40000"/>
              </a:schemeClr>
            </a:glow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1844824"/>
            <a:ext cx="1712075" cy="787078"/>
          </a:xfrm>
          <a:prstGeom prst="rect">
            <a:avLst/>
          </a:prstGeom>
          <a:ln>
            <a:noFill/>
          </a:ln>
          <a:effectLst>
            <a:glow rad="139700">
              <a:schemeClr val="accent2">
                <a:satMod val="175000"/>
                <a:alpha val="40000"/>
              </a:schemeClr>
            </a:glow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9792" y="1340769"/>
            <a:ext cx="1317712" cy="1008112"/>
          </a:xfrm>
          <a:prstGeom prst="rect">
            <a:avLst/>
          </a:prstGeom>
          <a:ln>
            <a:noFill/>
          </a:ln>
          <a:effectLst>
            <a:glow rad="139700">
              <a:schemeClr val="accent2">
                <a:satMod val="175000"/>
                <a:alpha val="40000"/>
              </a:schemeClr>
            </a:glow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ext Box 1"/>
          <p:cNvSpPr txBox="1">
            <a:spLocks noChangeArrowheads="1"/>
          </p:cNvSpPr>
          <p:nvPr/>
        </p:nvSpPr>
        <p:spPr bwMode="auto">
          <a:xfrm>
            <a:off x="457200" y="292100"/>
            <a:ext cx="8229600" cy="1384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5pPr>
            <a:lvl6pPr marL="25146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6pPr>
            <a:lvl7pPr marL="29718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7pPr>
            <a:lvl8pPr marL="34290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8pPr>
            <a:lvl9pPr marL="38862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9pPr>
          </a:lstStyle>
          <a:p>
            <a:pPr>
              <a:buClrTx/>
              <a:buFontTx/>
              <a:buNone/>
              <a:defRPr/>
            </a:pPr>
            <a:r>
              <a:rPr lang="it-IT" altLang="it-IT" sz="60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6" charset="0"/>
                <a:cs typeface="Times New Roman" pitchFamily="16" charset="0"/>
              </a:rPr>
              <a:t>Scompenso Cardiaco </a:t>
            </a:r>
            <a:r>
              <a:rPr lang="it-IT" altLang="it-IT" sz="6000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6" charset="0"/>
                <a:cs typeface="Times New Roman" pitchFamily="16" charset="0"/>
              </a:rPr>
              <a:t> </a:t>
            </a:r>
          </a:p>
        </p:txBody>
      </p:sp>
      <p:sp>
        <p:nvSpPr>
          <p:cNvPr id="20482" name="Text Box 2"/>
          <p:cNvSpPr txBox="1">
            <a:spLocks noChangeArrowheads="1"/>
          </p:cNvSpPr>
          <p:nvPr/>
        </p:nvSpPr>
        <p:spPr bwMode="auto">
          <a:xfrm>
            <a:off x="179388" y="1773238"/>
            <a:ext cx="8362950" cy="4679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marL="342900" indent="-323850">
              <a:tabLst>
                <a:tab pos="342900" algn="l"/>
                <a:tab pos="895350" algn="l"/>
                <a:tab pos="1809750" algn="l"/>
                <a:tab pos="2724150" algn="l"/>
                <a:tab pos="3638550" algn="l"/>
                <a:tab pos="4552950" algn="l"/>
                <a:tab pos="5467350" algn="l"/>
                <a:tab pos="6381750" algn="l"/>
                <a:tab pos="7296150" algn="l"/>
                <a:tab pos="8210550" algn="l"/>
                <a:tab pos="9124950" algn="l"/>
                <a:tab pos="10039350" algn="l"/>
                <a:tab pos="10315575" algn="l"/>
                <a:tab pos="10764838" algn="l"/>
                <a:tab pos="10766425" algn="l"/>
                <a:tab pos="10768013" algn="l"/>
                <a:tab pos="10769600" algn="l"/>
                <a:tab pos="10771188" algn="l"/>
                <a:tab pos="10772775" algn="l"/>
                <a:tab pos="10774363" algn="l"/>
                <a:tab pos="10775950" algn="l"/>
                <a:tab pos="10777538" algn="l"/>
                <a:tab pos="10779125" algn="l"/>
                <a:tab pos="1078071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1pPr>
            <a:lvl2pPr>
              <a:tabLst>
                <a:tab pos="342900" algn="l"/>
                <a:tab pos="895350" algn="l"/>
                <a:tab pos="1809750" algn="l"/>
                <a:tab pos="2724150" algn="l"/>
                <a:tab pos="3638550" algn="l"/>
                <a:tab pos="4552950" algn="l"/>
                <a:tab pos="5467350" algn="l"/>
                <a:tab pos="6381750" algn="l"/>
                <a:tab pos="7296150" algn="l"/>
                <a:tab pos="8210550" algn="l"/>
                <a:tab pos="9124950" algn="l"/>
                <a:tab pos="10039350" algn="l"/>
                <a:tab pos="10315575" algn="l"/>
                <a:tab pos="10764838" algn="l"/>
                <a:tab pos="10766425" algn="l"/>
                <a:tab pos="10768013" algn="l"/>
                <a:tab pos="10769600" algn="l"/>
                <a:tab pos="10771188" algn="l"/>
                <a:tab pos="10772775" algn="l"/>
                <a:tab pos="10774363" algn="l"/>
                <a:tab pos="10775950" algn="l"/>
                <a:tab pos="10777538" algn="l"/>
                <a:tab pos="10779125" algn="l"/>
                <a:tab pos="1078071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2pPr>
            <a:lvl3pPr>
              <a:tabLst>
                <a:tab pos="342900" algn="l"/>
                <a:tab pos="895350" algn="l"/>
                <a:tab pos="1809750" algn="l"/>
                <a:tab pos="2724150" algn="l"/>
                <a:tab pos="3638550" algn="l"/>
                <a:tab pos="4552950" algn="l"/>
                <a:tab pos="5467350" algn="l"/>
                <a:tab pos="6381750" algn="l"/>
                <a:tab pos="7296150" algn="l"/>
                <a:tab pos="8210550" algn="l"/>
                <a:tab pos="9124950" algn="l"/>
                <a:tab pos="10039350" algn="l"/>
                <a:tab pos="10315575" algn="l"/>
                <a:tab pos="10764838" algn="l"/>
                <a:tab pos="10766425" algn="l"/>
                <a:tab pos="10768013" algn="l"/>
                <a:tab pos="10769600" algn="l"/>
                <a:tab pos="10771188" algn="l"/>
                <a:tab pos="10772775" algn="l"/>
                <a:tab pos="10774363" algn="l"/>
                <a:tab pos="10775950" algn="l"/>
                <a:tab pos="10777538" algn="l"/>
                <a:tab pos="10779125" algn="l"/>
                <a:tab pos="1078071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3pPr>
            <a:lvl4pPr>
              <a:tabLst>
                <a:tab pos="342900" algn="l"/>
                <a:tab pos="895350" algn="l"/>
                <a:tab pos="1809750" algn="l"/>
                <a:tab pos="2724150" algn="l"/>
                <a:tab pos="3638550" algn="l"/>
                <a:tab pos="4552950" algn="l"/>
                <a:tab pos="5467350" algn="l"/>
                <a:tab pos="6381750" algn="l"/>
                <a:tab pos="7296150" algn="l"/>
                <a:tab pos="8210550" algn="l"/>
                <a:tab pos="9124950" algn="l"/>
                <a:tab pos="10039350" algn="l"/>
                <a:tab pos="10315575" algn="l"/>
                <a:tab pos="10764838" algn="l"/>
                <a:tab pos="10766425" algn="l"/>
                <a:tab pos="10768013" algn="l"/>
                <a:tab pos="10769600" algn="l"/>
                <a:tab pos="10771188" algn="l"/>
                <a:tab pos="10772775" algn="l"/>
                <a:tab pos="10774363" algn="l"/>
                <a:tab pos="10775950" algn="l"/>
                <a:tab pos="10777538" algn="l"/>
                <a:tab pos="10779125" algn="l"/>
                <a:tab pos="1078071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4pPr>
            <a:lvl5pPr>
              <a:tabLst>
                <a:tab pos="342900" algn="l"/>
                <a:tab pos="895350" algn="l"/>
                <a:tab pos="1809750" algn="l"/>
                <a:tab pos="2724150" algn="l"/>
                <a:tab pos="3638550" algn="l"/>
                <a:tab pos="4552950" algn="l"/>
                <a:tab pos="5467350" algn="l"/>
                <a:tab pos="6381750" algn="l"/>
                <a:tab pos="7296150" algn="l"/>
                <a:tab pos="8210550" algn="l"/>
                <a:tab pos="9124950" algn="l"/>
                <a:tab pos="10039350" algn="l"/>
                <a:tab pos="10315575" algn="l"/>
                <a:tab pos="10764838" algn="l"/>
                <a:tab pos="10766425" algn="l"/>
                <a:tab pos="10768013" algn="l"/>
                <a:tab pos="10769600" algn="l"/>
                <a:tab pos="10771188" algn="l"/>
                <a:tab pos="10772775" algn="l"/>
                <a:tab pos="10774363" algn="l"/>
                <a:tab pos="10775950" algn="l"/>
                <a:tab pos="10777538" algn="l"/>
                <a:tab pos="10779125" algn="l"/>
                <a:tab pos="1078071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5pPr>
            <a:lvl6pPr marL="25146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42900" algn="l"/>
                <a:tab pos="895350" algn="l"/>
                <a:tab pos="1809750" algn="l"/>
                <a:tab pos="2724150" algn="l"/>
                <a:tab pos="3638550" algn="l"/>
                <a:tab pos="4552950" algn="l"/>
                <a:tab pos="5467350" algn="l"/>
                <a:tab pos="6381750" algn="l"/>
                <a:tab pos="7296150" algn="l"/>
                <a:tab pos="8210550" algn="l"/>
                <a:tab pos="9124950" algn="l"/>
                <a:tab pos="10039350" algn="l"/>
                <a:tab pos="10315575" algn="l"/>
                <a:tab pos="10764838" algn="l"/>
                <a:tab pos="10766425" algn="l"/>
                <a:tab pos="10768013" algn="l"/>
                <a:tab pos="10769600" algn="l"/>
                <a:tab pos="10771188" algn="l"/>
                <a:tab pos="10772775" algn="l"/>
                <a:tab pos="10774363" algn="l"/>
                <a:tab pos="10775950" algn="l"/>
                <a:tab pos="10777538" algn="l"/>
                <a:tab pos="10779125" algn="l"/>
                <a:tab pos="1078071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6pPr>
            <a:lvl7pPr marL="29718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42900" algn="l"/>
                <a:tab pos="895350" algn="l"/>
                <a:tab pos="1809750" algn="l"/>
                <a:tab pos="2724150" algn="l"/>
                <a:tab pos="3638550" algn="l"/>
                <a:tab pos="4552950" algn="l"/>
                <a:tab pos="5467350" algn="l"/>
                <a:tab pos="6381750" algn="l"/>
                <a:tab pos="7296150" algn="l"/>
                <a:tab pos="8210550" algn="l"/>
                <a:tab pos="9124950" algn="l"/>
                <a:tab pos="10039350" algn="l"/>
                <a:tab pos="10315575" algn="l"/>
                <a:tab pos="10764838" algn="l"/>
                <a:tab pos="10766425" algn="l"/>
                <a:tab pos="10768013" algn="l"/>
                <a:tab pos="10769600" algn="l"/>
                <a:tab pos="10771188" algn="l"/>
                <a:tab pos="10772775" algn="l"/>
                <a:tab pos="10774363" algn="l"/>
                <a:tab pos="10775950" algn="l"/>
                <a:tab pos="10777538" algn="l"/>
                <a:tab pos="10779125" algn="l"/>
                <a:tab pos="1078071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7pPr>
            <a:lvl8pPr marL="34290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42900" algn="l"/>
                <a:tab pos="895350" algn="l"/>
                <a:tab pos="1809750" algn="l"/>
                <a:tab pos="2724150" algn="l"/>
                <a:tab pos="3638550" algn="l"/>
                <a:tab pos="4552950" algn="l"/>
                <a:tab pos="5467350" algn="l"/>
                <a:tab pos="6381750" algn="l"/>
                <a:tab pos="7296150" algn="l"/>
                <a:tab pos="8210550" algn="l"/>
                <a:tab pos="9124950" algn="l"/>
                <a:tab pos="10039350" algn="l"/>
                <a:tab pos="10315575" algn="l"/>
                <a:tab pos="10764838" algn="l"/>
                <a:tab pos="10766425" algn="l"/>
                <a:tab pos="10768013" algn="l"/>
                <a:tab pos="10769600" algn="l"/>
                <a:tab pos="10771188" algn="l"/>
                <a:tab pos="10772775" algn="l"/>
                <a:tab pos="10774363" algn="l"/>
                <a:tab pos="10775950" algn="l"/>
                <a:tab pos="10777538" algn="l"/>
                <a:tab pos="10779125" algn="l"/>
                <a:tab pos="1078071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8pPr>
            <a:lvl9pPr marL="38862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42900" algn="l"/>
                <a:tab pos="895350" algn="l"/>
                <a:tab pos="1809750" algn="l"/>
                <a:tab pos="2724150" algn="l"/>
                <a:tab pos="3638550" algn="l"/>
                <a:tab pos="4552950" algn="l"/>
                <a:tab pos="5467350" algn="l"/>
                <a:tab pos="6381750" algn="l"/>
                <a:tab pos="7296150" algn="l"/>
                <a:tab pos="8210550" algn="l"/>
                <a:tab pos="9124950" algn="l"/>
                <a:tab pos="10039350" algn="l"/>
                <a:tab pos="10315575" algn="l"/>
                <a:tab pos="10764838" algn="l"/>
                <a:tab pos="10766425" algn="l"/>
                <a:tab pos="10768013" algn="l"/>
                <a:tab pos="10769600" algn="l"/>
                <a:tab pos="10771188" algn="l"/>
                <a:tab pos="10772775" algn="l"/>
                <a:tab pos="10774363" algn="l"/>
                <a:tab pos="10775950" algn="l"/>
                <a:tab pos="10777538" algn="l"/>
                <a:tab pos="10779125" algn="l"/>
                <a:tab pos="1078071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9pPr>
          </a:lstStyle>
          <a:p>
            <a:pPr>
              <a:spcBef>
                <a:spcPts val="900"/>
              </a:spcBef>
              <a:buClrTx/>
              <a:buFontTx/>
              <a:buNone/>
              <a:defRPr/>
            </a:pPr>
            <a:r>
              <a:rPr lang="it-IT" altLang="it-IT" sz="32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	 </a:t>
            </a:r>
            <a:r>
              <a:rPr lang="it-IT" altLang="it-IT" sz="3600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6" charset="0"/>
                <a:cs typeface="Times New Roman" pitchFamily="16" charset="0"/>
              </a:rPr>
              <a:t>Condizione fisiopatologica caratterizzata da una anomalia della funzione cardiaca per cui il cuore non è in grado di pompare una quantità di sangue adeguata alle richieste metaboliche dei tessuti oppure può farlo soltanto a scapito di un aumento della pressione telediastolica del   ventricolo sinistro.</a:t>
            </a:r>
            <a:r>
              <a:rPr lang="it-IT" altLang="it-IT" sz="360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6" charset="0"/>
                <a:cs typeface="Times New Roman" pitchFamily="16" charset="0"/>
              </a:rPr>
              <a:t> </a:t>
            </a:r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auto">
          <a:xfrm>
            <a:off x="6877050" y="6021388"/>
            <a:ext cx="1474788" cy="428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5pPr>
            <a:lvl6pPr marL="25146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6pPr>
            <a:lvl7pPr marL="29718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7pPr>
            <a:lvl8pPr marL="34290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8pPr>
            <a:lvl9pPr marL="38862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9pPr>
          </a:lstStyle>
          <a:p>
            <a:pPr algn="l">
              <a:buClrTx/>
              <a:buFontTx/>
              <a:buNone/>
              <a:defRPr/>
            </a:pPr>
            <a:r>
              <a:rPr lang="it-IT" altLang="it-IT" sz="2200" i="1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Braunwald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 txBox="1">
            <a:spLocks/>
          </p:cNvSpPr>
          <p:nvPr/>
        </p:nvSpPr>
        <p:spPr>
          <a:xfrm>
            <a:off x="899592" y="2420888"/>
            <a:ext cx="6984776" cy="3024336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0">
                <a:schemeClr val="accent1">
                  <a:lumMod val="45000"/>
                  <a:lumOff val="55000"/>
                </a:schemeClr>
              </a:gs>
              <a:gs pos="68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txBody>
          <a:bodyPr vert="horz" lIns="91440" tIns="45720" rIns="91440" bIns="45720" rtlCol="0" anchor="t">
            <a:normAutofit/>
          </a:bodyPr>
          <a:lstStyle>
            <a:lvl1pPr marL="0" indent="0" algn="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it-IT" sz="3200" i="1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</a:rPr>
              <a:t>«Migliorare l’aderenza alla terapia è un impegno che deve coinvolgere tutti, dalle istituzioni ai medici, dai farmacisti, alle aziende farmaceutiche»</a:t>
            </a:r>
          </a:p>
          <a:p>
            <a:pPr algn="l"/>
            <a:r>
              <a:rPr lang="it-IT" sz="3200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</a:rPr>
              <a:t>Prof. Sergio Pecorelli, Presidente </a:t>
            </a:r>
            <a:r>
              <a:rPr lang="it-IT" sz="3200" dirty="0" err="1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</a:rPr>
              <a:t>Aifa</a:t>
            </a:r>
            <a:endParaRPr lang="it-IT" sz="3200" dirty="0" smtClean="0">
              <a:solidFill>
                <a:schemeClr val="accent1">
                  <a:lumMod val="50000"/>
                </a:schemeClr>
              </a:solidFill>
              <a:latin typeface="Cambria" panose="02040503050406030204" pitchFamily="18" charset="0"/>
            </a:endParaRPr>
          </a:p>
          <a:p>
            <a:pPr marL="457200" indent="-457200" algn="l">
              <a:buFont typeface="Wingdings" panose="05000000000000000000" pitchFamily="2" charset="2"/>
              <a:buChar char="ü"/>
            </a:pPr>
            <a:endParaRPr lang="it-IT" sz="3200" i="1" dirty="0">
              <a:solidFill>
                <a:schemeClr val="accent1">
                  <a:lumMod val="50000"/>
                </a:schemeClr>
              </a:solidFill>
              <a:latin typeface="Cambria" panose="02040503050406030204" pitchFamily="18" charset="0"/>
            </a:endParaRPr>
          </a:p>
        </p:txBody>
      </p:sp>
      <p:sp>
        <p:nvSpPr>
          <p:cNvPr id="5" name="Titolo 3"/>
          <p:cNvSpPr txBox="1">
            <a:spLocks/>
          </p:cNvSpPr>
          <p:nvPr/>
        </p:nvSpPr>
        <p:spPr>
          <a:xfrm>
            <a:off x="1043608" y="548680"/>
            <a:ext cx="6480720" cy="172819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r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it-IT" sz="3600" dirty="0" smtClean="0">
                <a:latin typeface="Cambria" panose="02040503050406030204" pitchFamily="18" charset="0"/>
              </a:rPr>
              <a:t>Convegno</a:t>
            </a:r>
          </a:p>
          <a:p>
            <a:pPr algn="ctr"/>
            <a:r>
              <a:rPr lang="it-IT" sz="3600" b="1" dirty="0" smtClean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</a:rPr>
              <a:t>«Punto insieme sanità»</a:t>
            </a:r>
          </a:p>
          <a:p>
            <a:pPr algn="ctr"/>
            <a:r>
              <a:rPr lang="it-IT" sz="3600" dirty="0" smtClean="0">
                <a:latin typeface="Cambria" panose="02040503050406030204" pitchFamily="18" charset="0"/>
              </a:rPr>
              <a:t>Roma - 25 marzo 2015</a:t>
            </a:r>
            <a:endParaRPr lang="it-IT" sz="3600" dirty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33870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83568" y="1700808"/>
            <a:ext cx="7488832" cy="2376264"/>
          </a:xfr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0">
                <a:schemeClr val="accent1">
                  <a:lumMod val="45000"/>
                  <a:lumOff val="55000"/>
                </a:schemeClr>
              </a:gs>
              <a:gs pos="69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txBody>
          <a:bodyPr>
            <a:normAutofit/>
          </a:bodyPr>
          <a:lstStyle/>
          <a:p>
            <a:pPr marL="442913" indent="-442913">
              <a:buFont typeface="Wingdings" pitchFamily="2" charset="2"/>
              <a:buChar char="Ø"/>
            </a:pPr>
            <a:r>
              <a:rPr lang="it-IT" sz="3600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</a:rPr>
              <a:t>promemoria e pianificazione riguardo alle modalità di assunzione dei farmaci</a:t>
            </a:r>
            <a:endParaRPr lang="it-IT" sz="3600" dirty="0">
              <a:solidFill>
                <a:schemeClr val="accent1">
                  <a:lumMod val="50000"/>
                </a:schemeClr>
              </a:solidFill>
              <a:latin typeface="Cambria" panose="02040503050406030204" pitchFamily="18" charset="0"/>
            </a:endParaRPr>
          </a:p>
        </p:txBody>
      </p:sp>
      <p:sp>
        <p:nvSpPr>
          <p:cNvPr id="5" name="Titolo 1"/>
          <p:cNvSpPr txBox="1">
            <a:spLocks noGrp="1"/>
          </p:cNvSpPr>
          <p:nvPr>
            <p:ph type="title"/>
          </p:nvPr>
        </p:nvSpPr>
        <p:spPr>
          <a:xfrm>
            <a:off x="179512" y="836712"/>
            <a:ext cx="6347713" cy="73364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r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it-IT" sz="4000" dirty="0" smtClean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</a:rPr>
              <a:t>- aderenza terapeutica -</a:t>
            </a:r>
            <a:endParaRPr lang="it-IT" sz="4000" dirty="0">
              <a:solidFill>
                <a:schemeClr val="accent1">
                  <a:lumMod val="75000"/>
                </a:schemeClr>
              </a:solidFill>
              <a:latin typeface="Cambria" panose="02040503050406030204" pitchFamily="18" charset="0"/>
            </a:endParaRPr>
          </a:p>
        </p:txBody>
      </p:sp>
      <p:pic>
        <p:nvPicPr>
          <p:cNvPr id="7" name="Immagin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4128" y="4509120"/>
            <a:ext cx="2400300" cy="2016224"/>
          </a:xfrm>
          <a:prstGeom prst="rect">
            <a:avLst/>
          </a:prstGeom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9" name="Immagin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712" y="4293096"/>
            <a:ext cx="2197320" cy="2088232"/>
          </a:xfrm>
          <a:prstGeom prst="rect">
            <a:avLst/>
          </a:prstGeom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11560" y="1700808"/>
            <a:ext cx="7848872" cy="2952327"/>
          </a:xfr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0">
                <a:schemeClr val="accent1">
                  <a:lumMod val="45000"/>
                  <a:lumOff val="55000"/>
                </a:schemeClr>
              </a:gs>
              <a:gs pos="67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txBody>
          <a:bodyPr>
            <a:normAutofit/>
          </a:bodyPr>
          <a:lstStyle/>
          <a:p>
            <a:pPr marL="357188">
              <a:buFont typeface="Wingdings" pitchFamily="2" charset="2"/>
              <a:buChar char="Ø"/>
            </a:pPr>
            <a:r>
              <a:rPr lang="it-IT" sz="3200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</a:rPr>
              <a:t>calcolo della durata del trattamento farmacologico anche in rapporto alle confezioni di medicinali ritirate in farmacia</a:t>
            </a:r>
            <a:endParaRPr lang="it-IT" sz="3200" dirty="0">
              <a:solidFill>
                <a:schemeClr val="accent1">
                  <a:lumMod val="50000"/>
                </a:schemeClr>
              </a:solidFill>
              <a:latin typeface="Cambria" panose="02040503050406030204" pitchFamily="18" charset="0"/>
            </a:endParaRPr>
          </a:p>
        </p:txBody>
      </p:sp>
      <p:sp>
        <p:nvSpPr>
          <p:cNvPr id="5" name="Titolo 1"/>
          <p:cNvSpPr txBox="1">
            <a:spLocks noGrp="1"/>
          </p:cNvSpPr>
          <p:nvPr>
            <p:ph type="title"/>
          </p:nvPr>
        </p:nvSpPr>
        <p:spPr>
          <a:xfrm>
            <a:off x="395536" y="548680"/>
            <a:ext cx="6347713" cy="109368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r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it-IT" sz="4000" dirty="0" smtClean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</a:rPr>
              <a:t>- aderenza terapeutica -</a:t>
            </a:r>
            <a:endParaRPr lang="it-IT" sz="4000" dirty="0">
              <a:solidFill>
                <a:schemeClr val="accent1">
                  <a:lumMod val="75000"/>
                </a:schemeClr>
              </a:solidFill>
              <a:latin typeface="Cambria" panose="02040503050406030204" pitchFamily="18" charset="0"/>
            </a:endParaRPr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4869160"/>
            <a:ext cx="4008445" cy="1800200"/>
          </a:xfrm>
          <a:prstGeom prst="rect">
            <a:avLst/>
          </a:prstGeom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0">
                <a:schemeClr val="accent1">
                  <a:lumMod val="45000"/>
                  <a:lumOff val="55000"/>
                </a:schemeClr>
              </a:gs>
              <a:gs pos="69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txBody>
          <a:bodyPr>
            <a:normAutofit/>
          </a:bodyPr>
          <a:lstStyle/>
          <a:p>
            <a:pPr marL="357188" indent="-357188">
              <a:buFont typeface="Wingdings" pitchFamily="2" charset="2"/>
              <a:buChar char="Ø"/>
            </a:pPr>
            <a:r>
              <a:rPr lang="it-IT" sz="3200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</a:rPr>
              <a:t>comunicazione con il paziente, anche telefonica, al fine di valutare la corretta terapia farmacologica</a:t>
            </a:r>
          </a:p>
          <a:p>
            <a:pPr marL="357188" indent="-357188">
              <a:buFont typeface="Wingdings" pitchFamily="2" charset="2"/>
              <a:buChar char="Ø"/>
            </a:pPr>
            <a:r>
              <a:rPr lang="it-IT" sz="3200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</a:rPr>
              <a:t>consiglio e supporto a famigliari e/o assistenti alla cura</a:t>
            </a:r>
          </a:p>
          <a:p>
            <a:pPr marL="357188" indent="-357188">
              <a:buFont typeface="Wingdings" pitchFamily="2" charset="2"/>
              <a:buChar char="Ø"/>
            </a:pPr>
            <a:r>
              <a:rPr lang="it-IT" sz="3200" dirty="0" smtClean="0">
                <a:solidFill>
                  <a:schemeClr val="accent1">
                    <a:lumMod val="50000"/>
                  </a:schemeClr>
                </a:solidFill>
                <a:latin typeface="Cambria" panose="02040503050406030204" pitchFamily="18" charset="0"/>
              </a:rPr>
              <a:t>consegna a domicilio</a:t>
            </a:r>
            <a:endParaRPr lang="it-IT" sz="3200" dirty="0">
              <a:solidFill>
                <a:schemeClr val="accent1">
                  <a:lumMod val="50000"/>
                </a:schemeClr>
              </a:solidFill>
              <a:latin typeface="Cambria" panose="02040503050406030204" pitchFamily="18" charset="0"/>
            </a:endParaRPr>
          </a:p>
        </p:txBody>
      </p:sp>
      <p:sp>
        <p:nvSpPr>
          <p:cNvPr id="4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it-IT" sz="4000" dirty="0" smtClean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</a:rPr>
              <a:t>- servizi mirati all’aderenza terapeutica -</a:t>
            </a:r>
            <a:endParaRPr lang="it-IT" sz="4000" dirty="0">
              <a:solidFill>
                <a:schemeClr val="accent1">
                  <a:lumMod val="75000"/>
                </a:schemeClr>
              </a:solidFill>
              <a:latin typeface="Cambria" panose="02040503050406030204" pitchFamily="18" charset="0"/>
            </a:endParaRPr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3968" y="5085184"/>
            <a:ext cx="1584176" cy="1418034"/>
          </a:xfrm>
          <a:prstGeom prst="rect">
            <a:avLst/>
          </a:prstGeom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6" name="Immagin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4791" y="3717032"/>
            <a:ext cx="1504956" cy="1224136"/>
          </a:xfrm>
          <a:prstGeom prst="rect">
            <a:avLst/>
          </a:prstGeom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1"/>
          <p:cNvSpPr txBox="1">
            <a:spLocks/>
          </p:cNvSpPr>
          <p:nvPr/>
        </p:nvSpPr>
        <p:spPr>
          <a:xfrm>
            <a:off x="611560" y="1412776"/>
            <a:ext cx="6696744" cy="3744416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0">
                <a:schemeClr val="accent1">
                  <a:lumMod val="45000"/>
                  <a:lumOff val="55000"/>
                </a:schemeClr>
              </a:gs>
              <a:gs pos="68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txBody>
          <a:bodyPr vert="horz" lIns="91440" tIns="45720" rIns="91440" bIns="45720" rtlCol="0" anchor="b">
            <a:noAutofit/>
          </a:bodyPr>
          <a:lstStyle>
            <a:lvl1pPr algn="r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it-IT" sz="4000" dirty="0" smtClean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</a:rPr>
              <a:t>Tutto questo porta </a:t>
            </a:r>
          </a:p>
          <a:p>
            <a:pPr algn="ctr"/>
            <a:r>
              <a:rPr lang="it-IT" sz="4000" dirty="0" smtClean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</a:rPr>
              <a:t>all’educazione terapeutica del paziente, intesa come capacità di gestire in maniera ottimale la propria o le proprie patologie.</a:t>
            </a:r>
            <a:endParaRPr lang="it-IT" sz="4000" dirty="0">
              <a:solidFill>
                <a:schemeClr val="accent2">
                  <a:lumMod val="75000"/>
                </a:schemeClr>
              </a:solidFill>
              <a:latin typeface="Cambria" panose="02040503050406030204" pitchFamily="18" charset="0"/>
            </a:endParaRPr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0199" y="4581128"/>
            <a:ext cx="2656209" cy="1927750"/>
          </a:xfrm>
          <a:prstGeom prst="rect">
            <a:avLst/>
          </a:prstGeom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</p:pic>
      <p:sp>
        <p:nvSpPr>
          <p:cNvPr id="3" name="Freccia a destra 2"/>
          <p:cNvSpPr/>
          <p:nvPr/>
        </p:nvSpPr>
        <p:spPr>
          <a:xfrm>
            <a:off x="6804248" y="5157192"/>
            <a:ext cx="720080" cy="432048"/>
          </a:xfrm>
          <a:prstGeom prst="rightArrow">
            <a:avLst>
              <a:gd name="adj1" fmla="val 50000"/>
              <a:gd name="adj2" fmla="val 76455"/>
            </a:avLst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9" name="Connettore 2 8"/>
          <p:cNvCxnSpPr/>
          <p:nvPr/>
        </p:nvCxnSpPr>
        <p:spPr>
          <a:xfrm flipH="1">
            <a:off x="6516216" y="3933056"/>
            <a:ext cx="1008112" cy="792088"/>
          </a:xfrm>
          <a:prstGeom prst="straightConnector1">
            <a:avLst/>
          </a:prstGeom>
          <a:ln w="127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ttore 2 10"/>
          <p:cNvCxnSpPr/>
          <p:nvPr/>
        </p:nvCxnSpPr>
        <p:spPr>
          <a:xfrm flipH="1">
            <a:off x="8240364" y="4006082"/>
            <a:ext cx="792088" cy="691726"/>
          </a:xfrm>
          <a:prstGeom prst="straightConnector1">
            <a:avLst/>
          </a:prstGeom>
          <a:ln w="190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3555401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 txBox="1">
            <a:spLocks/>
          </p:cNvSpPr>
          <p:nvPr/>
        </p:nvSpPr>
        <p:spPr>
          <a:xfrm>
            <a:off x="683568" y="836712"/>
            <a:ext cx="6408712" cy="5328592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0">
                <a:schemeClr val="accent1">
                  <a:lumMod val="45000"/>
                  <a:lumOff val="55000"/>
                </a:schemeClr>
              </a:gs>
              <a:gs pos="69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txBody>
          <a:bodyPr vert="horz" lIns="91440" tIns="45720" rIns="91440" bIns="45720" rtlCol="0" anchor="t">
            <a:noAutofit/>
          </a:bodyPr>
          <a:lstStyle>
            <a:lvl1pPr marL="0" indent="0" algn="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t-IT" sz="3200" dirty="0" smtClean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</a:rPr>
              <a:t>In questo processo la comunicazione tra MMG, infermiere, Farmacia e tutti gli altri soggetti è fondamentale.</a:t>
            </a:r>
          </a:p>
          <a:p>
            <a:pPr algn="ctr"/>
            <a:r>
              <a:rPr lang="it-IT" sz="3200" dirty="0" smtClean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</a:rPr>
              <a:t>Le moderne risorse informatiche devono essere previste per migliorare questo rapporto </a:t>
            </a:r>
          </a:p>
          <a:p>
            <a:pPr algn="ctr"/>
            <a:r>
              <a:rPr lang="it-IT" sz="3200" dirty="0" smtClean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</a:rPr>
              <a:t>(fascicolo sanitario integrato ed informatizzato?)</a:t>
            </a:r>
            <a:endParaRPr lang="it-IT" sz="3200" dirty="0">
              <a:solidFill>
                <a:schemeClr val="accent2">
                  <a:lumMod val="75000"/>
                </a:schemeClr>
              </a:solidFill>
              <a:latin typeface="Cambria" panose="02040503050406030204" pitchFamily="18" charset="0"/>
            </a:endParaRPr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5412809"/>
            <a:ext cx="2993901" cy="1256551"/>
          </a:xfrm>
          <a:prstGeom prst="rect">
            <a:avLst/>
          </a:prstGeom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2280" y="5157192"/>
            <a:ext cx="1924277" cy="648072"/>
          </a:xfrm>
          <a:prstGeom prst="rect">
            <a:avLst/>
          </a:prstGeom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="" xmlns:p14="http://schemas.microsoft.com/office/powerpoint/2010/main" val="2245523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 txBox="1">
            <a:spLocks/>
          </p:cNvSpPr>
          <p:nvPr/>
        </p:nvSpPr>
        <p:spPr>
          <a:xfrm>
            <a:off x="653274" y="1196752"/>
            <a:ext cx="6561843" cy="396044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0">
                <a:schemeClr val="accent1">
                  <a:lumMod val="45000"/>
                  <a:lumOff val="55000"/>
                </a:schemeClr>
              </a:gs>
              <a:gs pos="68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txBody>
          <a:bodyPr vert="horz" lIns="91440" tIns="45720" rIns="91440" bIns="45720" rtlCol="0" anchor="t">
            <a:normAutofit/>
          </a:bodyPr>
          <a:lstStyle>
            <a:lvl1pPr marL="0" indent="0" algn="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t-IT" sz="3200" dirty="0" smtClean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</a:rPr>
              <a:t>Questa integrazione porterebbe ad un netto miglioramento dell’efficienza e della qualità delle cure, con un evidente benessere del paziente ed un importante risparmio di risorse economiche e professionali.</a:t>
            </a:r>
            <a:endParaRPr lang="it-IT" sz="3200" dirty="0">
              <a:solidFill>
                <a:schemeClr val="accent2">
                  <a:lumMod val="75000"/>
                </a:schemeClr>
              </a:solidFill>
              <a:latin typeface="Cambria" panose="02040503050406030204" pitchFamily="18" charset="0"/>
            </a:endParaRPr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2280" y="1844824"/>
            <a:ext cx="1656184" cy="2133985"/>
          </a:xfrm>
          <a:prstGeom prst="rect">
            <a:avLst/>
          </a:prstGeom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4838655"/>
            <a:ext cx="3888432" cy="1657058"/>
          </a:xfrm>
          <a:prstGeom prst="rect">
            <a:avLst/>
          </a:prstGeom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="" xmlns:p14="http://schemas.microsoft.com/office/powerpoint/2010/main" val="1240875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>
          <a:xfrm>
            <a:off x="539552" y="980728"/>
            <a:ext cx="8388000" cy="5566016"/>
          </a:xfrm>
        </p:spPr>
        <p:txBody>
          <a:bodyPr>
            <a:normAutofit/>
          </a:bodyPr>
          <a:lstStyle/>
          <a:p>
            <a:r>
              <a:rPr lang="it-IT" sz="5400" dirty="0" smtClean="0"/>
              <a:t>Metterebbe il medico in condizione di fare il proprio lavoro: </a:t>
            </a:r>
          </a:p>
          <a:p>
            <a:endParaRPr lang="it-IT" sz="5400" dirty="0" smtClean="0"/>
          </a:p>
          <a:p>
            <a:r>
              <a:rPr lang="it-IT" sz="5400" dirty="0" smtClean="0"/>
              <a:t> </a:t>
            </a:r>
            <a:r>
              <a:rPr lang="it-IT" sz="4000" dirty="0" smtClean="0"/>
              <a:t>CIOE’ </a:t>
            </a:r>
            <a:r>
              <a:rPr lang="it-IT" sz="4000" dirty="0" err="1" smtClean="0"/>
              <a:t>DI</a:t>
            </a:r>
            <a:r>
              <a:rPr lang="it-IT" sz="4000" dirty="0" smtClean="0"/>
              <a:t> ASSISTERE I MALATI</a:t>
            </a:r>
            <a:endParaRPr lang="it-IT" sz="4000" dirty="0"/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540296"/>
          </a:xfrm>
        </p:spPr>
        <p:txBody>
          <a:bodyPr>
            <a:normAutofit fontScale="90000"/>
          </a:bodyPr>
          <a:lstStyle/>
          <a:p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>
          <a:xfrm>
            <a:off x="467544" y="5517232"/>
            <a:ext cx="8219256" cy="578768"/>
          </a:xfrm>
        </p:spPr>
        <p:txBody>
          <a:bodyPr/>
          <a:lstStyle/>
          <a:p>
            <a:r>
              <a:rPr lang="it-IT" dirty="0" smtClean="0"/>
              <a:t>        Grazie per la vostra attenzione</a:t>
            </a:r>
            <a:endParaRPr lang="it-IT" dirty="0"/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198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7548" y="332656"/>
            <a:ext cx="8475028" cy="5112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33575" y="276225"/>
            <a:ext cx="5276850" cy="6305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ttangolo 3"/>
          <p:cNvSpPr>
            <a:spLocks noChangeArrowheads="1"/>
          </p:cNvSpPr>
          <p:nvPr/>
        </p:nvSpPr>
        <p:spPr bwMode="auto">
          <a:xfrm>
            <a:off x="36513" y="522288"/>
            <a:ext cx="9085262" cy="708025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altLang="it-IT" sz="2000" b="1">
                <a:solidFill>
                  <a:srgbClr val="FF0000"/>
                </a:solidFill>
                <a:latin typeface="Arial" charset="0"/>
                <a:cs typeface="Arial" charset="0"/>
              </a:rPr>
              <a:t>Indicatori Scompenso nei 233 MMG che hanno trasmesso</a:t>
            </a:r>
          </a:p>
          <a:p>
            <a:pPr algn="ctr"/>
            <a:r>
              <a:rPr lang="it-IT" altLang="it-IT" sz="2000" b="1">
                <a:solidFill>
                  <a:srgbClr val="FF0000"/>
                </a:solidFill>
                <a:latin typeface="Arial" charset="0"/>
                <a:cs typeface="Arial" charset="0"/>
              </a:rPr>
              <a:t>dati che rispettano i criteri minimi di inclusione nelle ultime 2 rilevazioni</a:t>
            </a:r>
          </a:p>
        </p:txBody>
      </p:sp>
      <p:graphicFrame>
        <p:nvGraphicFramePr>
          <p:cNvPr id="3" name="Tabella 2"/>
          <p:cNvGraphicFramePr>
            <a:graphicFrameLocks noGrp="1"/>
          </p:cNvGraphicFramePr>
          <p:nvPr/>
        </p:nvGraphicFramePr>
        <p:xfrm>
          <a:off x="778320" y="1273433"/>
          <a:ext cx="8220102" cy="5484899"/>
        </p:xfrm>
        <a:graphic>
          <a:graphicData uri="http://schemas.openxmlformats.org/drawingml/2006/table">
            <a:tbl>
              <a:tblPr firstRow="1" firstCol="1" bandRow="1"/>
              <a:tblGrid>
                <a:gridCol w="513756"/>
                <a:gridCol w="3009145"/>
                <a:gridCol w="954119"/>
                <a:gridCol w="954119"/>
                <a:gridCol w="1027513"/>
                <a:gridCol w="947546"/>
                <a:gridCol w="813904"/>
              </a:tblGrid>
              <a:tr h="25419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600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 </a:t>
                      </a:r>
                      <a:endParaRPr lang="it-IT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6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 </a:t>
                      </a:r>
                      <a:endParaRPr lang="it-IT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6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2012</a:t>
                      </a:r>
                      <a:endParaRPr lang="it-IT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6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2013</a:t>
                      </a:r>
                      <a:endParaRPr lang="it-IT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6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differenza</a:t>
                      </a:r>
                      <a:endParaRPr lang="it-IT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6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tendenza</a:t>
                      </a:r>
                      <a:endParaRPr lang="it-IT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6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p </a:t>
                      </a:r>
                      <a:endParaRPr lang="it-IT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</a:tr>
              <a:tr h="447371"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6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DESCRIZIONE</a:t>
                      </a:r>
                      <a:endParaRPr lang="it-IT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6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Tot assistiti</a:t>
                      </a:r>
                      <a:endParaRPr lang="it-IT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it-IT" sz="1600" dirty="0">
                          <a:solidFill>
                            <a:srgbClr val="0000FF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341.359</a:t>
                      </a:r>
                      <a:endParaRPr lang="it-IT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it-IT" sz="1600" b="1">
                          <a:solidFill>
                            <a:srgbClr val="0000FF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344.351</a:t>
                      </a:r>
                      <a:endParaRPr lang="it-IT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</a:tr>
              <a:tr h="311967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600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prevalenza Scompenso</a:t>
                      </a:r>
                      <a:endParaRPr lang="it-IT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it-IT" sz="1600" dirty="0">
                          <a:solidFill>
                            <a:srgbClr val="0000FF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1,67%</a:t>
                      </a:r>
                      <a:endParaRPr lang="it-IT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it-IT" sz="1600" b="1" dirty="0">
                          <a:solidFill>
                            <a:srgbClr val="0000FF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1,70%</a:t>
                      </a:r>
                      <a:endParaRPr lang="it-IT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it-IT" sz="1600" dirty="0">
                          <a:solidFill>
                            <a:srgbClr val="0000FF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0,03%</a:t>
                      </a:r>
                      <a:endParaRPr lang="it-IT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600" b="1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=</a:t>
                      </a:r>
                      <a:endParaRPr lang="it-IT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it-IT" sz="16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0,15</a:t>
                      </a:r>
                      <a:endParaRPr lang="it-IT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00413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it-IT" sz="1600" i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con diagnosi negli ultimi 12 mesi</a:t>
                      </a:r>
                      <a:endParaRPr lang="it-IT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it-IT" sz="1600" dirty="0">
                          <a:solidFill>
                            <a:srgbClr val="0000FF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0,3%</a:t>
                      </a:r>
                      <a:endParaRPr lang="it-IT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it-IT" sz="1600" b="1" dirty="0">
                          <a:solidFill>
                            <a:srgbClr val="0000FF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0,2%</a:t>
                      </a:r>
                      <a:endParaRPr lang="it-IT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it-IT" sz="1600" dirty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0,05%</a:t>
                      </a:r>
                      <a:endParaRPr lang="it-IT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600" b="1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=</a:t>
                      </a:r>
                      <a:endParaRPr lang="it-IT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it-IT" sz="16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0,0027</a:t>
                      </a:r>
                      <a:endParaRPr lang="it-IT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433649">
                <a:tc rowSpan="5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6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PROCESSO</a:t>
                      </a:r>
                      <a:endParaRPr lang="it-IT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600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frazione eiezione registrata</a:t>
                      </a:r>
                      <a:endParaRPr lang="it-IT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it-IT" sz="1600">
                          <a:solidFill>
                            <a:srgbClr val="0000FF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49,9%</a:t>
                      </a:r>
                      <a:endParaRPr lang="it-IT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it-IT" sz="1600" b="1">
                          <a:solidFill>
                            <a:srgbClr val="0000FF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53,1%</a:t>
                      </a:r>
                      <a:endParaRPr lang="it-IT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it-IT" sz="1600">
                          <a:solidFill>
                            <a:srgbClr val="0000FF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3,2%</a:t>
                      </a:r>
                      <a:endParaRPr lang="it-IT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6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↑</a:t>
                      </a:r>
                      <a:endParaRPr lang="it-IT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it-IT" sz="16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0,0014</a:t>
                      </a:r>
                      <a:endParaRPr lang="it-IT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15957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600">
                          <a:effectLst/>
                          <a:latin typeface="Calibri"/>
                          <a:ea typeface="Times New Roman"/>
                          <a:cs typeface="Arial"/>
                        </a:rPr>
                        <a:t>registrazione fumo</a:t>
                      </a:r>
                      <a:endParaRPr lang="it-IT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it-IT" sz="1600">
                          <a:solidFill>
                            <a:srgbClr val="0000FF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78,4%</a:t>
                      </a:r>
                      <a:endParaRPr lang="it-IT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it-IT" sz="1600" b="1">
                          <a:solidFill>
                            <a:srgbClr val="0000FF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85,3%</a:t>
                      </a:r>
                      <a:endParaRPr lang="it-IT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it-IT" sz="1600">
                          <a:solidFill>
                            <a:srgbClr val="0000FF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6,9%</a:t>
                      </a:r>
                      <a:endParaRPr lang="it-IT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6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↑↑</a:t>
                      </a:r>
                      <a:endParaRPr lang="it-IT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it-IT" sz="16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&lt;0,0001</a:t>
                      </a:r>
                      <a:endParaRPr lang="it-IT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15957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600">
                          <a:effectLst/>
                          <a:latin typeface="Calibri"/>
                          <a:ea typeface="Times New Roman"/>
                          <a:cs typeface="Arial"/>
                        </a:rPr>
                        <a:t>registrazione peso</a:t>
                      </a:r>
                      <a:endParaRPr lang="it-IT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it-IT" sz="1600">
                          <a:solidFill>
                            <a:srgbClr val="0000FF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70,6%</a:t>
                      </a:r>
                      <a:endParaRPr lang="it-IT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it-IT" sz="1600" b="1">
                          <a:solidFill>
                            <a:srgbClr val="0000FF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73,3%</a:t>
                      </a:r>
                      <a:endParaRPr lang="it-IT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it-IT" sz="1600">
                          <a:solidFill>
                            <a:srgbClr val="0000FF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2,6%</a:t>
                      </a:r>
                      <a:endParaRPr lang="it-IT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6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↑↑</a:t>
                      </a:r>
                      <a:endParaRPr lang="it-IT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it-IT" sz="16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&lt;0,0001</a:t>
                      </a:r>
                      <a:endParaRPr lang="it-IT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87680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600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Registrazione </a:t>
                      </a:r>
                      <a:r>
                        <a:rPr lang="it-IT" sz="1600" dirty="0" err="1">
                          <a:effectLst/>
                          <a:latin typeface="Calibri"/>
                          <a:ea typeface="Times New Roman"/>
                          <a:cs typeface="Arial"/>
                        </a:rPr>
                        <a:t>creatininemia</a:t>
                      </a:r>
                      <a:r>
                        <a:rPr lang="it-IT" sz="1600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 ultimi 15 mesi</a:t>
                      </a:r>
                      <a:endParaRPr lang="it-IT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it-IT" sz="1600" dirty="0">
                          <a:solidFill>
                            <a:srgbClr val="0000FF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57,3%</a:t>
                      </a:r>
                      <a:endParaRPr lang="it-IT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it-IT" sz="1600" b="1" dirty="0">
                          <a:solidFill>
                            <a:srgbClr val="0000FF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61,0%</a:t>
                      </a:r>
                      <a:endParaRPr lang="it-IT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it-IT" sz="1600">
                          <a:solidFill>
                            <a:srgbClr val="0000FF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3,6%</a:t>
                      </a:r>
                      <a:endParaRPr lang="it-IT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6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↑↑</a:t>
                      </a:r>
                      <a:endParaRPr lang="it-IT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it-IT" sz="16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0,001</a:t>
                      </a:r>
                      <a:endParaRPr lang="it-IT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00413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600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Registrazione  ECG ultimi 15 mesi</a:t>
                      </a:r>
                      <a:endParaRPr lang="it-IT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it-IT" sz="1600" dirty="0">
                          <a:solidFill>
                            <a:srgbClr val="0000FF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60,3%</a:t>
                      </a:r>
                      <a:endParaRPr lang="it-IT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it-IT" sz="1600" b="1" dirty="0">
                          <a:solidFill>
                            <a:srgbClr val="0000FF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60,0%</a:t>
                      </a:r>
                      <a:endParaRPr lang="it-IT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it-IT" sz="1600" dirty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-0,34%</a:t>
                      </a:r>
                      <a:endParaRPr lang="it-IT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600" b="1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=</a:t>
                      </a:r>
                      <a:endParaRPr lang="it-IT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it-IT" sz="16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0,6584</a:t>
                      </a:r>
                      <a:endParaRPr lang="it-IT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54195">
                <a:tc rowSpan="6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6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TERAPIA ED ESITI </a:t>
                      </a:r>
                      <a:endParaRPr lang="it-IT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600">
                          <a:effectLst/>
                          <a:latin typeface="Calibri"/>
                          <a:ea typeface="Times New Roman"/>
                          <a:cs typeface="Arial"/>
                        </a:rPr>
                        <a:t>% con diuretici</a:t>
                      </a:r>
                      <a:endParaRPr lang="it-IT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it-IT" sz="1600">
                          <a:solidFill>
                            <a:srgbClr val="0000FF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76,4%</a:t>
                      </a:r>
                      <a:endParaRPr lang="it-IT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it-IT" sz="1600" b="1">
                          <a:solidFill>
                            <a:srgbClr val="0000FF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76,6%</a:t>
                      </a:r>
                      <a:endParaRPr lang="it-IT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it-IT" sz="1600">
                          <a:solidFill>
                            <a:srgbClr val="0000FF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0,21%</a:t>
                      </a:r>
                      <a:endParaRPr lang="it-IT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6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=</a:t>
                      </a:r>
                      <a:endParaRPr lang="it-IT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it-IT" sz="16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0,7366</a:t>
                      </a:r>
                      <a:endParaRPr lang="it-IT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43489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600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% con ACE o </a:t>
                      </a:r>
                      <a:r>
                        <a:rPr lang="it-IT" sz="1600" dirty="0" err="1">
                          <a:effectLst/>
                          <a:latin typeface="Calibri"/>
                          <a:ea typeface="Times New Roman"/>
                          <a:cs typeface="Arial"/>
                        </a:rPr>
                        <a:t>sartani</a:t>
                      </a:r>
                      <a:endParaRPr lang="it-IT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it-IT" sz="1600" dirty="0">
                          <a:solidFill>
                            <a:srgbClr val="0000FF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67,5%</a:t>
                      </a:r>
                      <a:endParaRPr lang="it-IT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it-IT" sz="1600" b="1" dirty="0">
                          <a:solidFill>
                            <a:srgbClr val="0000FF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67,0%</a:t>
                      </a:r>
                      <a:endParaRPr lang="it-IT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it-IT" sz="1600" dirty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-0,45%</a:t>
                      </a:r>
                      <a:endParaRPr lang="it-IT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600" b="1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=</a:t>
                      </a:r>
                      <a:endParaRPr lang="it-IT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it-IT" sz="16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0,4861</a:t>
                      </a:r>
                      <a:endParaRPr lang="it-IT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243840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600">
                          <a:effectLst/>
                          <a:latin typeface="Calibri"/>
                          <a:ea typeface="Times New Roman"/>
                          <a:cs typeface="Arial"/>
                        </a:rPr>
                        <a:t>% con antiaggreganti</a:t>
                      </a:r>
                      <a:endParaRPr lang="it-IT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it-IT" sz="1600">
                          <a:solidFill>
                            <a:srgbClr val="0000FF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52,1%</a:t>
                      </a:r>
                      <a:endParaRPr lang="it-IT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it-IT" sz="1600" b="1">
                          <a:solidFill>
                            <a:srgbClr val="0000FF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53,8%</a:t>
                      </a:r>
                      <a:endParaRPr lang="it-IT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it-IT" sz="1600">
                          <a:solidFill>
                            <a:srgbClr val="0000FF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1,7%</a:t>
                      </a:r>
                      <a:endParaRPr lang="it-IT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6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↑</a:t>
                      </a:r>
                      <a:endParaRPr lang="it-IT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it-IT" sz="16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0,0158</a:t>
                      </a:r>
                      <a:endParaRPr lang="it-IT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300413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600">
                          <a:effectLst/>
                          <a:latin typeface="Calibri"/>
                          <a:ea typeface="Times New Roman"/>
                          <a:cs typeface="Arial"/>
                        </a:rPr>
                        <a:t>% con anticoagulanti</a:t>
                      </a:r>
                      <a:endParaRPr lang="it-IT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it-IT" sz="1600">
                          <a:solidFill>
                            <a:srgbClr val="0000FF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29,1%</a:t>
                      </a:r>
                      <a:endParaRPr lang="it-IT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it-IT" sz="1600" b="1">
                          <a:solidFill>
                            <a:srgbClr val="0000FF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29,4%</a:t>
                      </a:r>
                      <a:endParaRPr lang="it-IT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it-IT" sz="1600">
                          <a:solidFill>
                            <a:srgbClr val="0000FF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0,24%</a:t>
                      </a:r>
                      <a:endParaRPr lang="it-IT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6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=</a:t>
                      </a:r>
                      <a:endParaRPr lang="it-IT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it-IT" sz="16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0,6617</a:t>
                      </a:r>
                      <a:endParaRPr lang="it-IT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87680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600">
                          <a:effectLst/>
                          <a:latin typeface="Calibri"/>
                          <a:ea typeface="Times New Roman"/>
                          <a:cs typeface="Arial"/>
                        </a:rPr>
                        <a:t>% fumatori su soggetti con dato riportato</a:t>
                      </a:r>
                      <a:endParaRPr lang="it-IT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it-IT" sz="1600">
                          <a:solidFill>
                            <a:srgbClr val="0000FF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9,9%</a:t>
                      </a:r>
                      <a:endParaRPr lang="it-IT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it-IT" sz="1600" b="1">
                          <a:solidFill>
                            <a:srgbClr val="0000FF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9,4%</a:t>
                      </a:r>
                      <a:endParaRPr lang="it-IT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it-IT" sz="1600">
                          <a:solidFill>
                            <a:srgbClr val="FF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-0,57%</a:t>
                      </a:r>
                      <a:endParaRPr lang="it-IT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6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=</a:t>
                      </a:r>
                      <a:endParaRPr lang="it-IT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it-IT" sz="1600" b="1">
                          <a:effectLst/>
                          <a:latin typeface="Calibri"/>
                          <a:ea typeface="Times New Roman"/>
                          <a:cs typeface="Arial"/>
                        </a:rPr>
                        <a:t>0,22</a:t>
                      </a:r>
                      <a:endParaRPr lang="it-IT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487680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it-IT" sz="1600">
                          <a:effectLst/>
                          <a:latin typeface="Calibri"/>
                          <a:ea typeface="Times New Roman"/>
                          <a:cs typeface="Arial"/>
                        </a:rPr>
                        <a:t>% con BMI &gt;30 su soggetti con dato riportato</a:t>
                      </a:r>
                      <a:endParaRPr lang="it-IT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it-IT" sz="1600">
                          <a:solidFill>
                            <a:srgbClr val="0000FF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33,0%</a:t>
                      </a:r>
                      <a:endParaRPr lang="it-IT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it-IT" sz="1600" b="1">
                          <a:solidFill>
                            <a:srgbClr val="0000FF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32,4%</a:t>
                      </a:r>
                      <a:endParaRPr lang="it-IT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it-IT" sz="1600">
                          <a:solidFill>
                            <a:srgbClr val="FF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-0,62%</a:t>
                      </a:r>
                      <a:endParaRPr lang="it-IT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600" b="1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Arial"/>
                        </a:rPr>
                        <a:t>=</a:t>
                      </a:r>
                      <a:endParaRPr lang="it-IT" sz="16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it-IT" sz="1600" b="1" dirty="0">
                          <a:effectLst/>
                          <a:latin typeface="Calibri"/>
                          <a:ea typeface="Times New Roman"/>
                          <a:cs typeface="Arial"/>
                        </a:rPr>
                        <a:t>0,4723</a:t>
                      </a:r>
                      <a:endParaRPr lang="it-IT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34820" name="CasellaDiTesto 14"/>
          <p:cNvSpPr txBox="1">
            <a:spLocks noChangeArrowheads="1"/>
          </p:cNvSpPr>
          <p:nvPr/>
        </p:nvSpPr>
        <p:spPr bwMode="auto">
          <a:xfrm>
            <a:off x="93663" y="153988"/>
            <a:ext cx="9028112" cy="338137"/>
          </a:xfrm>
          <a:prstGeom prst="rect">
            <a:avLst/>
          </a:prstGeom>
          <a:solidFill>
            <a:srgbClr val="FFFF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altLang="it-IT" sz="1600">
                <a:latin typeface="Arial" charset="0"/>
                <a:cs typeface="Arial" charset="0"/>
              </a:rPr>
              <a:t>Dal “</a:t>
            </a:r>
            <a:r>
              <a:rPr lang="it-IT" altLang="ja-JP" sz="1600" i="1">
                <a:latin typeface="Arial" charset="0"/>
                <a:cs typeface="Arial" charset="0"/>
              </a:rPr>
              <a:t>Rapporto sullo stato della popolazione bresciana 2013</a:t>
            </a:r>
            <a:r>
              <a:rPr lang="it-IT" altLang="it-IT" sz="1600">
                <a:latin typeface="Arial" charset="0"/>
                <a:cs typeface="Arial" charset="0"/>
              </a:rPr>
              <a:t>”</a:t>
            </a:r>
            <a:r>
              <a:rPr lang="it-IT" altLang="ja-JP" sz="1600">
                <a:latin typeface="Arial" charset="0"/>
                <a:cs typeface="Arial" charset="0"/>
              </a:rPr>
              <a:t> pubblicato sul sito </a:t>
            </a:r>
            <a:r>
              <a:rPr lang="it-IT" altLang="ja-JP" sz="1600">
                <a:latin typeface="Arial" charset="0"/>
                <a:cs typeface="Arial" charset="0"/>
                <a:hlinkClick r:id="rId2"/>
              </a:rPr>
              <a:t>www.aslbrescia.it</a:t>
            </a:r>
            <a:endParaRPr lang="it-IT" altLang="it-IT" sz="1600"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83568" y="2286000"/>
            <a:ext cx="8229600" cy="4572000"/>
          </a:xfrm>
        </p:spPr>
        <p:txBody>
          <a:bodyPr/>
          <a:lstStyle/>
          <a:p>
            <a:r>
              <a:rPr lang="it-IT" dirty="0" smtClean="0"/>
              <a:t>GRAZIE PER LA VOSTRA ATTENZIONE </a:t>
            </a:r>
            <a:endParaRPr lang="it-IT" dirty="0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Immagin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3663" y="1325563"/>
            <a:ext cx="9028112" cy="5059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63" name="CasellaDiTesto 2"/>
          <p:cNvSpPr txBox="1">
            <a:spLocks noChangeArrowheads="1"/>
          </p:cNvSpPr>
          <p:nvPr/>
        </p:nvSpPr>
        <p:spPr bwMode="auto">
          <a:xfrm>
            <a:off x="93663" y="625475"/>
            <a:ext cx="8863012" cy="647700"/>
          </a:xfrm>
          <a:prstGeom prst="rect">
            <a:avLst/>
          </a:prstGeom>
          <a:solidFill>
            <a:srgbClr val="FFFF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altLang="it-IT" b="1">
                <a:solidFill>
                  <a:srgbClr val="FF0000"/>
                </a:solidFill>
                <a:latin typeface="Arial" charset="0"/>
              </a:rPr>
              <a:t>Tassi di prevalenza dello scompenso cardiaco per fasce d’età e sesso</a:t>
            </a:r>
          </a:p>
          <a:p>
            <a:pPr algn="ctr"/>
            <a:r>
              <a:rPr lang="it-IT" altLang="it-IT" b="1">
                <a:solidFill>
                  <a:srgbClr val="FF0000"/>
                </a:solidFill>
                <a:latin typeface="Arial" charset="0"/>
              </a:rPr>
              <a:t>nell’ASL di Brescia nel 2013 </a:t>
            </a:r>
            <a:r>
              <a:rPr lang="it-IT" altLang="it-IT">
                <a:solidFill>
                  <a:srgbClr val="FF0000"/>
                </a:solidFill>
                <a:latin typeface="Arial" charset="0"/>
              </a:rPr>
              <a:t> </a:t>
            </a:r>
          </a:p>
        </p:txBody>
      </p:sp>
      <p:sp>
        <p:nvSpPr>
          <p:cNvPr id="40964" name="CasellaDiTesto 14"/>
          <p:cNvSpPr txBox="1">
            <a:spLocks noChangeArrowheads="1"/>
          </p:cNvSpPr>
          <p:nvPr/>
        </p:nvSpPr>
        <p:spPr bwMode="auto">
          <a:xfrm>
            <a:off x="93663" y="153988"/>
            <a:ext cx="9028112" cy="338137"/>
          </a:xfrm>
          <a:prstGeom prst="rect">
            <a:avLst/>
          </a:prstGeom>
          <a:solidFill>
            <a:srgbClr val="FFFF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altLang="it-IT" sz="1600">
                <a:latin typeface="Arial" charset="0"/>
                <a:cs typeface="Arial" charset="0"/>
              </a:rPr>
              <a:t>Dal “</a:t>
            </a:r>
            <a:r>
              <a:rPr lang="it-IT" altLang="ja-JP" sz="1600" i="1">
                <a:latin typeface="Arial" charset="0"/>
                <a:cs typeface="Arial" charset="0"/>
              </a:rPr>
              <a:t>Rapporto sullo stato della popolazione bresciana 2013</a:t>
            </a:r>
            <a:r>
              <a:rPr lang="it-IT" altLang="it-IT" sz="1600">
                <a:latin typeface="Arial" charset="0"/>
                <a:cs typeface="Arial" charset="0"/>
              </a:rPr>
              <a:t>”</a:t>
            </a:r>
            <a:r>
              <a:rPr lang="it-IT" altLang="ja-JP" sz="1600">
                <a:latin typeface="Arial" charset="0"/>
                <a:cs typeface="Arial" charset="0"/>
              </a:rPr>
              <a:t> pubblicato sul sito </a:t>
            </a:r>
            <a:r>
              <a:rPr lang="it-IT" altLang="ja-JP" sz="1600">
                <a:latin typeface="Arial" charset="0"/>
                <a:cs typeface="Arial" charset="0"/>
                <a:hlinkClick r:id="rId3"/>
              </a:rPr>
              <a:t>www.aslbrescia.it</a:t>
            </a:r>
            <a:endParaRPr lang="it-IT" altLang="it-IT" sz="1600">
              <a:latin typeface="Arial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Text Box 1"/>
          <p:cNvSpPr txBox="1">
            <a:spLocks noChangeArrowheads="1"/>
          </p:cNvSpPr>
          <p:nvPr/>
        </p:nvSpPr>
        <p:spPr bwMode="auto">
          <a:xfrm>
            <a:off x="2100263" y="260350"/>
            <a:ext cx="5983287" cy="1152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360" tIns="44280" rIns="90360" bIns="4428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5pPr>
            <a:lvl6pPr marL="25146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6pPr>
            <a:lvl7pPr marL="29718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7pPr>
            <a:lvl8pPr marL="34290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8pPr>
            <a:lvl9pPr marL="38862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9pPr>
          </a:lstStyle>
          <a:p>
            <a:pPr algn="l">
              <a:lnSpc>
                <a:spcPct val="90000"/>
              </a:lnSpc>
              <a:buClrTx/>
              <a:buFontTx/>
              <a:buNone/>
              <a:defRPr/>
            </a:pPr>
            <a:r>
              <a:rPr lang="it-IT" altLang="it-IT" sz="54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6" charset="0"/>
                <a:cs typeface="Times New Roman" pitchFamily="16" charset="0"/>
              </a:rPr>
              <a:t>     Diagnosi</a:t>
            </a:r>
          </a:p>
        </p:txBody>
      </p:sp>
      <p:sp>
        <p:nvSpPr>
          <p:cNvPr id="55298" name="Text Box 2"/>
          <p:cNvSpPr txBox="1">
            <a:spLocks noChangeArrowheads="1"/>
          </p:cNvSpPr>
          <p:nvPr/>
        </p:nvSpPr>
        <p:spPr bwMode="auto">
          <a:xfrm>
            <a:off x="323528" y="1196752"/>
            <a:ext cx="8491860" cy="54993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360" tIns="44280" rIns="90360" bIns="44280"/>
          <a:lstStyle>
            <a:lvl1pPr marL="428625" indent="-428625">
              <a:tabLst>
                <a:tab pos="428625" algn="l"/>
                <a:tab pos="876300" algn="l"/>
                <a:tab pos="1325563" algn="l"/>
                <a:tab pos="1774825" algn="l"/>
                <a:tab pos="2224088" algn="l"/>
                <a:tab pos="2673350" algn="l"/>
                <a:tab pos="3122613" algn="l"/>
                <a:tab pos="3571875" algn="l"/>
                <a:tab pos="4021138" algn="l"/>
                <a:tab pos="4470400" algn="l"/>
                <a:tab pos="4919663" algn="l"/>
                <a:tab pos="5368925" algn="l"/>
                <a:tab pos="5818188" algn="l"/>
                <a:tab pos="6267450" algn="l"/>
                <a:tab pos="6716713" algn="l"/>
                <a:tab pos="7165975" algn="l"/>
                <a:tab pos="7615238" algn="l"/>
                <a:tab pos="8064500" algn="l"/>
                <a:tab pos="8513763" algn="l"/>
                <a:tab pos="8963025" algn="l"/>
                <a:tab pos="9412288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1pPr>
            <a:lvl2pPr marL="960438" indent="-336550">
              <a:tabLst>
                <a:tab pos="428625" algn="l"/>
                <a:tab pos="876300" algn="l"/>
                <a:tab pos="1325563" algn="l"/>
                <a:tab pos="1774825" algn="l"/>
                <a:tab pos="2224088" algn="l"/>
                <a:tab pos="2673350" algn="l"/>
                <a:tab pos="3122613" algn="l"/>
                <a:tab pos="3571875" algn="l"/>
                <a:tab pos="4021138" algn="l"/>
                <a:tab pos="4470400" algn="l"/>
                <a:tab pos="4919663" algn="l"/>
                <a:tab pos="5368925" algn="l"/>
                <a:tab pos="5818188" algn="l"/>
                <a:tab pos="6267450" algn="l"/>
                <a:tab pos="6716713" algn="l"/>
                <a:tab pos="7165975" algn="l"/>
                <a:tab pos="7615238" algn="l"/>
                <a:tab pos="8064500" algn="l"/>
                <a:tab pos="8513763" algn="l"/>
                <a:tab pos="8963025" algn="l"/>
                <a:tab pos="9412288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2pPr>
            <a:lvl3pPr marL="1503363" indent="-352425">
              <a:tabLst>
                <a:tab pos="428625" algn="l"/>
                <a:tab pos="876300" algn="l"/>
                <a:tab pos="1325563" algn="l"/>
                <a:tab pos="1774825" algn="l"/>
                <a:tab pos="2224088" algn="l"/>
                <a:tab pos="2673350" algn="l"/>
                <a:tab pos="3122613" algn="l"/>
                <a:tab pos="3571875" algn="l"/>
                <a:tab pos="4021138" algn="l"/>
                <a:tab pos="4470400" algn="l"/>
                <a:tab pos="4919663" algn="l"/>
                <a:tab pos="5368925" algn="l"/>
                <a:tab pos="5818188" algn="l"/>
                <a:tab pos="6267450" algn="l"/>
                <a:tab pos="6716713" algn="l"/>
                <a:tab pos="7165975" algn="l"/>
                <a:tab pos="7615238" algn="l"/>
                <a:tab pos="8064500" algn="l"/>
                <a:tab pos="8513763" algn="l"/>
                <a:tab pos="8963025" algn="l"/>
                <a:tab pos="9412288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3pPr>
            <a:lvl4pPr>
              <a:tabLst>
                <a:tab pos="428625" algn="l"/>
                <a:tab pos="876300" algn="l"/>
                <a:tab pos="1325563" algn="l"/>
                <a:tab pos="1774825" algn="l"/>
                <a:tab pos="2224088" algn="l"/>
                <a:tab pos="2673350" algn="l"/>
                <a:tab pos="3122613" algn="l"/>
                <a:tab pos="3571875" algn="l"/>
                <a:tab pos="4021138" algn="l"/>
                <a:tab pos="4470400" algn="l"/>
                <a:tab pos="4919663" algn="l"/>
                <a:tab pos="5368925" algn="l"/>
                <a:tab pos="5818188" algn="l"/>
                <a:tab pos="6267450" algn="l"/>
                <a:tab pos="6716713" algn="l"/>
                <a:tab pos="7165975" algn="l"/>
                <a:tab pos="7615238" algn="l"/>
                <a:tab pos="8064500" algn="l"/>
                <a:tab pos="8513763" algn="l"/>
                <a:tab pos="8963025" algn="l"/>
                <a:tab pos="9412288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4pPr>
            <a:lvl5pPr>
              <a:tabLst>
                <a:tab pos="428625" algn="l"/>
                <a:tab pos="876300" algn="l"/>
                <a:tab pos="1325563" algn="l"/>
                <a:tab pos="1774825" algn="l"/>
                <a:tab pos="2224088" algn="l"/>
                <a:tab pos="2673350" algn="l"/>
                <a:tab pos="3122613" algn="l"/>
                <a:tab pos="3571875" algn="l"/>
                <a:tab pos="4021138" algn="l"/>
                <a:tab pos="4470400" algn="l"/>
                <a:tab pos="4919663" algn="l"/>
                <a:tab pos="5368925" algn="l"/>
                <a:tab pos="5818188" algn="l"/>
                <a:tab pos="6267450" algn="l"/>
                <a:tab pos="6716713" algn="l"/>
                <a:tab pos="7165975" algn="l"/>
                <a:tab pos="7615238" algn="l"/>
                <a:tab pos="8064500" algn="l"/>
                <a:tab pos="8513763" algn="l"/>
                <a:tab pos="8963025" algn="l"/>
                <a:tab pos="9412288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5pPr>
            <a:lvl6pPr marL="25146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28625" algn="l"/>
                <a:tab pos="876300" algn="l"/>
                <a:tab pos="1325563" algn="l"/>
                <a:tab pos="1774825" algn="l"/>
                <a:tab pos="2224088" algn="l"/>
                <a:tab pos="2673350" algn="l"/>
                <a:tab pos="3122613" algn="l"/>
                <a:tab pos="3571875" algn="l"/>
                <a:tab pos="4021138" algn="l"/>
                <a:tab pos="4470400" algn="l"/>
                <a:tab pos="4919663" algn="l"/>
                <a:tab pos="5368925" algn="l"/>
                <a:tab pos="5818188" algn="l"/>
                <a:tab pos="6267450" algn="l"/>
                <a:tab pos="6716713" algn="l"/>
                <a:tab pos="7165975" algn="l"/>
                <a:tab pos="7615238" algn="l"/>
                <a:tab pos="8064500" algn="l"/>
                <a:tab pos="8513763" algn="l"/>
                <a:tab pos="8963025" algn="l"/>
                <a:tab pos="9412288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6pPr>
            <a:lvl7pPr marL="29718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28625" algn="l"/>
                <a:tab pos="876300" algn="l"/>
                <a:tab pos="1325563" algn="l"/>
                <a:tab pos="1774825" algn="l"/>
                <a:tab pos="2224088" algn="l"/>
                <a:tab pos="2673350" algn="l"/>
                <a:tab pos="3122613" algn="l"/>
                <a:tab pos="3571875" algn="l"/>
                <a:tab pos="4021138" algn="l"/>
                <a:tab pos="4470400" algn="l"/>
                <a:tab pos="4919663" algn="l"/>
                <a:tab pos="5368925" algn="l"/>
                <a:tab pos="5818188" algn="l"/>
                <a:tab pos="6267450" algn="l"/>
                <a:tab pos="6716713" algn="l"/>
                <a:tab pos="7165975" algn="l"/>
                <a:tab pos="7615238" algn="l"/>
                <a:tab pos="8064500" algn="l"/>
                <a:tab pos="8513763" algn="l"/>
                <a:tab pos="8963025" algn="l"/>
                <a:tab pos="9412288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7pPr>
            <a:lvl8pPr marL="34290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28625" algn="l"/>
                <a:tab pos="876300" algn="l"/>
                <a:tab pos="1325563" algn="l"/>
                <a:tab pos="1774825" algn="l"/>
                <a:tab pos="2224088" algn="l"/>
                <a:tab pos="2673350" algn="l"/>
                <a:tab pos="3122613" algn="l"/>
                <a:tab pos="3571875" algn="l"/>
                <a:tab pos="4021138" algn="l"/>
                <a:tab pos="4470400" algn="l"/>
                <a:tab pos="4919663" algn="l"/>
                <a:tab pos="5368925" algn="l"/>
                <a:tab pos="5818188" algn="l"/>
                <a:tab pos="6267450" algn="l"/>
                <a:tab pos="6716713" algn="l"/>
                <a:tab pos="7165975" algn="l"/>
                <a:tab pos="7615238" algn="l"/>
                <a:tab pos="8064500" algn="l"/>
                <a:tab pos="8513763" algn="l"/>
                <a:tab pos="8963025" algn="l"/>
                <a:tab pos="9412288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8pPr>
            <a:lvl9pPr marL="38862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28625" algn="l"/>
                <a:tab pos="876300" algn="l"/>
                <a:tab pos="1325563" algn="l"/>
                <a:tab pos="1774825" algn="l"/>
                <a:tab pos="2224088" algn="l"/>
                <a:tab pos="2673350" algn="l"/>
                <a:tab pos="3122613" algn="l"/>
                <a:tab pos="3571875" algn="l"/>
                <a:tab pos="4021138" algn="l"/>
                <a:tab pos="4470400" algn="l"/>
                <a:tab pos="4919663" algn="l"/>
                <a:tab pos="5368925" algn="l"/>
                <a:tab pos="5818188" algn="l"/>
                <a:tab pos="6267450" algn="l"/>
                <a:tab pos="6716713" algn="l"/>
                <a:tab pos="7165975" algn="l"/>
                <a:tab pos="7615238" algn="l"/>
                <a:tab pos="8064500" algn="l"/>
                <a:tab pos="8513763" algn="l"/>
                <a:tab pos="8963025" algn="l"/>
                <a:tab pos="9412288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9pPr>
          </a:lstStyle>
          <a:p>
            <a:pPr algn="l">
              <a:spcBef>
                <a:spcPts val="800"/>
              </a:spcBef>
              <a:buClr>
                <a:srgbClr val="FC0000"/>
              </a:buClr>
              <a:buFont typeface="Wingdings" charset="2"/>
              <a:buChar char=""/>
              <a:defRPr/>
            </a:pPr>
            <a:r>
              <a:rPr lang="it-IT" altLang="it-IT" sz="32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Anamnesi</a:t>
            </a:r>
          </a:p>
          <a:p>
            <a:pPr lvl="1" algn="l">
              <a:spcBef>
                <a:spcPts val="675"/>
              </a:spcBef>
              <a:buClr>
                <a:srgbClr val="FC0000"/>
              </a:buClr>
              <a:buFont typeface="Wingdings" charset="2"/>
              <a:buChar char=""/>
              <a:defRPr/>
            </a:pPr>
            <a:r>
              <a:rPr lang="it-IT" altLang="it-IT" sz="1800" b="1" i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Criteri maggiori</a:t>
            </a:r>
            <a:r>
              <a:rPr lang="it-IT" altLang="it-IT" sz="18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: dispnea parossistica notturna, ortopnea,               storia di edema polmonare.</a:t>
            </a:r>
          </a:p>
          <a:p>
            <a:pPr lvl="1" algn="l">
              <a:spcBef>
                <a:spcPts val="675"/>
              </a:spcBef>
              <a:buClr>
                <a:srgbClr val="FC0000"/>
              </a:buClr>
              <a:buFont typeface="Wingdings" charset="2"/>
              <a:buChar char=""/>
              <a:defRPr/>
            </a:pPr>
            <a:endParaRPr lang="it-IT" altLang="it-IT" sz="1800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lvl="1" algn="l">
              <a:spcBef>
                <a:spcPts val="675"/>
              </a:spcBef>
              <a:buClr>
                <a:srgbClr val="FC0000"/>
              </a:buClr>
              <a:buFont typeface="Wingdings" charset="2"/>
              <a:buChar char=""/>
              <a:defRPr/>
            </a:pPr>
            <a:r>
              <a:rPr lang="it-IT" altLang="it-IT" sz="1800" b="1" i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Criteri minori: </a:t>
            </a:r>
            <a:r>
              <a:rPr lang="it-IT" altLang="it-IT" sz="18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dispnea da sforzo, tosse notturna, storia di edemi declivi. </a:t>
            </a:r>
          </a:p>
          <a:p>
            <a:pPr lvl="1" algn="l">
              <a:spcBef>
                <a:spcPts val="675"/>
              </a:spcBef>
              <a:buClr>
                <a:srgbClr val="FC0000"/>
              </a:buClr>
              <a:buFont typeface="Wingdings" charset="2"/>
              <a:buChar char=""/>
              <a:defRPr/>
            </a:pPr>
            <a:endParaRPr lang="it-IT" altLang="it-IT" sz="1800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lvl="1" algn="l">
              <a:spcBef>
                <a:spcPts val="675"/>
              </a:spcBef>
              <a:buClr>
                <a:srgbClr val="FC0000"/>
              </a:buClr>
              <a:buFont typeface="Wingdings" charset="2"/>
              <a:buChar char=""/>
              <a:defRPr/>
            </a:pPr>
            <a:r>
              <a:rPr lang="it-IT" altLang="it-IT" sz="18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Storia di problemi cardiovascolari che frequentemente danno scompenso</a:t>
            </a:r>
          </a:p>
          <a:p>
            <a:pPr lvl="2" algn="l">
              <a:spcBef>
                <a:spcPts val="600"/>
              </a:spcBef>
              <a:buClr>
                <a:srgbClr val="FC0000"/>
              </a:buClr>
              <a:buFont typeface="Wingdings" charset="2"/>
              <a:buChar char=""/>
              <a:defRPr/>
            </a:pPr>
            <a:r>
              <a:rPr lang="it-IT" altLang="it-IT" sz="1400" b="1" i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ipertensione, pregresso infarto, diabete, </a:t>
            </a:r>
            <a:r>
              <a:rPr lang="it-IT" altLang="it-IT" sz="1400" b="1" i="1" dirty="0" err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valvulopatie</a:t>
            </a:r>
            <a:endParaRPr lang="it-IT" altLang="it-IT" sz="1400" b="1" i="1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lvl="1" algn="l">
              <a:spcBef>
                <a:spcPts val="675"/>
              </a:spcBef>
              <a:buClr>
                <a:srgbClr val="FC0000"/>
              </a:buClr>
              <a:buFont typeface="Wingdings" charset="2"/>
              <a:buChar char=""/>
              <a:defRPr/>
            </a:pPr>
            <a:endParaRPr lang="it-IT" altLang="it-IT" sz="1800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lvl="1" algn="l">
              <a:spcBef>
                <a:spcPts val="675"/>
              </a:spcBef>
              <a:buClr>
                <a:srgbClr val="FC0000"/>
              </a:buClr>
              <a:buFont typeface="Wingdings" charset="2"/>
              <a:buChar char=""/>
              <a:defRPr/>
            </a:pPr>
            <a:r>
              <a:rPr lang="it-IT" altLang="it-IT" sz="18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Classe New York </a:t>
            </a:r>
            <a:r>
              <a:rPr lang="it-IT" altLang="it-IT" sz="1800" dirty="0" err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Heart</a:t>
            </a:r>
            <a:r>
              <a:rPr lang="it-IT" altLang="it-IT" sz="18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it-IT" altLang="it-IT" sz="1800" dirty="0" err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Association</a:t>
            </a:r>
            <a:r>
              <a:rPr lang="it-IT" altLang="it-IT" sz="18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(</a:t>
            </a:r>
            <a:r>
              <a:rPr lang="it-IT" altLang="it-IT" sz="18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NYHA</a:t>
            </a:r>
            <a:r>
              <a:rPr lang="it-IT" altLang="it-IT" sz="18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):</a:t>
            </a:r>
          </a:p>
          <a:p>
            <a:pPr lvl="2" algn="l">
              <a:spcBef>
                <a:spcPts val="600"/>
              </a:spcBef>
              <a:buClr>
                <a:srgbClr val="FC0000"/>
              </a:buClr>
              <a:buFont typeface="Wingdings" charset="2"/>
              <a:buChar char=""/>
              <a:defRPr/>
            </a:pPr>
            <a:r>
              <a:rPr lang="it-IT" altLang="it-IT" sz="14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I 	dispnea per sforzi intensi</a:t>
            </a:r>
          </a:p>
          <a:p>
            <a:pPr lvl="2" algn="l">
              <a:spcBef>
                <a:spcPts val="600"/>
              </a:spcBef>
              <a:buClr>
                <a:srgbClr val="FC0000"/>
              </a:buClr>
              <a:buFont typeface="Wingdings" charset="2"/>
              <a:buChar char=""/>
              <a:defRPr/>
            </a:pPr>
            <a:r>
              <a:rPr lang="it-IT" altLang="it-IT" sz="14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II	dispnea per sforzi moderati</a:t>
            </a:r>
          </a:p>
          <a:p>
            <a:pPr lvl="2" algn="l">
              <a:spcBef>
                <a:spcPts val="600"/>
              </a:spcBef>
              <a:buClr>
                <a:srgbClr val="FC0000"/>
              </a:buClr>
              <a:buFont typeface="Wingdings" charset="2"/>
              <a:buChar char=""/>
              <a:defRPr/>
            </a:pPr>
            <a:r>
              <a:rPr lang="it-IT" altLang="it-IT" sz="14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III	dispnea per sforzi lievi</a:t>
            </a:r>
          </a:p>
          <a:p>
            <a:pPr lvl="2" algn="l">
              <a:spcBef>
                <a:spcPts val="600"/>
              </a:spcBef>
              <a:buClr>
                <a:srgbClr val="FC0000"/>
              </a:buClr>
              <a:buFont typeface="Wingdings" charset="2"/>
              <a:buChar char=""/>
              <a:defRPr/>
            </a:pPr>
            <a:r>
              <a:rPr lang="it-IT" altLang="it-IT" sz="14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IV	dispnea a riposo</a:t>
            </a:r>
          </a:p>
          <a:p>
            <a:pPr lvl="1" algn="l">
              <a:spcBef>
                <a:spcPts val="600"/>
              </a:spcBef>
              <a:buClrTx/>
              <a:buFontTx/>
              <a:buNone/>
              <a:defRPr/>
            </a:pPr>
            <a:endParaRPr lang="it-IT" altLang="it-IT" sz="1400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3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0825" y="188913"/>
            <a:ext cx="5616575" cy="357346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sp>
        <p:nvSpPr>
          <p:cNvPr id="38914" name="Rectangle 2"/>
          <p:cNvSpPr>
            <a:spLocks noChangeArrowheads="1"/>
          </p:cNvSpPr>
          <p:nvPr/>
        </p:nvSpPr>
        <p:spPr bwMode="auto">
          <a:xfrm>
            <a:off x="250825" y="4005263"/>
            <a:ext cx="8351838" cy="26543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l">
              <a:lnSpc>
                <a:spcPct val="100000"/>
              </a:lnSpc>
              <a:spcBef>
                <a:spcPct val="0"/>
              </a:spcBef>
              <a:buClr>
                <a:srgbClr val="000066"/>
              </a:buClr>
              <a:buFont typeface="Calibri" pitchFamily="34" charset="0"/>
              <a:buNone/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280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Ritardare l’evoluzione da disfunzione a scompenso in </a:t>
            </a:r>
            <a:r>
              <a:rPr lang="en-GB" sz="2800" u="sng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disfunzione sistolica conclamata senza storia di IMA</a:t>
            </a:r>
            <a:r>
              <a:rPr lang="en-GB" sz="280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: </a:t>
            </a:r>
          </a:p>
          <a:p>
            <a:pPr algn="l">
              <a:lnSpc>
                <a:spcPct val="100000"/>
              </a:lnSpc>
              <a:spcBef>
                <a:spcPct val="0"/>
              </a:spcBef>
              <a:buClr>
                <a:srgbClr val="000066"/>
              </a:buClr>
              <a:buFont typeface="Calibri" pitchFamily="34" charset="0"/>
              <a:buNone/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280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- Utilizzo ACE-inibitori, Beta-bloccanti, </a:t>
            </a:r>
          </a:p>
          <a:p>
            <a:pPr algn="l">
              <a:lnSpc>
                <a:spcPct val="100000"/>
              </a:lnSpc>
              <a:spcBef>
                <a:spcPct val="0"/>
              </a:spcBef>
              <a:buClr>
                <a:srgbClr val="000066"/>
              </a:buClr>
              <a:buFont typeface="Calibri" pitchFamily="34" charset="0"/>
              <a:buNone/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280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- Controllo della frequenza cardiaca e/o invio per valutazione di cardioversione in tachiaritmie s.v.</a:t>
            </a:r>
          </a:p>
          <a:p>
            <a:pPr algn="l">
              <a:lnSpc>
                <a:spcPct val="100000"/>
              </a:lnSpc>
              <a:spcBef>
                <a:spcPct val="0"/>
              </a:spcBef>
              <a:buClr>
                <a:srgbClr val="000066"/>
              </a:buClr>
              <a:buFont typeface="Calibri" pitchFamily="34" charset="0"/>
              <a:buNone/>
              <a:tabLst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280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- Invio allo specialista per malattie valvolari</a:t>
            </a:r>
          </a:p>
        </p:txBody>
      </p:sp>
      <p:sp>
        <p:nvSpPr>
          <p:cNvPr id="38915" name="Oval 3"/>
          <p:cNvSpPr>
            <a:spLocks noChangeArrowheads="1"/>
          </p:cNvSpPr>
          <p:nvPr/>
        </p:nvSpPr>
        <p:spPr bwMode="auto">
          <a:xfrm>
            <a:off x="323850" y="1700213"/>
            <a:ext cx="5256213" cy="649287"/>
          </a:xfrm>
          <a:prstGeom prst="ellipse">
            <a:avLst/>
          </a:prstGeom>
          <a:noFill/>
          <a:ln w="19080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  <p:sp>
        <p:nvSpPr>
          <p:cNvPr id="38920" name="AutoShape 8"/>
          <p:cNvSpPr>
            <a:spLocks noChangeArrowheads="1"/>
          </p:cNvSpPr>
          <p:nvPr/>
        </p:nvSpPr>
        <p:spPr bwMode="auto">
          <a:xfrm rot="4860000">
            <a:off x="864394" y="2743994"/>
            <a:ext cx="1944688" cy="1009650"/>
          </a:xfrm>
          <a:prstGeom prst="rightArrow">
            <a:avLst>
              <a:gd name="adj1" fmla="val 50000"/>
              <a:gd name="adj2" fmla="val 48153"/>
            </a:avLst>
          </a:prstGeom>
          <a:solidFill>
            <a:srgbClr val="33CCCC"/>
          </a:solidFill>
          <a:ln w="9398">
            <a:solidFill>
              <a:srgbClr val="00808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389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2" dur="500"/>
                                        <p:tgtEl>
                                          <p:spTgt spid="389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7" dur="500"/>
                                        <p:tgtEl>
                                          <p:spTgt spid="389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0" dur="500"/>
                                        <p:tgtEl>
                                          <p:spTgt spid="389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3" dur="500"/>
                                        <p:tgtEl>
                                          <p:spTgt spid="389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6" dur="500"/>
                                        <p:tgtEl>
                                          <p:spTgt spid="389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15" grpId="0" animBg="1"/>
      <p:bldP spid="38920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Tito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250825" y="1484313"/>
            <a:ext cx="8642350" cy="5335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5pPr>
            <a:lvl6pPr marL="25146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6pPr>
            <a:lvl7pPr marL="29718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7pPr>
            <a:lvl8pPr marL="34290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8pPr>
            <a:lvl9pPr marL="38862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9pPr>
          </a:lstStyle>
          <a:p>
            <a:pPr>
              <a:buClrTx/>
              <a:buFontTx/>
              <a:buNone/>
              <a:defRPr/>
            </a:pPr>
            <a:r>
              <a:rPr lang="it-IT" altLang="it-IT" sz="4000" b="1" smtClean="0">
                <a:solidFill>
                  <a:srgbClr val="82FF8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6" charset="0"/>
                <a:cs typeface="Times New Roman" pitchFamily="16" charset="0"/>
              </a:rPr>
              <a:t>• </a:t>
            </a:r>
            <a:r>
              <a:rPr lang="it-IT" altLang="it-IT" sz="3600" b="1" smtClean="0">
                <a:solidFill>
                  <a:srgbClr val="82FF8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6" charset="0"/>
                <a:cs typeface="Times New Roman" pitchFamily="16" charset="0"/>
              </a:rPr>
              <a:t>Sintomi tipici</a:t>
            </a:r>
          </a:p>
          <a:p>
            <a:pPr>
              <a:buClrTx/>
              <a:buFontTx/>
              <a:buNone/>
              <a:defRPr/>
            </a:pPr>
            <a:r>
              <a:rPr lang="it-IT" altLang="it-IT" sz="2800" b="1" i="1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6" charset="0"/>
                <a:cs typeface="Times New Roman" pitchFamily="16" charset="0"/>
              </a:rPr>
              <a:t>(dispnea a riposo o da sforzo, affaticabilità, astenia)</a:t>
            </a:r>
          </a:p>
          <a:p>
            <a:pPr>
              <a:buClrTx/>
              <a:buFontTx/>
              <a:buNone/>
              <a:defRPr/>
            </a:pPr>
            <a:r>
              <a:rPr lang="it-IT" altLang="it-IT" sz="3600" b="1" smtClean="0">
                <a:solidFill>
                  <a:srgbClr val="82FF8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6" charset="0"/>
                <a:cs typeface="Times New Roman" pitchFamily="16" charset="0"/>
              </a:rPr>
              <a:t>• Segni tipici</a:t>
            </a:r>
          </a:p>
          <a:p>
            <a:pPr>
              <a:buClrTx/>
              <a:buFontTx/>
              <a:buNone/>
              <a:defRPr/>
            </a:pPr>
            <a:r>
              <a:rPr lang="it-IT" altLang="it-IT" sz="2800" b="1" i="1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6" charset="0"/>
                <a:cs typeface="Times New Roman" pitchFamily="16" charset="0"/>
              </a:rPr>
              <a:t>(tachicardia, tachipnea, rantoli polmonari, versamento pleurico, elevata pressione giugulare, edema periferico, epatomegalia)</a:t>
            </a:r>
          </a:p>
          <a:p>
            <a:pPr>
              <a:buClrTx/>
              <a:buFontTx/>
              <a:buNone/>
              <a:defRPr/>
            </a:pPr>
            <a:r>
              <a:rPr lang="it-IT" altLang="it-IT" sz="3600" b="1" smtClean="0">
                <a:solidFill>
                  <a:srgbClr val="82FF8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6" charset="0"/>
                <a:cs typeface="Times New Roman" pitchFamily="16" charset="0"/>
              </a:rPr>
              <a:t>• Evidenza oggettiva di anomalia cardiaca, strutturale o funzionale, a riposo</a:t>
            </a:r>
          </a:p>
          <a:p>
            <a:pPr>
              <a:buClrTx/>
              <a:buFontTx/>
              <a:buNone/>
              <a:defRPr/>
            </a:pPr>
            <a:r>
              <a:rPr lang="it-IT" altLang="it-IT" sz="2800" b="1" i="1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6" charset="0"/>
                <a:cs typeface="Times New Roman" pitchFamily="16" charset="0"/>
              </a:rPr>
              <a:t>(cardiomegalia, terzo tono, soffi cardiaci, alterazioni all’ecocardiogramma, elevati livelli di peptide natriuretico)</a:t>
            </a:r>
          </a:p>
        </p:txBody>
      </p:sp>
      <p:sp>
        <p:nvSpPr>
          <p:cNvPr id="21506" name="Rectangle 2"/>
          <p:cNvSpPr>
            <a:spLocks noChangeArrowheads="1"/>
          </p:cNvSpPr>
          <p:nvPr/>
        </p:nvSpPr>
        <p:spPr bwMode="auto">
          <a:xfrm>
            <a:off x="467544" y="100484"/>
            <a:ext cx="9144001" cy="1384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5pPr>
            <a:lvl6pPr marL="25146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6pPr>
            <a:lvl7pPr marL="29718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7pPr>
            <a:lvl8pPr marL="34290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8pPr>
            <a:lvl9pPr marL="38862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9pPr>
          </a:lstStyle>
          <a:p>
            <a:pPr>
              <a:buClrTx/>
              <a:buFontTx/>
              <a:buNone/>
              <a:defRPr/>
            </a:pPr>
            <a:r>
              <a:rPr lang="it-IT" altLang="it-IT" sz="4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6" charset="0"/>
                <a:cs typeface="Times New Roman" pitchFamily="16" charset="0"/>
              </a:rPr>
              <a:t>Scompenso Cardiaco </a:t>
            </a:r>
            <a:br>
              <a:rPr lang="it-IT" altLang="it-IT" sz="4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6" charset="0"/>
                <a:cs typeface="Times New Roman" pitchFamily="16" charset="0"/>
              </a:rPr>
            </a:br>
            <a:r>
              <a:rPr lang="it-IT" altLang="it-IT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6" charset="0"/>
                <a:cs typeface="Times New Roman" pitchFamily="16" charset="0"/>
              </a:rPr>
              <a:t>Definizione ESC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Text Box 1"/>
          <p:cNvSpPr txBox="1">
            <a:spLocks noChangeArrowheads="1"/>
          </p:cNvSpPr>
          <p:nvPr/>
        </p:nvSpPr>
        <p:spPr bwMode="auto">
          <a:xfrm>
            <a:off x="2100263" y="260350"/>
            <a:ext cx="5983287" cy="1152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360" tIns="44280" rIns="90360" bIns="4428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5pPr>
            <a:lvl6pPr marL="25146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6pPr>
            <a:lvl7pPr marL="29718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7pPr>
            <a:lvl8pPr marL="34290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8pPr>
            <a:lvl9pPr marL="38862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9pPr>
          </a:lstStyle>
          <a:p>
            <a:pPr algn="l">
              <a:lnSpc>
                <a:spcPct val="90000"/>
              </a:lnSpc>
              <a:buClrTx/>
              <a:buFontTx/>
              <a:buNone/>
              <a:defRPr/>
            </a:pPr>
            <a:r>
              <a:rPr lang="it-IT" altLang="it-IT" sz="54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6" charset="0"/>
                <a:cs typeface="Times New Roman" pitchFamily="16" charset="0"/>
              </a:rPr>
              <a:t>     Diagnosi</a:t>
            </a:r>
          </a:p>
        </p:txBody>
      </p:sp>
      <p:sp>
        <p:nvSpPr>
          <p:cNvPr id="56322" name="Text Box 2"/>
          <p:cNvSpPr txBox="1">
            <a:spLocks noChangeArrowheads="1"/>
          </p:cNvSpPr>
          <p:nvPr/>
        </p:nvSpPr>
        <p:spPr bwMode="auto">
          <a:xfrm>
            <a:off x="539552" y="1196752"/>
            <a:ext cx="7885683" cy="51845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360" tIns="44280" rIns="90360" bIns="44280"/>
          <a:lstStyle>
            <a:lvl1pPr marL="428625" indent="-428625">
              <a:tabLst>
                <a:tab pos="428625" algn="l"/>
                <a:tab pos="876300" algn="l"/>
                <a:tab pos="1325563" algn="l"/>
                <a:tab pos="1774825" algn="l"/>
                <a:tab pos="2224088" algn="l"/>
                <a:tab pos="2673350" algn="l"/>
                <a:tab pos="3122613" algn="l"/>
                <a:tab pos="3571875" algn="l"/>
                <a:tab pos="4021138" algn="l"/>
                <a:tab pos="4470400" algn="l"/>
                <a:tab pos="4919663" algn="l"/>
                <a:tab pos="5368925" algn="l"/>
                <a:tab pos="5818188" algn="l"/>
                <a:tab pos="6267450" algn="l"/>
                <a:tab pos="6716713" algn="l"/>
                <a:tab pos="7165975" algn="l"/>
                <a:tab pos="7615238" algn="l"/>
                <a:tab pos="8064500" algn="l"/>
                <a:tab pos="8513763" algn="l"/>
                <a:tab pos="8963025" algn="l"/>
                <a:tab pos="9412288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1pPr>
            <a:lvl2pPr marL="960438" indent="-336550">
              <a:tabLst>
                <a:tab pos="428625" algn="l"/>
                <a:tab pos="876300" algn="l"/>
                <a:tab pos="1325563" algn="l"/>
                <a:tab pos="1774825" algn="l"/>
                <a:tab pos="2224088" algn="l"/>
                <a:tab pos="2673350" algn="l"/>
                <a:tab pos="3122613" algn="l"/>
                <a:tab pos="3571875" algn="l"/>
                <a:tab pos="4021138" algn="l"/>
                <a:tab pos="4470400" algn="l"/>
                <a:tab pos="4919663" algn="l"/>
                <a:tab pos="5368925" algn="l"/>
                <a:tab pos="5818188" algn="l"/>
                <a:tab pos="6267450" algn="l"/>
                <a:tab pos="6716713" algn="l"/>
                <a:tab pos="7165975" algn="l"/>
                <a:tab pos="7615238" algn="l"/>
                <a:tab pos="8064500" algn="l"/>
                <a:tab pos="8513763" algn="l"/>
                <a:tab pos="8963025" algn="l"/>
                <a:tab pos="9412288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2pPr>
            <a:lvl3pPr marL="1503363" indent="-352425">
              <a:tabLst>
                <a:tab pos="428625" algn="l"/>
                <a:tab pos="876300" algn="l"/>
                <a:tab pos="1325563" algn="l"/>
                <a:tab pos="1774825" algn="l"/>
                <a:tab pos="2224088" algn="l"/>
                <a:tab pos="2673350" algn="l"/>
                <a:tab pos="3122613" algn="l"/>
                <a:tab pos="3571875" algn="l"/>
                <a:tab pos="4021138" algn="l"/>
                <a:tab pos="4470400" algn="l"/>
                <a:tab pos="4919663" algn="l"/>
                <a:tab pos="5368925" algn="l"/>
                <a:tab pos="5818188" algn="l"/>
                <a:tab pos="6267450" algn="l"/>
                <a:tab pos="6716713" algn="l"/>
                <a:tab pos="7165975" algn="l"/>
                <a:tab pos="7615238" algn="l"/>
                <a:tab pos="8064500" algn="l"/>
                <a:tab pos="8513763" algn="l"/>
                <a:tab pos="8963025" algn="l"/>
                <a:tab pos="9412288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3pPr>
            <a:lvl4pPr>
              <a:tabLst>
                <a:tab pos="428625" algn="l"/>
                <a:tab pos="876300" algn="l"/>
                <a:tab pos="1325563" algn="l"/>
                <a:tab pos="1774825" algn="l"/>
                <a:tab pos="2224088" algn="l"/>
                <a:tab pos="2673350" algn="l"/>
                <a:tab pos="3122613" algn="l"/>
                <a:tab pos="3571875" algn="l"/>
                <a:tab pos="4021138" algn="l"/>
                <a:tab pos="4470400" algn="l"/>
                <a:tab pos="4919663" algn="l"/>
                <a:tab pos="5368925" algn="l"/>
                <a:tab pos="5818188" algn="l"/>
                <a:tab pos="6267450" algn="l"/>
                <a:tab pos="6716713" algn="l"/>
                <a:tab pos="7165975" algn="l"/>
                <a:tab pos="7615238" algn="l"/>
                <a:tab pos="8064500" algn="l"/>
                <a:tab pos="8513763" algn="l"/>
                <a:tab pos="8963025" algn="l"/>
                <a:tab pos="9412288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4pPr>
            <a:lvl5pPr>
              <a:tabLst>
                <a:tab pos="428625" algn="l"/>
                <a:tab pos="876300" algn="l"/>
                <a:tab pos="1325563" algn="l"/>
                <a:tab pos="1774825" algn="l"/>
                <a:tab pos="2224088" algn="l"/>
                <a:tab pos="2673350" algn="l"/>
                <a:tab pos="3122613" algn="l"/>
                <a:tab pos="3571875" algn="l"/>
                <a:tab pos="4021138" algn="l"/>
                <a:tab pos="4470400" algn="l"/>
                <a:tab pos="4919663" algn="l"/>
                <a:tab pos="5368925" algn="l"/>
                <a:tab pos="5818188" algn="l"/>
                <a:tab pos="6267450" algn="l"/>
                <a:tab pos="6716713" algn="l"/>
                <a:tab pos="7165975" algn="l"/>
                <a:tab pos="7615238" algn="l"/>
                <a:tab pos="8064500" algn="l"/>
                <a:tab pos="8513763" algn="l"/>
                <a:tab pos="8963025" algn="l"/>
                <a:tab pos="9412288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5pPr>
            <a:lvl6pPr marL="25146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28625" algn="l"/>
                <a:tab pos="876300" algn="l"/>
                <a:tab pos="1325563" algn="l"/>
                <a:tab pos="1774825" algn="l"/>
                <a:tab pos="2224088" algn="l"/>
                <a:tab pos="2673350" algn="l"/>
                <a:tab pos="3122613" algn="l"/>
                <a:tab pos="3571875" algn="l"/>
                <a:tab pos="4021138" algn="l"/>
                <a:tab pos="4470400" algn="l"/>
                <a:tab pos="4919663" algn="l"/>
                <a:tab pos="5368925" algn="l"/>
                <a:tab pos="5818188" algn="l"/>
                <a:tab pos="6267450" algn="l"/>
                <a:tab pos="6716713" algn="l"/>
                <a:tab pos="7165975" algn="l"/>
                <a:tab pos="7615238" algn="l"/>
                <a:tab pos="8064500" algn="l"/>
                <a:tab pos="8513763" algn="l"/>
                <a:tab pos="8963025" algn="l"/>
                <a:tab pos="9412288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6pPr>
            <a:lvl7pPr marL="29718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28625" algn="l"/>
                <a:tab pos="876300" algn="l"/>
                <a:tab pos="1325563" algn="l"/>
                <a:tab pos="1774825" algn="l"/>
                <a:tab pos="2224088" algn="l"/>
                <a:tab pos="2673350" algn="l"/>
                <a:tab pos="3122613" algn="l"/>
                <a:tab pos="3571875" algn="l"/>
                <a:tab pos="4021138" algn="l"/>
                <a:tab pos="4470400" algn="l"/>
                <a:tab pos="4919663" algn="l"/>
                <a:tab pos="5368925" algn="l"/>
                <a:tab pos="5818188" algn="l"/>
                <a:tab pos="6267450" algn="l"/>
                <a:tab pos="6716713" algn="l"/>
                <a:tab pos="7165975" algn="l"/>
                <a:tab pos="7615238" algn="l"/>
                <a:tab pos="8064500" algn="l"/>
                <a:tab pos="8513763" algn="l"/>
                <a:tab pos="8963025" algn="l"/>
                <a:tab pos="9412288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7pPr>
            <a:lvl8pPr marL="34290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28625" algn="l"/>
                <a:tab pos="876300" algn="l"/>
                <a:tab pos="1325563" algn="l"/>
                <a:tab pos="1774825" algn="l"/>
                <a:tab pos="2224088" algn="l"/>
                <a:tab pos="2673350" algn="l"/>
                <a:tab pos="3122613" algn="l"/>
                <a:tab pos="3571875" algn="l"/>
                <a:tab pos="4021138" algn="l"/>
                <a:tab pos="4470400" algn="l"/>
                <a:tab pos="4919663" algn="l"/>
                <a:tab pos="5368925" algn="l"/>
                <a:tab pos="5818188" algn="l"/>
                <a:tab pos="6267450" algn="l"/>
                <a:tab pos="6716713" algn="l"/>
                <a:tab pos="7165975" algn="l"/>
                <a:tab pos="7615238" algn="l"/>
                <a:tab pos="8064500" algn="l"/>
                <a:tab pos="8513763" algn="l"/>
                <a:tab pos="8963025" algn="l"/>
                <a:tab pos="9412288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8pPr>
            <a:lvl9pPr marL="38862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28625" algn="l"/>
                <a:tab pos="876300" algn="l"/>
                <a:tab pos="1325563" algn="l"/>
                <a:tab pos="1774825" algn="l"/>
                <a:tab pos="2224088" algn="l"/>
                <a:tab pos="2673350" algn="l"/>
                <a:tab pos="3122613" algn="l"/>
                <a:tab pos="3571875" algn="l"/>
                <a:tab pos="4021138" algn="l"/>
                <a:tab pos="4470400" algn="l"/>
                <a:tab pos="4919663" algn="l"/>
                <a:tab pos="5368925" algn="l"/>
                <a:tab pos="5818188" algn="l"/>
                <a:tab pos="6267450" algn="l"/>
                <a:tab pos="6716713" algn="l"/>
                <a:tab pos="7165975" algn="l"/>
                <a:tab pos="7615238" algn="l"/>
                <a:tab pos="8064500" algn="l"/>
                <a:tab pos="8513763" algn="l"/>
                <a:tab pos="8963025" algn="l"/>
                <a:tab pos="9412288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9pPr>
          </a:lstStyle>
          <a:p>
            <a:pPr algn="l">
              <a:lnSpc>
                <a:spcPct val="90000"/>
              </a:lnSpc>
              <a:spcBef>
                <a:spcPts val="800"/>
              </a:spcBef>
              <a:buClr>
                <a:srgbClr val="FC0000"/>
              </a:buClr>
              <a:buFont typeface="Wingdings" charset="2"/>
              <a:buChar char=""/>
              <a:defRPr/>
            </a:pPr>
            <a:r>
              <a:rPr lang="it-IT" altLang="it-IT" sz="32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6" charset="0"/>
                <a:cs typeface="Times New Roman" pitchFamily="16" charset="0"/>
              </a:rPr>
              <a:t>Esame Obbiettivo</a:t>
            </a:r>
          </a:p>
          <a:p>
            <a:pPr lvl="1" algn="l">
              <a:lnSpc>
                <a:spcPct val="90000"/>
              </a:lnSpc>
              <a:spcBef>
                <a:spcPts val="600"/>
              </a:spcBef>
              <a:buClr>
                <a:srgbClr val="FC0000"/>
              </a:buClr>
              <a:buFont typeface="Wingdings" charset="2"/>
              <a:buChar char=""/>
              <a:defRPr/>
            </a:pPr>
            <a:r>
              <a:rPr lang="it-IT" altLang="it-IT" sz="2400" b="1" i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criteri maggiori</a:t>
            </a:r>
            <a:r>
              <a:rPr lang="it-IT" altLang="it-IT" sz="24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: rantoli,  distensione venosa giugulare, reflusso </a:t>
            </a:r>
            <a:r>
              <a:rPr lang="it-IT" altLang="it-IT" sz="2400" dirty="0" err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epato-giugulare</a:t>
            </a:r>
            <a:r>
              <a:rPr lang="it-IT" altLang="it-IT" sz="24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, cardiomegalia (</a:t>
            </a:r>
            <a:r>
              <a:rPr lang="it-IT" altLang="it-IT" sz="2400" b="1" u="sng" dirty="0" smtClean="0">
                <a:solidFill>
                  <a:srgbClr val="82FF8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no</a:t>
            </a:r>
            <a:r>
              <a:rPr lang="it-IT" altLang="it-IT" sz="24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in scompenso diastolico)</a:t>
            </a:r>
          </a:p>
          <a:p>
            <a:pPr lvl="1" algn="l">
              <a:lnSpc>
                <a:spcPct val="90000"/>
              </a:lnSpc>
              <a:spcBef>
                <a:spcPts val="600"/>
              </a:spcBef>
              <a:buClr>
                <a:srgbClr val="FC0000"/>
              </a:buClr>
              <a:buFont typeface="Wingdings" charset="2"/>
              <a:buChar char=""/>
              <a:defRPr/>
            </a:pPr>
            <a:endParaRPr lang="it-IT" altLang="it-IT" sz="2400" b="1" i="1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lvl="1" algn="l">
              <a:lnSpc>
                <a:spcPct val="90000"/>
              </a:lnSpc>
              <a:spcBef>
                <a:spcPts val="600"/>
              </a:spcBef>
              <a:buClr>
                <a:srgbClr val="FC0000"/>
              </a:buClr>
              <a:buFont typeface="Wingdings" charset="2"/>
              <a:buChar char=""/>
              <a:defRPr/>
            </a:pPr>
            <a:r>
              <a:rPr lang="it-IT" altLang="it-IT" sz="2400" b="1" i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criteri minori: </a:t>
            </a:r>
            <a:r>
              <a:rPr lang="it-IT" altLang="it-IT" sz="24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edemi declivi, epatomegalia, versamento pleurico</a:t>
            </a:r>
          </a:p>
          <a:p>
            <a:pPr lvl="1" algn="l">
              <a:lnSpc>
                <a:spcPct val="90000"/>
              </a:lnSpc>
              <a:spcBef>
                <a:spcPts val="600"/>
              </a:spcBef>
              <a:buClr>
                <a:srgbClr val="FC0000"/>
              </a:buClr>
              <a:buFont typeface="Wingdings" charset="2"/>
              <a:buChar char=""/>
              <a:defRPr/>
            </a:pPr>
            <a:r>
              <a:rPr lang="it-IT" altLang="it-IT" sz="24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segni di attivazione adrenergica</a:t>
            </a:r>
            <a:r>
              <a:rPr lang="it-IT" altLang="it-IT" sz="2400" b="1" i="1" dirty="0" smtClean="0">
                <a:solidFill>
                  <a:srgbClr val="CC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it-IT" altLang="it-IT" sz="2400" b="1" i="1" dirty="0" smtClean="0">
                <a:solidFill>
                  <a:srgbClr val="82FF8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(pallore, diaforesi e tachicardia)</a:t>
            </a:r>
          </a:p>
          <a:p>
            <a:pPr algn="l">
              <a:lnSpc>
                <a:spcPct val="90000"/>
              </a:lnSpc>
              <a:spcBef>
                <a:spcPts val="700"/>
              </a:spcBef>
              <a:buClr>
                <a:srgbClr val="FC0000"/>
              </a:buClr>
              <a:buFont typeface="Wingdings" charset="2"/>
              <a:buChar char=""/>
              <a:defRPr/>
            </a:pPr>
            <a:endParaRPr lang="it-IT" altLang="it-IT" sz="2800" b="1" dirty="0" smtClean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6" charset="0"/>
              <a:cs typeface="Times New Roman" pitchFamily="16" charset="0"/>
            </a:endParaRPr>
          </a:p>
          <a:p>
            <a:pPr algn="l">
              <a:lnSpc>
                <a:spcPct val="90000"/>
              </a:lnSpc>
              <a:spcBef>
                <a:spcPts val="700"/>
              </a:spcBef>
              <a:buClr>
                <a:srgbClr val="FC0000"/>
              </a:buClr>
              <a:buFont typeface="Wingdings" charset="2"/>
              <a:buChar char=""/>
              <a:defRPr/>
            </a:pPr>
            <a:r>
              <a:rPr lang="it-IT" altLang="it-IT" sz="28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6" charset="0"/>
                <a:cs typeface="Times New Roman" pitchFamily="16" charset="0"/>
              </a:rPr>
              <a:t>Diagnosi Strumentale</a:t>
            </a:r>
          </a:p>
          <a:p>
            <a:pPr lvl="1" algn="l">
              <a:lnSpc>
                <a:spcPct val="90000"/>
              </a:lnSpc>
              <a:spcBef>
                <a:spcPts val="600"/>
              </a:spcBef>
              <a:buClr>
                <a:srgbClr val="FC0000"/>
              </a:buClr>
              <a:buFont typeface="Wingdings" charset="2"/>
              <a:buChar char=""/>
              <a:defRPr/>
            </a:pPr>
            <a:r>
              <a:rPr lang="it-IT" altLang="it-IT" sz="2400" b="1" dirty="0" err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Rx</a:t>
            </a:r>
            <a:r>
              <a:rPr lang="it-IT" altLang="it-IT" sz="24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torace</a:t>
            </a:r>
          </a:p>
          <a:p>
            <a:pPr lvl="2" algn="l">
              <a:lnSpc>
                <a:spcPct val="90000"/>
              </a:lnSpc>
              <a:spcBef>
                <a:spcPts val="450"/>
              </a:spcBef>
              <a:buClr>
                <a:srgbClr val="FC0000"/>
              </a:buClr>
              <a:buFont typeface="Wingdings" charset="2"/>
              <a:buChar char=""/>
              <a:defRPr/>
            </a:pPr>
            <a:r>
              <a:rPr lang="it-IT" altLang="it-IT" sz="18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cardiomegalia (</a:t>
            </a:r>
            <a:r>
              <a:rPr lang="it-IT" altLang="it-IT" sz="1800" b="1" u="sng" dirty="0" smtClean="0">
                <a:solidFill>
                  <a:srgbClr val="82FF8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no</a:t>
            </a:r>
            <a:r>
              <a:rPr lang="it-IT" altLang="it-IT" sz="18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in scompenso diastolico)</a:t>
            </a:r>
          </a:p>
          <a:p>
            <a:pPr algn="l">
              <a:lnSpc>
                <a:spcPct val="90000"/>
              </a:lnSpc>
              <a:spcBef>
                <a:spcPts val="450"/>
              </a:spcBef>
              <a:buClrTx/>
              <a:buFontTx/>
              <a:buNone/>
              <a:defRPr/>
            </a:pPr>
            <a:endParaRPr lang="it-IT" altLang="it-IT" sz="1800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Text Box 1"/>
          <p:cNvSpPr txBox="1">
            <a:spLocks noChangeArrowheads="1"/>
          </p:cNvSpPr>
          <p:nvPr/>
        </p:nvSpPr>
        <p:spPr bwMode="auto">
          <a:xfrm>
            <a:off x="2100263" y="0"/>
            <a:ext cx="5983287" cy="1214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360" tIns="44280" rIns="90360" bIns="4428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5pPr>
            <a:lvl6pPr marL="25146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6pPr>
            <a:lvl7pPr marL="29718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7pPr>
            <a:lvl8pPr marL="34290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8pPr>
            <a:lvl9pPr marL="38862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9pPr>
          </a:lstStyle>
          <a:p>
            <a:pPr algn="l">
              <a:lnSpc>
                <a:spcPct val="90000"/>
              </a:lnSpc>
              <a:buClrTx/>
              <a:buFontTx/>
              <a:buNone/>
              <a:defRPr/>
            </a:pPr>
            <a:r>
              <a:rPr lang="it-IT" altLang="it-IT" sz="44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6" charset="0"/>
                <a:cs typeface="Times New Roman" pitchFamily="16" charset="0"/>
              </a:rPr>
              <a:t>Diagnosi Strumentale</a:t>
            </a:r>
          </a:p>
        </p:txBody>
      </p:sp>
      <p:sp>
        <p:nvSpPr>
          <p:cNvPr id="57346" name="Text Box 2"/>
          <p:cNvSpPr txBox="1">
            <a:spLocks noChangeArrowheads="1"/>
          </p:cNvSpPr>
          <p:nvPr/>
        </p:nvSpPr>
        <p:spPr bwMode="auto">
          <a:xfrm>
            <a:off x="508000" y="1071563"/>
            <a:ext cx="8229600" cy="5418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360" tIns="44280" rIns="90360" bIns="44280"/>
          <a:lstStyle>
            <a:lvl1pPr marL="428625" indent="-428625">
              <a:tabLst>
                <a:tab pos="428625" algn="l"/>
                <a:tab pos="876300" algn="l"/>
                <a:tab pos="1325563" algn="l"/>
                <a:tab pos="1774825" algn="l"/>
                <a:tab pos="2224088" algn="l"/>
                <a:tab pos="2673350" algn="l"/>
                <a:tab pos="3122613" algn="l"/>
                <a:tab pos="3571875" algn="l"/>
                <a:tab pos="4021138" algn="l"/>
                <a:tab pos="4470400" algn="l"/>
                <a:tab pos="4919663" algn="l"/>
                <a:tab pos="5368925" algn="l"/>
                <a:tab pos="5818188" algn="l"/>
                <a:tab pos="6267450" algn="l"/>
                <a:tab pos="6716713" algn="l"/>
                <a:tab pos="7165975" algn="l"/>
                <a:tab pos="7615238" algn="l"/>
                <a:tab pos="8064500" algn="l"/>
                <a:tab pos="8513763" algn="l"/>
                <a:tab pos="8963025" algn="l"/>
                <a:tab pos="9412288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1pPr>
            <a:lvl2pPr marL="960438" indent="-336550">
              <a:tabLst>
                <a:tab pos="428625" algn="l"/>
                <a:tab pos="876300" algn="l"/>
                <a:tab pos="1325563" algn="l"/>
                <a:tab pos="1774825" algn="l"/>
                <a:tab pos="2224088" algn="l"/>
                <a:tab pos="2673350" algn="l"/>
                <a:tab pos="3122613" algn="l"/>
                <a:tab pos="3571875" algn="l"/>
                <a:tab pos="4021138" algn="l"/>
                <a:tab pos="4470400" algn="l"/>
                <a:tab pos="4919663" algn="l"/>
                <a:tab pos="5368925" algn="l"/>
                <a:tab pos="5818188" algn="l"/>
                <a:tab pos="6267450" algn="l"/>
                <a:tab pos="6716713" algn="l"/>
                <a:tab pos="7165975" algn="l"/>
                <a:tab pos="7615238" algn="l"/>
                <a:tab pos="8064500" algn="l"/>
                <a:tab pos="8513763" algn="l"/>
                <a:tab pos="8963025" algn="l"/>
                <a:tab pos="9412288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2pPr>
            <a:lvl3pPr marL="1503363" indent="-352425">
              <a:tabLst>
                <a:tab pos="428625" algn="l"/>
                <a:tab pos="876300" algn="l"/>
                <a:tab pos="1325563" algn="l"/>
                <a:tab pos="1774825" algn="l"/>
                <a:tab pos="2224088" algn="l"/>
                <a:tab pos="2673350" algn="l"/>
                <a:tab pos="3122613" algn="l"/>
                <a:tab pos="3571875" algn="l"/>
                <a:tab pos="4021138" algn="l"/>
                <a:tab pos="4470400" algn="l"/>
                <a:tab pos="4919663" algn="l"/>
                <a:tab pos="5368925" algn="l"/>
                <a:tab pos="5818188" algn="l"/>
                <a:tab pos="6267450" algn="l"/>
                <a:tab pos="6716713" algn="l"/>
                <a:tab pos="7165975" algn="l"/>
                <a:tab pos="7615238" algn="l"/>
                <a:tab pos="8064500" algn="l"/>
                <a:tab pos="8513763" algn="l"/>
                <a:tab pos="8963025" algn="l"/>
                <a:tab pos="9412288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3pPr>
            <a:lvl4pPr>
              <a:tabLst>
                <a:tab pos="428625" algn="l"/>
                <a:tab pos="876300" algn="l"/>
                <a:tab pos="1325563" algn="l"/>
                <a:tab pos="1774825" algn="l"/>
                <a:tab pos="2224088" algn="l"/>
                <a:tab pos="2673350" algn="l"/>
                <a:tab pos="3122613" algn="l"/>
                <a:tab pos="3571875" algn="l"/>
                <a:tab pos="4021138" algn="l"/>
                <a:tab pos="4470400" algn="l"/>
                <a:tab pos="4919663" algn="l"/>
                <a:tab pos="5368925" algn="l"/>
                <a:tab pos="5818188" algn="l"/>
                <a:tab pos="6267450" algn="l"/>
                <a:tab pos="6716713" algn="l"/>
                <a:tab pos="7165975" algn="l"/>
                <a:tab pos="7615238" algn="l"/>
                <a:tab pos="8064500" algn="l"/>
                <a:tab pos="8513763" algn="l"/>
                <a:tab pos="8963025" algn="l"/>
                <a:tab pos="9412288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4pPr>
            <a:lvl5pPr>
              <a:tabLst>
                <a:tab pos="428625" algn="l"/>
                <a:tab pos="876300" algn="l"/>
                <a:tab pos="1325563" algn="l"/>
                <a:tab pos="1774825" algn="l"/>
                <a:tab pos="2224088" algn="l"/>
                <a:tab pos="2673350" algn="l"/>
                <a:tab pos="3122613" algn="l"/>
                <a:tab pos="3571875" algn="l"/>
                <a:tab pos="4021138" algn="l"/>
                <a:tab pos="4470400" algn="l"/>
                <a:tab pos="4919663" algn="l"/>
                <a:tab pos="5368925" algn="l"/>
                <a:tab pos="5818188" algn="l"/>
                <a:tab pos="6267450" algn="l"/>
                <a:tab pos="6716713" algn="l"/>
                <a:tab pos="7165975" algn="l"/>
                <a:tab pos="7615238" algn="l"/>
                <a:tab pos="8064500" algn="l"/>
                <a:tab pos="8513763" algn="l"/>
                <a:tab pos="8963025" algn="l"/>
                <a:tab pos="9412288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5pPr>
            <a:lvl6pPr marL="25146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28625" algn="l"/>
                <a:tab pos="876300" algn="l"/>
                <a:tab pos="1325563" algn="l"/>
                <a:tab pos="1774825" algn="l"/>
                <a:tab pos="2224088" algn="l"/>
                <a:tab pos="2673350" algn="l"/>
                <a:tab pos="3122613" algn="l"/>
                <a:tab pos="3571875" algn="l"/>
                <a:tab pos="4021138" algn="l"/>
                <a:tab pos="4470400" algn="l"/>
                <a:tab pos="4919663" algn="l"/>
                <a:tab pos="5368925" algn="l"/>
                <a:tab pos="5818188" algn="l"/>
                <a:tab pos="6267450" algn="l"/>
                <a:tab pos="6716713" algn="l"/>
                <a:tab pos="7165975" algn="l"/>
                <a:tab pos="7615238" algn="l"/>
                <a:tab pos="8064500" algn="l"/>
                <a:tab pos="8513763" algn="l"/>
                <a:tab pos="8963025" algn="l"/>
                <a:tab pos="9412288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6pPr>
            <a:lvl7pPr marL="29718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28625" algn="l"/>
                <a:tab pos="876300" algn="l"/>
                <a:tab pos="1325563" algn="l"/>
                <a:tab pos="1774825" algn="l"/>
                <a:tab pos="2224088" algn="l"/>
                <a:tab pos="2673350" algn="l"/>
                <a:tab pos="3122613" algn="l"/>
                <a:tab pos="3571875" algn="l"/>
                <a:tab pos="4021138" algn="l"/>
                <a:tab pos="4470400" algn="l"/>
                <a:tab pos="4919663" algn="l"/>
                <a:tab pos="5368925" algn="l"/>
                <a:tab pos="5818188" algn="l"/>
                <a:tab pos="6267450" algn="l"/>
                <a:tab pos="6716713" algn="l"/>
                <a:tab pos="7165975" algn="l"/>
                <a:tab pos="7615238" algn="l"/>
                <a:tab pos="8064500" algn="l"/>
                <a:tab pos="8513763" algn="l"/>
                <a:tab pos="8963025" algn="l"/>
                <a:tab pos="9412288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7pPr>
            <a:lvl8pPr marL="34290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28625" algn="l"/>
                <a:tab pos="876300" algn="l"/>
                <a:tab pos="1325563" algn="l"/>
                <a:tab pos="1774825" algn="l"/>
                <a:tab pos="2224088" algn="l"/>
                <a:tab pos="2673350" algn="l"/>
                <a:tab pos="3122613" algn="l"/>
                <a:tab pos="3571875" algn="l"/>
                <a:tab pos="4021138" algn="l"/>
                <a:tab pos="4470400" algn="l"/>
                <a:tab pos="4919663" algn="l"/>
                <a:tab pos="5368925" algn="l"/>
                <a:tab pos="5818188" algn="l"/>
                <a:tab pos="6267450" algn="l"/>
                <a:tab pos="6716713" algn="l"/>
                <a:tab pos="7165975" algn="l"/>
                <a:tab pos="7615238" algn="l"/>
                <a:tab pos="8064500" algn="l"/>
                <a:tab pos="8513763" algn="l"/>
                <a:tab pos="8963025" algn="l"/>
                <a:tab pos="9412288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8pPr>
            <a:lvl9pPr marL="38862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428625" algn="l"/>
                <a:tab pos="876300" algn="l"/>
                <a:tab pos="1325563" algn="l"/>
                <a:tab pos="1774825" algn="l"/>
                <a:tab pos="2224088" algn="l"/>
                <a:tab pos="2673350" algn="l"/>
                <a:tab pos="3122613" algn="l"/>
                <a:tab pos="3571875" algn="l"/>
                <a:tab pos="4021138" algn="l"/>
                <a:tab pos="4470400" algn="l"/>
                <a:tab pos="4919663" algn="l"/>
                <a:tab pos="5368925" algn="l"/>
                <a:tab pos="5818188" algn="l"/>
                <a:tab pos="6267450" algn="l"/>
                <a:tab pos="6716713" algn="l"/>
                <a:tab pos="7165975" algn="l"/>
                <a:tab pos="7615238" algn="l"/>
                <a:tab pos="8064500" algn="l"/>
                <a:tab pos="8513763" algn="l"/>
                <a:tab pos="8963025" algn="l"/>
                <a:tab pos="9412288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9pPr>
          </a:lstStyle>
          <a:p>
            <a:pPr algn="l">
              <a:spcBef>
                <a:spcPts val="700"/>
              </a:spcBef>
              <a:buClr>
                <a:srgbClr val="FC0000"/>
              </a:buClr>
              <a:buFont typeface="Wingdings" charset="2"/>
              <a:buChar char=""/>
              <a:defRPr/>
            </a:pPr>
            <a:r>
              <a:rPr lang="it-IT" altLang="it-IT" sz="28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Analisi di laboratorio</a:t>
            </a:r>
          </a:p>
          <a:p>
            <a:pPr lvl="1" algn="l">
              <a:spcBef>
                <a:spcPts val="600"/>
              </a:spcBef>
              <a:buClr>
                <a:srgbClr val="FC0000"/>
              </a:buClr>
              <a:buFont typeface="Wingdings" charset="2"/>
              <a:buChar char=""/>
              <a:defRPr/>
            </a:pPr>
            <a:r>
              <a:rPr lang="it-IT" altLang="it-IT" sz="24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elettroliti </a:t>
            </a:r>
            <a:r>
              <a:rPr lang="it-IT" altLang="it-IT" sz="2400" dirty="0" err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sierici</a:t>
            </a:r>
            <a:r>
              <a:rPr lang="it-IT" altLang="it-IT" sz="24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: </a:t>
            </a:r>
            <a:r>
              <a:rPr lang="it-IT" altLang="it-IT" sz="2400" dirty="0" err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iponatriema</a:t>
            </a:r>
            <a:r>
              <a:rPr lang="it-IT" altLang="it-IT" sz="24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da </a:t>
            </a:r>
            <a:r>
              <a:rPr lang="it-IT" altLang="it-IT" sz="2400" dirty="0" err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emodiluizione</a:t>
            </a:r>
            <a:r>
              <a:rPr lang="it-IT" altLang="it-IT" sz="24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it-IT" altLang="it-IT" sz="2400" b="1" i="1" dirty="0" smtClean="0">
                <a:solidFill>
                  <a:srgbClr val="82FF8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(segno prognostico sfavorevole)</a:t>
            </a:r>
            <a:r>
              <a:rPr lang="it-IT" altLang="it-IT" sz="2400" dirty="0" smtClean="0">
                <a:solidFill>
                  <a:srgbClr val="82FF8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, </a:t>
            </a:r>
            <a:r>
              <a:rPr lang="it-IT" altLang="it-IT" sz="2400" dirty="0" err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ipokaliemia</a:t>
            </a:r>
            <a:r>
              <a:rPr lang="it-IT" altLang="it-IT" sz="24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da eccesso di diuretici</a:t>
            </a:r>
          </a:p>
          <a:p>
            <a:pPr lvl="1" algn="l">
              <a:spcBef>
                <a:spcPts val="600"/>
              </a:spcBef>
              <a:buClr>
                <a:srgbClr val="FC0000"/>
              </a:buClr>
              <a:buFont typeface="Wingdings" charset="2"/>
              <a:buChar char=""/>
              <a:defRPr/>
            </a:pPr>
            <a:r>
              <a:rPr lang="it-IT" altLang="it-IT" sz="24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segni di insufficienza epatica (da stasi):            </a:t>
            </a:r>
            <a:r>
              <a:rPr lang="it-IT" altLang="it-IT" sz="2400" dirty="0" err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citolisi</a:t>
            </a:r>
            <a:r>
              <a:rPr lang="it-IT" altLang="it-IT" sz="24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, PT ridotto</a:t>
            </a:r>
          </a:p>
          <a:p>
            <a:pPr algn="l">
              <a:spcBef>
                <a:spcPts val="700"/>
              </a:spcBef>
              <a:buClr>
                <a:srgbClr val="FC0000"/>
              </a:buClr>
              <a:buFont typeface="Wingdings" charset="2"/>
              <a:buChar char=""/>
              <a:defRPr/>
            </a:pPr>
            <a:r>
              <a:rPr lang="it-IT" altLang="it-IT" sz="2800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Ecocardiografia</a:t>
            </a:r>
          </a:p>
          <a:p>
            <a:pPr lvl="1" algn="l">
              <a:spcBef>
                <a:spcPts val="600"/>
              </a:spcBef>
              <a:buClr>
                <a:srgbClr val="FC0000"/>
              </a:buClr>
              <a:buFont typeface="Wingdings" charset="2"/>
              <a:buChar char=""/>
              <a:defRPr/>
            </a:pPr>
            <a:r>
              <a:rPr lang="it-IT" altLang="it-IT" sz="24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metodica di scelta per la diagnosi etiologica</a:t>
            </a:r>
            <a:r>
              <a:rPr lang="it-IT" altLang="it-IT" sz="2400" b="1" i="1" dirty="0" smtClean="0">
                <a:solidFill>
                  <a:srgbClr val="CC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it-IT" altLang="it-IT" sz="2400" b="1" i="1" dirty="0" smtClean="0">
                <a:solidFill>
                  <a:srgbClr val="82FF8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(</a:t>
            </a:r>
            <a:r>
              <a:rPr lang="it-IT" altLang="it-IT" sz="2400" b="1" i="1" dirty="0" err="1" smtClean="0">
                <a:solidFill>
                  <a:srgbClr val="82FF8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valvulopatie</a:t>
            </a:r>
            <a:r>
              <a:rPr lang="it-IT" altLang="it-IT" sz="2400" b="1" i="1" dirty="0" smtClean="0">
                <a:solidFill>
                  <a:srgbClr val="82FF8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, cardiopatia ischemica etc.)</a:t>
            </a:r>
          </a:p>
          <a:p>
            <a:pPr lvl="1" algn="l">
              <a:spcBef>
                <a:spcPts val="600"/>
              </a:spcBef>
              <a:buClr>
                <a:srgbClr val="FC0000"/>
              </a:buClr>
              <a:buFont typeface="Wingdings" charset="2"/>
              <a:buChar char=""/>
              <a:defRPr/>
            </a:pPr>
            <a:r>
              <a:rPr lang="it-IT" altLang="it-IT" sz="24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valutazione</a:t>
            </a:r>
            <a:r>
              <a:rPr lang="it-IT" altLang="it-IT" sz="2400" b="1" i="1" dirty="0" smtClean="0">
                <a:solidFill>
                  <a:srgbClr val="CC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it-IT" altLang="it-IT" sz="24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la funzione ventricolare</a:t>
            </a:r>
          </a:p>
          <a:p>
            <a:pPr lvl="2" algn="l">
              <a:spcBef>
                <a:spcPts val="675"/>
              </a:spcBef>
              <a:buClr>
                <a:srgbClr val="FC0000"/>
              </a:buClr>
              <a:buFont typeface="Wingdings" charset="2"/>
              <a:buChar char=""/>
              <a:defRPr/>
            </a:pPr>
            <a:r>
              <a:rPr lang="it-IT" altLang="it-IT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dilatazione ventricolare (&gt; 5.6 cm) e ridotta frazione di eiezione </a:t>
            </a:r>
            <a:r>
              <a:rPr lang="it-IT" altLang="it-IT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Wingdings" charset="2"/>
              </a:rPr>
              <a:t></a:t>
            </a:r>
            <a:r>
              <a:rPr lang="it-IT" altLang="it-IT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scompenso sistolico</a:t>
            </a:r>
          </a:p>
          <a:p>
            <a:pPr lvl="2" algn="l">
              <a:spcBef>
                <a:spcPts val="675"/>
              </a:spcBef>
              <a:buClr>
                <a:srgbClr val="FC0000"/>
              </a:buClr>
              <a:buFont typeface="Wingdings" charset="2"/>
              <a:buChar char=""/>
              <a:defRPr/>
            </a:pPr>
            <a:r>
              <a:rPr lang="it-IT" altLang="it-IT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volumi e funzione sistolica normale, ipertrofia ventricolare sinistra e segni di alterato riempimento diastolico  </a:t>
            </a:r>
            <a:r>
              <a:rPr lang="it-IT" altLang="it-IT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Wingdings" charset="2"/>
              </a:rPr>
              <a:t></a:t>
            </a:r>
            <a:r>
              <a:rPr lang="it-IT" altLang="it-IT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scompenso diastolico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 additive="repl">
                                        <p:cTn id="7" dur="500"/>
                                        <p:tgtEl>
                                          <p:spTgt spid="573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 additive="repl">
                                        <p:cTn id="10" dur="500"/>
                                        <p:tgtEl>
                                          <p:spTgt spid="573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 additive="repl">
                                        <p:cTn id="13" dur="500"/>
                                        <p:tgtEl>
                                          <p:spTgt spid="573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 additive="repl">
                                        <p:cTn id="18" dur="500"/>
                                        <p:tgtEl>
                                          <p:spTgt spid="5734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 additive="repl">
                                        <p:cTn id="21" dur="500"/>
                                        <p:tgtEl>
                                          <p:spTgt spid="5734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 additive="repl">
                                        <p:cTn id="24" dur="500"/>
                                        <p:tgtEl>
                                          <p:spTgt spid="5734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 additive="repl">
                                        <p:cTn id="27" dur="500"/>
                                        <p:tgtEl>
                                          <p:spTgt spid="5734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 additive="repl">
                                        <p:cTn id="30" dur="500"/>
                                        <p:tgtEl>
                                          <p:spTgt spid="5734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Text Box 1"/>
          <p:cNvSpPr txBox="1">
            <a:spLocks noChangeArrowheads="1"/>
          </p:cNvSpPr>
          <p:nvPr/>
        </p:nvSpPr>
        <p:spPr bwMode="auto">
          <a:xfrm>
            <a:off x="467544" y="1844825"/>
            <a:ext cx="8676456" cy="4824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 marL="323850" indent="-323850">
              <a:tabLst>
                <a:tab pos="323850" algn="l"/>
                <a:tab pos="771525" algn="l"/>
                <a:tab pos="1220788" algn="l"/>
                <a:tab pos="1670050" algn="l"/>
                <a:tab pos="2119313" algn="l"/>
                <a:tab pos="2568575" algn="l"/>
                <a:tab pos="3017838" algn="l"/>
                <a:tab pos="3467100" algn="l"/>
                <a:tab pos="3916363" algn="l"/>
                <a:tab pos="4365625" algn="l"/>
                <a:tab pos="4814888" algn="l"/>
                <a:tab pos="5264150" algn="l"/>
                <a:tab pos="5713413" algn="l"/>
                <a:tab pos="6162675" algn="l"/>
                <a:tab pos="6611938" algn="l"/>
                <a:tab pos="7061200" algn="l"/>
                <a:tab pos="7510463" algn="l"/>
                <a:tab pos="7959725" algn="l"/>
                <a:tab pos="8408988" algn="l"/>
                <a:tab pos="8858250" algn="l"/>
                <a:tab pos="930751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1pPr>
            <a:lvl2pPr>
              <a:tabLst>
                <a:tab pos="323850" algn="l"/>
                <a:tab pos="771525" algn="l"/>
                <a:tab pos="1220788" algn="l"/>
                <a:tab pos="1670050" algn="l"/>
                <a:tab pos="2119313" algn="l"/>
                <a:tab pos="2568575" algn="l"/>
                <a:tab pos="3017838" algn="l"/>
                <a:tab pos="3467100" algn="l"/>
                <a:tab pos="3916363" algn="l"/>
                <a:tab pos="4365625" algn="l"/>
                <a:tab pos="4814888" algn="l"/>
                <a:tab pos="5264150" algn="l"/>
                <a:tab pos="5713413" algn="l"/>
                <a:tab pos="6162675" algn="l"/>
                <a:tab pos="6611938" algn="l"/>
                <a:tab pos="7061200" algn="l"/>
                <a:tab pos="7510463" algn="l"/>
                <a:tab pos="7959725" algn="l"/>
                <a:tab pos="8408988" algn="l"/>
                <a:tab pos="8858250" algn="l"/>
                <a:tab pos="930751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2pPr>
            <a:lvl3pPr>
              <a:tabLst>
                <a:tab pos="323850" algn="l"/>
                <a:tab pos="771525" algn="l"/>
                <a:tab pos="1220788" algn="l"/>
                <a:tab pos="1670050" algn="l"/>
                <a:tab pos="2119313" algn="l"/>
                <a:tab pos="2568575" algn="l"/>
                <a:tab pos="3017838" algn="l"/>
                <a:tab pos="3467100" algn="l"/>
                <a:tab pos="3916363" algn="l"/>
                <a:tab pos="4365625" algn="l"/>
                <a:tab pos="4814888" algn="l"/>
                <a:tab pos="5264150" algn="l"/>
                <a:tab pos="5713413" algn="l"/>
                <a:tab pos="6162675" algn="l"/>
                <a:tab pos="6611938" algn="l"/>
                <a:tab pos="7061200" algn="l"/>
                <a:tab pos="7510463" algn="l"/>
                <a:tab pos="7959725" algn="l"/>
                <a:tab pos="8408988" algn="l"/>
                <a:tab pos="8858250" algn="l"/>
                <a:tab pos="930751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3pPr>
            <a:lvl4pPr>
              <a:tabLst>
                <a:tab pos="323850" algn="l"/>
                <a:tab pos="771525" algn="l"/>
                <a:tab pos="1220788" algn="l"/>
                <a:tab pos="1670050" algn="l"/>
                <a:tab pos="2119313" algn="l"/>
                <a:tab pos="2568575" algn="l"/>
                <a:tab pos="3017838" algn="l"/>
                <a:tab pos="3467100" algn="l"/>
                <a:tab pos="3916363" algn="l"/>
                <a:tab pos="4365625" algn="l"/>
                <a:tab pos="4814888" algn="l"/>
                <a:tab pos="5264150" algn="l"/>
                <a:tab pos="5713413" algn="l"/>
                <a:tab pos="6162675" algn="l"/>
                <a:tab pos="6611938" algn="l"/>
                <a:tab pos="7061200" algn="l"/>
                <a:tab pos="7510463" algn="l"/>
                <a:tab pos="7959725" algn="l"/>
                <a:tab pos="8408988" algn="l"/>
                <a:tab pos="8858250" algn="l"/>
                <a:tab pos="930751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4pPr>
            <a:lvl5pPr>
              <a:tabLst>
                <a:tab pos="323850" algn="l"/>
                <a:tab pos="771525" algn="l"/>
                <a:tab pos="1220788" algn="l"/>
                <a:tab pos="1670050" algn="l"/>
                <a:tab pos="2119313" algn="l"/>
                <a:tab pos="2568575" algn="l"/>
                <a:tab pos="3017838" algn="l"/>
                <a:tab pos="3467100" algn="l"/>
                <a:tab pos="3916363" algn="l"/>
                <a:tab pos="4365625" algn="l"/>
                <a:tab pos="4814888" algn="l"/>
                <a:tab pos="5264150" algn="l"/>
                <a:tab pos="5713413" algn="l"/>
                <a:tab pos="6162675" algn="l"/>
                <a:tab pos="6611938" algn="l"/>
                <a:tab pos="7061200" algn="l"/>
                <a:tab pos="7510463" algn="l"/>
                <a:tab pos="7959725" algn="l"/>
                <a:tab pos="8408988" algn="l"/>
                <a:tab pos="8858250" algn="l"/>
                <a:tab pos="930751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5pPr>
            <a:lvl6pPr marL="25146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23850" algn="l"/>
                <a:tab pos="771525" algn="l"/>
                <a:tab pos="1220788" algn="l"/>
                <a:tab pos="1670050" algn="l"/>
                <a:tab pos="2119313" algn="l"/>
                <a:tab pos="2568575" algn="l"/>
                <a:tab pos="3017838" algn="l"/>
                <a:tab pos="3467100" algn="l"/>
                <a:tab pos="3916363" algn="l"/>
                <a:tab pos="4365625" algn="l"/>
                <a:tab pos="4814888" algn="l"/>
                <a:tab pos="5264150" algn="l"/>
                <a:tab pos="5713413" algn="l"/>
                <a:tab pos="6162675" algn="l"/>
                <a:tab pos="6611938" algn="l"/>
                <a:tab pos="7061200" algn="l"/>
                <a:tab pos="7510463" algn="l"/>
                <a:tab pos="7959725" algn="l"/>
                <a:tab pos="8408988" algn="l"/>
                <a:tab pos="8858250" algn="l"/>
                <a:tab pos="930751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6pPr>
            <a:lvl7pPr marL="29718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23850" algn="l"/>
                <a:tab pos="771525" algn="l"/>
                <a:tab pos="1220788" algn="l"/>
                <a:tab pos="1670050" algn="l"/>
                <a:tab pos="2119313" algn="l"/>
                <a:tab pos="2568575" algn="l"/>
                <a:tab pos="3017838" algn="l"/>
                <a:tab pos="3467100" algn="l"/>
                <a:tab pos="3916363" algn="l"/>
                <a:tab pos="4365625" algn="l"/>
                <a:tab pos="4814888" algn="l"/>
                <a:tab pos="5264150" algn="l"/>
                <a:tab pos="5713413" algn="l"/>
                <a:tab pos="6162675" algn="l"/>
                <a:tab pos="6611938" algn="l"/>
                <a:tab pos="7061200" algn="l"/>
                <a:tab pos="7510463" algn="l"/>
                <a:tab pos="7959725" algn="l"/>
                <a:tab pos="8408988" algn="l"/>
                <a:tab pos="8858250" algn="l"/>
                <a:tab pos="930751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7pPr>
            <a:lvl8pPr marL="34290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23850" algn="l"/>
                <a:tab pos="771525" algn="l"/>
                <a:tab pos="1220788" algn="l"/>
                <a:tab pos="1670050" algn="l"/>
                <a:tab pos="2119313" algn="l"/>
                <a:tab pos="2568575" algn="l"/>
                <a:tab pos="3017838" algn="l"/>
                <a:tab pos="3467100" algn="l"/>
                <a:tab pos="3916363" algn="l"/>
                <a:tab pos="4365625" algn="l"/>
                <a:tab pos="4814888" algn="l"/>
                <a:tab pos="5264150" algn="l"/>
                <a:tab pos="5713413" algn="l"/>
                <a:tab pos="6162675" algn="l"/>
                <a:tab pos="6611938" algn="l"/>
                <a:tab pos="7061200" algn="l"/>
                <a:tab pos="7510463" algn="l"/>
                <a:tab pos="7959725" algn="l"/>
                <a:tab pos="8408988" algn="l"/>
                <a:tab pos="8858250" algn="l"/>
                <a:tab pos="930751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8pPr>
            <a:lvl9pPr marL="38862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323850" algn="l"/>
                <a:tab pos="771525" algn="l"/>
                <a:tab pos="1220788" algn="l"/>
                <a:tab pos="1670050" algn="l"/>
                <a:tab pos="2119313" algn="l"/>
                <a:tab pos="2568575" algn="l"/>
                <a:tab pos="3017838" algn="l"/>
                <a:tab pos="3467100" algn="l"/>
                <a:tab pos="3916363" algn="l"/>
                <a:tab pos="4365625" algn="l"/>
                <a:tab pos="4814888" algn="l"/>
                <a:tab pos="5264150" algn="l"/>
                <a:tab pos="5713413" algn="l"/>
                <a:tab pos="6162675" algn="l"/>
                <a:tab pos="6611938" algn="l"/>
                <a:tab pos="7061200" algn="l"/>
                <a:tab pos="7510463" algn="l"/>
                <a:tab pos="7959725" algn="l"/>
                <a:tab pos="8408988" algn="l"/>
                <a:tab pos="8858250" algn="l"/>
                <a:tab pos="930751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9pPr>
          </a:lstStyle>
          <a:p>
            <a:pPr algn="l">
              <a:spcBef>
                <a:spcPts val="700"/>
              </a:spcBef>
              <a:buClr>
                <a:srgbClr val="FFCC00"/>
              </a:buClr>
              <a:buFont typeface="Wingdings" charset="2"/>
              <a:buChar char=""/>
              <a:defRPr/>
            </a:pPr>
            <a:r>
              <a:rPr lang="it-IT" altLang="it-IT" sz="2800" b="1" i="1" dirty="0" smtClean="0">
                <a:solidFill>
                  <a:srgbClr val="47FFD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6" charset="0"/>
                <a:cs typeface="Times New Roman" pitchFamily="16" charset="0"/>
              </a:rPr>
              <a:t>Prevalenza:</a:t>
            </a:r>
            <a:r>
              <a:rPr lang="it-IT" altLang="it-IT" sz="2800" b="1" dirty="0" smtClean="0">
                <a:solidFill>
                  <a:srgbClr val="47FFD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6" charset="0"/>
                <a:cs typeface="Times New Roman" pitchFamily="16" charset="0"/>
              </a:rPr>
              <a:t> </a:t>
            </a:r>
            <a:r>
              <a:rPr lang="it-IT" altLang="it-IT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6" charset="0"/>
                <a:cs typeface="Times New Roman" pitchFamily="16" charset="0"/>
              </a:rPr>
              <a:t>5.000.000 circa di soggetti; </a:t>
            </a:r>
          </a:p>
          <a:p>
            <a:pPr algn="l">
              <a:spcBef>
                <a:spcPts val="700"/>
              </a:spcBef>
              <a:buClrTx/>
              <a:buFontTx/>
              <a:buNone/>
              <a:defRPr/>
            </a:pPr>
            <a:r>
              <a:rPr lang="it-IT" altLang="it-IT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6" charset="0"/>
                <a:cs typeface="Times New Roman" pitchFamily="16" charset="0"/>
              </a:rPr>
              <a:t>			       0.4/2.7%; 6/10% (tra 65 e 90 </a:t>
            </a:r>
            <a:r>
              <a:rPr lang="it-IT" altLang="it-IT" sz="28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6" charset="0"/>
                <a:cs typeface="Times New Roman" pitchFamily="16" charset="0"/>
              </a:rPr>
              <a:t>aa</a:t>
            </a:r>
            <a:r>
              <a:rPr lang="it-IT" altLang="it-IT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6" charset="0"/>
                <a:cs typeface="Times New Roman" pitchFamily="16" charset="0"/>
              </a:rPr>
              <a:t>)</a:t>
            </a:r>
          </a:p>
          <a:p>
            <a:pPr algn="l">
              <a:spcBef>
                <a:spcPts val="250"/>
              </a:spcBef>
              <a:buClrTx/>
              <a:buFontTx/>
              <a:buNone/>
              <a:defRPr/>
            </a:pPr>
            <a:endParaRPr lang="it-IT" altLang="it-IT" sz="1000" b="1" dirty="0" smtClean="0">
              <a:solidFill>
                <a:srgbClr val="FFFF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6" charset="0"/>
              <a:cs typeface="Times New Roman" pitchFamily="16" charset="0"/>
            </a:endParaRPr>
          </a:p>
          <a:p>
            <a:pPr algn="l">
              <a:spcBef>
                <a:spcPts val="700"/>
              </a:spcBef>
              <a:buClr>
                <a:srgbClr val="FFCC00"/>
              </a:buClr>
              <a:buFont typeface="Wingdings" charset="2"/>
              <a:buChar char=""/>
              <a:defRPr/>
            </a:pPr>
            <a:r>
              <a:rPr lang="it-IT" altLang="it-IT" sz="2800" b="1" i="1" dirty="0" smtClean="0">
                <a:solidFill>
                  <a:srgbClr val="47FFD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6" charset="0"/>
                <a:cs typeface="Times New Roman" pitchFamily="16" charset="0"/>
              </a:rPr>
              <a:t>Incidenza:</a:t>
            </a:r>
            <a:r>
              <a:rPr lang="it-IT" altLang="it-IT" sz="2800" b="1" dirty="0" smtClean="0">
                <a:solidFill>
                  <a:srgbClr val="47FFD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6" charset="0"/>
                <a:cs typeface="Times New Roman" pitchFamily="16" charset="0"/>
              </a:rPr>
              <a:t> </a:t>
            </a:r>
            <a:r>
              <a:rPr lang="it-IT" altLang="it-IT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6" charset="0"/>
                <a:cs typeface="Times New Roman" pitchFamily="16" charset="0"/>
              </a:rPr>
              <a:t>400/700.000 nuovi casi l’anno</a:t>
            </a:r>
          </a:p>
          <a:p>
            <a:pPr algn="l">
              <a:spcBef>
                <a:spcPts val="250"/>
              </a:spcBef>
              <a:buClrTx/>
              <a:buFontTx/>
              <a:buNone/>
              <a:defRPr/>
            </a:pPr>
            <a:endParaRPr lang="it-IT" altLang="it-IT" sz="1000" b="1" dirty="0" smtClean="0">
              <a:solidFill>
                <a:srgbClr val="FFFF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6" charset="0"/>
              <a:cs typeface="Times New Roman" pitchFamily="16" charset="0"/>
            </a:endParaRPr>
          </a:p>
          <a:p>
            <a:pPr algn="l">
              <a:spcBef>
                <a:spcPts val="700"/>
              </a:spcBef>
              <a:buClr>
                <a:srgbClr val="FFCC00"/>
              </a:buClr>
              <a:buFont typeface="Wingdings" charset="2"/>
              <a:buChar char=""/>
              <a:defRPr/>
            </a:pPr>
            <a:r>
              <a:rPr lang="it-IT" altLang="it-IT" sz="2800" b="1" i="1" dirty="0" smtClean="0">
                <a:solidFill>
                  <a:srgbClr val="47FFD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6" charset="0"/>
                <a:cs typeface="Times New Roman" pitchFamily="16" charset="0"/>
              </a:rPr>
              <a:t>Prevalenza ospedalizzazioni:</a:t>
            </a:r>
            <a:r>
              <a:rPr lang="it-IT" altLang="it-IT" sz="2800" b="1" dirty="0" smtClean="0">
                <a:solidFill>
                  <a:srgbClr val="47FFD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6" charset="0"/>
                <a:cs typeface="Times New Roman" pitchFamily="16" charset="0"/>
              </a:rPr>
              <a:t> </a:t>
            </a:r>
            <a:r>
              <a:rPr lang="it-IT" altLang="it-IT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6" charset="0"/>
                <a:cs typeface="Times New Roman" pitchFamily="16" charset="0"/>
              </a:rPr>
              <a:t>1 milione/anno </a:t>
            </a:r>
            <a:r>
              <a:rPr lang="it-IT" altLang="it-IT" sz="28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6" charset="0"/>
                <a:cs typeface="Times New Roman" pitchFamily="16" charset="0"/>
              </a:rPr>
              <a:t>(ca. 250.000 negli anni ‘90)</a:t>
            </a:r>
          </a:p>
          <a:p>
            <a:pPr algn="l">
              <a:spcBef>
                <a:spcPts val="250"/>
              </a:spcBef>
              <a:buClrTx/>
              <a:buFontTx/>
              <a:buNone/>
              <a:defRPr/>
            </a:pPr>
            <a:endParaRPr lang="it-IT" altLang="it-IT" sz="1000" b="1" i="1" dirty="0" smtClean="0">
              <a:solidFill>
                <a:srgbClr val="FFFF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6" charset="0"/>
              <a:cs typeface="Times New Roman" pitchFamily="16" charset="0"/>
            </a:endParaRPr>
          </a:p>
          <a:p>
            <a:pPr algn="l">
              <a:spcBef>
                <a:spcPts val="700"/>
              </a:spcBef>
              <a:buClr>
                <a:srgbClr val="FFCC00"/>
              </a:buClr>
              <a:buFont typeface="Wingdings" charset="2"/>
              <a:buChar char=""/>
              <a:defRPr/>
            </a:pPr>
            <a:r>
              <a:rPr lang="it-IT" altLang="it-IT" sz="2800" b="1" i="1" dirty="0" smtClean="0">
                <a:solidFill>
                  <a:srgbClr val="47FFD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6" charset="0"/>
                <a:cs typeface="Times New Roman" pitchFamily="16" charset="0"/>
              </a:rPr>
              <a:t>Mortalità:</a:t>
            </a:r>
            <a:r>
              <a:rPr lang="it-IT" altLang="it-IT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6" charset="0"/>
                <a:cs typeface="Times New Roman" pitchFamily="16" charset="0"/>
              </a:rPr>
              <a:t> 80% uomini, 65% donne a 6 anni dalla diagnosi</a:t>
            </a:r>
          </a:p>
          <a:p>
            <a:pPr algn="l">
              <a:spcBef>
                <a:spcPts val="800"/>
              </a:spcBef>
              <a:buClrTx/>
              <a:buFontTx/>
              <a:buNone/>
              <a:defRPr/>
            </a:pPr>
            <a:r>
              <a:rPr lang="it-IT" altLang="it-IT" sz="3200" dirty="0" smtClean="0">
                <a:solidFill>
                  <a:srgbClr val="010199"/>
                </a:solidFill>
                <a:latin typeface="Arial" charset="0"/>
              </a:rPr>
              <a:t>   </a:t>
            </a:r>
          </a:p>
        </p:txBody>
      </p:sp>
      <p:sp>
        <p:nvSpPr>
          <p:cNvPr id="27650" name="Rectangle 2"/>
          <p:cNvSpPr>
            <a:spLocks noChangeArrowheads="1"/>
          </p:cNvSpPr>
          <p:nvPr/>
        </p:nvSpPr>
        <p:spPr bwMode="auto">
          <a:xfrm>
            <a:off x="1043608" y="188640"/>
            <a:ext cx="8351913" cy="1384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5pPr>
            <a:lvl6pPr marL="25146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6pPr>
            <a:lvl7pPr marL="29718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7pPr>
            <a:lvl8pPr marL="34290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8pPr>
            <a:lvl9pPr marL="38862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9pPr>
          </a:lstStyle>
          <a:p>
            <a:pPr>
              <a:buClrTx/>
              <a:buFontTx/>
              <a:buNone/>
              <a:defRPr/>
            </a:pPr>
            <a:r>
              <a:rPr lang="it-IT" altLang="it-IT" sz="4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6" charset="0"/>
                <a:cs typeface="Times New Roman" pitchFamily="16" charset="0"/>
              </a:rPr>
              <a:t>Epidemiologia </a:t>
            </a:r>
          </a:p>
          <a:p>
            <a:pPr>
              <a:buClrTx/>
              <a:buFontTx/>
              <a:buNone/>
              <a:defRPr/>
            </a:pPr>
            <a:r>
              <a:rPr lang="it-IT" altLang="it-IT" sz="28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Stati Uniti</a:t>
            </a: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1"/>
          <p:cNvSpPr>
            <a:spLocks noChangeArrowheads="1"/>
          </p:cNvSpPr>
          <p:nvPr/>
        </p:nvSpPr>
        <p:spPr bwMode="auto">
          <a:xfrm>
            <a:off x="739775" y="1670050"/>
            <a:ext cx="7743825" cy="3627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5pPr>
            <a:lvl6pPr marL="25146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6pPr>
            <a:lvl7pPr marL="29718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7pPr>
            <a:lvl8pPr marL="34290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8pPr>
            <a:lvl9pPr marL="38862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9pPr>
          </a:lstStyle>
          <a:p>
            <a:pPr>
              <a:buClrTx/>
              <a:buFontTx/>
              <a:buNone/>
              <a:defRPr/>
            </a:pPr>
            <a:endParaRPr lang="it-IT" altLang="it-IT" sz="4000" smtClean="0">
              <a:solidFill>
                <a:srgbClr val="010199"/>
              </a:solidFill>
              <a:latin typeface="Arial" charset="0"/>
            </a:endParaRPr>
          </a:p>
          <a:p>
            <a:pPr>
              <a:buClrTx/>
              <a:buFontTx/>
              <a:buNone/>
              <a:defRPr/>
            </a:pPr>
            <a:r>
              <a:rPr lang="it-IT" altLang="it-IT" sz="3200" b="1" i="1" u="sng" smtClean="0">
                <a:solidFill>
                  <a:srgbClr val="00F8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6" charset="0"/>
                <a:cs typeface="Times New Roman" pitchFamily="16" charset="0"/>
              </a:rPr>
              <a:t>Circa 3 milioni</a:t>
            </a:r>
            <a:r>
              <a:rPr lang="it-IT" altLang="it-IT" sz="3200" b="1" smtClean="0">
                <a:solidFill>
                  <a:srgbClr val="00F8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6" charset="0"/>
                <a:cs typeface="Times New Roman" pitchFamily="16" charset="0"/>
              </a:rPr>
              <a:t> </a:t>
            </a:r>
            <a:r>
              <a:rPr lang="it-IT" altLang="it-IT" sz="32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6" charset="0"/>
                <a:cs typeface="Times New Roman" pitchFamily="16" charset="0"/>
              </a:rPr>
              <a:t>di pazienti sono affetti da disfunzione ventricolare sinistra, tra sintomatici e asintomatici. </a:t>
            </a:r>
          </a:p>
          <a:p>
            <a:pPr>
              <a:buClrTx/>
              <a:buFontTx/>
              <a:buNone/>
              <a:defRPr/>
            </a:pPr>
            <a:r>
              <a:rPr lang="it-IT" altLang="it-IT" sz="32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6" charset="0"/>
                <a:cs typeface="Times New Roman" pitchFamily="16" charset="0"/>
              </a:rPr>
              <a:t>Oltre il 50% dei pazienti ha più di 65 anni, un terzo si colloca </a:t>
            </a:r>
          </a:p>
          <a:p>
            <a:pPr>
              <a:buClrTx/>
              <a:buFontTx/>
              <a:buNone/>
              <a:defRPr/>
            </a:pPr>
            <a:r>
              <a:rPr lang="it-IT" altLang="it-IT" sz="32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6" charset="0"/>
                <a:cs typeface="Times New Roman" pitchFamily="16" charset="0"/>
              </a:rPr>
              <a:t>tra i 65 e i 74 anni.</a:t>
            </a:r>
            <a:r>
              <a:rPr lang="it-IT" altLang="it-IT" sz="3200" smtClean="0">
                <a:solidFill>
                  <a:srgbClr val="010199"/>
                </a:solidFill>
                <a:latin typeface="Times New Roman" pitchFamily="16" charset="0"/>
                <a:cs typeface="Times New Roman" pitchFamily="16" charset="0"/>
              </a:rPr>
              <a:t> </a:t>
            </a:r>
          </a:p>
        </p:txBody>
      </p:sp>
      <p:sp>
        <p:nvSpPr>
          <p:cNvPr id="31746" name="Rectangle 2"/>
          <p:cNvSpPr>
            <a:spLocks noChangeArrowheads="1"/>
          </p:cNvSpPr>
          <p:nvPr/>
        </p:nvSpPr>
        <p:spPr bwMode="auto">
          <a:xfrm>
            <a:off x="1619672" y="188640"/>
            <a:ext cx="7510041" cy="13845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5pPr>
            <a:lvl6pPr marL="25146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6pPr>
            <a:lvl7pPr marL="29718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7pPr>
            <a:lvl8pPr marL="34290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8pPr>
            <a:lvl9pPr marL="38862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600">
                <a:solidFill>
                  <a:srgbClr val="FFFFFF"/>
                </a:solidFill>
                <a:latin typeface="Tahoma" pitchFamily="32" charset="0"/>
                <a:ea typeface="Microsoft YaHei" pitchFamily="32" charset="-122"/>
              </a:defRPr>
            </a:lvl9pPr>
          </a:lstStyle>
          <a:p>
            <a:pPr>
              <a:buClrTx/>
              <a:buFontTx/>
              <a:buNone/>
              <a:defRPr/>
            </a:pPr>
            <a:r>
              <a:rPr lang="it-IT" altLang="it-IT" sz="5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6" charset="0"/>
                <a:cs typeface="Times New Roman" pitchFamily="16" charset="0"/>
              </a:rPr>
              <a:t>Epidemiologia </a:t>
            </a:r>
          </a:p>
          <a:p>
            <a:pPr>
              <a:buClrTx/>
              <a:buFontTx/>
              <a:buNone/>
              <a:defRPr/>
            </a:pPr>
            <a:r>
              <a:rPr lang="it-IT" altLang="it-IT" sz="2800" b="1" i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Italia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arta">
  <a:themeElements>
    <a:clrScheme name="Gradazioni di grigio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Office 2">
      <a:majorFont>
        <a:latin typeface="Calibri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ambria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arta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237</TotalTime>
  <Words>1537</Words>
  <Application>Microsoft Office PowerPoint</Application>
  <PresentationFormat>Presentazione su schermo (4:3)</PresentationFormat>
  <Paragraphs>370</Paragraphs>
  <Slides>59</Slides>
  <Notes>21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Server OLE incorporati</vt:lpstr>
      </vt:variant>
      <vt:variant>
        <vt:i4>2</vt:i4>
      </vt:variant>
      <vt:variant>
        <vt:lpstr>Titoli diapositive</vt:lpstr>
      </vt:variant>
      <vt:variant>
        <vt:i4>59</vt:i4>
      </vt:variant>
    </vt:vector>
  </HeadingPairs>
  <TitlesOfParts>
    <vt:vector size="62" baseType="lpstr">
      <vt:lpstr>Carta</vt:lpstr>
      <vt:lpstr>Grafico di Microsoft Graph</vt:lpstr>
      <vt:lpstr>Foglio di lavoro di Microsoft Office Excel 97-2003</vt:lpstr>
      <vt:lpstr>    LO SCOMPENSO CARDIACO Il problema nella quotidianità del MMG.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  <vt:lpstr>Diapositiva 10</vt:lpstr>
      <vt:lpstr>Diapositiva 11</vt:lpstr>
      <vt:lpstr>Diapositiva 12</vt:lpstr>
      <vt:lpstr>Epidemiologia dello scompenso cardiaco</vt:lpstr>
      <vt:lpstr>Diapositiva 14</vt:lpstr>
      <vt:lpstr>Diapositiva 15</vt:lpstr>
      <vt:lpstr>Diapositiva 16</vt:lpstr>
      <vt:lpstr>Diapositiva 17</vt:lpstr>
      <vt:lpstr>Diapositiva 18</vt:lpstr>
      <vt:lpstr>Diapositiva 19</vt:lpstr>
      <vt:lpstr>Diapositiva 20</vt:lpstr>
      <vt:lpstr>Diapositiva 21</vt:lpstr>
      <vt:lpstr>Diapositiva 22</vt:lpstr>
      <vt:lpstr>   SCOMPENSO CARDIACO</vt:lpstr>
      <vt:lpstr>Numero di MMG dell’ASL di Brescia partecipanti al Governo Clinico</vt:lpstr>
      <vt:lpstr>SCOMPENSO E  FIBRILLAZIONE ATRIALE</vt:lpstr>
      <vt:lpstr>223 MMG che hanno utilizzato la query unica nelle ultime 2 tornate</vt:lpstr>
      <vt:lpstr>Diapositiva 27</vt:lpstr>
      <vt:lpstr>Diapositiva 28</vt:lpstr>
      <vt:lpstr>DIAGNOSI e TERAPIA     sono fondamentalmente affidate al  Medico di Medicina Generale (MMG)</vt:lpstr>
      <vt:lpstr>Diapositiva 30</vt:lpstr>
      <vt:lpstr>- aderenza terapeutica -</vt:lpstr>
      <vt:lpstr>- aderenza terapeutica -</vt:lpstr>
      <vt:lpstr>- servizi mirati all’aderenza terapeutica -</vt:lpstr>
      <vt:lpstr>Diapositiva 34</vt:lpstr>
      <vt:lpstr>Diapositiva 35</vt:lpstr>
      <vt:lpstr>Diapositiva 36</vt:lpstr>
      <vt:lpstr>Diapositiva 37</vt:lpstr>
      <vt:lpstr>Diapositiva 38</vt:lpstr>
      <vt:lpstr>Diapositiva 39</vt:lpstr>
      <vt:lpstr>Diapositiva 40</vt:lpstr>
      <vt:lpstr>Diapositiva 41</vt:lpstr>
      <vt:lpstr>Diapositiva 42</vt:lpstr>
      <vt:lpstr>Diapositiva 43</vt:lpstr>
      <vt:lpstr>Diapositiva 44</vt:lpstr>
      <vt:lpstr>Diapositiva 45</vt:lpstr>
      <vt:lpstr>Diapositiva 46</vt:lpstr>
      <vt:lpstr>Diapositiva 47</vt:lpstr>
      <vt:lpstr>Diapositiva 48</vt:lpstr>
      <vt:lpstr>Diapositiva 49</vt:lpstr>
      <vt:lpstr>Diapositiva 50</vt:lpstr>
      <vt:lpstr>Diapositiva 51</vt:lpstr>
      <vt:lpstr>Diapositiva 52</vt:lpstr>
      <vt:lpstr>Diapositiva 53</vt:lpstr>
      <vt:lpstr>Diapositiva 54</vt:lpstr>
      <vt:lpstr>Diapositiva 55</vt:lpstr>
      <vt:lpstr>Diapositiva 56</vt:lpstr>
      <vt:lpstr>Diapositiva 57</vt:lpstr>
      <vt:lpstr>Diapositiva 58</vt:lpstr>
      <vt:lpstr>Diapositiva 59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Utente</dc:creator>
  <cp:lastModifiedBy>Utente</cp:lastModifiedBy>
  <cp:revision>28</cp:revision>
  <dcterms:created xsi:type="dcterms:W3CDTF">2015-10-13T19:59:39Z</dcterms:created>
  <dcterms:modified xsi:type="dcterms:W3CDTF">2015-10-16T21:11:00Z</dcterms:modified>
</cp:coreProperties>
</file>