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1"/>
  </p:notesMasterIdLst>
  <p:sldIdLst>
    <p:sldId id="296" r:id="rId2"/>
    <p:sldId id="331" r:id="rId3"/>
    <p:sldId id="280" r:id="rId4"/>
    <p:sldId id="336" r:id="rId5"/>
    <p:sldId id="332" r:id="rId6"/>
    <p:sldId id="333" r:id="rId7"/>
    <p:sldId id="334" r:id="rId8"/>
    <p:sldId id="324" r:id="rId9"/>
    <p:sldId id="326" r:id="rId10"/>
    <p:sldId id="327" r:id="rId11"/>
    <p:sldId id="303" r:id="rId12"/>
    <p:sldId id="278" r:id="rId13"/>
    <p:sldId id="287" r:id="rId14"/>
    <p:sldId id="325" r:id="rId15"/>
    <p:sldId id="328" r:id="rId16"/>
    <p:sldId id="329" r:id="rId17"/>
    <p:sldId id="330" r:id="rId18"/>
    <p:sldId id="304" r:id="rId19"/>
    <p:sldId id="309" r:id="rId20"/>
    <p:sldId id="310" r:id="rId21"/>
    <p:sldId id="313" r:id="rId22"/>
    <p:sldId id="315" r:id="rId23"/>
    <p:sldId id="348" r:id="rId24"/>
    <p:sldId id="289" r:id="rId25"/>
    <p:sldId id="358" r:id="rId26"/>
    <p:sldId id="360" r:id="rId27"/>
    <p:sldId id="294" r:id="rId28"/>
    <p:sldId id="259" r:id="rId29"/>
    <p:sldId id="260" r:id="rId30"/>
    <p:sldId id="276" r:id="rId31"/>
    <p:sldId id="261" r:id="rId32"/>
    <p:sldId id="265" r:id="rId33"/>
    <p:sldId id="266" r:id="rId34"/>
    <p:sldId id="267" r:id="rId35"/>
    <p:sldId id="274" r:id="rId36"/>
    <p:sldId id="275" r:id="rId37"/>
    <p:sldId id="338" r:id="rId38"/>
    <p:sldId id="337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288" r:id="rId48"/>
    <p:sldId id="301" r:id="rId49"/>
    <p:sldId id="295" r:id="rId50"/>
    <p:sldId id="314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285" r:id="rId6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22B0-7667-4511-90EE-FD5AC5AAC3A3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A2BB6-35D8-418A-9860-B5D4FDEDD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4DD209D-67CC-4D30-8858-0301BA4C5898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DC016C9-5D7E-4CF1-A8BB-717283B54BE3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29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6232AA8-A77E-46A1-9342-040119B3D21F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2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0294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91B6C04-5A83-4D7F-8C0B-2C8BC25162A3}" type="slidenum">
              <a:rPr lang="it-IT" altLang="it-IT" smtClean="0"/>
              <a:pPr/>
              <a:t>14</a:t>
            </a:fld>
            <a:endParaRPr lang="it-IT" altLang="it-IT" smtClean="0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B6AD043-7714-476D-983B-96BA92511F1C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186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836B0DE-FD47-4E82-BAB1-82347F4426B3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18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1862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6E0E110-AC9F-4868-9728-C6BE6B98B0A8}" type="slidenum">
              <a:rPr lang="it-IT" altLang="it-IT" smtClean="0"/>
              <a:pPr/>
              <a:t>15</a:t>
            </a:fld>
            <a:endParaRPr lang="it-IT" altLang="it-IT" smtClean="0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42CE920-60AD-4993-97EA-0012F508625A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C004D12-A9AF-45EA-839E-8FC198FAD0EC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0054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856D1C0-7F2D-45BC-91C0-139937FB83FF}" type="slidenum">
              <a:rPr lang="it-IT" altLang="it-IT" smtClean="0"/>
              <a:pPr/>
              <a:t>16</a:t>
            </a:fld>
            <a:endParaRPr lang="it-IT" altLang="it-IT" smtClean="0"/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55817E-AACB-424C-AE09-25887334A74A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F6A33B-43C0-4414-97AB-22DE354AFF27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2102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CDFD2C-8053-40C7-A7D0-C0C9F738D4FB}" type="slidenum">
              <a:rPr lang="it-IT" altLang="it-IT" smtClean="0"/>
              <a:pPr/>
              <a:t>17</a:t>
            </a:fld>
            <a:endParaRPr lang="it-IT" altLang="it-IT" smtClean="0"/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A035295-AF5A-4A49-969B-D94190793041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2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A1C933D-907E-4E7C-81B6-B9545878B0B3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3126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5BBDB4-362E-4C9B-A221-6F3ADA470B1F}" type="slidenum">
              <a:rPr lang="en-GB"/>
              <a:pPr/>
              <a:t>18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F942980-FE38-4F8E-B5B5-8D4CAD9173FA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E433D97-F97D-4279-9F70-E347FA3D2D93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ts val="3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3EE96F-562A-4072-AA28-00D897CD9814}" type="slidenum">
              <a:rPr lang="en-GB" sz="1200">
                <a:solidFill>
                  <a:srgbClr val="FFFFFF"/>
                </a:solidFill>
              </a:rPr>
              <a:pPr algn="r">
                <a:lnSpc>
                  <a:spcPct val="100000"/>
                </a:lnSpc>
                <a:spcBef>
                  <a:spcPts val="300"/>
                </a:spcBef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181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latin typeface="Arial" charset="0"/>
                <a:cs typeface="Arial" charset="0"/>
              </a:rPr>
              <a:t>In questa dia sono riassunti i punti dell’agenda, ovvero le “cose da fare” del MG per il suo paziente con scompenso cardiaco, in relazione ai diversi stadi della patologia.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D8376E-C19C-4938-85FC-7291B6BB887B}" type="slidenum">
              <a:rPr lang="en-GB"/>
              <a:pPr/>
              <a:t>19</a:t>
            </a:fld>
            <a:endParaRPr lang="en-GB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85B354F-2B21-40A2-BEE1-166C8DB626EB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0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F9C1FA-85B0-4D39-A682-7CBA5C293A44}" type="slidenum">
              <a:rPr lang="en-GB"/>
              <a:pPr/>
              <a:t>20</a:t>
            </a:fld>
            <a:endParaRPr lang="en-GB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84EDBA6-7E7A-4E0F-959A-54BDF431324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325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A38FF9-2EB1-4134-9F83-5B30975627B1}" type="slidenum">
              <a:rPr lang="en-GB"/>
              <a:pPr/>
              <a:t>21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036F6E-B198-4001-9D40-B27623671897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427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FAE3D8-CADB-4552-B656-3E13B7D8AE60}" type="slidenum">
              <a:rPr lang="en-GB"/>
              <a:pPr/>
              <a:t>22</a:t>
            </a:fld>
            <a:endParaRPr lang="en-GB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438C95-FF48-4049-A857-EA58692D500A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11E2D56-3497-4401-A34D-817729555A44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ts val="3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E7371C-A7E7-4371-8D55-25AF80996201}" type="slidenum">
              <a:rPr lang="en-GB" sz="1200">
                <a:solidFill>
                  <a:srgbClr val="FFFFFF"/>
                </a:solidFill>
              </a:rPr>
              <a:pPr algn="r">
                <a:lnSpc>
                  <a:spcPct val="100000"/>
                </a:lnSpc>
                <a:spcBef>
                  <a:spcPts val="300"/>
                </a:spcBef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6325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latin typeface="Arial" charset="0"/>
                <a:cs typeface="Arial" charset="0"/>
              </a:rPr>
              <a:t>In questa fase della sindrome è fondamentale che si instauri un costruttivo rapporto di collaborazione con lo specialista individuando con chiarezza I compiti specifici nel singolo caso. E’importante che il processo di comunicazione sia biunivoco, con documentazione dei rispettivi interventi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A2BB6-35D8-418A-9860-B5D4FDEDDAD9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4037479-E304-4A2F-BC66-531B46CCA2ED}" type="slidenum">
              <a:rPr lang="it-IT" altLang="it-IT" smtClean="0"/>
              <a:pPr/>
              <a:t>3</a:t>
            </a:fld>
            <a:endParaRPr lang="it-IT" altLang="it-IT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DE96F23-9CD0-438A-841B-22CD5ED976B1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FE00C6-F1E9-4A84-89C1-363B358F385D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6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70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CF3B4E-5B23-48B5-94EC-66CC375105EA}" type="slidenum">
              <a:rPr lang="en-GB"/>
              <a:pPr/>
              <a:t>50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DE4A01-1753-434A-A129-5F2025B29733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52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FCADC17-42D2-4C19-909F-52734A5EAE88}" type="slidenum">
              <a:rPr lang="it-IT" altLang="it-IT" smtClean="0"/>
              <a:pPr/>
              <a:t>59</a:t>
            </a:fld>
            <a:endParaRPr lang="it-IT" altLang="it-IT" smtClean="0"/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0B555B-90E0-49D8-B5CF-48E68FF107B0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59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C5E5C23-5C29-46B8-9810-3252602E03D4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59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6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4694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20EC4B3-A250-4AA6-9EB8-923036ED75A2}" type="slidenum">
              <a:rPr lang="it-IT" altLang="it-IT" smtClean="0"/>
              <a:pPr/>
              <a:t>5</a:t>
            </a:fld>
            <a:endParaRPr lang="it-IT" altLang="it-IT" smtClean="0"/>
          </a:p>
        </p:txBody>
      </p:sp>
      <p:sp>
        <p:nvSpPr>
          <p:cNvPr id="148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F727BC7-03B8-43FD-B585-DAA0FC01C87D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580E867-3337-42F7-8079-F51C141C87B8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4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14E6C62-5B83-426E-8AD9-2DE7A6FB178B}" type="slidenum">
              <a:rPr lang="it-IT" altLang="it-IT" sz="1200">
                <a:solidFill>
                  <a:srgbClr val="FFFFFF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altLang="it-IT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848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6438"/>
            <a:ext cx="4518025" cy="3387725"/>
          </a:xfrm>
          <a:solidFill>
            <a:srgbClr val="FFFFFF"/>
          </a:solidFill>
          <a:ln/>
        </p:spPr>
      </p:sp>
      <p:sp>
        <p:nvSpPr>
          <p:cNvPr id="148487" name="Text Box 5"/>
          <p:cNvSpPr txBox="1">
            <a:spLocks noChangeArrowheads="1"/>
          </p:cNvSpPr>
          <p:nvPr/>
        </p:nvSpPr>
        <p:spPr bwMode="auto">
          <a:xfrm>
            <a:off x="914400" y="4376738"/>
            <a:ext cx="5032375" cy="409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DC43159-A46B-412D-87EF-2FFDDED9EEDE}" type="slidenum">
              <a:rPr lang="it-IT" altLang="it-IT" smtClean="0"/>
              <a:pPr/>
              <a:t>6</a:t>
            </a:fld>
            <a:endParaRPr lang="it-IT" altLang="it-IT" smtClean="0"/>
          </a:p>
        </p:txBody>
      </p:sp>
      <p:sp>
        <p:nvSpPr>
          <p:cNvPr id="1495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5BA27FB-9F9A-4285-A991-A2B1C36D6098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50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F2BDF61-D198-4DCA-8C2E-A3B7353FFDE5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5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5EDF36A-7683-4730-B36F-CBB4A5E988F2}" type="slidenum">
              <a:rPr lang="it-IT" altLang="it-IT" sz="1200">
                <a:solidFill>
                  <a:srgbClr val="FFFFFF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altLang="it-IT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951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6438"/>
            <a:ext cx="4518025" cy="3387725"/>
          </a:xfrm>
          <a:solidFill>
            <a:srgbClr val="FFFFFF"/>
          </a:solidFill>
          <a:ln/>
        </p:spPr>
      </p:sp>
      <p:sp>
        <p:nvSpPr>
          <p:cNvPr id="149511" name="Text Box 5"/>
          <p:cNvSpPr txBox="1">
            <a:spLocks noChangeArrowheads="1"/>
          </p:cNvSpPr>
          <p:nvPr/>
        </p:nvSpPr>
        <p:spPr bwMode="auto">
          <a:xfrm>
            <a:off x="914400" y="4376738"/>
            <a:ext cx="5032375" cy="409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BBBDC17-9042-4E68-ACB6-AD89294CF33F}" type="slidenum">
              <a:rPr lang="it-IT" altLang="it-IT" smtClean="0"/>
              <a:pPr/>
              <a:t>7</a:t>
            </a:fld>
            <a:endParaRPr lang="it-IT" altLang="it-IT" smtClean="0"/>
          </a:p>
        </p:txBody>
      </p:sp>
      <p:sp>
        <p:nvSpPr>
          <p:cNvPr id="1505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A7A54E1-9A6A-421C-9AFA-4541B88E8639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05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14DE05-061C-4979-B2C0-9FFD07AC24DD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053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62B887-5F62-4EC9-92DC-B9D614868B06}" type="slidenum">
              <a:rPr lang="it-IT" altLang="it-IT" sz="1200">
                <a:solidFill>
                  <a:srgbClr val="FFFFFF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altLang="it-IT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053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6438"/>
            <a:ext cx="4518025" cy="3387725"/>
          </a:xfrm>
          <a:solidFill>
            <a:srgbClr val="FFFFFF"/>
          </a:solidFill>
          <a:ln/>
        </p:spPr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914400" y="4376738"/>
            <a:ext cx="5032375" cy="409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966834D-1C78-4B73-B19F-1736C67AF8B3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51DED9D-BC94-4414-8D32-0EF6F902B81E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8B372B7-E019-4D61-B2B2-2BA3829CB5A8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8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0838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9F9047E-AC9A-4CC6-9C1C-367D0A21DAE0}" type="slidenum">
              <a:rPr lang="it-IT" altLang="it-IT" smtClean="0"/>
              <a:pPr/>
              <a:t>9</a:t>
            </a:fld>
            <a:endParaRPr lang="it-IT" altLang="it-IT" smtClean="0"/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4A1D9D-EC3D-421F-AF33-5C6469A5448F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9EF901-E32A-4D88-B60B-D35D418487B5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9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4934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91FE08A-4911-48FA-A5CE-5DF291EED8AF}" type="slidenum">
              <a:rPr lang="it-IT" altLang="it-IT" smtClean="0"/>
              <a:pPr/>
              <a:t>10</a:t>
            </a:fld>
            <a:endParaRPr lang="it-IT" altLang="it-IT" smtClean="0"/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8B138D4-D2EA-4E79-883F-59FA27D921D1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E0F8839-CCB1-4EE0-857C-A7B62C6F2F33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4B60529-49D9-443C-9AB7-EA1E2E49C58B}" type="slidenum">
              <a:rPr lang="it-IT" altLang="it-IT" smtClean="0"/>
              <a:pPr/>
              <a:t>11</a:t>
            </a:fld>
            <a:endParaRPr lang="it-IT" altLang="it-IT" smtClean="0"/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A8CE5F-18F0-43EA-91E4-B5B2C42EE262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0EA2C19-6BC2-4CA1-90E2-75597DA130F8}" type="slidenum">
              <a:rPr lang="it-IT" altLang="it-IT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5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6502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B53-3E57-4ED2-B32B-407414943CC1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BAD71-3FBE-4234-9125-AED4DFD2BA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B53-3E57-4ED2-B32B-407414943CC1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AD71-3FBE-4234-9125-AED4DFD2BA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B53-3E57-4ED2-B32B-407414943CC1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AD71-3FBE-4234-9125-AED4DFD2BA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A87B53-3E57-4ED2-B32B-407414943CC1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0BAD71-3FBE-4234-9125-AED4DFD2BA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B53-3E57-4ED2-B32B-407414943CC1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AD71-3FBE-4234-9125-AED4DFD2BA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B53-3E57-4ED2-B32B-407414943CC1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AD71-3FBE-4234-9125-AED4DFD2BA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AD71-3FBE-4234-9125-AED4DFD2BA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B53-3E57-4ED2-B32B-407414943CC1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B53-3E57-4ED2-B32B-407414943CC1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AD71-3FBE-4234-9125-AED4DFD2BA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B53-3E57-4ED2-B32B-407414943CC1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AD71-3FBE-4234-9125-AED4DFD2BA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A87B53-3E57-4ED2-B32B-407414943CC1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0BAD71-3FBE-4234-9125-AED4DFD2BA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B53-3E57-4ED2-B32B-407414943CC1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BAD71-3FBE-4234-9125-AED4DFD2BA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A87B53-3E57-4ED2-B32B-407414943CC1}" type="datetimeFigureOut">
              <a:rPr lang="it-IT" smtClean="0"/>
              <a:pPr/>
              <a:t>16/10/15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0BAD71-3FBE-4234-9125-AED4DFD2BAB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slbrescia.i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lbrescia.it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lbrescia.i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4572000"/>
          </a:xfrm>
        </p:spPr>
        <p:txBody>
          <a:bodyPr/>
          <a:lstStyle/>
          <a:p>
            <a:r>
              <a:rPr lang="it-IT" dirty="0" smtClean="0"/>
              <a:t>Desenzano del Garda    17 ottobre 2015                          Aula Magna A. </a:t>
            </a:r>
            <a:r>
              <a:rPr lang="it-IT" dirty="0" err="1" smtClean="0"/>
              <a:t>Doninelli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Dott. Ettore Maria Barba</a:t>
            </a:r>
          </a:p>
          <a:p>
            <a:r>
              <a:rPr lang="it-IT" dirty="0" smtClean="0"/>
              <a:t>Medico di Medicina Generale in Desenzano 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157592" cy="9311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   LO SCOMPENSO CARDIACO</a:t>
            </a:r>
            <a:br>
              <a:rPr lang="it-IT" dirty="0" smtClean="0"/>
            </a:br>
            <a:r>
              <a:rPr lang="it-IT" dirty="0" smtClean="0"/>
              <a:t>Il problema nella quotidianità del MMG.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11560" y="404664"/>
            <a:ext cx="8518153" cy="136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Epidemiologia 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Italia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67543" y="2205038"/>
            <a:ext cx="8425631" cy="26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lnSpc>
                <a:spcPct val="130000"/>
              </a:lnSpc>
              <a:spcBef>
                <a:spcPts val="800"/>
              </a:spcBef>
              <a:buClrTx/>
              <a:buFontTx/>
              <a:buNone/>
              <a:defRPr/>
            </a:pPr>
            <a:r>
              <a:rPr lang="it-IT" alt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Un medico di medicina generale con </a:t>
            </a:r>
            <a:r>
              <a:rPr lang="it-IT" altLang="it-IT" sz="3200" b="1" i="1" dirty="0" smtClean="0">
                <a:solidFill>
                  <a:srgbClr val="47FF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1000 assistiti</a:t>
            </a:r>
            <a:r>
              <a:rPr lang="it-IT" altLang="it-IT" sz="3200" b="1" dirty="0" smtClean="0">
                <a:solidFill>
                  <a:srgbClr val="47FF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  <a:r>
              <a:rPr lang="it-IT" alt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avrà in media </a:t>
            </a:r>
            <a:r>
              <a:rPr lang="it-IT" altLang="it-IT" sz="3200" b="1" i="1" u="sng" dirty="0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20 pazienti</a:t>
            </a:r>
            <a:r>
              <a:rPr lang="it-IT" altLang="it-IT" sz="3200" b="1" dirty="0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  <a:r>
              <a:rPr lang="it-IT" alt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affetti da </a:t>
            </a:r>
            <a:r>
              <a:rPr lang="it-IT" altLang="it-IT" sz="3200" b="1" i="1" u="sng" dirty="0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scompenso cardiaco</a:t>
            </a:r>
            <a:r>
              <a:rPr lang="it-IT" altLang="it-IT" sz="3200" b="1" dirty="0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  <a:r>
              <a:rPr lang="it-IT" alt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e circa </a:t>
            </a:r>
            <a:r>
              <a:rPr lang="it-IT" alt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50</a:t>
            </a:r>
            <a:r>
              <a:rPr lang="it-IT" alt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con disfunzione ventricolare sinistra asintomatica.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-2532063" y="703263"/>
            <a:ext cx="13463588" cy="7332662"/>
            <a:chOff x="-1595" y="443"/>
            <a:chExt cx="8481" cy="4619"/>
          </a:xfrm>
        </p:grpSpPr>
        <p:sp>
          <p:nvSpPr>
            <p:cNvPr id="13331" name="Freeform 2"/>
            <p:cNvSpPr>
              <a:spLocks noChangeArrowheads="1"/>
            </p:cNvSpPr>
            <p:nvPr/>
          </p:nvSpPr>
          <p:spPr bwMode="auto">
            <a:xfrm>
              <a:off x="2838" y="1775"/>
              <a:ext cx="444" cy="498"/>
            </a:xfrm>
            <a:custGeom>
              <a:avLst/>
              <a:gdLst>
                <a:gd name="T0" fmla="*/ 0 w 1824"/>
                <a:gd name="T1" fmla="*/ 0 h 2041"/>
                <a:gd name="T2" fmla="*/ 0 w 1824"/>
                <a:gd name="T3" fmla="*/ 0 h 2041"/>
                <a:gd name="T4" fmla="*/ 0 w 1824"/>
                <a:gd name="T5" fmla="*/ 0 h 2041"/>
                <a:gd name="T6" fmla="*/ 0 w 1824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4"/>
                <a:gd name="T13" fmla="*/ 0 h 2041"/>
                <a:gd name="T14" fmla="*/ 1824 w 1824"/>
                <a:gd name="T15" fmla="*/ 2041 h 2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4" h="2041">
                  <a:moveTo>
                    <a:pt x="0" y="0"/>
                  </a:moveTo>
                  <a:lnTo>
                    <a:pt x="636" y="2041"/>
                  </a:lnTo>
                  <a:lnTo>
                    <a:pt x="1824" y="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2" name="Rectangle 3"/>
            <p:cNvSpPr>
              <a:spLocks noChangeArrowheads="1"/>
            </p:cNvSpPr>
            <p:nvPr/>
          </p:nvSpPr>
          <p:spPr bwMode="auto">
            <a:xfrm>
              <a:off x="865" y="899"/>
              <a:ext cx="3490" cy="32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3333" name="Rectangle 4"/>
            <p:cNvSpPr>
              <a:spLocks noChangeArrowheads="1"/>
            </p:cNvSpPr>
            <p:nvPr/>
          </p:nvSpPr>
          <p:spPr bwMode="auto">
            <a:xfrm>
              <a:off x="-1595" y="443"/>
              <a:ext cx="8481" cy="4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3334" name="Line 5"/>
            <p:cNvSpPr>
              <a:spLocks noChangeShapeType="1"/>
            </p:cNvSpPr>
            <p:nvPr/>
          </p:nvSpPr>
          <p:spPr bwMode="auto">
            <a:xfrm flipH="1">
              <a:off x="2267" y="1032"/>
              <a:ext cx="340" cy="588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35" name="Line 6"/>
            <p:cNvSpPr>
              <a:spLocks noChangeShapeType="1"/>
            </p:cNvSpPr>
            <p:nvPr/>
          </p:nvSpPr>
          <p:spPr bwMode="auto">
            <a:xfrm>
              <a:off x="1064" y="3856"/>
              <a:ext cx="2412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36" name="Line 7"/>
            <p:cNvSpPr>
              <a:spLocks noChangeShapeType="1"/>
            </p:cNvSpPr>
            <p:nvPr/>
          </p:nvSpPr>
          <p:spPr bwMode="auto">
            <a:xfrm flipV="1">
              <a:off x="3488" y="3249"/>
              <a:ext cx="657" cy="607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37" name="Line 8"/>
            <p:cNvSpPr>
              <a:spLocks noChangeShapeType="1"/>
            </p:cNvSpPr>
            <p:nvPr/>
          </p:nvSpPr>
          <p:spPr bwMode="auto">
            <a:xfrm flipH="1" flipV="1">
              <a:off x="3751" y="2682"/>
              <a:ext cx="406" cy="579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38" name="Line 9"/>
            <p:cNvSpPr>
              <a:spLocks noChangeShapeType="1"/>
            </p:cNvSpPr>
            <p:nvPr/>
          </p:nvSpPr>
          <p:spPr bwMode="auto">
            <a:xfrm flipH="1" flipV="1">
              <a:off x="3252" y="3126"/>
              <a:ext cx="236" cy="73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39" name="Line 10"/>
            <p:cNvSpPr>
              <a:spLocks noChangeShapeType="1"/>
            </p:cNvSpPr>
            <p:nvPr/>
          </p:nvSpPr>
          <p:spPr bwMode="auto">
            <a:xfrm>
              <a:off x="2201" y="1775"/>
              <a:ext cx="625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40" name="Line 11"/>
            <p:cNvSpPr>
              <a:spLocks noChangeShapeType="1"/>
            </p:cNvSpPr>
            <p:nvPr/>
          </p:nvSpPr>
          <p:spPr bwMode="auto">
            <a:xfrm>
              <a:off x="1844" y="2428"/>
              <a:ext cx="1210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41" name="Line 12"/>
            <p:cNvSpPr>
              <a:spLocks noChangeShapeType="1"/>
            </p:cNvSpPr>
            <p:nvPr/>
          </p:nvSpPr>
          <p:spPr bwMode="auto">
            <a:xfrm>
              <a:off x="1456" y="3138"/>
              <a:ext cx="1796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42" name="Line 13"/>
            <p:cNvSpPr>
              <a:spLocks noChangeShapeType="1"/>
            </p:cNvSpPr>
            <p:nvPr/>
          </p:nvSpPr>
          <p:spPr bwMode="auto">
            <a:xfrm flipV="1">
              <a:off x="3264" y="2682"/>
              <a:ext cx="487" cy="456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43" name="Line 14"/>
            <p:cNvSpPr>
              <a:spLocks noChangeShapeType="1"/>
            </p:cNvSpPr>
            <p:nvPr/>
          </p:nvSpPr>
          <p:spPr bwMode="auto">
            <a:xfrm flipV="1">
              <a:off x="3047" y="2134"/>
              <a:ext cx="323" cy="3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44" name="Line 15"/>
            <p:cNvSpPr>
              <a:spLocks noChangeShapeType="1"/>
            </p:cNvSpPr>
            <p:nvPr/>
          </p:nvSpPr>
          <p:spPr bwMode="auto">
            <a:xfrm flipV="1">
              <a:off x="2838" y="1606"/>
              <a:ext cx="164" cy="169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45" name="Line 16"/>
            <p:cNvSpPr>
              <a:spLocks noChangeShapeType="1"/>
            </p:cNvSpPr>
            <p:nvPr/>
          </p:nvSpPr>
          <p:spPr bwMode="auto">
            <a:xfrm flipV="1">
              <a:off x="2201" y="1620"/>
              <a:ext cx="148" cy="15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46" name="Line 17"/>
            <p:cNvSpPr>
              <a:spLocks noChangeShapeType="1"/>
            </p:cNvSpPr>
            <p:nvPr/>
          </p:nvSpPr>
          <p:spPr bwMode="auto">
            <a:xfrm flipH="1">
              <a:off x="2778" y="1618"/>
              <a:ext cx="236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47" name="Line 18"/>
            <p:cNvSpPr>
              <a:spLocks noChangeShapeType="1"/>
            </p:cNvSpPr>
            <p:nvPr/>
          </p:nvSpPr>
          <p:spPr bwMode="auto">
            <a:xfrm flipH="1">
              <a:off x="3141" y="2146"/>
              <a:ext cx="241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48" name="Line 19"/>
            <p:cNvSpPr>
              <a:spLocks noChangeShapeType="1"/>
            </p:cNvSpPr>
            <p:nvPr/>
          </p:nvSpPr>
          <p:spPr bwMode="auto">
            <a:xfrm flipH="1">
              <a:off x="3546" y="2694"/>
              <a:ext cx="217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49" name="Line 20"/>
            <p:cNvSpPr>
              <a:spLocks noChangeShapeType="1"/>
            </p:cNvSpPr>
            <p:nvPr/>
          </p:nvSpPr>
          <p:spPr bwMode="auto">
            <a:xfrm>
              <a:off x="1534" y="2995"/>
              <a:ext cx="1673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50" name="Line 21"/>
            <p:cNvSpPr>
              <a:spLocks noChangeShapeType="1"/>
            </p:cNvSpPr>
            <p:nvPr/>
          </p:nvSpPr>
          <p:spPr bwMode="auto">
            <a:xfrm>
              <a:off x="1922" y="2285"/>
              <a:ext cx="1064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51" name="Line 22"/>
            <p:cNvSpPr>
              <a:spLocks noChangeShapeType="1"/>
            </p:cNvSpPr>
            <p:nvPr/>
          </p:nvSpPr>
          <p:spPr bwMode="auto">
            <a:xfrm>
              <a:off x="2279" y="1632"/>
              <a:ext cx="503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52" name="Line 23"/>
            <p:cNvSpPr>
              <a:spLocks noChangeShapeType="1"/>
            </p:cNvSpPr>
            <p:nvPr/>
          </p:nvSpPr>
          <p:spPr bwMode="auto">
            <a:xfrm flipH="1">
              <a:off x="1910" y="1775"/>
              <a:ext cx="291" cy="498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53" name="Line 24"/>
            <p:cNvSpPr>
              <a:spLocks noChangeShapeType="1"/>
            </p:cNvSpPr>
            <p:nvPr/>
          </p:nvSpPr>
          <p:spPr bwMode="auto">
            <a:xfrm flipH="1" flipV="1">
              <a:off x="2595" y="1020"/>
              <a:ext cx="199" cy="612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54" name="Line 25"/>
            <p:cNvSpPr>
              <a:spLocks noChangeShapeType="1"/>
            </p:cNvSpPr>
            <p:nvPr/>
          </p:nvSpPr>
          <p:spPr bwMode="auto">
            <a:xfrm flipH="1">
              <a:off x="1052" y="3138"/>
              <a:ext cx="404" cy="706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55" name="Line 26"/>
            <p:cNvSpPr>
              <a:spLocks noChangeShapeType="1"/>
            </p:cNvSpPr>
            <p:nvPr/>
          </p:nvSpPr>
          <p:spPr bwMode="auto">
            <a:xfrm flipH="1">
              <a:off x="1522" y="2428"/>
              <a:ext cx="322" cy="55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56" name="Line 27"/>
            <p:cNvSpPr>
              <a:spLocks noChangeShapeType="1"/>
            </p:cNvSpPr>
            <p:nvPr/>
          </p:nvSpPr>
          <p:spPr bwMode="auto">
            <a:xfrm flipH="1" flipV="1">
              <a:off x="2826" y="1763"/>
              <a:ext cx="172" cy="522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57" name="Line 28"/>
            <p:cNvSpPr>
              <a:spLocks noChangeShapeType="1"/>
            </p:cNvSpPr>
            <p:nvPr/>
          </p:nvSpPr>
          <p:spPr bwMode="auto">
            <a:xfrm flipH="1" flipV="1">
              <a:off x="3030" y="2416"/>
              <a:ext cx="189" cy="579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58" name="Line 29"/>
            <p:cNvSpPr>
              <a:spLocks noChangeShapeType="1"/>
            </p:cNvSpPr>
            <p:nvPr/>
          </p:nvSpPr>
          <p:spPr bwMode="auto">
            <a:xfrm flipV="1">
              <a:off x="3219" y="2569"/>
              <a:ext cx="453" cy="426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59" name="Line 30"/>
            <p:cNvSpPr>
              <a:spLocks noChangeShapeType="1"/>
            </p:cNvSpPr>
            <p:nvPr/>
          </p:nvSpPr>
          <p:spPr bwMode="auto">
            <a:xfrm flipV="1">
              <a:off x="2998" y="2009"/>
              <a:ext cx="284" cy="276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60" name="Line 31"/>
            <p:cNvSpPr>
              <a:spLocks noChangeShapeType="1"/>
            </p:cNvSpPr>
            <p:nvPr/>
          </p:nvSpPr>
          <p:spPr bwMode="auto">
            <a:xfrm flipV="1">
              <a:off x="2794" y="1493"/>
              <a:ext cx="130" cy="139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61" name="Line 32"/>
            <p:cNvSpPr>
              <a:spLocks noChangeShapeType="1"/>
            </p:cNvSpPr>
            <p:nvPr/>
          </p:nvSpPr>
          <p:spPr bwMode="auto">
            <a:xfrm flipV="1">
              <a:off x="1844" y="2273"/>
              <a:ext cx="148" cy="15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62" name="Line 33"/>
            <p:cNvSpPr>
              <a:spLocks noChangeShapeType="1"/>
            </p:cNvSpPr>
            <p:nvPr/>
          </p:nvSpPr>
          <p:spPr bwMode="auto">
            <a:xfrm flipV="1">
              <a:off x="1456" y="2983"/>
              <a:ext cx="149" cy="15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63" name="Line 34"/>
            <p:cNvSpPr>
              <a:spLocks noChangeShapeType="1"/>
            </p:cNvSpPr>
            <p:nvPr/>
          </p:nvSpPr>
          <p:spPr bwMode="auto">
            <a:xfrm flipH="1" flipV="1">
              <a:off x="3370" y="2134"/>
              <a:ext cx="314" cy="447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64" name="Line 35"/>
            <p:cNvSpPr>
              <a:spLocks noChangeShapeType="1"/>
            </p:cNvSpPr>
            <p:nvPr/>
          </p:nvSpPr>
          <p:spPr bwMode="auto">
            <a:xfrm flipH="1" flipV="1">
              <a:off x="3002" y="1606"/>
              <a:ext cx="292" cy="41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65" name="Line 36"/>
            <p:cNvSpPr>
              <a:spLocks noChangeShapeType="1"/>
            </p:cNvSpPr>
            <p:nvPr/>
          </p:nvSpPr>
          <p:spPr bwMode="auto">
            <a:xfrm flipH="1" flipV="1">
              <a:off x="2595" y="1020"/>
              <a:ext cx="341" cy="48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66" name="Freeform 37"/>
            <p:cNvSpPr>
              <a:spLocks noChangeArrowheads="1"/>
            </p:cNvSpPr>
            <p:nvPr/>
          </p:nvSpPr>
          <p:spPr bwMode="auto">
            <a:xfrm>
              <a:off x="1456" y="2995"/>
              <a:ext cx="1796" cy="131"/>
            </a:xfrm>
            <a:custGeom>
              <a:avLst/>
              <a:gdLst>
                <a:gd name="T0" fmla="*/ 0 w 7232"/>
                <a:gd name="T1" fmla="*/ 0 h 571"/>
                <a:gd name="T2" fmla="*/ 0 w 7232"/>
                <a:gd name="T3" fmla="*/ 0 h 571"/>
                <a:gd name="T4" fmla="*/ 0 w 7232"/>
                <a:gd name="T5" fmla="*/ 0 h 571"/>
                <a:gd name="T6" fmla="*/ 0 w 7232"/>
                <a:gd name="T7" fmla="*/ 0 h 5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32"/>
                <a:gd name="T13" fmla="*/ 0 h 571"/>
                <a:gd name="T14" fmla="*/ 7232 w 7232"/>
                <a:gd name="T15" fmla="*/ 571 h 5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32" h="571">
                  <a:moveTo>
                    <a:pt x="7053" y="0"/>
                  </a:moveTo>
                  <a:lnTo>
                    <a:pt x="0" y="571"/>
                  </a:lnTo>
                  <a:lnTo>
                    <a:pt x="7232" y="571"/>
                  </a:lnTo>
                  <a:lnTo>
                    <a:pt x="7053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7" name="Freeform 38"/>
            <p:cNvSpPr>
              <a:spLocks noChangeArrowheads="1"/>
            </p:cNvSpPr>
            <p:nvPr/>
          </p:nvSpPr>
          <p:spPr bwMode="auto">
            <a:xfrm>
              <a:off x="1456" y="2995"/>
              <a:ext cx="1796" cy="131"/>
            </a:xfrm>
            <a:custGeom>
              <a:avLst/>
              <a:gdLst>
                <a:gd name="T0" fmla="*/ 0 w 7232"/>
                <a:gd name="T1" fmla="*/ 0 h 571"/>
                <a:gd name="T2" fmla="*/ 0 w 7232"/>
                <a:gd name="T3" fmla="*/ 0 h 571"/>
                <a:gd name="T4" fmla="*/ 0 w 7232"/>
                <a:gd name="T5" fmla="*/ 0 h 571"/>
                <a:gd name="T6" fmla="*/ 0 w 7232"/>
                <a:gd name="T7" fmla="*/ 0 h 5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32"/>
                <a:gd name="T13" fmla="*/ 0 h 571"/>
                <a:gd name="T14" fmla="*/ 7232 w 7232"/>
                <a:gd name="T15" fmla="*/ 571 h 5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32" h="571">
                  <a:moveTo>
                    <a:pt x="7053" y="0"/>
                  </a:moveTo>
                  <a:lnTo>
                    <a:pt x="0" y="571"/>
                  </a:lnTo>
                  <a:lnTo>
                    <a:pt x="7232" y="571"/>
                  </a:lnTo>
                  <a:lnTo>
                    <a:pt x="7053" y="0"/>
                  </a:lnTo>
                </a:path>
              </a:pathLst>
            </a:custGeom>
            <a:noFill/>
            <a:ln w="936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8" name="Freeform 39"/>
            <p:cNvSpPr>
              <a:spLocks noChangeArrowheads="1"/>
            </p:cNvSpPr>
            <p:nvPr/>
          </p:nvSpPr>
          <p:spPr bwMode="auto">
            <a:xfrm>
              <a:off x="1456" y="2995"/>
              <a:ext cx="1751" cy="131"/>
            </a:xfrm>
            <a:custGeom>
              <a:avLst/>
              <a:gdLst>
                <a:gd name="T0" fmla="*/ 0 w 7053"/>
                <a:gd name="T1" fmla="*/ 0 h 571"/>
                <a:gd name="T2" fmla="*/ 0 w 7053"/>
                <a:gd name="T3" fmla="*/ 0 h 571"/>
                <a:gd name="T4" fmla="*/ 0 w 7053"/>
                <a:gd name="T5" fmla="*/ 0 h 571"/>
                <a:gd name="T6" fmla="*/ 0 w 7053"/>
                <a:gd name="T7" fmla="*/ 0 h 5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53"/>
                <a:gd name="T13" fmla="*/ 0 h 571"/>
                <a:gd name="T14" fmla="*/ 7053 w 7053"/>
                <a:gd name="T15" fmla="*/ 571 h 5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53" h="571">
                  <a:moveTo>
                    <a:pt x="642" y="0"/>
                  </a:moveTo>
                  <a:lnTo>
                    <a:pt x="0" y="571"/>
                  </a:lnTo>
                  <a:lnTo>
                    <a:pt x="7053" y="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9" name="Freeform 40"/>
            <p:cNvSpPr>
              <a:spLocks noChangeArrowheads="1"/>
            </p:cNvSpPr>
            <p:nvPr/>
          </p:nvSpPr>
          <p:spPr bwMode="auto">
            <a:xfrm>
              <a:off x="1456" y="2995"/>
              <a:ext cx="1751" cy="131"/>
            </a:xfrm>
            <a:custGeom>
              <a:avLst/>
              <a:gdLst>
                <a:gd name="T0" fmla="*/ 0 w 7053"/>
                <a:gd name="T1" fmla="*/ 0 h 571"/>
                <a:gd name="T2" fmla="*/ 0 w 7053"/>
                <a:gd name="T3" fmla="*/ 0 h 571"/>
                <a:gd name="T4" fmla="*/ 0 w 7053"/>
                <a:gd name="T5" fmla="*/ 0 h 571"/>
                <a:gd name="T6" fmla="*/ 0 w 7053"/>
                <a:gd name="T7" fmla="*/ 0 h 5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53"/>
                <a:gd name="T13" fmla="*/ 0 h 571"/>
                <a:gd name="T14" fmla="*/ 7053 w 7053"/>
                <a:gd name="T15" fmla="*/ 571 h 5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53" h="571">
                  <a:moveTo>
                    <a:pt x="642" y="0"/>
                  </a:moveTo>
                  <a:lnTo>
                    <a:pt x="0" y="571"/>
                  </a:lnTo>
                  <a:lnTo>
                    <a:pt x="7053" y="0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0" name="Freeform 41"/>
            <p:cNvSpPr>
              <a:spLocks noChangeArrowheads="1"/>
            </p:cNvSpPr>
            <p:nvPr/>
          </p:nvSpPr>
          <p:spPr bwMode="auto">
            <a:xfrm>
              <a:off x="3219" y="2694"/>
              <a:ext cx="532" cy="432"/>
            </a:xfrm>
            <a:custGeom>
              <a:avLst/>
              <a:gdLst>
                <a:gd name="T0" fmla="*/ 0 w 2175"/>
                <a:gd name="T1" fmla="*/ 0 h 1776"/>
                <a:gd name="T2" fmla="*/ 0 w 2175"/>
                <a:gd name="T3" fmla="*/ 0 h 1776"/>
                <a:gd name="T4" fmla="*/ 0 w 2175"/>
                <a:gd name="T5" fmla="*/ 0 h 1776"/>
                <a:gd name="T6" fmla="*/ 0 w 2175"/>
                <a:gd name="T7" fmla="*/ 0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5"/>
                <a:gd name="T13" fmla="*/ 0 h 1776"/>
                <a:gd name="T14" fmla="*/ 2175 w 2175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5" h="1776">
                  <a:moveTo>
                    <a:pt x="2175" y="0"/>
                  </a:moveTo>
                  <a:lnTo>
                    <a:pt x="0" y="1205"/>
                  </a:lnTo>
                  <a:lnTo>
                    <a:pt x="179" y="1776"/>
                  </a:lnTo>
                  <a:lnTo>
                    <a:pt x="2175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1" name="Freeform 42"/>
            <p:cNvSpPr>
              <a:spLocks noChangeArrowheads="1"/>
            </p:cNvSpPr>
            <p:nvPr/>
          </p:nvSpPr>
          <p:spPr bwMode="auto">
            <a:xfrm>
              <a:off x="3219" y="2694"/>
              <a:ext cx="532" cy="432"/>
            </a:xfrm>
            <a:custGeom>
              <a:avLst/>
              <a:gdLst>
                <a:gd name="T0" fmla="*/ 0 w 2175"/>
                <a:gd name="T1" fmla="*/ 0 h 1776"/>
                <a:gd name="T2" fmla="*/ 0 w 2175"/>
                <a:gd name="T3" fmla="*/ 0 h 1776"/>
                <a:gd name="T4" fmla="*/ 0 w 2175"/>
                <a:gd name="T5" fmla="*/ 0 h 1776"/>
                <a:gd name="T6" fmla="*/ 0 w 2175"/>
                <a:gd name="T7" fmla="*/ 0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5"/>
                <a:gd name="T13" fmla="*/ 0 h 1776"/>
                <a:gd name="T14" fmla="*/ 2175 w 2175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5" h="1776">
                  <a:moveTo>
                    <a:pt x="2175" y="0"/>
                  </a:moveTo>
                  <a:lnTo>
                    <a:pt x="0" y="1205"/>
                  </a:lnTo>
                  <a:lnTo>
                    <a:pt x="179" y="1776"/>
                  </a:lnTo>
                  <a:lnTo>
                    <a:pt x="2175" y="0"/>
                  </a:lnTo>
                </a:path>
              </a:pathLst>
            </a:custGeom>
            <a:noFill/>
            <a:ln w="936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2" name="Freeform 43"/>
            <p:cNvSpPr>
              <a:spLocks noChangeArrowheads="1"/>
            </p:cNvSpPr>
            <p:nvPr/>
          </p:nvSpPr>
          <p:spPr bwMode="auto">
            <a:xfrm>
              <a:off x="3219" y="2694"/>
              <a:ext cx="532" cy="289"/>
            </a:xfrm>
            <a:custGeom>
              <a:avLst/>
              <a:gdLst>
                <a:gd name="T0" fmla="*/ 0 w 2175"/>
                <a:gd name="T1" fmla="*/ 0 h 1205"/>
                <a:gd name="T2" fmla="*/ 0 w 2175"/>
                <a:gd name="T3" fmla="*/ 0 h 1205"/>
                <a:gd name="T4" fmla="*/ 0 w 2175"/>
                <a:gd name="T5" fmla="*/ 0 h 1205"/>
                <a:gd name="T6" fmla="*/ 0 w 2175"/>
                <a:gd name="T7" fmla="*/ 0 h 1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5"/>
                <a:gd name="T13" fmla="*/ 0 h 1205"/>
                <a:gd name="T14" fmla="*/ 2175 w 2175"/>
                <a:gd name="T15" fmla="*/ 1205 h 1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5" h="1205">
                  <a:moveTo>
                    <a:pt x="1353" y="0"/>
                  </a:moveTo>
                  <a:lnTo>
                    <a:pt x="0" y="1205"/>
                  </a:lnTo>
                  <a:lnTo>
                    <a:pt x="2175" y="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3" name="Freeform 44"/>
            <p:cNvSpPr>
              <a:spLocks noChangeArrowheads="1"/>
            </p:cNvSpPr>
            <p:nvPr/>
          </p:nvSpPr>
          <p:spPr bwMode="auto">
            <a:xfrm>
              <a:off x="3219" y="2694"/>
              <a:ext cx="532" cy="289"/>
            </a:xfrm>
            <a:custGeom>
              <a:avLst/>
              <a:gdLst>
                <a:gd name="T0" fmla="*/ 0 w 2175"/>
                <a:gd name="T1" fmla="*/ 0 h 1205"/>
                <a:gd name="T2" fmla="*/ 0 w 2175"/>
                <a:gd name="T3" fmla="*/ 0 h 1205"/>
                <a:gd name="T4" fmla="*/ 0 w 2175"/>
                <a:gd name="T5" fmla="*/ 0 h 1205"/>
                <a:gd name="T6" fmla="*/ 0 w 2175"/>
                <a:gd name="T7" fmla="*/ 0 h 1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5"/>
                <a:gd name="T13" fmla="*/ 0 h 1205"/>
                <a:gd name="T14" fmla="*/ 2175 w 2175"/>
                <a:gd name="T15" fmla="*/ 1205 h 1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5" h="1205">
                  <a:moveTo>
                    <a:pt x="1353" y="0"/>
                  </a:moveTo>
                  <a:lnTo>
                    <a:pt x="0" y="1205"/>
                  </a:lnTo>
                  <a:lnTo>
                    <a:pt x="2175" y="0"/>
                  </a:lnTo>
                  <a:lnTo>
                    <a:pt x="135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4" name="Freeform 45"/>
            <p:cNvSpPr>
              <a:spLocks noChangeArrowheads="1"/>
            </p:cNvSpPr>
            <p:nvPr/>
          </p:nvSpPr>
          <p:spPr bwMode="auto">
            <a:xfrm>
              <a:off x="1844" y="2285"/>
              <a:ext cx="1210" cy="131"/>
            </a:xfrm>
            <a:custGeom>
              <a:avLst/>
              <a:gdLst>
                <a:gd name="T0" fmla="*/ 0 w 4887"/>
                <a:gd name="T1" fmla="*/ 0 h 572"/>
                <a:gd name="T2" fmla="*/ 0 w 4887"/>
                <a:gd name="T3" fmla="*/ 0 h 572"/>
                <a:gd name="T4" fmla="*/ 0 w 4887"/>
                <a:gd name="T5" fmla="*/ 0 h 572"/>
                <a:gd name="T6" fmla="*/ 0 w 4887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87"/>
                <a:gd name="T13" fmla="*/ 0 h 572"/>
                <a:gd name="T14" fmla="*/ 4887 w 4887"/>
                <a:gd name="T15" fmla="*/ 572 h 5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87" h="572">
                  <a:moveTo>
                    <a:pt x="4614" y="0"/>
                  </a:moveTo>
                  <a:lnTo>
                    <a:pt x="0" y="572"/>
                  </a:lnTo>
                  <a:lnTo>
                    <a:pt x="4887" y="572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5" name="Freeform 46"/>
            <p:cNvSpPr>
              <a:spLocks noChangeArrowheads="1"/>
            </p:cNvSpPr>
            <p:nvPr/>
          </p:nvSpPr>
          <p:spPr bwMode="auto">
            <a:xfrm>
              <a:off x="1844" y="2285"/>
              <a:ext cx="1210" cy="131"/>
            </a:xfrm>
            <a:custGeom>
              <a:avLst/>
              <a:gdLst>
                <a:gd name="T0" fmla="*/ 0 w 4887"/>
                <a:gd name="T1" fmla="*/ 0 h 572"/>
                <a:gd name="T2" fmla="*/ 0 w 4887"/>
                <a:gd name="T3" fmla="*/ 0 h 572"/>
                <a:gd name="T4" fmla="*/ 0 w 4887"/>
                <a:gd name="T5" fmla="*/ 0 h 572"/>
                <a:gd name="T6" fmla="*/ 0 w 4887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87"/>
                <a:gd name="T13" fmla="*/ 0 h 572"/>
                <a:gd name="T14" fmla="*/ 4887 w 4887"/>
                <a:gd name="T15" fmla="*/ 572 h 5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87" h="572">
                  <a:moveTo>
                    <a:pt x="4614" y="0"/>
                  </a:moveTo>
                  <a:lnTo>
                    <a:pt x="0" y="572"/>
                  </a:lnTo>
                  <a:lnTo>
                    <a:pt x="4887" y="572"/>
                  </a:lnTo>
                  <a:lnTo>
                    <a:pt x="4614" y="0"/>
                  </a:lnTo>
                </a:path>
              </a:pathLst>
            </a:custGeom>
            <a:noFill/>
            <a:ln w="936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6" name="Freeform 47"/>
            <p:cNvSpPr>
              <a:spLocks noChangeArrowheads="1"/>
            </p:cNvSpPr>
            <p:nvPr/>
          </p:nvSpPr>
          <p:spPr bwMode="auto">
            <a:xfrm>
              <a:off x="1844" y="2285"/>
              <a:ext cx="1142" cy="131"/>
            </a:xfrm>
            <a:custGeom>
              <a:avLst/>
              <a:gdLst>
                <a:gd name="T0" fmla="*/ 0 w 4614"/>
                <a:gd name="T1" fmla="*/ 0 h 572"/>
                <a:gd name="T2" fmla="*/ 0 w 4614"/>
                <a:gd name="T3" fmla="*/ 0 h 572"/>
                <a:gd name="T4" fmla="*/ 0 w 4614"/>
                <a:gd name="T5" fmla="*/ 0 h 572"/>
                <a:gd name="T6" fmla="*/ 0 w 4614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14"/>
                <a:gd name="T13" fmla="*/ 0 h 572"/>
                <a:gd name="T14" fmla="*/ 4614 w 4614"/>
                <a:gd name="T15" fmla="*/ 572 h 5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14" h="572">
                  <a:moveTo>
                    <a:pt x="642" y="0"/>
                  </a:moveTo>
                  <a:lnTo>
                    <a:pt x="0" y="572"/>
                  </a:lnTo>
                  <a:lnTo>
                    <a:pt x="4614" y="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7" name="Freeform 48"/>
            <p:cNvSpPr>
              <a:spLocks noChangeArrowheads="1"/>
            </p:cNvSpPr>
            <p:nvPr/>
          </p:nvSpPr>
          <p:spPr bwMode="auto">
            <a:xfrm>
              <a:off x="1844" y="2285"/>
              <a:ext cx="1142" cy="131"/>
            </a:xfrm>
            <a:custGeom>
              <a:avLst/>
              <a:gdLst>
                <a:gd name="T0" fmla="*/ 0 w 4614"/>
                <a:gd name="T1" fmla="*/ 0 h 572"/>
                <a:gd name="T2" fmla="*/ 0 w 4614"/>
                <a:gd name="T3" fmla="*/ 0 h 572"/>
                <a:gd name="T4" fmla="*/ 0 w 4614"/>
                <a:gd name="T5" fmla="*/ 0 h 572"/>
                <a:gd name="T6" fmla="*/ 0 w 4614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14"/>
                <a:gd name="T13" fmla="*/ 0 h 572"/>
                <a:gd name="T14" fmla="*/ 4614 w 4614"/>
                <a:gd name="T15" fmla="*/ 572 h 5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14" h="572">
                  <a:moveTo>
                    <a:pt x="642" y="0"/>
                  </a:moveTo>
                  <a:lnTo>
                    <a:pt x="0" y="572"/>
                  </a:lnTo>
                  <a:lnTo>
                    <a:pt x="4614" y="0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8" name="Freeform 49"/>
            <p:cNvSpPr>
              <a:spLocks noChangeArrowheads="1"/>
            </p:cNvSpPr>
            <p:nvPr/>
          </p:nvSpPr>
          <p:spPr bwMode="auto">
            <a:xfrm>
              <a:off x="3016" y="2160"/>
              <a:ext cx="372" cy="127"/>
            </a:xfrm>
            <a:custGeom>
              <a:avLst/>
              <a:gdLst>
                <a:gd name="T0" fmla="*/ 0 w 1538"/>
                <a:gd name="T1" fmla="*/ 0 h 554"/>
                <a:gd name="T2" fmla="*/ 0 w 1538"/>
                <a:gd name="T3" fmla="*/ 0 h 554"/>
                <a:gd name="T4" fmla="*/ 0 w 1538"/>
                <a:gd name="T5" fmla="*/ 0 h 554"/>
                <a:gd name="T6" fmla="*/ 0 w 1538"/>
                <a:gd name="T7" fmla="*/ 0 h 5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8"/>
                <a:gd name="T13" fmla="*/ 0 h 554"/>
                <a:gd name="T14" fmla="*/ 1538 w 1538"/>
                <a:gd name="T15" fmla="*/ 554 h 5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8" h="554">
                  <a:moveTo>
                    <a:pt x="0" y="554"/>
                  </a:moveTo>
                  <a:lnTo>
                    <a:pt x="1538" y="0"/>
                  </a:lnTo>
                  <a:lnTo>
                    <a:pt x="623" y="0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9" name="Freeform 50"/>
            <p:cNvSpPr>
              <a:spLocks noChangeArrowheads="1"/>
            </p:cNvSpPr>
            <p:nvPr/>
          </p:nvSpPr>
          <p:spPr bwMode="auto">
            <a:xfrm>
              <a:off x="2998" y="2146"/>
              <a:ext cx="372" cy="127"/>
            </a:xfrm>
            <a:custGeom>
              <a:avLst/>
              <a:gdLst>
                <a:gd name="T0" fmla="*/ 0 w 1538"/>
                <a:gd name="T1" fmla="*/ 0 h 554"/>
                <a:gd name="T2" fmla="*/ 0 w 1538"/>
                <a:gd name="T3" fmla="*/ 0 h 554"/>
                <a:gd name="T4" fmla="*/ 0 w 1538"/>
                <a:gd name="T5" fmla="*/ 0 h 554"/>
                <a:gd name="T6" fmla="*/ 0 w 1538"/>
                <a:gd name="T7" fmla="*/ 0 h 5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8"/>
                <a:gd name="T13" fmla="*/ 0 h 554"/>
                <a:gd name="T14" fmla="*/ 1538 w 1538"/>
                <a:gd name="T15" fmla="*/ 554 h 5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8" h="554">
                  <a:moveTo>
                    <a:pt x="0" y="554"/>
                  </a:moveTo>
                  <a:lnTo>
                    <a:pt x="1538" y="0"/>
                  </a:lnTo>
                  <a:lnTo>
                    <a:pt x="623" y="0"/>
                  </a:lnTo>
                  <a:lnTo>
                    <a:pt x="0" y="554"/>
                  </a:lnTo>
                </a:path>
              </a:pathLst>
            </a:custGeom>
            <a:noFill/>
            <a:ln w="9360">
              <a:solidFill>
                <a:srgbClr val="00C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0" name="Freeform 51"/>
            <p:cNvSpPr>
              <a:spLocks noChangeArrowheads="1"/>
            </p:cNvSpPr>
            <p:nvPr/>
          </p:nvSpPr>
          <p:spPr bwMode="auto">
            <a:xfrm>
              <a:off x="2998" y="2146"/>
              <a:ext cx="372" cy="270"/>
            </a:xfrm>
            <a:custGeom>
              <a:avLst/>
              <a:gdLst>
                <a:gd name="T0" fmla="*/ 0 w 1538"/>
                <a:gd name="T1" fmla="*/ 0 h 1126"/>
                <a:gd name="T2" fmla="*/ 0 w 1538"/>
                <a:gd name="T3" fmla="*/ 0 h 1126"/>
                <a:gd name="T4" fmla="*/ 0 w 1538"/>
                <a:gd name="T5" fmla="*/ 0 h 1126"/>
                <a:gd name="T6" fmla="*/ 0 w 1538"/>
                <a:gd name="T7" fmla="*/ 0 h 1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8"/>
                <a:gd name="T13" fmla="*/ 0 h 1126"/>
                <a:gd name="T14" fmla="*/ 1538 w 1538"/>
                <a:gd name="T15" fmla="*/ 1126 h 1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8" h="1126">
                  <a:moveTo>
                    <a:pt x="1538" y="0"/>
                  </a:moveTo>
                  <a:lnTo>
                    <a:pt x="0" y="554"/>
                  </a:lnTo>
                  <a:lnTo>
                    <a:pt x="273" y="1126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1" name="Freeform 52"/>
            <p:cNvSpPr>
              <a:spLocks noChangeArrowheads="1"/>
            </p:cNvSpPr>
            <p:nvPr/>
          </p:nvSpPr>
          <p:spPr bwMode="auto">
            <a:xfrm>
              <a:off x="2998" y="2146"/>
              <a:ext cx="372" cy="270"/>
            </a:xfrm>
            <a:custGeom>
              <a:avLst/>
              <a:gdLst>
                <a:gd name="T0" fmla="*/ 0 w 1538"/>
                <a:gd name="T1" fmla="*/ 0 h 1126"/>
                <a:gd name="T2" fmla="*/ 0 w 1538"/>
                <a:gd name="T3" fmla="*/ 0 h 1126"/>
                <a:gd name="T4" fmla="*/ 0 w 1538"/>
                <a:gd name="T5" fmla="*/ 0 h 1126"/>
                <a:gd name="T6" fmla="*/ 0 w 1538"/>
                <a:gd name="T7" fmla="*/ 0 h 1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8"/>
                <a:gd name="T13" fmla="*/ 0 h 1126"/>
                <a:gd name="T14" fmla="*/ 1538 w 1538"/>
                <a:gd name="T15" fmla="*/ 1126 h 1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8" h="1126">
                  <a:moveTo>
                    <a:pt x="1538" y="0"/>
                  </a:moveTo>
                  <a:lnTo>
                    <a:pt x="0" y="554"/>
                  </a:lnTo>
                  <a:lnTo>
                    <a:pt x="273" y="1126"/>
                  </a:lnTo>
                  <a:lnTo>
                    <a:pt x="1538" y="0"/>
                  </a:lnTo>
                </a:path>
              </a:pathLst>
            </a:custGeom>
            <a:noFill/>
            <a:ln w="936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2" name="Freeform 53"/>
            <p:cNvSpPr>
              <a:spLocks noChangeArrowheads="1"/>
            </p:cNvSpPr>
            <p:nvPr/>
          </p:nvSpPr>
          <p:spPr bwMode="auto">
            <a:xfrm>
              <a:off x="2201" y="1632"/>
              <a:ext cx="625" cy="131"/>
            </a:xfrm>
            <a:custGeom>
              <a:avLst/>
              <a:gdLst>
                <a:gd name="T0" fmla="*/ 0 w 2552"/>
                <a:gd name="T1" fmla="*/ 0 h 571"/>
                <a:gd name="T2" fmla="*/ 0 w 2552"/>
                <a:gd name="T3" fmla="*/ 0 h 571"/>
                <a:gd name="T4" fmla="*/ 0 w 2552"/>
                <a:gd name="T5" fmla="*/ 0 h 571"/>
                <a:gd name="T6" fmla="*/ 0 w 2552"/>
                <a:gd name="T7" fmla="*/ 0 h 5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52"/>
                <a:gd name="T13" fmla="*/ 0 h 571"/>
                <a:gd name="T14" fmla="*/ 2552 w 2552"/>
                <a:gd name="T15" fmla="*/ 571 h 5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52" h="571">
                  <a:moveTo>
                    <a:pt x="643" y="0"/>
                  </a:moveTo>
                  <a:lnTo>
                    <a:pt x="0" y="571"/>
                  </a:lnTo>
                  <a:lnTo>
                    <a:pt x="2552" y="57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3" name="Freeform 54"/>
            <p:cNvSpPr>
              <a:spLocks noChangeArrowheads="1"/>
            </p:cNvSpPr>
            <p:nvPr/>
          </p:nvSpPr>
          <p:spPr bwMode="auto">
            <a:xfrm>
              <a:off x="2201" y="1632"/>
              <a:ext cx="625" cy="131"/>
            </a:xfrm>
            <a:custGeom>
              <a:avLst/>
              <a:gdLst>
                <a:gd name="T0" fmla="*/ 0 w 2552"/>
                <a:gd name="T1" fmla="*/ 0 h 571"/>
                <a:gd name="T2" fmla="*/ 0 w 2552"/>
                <a:gd name="T3" fmla="*/ 0 h 571"/>
                <a:gd name="T4" fmla="*/ 0 w 2552"/>
                <a:gd name="T5" fmla="*/ 0 h 571"/>
                <a:gd name="T6" fmla="*/ 0 w 2552"/>
                <a:gd name="T7" fmla="*/ 0 h 5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52"/>
                <a:gd name="T13" fmla="*/ 0 h 571"/>
                <a:gd name="T14" fmla="*/ 2552 w 2552"/>
                <a:gd name="T15" fmla="*/ 571 h 5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52" h="571">
                  <a:moveTo>
                    <a:pt x="643" y="0"/>
                  </a:moveTo>
                  <a:lnTo>
                    <a:pt x="0" y="571"/>
                  </a:lnTo>
                  <a:lnTo>
                    <a:pt x="2552" y="571"/>
                  </a:lnTo>
                  <a:lnTo>
                    <a:pt x="643" y="0"/>
                  </a:lnTo>
                </a:path>
              </a:pathLst>
            </a:custGeom>
            <a:noFill/>
            <a:ln w="936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4" name="Freeform 55"/>
            <p:cNvSpPr>
              <a:spLocks noChangeArrowheads="1"/>
            </p:cNvSpPr>
            <p:nvPr/>
          </p:nvSpPr>
          <p:spPr bwMode="auto">
            <a:xfrm>
              <a:off x="2361" y="1632"/>
              <a:ext cx="465" cy="131"/>
            </a:xfrm>
            <a:custGeom>
              <a:avLst/>
              <a:gdLst>
                <a:gd name="T0" fmla="*/ 0 w 1909"/>
                <a:gd name="T1" fmla="*/ 0 h 571"/>
                <a:gd name="T2" fmla="*/ 0 w 1909"/>
                <a:gd name="T3" fmla="*/ 0 h 571"/>
                <a:gd name="T4" fmla="*/ 0 w 1909"/>
                <a:gd name="T5" fmla="*/ 0 h 571"/>
                <a:gd name="T6" fmla="*/ 0 w 1909"/>
                <a:gd name="T7" fmla="*/ 0 h 5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9"/>
                <a:gd name="T13" fmla="*/ 0 h 571"/>
                <a:gd name="T14" fmla="*/ 1909 w 1909"/>
                <a:gd name="T15" fmla="*/ 571 h 5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9" h="571">
                  <a:moveTo>
                    <a:pt x="1909" y="571"/>
                  </a:moveTo>
                  <a:lnTo>
                    <a:pt x="1730" y="0"/>
                  </a:lnTo>
                  <a:lnTo>
                    <a:pt x="0" y="0"/>
                  </a:lnTo>
                  <a:lnTo>
                    <a:pt x="1909" y="571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5" name="Freeform 56"/>
            <p:cNvSpPr>
              <a:spLocks noChangeArrowheads="1"/>
            </p:cNvSpPr>
            <p:nvPr/>
          </p:nvSpPr>
          <p:spPr bwMode="auto">
            <a:xfrm>
              <a:off x="2361" y="1632"/>
              <a:ext cx="465" cy="131"/>
            </a:xfrm>
            <a:custGeom>
              <a:avLst/>
              <a:gdLst>
                <a:gd name="T0" fmla="*/ 0 w 1909"/>
                <a:gd name="T1" fmla="*/ 0 h 571"/>
                <a:gd name="T2" fmla="*/ 0 w 1909"/>
                <a:gd name="T3" fmla="*/ 0 h 571"/>
                <a:gd name="T4" fmla="*/ 0 w 1909"/>
                <a:gd name="T5" fmla="*/ 0 h 571"/>
                <a:gd name="T6" fmla="*/ 0 w 1909"/>
                <a:gd name="T7" fmla="*/ 0 h 5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9"/>
                <a:gd name="T13" fmla="*/ 0 h 571"/>
                <a:gd name="T14" fmla="*/ 1909 w 1909"/>
                <a:gd name="T15" fmla="*/ 571 h 5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9" h="571">
                  <a:moveTo>
                    <a:pt x="1909" y="571"/>
                  </a:moveTo>
                  <a:lnTo>
                    <a:pt x="1730" y="0"/>
                  </a:lnTo>
                  <a:lnTo>
                    <a:pt x="0" y="0"/>
                  </a:lnTo>
                  <a:lnTo>
                    <a:pt x="1909" y="571"/>
                  </a:lnTo>
                </a:path>
              </a:pathLst>
            </a:custGeom>
            <a:noFill/>
            <a:ln w="936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6" name="Freeform 57"/>
            <p:cNvSpPr>
              <a:spLocks noChangeArrowheads="1"/>
            </p:cNvSpPr>
            <p:nvPr/>
          </p:nvSpPr>
          <p:spPr bwMode="auto">
            <a:xfrm>
              <a:off x="2794" y="1618"/>
              <a:ext cx="208" cy="2"/>
            </a:xfrm>
            <a:custGeom>
              <a:avLst/>
              <a:gdLst>
                <a:gd name="T0" fmla="*/ 0 w 882"/>
                <a:gd name="T1" fmla="*/ 0 h 55"/>
                <a:gd name="T2" fmla="*/ 0 w 882"/>
                <a:gd name="T3" fmla="*/ 0 h 55"/>
                <a:gd name="T4" fmla="*/ 0 w 882"/>
                <a:gd name="T5" fmla="*/ 0 h 55"/>
                <a:gd name="T6" fmla="*/ 0 w 88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2"/>
                <a:gd name="T13" fmla="*/ 0 h 55"/>
                <a:gd name="T14" fmla="*/ 882 w 88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2" h="55">
                  <a:moveTo>
                    <a:pt x="0" y="55"/>
                  </a:moveTo>
                  <a:lnTo>
                    <a:pt x="882" y="0"/>
                  </a:lnTo>
                  <a:lnTo>
                    <a:pt x="6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7" name="Freeform 58"/>
            <p:cNvSpPr>
              <a:spLocks noChangeArrowheads="1"/>
            </p:cNvSpPr>
            <p:nvPr/>
          </p:nvSpPr>
          <p:spPr bwMode="auto">
            <a:xfrm>
              <a:off x="2794" y="1618"/>
              <a:ext cx="208" cy="2"/>
            </a:xfrm>
            <a:custGeom>
              <a:avLst/>
              <a:gdLst>
                <a:gd name="T0" fmla="*/ 0 w 882"/>
                <a:gd name="T1" fmla="*/ 0 h 55"/>
                <a:gd name="T2" fmla="*/ 0 w 882"/>
                <a:gd name="T3" fmla="*/ 0 h 55"/>
                <a:gd name="T4" fmla="*/ 0 w 882"/>
                <a:gd name="T5" fmla="*/ 0 h 55"/>
                <a:gd name="T6" fmla="*/ 0 w 88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2"/>
                <a:gd name="T13" fmla="*/ 0 h 55"/>
                <a:gd name="T14" fmla="*/ 882 w 88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2" h="55">
                  <a:moveTo>
                    <a:pt x="0" y="55"/>
                  </a:moveTo>
                  <a:lnTo>
                    <a:pt x="882" y="0"/>
                  </a:lnTo>
                  <a:lnTo>
                    <a:pt x="61" y="0"/>
                  </a:lnTo>
                  <a:lnTo>
                    <a:pt x="0" y="55"/>
                  </a:lnTo>
                </a:path>
              </a:pathLst>
            </a:custGeom>
            <a:noFill/>
            <a:ln w="936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8" name="Freeform 59"/>
            <p:cNvSpPr>
              <a:spLocks noChangeArrowheads="1"/>
            </p:cNvSpPr>
            <p:nvPr/>
          </p:nvSpPr>
          <p:spPr bwMode="auto">
            <a:xfrm>
              <a:off x="2794" y="1618"/>
              <a:ext cx="208" cy="145"/>
            </a:xfrm>
            <a:custGeom>
              <a:avLst/>
              <a:gdLst>
                <a:gd name="T0" fmla="*/ 0 w 882"/>
                <a:gd name="T1" fmla="*/ 0 h 626"/>
                <a:gd name="T2" fmla="*/ 0 w 882"/>
                <a:gd name="T3" fmla="*/ 0 h 626"/>
                <a:gd name="T4" fmla="*/ 0 w 882"/>
                <a:gd name="T5" fmla="*/ 0 h 626"/>
                <a:gd name="T6" fmla="*/ 0 w 882"/>
                <a:gd name="T7" fmla="*/ 0 h 6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2"/>
                <a:gd name="T13" fmla="*/ 0 h 626"/>
                <a:gd name="T14" fmla="*/ 882 w 882"/>
                <a:gd name="T15" fmla="*/ 626 h 6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2" h="626">
                  <a:moveTo>
                    <a:pt x="882" y="0"/>
                  </a:moveTo>
                  <a:lnTo>
                    <a:pt x="0" y="55"/>
                  </a:lnTo>
                  <a:lnTo>
                    <a:pt x="179" y="626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9" name="Freeform 60"/>
            <p:cNvSpPr>
              <a:spLocks noChangeArrowheads="1"/>
            </p:cNvSpPr>
            <p:nvPr/>
          </p:nvSpPr>
          <p:spPr bwMode="auto">
            <a:xfrm>
              <a:off x="2794" y="1618"/>
              <a:ext cx="208" cy="145"/>
            </a:xfrm>
            <a:custGeom>
              <a:avLst/>
              <a:gdLst>
                <a:gd name="T0" fmla="*/ 0 w 882"/>
                <a:gd name="T1" fmla="*/ 0 h 626"/>
                <a:gd name="T2" fmla="*/ 0 w 882"/>
                <a:gd name="T3" fmla="*/ 0 h 626"/>
                <a:gd name="T4" fmla="*/ 0 w 882"/>
                <a:gd name="T5" fmla="*/ 0 h 626"/>
                <a:gd name="T6" fmla="*/ 0 w 882"/>
                <a:gd name="T7" fmla="*/ 0 h 6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2"/>
                <a:gd name="T13" fmla="*/ 0 h 626"/>
                <a:gd name="T14" fmla="*/ 882 w 882"/>
                <a:gd name="T15" fmla="*/ 626 h 6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2" h="626">
                  <a:moveTo>
                    <a:pt x="882" y="0"/>
                  </a:moveTo>
                  <a:lnTo>
                    <a:pt x="0" y="55"/>
                  </a:lnTo>
                  <a:lnTo>
                    <a:pt x="179" y="626"/>
                  </a:lnTo>
                  <a:lnTo>
                    <a:pt x="882" y="0"/>
                  </a:lnTo>
                </a:path>
              </a:pathLst>
            </a:custGeom>
            <a:noFill/>
            <a:ln w="936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0" name="Freeform 61"/>
            <p:cNvSpPr>
              <a:spLocks noChangeArrowheads="1"/>
            </p:cNvSpPr>
            <p:nvPr/>
          </p:nvSpPr>
          <p:spPr bwMode="auto">
            <a:xfrm>
              <a:off x="2279" y="1032"/>
              <a:ext cx="503" cy="588"/>
            </a:xfrm>
            <a:custGeom>
              <a:avLst/>
              <a:gdLst>
                <a:gd name="T0" fmla="*/ 0 w 2060"/>
                <a:gd name="T1" fmla="*/ 0 h 2400"/>
                <a:gd name="T2" fmla="*/ 0 w 2060"/>
                <a:gd name="T3" fmla="*/ 0 h 2400"/>
                <a:gd name="T4" fmla="*/ 0 w 2060"/>
                <a:gd name="T5" fmla="*/ 0 h 2400"/>
                <a:gd name="T6" fmla="*/ 0 w 2060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0"/>
                <a:gd name="T13" fmla="*/ 0 h 2400"/>
                <a:gd name="T14" fmla="*/ 2060 w 2060"/>
                <a:gd name="T15" fmla="*/ 2400 h 2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0" h="2400">
                  <a:moveTo>
                    <a:pt x="1311" y="0"/>
                  </a:moveTo>
                  <a:lnTo>
                    <a:pt x="0" y="2400"/>
                  </a:lnTo>
                  <a:lnTo>
                    <a:pt x="2060" y="240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1" name="Freeform 62"/>
            <p:cNvSpPr>
              <a:spLocks noChangeArrowheads="1"/>
            </p:cNvSpPr>
            <p:nvPr/>
          </p:nvSpPr>
          <p:spPr bwMode="auto">
            <a:xfrm>
              <a:off x="2279" y="1032"/>
              <a:ext cx="503" cy="588"/>
            </a:xfrm>
            <a:custGeom>
              <a:avLst/>
              <a:gdLst>
                <a:gd name="T0" fmla="*/ 0 w 2060"/>
                <a:gd name="T1" fmla="*/ 0 h 2400"/>
                <a:gd name="T2" fmla="*/ 0 w 2060"/>
                <a:gd name="T3" fmla="*/ 0 h 2400"/>
                <a:gd name="T4" fmla="*/ 0 w 2060"/>
                <a:gd name="T5" fmla="*/ 0 h 2400"/>
                <a:gd name="T6" fmla="*/ 0 w 2060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0"/>
                <a:gd name="T13" fmla="*/ 0 h 2400"/>
                <a:gd name="T14" fmla="*/ 2060 w 2060"/>
                <a:gd name="T15" fmla="*/ 2400 h 2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0" h="2400">
                  <a:moveTo>
                    <a:pt x="1311" y="0"/>
                  </a:moveTo>
                  <a:lnTo>
                    <a:pt x="0" y="2400"/>
                  </a:lnTo>
                  <a:lnTo>
                    <a:pt x="2060" y="2400"/>
                  </a:lnTo>
                  <a:lnTo>
                    <a:pt x="1311" y="0"/>
                  </a:lnTo>
                </a:path>
              </a:pathLst>
            </a:custGeom>
            <a:noFill/>
            <a:ln w="936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2" name="Freeform 63"/>
            <p:cNvSpPr>
              <a:spLocks noChangeArrowheads="1"/>
            </p:cNvSpPr>
            <p:nvPr/>
          </p:nvSpPr>
          <p:spPr bwMode="auto">
            <a:xfrm>
              <a:off x="1922" y="1775"/>
              <a:ext cx="1064" cy="498"/>
            </a:xfrm>
            <a:custGeom>
              <a:avLst/>
              <a:gdLst>
                <a:gd name="T0" fmla="*/ 0 w 4302"/>
                <a:gd name="T1" fmla="*/ 0 h 2041"/>
                <a:gd name="T2" fmla="*/ 0 w 4302"/>
                <a:gd name="T3" fmla="*/ 0 h 2041"/>
                <a:gd name="T4" fmla="*/ 0 w 4302"/>
                <a:gd name="T5" fmla="*/ 0 h 2041"/>
                <a:gd name="T6" fmla="*/ 0 w 4302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2"/>
                <a:gd name="T13" fmla="*/ 0 h 2041"/>
                <a:gd name="T14" fmla="*/ 4302 w 4302"/>
                <a:gd name="T15" fmla="*/ 2041 h 2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2" h="2041">
                  <a:moveTo>
                    <a:pt x="1114" y="0"/>
                  </a:moveTo>
                  <a:lnTo>
                    <a:pt x="0" y="2041"/>
                  </a:lnTo>
                  <a:lnTo>
                    <a:pt x="4302" y="2041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00F800"/>
            </a:solidFill>
            <a:ln w="9360">
              <a:solidFill>
                <a:srgbClr val="00C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3" name="Freeform 64"/>
            <p:cNvSpPr>
              <a:spLocks noChangeArrowheads="1"/>
            </p:cNvSpPr>
            <p:nvPr/>
          </p:nvSpPr>
          <p:spPr bwMode="auto">
            <a:xfrm>
              <a:off x="1922" y="1775"/>
              <a:ext cx="1064" cy="498"/>
            </a:xfrm>
            <a:custGeom>
              <a:avLst/>
              <a:gdLst>
                <a:gd name="T0" fmla="*/ 0 w 4302"/>
                <a:gd name="T1" fmla="*/ 0 h 2041"/>
                <a:gd name="T2" fmla="*/ 0 w 4302"/>
                <a:gd name="T3" fmla="*/ 0 h 2041"/>
                <a:gd name="T4" fmla="*/ 0 w 4302"/>
                <a:gd name="T5" fmla="*/ 0 h 2041"/>
                <a:gd name="T6" fmla="*/ 0 w 4302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2"/>
                <a:gd name="T13" fmla="*/ 0 h 2041"/>
                <a:gd name="T14" fmla="*/ 4302 w 4302"/>
                <a:gd name="T15" fmla="*/ 2041 h 2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2" h="2041">
                  <a:moveTo>
                    <a:pt x="1114" y="0"/>
                  </a:moveTo>
                  <a:lnTo>
                    <a:pt x="0" y="2041"/>
                  </a:lnTo>
                  <a:lnTo>
                    <a:pt x="4302" y="2041"/>
                  </a:lnTo>
                  <a:lnTo>
                    <a:pt x="1114" y="0"/>
                  </a:lnTo>
                </a:path>
              </a:pathLst>
            </a:custGeom>
            <a:noFill/>
            <a:ln w="936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4" name="Freeform 65"/>
            <p:cNvSpPr>
              <a:spLocks noChangeArrowheads="1"/>
            </p:cNvSpPr>
            <p:nvPr/>
          </p:nvSpPr>
          <p:spPr bwMode="auto">
            <a:xfrm>
              <a:off x="2201" y="1775"/>
              <a:ext cx="785" cy="498"/>
            </a:xfrm>
            <a:custGeom>
              <a:avLst/>
              <a:gdLst>
                <a:gd name="T0" fmla="*/ 0 w 3188"/>
                <a:gd name="T1" fmla="*/ 0 h 2041"/>
                <a:gd name="T2" fmla="*/ 0 w 3188"/>
                <a:gd name="T3" fmla="*/ 0 h 2041"/>
                <a:gd name="T4" fmla="*/ 0 w 3188"/>
                <a:gd name="T5" fmla="*/ 0 h 2041"/>
                <a:gd name="T6" fmla="*/ 0 w 3188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8"/>
                <a:gd name="T13" fmla="*/ 0 h 2041"/>
                <a:gd name="T14" fmla="*/ 3188 w 3188"/>
                <a:gd name="T15" fmla="*/ 2041 h 2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8" h="2041">
                  <a:moveTo>
                    <a:pt x="2552" y="0"/>
                  </a:moveTo>
                  <a:lnTo>
                    <a:pt x="0" y="0"/>
                  </a:lnTo>
                  <a:lnTo>
                    <a:pt x="3188" y="2041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5" name="Freeform 66"/>
            <p:cNvSpPr>
              <a:spLocks noChangeArrowheads="1"/>
            </p:cNvSpPr>
            <p:nvPr/>
          </p:nvSpPr>
          <p:spPr bwMode="auto">
            <a:xfrm>
              <a:off x="2201" y="1775"/>
              <a:ext cx="785" cy="498"/>
            </a:xfrm>
            <a:custGeom>
              <a:avLst/>
              <a:gdLst>
                <a:gd name="T0" fmla="*/ 0 w 3188"/>
                <a:gd name="T1" fmla="*/ 0 h 2041"/>
                <a:gd name="T2" fmla="*/ 0 w 3188"/>
                <a:gd name="T3" fmla="*/ 0 h 2041"/>
                <a:gd name="T4" fmla="*/ 0 w 3188"/>
                <a:gd name="T5" fmla="*/ 0 h 2041"/>
                <a:gd name="T6" fmla="*/ 0 w 3188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8"/>
                <a:gd name="T13" fmla="*/ 0 h 2041"/>
                <a:gd name="T14" fmla="*/ 3188 w 3188"/>
                <a:gd name="T15" fmla="*/ 2041 h 2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8" h="2041">
                  <a:moveTo>
                    <a:pt x="2552" y="0"/>
                  </a:moveTo>
                  <a:lnTo>
                    <a:pt x="0" y="0"/>
                  </a:lnTo>
                  <a:lnTo>
                    <a:pt x="3188" y="2041"/>
                  </a:lnTo>
                  <a:lnTo>
                    <a:pt x="2552" y="0"/>
                  </a:lnTo>
                </a:path>
              </a:pathLst>
            </a:cu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6" name="Freeform 67"/>
            <p:cNvSpPr>
              <a:spLocks noChangeArrowheads="1"/>
            </p:cNvSpPr>
            <p:nvPr/>
          </p:nvSpPr>
          <p:spPr bwMode="auto">
            <a:xfrm>
              <a:off x="2790" y="1505"/>
              <a:ext cx="134" cy="101"/>
            </a:xfrm>
            <a:custGeom>
              <a:avLst/>
              <a:gdLst>
                <a:gd name="T0" fmla="*/ 0 w 585"/>
                <a:gd name="T1" fmla="*/ 0 h 451"/>
                <a:gd name="T2" fmla="*/ 0 w 585"/>
                <a:gd name="T3" fmla="*/ 0 h 451"/>
                <a:gd name="T4" fmla="*/ 0 w 585"/>
                <a:gd name="T5" fmla="*/ 0 h 451"/>
                <a:gd name="T6" fmla="*/ 0 w 585"/>
                <a:gd name="T7" fmla="*/ 0 h 4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5"/>
                <a:gd name="T13" fmla="*/ 0 h 451"/>
                <a:gd name="T14" fmla="*/ 585 w 585"/>
                <a:gd name="T15" fmla="*/ 451 h 4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5" h="451">
                  <a:moveTo>
                    <a:pt x="585" y="0"/>
                  </a:moveTo>
                  <a:lnTo>
                    <a:pt x="0" y="451"/>
                  </a:lnTo>
                  <a:lnTo>
                    <a:pt x="78" y="451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7" name="Freeform 68"/>
            <p:cNvSpPr>
              <a:spLocks noChangeArrowheads="1"/>
            </p:cNvSpPr>
            <p:nvPr/>
          </p:nvSpPr>
          <p:spPr bwMode="auto">
            <a:xfrm>
              <a:off x="2790" y="1505"/>
              <a:ext cx="134" cy="101"/>
            </a:xfrm>
            <a:custGeom>
              <a:avLst/>
              <a:gdLst>
                <a:gd name="T0" fmla="*/ 0 w 585"/>
                <a:gd name="T1" fmla="*/ 0 h 451"/>
                <a:gd name="T2" fmla="*/ 0 w 585"/>
                <a:gd name="T3" fmla="*/ 0 h 451"/>
                <a:gd name="T4" fmla="*/ 0 w 585"/>
                <a:gd name="T5" fmla="*/ 0 h 451"/>
                <a:gd name="T6" fmla="*/ 0 w 585"/>
                <a:gd name="T7" fmla="*/ 0 h 4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5"/>
                <a:gd name="T13" fmla="*/ 0 h 451"/>
                <a:gd name="T14" fmla="*/ 585 w 585"/>
                <a:gd name="T15" fmla="*/ 451 h 4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5" h="451">
                  <a:moveTo>
                    <a:pt x="585" y="0"/>
                  </a:moveTo>
                  <a:lnTo>
                    <a:pt x="0" y="451"/>
                  </a:lnTo>
                  <a:lnTo>
                    <a:pt x="78" y="451"/>
                  </a:lnTo>
                  <a:lnTo>
                    <a:pt x="585" y="0"/>
                  </a:lnTo>
                </a:path>
              </a:pathLst>
            </a:custGeom>
            <a:noFill/>
            <a:ln w="936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8" name="Freeform 69"/>
            <p:cNvSpPr>
              <a:spLocks noChangeArrowheads="1"/>
            </p:cNvSpPr>
            <p:nvPr/>
          </p:nvSpPr>
          <p:spPr bwMode="auto">
            <a:xfrm>
              <a:off x="2607" y="1032"/>
              <a:ext cx="317" cy="574"/>
            </a:xfrm>
            <a:custGeom>
              <a:avLst/>
              <a:gdLst>
                <a:gd name="T0" fmla="*/ 0 w 1317"/>
                <a:gd name="T1" fmla="*/ 0 h 2345"/>
                <a:gd name="T2" fmla="*/ 0 w 1317"/>
                <a:gd name="T3" fmla="*/ 0 h 2345"/>
                <a:gd name="T4" fmla="*/ 0 w 1317"/>
                <a:gd name="T5" fmla="*/ 0 h 2345"/>
                <a:gd name="T6" fmla="*/ 0 w 1317"/>
                <a:gd name="T7" fmla="*/ 0 h 23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7"/>
                <a:gd name="T13" fmla="*/ 0 h 2345"/>
                <a:gd name="T14" fmla="*/ 1317 w 1317"/>
                <a:gd name="T15" fmla="*/ 2345 h 23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7" h="2345">
                  <a:moveTo>
                    <a:pt x="0" y="0"/>
                  </a:moveTo>
                  <a:lnTo>
                    <a:pt x="732" y="2345"/>
                  </a:lnTo>
                  <a:lnTo>
                    <a:pt x="1317" y="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9" name="Freeform 70"/>
            <p:cNvSpPr>
              <a:spLocks noChangeArrowheads="1"/>
            </p:cNvSpPr>
            <p:nvPr/>
          </p:nvSpPr>
          <p:spPr bwMode="auto">
            <a:xfrm>
              <a:off x="2607" y="1032"/>
              <a:ext cx="317" cy="574"/>
            </a:xfrm>
            <a:custGeom>
              <a:avLst/>
              <a:gdLst>
                <a:gd name="T0" fmla="*/ 0 w 1317"/>
                <a:gd name="T1" fmla="*/ 0 h 2345"/>
                <a:gd name="T2" fmla="*/ 0 w 1317"/>
                <a:gd name="T3" fmla="*/ 0 h 2345"/>
                <a:gd name="T4" fmla="*/ 0 w 1317"/>
                <a:gd name="T5" fmla="*/ 0 h 2345"/>
                <a:gd name="T6" fmla="*/ 0 w 1317"/>
                <a:gd name="T7" fmla="*/ 0 h 23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7"/>
                <a:gd name="T13" fmla="*/ 0 h 2345"/>
                <a:gd name="T14" fmla="*/ 1317 w 1317"/>
                <a:gd name="T15" fmla="*/ 2345 h 23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7" h="2345">
                  <a:moveTo>
                    <a:pt x="0" y="0"/>
                  </a:moveTo>
                  <a:lnTo>
                    <a:pt x="732" y="2345"/>
                  </a:lnTo>
                  <a:lnTo>
                    <a:pt x="1317" y="189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0" name="Freeform 71"/>
            <p:cNvSpPr>
              <a:spLocks noChangeArrowheads="1"/>
            </p:cNvSpPr>
            <p:nvPr/>
          </p:nvSpPr>
          <p:spPr bwMode="auto">
            <a:xfrm>
              <a:off x="1534" y="2428"/>
              <a:ext cx="1673" cy="555"/>
            </a:xfrm>
            <a:custGeom>
              <a:avLst/>
              <a:gdLst>
                <a:gd name="T0" fmla="*/ 0 w 6741"/>
                <a:gd name="T1" fmla="*/ 0 h 2270"/>
                <a:gd name="T2" fmla="*/ 0 w 6741"/>
                <a:gd name="T3" fmla="*/ 0 h 2270"/>
                <a:gd name="T4" fmla="*/ 0 w 6741"/>
                <a:gd name="T5" fmla="*/ 0 h 2270"/>
                <a:gd name="T6" fmla="*/ 0 w 6741"/>
                <a:gd name="T7" fmla="*/ 0 h 2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41"/>
                <a:gd name="T13" fmla="*/ 0 h 2270"/>
                <a:gd name="T14" fmla="*/ 6741 w 6741"/>
                <a:gd name="T15" fmla="*/ 2270 h 2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41" h="2270">
                  <a:moveTo>
                    <a:pt x="1240" y="0"/>
                  </a:moveTo>
                  <a:lnTo>
                    <a:pt x="0" y="2270"/>
                  </a:lnTo>
                  <a:lnTo>
                    <a:pt x="6741" y="2270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" name="Freeform 72"/>
            <p:cNvSpPr>
              <a:spLocks noChangeArrowheads="1"/>
            </p:cNvSpPr>
            <p:nvPr/>
          </p:nvSpPr>
          <p:spPr bwMode="auto">
            <a:xfrm>
              <a:off x="1534" y="2428"/>
              <a:ext cx="1673" cy="555"/>
            </a:xfrm>
            <a:custGeom>
              <a:avLst/>
              <a:gdLst>
                <a:gd name="T0" fmla="*/ 0 w 6741"/>
                <a:gd name="T1" fmla="*/ 0 h 2270"/>
                <a:gd name="T2" fmla="*/ 0 w 6741"/>
                <a:gd name="T3" fmla="*/ 0 h 2270"/>
                <a:gd name="T4" fmla="*/ 0 w 6741"/>
                <a:gd name="T5" fmla="*/ 0 h 2270"/>
                <a:gd name="T6" fmla="*/ 0 w 6741"/>
                <a:gd name="T7" fmla="*/ 0 h 2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41"/>
                <a:gd name="T13" fmla="*/ 0 h 2270"/>
                <a:gd name="T14" fmla="*/ 6741 w 6741"/>
                <a:gd name="T15" fmla="*/ 2270 h 2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41" h="2270">
                  <a:moveTo>
                    <a:pt x="1240" y="0"/>
                  </a:moveTo>
                  <a:lnTo>
                    <a:pt x="0" y="2270"/>
                  </a:lnTo>
                  <a:lnTo>
                    <a:pt x="6741" y="2270"/>
                  </a:lnTo>
                  <a:lnTo>
                    <a:pt x="1240" y="0"/>
                  </a:lnTo>
                </a:path>
              </a:pathLst>
            </a:custGeom>
            <a:noFill/>
            <a:ln w="936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" name="Freeform 73"/>
            <p:cNvSpPr>
              <a:spLocks noChangeArrowheads="1"/>
            </p:cNvSpPr>
            <p:nvPr/>
          </p:nvSpPr>
          <p:spPr bwMode="auto">
            <a:xfrm>
              <a:off x="1844" y="2428"/>
              <a:ext cx="1363" cy="555"/>
            </a:xfrm>
            <a:custGeom>
              <a:avLst/>
              <a:gdLst>
                <a:gd name="T0" fmla="*/ 0 w 5501"/>
                <a:gd name="T1" fmla="*/ 0 h 2270"/>
                <a:gd name="T2" fmla="*/ 0 w 5501"/>
                <a:gd name="T3" fmla="*/ 0 h 2270"/>
                <a:gd name="T4" fmla="*/ 0 w 5501"/>
                <a:gd name="T5" fmla="*/ 0 h 2270"/>
                <a:gd name="T6" fmla="*/ 0 w 5501"/>
                <a:gd name="T7" fmla="*/ 0 h 2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01"/>
                <a:gd name="T13" fmla="*/ 0 h 2270"/>
                <a:gd name="T14" fmla="*/ 5501 w 5501"/>
                <a:gd name="T15" fmla="*/ 2270 h 2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01" h="2270">
                  <a:moveTo>
                    <a:pt x="4793" y="0"/>
                  </a:moveTo>
                  <a:lnTo>
                    <a:pt x="0" y="0"/>
                  </a:lnTo>
                  <a:lnTo>
                    <a:pt x="5501" y="2270"/>
                  </a:lnTo>
                  <a:lnTo>
                    <a:pt x="4793" y="0"/>
                  </a:lnTo>
                  <a:close/>
                </a:path>
              </a:pathLst>
            </a:cu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" name="Freeform 74"/>
            <p:cNvSpPr>
              <a:spLocks noChangeArrowheads="1"/>
            </p:cNvSpPr>
            <p:nvPr/>
          </p:nvSpPr>
          <p:spPr bwMode="auto">
            <a:xfrm>
              <a:off x="1844" y="2428"/>
              <a:ext cx="1363" cy="555"/>
            </a:xfrm>
            <a:custGeom>
              <a:avLst/>
              <a:gdLst>
                <a:gd name="T0" fmla="*/ 0 w 5501"/>
                <a:gd name="T1" fmla="*/ 0 h 2270"/>
                <a:gd name="T2" fmla="*/ 0 w 5501"/>
                <a:gd name="T3" fmla="*/ 0 h 2270"/>
                <a:gd name="T4" fmla="*/ 0 w 5501"/>
                <a:gd name="T5" fmla="*/ 0 h 2270"/>
                <a:gd name="T6" fmla="*/ 0 w 5501"/>
                <a:gd name="T7" fmla="*/ 0 h 2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01"/>
                <a:gd name="T13" fmla="*/ 0 h 2270"/>
                <a:gd name="T14" fmla="*/ 5501 w 5501"/>
                <a:gd name="T15" fmla="*/ 2270 h 2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01" h="2270">
                  <a:moveTo>
                    <a:pt x="4793" y="0"/>
                  </a:moveTo>
                  <a:lnTo>
                    <a:pt x="0" y="0"/>
                  </a:lnTo>
                  <a:lnTo>
                    <a:pt x="5501" y="2270"/>
                  </a:lnTo>
                  <a:lnTo>
                    <a:pt x="4793" y="0"/>
                  </a:lnTo>
                </a:path>
              </a:pathLst>
            </a:custGeom>
            <a:noFill/>
            <a:ln w="936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" name="Freeform 75"/>
            <p:cNvSpPr>
              <a:spLocks noChangeArrowheads="1"/>
            </p:cNvSpPr>
            <p:nvPr/>
          </p:nvSpPr>
          <p:spPr bwMode="auto">
            <a:xfrm>
              <a:off x="2832" y="1871"/>
              <a:ext cx="444" cy="498"/>
            </a:xfrm>
            <a:custGeom>
              <a:avLst/>
              <a:gdLst>
                <a:gd name="T0" fmla="*/ 0 w 1824"/>
                <a:gd name="T1" fmla="*/ 0 h 2041"/>
                <a:gd name="T2" fmla="*/ 0 w 1824"/>
                <a:gd name="T3" fmla="*/ 0 h 2041"/>
                <a:gd name="T4" fmla="*/ 0 w 1824"/>
                <a:gd name="T5" fmla="*/ 0 h 2041"/>
                <a:gd name="T6" fmla="*/ 0 w 1824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4"/>
                <a:gd name="T13" fmla="*/ 0 h 2041"/>
                <a:gd name="T14" fmla="*/ 1824 w 1824"/>
                <a:gd name="T15" fmla="*/ 2041 h 2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4" h="2041">
                  <a:moveTo>
                    <a:pt x="0" y="0"/>
                  </a:moveTo>
                  <a:lnTo>
                    <a:pt x="636" y="2041"/>
                  </a:lnTo>
                  <a:lnTo>
                    <a:pt x="1824" y="985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5" name="Freeform 76"/>
            <p:cNvSpPr>
              <a:spLocks noChangeArrowheads="1"/>
            </p:cNvSpPr>
            <p:nvPr/>
          </p:nvSpPr>
          <p:spPr bwMode="auto">
            <a:xfrm>
              <a:off x="2838" y="1618"/>
              <a:ext cx="444" cy="391"/>
            </a:xfrm>
            <a:custGeom>
              <a:avLst/>
              <a:gdLst>
                <a:gd name="T0" fmla="*/ 0 w 1824"/>
                <a:gd name="T1" fmla="*/ 0 h 1611"/>
                <a:gd name="T2" fmla="*/ 0 w 1824"/>
                <a:gd name="T3" fmla="*/ 0 h 1611"/>
                <a:gd name="T4" fmla="*/ 0 w 1824"/>
                <a:gd name="T5" fmla="*/ 0 h 1611"/>
                <a:gd name="T6" fmla="*/ 0 w 1824"/>
                <a:gd name="T7" fmla="*/ 0 h 16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4"/>
                <a:gd name="T13" fmla="*/ 0 h 1611"/>
                <a:gd name="T14" fmla="*/ 1824 w 1824"/>
                <a:gd name="T15" fmla="*/ 1611 h 16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4" h="1611">
                  <a:moveTo>
                    <a:pt x="703" y="0"/>
                  </a:moveTo>
                  <a:lnTo>
                    <a:pt x="0" y="626"/>
                  </a:lnTo>
                  <a:lnTo>
                    <a:pt x="1824" y="1611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00F800"/>
            </a:solidFill>
            <a:ln w="9360">
              <a:solidFill>
                <a:srgbClr val="00C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6" name="Freeform 77"/>
            <p:cNvSpPr>
              <a:spLocks noChangeArrowheads="1"/>
            </p:cNvSpPr>
            <p:nvPr/>
          </p:nvSpPr>
          <p:spPr bwMode="auto">
            <a:xfrm>
              <a:off x="2838" y="1618"/>
              <a:ext cx="444" cy="391"/>
            </a:xfrm>
            <a:custGeom>
              <a:avLst/>
              <a:gdLst>
                <a:gd name="T0" fmla="*/ 0 w 1824"/>
                <a:gd name="T1" fmla="*/ 0 h 1611"/>
                <a:gd name="T2" fmla="*/ 0 w 1824"/>
                <a:gd name="T3" fmla="*/ 0 h 1611"/>
                <a:gd name="T4" fmla="*/ 0 w 1824"/>
                <a:gd name="T5" fmla="*/ 0 h 1611"/>
                <a:gd name="T6" fmla="*/ 0 w 1824"/>
                <a:gd name="T7" fmla="*/ 0 h 16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4"/>
                <a:gd name="T13" fmla="*/ 0 h 1611"/>
                <a:gd name="T14" fmla="*/ 1824 w 1824"/>
                <a:gd name="T15" fmla="*/ 1611 h 16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4" h="1611">
                  <a:moveTo>
                    <a:pt x="703" y="0"/>
                  </a:moveTo>
                  <a:lnTo>
                    <a:pt x="0" y="626"/>
                  </a:lnTo>
                  <a:lnTo>
                    <a:pt x="1824" y="1611"/>
                  </a:lnTo>
                  <a:lnTo>
                    <a:pt x="703" y="0"/>
                  </a:lnTo>
                </a:path>
              </a:pathLst>
            </a:custGeom>
            <a:noFill/>
            <a:ln w="936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7" name="Freeform 78"/>
            <p:cNvSpPr>
              <a:spLocks noChangeArrowheads="1"/>
            </p:cNvSpPr>
            <p:nvPr/>
          </p:nvSpPr>
          <p:spPr bwMode="auto">
            <a:xfrm>
              <a:off x="1456" y="3138"/>
              <a:ext cx="2020" cy="706"/>
            </a:xfrm>
            <a:custGeom>
              <a:avLst/>
              <a:gdLst>
                <a:gd name="T0" fmla="*/ 0 w 8129"/>
                <a:gd name="T1" fmla="*/ 0 h 2873"/>
                <a:gd name="T2" fmla="*/ 0 w 8129"/>
                <a:gd name="T3" fmla="*/ 0 h 2873"/>
                <a:gd name="T4" fmla="*/ 0 w 8129"/>
                <a:gd name="T5" fmla="*/ 0 h 2873"/>
                <a:gd name="T6" fmla="*/ 0 w 8129"/>
                <a:gd name="T7" fmla="*/ 0 h 2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29"/>
                <a:gd name="T13" fmla="*/ 0 h 2873"/>
                <a:gd name="T14" fmla="*/ 8129 w 8129"/>
                <a:gd name="T15" fmla="*/ 2873 h 2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29" h="2873">
                  <a:moveTo>
                    <a:pt x="8129" y="2873"/>
                  </a:moveTo>
                  <a:lnTo>
                    <a:pt x="7232" y="0"/>
                  </a:lnTo>
                  <a:lnTo>
                    <a:pt x="0" y="0"/>
                  </a:lnTo>
                  <a:lnTo>
                    <a:pt x="8129" y="2873"/>
                  </a:lnTo>
                  <a:close/>
                </a:path>
              </a:pathLst>
            </a:cu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8" name="Freeform 79"/>
            <p:cNvSpPr>
              <a:spLocks noChangeArrowheads="1"/>
            </p:cNvSpPr>
            <p:nvPr/>
          </p:nvSpPr>
          <p:spPr bwMode="auto">
            <a:xfrm>
              <a:off x="1456" y="3138"/>
              <a:ext cx="2020" cy="706"/>
            </a:xfrm>
            <a:custGeom>
              <a:avLst/>
              <a:gdLst>
                <a:gd name="T0" fmla="*/ 0 w 8129"/>
                <a:gd name="T1" fmla="*/ 0 h 2873"/>
                <a:gd name="T2" fmla="*/ 0 w 8129"/>
                <a:gd name="T3" fmla="*/ 0 h 2873"/>
                <a:gd name="T4" fmla="*/ 0 w 8129"/>
                <a:gd name="T5" fmla="*/ 0 h 2873"/>
                <a:gd name="T6" fmla="*/ 0 w 8129"/>
                <a:gd name="T7" fmla="*/ 0 h 2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29"/>
                <a:gd name="T13" fmla="*/ 0 h 2873"/>
                <a:gd name="T14" fmla="*/ 8129 w 8129"/>
                <a:gd name="T15" fmla="*/ 2873 h 2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29" h="2873">
                  <a:moveTo>
                    <a:pt x="8129" y="2873"/>
                  </a:moveTo>
                  <a:lnTo>
                    <a:pt x="7232" y="0"/>
                  </a:lnTo>
                  <a:lnTo>
                    <a:pt x="0" y="0"/>
                  </a:lnTo>
                  <a:lnTo>
                    <a:pt x="8129" y="2873"/>
                  </a:lnTo>
                </a:path>
              </a:pathLst>
            </a:custGeom>
            <a:noFill/>
            <a:ln w="936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9" name="Freeform 80"/>
            <p:cNvSpPr>
              <a:spLocks noChangeArrowheads="1"/>
            </p:cNvSpPr>
            <p:nvPr/>
          </p:nvSpPr>
          <p:spPr bwMode="auto">
            <a:xfrm>
              <a:off x="1064" y="3138"/>
              <a:ext cx="2412" cy="706"/>
            </a:xfrm>
            <a:custGeom>
              <a:avLst/>
              <a:gdLst>
                <a:gd name="T0" fmla="*/ 0 w 9699"/>
                <a:gd name="T1" fmla="*/ 0 h 2873"/>
                <a:gd name="T2" fmla="*/ 0 w 9699"/>
                <a:gd name="T3" fmla="*/ 0 h 2873"/>
                <a:gd name="T4" fmla="*/ 0 w 9699"/>
                <a:gd name="T5" fmla="*/ 0 h 2873"/>
                <a:gd name="T6" fmla="*/ 0 w 9699"/>
                <a:gd name="T7" fmla="*/ 0 h 2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99"/>
                <a:gd name="T13" fmla="*/ 0 h 2873"/>
                <a:gd name="T14" fmla="*/ 9699 w 9699"/>
                <a:gd name="T15" fmla="*/ 2873 h 2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99" h="2873">
                  <a:moveTo>
                    <a:pt x="1570" y="0"/>
                  </a:moveTo>
                  <a:lnTo>
                    <a:pt x="0" y="2873"/>
                  </a:lnTo>
                  <a:lnTo>
                    <a:pt x="9699" y="2873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0" name="Freeform 81"/>
            <p:cNvSpPr>
              <a:spLocks noChangeArrowheads="1"/>
            </p:cNvSpPr>
            <p:nvPr/>
          </p:nvSpPr>
          <p:spPr bwMode="auto">
            <a:xfrm>
              <a:off x="1064" y="3138"/>
              <a:ext cx="2412" cy="706"/>
            </a:xfrm>
            <a:custGeom>
              <a:avLst/>
              <a:gdLst>
                <a:gd name="T0" fmla="*/ 0 w 9699"/>
                <a:gd name="T1" fmla="*/ 0 h 2873"/>
                <a:gd name="T2" fmla="*/ 0 w 9699"/>
                <a:gd name="T3" fmla="*/ 0 h 2873"/>
                <a:gd name="T4" fmla="*/ 0 w 9699"/>
                <a:gd name="T5" fmla="*/ 0 h 2873"/>
                <a:gd name="T6" fmla="*/ 0 w 9699"/>
                <a:gd name="T7" fmla="*/ 0 h 2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99"/>
                <a:gd name="T13" fmla="*/ 0 h 2873"/>
                <a:gd name="T14" fmla="*/ 9699 w 9699"/>
                <a:gd name="T15" fmla="*/ 2873 h 2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99" h="2873">
                  <a:moveTo>
                    <a:pt x="1570" y="0"/>
                  </a:moveTo>
                  <a:lnTo>
                    <a:pt x="0" y="2873"/>
                  </a:lnTo>
                  <a:lnTo>
                    <a:pt x="9699" y="2873"/>
                  </a:lnTo>
                  <a:lnTo>
                    <a:pt x="1570" y="0"/>
                  </a:lnTo>
                </a:path>
              </a:pathLst>
            </a:custGeom>
            <a:noFill/>
            <a:ln w="936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1" name="Freeform 82"/>
            <p:cNvSpPr>
              <a:spLocks noChangeArrowheads="1"/>
            </p:cNvSpPr>
            <p:nvPr/>
          </p:nvSpPr>
          <p:spPr bwMode="auto">
            <a:xfrm>
              <a:off x="3047" y="2444"/>
              <a:ext cx="625" cy="539"/>
            </a:xfrm>
            <a:custGeom>
              <a:avLst/>
              <a:gdLst>
                <a:gd name="T0" fmla="*/ 0 w 2548"/>
                <a:gd name="T1" fmla="*/ 0 h 2205"/>
                <a:gd name="T2" fmla="*/ 0 w 2548"/>
                <a:gd name="T3" fmla="*/ 0 h 2205"/>
                <a:gd name="T4" fmla="*/ 0 w 2548"/>
                <a:gd name="T5" fmla="*/ 0 h 2205"/>
                <a:gd name="T6" fmla="*/ 0 w 2548"/>
                <a:gd name="T7" fmla="*/ 0 h 2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8"/>
                <a:gd name="T13" fmla="*/ 0 h 2205"/>
                <a:gd name="T14" fmla="*/ 2548 w 2548"/>
                <a:gd name="T15" fmla="*/ 2205 h 2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8" h="2205">
                  <a:moveTo>
                    <a:pt x="0" y="0"/>
                  </a:moveTo>
                  <a:lnTo>
                    <a:pt x="688" y="2205"/>
                  </a:lnTo>
                  <a:lnTo>
                    <a:pt x="2548" y="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2" name="Freeform 83"/>
            <p:cNvSpPr>
              <a:spLocks noChangeArrowheads="1"/>
            </p:cNvSpPr>
            <p:nvPr/>
          </p:nvSpPr>
          <p:spPr bwMode="auto">
            <a:xfrm>
              <a:off x="3047" y="2444"/>
              <a:ext cx="625" cy="539"/>
            </a:xfrm>
            <a:custGeom>
              <a:avLst/>
              <a:gdLst>
                <a:gd name="T0" fmla="*/ 0 w 2548"/>
                <a:gd name="T1" fmla="*/ 0 h 2205"/>
                <a:gd name="T2" fmla="*/ 0 w 2548"/>
                <a:gd name="T3" fmla="*/ 0 h 2205"/>
                <a:gd name="T4" fmla="*/ 0 w 2548"/>
                <a:gd name="T5" fmla="*/ 0 h 2205"/>
                <a:gd name="T6" fmla="*/ 0 w 2548"/>
                <a:gd name="T7" fmla="*/ 0 h 2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8"/>
                <a:gd name="T13" fmla="*/ 0 h 2205"/>
                <a:gd name="T14" fmla="*/ 2548 w 2548"/>
                <a:gd name="T15" fmla="*/ 2205 h 2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8" h="2205">
                  <a:moveTo>
                    <a:pt x="0" y="0"/>
                  </a:moveTo>
                  <a:lnTo>
                    <a:pt x="688" y="2205"/>
                  </a:lnTo>
                  <a:lnTo>
                    <a:pt x="2548" y="548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3" name="Freeform 84"/>
            <p:cNvSpPr>
              <a:spLocks noChangeArrowheads="1"/>
            </p:cNvSpPr>
            <p:nvPr/>
          </p:nvSpPr>
          <p:spPr bwMode="auto">
            <a:xfrm>
              <a:off x="3047" y="2146"/>
              <a:ext cx="625" cy="423"/>
            </a:xfrm>
            <a:custGeom>
              <a:avLst/>
              <a:gdLst>
                <a:gd name="T0" fmla="*/ 0 w 2548"/>
                <a:gd name="T1" fmla="*/ 0 h 1739"/>
                <a:gd name="T2" fmla="*/ 0 w 2548"/>
                <a:gd name="T3" fmla="*/ 0 h 1739"/>
                <a:gd name="T4" fmla="*/ 0 w 2548"/>
                <a:gd name="T5" fmla="*/ 0 h 1739"/>
                <a:gd name="T6" fmla="*/ 0 w 2548"/>
                <a:gd name="T7" fmla="*/ 0 h 17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8"/>
                <a:gd name="T13" fmla="*/ 0 h 1739"/>
                <a:gd name="T14" fmla="*/ 2548 w 2548"/>
                <a:gd name="T15" fmla="*/ 1739 h 17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8" h="1739">
                  <a:moveTo>
                    <a:pt x="1339" y="0"/>
                  </a:moveTo>
                  <a:lnTo>
                    <a:pt x="0" y="1191"/>
                  </a:lnTo>
                  <a:lnTo>
                    <a:pt x="2548" y="173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4" name="Freeform 85"/>
            <p:cNvSpPr>
              <a:spLocks noChangeArrowheads="1"/>
            </p:cNvSpPr>
            <p:nvPr/>
          </p:nvSpPr>
          <p:spPr bwMode="auto">
            <a:xfrm>
              <a:off x="3047" y="2146"/>
              <a:ext cx="625" cy="423"/>
            </a:xfrm>
            <a:custGeom>
              <a:avLst/>
              <a:gdLst>
                <a:gd name="T0" fmla="*/ 0 w 2548"/>
                <a:gd name="T1" fmla="*/ 0 h 1739"/>
                <a:gd name="T2" fmla="*/ 0 w 2548"/>
                <a:gd name="T3" fmla="*/ 0 h 1739"/>
                <a:gd name="T4" fmla="*/ 0 w 2548"/>
                <a:gd name="T5" fmla="*/ 0 h 1739"/>
                <a:gd name="T6" fmla="*/ 0 w 2548"/>
                <a:gd name="T7" fmla="*/ 0 h 17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8"/>
                <a:gd name="T13" fmla="*/ 0 h 1739"/>
                <a:gd name="T14" fmla="*/ 2548 w 2548"/>
                <a:gd name="T15" fmla="*/ 1739 h 17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8" h="1739">
                  <a:moveTo>
                    <a:pt x="1339" y="0"/>
                  </a:moveTo>
                  <a:lnTo>
                    <a:pt x="0" y="1191"/>
                  </a:lnTo>
                  <a:lnTo>
                    <a:pt x="2548" y="1739"/>
                  </a:lnTo>
                  <a:lnTo>
                    <a:pt x="1339" y="0"/>
                  </a:lnTo>
                </a:path>
              </a:pathLst>
            </a:custGeom>
            <a:noFill/>
            <a:ln w="936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5" name="Freeform 86"/>
            <p:cNvSpPr>
              <a:spLocks noChangeArrowheads="1"/>
            </p:cNvSpPr>
            <p:nvPr/>
          </p:nvSpPr>
          <p:spPr bwMode="auto">
            <a:xfrm>
              <a:off x="3488" y="2694"/>
              <a:ext cx="657" cy="1150"/>
            </a:xfrm>
            <a:custGeom>
              <a:avLst/>
              <a:gdLst>
                <a:gd name="T0" fmla="*/ 0 w 2676"/>
                <a:gd name="T1" fmla="*/ 0 h 4649"/>
                <a:gd name="T2" fmla="*/ 0 w 2676"/>
                <a:gd name="T3" fmla="*/ 0 h 4649"/>
                <a:gd name="T4" fmla="*/ 0 w 2676"/>
                <a:gd name="T5" fmla="*/ 0 h 4649"/>
                <a:gd name="T6" fmla="*/ 0 w 2676"/>
                <a:gd name="T7" fmla="*/ 0 h 46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76"/>
                <a:gd name="T13" fmla="*/ 0 h 4649"/>
                <a:gd name="T14" fmla="*/ 2676 w 2676"/>
                <a:gd name="T15" fmla="*/ 4649 h 46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76" h="4649">
                  <a:moveTo>
                    <a:pt x="2676" y="2268"/>
                  </a:moveTo>
                  <a:lnTo>
                    <a:pt x="0" y="4649"/>
                  </a:lnTo>
                  <a:lnTo>
                    <a:pt x="1099" y="0"/>
                  </a:lnTo>
                  <a:lnTo>
                    <a:pt x="2676" y="2268"/>
                  </a:lnTo>
                  <a:close/>
                </a:path>
              </a:pathLst>
            </a:cu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" name="Freeform 87"/>
            <p:cNvSpPr>
              <a:spLocks noChangeArrowheads="1"/>
            </p:cNvSpPr>
            <p:nvPr/>
          </p:nvSpPr>
          <p:spPr bwMode="auto">
            <a:xfrm>
              <a:off x="3264" y="2694"/>
              <a:ext cx="487" cy="1150"/>
            </a:xfrm>
            <a:custGeom>
              <a:avLst/>
              <a:gdLst>
                <a:gd name="T0" fmla="*/ 0 w 1996"/>
                <a:gd name="T1" fmla="*/ 0 h 4649"/>
                <a:gd name="T2" fmla="*/ 0 w 1996"/>
                <a:gd name="T3" fmla="*/ 0 h 4649"/>
                <a:gd name="T4" fmla="*/ 0 w 1996"/>
                <a:gd name="T5" fmla="*/ 0 h 4649"/>
                <a:gd name="T6" fmla="*/ 0 w 1996"/>
                <a:gd name="T7" fmla="*/ 0 h 46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6"/>
                <a:gd name="T13" fmla="*/ 0 h 4649"/>
                <a:gd name="T14" fmla="*/ 1996 w 1996"/>
                <a:gd name="T15" fmla="*/ 4649 h 46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6" h="4649">
                  <a:moveTo>
                    <a:pt x="897" y="4649"/>
                  </a:moveTo>
                  <a:lnTo>
                    <a:pt x="1996" y="0"/>
                  </a:lnTo>
                  <a:lnTo>
                    <a:pt x="0" y="1776"/>
                  </a:lnTo>
                  <a:lnTo>
                    <a:pt x="897" y="4649"/>
                  </a:lnTo>
                  <a:close/>
                </a:path>
              </a:pathLst>
            </a:cu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7" name="Freeform 88"/>
            <p:cNvSpPr>
              <a:spLocks noChangeArrowheads="1"/>
            </p:cNvSpPr>
            <p:nvPr/>
          </p:nvSpPr>
          <p:spPr bwMode="auto">
            <a:xfrm>
              <a:off x="3264" y="2694"/>
              <a:ext cx="881" cy="1150"/>
            </a:xfrm>
            <a:custGeom>
              <a:avLst/>
              <a:gdLst>
                <a:gd name="T0" fmla="*/ 0 w 3573"/>
                <a:gd name="T1" fmla="*/ 0 h 4649"/>
                <a:gd name="T2" fmla="*/ 0 w 3573"/>
                <a:gd name="T3" fmla="*/ 0 h 4649"/>
                <a:gd name="T4" fmla="*/ 0 w 3573"/>
                <a:gd name="T5" fmla="*/ 0 h 4649"/>
                <a:gd name="T6" fmla="*/ 0 w 3573"/>
                <a:gd name="T7" fmla="*/ 0 h 4649"/>
                <a:gd name="T8" fmla="*/ 0 w 3573"/>
                <a:gd name="T9" fmla="*/ 0 h 4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3"/>
                <a:gd name="T16" fmla="*/ 0 h 4649"/>
                <a:gd name="T17" fmla="*/ 3573 w 3573"/>
                <a:gd name="T18" fmla="*/ 4649 h 4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3" h="4649">
                  <a:moveTo>
                    <a:pt x="3573" y="2268"/>
                  </a:moveTo>
                  <a:lnTo>
                    <a:pt x="897" y="4649"/>
                  </a:lnTo>
                  <a:lnTo>
                    <a:pt x="0" y="1776"/>
                  </a:lnTo>
                  <a:lnTo>
                    <a:pt x="1996" y="0"/>
                  </a:lnTo>
                  <a:lnTo>
                    <a:pt x="3573" y="2268"/>
                  </a:lnTo>
                </a:path>
              </a:pathLst>
            </a:custGeom>
            <a:noFill/>
            <a:ln w="936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3401" name="Text Box 89"/>
          <p:cNvSpPr txBox="1">
            <a:spLocks noChangeArrowheads="1"/>
          </p:cNvSpPr>
          <p:nvPr/>
        </p:nvSpPr>
        <p:spPr bwMode="auto">
          <a:xfrm>
            <a:off x="6462713" y="5013325"/>
            <a:ext cx="2501900" cy="917575"/>
          </a:xfrm>
          <a:prstGeom prst="rect">
            <a:avLst/>
          </a:prstGeom>
          <a:noFill/>
          <a:ln w="2556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it-IT" altLang="it-IT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Disfunzione ventricolare sinistra asintomatica</a:t>
            </a:r>
          </a:p>
        </p:txBody>
      </p:sp>
      <p:sp>
        <p:nvSpPr>
          <p:cNvPr id="13402" name="Text Box 90"/>
          <p:cNvSpPr txBox="1">
            <a:spLocks noChangeArrowheads="1"/>
          </p:cNvSpPr>
          <p:nvPr/>
        </p:nvSpPr>
        <p:spPr bwMode="auto">
          <a:xfrm>
            <a:off x="914400" y="4038600"/>
            <a:ext cx="1905000" cy="642938"/>
          </a:xfrm>
          <a:prstGeom prst="rect">
            <a:avLst/>
          </a:prstGeom>
          <a:noFill/>
          <a:ln w="2556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it-IT" altLang="it-IT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 non diagnosticata</a:t>
            </a:r>
          </a:p>
        </p:txBody>
      </p:sp>
      <p:sp>
        <p:nvSpPr>
          <p:cNvPr id="13403" name="Text Box 91"/>
          <p:cNvSpPr txBox="1">
            <a:spLocks noChangeArrowheads="1"/>
          </p:cNvSpPr>
          <p:nvPr/>
        </p:nvSpPr>
        <p:spPr bwMode="auto">
          <a:xfrm>
            <a:off x="6553200" y="2667000"/>
            <a:ext cx="2362200" cy="642938"/>
          </a:xfrm>
          <a:prstGeom prst="rect">
            <a:avLst/>
          </a:prstGeom>
          <a:noFill/>
          <a:ln w="2556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it-IT" altLang="it-IT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 gestita dal M.M.G.</a:t>
            </a:r>
          </a:p>
        </p:txBody>
      </p:sp>
      <p:sp>
        <p:nvSpPr>
          <p:cNvPr id="13404" name="Text Box 92"/>
          <p:cNvSpPr txBox="1">
            <a:spLocks noChangeArrowheads="1"/>
          </p:cNvSpPr>
          <p:nvPr/>
        </p:nvSpPr>
        <p:spPr bwMode="auto">
          <a:xfrm>
            <a:off x="838200" y="1676400"/>
            <a:ext cx="2895600" cy="642938"/>
          </a:xfrm>
          <a:prstGeom prst="rect">
            <a:avLst/>
          </a:prstGeom>
          <a:noFill/>
          <a:ln w="2556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it-IT" altLang="it-IT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 gestita dallo specialista</a:t>
            </a:r>
          </a:p>
        </p:txBody>
      </p:sp>
      <p:sp>
        <p:nvSpPr>
          <p:cNvPr id="13319" name="Line 93"/>
          <p:cNvSpPr>
            <a:spLocks noChangeShapeType="1"/>
          </p:cNvSpPr>
          <p:nvPr/>
        </p:nvSpPr>
        <p:spPr bwMode="auto">
          <a:xfrm>
            <a:off x="3733800" y="1981200"/>
            <a:ext cx="457200" cy="1588"/>
          </a:xfrm>
          <a:prstGeom prst="line">
            <a:avLst/>
          </a:prstGeom>
          <a:noFill/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0" name="Line 94"/>
          <p:cNvSpPr>
            <a:spLocks noChangeShapeType="1"/>
          </p:cNvSpPr>
          <p:nvPr/>
        </p:nvSpPr>
        <p:spPr bwMode="auto">
          <a:xfrm flipH="1">
            <a:off x="4171950" y="2971800"/>
            <a:ext cx="2400300" cy="1588"/>
          </a:xfrm>
          <a:prstGeom prst="line">
            <a:avLst/>
          </a:prstGeom>
          <a:noFill/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1" name="Line 95"/>
          <p:cNvSpPr>
            <a:spLocks noChangeShapeType="1"/>
          </p:cNvSpPr>
          <p:nvPr/>
        </p:nvSpPr>
        <p:spPr bwMode="auto">
          <a:xfrm>
            <a:off x="2819400" y="4365625"/>
            <a:ext cx="1447800" cy="1588"/>
          </a:xfrm>
          <a:prstGeom prst="line">
            <a:avLst/>
          </a:prstGeom>
          <a:noFill/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2" name="Line 96"/>
          <p:cNvSpPr>
            <a:spLocks noChangeShapeType="1"/>
          </p:cNvSpPr>
          <p:nvPr/>
        </p:nvSpPr>
        <p:spPr bwMode="auto">
          <a:xfrm flipH="1">
            <a:off x="4324350" y="5486400"/>
            <a:ext cx="2171700" cy="1588"/>
          </a:xfrm>
          <a:prstGeom prst="line">
            <a:avLst/>
          </a:prstGeom>
          <a:noFill/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3" name="Oval 97"/>
          <p:cNvSpPr>
            <a:spLocks noChangeArrowheads="1"/>
          </p:cNvSpPr>
          <p:nvPr/>
        </p:nvSpPr>
        <p:spPr bwMode="auto">
          <a:xfrm>
            <a:off x="4114800" y="1905000"/>
            <a:ext cx="152400" cy="152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3324" name="Oval 98"/>
          <p:cNvSpPr>
            <a:spLocks noChangeArrowheads="1"/>
          </p:cNvSpPr>
          <p:nvPr/>
        </p:nvSpPr>
        <p:spPr bwMode="auto">
          <a:xfrm>
            <a:off x="4114800" y="2895600"/>
            <a:ext cx="152400" cy="152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3325" name="Oval 99"/>
          <p:cNvSpPr>
            <a:spLocks noChangeArrowheads="1"/>
          </p:cNvSpPr>
          <p:nvPr/>
        </p:nvSpPr>
        <p:spPr bwMode="auto">
          <a:xfrm>
            <a:off x="4114800" y="4284663"/>
            <a:ext cx="152400" cy="152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3326" name="Oval 100"/>
          <p:cNvSpPr>
            <a:spLocks noChangeArrowheads="1"/>
          </p:cNvSpPr>
          <p:nvPr/>
        </p:nvSpPr>
        <p:spPr bwMode="auto">
          <a:xfrm>
            <a:off x="4191000" y="5410200"/>
            <a:ext cx="152400" cy="152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3327" name="Line 101"/>
          <p:cNvSpPr>
            <a:spLocks noChangeShapeType="1"/>
          </p:cNvSpPr>
          <p:nvPr/>
        </p:nvSpPr>
        <p:spPr bwMode="auto">
          <a:xfrm>
            <a:off x="1022350" y="2611438"/>
            <a:ext cx="7696200" cy="1587"/>
          </a:xfrm>
          <a:prstGeom prst="line">
            <a:avLst/>
          </a:prstGeom>
          <a:noFill/>
          <a:ln w="3168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8" name="Line 102"/>
          <p:cNvSpPr>
            <a:spLocks noChangeShapeType="1"/>
          </p:cNvSpPr>
          <p:nvPr/>
        </p:nvSpPr>
        <p:spPr bwMode="auto">
          <a:xfrm>
            <a:off x="1028700" y="3657600"/>
            <a:ext cx="7696200" cy="1588"/>
          </a:xfrm>
          <a:prstGeom prst="line">
            <a:avLst/>
          </a:prstGeom>
          <a:noFill/>
          <a:ln w="3168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9" name="Line 103"/>
          <p:cNvSpPr>
            <a:spLocks noChangeShapeType="1"/>
          </p:cNvSpPr>
          <p:nvPr/>
        </p:nvSpPr>
        <p:spPr bwMode="auto">
          <a:xfrm>
            <a:off x="1028700" y="4784725"/>
            <a:ext cx="7696200" cy="1588"/>
          </a:xfrm>
          <a:prstGeom prst="line">
            <a:avLst/>
          </a:prstGeom>
          <a:noFill/>
          <a:ln w="3168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416" name="Rectangle 104"/>
          <p:cNvSpPr>
            <a:spLocks noChangeArrowheads="1"/>
          </p:cNvSpPr>
          <p:nvPr/>
        </p:nvSpPr>
        <p:spPr bwMode="auto">
          <a:xfrm>
            <a:off x="395536" y="0"/>
            <a:ext cx="9144001" cy="138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Fenomeno dell’iceberg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1043608" y="2420888"/>
            <a:ext cx="7128792" cy="30963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3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 cap="flat" cmpd="sng" algn="ctr">
            <a:solidFill>
              <a:schemeClr val="accent2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 algn="just"/>
            <a:r>
              <a:rPr lang="it-IT" sz="3200" dirty="0" smtClean="0">
                <a:latin typeface="Cambria" pitchFamily="18" charset="0"/>
              </a:rPr>
              <a:t> 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In Italia lo scompenso cardiaco rappresenta, dopo il parto naturale, la causa più frequente di ricovero ospedaliero, nonché la patologia che assorbe la maggior quantità di risorse per l’assistenza ospedaliera.</a:t>
            </a:r>
            <a:endParaRPr lang="it-IT" sz="32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62304" y="188640"/>
            <a:ext cx="6206040" cy="1944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rPr>
              <a:t>SCOMPENSO </a:t>
            </a:r>
          </a:p>
          <a:p>
            <a:pPr algn="ctr"/>
            <a:r>
              <a:rPr lang="it-IT" sz="60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rPr>
              <a:t>CARDIACO</a:t>
            </a:r>
            <a:endParaRPr lang="it-IT" sz="6000" b="1" i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8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egnaposto contenuto 2"/>
          <p:cNvSpPr>
            <a:spLocks noGrp="1"/>
          </p:cNvSpPr>
          <p:nvPr>
            <p:ph idx="1"/>
          </p:nvPr>
        </p:nvSpPr>
        <p:spPr>
          <a:xfrm>
            <a:off x="755576" y="1628800"/>
            <a:ext cx="7742561" cy="433082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6699"/>
              </a:buClr>
            </a:pPr>
            <a:r>
              <a:rPr lang="it-IT" dirty="0" smtClean="0"/>
              <a:t>Aumento di prevalenza ed incidenza</a:t>
            </a:r>
          </a:p>
          <a:p>
            <a:pPr lvl="1">
              <a:buClr>
                <a:srgbClr val="006699"/>
              </a:buClr>
            </a:pPr>
            <a:r>
              <a:rPr lang="it-IT" dirty="0" smtClean="0"/>
              <a:t>Invecchiamento della popolazione generale</a:t>
            </a:r>
          </a:p>
          <a:p>
            <a:pPr lvl="1">
              <a:buClr>
                <a:srgbClr val="006699"/>
              </a:buClr>
            </a:pPr>
            <a:r>
              <a:rPr lang="it-IT" dirty="0" smtClean="0"/>
              <a:t>Miglioramento delle cure delle cardiopatie acute</a:t>
            </a:r>
          </a:p>
          <a:p>
            <a:pPr lvl="1">
              <a:buClr>
                <a:srgbClr val="006699"/>
              </a:buClr>
            </a:pPr>
            <a:r>
              <a:rPr lang="it-IT" dirty="0" smtClean="0"/>
              <a:t>Incremento delle diagnosi precoci di disfunzione ventricolare sinistra asintomatica</a:t>
            </a:r>
          </a:p>
          <a:p>
            <a:pPr>
              <a:spcBef>
                <a:spcPts val="1800"/>
              </a:spcBef>
              <a:buClr>
                <a:srgbClr val="006699"/>
              </a:buClr>
            </a:pPr>
            <a:r>
              <a:rPr lang="it-IT" dirty="0" smtClean="0"/>
              <a:t>Riduzione della mortalità e delle </a:t>
            </a:r>
            <a:r>
              <a:rPr lang="it-IT" dirty="0" err="1" smtClean="0"/>
              <a:t>riospedalizzazioni</a:t>
            </a:r>
            <a:endParaRPr lang="it-IT" dirty="0" smtClean="0"/>
          </a:p>
          <a:p>
            <a:pPr lvl="1">
              <a:buClr>
                <a:srgbClr val="006699"/>
              </a:buClr>
            </a:pPr>
            <a:r>
              <a:rPr lang="it-IT" dirty="0" smtClean="0"/>
              <a:t>Utilizzo delle terapie basate sull’evidenza</a:t>
            </a:r>
          </a:p>
          <a:p>
            <a:pPr>
              <a:spcBef>
                <a:spcPts val="1800"/>
              </a:spcBef>
              <a:buClr>
                <a:srgbClr val="006699"/>
              </a:buClr>
            </a:pPr>
            <a:r>
              <a:rPr lang="it-IT" dirty="0" smtClean="0"/>
              <a:t>Problemi ancora aperti</a:t>
            </a:r>
          </a:p>
          <a:p>
            <a:pPr lvl="1">
              <a:buClr>
                <a:srgbClr val="006699"/>
              </a:buClr>
            </a:pPr>
            <a:r>
              <a:rPr lang="it-IT" dirty="0" smtClean="0"/>
              <a:t>Scompenso cardiaco a frazione d’eiezione conservata</a:t>
            </a:r>
          </a:p>
          <a:p>
            <a:pPr lvl="1">
              <a:spcBef>
                <a:spcPts val="600"/>
              </a:spcBef>
              <a:buClr>
                <a:srgbClr val="006699"/>
              </a:buClr>
            </a:pPr>
            <a:r>
              <a:rPr lang="it-IT" dirty="0" smtClean="0"/>
              <a:t>Paziente ospedalizzato o recentemente ospedalizzato</a:t>
            </a:r>
          </a:p>
          <a:p>
            <a:pPr lvl="1">
              <a:spcBef>
                <a:spcPts val="600"/>
              </a:spcBef>
              <a:buClr>
                <a:srgbClr val="006699"/>
              </a:buClr>
            </a:pPr>
            <a:r>
              <a:rPr lang="it-IT" dirty="0" smtClean="0"/>
              <a:t>Le </a:t>
            </a:r>
            <a:r>
              <a:rPr lang="it-IT" dirty="0" err="1" smtClean="0"/>
              <a:t>comorbilità</a:t>
            </a:r>
            <a:endParaRPr lang="it-IT" dirty="0" smtClean="0"/>
          </a:p>
        </p:txBody>
      </p:sp>
      <p:sp>
        <p:nvSpPr>
          <p:cNvPr id="232449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2624" cy="115212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6699"/>
                </a:solidFill>
              </a:rPr>
              <a:t>Epidemiologia dello scompenso cardiaco</a:t>
            </a:r>
          </a:p>
        </p:txBody>
      </p:sp>
      <p:cxnSp>
        <p:nvCxnSpPr>
          <p:cNvPr id="232451" name="Connettore 1 4"/>
          <p:cNvCxnSpPr>
            <a:cxnSpLocks noChangeShapeType="1"/>
          </p:cNvCxnSpPr>
          <p:nvPr/>
        </p:nvCxnSpPr>
        <p:spPr bwMode="auto">
          <a:xfrm>
            <a:off x="611560" y="1988840"/>
            <a:ext cx="7848600" cy="0"/>
          </a:xfrm>
          <a:prstGeom prst="line">
            <a:avLst/>
          </a:prstGeom>
          <a:noFill/>
          <a:ln w="28575" algn="ctr">
            <a:solidFill>
              <a:srgbClr val="006699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p14="http://schemas.microsoft.com/office/powerpoint/2010/main" val="4159431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032000" y="1981200"/>
            <a:ext cx="6096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1524000" y="1143000"/>
          <a:ext cx="6096000" cy="4572000"/>
        </p:xfrm>
        <a:graphic>
          <a:graphicData uri="http://schemas.openxmlformats.org/presentationml/2006/ole">
            <p:oleObj spid="_x0000_s1026" r:id="rId4" imgW="6858000" imgH="4572000" progId="MSGraph.Chart.8">
              <p:embed/>
            </p:oleObj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 rot="16200000">
            <a:off x="989013" y="3589337"/>
            <a:ext cx="1549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32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Milioni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27425" y="3773488"/>
            <a:ext cx="406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83063" y="3414713"/>
            <a:ext cx="7429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2.7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991100" y="2405063"/>
            <a:ext cx="7429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4.9</a:t>
            </a: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2709863" y="2486025"/>
            <a:ext cx="3683000" cy="283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3319463" y="4381500"/>
            <a:ext cx="820737" cy="942975"/>
          </a:xfrm>
          <a:prstGeom prst="rect">
            <a:avLst/>
          </a:prstGeom>
          <a:solidFill>
            <a:srgbClr val="FFFF00"/>
          </a:solidFill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4140200" y="4048125"/>
            <a:ext cx="812800" cy="1276350"/>
          </a:xfrm>
          <a:prstGeom prst="rect">
            <a:avLst/>
          </a:prstGeom>
          <a:solidFill>
            <a:srgbClr val="00F800"/>
          </a:solidFill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4953000" y="3009900"/>
            <a:ext cx="820738" cy="2314575"/>
          </a:xfrm>
          <a:prstGeom prst="rect">
            <a:avLst/>
          </a:prstGeom>
          <a:solidFill>
            <a:srgbClr val="FF0000"/>
          </a:solidFill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>
            <a:off x="2709863" y="2486025"/>
            <a:ext cx="1587" cy="2838450"/>
          </a:xfrm>
          <a:prstGeom prst="line">
            <a:avLst/>
          </a:prstGeom>
          <a:noFill/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>
            <a:off x="2573338" y="5324475"/>
            <a:ext cx="136525" cy="1588"/>
          </a:xfrm>
          <a:prstGeom prst="line">
            <a:avLst/>
          </a:prstGeom>
          <a:noFill/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2573338" y="4381500"/>
            <a:ext cx="136525" cy="1588"/>
          </a:xfrm>
          <a:prstGeom prst="line">
            <a:avLst/>
          </a:prstGeom>
          <a:noFill/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687" name="Line 14"/>
          <p:cNvSpPr>
            <a:spLocks noChangeShapeType="1"/>
          </p:cNvSpPr>
          <p:nvPr/>
        </p:nvSpPr>
        <p:spPr bwMode="auto">
          <a:xfrm>
            <a:off x="2573338" y="3429000"/>
            <a:ext cx="136525" cy="1588"/>
          </a:xfrm>
          <a:prstGeom prst="line">
            <a:avLst/>
          </a:prstGeom>
          <a:noFill/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>
            <a:off x="2573338" y="2486025"/>
            <a:ext cx="136525" cy="1588"/>
          </a:xfrm>
          <a:prstGeom prst="line">
            <a:avLst/>
          </a:prstGeom>
          <a:noFill/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689" name="Line 16"/>
          <p:cNvSpPr>
            <a:spLocks noChangeShapeType="1"/>
          </p:cNvSpPr>
          <p:nvPr/>
        </p:nvSpPr>
        <p:spPr bwMode="auto">
          <a:xfrm>
            <a:off x="2709863" y="5324475"/>
            <a:ext cx="3683000" cy="1588"/>
          </a:xfrm>
          <a:prstGeom prst="line">
            <a:avLst/>
          </a:prstGeom>
          <a:noFill/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 flipV="1">
            <a:off x="2709863" y="5305425"/>
            <a:ext cx="1587" cy="190500"/>
          </a:xfrm>
          <a:prstGeom prst="line">
            <a:avLst/>
          </a:prstGeom>
          <a:noFill/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691" name="Line 18"/>
          <p:cNvSpPr>
            <a:spLocks noChangeShapeType="1"/>
          </p:cNvSpPr>
          <p:nvPr/>
        </p:nvSpPr>
        <p:spPr bwMode="auto">
          <a:xfrm flipV="1">
            <a:off x="6392863" y="5305425"/>
            <a:ext cx="1587" cy="190500"/>
          </a:xfrm>
          <a:prstGeom prst="line">
            <a:avLst/>
          </a:prstGeom>
          <a:noFill/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2224088" y="5076825"/>
            <a:ext cx="260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2224088" y="4133850"/>
            <a:ext cx="260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224088" y="3181350"/>
            <a:ext cx="260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2224088" y="2238375"/>
            <a:ext cx="260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4025900" y="5562600"/>
            <a:ext cx="10525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32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Anno</a:t>
            </a:r>
          </a:p>
        </p:txBody>
      </p:sp>
      <p:sp>
        <p:nvSpPr>
          <p:cNvPr id="28697" name="Rectangle 24"/>
          <p:cNvSpPr>
            <a:spLocks noChangeArrowheads="1"/>
          </p:cNvSpPr>
          <p:nvPr/>
        </p:nvSpPr>
        <p:spPr bwMode="auto">
          <a:xfrm>
            <a:off x="6688138" y="3228975"/>
            <a:ext cx="263525" cy="295275"/>
          </a:xfrm>
          <a:prstGeom prst="rect">
            <a:avLst/>
          </a:prstGeom>
          <a:solidFill>
            <a:srgbClr val="FFFF00"/>
          </a:solidFill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7113588" y="3136900"/>
            <a:ext cx="96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3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1990</a:t>
            </a:r>
          </a:p>
        </p:txBody>
      </p:sp>
      <p:sp>
        <p:nvSpPr>
          <p:cNvPr id="28699" name="Rectangle 26"/>
          <p:cNvSpPr>
            <a:spLocks noChangeArrowheads="1"/>
          </p:cNvSpPr>
          <p:nvPr/>
        </p:nvSpPr>
        <p:spPr bwMode="auto">
          <a:xfrm>
            <a:off x="6688138" y="3829050"/>
            <a:ext cx="263525" cy="295275"/>
          </a:xfrm>
          <a:prstGeom prst="rect">
            <a:avLst/>
          </a:prstGeom>
          <a:solidFill>
            <a:srgbClr val="00FF00"/>
          </a:solidFill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7113588" y="3724275"/>
            <a:ext cx="96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3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2010</a:t>
            </a:r>
          </a:p>
        </p:txBody>
      </p:sp>
      <p:sp>
        <p:nvSpPr>
          <p:cNvPr id="28701" name="Rectangle 28"/>
          <p:cNvSpPr>
            <a:spLocks noChangeArrowheads="1"/>
          </p:cNvSpPr>
          <p:nvPr/>
        </p:nvSpPr>
        <p:spPr bwMode="auto">
          <a:xfrm>
            <a:off x="6688138" y="4429125"/>
            <a:ext cx="263525" cy="295275"/>
          </a:xfrm>
          <a:prstGeom prst="rect">
            <a:avLst/>
          </a:prstGeom>
          <a:solidFill>
            <a:srgbClr val="FF0000"/>
          </a:solidFill>
          <a:ln w="79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7113588" y="4324350"/>
            <a:ext cx="96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2030</a:t>
            </a: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1331640" y="316235"/>
            <a:ext cx="7798073" cy="131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Scompenso Cardiaco</a:t>
            </a:r>
            <a:r>
              <a:rPr lang="it-IT" altLang="it-IT" sz="4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/>
            </a:r>
            <a:br>
              <a:rPr lang="it-IT" altLang="it-IT" sz="4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</a:br>
            <a:r>
              <a:rPr lang="it-IT" alt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Previsione prevalenza Stati Uniti</a:t>
            </a:r>
          </a:p>
        </p:txBody>
      </p:sp>
      <p:sp>
        <p:nvSpPr>
          <p:cNvPr id="28704" name="Text Box 31"/>
          <p:cNvSpPr txBox="1">
            <a:spLocks noChangeArrowheads="1"/>
          </p:cNvSpPr>
          <p:nvPr/>
        </p:nvSpPr>
        <p:spPr bwMode="auto">
          <a:xfrm>
            <a:off x="4165600" y="6610350"/>
            <a:ext cx="5014913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200" i="1">
                <a:solidFill>
                  <a:srgbClr val="FFFFFF"/>
                </a:solidFill>
              </a:rPr>
              <a:t>Kelly DT, Circulation 1997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457200" y="1524000"/>
            <a:ext cx="83820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1016000" y="1457325"/>
          <a:ext cx="5867400" cy="5184775"/>
        </p:xfrm>
        <a:graphic>
          <a:graphicData uri="http://schemas.openxmlformats.org/presentationml/2006/ole">
            <p:oleObj spid="_x0000_s2050" r:id="rId4" imgW="5864860" imgH="5188146" progId="Excel.Sheet.8">
              <p:embed/>
            </p:oleObj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22300" y="4994275"/>
            <a:ext cx="2692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64%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Ricoveri ospedalieri</a:t>
            </a:r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 flipH="1">
            <a:off x="1885950" y="3822700"/>
            <a:ext cx="1028700" cy="1219200"/>
          </a:xfrm>
          <a:prstGeom prst="line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5436096" y="6381328"/>
            <a:ext cx="324036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200" i="1" dirty="0" err="1">
                <a:solidFill>
                  <a:srgbClr val="FFFFFF"/>
                </a:solidFill>
              </a:rPr>
              <a:t>McMurray</a:t>
            </a:r>
            <a:r>
              <a:rPr lang="it-IT" altLang="it-IT" sz="1200" i="1" dirty="0">
                <a:solidFill>
                  <a:srgbClr val="FFFFFF"/>
                </a:solidFill>
              </a:rPr>
              <a:t> J, Br J </a:t>
            </a:r>
            <a:r>
              <a:rPr lang="it-IT" altLang="it-IT" sz="1200" i="1" dirty="0" err="1">
                <a:solidFill>
                  <a:srgbClr val="FFFFFF"/>
                </a:solidFill>
              </a:rPr>
              <a:t>Med</a:t>
            </a:r>
            <a:r>
              <a:rPr lang="it-IT" altLang="it-IT" sz="1200" i="1" dirty="0">
                <a:solidFill>
                  <a:srgbClr val="FFFFFF"/>
                </a:solidFill>
              </a:rPr>
              <a:t> </a:t>
            </a:r>
            <a:r>
              <a:rPr lang="it-IT" altLang="it-IT" sz="1200" i="1" dirty="0" err="1">
                <a:solidFill>
                  <a:srgbClr val="FFFFFF"/>
                </a:solidFill>
              </a:rPr>
              <a:t>Economics</a:t>
            </a:r>
            <a:r>
              <a:rPr lang="it-IT" altLang="it-IT" sz="1200" i="1" dirty="0">
                <a:solidFill>
                  <a:srgbClr val="FFFFFF"/>
                </a:solidFill>
              </a:rPr>
              <a:t>, 1999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13150" y="1812925"/>
            <a:ext cx="242728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14%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Esami ed indagini</a:t>
            </a:r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 flipH="1" flipV="1">
            <a:off x="4910138" y="2590800"/>
            <a:ext cx="190500" cy="571500"/>
          </a:xfrm>
          <a:prstGeom prst="line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067425" y="1536700"/>
            <a:ext cx="22812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2%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Consulenze Osp.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dai MMG</a:t>
            </a:r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 flipH="1">
            <a:off x="6359525" y="2632075"/>
            <a:ext cx="319088" cy="857250"/>
          </a:xfrm>
          <a:prstGeom prst="line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916738" y="2559050"/>
            <a:ext cx="196373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2%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Int. Chirurgici</a:t>
            </a:r>
          </a:p>
        </p:txBody>
      </p:sp>
      <p:sp>
        <p:nvSpPr>
          <p:cNvPr id="36876" name="Line 11"/>
          <p:cNvSpPr>
            <a:spLocks noChangeShapeType="1"/>
          </p:cNvSpPr>
          <p:nvPr/>
        </p:nvSpPr>
        <p:spPr bwMode="auto">
          <a:xfrm flipV="1">
            <a:off x="6450013" y="3260725"/>
            <a:ext cx="573087" cy="395288"/>
          </a:xfrm>
          <a:prstGeom prst="line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946900" y="3657600"/>
            <a:ext cx="220821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6%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V. ambulatoriali</a:t>
            </a:r>
          </a:p>
        </p:txBody>
      </p:sp>
      <p:sp>
        <p:nvSpPr>
          <p:cNvPr id="36878" name="Line 13"/>
          <p:cNvSpPr>
            <a:spLocks noChangeShapeType="1"/>
          </p:cNvSpPr>
          <p:nvPr/>
        </p:nvSpPr>
        <p:spPr bwMode="auto">
          <a:xfrm>
            <a:off x="6357938" y="4071938"/>
            <a:ext cx="609600" cy="1587"/>
          </a:xfrm>
          <a:prstGeom prst="line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602413" y="4513263"/>
            <a:ext cx="2341562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4%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V. Med. Generale</a:t>
            </a:r>
          </a:p>
        </p:txBody>
      </p:sp>
      <p:sp>
        <p:nvSpPr>
          <p:cNvPr id="36880" name="Line 15"/>
          <p:cNvSpPr>
            <a:spLocks noChangeShapeType="1"/>
          </p:cNvSpPr>
          <p:nvPr/>
        </p:nvSpPr>
        <p:spPr bwMode="auto">
          <a:xfrm>
            <a:off x="6005513" y="4213225"/>
            <a:ext cx="685800" cy="609600"/>
          </a:xfrm>
          <a:prstGeom prst="line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832475" y="5326063"/>
            <a:ext cx="113823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8%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Terapia</a:t>
            </a:r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5368925" y="4257675"/>
            <a:ext cx="762000" cy="1066800"/>
          </a:xfrm>
          <a:prstGeom prst="line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611560" y="0"/>
            <a:ext cx="9144001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Epidemiologia dei costi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1"/>
          <p:cNvGraphicFramePr>
            <a:graphicFrameLocks noChangeAspect="1"/>
          </p:cNvGraphicFramePr>
          <p:nvPr/>
        </p:nvGraphicFramePr>
        <p:xfrm>
          <a:off x="858838" y="1500188"/>
          <a:ext cx="2927350" cy="3962400"/>
        </p:xfrm>
        <a:graphic>
          <a:graphicData uri="http://schemas.openxmlformats.org/presentationml/2006/ole">
            <p:oleObj spid="_x0000_s3074" r:id="rId4" imgW="876110" imgH="1015907" progId="">
              <p:embed/>
            </p:oleObj>
          </a:graphicData>
        </a:graphic>
      </p:graphicFrame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14850" y="1143000"/>
            <a:ext cx="4343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spcBef>
                <a:spcPts val="1100"/>
              </a:spcBef>
              <a:buClrTx/>
              <a:buFontTx/>
              <a:buNone/>
              <a:defRPr/>
            </a:pPr>
            <a:r>
              <a:rPr lang="it-IT" altLang="it-IT" sz="44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1950 - 2010 </a:t>
            </a:r>
          </a:p>
          <a:p>
            <a:pPr algn="l">
              <a:spcBef>
                <a:spcPts val="1100"/>
              </a:spcBef>
              <a:buClr>
                <a:srgbClr val="FFCC00"/>
              </a:buClr>
              <a:buFont typeface="Tahoma" pitchFamily="32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AUMENTO POPOLAZIONE </a:t>
            </a:r>
            <a:r>
              <a:rPr lang="it-IT" altLang="it-IT" sz="2800" b="1" smtClean="0">
                <a:solidFill>
                  <a:srgbClr val="FFFF00"/>
                </a:solidFill>
              </a:rPr>
              <a:t>	</a:t>
            </a:r>
            <a:r>
              <a:rPr lang="it-IT" altLang="it-IT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141 %</a:t>
            </a:r>
          </a:p>
          <a:p>
            <a:pPr algn="l">
              <a:spcBef>
                <a:spcPts val="1100"/>
              </a:spcBef>
              <a:buClr>
                <a:srgbClr val="FFCC00"/>
              </a:buClr>
              <a:buFont typeface="Tahoma" pitchFamily="32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AUMENTO &gt; 65 aa</a:t>
            </a:r>
            <a:r>
              <a:rPr lang="it-IT" altLang="it-IT" sz="2800" b="1" smtClean="0">
                <a:solidFill>
                  <a:srgbClr val="FFFF00"/>
                </a:solidFill>
              </a:rPr>
              <a:t>		</a:t>
            </a:r>
            <a:r>
              <a:rPr lang="it-IT" altLang="it-IT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218 %</a:t>
            </a:r>
          </a:p>
          <a:p>
            <a:pPr algn="l">
              <a:spcBef>
                <a:spcPts val="1100"/>
              </a:spcBef>
              <a:buClr>
                <a:srgbClr val="FFCC00"/>
              </a:buClr>
              <a:buFont typeface="Tahoma" pitchFamily="32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AUMENTO &gt; 80 aa	</a:t>
            </a:r>
            <a:r>
              <a:rPr lang="it-IT" altLang="it-IT" sz="2800" b="1" smtClean="0">
                <a:solidFill>
                  <a:srgbClr val="FFFF00"/>
                </a:solidFill>
              </a:rPr>
              <a:t>	</a:t>
            </a:r>
            <a:r>
              <a:rPr lang="it-IT" altLang="it-IT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386 %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914775" y="6213475"/>
            <a:ext cx="1635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7639050" y="2398713"/>
            <a:ext cx="1651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5622925" y="2474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702550" y="5857875"/>
            <a:ext cx="760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 algn="l"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Anni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777038" y="6618288"/>
            <a:ext cx="2373312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200" i="1">
                <a:solidFill>
                  <a:srgbClr val="FFFFFF"/>
                </a:solidFill>
              </a:rPr>
              <a:t>Ho KKL , J Am Coll Cardiol, 1993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 rot="16200000">
            <a:off x="520700" y="3544888"/>
            <a:ext cx="6111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 algn="l">
              <a:lnSpc>
                <a:spcPct val="110000"/>
              </a:lnSpc>
              <a:buClrTx/>
              <a:buFontTx/>
              <a:buNone/>
              <a:defRPr/>
            </a:pPr>
            <a:r>
              <a:rPr lang="it-IT" altLang="it-IT" sz="20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‰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338263" y="1439863"/>
            <a:ext cx="6473825" cy="5041900"/>
            <a:chOff x="843" y="907"/>
            <a:chExt cx="4078" cy="3176"/>
          </a:xfrm>
        </p:grpSpPr>
        <p:sp>
          <p:nvSpPr>
            <p:cNvPr id="39944" name="Rectangle 5"/>
            <p:cNvSpPr>
              <a:spLocks noChangeArrowheads="1"/>
            </p:cNvSpPr>
            <p:nvPr/>
          </p:nvSpPr>
          <p:spPr bwMode="auto">
            <a:xfrm>
              <a:off x="843" y="907"/>
              <a:ext cx="4078" cy="3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39945" name="Rectangle 6"/>
            <p:cNvSpPr>
              <a:spLocks noChangeArrowheads="1"/>
            </p:cNvSpPr>
            <p:nvPr/>
          </p:nvSpPr>
          <p:spPr bwMode="auto">
            <a:xfrm>
              <a:off x="1936" y="3488"/>
              <a:ext cx="156" cy="85"/>
            </a:xfrm>
            <a:prstGeom prst="rect">
              <a:avLst/>
            </a:pr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39946" name="Rectangle 7"/>
            <p:cNvSpPr>
              <a:spLocks noChangeArrowheads="1"/>
            </p:cNvSpPr>
            <p:nvPr/>
          </p:nvSpPr>
          <p:spPr bwMode="auto">
            <a:xfrm>
              <a:off x="2521" y="3310"/>
              <a:ext cx="161" cy="263"/>
            </a:xfrm>
            <a:prstGeom prst="rect">
              <a:avLst/>
            </a:pr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39947" name="Rectangle 8"/>
            <p:cNvSpPr>
              <a:spLocks noChangeArrowheads="1"/>
            </p:cNvSpPr>
            <p:nvPr/>
          </p:nvSpPr>
          <p:spPr bwMode="auto">
            <a:xfrm>
              <a:off x="3111" y="3040"/>
              <a:ext cx="161" cy="533"/>
            </a:xfrm>
            <a:prstGeom prst="rect">
              <a:avLst/>
            </a:pr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39948" name="Rectangle 9"/>
            <p:cNvSpPr>
              <a:spLocks noChangeArrowheads="1"/>
            </p:cNvSpPr>
            <p:nvPr/>
          </p:nvSpPr>
          <p:spPr bwMode="auto">
            <a:xfrm>
              <a:off x="3701" y="2339"/>
              <a:ext cx="156" cy="1234"/>
            </a:xfrm>
            <a:prstGeom prst="rect">
              <a:avLst/>
            </a:pr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39949" name="Rectangle 10"/>
            <p:cNvSpPr>
              <a:spLocks noChangeArrowheads="1"/>
            </p:cNvSpPr>
            <p:nvPr/>
          </p:nvSpPr>
          <p:spPr bwMode="auto">
            <a:xfrm>
              <a:off x="4286" y="1959"/>
              <a:ext cx="160" cy="1606"/>
            </a:xfrm>
            <a:prstGeom prst="rect">
              <a:avLst/>
            </a:pr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39950" name="Rectangle 11"/>
            <p:cNvSpPr>
              <a:spLocks noChangeArrowheads="1"/>
            </p:cNvSpPr>
            <p:nvPr/>
          </p:nvSpPr>
          <p:spPr bwMode="auto">
            <a:xfrm>
              <a:off x="2104" y="3434"/>
              <a:ext cx="156" cy="1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39951" name="Rectangle 12"/>
            <p:cNvSpPr>
              <a:spLocks noChangeArrowheads="1"/>
            </p:cNvSpPr>
            <p:nvPr/>
          </p:nvSpPr>
          <p:spPr bwMode="auto">
            <a:xfrm>
              <a:off x="2694" y="3288"/>
              <a:ext cx="156" cy="285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39952" name="Rectangle 13"/>
            <p:cNvSpPr>
              <a:spLocks noChangeArrowheads="1"/>
            </p:cNvSpPr>
            <p:nvPr/>
          </p:nvSpPr>
          <p:spPr bwMode="auto">
            <a:xfrm>
              <a:off x="3284" y="3040"/>
              <a:ext cx="155" cy="533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39953" name="Rectangle 14"/>
            <p:cNvSpPr>
              <a:spLocks noChangeArrowheads="1"/>
            </p:cNvSpPr>
            <p:nvPr/>
          </p:nvSpPr>
          <p:spPr bwMode="auto">
            <a:xfrm>
              <a:off x="3869" y="2393"/>
              <a:ext cx="155" cy="1180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39954" name="Rectangle 15"/>
            <p:cNvSpPr>
              <a:spLocks noChangeArrowheads="1"/>
            </p:cNvSpPr>
            <p:nvPr/>
          </p:nvSpPr>
          <p:spPr bwMode="auto">
            <a:xfrm>
              <a:off x="4458" y="1595"/>
              <a:ext cx="156" cy="1978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39955" name="Line 16"/>
            <p:cNvSpPr>
              <a:spLocks noChangeShapeType="1"/>
            </p:cNvSpPr>
            <p:nvPr/>
          </p:nvSpPr>
          <p:spPr bwMode="auto">
            <a:xfrm>
              <a:off x="1222" y="1090"/>
              <a:ext cx="0" cy="247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956" name="Line 17"/>
            <p:cNvSpPr>
              <a:spLocks noChangeShapeType="1"/>
            </p:cNvSpPr>
            <p:nvPr/>
          </p:nvSpPr>
          <p:spPr bwMode="auto">
            <a:xfrm>
              <a:off x="1179" y="2957"/>
              <a:ext cx="31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957" name="Line 18"/>
            <p:cNvSpPr>
              <a:spLocks noChangeShapeType="1"/>
            </p:cNvSpPr>
            <p:nvPr/>
          </p:nvSpPr>
          <p:spPr bwMode="auto">
            <a:xfrm>
              <a:off x="1179" y="2336"/>
              <a:ext cx="31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958" name="Line 19"/>
            <p:cNvSpPr>
              <a:spLocks noChangeShapeType="1"/>
            </p:cNvSpPr>
            <p:nvPr/>
          </p:nvSpPr>
          <p:spPr bwMode="auto">
            <a:xfrm>
              <a:off x="1179" y="1711"/>
              <a:ext cx="31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959" name="Line 20"/>
            <p:cNvSpPr>
              <a:spLocks noChangeShapeType="1"/>
            </p:cNvSpPr>
            <p:nvPr/>
          </p:nvSpPr>
          <p:spPr bwMode="auto">
            <a:xfrm>
              <a:off x="1179" y="1090"/>
              <a:ext cx="31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960" name="Line 21"/>
            <p:cNvSpPr>
              <a:spLocks noChangeShapeType="1"/>
            </p:cNvSpPr>
            <p:nvPr/>
          </p:nvSpPr>
          <p:spPr bwMode="auto">
            <a:xfrm>
              <a:off x="1222" y="3577"/>
              <a:ext cx="3517" cy="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961" name="Line 22"/>
            <p:cNvSpPr>
              <a:spLocks noChangeShapeType="1"/>
            </p:cNvSpPr>
            <p:nvPr/>
          </p:nvSpPr>
          <p:spPr bwMode="auto">
            <a:xfrm flipV="1">
              <a:off x="1222" y="3564"/>
              <a:ext cx="0" cy="6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962" name="Line 23"/>
            <p:cNvSpPr>
              <a:spLocks noChangeShapeType="1"/>
            </p:cNvSpPr>
            <p:nvPr/>
          </p:nvSpPr>
          <p:spPr bwMode="auto">
            <a:xfrm flipV="1">
              <a:off x="1812" y="3564"/>
              <a:ext cx="0" cy="6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963" name="Line 24"/>
            <p:cNvSpPr>
              <a:spLocks noChangeShapeType="1"/>
            </p:cNvSpPr>
            <p:nvPr/>
          </p:nvSpPr>
          <p:spPr bwMode="auto">
            <a:xfrm flipV="1">
              <a:off x="2397" y="3564"/>
              <a:ext cx="0" cy="6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964" name="Line 25"/>
            <p:cNvSpPr>
              <a:spLocks noChangeShapeType="1"/>
            </p:cNvSpPr>
            <p:nvPr/>
          </p:nvSpPr>
          <p:spPr bwMode="auto">
            <a:xfrm flipV="1">
              <a:off x="2986" y="3564"/>
              <a:ext cx="0" cy="6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965" name="Line 26"/>
            <p:cNvSpPr>
              <a:spLocks noChangeShapeType="1"/>
            </p:cNvSpPr>
            <p:nvPr/>
          </p:nvSpPr>
          <p:spPr bwMode="auto">
            <a:xfrm flipV="1">
              <a:off x="3576" y="3564"/>
              <a:ext cx="0" cy="6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966" name="Line 27"/>
            <p:cNvSpPr>
              <a:spLocks noChangeShapeType="1"/>
            </p:cNvSpPr>
            <p:nvPr/>
          </p:nvSpPr>
          <p:spPr bwMode="auto">
            <a:xfrm flipV="1">
              <a:off x="4161" y="3564"/>
              <a:ext cx="0" cy="6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967" name="Line 28"/>
            <p:cNvSpPr>
              <a:spLocks noChangeShapeType="1"/>
            </p:cNvSpPr>
            <p:nvPr/>
          </p:nvSpPr>
          <p:spPr bwMode="auto">
            <a:xfrm flipV="1">
              <a:off x="4751" y="3564"/>
              <a:ext cx="0" cy="6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" name="Rectangle 29"/>
            <p:cNvSpPr>
              <a:spLocks noChangeArrowheads="1"/>
            </p:cNvSpPr>
            <p:nvPr/>
          </p:nvSpPr>
          <p:spPr bwMode="auto">
            <a:xfrm>
              <a:off x="1029" y="3485"/>
              <a:ext cx="10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it-IT" altLang="it-IT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964" y="2865"/>
              <a:ext cx="20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it-IT" altLang="it-IT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25</a:t>
              </a:r>
            </a:p>
          </p:txBody>
        </p:sp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>
              <a:off x="964" y="2245"/>
              <a:ext cx="20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it-IT" altLang="it-IT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</a:t>
              </a:r>
            </a:p>
          </p:txBody>
        </p:sp>
        <p:sp>
          <p:nvSpPr>
            <p:cNvPr id="39968" name="Rectangle 32"/>
            <p:cNvSpPr>
              <a:spLocks noChangeArrowheads="1"/>
            </p:cNvSpPr>
            <p:nvPr/>
          </p:nvSpPr>
          <p:spPr bwMode="auto">
            <a:xfrm>
              <a:off x="964" y="1619"/>
              <a:ext cx="20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it-IT" altLang="it-IT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75</a:t>
              </a:r>
            </a:p>
          </p:txBody>
        </p:sp>
        <p:sp>
          <p:nvSpPr>
            <p:cNvPr id="39969" name="Rectangle 33"/>
            <p:cNvSpPr>
              <a:spLocks noChangeArrowheads="1"/>
            </p:cNvSpPr>
            <p:nvPr/>
          </p:nvSpPr>
          <p:spPr bwMode="auto">
            <a:xfrm>
              <a:off x="888" y="999"/>
              <a:ext cx="30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it-IT" altLang="it-IT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100</a:t>
              </a:r>
            </a:p>
          </p:txBody>
        </p:sp>
        <p:sp>
          <p:nvSpPr>
            <p:cNvPr id="39970" name="Rectangle 34"/>
            <p:cNvSpPr>
              <a:spLocks noChangeArrowheads="1"/>
            </p:cNvSpPr>
            <p:nvPr/>
          </p:nvSpPr>
          <p:spPr bwMode="auto">
            <a:xfrm>
              <a:off x="1340" y="3717"/>
              <a:ext cx="4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it-IT" altLang="it-IT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30-39</a:t>
              </a:r>
            </a:p>
          </p:txBody>
        </p:sp>
        <p:sp>
          <p:nvSpPr>
            <p:cNvPr id="39971" name="Rectangle 35"/>
            <p:cNvSpPr>
              <a:spLocks noChangeArrowheads="1"/>
            </p:cNvSpPr>
            <p:nvPr/>
          </p:nvSpPr>
          <p:spPr bwMode="auto">
            <a:xfrm>
              <a:off x="1930" y="3717"/>
              <a:ext cx="4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it-IT" altLang="it-IT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40-49</a:t>
              </a:r>
            </a:p>
          </p:txBody>
        </p:sp>
        <p:sp>
          <p:nvSpPr>
            <p:cNvPr id="39972" name="Rectangle 36"/>
            <p:cNvSpPr>
              <a:spLocks noChangeArrowheads="1"/>
            </p:cNvSpPr>
            <p:nvPr/>
          </p:nvSpPr>
          <p:spPr bwMode="auto">
            <a:xfrm>
              <a:off x="2519" y="3717"/>
              <a:ext cx="4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it-IT" altLang="it-IT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50-59</a:t>
              </a:r>
            </a:p>
          </p:txBody>
        </p:sp>
        <p:sp>
          <p:nvSpPr>
            <p:cNvPr id="39973" name="Rectangle 37"/>
            <p:cNvSpPr>
              <a:spLocks noChangeArrowheads="1"/>
            </p:cNvSpPr>
            <p:nvPr/>
          </p:nvSpPr>
          <p:spPr bwMode="auto">
            <a:xfrm>
              <a:off x="3104" y="3717"/>
              <a:ext cx="4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it-IT" altLang="it-IT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60-69</a:t>
              </a:r>
            </a:p>
          </p:txBody>
        </p:sp>
        <p:sp>
          <p:nvSpPr>
            <p:cNvPr id="39974" name="Rectangle 38"/>
            <p:cNvSpPr>
              <a:spLocks noChangeArrowheads="1"/>
            </p:cNvSpPr>
            <p:nvPr/>
          </p:nvSpPr>
          <p:spPr bwMode="auto">
            <a:xfrm>
              <a:off x="3694" y="3717"/>
              <a:ext cx="4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it-IT" altLang="it-IT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70-79</a:t>
              </a:r>
            </a:p>
          </p:txBody>
        </p:sp>
        <p:sp>
          <p:nvSpPr>
            <p:cNvPr id="39975" name="Rectangle 39"/>
            <p:cNvSpPr>
              <a:spLocks noChangeArrowheads="1"/>
            </p:cNvSpPr>
            <p:nvPr/>
          </p:nvSpPr>
          <p:spPr bwMode="auto">
            <a:xfrm>
              <a:off x="4284" y="3717"/>
              <a:ext cx="4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it-IT" altLang="it-IT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80-89</a:t>
              </a:r>
            </a:p>
          </p:txBody>
        </p:sp>
        <p:sp>
          <p:nvSpPr>
            <p:cNvPr id="39979" name="Rectangle 40"/>
            <p:cNvSpPr>
              <a:spLocks noChangeArrowheads="1"/>
            </p:cNvSpPr>
            <p:nvPr/>
          </p:nvSpPr>
          <p:spPr bwMode="auto">
            <a:xfrm>
              <a:off x="1543" y="1360"/>
              <a:ext cx="74" cy="85"/>
            </a:xfrm>
            <a:prstGeom prst="rect">
              <a:avLst/>
            </a:prstGeom>
            <a:solidFill>
              <a:srgbClr val="00F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39980" name="Rectangle 41"/>
            <p:cNvSpPr>
              <a:spLocks noChangeArrowheads="1"/>
            </p:cNvSpPr>
            <p:nvPr/>
          </p:nvSpPr>
          <p:spPr bwMode="auto">
            <a:xfrm>
              <a:off x="1665" y="1322"/>
              <a:ext cx="511" cy="1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altLang="it-IT" sz="1800" b="1">
                  <a:solidFill>
                    <a:srgbClr val="00F800"/>
                  </a:solidFill>
                </a:rPr>
                <a:t>Uomini</a:t>
              </a:r>
            </a:p>
          </p:txBody>
        </p:sp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1543" y="1570"/>
              <a:ext cx="74" cy="86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1667" y="1533"/>
              <a:ext cx="468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FFFFFF"/>
                  </a:solidFill>
                  <a:latin typeface="Tahoma" pitchFamily="32" charset="0"/>
                  <a:ea typeface="Microsoft YaHei" pitchFamily="32" charset="-122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it-IT" altLang="it-IT" sz="1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Donne</a:t>
              </a:r>
            </a:p>
          </p:txBody>
        </p:sp>
      </p:grpSp>
      <p:sp>
        <p:nvSpPr>
          <p:cNvPr id="39942" name="Line 44"/>
          <p:cNvSpPr>
            <a:spLocks noChangeShapeType="1"/>
          </p:cNvSpPr>
          <p:nvPr/>
        </p:nvSpPr>
        <p:spPr bwMode="auto">
          <a:xfrm>
            <a:off x="1857375" y="5446713"/>
            <a:ext cx="68263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395536" y="0"/>
            <a:ext cx="873417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Incidenza Scompenso Cardiaco</a:t>
            </a:r>
            <a:r>
              <a:rPr lang="it-IT" altLang="it-IT" sz="4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/>
            </a:r>
            <a:br>
              <a:rPr lang="it-IT" altLang="it-IT" sz="4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</a:br>
            <a:r>
              <a:rPr lang="it-IT" altLang="it-IT" sz="2800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Framingham Heart Study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95288" y="2205038"/>
            <a:ext cx="8353425" cy="410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98488" indent="-598488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tabLst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  <a:tab pos="958215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Prevenzione primaria attenta ed efficace;</a:t>
            </a:r>
          </a:p>
          <a:p>
            <a:pPr marL="598488" indent="-598488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Font typeface="Wingdings" pitchFamily="2" charset="2"/>
              <a:buNone/>
              <a:tabLst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  <a:tab pos="9582150" algn="l"/>
              </a:tabLst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98488" indent="-598488" algn="l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tabLst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  <a:tab pos="958215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Identificazione precoce della disfunzione  ventricolare sinistra nei soggetti ad alto rischio;</a:t>
            </a:r>
          </a:p>
          <a:p>
            <a:pPr marL="598488" indent="-598488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Font typeface="Wingdings" pitchFamily="2" charset="2"/>
              <a:buNone/>
              <a:tabLst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  <a:tab pos="9582150" algn="l"/>
              </a:tabLst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98488" indent="-598488">
              <a:lnSpc>
                <a:spcPct val="85000"/>
              </a:lnSpc>
              <a:spcBef>
                <a:spcPts val="700"/>
              </a:spcBef>
              <a:buClr>
                <a:srgbClr val="0000CC"/>
              </a:buClr>
              <a:tabLst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  <a:tab pos="958215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Diagnosi precoce di scompenso cardiaco e interazione efficace con lo specialista;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 SCOMPENSO CARDIACO: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L’AGENDA DEL MEDICO DI MEDICINA GENERALE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 SCOMPENSO CARDIACO:</a:t>
            </a:r>
            <a:b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L’AGENDA DEL MEDICO DI MEDICINA GENERALE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95288" y="2276475"/>
            <a:ext cx="8229600" cy="417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algn="l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buSzPct val="100000"/>
              <a:buFont typeface="Wingdings" pitchFamily="2" charset="2"/>
              <a:buChar char="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Attento follow-up del paziente scompensato;</a:t>
            </a:r>
          </a:p>
          <a:p>
            <a:pPr marL="339725" indent="-339725" algn="l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buSzPct val="10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39725" indent="-339725" algn="l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buSzPct val="100000"/>
              <a:buFont typeface="Wingdings" pitchFamily="2" charset="2"/>
              <a:buChar char="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Prevenzione delle riospedalizzazioni;</a:t>
            </a:r>
          </a:p>
          <a:p>
            <a:pPr marL="339725" indent="-339725" algn="l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buSzPct val="10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39725" indent="-339725" algn="l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buSzPct val="100000"/>
              <a:buFont typeface="Wingdings" pitchFamily="2" charset="2"/>
              <a:buChar char="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Coinvolgimento nelle cure palliative del paziente terminale.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713" y="1371600"/>
            <a:ext cx="2986087" cy="501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513" y="1371600"/>
            <a:ext cx="3014662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81000" y="228600"/>
            <a:ext cx="8382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 smtClean="0">
                <a:solidFill>
                  <a:srgbClr val="FFFF00"/>
                </a:solidFill>
                <a:latin typeface="Arial" charset="0"/>
              </a:rPr>
              <a:t>Aspetto dei pazienti affetti da scompenso</a:t>
            </a:r>
            <a:endParaRPr lang="it-IT" altLang="it-IT" sz="32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7109" name="AutoShape 4"/>
          <p:cNvSpPr>
            <a:spLocks/>
          </p:cNvSpPr>
          <p:nvPr/>
        </p:nvSpPr>
        <p:spPr bwMode="auto">
          <a:xfrm rot="-5400000">
            <a:off x="4506913" y="-2535237"/>
            <a:ext cx="107950" cy="6705600"/>
          </a:xfrm>
          <a:prstGeom prst="rightBrace">
            <a:avLst>
              <a:gd name="adj1" fmla="val 8340"/>
              <a:gd name="adj2" fmla="val 50000"/>
            </a:avLst>
          </a:prstGeom>
          <a:solidFill>
            <a:srgbClr val="FFFFFF"/>
          </a:solidFill>
          <a:ln w="2844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9144000" cy="461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137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latin typeface="Arial" charset="0"/>
              </a:rPr>
              <a:t>                            </a:t>
            </a: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RUOLO DEL MMG:</a:t>
            </a:r>
            <a:b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LA DIAGNOSI PRECOCE DI INSUFF. VENTR. SX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LA DIAGNOSI PRECOCE DELLO SCOMPENSO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5616575" cy="357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850" y="4076700"/>
            <a:ext cx="8447088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Calibri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Prevenire ulteriori eventi in pazienti con </a:t>
            </a:r>
            <a:r>
              <a:rPr lang="en-GB" sz="2800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storia di infarto miocardico:</a:t>
            </a:r>
            <a:br>
              <a:rPr lang="en-GB" sz="2800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controllo di ipertensione e dislipidemia</a:t>
            </a:r>
            <a:b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trattamento con ACE-inibitori e beta-bloccanti ottimizzando il dosaggio secondo le LG</a:t>
            </a: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 rot="4860000">
            <a:off x="864394" y="2743994"/>
            <a:ext cx="1944688" cy="1009650"/>
          </a:xfrm>
          <a:prstGeom prst="rightArrow">
            <a:avLst>
              <a:gd name="adj1" fmla="val 50000"/>
              <a:gd name="adj2" fmla="val 48153"/>
            </a:avLst>
          </a:prstGeom>
          <a:solidFill>
            <a:srgbClr val="99CC00"/>
          </a:solidFill>
          <a:ln w="9398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23850" y="1700213"/>
            <a:ext cx="5256213" cy="649287"/>
          </a:xfrm>
          <a:prstGeom prst="ellipse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 rot="4860000">
            <a:off x="864394" y="2743994"/>
            <a:ext cx="1944688" cy="1009650"/>
          </a:xfrm>
          <a:prstGeom prst="rightArrow">
            <a:avLst>
              <a:gd name="adj1" fmla="val 50000"/>
              <a:gd name="adj2" fmla="val 48153"/>
            </a:avLst>
          </a:prstGeom>
          <a:solidFill>
            <a:srgbClr val="99CC00"/>
          </a:solidFill>
          <a:ln w="9398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700213"/>
            <a:ext cx="3816350" cy="184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23850" y="2852738"/>
            <a:ext cx="8458200" cy="355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>
              <a:lnSpc>
                <a:spcPct val="145000"/>
              </a:lnSpc>
              <a:spcBef>
                <a:spcPts val="45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Prima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diagnosi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gravità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marL="457200" indent="-457200">
              <a:lnSpc>
                <a:spcPct val="145000"/>
              </a:lnSpc>
              <a:spcBef>
                <a:spcPts val="45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Invio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presso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lo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specialista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marL="457200" indent="-457200">
              <a:lnSpc>
                <a:spcPct val="145000"/>
              </a:lnSpc>
              <a:spcBef>
                <a:spcPts val="45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Impostazione</a:t>
            </a:r>
            <a:r>
              <a:rPr lang="en-GB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en-GB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condivisione</a:t>
            </a:r>
            <a:r>
              <a:rPr lang="en-GB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gestione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della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terapia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marL="457200" indent="-457200">
              <a:lnSpc>
                <a:spcPct val="145000"/>
              </a:lnSpc>
              <a:spcBef>
                <a:spcPts val="45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Controllo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della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terapia</a:t>
            </a:r>
            <a:endParaRPr lang="en-GB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457200" indent="-457200">
              <a:lnSpc>
                <a:spcPct val="145000"/>
              </a:lnSpc>
              <a:spcBef>
                <a:spcPts val="45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Verifica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stimolo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dell’aderenza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alla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prescrizione</a:t>
            </a:r>
            <a:endParaRPr lang="en-GB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457200" indent="-457200">
              <a:lnSpc>
                <a:spcPct val="145000"/>
              </a:lnSpc>
              <a:spcBef>
                <a:spcPts val="45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Prevenzione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delle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cause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instabilizzazione</a:t>
            </a:r>
            <a:endParaRPr lang="en-GB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36538" y="352425"/>
            <a:ext cx="387508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RUOLO DEL MMG:</a:t>
            </a:r>
            <a:b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DIAGNOSI PRECOCE E GESTIONE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DEL PAZIENTE CON S.C. CONCLAMATO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(STADIO C)</a:t>
            </a:r>
            <a:r>
              <a:rPr lang="ar-SA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‏</a:t>
            </a:r>
            <a:endParaRPr lang="en-GB" sz="28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4140200" y="2852738"/>
            <a:ext cx="5148263" cy="576262"/>
          </a:xfrm>
          <a:prstGeom prst="ellipse">
            <a:avLst/>
          </a:prstGeom>
          <a:noFill/>
          <a:ln w="19080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37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                                                                                                                   IL RUOLO DEL GOVERNO CLINICO NELLA GESTIONE DELLO SCOMPENSO PER IL MEDICO </a:t>
            </a:r>
            <a:r>
              <a:rPr lang="it-IT" dirty="0" err="1" smtClean="0"/>
              <a:t>DI</a:t>
            </a:r>
            <a:r>
              <a:rPr lang="it-IT" dirty="0" smtClean="0"/>
              <a:t> MEDICINA GENERALE.</a:t>
            </a:r>
          </a:p>
          <a:p>
            <a:endParaRPr lang="it-IT" dirty="0" smtClean="0"/>
          </a:p>
          <a:p>
            <a:r>
              <a:rPr lang="it-IT" dirty="0" smtClean="0"/>
              <a:t>REALTA’ ED EVENTUALI POSSIBILI EVOLUZIONI 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SCOMPENSO CARDIACO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>
          <a:xfrm>
            <a:off x="163513" y="22860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it-IT" altLang="it-IT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rPr>
              <a:t>Numero di MMG dell’ASL di Brescia</a:t>
            </a:r>
            <a:br>
              <a:rPr lang="it-IT" altLang="it-IT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rPr>
            </a:br>
            <a:r>
              <a:rPr lang="it-IT" altLang="it-IT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rPr>
              <a:t>partecipanti al Governo Clinico</a:t>
            </a:r>
          </a:p>
        </p:txBody>
      </p:sp>
      <p:pic>
        <p:nvPicPr>
          <p:cNvPr id="271362" name="Im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t-IT" b="1" dirty="0" smtClean="0"/>
              <a:t>SCOMPENSO E </a:t>
            </a:r>
            <a:br>
              <a:rPr lang="it-IT" b="1" dirty="0" smtClean="0"/>
            </a:br>
            <a:r>
              <a:rPr lang="it-IT" b="1" dirty="0" smtClean="0"/>
              <a:t>FIBRILLAZIONE ATRIALE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Autofit/>
          </a:bodyPr>
          <a:lstStyle/>
          <a:p>
            <a:r>
              <a:rPr lang="it-IT" b="1" dirty="0" smtClean="0"/>
              <a:t>Criteri minimi per inclusione</a:t>
            </a:r>
            <a:r>
              <a:rPr lang="it-IT" dirty="0" smtClean="0"/>
              <a:t>: prevalenza dello scompenso&gt;0,2% </a:t>
            </a:r>
            <a:r>
              <a:rPr lang="it-IT" b="1" dirty="0" smtClean="0"/>
              <a:t>(90 MMG esclusi) </a:t>
            </a:r>
            <a:r>
              <a:rPr lang="it-IT" dirty="0" smtClean="0"/>
              <a:t>e FE registrata in almeno 1 soggetto con scompenso </a:t>
            </a:r>
            <a:r>
              <a:rPr lang="it-IT" b="1" dirty="0" smtClean="0"/>
              <a:t>(184 MMG esclusi).</a:t>
            </a:r>
          </a:p>
          <a:p>
            <a:r>
              <a:rPr lang="it-IT" dirty="0" smtClean="0"/>
              <a:t>Sono stati analizzati i dati di </a:t>
            </a:r>
            <a:r>
              <a:rPr lang="it-IT" b="1" dirty="0" smtClean="0"/>
              <a:t>260 MMG</a:t>
            </a:r>
            <a:r>
              <a:rPr lang="it-IT" dirty="0" smtClean="0"/>
              <a:t> con:</a:t>
            </a:r>
          </a:p>
          <a:p>
            <a:r>
              <a:rPr lang="it-IT" b="1" dirty="0" smtClean="0"/>
              <a:t>6.176</a:t>
            </a:r>
            <a:r>
              <a:rPr lang="it-IT" dirty="0" smtClean="0"/>
              <a:t> soggetti con </a:t>
            </a:r>
            <a:r>
              <a:rPr lang="it-IT" b="1" dirty="0" smtClean="0"/>
              <a:t>Scompenso cardiaco</a:t>
            </a:r>
            <a:r>
              <a:rPr lang="it-IT" dirty="0" smtClean="0"/>
              <a:t>, pari ad una prevalenza del </a:t>
            </a:r>
            <a:r>
              <a:rPr lang="it-IT" b="1" u="sng" dirty="0" smtClean="0"/>
              <a:t>1,6%</a:t>
            </a:r>
            <a:r>
              <a:rPr lang="it-IT" dirty="0" smtClean="0"/>
              <a:t> </a:t>
            </a:r>
          </a:p>
          <a:p>
            <a:r>
              <a:rPr lang="it-IT" b="1" dirty="0" smtClean="0"/>
              <a:t>10.631 </a:t>
            </a:r>
            <a:r>
              <a:rPr lang="it-IT" dirty="0" smtClean="0"/>
              <a:t>soggetti con </a:t>
            </a:r>
            <a:r>
              <a:rPr lang="it-IT" b="1" dirty="0" smtClean="0"/>
              <a:t>F.A., pari al </a:t>
            </a:r>
            <a:r>
              <a:rPr lang="it-IT" b="1" u="sng" dirty="0" smtClean="0"/>
              <a:t>2,8%</a:t>
            </a:r>
            <a:r>
              <a:rPr lang="it-IT" b="1" dirty="0" smtClean="0"/>
              <a:t> di prevalenza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3137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2899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t-IT" sz="4000" b="1" dirty="0" smtClean="0"/>
              <a:t>223 MMG che hanno utilizzato la</a:t>
            </a:r>
            <a:br>
              <a:rPr lang="it-IT" sz="4000" b="1" dirty="0" smtClean="0"/>
            </a:br>
            <a:r>
              <a:rPr lang="it-IT" sz="4000" b="1" dirty="0" err="1" smtClean="0"/>
              <a:t>query</a:t>
            </a:r>
            <a:r>
              <a:rPr lang="it-IT" sz="4000" b="1" dirty="0" smtClean="0"/>
              <a:t> unica nelle ultime 2 tornate</a:t>
            </a:r>
            <a:endParaRPr lang="it-IT" sz="4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1466"/>
            <a:ext cx="8964488" cy="481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3722296" y="318668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3787056" y="219637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3719685" y="414908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3719685" y="479715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651" y="3782103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739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365250"/>
            <a:ext cx="85788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ttangolo 2"/>
          <p:cNvSpPr>
            <a:spLocks noChangeArrowheads="1"/>
          </p:cNvSpPr>
          <p:nvPr/>
        </p:nvSpPr>
        <p:spPr bwMode="auto">
          <a:xfrm>
            <a:off x="93663" y="635000"/>
            <a:ext cx="9028112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b="1">
                <a:solidFill>
                  <a:srgbClr val="FF0000"/>
                </a:solidFill>
                <a:latin typeface="Arial" charset="0"/>
              </a:rPr>
              <a:t>N. persone con scompenso cardiaco per fascia d’età e sesso</a:t>
            </a:r>
          </a:p>
          <a:p>
            <a:pPr algn="ctr"/>
            <a:r>
              <a:rPr lang="it-IT" altLang="it-IT" sz="2000" b="1">
                <a:solidFill>
                  <a:srgbClr val="FF0000"/>
                </a:solidFill>
                <a:latin typeface="Arial" charset="0"/>
              </a:rPr>
              <a:t>nell’ASL di Brescia nel 2013</a:t>
            </a:r>
          </a:p>
        </p:txBody>
      </p:sp>
      <p:sp>
        <p:nvSpPr>
          <p:cNvPr id="39940" name="CasellaDiTesto 14"/>
          <p:cNvSpPr txBox="1">
            <a:spLocks noChangeArrowheads="1"/>
          </p:cNvSpPr>
          <p:nvPr/>
        </p:nvSpPr>
        <p:spPr bwMode="auto">
          <a:xfrm>
            <a:off x="115888" y="188640"/>
            <a:ext cx="9028112" cy="3381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 dirty="0">
                <a:latin typeface="Arial" charset="0"/>
                <a:cs typeface="Arial" charset="0"/>
              </a:rPr>
              <a:t>Dal “</a:t>
            </a:r>
            <a:r>
              <a:rPr lang="it-IT" altLang="ja-JP" sz="1600" i="1" dirty="0">
                <a:latin typeface="Arial" charset="0"/>
                <a:cs typeface="Arial" charset="0"/>
              </a:rPr>
              <a:t>Rapporto sullo stato della popolazione bresciana 2013</a:t>
            </a:r>
            <a:r>
              <a:rPr lang="it-IT" altLang="it-IT" sz="1600" dirty="0">
                <a:latin typeface="Arial" charset="0"/>
                <a:cs typeface="Arial" charset="0"/>
              </a:rPr>
              <a:t>”</a:t>
            </a:r>
            <a:r>
              <a:rPr lang="it-IT" altLang="ja-JP" sz="1600" dirty="0">
                <a:latin typeface="Arial" charset="0"/>
                <a:cs typeface="Arial" charset="0"/>
              </a:rPr>
              <a:t> pubblicato sul sito </a:t>
            </a:r>
            <a:r>
              <a:rPr lang="it-IT" altLang="ja-JP" sz="1600" dirty="0">
                <a:latin typeface="Arial" charset="0"/>
                <a:cs typeface="Arial" charset="0"/>
                <a:hlinkClick r:id="rId4"/>
              </a:rPr>
              <a:t>www.aslbrescia.it</a:t>
            </a:r>
            <a:endParaRPr lang="it-IT" altLang="it-IT" sz="1600" dirty="0">
              <a:latin typeface="Arial" charset="0"/>
              <a:cs typeface="Arial" charset="0"/>
            </a:endParaRPr>
          </a:p>
        </p:txBody>
      </p:sp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0" y="5842000"/>
            <a:ext cx="9031287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alt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476673"/>
            <a:ext cx="6192688" cy="38164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L’obiettivo dell’attività dei medici è la cura della persona; la gestione è affidata al MMG, con cui collaborano lo specialista, il farmacista, l’infermiere, il nutrizionista, lo psicologo, il fisioterapista, etc.</a:t>
            </a:r>
            <a:endParaRPr lang="it-IT" sz="3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65104"/>
            <a:ext cx="3312368" cy="2088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2">
                <a:satMod val="175000"/>
                <a:alpha val="40000"/>
              </a:schemeClr>
            </a:glo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6901823" cy="453650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DIAGNOSI e TERAPIA </a:t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sono fondamentalmente affidate al </a:t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Medico di Medicina Generale (MMG)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82841"/>
            <a:ext cx="2505685" cy="188651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1712075" cy="78707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9"/>
            <a:ext cx="1317712" cy="1008112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Scompenso Cardiaco </a:t>
            </a:r>
            <a:r>
              <a:rPr lang="it-IT" altLang="it-IT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773238"/>
            <a:ext cx="83629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3850">
              <a:tabLst>
                <a:tab pos="34290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34290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34290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34290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34290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  <a:defRPr/>
            </a:pPr>
            <a:r>
              <a:rPr lang="it-IT" altLang="it-IT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</a:t>
            </a:r>
            <a:r>
              <a:rPr lang="it-IT" altLang="it-IT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Condizione fisiopatologica caratterizzata da una anomalia della funzione cardiaca per cui il cuore non è in grado di pompare una quantità di sangue adeguata alle richieste metaboliche dei tessuti oppure può farlo soltanto a scapito di un aumento della pressione telediastolica del   ventricolo sinistro.</a:t>
            </a:r>
            <a:r>
              <a:rPr lang="it-IT" altLang="it-IT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77050" y="6021388"/>
            <a:ext cx="14747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 algn="l">
              <a:buClrTx/>
              <a:buFontTx/>
              <a:buNone/>
              <a:defRPr/>
            </a:pPr>
            <a:r>
              <a:rPr lang="it-IT" altLang="it-IT" sz="2200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Braunwald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899592" y="2420888"/>
            <a:ext cx="6984776" cy="30243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«Migliorare l’aderenza alla terapia è un impegno che deve coinvolgere tutti, dalle istituzioni ai medici, dai farmacisti, alle aziende farmaceutiche»</a:t>
            </a:r>
          </a:p>
          <a:p>
            <a:pPr algn="l"/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Prof. Sergio Pecorelli, Presidente </a:t>
            </a:r>
            <a:r>
              <a:rPr lang="it-IT" sz="3200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Aifa</a:t>
            </a:r>
            <a:endParaRPr lang="it-IT" sz="3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it-IT" sz="3200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1043608" y="548680"/>
            <a:ext cx="6480720" cy="1728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600" dirty="0" smtClean="0">
                <a:latin typeface="Cambria" panose="02040503050406030204" pitchFamily="18" charset="0"/>
              </a:rPr>
              <a:t>Convegno</a:t>
            </a:r>
          </a:p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«Punto insieme sanità»</a:t>
            </a:r>
          </a:p>
          <a:p>
            <a:pPr algn="ctr"/>
            <a:r>
              <a:rPr lang="it-IT" sz="3600" dirty="0" smtClean="0">
                <a:latin typeface="Cambria" panose="02040503050406030204" pitchFamily="18" charset="0"/>
              </a:rPr>
              <a:t>Roma - 25 marzo 2015</a:t>
            </a:r>
            <a:endParaRPr lang="it-IT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8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700808"/>
            <a:ext cx="7488832" cy="23762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42913" indent="-442913">
              <a:buFont typeface="Wingdings" pitchFamily="2" charset="2"/>
              <a:buChar char="Ø"/>
            </a:pPr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promemoria e pianificazione riguardo alle modalità di assunzione dei farmaci</a:t>
            </a:r>
            <a:endParaRPr lang="it-IT" sz="3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olo 1"/>
          <p:cNvSpPr txBox="1">
            <a:spLocks noGrp="1"/>
          </p:cNvSpPr>
          <p:nvPr>
            <p:ph type="title"/>
          </p:nvPr>
        </p:nvSpPr>
        <p:spPr>
          <a:xfrm>
            <a:off x="179512" y="836712"/>
            <a:ext cx="6347713" cy="733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- aderenza terapeutica -</a:t>
            </a:r>
            <a:endParaRPr lang="it-IT" sz="4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09120"/>
            <a:ext cx="2400300" cy="201622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93096"/>
            <a:ext cx="2197320" cy="208823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295232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57188">
              <a:buFont typeface="Wingdings" pitchFamily="2" charset="2"/>
              <a:buChar char="Ø"/>
            </a:pP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calcolo della durata del trattamento farmacologico anche in rapporto alle confezioni di medicinali ritirate in farmacia</a:t>
            </a:r>
            <a:endParaRPr lang="it-IT" sz="3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olo 1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6347713" cy="1093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- aderenza terapeutica -</a:t>
            </a:r>
            <a:endParaRPr lang="it-IT" sz="4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69160"/>
            <a:ext cx="4008445" cy="18002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57188" indent="-357188">
              <a:buFont typeface="Wingdings" pitchFamily="2" charset="2"/>
              <a:buChar char="Ø"/>
            </a:pP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comunicazione con il paziente, anche telefonica, al fine di valutare la corretta terapia farmacologica</a:t>
            </a:r>
          </a:p>
          <a:p>
            <a:pPr marL="357188" indent="-357188">
              <a:buFont typeface="Wingdings" pitchFamily="2" charset="2"/>
              <a:buChar char="Ø"/>
            </a:pP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consiglio e supporto a famigliari e/o assistenti alla cura</a:t>
            </a:r>
          </a:p>
          <a:p>
            <a:pPr marL="357188" indent="-357188">
              <a:buFont typeface="Wingdings" pitchFamily="2" charset="2"/>
              <a:buChar char="Ø"/>
            </a:pP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consegna a domicilio</a:t>
            </a:r>
            <a:endParaRPr lang="it-IT" sz="3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- servizi mirati all’aderenza terapeutica -</a:t>
            </a:r>
            <a:endParaRPr lang="it-IT" sz="4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085184"/>
            <a:ext cx="1584176" cy="141803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91" y="3717032"/>
            <a:ext cx="1504956" cy="122413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11560" y="1412776"/>
            <a:ext cx="6696744" cy="37444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Tutto questo porta </a:t>
            </a:r>
          </a:p>
          <a:p>
            <a:pPr algn="ctr"/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all’educazione terapeutica del paziente, intesa come capacità di gestire in maniera ottimale la propria o le proprie patologie.</a:t>
            </a:r>
            <a:endParaRPr lang="it-IT" sz="40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99" y="4581128"/>
            <a:ext cx="2656209" cy="19277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Freccia a destra 2"/>
          <p:cNvSpPr/>
          <p:nvPr/>
        </p:nvSpPr>
        <p:spPr>
          <a:xfrm>
            <a:off x="6804248" y="5157192"/>
            <a:ext cx="720080" cy="432048"/>
          </a:xfrm>
          <a:prstGeom prst="rightArrow">
            <a:avLst>
              <a:gd name="adj1" fmla="val 50000"/>
              <a:gd name="adj2" fmla="val 7645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6516216" y="3933056"/>
            <a:ext cx="1008112" cy="79208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8240364" y="4006082"/>
            <a:ext cx="792088" cy="69172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54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683568" y="836712"/>
            <a:ext cx="6408712" cy="5328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In questo processo la comunicazione tra MMG, infermiere, Farmacia e tutti gli altri soggetti è fondamentale.</a:t>
            </a:r>
          </a:p>
          <a:p>
            <a:pPr algn="ctr"/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Le moderne risorse informatiche devono essere previste per migliorare questo rapporto </a:t>
            </a:r>
          </a:p>
          <a:p>
            <a:pPr algn="ctr"/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(fascicolo sanitario integrato ed informatizzato?)</a:t>
            </a:r>
            <a:endParaRPr lang="it-IT" sz="3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412809"/>
            <a:ext cx="2993901" cy="125655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924277" cy="64807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2455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653274" y="1196752"/>
            <a:ext cx="6561843" cy="39604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Questa integrazione porterebbe ad un netto miglioramento dell’efficienza e della qualità delle cure, con un evidente benessere del paziente ed un importante risparmio di risorse economiche e professionali.</a:t>
            </a:r>
            <a:endParaRPr lang="it-IT" sz="3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44824"/>
            <a:ext cx="1656184" cy="213398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38655"/>
            <a:ext cx="3888432" cy="165705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2408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980728"/>
            <a:ext cx="8388000" cy="5566016"/>
          </a:xfrm>
        </p:spPr>
        <p:txBody>
          <a:bodyPr>
            <a:normAutofit/>
          </a:bodyPr>
          <a:lstStyle/>
          <a:p>
            <a:r>
              <a:rPr lang="it-IT" sz="5400" dirty="0" smtClean="0"/>
              <a:t>Metterebbe il medico in condizione di fare il proprio lavoro: </a:t>
            </a:r>
          </a:p>
          <a:p>
            <a:endParaRPr lang="it-IT" sz="5400" dirty="0" smtClean="0"/>
          </a:p>
          <a:p>
            <a:r>
              <a:rPr lang="it-IT" sz="5400" dirty="0" smtClean="0"/>
              <a:t> </a:t>
            </a:r>
            <a:r>
              <a:rPr lang="it-IT" sz="4000" dirty="0" smtClean="0"/>
              <a:t>CIOE’ </a:t>
            </a:r>
            <a:r>
              <a:rPr lang="it-IT" sz="4000" dirty="0" err="1" smtClean="0"/>
              <a:t>DI</a:t>
            </a:r>
            <a:r>
              <a:rPr lang="it-IT" sz="4000" dirty="0" smtClean="0"/>
              <a:t> ASSISTERE I MALATI</a:t>
            </a:r>
            <a:endParaRPr lang="it-IT" sz="4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5517232"/>
            <a:ext cx="8219256" cy="578768"/>
          </a:xfrm>
        </p:spPr>
        <p:txBody>
          <a:bodyPr/>
          <a:lstStyle/>
          <a:p>
            <a:r>
              <a:rPr lang="it-IT" dirty="0" smtClean="0"/>
              <a:t>        Grazie per la vostra attenzione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48" y="332656"/>
            <a:ext cx="84750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276225"/>
            <a:ext cx="52768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3"/>
          <p:cNvSpPr>
            <a:spLocks noChangeArrowheads="1"/>
          </p:cNvSpPr>
          <p:nvPr/>
        </p:nvSpPr>
        <p:spPr bwMode="auto">
          <a:xfrm>
            <a:off x="36513" y="522288"/>
            <a:ext cx="9085262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b="1">
                <a:solidFill>
                  <a:srgbClr val="FF0000"/>
                </a:solidFill>
                <a:latin typeface="Arial" charset="0"/>
                <a:cs typeface="Arial" charset="0"/>
              </a:rPr>
              <a:t>Indicatori Scompenso nei 233 MMG che hanno trasmesso</a:t>
            </a:r>
          </a:p>
          <a:p>
            <a:pPr algn="ctr"/>
            <a:r>
              <a:rPr lang="it-IT" altLang="it-IT" sz="2000" b="1">
                <a:solidFill>
                  <a:srgbClr val="FF0000"/>
                </a:solidFill>
                <a:latin typeface="Arial" charset="0"/>
                <a:cs typeface="Arial" charset="0"/>
              </a:rPr>
              <a:t>dati che rispettano i criteri minimi di inclusione nelle ultime 2 rilevazioni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778320" y="1273433"/>
          <a:ext cx="8220102" cy="5484899"/>
        </p:xfrm>
        <a:graphic>
          <a:graphicData uri="http://schemas.openxmlformats.org/drawingml/2006/table">
            <a:tbl>
              <a:tblPr firstRow="1" firstCol="1" bandRow="1"/>
              <a:tblGrid>
                <a:gridCol w="513756"/>
                <a:gridCol w="3009145"/>
                <a:gridCol w="954119"/>
                <a:gridCol w="954119"/>
                <a:gridCol w="1027513"/>
                <a:gridCol w="947546"/>
                <a:gridCol w="813904"/>
              </a:tblGrid>
              <a:tr h="254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2012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2013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differenza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tendenza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 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4737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DESCRIZIONE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Tot assistiti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341.359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344.351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1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prevalenza Scompenso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1,67%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1,70%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0,03%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0,15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4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con diagnosi negli ultimi 12 mesi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0,3%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0,2%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0,05%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0,0027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364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PROCESSO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frazione eiezione registrata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49,9%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53,1%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3,2%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↑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0,0014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9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registrazione fumo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78,4%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85,3%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6,9%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↑↑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&lt;0,0001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9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registrazione peso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70,6%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73,3%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2,6%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↑↑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&lt;0,0001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Registrazione </a:t>
                      </a:r>
                      <a:r>
                        <a:rPr lang="it-IT" sz="16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creatininemia</a:t>
                      </a: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ultimi 15 mesi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57,3%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61,0%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3,6%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↑↑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0,001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4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Registrazione  ECG ultimi 15 mesi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60,3%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60,0%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-0,34%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0,6584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195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TERAPIA ED ESITI 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% con diuretici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76,4%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76,6%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0,21%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0,7366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4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% con ACE o </a:t>
                      </a:r>
                      <a:r>
                        <a:rPr lang="it-IT" sz="16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sartani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67,5%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67,0%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-0,45%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0,4861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% con antiaggreganti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52,1%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53,8%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1,7%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↑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0,0158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4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% con anticoagulanti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29,1%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29,4%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0,24%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0,6617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% fumatori su soggetti con dato riportato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9,9%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9,4%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-0,57%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0,22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Times New Roman"/>
                          <a:cs typeface="Arial"/>
                        </a:rPr>
                        <a:t>% con BMI &gt;30 su soggetti con dato riportato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33,0%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32,4%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-0,62%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=</a:t>
                      </a:r>
                      <a:endParaRPr lang="it-IT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0,4723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820" name="CasellaDiTesto 14"/>
          <p:cNvSpPr txBox="1">
            <a:spLocks noChangeArrowheads="1"/>
          </p:cNvSpPr>
          <p:nvPr/>
        </p:nvSpPr>
        <p:spPr bwMode="auto">
          <a:xfrm>
            <a:off x="93663" y="153988"/>
            <a:ext cx="9028112" cy="3381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Arial" charset="0"/>
                <a:cs typeface="Arial" charset="0"/>
              </a:rPr>
              <a:t>Dal “</a:t>
            </a:r>
            <a:r>
              <a:rPr lang="it-IT" altLang="ja-JP" sz="1600" i="1">
                <a:latin typeface="Arial" charset="0"/>
                <a:cs typeface="Arial" charset="0"/>
              </a:rPr>
              <a:t>Rapporto sullo stato della popolazione bresciana 2013</a:t>
            </a:r>
            <a:r>
              <a:rPr lang="it-IT" altLang="it-IT" sz="1600">
                <a:latin typeface="Arial" charset="0"/>
                <a:cs typeface="Arial" charset="0"/>
              </a:rPr>
              <a:t>”</a:t>
            </a:r>
            <a:r>
              <a:rPr lang="it-IT" altLang="ja-JP" sz="1600">
                <a:latin typeface="Arial" charset="0"/>
                <a:cs typeface="Arial" charset="0"/>
              </a:rPr>
              <a:t> pubblicato sul sito </a:t>
            </a:r>
            <a:r>
              <a:rPr lang="it-IT" altLang="ja-JP" sz="1600">
                <a:latin typeface="Arial" charset="0"/>
                <a:cs typeface="Arial" charset="0"/>
                <a:hlinkClick r:id="rId2"/>
              </a:rPr>
              <a:t>www.aslbrescia.it</a:t>
            </a:r>
            <a:endParaRPr lang="it-IT" altLang="it-IT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2286000"/>
            <a:ext cx="8229600" cy="4572000"/>
          </a:xfrm>
        </p:spPr>
        <p:txBody>
          <a:bodyPr/>
          <a:lstStyle/>
          <a:p>
            <a:r>
              <a:rPr lang="it-IT" dirty="0" smtClean="0"/>
              <a:t>GRAZIE PER LA VOSTRA ATTENZIONE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1325563"/>
            <a:ext cx="9028112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asellaDiTesto 2"/>
          <p:cNvSpPr txBox="1">
            <a:spLocks noChangeArrowheads="1"/>
          </p:cNvSpPr>
          <p:nvPr/>
        </p:nvSpPr>
        <p:spPr bwMode="auto">
          <a:xfrm>
            <a:off x="93663" y="625475"/>
            <a:ext cx="8863012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b="1">
                <a:solidFill>
                  <a:srgbClr val="FF0000"/>
                </a:solidFill>
                <a:latin typeface="Arial" charset="0"/>
              </a:rPr>
              <a:t>Tassi di prevalenza dello scompenso cardiaco per fasce d’età e sesso</a:t>
            </a:r>
          </a:p>
          <a:p>
            <a:pPr algn="ctr"/>
            <a:r>
              <a:rPr lang="it-IT" altLang="it-IT" b="1">
                <a:solidFill>
                  <a:srgbClr val="FF0000"/>
                </a:solidFill>
                <a:latin typeface="Arial" charset="0"/>
              </a:rPr>
              <a:t>nell’ASL di Brescia nel 2013 </a:t>
            </a:r>
            <a:r>
              <a:rPr lang="it-IT" altLang="it-IT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40964" name="CasellaDiTesto 14"/>
          <p:cNvSpPr txBox="1">
            <a:spLocks noChangeArrowheads="1"/>
          </p:cNvSpPr>
          <p:nvPr/>
        </p:nvSpPr>
        <p:spPr bwMode="auto">
          <a:xfrm>
            <a:off x="93663" y="153988"/>
            <a:ext cx="9028112" cy="3381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Arial" charset="0"/>
                <a:cs typeface="Arial" charset="0"/>
              </a:rPr>
              <a:t>Dal “</a:t>
            </a:r>
            <a:r>
              <a:rPr lang="it-IT" altLang="ja-JP" sz="1600" i="1">
                <a:latin typeface="Arial" charset="0"/>
                <a:cs typeface="Arial" charset="0"/>
              </a:rPr>
              <a:t>Rapporto sullo stato della popolazione bresciana 2013</a:t>
            </a:r>
            <a:r>
              <a:rPr lang="it-IT" altLang="it-IT" sz="1600">
                <a:latin typeface="Arial" charset="0"/>
                <a:cs typeface="Arial" charset="0"/>
              </a:rPr>
              <a:t>”</a:t>
            </a:r>
            <a:r>
              <a:rPr lang="it-IT" altLang="ja-JP" sz="1600">
                <a:latin typeface="Arial" charset="0"/>
                <a:cs typeface="Arial" charset="0"/>
              </a:rPr>
              <a:t> pubblicato sul sito </a:t>
            </a:r>
            <a:r>
              <a:rPr lang="it-IT" altLang="ja-JP" sz="1600">
                <a:latin typeface="Arial" charset="0"/>
                <a:cs typeface="Arial" charset="0"/>
                <a:hlinkClick r:id="rId3"/>
              </a:rPr>
              <a:t>www.aslbrescia.it</a:t>
            </a:r>
            <a:endParaRPr lang="it-IT" altLang="it-IT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00263" y="260350"/>
            <a:ext cx="5983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 algn="l">
              <a:lnSpc>
                <a:spcPct val="90000"/>
              </a:lnSpc>
              <a:buClrTx/>
              <a:buFontTx/>
              <a:buNone/>
              <a:defRPr/>
            </a:pPr>
            <a:r>
              <a:rPr lang="it-IT" altLang="it-IT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    Diagnosi</a:t>
            </a: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23528" y="1196752"/>
            <a:ext cx="8491860" cy="549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428625" indent="-4286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 marL="960438" indent="-336550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 marL="1503363" indent="-3524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 algn="l">
              <a:spcBef>
                <a:spcPts val="800"/>
              </a:spcBef>
              <a:buClr>
                <a:srgbClr val="FC0000"/>
              </a:buClr>
              <a:buFont typeface="Wingdings" charset="2"/>
              <a:buChar char=""/>
              <a:defRPr/>
            </a:pPr>
            <a:r>
              <a:rPr lang="it-IT" altLang="it-IT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Anamnesi</a:t>
            </a:r>
          </a:p>
          <a:p>
            <a:pPr lvl="1" algn="l">
              <a:spcBef>
                <a:spcPts val="675"/>
              </a:spcBef>
              <a:buClr>
                <a:srgbClr val="FC0000"/>
              </a:buClr>
              <a:buFont typeface="Wingdings" charset="2"/>
              <a:buChar char=""/>
              <a:defRPr/>
            </a:pPr>
            <a:r>
              <a:rPr lang="it-IT" altLang="it-IT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Criteri maggiori</a:t>
            </a:r>
            <a:r>
              <a:rPr lang="it-IT" altLang="it-IT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dispnea parossistica notturna, ortopnea,               storia di edema polmonare.</a:t>
            </a:r>
          </a:p>
          <a:p>
            <a:pPr lvl="1" algn="l">
              <a:spcBef>
                <a:spcPts val="675"/>
              </a:spcBef>
              <a:buClr>
                <a:srgbClr val="FC0000"/>
              </a:buClr>
              <a:buFont typeface="Wingdings" charset="2"/>
              <a:buChar char=""/>
              <a:defRPr/>
            </a:pPr>
            <a:endParaRPr lang="it-IT" altLang="it-IT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spcBef>
                <a:spcPts val="675"/>
              </a:spcBef>
              <a:buClr>
                <a:srgbClr val="FC0000"/>
              </a:buClr>
              <a:buFont typeface="Wingdings" charset="2"/>
              <a:buChar char=""/>
              <a:defRPr/>
            </a:pPr>
            <a:r>
              <a:rPr lang="it-IT" altLang="it-IT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Criteri minori: </a:t>
            </a:r>
            <a:r>
              <a:rPr lang="it-IT" altLang="it-IT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dispnea da sforzo, tosse notturna, storia di edemi declivi. </a:t>
            </a:r>
          </a:p>
          <a:p>
            <a:pPr lvl="1" algn="l">
              <a:spcBef>
                <a:spcPts val="675"/>
              </a:spcBef>
              <a:buClr>
                <a:srgbClr val="FC0000"/>
              </a:buClr>
              <a:buFont typeface="Wingdings" charset="2"/>
              <a:buChar char=""/>
              <a:defRPr/>
            </a:pPr>
            <a:endParaRPr lang="it-IT" altLang="it-IT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spcBef>
                <a:spcPts val="675"/>
              </a:spcBef>
              <a:buClr>
                <a:srgbClr val="FC0000"/>
              </a:buClr>
              <a:buFont typeface="Wingdings" charset="2"/>
              <a:buChar char=""/>
              <a:defRPr/>
            </a:pPr>
            <a:r>
              <a:rPr lang="it-IT" altLang="it-IT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Storia di problemi cardiovascolari che frequentemente danno scompenso</a:t>
            </a:r>
          </a:p>
          <a:p>
            <a:pPr lvl="2" algn="l">
              <a:spcBef>
                <a:spcPts val="600"/>
              </a:spcBef>
              <a:buClr>
                <a:srgbClr val="FC0000"/>
              </a:buClr>
              <a:buFont typeface="Wingdings" charset="2"/>
              <a:buChar char=""/>
              <a:defRPr/>
            </a:pPr>
            <a:r>
              <a:rPr lang="it-IT" altLang="it-IT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ipertensione, pregresso infarto, diabete, </a:t>
            </a:r>
            <a:r>
              <a:rPr lang="it-IT" altLang="it-IT" sz="1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valvulopatie</a:t>
            </a:r>
            <a:endParaRPr lang="it-IT" altLang="it-IT" sz="1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spcBef>
                <a:spcPts val="675"/>
              </a:spcBef>
              <a:buClr>
                <a:srgbClr val="FC0000"/>
              </a:buClr>
              <a:buFont typeface="Wingdings" charset="2"/>
              <a:buChar char=""/>
              <a:defRPr/>
            </a:pPr>
            <a:endParaRPr lang="it-IT" altLang="it-IT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spcBef>
                <a:spcPts val="675"/>
              </a:spcBef>
              <a:buClr>
                <a:srgbClr val="FC0000"/>
              </a:buClr>
              <a:buFont typeface="Wingdings" charset="2"/>
              <a:buChar char=""/>
              <a:defRPr/>
            </a:pPr>
            <a:r>
              <a:rPr lang="it-IT" altLang="it-IT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Classe New York </a:t>
            </a:r>
            <a:r>
              <a:rPr lang="it-IT" altLang="it-IT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Heart</a:t>
            </a:r>
            <a:r>
              <a:rPr lang="it-IT" altLang="it-IT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Association</a:t>
            </a:r>
            <a:r>
              <a:rPr lang="it-IT" altLang="it-IT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it-IT" altLang="it-IT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NYHA</a:t>
            </a:r>
            <a:r>
              <a:rPr lang="it-IT" altLang="it-IT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</a:p>
          <a:p>
            <a:pPr lvl="2" algn="l">
              <a:spcBef>
                <a:spcPts val="600"/>
              </a:spcBef>
              <a:buClr>
                <a:srgbClr val="FC0000"/>
              </a:buClr>
              <a:buFont typeface="Wingdings" charset="2"/>
              <a:buChar char="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	dispnea per sforzi intensi</a:t>
            </a:r>
          </a:p>
          <a:p>
            <a:pPr lvl="2" algn="l">
              <a:spcBef>
                <a:spcPts val="600"/>
              </a:spcBef>
              <a:buClr>
                <a:srgbClr val="FC0000"/>
              </a:buClr>
              <a:buFont typeface="Wingdings" charset="2"/>
              <a:buChar char="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II	dispnea per sforzi moderati</a:t>
            </a:r>
          </a:p>
          <a:p>
            <a:pPr lvl="2" algn="l">
              <a:spcBef>
                <a:spcPts val="600"/>
              </a:spcBef>
              <a:buClr>
                <a:srgbClr val="FC0000"/>
              </a:buClr>
              <a:buFont typeface="Wingdings" charset="2"/>
              <a:buChar char="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III	dispnea per sforzi lievi</a:t>
            </a:r>
          </a:p>
          <a:p>
            <a:pPr lvl="2" algn="l">
              <a:spcBef>
                <a:spcPts val="600"/>
              </a:spcBef>
              <a:buClr>
                <a:srgbClr val="FC0000"/>
              </a:buClr>
              <a:buFont typeface="Wingdings" charset="2"/>
              <a:buChar char=""/>
              <a:defRPr/>
            </a:pPr>
            <a:r>
              <a:rPr lang="it-IT" alt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IV	dispnea a riposo</a:t>
            </a:r>
          </a:p>
          <a:p>
            <a:pPr lvl="1" algn="l">
              <a:spcBef>
                <a:spcPts val="600"/>
              </a:spcBef>
              <a:buClrTx/>
              <a:buFontTx/>
              <a:buNone/>
              <a:defRPr/>
            </a:pPr>
            <a:endParaRPr lang="it-IT" altLang="it-IT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5616575" cy="357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50825" y="4005263"/>
            <a:ext cx="8351838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Calibri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Ritardare l’evoluzione da disfunzione a scompenso in </a:t>
            </a:r>
            <a:r>
              <a:rPr lang="en-GB" sz="2800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disfunzione sistolica conclamata senza storia di IMA</a:t>
            </a: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Calibri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Utilizzo ACE-inibitori, Beta-bloccanti,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Calibri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Controllo della frequenza cardiaca e/o invio per valutazione di cardioversione in tachiaritmie s.v.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Calibri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Invio allo specialista per malattie valvolari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323850" y="1700213"/>
            <a:ext cx="5256213" cy="649287"/>
          </a:xfrm>
          <a:prstGeom prst="ellips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 rot="4860000">
            <a:off x="864394" y="2743994"/>
            <a:ext cx="1944688" cy="1009650"/>
          </a:xfrm>
          <a:prstGeom prst="rightArrow">
            <a:avLst>
              <a:gd name="adj1" fmla="val 50000"/>
              <a:gd name="adj2" fmla="val 48153"/>
            </a:avLst>
          </a:prstGeom>
          <a:solidFill>
            <a:srgbClr val="33CCCC"/>
          </a:solidFill>
          <a:ln w="9398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0825" y="1484313"/>
            <a:ext cx="8642350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4000" b="1" smtClean="0">
                <a:solidFill>
                  <a:srgbClr val="82FF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• </a:t>
            </a:r>
            <a:r>
              <a:rPr lang="it-IT" altLang="it-IT" sz="3600" b="1" smtClean="0">
                <a:solidFill>
                  <a:srgbClr val="82FF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Sintomi tipici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(dispnea a riposo o da sforzo, affaticabilità, astenia)</a:t>
            </a:r>
          </a:p>
          <a:p>
            <a:pPr>
              <a:buClrTx/>
              <a:buFontTx/>
              <a:buNone/>
              <a:defRPr/>
            </a:pPr>
            <a:r>
              <a:rPr lang="it-IT" altLang="it-IT" sz="3600" b="1" smtClean="0">
                <a:solidFill>
                  <a:srgbClr val="82FF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• Segni tipici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(tachicardia, tachipnea, rantoli polmonari, versamento pleurico, elevata pressione giugulare, edema periferico, epatomegalia)</a:t>
            </a:r>
          </a:p>
          <a:p>
            <a:pPr>
              <a:buClrTx/>
              <a:buFontTx/>
              <a:buNone/>
              <a:defRPr/>
            </a:pPr>
            <a:r>
              <a:rPr lang="it-IT" altLang="it-IT" sz="3600" b="1" smtClean="0">
                <a:solidFill>
                  <a:srgbClr val="82FF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• Evidenza oggettiva di anomalia cardiaca, strutturale o funzionale, a riposo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(cardiomegalia, terzo tono, soffi cardiaci, alterazioni all’ecocardiogramma, elevati livelli di peptide natriuretico)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00484"/>
            <a:ext cx="9144001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Scompenso Cardiaco </a:t>
            </a:r>
            <a:br>
              <a:rPr lang="it-IT" alt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</a:br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Definizione ESC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2100263" y="260350"/>
            <a:ext cx="5983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 algn="l">
              <a:lnSpc>
                <a:spcPct val="90000"/>
              </a:lnSpc>
              <a:buClrTx/>
              <a:buFontTx/>
              <a:buNone/>
              <a:defRPr/>
            </a:pPr>
            <a:r>
              <a:rPr lang="it-IT" altLang="it-IT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    Diagnosi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39552" y="1196752"/>
            <a:ext cx="788568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428625" indent="-4286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 marL="960438" indent="-336550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 marL="1503363" indent="-3524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 algn="l">
              <a:lnSpc>
                <a:spcPct val="90000"/>
              </a:lnSpc>
              <a:spcBef>
                <a:spcPts val="800"/>
              </a:spcBef>
              <a:buClr>
                <a:srgbClr val="FC0000"/>
              </a:buClr>
              <a:buFont typeface="Wingdings" charset="2"/>
              <a:buChar char=""/>
              <a:defRPr/>
            </a:pPr>
            <a:r>
              <a:rPr lang="it-IT" altLang="it-I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Esame Obbiettivo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Clr>
                <a:srgbClr val="FC0000"/>
              </a:buClr>
              <a:buFont typeface="Wingdings" charset="2"/>
              <a:buChar char=""/>
              <a:defRPr/>
            </a:pPr>
            <a:r>
              <a:rPr lang="it-IT" altLang="it-IT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criteri maggiori</a:t>
            </a: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rantoli,  distensione venosa giugulare, reflusso </a:t>
            </a:r>
            <a:r>
              <a:rPr lang="it-IT" altLang="it-IT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epato-giugulare</a:t>
            </a: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cardiomegalia (</a:t>
            </a:r>
            <a:r>
              <a:rPr lang="it-IT" altLang="it-IT" sz="2400" b="1" u="sng" dirty="0" smtClean="0">
                <a:solidFill>
                  <a:srgbClr val="82FF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</a:t>
            </a: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scompenso diastolico)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Clr>
                <a:srgbClr val="FC0000"/>
              </a:buClr>
              <a:buFont typeface="Wingdings" charset="2"/>
              <a:buChar char=""/>
              <a:defRPr/>
            </a:pPr>
            <a:endParaRPr lang="it-IT" altLang="it-IT" sz="2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90000"/>
              </a:lnSpc>
              <a:spcBef>
                <a:spcPts val="600"/>
              </a:spcBef>
              <a:buClr>
                <a:srgbClr val="FC0000"/>
              </a:buClr>
              <a:buFont typeface="Wingdings" charset="2"/>
              <a:buChar char=""/>
              <a:defRPr/>
            </a:pPr>
            <a:r>
              <a:rPr lang="it-IT" altLang="it-IT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criteri minori: </a:t>
            </a: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edemi declivi, epatomegalia, versamento pleurico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Clr>
                <a:srgbClr val="FC0000"/>
              </a:buClr>
              <a:buFont typeface="Wingdings" charset="2"/>
              <a:buChar char=""/>
              <a:defRPr/>
            </a:pP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segni di attivazione adrenergica</a:t>
            </a:r>
            <a:r>
              <a:rPr lang="it-IT" altLang="it-IT" sz="24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400" b="1" i="1" dirty="0" smtClean="0">
                <a:solidFill>
                  <a:srgbClr val="82FF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(pallore, diaforesi e tachicardia)</a:t>
            </a:r>
          </a:p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FC0000"/>
              </a:buClr>
              <a:buFont typeface="Wingdings" charset="2"/>
              <a:buChar char=""/>
              <a:defRPr/>
            </a:pPr>
            <a:endParaRPr lang="it-IT" altLang="it-IT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FC0000"/>
              </a:buClr>
              <a:buFont typeface="Wingdings" charset="2"/>
              <a:buChar char=""/>
              <a:defRPr/>
            </a:pPr>
            <a:r>
              <a:rPr lang="it-IT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Diagnosi Strumentale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Clr>
                <a:srgbClr val="FC0000"/>
              </a:buClr>
              <a:buFont typeface="Wingdings" charset="2"/>
              <a:buChar char=""/>
              <a:defRPr/>
            </a:pPr>
            <a:r>
              <a:rPr lang="it-IT" altLang="it-IT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Rx</a:t>
            </a:r>
            <a:r>
              <a:rPr lang="it-IT" alt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torace</a:t>
            </a:r>
          </a:p>
          <a:p>
            <a:pPr lvl="2" algn="l">
              <a:lnSpc>
                <a:spcPct val="90000"/>
              </a:lnSpc>
              <a:spcBef>
                <a:spcPts val="450"/>
              </a:spcBef>
              <a:buClr>
                <a:srgbClr val="FC0000"/>
              </a:buClr>
              <a:buFont typeface="Wingdings" charset="2"/>
              <a:buChar char=""/>
              <a:defRPr/>
            </a:pPr>
            <a:r>
              <a:rPr lang="it-IT" altLang="it-IT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cardiomegalia (</a:t>
            </a:r>
            <a:r>
              <a:rPr lang="it-IT" altLang="it-IT" sz="1800" b="1" u="sng" dirty="0" smtClean="0">
                <a:solidFill>
                  <a:srgbClr val="82FF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</a:t>
            </a:r>
            <a:r>
              <a:rPr lang="it-IT" altLang="it-IT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scompenso diastolico)</a:t>
            </a:r>
          </a:p>
          <a:p>
            <a:pPr algn="l"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altLang="it-IT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100263" y="0"/>
            <a:ext cx="5983287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 algn="l">
              <a:lnSpc>
                <a:spcPct val="90000"/>
              </a:lnSpc>
              <a:buClrTx/>
              <a:buFontTx/>
              <a:buNone/>
              <a:defRPr/>
            </a:pPr>
            <a:r>
              <a:rPr lang="it-IT" altLang="it-IT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Diagnosi Strumentale</a:t>
            </a: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508000" y="1071563"/>
            <a:ext cx="8229600" cy="541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428625" indent="-4286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 marL="960438" indent="-336550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 marL="1503363" indent="-3524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 algn="l">
              <a:spcBef>
                <a:spcPts val="700"/>
              </a:spcBef>
              <a:buClr>
                <a:srgbClr val="FC0000"/>
              </a:buClr>
              <a:buFont typeface="Wingdings" charset="2"/>
              <a:buChar char=""/>
              <a:defRPr/>
            </a:pPr>
            <a:r>
              <a:rPr lang="it-IT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Analisi di laboratorio</a:t>
            </a:r>
          </a:p>
          <a:p>
            <a:pPr lvl="1" algn="l">
              <a:spcBef>
                <a:spcPts val="600"/>
              </a:spcBef>
              <a:buClr>
                <a:srgbClr val="FC0000"/>
              </a:buClr>
              <a:buFont typeface="Wingdings" charset="2"/>
              <a:buChar char=""/>
              <a:defRPr/>
            </a:pP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elettroliti </a:t>
            </a:r>
            <a:r>
              <a:rPr lang="it-IT" altLang="it-IT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sierici</a:t>
            </a: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it-IT" altLang="it-IT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iponatriema</a:t>
            </a: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 </a:t>
            </a:r>
            <a:r>
              <a:rPr lang="it-IT" altLang="it-IT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emodiluizione</a:t>
            </a: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400" b="1" i="1" dirty="0" smtClean="0">
                <a:solidFill>
                  <a:srgbClr val="82FF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(segno prognostico sfavorevole)</a:t>
            </a:r>
            <a:r>
              <a:rPr lang="it-IT" altLang="it-IT" sz="2400" dirty="0" smtClean="0">
                <a:solidFill>
                  <a:srgbClr val="82FF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it-IT" altLang="it-IT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ipokaliemia</a:t>
            </a: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 eccesso di diuretici</a:t>
            </a:r>
          </a:p>
          <a:p>
            <a:pPr lvl="1" algn="l">
              <a:spcBef>
                <a:spcPts val="600"/>
              </a:spcBef>
              <a:buClr>
                <a:srgbClr val="FC0000"/>
              </a:buClr>
              <a:buFont typeface="Wingdings" charset="2"/>
              <a:buChar char=""/>
              <a:defRPr/>
            </a:pP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segni di insufficienza epatica (da stasi):            </a:t>
            </a:r>
            <a:r>
              <a:rPr lang="it-IT" altLang="it-IT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citolisi</a:t>
            </a: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PT ridotto</a:t>
            </a:r>
          </a:p>
          <a:p>
            <a:pPr algn="l">
              <a:spcBef>
                <a:spcPts val="700"/>
              </a:spcBef>
              <a:buClr>
                <a:srgbClr val="FC0000"/>
              </a:buClr>
              <a:buFont typeface="Wingdings" charset="2"/>
              <a:buChar char=""/>
              <a:defRPr/>
            </a:pPr>
            <a:r>
              <a:rPr lang="it-IT" alt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Ecocardiografia</a:t>
            </a:r>
          </a:p>
          <a:p>
            <a:pPr lvl="1" algn="l">
              <a:spcBef>
                <a:spcPts val="600"/>
              </a:spcBef>
              <a:buClr>
                <a:srgbClr val="FC0000"/>
              </a:buClr>
              <a:buFont typeface="Wingdings" charset="2"/>
              <a:buChar char=""/>
              <a:defRPr/>
            </a:pP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metodica di scelta per la diagnosi etiologica</a:t>
            </a:r>
            <a:r>
              <a:rPr lang="it-IT" altLang="it-IT" sz="24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400" b="1" i="1" dirty="0" smtClean="0">
                <a:solidFill>
                  <a:srgbClr val="82FF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it-IT" altLang="it-IT" sz="2400" b="1" i="1" dirty="0" err="1" smtClean="0">
                <a:solidFill>
                  <a:srgbClr val="82FF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valvulopatie</a:t>
            </a:r>
            <a:r>
              <a:rPr lang="it-IT" altLang="it-IT" sz="2400" b="1" i="1" dirty="0" smtClean="0">
                <a:solidFill>
                  <a:srgbClr val="82FF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cardiopatia ischemica etc.)</a:t>
            </a:r>
          </a:p>
          <a:p>
            <a:pPr lvl="1" algn="l">
              <a:spcBef>
                <a:spcPts val="600"/>
              </a:spcBef>
              <a:buClr>
                <a:srgbClr val="FC0000"/>
              </a:buClr>
              <a:buFont typeface="Wingdings" charset="2"/>
              <a:buChar char=""/>
              <a:defRPr/>
            </a:pP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valutazione</a:t>
            </a:r>
            <a:r>
              <a:rPr lang="it-IT" altLang="it-IT" sz="24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 funzione ventricolare</a:t>
            </a:r>
          </a:p>
          <a:p>
            <a:pPr lvl="2" algn="l">
              <a:spcBef>
                <a:spcPts val="675"/>
              </a:spcBef>
              <a:buClr>
                <a:srgbClr val="FC0000"/>
              </a:buClr>
              <a:buFont typeface="Wingdings" charset="2"/>
              <a:buChar char=""/>
              <a:defRPr/>
            </a:pP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dilatazione ventricolare (&gt; 5.6 cm) e ridotta frazione di eiezione </a:t>
            </a: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</a:rPr>
              <a:t></a:t>
            </a: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scompenso sistolico</a:t>
            </a:r>
          </a:p>
          <a:p>
            <a:pPr lvl="2" algn="l">
              <a:spcBef>
                <a:spcPts val="675"/>
              </a:spcBef>
              <a:buClr>
                <a:srgbClr val="FC0000"/>
              </a:buClr>
              <a:buFont typeface="Wingdings" charset="2"/>
              <a:buChar char=""/>
              <a:defRPr/>
            </a:pP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volumi e funzione sistolica normale, ipertrofia ventricolare sinistra e segni di alterato riempimento diastolico  </a:t>
            </a: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</a:rPr>
              <a:t></a:t>
            </a:r>
            <a:r>
              <a:rPr lang="it-IT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scompenso diastolico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0" dur="5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3" dur="5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8" dur="5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1" dur="50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4" dur="500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7" dur="500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0" dur="500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67544" y="1844825"/>
            <a:ext cx="8676456" cy="482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3850" indent="-323850"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 algn="l">
              <a:spcBef>
                <a:spcPts val="700"/>
              </a:spcBef>
              <a:buClr>
                <a:srgbClr val="FFCC00"/>
              </a:buClr>
              <a:buFont typeface="Wingdings" charset="2"/>
              <a:buChar char=""/>
              <a:defRPr/>
            </a:pPr>
            <a:r>
              <a:rPr lang="it-IT" altLang="it-IT" sz="2800" b="1" i="1" dirty="0" smtClean="0">
                <a:solidFill>
                  <a:srgbClr val="47FF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Prevalenza:</a:t>
            </a:r>
            <a:r>
              <a:rPr lang="it-IT" altLang="it-IT" sz="2800" b="1" dirty="0" smtClean="0">
                <a:solidFill>
                  <a:srgbClr val="47FF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5.000.000 circa di soggetti; </a:t>
            </a:r>
          </a:p>
          <a:p>
            <a:pPr algn="l">
              <a:spcBef>
                <a:spcPts val="700"/>
              </a:spcBef>
              <a:buClrTx/>
              <a:buFontTx/>
              <a:buNone/>
              <a:defRPr/>
            </a:pPr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			       0.4/2.7%; 6/10% (tra 65 e 90 </a:t>
            </a:r>
            <a:r>
              <a:rPr lang="it-IT" alt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aa</a:t>
            </a:r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)</a:t>
            </a:r>
          </a:p>
          <a:p>
            <a:pPr algn="l">
              <a:spcBef>
                <a:spcPts val="250"/>
              </a:spcBef>
              <a:buClrTx/>
              <a:buFontTx/>
              <a:buNone/>
              <a:defRPr/>
            </a:pPr>
            <a:endParaRPr lang="it-IT" altLang="it-IT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l">
              <a:spcBef>
                <a:spcPts val="700"/>
              </a:spcBef>
              <a:buClr>
                <a:srgbClr val="FFCC00"/>
              </a:buClr>
              <a:buFont typeface="Wingdings" charset="2"/>
              <a:buChar char=""/>
              <a:defRPr/>
            </a:pPr>
            <a:r>
              <a:rPr lang="it-IT" altLang="it-IT" sz="2800" b="1" i="1" dirty="0" smtClean="0">
                <a:solidFill>
                  <a:srgbClr val="47FF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Incidenza:</a:t>
            </a:r>
            <a:r>
              <a:rPr lang="it-IT" altLang="it-IT" sz="2800" b="1" dirty="0" smtClean="0">
                <a:solidFill>
                  <a:srgbClr val="47FF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400/700.000 nuovi casi l’anno</a:t>
            </a:r>
          </a:p>
          <a:p>
            <a:pPr algn="l">
              <a:spcBef>
                <a:spcPts val="250"/>
              </a:spcBef>
              <a:buClrTx/>
              <a:buFontTx/>
              <a:buNone/>
              <a:defRPr/>
            </a:pPr>
            <a:endParaRPr lang="it-IT" altLang="it-IT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l">
              <a:spcBef>
                <a:spcPts val="700"/>
              </a:spcBef>
              <a:buClr>
                <a:srgbClr val="FFCC00"/>
              </a:buClr>
              <a:buFont typeface="Wingdings" charset="2"/>
              <a:buChar char=""/>
              <a:defRPr/>
            </a:pPr>
            <a:r>
              <a:rPr lang="it-IT" altLang="it-IT" sz="2800" b="1" i="1" dirty="0" smtClean="0">
                <a:solidFill>
                  <a:srgbClr val="47FF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Prevalenza ospedalizzazioni:</a:t>
            </a:r>
            <a:r>
              <a:rPr lang="it-IT" altLang="it-IT" sz="2800" b="1" dirty="0" smtClean="0">
                <a:solidFill>
                  <a:srgbClr val="47FF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1 milione/anno </a:t>
            </a:r>
            <a:r>
              <a:rPr lang="it-IT" alt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(ca. 250.000 negli anni ‘90)</a:t>
            </a:r>
          </a:p>
          <a:p>
            <a:pPr algn="l">
              <a:spcBef>
                <a:spcPts val="250"/>
              </a:spcBef>
              <a:buClrTx/>
              <a:buFontTx/>
              <a:buNone/>
              <a:defRPr/>
            </a:pPr>
            <a:endParaRPr lang="it-IT" altLang="it-IT" sz="1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l">
              <a:spcBef>
                <a:spcPts val="700"/>
              </a:spcBef>
              <a:buClr>
                <a:srgbClr val="FFCC00"/>
              </a:buClr>
              <a:buFont typeface="Wingdings" charset="2"/>
              <a:buChar char=""/>
              <a:defRPr/>
            </a:pPr>
            <a:r>
              <a:rPr lang="it-IT" altLang="it-IT" sz="2800" b="1" i="1" dirty="0" smtClean="0">
                <a:solidFill>
                  <a:srgbClr val="47FF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Mortalità:</a:t>
            </a:r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80% uomini, 65% donne a 6 anni dalla diagnosi</a:t>
            </a:r>
          </a:p>
          <a:p>
            <a:pPr algn="l">
              <a:spcBef>
                <a:spcPts val="800"/>
              </a:spcBef>
              <a:buClrTx/>
              <a:buFontTx/>
              <a:buNone/>
              <a:defRPr/>
            </a:pPr>
            <a:r>
              <a:rPr lang="it-IT" altLang="it-IT" sz="3200" dirty="0" smtClean="0">
                <a:solidFill>
                  <a:srgbClr val="010199"/>
                </a:solidFill>
                <a:latin typeface="Arial" charset="0"/>
              </a:rPr>
              <a:t>  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43608" y="188640"/>
            <a:ext cx="83519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Epidemiologia 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 Uniti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39775" y="1670050"/>
            <a:ext cx="7743825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endParaRPr lang="it-IT" altLang="it-IT" sz="4000" smtClean="0">
              <a:solidFill>
                <a:srgbClr val="010199"/>
              </a:solidFill>
              <a:latin typeface="Arial" charset="0"/>
            </a:endParaRPr>
          </a:p>
          <a:p>
            <a:pPr>
              <a:buClrTx/>
              <a:buFontTx/>
              <a:buNone/>
              <a:defRPr/>
            </a:pPr>
            <a:r>
              <a:rPr lang="it-IT" altLang="it-IT" sz="3200" b="1" i="1" u="sng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Circa 3 milioni</a:t>
            </a:r>
            <a:r>
              <a:rPr lang="it-IT" altLang="it-IT" sz="3200" b="1" smtClean="0">
                <a:solidFill>
                  <a:srgbClr val="00F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di pazienti sono affetti da disfunzione ventricolare sinistra, tra sintomatici e asintomatici. </a:t>
            </a:r>
          </a:p>
          <a:p>
            <a:pPr>
              <a:buClrTx/>
              <a:buFontTx/>
              <a:buNone/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Oltre il 50% dei pazienti ha più di 65 anni, un terzo si colloca </a:t>
            </a:r>
          </a:p>
          <a:p>
            <a:pPr>
              <a:buClrTx/>
              <a:buFontTx/>
              <a:buNone/>
              <a:defRPr/>
            </a:pPr>
            <a:r>
              <a:rPr lang="it-IT" alt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tra i 65 e i 74 anni.</a:t>
            </a:r>
            <a:r>
              <a:rPr lang="it-IT" altLang="it-IT" sz="3200" smtClean="0">
                <a:solidFill>
                  <a:srgbClr val="010199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619672" y="188640"/>
            <a:ext cx="7510041" cy="138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Tahoma" pitchFamily="32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it-IT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Epidemiologia </a:t>
            </a:r>
          </a:p>
          <a:p>
            <a:pPr>
              <a:buClrTx/>
              <a:buFontTx/>
              <a:buNone/>
              <a:defRPr/>
            </a:pPr>
            <a:r>
              <a:rPr lang="it-IT" alt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Italia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1537</Words>
  <Application>Microsoft Office PowerPoint</Application>
  <PresentationFormat>Presentazione su schermo (4:3)</PresentationFormat>
  <Paragraphs>370</Paragraphs>
  <Slides>59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59</vt:i4>
      </vt:variant>
    </vt:vector>
  </HeadingPairs>
  <TitlesOfParts>
    <vt:vector size="62" baseType="lpstr">
      <vt:lpstr>Carta</vt:lpstr>
      <vt:lpstr>Grafico di Microsoft Graph</vt:lpstr>
      <vt:lpstr>Foglio di lavoro di Microsoft Office Excel 97-2003</vt:lpstr>
      <vt:lpstr>    LO SCOMPENSO CARDIACO Il problema nella quotidianità del MMG.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Epidemiologia dello scompenso cardiaco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   SCOMPENSO CARDIACO</vt:lpstr>
      <vt:lpstr>Numero di MMG dell’ASL di Brescia partecipanti al Governo Clinico</vt:lpstr>
      <vt:lpstr>SCOMPENSO E  FIBRILLAZIONE ATRIALE</vt:lpstr>
      <vt:lpstr>223 MMG che hanno utilizzato la query unica nelle ultime 2 tornate</vt:lpstr>
      <vt:lpstr>Diapositiva 27</vt:lpstr>
      <vt:lpstr>Diapositiva 28</vt:lpstr>
      <vt:lpstr>DIAGNOSI e TERAPIA     sono fondamentalmente affidate al  Medico di Medicina Generale (MMG)</vt:lpstr>
      <vt:lpstr>Diapositiva 30</vt:lpstr>
      <vt:lpstr>- aderenza terapeutica -</vt:lpstr>
      <vt:lpstr>- aderenza terapeutica -</vt:lpstr>
      <vt:lpstr>- servizi mirati all’aderenza terapeutica -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28</cp:revision>
  <dcterms:created xsi:type="dcterms:W3CDTF">2015-10-13T19:59:39Z</dcterms:created>
  <dcterms:modified xsi:type="dcterms:W3CDTF">2015-10-16T21:11:00Z</dcterms:modified>
</cp:coreProperties>
</file>