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0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1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2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3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4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5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6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7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8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29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30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0" r:id="rId4"/>
    <p:sldMasterId id="2147483712" r:id="rId5"/>
    <p:sldMasterId id="2147483725" r:id="rId6"/>
    <p:sldMasterId id="2147483738" r:id="rId7"/>
    <p:sldMasterId id="2147483751" r:id="rId8"/>
    <p:sldMasterId id="2147483763" r:id="rId9"/>
    <p:sldMasterId id="2147483775" r:id="rId10"/>
    <p:sldMasterId id="2147483787" r:id="rId11"/>
    <p:sldMasterId id="2147483799" r:id="rId12"/>
    <p:sldMasterId id="2147483811" r:id="rId13"/>
    <p:sldMasterId id="2147483827" r:id="rId14"/>
    <p:sldMasterId id="2147483839" r:id="rId15"/>
    <p:sldMasterId id="2147483852" r:id="rId16"/>
    <p:sldMasterId id="2147483865" r:id="rId17"/>
    <p:sldMasterId id="2147483878" r:id="rId18"/>
    <p:sldMasterId id="2147483890" r:id="rId19"/>
    <p:sldMasterId id="2147483902" r:id="rId20"/>
    <p:sldMasterId id="2147483914" r:id="rId21"/>
    <p:sldMasterId id="2147483926" r:id="rId22"/>
    <p:sldMasterId id="2147483938" r:id="rId23"/>
    <p:sldMasterId id="2147483954" r:id="rId24"/>
    <p:sldMasterId id="2147483966" r:id="rId25"/>
    <p:sldMasterId id="2147483979" r:id="rId26"/>
    <p:sldMasterId id="2147483992" r:id="rId27"/>
    <p:sldMasterId id="2147484005" r:id="rId28"/>
    <p:sldMasterId id="2147484017" r:id="rId29"/>
    <p:sldMasterId id="2147484029" r:id="rId30"/>
    <p:sldMasterId id="2147484041" r:id="rId31"/>
  </p:sldMasterIdLst>
  <p:notesMasterIdLst>
    <p:notesMasterId r:id="rId80"/>
  </p:notesMasterIdLst>
  <p:sldIdLst>
    <p:sldId id="256" r:id="rId32"/>
    <p:sldId id="304" r:id="rId33"/>
    <p:sldId id="311" r:id="rId34"/>
    <p:sldId id="321" r:id="rId35"/>
    <p:sldId id="322" r:id="rId36"/>
    <p:sldId id="262" r:id="rId37"/>
    <p:sldId id="325" r:id="rId38"/>
    <p:sldId id="310" r:id="rId39"/>
    <p:sldId id="263" r:id="rId40"/>
    <p:sldId id="309" r:id="rId41"/>
    <p:sldId id="313" r:id="rId42"/>
    <p:sldId id="308" r:id="rId43"/>
    <p:sldId id="274" r:id="rId44"/>
    <p:sldId id="306" r:id="rId45"/>
    <p:sldId id="305" r:id="rId46"/>
    <p:sldId id="312" r:id="rId47"/>
    <p:sldId id="327" r:id="rId48"/>
    <p:sldId id="329" r:id="rId49"/>
    <p:sldId id="314" r:id="rId50"/>
    <p:sldId id="317" r:id="rId51"/>
    <p:sldId id="315" r:id="rId52"/>
    <p:sldId id="330" r:id="rId53"/>
    <p:sldId id="316" r:id="rId54"/>
    <p:sldId id="318" r:id="rId55"/>
    <p:sldId id="319" r:id="rId56"/>
    <p:sldId id="275" r:id="rId57"/>
    <p:sldId id="277" r:id="rId58"/>
    <p:sldId id="279" r:id="rId59"/>
    <p:sldId id="278" r:id="rId60"/>
    <p:sldId id="281" r:id="rId61"/>
    <p:sldId id="282" r:id="rId62"/>
    <p:sldId id="283" r:id="rId63"/>
    <p:sldId id="285" r:id="rId64"/>
    <p:sldId id="284" r:id="rId65"/>
    <p:sldId id="286" r:id="rId66"/>
    <p:sldId id="287" r:id="rId67"/>
    <p:sldId id="290" r:id="rId68"/>
    <p:sldId id="292" r:id="rId69"/>
    <p:sldId id="320" r:id="rId70"/>
    <p:sldId id="294" r:id="rId71"/>
    <p:sldId id="297" r:id="rId72"/>
    <p:sldId id="295" r:id="rId73"/>
    <p:sldId id="298" r:id="rId74"/>
    <p:sldId id="299" r:id="rId75"/>
    <p:sldId id="331" r:id="rId76"/>
    <p:sldId id="332" r:id="rId77"/>
    <p:sldId id="333" r:id="rId78"/>
    <p:sldId id="303" r:id="rId7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948"/>
    <a:srgbClr val="CCFF33"/>
    <a:srgbClr val="CD23AD"/>
    <a:srgbClr val="640000"/>
    <a:srgbClr val="0033CC"/>
    <a:srgbClr val="009999"/>
    <a:srgbClr val="2386A5"/>
    <a:srgbClr val="156563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20" autoAdjust="0"/>
  </p:normalViewPr>
  <p:slideViewPr>
    <p:cSldViewPr>
      <p:cViewPr>
        <p:scale>
          <a:sx n="55" d="100"/>
          <a:sy n="55" d="100"/>
        </p:scale>
        <p:origin x="-172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63" Type="http://schemas.openxmlformats.org/officeDocument/2006/relationships/slide" Target="slides/slide32.xml"/><Relationship Id="rId68" Type="http://schemas.openxmlformats.org/officeDocument/2006/relationships/slide" Target="slides/slide37.xml"/><Relationship Id="rId76" Type="http://schemas.openxmlformats.org/officeDocument/2006/relationships/slide" Target="slides/slide45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66" Type="http://schemas.openxmlformats.org/officeDocument/2006/relationships/slide" Target="slides/slide35.xml"/><Relationship Id="rId74" Type="http://schemas.openxmlformats.org/officeDocument/2006/relationships/slide" Target="slides/slide43.xml"/><Relationship Id="rId79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0.xml"/><Relationship Id="rId8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73" Type="http://schemas.openxmlformats.org/officeDocument/2006/relationships/slide" Target="slides/slide42.xml"/><Relationship Id="rId78" Type="http://schemas.openxmlformats.org/officeDocument/2006/relationships/slide" Target="slides/slide47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slide" Target="slides/slide33.xml"/><Relationship Id="rId69" Type="http://schemas.openxmlformats.org/officeDocument/2006/relationships/slide" Target="slides/slide38.xml"/><Relationship Id="rId77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72" Type="http://schemas.openxmlformats.org/officeDocument/2006/relationships/slide" Target="slides/slide41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70" Type="http://schemas.openxmlformats.org/officeDocument/2006/relationships/slide" Target="slides/slide39.xml"/><Relationship Id="rId75" Type="http://schemas.openxmlformats.org/officeDocument/2006/relationships/slide" Target="slides/slide4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999D79-37D1-4E51-87DB-CF1C006405B3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A07726-95E3-4ABC-8017-3FF0DEFDFC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8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Definizione di coronaropatia “stabile” secondo le linee</a:t>
            </a:r>
            <a:r>
              <a:rPr lang="it-IT" baseline="0" dirty="0" smtClean="0"/>
              <a:t> guida dell’ESC pubblicate recentemente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Classe di raccomandazione </a:t>
            </a:r>
            <a:r>
              <a:rPr lang="it-IT" dirty="0" err="1" smtClean="0"/>
              <a:t>IIa</a:t>
            </a:r>
            <a:r>
              <a:rPr lang="it-IT" dirty="0" smtClean="0"/>
              <a:t>, livello di evidenza B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Può essere considerata come un farmaco</a:t>
            </a:r>
            <a:r>
              <a:rPr lang="it-IT" baseline="0" dirty="0" smtClean="0"/>
              <a:t> antianginoso classico perché riduce il consumo miocardico di ossigeno agendo sulla frequenza cardiaca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E9C1B0-7601-9242-A910-32B65ACF13F8}" type="slidenum">
              <a:rPr lang="it-IT"/>
              <a:pPr/>
              <a:t>17</a:t>
            </a:fld>
            <a:endParaRPr lang="it-IT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884758" y="8686216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r">
              <a:buClrTx/>
              <a:buFontTx/>
              <a:buNone/>
            </a:pPr>
            <a:fld id="{95EBEFA2-3A48-BE49-84C6-3F1A49FFBE8F}" type="slidenum">
              <a:rPr lang="it-IT" sz="1200"/>
              <a:pPr algn="r">
                <a:buClrTx/>
                <a:buFontTx/>
                <a:buNone/>
              </a:pPr>
              <a:t>17</a:t>
            </a:fld>
            <a:endParaRPr lang="it-IT" sz="1200"/>
          </a:p>
        </p:txBody>
      </p:sp>
      <p:sp>
        <p:nvSpPr>
          <p:cNvPr id="6349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1F4BBD-B29E-B943-A80C-60333F135D40}" type="slidenum">
              <a:rPr lang="it-IT"/>
              <a:pPr/>
              <a:t>18</a:t>
            </a:fld>
            <a:endParaRPr lang="it-IT"/>
          </a:p>
        </p:txBody>
      </p:sp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640" y="4343839"/>
            <a:ext cx="5488322" cy="41156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Aumenta la tolleranza all’esercizio e prolunga il tempo di comparsa di angina da sforzo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L’ischemia miocardica determina un’alterazione del</a:t>
            </a:r>
            <a:r>
              <a:rPr lang="it-IT" baseline="0" dirty="0" smtClean="0"/>
              <a:t> processo di inattivazione dei canali del sodio voltaggio-dipendenti presenti sulla membrana plasmatica del </a:t>
            </a:r>
            <a:r>
              <a:rPr lang="it-IT" baseline="0" dirty="0" err="1" smtClean="0"/>
              <a:t>miocardiocita</a:t>
            </a:r>
            <a:r>
              <a:rPr lang="it-IT" baseline="0" dirty="0" smtClean="0"/>
              <a:t> con conseguente aumento della corrente tardiva del sodio ed incremento della concentrazione intracellulare di sodio. Il sodio in eccesso viene eliminato dallo scambiatore Ca/</a:t>
            </a:r>
            <a:r>
              <a:rPr lang="it-IT" baseline="0" dirty="0" err="1" smtClean="0"/>
              <a:t>Na</a:t>
            </a:r>
            <a:r>
              <a:rPr lang="it-IT" baseline="0" dirty="0" smtClean="0"/>
              <a:t> causando un sovraccarico di calcio</a:t>
            </a:r>
          </a:p>
          <a:p>
            <a:pPr>
              <a:buFontTx/>
              <a:buChar char="-"/>
            </a:pPr>
            <a:r>
              <a:rPr lang="it-IT" baseline="0" dirty="0" smtClean="0"/>
              <a:t>Prolungamento del potenziale d’azione (aumento del QT, post-depolarizzazioni precoci e tardive, instabilità elettrica)</a:t>
            </a:r>
          </a:p>
          <a:p>
            <a:pPr>
              <a:buFontTx/>
              <a:buNone/>
            </a:pPr>
            <a:r>
              <a:rPr lang="it-IT" baseline="0" dirty="0" smtClean="0"/>
              <a:t>-Disfunzione contrattile per alterazione del rilasciamento diastolico</a:t>
            </a:r>
          </a:p>
          <a:p>
            <a:pPr>
              <a:buFontTx/>
              <a:buNone/>
            </a:pPr>
            <a:r>
              <a:rPr lang="it-IT" baseline="0" dirty="0" smtClean="0"/>
              <a:t>-Ridotta formazione di ATP ed aumento del consumo di ATP per anomalo aumento del lavoro contrattile del cuore ed aumento del consumo di ossigeno miocardico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ranolazina</a:t>
            </a:r>
            <a:r>
              <a:rPr lang="it-IT" dirty="0" smtClean="0"/>
              <a:t> è</a:t>
            </a:r>
            <a:r>
              <a:rPr lang="it-IT" baseline="0" dirty="0" smtClean="0"/>
              <a:t> un inibitore selettivo della corrente tardiva del sodio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Lo studio MARISA è stato il primo studio che ha valutato l’efficacia di </a:t>
            </a:r>
            <a:r>
              <a:rPr lang="it-IT" dirty="0" err="1" smtClean="0"/>
              <a:t>Ranolazina</a:t>
            </a:r>
            <a:r>
              <a:rPr lang="it-IT" baseline="0" dirty="0" smtClean="0"/>
              <a:t> in pazienti con angina cronica stabile. L’obiettivo è stato quello di valutare l’efficacia di 3 dosaggi di </a:t>
            </a:r>
            <a:r>
              <a:rPr lang="it-IT" baseline="0" dirty="0" err="1" smtClean="0"/>
              <a:t>Ranolazina</a:t>
            </a:r>
            <a:r>
              <a:rPr lang="it-IT" baseline="0" dirty="0" smtClean="0"/>
              <a:t> (500-1000-1500 mg/</a:t>
            </a:r>
            <a:r>
              <a:rPr lang="it-IT" baseline="0" dirty="0" err="1" smtClean="0"/>
              <a:t>bd</a:t>
            </a:r>
            <a:r>
              <a:rPr lang="it-IT" baseline="0" dirty="0" smtClean="0"/>
              <a:t>) sulla performance al test da </a:t>
            </a:r>
            <a:r>
              <a:rPr lang="it-IT" baseline="0" dirty="0" err="1" smtClean="0"/>
              <a:t>sfrozo</a:t>
            </a:r>
            <a:r>
              <a:rPr lang="it-IT" baseline="0" dirty="0" smtClean="0"/>
              <a:t> e la durata dell’esercizio. </a:t>
            </a:r>
            <a:r>
              <a:rPr lang="it-IT" dirty="0" smtClean="0"/>
              <a:t>Il trattamento con </a:t>
            </a:r>
            <a:r>
              <a:rPr lang="it-IT" dirty="0" err="1" smtClean="0"/>
              <a:t>Ranolazina</a:t>
            </a:r>
            <a:r>
              <a:rPr lang="it-IT" baseline="0" dirty="0" smtClean="0"/>
              <a:t> è risultato significativamente superiore a placebo sia nell’aumentare la durata dell’esercizio che il tempo di esordio di angina e di </a:t>
            </a:r>
            <a:r>
              <a:rPr lang="it-IT" baseline="0" dirty="0" err="1" smtClean="0"/>
              <a:t>sottoslivellamento</a:t>
            </a:r>
            <a:r>
              <a:rPr lang="it-IT" baseline="0" dirty="0" smtClean="0"/>
              <a:t> ST di 1 mm durante sforzo con buona correlazione dose-risposta.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Lo studio CARISA aveva invece come obiettivo quello di confrontare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Ranolazina</a:t>
            </a:r>
            <a:r>
              <a:rPr lang="it-IT" baseline="0" dirty="0" smtClean="0"/>
              <a:t> e placebo in pazienti con angina cronica stabile già in terapia antianginosa standard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Ranolazina</a:t>
            </a:r>
            <a:r>
              <a:rPr lang="it-IT" dirty="0" smtClean="0"/>
              <a:t> ha aumentato significativamente la durata dell’esercizio, il tempo di esordio di angina e di </a:t>
            </a:r>
            <a:r>
              <a:rPr lang="it-IT" dirty="0" err="1" smtClean="0"/>
              <a:t>sottoslivellamento</a:t>
            </a:r>
            <a:r>
              <a:rPr lang="it-IT" baseline="0" dirty="0" smtClean="0"/>
              <a:t> ST di 1 mm alla concentrazione di valle di farmaco (</a:t>
            </a:r>
            <a:r>
              <a:rPr lang="it-IT" baseline="0" dirty="0" err="1" smtClean="0"/>
              <a:t>endpoint</a:t>
            </a:r>
            <a:r>
              <a:rPr lang="it-IT" baseline="0" dirty="0" smtClean="0"/>
              <a:t> primario). Anche la durata di esercizio al picco è aumentata significativamente, e si è osservata una riduzione sia del numero di episodi anginosi che del consumo di nitroglicerina rispetto al placebo.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435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Lo studio ERICA ha valutato</a:t>
            </a:r>
            <a:r>
              <a:rPr lang="it-IT" baseline="0" dirty="0" smtClean="0"/>
              <a:t> l’efficacia anti-anginosa di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Studio randomizzato</a:t>
            </a:r>
            <a:r>
              <a:rPr lang="it-IT" baseline="0" dirty="0" smtClean="0"/>
              <a:t> in doppio cieco su 6560 pazienti con UA/NSTEMI randomizzati entro 48 ore dall’insorgenza dei sintomi a ricevere </a:t>
            </a:r>
            <a:r>
              <a:rPr lang="it-IT" baseline="0" dirty="0" err="1" smtClean="0"/>
              <a:t>ranolazina</a:t>
            </a:r>
            <a:r>
              <a:rPr lang="it-IT" baseline="0" dirty="0" smtClean="0"/>
              <a:t> o placebo in aggiunta alla terapia standard.</a:t>
            </a:r>
          </a:p>
          <a:p>
            <a:r>
              <a:rPr lang="it-IT" baseline="0" dirty="0" smtClean="0"/>
              <a:t>L’obiettivo primario di efficacia era un </a:t>
            </a:r>
            <a:r>
              <a:rPr lang="it-IT" baseline="0" dirty="0" err="1" smtClean="0"/>
              <a:t>endpoint</a:t>
            </a:r>
            <a:r>
              <a:rPr lang="it-IT" baseline="0" dirty="0" smtClean="0"/>
              <a:t> composito costituito da morte cardiovascolare, infarto del miocardio o ischemia ricorrente.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Sebbene il trattamento con </a:t>
            </a:r>
            <a:r>
              <a:rPr lang="it-IT" dirty="0" err="1" smtClean="0"/>
              <a:t>ranolazina</a:t>
            </a:r>
            <a:r>
              <a:rPr lang="it-IT" dirty="0" smtClean="0"/>
              <a:t> non abbia ridotto significativamente l’incidenza di eventi cardiovascolari maggiori, lo studio ha comunque documentato un beneficio della </a:t>
            </a:r>
            <a:r>
              <a:rPr lang="it-IT" dirty="0" err="1" smtClean="0"/>
              <a:t>ranolazina</a:t>
            </a:r>
            <a:r>
              <a:rPr lang="it-IT" dirty="0" smtClean="0"/>
              <a:t> sulle recidive di ischemia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 gruppo con </a:t>
            </a:r>
            <a:r>
              <a:rPr lang="it-IT" dirty="0" err="1" smtClean="0"/>
              <a:t>ranolazina</a:t>
            </a:r>
            <a:r>
              <a:rPr lang="it-IT" dirty="0" smtClean="0"/>
              <a:t> è stata rilevata una riduzione significativa dell’incidenza di aritmie al monitoraggio holter nei 7 giorni successivi alla randomizzazione, in particolare una riduzione degli episodi di tachicardia ventricolare, ma anche tachicardia sopraventricolare, fibrillazione atriale di nuova </a:t>
            </a:r>
            <a:r>
              <a:rPr lang="it-IT" dirty="0" err="1" smtClean="0"/>
              <a:t>insirgenza</a:t>
            </a:r>
            <a:r>
              <a:rPr lang="it-IT" dirty="0" smtClean="0"/>
              <a:t>, bradicardia</a:t>
            </a:r>
            <a:r>
              <a:rPr lang="it-IT" baseline="0" dirty="0" smtClean="0"/>
              <a:t> e pause di durata &gt; 3 secondi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Nella</a:t>
            </a:r>
            <a:r>
              <a:rPr lang="it-IT" baseline="0" dirty="0" smtClean="0"/>
              <a:t> popolazione dello studio tutte le misure dello stato di salute e della qualità di vita hanno indicato un miglioramento significativo nel gruppo trattato con </a:t>
            </a:r>
            <a:r>
              <a:rPr lang="it-IT" baseline="0" dirty="0" err="1" smtClean="0"/>
              <a:t>ranolazina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uno studio condotto da </a:t>
            </a:r>
            <a:r>
              <a:rPr lang="it-IT" dirty="0" err="1" smtClean="0"/>
              <a:t>Venkataraman</a:t>
            </a:r>
            <a:r>
              <a:rPr lang="it-IT" dirty="0" smtClean="0"/>
              <a:t> con tecnica MPI (analisi</a:t>
            </a:r>
            <a:r>
              <a:rPr lang="it-IT" baseline="0" dirty="0" smtClean="0"/>
              <a:t> quantitativa automatizzata di immagini seriali di perfusione miocardica) il trattamento con </a:t>
            </a:r>
            <a:r>
              <a:rPr lang="it-IT" baseline="0" dirty="0" err="1" smtClean="0"/>
              <a:t>ranolazina</a:t>
            </a:r>
            <a:r>
              <a:rPr lang="it-IT" baseline="0" dirty="0" smtClean="0"/>
              <a:t> ha dimostrato di migliorare la perfusione miocardica e di ridurre l’entità di ischemia durante esercizio in pazienti con coronaropatia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FBCB0-97CE-4DDB-88C9-2AE9D549FC6B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b="1" dirty="0" smtClean="0"/>
          </a:p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03DDBE-5C10-432C-B7D9-DB753743D60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farmaci antianginosi classici agiscono sul </a:t>
            </a:r>
            <a:r>
              <a:rPr lang="it-IT" dirty="0" err="1" smtClean="0"/>
              <a:t>miocardiocita</a:t>
            </a:r>
            <a:r>
              <a:rPr lang="it-IT" dirty="0" smtClean="0"/>
              <a:t> in maniera indiretta, riducendo il consumo miocardico di ossigeno ed aumentando il flusso coronarico, ma questo approccio tradizionale</a:t>
            </a:r>
            <a:r>
              <a:rPr lang="it-IT" baseline="0" dirty="0" smtClean="0"/>
              <a:t> è spesso insufficiente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Come dimostrato dallo studio COURAGE </a:t>
            </a:r>
            <a:r>
              <a:rPr lang="it-IT" baseline="0" dirty="0" smtClean="0"/>
              <a:t>un’elevata percentuale di pazienti resta sintomatica sia dopo terapia medica ottimizzata da sola che in associazione alla PCI. Questo può dipendere da diversi motivi.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 qui</a:t>
            </a:r>
            <a:r>
              <a:rPr lang="it-IT" baseline="0" dirty="0" smtClean="0"/>
              <a:t> l’esigenza di ricercare nuove opzioni terapeutiche per il trattamento dell’angina. Negli ultimi anni si sono aggiunti alla terapia antianginosa classica precedentemente descritta due nuovi farmaci: </a:t>
            </a:r>
            <a:r>
              <a:rPr lang="it-IT" baseline="0" dirty="0" err="1" smtClean="0"/>
              <a:t>ivabradina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ranolazina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Ad oggi inseriti nelle linee guida dell’ESC come terapia di seconda linea per</a:t>
            </a:r>
            <a:r>
              <a:rPr lang="it-IT" baseline="0" dirty="0" smtClean="0"/>
              <a:t> il sollievo della sintomatologia anginosa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07726-95E3-4ABC-8017-3FF0DEFDFC8A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F7B80-C63A-4A7D-9155-C669753C6273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C3B6-610B-4185-81DE-0AE832169D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D2211-70B8-45D0-AC0D-65B8A3E88C69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0CEE9-E72F-469D-AA7D-CB98E6338D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11689-68D0-4675-9309-4C2C7BDC5D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5EA1-4857-4F8F-BDB7-369D97FFA1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C7E1-5F7A-4F28-AA54-64B68C071A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7924E-51FE-4A59-BEA7-8D3E3A9C1D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AC8C-BC73-4217-A72E-1AEDA413F6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B84DF-229D-4E4D-9149-217D61670C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AC93-6D09-4149-93AC-B7912E8C4E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FD94B-8C43-4543-8EF3-4DCCF8A147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CA76E-24B4-4BA2-9027-9F3BFFF86E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7DCC4-3F91-477F-B115-2F4DE23B91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6D60-2C1C-4B61-B186-C080D8195FB0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95AEB-26F1-4580-A5CD-5B0F44AD93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A329-A139-48D4-8F8E-9D502EBEDC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5F998-61C7-4D5F-893F-5D1ACE8CC9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99A64-2EE7-404E-B57C-39D69543C1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B2FE4-3F61-4A57-9625-1C84F6A5CE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F5B77-B2C5-495D-A056-F7D254A476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87BC-B2A6-4B4D-A13C-3AF259402C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64FC-F7E8-4785-A809-7E229BCB4D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62A83-A688-42AA-8429-34280BCBD6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CCCC-1C09-4592-86A5-AE97391284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9F441-173F-4630-9DC3-1CE7BFBEDB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7AA2E-88F8-49C7-BD0B-5970111058B5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96497-CCC0-4A31-A5E3-DA5D5AFAC7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64BA8-0F84-4266-BE56-02F63808B3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5538-B124-4FA8-B7D7-B0EAA89377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9E65D-EF22-423A-996B-3C753BA638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E44E9-4906-4D96-9CDD-058B38C679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7789D-3A4C-451C-97FC-0881F55E43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5581-5146-4131-A42C-BA1735F4AF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27F6F-F0C3-48D3-8287-DD64209650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9E45-9766-49D3-B9AC-A5E4171C93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37327-B5E1-4A0C-80C1-2CAC8BC8CF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31AAA-8164-4B14-A47A-55016CDF2AE0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BA4B3-33FA-4E61-98FA-78A71EE03B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DBED3-0599-4770-ACF6-68F9017C6D2F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8F975-0828-4D10-A904-82C7F6BCF9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C9589-4D97-42FF-A9A7-E6DD0E6152AD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E0622-FF87-4C95-99E8-E8749997C8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33131-FDC5-4765-A65B-717E1FDAA328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AA359-4FAA-47F2-A79F-98FBDAC8E2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0D5A3-52AB-4B44-B724-D4B399986F68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5917-18A4-4BD9-B38D-EBB0510162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10AB5-0FAB-4B29-AB0E-55F67AE8BB0E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99C54-2EDE-4A00-A80C-F5A38F2541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C1F-FDE9-44BE-B241-E368C03E8ECF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19D0-33BC-4EC3-B8D8-77356D64FE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F84E8-363D-4D0C-A8E4-D729FE5C7474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59930-17AF-4B66-855D-9BA5318108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F501D-B6DD-4668-AB77-0948490EFDAD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C1F9B-8F98-46E9-9718-5B7EC1B290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8761-6462-4F6C-B731-B397A961B459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1807-E074-47CD-A535-E1CC4AC0CA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4D07-0EFD-44ED-BE68-AD61C7BCDE4C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CAF9-BD48-46DE-A5DA-57475520DB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709A-237A-477C-932B-884DFA716CDC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15763-05CE-4BA8-9449-9D1FDAFC62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E47C3-1928-442C-8046-D3A554267E59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395C0-3077-4FA4-B4EC-BB5DE8742D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4E84-AF65-4EDB-80C1-E7FC55F05F43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29B43-0A32-45AC-BA9E-81023249CA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07163" y="457200"/>
            <a:ext cx="1933575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03263" y="457200"/>
            <a:ext cx="5651500" cy="5181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03263" y="1524000"/>
            <a:ext cx="7737475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</p:spTree>
  </p:cSld>
  <p:clrMapOvr>
    <a:masterClrMapping/>
  </p:clrMapOvr>
  <p:transition>
    <p:wipe dir="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03263" y="1524000"/>
            <a:ext cx="7737475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</p:spTree>
  </p:cSld>
  <p:clrMapOvr>
    <a:masterClrMapping/>
  </p:clrMapOvr>
  <p:transition>
    <p:wipe dir="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3950"/>
            <a:ext cx="7772400" cy="32607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95838"/>
            <a:ext cx="6400800" cy="842962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28657-CBE7-4FC8-B402-DB3B2FE97214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3C0E-2362-4162-A344-A8666C0CB4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400050"/>
            <a:ext cx="2286000" cy="5454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400050"/>
            <a:ext cx="6705600" cy="5454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F3E3-9360-46D4-8651-86D729EEF554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523F0-D20B-49CD-9423-A0D7686AF1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562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562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49DAD-EB3B-4325-82E1-737CF00CA01E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368E-42AD-4D93-B25D-CD65904C9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07163" y="457200"/>
            <a:ext cx="1933575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03263" y="457200"/>
            <a:ext cx="5651500" cy="5181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03263" y="1524000"/>
            <a:ext cx="7737475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34FF-B21A-4465-A5EC-8EC763EBA3FC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44DC-5C4C-4BCB-8C80-D54DF5F1DB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3950"/>
            <a:ext cx="7772400" cy="32607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95838"/>
            <a:ext cx="6400800" cy="842962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7B09-5054-4D8A-9F45-7DF28FAA9794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37F6F-0D55-43EB-A5F8-146C17FD95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166D-BDFD-442F-9760-979B1B2AEE3B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E40B0-FD64-485E-9F55-80BFE158C3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400050"/>
            <a:ext cx="2286000" cy="5454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400050"/>
            <a:ext cx="6705600" cy="5454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0050"/>
            <a:ext cx="9144000" cy="896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825625"/>
            <a:ext cx="7772400" cy="4029075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D3D1-A107-413C-B16C-0A4C154ABA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118A-0AA3-402D-B9C2-04EDDBAA38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0A5EE-BD0B-4BE0-83F3-BA44773351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9F298-6E66-43B8-96DE-A0ECF56C8D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5CCB8-B1B4-40C8-89DD-3C27277526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DB5B3-8A46-42AB-8C6D-F1DD4CC74F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C26CF-E225-4F58-9DCD-D6E58B948D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CAEBE-FC19-4573-A45C-CD74F2EF73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26EE-8FFA-4B36-BA75-4AF0066ADE08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5F88-1FCD-4129-A23F-44FBC3F845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8AE74-D516-49B8-BBD6-1D7D03D833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1C9C-1077-43D8-9F66-14EF865AD8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4876-3401-4AC5-8DD2-BF2B3F721E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E2E29-FD37-4682-9E81-C7140EE0B1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12D5-6E03-4DE0-AE1C-C94247BCE4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94289-713A-42BA-83C4-CF4D32CC9E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B9076-6F1E-41FE-A951-B519CF9991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A5176-8591-4A56-9E1F-B251FD1090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CB909-D555-4B35-BC5B-87F31373A1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D6B5-5C7D-49FD-A935-54E6845342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158ED-F1EF-483B-BD8E-1E1F3BE23048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AC43-4404-4D65-BF98-3EE78AAD7E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84F7B-7527-43DE-B08F-C1034CE710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8C6DA-0834-4C32-9E5F-7059F23E15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76DB6-DCEB-4E42-94DF-22729B2A87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9D893-7821-4A29-8A8D-FBC8F4D45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38C3-1614-4F72-9CC5-3147B54906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8D868-C69A-4C62-BB73-414B93F2B3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74759-A2B3-45EE-8B21-7F068E4AFC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6040E-68C5-4239-8212-FD33B8DCC0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7D2C-0755-4196-86E1-7417D1D82F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3BEF-9532-43E9-A6B8-1BA97C698B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46044-3E19-4997-9245-01BEB57D5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27B02-D501-4330-8281-ED591BAEA2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82D9-449B-4DD4-BFE8-3AF0755660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ED23A-9755-4F0A-BEB4-341B291C46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1F28-EB2D-4F0E-BB7D-682E5CA9A1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4411-DA49-46A0-9EC7-424C4A3EE5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FACEF-EF44-4378-9FCC-2378257D0E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E173-D323-4E8E-B082-715FFFBC7F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5058-B993-4B02-8A26-55DD730201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188A2-613C-481A-90AC-AD77CDF129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E2A4A-EB84-4506-BDA0-90DAE4F14F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573D-0DB8-44E3-9037-8E2A09A6BF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31A8-EE1C-4022-8758-86E7354239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41C2-3E4D-4DAA-88AA-8E9C5316AF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F9586-91BF-476E-A8AE-44698E9BC1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C51A-D641-4C18-BD37-630954BC7B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70DF-88D1-4F1A-A0C8-F9878D4C7B48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34F4E-5E8F-4D0B-A159-1189993445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72E5-E03D-4C31-AB64-8A29225232EB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2201-DEAE-413A-A491-C7DAE4AD8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96DA-3A9C-4821-B9EB-720327480A2F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2DC8-7763-4AC3-A87D-05F60705F2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014E-871C-4ADA-973C-57B0FC9EDCAB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325A2-5662-444E-918D-5FCADD749E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593A-D291-4777-9DFA-5E81424D288D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21DD-559E-4EB0-9FD2-A185D1431C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B11C8-1CC6-4D2F-BBBF-4F636BD1AAC3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B1A3F-F6E6-4AC5-A026-BCD74BDDA3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9680-BE50-4F32-9EE1-E3CE44B200A3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74E13-3105-4AF3-8527-80A92994D8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9C297-C0D0-4933-8653-18C8EC90F3CB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C6AD-29EE-490E-85D5-3AC6760040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41F28-C35B-4CCF-8D78-7A3C20F144B0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78CF7-AB77-45B8-82CE-F2B0323235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50F9-05B7-4947-B9B4-9BBD6E3000BA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861C-9080-463D-9399-A3F330A7B2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E5F5-1C17-448A-A5AC-B5BD71404723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F21A-BCE8-4269-965C-253B5C032A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07163" y="457200"/>
            <a:ext cx="1933575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03263" y="457200"/>
            <a:ext cx="5651500" cy="5181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03263" y="1524000"/>
            <a:ext cx="7737475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</p:spTree>
  </p:cSld>
  <p:clrMapOvr>
    <a:masterClrMapping/>
  </p:clrMapOvr>
  <p:transition>
    <p:wipe dir="d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03263" y="1524000"/>
            <a:ext cx="7737475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</p:spTree>
  </p:cSld>
  <p:clrMapOvr>
    <a:masterClrMapping/>
  </p:clrMapOvr>
  <p:transition>
    <p:wipe dir="d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3950"/>
            <a:ext cx="7772400" cy="32607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95838"/>
            <a:ext cx="6400800" cy="842962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400050"/>
            <a:ext cx="2286000" cy="5454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400050"/>
            <a:ext cx="6705600" cy="5454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562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562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001E-ED7E-466B-A0C7-4B4B2BBA0460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B797-736A-4F71-ACE1-2C51D71E2E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07163" y="457200"/>
            <a:ext cx="1933575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03263" y="457200"/>
            <a:ext cx="5651500" cy="5181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03263" y="1524000"/>
            <a:ext cx="7737475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</p:spTree>
  </p:cSld>
  <p:clrMapOvr>
    <a:masterClrMapping/>
  </p:clrMapOvr>
  <p:transition>
    <p:wipe dir="d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3950"/>
            <a:ext cx="7772400" cy="32607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95838"/>
            <a:ext cx="6400800" cy="842962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400050"/>
            <a:ext cx="2286000" cy="5454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400050"/>
            <a:ext cx="6705600" cy="5454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0050"/>
            <a:ext cx="9144000" cy="896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825625"/>
            <a:ext cx="7772400" cy="4029075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FDDC4-6025-4C36-A4D9-D6633EB30A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BBBB-DF4D-4970-AC8B-8C1E12B095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73B2B-E413-4D62-A1A1-404981134A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053DD-D1FD-407C-BF03-97F0865AE5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048EE-EA7E-4CF1-9B42-36B79EC913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7EAF-705C-4DF2-AC32-2DB4B72169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186D3-CE9F-46D4-9FCB-0C8F41B6B4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F7CC-B7B4-4C82-9AC5-5C610767FE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29A67-3B0C-41EF-B99E-6B930D961C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7157B-9725-447A-AB88-A3D8942E7D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7BC4-7BDD-47B0-BCD6-325DA15C4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07163" y="457200"/>
            <a:ext cx="1933575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03263" y="457200"/>
            <a:ext cx="5651500" cy="5181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C429-0E6F-448C-8D60-B9C200D17C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C5141-5CD3-4BEF-ABFD-F647453BF8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5856-5BA7-4FDA-9AF3-04A6EF349F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C4F4-5B96-4F72-987F-C3D0B889DB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A7324-AFD5-4B6C-9EFC-133767FE57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8950-B6BA-41B4-842F-631504C34C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2EAB-3CA1-4A62-BA01-2D57D7A2F7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1691-29BA-4F07-98F3-6B0D12A915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FE012-CEF2-49B6-95C9-A2A6A0D508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EE72-63C4-4F5C-8CB4-BF2B5AC9E1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03263" y="1524000"/>
            <a:ext cx="7737475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</p:spTree>
  </p:cSld>
  <p:clrMapOvr>
    <a:masterClrMapping/>
  </p:clrMapOvr>
  <p:transition>
    <p:wipe dir="d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454DF-E8F9-4588-9AC3-A3281F9AD8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253F6-B84A-4B28-A53E-5F74461855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5F415-8820-40D0-97BE-1F43C8D0A8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19EA-9A2C-4746-B652-335E8B46D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35402-BFCD-421C-864C-71734A4AB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474F-7A48-43ED-932A-D93F3C7ADE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D9727-C294-418A-A1B4-1386645EE3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E4B8-2483-4D5B-AAB2-5040FCCE22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C8AD-66A3-417D-8D5D-8ECF32B9E5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BE008-E037-4A25-9DED-851594B900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7E99-6731-4821-A1DC-88AED4E057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6139-E26A-4528-A8AB-D7A6AE1F0E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3A41-803F-48EA-A97D-37C3465C0C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C1D46-459B-4B16-9D0E-39CAEB4FFB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39179-51A2-4255-B8F2-C938811B6B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7F8F-1A61-4169-807D-69C66727AD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8B55-1235-4D22-B1C6-B1F88AAA52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5CE68-9E74-4F83-8C76-B736EE335C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7867-D615-45E3-BB21-9C7AEDD529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79661-6C09-4D48-858D-F83C343C3F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615A-F162-4DD4-9C6B-05C2C4F765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AC2F-D5E0-4CDB-8CD8-98A799280D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30EE1-6194-4D10-8433-7EF4D9C768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03263" y="1524000"/>
            <a:ext cx="7737475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</p:spTree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3950"/>
            <a:ext cx="7772400" cy="32607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95838"/>
            <a:ext cx="6400800" cy="842962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46E93-831C-462D-A213-F1B11F2A0528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66083-3FEE-4B3F-AE3C-D3F70CD9E2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400050"/>
            <a:ext cx="2286000" cy="5454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400050"/>
            <a:ext cx="6705600" cy="5454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6CA6-2CDC-4990-9C3B-C6BE747C25E8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79C5A-E71A-45F2-9272-9CEBCD0A5D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562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562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5320-3FF5-41FE-84BB-0FCA03290D59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FBBF0-6EA7-4E4C-A998-CE7A8C63E4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03263" y="1524000"/>
            <a:ext cx="37925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925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1E041-B7E2-4AA5-81B6-3D610B3394E7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0BD6-CFD7-4FF7-AD3F-415F1D0DB2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07163" y="457200"/>
            <a:ext cx="1933575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03263" y="457200"/>
            <a:ext cx="5651500" cy="5181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63" y="457200"/>
            <a:ext cx="7737475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03263" y="1524000"/>
            <a:ext cx="7737475" cy="41148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</p:spTree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3950"/>
            <a:ext cx="7772400" cy="32607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95838"/>
            <a:ext cx="6400800" cy="842962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10000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ED83-A292-4464-8406-585A68299047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1540E-C5D3-4A28-99B7-A9224B1FF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400050"/>
            <a:ext cx="2286000" cy="5454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400050"/>
            <a:ext cx="6705600" cy="5454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0050"/>
            <a:ext cx="9144000" cy="896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825625"/>
            <a:ext cx="7772400" cy="4029075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F45D-719F-472A-B567-D2C7592EBC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004D-6D81-4FA6-809B-5787FC9987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4CB6-32A7-4A12-842A-5F59A288CC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21A5-5D0A-4A79-BD2C-740400C61F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5F1D6-DD68-4D38-BD1E-FEA97699D8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B70B1-E686-4FDD-9C5C-0F40E2FBA87D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B6EF0-A696-42C4-9E2E-722147BB1C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FBA20-4D60-4A64-AEF9-E82C5AC945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5B7B-FA8E-4CCD-ACBA-63495091D4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6FAF6-7635-48E5-A0AB-E112C28202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5012-4947-4F84-9F0C-35DDD07084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86159-B336-4D41-A290-595830A60D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057900" y="98425"/>
            <a:ext cx="1865313" cy="6026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425"/>
            <a:ext cx="5448300" cy="6026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D2AC-29D8-47D1-8E13-0138C28F04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10EB-D219-4FD2-9DB1-F0CAF27963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8BEAF-F061-4741-AF6F-366172D615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DAD2-C863-4532-906C-756182B634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D74AA-2574-48C1-80C5-A472BFB413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7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" name="Freeform 2"/>
          <p:cNvSpPr>
            <a:spLocks noChangeArrowheads="1"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2587518 h 4329"/>
              <a:gd name="T2" fmla="*/ 2147483647 w 1914"/>
              <a:gd name="T3" fmla="*/ 2147483647 h 4329"/>
              <a:gd name="T4" fmla="*/ 514111875 w 1914"/>
              <a:gd name="T5" fmla="*/ 2147483647 h 4329"/>
              <a:gd name="T6" fmla="*/ 0 w 1914"/>
              <a:gd name="T7" fmla="*/ 0 h 4329"/>
              <a:gd name="T8" fmla="*/ 2147483647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1735191C-B717-4AAE-AE63-1980534635D4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E17D7E7D-6272-4C9B-9F5E-BDB6DAC7C1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3" name="Freeform 2"/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747392602 w 1914"/>
              <a:gd name="T1" fmla="*/ 22587518 h 4329"/>
              <a:gd name="T2" fmla="*/ 1747392602 w 1914"/>
              <a:gd name="T3" fmla="*/ 2147483647 h 4329"/>
              <a:gd name="T4" fmla="*/ 186242355 w 1914"/>
              <a:gd name="T5" fmla="*/ 2147483647 h 4329"/>
              <a:gd name="T6" fmla="*/ 0 w 1914"/>
              <a:gd name="T7" fmla="*/ 0 h 4329"/>
              <a:gd name="T8" fmla="*/ 1747392602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6575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4767F546-7289-4B51-9F48-D6B8DB3481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313FCE3D-793F-494E-9377-74FDA137E8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1" name="Freeform 2"/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747392602 w 1914"/>
              <a:gd name="T1" fmla="*/ 22587518 h 4329"/>
              <a:gd name="T2" fmla="*/ 1747392602 w 1914"/>
              <a:gd name="T3" fmla="*/ 2147483647 h 4329"/>
              <a:gd name="T4" fmla="*/ 186242355 w 1914"/>
              <a:gd name="T5" fmla="*/ 2147483647 h 4329"/>
              <a:gd name="T6" fmla="*/ 0 w 1914"/>
              <a:gd name="T7" fmla="*/ 0 h 4329"/>
              <a:gd name="T8" fmla="*/ 1747392602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9B9A98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11F370BB-5007-4F20-8275-6243CE576F54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9B9A98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6153F4F0-65EF-4F43-998F-3576933584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263" y="457200"/>
            <a:ext cx="77374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diapositiva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1524000"/>
            <a:ext cx="773747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Corpo testo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564" r:id="rId12"/>
    <p:sldLayoutId id="2147484565" r:id="rId13"/>
    <p:sldLayoutId id="2147484566" r:id="rId14"/>
    <p:sldLayoutId id="2147484567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3335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9050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4765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9337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33909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8481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43053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0050"/>
            <a:ext cx="9144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GB" smtClean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5625"/>
            <a:ext cx="777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8950" y="6010275"/>
            <a:ext cx="2895600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Monotype Sorts"/>
        <a:buChar char="n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4pPr>
      <a:lvl5pPr marL="21907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6479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31051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5623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40195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263" y="457200"/>
            <a:ext cx="77374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diapositiva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1524000"/>
            <a:ext cx="773747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Corpo testo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  <p:sldLayoutId id="2147484601" r:id="rId12"/>
  </p:sldLayoutIdLst>
  <p:transition>
    <p:wipe dir="d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3335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9050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4765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9337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33909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8481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43053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0050"/>
            <a:ext cx="9144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GB" smtClean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5625"/>
            <a:ext cx="777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8950" y="6010275"/>
            <a:ext cx="2895600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  <p:sldLayoutId id="2147484612" r:id="rId12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Monotype Sorts"/>
        <a:buChar char="n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35" name="Freeform 2"/>
          <p:cNvSpPr>
            <a:spLocks noChangeArrowheads="1"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2587518 h 4329"/>
              <a:gd name="T2" fmla="*/ 2147483647 w 1914"/>
              <a:gd name="T3" fmla="*/ 2147483647 h 4329"/>
              <a:gd name="T4" fmla="*/ 514111875 w 1914"/>
              <a:gd name="T5" fmla="*/ 2147483647 h 4329"/>
              <a:gd name="T6" fmla="*/ 0 w 1914"/>
              <a:gd name="T7" fmla="*/ 0 h 4329"/>
              <a:gd name="T8" fmla="*/ 2147483647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BA6FF4F8-A51A-4402-B5DA-894577180F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D799903C-3626-490A-9350-8EA0C42EE0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Freeform 2"/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747392602 w 1914"/>
              <a:gd name="T1" fmla="*/ 22587518 h 4329"/>
              <a:gd name="T2" fmla="*/ 1747392602 w 1914"/>
              <a:gd name="T3" fmla="*/ 2147483647 h 4329"/>
              <a:gd name="T4" fmla="*/ 186242355 w 1914"/>
              <a:gd name="T5" fmla="*/ 2147483647 h 4329"/>
              <a:gd name="T6" fmla="*/ 0 w 1914"/>
              <a:gd name="T7" fmla="*/ 0 h 4329"/>
              <a:gd name="T8" fmla="*/ 1747392602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9B9A98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5AC2D51E-2F7E-41C7-9EDC-70A36A5A11D0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9B9A98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5B0270BF-489F-4ABF-A539-EE689AFDCF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" name="Freeform 2"/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747392602 w 1914"/>
              <a:gd name="T1" fmla="*/ 22587518 h 4329"/>
              <a:gd name="T2" fmla="*/ 1747392602 w 1914"/>
              <a:gd name="T3" fmla="*/ 2147483647 h 4329"/>
              <a:gd name="T4" fmla="*/ 186242355 w 1914"/>
              <a:gd name="T5" fmla="*/ 2147483647 h 4329"/>
              <a:gd name="T6" fmla="*/ 0 w 1914"/>
              <a:gd name="T7" fmla="*/ 0 h 4329"/>
              <a:gd name="T8" fmla="*/ 1747392602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6575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AA498BC2-9AD5-4194-835E-6649A621AA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E567CE76-2962-4AC3-8DF5-37933A0406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1" name="Freeform 2"/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747392602 w 1914"/>
              <a:gd name="T1" fmla="*/ 22587518 h 4329"/>
              <a:gd name="T2" fmla="*/ 1747392602 w 1914"/>
              <a:gd name="T3" fmla="*/ 2147483647 h 4329"/>
              <a:gd name="T4" fmla="*/ 186242355 w 1914"/>
              <a:gd name="T5" fmla="*/ 2147483647 h 4329"/>
              <a:gd name="T6" fmla="*/ 0 w 1914"/>
              <a:gd name="T7" fmla="*/ 0 h 4329"/>
              <a:gd name="T8" fmla="*/ 1747392602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9B9A98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A5F92A0A-93B8-42B3-A84E-283A1F868ACB}" type="datetimeFigureOut">
              <a:rPr lang="it-IT"/>
              <a:pPr>
                <a:defRPr/>
              </a:pPr>
              <a:t>23/10/2014</a:t>
            </a:fld>
            <a:endParaRPr lang="it-IT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9B9A98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CD14F396-8D5C-4371-96E7-8DFEA6522B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Calibri" pitchFamily="34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263" y="457200"/>
            <a:ext cx="77374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diapositiva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1524000"/>
            <a:ext cx="773747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Corpo testo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  <p:sldLayoutId id="2147484679" r:id="rId12"/>
    <p:sldLayoutId id="2147484680" r:id="rId13"/>
    <p:sldLayoutId id="2147484681" r:id="rId14"/>
    <p:sldLayoutId id="2147484682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3335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9050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4765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9337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33909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8481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43053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0050"/>
            <a:ext cx="9144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GB" smtClean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5625"/>
            <a:ext cx="777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8950" y="6010275"/>
            <a:ext cx="2895600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Monotype Sorts"/>
        <a:buChar char="n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  <p:sldLayoutId id="2147484704" r:id="rId12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4pPr>
      <a:lvl5pPr marL="21907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6479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31051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5623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40195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263" y="457200"/>
            <a:ext cx="77374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diapositiva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1524000"/>
            <a:ext cx="773747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Corpo testo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16" r:id="rId12"/>
  </p:sldLayoutIdLst>
  <p:transition>
    <p:wipe dir="d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3335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9050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4765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9337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33909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8481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43053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0050"/>
            <a:ext cx="9144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GB" smtClean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5625"/>
            <a:ext cx="777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8950" y="6010275"/>
            <a:ext cx="2895600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Monotype Sorts"/>
        <a:buChar char="n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75" name="Freeform 2"/>
          <p:cNvSpPr>
            <a:spLocks noChangeArrowheads="1"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2587518 h 4329"/>
              <a:gd name="T2" fmla="*/ 2147483647 w 1914"/>
              <a:gd name="T3" fmla="*/ 2147483647 h 4329"/>
              <a:gd name="T4" fmla="*/ 514111875 w 1914"/>
              <a:gd name="T5" fmla="*/ 2147483647 h 4329"/>
              <a:gd name="T6" fmla="*/ 0 w 1914"/>
              <a:gd name="T7" fmla="*/ 0 h 4329"/>
              <a:gd name="T8" fmla="*/ 2147483647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ECBD92C7-FA64-4492-91A3-6F92841ECF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377568D3-E982-44E3-BB0C-B91B6C2348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263" y="457200"/>
            <a:ext cx="77374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diapositiva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1524000"/>
            <a:ext cx="773747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Corpo testo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  <p:sldLayoutId id="2147484449" r:id="rId12"/>
    <p:sldLayoutId id="2147484450" r:id="rId13"/>
    <p:sldLayoutId id="2147484451" r:id="rId14"/>
    <p:sldLayoutId id="2147484452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3335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9050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4765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9337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33909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8481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43053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3" name="Freeform 2"/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747392602 w 1914"/>
              <a:gd name="T1" fmla="*/ 22587518 h 4329"/>
              <a:gd name="T2" fmla="*/ 1747392602 w 1914"/>
              <a:gd name="T3" fmla="*/ 2147483647 h 4329"/>
              <a:gd name="T4" fmla="*/ 186242355 w 1914"/>
              <a:gd name="T5" fmla="*/ 2147483647 h 4329"/>
              <a:gd name="T6" fmla="*/ 0 w 1914"/>
              <a:gd name="T7" fmla="*/ 0 h 4329"/>
              <a:gd name="T8" fmla="*/ 1747392602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6575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3817D3B1-1F3F-4309-B855-D3562F5793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8C642C1B-C52B-4A46-BF79-B09541A154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0050"/>
            <a:ext cx="9144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GB" smtClean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5625"/>
            <a:ext cx="777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8950" y="6010275"/>
            <a:ext cx="2895600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Monotype Sorts"/>
        <a:buChar char="n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  <p:sldLayoutId id="2147484474" r:id="rId12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4pPr>
      <a:lvl5pPr marL="21907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5pPr>
      <a:lvl6pPr marL="26479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31051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5623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4019550" indent="-28575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263" y="457200"/>
            <a:ext cx="77374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diapositiva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1524000"/>
            <a:ext cx="773747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Corpo testo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  <p:sldLayoutId id="2147484486" r:id="rId12"/>
  </p:sldLayoutIdLst>
  <p:transition>
    <p:wipe dir="d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3335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9050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476500" indent="-3810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9337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33909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8481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4305300" indent="-3810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0050"/>
            <a:ext cx="9144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GB" smtClean="0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5625"/>
            <a:ext cx="7772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8950" y="6010275"/>
            <a:ext cx="2895600" cy="4572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  <p:sldLayoutId id="2147484497" r:id="rId12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Monotype Sorts"/>
        <a:buChar char="n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692275 h 1331"/>
              <a:gd name="T2" fmla="*/ 0 w 5760"/>
              <a:gd name="T3" fmla="*/ 2112962 h 1331"/>
              <a:gd name="T4" fmla="*/ 9144000 w 5760"/>
              <a:gd name="T5" fmla="*/ 2112962 h 1331"/>
              <a:gd name="T6" fmla="*/ 9144000 w 5760"/>
              <a:gd name="T7" fmla="*/ 0 h 1331"/>
              <a:gd name="T8" fmla="*/ 0 w 5760"/>
              <a:gd name="T9" fmla="*/ 1692275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>
            <a:noFill/>
            <a:round/>
            <a:headEnd/>
            <a:tailEnd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5" name="Freeform 2"/>
          <p:cNvSpPr>
            <a:spLocks noChangeArrowheads="1"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2587518 h 4329"/>
              <a:gd name="T2" fmla="*/ 2147483647 w 1914"/>
              <a:gd name="T3" fmla="*/ 2147483647 h 4329"/>
              <a:gd name="T4" fmla="*/ 514111875 w 1914"/>
              <a:gd name="T5" fmla="*/ 2147483647 h 4329"/>
              <a:gd name="T6" fmla="*/ 0 w 1914"/>
              <a:gd name="T7" fmla="*/ 0 h 4329"/>
              <a:gd name="T8" fmla="*/ 2147483647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C2B52EF1-8F41-4B95-8C72-B2BA9210E4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425"/>
            <a:ext cx="7466013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98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373813"/>
            <a:ext cx="289560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198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</a:tabLst>
              <a:defRPr sz="1000">
                <a:solidFill>
                  <a:srgbClr val="9B9A98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6F561C24-8EA5-4A29-BA27-E4B3855432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ransition>
    <p:wipe dir="d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FFFFFF"/>
          </a:solidFill>
          <a:latin typeface="Franklin Gothic Book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ctrTitle"/>
          </p:nvPr>
        </p:nvSpPr>
        <p:spPr>
          <a:xfrm>
            <a:off x="0" y="-171450"/>
            <a:ext cx="9323388" cy="1224186"/>
          </a:xfrm>
        </p:spPr>
        <p:txBody>
          <a:bodyPr/>
          <a:lstStyle/>
          <a:p>
            <a:pPr algn="ctr" eaLnBrk="1" hangingPunct="1"/>
            <a:r>
              <a:rPr lang="it-IT" sz="2200" i="1" u="sng" dirty="0" smtClean="0">
                <a:solidFill>
                  <a:schemeClr val="bg1"/>
                </a:solidFill>
              </a:rPr>
              <a:t/>
            </a:r>
            <a:br>
              <a:rPr lang="it-IT" sz="2200" i="1" u="sng" dirty="0" smtClean="0">
                <a:solidFill>
                  <a:schemeClr val="bg1"/>
                </a:solidFill>
              </a:rPr>
            </a:br>
            <a:r>
              <a:rPr lang="it-IT" sz="2000" b="1" dirty="0" smtClean="0">
                <a:solidFill>
                  <a:schemeClr val="tx1"/>
                </a:solidFill>
              </a:rPr>
              <a:t>Cardiopatia ischemica cronica: dal sintomo al trattamento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0800000" flipV="1">
            <a:off x="0" y="2492896"/>
            <a:ext cx="9144000" cy="864096"/>
          </a:xfrm>
        </p:spPr>
        <p:txBody>
          <a:bodyPr/>
          <a:lstStyle/>
          <a:p>
            <a:pPr eaLnBrk="1" hangingPunct="1">
              <a:buFont typeface="Times New Roman" charset="0"/>
              <a:buNone/>
              <a:defRPr/>
            </a:pPr>
            <a:r>
              <a:rPr lang="it-IT" sz="40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Terapia medica della cardiopatia ischemica cronica: quali novità?</a:t>
            </a:r>
          </a:p>
        </p:txBody>
      </p:sp>
      <p:cxnSp>
        <p:nvCxnSpPr>
          <p:cNvPr id="38916" name="Connettore 1 5"/>
          <p:cNvCxnSpPr>
            <a:cxnSpLocks noChangeShapeType="1"/>
          </p:cNvCxnSpPr>
          <p:nvPr/>
        </p:nvCxnSpPr>
        <p:spPr bwMode="auto">
          <a:xfrm>
            <a:off x="755576" y="1052736"/>
            <a:ext cx="7704856" cy="0"/>
          </a:xfrm>
          <a:prstGeom prst="line">
            <a:avLst/>
          </a:prstGeom>
          <a:noFill/>
          <a:ln w="28575" algn="ctr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</p:cxn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02977" y="4157704"/>
            <a:ext cx="863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503548" y="4167371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i="1" dirty="0" smtClean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Prof . Riccardo </a:t>
            </a:r>
            <a:r>
              <a:rPr lang="it-IT" sz="2000" b="1" i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Raddino</a:t>
            </a:r>
            <a:endParaRPr lang="it-IT" sz="2000" b="1" i="1" dirty="0">
              <a:solidFill>
                <a:schemeClr val="bg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spc="-1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Dipartimento </a:t>
            </a:r>
            <a:r>
              <a:rPr lang="it-IT" i="1" spc="-1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di </a:t>
            </a:r>
            <a:r>
              <a:rPr lang="it-IT" i="1" spc="-1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Specialità medico-chirurgiche, scienze radiologiche e sanità pubblica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spc="-1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Università degli Studi di Brescia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spc="-1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Cattedra e U.O. Cardiologia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spc="-1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Spedali Civili di Brescia</a:t>
            </a:r>
            <a:endParaRPr lang="it-IT" i="1" spc="-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i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20" name="CasellaDiTesto 10"/>
          <p:cNvSpPr txBox="1">
            <a:spLocks noChangeArrowheads="1"/>
          </p:cNvSpPr>
          <p:nvPr/>
        </p:nvSpPr>
        <p:spPr bwMode="auto">
          <a:xfrm>
            <a:off x="2483768" y="1124744"/>
            <a:ext cx="4391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>
                <a:latin typeface="Calibri" pitchFamily="34" charset="0"/>
              </a:rPr>
              <a:t>Brescia, 29 ottobre 2014</a:t>
            </a:r>
            <a:endParaRPr lang="it-IT" sz="2000" i="1" dirty="0">
              <a:latin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067617" y="4157704"/>
            <a:ext cx="7794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60649"/>
            <a:ext cx="9144000" cy="792087"/>
          </a:xfrm>
        </p:spPr>
        <p:txBody>
          <a:bodyPr/>
          <a:lstStyle/>
          <a:p>
            <a:pPr algn="ctr"/>
            <a:r>
              <a:rPr lang="it-IT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Fisiopatologia dell’ischemia miocardica</a:t>
            </a:r>
            <a:endParaRPr lang="it-IT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 Box 10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51520" y="1916832"/>
            <a:ext cx="1872208" cy="4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0" tIns="45706" rIns="91410" bIns="45706">
            <a:spAutoFit/>
          </a:bodyPr>
          <a:lstStyle/>
          <a:p>
            <a:pPr algn="r"/>
            <a:r>
              <a:rPr lang="en-US" sz="2400" b="1" dirty="0" err="1">
                <a:solidFill>
                  <a:srgbClr val="FFFF00"/>
                </a:solidFill>
              </a:rPr>
              <a:t>Vasospasmo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Cycl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3124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95638" y="2224088"/>
            <a:ext cx="1524000" cy="8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O</a:t>
            </a:r>
            <a:r>
              <a:rPr lang="en-US" sz="2400" b="1" baseline="-25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Offerta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627438" y="2312988"/>
            <a:ext cx="1587" cy="304800"/>
          </a:xfrm>
          <a:prstGeom prst="line">
            <a:avLst/>
          </a:prstGeom>
          <a:noFill/>
          <a:ln w="47625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lg" len="med"/>
          </a:ln>
          <a:effectLst/>
        </p:spPr>
        <p:txBody>
          <a:bodyPr lIns="91410" tIns="45706" rIns="91410" bIns="45706"/>
          <a:lstStyle/>
          <a:p>
            <a:endParaRPr lang="it-IT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2236788"/>
            <a:ext cx="1570038" cy="81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O</a:t>
            </a:r>
            <a:r>
              <a:rPr lang="en-US" sz="2400" b="1" baseline="-25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</a:t>
            </a:r>
            <a:r>
              <a:rPr lang="en-US" sz="23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Domanda</a:t>
            </a:r>
            <a:endParaRPr lang="en-US" sz="23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4883150" y="2289175"/>
            <a:ext cx="1588" cy="304800"/>
          </a:xfrm>
          <a:prstGeom prst="line">
            <a:avLst/>
          </a:prstGeom>
          <a:noFill/>
          <a:ln w="47625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lg" len="med"/>
          </a:ln>
          <a:effectLst/>
        </p:spPr>
        <p:txBody>
          <a:bodyPr lIns="91410" tIns="45706" rIns="91410" bIns="45706"/>
          <a:lstStyle/>
          <a:p>
            <a:endParaRPr lang="it-IT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817938" y="398938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Ischemia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0" y="2276872"/>
            <a:ext cx="2270113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(NTG</a:t>
            </a:r>
            <a:r>
              <a: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Calcioantagonisti</a:t>
            </a:r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  <a:endParaRPr lang="en-US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99592" y="2564904"/>
            <a:ext cx="1171735" cy="4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r"/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Trombo</a:t>
            </a:r>
            <a:endParaRPr lang="en-US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115616" y="2924944"/>
            <a:ext cx="683140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(ASA)</a:t>
            </a:r>
            <a:endParaRPr lang="en-US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23528" y="3140968"/>
            <a:ext cx="1842110" cy="4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r"/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Aterosclerosi</a:t>
            </a:r>
            <a:endParaRPr lang="en-US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918283" y="3501008"/>
            <a:ext cx="949238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1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Statine</a:t>
            </a:r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 </a:t>
            </a:r>
            <a:endParaRPr lang="en-US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563888" y="5195888"/>
            <a:ext cx="2016224" cy="8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LV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ipertrofia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LV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Precarico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endParaRPr lang="en-US" sz="2400" b="1" baseline="-250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523875" y="4324350"/>
            <a:ext cx="2447925" cy="12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Flusso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Coronarico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diastolico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7164288" y="4581128"/>
            <a:ext cx="1188085" cy="83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  LVEDP</a:t>
            </a:r>
          </a:p>
          <a:p>
            <a:pPr algn="ctr"/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6876256" y="2060848"/>
            <a:ext cx="1733106" cy="3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r>
              <a:rPr lang="en-US" sz="1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Calcioantagonisti</a:t>
            </a:r>
            <a:endParaRPr lang="en-US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660232" y="1772816"/>
            <a:ext cx="1791968" cy="4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+mn-lt"/>
              </a:rPr>
              <a:t>   Post-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carico</a:t>
            </a:r>
            <a:endParaRPr lang="en-US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6876256" y="2564904"/>
            <a:ext cx="1344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r>
              <a:rPr lang="en-US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Betabloccanti</a:t>
            </a:r>
            <a:endParaRPr lang="en-US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660232" y="2276872"/>
            <a:ext cx="743413" cy="4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r>
              <a:rPr lang="en-US" b="1" dirty="0">
                <a:solidFill>
                  <a:srgbClr val="35006D"/>
                </a:solidFill>
              </a:rPr>
              <a:t>  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FC</a:t>
            </a:r>
            <a:r>
              <a:rPr lang="en-US" b="1" dirty="0">
                <a:solidFill>
                  <a:srgbClr val="35006D"/>
                </a:solidFill>
              </a:rPr>
              <a:t> 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876256" y="3140968"/>
            <a:ext cx="139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r>
              <a:rPr lang="en-US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Betabloccanti</a:t>
            </a:r>
            <a:r>
              <a: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660232" y="2780928"/>
            <a:ext cx="1994524" cy="4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r>
              <a:rPr lang="en-US" b="1" dirty="0">
                <a:solidFill>
                  <a:srgbClr val="35006D"/>
                </a:solidFill>
              </a:rPr>
              <a:t> 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Contrattilità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320980" y="3429000"/>
            <a:ext cx="2823020" cy="4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Precarico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vascolare</a:t>
            </a:r>
            <a:endParaRPr lang="en-US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7236296" y="3861048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6" rIns="91410" bIns="45706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NTG</a:t>
            </a:r>
          </a:p>
        </p:txBody>
      </p:sp>
      <p:sp>
        <p:nvSpPr>
          <p:cNvPr id="33" name="Parentesi graffa chiusa 32"/>
          <p:cNvSpPr/>
          <p:nvPr/>
        </p:nvSpPr>
        <p:spPr bwMode="auto">
          <a:xfrm>
            <a:off x="6084168" y="1916832"/>
            <a:ext cx="288032" cy="1584176"/>
          </a:xfrm>
          <a:prstGeom prst="rightBrace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 flipV="1">
            <a:off x="6804248" y="2420888"/>
            <a:ext cx="1587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lg" len="med"/>
          </a:ln>
          <a:effectLst/>
        </p:spPr>
        <p:txBody>
          <a:bodyPr lIns="91410" tIns="45706" rIns="91410" bIns="45706"/>
          <a:lstStyle/>
          <a:p>
            <a:endParaRPr lang="it-IT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V="1">
            <a:off x="6804248" y="2924944"/>
            <a:ext cx="1587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lg" len="med"/>
          </a:ln>
          <a:effectLst/>
        </p:spPr>
        <p:txBody>
          <a:bodyPr lIns="91410" tIns="45706" rIns="91410" bIns="45706"/>
          <a:lstStyle/>
          <a:p>
            <a:endParaRPr lang="it-IT"/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 flipV="1">
            <a:off x="6444208" y="3573016"/>
            <a:ext cx="1587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lg" len="med"/>
          </a:ln>
          <a:effectLst/>
        </p:spPr>
        <p:txBody>
          <a:bodyPr lIns="91410" tIns="45706" rIns="91410" bIns="45706"/>
          <a:lstStyle/>
          <a:p>
            <a:endParaRPr lang="it-IT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>
            <a:off x="1115616" y="4365104"/>
            <a:ext cx="0" cy="309066"/>
          </a:xfrm>
          <a:prstGeom prst="line">
            <a:avLst/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lg" len="med"/>
          </a:ln>
          <a:effectLst/>
        </p:spPr>
        <p:txBody>
          <a:bodyPr lIns="91410" tIns="45706" rIns="91410" bIns="45706"/>
          <a:lstStyle/>
          <a:p>
            <a:endParaRPr lang="it-IT"/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 flipV="1">
            <a:off x="3491880" y="5445224"/>
            <a:ext cx="1587" cy="360040"/>
          </a:xfrm>
          <a:prstGeom prst="line">
            <a:avLst/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lg" len="med"/>
          </a:ln>
          <a:effectLst/>
        </p:spPr>
        <p:txBody>
          <a:bodyPr lIns="91410" tIns="45706" rIns="91410" bIns="45706"/>
          <a:lstStyle/>
          <a:p>
            <a:endParaRPr lang="it-IT"/>
          </a:p>
        </p:txBody>
      </p:sp>
      <p:cxnSp>
        <p:nvCxnSpPr>
          <p:cNvPr id="44" name="Connettore 2 43"/>
          <p:cNvCxnSpPr/>
          <p:nvPr/>
        </p:nvCxnSpPr>
        <p:spPr bwMode="auto">
          <a:xfrm flipV="1">
            <a:off x="2483768" y="3501008"/>
            <a:ext cx="1008112" cy="10081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Connettore 2 45"/>
          <p:cNvCxnSpPr/>
          <p:nvPr/>
        </p:nvCxnSpPr>
        <p:spPr bwMode="auto">
          <a:xfrm flipH="1" flipV="1">
            <a:off x="5652120" y="3573016"/>
            <a:ext cx="936104" cy="10081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Line 27"/>
          <p:cNvSpPr>
            <a:spLocks noChangeShapeType="1"/>
          </p:cNvSpPr>
          <p:nvPr/>
        </p:nvSpPr>
        <p:spPr bwMode="auto">
          <a:xfrm flipH="1" flipV="1">
            <a:off x="7236296" y="4653136"/>
            <a:ext cx="0" cy="288032"/>
          </a:xfrm>
          <a:prstGeom prst="line">
            <a:avLst/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lg" len="med"/>
          </a:ln>
          <a:effectLst/>
        </p:spPr>
        <p:txBody>
          <a:bodyPr lIns="91410" tIns="45706" rIns="91410" bIns="45706"/>
          <a:lstStyle/>
          <a:p>
            <a:endParaRPr lang="it-IT"/>
          </a:p>
        </p:txBody>
      </p:sp>
      <p:cxnSp>
        <p:nvCxnSpPr>
          <p:cNvPr id="51" name="Connettore 2 50"/>
          <p:cNvCxnSpPr/>
          <p:nvPr/>
        </p:nvCxnSpPr>
        <p:spPr bwMode="auto">
          <a:xfrm flipH="1" flipV="1">
            <a:off x="2555776" y="5445224"/>
            <a:ext cx="648072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Connettore 2 52"/>
          <p:cNvCxnSpPr/>
          <p:nvPr/>
        </p:nvCxnSpPr>
        <p:spPr bwMode="auto">
          <a:xfrm flipV="1">
            <a:off x="5796136" y="5229200"/>
            <a:ext cx="1368152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Parentesi graffa aperta 56"/>
          <p:cNvSpPr/>
          <p:nvPr/>
        </p:nvSpPr>
        <p:spPr bwMode="auto">
          <a:xfrm>
            <a:off x="2699792" y="1916832"/>
            <a:ext cx="288032" cy="1584176"/>
          </a:xfrm>
          <a:prstGeom prst="leftBrace">
            <a:avLst/>
          </a:prstGeom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6804248" y="1844824"/>
            <a:ext cx="0" cy="30060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lg" len="med"/>
          </a:ln>
          <a:effectLst/>
        </p:spPr>
        <p:txBody>
          <a:bodyPr lIns="91410" tIns="45706" rIns="91410" bIns="45706"/>
          <a:lstStyle/>
          <a:p>
            <a:endParaRPr lang="it-IT"/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6611565" cy="343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lide15.PNG"/>
          <p:cNvPicPr>
            <a:picLocks noGrp="1" noChangeAspect="1"/>
          </p:cNvPicPr>
          <p:nvPr isPhoto="1">
            <p:ph idx="1"/>
          </p:nvPr>
        </p:nvPicPr>
        <p:blipFill>
          <a:blip r:embed="rId3" cstate="print"/>
          <a:srcRect t="22060"/>
          <a:stretch>
            <a:fillRect/>
          </a:stretch>
        </p:blipFill>
        <p:spPr bwMode="auto">
          <a:xfrm>
            <a:off x="0" y="548680"/>
            <a:ext cx="9144000" cy="59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51520" y="3212976"/>
            <a:ext cx="8640960" cy="2637651"/>
          </a:xfrm>
          <a:prstGeom prst="roundRect">
            <a:avLst>
              <a:gd name="adj" fmla="val 1004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Rivascolarizzazione incompleta</a:t>
            </a:r>
            <a:endParaRPr lang="it-IT" sz="2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2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t-IT" sz="2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estenosi</a:t>
            </a:r>
            <a:r>
              <a:rPr lang="it-I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2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intrastent</a:t>
            </a:r>
            <a:r>
              <a:rPr lang="it-IT" sz="2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occlusione BPAC</a:t>
            </a:r>
            <a:r>
              <a:rPr lang="it-IT" sz="2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sz="2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Malattia </a:t>
            </a:r>
            <a:r>
              <a:rPr lang="it-IT" sz="2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microvascolare</a:t>
            </a:r>
            <a:r>
              <a:rPr lang="it-IT" sz="2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sz="2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Progressione </a:t>
            </a:r>
            <a:r>
              <a:rPr lang="it-IT" sz="2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della malattia </a:t>
            </a:r>
            <a:r>
              <a:rPr lang="it-I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aterosclerotica</a:t>
            </a:r>
            <a:r>
              <a:rPr lang="it-IT" sz="2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sz="2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inadeguata </a:t>
            </a:r>
            <a:r>
              <a:rPr lang="it-I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</a:t>
            </a:r>
            <a:r>
              <a:rPr lang="it-IT" sz="2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impossibilità a titolare i farmaci tradizionali per effetti collaterali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0"/>
            <a:ext cx="8064896" cy="1340767"/>
          </a:xfrm>
        </p:spPr>
        <p:txBody>
          <a:bodyPr/>
          <a:lstStyle/>
          <a:p>
            <a:r>
              <a:rPr lang="it-IT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Evoluzione della terapia antianginosa</a:t>
            </a:r>
            <a:endParaRPr lang="it-IT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Segnaposto contenuto 18"/>
          <p:cNvSpPr>
            <a:spLocks noGrp="1"/>
          </p:cNvSpPr>
          <p:nvPr>
            <p:ph idx="1"/>
          </p:nvPr>
        </p:nvSpPr>
        <p:spPr>
          <a:xfrm>
            <a:off x="539552" y="5445224"/>
            <a:ext cx="7632848" cy="463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1880 </a:t>
            </a:r>
            <a:r>
              <a:rPr lang="it-IT" sz="24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it-IT" sz="2400" b="1" dirty="0">
                <a:solidFill>
                  <a:srgbClr val="002060"/>
                </a:solidFill>
                <a:latin typeface="+mn-lt"/>
              </a:rPr>
              <a:t>    </a:t>
            </a:r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it-IT" sz="2400" b="1" dirty="0" smtClean="0">
                <a:solidFill>
                  <a:srgbClr val="FFC000"/>
                </a:solidFill>
                <a:latin typeface="+mn-lt"/>
              </a:rPr>
              <a:t>1965</a:t>
            </a:r>
            <a:r>
              <a:rPr lang="it-IT" sz="2400" b="1" dirty="0" smtClean="0">
                <a:solidFill>
                  <a:srgbClr val="002060"/>
                </a:solidFill>
                <a:latin typeface="+mn-lt"/>
              </a:rPr>
              <a:t>          </a:t>
            </a:r>
            <a:r>
              <a:rPr lang="it-IT" sz="2400" b="1" dirty="0">
                <a:solidFill>
                  <a:srgbClr val="FFFF00"/>
                </a:solidFill>
                <a:latin typeface="+mn-lt"/>
              </a:rPr>
              <a:t>1969</a:t>
            </a:r>
            <a:r>
              <a:rPr lang="it-IT" sz="2400" b="1" dirty="0">
                <a:solidFill>
                  <a:schemeClr val="bg1"/>
                </a:solidFill>
                <a:latin typeface="+mn-lt"/>
              </a:rPr>
              <a:t> 	   </a:t>
            </a:r>
            <a:r>
              <a:rPr lang="it-IT" sz="2400" b="1" dirty="0">
                <a:solidFill>
                  <a:srgbClr val="92D050"/>
                </a:solidFill>
                <a:latin typeface="+mn-lt"/>
              </a:rPr>
              <a:t>1975 	         </a:t>
            </a:r>
            <a:r>
              <a:rPr lang="it-IT" sz="2400" b="1" dirty="0">
                <a:solidFill>
                  <a:srgbClr val="CD23AD"/>
                </a:solidFill>
                <a:latin typeface="+mn-lt"/>
              </a:rPr>
              <a:t>1977	</a:t>
            </a:r>
            <a:r>
              <a:rPr lang="it-IT" sz="2400" b="1" dirty="0" smtClean="0">
                <a:solidFill>
                  <a:srgbClr val="CD23AD"/>
                </a:solidFill>
                <a:latin typeface="+mn-lt"/>
              </a:rPr>
              <a:t>          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2008</a:t>
            </a:r>
            <a:endParaRPr lang="it-IT" sz="2400" b="1" dirty="0">
              <a:solidFill>
                <a:srgbClr val="CD23AD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1619250" y="4149725"/>
            <a:ext cx="1223963" cy="1150938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>
              <a:solidFill>
                <a:schemeClr val="bg1"/>
              </a:solidFill>
              <a:latin typeface="Arial" charset="0"/>
              <a:ea typeface="MS Gothic" charset="-128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2843213" y="3573463"/>
            <a:ext cx="1296987" cy="172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>
              <a:solidFill>
                <a:schemeClr val="bg1"/>
              </a:solidFill>
              <a:latin typeface="Arial" charset="0"/>
              <a:ea typeface="MS Gothic" charset="-128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4140200" y="3068638"/>
            <a:ext cx="1295400" cy="223202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>
              <a:solidFill>
                <a:schemeClr val="bg1"/>
              </a:solidFill>
              <a:latin typeface="Arial" charset="0"/>
              <a:ea typeface="MS Gothic" charset="-128"/>
            </a:endParaRPr>
          </a:p>
        </p:txBody>
      </p:sp>
      <p:sp>
        <p:nvSpPr>
          <p:cNvPr id="9" name="Rettangolo 26"/>
          <p:cNvSpPr>
            <a:spLocks noChangeArrowheads="1"/>
          </p:cNvSpPr>
          <p:nvPr/>
        </p:nvSpPr>
        <p:spPr bwMode="auto">
          <a:xfrm>
            <a:off x="5435600" y="2565400"/>
            <a:ext cx="1368425" cy="2735263"/>
          </a:xfrm>
          <a:prstGeom prst="rect">
            <a:avLst/>
          </a:prstGeom>
          <a:solidFill>
            <a:srgbClr val="CD23A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6804025" y="2133600"/>
            <a:ext cx="1368425" cy="31670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1" name="Rettangolo 28"/>
          <p:cNvSpPr>
            <a:spLocks noChangeArrowheads="1"/>
          </p:cNvSpPr>
          <p:nvPr/>
        </p:nvSpPr>
        <p:spPr bwMode="auto">
          <a:xfrm>
            <a:off x="468313" y="4581525"/>
            <a:ext cx="1150937" cy="719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2" name="CasellaDiTesto 9"/>
          <p:cNvSpPr txBox="1">
            <a:spLocks noChangeArrowheads="1"/>
          </p:cNvSpPr>
          <p:nvPr/>
        </p:nvSpPr>
        <p:spPr bwMode="auto">
          <a:xfrm>
            <a:off x="611188" y="422116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Nitrati</a:t>
            </a:r>
            <a:r>
              <a:rPr lang="it-IT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" name="CasellaDiTesto 10"/>
          <p:cNvSpPr txBox="1">
            <a:spLocks noChangeArrowheads="1"/>
          </p:cNvSpPr>
          <p:nvPr/>
        </p:nvSpPr>
        <p:spPr bwMode="auto">
          <a:xfrm>
            <a:off x="1547813" y="3716338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B-bloccanti</a:t>
            </a:r>
            <a:r>
              <a:rPr lang="it-IT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CasellaDiTesto 11"/>
          <p:cNvSpPr txBox="1">
            <a:spLocks noChangeArrowheads="1"/>
          </p:cNvSpPr>
          <p:nvPr/>
        </p:nvSpPr>
        <p:spPr bwMode="auto">
          <a:xfrm>
            <a:off x="3059113" y="3213100"/>
            <a:ext cx="151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By</a:t>
            </a:r>
            <a:r>
              <a:rPr lang="it-IT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pass</a:t>
            </a:r>
            <a:r>
              <a:rPr lang="it-IT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" name="CasellaDiTesto 12"/>
          <p:cNvSpPr txBox="1">
            <a:spLocks noChangeArrowheads="1"/>
          </p:cNvSpPr>
          <p:nvPr/>
        </p:nvSpPr>
        <p:spPr bwMode="auto">
          <a:xfrm>
            <a:off x="3779838" y="2708275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Ca-antagonisti</a:t>
            </a:r>
            <a:r>
              <a:rPr lang="it-IT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6" name="CasellaDiTesto 13"/>
          <p:cNvSpPr txBox="1">
            <a:spLocks noChangeArrowheads="1"/>
          </p:cNvSpPr>
          <p:nvPr/>
        </p:nvSpPr>
        <p:spPr bwMode="auto">
          <a:xfrm>
            <a:off x="5724525" y="2205038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PTCA</a:t>
            </a:r>
            <a:r>
              <a:rPr lang="it-IT" sz="20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732240" y="1268760"/>
            <a:ext cx="169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</a:rPr>
              <a:t>Ranolazina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r>
              <a:rPr lang="it-IT" sz="2000" b="1" dirty="0" err="1" smtClean="0">
                <a:solidFill>
                  <a:srgbClr val="FF0000"/>
                </a:solidFill>
              </a:rPr>
              <a:t>Ivabradina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" y="836711"/>
          <a:ext cx="9143998" cy="38331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9274"/>
                <a:gridCol w="2294908"/>
                <a:gridCol w="2294908"/>
                <a:gridCol w="2294908"/>
              </a:tblGrid>
              <a:tr h="70649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 Farmaco</a:t>
                      </a:r>
                      <a:endParaRPr lang="it-IT" sz="1800" dirty="0"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FC</a:t>
                      </a:r>
                      <a:endParaRPr lang="it-IT" sz="1800" dirty="0"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PA</a:t>
                      </a:r>
                      <a:endParaRPr lang="it-IT" sz="1800" dirty="0"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Meccanismo antianginoso</a:t>
                      </a:r>
                      <a:endParaRPr lang="it-IT" sz="1800" dirty="0"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5719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Beta bloccanti</a:t>
                      </a:r>
                      <a:endParaRPr lang="it-IT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Riduzione</a:t>
                      </a:r>
                      <a:endParaRPr lang="it-IT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Riduzione</a:t>
                      </a:r>
                      <a:endParaRPr lang="it-IT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Riduzione domanda ossigeno</a:t>
                      </a:r>
                      <a:endParaRPr lang="it-IT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</a:tr>
              <a:tr h="807422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Trimetazidina</a:t>
                      </a:r>
                      <a:endParaRPr lang="it-IT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Non</a:t>
                      </a:r>
                      <a:r>
                        <a:rPr lang="it-IT" sz="14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effetto</a:t>
                      </a:r>
                      <a:endParaRPr lang="it-IT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Non effetto</a:t>
                      </a:r>
                      <a:endParaRPr lang="it-IT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Riduzione ossidazione acidi grassi; stimolazione utilizzo glucosio</a:t>
                      </a:r>
                      <a:endParaRPr lang="it-IT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042915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Ca antagonisti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002060"/>
                          </a:solidFill>
                        </a:rPr>
                        <a:t>Diidropirididinici</a:t>
                      </a:r>
                      <a:endParaRPr lang="it-IT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002060"/>
                          </a:solidFill>
                        </a:rPr>
                        <a:t>Verapamil</a:t>
                      </a:r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it-IT" sz="1400" dirty="0" err="1" smtClean="0">
                          <a:solidFill>
                            <a:srgbClr val="002060"/>
                          </a:solidFill>
                        </a:rPr>
                        <a:t>Diltiazem</a:t>
                      </a:r>
                      <a:endParaRPr lang="it-IT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Aumento </a:t>
                      </a:r>
                    </a:p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Riduzione</a:t>
                      </a:r>
                      <a:endParaRPr lang="it-IT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Riduzione</a:t>
                      </a:r>
                    </a:p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Riduzione</a:t>
                      </a:r>
                      <a:endParaRPr lang="it-IT" sz="14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 smtClean="0">
                        <a:solidFill>
                          <a:srgbClr val="F2F2F2"/>
                        </a:solidFill>
                      </a:endParaRPr>
                    </a:p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Vasodilatazione</a:t>
                      </a:r>
                    </a:p>
                    <a:p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Riduzione</a:t>
                      </a:r>
                      <a:r>
                        <a:rPr lang="it-IT" sz="1400" baseline="0" dirty="0" smtClean="0">
                          <a:solidFill>
                            <a:srgbClr val="002060"/>
                          </a:solidFill>
                        </a:rPr>
                        <a:t> della domanda di ossigeno</a:t>
                      </a:r>
                      <a:endParaRPr lang="it-IT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70442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accent1"/>
                          </a:solidFill>
                        </a:rPr>
                        <a:t>Nitroderivati</a:t>
                      </a:r>
                      <a:endParaRPr lang="it-IT" sz="1400" dirty="0">
                        <a:solidFill>
                          <a:schemeClr val="accent1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2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accent1"/>
                          </a:solidFill>
                        </a:rPr>
                        <a:t>Aumento</a:t>
                      </a:r>
                      <a:endParaRPr lang="it-IT" sz="1400" dirty="0">
                        <a:solidFill>
                          <a:schemeClr val="accent1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2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accent1"/>
                          </a:solidFill>
                        </a:rPr>
                        <a:t>Riduzione</a:t>
                      </a:r>
                      <a:endParaRPr lang="it-IT" sz="1400" dirty="0">
                        <a:solidFill>
                          <a:schemeClr val="accent1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23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accent1"/>
                          </a:solidFill>
                        </a:rPr>
                        <a:t>Vasodilatazione</a:t>
                      </a:r>
                    </a:p>
                    <a:p>
                      <a:endParaRPr lang="it-IT" sz="1400" dirty="0">
                        <a:solidFill>
                          <a:srgbClr val="F2F2F2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23AD"/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 bwMode="auto">
          <a:xfrm>
            <a:off x="0" y="0"/>
            <a:ext cx="8820150" cy="10527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sz="24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  <a:ea typeface="MS Gothic" charset="-128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" y="5764213"/>
          <a:ext cx="9144001" cy="1093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7743"/>
                <a:gridCol w="2304256"/>
                <a:gridCol w="2304256"/>
                <a:gridCol w="2267746"/>
              </a:tblGrid>
              <a:tr h="1093787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rgbClr val="F2F2F2"/>
                          </a:solidFill>
                        </a:rPr>
                        <a:t>Ranolazina</a:t>
                      </a:r>
                      <a:endParaRPr lang="it-IT" sz="1400" dirty="0">
                        <a:solidFill>
                          <a:srgbClr val="F2F2F2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31" marB="4573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2F2F2"/>
                          </a:solidFill>
                        </a:rPr>
                        <a:t>Non</a:t>
                      </a:r>
                      <a:r>
                        <a:rPr lang="it-IT" sz="1400" baseline="0" dirty="0" smtClean="0">
                          <a:solidFill>
                            <a:srgbClr val="F2F2F2"/>
                          </a:solidFill>
                        </a:rPr>
                        <a:t> effetto su FC</a:t>
                      </a:r>
                      <a:endParaRPr lang="it-IT" sz="1400" dirty="0">
                        <a:solidFill>
                          <a:srgbClr val="F2F2F2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31" marB="4573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2F2F2"/>
                          </a:solidFill>
                        </a:rPr>
                        <a:t>Non effetto su PA </a:t>
                      </a:r>
                      <a:endParaRPr lang="it-IT" sz="1400" dirty="0">
                        <a:solidFill>
                          <a:srgbClr val="F2F2F2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31" marB="4573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2F2F2"/>
                          </a:solidFill>
                        </a:rPr>
                        <a:t>Miglioramento rilasciamento diastolico,</a:t>
                      </a:r>
                      <a:r>
                        <a:rPr lang="it-IT" sz="1400" baseline="0" dirty="0" smtClean="0">
                          <a:solidFill>
                            <a:srgbClr val="F2F2F2"/>
                          </a:solidFill>
                        </a:rPr>
                        <a:t> aumento flusso </a:t>
                      </a:r>
                      <a:r>
                        <a:rPr lang="it-IT" sz="1400" baseline="0" dirty="0" err="1" smtClean="0">
                          <a:solidFill>
                            <a:srgbClr val="F2F2F2"/>
                          </a:solidFill>
                        </a:rPr>
                        <a:t>microvascolare</a:t>
                      </a:r>
                      <a:endParaRPr lang="it-IT" sz="1400" dirty="0">
                        <a:solidFill>
                          <a:srgbClr val="F2F2F2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31" marB="45731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0" y="4653136"/>
          <a:ext cx="9144000" cy="10937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7744"/>
                <a:gridCol w="2304256"/>
                <a:gridCol w="2304256"/>
                <a:gridCol w="2267744"/>
              </a:tblGrid>
              <a:tr h="1093788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rgbClr val="F2F2F2"/>
                          </a:solidFill>
                          <a:latin typeface="+mn-lt"/>
                        </a:rPr>
                        <a:t>Ivabradina</a:t>
                      </a:r>
                      <a:endParaRPr lang="it-IT" sz="1400" dirty="0">
                        <a:solidFill>
                          <a:srgbClr val="F2F2F2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31" marB="4573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2F2F2"/>
                          </a:solidFill>
                          <a:latin typeface="+mn-lt"/>
                        </a:rPr>
                        <a:t>Riduzione</a:t>
                      </a:r>
                      <a:r>
                        <a:rPr lang="it-IT" sz="1400" baseline="0" dirty="0" smtClean="0">
                          <a:solidFill>
                            <a:srgbClr val="F2F2F2"/>
                          </a:solidFill>
                          <a:latin typeface="+mn-lt"/>
                        </a:rPr>
                        <a:t> della FC</a:t>
                      </a:r>
                      <a:endParaRPr lang="it-IT" sz="1400" dirty="0">
                        <a:solidFill>
                          <a:srgbClr val="F2F2F2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31" marB="4573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2F2F2"/>
                          </a:solidFill>
                        </a:rPr>
                        <a:t>Non effetto </a:t>
                      </a:r>
                      <a:r>
                        <a:rPr lang="it-IT" sz="1400" baseline="0" dirty="0" smtClean="0">
                          <a:solidFill>
                            <a:srgbClr val="F2F2F2"/>
                          </a:solidFill>
                        </a:rPr>
                        <a:t> su PA</a:t>
                      </a:r>
                      <a:endParaRPr lang="it-IT" sz="1400" dirty="0">
                        <a:solidFill>
                          <a:srgbClr val="F2F2F2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31" marB="4573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2F2F2"/>
                          </a:solidFill>
                        </a:rPr>
                        <a:t>Riduzione domanda di ossigeno </a:t>
                      </a:r>
                      <a:endParaRPr lang="it-IT" sz="1400" dirty="0">
                        <a:solidFill>
                          <a:srgbClr val="F2F2F2"/>
                        </a:solidFill>
                        <a:latin typeface="Arial Narrow" pitchFamily="34" charset="0"/>
                      </a:endParaRPr>
                    </a:p>
                  </a:txBody>
                  <a:tcPr marL="91432" marR="91432" marT="45731" marB="45731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Farmaci antianginosi</a:t>
            </a:r>
            <a:endParaRPr lang="it-IT" sz="48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3838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 bwMode="auto">
          <a:xfrm>
            <a:off x="1043608" y="3501008"/>
            <a:ext cx="57606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Connettore 2 5"/>
          <p:cNvCxnSpPr/>
          <p:nvPr/>
        </p:nvCxnSpPr>
        <p:spPr bwMode="auto">
          <a:xfrm>
            <a:off x="1043608" y="4077072"/>
            <a:ext cx="57606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CasellaDiTesto 6"/>
          <p:cNvSpPr txBox="1"/>
          <p:nvPr/>
        </p:nvSpPr>
        <p:spPr>
          <a:xfrm>
            <a:off x="3796061" y="6237312"/>
            <a:ext cx="5347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2013 ESC </a:t>
            </a:r>
            <a:r>
              <a:rPr lang="it-IT" sz="16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Guidelines</a:t>
            </a:r>
            <a:r>
              <a:rPr lang="it-IT" sz="16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on the management </a:t>
            </a:r>
            <a:r>
              <a:rPr lang="it-IT" sz="16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</a:t>
            </a:r>
            <a:r>
              <a:rPr lang="it-IT" sz="16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6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stable</a:t>
            </a:r>
            <a:r>
              <a:rPr lang="it-IT" sz="16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CAD</a:t>
            </a:r>
            <a:endParaRPr lang="it-IT" sz="16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5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44" y="305013"/>
            <a:ext cx="8111504" cy="586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75856" y="6237312"/>
            <a:ext cx="5347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2013 ESC </a:t>
            </a:r>
            <a:r>
              <a:rPr lang="it-IT" sz="16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Guidelines</a:t>
            </a:r>
            <a:r>
              <a:rPr lang="it-IT" sz="16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on the management </a:t>
            </a:r>
            <a:r>
              <a:rPr lang="it-IT" sz="16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</a:t>
            </a:r>
            <a:r>
              <a:rPr lang="it-IT" sz="16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6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stable</a:t>
            </a:r>
            <a:r>
              <a:rPr lang="it-IT" sz="16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CAD</a:t>
            </a:r>
            <a:endParaRPr lang="it-IT" sz="16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899592" y="2348880"/>
            <a:ext cx="6768752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91264" cy="1493838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Ivabradina</a:t>
            </a:r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21283"/>
          <a:stretch>
            <a:fillRect/>
          </a:stretch>
        </p:blipFill>
        <p:spPr bwMode="auto">
          <a:xfrm>
            <a:off x="680244" y="1890467"/>
            <a:ext cx="7996212" cy="39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1827" name="Object 18"/>
          <p:cNvGraphicFramePr>
            <a:graphicFrameLocks noChangeAspect="1"/>
          </p:cNvGraphicFramePr>
          <p:nvPr/>
        </p:nvGraphicFramePr>
        <p:xfrm>
          <a:off x="3957638" y="1989138"/>
          <a:ext cx="89693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4" name="Photo Editor Photo" r:id="rId5" imgW="12755755" imgH="5047619" progId="">
                  <p:embed/>
                </p:oleObj>
              </mc:Choice>
              <mc:Fallback>
                <p:oleObj name="Photo Editor Photo" r:id="rId5" imgW="12755755" imgH="5047619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133" r="9860" b="22414"/>
                      <a:stretch>
                        <a:fillRect/>
                      </a:stretch>
                    </p:blipFill>
                    <p:spPr bwMode="auto">
                      <a:xfrm>
                        <a:off x="3957638" y="1989138"/>
                        <a:ext cx="896937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8" name="Object 19"/>
          <p:cNvGraphicFramePr>
            <a:graphicFrameLocks noChangeAspect="1"/>
          </p:cNvGraphicFramePr>
          <p:nvPr/>
        </p:nvGraphicFramePr>
        <p:xfrm>
          <a:off x="3578225" y="2486025"/>
          <a:ext cx="3841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5" name="Photo Editor Photo" r:id="rId7" imgW="12755755" imgH="5047619" progId="">
                  <p:embed/>
                </p:oleObj>
              </mc:Choice>
              <mc:Fallback>
                <p:oleObj name="Photo Editor Photo" r:id="rId7" imgW="12755755" imgH="5047619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559" t="33218" r="29581" b="33563"/>
                      <a:stretch>
                        <a:fillRect/>
                      </a:stretch>
                    </p:blipFill>
                    <p:spPr bwMode="auto">
                      <a:xfrm>
                        <a:off x="3578225" y="2486025"/>
                        <a:ext cx="3841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9" name="Object 20"/>
          <p:cNvGraphicFramePr>
            <a:graphicFrameLocks noChangeAspect="1"/>
          </p:cNvGraphicFramePr>
          <p:nvPr/>
        </p:nvGraphicFramePr>
        <p:xfrm>
          <a:off x="4852988" y="2486025"/>
          <a:ext cx="4159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6" name="Photo Editor Photo" r:id="rId8" imgW="12755755" imgH="5047619" progId="">
                  <p:embed/>
                </p:oleObj>
              </mc:Choice>
              <mc:Fallback>
                <p:oleObj name="Photo Editor Photo" r:id="rId8" imgW="12755755" imgH="5047619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747" t="33218" r="29581" b="33563"/>
                      <a:stretch>
                        <a:fillRect/>
                      </a:stretch>
                    </p:blipFill>
                    <p:spPr bwMode="auto">
                      <a:xfrm>
                        <a:off x="4852988" y="2486025"/>
                        <a:ext cx="4159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arentesi graffa chiusa 13"/>
          <p:cNvSpPr/>
          <p:nvPr/>
        </p:nvSpPr>
        <p:spPr bwMode="auto">
          <a:xfrm rot="4484447">
            <a:off x="4566452" y="4706214"/>
            <a:ext cx="653959" cy="1990292"/>
          </a:xfrm>
          <a:prstGeom prst="righ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355977" y="60932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+mn-lt"/>
              </a:rPr>
              <a:t>Depolarizzazione diastolica</a:t>
            </a:r>
            <a:endParaRPr lang="it-IT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508104" y="2852936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Symbol" pitchFamily="18" charset="2"/>
              </a:rPr>
              <a:t>RR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 bwMode="auto">
          <a:xfrm>
            <a:off x="5508104" y="3284984"/>
            <a:ext cx="50405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ttore 2 20"/>
          <p:cNvCxnSpPr/>
          <p:nvPr/>
        </p:nvCxnSpPr>
        <p:spPr bwMode="auto">
          <a:xfrm flipH="1" flipV="1">
            <a:off x="4427984" y="3212976"/>
            <a:ext cx="288032" cy="194421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CasellaDiTesto 21"/>
          <p:cNvSpPr txBox="1"/>
          <p:nvPr/>
        </p:nvSpPr>
        <p:spPr>
          <a:xfrm>
            <a:off x="3635896" y="16288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Canali </a:t>
            </a:r>
            <a:r>
              <a:rPr lang="it-IT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If</a:t>
            </a:r>
            <a:endParaRPr lang="it-IT" sz="24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23528" y="3645024"/>
            <a:ext cx="79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 </a:t>
            </a:r>
            <a:r>
              <a:rPr lang="it-IT" dirty="0" err="1" smtClean="0"/>
              <a:t>mV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971600" y="17728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</a:rPr>
              <a:t>Ivabradina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25" name="Freccia a destra 24"/>
          <p:cNvSpPr/>
          <p:nvPr/>
        </p:nvSpPr>
        <p:spPr bwMode="auto">
          <a:xfrm rot="1061297">
            <a:off x="2725416" y="2170542"/>
            <a:ext cx="1714330" cy="284667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51520" y="1628800"/>
            <a:ext cx="8568952" cy="4401205"/>
          </a:xfrm>
          <a:prstGeom prst="rect">
            <a:avLst/>
          </a:prstGeom>
          <a:solidFill>
            <a:srgbClr val="E70948"/>
          </a:solidFill>
          <a:ln>
            <a:solidFill>
              <a:srgbClr val="E70948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	</a:t>
            </a:r>
            <a:r>
              <a:rPr lang="it-IT" sz="28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Modulazione del canale </a:t>
            </a:r>
            <a:r>
              <a:rPr lang="it-IT" sz="2800" b="1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If</a:t>
            </a:r>
            <a:r>
              <a:rPr lang="it-IT" sz="28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it-IT" sz="2800" b="1" dirty="0" smtClean="0">
                <a:solidFill>
                  <a:schemeClr val="bg2">
                    <a:lumMod val="10000"/>
                    <a:lumOff val="90000"/>
                  </a:schemeClr>
                </a:solidFill>
                <a:sym typeface="Wingdings" pitchFamily="2" charset="2"/>
              </a:rPr>
              <a:t></a:t>
            </a:r>
            <a:r>
              <a:rPr lang="it-IT" sz="28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rallentamento del flusso ionico in entrata e prolungamento del tempo di risalita del potenziale d’azione con una conseguente riduzione della frequenza cardiaca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it-IT" sz="2800" b="1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it-IT" sz="28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	Il blocco dei canali </a:t>
            </a:r>
            <a:r>
              <a:rPr lang="it-IT" sz="2800" b="1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If</a:t>
            </a:r>
            <a:r>
              <a:rPr lang="it-IT" sz="28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da parte dell’</a:t>
            </a:r>
            <a:r>
              <a:rPr lang="it-IT" sz="2800" b="1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ivabradina</a:t>
            </a:r>
            <a:r>
              <a:rPr lang="it-IT" sz="28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è funzione del loro grado di apertura. Tanto maggiore è l’apertura dei canali </a:t>
            </a:r>
            <a:r>
              <a:rPr lang="it-IT" sz="2800" b="1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If</a:t>
            </a:r>
            <a:r>
              <a:rPr lang="it-IT" sz="28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tanto maggiore risulta la frequenza cardiaca e tanto maggiore il  grado di blocco del canale da parte del farmaco</a:t>
            </a:r>
            <a:endParaRPr lang="it-IT" sz="2800" b="1" dirty="0">
              <a:solidFill>
                <a:schemeClr val="bg2">
                  <a:lumMod val="10000"/>
                  <a:lumOff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56639" y="1246949"/>
            <a:ext cx="8068535" cy="638263"/>
          </a:xfrm>
          <a:prstGeom prst="rect">
            <a:avLst/>
          </a:prstGeom>
          <a:noFill/>
          <a:ln w="9360" cap="sq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Inibizione</a:t>
            </a: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dei</a:t>
            </a: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canali</a:t>
            </a: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If : </a:t>
            </a:r>
            <a:r>
              <a:rPr lang="en-GB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relazione</a:t>
            </a: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con </a:t>
            </a:r>
            <a:r>
              <a:rPr lang="en-GB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l’attività</a:t>
            </a: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pacemaker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24175" y="22764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85925" y="225742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05338" y="2762250"/>
            <a:ext cx="2841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11963" y="2762250"/>
            <a:ext cx="2841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605338" y="2762250"/>
            <a:ext cx="2841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811963" y="2762250"/>
            <a:ext cx="2841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" b="252"/>
          <a:stretch>
            <a:fillRect/>
          </a:stretch>
        </p:blipFill>
        <p:spPr bwMode="auto">
          <a:xfrm>
            <a:off x="300182" y="1981775"/>
            <a:ext cx="3810318" cy="43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68" b="2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52400" y="6553200"/>
            <a:ext cx="260974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1400" b="1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Mangoni</a:t>
            </a:r>
            <a:r>
              <a:rPr lang="en-GB" sz="1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ME et al, ESC 2006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386063" y="2649931"/>
            <a:ext cx="4375350" cy="29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110000"/>
              </a:lnSpc>
              <a:spcBef>
                <a:spcPts val="1250"/>
              </a:spcBef>
              <a:buClrTx/>
              <a:buSzPct val="200000"/>
              <a:buFontTx/>
              <a:buNone/>
            </a:pP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Ivabradina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è un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inibitore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selettivo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e </a:t>
            </a:r>
            <a:r>
              <a:rPr lang="en-GB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specifico</a:t>
            </a:r>
            <a:r>
              <a:rPr lang="en-GB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dei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canali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If  </a:t>
            </a:r>
          </a:p>
          <a:p>
            <a:pPr>
              <a:lnSpc>
                <a:spcPct val="110000"/>
              </a:lnSpc>
              <a:spcBef>
                <a:spcPts val="1250"/>
              </a:spcBef>
              <a:buClr>
                <a:srgbClr val="CCFFFF"/>
              </a:buClr>
              <a:buSzPct val="200000"/>
            </a:pPr>
            <a:r>
              <a:rPr lang="en-GB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Non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agisce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sugli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altri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canali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(L &amp; T-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canali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del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Ca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,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canali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del K) </a:t>
            </a:r>
          </a:p>
          <a:p>
            <a:pPr>
              <a:lnSpc>
                <a:spcPct val="110000"/>
              </a:lnSpc>
              <a:spcBef>
                <a:spcPts val="1250"/>
              </a:spcBef>
              <a:buClr>
                <a:srgbClr val="CCFFFF"/>
              </a:buClr>
              <a:buSzPct val="200000"/>
            </a:pPr>
            <a:r>
              <a:rPr lang="en-GB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Il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completo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blocco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dei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canali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porta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ad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una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riduzione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della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FC di ~30</a:t>
            </a:r>
            <a:r>
              <a:rPr lang="en-GB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%</a:t>
            </a:r>
          </a:p>
          <a:p>
            <a:pPr>
              <a:lnSpc>
                <a:spcPct val="110000"/>
              </a:lnSpc>
              <a:spcBef>
                <a:spcPts val="1250"/>
              </a:spcBef>
              <a:buClr>
                <a:srgbClr val="CCFFFF"/>
              </a:buClr>
              <a:buSzPct val="200000"/>
            </a:pPr>
            <a:r>
              <a:rPr lang="en-GB" sz="2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Effetto</a:t>
            </a:r>
            <a:r>
              <a:rPr lang="en-GB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plateau </a:t>
            </a:r>
            <a:r>
              <a:rPr lang="en-GB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sulla</a:t>
            </a:r>
            <a:r>
              <a:rPr lang="en-GB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FC</a:t>
            </a:r>
            <a:endParaRPr lang="en-GB" sz="20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52120" y="233680"/>
            <a:ext cx="6863080" cy="689956"/>
          </a:xfrm>
          <a:prstGeom prst="rect">
            <a:avLst/>
          </a:prstGeom>
          <a:ln/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IVABRADINA: </a:t>
            </a:r>
            <a:r>
              <a:rPr lang="en-US" sz="3200" dirty="0" err="1" smtClean="0"/>
              <a:t>meccanismo</a:t>
            </a:r>
            <a:r>
              <a:rPr lang="en-US" sz="3200" dirty="0" smtClean="0"/>
              <a:t> </a:t>
            </a:r>
            <a:r>
              <a:rPr lang="en-US" sz="3200" dirty="0" err="1" smtClean="0"/>
              <a:t>d’azione</a:t>
            </a:r>
            <a:endParaRPr lang="en-US" sz="3200" baseline="-25000" dirty="0"/>
          </a:p>
        </p:txBody>
      </p:sp>
      <p:grpSp>
        <p:nvGrpSpPr>
          <p:cNvPr id="14" name="Gruppo 13"/>
          <p:cNvGrpSpPr/>
          <p:nvPr/>
        </p:nvGrpSpPr>
        <p:grpSpPr>
          <a:xfrm>
            <a:off x="300182" y="115455"/>
            <a:ext cx="8461231" cy="1902370"/>
            <a:chOff x="300182" y="115455"/>
            <a:chExt cx="8461231" cy="1902370"/>
          </a:xfrm>
        </p:grpSpPr>
        <p:cxnSp>
          <p:nvCxnSpPr>
            <p:cNvPr id="15" name="Connettore 1 14"/>
            <p:cNvCxnSpPr/>
            <p:nvPr/>
          </p:nvCxnSpPr>
          <p:spPr>
            <a:xfrm>
              <a:off x="457200" y="115455"/>
              <a:ext cx="0" cy="9813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300182" y="923636"/>
              <a:ext cx="35906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6457001" y="1323841"/>
              <a:ext cx="2304412" cy="130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8525735" y="1114337"/>
              <a:ext cx="13093" cy="903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9921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411701" y="1641189"/>
            <a:ext cx="7961910" cy="4328398"/>
            <a:chOff x="248" y="1162"/>
            <a:chExt cx="5263" cy="2443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auto">
            <a:xfrm>
              <a:off x="248" y="1162"/>
              <a:ext cx="5263" cy="2443"/>
            </a:xfrm>
            <a:prstGeom prst="rect">
              <a:avLst/>
            </a:prstGeom>
            <a:solidFill>
              <a:srgbClr val="C0C0C0"/>
            </a:solidFill>
            <a:ln w="38160" cap="sq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4489" y="1179"/>
              <a:ext cx="1003" cy="2410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2347" y="1244"/>
              <a:ext cx="79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600" b="1">
                  <a:solidFill>
                    <a:srgbClr val="00004E"/>
                  </a:solidFill>
                  <a:cs typeface="Arial" charset="0"/>
                </a:rPr>
                <a:t>β-bloccanti</a:t>
              </a:r>
            </a:p>
          </p:txBody>
        </p:sp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312" y="1677"/>
              <a:ext cx="15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b="1">
                  <a:solidFill>
                    <a:srgbClr val="00004E"/>
                  </a:solidFill>
                </a:rPr>
                <a:t>Frequenza cardiaca</a:t>
              </a:r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312" y="2448"/>
              <a:ext cx="16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b="1">
                  <a:solidFill>
                    <a:srgbClr val="00004E"/>
                  </a:solidFill>
                </a:rPr>
                <a:t>Conduzione cardiaca</a:t>
              </a: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312" y="2869"/>
              <a:ext cx="16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b="1">
                  <a:solidFill>
                    <a:srgbClr val="00004E"/>
                  </a:solidFill>
                </a:rPr>
                <a:t>Eccitabilità cardiaca</a:t>
              </a: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2664" y="1690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00004E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312" y="2044"/>
              <a:ext cx="16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b="1">
                  <a:solidFill>
                    <a:srgbClr val="00004E"/>
                  </a:solidFill>
                </a:rPr>
                <a:t>Contrattilità cardiaca</a:t>
              </a: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312" y="3283"/>
              <a:ext cx="19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b="1">
                  <a:solidFill>
                    <a:srgbClr val="00004E"/>
                  </a:solidFill>
                </a:rPr>
                <a:t>Pressione arteriosa</a:t>
              </a: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2618" y="2077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00004E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4948" y="1690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FFFF00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2618" y="2901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00004E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2618" y="2477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00004E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2618" y="3307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00004E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3759" y="1678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00004E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3758" y="2067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00004E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3758" y="2475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00004E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3759" y="3301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00004E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48" name="Text Box 20"/>
            <p:cNvSpPr txBox="1">
              <a:spLocks noChangeArrowheads="1"/>
            </p:cNvSpPr>
            <p:nvPr/>
          </p:nvSpPr>
          <p:spPr bwMode="auto">
            <a:xfrm>
              <a:off x="2520" y="1690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00004E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4792" y="1690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FFFF00"/>
                  </a:solidFill>
                  <a:latin typeface="Wingdings 3" charset="0"/>
                  <a:cs typeface="Wingdings 3" charset="0"/>
                </a:rPr>
                <a:t></a:t>
              </a:r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3471" y="1180"/>
              <a:ext cx="78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sz="1600" b="1">
                  <a:solidFill>
                    <a:srgbClr val="00004E"/>
                  </a:solidFill>
                </a:rPr>
                <a:t> Verapamil </a:t>
              </a:r>
            </a:p>
            <a:p>
              <a:pPr algn="ctr">
                <a:buClrTx/>
                <a:buFontTx/>
                <a:buNone/>
              </a:pPr>
              <a:r>
                <a:rPr lang="fr-FR" sz="1600" b="1">
                  <a:solidFill>
                    <a:srgbClr val="00004E"/>
                  </a:solidFill>
                </a:rPr>
                <a:t>Diltiazem</a:t>
              </a:r>
            </a:p>
          </p:txBody>
        </p: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4876" y="2057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FFFF00"/>
                  </a:solidFill>
                  <a:cs typeface="Arial" charset="0"/>
                </a:rPr>
                <a:t>Ø</a:t>
              </a:r>
            </a:p>
          </p:txBody>
        </p:sp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4876" y="2465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FFFF00"/>
                  </a:solidFill>
                  <a:cs typeface="Arial" charset="0"/>
                </a:rPr>
                <a:t>Ø</a:t>
              </a:r>
            </a:p>
          </p:txBody>
        </p:sp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4876" y="3289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FFFF00"/>
                  </a:solidFill>
                  <a:cs typeface="Arial" charset="0"/>
                </a:rPr>
                <a:t>Ø</a:t>
              </a:r>
            </a:p>
          </p:txBody>
        </p:sp>
        <p:sp>
          <p:nvSpPr>
            <p:cNvPr id="22554" name="Text Box 26"/>
            <p:cNvSpPr txBox="1">
              <a:spLocks noChangeArrowheads="1"/>
            </p:cNvSpPr>
            <p:nvPr/>
          </p:nvSpPr>
          <p:spPr bwMode="auto">
            <a:xfrm>
              <a:off x="4876" y="2871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FFFF00"/>
                  </a:solidFill>
                  <a:cs typeface="Arial" charset="0"/>
                </a:rPr>
                <a:t>Ø</a:t>
              </a:r>
            </a:p>
          </p:txBody>
        </p:sp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3766" y="2876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>
                  <a:solidFill>
                    <a:srgbClr val="00004E"/>
                  </a:solidFill>
                  <a:cs typeface="Arial" charset="0"/>
                </a:rPr>
                <a:t>Ø</a:t>
              </a: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4543" y="1227"/>
              <a:ext cx="919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b="1" dirty="0" err="1" smtClean="0">
                  <a:solidFill>
                    <a:srgbClr val="FFFF00"/>
                  </a:solidFill>
                </a:rPr>
                <a:t>Ivabradina</a:t>
              </a:r>
              <a:r>
                <a:rPr lang="en-US" b="1" baseline="30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®</a:t>
              </a:r>
              <a:endParaRPr lang="en-US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endParaRPr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auto">
            <a:xfrm>
              <a:off x="256" y="1558"/>
              <a:ext cx="5239" cy="0"/>
            </a:xfrm>
            <a:prstGeom prst="line">
              <a:avLst/>
            </a:prstGeom>
            <a:noFill/>
            <a:ln w="9525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256" y="2374"/>
              <a:ext cx="5239" cy="0"/>
            </a:xfrm>
            <a:prstGeom prst="line">
              <a:avLst/>
            </a:prstGeom>
            <a:noFill/>
            <a:ln w="9525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>
              <a:off x="272" y="2790"/>
              <a:ext cx="5239" cy="0"/>
            </a:xfrm>
            <a:prstGeom prst="line">
              <a:avLst/>
            </a:prstGeom>
            <a:noFill/>
            <a:ln w="9525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>
              <a:off x="272" y="3190"/>
              <a:ext cx="5239" cy="0"/>
            </a:xfrm>
            <a:prstGeom prst="line">
              <a:avLst/>
            </a:prstGeom>
            <a:noFill/>
            <a:ln w="9525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 flipH="1" flipV="1">
              <a:off x="3335" y="1173"/>
              <a:ext cx="5" cy="2401"/>
            </a:xfrm>
            <a:prstGeom prst="line">
              <a:avLst/>
            </a:prstGeom>
            <a:noFill/>
            <a:ln w="9525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 flipH="1" flipV="1">
              <a:off x="2171" y="1173"/>
              <a:ext cx="5" cy="2389"/>
            </a:xfrm>
            <a:prstGeom prst="line">
              <a:avLst/>
            </a:prstGeom>
            <a:noFill/>
            <a:ln w="9525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>
              <a:off x="268" y="1966"/>
              <a:ext cx="5239" cy="0"/>
            </a:xfrm>
            <a:prstGeom prst="line">
              <a:avLst/>
            </a:prstGeom>
            <a:noFill/>
            <a:ln w="9525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" name="Rectangle 4"/>
          <p:cNvSpPr txBox="1">
            <a:spLocks noChangeArrowheads="1"/>
          </p:cNvSpPr>
          <p:nvPr/>
        </p:nvSpPr>
        <p:spPr>
          <a:xfrm>
            <a:off x="452120" y="233680"/>
            <a:ext cx="6863080" cy="689956"/>
          </a:xfrm>
          <a:prstGeom prst="rect">
            <a:avLst/>
          </a:prstGeom>
          <a:ln/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IVABRADINA: </a:t>
            </a:r>
            <a:r>
              <a:rPr lang="en-US" sz="3200" dirty="0" err="1" smtClean="0"/>
              <a:t>profilo</a:t>
            </a:r>
            <a:r>
              <a:rPr lang="en-US" sz="3200" dirty="0" smtClean="0"/>
              <a:t> di </a:t>
            </a:r>
            <a:r>
              <a:rPr lang="en-US" sz="3200" dirty="0" err="1" smtClean="0"/>
              <a:t>tollerabilità</a:t>
            </a:r>
            <a:endParaRPr lang="en-US" sz="3200" baseline="-25000" dirty="0"/>
          </a:p>
        </p:txBody>
      </p:sp>
      <p:grpSp>
        <p:nvGrpSpPr>
          <p:cNvPr id="46" name="Gruppo 45"/>
          <p:cNvGrpSpPr/>
          <p:nvPr/>
        </p:nvGrpSpPr>
        <p:grpSpPr>
          <a:xfrm>
            <a:off x="300182" y="115455"/>
            <a:ext cx="8461231" cy="1902370"/>
            <a:chOff x="300182" y="115455"/>
            <a:chExt cx="8461231" cy="1902370"/>
          </a:xfrm>
        </p:grpSpPr>
        <p:cxnSp>
          <p:nvCxnSpPr>
            <p:cNvPr id="47" name="Connettore 1 46"/>
            <p:cNvCxnSpPr/>
            <p:nvPr/>
          </p:nvCxnSpPr>
          <p:spPr>
            <a:xfrm>
              <a:off x="457200" y="115455"/>
              <a:ext cx="0" cy="9813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>
              <a:off x="300182" y="923636"/>
              <a:ext cx="35906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/>
          </p:nvCxnSpPr>
          <p:spPr>
            <a:xfrm>
              <a:off x="6457001" y="1323841"/>
              <a:ext cx="2304412" cy="130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>
              <a:off x="8525735" y="1114337"/>
              <a:ext cx="13093" cy="903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743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692696"/>
            <a:ext cx="3240360" cy="5760640"/>
          </a:xfrm>
        </p:spPr>
        <p:txBody>
          <a:bodyPr/>
          <a:lstStyle/>
          <a:p>
            <a:pPr defTabSz="414338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INCREMENTO DEL TEMPO ALLA COMPARSA </a:t>
            </a:r>
            <a:b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 UN SOTTOLIVELLAMENTO DI 1 MM DEL TRATTO ST (A) E  DEL TEMPO ALLA COMPARSA DI ANGINA (B) DURANTE TEST ERGOMETRICO, IN PAZIENTI TRATTATI CON IVABRADINA RISPETTO A PLACEBO </a:t>
            </a:r>
            <a:r>
              <a:rPr lang="en-GB" sz="4800" b="1" dirty="0" smtClean="0">
                <a:solidFill>
                  <a:srgbClr val="35006D"/>
                </a:solidFill>
              </a:rPr>
              <a:t/>
            </a:r>
            <a:br>
              <a:rPr lang="en-GB" sz="4800" b="1" dirty="0" smtClean="0">
                <a:solidFill>
                  <a:srgbClr val="35006D"/>
                </a:solidFill>
              </a:rPr>
            </a:br>
            <a:endParaRPr lang="it-IT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710768" cy="5904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612576" y="6237312"/>
            <a:ext cx="7057280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Borer J S et al. Circulation 2003;107:817-823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76072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636912"/>
            <a:ext cx="55446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323528" y="3068960"/>
            <a:ext cx="7848872" cy="461665"/>
          </a:xfrm>
          <a:prstGeom prst="rect">
            <a:avLst/>
          </a:prstGeom>
          <a:solidFill>
            <a:srgbClr val="E70948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+mj-lt"/>
              </a:rPr>
              <a:t>Pazienti con angina stabile o sintomi correlati a coronaropatia</a:t>
            </a:r>
            <a:endParaRPr lang="it-IT" sz="24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27584" y="3645024"/>
            <a:ext cx="7344816" cy="830997"/>
          </a:xfrm>
          <a:prstGeom prst="rect">
            <a:avLst/>
          </a:prstGeom>
          <a:solidFill>
            <a:srgbClr val="E70948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+mj-lt"/>
              </a:rPr>
              <a:t>Pazienti con coronaropatia nota divenuti asintomatici con la terapia e che necessitano di regolare </a:t>
            </a:r>
            <a:r>
              <a:rPr lang="it-IT" sz="2400" dirty="0" err="1" smtClean="0">
                <a:latin typeface="+mj-lt"/>
              </a:rPr>
              <a:t>follow</a:t>
            </a:r>
            <a:r>
              <a:rPr lang="it-IT" sz="2400" dirty="0" smtClean="0">
                <a:latin typeface="+mj-lt"/>
              </a:rPr>
              <a:t> up</a:t>
            </a:r>
            <a:endParaRPr lang="it-IT" sz="2400" dirty="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31640" y="4581128"/>
            <a:ext cx="6959854" cy="830997"/>
          </a:xfrm>
          <a:prstGeom prst="rect">
            <a:avLst/>
          </a:prstGeom>
          <a:solidFill>
            <a:srgbClr val="E70948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Pazienti che presentano sintomi per la prima volta ma </a:t>
            </a:r>
          </a:p>
          <a:p>
            <a:r>
              <a:rPr lang="it-IT" sz="2400" dirty="0">
                <a:latin typeface="+mj-lt"/>
              </a:rPr>
              <a:t>c</a:t>
            </a:r>
            <a:r>
              <a:rPr lang="it-IT" sz="2400" dirty="0" smtClean="0">
                <a:latin typeface="+mj-lt"/>
              </a:rPr>
              <a:t>onsiderati già in fase cronica stabile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147248" cy="1493838"/>
          </a:xfrm>
        </p:spPr>
        <p:txBody>
          <a:bodyPr/>
          <a:lstStyle/>
          <a:p>
            <a:pPr algn="ctr"/>
            <a:r>
              <a:rPr lang="it-IT" sz="3600" dirty="0" smtClean="0"/>
              <a:t>Efficacia anti-ischemica di </a:t>
            </a:r>
            <a:r>
              <a:rPr lang="it-IT" sz="3600" dirty="0" err="1" smtClean="0"/>
              <a:t>Ivabradina</a:t>
            </a:r>
            <a:r>
              <a:rPr lang="it-IT" sz="3600" dirty="0" smtClean="0"/>
              <a:t> associata a betabloccante</a:t>
            </a:r>
            <a:endParaRPr lang="it-IT" sz="3600" dirty="0"/>
          </a:p>
        </p:txBody>
      </p:sp>
      <p:pic>
        <p:nvPicPr>
          <p:cNvPr id="4" name="Segnaposto contenuto 3" descr="3-2009-Immagine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434805" cy="492670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va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984776" cy="439522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98425"/>
            <a:ext cx="2602632" cy="954311"/>
          </a:xfrm>
        </p:spPr>
        <p:txBody>
          <a:bodyPr/>
          <a:lstStyle/>
          <a:p>
            <a:r>
              <a:rPr lang="it-IT" dirty="0" smtClean="0"/>
              <a:t>             Studio </a:t>
            </a:r>
            <a:endParaRPr lang="it-IT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idx="1"/>
          </p:nvPr>
        </p:nvSpPr>
        <p:spPr bwMode="auto">
          <a:xfrm>
            <a:off x="457201" y="1600201"/>
            <a:ext cx="3610744" cy="1959320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1800" b="1" i="1" dirty="0" err="1">
                <a:solidFill>
                  <a:srgbClr val="FF0000"/>
                </a:solidFill>
              </a:rPr>
              <a:t>Popolazione</a:t>
            </a:r>
            <a:r>
              <a:rPr lang="fr-FR" sz="1800" i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CAD e 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LVD</a:t>
            </a:r>
            <a:endParaRPr lang="fr-FR" sz="18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sym typeface="Symbol" pitchFamily="18" charset="2"/>
              </a:rPr>
              <a:t></a:t>
            </a: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55 </a:t>
            </a:r>
            <a:r>
              <a:rPr lang="fr-FR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anni</a:t>
            </a: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o </a:t>
            </a:r>
            <a:r>
              <a:rPr lang="fr-FR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diabetici</a:t>
            </a: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&gt; 18 </a:t>
            </a:r>
            <a:r>
              <a:rPr lang="fr-FR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anni</a:t>
            </a:r>
            <a:endParaRPr lang="fr-FR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CAD </a:t>
            </a:r>
            <a:r>
              <a:rPr lang="fr-FR" sz="1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documentata</a:t>
            </a:r>
            <a:endParaRPr lang="fr-FR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1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razione</a:t>
            </a:r>
            <a:r>
              <a:rPr lang="fr-FR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 d</a:t>
            </a:r>
            <a:r>
              <a:rPr lang="fr-FR" altLang="it-IT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’</a:t>
            </a:r>
            <a:r>
              <a:rPr lang="fr-FR" sz="1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eiezione</a:t>
            </a:r>
            <a:r>
              <a:rPr lang="fr-FR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 </a:t>
            </a: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&lt; 40%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FC </a:t>
            </a: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sym typeface="Symbol" pitchFamily="18" charset="2"/>
              </a:rPr>
              <a:t> 60 </a:t>
            </a:r>
            <a:r>
              <a:rPr lang="fr-FR" sz="1600" dirty="0" err="1">
                <a:solidFill>
                  <a:schemeClr val="accent2">
                    <a:lumMod val="20000"/>
                    <a:lumOff val="80000"/>
                  </a:schemeClr>
                </a:solidFill>
                <a:sym typeface="Symbol" pitchFamily="18" charset="2"/>
              </a:rPr>
              <a:t>bpm</a:t>
            </a: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355976" y="1628801"/>
            <a:ext cx="4392488" cy="158417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1800" b="1" i="1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Metodi</a:t>
            </a:r>
            <a:r>
              <a:rPr lang="fr-FR" b="1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endParaRPr lang="fr-FR" sz="1800" b="1" i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1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Eventi</a:t>
            </a: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11%, n=950, RRR: 19%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1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Potere</a:t>
            </a: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statistico</a:t>
            </a: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: 90%; alpha </a:t>
            </a:r>
            <a:r>
              <a:rPr lang="fr-FR" sz="1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bilat</a:t>
            </a: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. 5%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Arial" charset="0"/>
              </a:rPr>
              <a:t>Media di </a:t>
            </a:r>
            <a:r>
              <a:rPr lang="fr-FR" sz="1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Arial" charset="0"/>
              </a:rPr>
              <a:t>follow</a:t>
            </a: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Arial" charset="0"/>
              </a:rPr>
              <a:t>-up:  2.25 </a:t>
            </a:r>
            <a:r>
              <a:rPr lang="fr-FR" sz="1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charset="0"/>
                <a:ea typeface="ＭＳ Ｐゴシック" charset="0"/>
                <a:cs typeface="Arial" charset="0"/>
              </a:rPr>
              <a:t>anni</a:t>
            </a:r>
            <a:endParaRPr lang="fr-FR" sz="1600" dirty="0">
              <a:solidFill>
                <a:schemeClr val="accent2">
                  <a:lumMod val="20000"/>
                  <a:lumOff val="80000"/>
                </a:schemeClr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fr-FR" sz="1600" dirty="0">
              <a:solidFill>
                <a:schemeClr val="bg1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187624" y="4365104"/>
            <a:ext cx="6660976" cy="154503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  <a:effectLst>
            <a:prstShdw prst="shdw17" dist="17961" dir="2700000">
              <a:srgbClr val="997A00">
                <a:alpha val="74997"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2400" b="1" i="1" dirty="0" err="1">
                <a:solidFill>
                  <a:srgbClr val="FFFF00"/>
                </a:solidFill>
              </a:rPr>
              <a:t>Endpoint</a:t>
            </a:r>
            <a:r>
              <a:rPr lang="fr-FR" sz="2400" b="1" i="1" dirty="0">
                <a:solidFill>
                  <a:srgbClr val="FFFF00"/>
                </a:solidFill>
              </a:rPr>
              <a:t> </a:t>
            </a:r>
            <a:r>
              <a:rPr lang="fr-FR" sz="2400" b="1" i="1" dirty="0" err="1">
                <a:solidFill>
                  <a:srgbClr val="FFFF00"/>
                </a:solidFill>
              </a:rPr>
              <a:t>primario</a:t>
            </a:r>
            <a:r>
              <a:rPr lang="fr-FR" sz="2400" b="1" i="1" dirty="0">
                <a:solidFill>
                  <a:srgbClr val="FFFF00"/>
                </a:solidFill>
              </a:rPr>
              <a:t> </a:t>
            </a:r>
            <a:r>
              <a:rPr lang="fr-FR" sz="2400" b="1" i="1" dirty="0" err="1">
                <a:solidFill>
                  <a:srgbClr val="FFFF00"/>
                </a:solidFill>
              </a:rPr>
              <a:t>combinato</a:t>
            </a:r>
            <a:endParaRPr lang="fr-FR" sz="24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FF00"/>
                </a:solidFill>
              </a:rPr>
              <a:t>Morte </a:t>
            </a:r>
            <a:r>
              <a:rPr lang="fr-FR" sz="1600" dirty="0" err="1">
                <a:solidFill>
                  <a:srgbClr val="FFFF00"/>
                </a:solidFill>
              </a:rPr>
              <a:t>cardiovascolare</a:t>
            </a:r>
            <a:endParaRPr lang="fr-FR" sz="16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600" dirty="0" err="1" smtClean="0">
                <a:solidFill>
                  <a:srgbClr val="FFFF00"/>
                </a:solidFill>
              </a:rPr>
              <a:t>Ricovero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ospedaliero</a:t>
            </a:r>
            <a:r>
              <a:rPr lang="fr-FR" sz="1600" dirty="0">
                <a:solidFill>
                  <a:srgbClr val="FFFF00"/>
                </a:solidFill>
              </a:rPr>
              <a:t> per </a:t>
            </a:r>
            <a:r>
              <a:rPr lang="fr-FR" sz="1600" dirty="0" err="1">
                <a:solidFill>
                  <a:srgbClr val="FFFF00"/>
                </a:solidFill>
              </a:rPr>
              <a:t>infarto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acuto</a:t>
            </a:r>
            <a:endParaRPr lang="fr-FR" sz="16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600" dirty="0" err="1" smtClean="0">
                <a:solidFill>
                  <a:srgbClr val="FFFF00"/>
                </a:solidFill>
              </a:rPr>
              <a:t>Ricovero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ospedaliero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>
                <a:solidFill>
                  <a:srgbClr val="FFFF00"/>
                </a:solidFill>
                <a:cs typeface="Arial" pitchFamily="34" charset="0"/>
              </a:rPr>
              <a:t>per </a:t>
            </a:r>
            <a:r>
              <a:rPr lang="fr-FR" sz="1600" dirty="0" err="1">
                <a:solidFill>
                  <a:srgbClr val="FFFF00"/>
                </a:solidFill>
                <a:cs typeface="Arial" pitchFamily="34" charset="0"/>
              </a:rPr>
              <a:t>insorgenza</a:t>
            </a:r>
            <a:r>
              <a:rPr lang="fr-FR" sz="1600" dirty="0">
                <a:solidFill>
                  <a:srgbClr val="FFFF00"/>
                </a:solidFill>
                <a:cs typeface="Arial" pitchFamily="34" charset="0"/>
              </a:rPr>
              <a:t> o </a:t>
            </a:r>
            <a:r>
              <a:rPr lang="fr-FR" sz="1600" dirty="0" err="1">
                <a:solidFill>
                  <a:srgbClr val="FFFF00"/>
                </a:solidFill>
                <a:cs typeface="Arial" pitchFamily="34" charset="0"/>
              </a:rPr>
              <a:t>peggioramento</a:t>
            </a:r>
            <a:r>
              <a:rPr lang="fr-FR" sz="1600" dirty="0">
                <a:solidFill>
                  <a:srgbClr val="FFFF00"/>
                </a:solidFill>
                <a:cs typeface="Arial" pitchFamily="34" charset="0"/>
              </a:rPr>
              <a:t> di </a:t>
            </a:r>
            <a:r>
              <a:rPr lang="fr-FR" sz="1600" dirty="0" err="1">
                <a:solidFill>
                  <a:srgbClr val="FFFF00"/>
                </a:solidFill>
                <a:cs typeface="Arial" pitchFamily="34" charset="0"/>
              </a:rPr>
              <a:t>insufficienza</a:t>
            </a:r>
            <a:r>
              <a:rPr lang="fr-FR" sz="1600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fr-FR" sz="1600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  <a:cs typeface="Arial" pitchFamily="34" charset="0"/>
              </a:rPr>
              <a:t>cardiaca</a:t>
            </a:r>
            <a:endParaRPr lang="fr-FR" sz="1600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11" name="Immagine 10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620688"/>
            <a:ext cx="6552728" cy="7239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89325" y="3398838"/>
            <a:ext cx="6350" cy="23812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02970" y="76200"/>
            <a:ext cx="63410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On primary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composite end point</a:t>
            </a:r>
            <a:endParaRPr lang="fr-FR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7400" y="2832100"/>
            <a:ext cx="3086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accent5">
                    <a:lumMod val="20000"/>
                    <a:lumOff val="80000"/>
                  </a:schemeClr>
                </a:solidFill>
              </a:rPr>
              <a:t>HR (95% CI), 0.76 (0.58–1.00), </a:t>
            </a:r>
            <a:r>
              <a:rPr lang="en-GB" sz="1600" b="1" i="1">
                <a:solidFill>
                  <a:schemeClr val="accent5">
                    <a:lumMod val="20000"/>
                    <a:lumOff val="80000"/>
                  </a:schemeClr>
                </a:solidFill>
              </a:rPr>
              <a:t>P</a:t>
            </a:r>
            <a:r>
              <a:rPr lang="en-GB" sz="1600" b="1">
                <a:solidFill>
                  <a:schemeClr val="accent5">
                    <a:lumMod val="20000"/>
                    <a:lumOff val="80000"/>
                  </a:schemeClr>
                </a:solidFill>
              </a:rPr>
              <a:t>=0.05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74875" y="5708650"/>
            <a:ext cx="663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Years</a:t>
            </a:r>
            <a:endParaRPr lang="en-US" sz="1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00675" y="2757488"/>
            <a:ext cx="2462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HR (95% CI), </a:t>
            </a:r>
          </a:p>
          <a:p>
            <a:pPr eaLnBrk="1" hangingPunct="1"/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0.69 (0.47–1.01), </a:t>
            </a:r>
            <a:r>
              <a:rPr lang="en-GB" sz="16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=0.06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81800" y="5708650"/>
            <a:ext cx="663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Years</a:t>
            </a:r>
            <a:endParaRPr lang="en-US" sz="1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65163" y="2781300"/>
            <a:ext cx="1587" cy="269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20713" y="5476875"/>
            <a:ext cx="44450" cy="3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20713" y="5030788"/>
            <a:ext cx="44450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20713" y="4581525"/>
            <a:ext cx="44450" cy="3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20713" y="4135438"/>
            <a:ext cx="44450" cy="3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20713" y="3676650"/>
            <a:ext cx="44450" cy="3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20713" y="3227388"/>
            <a:ext cx="44450" cy="3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20713" y="2781300"/>
            <a:ext cx="44450" cy="3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65163" y="5476875"/>
            <a:ext cx="35877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665163" y="5476875"/>
            <a:ext cx="1587" cy="730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1566863" y="5476875"/>
            <a:ext cx="1587" cy="730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459038" y="5476875"/>
            <a:ext cx="3175" cy="730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3360738" y="5476875"/>
            <a:ext cx="1587" cy="730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252913" y="5476875"/>
            <a:ext cx="1587" cy="730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81038" y="4219575"/>
            <a:ext cx="3571875" cy="1257300"/>
          </a:xfrm>
          <a:custGeom>
            <a:avLst/>
            <a:gdLst>
              <a:gd name="T0" fmla="*/ 2147483647 w 480"/>
              <a:gd name="T1" fmla="*/ 2147483647 h 104"/>
              <a:gd name="T2" fmla="*/ 2147483647 w 480"/>
              <a:gd name="T3" fmla="*/ 2147483647 h 104"/>
              <a:gd name="T4" fmla="*/ 2147483647 w 480"/>
              <a:gd name="T5" fmla="*/ 2147483647 h 104"/>
              <a:gd name="T6" fmla="*/ 2147483647 w 480"/>
              <a:gd name="T7" fmla="*/ 2147483647 h 104"/>
              <a:gd name="T8" fmla="*/ 2147483647 w 480"/>
              <a:gd name="T9" fmla="*/ 2147483647 h 104"/>
              <a:gd name="T10" fmla="*/ 2147483647 w 480"/>
              <a:gd name="T11" fmla="*/ 2147483647 h 104"/>
              <a:gd name="T12" fmla="*/ 2147483647 w 480"/>
              <a:gd name="T13" fmla="*/ 2147483647 h 104"/>
              <a:gd name="T14" fmla="*/ 2147483647 w 480"/>
              <a:gd name="T15" fmla="*/ 2147483647 h 104"/>
              <a:gd name="T16" fmla="*/ 2147483647 w 480"/>
              <a:gd name="T17" fmla="*/ 2147483647 h 104"/>
              <a:gd name="T18" fmla="*/ 2147483647 w 480"/>
              <a:gd name="T19" fmla="*/ 2147483647 h 104"/>
              <a:gd name="T20" fmla="*/ 2147483647 w 480"/>
              <a:gd name="T21" fmla="*/ 2147483647 h 104"/>
              <a:gd name="T22" fmla="*/ 2147483647 w 480"/>
              <a:gd name="T23" fmla="*/ 2147483647 h 104"/>
              <a:gd name="T24" fmla="*/ 2147483647 w 480"/>
              <a:gd name="T25" fmla="*/ 2147483647 h 104"/>
              <a:gd name="T26" fmla="*/ 2147483647 w 480"/>
              <a:gd name="T27" fmla="*/ 2147483647 h 104"/>
              <a:gd name="T28" fmla="*/ 2147483647 w 480"/>
              <a:gd name="T29" fmla="*/ 2147483647 h 104"/>
              <a:gd name="T30" fmla="*/ 2147483647 w 480"/>
              <a:gd name="T31" fmla="*/ 2147483647 h 104"/>
              <a:gd name="T32" fmla="*/ 2147483647 w 480"/>
              <a:gd name="T33" fmla="*/ 2147483647 h 104"/>
              <a:gd name="T34" fmla="*/ 2147483647 w 480"/>
              <a:gd name="T35" fmla="*/ 2147483647 h 104"/>
              <a:gd name="T36" fmla="*/ 2147483647 w 480"/>
              <a:gd name="T37" fmla="*/ 2147483647 h 104"/>
              <a:gd name="T38" fmla="*/ 2147483647 w 480"/>
              <a:gd name="T39" fmla="*/ 2147483647 h 104"/>
              <a:gd name="T40" fmla="*/ 2147483647 w 480"/>
              <a:gd name="T41" fmla="*/ 2147483647 h 104"/>
              <a:gd name="T42" fmla="*/ 2147483647 w 480"/>
              <a:gd name="T43" fmla="*/ 2147483647 h 104"/>
              <a:gd name="T44" fmla="*/ 2147483647 w 480"/>
              <a:gd name="T45" fmla="*/ 2147483647 h 104"/>
              <a:gd name="T46" fmla="*/ 2147483647 w 480"/>
              <a:gd name="T47" fmla="*/ 2147483647 h 104"/>
              <a:gd name="T48" fmla="*/ 2147483647 w 480"/>
              <a:gd name="T49" fmla="*/ 2147483647 h 104"/>
              <a:gd name="T50" fmla="*/ 2147483647 w 480"/>
              <a:gd name="T51" fmla="*/ 2147483647 h 104"/>
              <a:gd name="T52" fmla="*/ 2147483647 w 480"/>
              <a:gd name="T53" fmla="*/ 2147483647 h 104"/>
              <a:gd name="T54" fmla="*/ 2147483647 w 480"/>
              <a:gd name="T55" fmla="*/ 2147483647 h 104"/>
              <a:gd name="T56" fmla="*/ 2147483647 w 480"/>
              <a:gd name="T57" fmla="*/ 2147483647 h 104"/>
              <a:gd name="T58" fmla="*/ 2147483647 w 480"/>
              <a:gd name="T59" fmla="*/ 2147483647 h 104"/>
              <a:gd name="T60" fmla="*/ 2147483647 w 480"/>
              <a:gd name="T61" fmla="*/ 2147483647 h 104"/>
              <a:gd name="T62" fmla="*/ 2147483647 w 480"/>
              <a:gd name="T63" fmla="*/ 2147483647 h 104"/>
              <a:gd name="T64" fmla="*/ 2147483647 w 480"/>
              <a:gd name="T65" fmla="*/ 2147483647 h 104"/>
              <a:gd name="T66" fmla="*/ 2147483647 w 480"/>
              <a:gd name="T67" fmla="*/ 2147483647 h 104"/>
              <a:gd name="T68" fmla="*/ 2147483647 w 480"/>
              <a:gd name="T69" fmla="*/ 2147483647 h 104"/>
              <a:gd name="T70" fmla="*/ 2147483647 w 480"/>
              <a:gd name="T71" fmla="*/ 2147483647 h 104"/>
              <a:gd name="T72" fmla="*/ 2147483647 w 480"/>
              <a:gd name="T73" fmla="*/ 2147483647 h 104"/>
              <a:gd name="T74" fmla="*/ 2147483647 w 480"/>
              <a:gd name="T75" fmla="*/ 2147483647 h 104"/>
              <a:gd name="T76" fmla="*/ 2147483647 w 480"/>
              <a:gd name="T77" fmla="*/ 2147483647 h 104"/>
              <a:gd name="T78" fmla="*/ 2147483647 w 480"/>
              <a:gd name="T79" fmla="*/ 2147483647 h 104"/>
              <a:gd name="T80" fmla="*/ 2147483647 w 480"/>
              <a:gd name="T81" fmla="*/ 2147483647 h 104"/>
              <a:gd name="T82" fmla="*/ 2147483647 w 480"/>
              <a:gd name="T83" fmla="*/ 2147483647 h 104"/>
              <a:gd name="T84" fmla="*/ 2147483647 w 480"/>
              <a:gd name="T85" fmla="*/ 2147483647 h 104"/>
              <a:gd name="T86" fmla="*/ 2147483647 w 480"/>
              <a:gd name="T87" fmla="*/ 2147483647 h 104"/>
              <a:gd name="T88" fmla="*/ 2147483647 w 480"/>
              <a:gd name="T89" fmla="*/ 2147483647 h 104"/>
              <a:gd name="T90" fmla="*/ 2147483647 w 480"/>
              <a:gd name="T91" fmla="*/ 2147483647 h 104"/>
              <a:gd name="T92" fmla="*/ 2147483647 w 480"/>
              <a:gd name="T93" fmla="*/ 2147483647 h 104"/>
              <a:gd name="T94" fmla="*/ 2147483647 w 480"/>
              <a:gd name="T95" fmla="*/ 2147483647 h 104"/>
              <a:gd name="T96" fmla="*/ 2147483647 w 480"/>
              <a:gd name="T97" fmla="*/ 2147483647 h 104"/>
              <a:gd name="T98" fmla="*/ 2147483647 w 480"/>
              <a:gd name="T99" fmla="*/ 2147483647 h 104"/>
              <a:gd name="T100" fmla="*/ 2147483647 w 480"/>
              <a:gd name="T101" fmla="*/ 2147483647 h 104"/>
              <a:gd name="T102" fmla="*/ 2147483647 w 480"/>
              <a:gd name="T103" fmla="*/ 2147483647 h 104"/>
              <a:gd name="T104" fmla="*/ 2147483647 w 480"/>
              <a:gd name="T105" fmla="*/ 2147483647 h 104"/>
              <a:gd name="T106" fmla="*/ 2147483647 w 480"/>
              <a:gd name="T107" fmla="*/ 2147483647 h 104"/>
              <a:gd name="T108" fmla="*/ 2147483647 w 480"/>
              <a:gd name="T109" fmla="*/ 2147483647 h 104"/>
              <a:gd name="T110" fmla="*/ 2147483647 w 480"/>
              <a:gd name="T111" fmla="*/ 2147483647 h 104"/>
              <a:gd name="T112" fmla="*/ 2147483647 w 480"/>
              <a:gd name="T113" fmla="*/ 2147483647 h 104"/>
              <a:gd name="T114" fmla="*/ 2147483647 w 480"/>
              <a:gd name="T115" fmla="*/ 0 h 104"/>
              <a:gd name="T116" fmla="*/ 2147483647 w 480"/>
              <a:gd name="T117" fmla="*/ 0 h 1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80"/>
              <a:gd name="T178" fmla="*/ 0 h 104"/>
              <a:gd name="T179" fmla="*/ 480 w 480"/>
              <a:gd name="T180" fmla="*/ 104 h 1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80" h="104">
                <a:moveTo>
                  <a:pt x="0" y="104"/>
                </a:moveTo>
                <a:lnTo>
                  <a:pt x="1" y="104"/>
                </a:lnTo>
                <a:lnTo>
                  <a:pt x="3" y="104"/>
                </a:lnTo>
                <a:lnTo>
                  <a:pt x="5" y="103"/>
                </a:lnTo>
                <a:lnTo>
                  <a:pt x="6" y="101"/>
                </a:lnTo>
                <a:lnTo>
                  <a:pt x="7" y="101"/>
                </a:lnTo>
                <a:lnTo>
                  <a:pt x="8" y="100"/>
                </a:lnTo>
                <a:lnTo>
                  <a:pt x="9" y="99"/>
                </a:lnTo>
                <a:lnTo>
                  <a:pt x="11" y="99"/>
                </a:lnTo>
                <a:lnTo>
                  <a:pt x="14" y="98"/>
                </a:lnTo>
                <a:lnTo>
                  <a:pt x="16" y="98"/>
                </a:lnTo>
                <a:lnTo>
                  <a:pt x="18" y="97"/>
                </a:lnTo>
                <a:lnTo>
                  <a:pt x="20" y="96"/>
                </a:lnTo>
                <a:lnTo>
                  <a:pt x="22" y="95"/>
                </a:lnTo>
                <a:lnTo>
                  <a:pt x="25" y="94"/>
                </a:lnTo>
                <a:lnTo>
                  <a:pt x="28" y="94"/>
                </a:lnTo>
                <a:lnTo>
                  <a:pt x="29" y="93"/>
                </a:lnTo>
                <a:lnTo>
                  <a:pt x="30" y="93"/>
                </a:lnTo>
                <a:lnTo>
                  <a:pt x="32" y="92"/>
                </a:lnTo>
                <a:lnTo>
                  <a:pt x="32" y="91"/>
                </a:lnTo>
                <a:lnTo>
                  <a:pt x="33" y="91"/>
                </a:lnTo>
                <a:lnTo>
                  <a:pt x="35" y="91"/>
                </a:lnTo>
                <a:lnTo>
                  <a:pt x="36" y="90"/>
                </a:lnTo>
                <a:lnTo>
                  <a:pt x="38" y="90"/>
                </a:lnTo>
                <a:lnTo>
                  <a:pt x="38" y="89"/>
                </a:lnTo>
                <a:lnTo>
                  <a:pt x="40" y="89"/>
                </a:lnTo>
                <a:lnTo>
                  <a:pt x="42" y="88"/>
                </a:lnTo>
                <a:lnTo>
                  <a:pt x="45" y="85"/>
                </a:lnTo>
                <a:lnTo>
                  <a:pt x="46" y="85"/>
                </a:lnTo>
                <a:lnTo>
                  <a:pt x="46" y="84"/>
                </a:lnTo>
                <a:lnTo>
                  <a:pt x="47" y="84"/>
                </a:lnTo>
                <a:lnTo>
                  <a:pt x="49" y="83"/>
                </a:lnTo>
                <a:lnTo>
                  <a:pt x="52" y="82"/>
                </a:lnTo>
                <a:lnTo>
                  <a:pt x="53" y="82"/>
                </a:lnTo>
                <a:lnTo>
                  <a:pt x="57" y="80"/>
                </a:lnTo>
                <a:lnTo>
                  <a:pt x="59" y="80"/>
                </a:lnTo>
                <a:lnTo>
                  <a:pt x="61" y="80"/>
                </a:lnTo>
                <a:lnTo>
                  <a:pt x="63" y="80"/>
                </a:lnTo>
                <a:lnTo>
                  <a:pt x="63" y="79"/>
                </a:lnTo>
                <a:lnTo>
                  <a:pt x="64" y="79"/>
                </a:lnTo>
                <a:lnTo>
                  <a:pt x="65" y="78"/>
                </a:lnTo>
                <a:lnTo>
                  <a:pt x="67" y="77"/>
                </a:lnTo>
                <a:lnTo>
                  <a:pt x="67" y="76"/>
                </a:lnTo>
                <a:lnTo>
                  <a:pt x="71" y="76"/>
                </a:lnTo>
                <a:lnTo>
                  <a:pt x="72" y="76"/>
                </a:lnTo>
                <a:lnTo>
                  <a:pt x="73" y="76"/>
                </a:lnTo>
                <a:lnTo>
                  <a:pt x="74" y="76"/>
                </a:lnTo>
                <a:lnTo>
                  <a:pt x="80" y="76"/>
                </a:lnTo>
                <a:lnTo>
                  <a:pt x="84" y="76"/>
                </a:lnTo>
                <a:lnTo>
                  <a:pt x="84" y="75"/>
                </a:lnTo>
                <a:lnTo>
                  <a:pt x="85" y="75"/>
                </a:lnTo>
                <a:lnTo>
                  <a:pt x="86" y="75"/>
                </a:lnTo>
                <a:lnTo>
                  <a:pt x="88" y="75"/>
                </a:lnTo>
                <a:lnTo>
                  <a:pt x="90" y="75"/>
                </a:lnTo>
                <a:lnTo>
                  <a:pt x="94" y="74"/>
                </a:lnTo>
                <a:lnTo>
                  <a:pt x="96" y="74"/>
                </a:lnTo>
                <a:lnTo>
                  <a:pt x="98" y="74"/>
                </a:lnTo>
                <a:lnTo>
                  <a:pt x="100" y="74"/>
                </a:lnTo>
                <a:lnTo>
                  <a:pt x="102" y="74"/>
                </a:lnTo>
                <a:lnTo>
                  <a:pt x="103" y="73"/>
                </a:lnTo>
                <a:lnTo>
                  <a:pt x="107" y="73"/>
                </a:lnTo>
                <a:lnTo>
                  <a:pt x="108" y="73"/>
                </a:lnTo>
                <a:lnTo>
                  <a:pt x="110" y="72"/>
                </a:lnTo>
                <a:lnTo>
                  <a:pt x="113" y="72"/>
                </a:lnTo>
                <a:lnTo>
                  <a:pt x="114" y="72"/>
                </a:lnTo>
                <a:lnTo>
                  <a:pt x="118" y="71"/>
                </a:lnTo>
                <a:lnTo>
                  <a:pt x="123" y="71"/>
                </a:lnTo>
                <a:lnTo>
                  <a:pt x="126" y="71"/>
                </a:lnTo>
                <a:lnTo>
                  <a:pt x="127" y="70"/>
                </a:lnTo>
                <a:lnTo>
                  <a:pt x="133" y="68"/>
                </a:lnTo>
                <a:lnTo>
                  <a:pt x="139" y="68"/>
                </a:lnTo>
                <a:lnTo>
                  <a:pt x="141" y="67"/>
                </a:lnTo>
                <a:lnTo>
                  <a:pt x="141" y="66"/>
                </a:lnTo>
                <a:lnTo>
                  <a:pt x="145" y="65"/>
                </a:lnTo>
                <a:lnTo>
                  <a:pt x="151" y="65"/>
                </a:lnTo>
                <a:lnTo>
                  <a:pt x="152" y="65"/>
                </a:lnTo>
                <a:lnTo>
                  <a:pt x="152" y="64"/>
                </a:lnTo>
                <a:lnTo>
                  <a:pt x="153" y="63"/>
                </a:lnTo>
                <a:lnTo>
                  <a:pt x="154" y="63"/>
                </a:lnTo>
                <a:lnTo>
                  <a:pt x="155" y="63"/>
                </a:lnTo>
                <a:lnTo>
                  <a:pt x="157" y="62"/>
                </a:lnTo>
                <a:lnTo>
                  <a:pt x="158" y="61"/>
                </a:lnTo>
                <a:lnTo>
                  <a:pt x="160" y="61"/>
                </a:lnTo>
                <a:lnTo>
                  <a:pt x="160" y="60"/>
                </a:lnTo>
                <a:lnTo>
                  <a:pt x="161" y="60"/>
                </a:lnTo>
                <a:lnTo>
                  <a:pt x="162" y="59"/>
                </a:lnTo>
                <a:lnTo>
                  <a:pt x="163" y="58"/>
                </a:lnTo>
                <a:lnTo>
                  <a:pt x="166" y="58"/>
                </a:lnTo>
                <a:lnTo>
                  <a:pt x="166" y="57"/>
                </a:lnTo>
                <a:lnTo>
                  <a:pt x="170" y="56"/>
                </a:lnTo>
                <a:lnTo>
                  <a:pt x="174" y="56"/>
                </a:lnTo>
                <a:lnTo>
                  <a:pt x="177" y="56"/>
                </a:lnTo>
                <a:lnTo>
                  <a:pt x="184" y="55"/>
                </a:lnTo>
                <a:lnTo>
                  <a:pt x="185" y="55"/>
                </a:lnTo>
                <a:lnTo>
                  <a:pt x="185" y="54"/>
                </a:lnTo>
                <a:lnTo>
                  <a:pt x="187" y="54"/>
                </a:lnTo>
                <a:lnTo>
                  <a:pt x="187" y="53"/>
                </a:lnTo>
                <a:lnTo>
                  <a:pt x="191" y="53"/>
                </a:lnTo>
                <a:lnTo>
                  <a:pt x="194" y="53"/>
                </a:lnTo>
                <a:lnTo>
                  <a:pt x="196" y="51"/>
                </a:lnTo>
                <a:lnTo>
                  <a:pt x="198" y="51"/>
                </a:lnTo>
                <a:lnTo>
                  <a:pt x="201" y="50"/>
                </a:lnTo>
                <a:lnTo>
                  <a:pt x="201" y="49"/>
                </a:lnTo>
                <a:lnTo>
                  <a:pt x="203" y="48"/>
                </a:lnTo>
                <a:lnTo>
                  <a:pt x="204" y="48"/>
                </a:lnTo>
                <a:lnTo>
                  <a:pt x="205" y="48"/>
                </a:lnTo>
                <a:lnTo>
                  <a:pt x="207" y="48"/>
                </a:lnTo>
                <a:lnTo>
                  <a:pt x="212" y="48"/>
                </a:lnTo>
                <a:lnTo>
                  <a:pt x="215" y="48"/>
                </a:lnTo>
                <a:lnTo>
                  <a:pt x="217" y="48"/>
                </a:lnTo>
                <a:lnTo>
                  <a:pt x="222" y="48"/>
                </a:lnTo>
                <a:lnTo>
                  <a:pt x="225" y="48"/>
                </a:lnTo>
                <a:lnTo>
                  <a:pt x="229" y="47"/>
                </a:lnTo>
                <a:lnTo>
                  <a:pt x="236" y="47"/>
                </a:lnTo>
                <a:lnTo>
                  <a:pt x="238" y="47"/>
                </a:lnTo>
                <a:lnTo>
                  <a:pt x="239" y="47"/>
                </a:lnTo>
                <a:lnTo>
                  <a:pt x="246" y="47"/>
                </a:lnTo>
                <a:lnTo>
                  <a:pt x="251" y="46"/>
                </a:lnTo>
                <a:lnTo>
                  <a:pt x="261" y="46"/>
                </a:lnTo>
                <a:lnTo>
                  <a:pt x="262" y="45"/>
                </a:lnTo>
                <a:lnTo>
                  <a:pt x="263" y="44"/>
                </a:lnTo>
                <a:lnTo>
                  <a:pt x="264" y="44"/>
                </a:lnTo>
                <a:lnTo>
                  <a:pt x="265" y="43"/>
                </a:lnTo>
                <a:lnTo>
                  <a:pt x="265" y="42"/>
                </a:lnTo>
                <a:lnTo>
                  <a:pt x="267" y="42"/>
                </a:lnTo>
                <a:lnTo>
                  <a:pt x="269" y="41"/>
                </a:lnTo>
                <a:lnTo>
                  <a:pt x="269" y="39"/>
                </a:lnTo>
                <a:lnTo>
                  <a:pt x="271" y="39"/>
                </a:lnTo>
                <a:lnTo>
                  <a:pt x="272" y="38"/>
                </a:lnTo>
                <a:lnTo>
                  <a:pt x="273" y="38"/>
                </a:lnTo>
                <a:lnTo>
                  <a:pt x="282" y="37"/>
                </a:lnTo>
                <a:lnTo>
                  <a:pt x="283" y="36"/>
                </a:lnTo>
                <a:lnTo>
                  <a:pt x="286" y="35"/>
                </a:lnTo>
                <a:lnTo>
                  <a:pt x="287" y="34"/>
                </a:lnTo>
                <a:lnTo>
                  <a:pt x="288" y="32"/>
                </a:lnTo>
                <a:lnTo>
                  <a:pt x="294" y="32"/>
                </a:lnTo>
                <a:lnTo>
                  <a:pt x="304" y="31"/>
                </a:lnTo>
                <a:lnTo>
                  <a:pt x="309" y="31"/>
                </a:lnTo>
                <a:lnTo>
                  <a:pt x="312" y="30"/>
                </a:lnTo>
                <a:lnTo>
                  <a:pt x="313" y="28"/>
                </a:lnTo>
                <a:lnTo>
                  <a:pt x="319" y="28"/>
                </a:lnTo>
                <a:lnTo>
                  <a:pt x="323" y="28"/>
                </a:lnTo>
                <a:lnTo>
                  <a:pt x="325" y="28"/>
                </a:lnTo>
                <a:lnTo>
                  <a:pt x="331" y="28"/>
                </a:lnTo>
                <a:lnTo>
                  <a:pt x="333" y="28"/>
                </a:lnTo>
                <a:lnTo>
                  <a:pt x="336" y="28"/>
                </a:lnTo>
                <a:lnTo>
                  <a:pt x="340" y="28"/>
                </a:lnTo>
                <a:lnTo>
                  <a:pt x="341" y="27"/>
                </a:lnTo>
                <a:lnTo>
                  <a:pt x="342" y="26"/>
                </a:lnTo>
                <a:lnTo>
                  <a:pt x="348" y="26"/>
                </a:lnTo>
                <a:lnTo>
                  <a:pt x="353" y="26"/>
                </a:lnTo>
                <a:lnTo>
                  <a:pt x="356" y="24"/>
                </a:lnTo>
                <a:lnTo>
                  <a:pt x="357" y="23"/>
                </a:lnTo>
                <a:lnTo>
                  <a:pt x="364" y="21"/>
                </a:lnTo>
                <a:lnTo>
                  <a:pt x="365" y="21"/>
                </a:lnTo>
                <a:lnTo>
                  <a:pt x="371" y="19"/>
                </a:lnTo>
                <a:lnTo>
                  <a:pt x="371" y="17"/>
                </a:lnTo>
                <a:lnTo>
                  <a:pt x="375" y="15"/>
                </a:lnTo>
                <a:lnTo>
                  <a:pt x="375" y="13"/>
                </a:lnTo>
                <a:lnTo>
                  <a:pt x="377" y="13"/>
                </a:lnTo>
                <a:lnTo>
                  <a:pt x="381" y="11"/>
                </a:lnTo>
                <a:lnTo>
                  <a:pt x="385" y="11"/>
                </a:lnTo>
                <a:lnTo>
                  <a:pt x="385" y="9"/>
                </a:lnTo>
                <a:lnTo>
                  <a:pt x="387" y="9"/>
                </a:lnTo>
                <a:lnTo>
                  <a:pt x="402" y="9"/>
                </a:lnTo>
                <a:lnTo>
                  <a:pt x="405" y="7"/>
                </a:lnTo>
                <a:lnTo>
                  <a:pt x="406" y="5"/>
                </a:lnTo>
                <a:lnTo>
                  <a:pt x="411" y="5"/>
                </a:lnTo>
                <a:lnTo>
                  <a:pt x="421" y="5"/>
                </a:lnTo>
                <a:lnTo>
                  <a:pt x="433" y="3"/>
                </a:lnTo>
                <a:lnTo>
                  <a:pt x="436" y="0"/>
                </a:lnTo>
                <a:lnTo>
                  <a:pt x="437" y="0"/>
                </a:lnTo>
                <a:lnTo>
                  <a:pt x="443" y="0"/>
                </a:lnTo>
                <a:lnTo>
                  <a:pt x="453" y="0"/>
                </a:lnTo>
                <a:lnTo>
                  <a:pt x="476" y="0"/>
                </a:lnTo>
                <a:lnTo>
                  <a:pt x="478" y="0"/>
                </a:lnTo>
                <a:lnTo>
                  <a:pt x="48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919163" y="5284788"/>
            <a:ext cx="6350" cy="3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919163" y="5273675"/>
            <a:ext cx="22225" cy="47625"/>
          </a:xfrm>
          <a:custGeom>
            <a:avLst/>
            <a:gdLst>
              <a:gd name="T0" fmla="*/ 0 w 13"/>
              <a:gd name="T1" fmla="*/ 2147483647 h 20"/>
              <a:gd name="T2" fmla="*/ 2147483647 w 13"/>
              <a:gd name="T3" fmla="*/ 0 h 20"/>
              <a:gd name="T4" fmla="*/ 2147483647 w 13"/>
              <a:gd name="T5" fmla="*/ 2147483647 h 20"/>
              <a:gd name="T6" fmla="*/ 2147483647 w 13"/>
              <a:gd name="T7" fmla="*/ 2147483647 h 20"/>
              <a:gd name="T8" fmla="*/ 0 w 13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20"/>
              <a:gd name="T17" fmla="*/ 13 w 13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20">
                <a:moveTo>
                  <a:pt x="0" y="5"/>
                </a:moveTo>
                <a:lnTo>
                  <a:pt x="8" y="0"/>
                </a:lnTo>
                <a:lnTo>
                  <a:pt x="13" y="15"/>
                </a:lnTo>
                <a:lnTo>
                  <a:pt x="4" y="20"/>
                </a:lnTo>
                <a:lnTo>
                  <a:pt x="0" y="5"/>
                </a:lnTo>
                <a:close/>
              </a:path>
            </a:pathLst>
          </a:custGeom>
          <a:solidFill>
            <a:srgbClr val="94A4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060450" y="5224463"/>
            <a:ext cx="20638" cy="36512"/>
          </a:xfrm>
          <a:custGeom>
            <a:avLst/>
            <a:gdLst>
              <a:gd name="T0" fmla="*/ 0 w 12"/>
              <a:gd name="T1" fmla="*/ 2147483647 h 15"/>
              <a:gd name="T2" fmla="*/ 2147483647 w 12"/>
              <a:gd name="T3" fmla="*/ 0 h 15"/>
              <a:gd name="T4" fmla="*/ 2147483647 w 12"/>
              <a:gd name="T5" fmla="*/ 2147483647 h 15"/>
              <a:gd name="T6" fmla="*/ 2147483647 w 12"/>
              <a:gd name="T7" fmla="*/ 2147483647 h 15"/>
              <a:gd name="T8" fmla="*/ 0 w 1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5"/>
              <a:gd name="T17" fmla="*/ 12 w 1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5">
                <a:moveTo>
                  <a:pt x="0" y="5"/>
                </a:moveTo>
                <a:lnTo>
                  <a:pt x="4" y="0"/>
                </a:lnTo>
                <a:lnTo>
                  <a:pt x="12" y="10"/>
                </a:lnTo>
                <a:lnTo>
                  <a:pt x="8" y="15"/>
                </a:lnTo>
                <a:lnTo>
                  <a:pt x="0" y="5"/>
                </a:lnTo>
                <a:close/>
              </a:path>
            </a:pathLst>
          </a:custGeom>
          <a:solidFill>
            <a:srgbClr val="94A4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941388" y="5043488"/>
            <a:ext cx="363537" cy="266700"/>
            <a:chOff x="593" y="3177"/>
            <a:chExt cx="229" cy="168"/>
          </a:xfrm>
        </p:grpSpPr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93" y="3314"/>
              <a:ext cx="13" cy="31"/>
            </a:xfrm>
            <a:custGeom>
              <a:avLst/>
              <a:gdLst>
                <a:gd name="T0" fmla="*/ 0 w 12"/>
                <a:gd name="T1" fmla="*/ 78015 h 20"/>
                <a:gd name="T2" fmla="*/ 48 w 12"/>
                <a:gd name="T3" fmla="*/ 0 h 20"/>
                <a:gd name="T4" fmla="*/ 66 w 12"/>
                <a:gd name="T5" fmla="*/ 231877 h 20"/>
                <a:gd name="T6" fmla="*/ 4 w 12"/>
                <a:gd name="T7" fmla="*/ 306345 h 20"/>
                <a:gd name="T8" fmla="*/ 0 w 12"/>
                <a:gd name="T9" fmla="*/ 7801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0"/>
                <a:gd name="T17" fmla="*/ 12 w 1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0">
                  <a:moveTo>
                    <a:pt x="0" y="5"/>
                  </a:moveTo>
                  <a:lnTo>
                    <a:pt x="8" y="0"/>
                  </a:lnTo>
                  <a:lnTo>
                    <a:pt x="12" y="15"/>
                  </a:lnTo>
                  <a:lnTo>
                    <a:pt x="4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99" y="3177"/>
              <a:ext cx="23" cy="30"/>
            </a:xfrm>
            <a:custGeom>
              <a:avLst/>
              <a:gdLst>
                <a:gd name="T0" fmla="*/ 0 w 21"/>
                <a:gd name="T1" fmla="*/ 39429 h 20"/>
                <a:gd name="T2" fmla="*/ 126 w 21"/>
                <a:gd name="T3" fmla="*/ 0 h 20"/>
                <a:gd name="T4" fmla="*/ 151 w 21"/>
                <a:gd name="T5" fmla="*/ 110507 h 20"/>
                <a:gd name="T6" fmla="*/ 4 w 21"/>
                <a:gd name="T7" fmla="*/ 148806 h 20"/>
                <a:gd name="T8" fmla="*/ 0 w 21"/>
                <a:gd name="T9" fmla="*/ 3942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0" y="5"/>
                  </a:moveTo>
                  <a:lnTo>
                    <a:pt x="17" y="0"/>
                  </a:lnTo>
                  <a:lnTo>
                    <a:pt x="21" y="15"/>
                  </a:lnTo>
                  <a:lnTo>
                    <a:pt x="4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29" name="Freeform 29"/>
          <p:cNvSpPr>
            <a:spLocks/>
          </p:cNvSpPr>
          <p:nvPr/>
        </p:nvSpPr>
        <p:spPr bwMode="auto">
          <a:xfrm>
            <a:off x="1387475" y="4945063"/>
            <a:ext cx="22225" cy="49212"/>
          </a:xfrm>
          <a:custGeom>
            <a:avLst/>
            <a:gdLst>
              <a:gd name="T0" fmla="*/ 0 w 12"/>
              <a:gd name="T1" fmla="*/ 2147483647 h 20"/>
              <a:gd name="T2" fmla="*/ 2147483647 w 12"/>
              <a:gd name="T3" fmla="*/ 0 h 20"/>
              <a:gd name="T4" fmla="*/ 2147483647 w 12"/>
              <a:gd name="T5" fmla="*/ 2147483647 h 20"/>
              <a:gd name="T6" fmla="*/ 2147483647 w 12"/>
              <a:gd name="T7" fmla="*/ 2147483647 h 20"/>
              <a:gd name="T8" fmla="*/ 0 w 12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20"/>
              <a:gd name="T17" fmla="*/ 12 w 1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20">
                <a:moveTo>
                  <a:pt x="0" y="5"/>
                </a:moveTo>
                <a:lnTo>
                  <a:pt x="8" y="0"/>
                </a:lnTo>
                <a:lnTo>
                  <a:pt x="12" y="15"/>
                </a:lnTo>
                <a:lnTo>
                  <a:pt x="4" y="20"/>
                </a:lnTo>
                <a:lnTo>
                  <a:pt x="0" y="5"/>
                </a:lnTo>
                <a:close/>
              </a:path>
            </a:pathLst>
          </a:custGeom>
          <a:solidFill>
            <a:srgbClr val="94A4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3398838" y="4135438"/>
            <a:ext cx="42862" cy="36512"/>
          </a:xfrm>
          <a:prstGeom prst="rect">
            <a:avLst/>
          </a:prstGeom>
          <a:solidFill>
            <a:srgbClr val="94A4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671513" y="3856038"/>
            <a:ext cx="3530600" cy="1620837"/>
            <a:chOff x="423" y="2429"/>
            <a:chExt cx="2224" cy="1021"/>
          </a:xfrm>
        </p:grpSpPr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23" y="3427"/>
              <a:ext cx="14" cy="23"/>
            </a:xfrm>
            <a:custGeom>
              <a:avLst/>
              <a:gdLst>
                <a:gd name="T0" fmla="*/ 0 w 13"/>
                <a:gd name="T1" fmla="*/ 61695 h 15"/>
                <a:gd name="T2" fmla="*/ 5 w 13"/>
                <a:gd name="T3" fmla="*/ 0 h 15"/>
                <a:gd name="T4" fmla="*/ 62 w 13"/>
                <a:gd name="T5" fmla="*/ 118527 h 15"/>
                <a:gd name="T6" fmla="*/ 46 w 13"/>
                <a:gd name="T7" fmla="*/ 181741 h 15"/>
                <a:gd name="T8" fmla="*/ 0 w 13"/>
                <a:gd name="T9" fmla="*/ 6169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0" y="5"/>
                  </a:moveTo>
                  <a:lnTo>
                    <a:pt x="5" y="0"/>
                  </a:lnTo>
                  <a:lnTo>
                    <a:pt x="13" y="10"/>
                  </a:lnTo>
                  <a:lnTo>
                    <a:pt x="9" y="1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29" y="3413"/>
              <a:ext cx="13" cy="29"/>
            </a:xfrm>
            <a:custGeom>
              <a:avLst/>
              <a:gdLst>
                <a:gd name="T0" fmla="*/ 0 w 12"/>
                <a:gd name="T1" fmla="*/ 54674 h 19"/>
                <a:gd name="T2" fmla="*/ 48 w 12"/>
                <a:gd name="T3" fmla="*/ 0 h 19"/>
                <a:gd name="T4" fmla="*/ 66 w 12"/>
                <a:gd name="T5" fmla="*/ 151252 h 19"/>
                <a:gd name="T6" fmla="*/ 4 w 12"/>
                <a:gd name="T7" fmla="*/ 206355 h 19"/>
                <a:gd name="T8" fmla="*/ 0 w 12"/>
                <a:gd name="T9" fmla="*/ 5467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9"/>
                <a:gd name="T17" fmla="*/ 12 w 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9">
                  <a:moveTo>
                    <a:pt x="0" y="5"/>
                  </a:moveTo>
                  <a:lnTo>
                    <a:pt x="8" y="0"/>
                  </a:lnTo>
                  <a:lnTo>
                    <a:pt x="12" y="14"/>
                  </a:lnTo>
                  <a:lnTo>
                    <a:pt x="4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442" y="3413"/>
              <a:ext cx="10" cy="22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42" y="3421"/>
              <a:ext cx="14" cy="6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52" y="3406"/>
              <a:ext cx="14" cy="21"/>
            </a:xfrm>
            <a:custGeom>
              <a:avLst/>
              <a:gdLst>
                <a:gd name="T0" fmla="*/ 0 w 13"/>
                <a:gd name="T1" fmla="*/ 40899 h 14"/>
                <a:gd name="T2" fmla="*/ 4 w 13"/>
                <a:gd name="T3" fmla="*/ 0 h 14"/>
                <a:gd name="T4" fmla="*/ 62 w 13"/>
                <a:gd name="T5" fmla="*/ 74222 h 14"/>
                <a:gd name="T6" fmla="*/ 43 w 13"/>
                <a:gd name="T7" fmla="*/ 106343 h 14"/>
                <a:gd name="T8" fmla="*/ 0 w 13"/>
                <a:gd name="T9" fmla="*/ 4089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0" y="5"/>
                  </a:moveTo>
                  <a:lnTo>
                    <a:pt x="4" y="0"/>
                  </a:lnTo>
                  <a:lnTo>
                    <a:pt x="13" y="10"/>
                  </a:lnTo>
                  <a:lnTo>
                    <a:pt x="8" y="1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61" y="3398"/>
              <a:ext cx="5" cy="23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66" y="3398"/>
              <a:ext cx="5" cy="23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66" y="3390"/>
              <a:ext cx="13" cy="31"/>
            </a:xfrm>
            <a:custGeom>
              <a:avLst/>
              <a:gdLst>
                <a:gd name="T0" fmla="*/ 0 w 12"/>
                <a:gd name="T1" fmla="*/ 78015 h 20"/>
                <a:gd name="T2" fmla="*/ 48 w 12"/>
                <a:gd name="T3" fmla="*/ 0 h 20"/>
                <a:gd name="T4" fmla="*/ 66 w 12"/>
                <a:gd name="T5" fmla="*/ 231877 h 20"/>
                <a:gd name="T6" fmla="*/ 4 w 12"/>
                <a:gd name="T7" fmla="*/ 306345 h 20"/>
                <a:gd name="T8" fmla="*/ 0 w 12"/>
                <a:gd name="T9" fmla="*/ 7801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0"/>
                <a:gd name="T17" fmla="*/ 12 w 1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0">
                  <a:moveTo>
                    <a:pt x="0" y="5"/>
                  </a:moveTo>
                  <a:lnTo>
                    <a:pt x="8" y="0"/>
                  </a:lnTo>
                  <a:lnTo>
                    <a:pt x="12" y="15"/>
                  </a:lnTo>
                  <a:lnTo>
                    <a:pt x="4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475" y="3383"/>
              <a:ext cx="19" cy="30"/>
            </a:xfrm>
            <a:custGeom>
              <a:avLst/>
              <a:gdLst>
                <a:gd name="T0" fmla="*/ 0 w 17"/>
                <a:gd name="T1" fmla="*/ 39429 h 20"/>
                <a:gd name="T2" fmla="*/ 151 w 17"/>
                <a:gd name="T3" fmla="*/ 0 h 20"/>
                <a:gd name="T4" fmla="*/ 189 w 17"/>
                <a:gd name="T5" fmla="*/ 110507 h 20"/>
                <a:gd name="T6" fmla="*/ 4 w 17"/>
                <a:gd name="T7" fmla="*/ 148806 h 20"/>
                <a:gd name="T8" fmla="*/ 0 w 17"/>
                <a:gd name="T9" fmla="*/ 3942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0" y="5"/>
                  </a:moveTo>
                  <a:lnTo>
                    <a:pt x="13" y="0"/>
                  </a:lnTo>
                  <a:lnTo>
                    <a:pt x="17" y="15"/>
                  </a:lnTo>
                  <a:lnTo>
                    <a:pt x="4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89" y="3375"/>
              <a:ext cx="15" cy="31"/>
            </a:xfrm>
            <a:custGeom>
              <a:avLst/>
              <a:gdLst>
                <a:gd name="T0" fmla="*/ 0 w 13"/>
                <a:gd name="T1" fmla="*/ 78015 h 20"/>
                <a:gd name="T2" fmla="*/ 182 w 13"/>
                <a:gd name="T3" fmla="*/ 0 h 20"/>
                <a:gd name="T4" fmla="*/ 303 w 13"/>
                <a:gd name="T5" fmla="*/ 231877 h 20"/>
                <a:gd name="T6" fmla="*/ 103 w 13"/>
                <a:gd name="T7" fmla="*/ 306345 h 20"/>
                <a:gd name="T8" fmla="*/ 0 w 13"/>
                <a:gd name="T9" fmla="*/ 7801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5"/>
                  </a:moveTo>
                  <a:lnTo>
                    <a:pt x="8" y="0"/>
                  </a:lnTo>
                  <a:lnTo>
                    <a:pt x="13" y="15"/>
                  </a:lnTo>
                  <a:lnTo>
                    <a:pt x="4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98" y="3368"/>
              <a:ext cx="14" cy="30"/>
            </a:xfrm>
            <a:custGeom>
              <a:avLst/>
              <a:gdLst>
                <a:gd name="T0" fmla="*/ 0 w 13"/>
                <a:gd name="T1" fmla="*/ 39429 h 20"/>
                <a:gd name="T2" fmla="*/ 46 w 13"/>
                <a:gd name="T3" fmla="*/ 0 h 20"/>
                <a:gd name="T4" fmla="*/ 62 w 13"/>
                <a:gd name="T5" fmla="*/ 110507 h 20"/>
                <a:gd name="T6" fmla="*/ 5 w 13"/>
                <a:gd name="T7" fmla="*/ 148806 h 20"/>
                <a:gd name="T8" fmla="*/ 0 w 13"/>
                <a:gd name="T9" fmla="*/ 3942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5"/>
                  </a:moveTo>
                  <a:lnTo>
                    <a:pt x="9" y="0"/>
                  </a:lnTo>
                  <a:lnTo>
                    <a:pt x="13" y="15"/>
                  </a:lnTo>
                  <a:lnTo>
                    <a:pt x="5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512" y="3368"/>
              <a:ext cx="10" cy="22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602" y="3306"/>
              <a:ext cx="14" cy="31"/>
            </a:xfrm>
            <a:custGeom>
              <a:avLst/>
              <a:gdLst>
                <a:gd name="T0" fmla="*/ 0 w 13"/>
                <a:gd name="T1" fmla="*/ 78015 h 20"/>
                <a:gd name="T2" fmla="*/ 46 w 13"/>
                <a:gd name="T3" fmla="*/ 0 h 20"/>
                <a:gd name="T4" fmla="*/ 62 w 13"/>
                <a:gd name="T5" fmla="*/ 231877 h 20"/>
                <a:gd name="T6" fmla="*/ 4 w 13"/>
                <a:gd name="T7" fmla="*/ 306345 h 20"/>
                <a:gd name="T8" fmla="*/ 0 w 13"/>
                <a:gd name="T9" fmla="*/ 7801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5"/>
                  </a:moveTo>
                  <a:lnTo>
                    <a:pt x="9" y="0"/>
                  </a:lnTo>
                  <a:lnTo>
                    <a:pt x="13" y="15"/>
                  </a:lnTo>
                  <a:lnTo>
                    <a:pt x="4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616" y="3306"/>
              <a:ext cx="9" cy="23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625" y="3306"/>
              <a:ext cx="14" cy="23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35" y="3306"/>
              <a:ext cx="14" cy="23"/>
            </a:xfrm>
            <a:custGeom>
              <a:avLst/>
              <a:gdLst>
                <a:gd name="T0" fmla="*/ 0 w 13"/>
                <a:gd name="T1" fmla="*/ 61695 h 15"/>
                <a:gd name="T2" fmla="*/ 4 w 13"/>
                <a:gd name="T3" fmla="*/ 0 h 15"/>
                <a:gd name="T4" fmla="*/ 62 w 13"/>
                <a:gd name="T5" fmla="*/ 118527 h 15"/>
                <a:gd name="T6" fmla="*/ 43 w 13"/>
                <a:gd name="T7" fmla="*/ 181741 h 15"/>
                <a:gd name="T8" fmla="*/ 0 w 13"/>
                <a:gd name="T9" fmla="*/ 6169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0" y="5"/>
                  </a:moveTo>
                  <a:lnTo>
                    <a:pt x="4" y="0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39" y="3299"/>
              <a:ext cx="15" cy="23"/>
            </a:xfrm>
            <a:custGeom>
              <a:avLst/>
              <a:gdLst>
                <a:gd name="T0" fmla="*/ 0 w 13"/>
                <a:gd name="T1" fmla="*/ 61695 h 15"/>
                <a:gd name="T2" fmla="*/ 103 w 13"/>
                <a:gd name="T3" fmla="*/ 0 h 15"/>
                <a:gd name="T4" fmla="*/ 303 w 13"/>
                <a:gd name="T5" fmla="*/ 118527 h 15"/>
                <a:gd name="T6" fmla="*/ 210 w 13"/>
                <a:gd name="T7" fmla="*/ 181741 h 15"/>
                <a:gd name="T8" fmla="*/ 0 w 13"/>
                <a:gd name="T9" fmla="*/ 6169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0" y="5"/>
                  </a:moveTo>
                  <a:lnTo>
                    <a:pt x="4" y="0"/>
                  </a:lnTo>
                  <a:lnTo>
                    <a:pt x="13" y="10"/>
                  </a:lnTo>
                  <a:lnTo>
                    <a:pt x="9" y="1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649" y="3291"/>
              <a:ext cx="9" cy="23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658" y="3291"/>
              <a:ext cx="14" cy="23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733" y="3238"/>
              <a:ext cx="10" cy="23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733" y="3245"/>
              <a:ext cx="14" cy="8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737" y="3222"/>
              <a:ext cx="25" cy="31"/>
            </a:xfrm>
            <a:custGeom>
              <a:avLst/>
              <a:gdLst>
                <a:gd name="T0" fmla="*/ 0 w 22"/>
                <a:gd name="T1" fmla="*/ 78015 h 20"/>
                <a:gd name="T2" fmla="*/ 281 w 22"/>
                <a:gd name="T3" fmla="*/ 0 h 20"/>
                <a:gd name="T4" fmla="*/ 363 w 22"/>
                <a:gd name="T5" fmla="*/ 231877 h 20"/>
                <a:gd name="T6" fmla="*/ 84 w 22"/>
                <a:gd name="T7" fmla="*/ 306345 h 20"/>
                <a:gd name="T8" fmla="*/ 0 w 22"/>
                <a:gd name="T9" fmla="*/ 7801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0" y="5"/>
                  </a:moveTo>
                  <a:lnTo>
                    <a:pt x="17" y="0"/>
                  </a:lnTo>
                  <a:lnTo>
                    <a:pt x="22" y="15"/>
                  </a:lnTo>
                  <a:lnTo>
                    <a:pt x="5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756" y="3222"/>
              <a:ext cx="15" cy="23"/>
            </a:xfrm>
            <a:custGeom>
              <a:avLst/>
              <a:gdLst>
                <a:gd name="T0" fmla="*/ 0 w 13"/>
                <a:gd name="T1" fmla="*/ 61695 h 15"/>
                <a:gd name="T2" fmla="*/ 119 w 13"/>
                <a:gd name="T3" fmla="*/ 0 h 15"/>
                <a:gd name="T4" fmla="*/ 303 w 13"/>
                <a:gd name="T5" fmla="*/ 118527 h 15"/>
                <a:gd name="T6" fmla="*/ 210 w 13"/>
                <a:gd name="T7" fmla="*/ 181741 h 15"/>
                <a:gd name="T8" fmla="*/ 0 w 13"/>
                <a:gd name="T9" fmla="*/ 6169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0" y="5"/>
                  </a:moveTo>
                  <a:lnTo>
                    <a:pt x="5" y="0"/>
                  </a:lnTo>
                  <a:lnTo>
                    <a:pt x="13" y="10"/>
                  </a:lnTo>
                  <a:lnTo>
                    <a:pt x="9" y="1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56" y="3207"/>
              <a:ext cx="19" cy="23"/>
            </a:xfrm>
            <a:custGeom>
              <a:avLst/>
              <a:gdLst>
                <a:gd name="T0" fmla="*/ 0 w 17"/>
                <a:gd name="T1" fmla="*/ 118527 h 15"/>
                <a:gd name="T2" fmla="*/ 63 w 17"/>
                <a:gd name="T3" fmla="*/ 0 h 15"/>
                <a:gd name="T4" fmla="*/ 189 w 17"/>
                <a:gd name="T5" fmla="*/ 61695 h 15"/>
                <a:gd name="T6" fmla="*/ 151 w 17"/>
                <a:gd name="T7" fmla="*/ 181741 h 15"/>
                <a:gd name="T8" fmla="*/ 0 w 17"/>
                <a:gd name="T9" fmla="*/ 11852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0" y="10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13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66" y="3199"/>
              <a:ext cx="15" cy="23"/>
            </a:xfrm>
            <a:custGeom>
              <a:avLst/>
              <a:gdLst>
                <a:gd name="T0" fmla="*/ 0 w 13"/>
                <a:gd name="T1" fmla="*/ 61695 h 15"/>
                <a:gd name="T2" fmla="*/ 103 w 13"/>
                <a:gd name="T3" fmla="*/ 0 h 15"/>
                <a:gd name="T4" fmla="*/ 303 w 13"/>
                <a:gd name="T5" fmla="*/ 118527 h 15"/>
                <a:gd name="T6" fmla="*/ 182 w 13"/>
                <a:gd name="T7" fmla="*/ 181741 h 15"/>
                <a:gd name="T8" fmla="*/ 0 w 13"/>
                <a:gd name="T9" fmla="*/ 6169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0" y="5"/>
                  </a:moveTo>
                  <a:lnTo>
                    <a:pt x="4" y="0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775" y="3184"/>
              <a:ext cx="29" cy="31"/>
            </a:xfrm>
            <a:custGeom>
              <a:avLst/>
              <a:gdLst>
                <a:gd name="T0" fmla="*/ 0 w 26"/>
                <a:gd name="T1" fmla="*/ 78015 h 20"/>
                <a:gd name="T2" fmla="*/ 284 w 26"/>
                <a:gd name="T3" fmla="*/ 0 h 20"/>
                <a:gd name="T4" fmla="*/ 284 w 26"/>
                <a:gd name="T5" fmla="*/ 231877 h 20"/>
                <a:gd name="T6" fmla="*/ 0 w 26"/>
                <a:gd name="T7" fmla="*/ 306345 h 20"/>
                <a:gd name="T8" fmla="*/ 0 w 26"/>
                <a:gd name="T9" fmla="*/ 78015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0" y="5"/>
                  </a:moveTo>
                  <a:lnTo>
                    <a:pt x="26" y="0"/>
                  </a:lnTo>
                  <a:lnTo>
                    <a:pt x="26" y="15"/>
                  </a:lnTo>
                  <a:lnTo>
                    <a:pt x="0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4A4D8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grpSp>
          <p:nvGrpSpPr>
            <p:cNvPr id="58" name="Group 58"/>
            <p:cNvGrpSpPr>
              <a:grpSpLocks/>
            </p:cNvGrpSpPr>
            <p:nvPr/>
          </p:nvGrpSpPr>
          <p:grpSpPr bwMode="auto">
            <a:xfrm>
              <a:off x="883" y="2429"/>
              <a:ext cx="1764" cy="709"/>
              <a:chOff x="883" y="2429"/>
              <a:chExt cx="1764" cy="709"/>
            </a:xfrm>
          </p:grpSpPr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1549" y="2811"/>
                <a:ext cx="34" cy="31"/>
              </a:xfrm>
              <a:custGeom>
                <a:avLst/>
                <a:gdLst>
                  <a:gd name="T0" fmla="*/ 0 w 30"/>
                  <a:gd name="T1" fmla="*/ 78015 h 20"/>
                  <a:gd name="T2" fmla="*/ 482 w 30"/>
                  <a:gd name="T3" fmla="*/ 0 h 20"/>
                  <a:gd name="T4" fmla="*/ 482 w 30"/>
                  <a:gd name="T5" fmla="*/ 231877 h 20"/>
                  <a:gd name="T6" fmla="*/ 0 w 30"/>
                  <a:gd name="T7" fmla="*/ 306345 h 20"/>
                  <a:gd name="T8" fmla="*/ 0 w 30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0"/>
                  <a:gd name="T17" fmla="*/ 30 w 3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0">
                    <a:moveTo>
                      <a:pt x="0" y="5"/>
                    </a:moveTo>
                    <a:lnTo>
                      <a:pt x="30" y="0"/>
                    </a:lnTo>
                    <a:lnTo>
                      <a:pt x="30" y="15"/>
                    </a:lnTo>
                    <a:lnTo>
                      <a:pt x="0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883" y="3108"/>
                <a:ext cx="14" cy="30"/>
              </a:xfrm>
              <a:custGeom>
                <a:avLst/>
                <a:gdLst>
                  <a:gd name="T0" fmla="*/ 0 w 13"/>
                  <a:gd name="T1" fmla="*/ 39429 h 20"/>
                  <a:gd name="T2" fmla="*/ 46 w 13"/>
                  <a:gd name="T3" fmla="*/ 0 h 20"/>
                  <a:gd name="T4" fmla="*/ 62 w 13"/>
                  <a:gd name="T5" fmla="*/ 110507 h 20"/>
                  <a:gd name="T6" fmla="*/ 4 w 13"/>
                  <a:gd name="T7" fmla="*/ 148806 h 20"/>
                  <a:gd name="T8" fmla="*/ 0 w 13"/>
                  <a:gd name="T9" fmla="*/ 394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0"/>
                  <a:gd name="T17" fmla="*/ 13 w 1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0">
                    <a:moveTo>
                      <a:pt x="0" y="5"/>
                    </a:moveTo>
                    <a:lnTo>
                      <a:pt x="9" y="0"/>
                    </a:lnTo>
                    <a:lnTo>
                      <a:pt x="13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893" y="3100"/>
                <a:ext cx="13" cy="31"/>
              </a:xfrm>
              <a:custGeom>
                <a:avLst/>
                <a:gdLst>
                  <a:gd name="T0" fmla="*/ 0 w 12"/>
                  <a:gd name="T1" fmla="*/ 78015 h 20"/>
                  <a:gd name="T2" fmla="*/ 48 w 12"/>
                  <a:gd name="T3" fmla="*/ 0 h 20"/>
                  <a:gd name="T4" fmla="*/ 66 w 12"/>
                  <a:gd name="T5" fmla="*/ 231877 h 20"/>
                  <a:gd name="T6" fmla="*/ 4 w 12"/>
                  <a:gd name="T7" fmla="*/ 306345 h 20"/>
                  <a:gd name="T8" fmla="*/ 0 w 12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0"/>
                  <a:gd name="T17" fmla="*/ 12 w 1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0">
                    <a:moveTo>
                      <a:pt x="0" y="5"/>
                    </a:moveTo>
                    <a:lnTo>
                      <a:pt x="8" y="0"/>
                    </a:lnTo>
                    <a:lnTo>
                      <a:pt x="12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62"/>
              <p:cNvSpPr>
                <a:spLocks noChangeArrowheads="1"/>
              </p:cNvSpPr>
              <p:nvPr/>
            </p:nvSpPr>
            <p:spPr bwMode="auto">
              <a:xfrm>
                <a:off x="906" y="3100"/>
                <a:ext cx="6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906" y="3092"/>
                <a:ext cx="25" cy="31"/>
              </a:xfrm>
              <a:custGeom>
                <a:avLst/>
                <a:gdLst>
                  <a:gd name="T0" fmla="*/ 0 w 22"/>
                  <a:gd name="T1" fmla="*/ 78015 h 20"/>
                  <a:gd name="T2" fmla="*/ 281 w 22"/>
                  <a:gd name="T3" fmla="*/ 0 h 20"/>
                  <a:gd name="T4" fmla="*/ 363 w 22"/>
                  <a:gd name="T5" fmla="*/ 231877 h 20"/>
                  <a:gd name="T6" fmla="*/ 84 w 22"/>
                  <a:gd name="T7" fmla="*/ 306345 h 20"/>
                  <a:gd name="T8" fmla="*/ 0 w 22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0" y="5"/>
                    </a:moveTo>
                    <a:lnTo>
                      <a:pt x="17" y="0"/>
                    </a:lnTo>
                    <a:lnTo>
                      <a:pt x="22" y="15"/>
                    </a:lnTo>
                    <a:lnTo>
                      <a:pt x="5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925" y="3092"/>
                <a:ext cx="14" cy="23"/>
              </a:xfrm>
              <a:custGeom>
                <a:avLst/>
                <a:gdLst>
                  <a:gd name="T0" fmla="*/ 0 w 13"/>
                  <a:gd name="T1" fmla="*/ 61695 h 15"/>
                  <a:gd name="T2" fmla="*/ 5 w 13"/>
                  <a:gd name="T3" fmla="*/ 0 h 15"/>
                  <a:gd name="T4" fmla="*/ 62 w 13"/>
                  <a:gd name="T5" fmla="*/ 118527 h 15"/>
                  <a:gd name="T6" fmla="*/ 46 w 13"/>
                  <a:gd name="T7" fmla="*/ 181741 h 15"/>
                  <a:gd name="T8" fmla="*/ 0 w 13"/>
                  <a:gd name="T9" fmla="*/ 6169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5"/>
                    </a:moveTo>
                    <a:lnTo>
                      <a:pt x="5" y="0"/>
                    </a:lnTo>
                    <a:lnTo>
                      <a:pt x="13" y="10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5"/>
              <p:cNvSpPr>
                <a:spLocks noChangeArrowheads="1"/>
              </p:cNvSpPr>
              <p:nvPr/>
            </p:nvSpPr>
            <p:spPr bwMode="auto">
              <a:xfrm>
                <a:off x="935" y="3085"/>
                <a:ext cx="9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939" y="3077"/>
                <a:ext cx="19" cy="31"/>
              </a:xfrm>
              <a:custGeom>
                <a:avLst/>
                <a:gdLst>
                  <a:gd name="T0" fmla="*/ 0 w 17"/>
                  <a:gd name="T1" fmla="*/ 78015 h 20"/>
                  <a:gd name="T2" fmla="*/ 151 w 17"/>
                  <a:gd name="T3" fmla="*/ 0 h 20"/>
                  <a:gd name="T4" fmla="*/ 189 w 17"/>
                  <a:gd name="T5" fmla="*/ 231877 h 20"/>
                  <a:gd name="T6" fmla="*/ 4 w 17"/>
                  <a:gd name="T7" fmla="*/ 306345 h 20"/>
                  <a:gd name="T8" fmla="*/ 0 w 17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5"/>
                    </a:moveTo>
                    <a:lnTo>
                      <a:pt x="13" y="0"/>
                    </a:lnTo>
                    <a:lnTo>
                      <a:pt x="17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954" y="3077"/>
                <a:ext cx="14" cy="23"/>
              </a:xfrm>
              <a:custGeom>
                <a:avLst/>
                <a:gdLst>
                  <a:gd name="T0" fmla="*/ 0 w 13"/>
                  <a:gd name="T1" fmla="*/ 61695 h 15"/>
                  <a:gd name="T2" fmla="*/ 4 w 13"/>
                  <a:gd name="T3" fmla="*/ 0 h 15"/>
                  <a:gd name="T4" fmla="*/ 62 w 13"/>
                  <a:gd name="T5" fmla="*/ 118527 h 15"/>
                  <a:gd name="T6" fmla="*/ 43 w 13"/>
                  <a:gd name="T7" fmla="*/ 181741 h 15"/>
                  <a:gd name="T8" fmla="*/ 0 w 13"/>
                  <a:gd name="T9" fmla="*/ 6169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5"/>
                    </a:moveTo>
                    <a:lnTo>
                      <a:pt x="4" y="0"/>
                    </a:lnTo>
                    <a:lnTo>
                      <a:pt x="13" y="10"/>
                    </a:lnTo>
                    <a:lnTo>
                      <a:pt x="8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68"/>
              <p:cNvSpPr>
                <a:spLocks noChangeArrowheads="1"/>
              </p:cNvSpPr>
              <p:nvPr/>
            </p:nvSpPr>
            <p:spPr bwMode="auto">
              <a:xfrm>
                <a:off x="963" y="3070"/>
                <a:ext cx="14" cy="22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1029" y="3047"/>
                <a:ext cx="23" cy="30"/>
              </a:xfrm>
              <a:custGeom>
                <a:avLst/>
                <a:gdLst>
                  <a:gd name="T0" fmla="*/ 0 w 21"/>
                  <a:gd name="T1" fmla="*/ 39429 h 20"/>
                  <a:gd name="T2" fmla="*/ 126 w 21"/>
                  <a:gd name="T3" fmla="*/ 0 h 20"/>
                  <a:gd name="T4" fmla="*/ 151 w 21"/>
                  <a:gd name="T5" fmla="*/ 110507 h 20"/>
                  <a:gd name="T6" fmla="*/ 4 w 21"/>
                  <a:gd name="T7" fmla="*/ 148806 h 20"/>
                  <a:gd name="T8" fmla="*/ 0 w 21"/>
                  <a:gd name="T9" fmla="*/ 394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0" y="5"/>
                    </a:moveTo>
                    <a:lnTo>
                      <a:pt x="17" y="0"/>
                    </a:lnTo>
                    <a:lnTo>
                      <a:pt x="21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70"/>
              <p:cNvSpPr>
                <a:spLocks noChangeArrowheads="1"/>
              </p:cNvSpPr>
              <p:nvPr/>
            </p:nvSpPr>
            <p:spPr bwMode="auto">
              <a:xfrm>
                <a:off x="1052" y="3047"/>
                <a:ext cx="29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71"/>
              <p:cNvSpPr>
                <a:spLocks noChangeArrowheads="1"/>
              </p:cNvSpPr>
              <p:nvPr/>
            </p:nvSpPr>
            <p:spPr bwMode="auto">
              <a:xfrm>
                <a:off x="1081" y="3047"/>
                <a:ext cx="8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1085" y="3039"/>
                <a:ext cx="23" cy="31"/>
              </a:xfrm>
              <a:custGeom>
                <a:avLst/>
                <a:gdLst>
                  <a:gd name="T0" fmla="*/ 0 w 21"/>
                  <a:gd name="T1" fmla="*/ 78015 h 20"/>
                  <a:gd name="T2" fmla="*/ 126 w 21"/>
                  <a:gd name="T3" fmla="*/ 0 h 20"/>
                  <a:gd name="T4" fmla="*/ 151 w 21"/>
                  <a:gd name="T5" fmla="*/ 231877 h 20"/>
                  <a:gd name="T6" fmla="*/ 4 w 21"/>
                  <a:gd name="T7" fmla="*/ 306345 h 20"/>
                  <a:gd name="T8" fmla="*/ 0 w 21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0" y="5"/>
                    </a:moveTo>
                    <a:lnTo>
                      <a:pt x="17" y="0"/>
                    </a:lnTo>
                    <a:lnTo>
                      <a:pt x="21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104" y="3031"/>
                <a:ext cx="27" cy="31"/>
              </a:xfrm>
              <a:custGeom>
                <a:avLst/>
                <a:gdLst>
                  <a:gd name="T0" fmla="*/ 0 w 25"/>
                  <a:gd name="T1" fmla="*/ 78015 h 20"/>
                  <a:gd name="T2" fmla="*/ 114 w 25"/>
                  <a:gd name="T3" fmla="*/ 0 h 20"/>
                  <a:gd name="T4" fmla="*/ 133 w 25"/>
                  <a:gd name="T5" fmla="*/ 231877 h 20"/>
                  <a:gd name="T6" fmla="*/ 4 w 25"/>
                  <a:gd name="T7" fmla="*/ 306345 h 20"/>
                  <a:gd name="T8" fmla="*/ 0 w 25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0"/>
                  <a:gd name="T17" fmla="*/ 25 w 2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0">
                    <a:moveTo>
                      <a:pt x="0" y="5"/>
                    </a:moveTo>
                    <a:lnTo>
                      <a:pt x="21" y="0"/>
                    </a:lnTo>
                    <a:lnTo>
                      <a:pt x="25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74"/>
              <p:cNvSpPr>
                <a:spLocks noChangeArrowheads="1"/>
              </p:cNvSpPr>
              <p:nvPr/>
            </p:nvSpPr>
            <p:spPr bwMode="auto">
              <a:xfrm>
                <a:off x="1183" y="2978"/>
                <a:ext cx="5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75"/>
              <p:cNvSpPr>
                <a:spLocks noChangeArrowheads="1"/>
              </p:cNvSpPr>
              <p:nvPr/>
            </p:nvSpPr>
            <p:spPr bwMode="auto">
              <a:xfrm>
                <a:off x="1188" y="2978"/>
                <a:ext cx="5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188" y="2970"/>
                <a:ext cx="18" cy="31"/>
              </a:xfrm>
              <a:custGeom>
                <a:avLst/>
                <a:gdLst>
                  <a:gd name="T0" fmla="*/ 0 w 17"/>
                  <a:gd name="T1" fmla="*/ 78015 h 20"/>
                  <a:gd name="T2" fmla="*/ 44 w 17"/>
                  <a:gd name="T3" fmla="*/ 0 h 20"/>
                  <a:gd name="T4" fmla="*/ 56 w 17"/>
                  <a:gd name="T5" fmla="*/ 231877 h 20"/>
                  <a:gd name="T6" fmla="*/ 5 w 17"/>
                  <a:gd name="T7" fmla="*/ 306345 h 20"/>
                  <a:gd name="T8" fmla="*/ 0 w 17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5"/>
                    </a:moveTo>
                    <a:lnTo>
                      <a:pt x="13" y="0"/>
                    </a:lnTo>
                    <a:lnTo>
                      <a:pt x="17" y="15"/>
                    </a:lnTo>
                    <a:lnTo>
                      <a:pt x="5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77"/>
              <p:cNvSpPr>
                <a:spLocks noChangeArrowheads="1"/>
              </p:cNvSpPr>
              <p:nvPr/>
            </p:nvSpPr>
            <p:spPr bwMode="auto">
              <a:xfrm>
                <a:off x="1206" y="2970"/>
                <a:ext cx="19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221" y="2963"/>
                <a:ext cx="23" cy="30"/>
              </a:xfrm>
              <a:custGeom>
                <a:avLst/>
                <a:gdLst>
                  <a:gd name="T0" fmla="*/ 0 w 21"/>
                  <a:gd name="T1" fmla="*/ 39429 h 20"/>
                  <a:gd name="T2" fmla="*/ 126 w 21"/>
                  <a:gd name="T3" fmla="*/ 0 h 20"/>
                  <a:gd name="T4" fmla="*/ 151 w 21"/>
                  <a:gd name="T5" fmla="*/ 110507 h 20"/>
                  <a:gd name="T6" fmla="*/ 4 w 21"/>
                  <a:gd name="T7" fmla="*/ 148806 h 20"/>
                  <a:gd name="T8" fmla="*/ 0 w 21"/>
                  <a:gd name="T9" fmla="*/ 394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0" y="5"/>
                    </a:moveTo>
                    <a:lnTo>
                      <a:pt x="17" y="0"/>
                    </a:lnTo>
                    <a:lnTo>
                      <a:pt x="21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39" y="2955"/>
                <a:ext cx="19" cy="31"/>
              </a:xfrm>
              <a:custGeom>
                <a:avLst/>
                <a:gdLst>
                  <a:gd name="T0" fmla="*/ 0 w 17"/>
                  <a:gd name="T1" fmla="*/ 78015 h 20"/>
                  <a:gd name="T2" fmla="*/ 151 w 17"/>
                  <a:gd name="T3" fmla="*/ 0 h 20"/>
                  <a:gd name="T4" fmla="*/ 189 w 17"/>
                  <a:gd name="T5" fmla="*/ 231877 h 20"/>
                  <a:gd name="T6" fmla="*/ 4 w 17"/>
                  <a:gd name="T7" fmla="*/ 306345 h 20"/>
                  <a:gd name="T8" fmla="*/ 0 w 17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5"/>
                    </a:moveTo>
                    <a:lnTo>
                      <a:pt x="13" y="0"/>
                    </a:lnTo>
                    <a:lnTo>
                      <a:pt x="17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80"/>
              <p:cNvSpPr>
                <a:spLocks noChangeArrowheads="1"/>
              </p:cNvSpPr>
              <p:nvPr/>
            </p:nvSpPr>
            <p:spPr bwMode="auto">
              <a:xfrm>
                <a:off x="1258" y="2955"/>
                <a:ext cx="23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81"/>
              <p:cNvSpPr>
                <a:spLocks noChangeArrowheads="1"/>
              </p:cNvSpPr>
              <p:nvPr/>
            </p:nvSpPr>
            <p:spPr bwMode="auto">
              <a:xfrm>
                <a:off x="1333" y="2917"/>
                <a:ext cx="6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Rectangle 82"/>
              <p:cNvSpPr>
                <a:spLocks noChangeArrowheads="1"/>
              </p:cNvSpPr>
              <p:nvPr/>
            </p:nvSpPr>
            <p:spPr bwMode="auto">
              <a:xfrm>
                <a:off x="1339" y="2917"/>
                <a:ext cx="9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1343" y="2909"/>
                <a:ext cx="15" cy="31"/>
              </a:xfrm>
              <a:custGeom>
                <a:avLst/>
                <a:gdLst>
                  <a:gd name="T0" fmla="*/ 0 w 13"/>
                  <a:gd name="T1" fmla="*/ 78015 h 20"/>
                  <a:gd name="T2" fmla="*/ 182 w 13"/>
                  <a:gd name="T3" fmla="*/ 0 h 20"/>
                  <a:gd name="T4" fmla="*/ 303 w 13"/>
                  <a:gd name="T5" fmla="*/ 231877 h 20"/>
                  <a:gd name="T6" fmla="*/ 103 w 13"/>
                  <a:gd name="T7" fmla="*/ 306345 h 20"/>
                  <a:gd name="T8" fmla="*/ 0 w 13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0"/>
                  <a:gd name="T17" fmla="*/ 13 w 1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0">
                    <a:moveTo>
                      <a:pt x="0" y="5"/>
                    </a:moveTo>
                    <a:lnTo>
                      <a:pt x="8" y="0"/>
                    </a:lnTo>
                    <a:lnTo>
                      <a:pt x="13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84"/>
              <p:cNvSpPr>
                <a:spLocks noChangeArrowheads="1"/>
              </p:cNvSpPr>
              <p:nvPr/>
            </p:nvSpPr>
            <p:spPr bwMode="auto">
              <a:xfrm>
                <a:off x="1358" y="2909"/>
                <a:ext cx="13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85"/>
              <p:cNvSpPr>
                <a:spLocks noChangeArrowheads="1"/>
              </p:cNvSpPr>
              <p:nvPr/>
            </p:nvSpPr>
            <p:spPr bwMode="auto">
              <a:xfrm>
                <a:off x="1371" y="2909"/>
                <a:ext cx="10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1376" y="2909"/>
                <a:ext cx="13" cy="23"/>
              </a:xfrm>
              <a:custGeom>
                <a:avLst/>
                <a:gdLst>
                  <a:gd name="T0" fmla="*/ 0 w 12"/>
                  <a:gd name="T1" fmla="*/ 61695 h 15"/>
                  <a:gd name="T2" fmla="*/ 4 w 12"/>
                  <a:gd name="T3" fmla="*/ 0 h 15"/>
                  <a:gd name="T4" fmla="*/ 66 w 12"/>
                  <a:gd name="T5" fmla="*/ 118527 h 15"/>
                  <a:gd name="T6" fmla="*/ 48 w 12"/>
                  <a:gd name="T7" fmla="*/ 181741 h 15"/>
                  <a:gd name="T8" fmla="*/ 0 w 12"/>
                  <a:gd name="T9" fmla="*/ 6169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5"/>
                  <a:gd name="T17" fmla="*/ 12 w 1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5">
                    <a:moveTo>
                      <a:pt x="0" y="5"/>
                    </a:moveTo>
                    <a:lnTo>
                      <a:pt x="4" y="0"/>
                    </a:lnTo>
                    <a:lnTo>
                      <a:pt x="12" y="10"/>
                    </a:lnTo>
                    <a:lnTo>
                      <a:pt x="8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1376" y="2894"/>
                <a:ext cx="19" cy="23"/>
              </a:xfrm>
              <a:custGeom>
                <a:avLst/>
                <a:gdLst>
                  <a:gd name="T0" fmla="*/ 0 w 17"/>
                  <a:gd name="T1" fmla="*/ 118527 h 15"/>
                  <a:gd name="T2" fmla="*/ 4 w 17"/>
                  <a:gd name="T3" fmla="*/ 0 h 15"/>
                  <a:gd name="T4" fmla="*/ 189 w 17"/>
                  <a:gd name="T5" fmla="*/ 61695 h 15"/>
                  <a:gd name="T6" fmla="*/ 135 w 17"/>
                  <a:gd name="T7" fmla="*/ 181741 h 15"/>
                  <a:gd name="T8" fmla="*/ 0 w 17"/>
                  <a:gd name="T9" fmla="*/ 11852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4" y="0"/>
                    </a:lnTo>
                    <a:lnTo>
                      <a:pt x="17" y="5"/>
                    </a:lnTo>
                    <a:lnTo>
                      <a:pt x="12" y="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1385" y="2880"/>
                <a:ext cx="14" cy="29"/>
              </a:xfrm>
              <a:custGeom>
                <a:avLst/>
                <a:gdLst>
                  <a:gd name="T0" fmla="*/ 0 w 13"/>
                  <a:gd name="T1" fmla="*/ 42537 h 19"/>
                  <a:gd name="T2" fmla="*/ 46 w 13"/>
                  <a:gd name="T3" fmla="*/ 0 h 19"/>
                  <a:gd name="T4" fmla="*/ 62 w 13"/>
                  <a:gd name="T5" fmla="*/ 151252 h 19"/>
                  <a:gd name="T6" fmla="*/ 4 w 13"/>
                  <a:gd name="T7" fmla="*/ 206355 h 19"/>
                  <a:gd name="T8" fmla="*/ 0 w 13"/>
                  <a:gd name="T9" fmla="*/ 4253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9"/>
                  <a:gd name="T17" fmla="*/ 13 w 1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9">
                    <a:moveTo>
                      <a:pt x="0" y="4"/>
                    </a:moveTo>
                    <a:lnTo>
                      <a:pt x="9" y="0"/>
                    </a:lnTo>
                    <a:lnTo>
                      <a:pt x="13" y="14"/>
                    </a:lnTo>
                    <a:lnTo>
                      <a:pt x="4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1395" y="2872"/>
                <a:ext cx="28" cy="29"/>
              </a:xfrm>
              <a:custGeom>
                <a:avLst/>
                <a:gdLst>
                  <a:gd name="T0" fmla="*/ 0 w 25"/>
                  <a:gd name="T1" fmla="*/ 54674 h 19"/>
                  <a:gd name="T2" fmla="*/ 261 w 25"/>
                  <a:gd name="T3" fmla="*/ 0 h 19"/>
                  <a:gd name="T4" fmla="*/ 300 w 25"/>
                  <a:gd name="T5" fmla="*/ 151252 h 19"/>
                  <a:gd name="T6" fmla="*/ 4 w 25"/>
                  <a:gd name="T7" fmla="*/ 206355 h 19"/>
                  <a:gd name="T8" fmla="*/ 0 w 25"/>
                  <a:gd name="T9" fmla="*/ 5467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9"/>
                  <a:gd name="T17" fmla="*/ 25 w 2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9">
                    <a:moveTo>
                      <a:pt x="0" y="5"/>
                    </a:moveTo>
                    <a:lnTo>
                      <a:pt x="21" y="0"/>
                    </a:lnTo>
                    <a:lnTo>
                      <a:pt x="25" y="14"/>
                    </a:lnTo>
                    <a:lnTo>
                      <a:pt x="4" y="1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90"/>
              <p:cNvSpPr>
                <a:spLocks noChangeArrowheads="1"/>
              </p:cNvSpPr>
              <p:nvPr/>
            </p:nvSpPr>
            <p:spPr bwMode="auto">
              <a:xfrm>
                <a:off x="1483" y="2842"/>
                <a:ext cx="19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91"/>
              <p:cNvSpPr>
                <a:spLocks/>
              </p:cNvSpPr>
              <p:nvPr/>
            </p:nvSpPr>
            <p:spPr bwMode="auto">
              <a:xfrm>
                <a:off x="1502" y="2834"/>
                <a:ext cx="33" cy="31"/>
              </a:xfrm>
              <a:custGeom>
                <a:avLst/>
                <a:gdLst>
                  <a:gd name="T0" fmla="*/ 0 w 30"/>
                  <a:gd name="T1" fmla="*/ 78015 h 20"/>
                  <a:gd name="T2" fmla="*/ 242 w 30"/>
                  <a:gd name="T3" fmla="*/ 0 h 20"/>
                  <a:gd name="T4" fmla="*/ 242 w 30"/>
                  <a:gd name="T5" fmla="*/ 231877 h 20"/>
                  <a:gd name="T6" fmla="*/ 0 w 30"/>
                  <a:gd name="T7" fmla="*/ 306345 h 20"/>
                  <a:gd name="T8" fmla="*/ 0 w 30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0"/>
                  <a:gd name="T17" fmla="*/ 30 w 3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0">
                    <a:moveTo>
                      <a:pt x="0" y="5"/>
                    </a:moveTo>
                    <a:lnTo>
                      <a:pt x="30" y="0"/>
                    </a:lnTo>
                    <a:lnTo>
                      <a:pt x="30" y="15"/>
                    </a:lnTo>
                    <a:lnTo>
                      <a:pt x="0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92"/>
              <p:cNvSpPr>
                <a:spLocks/>
              </p:cNvSpPr>
              <p:nvPr/>
            </p:nvSpPr>
            <p:spPr bwMode="auto">
              <a:xfrm>
                <a:off x="1531" y="2827"/>
                <a:ext cx="14" cy="30"/>
              </a:xfrm>
              <a:custGeom>
                <a:avLst/>
                <a:gdLst>
                  <a:gd name="T0" fmla="*/ 0 w 13"/>
                  <a:gd name="T1" fmla="*/ 39429 h 20"/>
                  <a:gd name="T2" fmla="*/ 43 w 13"/>
                  <a:gd name="T3" fmla="*/ 0 h 20"/>
                  <a:gd name="T4" fmla="*/ 62 w 13"/>
                  <a:gd name="T5" fmla="*/ 110507 h 20"/>
                  <a:gd name="T6" fmla="*/ 4 w 13"/>
                  <a:gd name="T7" fmla="*/ 148806 h 20"/>
                  <a:gd name="T8" fmla="*/ 0 w 13"/>
                  <a:gd name="T9" fmla="*/ 394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0"/>
                  <a:gd name="T17" fmla="*/ 13 w 1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0">
                    <a:moveTo>
                      <a:pt x="0" y="5"/>
                    </a:moveTo>
                    <a:lnTo>
                      <a:pt x="8" y="0"/>
                    </a:lnTo>
                    <a:lnTo>
                      <a:pt x="13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93"/>
              <p:cNvSpPr>
                <a:spLocks/>
              </p:cNvSpPr>
              <p:nvPr/>
            </p:nvSpPr>
            <p:spPr bwMode="auto">
              <a:xfrm>
                <a:off x="1540" y="2827"/>
                <a:ext cx="14" cy="23"/>
              </a:xfrm>
              <a:custGeom>
                <a:avLst/>
                <a:gdLst>
                  <a:gd name="T0" fmla="*/ 0 w 13"/>
                  <a:gd name="T1" fmla="*/ 61695 h 15"/>
                  <a:gd name="T2" fmla="*/ 5 w 13"/>
                  <a:gd name="T3" fmla="*/ 0 h 15"/>
                  <a:gd name="T4" fmla="*/ 62 w 13"/>
                  <a:gd name="T5" fmla="*/ 118527 h 15"/>
                  <a:gd name="T6" fmla="*/ 46 w 13"/>
                  <a:gd name="T7" fmla="*/ 181741 h 15"/>
                  <a:gd name="T8" fmla="*/ 0 w 13"/>
                  <a:gd name="T9" fmla="*/ 6169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5"/>
                    </a:moveTo>
                    <a:lnTo>
                      <a:pt x="5" y="0"/>
                    </a:lnTo>
                    <a:lnTo>
                      <a:pt x="13" y="10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94"/>
              <p:cNvSpPr>
                <a:spLocks/>
              </p:cNvSpPr>
              <p:nvPr/>
            </p:nvSpPr>
            <p:spPr bwMode="auto">
              <a:xfrm>
                <a:off x="1549" y="2811"/>
                <a:ext cx="34" cy="31"/>
              </a:xfrm>
              <a:custGeom>
                <a:avLst/>
                <a:gdLst>
                  <a:gd name="T0" fmla="*/ 0 w 30"/>
                  <a:gd name="T1" fmla="*/ 78015 h 20"/>
                  <a:gd name="T2" fmla="*/ 482 w 30"/>
                  <a:gd name="T3" fmla="*/ 0 h 20"/>
                  <a:gd name="T4" fmla="*/ 482 w 30"/>
                  <a:gd name="T5" fmla="*/ 231877 h 20"/>
                  <a:gd name="T6" fmla="*/ 0 w 30"/>
                  <a:gd name="T7" fmla="*/ 306345 h 20"/>
                  <a:gd name="T8" fmla="*/ 0 w 30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0"/>
                  <a:gd name="T17" fmla="*/ 30 w 3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0">
                    <a:moveTo>
                      <a:pt x="0" y="5"/>
                    </a:moveTo>
                    <a:lnTo>
                      <a:pt x="30" y="0"/>
                    </a:lnTo>
                    <a:lnTo>
                      <a:pt x="30" y="15"/>
                    </a:lnTo>
                    <a:lnTo>
                      <a:pt x="0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95"/>
              <p:cNvSpPr>
                <a:spLocks noChangeArrowheads="1"/>
              </p:cNvSpPr>
              <p:nvPr/>
            </p:nvSpPr>
            <p:spPr bwMode="auto">
              <a:xfrm>
                <a:off x="1639" y="2804"/>
                <a:ext cx="13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96"/>
              <p:cNvSpPr>
                <a:spLocks noChangeArrowheads="1"/>
              </p:cNvSpPr>
              <p:nvPr/>
            </p:nvSpPr>
            <p:spPr bwMode="auto">
              <a:xfrm>
                <a:off x="1652" y="2804"/>
                <a:ext cx="6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97"/>
              <p:cNvSpPr>
                <a:spLocks noChangeArrowheads="1"/>
              </p:cNvSpPr>
              <p:nvPr/>
            </p:nvSpPr>
            <p:spPr bwMode="auto">
              <a:xfrm>
                <a:off x="1658" y="2804"/>
                <a:ext cx="4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98"/>
              <p:cNvSpPr>
                <a:spLocks/>
              </p:cNvSpPr>
              <p:nvPr/>
            </p:nvSpPr>
            <p:spPr bwMode="auto">
              <a:xfrm>
                <a:off x="1658" y="2804"/>
                <a:ext cx="13" cy="23"/>
              </a:xfrm>
              <a:custGeom>
                <a:avLst/>
                <a:gdLst>
                  <a:gd name="T0" fmla="*/ 0 w 12"/>
                  <a:gd name="T1" fmla="*/ 61695 h 15"/>
                  <a:gd name="T2" fmla="*/ 4 w 12"/>
                  <a:gd name="T3" fmla="*/ 0 h 15"/>
                  <a:gd name="T4" fmla="*/ 66 w 12"/>
                  <a:gd name="T5" fmla="*/ 118527 h 15"/>
                  <a:gd name="T6" fmla="*/ 48 w 12"/>
                  <a:gd name="T7" fmla="*/ 181741 h 15"/>
                  <a:gd name="T8" fmla="*/ 0 w 12"/>
                  <a:gd name="T9" fmla="*/ 6169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5"/>
                  <a:gd name="T17" fmla="*/ 12 w 1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5">
                    <a:moveTo>
                      <a:pt x="0" y="5"/>
                    </a:moveTo>
                    <a:lnTo>
                      <a:pt x="4" y="0"/>
                    </a:lnTo>
                    <a:lnTo>
                      <a:pt x="12" y="10"/>
                    </a:lnTo>
                    <a:lnTo>
                      <a:pt x="8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99"/>
              <p:cNvSpPr>
                <a:spLocks/>
              </p:cNvSpPr>
              <p:nvPr/>
            </p:nvSpPr>
            <p:spPr bwMode="auto">
              <a:xfrm>
                <a:off x="1662" y="2796"/>
                <a:ext cx="14" cy="23"/>
              </a:xfrm>
              <a:custGeom>
                <a:avLst/>
                <a:gdLst>
                  <a:gd name="T0" fmla="*/ 0 w 13"/>
                  <a:gd name="T1" fmla="*/ 61695 h 15"/>
                  <a:gd name="T2" fmla="*/ 4 w 13"/>
                  <a:gd name="T3" fmla="*/ 0 h 15"/>
                  <a:gd name="T4" fmla="*/ 62 w 13"/>
                  <a:gd name="T5" fmla="*/ 118527 h 15"/>
                  <a:gd name="T6" fmla="*/ 43 w 13"/>
                  <a:gd name="T7" fmla="*/ 181741 h 15"/>
                  <a:gd name="T8" fmla="*/ 0 w 13"/>
                  <a:gd name="T9" fmla="*/ 6169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5"/>
                    </a:moveTo>
                    <a:lnTo>
                      <a:pt x="4" y="0"/>
                    </a:lnTo>
                    <a:lnTo>
                      <a:pt x="13" y="10"/>
                    </a:lnTo>
                    <a:lnTo>
                      <a:pt x="8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100"/>
              <p:cNvSpPr>
                <a:spLocks/>
              </p:cNvSpPr>
              <p:nvPr/>
            </p:nvSpPr>
            <p:spPr bwMode="auto">
              <a:xfrm>
                <a:off x="1666" y="2781"/>
                <a:ext cx="15" cy="30"/>
              </a:xfrm>
              <a:custGeom>
                <a:avLst/>
                <a:gdLst>
                  <a:gd name="T0" fmla="*/ 0 w 13"/>
                  <a:gd name="T1" fmla="*/ 39429 h 20"/>
                  <a:gd name="T2" fmla="*/ 210 w 13"/>
                  <a:gd name="T3" fmla="*/ 0 h 20"/>
                  <a:gd name="T4" fmla="*/ 303 w 13"/>
                  <a:gd name="T5" fmla="*/ 110507 h 20"/>
                  <a:gd name="T6" fmla="*/ 103 w 13"/>
                  <a:gd name="T7" fmla="*/ 148806 h 20"/>
                  <a:gd name="T8" fmla="*/ 0 w 13"/>
                  <a:gd name="T9" fmla="*/ 394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0"/>
                  <a:gd name="T17" fmla="*/ 13 w 1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0">
                    <a:moveTo>
                      <a:pt x="0" y="5"/>
                    </a:moveTo>
                    <a:lnTo>
                      <a:pt x="9" y="0"/>
                    </a:lnTo>
                    <a:lnTo>
                      <a:pt x="13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01"/>
              <p:cNvSpPr>
                <a:spLocks noChangeArrowheads="1"/>
              </p:cNvSpPr>
              <p:nvPr/>
            </p:nvSpPr>
            <p:spPr bwMode="auto">
              <a:xfrm>
                <a:off x="1681" y="2781"/>
                <a:ext cx="9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102"/>
              <p:cNvSpPr>
                <a:spLocks/>
              </p:cNvSpPr>
              <p:nvPr/>
            </p:nvSpPr>
            <p:spPr bwMode="auto">
              <a:xfrm>
                <a:off x="1685" y="2773"/>
                <a:ext cx="14" cy="31"/>
              </a:xfrm>
              <a:custGeom>
                <a:avLst/>
                <a:gdLst>
                  <a:gd name="T0" fmla="*/ 0 w 13"/>
                  <a:gd name="T1" fmla="*/ 78015 h 20"/>
                  <a:gd name="T2" fmla="*/ 46 w 13"/>
                  <a:gd name="T3" fmla="*/ 0 h 20"/>
                  <a:gd name="T4" fmla="*/ 62 w 13"/>
                  <a:gd name="T5" fmla="*/ 231877 h 20"/>
                  <a:gd name="T6" fmla="*/ 4 w 13"/>
                  <a:gd name="T7" fmla="*/ 306345 h 20"/>
                  <a:gd name="T8" fmla="*/ 0 w 13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0"/>
                  <a:gd name="T17" fmla="*/ 13 w 1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0">
                    <a:moveTo>
                      <a:pt x="0" y="5"/>
                    </a:moveTo>
                    <a:lnTo>
                      <a:pt x="9" y="0"/>
                    </a:lnTo>
                    <a:lnTo>
                      <a:pt x="13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03"/>
              <p:cNvSpPr>
                <a:spLocks noChangeArrowheads="1"/>
              </p:cNvSpPr>
              <p:nvPr/>
            </p:nvSpPr>
            <p:spPr bwMode="auto">
              <a:xfrm>
                <a:off x="1699" y="2773"/>
                <a:ext cx="5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1695" y="2765"/>
                <a:ext cx="19" cy="23"/>
              </a:xfrm>
              <a:custGeom>
                <a:avLst/>
                <a:gdLst>
                  <a:gd name="T0" fmla="*/ 0 w 17"/>
                  <a:gd name="T1" fmla="*/ 118527 h 15"/>
                  <a:gd name="T2" fmla="*/ 4 w 17"/>
                  <a:gd name="T3" fmla="*/ 0 h 15"/>
                  <a:gd name="T4" fmla="*/ 189 w 17"/>
                  <a:gd name="T5" fmla="*/ 61695 h 15"/>
                  <a:gd name="T6" fmla="*/ 135 w 17"/>
                  <a:gd name="T7" fmla="*/ 181741 h 15"/>
                  <a:gd name="T8" fmla="*/ 0 w 17"/>
                  <a:gd name="T9" fmla="*/ 11852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4" y="0"/>
                    </a:lnTo>
                    <a:lnTo>
                      <a:pt x="17" y="5"/>
                    </a:lnTo>
                    <a:lnTo>
                      <a:pt x="12" y="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1704" y="2750"/>
                <a:ext cx="29" cy="31"/>
              </a:xfrm>
              <a:custGeom>
                <a:avLst/>
                <a:gdLst>
                  <a:gd name="T0" fmla="*/ 0 w 26"/>
                  <a:gd name="T1" fmla="*/ 78015 h 20"/>
                  <a:gd name="T2" fmla="*/ 229 w 26"/>
                  <a:gd name="T3" fmla="*/ 0 h 20"/>
                  <a:gd name="T4" fmla="*/ 284 w 26"/>
                  <a:gd name="T5" fmla="*/ 231877 h 20"/>
                  <a:gd name="T6" fmla="*/ 4 w 26"/>
                  <a:gd name="T7" fmla="*/ 306345 h 20"/>
                  <a:gd name="T8" fmla="*/ 0 w 26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0"/>
                  <a:gd name="T17" fmla="*/ 26 w 2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0">
                    <a:moveTo>
                      <a:pt x="0" y="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1783" y="2735"/>
                <a:ext cx="25" cy="30"/>
              </a:xfrm>
              <a:custGeom>
                <a:avLst/>
                <a:gdLst>
                  <a:gd name="T0" fmla="*/ 0 w 22"/>
                  <a:gd name="T1" fmla="*/ 39429 h 20"/>
                  <a:gd name="T2" fmla="*/ 281 w 22"/>
                  <a:gd name="T3" fmla="*/ 0 h 20"/>
                  <a:gd name="T4" fmla="*/ 363 w 22"/>
                  <a:gd name="T5" fmla="*/ 110507 h 20"/>
                  <a:gd name="T6" fmla="*/ 84 w 22"/>
                  <a:gd name="T7" fmla="*/ 148806 h 20"/>
                  <a:gd name="T8" fmla="*/ 0 w 22"/>
                  <a:gd name="T9" fmla="*/ 394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0" y="5"/>
                    </a:moveTo>
                    <a:lnTo>
                      <a:pt x="17" y="0"/>
                    </a:lnTo>
                    <a:lnTo>
                      <a:pt x="22" y="15"/>
                    </a:lnTo>
                    <a:lnTo>
                      <a:pt x="5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Rectangle 107"/>
              <p:cNvSpPr>
                <a:spLocks noChangeArrowheads="1"/>
              </p:cNvSpPr>
              <p:nvPr/>
            </p:nvSpPr>
            <p:spPr bwMode="auto">
              <a:xfrm>
                <a:off x="1808" y="2735"/>
                <a:ext cx="46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108"/>
              <p:cNvSpPr>
                <a:spLocks/>
              </p:cNvSpPr>
              <p:nvPr/>
            </p:nvSpPr>
            <p:spPr bwMode="auto">
              <a:xfrm>
                <a:off x="1850" y="2727"/>
                <a:ext cx="27" cy="31"/>
              </a:xfrm>
              <a:custGeom>
                <a:avLst/>
                <a:gdLst>
                  <a:gd name="T0" fmla="*/ 0 w 25"/>
                  <a:gd name="T1" fmla="*/ 78015 h 20"/>
                  <a:gd name="T2" fmla="*/ 114 w 25"/>
                  <a:gd name="T3" fmla="*/ 0 h 20"/>
                  <a:gd name="T4" fmla="*/ 133 w 25"/>
                  <a:gd name="T5" fmla="*/ 231877 h 20"/>
                  <a:gd name="T6" fmla="*/ 4 w 25"/>
                  <a:gd name="T7" fmla="*/ 306345 h 20"/>
                  <a:gd name="T8" fmla="*/ 0 w 25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0"/>
                  <a:gd name="T17" fmla="*/ 25 w 2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0">
                    <a:moveTo>
                      <a:pt x="0" y="5"/>
                    </a:moveTo>
                    <a:lnTo>
                      <a:pt x="21" y="0"/>
                    </a:lnTo>
                    <a:lnTo>
                      <a:pt x="25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109"/>
              <p:cNvSpPr>
                <a:spLocks/>
              </p:cNvSpPr>
              <p:nvPr/>
            </p:nvSpPr>
            <p:spPr bwMode="auto">
              <a:xfrm>
                <a:off x="1873" y="2720"/>
                <a:ext cx="14" cy="30"/>
              </a:xfrm>
              <a:custGeom>
                <a:avLst/>
                <a:gdLst>
                  <a:gd name="T0" fmla="*/ 0 w 13"/>
                  <a:gd name="T1" fmla="*/ 39429 h 20"/>
                  <a:gd name="T2" fmla="*/ 46 w 13"/>
                  <a:gd name="T3" fmla="*/ 0 h 20"/>
                  <a:gd name="T4" fmla="*/ 62 w 13"/>
                  <a:gd name="T5" fmla="*/ 110507 h 20"/>
                  <a:gd name="T6" fmla="*/ 4 w 13"/>
                  <a:gd name="T7" fmla="*/ 148806 h 20"/>
                  <a:gd name="T8" fmla="*/ 0 w 13"/>
                  <a:gd name="T9" fmla="*/ 394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0"/>
                  <a:gd name="T17" fmla="*/ 13 w 1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0">
                    <a:moveTo>
                      <a:pt x="0" y="5"/>
                    </a:moveTo>
                    <a:lnTo>
                      <a:pt x="9" y="0"/>
                    </a:lnTo>
                    <a:lnTo>
                      <a:pt x="13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110"/>
              <p:cNvSpPr>
                <a:spLocks noChangeArrowheads="1"/>
              </p:cNvSpPr>
              <p:nvPr/>
            </p:nvSpPr>
            <p:spPr bwMode="auto">
              <a:xfrm>
                <a:off x="1939" y="2689"/>
                <a:ext cx="4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1"/>
              <p:cNvSpPr>
                <a:spLocks/>
              </p:cNvSpPr>
              <p:nvPr/>
            </p:nvSpPr>
            <p:spPr bwMode="auto">
              <a:xfrm>
                <a:off x="1939" y="2681"/>
                <a:ext cx="13" cy="31"/>
              </a:xfrm>
              <a:custGeom>
                <a:avLst/>
                <a:gdLst>
                  <a:gd name="T0" fmla="*/ 0 w 12"/>
                  <a:gd name="T1" fmla="*/ 78015 h 20"/>
                  <a:gd name="T2" fmla="*/ 48 w 12"/>
                  <a:gd name="T3" fmla="*/ 0 h 20"/>
                  <a:gd name="T4" fmla="*/ 66 w 12"/>
                  <a:gd name="T5" fmla="*/ 231877 h 20"/>
                  <a:gd name="T6" fmla="*/ 4 w 12"/>
                  <a:gd name="T7" fmla="*/ 306345 h 20"/>
                  <a:gd name="T8" fmla="*/ 0 w 12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0"/>
                  <a:gd name="T17" fmla="*/ 12 w 1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0">
                    <a:moveTo>
                      <a:pt x="0" y="5"/>
                    </a:moveTo>
                    <a:lnTo>
                      <a:pt x="8" y="0"/>
                    </a:lnTo>
                    <a:lnTo>
                      <a:pt x="12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112"/>
              <p:cNvSpPr>
                <a:spLocks/>
              </p:cNvSpPr>
              <p:nvPr/>
            </p:nvSpPr>
            <p:spPr bwMode="auto">
              <a:xfrm>
                <a:off x="1948" y="2666"/>
                <a:ext cx="33" cy="38"/>
              </a:xfrm>
              <a:custGeom>
                <a:avLst/>
                <a:gdLst>
                  <a:gd name="T0" fmla="*/ 0 w 30"/>
                  <a:gd name="T1" fmla="*/ 99937 h 25"/>
                  <a:gd name="T2" fmla="*/ 216 w 30"/>
                  <a:gd name="T3" fmla="*/ 0 h 25"/>
                  <a:gd name="T4" fmla="*/ 242 w 30"/>
                  <a:gd name="T5" fmla="*/ 151904 h 25"/>
                  <a:gd name="T6" fmla="*/ 4 w 30"/>
                  <a:gd name="T7" fmla="*/ 251552 h 25"/>
                  <a:gd name="T8" fmla="*/ 0 w 30"/>
                  <a:gd name="T9" fmla="*/ 9993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5"/>
                  <a:gd name="T17" fmla="*/ 30 w 3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5">
                    <a:moveTo>
                      <a:pt x="0" y="10"/>
                    </a:moveTo>
                    <a:lnTo>
                      <a:pt x="26" y="0"/>
                    </a:lnTo>
                    <a:lnTo>
                      <a:pt x="30" y="15"/>
                    </a:lnTo>
                    <a:lnTo>
                      <a:pt x="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1976" y="2658"/>
                <a:ext cx="14" cy="31"/>
              </a:xfrm>
              <a:custGeom>
                <a:avLst/>
                <a:gdLst>
                  <a:gd name="T0" fmla="*/ 0 w 12"/>
                  <a:gd name="T1" fmla="*/ 78015 h 20"/>
                  <a:gd name="T2" fmla="*/ 226 w 12"/>
                  <a:gd name="T3" fmla="*/ 0 h 20"/>
                  <a:gd name="T4" fmla="*/ 357 w 12"/>
                  <a:gd name="T5" fmla="*/ 231877 h 20"/>
                  <a:gd name="T6" fmla="*/ 122 w 12"/>
                  <a:gd name="T7" fmla="*/ 306345 h 20"/>
                  <a:gd name="T8" fmla="*/ 0 w 12"/>
                  <a:gd name="T9" fmla="*/ 780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0"/>
                  <a:gd name="T17" fmla="*/ 12 w 1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0">
                    <a:moveTo>
                      <a:pt x="0" y="5"/>
                    </a:moveTo>
                    <a:lnTo>
                      <a:pt x="8" y="0"/>
                    </a:lnTo>
                    <a:lnTo>
                      <a:pt x="12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1985" y="2651"/>
                <a:ext cx="19" cy="30"/>
              </a:xfrm>
              <a:custGeom>
                <a:avLst/>
                <a:gdLst>
                  <a:gd name="T0" fmla="*/ 0 w 17"/>
                  <a:gd name="T1" fmla="*/ 39429 h 20"/>
                  <a:gd name="T2" fmla="*/ 151 w 17"/>
                  <a:gd name="T3" fmla="*/ 0 h 20"/>
                  <a:gd name="T4" fmla="*/ 189 w 17"/>
                  <a:gd name="T5" fmla="*/ 110507 h 20"/>
                  <a:gd name="T6" fmla="*/ 4 w 17"/>
                  <a:gd name="T7" fmla="*/ 148806 h 20"/>
                  <a:gd name="T8" fmla="*/ 0 w 17"/>
                  <a:gd name="T9" fmla="*/ 394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5"/>
                    </a:moveTo>
                    <a:lnTo>
                      <a:pt x="13" y="0"/>
                    </a:lnTo>
                    <a:lnTo>
                      <a:pt x="17" y="15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2000" y="2636"/>
                <a:ext cx="23" cy="38"/>
              </a:xfrm>
              <a:custGeom>
                <a:avLst/>
                <a:gdLst>
                  <a:gd name="T0" fmla="*/ 0 w 21"/>
                  <a:gd name="T1" fmla="*/ 99937 h 25"/>
                  <a:gd name="T2" fmla="*/ 126 w 21"/>
                  <a:gd name="T3" fmla="*/ 0 h 25"/>
                  <a:gd name="T4" fmla="*/ 151 w 21"/>
                  <a:gd name="T5" fmla="*/ 151904 h 25"/>
                  <a:gd name="T6" fmla="*/ 4 w 21"/>
                  <a:gd name="T7" fmla="*/ 251552 h 25"/>
                  <a:gd name="T8" fmla="*/ 0 w 21"/>
                  <a:gd name="T9" fmla="*/ 9993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5"/>
                  <a:gd name="T17" fmla="*/ 21 w 2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5">
                    <a:moveTo>
                      <a:pt x="0" y="10"/>
                    </a:moveTo>
                    <a:lnTo>
                      <a:pt x="17" y="0"/>
                    </a:lnTo>
                    <a:lnTo>
                      <a:pt x="21" y="15"/>
                    </a:lnTo>
                    <a:lnTo>
                      <a:pt x="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116"/>
              <p:cNvSpPr>
                <a:spLocks noChangeArrowheads="1"/>
              </p:cNvSpPr>
              <p:nvPr/>
            </p:nvSpPr>
            <p:spPr bwMode="auto">
              <a:xfrm>
                <a:off x="2027" y="2636"/>
                <a:ext cx="6" cy="22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117"/>
              <p:cNvSpPr>
                <a:spLocks noChangeArrowheads="1"/>
              </p:cNvSpPr>
              <p:nvPr/>
            </p:nvSpPr>
            <p:spPr bwMode="auto">
              <a:xfrm>
                <a:off x="2033" y="2636"/>
                <a:ext cx="4" cy="22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18"/>
              <p:cNvSpPr>
                <a:spLocks noChangeArrowheads="1"/>
              </p:cNvSpPr>
              <p:nvPr/>
            </p:nvSpPr>
            <p:spPr bwMode="auto">
              <a:xfrm>
                <a:off x="2098" y="2613"/>
                <a:ext cx="5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119"/>
              <p:cNvSpPr>
                <a:spLocks noChangeArrowheads="1"/>
              </p:cNvSpPr>
              <p:nvPr/>
            </p:nvSpPr>
            <p:spPr bwMode="auto">
              <a:xfrm>
                <a:off x="2103" y="2613"/>
                <a:ext cx="32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2131" y="2613"/>
                <a:ext cx="14" cy="23"/>
              </a:xfrm>
              <a:custGeom>
                <a:avLst/>
                <a:gdLst>
                  <a:gd name="T0" fmla="*/ 0 w 13"/>
                  <a:gd name="T1" fmla="*/ 61695 h 15"/>
                  <a:gd name="T2" fmla="*/ 4 w 13"/>
                  <a:gd name="T3" fmla="*/ 0 h 15"/>
                  <a:gd name="T4" fmla="*/ 62 w 13"/>
                  <a:gd name="T5" fmla="*/ 118527 h 15"/>
                  <a:gd name="T6" fmla="*/ 46 w 13"/>
                  <a:gd name="T7" fmla="*/ 181741 h 15"/>
                  <a:gd name="T8" fmla="*/ 0 w 13"/>
                  <a:gd name="T9" fmla="*/ 6169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5"/>
                    </a:moveTo>
                    <a:lnTo>
                      <a:pt x="4" y="0"/>
                    </a:lnTo>
                    <a:lnTo>
                      <a:pt x="13" y="10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121"/>
              <p:cNvSpPr>
                <a:spLocks noChangeArrowheads="1"/>
              </p:cNvSpPr>
              <p:nvPr/>
            </p:nvSpPr>
            <p:spPr bwMode="auto">
              <a:xfrm>
                <a:off x="2168" y="2605"/>
                <a:ext cx="19" cy="23"/>
              </a:xfrm>
              <a:prstGeom prst="rect">
                <a:avLst/>
              </a:prstGeom>
              <a:solidFill>
                <a:srgbClr val="94A4D8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2183" y="2605"/>
                <a:ext cx="14" cy="23"/>
              </a:xfrm>
              <a:custGeom>
                <a:avLst/>
                <a:gdLst>
                  <a:gd name="T0" fmla="*/ 0 w 13"/>
                  <a:gd name="T1" fmla="*/ 61695 h 15"/>
                  <a:gd name="T2" fmla="*/ 4 w 13"/>
                  <a:gd name="T3" fmla="*/ 0 h 15"/>
                  <a:gd name="T4" fmla="*/ 62 w 13"/>
                  <a:gd name="T5" fmla="*/ 118527 h 15"/>
                  <a:gd name="T6" fmla="*/ 43 w 13"/>
                  <a:gd name="T7" fmla="*/ 181741 h 15"/>
                  <a:gd name="T8" fmla="*/ 0 w 13"/>
                  <a:gd name="T9" fmla="*/ 6169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5"/>
                    </a:moveTo>
                    <a:lnTo>
                      <a:pt x="4" y="0"/>
                    </a:lnTo>
                    <a:lnTo>
                      <a:pt x="13" y="10"/>
                    </a:lnTo>
                    <a:lnTo>
                      <a:pt x="8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3" name="Group 123"/>
              <p:cNvGrpSpPr>
                <a:grpSpLocks/>
              </p:cNvGrpSpPr>
              <p:nvPr/>
            </p:nvGrpSpPr>
            <p:grpSpPr bwMode="auto">
              <a:xfrm>
                <a:off x="2248" y="2429"/>
                <a:ext cx="399" cy="153"/>
                <a:chOff x="2248" y="2429"/>
                <a:chExt cx="399" cy="153"/>
              </a:xfrm>
            </p:grpSpPr>
            <p:sp>
              <p:nvSpPr>
                <p:cNvPr id="124" name="Freeform 124"/>
                <p:cNvSpPr>
                  <a:spLocks/>
                </p:cNvSpPr>
                <p:nvPr/>
              </p:nvSpPr>
              <p:spPr bwMode="auto">
                <a:xfrm>
                  <a:off x="2248" y="2544"/>
                  <a:ext cx="66" cy="38"/>
                </a:xfrm>
                <a:custGeom>
                  <a:avLst/>
                  <a:gdLst>
                    <a:gd name="T0" fmla="*/ 0 w 60"/>
                    <a:gd name="T1" fmla="*/ 99937 h 25"/>
                    <a:gd name="T2" fmla="*/ 494 w 60"/>
                    <a:gd name="T3" fmla="*/ 0 h 25"/>
                    <a:gd name="T4" fmla="*/ 494 w 60"/>
                    <a:gd name="T5" fmla="*/ 151904 h 25"/>
                    <a:gd name="T6" fmla="*/ 0 w 60"/>
                    <a:gd name="T7" fmla="*/ 251552 h 25"/>
                    <a:gd name="T8" fmla="*/ 0 w 60"/>
                    <a:gd name="T9" fmla="*/ 99937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25"/>
                    <a:gd name="T17" fmla="*/ 60 w 60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25">
                      <a:moveTo>
                        <a:pt x="0" y="10"/>
                      </a:moveTo>
                      <a:lnTo>
                        <a:pt x="60" y="0"/>
                      </a:lnTo>
                      <a:lnTo>
                        <a:pt x="60" y="15"/>
                      </a:lnTo>
                      <a:lnTo>
                        <a:pt x="0" y="2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4A4D8"/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Rectangle 125"/>
                <p:cNvSpPr>
                  <a:spLocks noChangeArrowheads="1"/>
                </p:cNvSpPr>
                <p:nvPr/>
              </p:nvSpPr>
              <p:spPr bwMode="auto">
                <a:xfrm>
                  <a:off x="2314" y="2544"/>
                  <a:ext cx="14" cy="23"/>
                </a:xfrm>
                <a:prstGeom prst="rect">
                  <a:avLst/>
                </a:prstGeom>
                <a:solidFill>
                  <a:srgbClr val="94A4D8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Freeform 126"/>
                <p:cNvSpPr>
                  <a:spLocks/>
                </p:cNvSpPr>
                <p:nvPr/>
              </p:nvSpPr>
              <p:spPr bwMode="auto">
                <a:xfrm>
                  <a:off x="2328" y="2536"/>
                  <a:ext cx="19" cy="31"/>
                </a:xfrm>
                <a:custGeom>
                  <a:avLst/>
                  <a:gdLst>
                    <a:gd name="T0" fmla="*/ 0 w 17"/>
                    <a:gd name="T1" fmla="*/ 78015 h 20"/>
                    <a:gd name="T2" fmla="*/ 135 w 17"/>
                    <a:gd name="T3" fmla="*/ 0 h 20"/>
                    <a:gd name="T4" fmla="*/ 189 w 17"/>
                    <a:gd name="T5" fmla="*/ 231877 h 20"/>
                    <a:gd name="T6" fmla="*/ 4 w 17"/>
                    <a:gd name="T7" fmla="*/ 306345 h 20"/>
                    <a:gd name="T8" fmla="*/ 0 w 17"/>
                    <a:gd name="T9" fmla="*/ 78015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5"/>
                      </a:moveTo>
                      <a:lnTo>
                        <a:pt x="12" y="0"/>
                      </a:lnTo>
                      <a:lnTo>
                        <a:pt x="17" y="15"/>
                      </a:lnTo>
                      <a:lnTo>
                        <a:pt x="4" y="2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4A4D8"/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7" name="Rectangle 127"/>
                <p:cNvSpPr>
                  <a:spLocks noChangeArrowheads="1"/>
                </p:cNvSpPr>
                <p:nvPr/>
              </p:nvSpPr>
              <p:spPr bwMode="auto">
                <a:xfrm>
                  <a:off x="2403" y="2513"/>
                  <a:ext cx="57" cy="23"/>
                </a:xfrm>
                <a:prstGeom prst="rect">
                  <a:avLst/>
                </a:prstGeom>
                <a:solidFill>
                  <a:srgbClr val="94A4D8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Rectangle 128"/>
                <p:cNvSpPr>
                  <a:spLocks noChangeArrowheads="1"/>
                </p:cNvSpPr>
                <p:nvPr/>
              </p:nvSpPr>
              <p:spPr bwMode="auto">
                <a:xfrm>
                  <a:off x="2460" y="2513"/>
                  <a:ext cx="13" cy="23"/>
                </a:xfrm>
                <a:prstGeom prst="rect">
                  <a:avLst/>
                </a:prstGeom>
                <a:solidFill>
                  <a:srgbClr val="94A4D8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" name="Freeform 129"/>
                <p:cNvSpPr>
                  <a:spLocks/>
                </p:cNvSpPr>
                <p:nvPr/>
              </p:nvSpPr>
              <p:spPr bwMode="auto">
                <a:xfrm>
                  <a:off x="2464" y="2498"/>
                  <a:ext cx="19" cy="31"/>
                </a:xfrm>
                <a:custGeom>
                  <a:avLst/>
                  <a:gdLst>
                    <a:gd name="T0" fmla="*/ 0 w 17"/>
                    <a:gd name="T1" fmla="*/ 231877 h 20"/>
                    <a:gd name="T2" fmla="*/ 4 w 17"/>
                    <a:gd name="T3" fmla="*/ 0 h 20"/>
                    <a:gd name="T4" fmla="*/ 189 w 17"/>
                    <a:gd name="T5" fmla="*/ 78015 h 20"/>
                    <a:gd name="T6" fmla="*/ 151 w 17"/>
                    <a:gd name="T7" fmla="*/ 306345 h 20"/>
                    <a:gd name="T8" fmla="*/ 0 w 17"/>
                    <a:gd name="T9" fmla="*/ 23187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15"/>
                      </a:moveTo>
                      <a:lnTo>
                        <a:pt x="4" y="0"/>
                      </a:lnTo>
                      <a:lnTo>
                        <a:pt x="17" y="5"/>
                      </a:lnTo>
                      <a:lnTo>
                        <a:pt x="13" y="2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4A4D8"/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" name="Freeform 130"/>
                <p:cNvSpPr>
                  <a:spLocks/>
                </p:cNvSpPr>
                <p:nvPr/>
              </p:nvSpPr>
              <p:spPr bwMode="auto">
                <a:xfrm>
                  <a:off x="2473" y="2483"/>
                  <a:ext cx="19" cy="30"/>
                </a:xfrm>
                <a:custGeom>
                  <a:avLst/>
                  <a:gdLst>
                    <a:gd name="T0" fmla="*/ 0 w 17"/>
                    <a:gd name="T1" fmla="*/ 39429 h 20"/>
                    <a:gd name="T2" fmla="*/ 151 w 17"/>
                    <a:gd name="T3" fmla="*/ 0 h 20"/>
                    <a:gd name="T4" fmla="*/ 189 w 17"/>
                    <a:gd name="T5" fmla="*/ 110507 h 20"/>
                    <a:gd name="T6" fmla="*/ 63 w 17"/>
                    <a:gd name="T7" fmla="*/ 148806 h 20"/>
                    <a:gd name="T8" fmla="*/ 0 w 17"/>
                    <a:gd name="T9" fmla="*/ 3942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5"/>
                      </a:moveTo>
                      <a:lnTo>
                        <a:pt x="13" y="0"/>
                      </a:lnTo>
                      <a:lnTo>
                        <a:pt x="17" y="15"/>
                      </a:lnTo>
                      <a:lnTo>
                        <a:pt x="5" y="2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4A4D8"/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1" name="Group 131"/>
                <p:cNvGrpSpPr>
                  <a:grpSpLocks/>
                </p:cNvGrpSpPr>
                <p:nvPr/>
              </p:nvGrpSpPr>
              <p:grpSpPr bwMode="auto">
                <a:xfrm>
                  <a:off x="2548" y="2429"/>
                  <a:ext cx="99" cy="46"/>
                  <a:chOff x="2548" y="2429"/>
                  <a:chExt cx="99" cy="46"/>
                </a:xfrm>
              </p:grpSpPr>
              <p:sp>
                <p:nvSpPr>
                  <p:cNvPr id="132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548" y="2452"/>
                    <a:ext cx="5" cy="23"/>
                  </a:xfrm>
                  <a:prstGeom prst="rect">
                    <a:avLst/>
                  </a:prstGeom>
                  <a:solidFill>
                    <a:srgbClr val="94A4D8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" name="Freeform 133"/>
                  <p:cNvSpPr>
                    <a:spLocks/>
                  </p:cNvSpPr>
                  <p:nvPr/>
                </p:nvSpPr>
                <p:spPr bwMode="auto">
                  <a:xfrm>
                    <a:off x="2553" y="2429"/>
                    <a:ext cx="94" cy="46"/>
                  </a:xfrm>
                  <a:custGeom>
                    <a:avLst/>
                    <a:gdLst>
                      <a:gd name="T0" fmla="*/ 0 w 85"/>
                      <a:gd name="T1" fmla="*/ 181741 h 30"/>
                      <a:gd name="T2" fmla="*/ 772 w 85"/>
                      <a:gd name="T3" fmla="*/ 0 h 30"/>
                      <a:gd name="T4" fmla="*/ 772 w 85"/>
                      <a:gd name="T5" fmla="*/ 181741 h 30"/>
                      <a:gd name="T6" fmla="*/ 0 w 85"/>
                      <a:gd name="T7" fmla="*/ 367184 h 30"/>
                      <a:gd name="T8" fmla="*/ 0 w 85"/>
                      <a:gd name="T9" fmla="*/ 181741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5"/>
                      <a:gd name="T16" fmla="*/ 0 h 30"/>
                      <a:gd name="T17" fmla="*/ 85 w 85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5" h="30">
                        <a:moveTo>
                          <a:pt x="0" y="15"/>
                        </a:moveTo>
                        <a:lnTo>
                          <a:pt x="85" y="0"/>
                        </a:lnTo>
                        <a:lnTo>
                          <a:pt x="85" y="15"/>
                        </a:lnTo>
                        <a:lnTo>
                          <a:pt x="0" y="30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94A4D8"/>
                  </a:solidFill>
                  <a:ln w="2857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4" name="Rectangle 134"/>
          <p:cNvSpPr>
            <a:spLocks noChangeArrowheads="1"/>
          </p:cNvSpPr>
          <p:nvPr/>
        </p:nvSpPr>
        <p:spPr bwMode="auto">
          <a:xfrm>
            <a:off x="479425" y="5346700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135" name="Rectangle 135"/>
          <p:cNvSpPr>
            <a:spLocks noChangeArrowheads="1"/>
          </p:cNvSpPr>
          <p:nvPr/>
        </p:nvSpPr>
        <p:spPr bwMode="auto">
          <a:xfrm>
            <a:off x="479425" y="4897438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36" name="Rectangle 136"/>
          <p:cNvSpPr>
            <a:spLocks noChangeArrowheads="1"/>
          </p:cNvSpPr>
          <p:nvPr/>
        </p:nvSpPr>
        <p:spPr bwMode="auto">
          <a:xfrm>
            <a:off x="403225" y="4451350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accent5">
                    <a:lumMod val="20000"/>
                    <a:lumOff val="80000"/>
                  </a:schemeClr>
                </a:solidFill>
              </a:rPr>
              <a:t>10</a:t>
            </a:r>
          </a:p>
        </p:txBody>
      </p:sp>
      <p:sp>
        <p:nvSpPr>
          <p:cNvPr id="137" name="Rectangle 137"/>
          <p:cNvSpPr>
            <a:spLocks noChangeArrowheads="1"/>
          </p:cNvSpPr>
          <p:nvPr/>
        </p:nvSpPr>
        <p:spPr bwMode="auto">
          <a:xfrm>
            <a:off x="403225" y="4002088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15</a:t>
            </a:r>
          </a:p>
        </p:txBody>
      </p:sp>
      <p:sp>
        <p:nvSpPr>
          <p:cNvPr id="138" name="Rectangle 138"/>
          <p:cNvSpPr>
            <a:spLocks noChangeArrowheads="1"/>
          </p:cNvSpPr>
          <p:nvPr/>
        </p:nvSpPr>
        <p:spPr bwMode="auto">
          <a:xfrm>
            <a:off x="403225" y="3543300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20</a:t>
            </a:r>
          </a:p>
        </p:txBody>
      </p:sp>
      <p:sp>
        <p:nvSpPr>
          <p:cNvPr id="139" name="Rectangle 139"/>
          <p:cNvSpPr>
            <a:spLocks noChangeArrowheads="1"/>
          </p:cNvSpPr>
          <p:nvPr/>
        </p:nvSpPr>
        <p:spPr bwMode="auto">
          <a:xfrm>
            <a:off x="403225" y="3094038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25</a:t>
            </a:r>
          </a:p>
        </p:txBody>
      </p:sp>
      <p:sp>
        <p:nvSpPr>
          <p:cNvPr id="140" name="Rectangle 140"/>
          <p:cNvSpPr>
            <a:spLocks noChangeArrowheads="1"/>
          </p:cNvSpPr>
          <p:nvPr/>
        </p:nvSpPr>
        <p:spPr bwMode="auto">
          <a:xfrm>
            <a:off x="403225" y="2647950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30</a:t>
            </a:r>
          </a:p>
        </p:txBody>
      </p:sp>
      <p:sp>
        <p:nvSpPr>
          <p:cNvPr id="141" name="Rectangle 141"/>
          <p:cNvSpPr>
            <a:spLocks noChangeArrowheads="1"/>
          </p:cNvSpPr>
          <p:nvPr/>
        </p:nvSpPr>
        <p:spPr bwMode="auto">
          <a:xfrm>
            <a:off x="627063" y="5592763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142" name="Rectangle 142"/>
          <p:cNvSpPr>
            <a:spLocks noChangeArrowheads="1"/>
          </p:cNvSpPr>
          <p:nvPr/>
        </p:nvSpPr>
        <p:spPr bwMode="auto">
          <a:xfrm>
            <a:off x="1477963" y="5592763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0.5</a:t>
            </a:r>
          </a:p>
        </p:txBody>
      </p:sp>
      <p:sp>
        <p:nvSpPr>
          <p:cNvPr id="143" name="Rectangle 143"/>
          <p:cNvSpPr>
            <a:spLocks noChangeArrowheads="1"/>
          </p:cNvSpPr>
          <p:nvPr/>
        </p:nvSpPr>
        <p:spPr bwMode="auto">
          <a:xfrm>
            <a:off x="2422525" y="5592763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144" name="Rectangle 144"/>
          <p:cNvSpPr>
            <a:spLocks noChangeArrowheads="1"/>
          </p:cNvSpPr>
          <p:nvPr/>
        </p:nvSpPr>
        <p:spPr bwMode="auto">
          <a:xfrm>
            <a:off x="3270250" y="5592763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1.5</a:t>
            </a:r>
          </a:p>
        </p:txBody>
      </p:sp>
      <p:sp>
        <p:nvSpPr>
          <p:cNvPr id="145" name="Rectangle 145"/>
          <p:cNvSpPr>
            <a:spLocks noChangeArrowheads="1"/>
          </p:cNvSpPr>
          <p:nvPr/>
        </p:nvSpPr>
        <p:spPr bwMode="auto">
          <a:xfrm>
            <a:off x="4216400" y="5592763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146" name="Rectangle 146"/>
          <p:cNvSpPr>
            <a:spLocks noChangeArrowheads="1"/>
          </p:cNvSpPr>
          <p:nvPr/>
        </p:nvSpPr>
        <p:spPr bwMode="auto">
          <a:xfrm rot="16200000">
            <a:off x="-501795" y="3980091"/>
            <a:ext cx="13433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Event rate (%)    </a:t>
            </a:r>
          </a:p>
        </p:txBody>
      </p:sp>
      <p:sp>
        <p:nvSpPr>
          <p:cNvPr id="147" name="Line 147"/>
          <p:cNvSpPr>
            <a:spLocks noChangeShapeType="1"/>
          </p:cNvSpPr>
          <p:nvPr/>
        </p:nvSpPr>
        <p:spPr bwMode="auto">
          <a:xfrm>
            <a:off x="5272088" y="2789238"/>
            <a:ext cx="1587" cy="269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48" name="Line 148"/>
          <p:cNvSpPr>
            <a:spLocks noChangeShapeType="1"/>
          </p:cNvSpPr>
          <p:nvPr/>
        </p:nvSpPr>
        <p:spPr bwMode="auto">
          <a:xfrm>
            <a:off x="5229225" y="5484813"/>
            <a:ext cx="42863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49" name="Line 149"/>
          <p:cNvSpPr>
            <a:spLocks noChangeShapeType="1"/>
          </p:cNvSpPr>
          <p:nvPr/>
        </p:nvSpPr>
        <p:spPr bwMode="auto">
          <a:xfrm>
            <a:off x="5229225" y="5037138"/>
            <a:ext cx="42863" cy="3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0" name="Line 150"/>
          <p:cNvSpPr>
            <a:spLocks noChangeShapeType="1"/>
          </p:cNvSpPr>
          <p:nvPr/>
        </p:nvSpPr>
        <p:spPr bwMode="auto">
          <a:xfrm>
            <a:off x="5229225" y="4589463"/>
            <a:ext cx="42863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1" name="Line 151"/>
          <p:cNvSpPr>
            <a:spLocks noChangeShapeType="1"/>
          </p:cNvSpPr>
          <p:nvPr/>
        </p:nvSpPr>
        <p:spPr bwMode="auto">
          <a:xfrm>
            <a:off x="5229225" y="4143375"/>
            <a:ext cx="42863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2" name="Line 152"/>
          <p:cNvSpPr>
            <a:spLocks noChangeShapeType="1"/>
          </p:cNvSpPr>
          <p:nvPr/>
        </p:nvSpPr>
        <p:spPr bwMode="auto">
          <a:xfrm>
            <a:off x="5229225" y="3684588"/>
            <a:ext cx="42863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3" name="Line 153"/>
          <p:cNvSpPr>
            <a:spLocks noChangeShapeType="1"/>
          </p:cNvSpPr>
          <p:nvPr/>
        </p:nvSpPr>
        <p:spPr bwMode="auto">
          <a:xfrm>
            <a:off x="5229225" y="3235325"/>
            <a:ext cx="42863" cy="31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4" name="Line 154"/>
          <p:cNvSpPr>
            <a:spLocks noChangeShapeType="1"/>
          </p:cNvSpPr>
          <p:nvPr/>
        </p:nvSpPr>
        <p:spPr bwMode="auto">
          <a:xfrm>
            <a:off x="5229225" y="2789238"/>
            <a:ext cx="42863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5" name="Line 155"/>
          <p:cNvSpPr>
            <a:spLocks noChangeShapeType="1"/>
          </p:cNvSpPr>
          <p:nvPr/>
        </p:nvSpPr>
        <p:spPr bwMode="auto">
          <a:xfrm>
            <a:off x="5272088" y="5484813"/>
            <a:ext cx="35893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6" name="Line 156"/>
          <p:cNvSpPr>
            <a:spLocks noChangeShapeType="1"/>
          </p:cNvSpPr>
          <p:nvPr/>
        </p:nvSpPr>
        <p:spPr bwMode="auto">
          <a:xfrm flipV="1">
            <a:off x="5272088" y="5484813"/>
            <a:ext cx="1587" cy="7143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7" name="Line 157"/>
          <p:cNvSpPr>
            <a:spLocks noChangeShapeType="1"/>
          </p:cNvSpPr>
          <p:nvPr/>
        </p:nvSpPr>
        <p:spPr bwMode="auto">
          <a:xfrm flipV="1">
            <a:off x="6173788" y="5484813"/>
            <a:ext cx="3175" cy="7143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8" name="Line 158"/>
          <p:cNvSpPr>
            <a:spLocks noChangeShapeType="1"/>
          </p:cNvSpPr>
          <p:nvPr/>
        </p:nvSpPr>
        <p:spPr bwMode="auto">
          <a:xfrm flipV="1">
            <a:off x="7067550" y="5484813"/>
            <a:ext cx="1588" cy="7143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59" name="Line 159"/>
          <p:cNvSpPr>
            <a:spLocks noChangeShapeType="1"/>
          </p:cNvSpPr>
          <p:nvPr/>
        </p:nvSpPr>
        <p:spPr bwMode="auto">
          <a:xfrm flipV="1">
            <a:off x="7967663" y="5484813"/>
            <a:ext cx="1587" cy="7143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60" name="Line 160"/>
          <p:cNvSpPr>
            <a:spLocks noChangeShapeType="1"/>
          </p:cNvSpPr>
          <p:nvPr/>
        </p:nvSpPr>
        <p:spPr bwMode="auto">
          <a:xfrm flipV="1">
            <a:off x="8861425" y="5484813"/>
            <a:ext cx="1588" cy="7143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61" name="Freeform 161"/>
          <p:cNvSpPr>
            <a:spLocks/>
          </p:cNvSpPr>
          <p:nvPr/>
        </p:nvSpPr>
        <p:spPr bwMode="auto">
          <a:xfrm>
            <a:off x="5287963" y="4251325"/>
            <a:ext cx="3573462" cy="1233488"/>
          </a:xfrm>
          <a:custGeom>
            <a:avLst/>
            <a:gdLst>
              <a:gd name="T0" fmla="*/ 2147483647 w 480"/>
              <a:gd name="T1" fmla="*/ 2147483647 h 102"/>
              <a:gd name="T2" fmla="*/ 2147483647 w 480"/>
              <a:gd name="T3" fmla="*/ 2147483647 h 102"/>
              <a:gd name="T4" fmla="*/ 2147483647 w 480"/>
              <a:gd name="T5" fmla="*/ 2147483647 h 102"/>
              <a:gd name="T6" fmla="*/ 2147483647 w 480"/>
              <a:gd name="T7" fmla="*/ 2147483647 h 102"/>
              <a:gd name="T8" fmla="*/ 2147483647 w 480"/>
              <a:gd name="T9" fmla="*/ 2147483647 h 102"/>
              <a:gd name="T10" fmla="*/ 2147483647 w 480"/>
              <a:gd name="T11" fmla="*/ 2147483647 h 102"/>
              <a:gd name="T12" fmla="*/ 2147483647 w 480"/>
              <a:gd name="T13" fmla="*/ 2147483647 h 102"/>
              <a:gd name="T14" fmla="*/ 2147483647 w 480"/>
              <a:gd name="T15" fmla="*/ 2147483647 h 102"/>
              <a:gd name="T16" fmla="*/ 2147483647 w 480"/>
              <a:gd name="T17" fmla="*/ 2147483647 h 102"/>
              <a:gd name="T18" fmla="*/ 2147483647 w 480"/>
              <a:gd name="T19" fmla="*/ 2147483647 h 102"/>
              <a:gd name="T20" fmla="*/ 2147483647 w 480"/>
              <a:gd name="T21" fmla="*/ 2147483647 h 102"/>
              <a:gd name="T22" fmla="*/ 2147483647 w 480"/>
              <a:gd name="T23" fmla="*/ 2147483647 h 102"/>
              <a:gd name="T24" fmla="*/ 2147483647 w 480"/>
              <a:gd name="T25" fmla="*/ 2147483647 h 102"/>
              <a:gd name="T26" fmla="*/ 2147483647 w 480"/>
              <a:gd name="T27" fmla="*/ 2147483647 h 102"/>
              <a:gd name="T28" fmla="*/ 2147483647 w 480"/>
              <a:gd name="T29" fmla="*/ 2147483647 h 102"/>
              <a:gd name="T30" fmla="*/ 2147483647 w 480"/>
              <a:gd name="T31" fmla="*/ 2147483647 h 102"/>
              <a:gd name="T32" fmla="*/ 2147483647 w 480"/>
              <a:gd name="T33" fmla="*/ 2147483647 h 102"/>
              <a:gd name="T34" fmla="*/ 2147483647 w 480"/>
              <a:gd name="T35" fmla="*/ 2147483647 h 102"/>
              <a:gd name="T36" fmla="*/ 2147483647 w 480"/>
              <a:gd name="T37" fmla="*/ 2147483647 h 102"/>
              <a:gd name="T38" fmla="*/ 2147483647 w 480"/>
              <a:gd name="T39" fmla="*/ 2147483647 h 102"/>
              <a:gd name="T40" fmla="*/ 2147483647 w 480"/>
              <a:gd name="T41" fmla="*/ 2147483647 h 102"/>
              <a:gd name="T42" fmla="*/ 2147483647 w 480"/>
              <a:gd name="T43" fmla="*/ 2147483647 h 102"/>
              <a:gd name="T44" fmla="*/ 2147483647 w 480"/>
              <a:gd name="T45" fmla="*/ 2147483647 h 102"/>
              <a:gd name="T46" fmla="*/ 2147483647 w 480"/>
              <a:gd name="T47" fmla="*/ 2147483647 h 102"/>
              <a:gd name="T48" fmla="*/ 2147483647 w 480"/>
              <a:gd name="T49" fmla="*/ 2147483647 h 102"/>
              <a:gd name="T50" fmla="*/ 2147483647 w 480"/>
              <a:gd name="T51" fmla="*/ 2147483647 h 102"/>
              <a:gd name="T52" fmla="*/ 2147483647 w 480"/>
              <a:gd name="T53" fmla="*/ 2147483647 h 102"/>
              <a:gd name="T54" fmla="*/ 2147483647 w 480"/>
              <a:gd name="T55" fmla="*/ 2147483647 h 102"/>
              <a:gd name="T56" fmla="*/ 2147483647 w 480"/>
              <a:gd name="T57" fmla="*/ 2147483647 h 102"/>
              <a:gd name="T58" fmla="*/ 2147483647 w 480"/>
              <a:gd name="T59" fmla="*/ 2147483647 h 102"/>
              <a:gd name="T60" fmla="*/ 2147483647 w 480"/>
              <a:gd name="T61" fmla="*/ 2147483647 h 102"/>
              <a:gd name="T62" fmla="*/ 2147483647 w 480"/>
              <a:gd name="T63" fmla="*/ 2147483647 h 102"/>
              <a:gd name="T64" fmla="*/ 2147483647 w 480"/>
              <a:gd name="T65" fmla="*/ 2147483647 h 102"/>
              <a:gd name="T66" fmla="*/ 2147483647 w 480"/>
              <a:gd name="T67" fmla="*/ 2147483647 h 102"/>
              <a:gd name="T68" fmla="*/ 2147483647 w 480"/>
              <a:gd name="T69" fmla="*/ 2147483647 h 102"/>
              <a:gd name="T70" fmla="*/ 2147483647 w 480"/>
              <a:gd name="T71" fmla="*/ 2147483647 h 102"/>
              <a:gd name="T72" fmla="*/ 2147483647 w 480"/>
              <a:gd name="T73" fmla="*/ 2147483647 h 102"/>
              <a:gd name="T74" fmla="*/ 2147483647 w 480"/>
              <a:gd name="T75" fmla="*/ 2147483647 h 102"/>
              <a:gd name="T76" fmla="*/ 2147483647 w 480"/>
              <a:gd name="T77" fmla="*/ 2147483647 h 102"/>
              <a:gd name="T78" fmla="*/ 2147483647 w 480"/>
              <a:gd name="T79" fmla="*/ 2147483647 h 102"/>
              <a:gd name="T80" fmla="*/ 2147483647 w 480"/>
              <a:gd name="T81" fmla="*/ 2147483647 h 102"/>
              <a:gd name="T82" fmla="*/ 2147483647 w 480"/>
              <a:gd name="T83" fmla="*/ 2147483647 h 102"/>
              <a:gd name="T84" fmla="*/ 2147483647 w 480"/>
              <a:gd name="T85" fmla="*/ 2147483647 h 102"/>
              <a:gd name="T86" fmla="*/ 2147483647 w 480"/>
              <a:gd name="T87" fmla="*/ 2147483647 h 102"/>
              <a:gd name="T88" fmla="*/ 2147483647 w 480"/>
              <a:gd name="T89" fmla="*/ 2147483647 h 102"/>
              <a:gd name="T90" fmla="*/ 2147483647 w 480"/>
              <a:gd name="T91" fmla="*/ 2147483647 h 102"/>
              <a:gd name="T92" fmla="*/ 2147483647 w 480"/>
              <a:gd name="T93" fmla="*/ 0 h 102"/>
              <a:gd name="T94" fmla="*/ 2147483647 w 480"/>
              <a:gd name="T95" fmla="*/ 0 h 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80"/>
              <a:gd name="T145" fmla="*/ 0 h 102"/>
              <a:gd name="T146" fmla="*/ 480 w 480"/>
              <a:gd name="T147" fmla="*/ 102 h 1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80" h="102">
                <a:moveTo>
                  <a:pt x="0" y="102"/>
                </a:moveTo>
                <a:lnTo>
                  <a:pt x="5" y="100"/>
                </a:lnTo>
                <a:lnTo>
                  <a:pt x="6" y="98"/>
                </a:lnTo>
                <a:lnTo>
                  <a:pt x="7" y="98"/>
                </a:lnTo>
                <a:lnTo>
                  <a:pt x="11" y="98"/>
                </a:lnTo>
                <a:lnTo>
                  <a:pt x="14" y="96"/>
                </a:lnTo>
                <a:lnTo>
                  <a:pt x="18" y="93"/>
                </a:lnTo>
                <a:lnTo>
                  <a:pt x="20" y="91"/>
                </a:lnTo>
                <a:lnTo>
                  <a:pt x="25" y="91"/>
                </a:lnTo>
                <a:lnTo>
                  <a:pt x="29" y="89"/>
                </a:lnTo>
                <a:lnTo>
                  <a:pt x="30" y="89"/>
                </a:lnTo>
                <a:lnTo>
                  <a:pt x="32" y="87"/>
                </a:lnTo>
                <a:lnTo>
                  <a:pt x="32" y="85"/>
                </a:lnTo>
                <a:lnTo>
                  <a:pt x="33" y="85"/>
                </a:lnTo>
                <a:lnTo>
                  <a:pt x="36" y="83"/>
                </a:lnTo>
                <a:lnTo>
                  <a:pt x="38" y="81"/>
                </a:lnTo>
                <a:lnTo>
                  <a:pt x="40" y="81"/>
                </a:lnTo>
                <a:lnTo>
                  <a:pt x="45" y="76"/>
                </a:lnTo>
                <a:lnTo>
                  <a:pt x="46" y="76"/>
                </a:lnTo>
                <a:lnTo>
                  <a:pt x="53" y="76"/>
                </a:lnTo>
                <a:lnTo>
                  <a:pt x="57" y="74"/>
                </a:lnTo>
                <a:lnTo>
                  <a:pt x="59" y="74"/>
                </a:lnTo>
                <a:lnTo>
                  <a:pt x="61" y="74"/>
                </a:lnTo>
                <a:lnTo>
                  <a:pt x="63" y="74"/>
                </a:lnTo>
                <a:lnTo>
                  <a:pt x="63" y="72"/>
                </a:lnTo>
                <a:lnTo>
                  <a:pt x="64" y="72"/>
                </a:lnTo>
                <a:lnTo>
                  <a:pt x="67" y="70"/>
                </a:lnTo>
                <a:lnTo>
                  <a:pt x="67" y="68"/>
                </a:lnTo>
                <a:lnTo>
                  <a:pt x="73" y="68"/>
                </a:lnTo>
                <a:lnTo>
                  <a:pt x="80" y="68"/>
                </a:lnTo>
                <a:lnTo>
                  <a:pt x="84" y="65"/>
                </a:lnTo>
                <a:lnTo>
                  <a:pt x="88" y="65"/>
                </a:lnTo>
                <a:lnTo>
                  <a:pt x="90" y="65"/>
                </a:lnTo>
                <a:lnTo>
                  <a:pt x="96" y="65"/>
                </a:lnTo>
                <a:lnTo>
                  <a:pt x="102" y="65"/>
                </a:lnTo>
                <a:lnTo>
                  <a:pt x="108" y="65"/>
                </a:lnTo>
                <a:lnTo>
                  <a:pt x="110" y="63"/>
                </a:lnTo>
                <a:lnTo>
                  <a:pt x="113" y="63"/>
                </a:lnTo>
                <a:lnTo>
                  <a:pt x="118" y="61"/>
                </a:lnTo>
                <a:lnTo>
                  <a:pt x="126" y="61"/>
                </a:lnTo>
                <a:lnTo>
                  <a:pt x="127" y="59"/>
                </a:lnTo>
                <a:lnTo>
                  <a:pt x="133" y="57"/>
                </a:lnTo>
                <a:lnTo>
                  <a:pt x="141" y="54"/>
                </a:lnTo>
                <a:lnTo>
                  <a:pt x="145" y="52"/>
                </a:lnTo>
                <a:lnTo>
                  <a:pt x="153" y="50"/>
                </a:lnTo>
                <a:lnTo>
                  <a:pt x="154" y="50"/>
                </a:lnTo>
                <a:lnTo>
                  <a:pt x="158" y="50"/>
                </a:lnTo>
                <a:lnTo>
                  <a:pt x="160" y="50"/>
                </a:lnTo>
                <a:lnTo>
                  <a:pt x="160" y="48"/>
                </a:lnTo>
                <a:lnTo>
                  <a:pt x="162" y="46"/>
                </a:lnTo>
                <a:lnTo>
                  <a:pt x="163" y="43"/>
                </a:lnTo>
                <a:lnTo>
                  <a:pt x="184" y="41"/>
                </a:lnTo>
                <a:lnTo>
                  <a:pt x="185" y="41"/>
                </a:lnTo>
                <a:lnTo>
                  <a:pt x="187" y="41"/>
                </a:lnTo>
                <a:lnTo>
                  <a:pt x="191" y="41"/>
                </a:lnTo>
                <a:lnTo>
                  <a:pt x="196" y="39"/>
                </a:lnTo>
                <a:lnTo>
                  <a:pt x="198" y="39"/>
                </a:lnTo>
                <a:lnTo>
                  <a:pt x="201" y="37"/>
                </a:lnTo>
                <a:lnTo>
                  <a:pt x="204" y="37"/>
                </a:lnTo>
                <a:lnTo>
                  <a:pt x="205" y="37"/>
                </a:lnTo>
                <a:lnTo>
                  <a:pt x="207" y="37"/>
                </a:lnTo>
                <a:lnTo>
                  <a:pt x="217" y="37"/>
                </a:lnTo>
                <a:lnTo>
                  <a:pt x="225" y="37"/>
                </a:lnTo>
                <a:lnTo>
                  <a:pt x="236" y="37"/>
                </a:lnTo>
                <a:lnTo>
                  <a:pt x="238" y="37"/>
                </a:lnTo>
                <a:lnTo>
                  <a:pt x="246" y="37"/>
                </a:lnTo>
                <a:lnTo>
                  <a:pt x="263" y="34"/>
                </a:lnTo>
                <a:lnTo>
                  <a:pt x="265" y="32"/>
                </a:lnTo>
                <a:lnTo>
                  <a:pt x="267" y="32"/>
                </a:lnTo>
                <a:lnTo>
                  <a:pt x="269" y="30"/>
                </a:lnTo>
                <a:lnTo>
                  <a:pt x="271" y="30"/>
                </a:lnTo>
                <a:lnTo>
                  <a:pt x="283" y="27"/>
                </a:lnTo>
                <a:lnTo>
                  <a:pt x="286" y="25"/>
                </a:lnTo>
                <a:lnTo>
                  <a:pt x="288" y="22"/>
                </a:lnTo>
                <a:lnTo>
                  <a:pt x="294" y="22"/>
                </a:lnTo>
                <a:lnTo>
                  <a:pt x="304" y="19"/>
                </a:lnTo>
                <a:lnTo>
                  <a:pt x="312" y="19"/>
                </a:lnTo>
                <a:lnTo>
                  <a:pt x="313" y="17"/>
                </a:lnTo>
                <a:lnTo>
                  <a:pt x="319" y="17"/>
                </a:lnTo>
                <a:lnTo>
                  <a:pt x="323" y="17"/>
                </a:lnTo>
                <a:lnTo>
                  <a:pt x="333" y="17"/>
                </a:lnTo>
                <a:lnTo>
                  <a:pt x="336" y="17"/>
                </a:lnTo>
                <a:lnTo>
                  <a:pt x="340" y="17"/>
                </a:lnTo>
                <a:lnTo>
                  <a:pt x="348" y="17"/>
                </a:lnTo>
                <a:lnTo>
                  <a:pt x="356" y="13"/>
                </a:lnTo>
                <a:lnTo>
                  <a:pt x="365" y="13"/>
                </a:lnTo>
                <a:lnTo>
                  <a:pt x="371" y="9"/>
                </a:lnTo>
                <a:lnTo>
                  <a:pt x="375" y="6"/>
                </a:lnTo>
                <a:lnTo>
                  <a:pt x="385" y="6"/>
                </a:lnTo>
                <a:lnTo>
                  <a:pt x="421" y="6"/>
                </a:lnTo>
                <a:lnTo>
                  <a:pt x="436" y="0"/>
                </a:lnTo>
                <a:lnTo>
                  <a:pt x="453" y="0"/>
                </a:lnTo>
                <a:lnTo>
                  <a:pt x="476" y="0"/>
                </a:lnTo>
                <a:lnTo>
                  <a:pt x="478" y="0"/>
                </a:lnTo>
                <a:lnTo>
                  <a:pt x="48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grpSp>
        <p:nvGrpSpPr>
          <p:cNvPr id="162" name="Group 162"/>
          <p:cNvGrpSpPr>
            <a:grpSpLocks/>
          </p:cNvGrpSpPr>
          <p:nvPr/>
        </p:nvGrpSpPr>
        <p:grpSpPr bwMode="auto">
          <a:xfrm>
            <a:off x="5287963" y="3730625"/>
            <a:ext cx="3470275" cy="1741488"/>
            <a:chOff x="3331" y="2350"/>
            <a:chExt cx="2186" cy="1097"/>
          </a:xfrm>
        </p:grpSpPr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4081" y="2906"/>
              <a:ext cx="9" cy="23"/>
            </a:xfrm>
            <a:prstGeom prst="rect">
              <a:avLst/>
            </a:prstGeom>
            <a:solidFill>
              <a:srgbClr val="94A4D8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64" name="Group 164"/>
            <p:cNvGrpSpPr>
              <a:grpSpLocks/>
            </p:cNvGrpSpPr>
            <p:nvPr/>
          </p:nvGrpSpPr>
          <p:grpSpPr bwMode="auto">
            <a:xfrm>
              <a:off x="3331" y="2350"/>
              <a:ext cx="2186" cy="1097"/>
              <a:chOff x="3331" y="2350"/>
              <a:chExt cx="2186" cy="1097"/>
            </a:xfrm>
          </p:grpSpPr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3504" y="3258"/>
                <a:ext cx="19" cy="30"/>
              </a:xfrm>
              <a:custGeom>
                <a:avLst/>
                <a:gdLst>
                  <a:gd name="T0" fmla="*/ 0 w 17"/>
                  <a:gd name="T1" fmla="*/ 73671 h 20"/>
                  <a:gd name="T2" fmla="*/ 97 w 17"/>
                  <a:gd name="T3" fmla="*/ 0 h 20"/>
                  <a:gd name="T4" fmla="*/ 189 w 17"/>
                  <a:gd name="T5" fmla="*/ 73671 h 20"/>
                  <a:gd name="T6" fmla="*/ 97 w 17"/>
                  <a:gd name="T7" fmla="*/ 148806 h 20"/>
                  <a:gd name="T8" fmla="*/ 0 w 17"/>
                  <a:gd name="T9" fmla="*/ 7367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0"/>
                    </a:moveTo>
                    <a:lnTo>
                      <a:pt x="9" y="0"/>
                    </a:lnTo>
                    <a:lnTo>
                      <a:pt x="17" y="10"/>
                    </a:lnTo>
                    <a:lnTo>
                      <a:pt x="9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4A4D8"/>
              </a:solidFill>
              <a:ln w="285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6" name="Group 166"/>
              <p:cNvGrpSpPr>
                <a:grpSpLocks/>
              </p:cNvGrpSpPr>
              <p:nvPr/>
            </p:nvGrpSpPr>
            <p:grpSpPr bwMode="auto">
              <a:xfrm>
                <a:off x="3331" y="2350"/>
                <a:ext cx="2186" cy="1097"/>
                <a:chOff x="3331" y="2350"/>
                <a:chExt cx="2186" cy="1097"/>
              </a:xfrm>
            </p:grpSpPr>
            <p:sp>
              <p:nvSpPr>
                <p:cNvPr id="167" name="Freeform 167"/>
                <p:cNvSpPr>
                  <a:spLocks/>
                </p:cNvSpPr>
                <p:nvPr/>
              </p:nvSpPr>
              <p:spPr bwMode="auto">
                <a:xfrm>
                  <a:off x="3467" y="3288"/>
                  <a:ext cx="19" cy="31"/>
                </a:xfrm>
                <a:custGeom>
                  <a:avLst/>
                  <a:gdLst>
                    <a:gd name="T0" fmla="*/ 0 w 17"/>
                    <a:gd name="T1" fmla="*/ 159800 h 20"/>
                    <a:gd name="T2" fmla="*/ 97 w 17"/>
                    <a:gd name="T3" fmla="*/ 0 h 20"/>
                    <a:gd name="T4" fmla="*/ 189 w 17"/>
                    <a:gd name="T5" fmla="*/ 159800 h 20"/>
                    <a:gd name="T6" fmla="*/ 97 w 17"/>
                    <a:gd name="T7" fmla="*/ 306345 h 20"/>
                    <a:gd name="T8" fmla="*/ 0 w 17"/>
                    <a:gd name="T9" fmla="*/ 1598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10"/>
                      </a:moveTo>
                      <a:lnTo>
                        <a:pt x="9" y="0"/>
                      </a:lnTo>
                      <a:lnTo>
                        <a:pt x="17" y="10"/>
                      </a:lnTo>
                      <a:lnTo>
                        <a:pt x="9" y="2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4A4D8"/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" name="Freeform 168"/>
                <p:cNvSpPr>
                  <a:spLocks/>
                </p:cNvSpPr>
                <p:nvPr/>
              </p:nvSpPr>
              <p:spPr bwMode="auto">
                <a:xfrm>
                  <a:off x="3612" y="3166"/>
                  <a:ext cx="19" cy="30"/>
                </a:xfrm>
                <a:custGeom>
                  <a:avLst/>
                  <a:gdLst>
                    <a:gd name="T0" fmla="*/ 0 w 17"/>
                    <a:gd name="T1" fmla="*/ 73671 h 20"/>
                    <a:gd name="T2" fmla="*/ 87 w 17"/>
                    <a:gd name="T3" fmla="*/ 0 h 20"/>
                    <a:gd name="T4" fmla="*/ 189 w 17"/>
                    <a:gd name="T5" fmla="*/ 73671 h 20"/>
                    <a:gd name="T6" fmla="*/ 87 w 17"/>
                    <a:gd name="T7" fmla="*/ 148806 h 20"/>
                    <a:gd name="T8" fmla="*/ 0 w 17"/>
                    <a:gd name="T9" fmla="*/ 7367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0"/>
                    <a:gd name="T17" fmla="*/ 17 w 17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0">
                      <a:moveTo>
                        <a:pt x="0" y="10"/>
                      </a:moveTo>
                      <a:lnTo>
                        <a:pt x="8" y="0"/>
                      </a:lnTo>
                      <a:lnTo>
                        <a:pt x="17" y="10"/>
                      </a:lnTo>
                      <a:lnTo>
                        <a:pt x="8" y="2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4A4D8"/>
                </a:solidFill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" name="Rectangle 169"/>
                <p:cNvSpPr>
                  <a:spLocks noChangeArrowheads="1"/>
                </p:cNvSpPr>
                <p:nvPr/>
              </p:nvSpPr>
              <p:spPr bwMode="auto">
                <a:xfrm>
                  <a:off x="3631" y="3143"/>
                  <a:ext cx="15" cy="23"/>
                </a:xfrm>
                <a:prstGeom prst="rect">
                  <a:avLst/>
                </a:prstGeom>
                <a:solidFill>
                  <a:srgbClr val="94A4D8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0" name="Rectangle 170"/>
                <p:cNvSpPr>
                  <a:spLocks noChangeArrowheads="1"/>
                </p:cNvSpPr>
                <p:nvPr/>
              </p:nvSpPr>
              <p:spPr bwMode="auto">
                <a:xfrm>
                  <a:off x="4090" y="2906"/>
                  <a:ext cx="6" cy="23"/>
                </a:xfrm>
                <a:prstGeom prst="rect">
                  <a:avLst/>
                </a:prstGeom>
                <a:solidFill>
                  <a:srgbClr val="94A4D8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71" name="Group 171"/>
                <p:cNvGrpSpPr>
                  <a:grpSpLocks/>
                </p:cNvGrpSpPr>
                <p:nvPr/>
              </p:nvGrpSpPr>
              <p:grpSpPr bwMode="auto">
                <a:xfrm>
                  <a:off x="3331" y="2350"/>
                  <a:ext cx="2186" cy="1097"/>
                  <a:chOff x="3331" y="2350"/>
                  <a:chExt cx="2186" cy="1097"/>
                </a:xfrm>
              </p:grpSpPr>
              <p:sp>
                <p:nvSpPr>
                  <p:cNvPr id="172" name="Freeform 172"/>
                  <p:cNvSpPr>
                    <a:spLocks/>
                  </p:cNvSpPr>
                  <p:nvPr/>
                </p:nvSpPr>
                <p:spPr bwMode="auto">
                  <a:xfrm>
                    <a:off x="3359" y="3380"/>
                    <a:ext cx="23" cy="38"/>
                  </a:xfrm>
                  <a:custGeom>
                    <a:avLst/>
                    <a:gdLst>
                      <a:gd name="T0" fmla="*/ 0 w 21"/>
                      <a:gd name="T1" fmla="*/ 99937 h 25"/>
                      <a:gd name="T2" fmla="*/ 126 w 21"/>
                      <a:gd name="T3" fmla="*/ 0 h 25"/>
                      <a:gd name="T4" fmla="*/ 151 w 21"/>
                      <a:gd name="T5" fmla="*/ 151904 h 25"/>
                      <a:gd name="T6" fmla="*/ 4 w 21"/>
                      <a:gd name="T7" fmla="*/ 251552 h 25"/>
                      <a:gd name="T8" fmla="*/ 0 w 21"/>
                      <a:gd name="T9" fmla="*/ 99937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25"/>
                      <a:gd name="T17" fmla="*/ 21 w 21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25">
                        <a:moveTo>
                          <a:pt x="0" y="10"/>
                        </a:moveTo>
                        <a:lnTo>
                          <a:pt x="17" y="0"/>
                        </a:lnTo>
                        <a:lnTo>
                          <a:pt x="21" y="15"/>
                        </a:lnTo>
                        <a:lnTo>
                          <a:pt x="4" y="25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94A4D8"/>
                  </a:solidFill>
                  <a:ln w="2857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73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3331" y="2350"/>
                    <a:ext cx="2186" cy="1097"/>
                    <a:chOff x="3331" y="2350"/>
                    <a:chExt cx="2186" cy="1097"/>
                  </a:xfrm>
                </p:grpSpPr>
                <p:sp>
                  <p:nvSpPr>
                    <p:cNvPr id="174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1" y="3426"/>
                      <a:ext cx="23" cy="21"/>
                    </a:xfrm>
                    <a:prstGeom prst="rect">
                      <a:avLst/>
                    </a:prstGeom>
                    <a:solidFill>
                      <a:srgbClr val="94A4D8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5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44" y="3426"/>
                      <a:ext cx="15" cy="13"/>
                    </a:xfrm>
                    <a:prstGeom prst="rect">
                      <a:avLst/>
                    </a:prstGeom>
                    <a:solidFill>
                      <a:srgbClr val="94A4D8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6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3350" y="3403"/>
                      <a:ext cx="19" cy="23"/>
                    </a:xfrm>
                    <a:custGeom>
                      <a:avLst/>
                      <a:gdLst>
                        <a:gd name="T0" fmla="*/ 0 w 17"/>
                        <a:gd name="T1" fmla="*/ 118527 h 15"/>
                        <a:gd name="T2" fmla="*/ 4 w 17"/>
                        <a:gd name="T3" fmla="*/ 0 h 15"/>
                        <a:gd name="T4" fmla="*/ 189 w 17"/>
                        <a:gd name="T5" fmla="*/ 61695 h 15"/>
                        <a:gd name="T6" fmla="*/ 135 w 17"/>
                        <a:gd name="T7" fmla="*/ 181741 h 15"/>
                        <a:gd name="T8" fmla="*/ 0 w 17"/>
                        <a:gd name="T9" fmla="*/ 118527 h 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5"/>
                        <a:gd name="T17" fmla="*/ 17 w 17"/>
                        <a:gd name="T18" fmla="*/ 15 h 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5">
                          <a:moveTo>
                            <a:pt x="0" y="10"/>
                          </a:moveTo>
                          <a:lnTo>
                            <a:pt x="4" y="0"/>
                          </a:lnTo>
                          <a:lnTo>
                            <a:pt x="17" y="5"/>
                          </a:lnTo>
                          <a:lnTo>
                            <a:pt x="12" y="15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94A4D8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7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3378" y="3372"/>
                      <a:ext cx="23" cy="31"/>
                    </a:xfrm>
                    <a:custGeom>
                      <a:avLst/>
                      <a:gdLst>
                        <a:gd name="T0" fmla="*/ 0 w 21"/>
                        <a:gd name="T1" fmla="*/ 159800 h 20"/>
                        <a:gd name="T2" fmla="*/ 93 w 21"/>
                        <a:gd name="T3" fmla="*/ 0 h 20"/>
                        <a:gd name="T4" fmla="*/ 151 w 21"/>
                        <a:gd name="T5" fmla="*/ 159800 h 20"/>
                        <a:gd name="T6" fmla="*/ 65 w 21"/>
                        <a:gd name="T7" fmla="*/ 306345 h 20"/>
                        <a:gd name="T8" fmla="*/ 0 w 21"/>
                        <a:gd name="T9" fmla="*/ 15980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20"/>
                        <a:gd name="T17" fmla="*/ 21 w 21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20">
                          <a:moveTo>
                            <a:pt x="0" y="10"/>
                          </a:moveTo>
                          <a:lnTo>
                            <a:pt x="13" y="0"/>
                          </a:lnTo>
                          <a:lnTo>
                            <a:pt x="21" y="10"/>
                          </a:lnTo>
                          <a:lnTo>
                            <a:pt x="9" y="2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94A4D8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8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3392" y="3349"/>
                      <a:ext cx="23" cy="38"/>
                    </a:xfrm>
                    <a:custGeom>
                      <a:avLst/>
                      <a:gdLst>
                        <a:gd name="T0" fmla="*/ 0 w 21"/>
                        <a:gd name="T1" fmla="*/ 99937 h 25"/>
                        <a:gd name="T2" fmla="*/ 126 w 21"/>
                        <a:gd name="T3" fmla="*/ 0 h 25"/>
                        <a:gd name="T4" fmla="*/ 151 w 21"/>
                        <a:gd name="T5" fmla="*/ 151904 h 25"/>
                        <a:gd name="T6" fmla="*/ 4 w 21"/>
                        <a:gd name="T7" fmla="*/ 251552 h 25"/>
                        <a:gd name="T8" fmla="*/ 0 w 21"/>
                        <a:gd name="T9" fmla="*/ 99937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25"/>
                        <a:gd name="T17" fmla="*/ 21 w 21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25">
                          <a:moveTo>
                            <a:pt x="0" y="10"/>
                          </a:moveTo>
                          <a:lnTo>
                            <a:pt x="17" y="0"/>
                          </a:lnTo>
                          <a:lnTo>
                            <a:pt x="21" y="15"/>
                          </a:lnTo>
                          <a:lnTo>
                            <a:pt x="4" y="25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94A4D8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79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3457" y="3303"/>
                      <a:ext cx="20" cy="31"/>
                    </a:xfrm>
                    <a:custGeom>
                      <a:avLst/>
                      <a:gdLst>
                        <a:gd name="T0" fmla="*/ 0 w 18"/>
                        <a:gd name="T1" fmla="*/ 231877 h 20"/>
                        <a:gd name="T2" fmla="*/ 57 w 18"/>
                        <a:gd name="T3" fmla="*/ 0 h 20"/>
                        <a:gd name="T4" fmla="*/ 182 w 18"/>
                        <a:gd name="T5" fmla="*/ 78015 h 20"/>
                        <a:gd name="T6" fmla="*/ 133 w 18"/>
                        <a:gd name="T7" fmla="*/ 306345 h 20"/>
                        <a:gd name="T8" fmla="*/ 0 w 18"/>
                        <a:gd name="T9" fmla="*/ 231877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0"/>
                        <a:gd name="T17" fmla="*/ 18 w 18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0">
                          <a:moveTo>
                            <a:pt x="0" y="15"/>
                          </a:moveTo>
                          <a:lnTo>
                            <a:pt x="5" y="0"/>
                          </a:lnTo>
                          <a:lnTo>
                            <a:pt x="18" y="5"/>
                          </a:lnTo>
                          <a:lnTo>
                            <a:pt x="13" y="20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94A4D8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0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3471" y="3273"/>
                      <a:ext cx="19" cy="23"/>
                    </a:xfrm>
                    <a:custGeom>
                      <a:avLst/>
                      <a:gdLst>
                        <a:gd name="T0" fmla="*/ 0 w 17"/>
                        <a:gd name="T1" fmla="*/ 118527 h 15"/>
                        <a:gd name="T2" fmla="*/ 63 w 17"/>
                        <a:gd name="T3" fmla="*/ 0 h 15"/>
                        <a:gd name="T4" fmla="*/ 189 w 17"/>
                        <a:gd name="T5" fmla="*/ 61695 h 15"/>
                        <a:gd name="T6" fmla="*/ 151 w 17"/>
                        <a:gd name="T7" fmla="*/ 181741 h 15"/>
                        <a:gd name="T8" fmla="*/ 0 w 17"/>
                        <a:gd name="T9" fmla="*/ 118527 h 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5"/>
                        <a:gd name="T17" fmla="*/ 17 w 17"/>
                        <a:gd name="T18" fmla="*/ 15 h 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5">
                          <a:moveTo>
                            <a:pt x="0" y="10"/>
                          </a:moveTo>
                          <a:lnTo>
                            <a:pt x="5" y="0"/>
                          </a:lnTo>
                          <a:lnTo>
                            <a:pt x="17" y="5"/>
                          </a:lnTo>
                          <a:lnTo>
                            <a:pt x="13" y="15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94A4D8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1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6" y="3265"/>
                      <a:ext cx="14" cy="23"/>
                    </a:xfrm>
                    <a:prstGeom prst="rect">
                      <a:avLst/>
                    </a:prstGeom>
                    <a:solidFill>
                      <a:srgbClr val="94A4D8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2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0" y="3265"/>
                      <a:ext cx="9" cy="23"/>
                    </a:xfrm>
                    <a:prstGeom prst="rect">
                      <a:avLst/>
                    </a:prstGeom>
                    <a:solidFill>
                      <a:srgbClr val="94A4D8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3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9" y="3250"/>
                      <a:ext cx="23" cy="23"/>
                    </a:xfrm>
                    <a:prstGeom prst="rect">
                      <a:avLst/>
                    </a:prstGeom>
                    <a:solidFill>
                      <a:srgbClr val="94A4D8"/>
                    </a:solidFill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84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3533" y="3242"/>
                      <a:ext cx="19" cy="23"/>
                    </a:xfrm>
                    <a:custGeom>
                      <a:avLst/>
                      <a:gdLst>
                        <a:gd name="T0" fmla="*/ 0 w 17"/>
                        <a:gd name="T1" fmla="*/ 118527 h 15"/>
                        <a:gd name="T2" fmla="*/ 4 w 17"/>
                        <a:gd name="T3" fmla="*/ 0 h 15"/>
                        <a:gd name="T4" fmla="*/ 189 w 17"/>
                        <a:gd name="T5" fmla="*/ 61695 h 15"/>
                        <a:gd name="T6" fmla="*/ 135 w 17"/>
                        <a:gd name="T7" fmla="*/ 181741 h 15"/>
                        <a:gd name="T8" fmla="*/ 0 w 17"/>
                        <a:gd name="T9" fmla="*/ 118527 h 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5"/>
                        <a:gd name="T17" fmla="*/ 17 w 17"/>
                        <a:gd name="T18" fmla="*/ 15 h 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5">
                          <a:moveTo>
                            <a:pt x="0" y="10"/>
                          </a:moveTo>
                          <a:lnTo>
                            <a:pt x="4" y="0"/>
                          </a:lnTo>
                          <a:lnTo>
                            <a:pt x="17" y="5"/>
                          </a:lnTo>
                          <a:lnTo>
                            <a:pt x="12" y="15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94A4D8"/>
                    </a:solidFill>
                    <a:ln w="2857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85" name="Group 1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8" y="2350"/>
                      <a:ext cx="1919" cy="869"/>
                      <a:chOff x="3598" y="2350"/>
                      <a:chExt cx="1919" cy="869"/>
                    </a:xfrm>
                  </p:grpSpPr>
                  <p:sp>
                    <p:nvSpPr>
                      <p:cNvPr id="186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8" y="3196"/>
                        <a:ext cx="14" cy="23"/>
                      </a:xfrm>
                      <a:custGeom>
                        <a:avLst/>
                        <a:gdLst>
                          <a:gd name="T0" fmla="*/ 0 w 13"/>
                          <a:gd name="T1" fmla="*/ 61695 h 15"/>
                          <a:gd name="T2" fmla="*/ 4 w 13"/>
                          <a:gd name="T3" fmla="*/ 0 h 15"/>
                          <a:gd name="T4" fmla="*/ 62 w 13"/>
                          <a:gd name="T5" fmla="*/ 118527 h 15"/>
                          <a:gd name="T6" fmla="*/ 46 w 13"/>
                          <a:gd name="T7" fmla="*/ 181741 h 15"/>
                          <a:gd name="T8" fmla="*/ 0 w 13"/>
                          <a:gd name="T9" fmla="*/ 61695 h 1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"/>
                          <a:gd name="T16" fmla="*/ 0 h 15"/>
                          <a:gd name="T17" fmla="*/ 13 w 13"/>
                          <a:gd name="T18" fmla="*/ 15 h 1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" h="15">
                            <a:moveTo>
                              <a:pt x="0" y="5"/>
                            </a:moveTo>
                            <a:lnTo>
                              <a:pt x="4" y="0"/>
                            </a:lnTo>
                            <a:lnTo>
                              <a:pt x="13" y="10"/>
                            </a:lnTo>
                            <a:lnTo>
                              <a:pt x="9" y="15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87" name="Freeform 1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03" y="3181"/>
                        <a:ext cx="18" cy="31"/>
                      </a:xfrm>
                      <a:custGeom>
                        <a:avLst/>
                        <a:gdLst>
                          <a:gd name="T0" fmla="*/ 0 w 17"/>
                          <a:gd name="T1" fmla="*/ 159800 h 20"/>
                          <a:gd name="T2" fmla="*/ 36 w 17"/>
                          <a:gd name="T3" fmla="*/ 0 h 20"/>
                          <a:gd name="T4" fmla="*/ 56 w 17"/>
                          <a:gd name="T5" fmla="*/ 159800 h 20"/>
                          <a:gd name="T6" fmla="*/ 36 w 17"/>
                          <a:gd name="T7" fmla="*/ 306345 h 20"/>
                          <a:gd name="T8" fmla="*/ 0 w 17"/>
                          <a:gd name="T9" fmla="*/ 15980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20"/>
                          <a:gd name="T17" fmla="*/ 17 w 17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20">
                            <a:moveTo>
                              <a:pt x="0" y="10"/>
                            </a:moveTo>
                            <a:lnTo>
                              <a:pt x="9" y="0"/>
                            </a:lnTo>
                            <a:lnTo>
                              <a:pt x="17" y="10"/>
                            </a:lnTo>
                            <a:lnTo>
                              <a:pt x="9" y="2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88" name="Freeform 1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17" y="3151"/>
                        <a:ext cx="19" cy="22"/>
                      </a:xfrm>
                      <a:custGeom>
                        <a:avLst/>
                        <a:gdLst>
                          <a:gd name="T0" fmla="*/ 0 w 17"/>
                          <a:gd name="T1" fmla="*/ 46160 h 15"/>
                          <a:gd name="T2" fmla="*/ 4 w 17"/>
                          <a:gd name="T3" fmla="*/ 0 h 15"/>
                          <a:gd name="T4" fmla="*/ 189 w 17"/>
                          <a:gd name="T5" fmla="*/ 21459 h 15"/>
                          <a:gd name="T6" fmla="*/ 151 w 17"/>
                          <a:gd name="T7" fmla="*/ 67701 h 15"/>
                          <a:gd name="T8" fmla="*/ 0 w 17"/>
                          <a:gd name="T9" fmla="*/ 46160 h 1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5"/>
                          <a:gd name="T17" fmla="*/ 17 w 17"/>
                          <a:gd name="T18" fmla="*/ 15 h 1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5">
                            <a:moveTo>
                              <a:pt x="0" y="10"/>
                            </a:moveTo>
                            <a:lnTo>
                              <a:pt x="4" y="0"/>
                            </a:lnTo>
                            <a:lnTo>
                              <a:pt x="17" y="5"/>
                            </a:lnTo>
                            <a:lnTo>
                              <a:pt x="13" y="15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89" name="Freeform 1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0" y="3128"/>
                        <a:ext cx="33" cy="38"/>
                      </a:xfrm>
                      <a:custGeom>
                        <a:avLst/>
                        <a:gdLst>
                          <a:gd name="T0" fmla="*/ 0 w 30"/>
                          <a:gd name="T1" fmla="*/ 99937 h 25"/>
                          <a:gd name="T2" fmla="*/ 216 w 30"/>
                          <a:gd name="T3" fmla="*/ 0 h 25"/>
                          <a:gd name="T4" fmla="*/ 242 w 30"/>
                          <a:gd name="T5" fmla="*/ 151904 h 25"/>
                          <a:gd name="T6" fmla="*/ 50 w 30"/>
                          <a:gd name="T7" fmla="*/ 251552 h 25"/>
                          <a:gd name="T8" fmla="*/ 0 w 30"/>
                          <a:gd name="T9" fmla="*/ 99937 h 2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0"/>
                          <a:gd name="T16" fmla="*/ 0 h 25"/>
                          <a:gd name="T17" fmla="*/ 30 w 30"/>
                          <a:gd name="T18" fmla="*/ 25 h 2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0" h="25">
                            <a:moveTo>
                              <a:pt x="0" y="10"/>
                            </a:moveTo>
                            <a:lnTo>
                              <a:pt x="26" y="0"/>
                            </a:lnTo>
                            <a:lnTo>
                              <a:pt x="30" y="15"/>
                            </a:lnTo>
                            <a:lnTo>
                              <a:pt x="5" y="25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0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9" y="3120"/>
                        <a:ext cx="27" cy="31"/>
                      </a:xfrm>
                      <a:custGeom>
                        <a:avLst/>
                        <a:gdLst>
                          <a:gd name="T0" fmla="*/ 0 w 25"/>
                          <a:gd name="T1" fmla="*/ 78015 h 20"/>
                          <a:gd name="T2" fmla="*/ 114 w 25"/>
                          <a:gd name="T3" fmla="*/ 0 h 20"/>
                          <a:gd name="T4" fmla="*/ 133 w 25"/>
                          <a:gd name="T5" fmla="*/ 231877 h 20"/>
                          <a:gd name="T6" fmla="*/ 4 w 25"/>
                          <a:gd name="T7" fmla="*/ 306345 h 20"/>
                          <a:gd name="T8" fmla="*/ 0 w 25"/>
                          <a:gd name="T9" fmla="*/ 78015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20"/>
                          <a:gd name="T17" fmla="*/ 25 w 25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20">
                            <a:moveTo>
                              <a:pt x="0" y="5"/>
                            </a:moveTo>
                            <a:lnTo>
                              <a:pt x="21" y="0"/>
                            </a:lnTo>
                            <a:lnTo>
                              <a:pt x="25" y="15"/>
                            </a:lnTo>
                            <a:lnTo>
                              <a:pt x="4" y="20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1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8" y="3059"/>
                        <a:ext cx="33" cy="46"/>
                      </a:xfrm>
                      <a:custGeom>
                        <a:avLst/>
                        <a:gdLst>
                          <a:gd name="T0" fmla="*/ 0 w 30"/>
                          <a:gd name="T1" fmla="*/ 181741 h 30"/>
                          <a:gd name="T2" fmla="*/ 216 w 30"/>
                          <a:gd name="T3" fmla="*/ 0 h 30"/>
                          <a:gd name="T4" fmla="*/ 242 w 30"/>
                          <a:gd name="T5" fmla="*/ 181741 h 30"/>
                          <a:gd name="T6" fmla="*/ 4 w 30"/>
                          <a:gd name="T7" fmla="*/ 367184 h 30"/>
                          <a:gd name="T8" fmla="*/ 0 w 30"/>
                          <a:gd name="T9" fmla="*/ 181741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0"/>
                          <a:gd name="T16" fmla="*/ 0 h 30"/>
                          <a:gd name="T17" fmla="*/ 30 w 30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0" h="30">
                            <a:moveTo>
                              <a:pt x="0" y="15"/>
                            </a:moveTo>
                            <a:lnTo>
                              <a:pt x="26" y="0"/>
                            </a:lnTo>
                            <a:lnTo>
                              <a:pt x="30" y="15"/>
                            </a:lnTo>
                            <a:lnTo>
                              <a:pt x="4" y="30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2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7" y="3044"/>
                        <a:ext cx="32" cy="38"/>
                      </a:xfrm>
                      <a:custGeom>
                        <a:avLst/>
                        <a:gdLst>
                          <a:gd name="T0" fmla="*/ 0 w 29"/>
                          <a:gd name="T1" fmla="*/ 99937 h 25"/>
                          <a:gd name="T2" fmla="*/ 225 w 29"/>
                          <a:gd name="T3" fmla="*/ 0 h 25"/>
                          <a:gd name="T4" fmla="*/ 252 w 29"/>
                          <a:gd name="T5" fmla="*/ 151904 h 25"/>
                          <a:gd name="T6" fmla="*/ 4 w 29"/>
                          <a:gd name="T7" fmla="*/ 251552 h 25"/>
                          <a:gd name="T8" fmla="*/ 0 w 29"/>
                          <a:gd name="T9" fmla="*/ 99937 h 2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9"/>
                          <a:gd name="T16" fmla="*/ 0 h 25"/>
                          <a:gd name="T17" fmla="*/ 29 w 29"/>
                          <a:gd name="T18" fmla="*/ 25 h 2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9" h="25">
                            <a:moveTo>
                              <a:pt x="0" y="10"/>
                            </a:moveTo>
                            <a:lnTo>
                              <a:pt x="25" y="0"/>
                            </a:lnTo>
                            <a:lnTo>
                              <a:pt x="29" y="15"/>
                            </a:lnTo>
                            <a:lnTo>
                              <a:pt x="4" y="25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3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4" y="3028"/>
                        <a:ext cx="34" cy="39"/>
                      </a:xfrm>
                      <a:custGeom>
                        <a:avLst/>
                        <a:gdLst>
                          <a:gd name="T0" fmla="*/ 0 w 30"/>
                          <a:gd name="T1" fmla="*/ 182146 h 25"/>
                          <a:gd name="T2" fmla="*/ 394 w 30"/>
                          <a:gd name="T3" fmla="*/ 0 h 25"/>
                          <a:gd name="T4" fmla="*/ 482 w 30"/>
                          <a:gd name="T5" fmla="*/ 260852 h 25"/>
                          <a:gd name="T6" fmla="*/ 69 w 30"/>
                          <a:gd name="T7" fmla="*/ 443271 h 25"/>
                          <a:gd name="T8" fmla="*/ 0 w 30"/>
                          <a:gd name="T9" fmla="*/ 182146 h 2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0"/>
                          <a:gd name="T16" fmla="*/ 0 h 25"/>
                          <a:gd name="T17" fmla="*/ 30 w 30"/>
                          <a:gd name="T18" fmla="*/ 25 h 2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0" h="25">
                            <a:moveTo>
                              <a:pt x="0" y="10"/>
                            </a:moveTo>
                            <a:lnTo>
                              <a:pt x="26" y="0"/>
                            </a:lnTo>
                            <a:lnTo>
                              <a:pt x="30" y="15"/>
                            </a:lnTo>
                            <a:lnTo>
                              <a:pt x="4" y="25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4" name="Rectangle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8" y="3028"/>
                        <a:ext cx="8" cy="23"/>
                      </a:xfrm>
                      <a:prstGeom prst="rect">
                        <a:avLst/>
                      </a:prstGeom>
                      <a:solidFill>
                        <a:srgbClr val="94A4D8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5" name="Freeform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2" y="3028"/>
                        <a:ext cx="14" cy="23"/>
                      </a:xfrm>
                      <a:custGeom>
                        <a:avLst/>
                        <a:gdLst>
                          <a:gd name="T0" fmla="*/ 0 w 13"/>
                          <a:gd name="T1" fmla="*/ 61695 h 15"/>
                          <a:gd name="T2" fmla="*/ 4 w 13"/>
                          <a:gd name="T3" fmla="*/ 0 h 15"/>
                          <a:gd name="T4" fmla="*/ 62 w 13"/>
                          <a:gd name="T5" fmla="*/ 118527 h 15"/>
                          <a:gd name="T6" fmla="*/ 46 w 13"/>
                          <a:gd name="T7" fmla="*/ 181741 h 15"/>
                          <a:gd name="T8" fmla="*/ 0 w 13"/>
                          <a:gd name="T9" fmla="*/ 61695 h 1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"/>
                          <a:gd name="T16" fmla="*/ 0 h 15"/>
                          <a:gd name="T17" fmla="*/ 13 w 13"/>
                          <a:gd name="T18" fmla="*/ 15 h 1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" h="15">
                            <a:moveTo>
                              <a:pt x="0" y="5"/>
                            </a:moveTo>
                            <a:lnTo>
                              <a:pt x="4" y="0"/>
                            </a:lnTo>
                            <a:lnTo>
                              <a:pt x="13" y="10"/>
                            </a:lnTo>
                            <a:lnTo>
                              <a:pt x="9" y="15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6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3" y="2998"/>
                        <a:ext cx="18" cy="30"/>
                      </a:xfrm>
                      <a:custGeom>
                        <a:avLst/>
                        <a:gdLst>
                          <a:gd name="T0" fmla="*/ 0 w 17"/>
                          <a:gd name="T1" fmla="*/ 39429 h 20"/>
                          <a:gd name="T2" fmla="*/ 44 w 17"/>
                          <a:gd name="T3" fmla="*/ 0 h 20"/>
                          <a:gd name="T4" fmla="*/ 56 w 17"/>
                          <a:gd name="T5" fmla="*/ 110507 h 20"/>
                          <a:gd name="T6" fmla="*/ 5 w 17"/>
                          <a:gd name="T7" fmla="*/ 148806 h 20"/>
                          <a:gd name="T8" fmla="*/ 0 w 17"/>
                          <a:gd name="T9" fmla="*/ 39429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20"/>
                          <a:gd name="T17" fmla="*/ 17 w 17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20">
                            <a:moveTo>
                              <a:pt x="0" y="5"/>
                            </a:moveTo>
                            <a:lnTo>
                              <a:pt x="13" y="0"/>
                            </a:lnTo>
                            <a:lnTo>
                              <a:pt x="17" y="15"/>
                            </a:lnTo>
                            <a:lnTo>
                              <a:pt x="5" y="20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7" name="Rectangle 1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1" y="2998"/>
                        <a:ext cx="6" cy="23"/>
                      </a:xfrm>
                      <a:prstGeom prst="rect">
                        <a:avLst/>
                      </a:prstGeom>
                      <a:solidFill>
                        <a:srgbClr val="94A4D8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8" name="Freeform 1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1" y="2982"/>
                        <a:ext cx="33" cy="39"/>
                      </a:xfrm>
                      <a:custGeom>
                        <a:avLst/>
                        <a:gdLst>
                          <a:gd name="T0" fmla="*/ 0 w 30"/>
                          <a:gd name="T1" fmla="*/ 182146 h 25"/>
                          <a:gd name="T2" fmla="*/ 216 w 30"/>
                          <a:gd name="T3" fmla="*/ 0 h 25"/>
                          <a:gd name="T4" fmla="*/ 242 w 30"/>
                          <a:gd name="T5" fmla="*/ 260852 h 25"/>
                          <a:gd name="T6" fmla="*/ 50 w 30"/>
                          <a:gd name="T7" fmla="*/ 443271 h 25"/>
                          <a:gd name="T8" fmla="*/ 0 w 30"/>
                          <a:gd name="T9" fmla="*/ 182146 h 2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0"/>
                          <a:gd name="T16" fmla="*/ 0 h 25"/>
                          <a:gd name="T17" fmla="*/ 30 w 30"/>
                          <a:gd name="T18" fmla="*/ 25 h 2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0" h="25">
                            <a:moveTo>
                              <a:pt x="0" y="10"/>
                            </a:moveTo>
                            <a:lnTo>
                              <a:pt x="26" y="0"/>
                            </a:lnTo>
                            <a:lnTo>
                              <a:pt x="30" y="15"/>
                            </a:lnTo>
                            <a:lnTo>
                              <a:pt x="5" y="25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99" name="Rectangl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54" y="2982"/>
                        <a:ext cx="38" cy="23"/>
                      </a:xfrm>
                      <a:prstGeom prst="rect">
                        <a:avLst/>
                      </a:prstGeom>
                      <a:solidFill>
                        <a:srgbClr val="94A4D8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0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8" y="2975"/>
                        <a:ext cx="23" cy="30"/>
                      </a:xfrm>
                      <a:custGeom>
                        <a:avLst/>
                        <a:gdLst>
                          <a:gd name="T0" fmla="*/ 0 w 21"/>
                          <a:gd name="T1" fmla="*/ 73671 h 20"/>
                          <a:gd name="T2" fmla="*/ 93 w 21"/>
                          <a:gd name="T3" fmla="*/ 0 h 20"/>
                          <a:gd name="T4" fmla="*/ 151 w 21"/>
                          <a:gd name="T5" fmla="*/ 73671 h 20"/>
                          <a:gd name="T6" fmla="*/ 59 w 21"/>
                          <a:gd name="T7" fmla="*/ 148806 h 20"/>
                          <a:gd name="T8" fmla="*/ 0 w 21"/>
                          <a:gd name="T9" fmla="*/ 73671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20"/>
                          <a:gd name="T17" fmla="*/ 21 w 21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20">
                            <a:moveTo>
                              <a:pt x="0" y="10"/>
                            </a:moveTo>
                            <a:lnTo>
                              <a:pt x="13" y="0"/>
                            </a:lnTo>
                            <a:lnTo>
                              <a:pt x="21" y="10"/>
                            </a:lnTo>
                            <a:lnTo>
                              <a:pt x="8" y="2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1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3" y="2929"/>
                        <a:ext cx="24" cy="38"/>
                      </a:xfrm>
                      <a:custGeom>
                        <a:avLst/>
                        <a:gdLst>
                          <a:gd name="T0" fmla="*/ 0 w 22"/>
                          <a:gd name="T1" fmla="*/ 151904 h 25"/>
                          <a:gd name="T2" fmla="*/ 82 w 22"/>
                          <a:gd name="T3" fmla="*/ 0 h 25"/>
                          <a:gd name="T4" fmla="*/ 148 w 22"/>
                          <a:gd name="T5" fmla="*/ 99937 h 25"/>
                          <a:gd name="T6" fmla="*/ 58 w 22"/>
                          <a:gd name="T7" fmla="*/ 251552 h 25"/>
                          <a:gd name="T8" fmla="*/ 0 w 22"/>
                          <a:gd name="T9" fmla="*/ 151904 h 2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25"/>
                          <a:gd name="T17" fmla="*/ 22 w 22"/>
                          <a:gd name="T18" fmla="*/ 25 h 2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25">
                            <a:moveTo>
                              <a:pt x="0" y="15"/>
                            </a:moveTo>
                            <a:lnTo>
                              <a:pt x="13" y="0"/>
                            </a:lnTo>
                            <a:lnTo>
                              <a:pt x="22" y="10"/>
                            </a:lnTo>
                            <a:lnTo>
                              <a:pt x="9" y="25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2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7" y="2914"/>
                        <a:ext cx="19" cy="30"/>
                      </a:xfrm>
                      <a:custGeom>
                        <a:avLst/>
                        <a:gdLst>
                          <a:gd name="T0" fmla="*/ 0 w 17"/>
                          <a:gd name="T1" fmla="*/ 73671 h 20"/>
                          <a:gd name="T2" fmla="*/ 97 w 17"/>
                          <a:gd name="T3" fmla="*/ 0 h 20"/>
                          <a:gd name="T4" fmla="*/ 189 w 17"/>
                          <a:gd name="T5" fmla="*/ 73671 h 20"/>
                          <a:gd name="T6" fmla="*/ 97 w 17"/>
                          <a:gd name="T7" fmla="*/ 148806 h 20"/>
                          <a:gd name="T8" fmla="*/ 0 w 17"/>
                          <a:gd name="T9" fmla="*/ 73671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20"/>
                          <a:gd name="T17" fmla="*/ 17 w 17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20">
                            <a:moveTo>
                              <a:pt x="0" y="10"/>
                            </a:moveTo>
                            <a:lnTo>
                              <a:pt x="9" y="0"/>
                            </a:lnTo>
                            <a:lnTo>
                              <a:pt x="17" y="10"/>
                            </a:lnTo>
                            <a:lnTo>
                              <a:pt x="9" y="2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3" name="Rectangle 2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6" y="2906"/>
                        <a:ext cx="56" cy="23"/>
                      </a:xfrm>
                      <a:prstGeom prst="rect">
                        <a:avLst/>
                      </a:prstGeom>
                      <a:solidFill>
                        <a:srgbClr val="94A4D8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4" name="Rectangle 2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9" y="2891"/>
                        <a:ext cx="14" cy="7"/>
                      </a:xfrm>
                      <a:prstGeom prst="rect">
                        <a:avLst/>
                      </a:prstGeom>
                      <a:solidFill>
                        <a:srgbClr val="94A4D8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5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4" y="2862"/>
                        <a:ext cx="19" cy="36"/>
                      </a:xfrm>
                      <a:custGeom>
                        <a:avLst/>
                        <a:gdLst>
                          <a:gd name="T0" fmla="*/ 0 w 17"/>
                          <a:gd name="T1" fmla="*/ 111332 h 24"/>
                          <a:gd name="T2" fmla="*/ 87 w 17"/>
                          <a:gd name="T3" fmla="*/ 0 h 24"/>
                          <a:gd name="T4" fmla="*/ 189 w 17"/>
                          <a:gd name="T5" fmla="*/ 74221 h 24"/>
                          <a:gd name="T6" fmla="*/ 87 w 17"/>
                          <a:gd name="T7" fmla="*/ 180759 h 24"/>
                          <a:gd name="T8" fmla="*/ 0 w 17"/>
                          <a:gd name="T9" fmla="*/ 111332 h 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24"/>
                          <a:gd name="T17" fmla="*/ 17 w 17"/>
                          <a:gd name="T18" fmla="*/ 24 h 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24">
                            <a:moveTo>
                              <a:pt x="0" y="15"/>
                            </a:moveTo>
                            <a:lnTo>
                              <a:pt x="8" y="0"/>
                            </a:lnTo>
                            <a:lnTo>
                              <a:pt x="17" y="10"/>
                            </a:lnTo>
                            <a:lnTo>
                              <a:pt x="8" y="24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6" name="Freeform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03" y="2839"/>
                        <a:ext cx="24" cy="38"/>
                      </a:xfrm>
                      <a:custGeom>
                        <a:avLst/>
                        <a:gdLst>
                          <a:gd name="T0" fmla="*/ 0 w 22"/>
                          <a:gd name="T1" fmla="*/ 99937 h 25"/>
                          <a:gd name="T2" fmla="*/ 125 w 22"/>
                          <a:gd name="T3" fmla="*/ 0 h 25"/>
                          <a:gd name="T4" fmla="*/ 148 w 22"/>
                          <a:gd name="T5" fmla="*/ 151904 h 25"/>
                          <a:gd name="T6" fmla="*/ 5 w 22"/>
                          <a:gd name="T7" fmla="*/ 251552 h 25"/>
                          <a:gd name="T8" fmla="*/ 0 w 22"/>
                          <a:gd name="T9" fmla="*/ 99937 h 2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25"/>
                          <a:gd name="T17" fmla="*/ 22 w 22"/>
                          <a:gd name="T18" fmla="*/ 25 h 2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25">
                            <a:moveTo>
                              <a:pt x="0" y="10"/>
                            </a:moveTo>
                            <a:lnTo>
                              <a:pt x="18" y="0"/>
                            </a:lnTo>
                            <a:lnTo>
                              <a:pt x="22" y="15"/>
                            </a:lnTo>
                            <a:lnTo>
                              <a:pt x="5" y="25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7" name="Rectangle 2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7" y="2839"/>
                        <a:ext cx="23" cy="23"/>
                      </a:xfrm>
                      <a:prstGeom prst="rect">
                        <a:avLst/>
                      </a:prstGeom>
                      <a:solidFill>
                        <a:srgbClr val="94A4D8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8" name="Freeform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46" y="2831"/>
                        <a:ext cx="18" cy="31"/>
                      </a:xfrm>
                      <a:custGeom>
                        <a:avLst/>
                        <a:gdLst>
                          <a:gd name="T0" fmla="*/ 0 w 17"/>
                          <a:gd name="T1" fmla="*/ 159800 h 20"/>
                          <a:gd name="T2" fmla="*/ 8 w 17"/>
                          <a:gd name="T3" fmla="*/ 0 h 20"/>
                          <a:gd name="T4" fmla="*/ 56 w 17"/>
                          <a:gd name="T5" fmla="*/ 159800 h 20"/>
                          <a:gd name="T6" fmla="*/ 8 w 17"/>
                          <a:gd name="T7" fmla="*/ 306345 h 20"/>
                          <a:gd name="T8" fmla="*/ 0 w 17"/>
                          <a:gd name="T9" fmla="*/ 15980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20"/>
                          <a:gd name="T17" fmla="*/ 17 w 17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20">
                            <a:moveTo>
                              <a:pt x="0" y="10"/>
                            </a:moveTo>
                            <a:lnTo>
                              <a:pt x="8" y="0"/>
                            </a:lnTo>
                            <a:lnTo>
                              <a:pt x="17" y="10"/>
                            </a:lnTo>
                            <a:lnTo>
                              <a:pt x="8" y="2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09" name="Rectangle 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60" y="2824"/>
                        <a:ext cx="13" cy="22"/>
                      </a:xfrm>
                      <a:prstGeom prst="rect">
                        <a:avLst/>
                      </a:prstGeom>
                      <a:solidFill>
                        <a:srgbClr val="94A4D8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10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9" y="2816"/>
                        <a:ext cx="23" cy="30"/>
                      </a:xfrm>
                      <a:custGeom>
                        <a:avLst/>
                        <a:gdLst>
                          <a:gd name="T0" fmla="*/ 0 w 21"/>
                          <a:gd name="T1" fmla="*/ 73671 h 20"/>
                          <a:gd name="T2" fmla="*/ 93 w 21"/>
                          <a:gd name="T3" fmla="*/ 0 h 20"/>
                          <a:gd name="T4" fmla="*/ 151 w 21"/>
                          <a:gd name="T5" fmla="*/ 73671 h 20"/>
                          <a:gd name="T6" fmla="*/ 65 w 21"/>
                          <a:gd name="T7" fmla="*/ 148806 h 20"/>
                          <a:gd name="T8" fmla="*/ 0 w 21"/>
                          <a:gd name="T9" fmla="*/ 73671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20"/>
                          <a:gd name="T17" fmla="*/ 21 w 21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20">
                            <a:moveTo>
                              <a:pt x="0" y="10"/>
                            </a:moveTo>
                            <a:lnTo>
                              <a:pt x="13" y="0"/>
                            </a:lnTo>
                            <a:lnTo>
                              <a:pt x="21" y="10"/>
                            </a:lnTo>
                            <a:lnTo>
                              <a:pt x="9" y="2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94A4D8"/>
                      </a:solidFill>
                      <a:ln w="2857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grpSp>
                    <p:nvGrpSpPr>
                      <p:cNvPr id="211" name="Group 2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40" y="2350"/>
                        <a:ext cx="1177" cy="435"/>
                        <a:chOff x="4340" y="2350"/>
                        <a:chExt cx="1177" cy="435"/>
                      </a:xfrm>
                    </p:grpSpPr>
                    <p:sp>
                      <p:nvSpPr>
                        <p:cNvPr id="212" name="Rectangle 2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40" y="2762"/>
                          <a:ext cx="8" cy="23"/>
                        </a:xfrm>
                        <a:prstGeom prst="rect">
                          <a:avLst/>
                        </a:prstGeom>
                        <a:solidFill>
                          <a:srgbClr val="94A4D8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3" name="Freeform 2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44" y="2747"/>
                          <a:ext cx="42" cy="38"/>
                        </a:xfrm>
                        <a:custGeom>
                          <a:avLst/>
                          <a:gdLst>
                            <a:gd name="T0" fmla="*/ 0 w 38"/>
                            <a:gd name="T1" fmla="*/ 99937 h 25"/>
                            <a:gd name="T2" fmla="*/ 311 w 38"/>
                            <a:gd name="T3" fmla="*/ 0 h 25"/>
                            <a:gd name="T4" fmla="*/ 344 w 38"/>
                            <a:gd name="T5" fmla="*/ 151904 h 25"/>
                            <a:gd name="T6" fmla="*/ 4 w 38"/>
                            <a:gd name="T7" fmla="*/ 251552 h 25"/>
                            <a:gd name="T8" fmla="*/ 0 w 38"/>
                            <a:gd name="T9" fmla="*/ 99937 h 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8"/>
                            <a:gd name="T16" fmla="*/ 0 h 25"/>
                            <a:gd name="T17" fmla="*/ 38 w 38"/>
                            <a:gd name="T18" fmla="*/ 25 h 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8" h="25">
                              <a:moveTo>
                                <a:pt x="0" y="10"/>
                              </a:moveTo>
                              <a:lnTo>
                                <a:pt x="34" y="0"/>
                              </a:lnTo>
                              <a:lnTo>
                                <a:pt x="38" y="15"/>
                              </a:lnTo>
                              <a:lnTo>
                                <a:pt x="4" y="25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4" name="Freeform 2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81" y="2732"/>
                          <a:ext cx="57" cy="38"/>
                        </a:xfrm>
                        <a:custGeom>
                          <a:avLst/>
                          <a:gdLst>
                            <a:gd name="T0" fmla="*/ 0 w 51"/>
                            <a:gd name="T1" fmla="*/ 99937 h 25"/>
                            <a:gd name="T2" fmla="*/ 551 w 51"/>
                            <a:gd name="T3" fmla="*/ 0 h 25"/>
                            <a:gd name="T4" fmla="*/ 586 w 51"/>
                            <a:gd name="T5" fmla="*/ 151904 h 25"/>
                            <a:gd name="T6" fmla="*/ 4 w 51"/>
                            <a:gd name="T7" fmla="*/ 251552 h 25"/>
                            <a:gd name="T8" fmla="*/ 0 w 51"/>
                            <a:gd name="T9" fmla="*/ 99937 h 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1"/>
                            <a:gd name="T16" fmla="*/ 0 h 25"/>
                            <a:gd name="T17" fmla="*/ 51 w 51"/>
                            <a:gd name="T18" fmla="*/ 25 h 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1" h="25">
                              <a:moveTo>
                                <a:pt x="0" y="10"/>
                              </a:moveTo>
                              <a:lnTo>
                                <a:pt x="47" y="0"/>
                              </a:lnTo>
                              <a:lnTo>
                                <a:pt x="51" y="15"/>
                              </a:lnTo>
                              <a:lnTo>
                                <a:pt x="4" y="25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5" name="Rectangle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94" y="2694"/>
                          <a:ext cx="71" cy="23"/>
                        </a:xfrm>
                        <a:prstGeom prst="rect">
                          <a:avLst/>
                        </a:prstGeom>
                        <a:solidFill>
                          <a:srgbClr val="94A4D8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6" name="Rectangle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65" y="2694"/>
                          <a:ext cx="8" cy="23"/>
                        </a:xfrm>
                        <a:prstGeom prst="rect">
                          <a:avLst/>
                        </a:prstGeom>
                        <a:solidFill>
                          <a:srgbClr val="94A4D8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7" name="Freeform 2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69" y="2686"/>
                          <a:ext cx="19" cy="31"/>
                        </a:xfrm>
                        <a:custGeom>
                          <a:avLst/>
                          <a:gdLst>
                            <a:gd name="T0" fmla="*/ 0 w 17"/>
                            <a:gd name="T1" fmla="*/ 159800 h 20"/>
                            <a:gd name="T2" fmla="*/ 97 w 17"/>
                            <a:gd name="T3" fmla="*/ 0 h 20"/>
                            <a:gd name="T4" fmla="*/ 189 w 17"/>
                            <a:gd name="T5" fmla="*/ 159800 h 20"/>
                            <a:gd name="T6" fmla="*/ 97 w 17"/>
                            <a:gd name="T7" fmla="*/ 306345 h 20"/>
                            <a:gd name="T8" fmla="*/ 0 w 17"/>
                            <a:gd name="T9" fmla="*/ 15980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7"/>
                            <a:gd name="T16" fmla="*/ 0 h 20"/>
                            <a:gd name="T17" fmla="*/ 17 w 17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7" h="20">
                              <a:moveTo>
                                <a:pt x="0" y="10"/>
                              </a:moveTo>
                              <a:lnTo>
                                <a:pt x="9" y="0"/>
                              </a:lnTo>
                              <a:lnTo>
                                <a:pt x="17" y="10"/>
                              </a:lnTo>
                              <a:lnTo>
                                <a:pt x="9" y="20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8" name="Rectangl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3" y="2678"/>
                          <a:ext cx="9" cy="23"/>
                        </a:xfrm>
                        <a:prstGeom prst="rect">
                          <a:avLst/>
                        </a:prstGeom>
                        <a:solidFill>
                          <a:srgbClr val="94A4D8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9" name="Rectangle 2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48" y="2663"/>
                          <a:ext cx="10" cy="23"/>
                        </a:xfrm>
                        <a:prstGeom prst="rect">
                          <a:avLst/>
                        </a:prstGeom>
                        <a:solidFill>
                          <a:srgbClr val="94A4D8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0" name="Rectangle 2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58" y="2663"/>
                          <a:ext cx="15" cy="23"/>
                        </a:xfrm>
                        <a:prstGeom prst="rect">
                          <a:avLst/>
                        </a:prstGeom>
                        <a:solidFill>
                          <a:srgbClr val="94A4D8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1" name="Rectangle 2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73" y="2663"/>
                          <a:ext cx="9" cy="23"/>
                        </a:xfrm>
                        <a:prstGeom prst="rect">
                          <a:avLst/>
                        </a:prstGeom>
                        <a:solidFill>
                          <a:srgbClr val="94A4D8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2" name="Freeform 2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77" y="2648"/>
                          <a:ext cx="33" cy="38"/>
                        </a:xfrm>
                        <a:custGeom>
                          <a:avLst/>
                          <a:gdLst>
                            <a:gd name="T0" fmla="*/ 0 w 30"/>
                            <a:gd name="T1" fmla="*/ 99937 h 25"/>
                            <a:gd name="T2" fmla="*/ 210 w 30"/>
                            <a:gd name="T3" fmla="*/ 0 h 25"/>
                            <a:gd name="T4" fmla="*/ 242 w 30"/>
                            <a:gd name="T5" fmla="*/ 151904 h 25"/>
                            <a:gd name="T6" fmla="*/ 4 w 30"/>
                            <a:gd name="T7" fmla="*/ 251552 h 25"/>
                            <a:gd name="T8" fmla="*/ 0 w 30"/>
                            <a:gd name="T9" fmla="*/ 99937 h 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"/>
                            <a:gd name="T16" fmla="*/ 0 h 25"/>
                            <a:gd name="T17" fmla="*/ 30 w 30"/>
                            <a:gd name="T18" fmla="*/ 25 h 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" h="25">
                              <a:moveTo>
                                <a:pt x="0" y="10"/>
                              </a:moveTo>
                              <a:lnTo>
                                <a:pt x="25" y="0"/>
                              </a:lnTo>
                              <a:lnTo>
                                <a:pt x="30" y="15"/>
                              </a:lnTo>
                              <a:lnTo>
                                <a:pt x="4" y="25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3" name="Rectangle 2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10" y="2648"/>
                          <a:ext cx="38" cy="23"/>
                        </a:xfrm>
                        <a:prstGeom prst="rect">
                          <a:avLst/>
                        </a:prstGeom>
                        <a:solidFill>
                          <a:srgbClr val="94A4D8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4" name="Freeform 2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98" y="2602"/>
                          <a:ext cx="29" cy="38"/>
                        </a:xfrm>
                        <a:custGeom>
                          <a:avLst/>
                          <a:gdLst>
                            <a:gd name="T0" fmla="*/ 0 w 26"/>
                            <a:gd name="T1" fmla="*/ 99937 h 25"/>
                            <a:gd name="T2" fmla="*/ 254 w 26"/>
                            <a:gd name="T3" fmla="*/ 0 h 25"/>
                            <a:gd name="T4" fmla="*/ 284 w 26"/>
                            <a:gd name="T5" fmla="*/ 151904 h 25"/>
                            <a:gd name="T6" fmla="*/ 62 w 26"/>
                            <a:gd name="T7" fmla="*/ 251552 h 25"/>
                            <a:gd name="T8" fmla="*/ 0 w 26"/>
                            <a:gd name="T9" fmla="*/ 99937 h 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"/>
                            <a:gd name="T16" fmla="*/ 0 h 25"/>
                            <a:gd name="T17" fmla="*/ 26 w 26"/>
                            <a:gd name="T18" fmla="*/ 25 h 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" h="25">
                              <a:moveTo>
                                <a:pt x="0" y="10"/>
                              </a:moveTo>
                              <a:lnTo>
                                <a:pt x="22" y="0"/>
                              </a:lnTo>
                              <a:lnTo>
                                <a:pt x="26" y="15"/>
                              </a:lnTo>
                              <a:lnTo>
                                <a:pt x="5" y="25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5" name="Freeform 2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23" y="2587"/>
                          <a:ext cx="23" cy="38"/>
                        </a:xfrm>
                        <a:custGeom>
                          <a:avLst/>
                          <a:gdLst>
                            <a:gd name="T0" fmla="*/ 0 w 21"/>
                            <a:gd name="T1" fmla="*/ 99937 h 25"/>
                            <a:gd name="T2" fmla="*/ 126 w 21"/>
                            <a:gd name="T3" fmla="*/ 0 h 25"/>
                            <a:gd name="T4" fmla="*/ 151 w 21"/>
                            <a:gd name="T5" fmla="*/ 151904 h 25"/>
                            <a:gd name="T6" fmla="*/ 4 w 21"/>
                            <a:gd name="T7" fmla="*/ 251552 h 25"/>
                            <a:gd name="T8" fmla="*/ 0 w 21"/>
                            <a:gd name="T9" fmla="*/ 99937 h 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"/>
                            <a:gd name="T16" fmla="*/ 0 h 25"/>
                            <a:gd name="T17" fmla="*/ 21 w 21"/>
                            <a:gd name="T18" fmla="*/ 25 h 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" h="25">
                              <a:moveTo>
                                <a:pt x="0" y="10"/>
                              </a:moveTo>
                              <a:lnTo>
                                <a:pt x="17" y="0"/>
                              </a:lnTo>
                              <a:lnTo>
                                <a:pt x="21" y="15"/>
                              </a:lnTo>
                              <a:lnTo>
                                <a:pt x="4" y="25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6" name="Freeform 2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41" y="2564"/>
                          <a:ext cx="51" cy="46"/>
                        </a:xfrm>
                        <a:custGeom>
                          <a:avLst/>
                          <a:gdLst>
                            <a:gd name="T0" fmla="*/ 0 w 46"/>
                            <a:gd name="T1" fmla="*/ 181741 h 30"/>
                            <a:gd name="T2" fmla="*/ 417 w 46"/>
                            <a:gd name="T3" fmla="*/ 0 h 30"/>
                            <a:gd name="T4" fmla="*/ 443 w 46"/>
                            <a:gd name="T5" fmla="*/ 181741 h 30"/>
                            <a:gd name="T6" fmla="*/ 4 w 46"/>
                            <a:gd name="T7" fmla="*/ 367184 h 30"/>
                            <a:gd name="T8" fmla="*/ 0 w 46"/>
                            <a:gd name="T9" fmla="*/ 181741 h 3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"/>
                            <a:gd name="T16" fmla="*/ 0 h 30"/>
                            <a:gd name="T17" fmla="*/ 46 w 46"/>
                            <a:gd name="T18" fmla="*/ 30 h 3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" h="30">
                              <a:moveTo>
                                <a:pt x="0" y="15"/>
                              </a:moveTo>
                              <a:lnTo>
                                <a:pt x="42" y="0"/>
                              </a:lnTo>
                              <a:lnTo>
                                <a:pt x="46" y="15"/>
                              </a:lnTo>
                              <a:lnTo>
                                <a:pt x="4" y="30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7" name="Freeform 2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88" y="2556"/>
                          <a:ext cx="19" cy="31"/>
                        </a:xfrm>
                        <a:custGeom>
                          <a:avLst/>
                          <a:gdLst>
                            <a:gd name="T0" fmla="*/ 0 w 17"/>
                            <a:gd name="T1" fmla="*/ 159800 h 20"/>
                            <a:gd name="T2" fmla="*/ 97 w 17"/>
                            <a:gd name="T3" fmla="*/ 0 h 20"/>
                            <a:gd name="T4" fmla="*/ 189 w 17"/>
                            <a:gd name="T5" fmla="*/ 159800 h 20"/>
                            <a:gd name="T6" fmla="*/ 97 w 17"/>
                            <a:gd name="T7" fmla="*/ 306345 h 20"/>
                            <a:gd name="T8" fmla="*/ 0 w 17"/>
                            <a:gd name="T9" fmla="*/ 15980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7"/>
                            <a:gd name="T16" fmla="*/ 0 h 20"/>
                            <a:gd name="T17" fmla="*/ 17 w 17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7" h="20">
                              <a:moveTo>
                                <a:pt x="0" y="10"/>
                              </a:moveTo>
                              <a:lnTo>
                                <a:pt x="9" y="0"/>
                              </a:lnTo>
                              <a:lnTo>
                                <a:pt x="17" y="10"/>
                              </a:lnTo>
                              <a:lnTo>
                                <a:pt x="9" y="20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8" name="Freeform 2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48" y="2503"/>
                          <a:ext cx="15" cy="30"/>
                        </a:xfrm>
                        <a:custGeom>
                          <a:avLst/>
                          <a:gdLst>
                            <a:gd name="T0" fmla="*/ 0 w 13"/>
                            <a:gd name="T1" fmla="*/ 39429 h 20"/>
                            <a:gd name="T2" fmla="*/ 210 w 13"/>
                            <a:gd name="T3" fmla="*/ 0 h 20"/>
                            <a:gd name="T4" fmla="*/ 303 w 13"/>
                            <a:gd name="T5" fmla="*/ 110507 h 20"/>
                            <a:gd name="T6" fmla="*/ 119 w 13"/>
                            <a:gd name="T7" fmla="*/ 148806 h 20"/>
                            <a:gd name="T8" fmla="*/ 0 w 13"/>
                            <a:gd name="T9" fmla="*/ 39429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3"/>
                            <a:gd name="T16" fmla="*/ 0 h 20"/>
                            <a:gd name="T17" fmla="*/ 13 w 13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3" h="20">
                              <a:moveTo>
                                <a:pt x="0" y="5"/>
                              </a:moveTo>
                              <a:lnTo>
                                <a:pt x="9" y="0"/>
                              </a:lnTo>
                              <a:lnTo>
                                <a:pt x="13" y="15"/>
                              </a:lnTo>
                              <a:lnTo>
                                <a:pt x="5" y="20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9" name="Rectangle 2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63" y="2503"/>
                          <a:ext cx="37" cy="23"/>
                        </a:xfrm>
                        <a:prstGeom prst="rect">
                          <a:avLst/>
                        </a:prstGeom>
                        <a:solidFill>
                          <a:srgbClr val="94A4D8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0" name="Freeform 2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96" y="2472"/>
                          <a:ext cx="47" cy="54"/>
                        </a:xfrm>
                        <a:custGeom>
                          <a:avLst/>
                          <a:gdLst>
                            <a:gd name="T0" fmla="*/ 0 w 43"/>
                            <a:gd name="T1" fmla="*/ 280769 h 35"/>
                            <a:gd name="T2" fmla="*/ 279 w 43"/>
                            <a:gd name="T3" fmla="*/ 0 h 35"/>
                            <a:gd name="T4" fmla="*/ 306 w 43"/>
                            <a:gd name="T5" fmla="*/ 203143 h 35"/>
                            <a:gd name="T6" fmla="*/ 4 w 43"/>
                            <a:gd name="T7" fmla="*/ 483564 h 35"/>
                            <a:gd name="T8" fmla="*/ 0 w 43"/>
                            <a:gd name="T9" fmla="*/ 280769 h 3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3"/>
                            <a:gd name="T16" fmla="*/ 0 h 35"/>
                            <a:gd name="T17" fmla="*/ 43 w 43"/>
                            <a:gd name="T18" fmla="*/ 35 h 3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3" h="35">
                              <a:moveTo>
                                <a:pt x="0" y="20"/>
                              </a:moveTo>
                              <a:lnTo>
                                <a:pt x="38" y="0"/>
                              </a:lnTo>
                              <a:lnTo>
                                <a:pt x="43" y="15"/>
                              </a:lnTo>
                              <a:lnTo>
                                <a:pt x="4" y="35"/>
                              </a:lnTo>
                              <a:lnTo>
                                <a:pt x="0" y="2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1" name="Rectangle 2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43" y="2472"/>
                          <a:ext cx="9" cy="23"/>
                        </a:xfrm>
                        <a:prstGeom prst="rect">
                          <a:avLst/>
                        </a:prstGeom>
                        <a:solidFill>
                          <a:srgbClr val="94A4D8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2" name="Freeform 2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04" y="2449"/>
                          <a:ext cx="33" cy="38"/>
                        </a:xfrm>
                        <a:custGeom>
                          <a:avLst/>
                          <a:gdLst>
                            <a:gd name="T0" fmla="*/ 0 w 30"/>
                            <a:gd name="T1" fmla="*/ 99937 h 25"/>
                            <a:gd name="T2" fmla="*/ 210 w 30"/>
                            <a:gd name="T3" fmla="*/ 0 h 25"/>
                            <a:gd name="T4" fmla="*/ 242 w 30"/>
                            <a:gd name="T5" fmla="*/ 151904 h 25"/>
                            <a:gd name="T6" fmla="*/ 4 w 30"/>
                            <a:gd name="T7" fmla="*/ 251552 h 25"/>
                            <a:gd name="T8" fmla="*/ 0 w 30"/>
                            <a:gd name="T9" fmla="*/ 99937 h 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"/>
                            <a:gd name="T16" fmla="*/ 0 h 25"/>
                            <a:gd name="T17" fmla="*/ 30 w 30"/>
                            <a:gd name="T18" fmla="*/ 25 h 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" h="25">
                              <a:moveTo>
                                <a:pt x="0" y="10"/>
                              </a:moveTo>
                              <a:lnTo>
                                <a:pt x="25" y="0"/>
                              </a:lnTo>
                              <a:lnTo>
                                <a:pt x="30" y="15"/>
                              </a:lnTo>
                              <a:lnTo>
                                <a:pt x="4" y="25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3" name="Freeform 2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37" y="2434"/>
                          <a:ext cx="70" cy="38"/>
                        </a:xfrm>
                        <a:custGeom>
                          <a:avLst/>
                          <a:gdLst>
                            <a:gd name="T0" fmla="*/ 0 w 63"/>
                            <a:gd name="T1" fmla="*/ 99937 h 25"/>
                            <a:gd name="T2" fmla="*/ 643 w 63"/>
                            <a:gd name="T3" fmla="*/ 0 h 25"/>
                            <a:gd name="T4" fmla="*/ 643 w 63"/>
                            <a:gd name="T5" fmla="*/ 151904 h 25"/>
                            <a:gd name="T6" fmla="*/ 0 w 63"/>
                            <a:gd name="T7" fmla="*/ 251552 h 25"/>
                            <a:gd name="T8" fmla="*/ 0 w 63"/>
                            <a:gd name="T9" fmla="*/ 99937 h 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3"/>
                            <a:gd name="T16" fmla="*/ 0 h 25"/>
                            <a:gd name="T17" fmla="*/ 63 w 63"/>
                            <a:gd name="T18" fmla="*/ 25 h 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3" h="25">
                              <a:moveTo>
                                <a:pt x="0" y="10"/>
                              </a:moveTo>
                              <a:lnTo>
                                <a:pt x="63" y="0"/>
                              </a:lnTo>
                              <a:lnTo>
                                <a:pt x="63" y="15"/>
                              </a:lnTo>
                              <a:lnTo>
                                <a:pt x="0" y="25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4" name="Freeform 2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63" y="2411"/>
                          <a:ext cx="43" cy="30"/>
                        </a:xfrm>
                        <a:custGeom>
                          <a:avLst/>
                          <a:gdLst>
                            <a:gd name="T0" fmla="*/ 0 w 39"/>
                            <a:gd name="T1" fmla="*/ 39429 h 20"/>
                            <a:gd name="T2" fmla="*/ 334 w 39"/>
                            <a:gd name="T3" fmla="*/ 0 h 20"/>
                            <a:gd name="T4" fmla="*/ 334 w 39"/>
                            <a:gd name="T5" fmla="*/ 110507 h 20"/>
                            <a:gd name="T6" fmla="*/ 0 w 39"/>
                            <a:gd name="T7" fmla="*/ 148806 h 20"/>
                            <a:gd name="T8" fmla="*/ 0 w 39"/>
                            <a:gd name="T9" fmla="*/ 39429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9"/>
                            <a:gd name="T16" fmla="*/ 0 h 20"/>
                            <a:gd name="T17" fmla="*/ 39 w 39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9" h="20">
                              <a:moveTo>
                                <a:pt x="0" y="5"/>
                              </a:moveTo>
                              <a:lnTo>
                                <a:pt x="39" y="0"/>
                              </a:lnTo>
                              <a:lnTo>
                                <a:pt x="39" y="15"/>
                              </a:lnTo>
                              <a:lnTo>
                                <a:pt x="0" y="20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5" name="Rectangle 2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06" y="2411"/>
                          <a:ext cx="56" cy="23"/>
                        </a:xfrm>
                        <a:prstGeom prst="rect">
                          <a:avLst/>
                        </a:prstGeom>
                        <a:solidFill>
                          <a:srgbClr val="94A4D8"/>
                        </a:solidFill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6" name="Freeform 2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13" y="2373"/>
                          <a:ext cx="43" cy="38"/>
                        </a:xfrm>
                        <a:custGeom>
                          <a:avLst/>
                          <a:gdLst>
                            <a:gd name="T0" fmla="*/ 0 w 39"/>
                            <a:gd name="T1" fmla="*/ 99937 h 25"/>
                            <a:gd name="T2" fmla="*/ 289 w 39"/>
                            <a:gd name="T3" fmla="*/ 0 h 25"/>
                            <a:gd name="T4" fmla="*/ 334 w 39"/>
                            <a:gd name="T5" fmla="*/ 151904 h 25"/>
                            <a:gd name="T6" fmla="*/ 50 w 39"/>
                            <a:gd name="T7" fmla="*/ 251552 h 25"/>
                            <a:gd name="T8" fmla="*/ 0 w 39"/>
                            <a:gd name="T9" fmla="*/ 99937 h 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9"/>
                            <a:gd name="T16" fmla="*/ 0 h 25"/>
                            <a:gd name="T17" fmla="*/ 39 w 39"/>
                            <a:gd name="T18" fmla="*/ 25 h 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9" h="25">
                              <a:moveTo>
                                <a:pt x="0" y="10"/>
                              </a:moveTo>
                              <a:lnTo>
                                <a:pt x="34" y="0"/>
                              </a:lnTo>
                              <a:lnTo>
                                <a:pt x="39" y="15"/>
                              </a:lnTo>
                              <a:lnTo>
                                <a:pt x="5" y="25"/>
                              </a:lnTo>
                              <a:lnTo>
                                <a:pt x="0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37" name="Freeform 2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50" y="2350"/>
                          <a:ext cx="67" cy="46"/>
                        </a:xfrm>
                        <a:custGeom>
                          <a:avLst/>
                          <a:gdLst>
                            <a:gd name="T0" fmla="*/ 0 w 60"/>
                            <a:gd name="T1" fmla="*/ 181741 h 30"/>
                            <a:gd name="T2" fmla="*/ 638 w 60"/>
                            <a:gd name="T3" fmla="*/ 0 h 30"/>
                            <a:gd name="T4" fmla="*/ 683 w 60"/>
                            <a:gd name="T5" fmla="*/ 181741 h 30"/>
                            <a:gd name="T6" fmla="*/ 63 w 60"/>
                            <a:gd name="T7" fmla="*/ 367184 h 30"/>
                            <a:gd name="T8" fmla="*/ 0 w 60"/>
                            <a:gd name="T9" fmla="*/ 181741 h 3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60"/>
                            <a:gd name="T16" fmla="*/ 0 h 30"/>
                            <a:gd name="T17" fmla="*/ 60 w 60"/>
                            <a:gd name="T18" fmla="*/ 30 h 3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60" h="30">
                              <a:moveTo>
                                <a:pt x="0" y="15"/>
                              </a:moveTo>
                              <a:lnTo>
                                <a:pt x="56" y="0"/>
                              </a:lnTo>
                              <a:lnTo>
                                <a:pt x="60" y="15"/>
                              </a:lnTo>
                              <a:lnTo>
                                <a:pt x="5" y="30"/>
                              </a:lnTo>
                              <a:lnTo>
                                <a:pt x="0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A4D8"/>
                        </a:solidFill>
                        <a:ln w="2857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38" name="Freeform 238"/>
          <p:cNvSpPr>
            <a:spLocks/>
          </p:cNvSpPr>
          <p:nvPr/>
        </p:nvSpPr>
        <p:spPr bwMode="auto">
          <a:xfrm>
            <a:off x="8824913" y="3624263"/>
            <a:ext cx="28575" cy="71437"/>
          </a:xfrm>
          <a:custGeom>
            <a:avLst/>
            <a:gdLst>
              <a:gd name="T0" fmla="*/ 0 w 17"/>
              <a:gd name="T1" fmla="*/ 2147483647 h 30"/>
              <a:gd name="T2" fmla="*/ 2147483647 w 17"/>
              <a:gd name="T3" fmla="*/ 0 h 30"/>
              <a:gd name="T4" fmla="*/ 2147483647 w 17"/>
              <a:gd name="T5" fmla="*/ 2147483647 h 30"/>
              <a:gd name="T6" fmla="*/ 2147483647 w 17"/>
              <a:gd name="T7" fmla="*/ 2147483647 h 30"/>
              <a:gd name="T8" fmla="*/ 0 w 17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30"/>
              <a:gd name="T17" fmla="*/ 17 w 17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30">
                <a:moveTo>
                  <a:pt x="0" y="25"/>
                </a:moveTo>
                <a:lnTo>
                  <a:pt x="4" y="0"/>
                </a:lnTo>
                <a:lnTo>
                  <a:pt x="17" y="5"/>
                </a:lnTo>
                <a:lnTo>
                  <a:pt x="13" y="30"/>
                </a:lnTo>
                <a:lnTo>
                  <a:pt x="0" y="2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39" name="Freeform 239"/>
          <p:cNvSpPr>
            <a:spLocks/>
          </p:cNvSpPr>
          <p:nvPr/>
        </p:nvSpPr>
        <p:spPr bwMode="auto">
          <a:xfrm>
            <a:off x="8831263" y="3525838"/>
            <a:ext cx="38100" cy="109537"/>
          </a:xfrm>
          <a:custGeom>
            <a:avLst/>
            <a:gdLst>
              <a:gd name="T0" fmla="*/ 0 w 22"/>
              <a:gd name="T1" fmla="*/ 2147483647 h 45"/>
              <a:gd name="T2" fmla="*/ 2147483647 w 22"/>
              <a:gd name="T3" fmla="*/ 0 h 45"/>
              <a:gd name="T4" fmla="*/ 2147483647 w 22"/>
              <a:gd name="T5" fmla="*/ 2147483647 h 45"/>
              <a:gd name="T6" fmla="*/ 2147483647 w 22"/>
              <a:gd name="T7" fmla="*/ 2147483647 h 45"/>
              <a:gd name="T8" fmla="*/ 0 w 22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5"/>
              <a:gd name="T17" fmla="*/ 22 w 22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5">
                <a:moveTo>
                  <a:pt x="0" y="40"/>
                </a:moveTo>
                <a:lnTo>
                  <a:pt x="9" y="0"/>
                </a:lnTo>
                <a:lnTo>
                  <a:pt x="22" y="5"/>
                </a:lnTo>
                <a:lnTo>
                  <a:pt x="13" y="45"/>
                </a:lnTo>
                <a:lnTo>
                  <a:pt x="0" y="4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40" name="Rectangle 240"/>
          <p:cNvSpPr>
            <a:spLocks noChangeArrowheads="1"/>
          </p:cNvSpPr>
          <p:nvPr/>
        </p:nvSpPr>
        <p:spPr bwMode="auto">
          <a:xfrm>
            <a:off x="5086350" y="5353050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241" name="Rectangle 241"/>
          <p:cNvSpPr>
            <a:spLocks noChangeArrowheads="1"/>
          </p:cNvSpPr>
          <p:nvPr/>
        </p:nvSpPr>
        <p:spPr bwMode="auto">
          <a:xfrm>
            <a:off x="5086350" y="4903788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accent5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42" name="Rectangle 242"/>
          <p:cNvSpPr>
            <a:spLocks noChangeArrowheads="1"/>
          </p:cNvSpPr>
          <p:nvPr/>
        </p:nvSpPr>
        <p:spPr bwMode="auto">
          <a:xfrm>
            <a:off x="5011738" y="4457700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10</a:t>
            </a:r>
          </a:p>
        </p:txBody>
      </p:sp>
      <p:sp>
        <p:nvSpPr>
          <p:cNvPr id="243" name="Rectangle 243"/>
          <p:cNvSpPr>
            <a:spLocks noChangeArrowheads="1"/>
          </p:cNvSpPr>
          <p:nvPr/>
        </p:nvSpPr>
        <p:spPr bwMode="auto">
          <a:xfrm>
            <a:off x="5011738" y="4010025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15</a:t>
            </a:r>
          </a:p>
        </p:txBody>
      </p:sp>
      <p:sp>
        <p:nvSpPr>
          <p:cNvPr id="244" name="Rectangle 244"/>
          <p:cNvSpPr>
            <a:spLocks noChangeArrowheads="1"/>
          </p:cNvSpPr>
          <p:nvPr/>
        </p:nvSpPr>
        <p:spPr bwMode="auto">
          <a:xfrm>
            <a:off x="5011738" y="3551238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20</a:t>
            </a:r>
          </a:p>
        </p:txBody>
      </p:sp>
      <p:sp>
        <p:nvSpPr>
          <p:cNvPr id="245" name="Rectangle 245"/>
          <p:cNvSpPr>
            <a:spLocks noChangeArrowheads="1"/>
          </p:cNvSpPr>
          <p:nvPr/>
        </p:nvSpPr>
        <p:spPr bwMode="auto">
          <a:xfrm>
            <a:off x="5011738" y="3101975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25</a:t>
            </a:r>
          </a:p>
        </p:txBody>
      </p:sp>
      <p:sp>
        <p:nvSpPr>
          <p:cNvPr id="246" name="Rectangle 246"/>
          <p:cNvSpPr>
            <a:spLocks noChangeArrowheads="1"/>
          </p:cNvSpPr>
          <p:nvPr/>
        </p:nvSpPr>
        <p:spPr bwMode="auto">
          <a:xfrm>
            <a:off x="5011738" y="2655888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30</a:t>
            </a:r>
          </a:p>
        </p:txBody>
      </p:sp>
      <p:sp>
        <p:nvSpPr>
          <p:cNvPr id="247" name="Rectangle 247"/>
          <p:cNvSpPr>
            <a:spLocks noChangeArrowheads="1"/>
          </p:cNvSpPr>
          <p:nvPr/>
        </p:nvSpPr>
        <p:spPr bwMode="auto">
          <a:xfrm>
            <a:off x="5235575" y="5600700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248" name="Rectangle 248"/>
          <p:cNvSpPr>
            <a:spLocks noChangeArrowheads="1"/>
          </p:cNvSpPr>
          <p:nvPr/>
        </p:nvSpPr>
        <p:spPr bwMode="auto">
          <a:xfrm>
            <a:off x="6084888" y="5600700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0.5</a:t>
            </a:r>
          </a:p>
        </p:txBody>
      </p:sp>
      <p:sp>
        <p:nvSpPr>
          <p:cNvPr id="249" name="Rectangle 249"/>
          <p:cNvSpPr>
            <a:spLocks noChangeArrowheads="1"/>
          </p:cNvSpPr>
          <p:nvPr/>
        </p:nvSpPr>
        <p:spPr bwMode="auto">
          <a:xfrm>
            <a:off x="7031038" y="5600700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50" name="Rectangle 250"/>
          <p:cNvSpPr>
            <a:spLocks noChangeArrowheads="1"/>
          </p:cNvSpPr>
          <p:nvPr/>
        </p:nvSpPr>
        <p:spPr bwMode="auto">
          <a:xfrm>
            <a:off x="7878763" y="5600700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1.5</a:t>
            </a:r>
          </a:p>
        </p:txBody>
      </p:sp>
      <p:sp>
        <p:nvSpPr>
          <p:cNvPr id="251" name="Rectangle 251"/>
          <p:cNvSpPr>
            <a:spLocks noChangeArrowheads="1"/>
          </p:cNvSpPr>
          <p:nvPr/>
        </p:nvSpPr>
        <p:spPr bwMode="auto">
          <a:xfrm>
            <a:off x="8824913" y="5600700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252" name="Rectangle 252"/>
          <p:cNvSpPr>
            <a:spLocks noChangeArrowheads="1"/>
          </p:cNvSpPr>
          <p:nvPr/>
        </p:nvSpPr>
        <p:spPr bwMode="auto">
          <a:xfrm rot="16200000">
            <a:off x="4320403" y="4091216"/>
            <a:ext cx="11445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Event rate (%)</a:t>
            </a:r>
          </a:p>
        </p:txBody>
      </p:sp>
      <p:sp>
        <p:nvSpPr>
          <p:cNvPr id="253" name="Rectangle 253"/>
          <p:cNvSpPr>
            <a:spLocks noChangeArrowheads="1"/>
          </p:cNvSpPr>
          <p:nvPr/>
        </p:nvSpPr>
        <p:spPr bwMode="auto">
          <a:xfrm>
            <a:off x="685820" y="1858963"/>
            <a:ext cx="2917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All angina patients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4" name="Rectangle 254"/>
          <p:cNvSpPr>
            <a:spLocks noChangeArrowheads="1"/>
          </p:cNvSpPr>
          <p:nvPr/>
        </p:nvSpPr>
        <p:spPr bwMode="auto">
          <a:xfrm>
            <a:off x="4419600" y="1857375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chemeClr val="accent5">
                    <a:lumMod val="20000"/>
                    <a:lumOff val="80000"/>
                  </a:schemeClr>
                </a:solidFill>
              </a:rPr>
              <a:t>HR </a:t>
            </a:r>
            <a:r>
              <a:rPr lang="en-GB" sz="2400" b="1" u="sng">
                <a:solidFill>
                  <a:schemeClr val="accent5">
                    <a:lumMod val="20000"/>
                    <a:lumOff val="80000"/>
                  </a:schemeClr>
                </a:solidFill>
              </a:rPr>
              <a:t>&gt;</a:t>
            </a:r>
            <a:r>
              <a:rPr lang="en-GB" sz="2400" b="1">
                <a:solidFill>
                  <a:schemeClr val="accent5">
                    <a:lumMod val="20000"/>
                    <a:lumOff val="80000"/>
                  </a:schemeClr>
                </a:solidFill>
              </a:rPr>
              <a:t>70 bpm</a:t>
            </a:r>
            <a:endParaRPr lang="en-US" sz="2400" b="1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5" name="Rectangle 255"/>
          <p:cNvSpPr>
            <a:spLocks noChangeArrowheads="1"/>
          </p:cNvSpPr>
          <p:nvPr/>
        </p:nvSpPr>
        <p:spPr bwMode="auto">
          <a:xfrm>
            <a:off x="4127896" y="3906838"/>
            <a:ext cx="4103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Wingdings" charset="0"/>
              <a:buNone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charset="0"/>
              </a:rPr>
              <a:t>24%</a:t>
            </a:r>
            <a:endParaRPr lang="fr-FR" sz="1600" b="1" dirty="0">
              <a:solidFill>
                <a:schemeClr val="accent5">
                  <a:lumMod val="20000"/>
                  <a:lumOff val="80000"/>
                </a:schemeClr>
              </a:solidFill>
              <a:cs typeface="Times New Roman" charset="0"/>
            </a:endParaRPr>
          </a:p>
        </p:txBody>
      </p:sp>
      <p:sp>
        <p:nvSpPr>
          <p:cNvPr id="256" name="Rectangle 256"/>
          <p:cNvSpPr>
            <a:spLocks noChangeArrowheads="1"/>
          </p:cNvSpPr>
          <p:nvPr/>
        </p:nvSpPr>
        <p:spPr bwMode="auto">
          <a:xfrm>
            <a:off x="8699896" y="3906838"/>
            <a:ext cx="4103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Wingdings" charset="0"/>
              <a:buNone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charset="0"/>
              </a:rPr>
              <a:t>31%</a:t>
            </a:r>
            <a:endParaRPr lang="fr-FR" sz="1600" b="1" dirty="0">
              <a:solidFill>
                <a:schemeClr val="accent5">
                  <a:lumMod val="20000"/>
                  <a:lumOff val="80000"/>
                </a:schemeClr>
              </a:solidFill>
              <a:cs typeface="Times New Roman" charset="0"/>
            </a:endParaRPr>
          </a:p>
        </p:txBody>
      </p:sp>
      <p:sp>
        <p:nvSpPr>
          <p:cNvPr id="257" name="Rectangle 257"/>
          <p:cNvSpPr>
            <a:spLocks noChangeArrowheads="1"/>
          </p:cNvSpPr>
          <p:nvPr/>
        </p:nvSpPr>
        <p:spPr bwMode="auto">
          <a:xfrm>
            <a:off x="6411913" y="3794125"/>
            <a:ext cx="970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Placebo</a:t>
            </a:r>
            <a:endParaRPr lang="en-US" sz="1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8" name="Rectangle 258"/>
          <p:cNvSpPr>
            <a:spLocks noChangeArrowheads="1"/>
          </p:cNvSpPr>
          <p:nvPr/>
        </p:nvSpPr>
        <p:spPr bwMode="auto">
          <a:xfrm>
            <a:off x="7817983" y="4584700"/>
            <a:ext cx="1210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Ivabradine</a:t>
            </a:r>
            <a:endParaRPr lang="en-US" sz="1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9" name="Rectangle 259"/>
          <p:cNvSpPr>
            <a:spLocks noChangeArrowheads="1"/>
          </p:cNvSpPr>
          <p:nvPr/>
        </p:nvSpPr>
        <p:spPr bwMode="auto">
          <a:xfrm>
            <a:off x="1790700" y="3705225"/>
            <a:ext cx="970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Placebo</a:t>
            </a:r>
            <a:endParaRPr lang="en-US" sz="1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0" name="Rectangle 260"/>
          <p:cNvSpPr>
            <a:spLocks noChangeArrowheads="1"/>
          </p:cNvSpPr>
          <p:nvPr/>
        </p:nvSpPr>
        <p:spPr bwMode="auto">
          <a:xfrm>
            <a:off x="3187700" y="4545013"/>
            <a:ext cx="1210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Ivabradine</a:t>
            </a:r>
            <a:endParaRPr lang="en-US" sz="1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1" name="Object 2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>
            <a:fillRect/>
          </a:stretch>
        </p:blipFill>
        <p:spPr bwMode="auto">
          <a:xfrm>
            <a:off x="523740" y="344443"/>
            <a:ext cx="23034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Text Box 262"/>
          <p:cNvSpPr txBox="1">
            <a:spLocks noChangeArrowheads="1"/>
          </p:cNvSpPr>
          <p:nvPr/>
        </p:nvSpPr>
        <p:spPr bwMode="auto">
          <a:xfrm>
            <a:off x="190500" y="5929313"/>
            <a:ext cx="86995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Composite of  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charset="0"/>
              </a:rPr>
              <a:t>cardiovascular mortality or hospitalization for fatal and nonfatal myocardial      infarction or heart failure</a:t>
            </a:r>
            <a:r>
              <a:rPr lang="fr-FR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263" name="Text Box 27"/>
          <p:cNvSpPr txBox="1">
            <a:spLocks noChangeArrowheads="1"/>
          </p:cNvSpPr>
          <p:nvPr/>
        </p:nvSpPr>
        <p:spPr bwMode="auto">
          <a:xfrm>
            <a:off x="4760666" y="1077620"/>
            <a:ext cx="37694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600" i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charset="0"/>
              </a:rPr>
              <a:t>Fox et al. </a:t>
            </a:r>
            <a:r>
              <a:rPr lang="en-US" sz="1600" i="1" dirty="0" err="1">
                <a:solidFill>
                  <a:schemeClr val="accent5">
                    <a:lumMod val="20000"/>
                    <a:lumOff val="80000"/>
                  </a:schemeClr>
                </a:solidFill>
                <a:cs typeface="Arial" charset="0"/>
              </a:rPr>
              <a:t>Eur</a:t>
            </a:r>
            <a:r>
              <a:rPr lang="en-US" sz="1600" i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charset="0"/>
              </a:rPr>
              <a:t> Heart J. 2009 FASTTRACK</a:t>
            </a:r>
          </a:p>
        </p:txBody>
      </p:sp>
      <p:sp>
        <p:nvSpPr>
          <p:cNvPr id="264" name="Rectangle 253"/>
          <p:cNvSpPr>
            <a:spLocks noChangeArrowheads="1"/>
          </p:cNvSpPr>
          <p:nvPr/>
        </p:nvSpPr>
        <p:spPr bwMode="auto">
          <a:xfrm>
            <a:off x="1571544" y="2174875"/>
            <a:ext cx="1297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1507 </a:t>
            </a:r>
            <a:r>
              <a:rPr lang="en-GB" sz="24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pz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65" name="Gruppo 264"/>
          <p:cNvGrpSpPr/>
          <p:nvPr/>
        </p:nvGrpSpPr>
        <p:grpSpPr>
          <a:xfrm>
            <a:off x="300182" y="115455"/>
            <a:ext cx="8461231" cy="1902370"/>
            <a:chOff x="300182" y="115455"/>
            <a:chExt cx="8461231" cy="1902370"/>
          </a:xfrm>
        </p:grpSpPr>
        <p:cxnSp>
          <p:nvCxnSpPr>
            <p:cNvPr id="266" name="Connettore 1 265"/>
            <p:cNvCxnSpPr/>
            <p:nvPr/>
          </p:nvCxnSpPr>
          <p:spPr>
            <a:xfrm>
              <a:off x="457200" y="115455"/>
              <a:ext cx="0" cy="9813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/>
          </p:nvCxnSpPr>
          <p:spPr>
            <a:xfrm>
              <a:off x="300182" y="923636"/>
              <a:ext cx="35906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/>
          </p:nvCxnSpPr>
          <p:spPr>
            <a:xfrm>
              <a:off x="6457001" y="1323841"/>
              <a:ext cx="2304412" cy="130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/>
          </p:nvCxnSpPr>
          <p:spPr>
            <a:xfrm>
              <a:off x="8525735" y="1114337"/>
              <a:ext cx="13093" cy="903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02965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91264" cy="109832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Risultati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egnaposto contenuto 3" descr="Immagine 35-1-20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488832" cy="522191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na_channelopathy_rev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871" t="20673" b="31488"/>
          <a:stretch>
            <a:fillRect/>
          </a:stretch>
        </p:blipFill>
        <p:spPr bwMode="auto">
          <a:xfrm>
            <a:off x="467544" y="1556792"/>
            <a:ext cx="9155360" cy="443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98425"/>
            <a:ext cx="8712968" cy="1098327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Ranolazina</a:t>
            </a:r>
            <a:r>
              <a:rPr lang="it-IT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meccanismo d’azione</a:t>
            </a:r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0" y="2204864"/>
            <a:ext cx="1944215" cy="2031325"/>
          </a:xfrm>
          <a:prstGeom prst="rect">
            <a:avLst/>
          </a:prstGeom>
          <a:solidFill>
            <a:srgbClr val="002060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Nell’ISCHEMIA 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MIOCARDICA </a:t>
            </a:r>
            <a:r>
              <a:rPr lang="it-I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si verifica un’attivazione prolungata della </a:t>
            </a:r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corrente tardiva del sodio </a:t>
            </a:r>
          </a:p>
        </p:txBody>
      </p:sp>
      <p:sp>
        <p:nvSpPr>
          <p:cNvPr id="20" name="Rettangolo 13"/>
          <p:cNvSpPr>
            <a:spLocks noChangeArrowheads="1"/>
          </p:cNvSpPr>
          <p:nvPr/>
        </p:nvSpPr>
        <p:spPr bwMode="auto">
          <a:xfrm>
            <a:off x="1403648" y="5085184"/>
            <a:ext cx="7273503" cy="369332"/>
          </a:xfrm>
          <a:prstGeom prst="rect">
            <a:avLst/>
          </a:prstGeom>
          <a:solidFill>
            <a:schemeClr val="bg2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6600"/>
                </a:solidFill>
                <a:latin typeface="Calibri" pitchFamily="34" charset="0"/>
              </a:rPr>
              <a:t>Disfunzione elettrica e </a:t>
            </a:r>
            <a:r>
              <a:rPr lang="it-IT" b="1" dirty="0" smtClean="0">
                <a:solidFill>
                  <a:srgbClr val="FF6600"/>
                </a:solidFill>
                <a:latin typeface="Calibri" pitchFamily="34" charset="0"/>
              </a:rPr>
              <a:t>aritmie </a:t>
            </a:r>
            <a:endParaRPr lang="it-IT" b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21" name="Rettangolo 14"/>
          <p:cNvSpPr>
            <a:spLocks noChangeArrowheads="1"/>
          </p:cNvSpPr>
          <p:nvPr/>
        </p:nvSpPr>
        <p:spPr bwMode="auto">
          <a:xfrm>
            <a:off x="1403648" y="5661248"/>
            <a:ext cx="7273503" cy="369332"/>
          </a:xfrm>
          <a:prstGeom prst="rect">
            <a:avLst/>
          </a:prstGeom>
          <a:solidFill>
            <a:schemeClr val="bg2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6600"/>
                </a:solidFill>
                <a:latin typeface="Calibri" pitchFamily="34" charset="0"/>
              </a:rPr>
              <a:t>Disfunzione meccanica</a:t>
            </a:r>
          </a:p>
        </p:txBody>
      </p:sp>
      <p:sp>
        <p:nvSpPr>
          <p:cNvPr id="23" name="Rettangolo 16"/>
          <p:cNvSpPr>
            <a:spLocks noChangeArrowheads="1"/>
          </p:cNvSpPr>
          <p:nvPr/>
        </p:nvSpPr>
        <p:spPr bwMode="auto">
          <a:xfrm>
            <a:off x="1403648" y="6237312"/>
            <a:ext cx="7273503" cy="369332"/>
          </a:xfrm>
          <a:prstGeom prst="rect">
            <a:avLst/>
          </a:prstGeom>
          <a:solidFill>
            <a:schemeClr val="bg2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6600"/>
                </a:solidFill>
                <a:latin typeface="Calibri" pitchFamily="34" charset="0"/>
              </a:rPr>
              <a:t>Disfunzione </a:t>
            </a:r>
            <a:r>
              <a:rPr lang="it-IT" b="1" dirty="0" smtClean="0">
                <a:solidFill>
                  <a:srgbClr val="FF6600"/>
                </a:solidFill>
                <a:latin typeface="Calibri" pitchFamily="34" charset="0"/>
              </a:rPr>
              <a:t>metabolica</a:t>
            </a:r>
            <a:endParaRPr lang="it-IT" b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7415808" y="4149080"/>
            <a:ext cx="1728192" cy="1008112"/>
          </a:xfrm>
          <a:prstGeom prst="ellips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771800" y="1484784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6600"/>
          </a:solidFill>
          <a:ln w="9525">
            <a:solidFill>
              <a:srgbClr val="35006D"/>
            </a:solidFill>
            <a:miter lim="800000"/>
            <a:headEnd/>
            <a:tailEnd/>
          </a:ln>
          <a:effectLst/>
        </p:spPr>
        <p:txBody>
          <a:bodyPr vert="eaVert" wrap="none" lIns="91410" tIns="45706" rIns="91410" bIns="45706" anchor="ctr"/>
          <a:lstStyle/>
          <a:p>
            <a:endParaRPr lang="it-IT" b="1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771800" y="270892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6600"/>
          </a:solidFill>
          <a:ln w="9525">
            <a:solidFill>
              <a:srgbClr val="35006D"/>
            </a:solidFill>
            <a:miter lim="800000"/>
            <a:headEnd/>
            <a:tailEnd/>
          </a:ln>
          <a:effectLst/>
        </p:spPr>
        <p:txBody>
          <a:bodyPr vert="eaVert" wrap="none" lIns="91410" tIns="45706" rIns="91410" bIns="45706" anchor="ctr"/>
          <a:lstStyle/>
          <a:p>
            <a:endParaRPr lang="it-IT" b="1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771800" y="4653136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6600"/>
          </a:solidFill>
          <a:ln w="9525">
            <a:solidFill>
              <a:srgbClr val="35006D"/>
            </a:solidFill>
            <a:miter lim="800000"/>
            <a:headEnd/>
            <a:tailEnd/>
          </a:ln>
          <a:effectLst/>
        </p:spPr>
        <p:txBody>
          <a:bodyPr vert="eaVert" wrap="none" lIns="91410" tIns="45706" rIns="91410" bIns="45706" anchor="ctr"/>
          <a:lstStyle/>
          <a:p>
            <a:endParaRPr lang="it-IT" b="1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771800" y="3645024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6600"/>
          </a:solidFill>
          <a:ln w="9525">
            <a:solidFill>
              <a:srgbClr val="35006D"/>
            </a:solidFill>
            <a:miter lim="800000"/>
            <a:headEnd/>
            <a:tailEnd/>
          </a:ln>
          <a:effectLst/>
        </p:spPr>
        <p:txBody>
          <a:bodyPr vert="eaVert" wrap="none" lIns="91410" tIns="45706" rIns="91410" bIns="45706" anchor="ctr"/>
          <a:lstStyle/>
          <a:p>
            <a:endParaRPr lang="it-IT" b="1"/>
          </a:p>
        </p:txBody>
      </p:sp>
      <p:cxnSp>
        <p:nvCxnSpPr>
          <p:cNvPr id="8" name="AutoShape 7"/>
          <p:cNvCxnSpPr>
            <a:cxnSpLocks noChangeShapeType="1"/>
          </p:cNvCxnSpPr>
          <p:nvPr/>
        </p:nvCxnSpPr>
        <p:spPr bwMode="auto">
          <a:xfrm rot="16200000" flipV="1">
            <a:off x="197173" y="2763267"/>
            <a:ext cx="4452937" cy="1031875"/>
          </a:xfrm>
          <a:prstGeom prst="bentConnector4">
            <a:avLst>
              <a:gd name="adj1" fmla="val -4704"/>
              <a:gd name="adj2" fmla="val 201537"/>
            </a:avLst>
          </a:prstGeom>
          <a:noFill/>
          <a:ln w="57150" cap="rnd">
            <a:solidFill>
              <a:srgbClr val="FF6600"/>
            </a:solidFill>
            <a:prstDash val="sysDot"/>
            <a:miter lim="800000"/>
            <a:headEnd/>
            <a:tailEnd type="triangle" w="lg" len="lg"/>
          </a:ln>
          <a:effectLst/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3728" y="908720"/>
            <a:ext cx="1600200" cy="381000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algn="ctr" eaLnBrk="0" hangingPunct="0"/>
            <a:r>
              <a:rPr lang="en-US" sz="2000" b="1" dirty="0">
                <a:solidFill>
                  <a:srgbClr val="FF6600"/>
                </a:solidFill>
              </a:rPr>
              <a:t>Ischemia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23728" y="1988840"/>
            <a:ext cx="1600200" cy="519113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algn="ctr" eaLnBrk="0" hangingPunct="0"/>
            <a:r>
              <a:rPr lang="en-US" sz="2000" b="1" dirty="0">
                <a:solidFill>
                  <a:srgbClr val="FFFFCC"/>
                </a:solidFill>
              </a:rPr>
              <a:t> </a:t>
            </a:r>
            <a:r>
              <a:rPr lang="en-US" sz="2000" b="1" dirty="0">
                <a:solidFill>
                  <a:srgbClr val="FF6600"/>
                </a:solidFill>
              </a:rPr>
              <a:t>Late </a:t>
            </a:r>
            <a:r>
              <a:rPr lang="en-US" sz="2000" b="1" dirty="0" err="1">
                <a:solidFill>
                  <a:srgbClr val="FF6600"/>
                </a:solidFill>
              </a:rPr>
              <a:t>I</a:t>
            </a:r>
            <a:r>
              <a:rPr lang="en-US" sz="2000" b="1" baseline="-25000" dirty="0" err="1">
                <a:solidFill>
                  <a:srgbClr val="FF6600"/>
                </a:solidFill>
              </a:rPr>
              <a:t>Na</a:t>
            </a:r>
            <a:endParaRPr lang="en-US" sz="2000" b="1" baseline="-25000" dirty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79712" y="3140968"/>
            <a:ext cx="2057400" cy="381000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algn="ctr" eaLnBrk="0" hangingPunct="0"/>
            <a:r>
              <a:rPr lang="en-US" sz="2000" b="1" dirty="0">
                <a:solidFill>
                  <a:srgbClr val="FF6600"/>
                </a:solidFill>
              </a:rPr>
              <a:t>Na</a:t>
            </a:r>
            <a:r>
              <a:rPr lang="en-US" sz="2000" b="1" baseline="30000" dirty="0">
                <a:solidFill>
                  <a:srgbClr val="FF6600"/>
                </a:solidFill>
              </a:rPr>
              <a:t>+</a:t>
            </a:r>
            <a:r>
              <a:rPr lang="en-US" sz="2000" b="1" dirty="0">
                <a:solidFill>
                  <a:srgbClr val="FF6600"/>
                </a:solidFill>
              </a:rPr>
              <a:t> Overload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15616" y="5013176"/>
            <a:ext cx="3888432" cy="1008112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algn="ctr"/>
            <a:r>
              <a:rPr lang="en-US" b="1" dirty="0" err="1" smtClean="0">
                <a:solidFill>
                  <a:srgbClr val="FF6600"/>
                </a:solidFill>
              </a:rPr>
              <a:t>Alterato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rilasciamento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diastolico</a:t>
            </a:r>
            <a:endParaRPr lang="en-US" b="1" dirty="0" smtClean="0">
              <a:solidFill>
                <a:srgbClr val="FF6600"/>
              </a:solidFill>
            </a:endParaRPr>
          </a:p>
          <a:p>
            <a:pPr algn="ctr"/>
            <a:r>
              <a:rPr lang="en-US" b="1" dirty="0" smtClean="0">
                <a:solidFill>
                  <a:srgbClr val="FF6600"/>
                </a:solidFill>
              </a:rPr>
              <a:t>(</a:t>
            </a:r>
            <a:r>
              <a:rPr lang="en-US" b="1" dirty="0" err="1" smtClean="0">
                <a:solidFill>
                  <a:srgbClr val="FF6600"/>
                </a:solidFill>
              </a:rPr>
              <a:t>aumento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della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tensione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diastolica</a:t>
            </a:r>
            <a:r>
              <a:rPr lang="en-US" b="1" dirty="0" smtClean="0">
                <a:solidFill>
                  <a:srgbClr val="FF6600"/>
                </a:solidFill>
              </a:rPr>
              <a:t>)</a:t>
            </a:r>
          </a:p>
          <a:p>
            <a:pPr algn="ctr"/>
            <a:r>
              <a:rPr lang="en-US" b="1" dirty="0" err="1" smtClean="0">
                <a:solidFill>
                  <a:srgbClr val="FF6600"/>
                </a:solidFill>
              </a:rPr>
              <a:t>Compressione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extravascolare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79712" y="4149080"/>
            <a:ext cx="2057400" cy="381000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algn="ctr" eaLnBrk="0" hangingPunct="0"/>
            <a:r>
              <a:rPr lang="en-US" sz="2000" b="1" dirty="0">
                <a:solidFill>
                  <a:srgbClr val="FF6600"/>
                </a:solidFill>
              </a:rPr>
              <a:t>Ca</a:t>
            </a:r>
            <a:r>
              <a:rPr lang="en-US" sz="2000" b="1" baseline="30000" dirty="0">
                <a:solidFill>
                  <a:srgbClr val="FF6600"/>
                </a:solidFill>
              </a:rPr>
              <a:t>++</a:t>
            </a:r>
            <a:r>
              <a:rPr lang="en-US" sz="2000" b="1" dirty="0">
                <a:solidFill>
                  <a:srgbClr val="FF6600"/>
                </a:solidFill>
              </a:rPr>
              <a:t> Overload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067944" y="476672"/>
            <a:ext cx="4608512" cy="2308324"/>
          </a:xfrm>
          <a:prstGeom prst="rect">
            <a:avLst/>
          </a:prstGeom>
          <a:solidFill>
            <a:srgbClr val="FF6600"/>
          </a:solidFill>
          <a:ln w="571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FF33"/>
                </a:solidFill>
              </a:rPr>
              <a:t>La </a:t>
            </a:r>
            <a:r>
              <a:rPr lang="en-US" sz="2400" b="1" dirty="0" err="1" smtClean="0">
                <a:solidFill>
                  <a:srgbClr val="CCFF33"/>
                </a:solidFill>
              </a:rPr>
              <a:t>Ranolazina</a:t>
            </a:r>
            <a:endParaRPr lang="en-US" sz="2400" b="1" dirty="0">
              <a:solidFill>
                <a:srgbClr val="CCFF33"/>
              </a:solidFill>
            </a:endParaRPr>
          </a:p>
          <a:p>
            <a:pPr algn="ctr"/>
            <a:r>
              <a:rPr lang="en-US" sz="2400" b="1" dirty="0">
                <a:solidFill>
                  <a:srgbClr val="CCFF33"/>
                </a:solidFill>
              </a:rPr>
              <a:t>   </a:t>
            </a:r>
            <a:r>
              <a:rPr lang="en-US" sz="2400" b="1" dirty="0" err="1" smtClean="0">
                <a:solidFill>
                  <a:srgbClr val="CCFF33"/>
                </a:solidFill>
              </a:rPr>
              <a:t>inibisce</a:t>
            </a:r>
            <a:r>
              <a:rPr lang="en-US" sz="2400" b="1" dirty="0" smtClean="0">
                <a:solidFill>
                  <a:srgbClr val="CCFF33"/>
                </a:solidFill>
              </a:rPr>
              <a:t> </a:t>
            </a:r>
            <a:r>
              <a:rPr lang="en-US" sz="2400" b="1" dirty="0" err="1">
                <a:solidFill>
                  <a:srgbClr val="CCFF33"/>
                </a:solidFill>
              </a:rPr>
              <a:t>l’ingresso</a:t>
            </a:r>
            <a:r>
              <a:rPr lang="en-US" sz="2400" b="1" dirty="0">
                <a:solidFill>
                  <a:srgbClr val="CCFF33"/>
                </a:solidFill>
              </a:rPr>
              <a:t>      </a:t>
            </a:r>
          </a:p>
          <a:p>
            <a:pPr algn="ctr"/>
            <a:r>
              <a:rPr lang="en-US" sz="2400" b="1" dirty="0" err="1" smtClean="0">
                <a:solidFill>
                  <a:srgbClr val="CCFF33"/>
                </a:solidFill>
              </a:rPr>
              <a:t>tardivo</a:t>
            </a:r>
            <a:r>
              <a:rPr lang="en-US" sz="2400" b="1" dirty="0" smtClean="0">
                <a:solidFill>
                  <a:srgbClr val="CCFF33"/>
                </a:solidFill>
              </a:rPr>
              <a:t> </a:t>
            </a:r>
            <a:r>
              <a:rPr lang="en-US" sz="2400" b="1" dirty="0" err="1">
                <a:solidFill>
                  <a:srgbClr val="CCFF33"/>
                </a:solidFill>
              </a:rPr>
              <a:t>di</a:t>
            </a:r>
            <a:r>
              <a:rPr lang="en-US" sz="2400" b="1" dirty="0">
                <a:solidFill>
                  <a:srgbClr val="CCFF33"/>
                </a:solidFill>
              </a:rPr>
              <a:t> Na</a:t>
            </a:r>
            <a:r>
              <a:rPr lang="en-US" sz="2400" b="1" baseline="30000" dirty="0" smtClean="0">
                <a:solidFill>
                  <a:srgbClr val="CCFF33"/>
                </a:solidFill>
              </a:rPr>
              <a:t>+ </a:t>
            </a:r>
          </a:p>
          <a:p>
            <a:pPr algn="ctr"/>
            <a:r>
              <a:rPr lang="en-US" sz="2400" b="1" dirty="0" smtClean="0">
                <a:solidFill>
                  <a:srgbClr val="CCFF33"/>
                </a:solidFill>
              </a:rPr>
              <a:t> </a:t>
            </a:r>
            <a:r>
              <a:rPr lang="en-US" sz="2400" b="1" dirty="0" err="1" smtClean="0">
                <a:solidFill>
                  <a:srgbClr val="CCFF33"/>
                </a:solidFill>
              </a:rPr>
              <a:t>nel</a:t>
            </a:r>
            <a:r>
              <a:rPr lang="en-US" sz="2400" b="1" dirty="0" smtClean="0">
                <a:solidFill>
                  <a:srgbClr val="CCFF33"/>
                </a:solidFill>
              </a:rPr>
              <a:t> </a:t>
            </a:r>
            <a:r>
              <a:rPr lang="en-US" sz="2400" b="1" dirty="0" err="1" smtClean="0">
                <a:solidFill>
                  <a:srgbClr val="CCFF33"/>
                </a:solidFill>
              </a:rPr>
              <a:t>miocardiocita</a:t>
            </a:r>
            <a:r>
              <a:rPr lang="en-US" sz="2400" b="1" dirty="0" smtClean="0">
                <a:solidFill>
                  <a:srgbClr val="CCFF33"/>
                </a:solidFill>
              </a:rPr>
              <a:t> in </a:t>
            </a:r>
            <a:r>
              <a:rPr lang="en-US" sz="2400" b="1" dirty="0" err="1" smtClean="0">
                <a:solidFill>
                  <a:srgbClr val="CCFF33"/>
                </a:solidFill>
              </a:rPr>
              <a:t>modo</a:t>
            </a:r>
            <a:r>
              <a:rPr lang="en-US" sz="2400" b="1" dirty="0" smtClean="0">
                <a:solidFill>
                  <a:srgbClr val="CCFF33"/>
                </a:solidFill>
              </a:rPr>
              <a:t> </a:t>
            </a:r>
            <a:r>
              <a:rPr lang="en-US" sz="2400" b="1" dirty="0" err="1" smtClean="0">
                <a:solidFill>
                  <a:srgbClr val="CCFF33"/>
                </a:solidFill>
              </a:rPr>
              <a:t>frequenza</a:t>
            </a:r>
            <a:r>
              <a:rPr lang="en-US" sz="2400" b="1" dirty="0" smtClean="0">
                <a:solidFill>
                  <a:srgbClr val="CCFF33"/>
                </a:solidFill>
              </a:rPr>
              <a:t>, </a:t>
            </a:r>
            <a:r>
              <a:rPr lang="en-US" sz="2400" b="1" dirty="0" err="1" smtClean="0">
                <a:solidFill>
                  <a:srgbClr val="CCFF33"/>
                </a:solidFill>
              </a:rPr>
              <a:t>voltaggio</a:t>
            </a:r>
            <a:r>
              <a:rPr lang="en-US" sz="2400" b="1" dirty="0" smtClean="0">
                <a:solidFill>
                  <a:srgbClr val="CCFF33"/>
                </a:solidFill>
              </a:rPr>
              <a:t> e </a:t>
            </a:r>
            <a:r>
              <a:rPr lang="en-US" sz="2400" b="1" dirty="0" err="1" smtClean="0">
                <a:solidFill>
                  <a:srgbClr val="CCFF33"/>
                </a:solidFill>
              </a:rPr>
              <a:t>concentrazione-dipendente</a:t>
            </a:r>
            <a:endParaRPr lang="en-US" sz="2400" b="1" dirty="0">
              <a:solidFill>
                <a:srgbClr val="CCFF33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3275856" y="1628800"/>
            <a:ext cx="762000" cy="0"/>
          </a:xfrm>
          <a:prstGeom prst="line">
            <a:avLst/>
          </a:prstGeom>
          <a:noFill/>
          <a:ln w="76200">
            <a:solidFill>
              <a:srgbClr val="CC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2267744" y="2060848"/>
            <a:ext cx="76200" cy="381000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endParaRPr lang="it-IT" b="1"/>
          </a:p>
        </p:txBody>
      </p:sp>
      <p:sp>
        <p:nvSpPr>
          <p:cNvPr id="17" name="Simbolo &quot;divieto&quot; 16"/>
          <p:cNvSpPr/>
          <p:nvPr/>
        </p:nvSpPr>
        <p:spPr bwMode="auto">
          <a:xfrm>
            <a:off x="2627784" y="1412776"/>
            <a:ext cx="504056" cy="432048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72000" y="6309320"/>
            <a:ext cx="4304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Stone PH. </a:t>
            </a:r>
            <a:r>
              <a:rPr lang="it-IT" sz="1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Cardiology</a:t>
            </a:r>
            <a:r>
              <a:rPr lang="it-IT" sz="1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Clinics</a:t>
            </a:r>
            <a:r>
              <a:rPr lang="it-IT" sz="1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26, 4: 603-614 (2008)</a:t>
            </a:r>
            <a:endParaRPr lang="it-IT" sz="1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971600" y="1916112"/>
            <a:ext cx="7129413" cy="3046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 cmpd="dbl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002060"/>
                </a:solidFill>
                <a:latin typeface="+mj-lt"/>
              </a:rPr>
              <a:t> Studio MARISA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002060"/>
                </a:solidFill>
                <a:latin typeface="+mj-lt"/>
              </a:rPr>
              <a:t> Studio CARISA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002060"/>
                </a:solidFill>
                <a:latin typeface="+mj-lt"/>
              </a:rPr>
              <a:t> Studio ERICA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002060"/>
                </a:solidFill>
                <a:latin typeface="+mj-lt"/>
              </a:rPr>
              <a:t> Studio Merlin – TIMI 36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002060"/>
                </a:solidFill>
                <a:latin typeface="+mj-lt"/>
              </a:rPr>
              <a:t> Studio MERLIN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002060"/>
                </a:solidFill>
                <a:latin typeface="+mj-lt"/>
              </a:rPr>
              <a:t> Studio ROLE</a:t>
            </a:r>
          </a:p>
        </p:txBody>
      </p:sp>
      <p:cxnSp>
        <p:nvCxnSpPr>
          <p:cNvPr id="56323" name="Connettore 1 4"/>
          <p:cNvCxnSpPr>
            <a:cxnSpLocks noChangeShapeType="1"/>
          </p:cNvCxnSpPr>
          <p:nvPr/>
        </p:nvCxnSpPr>
        <p:spPr bwMode="auto">
          <a:xfrm>
            <a:off x="0" y="980728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1"/>
          </a:xfrm>
        </p:spPr>
        <p:txBody>
          <a:bodyPr/>
          <a:lstStyle/>
          <a:p>
            <a:pPr algn="ctr" eaLnBrk="1" hangingPunct="1">
              <a:buFont typeface="Times New Roman" charset="0"/>
              <a:buNone/>
              <a:defRPr/>
            </a:pPr>
            <a:r>
              <a:rPr lang="it-IT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  <a:t>RANOLAZINA e cardiopatia ischemica </a:t>
            </a:r>
            <a:endParaRPr lang="it-IT" sz="3200" dirty="0">
              <a:solidFill>
                <a:schemeClr val="bg2">
                  <a:lumMod val="10000"/>
                  <a:lumOff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sellaDiTesto 7"/>
          <p:cNvSpPr txBox="1">
            <a:spLocks noChangeArrowheads="1"/>
          </p:cNvSpPr>
          <p:nvPr/>
        </p:nvSpPr>
        <p:spPr bwMode="auto">
          <a:xfrm>
            <a:off x="755576" y="1628800"/>
            <a:ext cx="7776864" cy="1785104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b="1" dirty="0" smtClean="0">
                <a:solidFill>
                  <a:srgbClr val="E70948"/>
                </a:solidFill>
                <a:latin typeface="+mj-lt"/>
              </a:rPr>
              <a:t>Disegno</a:t>
            </a:r>
            <a:r>
              <a:rPr lang="it-IT" dirty="0">
                <a:solidFill>
                  <a:srgbClr val="E70948"/>
                </a:solidFill>
                <a:latin typeface="+mj-lt"/>
              </a:rPr>
              <a:t>: </a:t>
            </a:r>
            <a:r>
              <a:rPr lang="it-IT" dirty="0" smtClean="0">
                <a:solidFill>
                  <a:srgbClr val="E70948"/>
                </a:solidFill>
                <a:latin typeface="+mj-lt"/>
              </a:rPr>
              <a:t>doppio cieco, randomizzato, placebo-controllato,  crossover </a:t>
            </a:r>
            <a:r>
              <a:rPr lang="it-IT" dirty="0">
                <a:solidFill>
                  <a:srgbClr val="E70948"/>
                </a:solidFill>
                <a:latin typeface="+mj-lt"/>
              </a:rPr>
              <a:t>a 4 fasi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b="1" dirty="0" smtClean="0">
                <a:solidFill>
                  <a:srgbClr val="E70948"/>
                </a:solidFill>
                <a:latin typeface="+mj-lt"/>
              </a:rPr>
              <a:t>Popolazione</a:t>
            </a:r>
            <a:r>
              <a:rPr lang="it-IT" dirty="0">
                <a:solidFill>
                  <a:srgbClr val="E70948"/>
                </a:solidFill>
                <a:latin typeface="+mj-lt"/>
              </a:rPr>
              <a:t>: 191 pazienti con storia di almeno 3 mesi di angina da </a:t>
            </a:r>
            <a:r>
              <a:rPr lang="it-IT" dirty="0" smtClean="0">
                <a:solidFill>
                  <a:srgbClr val="E70948"/>
                </a:solidFill>
                <a:latin typeface="+mj-lt"/>
              </a:rPr>
              <a:t>sforzo </a:t>
            </a:r>
            <a:r>
              <a:rPr lang="it-IT" dirty="0" err="1" smtClean="0">
                <a:solidFill>
                  <a:srgbClr val="E70948"/>
                </a:solidFill>
                <a:latin typeface="+mj-lt"/>
              </a:rPr>
              <a:t>responsiva</a:t>
            </a:r>
            <a:r>
              <a:rPr lang="it-IT" dirty="0" smtClean="0">
                <a:solidFill>
                  <a:srgbClr val="E70948"/>
                </a:solidFill>
                <a:latin typeface="+mj-lt"/>
              </a:rPr>
              <a:t> alla terapia anti-anginosa tradizionale, dopo sospensione di terapia</a:t>
            </a:r>
            <a:endParaRPr lang="it-IT" dirty="0">
              <a:solidFill>
                <a:srgbClr val="E70948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solidFill>
                  <a:srgbClr val="E70948"/>
                </a:solidFill>
                <a:latin typeface="+mj-lt"/>
              </a:rPr>
              <a:t> </a:t>
            </a:r>
            <a:r>
              <a:rPr lang="it-IT" b="1" dirty="0">
                <a:solidFill>
                  <a:srgbClr val="E70948"/>
                </a:solidFill>
                <a:latin typeface="+mj-lt"/>
              </a:rPr>
              <a:t>Obiettivo</a:t>
            </a:r>
            <a:r>
              <a:rPr lang="it-IT" dirty="0">
                <a:solidFill>
                  <a:srgbClr val="E70948"/>
                </a:solidFill>
                <a:latin typeface="+mj-lt"/>
              </a:rPr>
              <a:t>: relazione </a:t>
            </a:r>
            <a:r>
              <a:rPr lang="it-IT" dirty="0" smtClean="0">
                <a:solidFill>
                  <a:srgbClr val="E70948"/>
                </a:solidFill>
                <a:latin typeface="+mj-lt"/>
              </a:rPr>
              <a:t>dose-risposta </a:t>
            </a:r>
            <a:r>
              <a:rPr lang="it-IT" dirty="0">
                <a:solidFill>
                  <a:srgbClr val="E70948"/>
                </a:solidFill>
                <a:latin typeface="+mj-lt"/>
              </a:rPr>
              <a:t>e durata esercizio fisico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u="sng" dirty="0">
                <a:solidFill>
                  <a:srgbClr val="E709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000" b="1" u="sng" dirty="0">
                <a:solidFill>
                  <a:srgbClr val="E709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End </a:t>
            </a:r>
            <a:r>
              <a:rPr lang="it-IT" sz="2000" b="1" u="sng" dirty="0" err="1">
                <a:solidFill>
                  <a:srgbClr val="E709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point</a:t>
            </a:r>
            <a:r>
              <a:rPr lang="it-IT" sz="2000" b="1" u="sng" dirty="0">
                <a:solidFill>
                  <a:srgbClr val="E709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primario</a:t>
            </a:r>
            <a:r>
              <a:rPr lang="it-IT" sz="2000" u="sng" dirty="0">
                <a:solidFill>
                  <a:srgbClr val="E709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durata dell’esercizio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solidFill>
                  <a:srgbClr val="E70948"/>
                </a:solidFill>
                <a:latin typeface="+mj-lt"/>
              </a:rPr>
              <a:t> </a:t>
            </a:r>
            <a:r>
              <a:rPr lang="it-IT" b="1" dirty="0">
                <a:solidFill>
                  <a:srgbClr val="E70948"/>
                </a:solidFill>
                <a:latin typeface="+mj-lt"/>
              </a:rPr>
              <a:t>Trattamento</a:t>
            </a:r>
            <a:r>
              <a:rPr lang="it-IT" dirty="0">
                <a:solidFill>
                  <a:srgbClr val="E70948"/>
                </a:solidFill>
                <a:latin typeface="+mj-lt"/>
              </a:rPr>
              <a:t>: 1 settimana per ciascun dosaggio</a:t>
            </a:r>
          </a:p>
        </p:txBody>
      </p:sp>
      <p:pic>
        <p:nvPicPr>
          <p:cNvPr id="13" name="Immagine 12" descr="pharm569432.fig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645024"/>
            <a:ext cx="7113600" cy="3212976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468313" y="0"/>
            <a:ext cx="7991475" cy="9810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 smtClean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MARISA: </a:t>
            </a:r>
            <a:r>
              <a:rPr lang="it-IT" sz="2800" dirty="0" err="1" smtClean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Monotherapy</a:t>
            </a:r>
            <a:r>
              <a:rPr lang="it-IT" sz="2800" dirty="0" smtClean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Assessment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Ranolazine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Stable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Angina</a:t>
            </a:r>
          </a:p>
        </p:txBody>
      </p:sp>
      <p:cxnSp>
        <p:nvCxnSpPr>
          <p:cNvPr id="57348" name="Connettore 1 4"/>
          <p:cNvCxnSpPr>
            <a:cxnSpLocks noChangeShapeType="1"/>
          </p:cNvCxnSpPr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sp>
        <p:nvSpPr>
          <p:cNvPr id="6" name="Rettangolo 5"/>
          <p:cNvSpPr/>
          <p:nvPr/>
        </p:nvSpPr>
        <p:spPr>
          <a:xfrm>
            <a:off x="5946775" y="6519863"/>
            <a:ext cx="3250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Chaitman</a:t>
            </a:r>
            <a:r>
              <a:rPr lang="it-IT" sz="1600" b="1" i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, </a:t>
            </a:r>
            <a:r>
              <a:rPr lang="it-IT" sz="1600" b="1" i="1" dirty="0">
                <a:solidFill>
                  <a:srgbClr val="FFFFFF"/>
                </a:solidFill>
                <a:latin typeface="+mj-lt"/>
                <a:cs typeface="Arial" pitchFamily="34" charset="0"/>
              </a:rPr>
              <a:t>JACC 2004; 43: 1375 – 82</a:t>
            </a:r>
            <a:r>
              <a:rPr lang="it-IT" sz="16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137" name="Picture 37"/>
          <p:cNvPicPr>
            <a:picLocks noChangeAspect="1" noChangeArrowheads="1"/>
          </p:cNvPicPr>
          <p:nvPr/>
        </p:nvPicPr>
        <p:blipFill>
          <a:blip r:embed="rId4" cstate="print"/>
          <a:srcRect l="1111" t="4541" r="3334" b="1048"/>
          <a:stretch>
            <a:fillRect/>
          </a:stretch>
        </p:blipFill>
        <p:spPr bwMode="auto">
          <a:xfrm>
            <a:off x="539552" y="908720"/>
            <a:ext cx="14398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2" descr="C:\Users\PAOLO\Desktop\Immagine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8597115" cy="4608512"/>
          </a:xfrm>
          <a:prstGeom prst="rect">
            <a:avLst/>
          </a:prstGeom>
          <a:solidFill>
            <a:srgbClr val="E70948"/>
          </a:solidFill>
          <a:ln w="9525">
            <a:noFill/>
            <a:miter lim="800000"/>
            <a:headEnd/>
            <a:tailEnd/>
          </a:ln>
        </p:spPr>
      </p:pic>
      <p:sp>
        <p:nvSpPr>
          <p:cNvPr id="139" name="Rettangolo 138"/>
          <p:cNvSpPr/>
          <p:nvPr/>
        </p:nvSpPr>
        <p:spPr bwMode="auto">
          <a:xfrm>
            <a:off x="1043608" y="1700808"/>
            <a:ext cx="1152128" cy="3600400"/>
          </a:xfrm>
          <a:prstGeom prst="rect">
            <a:avLst/>
          </a:prstGeom>
          <a:noFill/>
          <a:ln w="76200" cap="flat" cmpd="sng" algn="ctr">
            <a:solidFill>
              <a:srgbClr val="E709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40" name="CasellaDiTesto 7"/>
          <p:cNvSpPr txBox="1">
            <a:spLocks noChangeArrowheads="1"/>
          </p:cNvSpPr>
          <p:nvPr/>
        </p:nvSpPr>
        <p:spPr bwMode="auto">
          <a:xfrm>
            <a:off x="0" y="2133600"/>
            <a:ext cx="9144000" cy="892552"/>
          </a:xfrm>
          <a:prstGeom prst="rect">
            <a:avLst/>
          </a:prstGeom>
          <a:solidFill>
            <a:srgbClr val="E70948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dirty="0">
                <a:latin typeface="+mj-lt"/>
              </a:rPr>
              <a:t>1) Tutti i dosaggi di </a:t>
            </a:r>
            <a:r>
              <a:rPr lang="it-IT" sz="2600" dirty="0" err="1">
                <a:latin typeface="+mj-lt"/>
              </a:rPr>
              <a:t>Ranolazina</a:t>
            </a:r>
            <a:r>
              <a:rPr lang="it-IT" sz="2600" dirty="0">
                <a:latin typeface="+mj-lt"/>
              </a:rPr>
              <a:t> considerati hanno migliorato la durata dell’esercizio, i sintomi e i segni di </a:t>
            </a:r>
            <a:r>
              <a:rPr lang="it-IT" sz="2600" dirty="0" smtClean="0">
                <a:latin typeface="+mj-lt"/>
              </a:rPr>
              <a:t>ischemia</a:t>
            </a:r>
            <a:endParaRPr lang="it-IT" sz="2600" dirty="0">
              <a:latin typeface="+mj-lt"/>
            </a:endParaRPr>
          </a:p>
        </p:txBody>
      </p:sp>
      <p:sp>
        <p:nvSpPr>
          <p:cNvPr id="141" name="Rettangolo 6"/>
          <p:cNvSpPr>
            <a:spLocks noChangeArrowheads="1"/>
          </p:cNvSpPr>
          <p:nvPr/>
        </p:nvSpPr>
        <p:spPr bwMode="auto">
          <a:xfrm>
            <a:off x="0" y="4725144"/>
            <a:ext cx="9144000" cy="493713"/>
          </a:xfrm>
          <a:prstGeom prst="rect">
            <a:avLst/>
          </a:prstGeom>
          <a:solidFill>
            <a:srgbClr val="E7094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600" dirty="0">
                <a:solidFill>
                  <a:srgbClr val="FFFFFF"/>
                </a:solidFill>
                <a:latin typeface="Calibri" pitchFamily="34" charset="0"/>
              </a:rPr>
              <a:t>3) Buon profilo di sicurezza e tollerabilità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42" name="Rettangolo 7"/>
          <p:cNvSpPr>
            <a:spLocks noChangeArrowheads="1"/>
          </p:cNvSpPr>
          <p:nvPr/>
        </p:nvSpPr>
        <p:spPr bwMode="auto">
          <a:xfrm>
            <a:off x="0" y="3429000"/>
            <a:ext cx="9144000" cy="892175"/>
          </a:xfrm>
          <a:prstGeom prst="rect">
            <a:avLst/>
          </a:prstGeom>
          <a:solidFill>
            <a:srgbClr val="E7094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600" dirty="0">
                <a:solidFill>
                  <a:srgbClr val="FFFFFF"/>
                </a:solidFill>
                <a:latin typeface="Calibri" pitchFamily="34" charset="0"/>
              </a:rPr>
              <a:t>2) L’effetto antianginoso è risultato indipendente da parametri emodinamici quali pressione arteriosa e FC</a:t>
            </a: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59" grpId="1" animBg="1"/>
      <p:bldP spid="139" grpId="0" animBg="1"/>
      <p:bldP spid="139" grpId="1" animBg="1"/>
      <p:bldP spid="140" grpId="0" animBg="1"/>
      <p:bldP spid="141" grpId="0" animBg="1"/>
      <p:bldP spid="1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468313" y="0"/>
            <a:ext cx="7991475" cy="9810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CARISA: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Combination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Assessment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Ranolazine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Stable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Angina</a:t>
            </a:r>
          </a:p>
        </p:txBody>
      </p:sp>
      <p:sp>
        <p:nvSpPr>
          <p:cNvPr id="19459" name="CasellaDiTesto 7"/>
          <p:cNvSpPr txBox="1">
            <a:spLocks noChangeArrowheads="1"/>
          </p:cNvSpPr>
          <p:nvPr/>
        </p:nvSpPr>
        <p:spPr bwMode="auto">
          <a:xfrm>
            <a:off x="0" y="1412776"/>
            <a:ext cx="9144000" cy="15081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Disegno: randomizzato, doppio cieco, </a:t>
            </a:r>
            <a:r>
              <a:rPr lang="it-IT" dirty="0" smtClean="0">
                <a:latin typeface="+mj-lt"/>
              </a:rPr>
              <a:t>placebo-controllato, per </a:t>
            </a:r>
            <a:r>
              <a:rPr lang="it-IT" dirty="0">
                <a:latin typeface="+mj-lt"/>
              </a:rPr>
              <a:t>gruppi paralleli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Popolazione: 823 pazienti con angina da sforzo da almeno 3 </a:t>
            </a:r>
            <a:r>
              <a:rPr lang="it-IT" dirty="0" smtClean="0">
                <a:latin typeface="+mj-lt"/>
              </a:rPr>
              <a:t>mesi già in trattamento con      </a:t>
            </a:r>
            <a:r>
              <a:rPr lang="it-IT" dirty="0" err="1" smtClean="0">
                <a:latin typeface="+mj-lt"/>
              </a:rPr>
              <a:t>atenololo</a:t>
            </a:r>
            <a:r>
              <a:rPr lang="it-IT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diltiazem</a:t>
            </a:r>
            <a:r>
              <a:rPr lang="it-IT" dirty="0" smtClean="0">
                <a:latin typeface="+mj-lt"/>
              </a:rPr>
              <a:t> o </a:t>
            </a:r>
            <a:r>
              <a:rPr lang="it-IT" dirty="0" err="1" smtClean="0">
                <a:latin typeface="+mj-lt"/>
              </a:rPr>
              <a:t>amlodipina</a:t>
            </a:r>
            <a:endParaRPr lang="it-IT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latin typeface="+mj-lt"/>
              </a:rPr>
              <a:t>Obiettivo: efficacia di </a:t>
            </a:r>
            <a:r>
              <a:rPr lang="it-IT" dirty="0" err="1">
                <a:latin typeface="+mj-lt"/>
              </a:rPr>
              <a:t>Ranolazina</a:t>
            </a:r>
            <a:r>
              <a:rPr lang="it-IT" dirty="0">
                <a:latin typeface="+mj-lt"/>
              </a:rPr>
              <a:t> in presenza di terapia </a:t>
            </a:r>
            <a:r>
              <a:rPr lang="it-IT" dirty="0" err="1">
                <a:latin typeface="+mj-lt"/>
              </a:rPr>
              <a:t>antischemica</a:t>
            </a:r>
            <a:r>
              <a:rPr lang="it-IT" dirty="0">
                <a:latin typeface="+mj-lt"/>
              </a:rPr>
              <a:t> ottimizzata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u="sng" dirty="0">
                <a:latin typeface="+mj-lt"/>
              </a:rPr>
              <a:t>End </a:t>
            </a:r>
            <a:r>
              <a:rPr lang="it-IT" sz="2000" u="sng" dirty="0" err="1">
                <a:latin typeface="+mj-lt"/>
              </a:rPr>
              <a:t>point</a:t>
            </a:r>
            <a:r>
              <a:rPr lang="it-IT" sz="2000" u="sng" dirty="0">
                <a:latin typeface="+mj-lt"/>
              </a:rPr>
              <a:t> primario: durata dell’</a:t>
            </a:r>
            <a:r>
              <a:rPr lang="it-IT" altLang="ja-JP" sz="2000" u="sng" dirty="0">
                <a:latin typeface="+mj-lt"/>
              </a:rPr>
              <a:t>esercizio </a:t>
            </a:r>
            <a:r>
              <a:rPr lang="it-IT" altLang="ja-JP" sz="2000" u="sng" dirty="0" smtClean="0">
                <a:latin typeface="+mj-lt"/>
              </a:rPr>
              <a:t>alla concentrazione a </a:t>
            </a:r>
            <a:r>
              <a:rPr lang="it-IT" altLang="ja-JP" sz="2000" u="sng" dirty="0">
                <a:latin typeface="+mj-lt"/>
              </a:rPr>
              <a:t>valle di </a:t>
            </a:r>
            <a:r>
              <a:rPr lang="it-IT" altLang="ja-JP" sz="2000" u="sng" dirty="0" err="1">
                <a:latin typeface="+mj-lt"/>
              </a:rPr>
              <a:t>Ranolazina</a:t>
            </a:r>
            <a:endParaRPr lang="it-IT" sz="2000" u="sng" dirty="0">
              <a:latin typeface="+mj-lt"/>
            </a:endParaRPr>
          </a:p>
        </p:txBody>
      </p:sp>
      <p:cxnSp>
        <p:nvCxnSpPr>
          <p:cNvPr id="59396" name="Connettore 1 4"/>
          <p:cNvCxnSpPr>
            <a:cxnSpLocks noChangeShapeType="1"/>
          </p:cNvCxnSpPr>
          <p:nvPr/>
        </p:nvCxnSpPr>
        <p:spPr bwMode="auto">
          <a:xfrm>
            <a:off x="0" y="1052736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pic>
        <p:nvPicPr>
          <p:cNvPr id="59397" name="Picture 2" descr="C:\Users\PAOLO\Desktop\Immag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6841256" cy="33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CasellaDiTesto 3"/>
          <p:cNvSpPr txBox="1">
            <a:spLocks noChangeArrowheads="1"/>
          </p:cNvSpPr>
          <p:nvPr/>
        </p:nvSpPr>
        <p:spPr bwMode="auto">
          <a:xfrm>
            <a:off x="5580063" y="6519863"/>
            <a:ext cx="4679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 err="1">
                <a:latin typeface="+mj-lt"/>
                <a:cs typeface="Arial" pitchFamily="34" charset="0"/>
              </a:rPr>
              <a:t>Chaitman</a:t>
            </a:r>
            <a:r>
              <a:rPr lang="it-IT" sz="1600" b="1" i="1" dirty="0">
                <a:latin typeface="+mj-lt"/>
                <a:cs typeface="Arial" pitchFamily="34" charset="0"/>
              </a:rPr>
              <a:t> JACC 2004; 291: 303 – 316 </a:t>
            </a:r>
            <a:r>
              <a:rPr lang="it-IT" sz="1600" b="1" dirty="0"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AOLO\Desktop\Immagin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644900"/>
            <a:ext cx="6380162" cy="292576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PAOLO\Desktop\Immagin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217613"/>
            <a:ext cx="6408737" cy="26892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PAOLO\Desktop\Immagin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860800"/>
            <a:ext cx="6337300" cy="2984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ttangolo arrotondato 7"/>
          <p:cNvSpPr/>
          <p:nvPr/>
        </p:nvSpPr>
        <p:spPr>
          <a:xfrm>
            <a:off x="-1588" y="0"/>
            <a:ext cx="9145588" cy="9810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CARISA: </a:t>
            </a:r>
            <a:r>
              <a:rPr lang="it-IT" sz="26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Combination</a:t>
            </a:r>
            <a:r>
              <a:rPr lang="it-IT" sz="26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6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Assessment</a:t>
            </a:r>
            <a:r>
              <a:rPr lang="it-IT" sz="26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6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</a:t>
            </a:r>
            <a:r>
              <a:rPr lang="it-IT" sz="26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6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Ranolazine</a:t>
            </a:r>
            <a:r>
              <a:rPr lang="it-IT" sz="26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it-IT" sz="2600" dirty="0" err="1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Stable</a:t>
            </a:r>
            <a:r>
              <a:rPr lang="it-IT" sz="26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Angina</a:t>
            </a:r>
          </a:p>
        </p:txBody>
      </p:sp>
      <p:cxnSp>
        <p:nvCxnSpPr>
          <p:cNvPr id="60422" name="Connettore 1 9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179388" y="2492375"/>
            <a:ext cx="2268537" cy="2247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Ranolazina</a:t>
            </a:r>
            <a:r>
              <a:rPr lang="it-IT" sz="20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ha ampliato la soglia anginosa in pazienti già trattati con dosi ottimizzate di beta bloccante e Ca antagonista</a:t>
            </a:r>
          </a:p>
        </p:txBody>
      </p:sp>
      <p:sp>
        <p:nvSpPr>
          <p:cNvPr id="12" name="CasellaDiTesto 3"/>
          <p:cNvSpPr txBox="1">
            <a:spLocks noChangeArrowheads="1"/>
          </p:cNvSpPr>
          <p:nvPr/>
        </p:nvSpPr>
        <p:spPr bwMode="auto">
          <a:xfrm>
            <a:off x="5580063" y="6519863"/>
            <a:ext cx="4679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  <a:cs typeface="Arial" pitchFamily="34" charset="0"/>
              </a:rPr>
              <a:t>Chaitman</a:t>
            </a:r>
            <a:r>
              <a:rPr lang="it-IT" sz="1600" b="1" i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  <a:cs typeface="Arial" pitchFamily="34" charset="0"/>
              </a:rPr>
              <a:t> JACC 2004; 291: 303 – 316 </a:t>
            </a:r>
            <a:r>
              <a:rPr lang="it-IT" sz="16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3131840" y="1268760"/>
            <a:ext cx="864096" cy="2448272"/>
          </a:xfrm>
          <a:prstGeom prst="rect">
            <a:avLst/>
          </a:prstGeom>
          <a:noFill/>
          <a:ln w="76200" cap="flat" cmpd="sng" algn="ctr">
            <a:solidFill>
              <a:srgbClr val="E709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80312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1340768"/>
            <a:ext cx="9144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+mn-lt"/>
              </a:rPr>
              <a:t>Ranolazina</a:t>
            </a:r>
            <a:r>
              <a:rPr lang="it-IT" sz="2400" dirty="0" smtClean="0">
                <a:latin typeface="+mn-lt"/>
              </a:rPr>
              <a:t> aggiunge </a:t>
            </a:r>
            <a:r>
              <a:rPr lang="it-IT" sz="2400" dirty="0" err="1" smtClean="0">
                <a:latin typeface="+mn-lt"/>
              </a:rPr>
              <a:t>efficiacia</a:t>
            </a:r>
            <a:r>
              <a:rPr lang="it-IT" sz="2400" dirty="0" smtClean="0">
                <a:latin typeface="+mn-lt"/>
              </a:rPr>
              <a:t> anti-anginosa ed anti-ischemica in pazienti con angina stabile che continuano ad essere sintomatici nonostante una terapia standard ottimizzata</a:t>
            </a:r>
            <a:endParaRPr lang="it-IT" sz="2400" dirty="0">
              <a:latin typeface="+mn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3212976"/>
            <a:ext cx="9144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+mn-lt"/>
              </a:rPr>
              <a:t>Gli effetti anti-anginosi ed anti-ischemici non dipendono dalle variazioni di pressione arteriosa o di frequenza cardiaca</a:t>
            </a:r>
            <a:endParaRPr lang="it-IT" sz="2400" dirty="0">
              <a:latin typeface="+mn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" y="4725144"/>
            <a:ext cx="9144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+mj-lt"/>
              </a:rPr>
              <a:t>Il trattamento con </a:t>
            </a:r>
            <a:r>
              <a:rPr lang="it-IT" sz="2400" dirty="0" err="1" smtClean="0">
                <a:latin typeface="+mj-lt"/>
              </a:rPr>
              <a:t>Ranolazina</a:t>
            </a:r>
            <a:r>
              <a:rPr lang="it-IT" sz="2400" dirty="0" smtClean="0">
                <a:latin typeface="+mj-lt"/>
              </a:rPr>
              <a:t> in aggiunta alla terapia con beta-bloccanti  o calcio-antagonisti è risultato ben tollerato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0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333538" cy="257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98425"/>
            <a:ext cx="8496944" cy="73828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Angina stabile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56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299494" y="2090737"/>
            <a:ext cx="37814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468313" y="115888"/>
            <a:ext cx="7991475" cy="86518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ERICA: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Efficacy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of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Ranolazine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In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Chronic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Angine</a:t>
            </a:r>
          </a:p>
        </p:txBody>
      </p:sp>
      <p:sp>
        <p:nvSpPr>
          <p:cNvPr id="30723" name="CasellaDiTesto 7"/>
          <p:cNvSpPr txBox="1">
            <a:spLocks noChangeArrowheads="1"/>
          </p:cNvSpPr>
          <p:nvPr/>
        </p:nvSpPr>
        <p:spPr bwMode="auto">
          <a:xfrm>
            <a:off x="0" y="1125538"/>
            <a:ext cx="9144000" cy="1476375"/>
          </a:xfrm>
          <a:prstGeom prst="rect">
            <a:avLst/>
          </a:prstGeom>
          <a:solidFill>
            <a:srgbClr val="0099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Disegno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: randomizzato, doppio cieco, placebo </a:t>
            </a:r>
            <a:r>
              <a:rPr lang="it-IT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controllato, per gruppi paralleli</a:t>
            </a:r>
            <a:endParaRPr lang="it-IT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Popolazione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: 565 pazienti con angina cronica e almeno 3 attacchi/</a:t>
            </a:r>
            <a:r>
              <a:rPr lang="it-IT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sett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malgrado terapia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Obiettivo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: efficacia di </a:t>
            </a:r>
            <a:r>
              <a:rPr lang="it-IT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Ranolazina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in aggiunta a </a:t>
            </a:r>
            <a:r>
              <a:rPr lang="it-IT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Amlodipina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10 mg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End </a:t>
            </a:r>
            <a:r>
              <a:rPr lang="it-IT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point</a:t>
            </a:r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primario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: frequenza settimanale degli attacchi anginosi vs placebo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Follow</a:t>
            </a:r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– up</a:t>
            </a:r>
            <a:r>
              <a:rPr lang="it-IT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: 6 settimane</a:t>
            </a:r>
          </a:p>
        </p:txBody>
      </p:sp>
      <p:sp>
        <p:nvSpPr>
          <p:cNvPr id="62468" name="CasellaDiTesto 3"/>
          <p:cNvSpPr txBox="1">
            <a:spLocks noChangeArrowheads="1"/>
          </p:cNvSpPr>
          <p:nvPr/>
        </p:nvSpPr>
        <p:spPr bwMode="auto">
          <a:xfrm>
            <a:off x="179388" y="6453188"/>
            <a:ext cx="467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i="1">
                <a:solidFill>
                  <a:schemeClr val="bg1"/>
                </a:solidFill>
                <a:latin typeface="Calibri" pitchFamily="34" charset="0"/>
              </a:rPr>
              <a:t>Stone P et al JACC 2006; 48(3): 566 – 575  </a:t>
            </a:r>
            <a:r>
              <a:rPr lang="it-IT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62469" name="Connettore 1 4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pic>
        <p:nvPicPr>
          <p:cNvPr id="62471" name="Picture 2" descr="C:\Users\PAOLO\Desktop\Immagin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8001397" cy="3908772"/>
          </a:xfrm>
          <a:prstGeom prst="rect">
            <a:avLst/>
          </a:prstGeom>
          <a:noFill/>
          <a:ln w="9525">
            <a:solidFill>
              <a:srgbClr val="2386A5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PAOLO\Desktop\Immagin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9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arrotondato 2"/>
          <p:cNvSpPr/>
          <p:nvPr/>
        </p:nvSpPr>
        <p:spPr>
          <a:xfrm>
            <a:off x="539750" y="0"/>
            <a:ext cx="7991475" cy="8651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ERICA: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Efficacy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of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Ranolazine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In </a:t>
            </a:r>
            <a:r>
              <a:rPr lang="it-IT" sz="28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Chronic</a:t>
            </a:r>
            <a:r>
              <a:rPr lang="it-IT" sz="28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Angine</a:t>
            </a:r>
            <a:r>
              <a:rPr lang="it-IT" sz="28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endParaRPr lang="it-IT" sz="28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</p:txBody>
      </p:sp>
      <p:cxnSp>
        <p:nvCxnSpPr>
          <p:cNvPr id="63492" name="Connettore 1 3"/>
          <p:cNvCxnSpPr>
            <a:cxnSpLocks noChangeShapeType="1"/>
          </p:cNvCxnSpPr>
          <p:nvPr/>
        </p:nvCxn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251520" y="2060849"/>
            <a:ext cx="8640960" cy="3477875"/>
          </a:xfrm>
          <a:prstGeom prst="rect">
            <a:avLst/>
          </a:prstGeom>
          <a:solidFill>
            <a:srgbClr val="009999"/>
          </a:solidFill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200" dirty="0">
                <a:latin typeface="+mj-lt"/>
              </a:rPr>
              <a:t> </a:t>
            </a:r>
            <a:r>
              <a:rPr lang="it-IT" sz="2200" dirty="0" err="1">
                <a:latin typeface="+mj-lt"/>
              </a:rPr>
              <a:t>Ranolazina</a:t>
            </a:r>
            <a:r>
              <a:rPr lang="it-IT" sz="2200" dirty="0">
                <a:latin typeface="+mj-lt"/>
              </a:rPr>
              <a:t> ha significativamente </a:t>
            </a:r>
            <a:r>
              <a:rPr lang="it-IT" sz="2200" u="sng" dirty="0">
                <a:latin typeface="+mj-lt"/>
              </a:rPr>
              <a:t>ridotto il numero di attacchi anginosi </a:t>
            </a:r>
            <a:r>
              <a:rPr lang="it-IT" sz="2200" dirty="0">
                <a:latin typeface="+mj-lt"/>
              </a:rPr>
              <a:t>in associazione con </a:t>
            </a:r>
            <a:r>
              <a:rPr lang="it-IT" sz="2200" dirty="0" err="1">
                <a:latin typeface="+mj-lt"/>
              </a:rPr>
              <a:t>Amlodipina</a:t>
            </a:r>
            <a:r>
              <a:rPr lang="it-IT" sz="2200" dirty="0">
                <a:latin typeface="+mj-lt"/>
              </a:rPr>
              <a:t> </a:t>
            </a:r>
            <a:endParaRPr lang="it-IT" sz="2200" dirty="0" smtClean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2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200" dirty="0">
                <a:latin typeface="+mj-lt"/>
              </a:rPr>
              <a:t> </a:t>
            </a:r>
            <a:r>
              <a:rPr lang="it-IT" sz="2200" dirty="0" err="1">
                <a:latin typeface="+mj-lt"/>
              </a:rPr>
              <a:t>Ranolazina</a:t>
            </a:r>
            <a:r>
              <a:rPr lang="it-IT" sz="2200" dirty="0">
                <a:latin typeface="+mj-lt"/>
              </a:rPr>
              <a:t> ha significativamente </a:t>
            </a:r>
            <a:r>
              <a:rPr lang="it-IT" sz="2200" u="sng" dirty="0">
                <a:latin typeface="+mj-lt"/>
              </a:rPr>
              <a:t>ridotto il consumo di nitrati </a:t>
            </a:r>
            <a:endParaRPr lang="it-IT" sz="2200" u="sng" dirty="0" smtClean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200" u="sng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200" dirty="0">
                <a:latin typeface="+mj-lt"/>
              </a:rPr>
              <a:t> La terapia di associazione con </a:t>
            </a:r>
            <a:r>
              <a:rPr lang="it-IT" sz="2200" dirty="0" err="1">
                <a:latin typeface="+mj-lt"/>
              </a:rPr>
              <a:t>Amlodipina</a:t>
            </a:r>
            <a:r>
              <a:rPr lang="it-IT" sz="2200" dirty="0">
                <a:latin typeface="+mj-lt"/>
              </a:rPr>
              <a:t> al massimo dosaggio è risultata </a:t>
            </a:r>
            <a:r>
              <a:rPr lang="it-IT" sz="2200" u="sng" dirty="0">
                <a:latin typeface="+mj-lt"/>
              </a:rPr>
              <a:t>ben </a:t>
            </a:r>
            <a:r>
              <a:rPr lang="it-IT" sz="2200" u="sng" dirty="0" smtClean="0">
                <a:latin typeface="+mj-lt"/>
              </a:rPr>
              <a:t>tollerata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200" u="sng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200" dirty="0">
                <a:latin typeface="+mj-lt"/>
              </a:rPr>
              <a:t> L’effetto antianginoso è </a:t>
            </a:r>
            <a:r>
              <a:rPr lang="it-IT" sz="2200" u="sng" dirty="0">
                <a:latin typeface="+mj-lt"/>
              </a:rPr>
              <a:t>risultato indipendente da parametri emodinamici </a:t>
            </a:r>
            <a:r>
              <a:rPr lang="it-IT" sz="2200" dirty="0">
                <a:latin typeface="+mj-lt"/>
              </a:rPr>
              <a:t>quali pressione arteriosa e FC </a:t>
            </a:r>
          </a:p>
        </p:txBody>
      </p:sp>
      <p:pic>
        <p:nvPicPr>
          <p:cNvPr id="6" name="Picture 3" descr="C:\Users\PAOLO\Desktop\Immagin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165304"/>
            <a:ext cx="4772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0" y="0"/>
            <a:ext cx="8893175" cy="12255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MERLIN TIMI 36: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Metabolic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Efficiency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with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Ranolazine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for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Less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Ischemia in Non ST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elevation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acute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coronary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syndromes</a:t>
            </a:r>
            <a:endParaRPr lang="it-IT" sz="22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6867" name="CasellaDiTesto 7"/>
          <p:cNvSpPr txBox="1">
            <a:spLocks noChangeArrowheads="1"/>
          </p:cNvSpPr>
          <p:nvPr/>
        </p:nvSpPr>
        <p:spPr bwMode="auto">
          <a:xfrm>
            <a:off x="468313" y="5589588"/>
            <a:ext cx="8135937" cy="101566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+mj-lt"/>
              </a:rPr>
              <a:t>Lo studio MERLIN TIMI 36 ha </a:t>
            </a:r>
            <a:r>
              <a:rPr lang="it-IT" sz="2000" b="1" dirty="0" smtClean="0">
                <a:latin typeface="+mj-lt"/>
              </a:rPr>
              <a:t>valutato per la prima volta </a:t>
            </a:r>
            <a:r>
              <a:rPr lang="it-IT" sz="2000" b="1" dirty="0">
                <a:latin typeface="+mj-lt"/>
              </a:rPr>
              <a:t>l’efficacia e la sicurezza del trattamento con </a:t>
            </a:r>
            <a:r>
              <a:rPr lang="it-IT" sz="2000" b="1" dirty="0" err="1">
                <a:latin typeface="+mj-lt"/>
              </a:rPr>
              <a:t>Ranolazina</a:t>
            </a:r>
            <a:r>
              <a:rPr lang="it-IT" sz="2000" b="1" dirty="0">
                <a:latin typeface="+mj-lt"/>
              </a:rPr>
              <a:t> </a:t>
            </a:r>
            <a:r>
              <a:rPr lang="it-IT" sz="2000" b="1" dirty="0" smtClean="0">
                <a:latin typeface="+mj-lt"/>
              </a:rPr>
              <a:t>in pazienti affetti da sindrome coronarica acuta senza </a:t>
            </a:r>
            <a:r>
              <a:rPr lang="it-IT" sz="2000" b="1" dirty="0" err="1" smtClean="0">
                <a:latin typeface="+mj-lt"/>
              </a:rPr>
              <a:t>sopraslivellamento</a:t>
            </a:r>
            <a:r>
              <a:rPr lang="it-IT" sz="2000" b="1" dirty="0" smtClean="0">
                <a:latin typeface="+mj-lt"/>
              </a:rPr>
              <a:t>  del tratto ST (UA/NSTEMI)</a:t>
            </a:r>
            <a:endParaRPr lang="it-IT" sz="2000" b="1" dirty="0">
              <a:latin typeface="+mj-lt"/>
            </a:endParaRPr>
          </a:p>
        </p:txBody>
      </p:sp>
      <p:pic>
        <p:nvPicPr>
          <p:cNvPr id="64516" name="Picture 2" descr="C:\Users\PAOLO\Desktop\Immagin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8361363" cy="36925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4517" name="CasellaDiTesto 4"/>
          <p:cNvSpPr txBox="1">
            <a:spLocks noChangeArrowheads="1"/>
          </p:cNvSpPr>
          <p:nvPr/>
        </p:nvSpPr>
        <p:spPr bwMode="auto">
          <a:xfrm>
            <a:off x="4464050" y="6488113"/>
            <a:ext cx="467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 i="1" dirty="0" err="1">
                <a:solidFill>
                  <a:schemeClr val="bg1"/>
                </a:solidFill>
                <a:latin typeface="Calibri" pitchFamily="34" charset="0"/>
              </a:rPr>
              <a:t>Morrow</a:t>
            </a:r>
            <a:r>
              <a:rPr lang="it-IT" sz="1400" i="1" dirty="0">
                <a:solidFill>
                  <a:schemeClr val="bg1"/>
                </a:solidFill>
                <a:latin typeface="Calibri" pitchFamily="34" charset="0"/>
              </a:rPr>
              <a:t> JAMA 2007; 297: 1775 – 1783   </a:t>
            </a:r>
            <a:r>
              <a:rPr lang="it-IT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64518" name="Connettore 1 5"/>
          <p:cNvCxnSpPr>
            <a:cxnSpLocks noChangeShapeType="1"/>
          </p:cNvCxnSpPr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PAOLO\Desktop\Immagin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431" y="1345771"/>
            <a:ext cx="8606839" cy="475252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5540" name="CasellaDiTesto 4"/>
          <p:cNvSpPr txBox="1">
            <a:spLocks noChangeArrowheads="1"/>
          </p:cNvSpPr>
          <p:nvPr/>
        </p:nvSpPr>
        <p:spPr bwMode="auto">
          <a:xfrm>
            <a:off x="179388" y="6453188"/>
            <a:ext cx="467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i="1">
                <a:solidFill>
                  <a:srgbClr val="FFFFFF"/>
                </a:solidFill>
                <a:cs typeface="Arial" pitchFamily="34" charset="0"/>
              </a:rPr>
              <a:t>Morrow JAMA 2007; 297: 1775 – 1783   </a:t>
            </a:r>
            <a:r>
              <a:rPr lang="it-IT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0" y="0"/>
            <a:ext cx="8893175" cy="12255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MERLIN TIMI 36: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Metabolic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Efficiency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with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Ranolazine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for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Less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Ischemia in Non ST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elevation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acute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coronary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syndromes</a:t>
            </a:r>
            <a:endParaRPr lang="it-IT" sz="22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</p:txBody>
      </p:sp>
      <p:cxnSp>
        <p:nvCxnSpPr>
          <p:cNvPr id="65542" name="Connettore 1 11"/>
          <p:cNvCxnSpPr>
            <a:cxnSpLocks noChangeShapeType="1"/>
          </p:cNvCxnSpPr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pic>
        <p:nvPicPr>
          <p:cNvPr id="8" name="Picture 1" descr="Slide18.PN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7668344" cy="527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23528" y="3789040"/>
            <a:ext cx="842493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Riduzione dell’ischemia ricorrente e minor peggioramento della sintomatologia anginosa con </a:t>
            </a:r>
            <a:r>
              <a:rPr lang="it-IT" b="1" dirty="0" err="1" smtClean="0"/>
              <a:t>Ranolazina</a:t>
            </a:r>
            <a:endParaRPr lang="it-IT" b="1" dirty="0"/>
          </a:p>
        </p:txBody>
      </p:sp>
      <p:sp>
        <p:nvSpPr>
          <p:cNvPr id="33795" name="CasellaDiTesto 7"/>
          <p:cNvSpPr txBox="1">
            <a:spLocks noChangeArrowheads="1"/>
          </p:cNvSpPr>
          <p:nvPr/>
        </p:nvSpPr>
        <p:spPr bwMode="auto">
          <a:xfrm>
            <a:off x="323528" y="2924944"/>
            <a:ext cx="8424936" cy="707886"/>
          </a:xfrm>
          <a:prstGeom prst="rect">
            <a:avLst/>
          </a:prstGeom>
          <a:solidFill>
            <a:srgbClr val="FFC000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Non effetto statisticamente significativo su rischio di morte per tutte le cause e morti per cause cardiovascolari rispetto a placebo</a:t>
            </a:r>
            <a:endParaRPr lang="it-IT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  <p:bldP spid="33795" grpId="0" animBg="1"/>
      <p:bldP spid="3379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asellaDiTesto 7"/>
          <p:cNvSpPr txBox="1">
            <a:spLocks noChangeArrowheads="1"/>
          </p:cNvSpPr>
          <p:nvPr/>
        </p:nvSpPr>
        <p:spPr bwMode="auto">
          <a:xfrm>
            <a:off x="323850" y="5805488"/>
            <a:ext cx="8135938" cy="706437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+mj-lt"/>
              </a:rPr>
              <a:t>La terapia con </a:t>
            </a:r>
            <a:r>
              <a:rPr lang="it-IT" sz="2000" b="1" dirty="0" err="1">
                <a:latin typeface="+mj-lt"/>
              </a:rPr>
              <a:t>Ranolazina</a:t>
            </a:r>
            <a:r>
              <a:rPr lang="it-IT" sz="2000" b="1" dirty="0">
                <a:latin typeface="+mj-lt"/>
              </a:rPr>
              <a:t> ha significativamente ridotto  gli episodi di tachicardia ventricolare all’Holter ECG</a:t>
            </a:r>
          </a:p>
        </p:txBody>
      </p:sp>
      <p:pic>
        <p:nvPicPr>
          <p:cNvPr id="66563" name="Picture 2" descr="C:\Users\PAOLO\Desktop\Immagin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557338"/>
            <a:ext cx="7267575" cy="37465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6564" name="Picture 3" descr="C:\Users\PAOLO\Desktop\Immagine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5373688"/>
            <a:ext cx="2952750" cy="2587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0" y="0"/>
            <a:ext cx="8893175" cy="12255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MERLIN TIMI 36: </a:t>
            </a:r>
            <a:r>
              <a:rPr lang="it-IT" sz="2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Metabolic</a:t>
            </a:r>
            <a:r>
              <a:rPr lang="it-IT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Efficiency</a:t>
            </a:r>
            <a:r>
              <a:rPr lang="it-IT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with</a:t>
            </a:r>
            <a:r>
              <a:rPr lang="it-IT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Ranolazine</a:t>
            </a:r>
            <a:r>
              <a:rPr lang="it-IT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for</a:t>
            </a:r>
            <a:r>
              <a:rPr lang="it-IT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Less</a:t>
            </a:r>
            <a:r>
              <a:rPr lang="it-IT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Ischemia in Non ST </a:t>
            </a:r>
            <a:r>
              <a:rPr lang="it-IT" sz="2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elevation</a:t>
            </a:r>
            <a:r>
              <a:rPr lang="it-IT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acute </a:t>
            </a:r>
            <a:r>
              <a:rPr lang="it-IT" sz="2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coronary</a:t>
            </a:r>
            <a:r>
              <a:rPr lang="it-IT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syndromes</a:t>
            </a:r>
            <a:endParaRPr lang="it-IT" sz="22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66566" name="Connettore 1 6"/>
          <p:cNvCxnSpPr>
            <a:cxnSpLocks noChangeShapeType="1"/>
          </p:cNvCxnSpPr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asellaDiTesto 7"/>
          <p:cNvSpPr txBox="1">
            <a:spLocks noChangeArrowheads="1"/>
          </p:cNvSpPr>
          <p:nvPr/>
        </p:nvSpPr>
        <p:spPr bwMode="auto">
          <a:xfrm>
            <a:off x="468313" y="5805488"/>
            <a:ext cx="8135937" cy="769937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 dirty="0">
                <a:latin typeface="Calibri" pitchFamily="34" charset="0"/>
              </a:rPr>
              <a:t>Effetti del trattamento con </a:t>
            </a:r>
            <a:r>
              <a:rPr lang="it-IT" sz="2200" b="1" dirty="0" err="1">
                <a:latin typeface="Calibri" pitchFamily="34" charset="0"/>
              </a:rPr>
              <a:t>Ranolazina</a:t>
            </a:r>
            <a:r>
              <a:rPr lang="it-IT" sz="2200" b="1" dirty="0">
                <a:latin typeface="Calibri" pitchFamily="34" charset="0"/>
              </a:rPr>
              <a:t> vs placebo dopo 12 mesi di terapia sulla qualità di vita (MERLIN TIMI 36 QOL )</a:t>
            </a:r>
          </a:p>
        </p:txBody>
      </p:sp>
      <p:pic>
        <p:nvPicPr>
          <p:cNvPr id="67587" name="Picture 4" descr="C:\Users\PAOLO\Desktop\Immag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82804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>
          <a:xfrm>
            <a:off x="539750" y="2924175"/>
            <a:ext cx="2087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539750" y="3860800"/>
            <a:ext cx="1944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576263" y="3527425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91" name="Connettore 1 7"/>
          <p:cNvCxnSpPr>
            <a:cxnSpLocks noChangeShapeType="1"/>
          </p:cNvCxnSpPr>
          <p:nvPr/>
        </p:nvCxnSpPr>
        <p:spPr bwMode="auto">
          <a:xfrm>
            <a:off x="0" y="1196752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sp>
        <p:nvSpPr>
          <p:cNvPr id="9" name="Rettangolo arrotondato 8"/>
          <p:cNvSpPr/>
          <p:nvPr/>
        </p:nvSpPr>
        <p:spPr>
          <a:xfrm>
            <a:off x="0" y="0"/>
            <a:ext cx="8893175" cy="12255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MERLIN TIMI 36: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Metabolic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Efficiency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with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Ranolazine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for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Less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Ischemia in Non ST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elevation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acute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coronary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syndromes</a:t>
            </a:r>
            <a:endParaRPr lang="it-IT" sz="22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611188" y="1700213"/>
            <a:ext cx="8135937" cy="2247900"/>
          </a:xfrm>
          <a:prstGeom prst="rect">
            <a:avLst/>
          </a:prstGeom>
          <a:solidFill>
            <a:srgbClr val="E70948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800" dirty="0" err="1">
                <a:latin typeface="+mj-lt"/>
                <a:cs typeface="Arial" charset="0"/>
              </a:rPr>
              <a:t>Ranolazina</a:t>
            </a:r>
            <a:r>
              <a:rPr lang="it-IT" sz="2800" dirty="0">
                <a:latin typeface="+mj-lt"/>
                <a:cs typeface="Arial" charset="0"/>
              </a:rPr>
              <a:t> ha mancato l’End Point primario di riduzione degli eventi CV maggiori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800" dirty="0">
                <a:latin typeface="+mj-lt"/>
                <a:cs typeface="Arial" charset="0"/>
              </a:rPr>
              <a:t> </a:t>
            </a:r>
            <a:r>
              <a:rPr lang="it-IT" sz="2800" dirty="0" err="1">
                <a:latin typeface="+mj-lt"/>
                <a:cs typeface="Arial" charset="0"/>
              </a:rPr>
              <a:t>Ranolazina</a:t>
            </a:r>
            <a:r>
              <a:rPr lang="it-IT" sz="2800" dirty="0">
                <a:latin typeface="+mj-lt"/>
                <a:cs typeface="Arial" charset="0"/>
              </a:rPr>
              <a:t> ha significativamente ridotto gli episodi di ischemia ricorrente e le </a:t>
            </a:r>
            <a:r>
              <a:rPr lang="it-IT" sz="2800" dirty="0" err="1">
                <a:latin typeface="+mj-lt"/>
                <a:cs typeface="Arial" charset="0"/>
              </a:rPr>
              <a:t>tachiaritmie</a:t>
            </a:r>
            <a:r>
              <a:rPr lang="it-IT" sz="2800" dirty="0">
                <a:latin typeface="+mj-lt"/>
                <a:cs typeface="Arial" charset="0"/>
              </a:rPr>
              <a:t> post </a:t>
            </a:r>
            <a:r>
              <a:rPr lang="it-IT" sz="2800" dirty="0" err="1">
                <a:latin typeface="+mj-lt"/>
                <a:cs typeface="Arial" charset="0"/>
              </a:rPr>
              <a:t>infartuali</a:t>
            </a:r>
            <a:r>
              <a:rPr lang="it-IT" sz="2800" dirty="0">
                <a:latin typeface="+mj-lt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800" dirty="0">
                <a:latin typeface="+mj-lt"/>
                <a:cs typeface="Arial" charset="0"/>
              </a:rPr>
              <a:t> Buon profilo di sicurezza e tollerabilità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4213" y="4581525"/>
            <a:ext cx="7962900" cy="1384300"/>
          </a:xfrm>
          <a:prstGeom prst="rect">
            <a:avLst/>
          </a:prstGeom>
          <a:solidFill>
            <a:srgbClr val="009999"/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Successivamente una sottopopolazione di questo studio è stata randomizzata e trattata nello studio MERLIN </a:t>
            </a:r>
          </a:p>
        </p:txBody>
      </p:sp>
      <p:cxnSp>
        <p:nvCxnSpPr>
          <p:cNvPr id="68612" name="Connettore 1 3"/>
          <p:cNvCxnSpPr>
            <a:cxnSpLocks noChangeShapeType="1"/>
          </p:cNvCxnSpPr>
          <p:nvPr/>
        </p:nvCxnSpPr>
        <p:spPr bwMode="auto">
          <a:xfrm>
            <a:off x="0" y="1196752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sp>
        <p:nvSpPr>
          <p:cNvPr id="5" name="Rettangolo arrotondato 4"/>
          <p:cNvSpPr/>
          <p:nvPr/>
        </p:nvSpPr>
        <p:spPr>
          <a:xfrm>
            <a:off x="0" y="0"/>
            <a:ext cx="8893175" cy="12255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MERLIN TIMI 36: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Metabolic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Efficiency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with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Ranolazine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for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Less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Ischemia in Non ST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elevation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acute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coronary</a:t>
            </a:r>
            <a:r>
              <a:rPr lang="it-IT" sz="2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sz="22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syndromes</a:t>
            </a:r>
            <a:endParaRPr lang="it-IT" sz="22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68614" name="Freccia in giù 5"/>
          <p:cNvSpPr>
            <a:spLocks noChangeArrowheads="1"/>
          </p:cNvSpPr>
          <p:nvPr/>
        </p:nvSpPr>
        <p:spPr bwMode="auto">
          <a:xfrm>
            <a:off x="3995738" y="4076700"/>
            <a:ext cx="1152525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10000"/>
              <a:lumOff val="9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MS Gothic" pitchFamily="49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86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323850" y="0"/>
            <a:ext cx="7991475" cy="8651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Studio MERLIN:  </a:t>
            </a:r>
          </a:p>
        </p:txBody>
      </p:sp>
      <p:sp>
        <p:nvSpPr>
          <p:cNvPr id="41987" name="CasellaDiTesto 7"/>
          <p:cNvSpPr txBox="1">
            <a:spLocks noChangeArrowheads="1"/>
          </p:cNvSpPr>
          <p:nvPr/>
        </p:nvSpPr>
        <p:spPr bwMode="auto">
          <a:xfrm>
            <a:off x="179388" y="908051"/>
            <a:ext cx="8713092" cy="147732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Disegno</a:t>
            </a:r>
            <a:r>
              <a:rPr lang="it-IT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: randomizzato, doppio cieco, placebo controllato, gruppi paralleli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Popolazione</a:t>
            </a:r>
            <a:r>
              <a:rPr lang="it-IT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: 3565 pazienti precedente arruolati nel trial MERLIN TIMI 36 con angina cronica (storia di angina media 5,2 anni)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Obiettivo</a:t>
            </a:r>
            <a:r>
              <a:rPr lang="it-IT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: efficacia di </a:t>
            </a:r>
            <a:r>
              <a:rPr lang="it-IT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Ranolazina</a:t>
            </a:r>
            <a:r>
              <a:rPr lang="it-IT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in aggiunta alla terapia standard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it-IT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End </a:t>
            </a:r>
            <a:r>
              <a:rPr lang="it-IT" b="1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point</a:t>
            </a:r>
            <a:r>
              <a:rPr lang="it-IT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primario</a:t>
            </a:r>
            <a:r>
              <a:rPr lang="it-IT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: composito di morte CV, IMA e ischemia ricorrente </a:t>
            </a:r>
          </a:p>
        </p:txBody>
      </p:sp>
      <p:sp>
        <p:nvSpPr>
          <p:cNvPr id="69636" name="CasellaDiTesto 3"/>
          <p:cNvSpPr txBox="1">
            <a:spLocks noChangeArrowheads="1"/>
          </p:cNvSpPr>
          <p:nvPr/>
        </p:nvSpPr>
        <p:spPr bwMode="auto">
          <a:xfrm>
            <a:off x="5940425" y="6453188"/>
            <a:ext cx="320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i="1">
                <a:solidFill>
                  <a:schemeClr val="bg1"/>
                </a:solidFill>
                <a:latin typeface="Calibri" pitchFamily="34" charset="0"/>
              </a:rPr>
              <a:t>Wilson SR JACC 2009; 53: 1510 – 1516    </a:t>
            </a:r>
            <a:r>
              <a:rPr lang="it-IT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69637" name="Connettore 1 4"/>
          <p:cNvCxnSpPr>
            <a:cxnSpLocks noChangeShapeType="1"/>
          </p:cNvCxnSpPr>
          <p:nvPr/>
        </p:nvCxn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pic>
        <p:nvPicPr>
          <p:cNvPr id="69638" name="Picture 2" descr="C:\Users\PAOLO\Desktop\Immagin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42497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2" descr="C:\Users\PAOLO\Desktop\Immagine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3" y="2636838"/>
            <a:ext cx="47513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95288" y="1268413"/>
            <a:ext cx="8281168" cy="4154984"/>
          </a:xfrm>
          <a:prstGeom prst="rect">
            <a:avLst/>
          </a:prstGeom>
          <a:solidFill>
            <a:srgbClr val="C00000"/>
          </a:solidFill>
          <a:ln w="127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Ranolazina</a:t>
            </a:r>
            <a:r>
              <a:rPr lang="it-IT" sz="2400" dirty="0">
                <a:latin typeface="+mj-lt"/>
              </a:rPr>
              <a:t> ha significativamente ridotto l’end </a:t>
            </a:r>
            <a:r>
              <a:rPr lang="it-IT" sz="2400" dirty="0" err="1">
                <a:latin typeface="+mj-lt"/>
              </a:rPr>
              <a:t>point</a:t>
            </a:r>
            <a:r>
              <a:rPr lang="it-IT" sz="2400" dirty="0">
                <a:latin typeface="+mj-lt"/>
              </a:rPr>
              <a:t> primario composito (morte CV, IMA, ischemia ricorrente)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latin typeface="+mj-lt"/>
              </a:rPr>
              <a:t> Tale risultato è tuttavia legato soprattutto alla significativa riduzione dell’ischemia ricorrente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Ranolazina</a:t>
            </a:r>
            <a:r>
              <a:rPr lang="it-IT" sz="2400" dirty="0">
                <a:latin typeface="+mj-lt"/>
              </a:rPr>
              <a:t> ha inoltre ridotto significativamente il peggioramento dell’angina da sforzo e l’incremento della terapia antianginosa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latin typeface="+mj-lt"/>
              </a:rPr>
              <a:t> Buona sicurezza e tollerabilità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468313" y="-171450"/>
            <a:ext cx="7991475" cy="12255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ROLE</a:t>
            </a:r>
            <a:r>
              <a:rPr lang="it-IT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: </a:t>
            </a:r>
            <a:r>
              <a:rPr lang="it-IT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Ranolazine</a:t>
            </a:r>
            <a:r>
              <a:rPr lang="it-IT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Open </a:t>
            </a:r>
            <a:r>
              <a:rPr lang="it-IT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Label</a:t>
            </a:r>
            <a:r>
              <a:rPr lang="it-IT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Experience</a:t>
            </a:r>
            <a:endParaRPr lang="it-IT" sz="24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6083" name="CasellaDiTesto 7"/>
          <p:cNvSpPr txBox="1">
            <a:spLocks noChangeArrowheads="1"/>
          </p:cNvSpPr>
          <p:nvPr/>
        </p:nvSpPr>
        <p:spPr bwMode="auto">
          <a:xfrm>
            <a:off x="0" y="981075"/>
            <a:ext cx="9144000" cy="1630363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2">
                <a:lumMod val="10000"/>
                <a:lumOff val="9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Programma </a:t>
            </a:r>
            <a:r>
              <a:rPr lang="it-IT" sz="20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sviluppato per valutare i dati di </a:t>
            </a:r>
            <a:r>
              <a:rPr lang="it-IT" sz="2000" b="1" u="sng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SICUREZZA e TOLLERABILITA</a:t>
            </a:r>
            <a:r>
              <a:rPr lang="it-IT" sz="20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’ </a:t>
            </a:r>
            <a:r>
              <a:rPr lang="it-IT" sz="20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della </a:t>
            </a:r>
            <a:r>
              <a:rPr lang="it-IT" sz="20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Ranolazina</a:t>
            </a:r>
            <a:r>
              <a:rPr lang="it-IT" sz="20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nella terapia a cronica di pazienti anginosi (</a:t>
            </a:r>
            <a:r>
              <a:rPr lang="it-IT" sz="20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follow</a:t>
            </a:r>
            <a:r>
              <a:rPr lang="it-IT" sz="20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up 2 anni)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Sono stati arruolati pazienti con grave deterioramento funzionale selezionati dai precedenti studi MARISA e CARISA  (Duke </a:t>
            </a:r>
            <a:r>
              <a:rPr lang="it-IT" sz="20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Treadmill</a:t>
            </a:r>
            <a:r>
              <a:rPr lang="it-IT" sz="20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score medio – 14.4)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Sono stati valutati possibili </a:t>
            </a:r>
            <a:r>
              <a:rPr lang="it-IT" sz="20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predittori</a:t>
            </a:r>
            <a:r>
              <a:rPr lang="it-IT" sz="20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di intolleranza alla </a:t>
            </a:r>
            <a:r>
              <a:rPr lang="it-IT" sz="20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Ranolazina</a:t>
            </a:r>
            <a:endParaRPr lang="it-IT" sz="20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</p:txBody>
      </p:sp>
      <p:cxnSp>
        <p:nvCxnSpPr>
          <p:cNvPr id="71684" name="Connettore 1 3"/>
          <p:cNvCxnSpPr>
            <a:cxnSpLocks noChangeShapeType="1"/>
          </p:cNvCxnSpPr>
          <p:nvPr/>
        </p:nvCxn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pic>
        <p:nvPicPr>
          <p:cNvPr id="71685" name="Picture 2" descr="C:\Users\PAOLO\Desktop\Immag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6048375" cy="3043238"/>
          </a:xfrm>
          <a:prstGeom prst="rect">
            <a:avLst/>
          </a:prstGeom>
          <a:noFill/>
          <a:ln w="9525">
            <a:solidFill>
              <a:schemeClr val="bg2">
                <a:lumMod val="10000"/>
                <a:lumOff val="90000"/>
              </a:schemeClr>
            </a:solidFill>
            <a:miter lim="800000"/>
            <a:headEnd/>
            <a:tailEnd/>
          </a:ln>
        </p:spPr>
      </p:pic>
      <p:sp>
        <p:nvSpPr>
          <p:cNvPr id="71686" name="CasellaDiTesto 4"/>
          <p:cNvSpPr txBox="1">
            <a:spLocks noChangeArrowheads="1"/>
          </p:cNvSpPr>
          <p:nvPr/>
        </p:nvSpPr>
        <p:spPr bwMode="auto">
          <a:xfrm>
            <a:off x="5867400" y="6488113"/>
            <a:ext cx="467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i="1">
                <a:solidFill>
                  <a:schemeClr val="bg1"/>
                </a:solidFill>
                <a:latin typeface="Calibri" pitchFamily="34" charset="0"/>
              </a:rPr>
              <a:t>Koren JACC 2007; 49: 1027 – 1034     </a:t>
            </a:r>
            <a:r>
              <a:rPr lang="it-IT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1687" name="CasellaDiTesto 7"/>
          <p:cNvSpPr txBox="1">
            <a:spLocks noChangeArrowheads="1"/>
          </p:cNvSpPr>
          <p:nvPr/>
        </p:nvSpPr>
        <p:spPr bwMode="auto">
          <a:xfrm>
            <a:off x="539552" y="6165304"/>
            <a:ext cx="813593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Arial Narrow" pitchFamily="34" charset="0"/>
              </a:rPr>
              <a:t>Follow</a:t>
            </a:r>
            <a:r>
              <a:rPr lang="it-IT" b="1" dirty="0">
                <a:solidFill>
                  <a:schemeClr val="bg2">
                    <a:lumMod val="10000"/>
                    <a:lumOff val="90000"/>
                  </a:schemeClr>
                </a:solidFill>
                <a:latin typeface="Arial Narrow" pitchFamily="34" charset="0"/>
              </a:rPr>
              <a:t> up medio di 2.8 anni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1628800"/>
            <a:ext cx="8569647" cy="452431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bg2">
                <a:lumMod val="10000"/>
                <a:lumOff val="9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il 76.2% dei pazienti ha completato il </a:t>
            </a:r>
            <a:r>
              <a:rPr lang="it-IT" sz="24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follow</a:t>
            </a:r>
            <a:r>
              <a:rPr lang="it-IT" sz="24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up di almeno 2 anni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il 9.7% dei pazienti ha sospeso lo studio per </a:t>
            </a:r>
            <a:r>
              <a:rPr lang="it-IT" sz="24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E.C.</a:t>
            </a:r>
            <a:endParaRPr lang="it-IT" sz="24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gli </a:t>
            </a:r>
            <a:r>
              <a:rPr lang="it-IT" sz="24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E.C.</a:t>
            </a:r>
            <a:r>
              <a:rPr lang="it-IT" sz="24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più comuni sono stati </a:t>
            </a:r>
            <a:r>
              <a:rPr lang="it-IT" sz="2400" b="1" u="sng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VERTIGINI e STIPSI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u="sng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è stato riscontrato un modesto allungamento del </a:t>
            </a:r>
            <a:r>
              <a:rPr lang="it-IT" sz="240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QTc</a:t>
            </a:r>
            <a:r>
              <a:rPr lang="it-IT" sz="24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(~ 2.4 ms) che tuttavia non è stata causa maggiore di sospensione della terapia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l’unico fattore predittivo significativo di sospensione della terapia è risultato essere </a:t>
            </a:r>
            <a:r>
              <a:rPr lang="it-IT" sz="2400" b="1" u="sng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l’ETA AVANZATA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71687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876973" cy="5616624"/>
          </a:xfrm>
          <a:prstGeom prst="rect">
            <a:avLst/>
          </a:prstGeom>
          <a:noFill/>
          <a:ln w="9525">
            <a:solidFill>
              <a:srgbClr val="CD23AD"/>
            </a:solidFill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Efficacia</a:t>
            </a:r>
            <a:r>
              <a:rPr lang="it-IT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di </a:t>
            </a:r>
            <a:r>
              <a:rPr lang="it-IT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Ranolazina</a:t>
            </a:r>
            <a:r>
              <a:rPr lang="it-IT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nel migliorare la perfusione miocardica</a:t>
            </a:r>
            <a:endParaRPr lang="it-IT" sz="28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476672"/>
            <a:ext cx="6984776" cy="830997"/>
          </a:xfrm>
          <a:prstGeom prst="rect">
            <a:avLst/>
          </a:prstGeom>
          <a:solidFill>
            <a:srgbClr val="E70948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+mn-lt"/>
              </a:rPr>
              <a:t>L’angina stabile è la manifestazione clinica più frequente di malattia coronarica</a:t>
            </a:r>
            <a:endParaRPr lang="it-IT" sz="2400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03648" y="1556792"/>
            <a:ext cx="7213321" cy="830997"/>
          </a:xfrm>
          <a:prstGeom prst="rect">
            <a:avLst/>
          </a:prstGeom>
          <a:solidFill>
            <a:srgbClr val="E70948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Interessa più del 5 % della popolazione al di sopra dei 40</a:t>
            </a:r>
          </a:p>
          <a:p>
            <a:r>
              <a:rPr lang="it-IT" sz="2400" dirty="0" smtClean="0">
                <a:latin typeface="+mj-lt"/>
              </a:rPr>
              <a:t>anni nei paesi industrializzati</a:t>
            </a:r>
            <a:endParaRPr lang="it-IT" sz="2400" dirty="0">
              <a:latin typeface="+mj-lt"/>
            </a:endParaRPr>
          </a:p>
        </p:txBody>
      </p:sp>
      <p:pic>
        <p:nvPicPr>
          <p:cNvPr id="879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6124753" cy="433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 bwMode="auto">
          <a:xfrm>
            <a:off x="3419872" y="2348880"/>
            <a:ext cx="331236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1 13"/>
          <p:cNvCxnSpPr/>
          <p:nvPr/>
        </p:nvCxnSpPr>
        <p:spPr bwMode="auto">
          <a:xfrm>
            <a:off x="971600" y="2636912"/>
            <a:ext cx="5688632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ttore 1 17"/>
          <p:cNvCxnSpPr/>
          <p:nvPr/>
        </p:nvCxnSpPr>
        <p:spPr bwMode="auto">
          <a:xfrm>
            <a:off x="1043608" y="2924944"/>
            <a:ext cx="3816424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CasellaDiTesto 19"/>
          <p:cNvSpPr txBox="1"/>
          <p:nvPr/>
        </p:nvSpPr>
        <p:spPr>
          <a:xfrm>
            <a:off x="2123728" y="2708920"/>
            <a:ext cx="5270545" cy="830997"/>
          </a:xfrm>
          <a:prstGeom prst="rect">
            <a:avLst/>
          </a:prstGeom>
          <a:solidFill>
            <a:srgbClr val="E70948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Problematica rilevante dal punto di vista </a:t>
            </a:r>
          </a:p>
          <a:p>
            <a:r>
              <a:rPr lang="it-IT" sz="2400" dirty="0" smtClean="0">
                <a:latin typeface="+mj-lt"/>
              </a:rPr>
              <a:t>medico ed economico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magine 1" descr="Istantanea 2012-02-29 10-02-20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196975"/>
            <a:ext cx="890428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731" name="Connettore 1 2"/>
          <p:cNvCxnSpPr>
            <a:cxnSpLocks noChangeShapeType="1"/>
          </p:cNvCxnSpPr>
          <p:nvPr/>
        </p:nvCxn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sp>
        <p:nvSpPr>
          <p:cNvPr id="4" name="Rettangolo arrotondato 3"/>
          <p:cNvSpPr/>
          <p:nvPr/>
        </p:nvSpPr>
        <p:spPr>
          <a:xfrm>
            <a:off x="468313" y="-171450"/>
            <a:ext cx="7991475" cy="12255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RANOLAZINA: nuove prospettive </a:t>
            </a:r>
            <a:endParaRPr lang="it-IT" sz="24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3733" name="CasellaDiTesto 14"/>
          <p:cNvSpPr txBox="1">
            <a:spLocks noChangeArrowheads="1"/>
          </p:cNvSpPr>
          <p:nvPr/>
        </p:nvSpPr>
        <p:spPr bwMode="auto">
          <a:xfrm>
            <a:off x="539750" y="3573463"/>
            <a:ext cx="8027988" cy="1323439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 b="1" dirty="0">
                <a:solidFill>
                  <a:srgbClr val="FFFFFF"/>
                </a:solidFill>
                <a:latin typeface="Calibri" pitchFamily="34" charset="0"/>
              </a:rPr>
              <a:t>Insufficienza cardiaca con preservata FE </a:t>
            </a:r>
          </a:p>
          <a:p>
            <a:pPr algn="just"/>
            <a:r>
              <a:rPr lang="it-IT" sz="2000" dirty="0">
                <a:solidFill>
                  <a:srgbClr val="FFFFFF"/>
                </a:solidFill>
                <a:latin typeface="Calibri" pitchFamily="34" charset="0"/>
              </a:rPr>
              <a:t>Impedisce il sovraccarico di </a:t>
            </a:r>
            <a:r>
              <a:rPr lang="it-IT" sz="2000" dirty="0" err="1">
                <a:solidFill>
                  <a:srgbClr val="FFFFFF"/>
                </a:solidFill>
                <a:latin typeface="Calibri" pitchFamily="34" charset="0"/>
              </a:rPr>
              <a:t>Na</a:t>
            </a:r>
            <a:r>
              <a:rPr lang="it-IT" sz="2000" dirty="0">
                <a:solidFill>
                  <a:srgbClr val="FFFFFF"/>
                </a:solidFill>
                <a:latin typeface="Calibri" pitchFamily="34" charset="0"/>
              </a:rPr>
              <a:t> e Ca all</a:t>
            </a:r>
            <a:r>
              <a:rPr lang="it-IT" altLang="it-IT" sz="2000" dirty="0">
                <a:solidFill>
                  <a:srgbClr val="FFFFFF"/>
                </a:solidFill>
                <a:latin typeface="Calibri" pitchFamily="34" charset="0"/>
              </a:rPr>
              <a:t>’</a:t>
            </a:r>
            <a:r>
              <a:rPr lang="it-IT" sz="2000" dirty="0">
                <a:solidFill>
                  <a:srgbClr val="FFFFFF"/>
                </a:solidFill>
                <a:latin typeface="Calibri" pitchFamily="34" charset="0"/>
              </a:rPr>
              <a:t>interno della cellula miocardica diminuendo la contrattura tonica del </a:t>
            </a:r>
            <a:r>
              <a:rPr lang="it-IT" sz="2000" dirty="0" smtClean="0">
                <a:solidFill>
                  <a:srgbClr val="FFFFFF"/>
                </a:solidFill>
                <a:latin typeface="Calibri" pitchFamily="34" charset="0"/>
              </a:rPr>
              <a:t>cuore e quindi migliorando la funzione diastolica</a:t>
            </a:r>
            <a:endParaRPr lang="it-IT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3734" name="CasellaDiTesto 25"/>
          <p:cNvSpPr txBox="1">
            <a:spLocks noChangeArrowheads="1"/>
          </p:cNvSpPr>
          <p:nvPr/>
        </p:nvSpPr>
        <p:spPr bwMode="auto">
          <a:xfrm>
            <a:off x="539552" y="4221088"/>
            <a:ext cx="7993063" cy="10152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Aritmie</a:t>
            </a:r>
          </a:p>
          <a:p>
            <a:pPr algn="just"/>
            <a:r>
              <a:rPr lang="it-IT" sz="2000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Ranolazina</a:t>
            </a:r>
            <a:r>
              <a:rPr lang="it-IT" sz="2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prolunga la refrattarietà</a:t>
            </a:r>
            <a:r>
              <a:rPr lang="it-IT" altLang="ja-JP" sz="2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altLang="ja-JP" sz="2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atriale, </a:t>
            </a:r>
            <a:r>
              <a:rPr lang="it-IT" altLang="ja-JP" sz="2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inibisce le depolarizzazioni e </a:t>
            </a:r>
            <a:r>
              <a:rPr lang="it-IT" sz="2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l</a:t>
            </a:r>
            <a:r>
              <a:rPr lang="it-IT" altLang="it-IT" sz="20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’</a:t>
            </a:r>
            <a:r>
              <a:rPr lang="it-IT" altLang="ja-JP" sz="2000" dirty="0">
                <a:solidFill>
                  <a:srgbClr val="FFFFFF"/>
                </a:solidFill>
                <a:latin typeface="Calibri" pitchFamily="34" charset="0"/>
              </a:rPr>
              <a:t>attività </a:t>
            </a:r>
            <a:r>
              <a:rPr lang="it-IT" altLang="ja-JP" sz="2000" dirty="0" err="1">
                <a:solidFill>
                  <a:srgbClr val="FFFFFF"/>
                </a:solidFill>
                <a:latin typeface="Calibri" pitchFamily="34" charset="0"/>
              </a:rPr>
              <a:t>triggerata</a:t>
            </a:r>
            <a:r>
              <a:rPr lang="it-IT" altLang="ja-JP" sz="20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it-IT" sz="20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CasellaDiTesto 26"/>
          <p:cNvSpPr txBox="1">
            <a:spLocks noChangeArrowheads="1"/>
          </p:cNvSpPr>
          <p:nvPr/>
        </p:nvSpPr>
        <p:spPr bwMode="auto">
          <a:xfrm>
            <a:off x="539552" y="4365104"/>
            <a:ext cx="7993063" cy="1016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FFFFFF"/>
                </a:solidFill>
                <a:latin typeface="+mj-lt"/>
                <a:cs typeface="Arial" charset="0"/>
              </a:rPr>
              <a:t>Diabete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 smtClean="0">
                <a:solidFill>
                  <a:srgbClr val="FFFFFF"/>
                </a:solidFill>
                <a:latin typeface="+mj-lt"/>
                <a:cs typeface="Arial" charset="0"/>
              </a:rPr>
              <a:t>Ranolazina</a:t>
            </a:r>
            <a:r>
              <a:rPr lang="it-IT" sz="2000" dirty="0" smtClean="0">
                <a:solidFill>
                  <a:srgbClr val="FFFFFF"/>
                </a:solidFill>
                <a:latin typeface="+mj-lt"/>
                <a:cs typeface="Arial" charset="0"/>
              </a:rPr>
              <a:t> ha significativamente ridotto i livelli di HbA1c nel paziente diabetico con angina cronica.</a:t>
            </a:r>
          </a:p>
        </p:txBody>
      </p:sp>
      <p:cxnSp>
        <p:nvCxnSpPr>
          <p:cNvPr id="73736" name="Connettore 1 8"/>
          <p:cNvCxnSpPr>
            <a:cxnSpLocks noChangeShapeType="1"/>
          </p:cNvCxnSpPr>
          <p:nvPr/>
        </p:nvCxnSpPr>
        <p:spPr bwMode="auto">
          <a:xfrm>
            <a:off x="3276600" y="2997200"/>
            <a:ext cx="1366838" cy="0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73737" name="Connettore 1 9"/>
          <p:cNvCxnSpPr>
            <a:cxnSpLocks noChangeShapeType="1"/>
          </p:cNvCxnSpPr>
          <p:nvPr/>
        </p:nvCxnSpPr>
        <p:spPr bwMode="auto">
          <a:xfrm>
            <a:off x="4716016" y="2996952"/>
            <a:ext cx="1368152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73738" name="Connettore 1 10"/>
          <p:cNvCxnSpPr>
            <a:cxnSpLocks noChangeShapeType="1"/>
          </p:cNvCxnSpPr>
          <p:nvPr/>
        </p:nvCxnSpPr>
        <p:spPr bwMode="auto">
          <a:xfrm>
            <a:off x="6516216" y="2996952"/>
            <a:ext cx="936104" cy="0"/>
          </a:xfrm>
          <a:prstGeom prst="line">
            <a:avLst/>
          </a:prstGeom>
          <a:noFill/>
          <a:ln w="57150" algn="ctr">
            <a:solidFill>
              <a:srgbClr val="0033CC"/>
            </a:solidFill>
            <a:round/>
            <a:headEnd/>
            <a:tailEnd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3" grpId="1" animBg="1"/>
      <p:bldP spid="73734" grpId="0" animBg="1"/>
      <p:bldP spid="73734" grpId="1" animBg="1"/>
      <p:bldP spid="7" grpId="0" animBg="1"/>
      <p:bldP spid="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754" name="Connettore 1 2"/>
          <p:cNvCxnSpPr>
            <a:cxnSpLocks noChangeShapeType="1"/>
          </p:cNvCxnSpPr>
          <p:nvPr/>
        </p:nvCxn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sp>
        <p:nvSpPr>
          <p:cNvPr id="4" name="Rettangolo arrotondato 3"/>
          <p:cNvSpPr/>
          <p:nvPr/>
        </p:nvSpPr>
        <p:spPr>
          <a:xfrm>
            <a:off x="468313" y="-171450"/>
            <a:ext cx="7991475" cy="12255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FFC000"/>
                </a:solidFill>
              </a:rPr>
              <a:t> </a:t>
            </a:r>
            <a:r>
              <a:rPr lang="it-IT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RANOLAZINA </a:t>
            </a:r>
            <a:r>
              <a:rPr lang="it-IT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e insufficienza cardiaca </a:t>
            </a:r>
            <a:endParaRPr lang="it-IT" sz="24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105273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+mn-lt"/>
              </a:rPr>
              <a:t>Pochi studi </a:t>
            </a:r>
            <a:r>
              <a:rPr lang="it-IT" sz="2400" dirty="0" err="1" smtClean="0">
                <a:latin typeface="+mn-lt"/>
              </a:rPr>
              <a:t>osservazionali</a:t>
            </a:r>
            <a:r>
              <a:rPr lang="it-IT" sz="2400" dirty="0" smtClean="0">
                <a:latin typeface="+mn-lt"/>
              </a:rPr>
              <a:t> e sperimentali ad oggi hanno studiato gli effetti della </a:t>
            </a:r>
            <a:r>
              <a:rPr lang="it-IT" sz="2400" dirty="0" err="1" smtClean="0">
                <a:latin typeface="+mn-lt"/>
              </a:rPr>
              <a:t>Ranolazina</a:t>
            </a:r>
            <a:r>
              <a:rPr lang="it-IT" sz="2400" dirty="0" smtClean="0">
                <a:latin typeface="+mn-lt"/>
              </a:rPr>
              <a:t> nello scompenso cardiaco</a:t>
            </a:r>
            <a:endParaRPr lang="it-IT" sz="2400" dirty="0">
              <a:latin typeface="+mn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234888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+mn-lt"/>
              </a:rPr>
              <a:t>In modelli animali di scompenso cardiaco l’aggiunta di </a:t>
            </a:r>
            <a:r>
              <a:rPr lang="it-IT" sz="2000" b="1" dirty="0" err="1" smtClean="0">
                <a:solidFill>
                  <a:schemeClr val="tx2"/>
                </a:solidFill>
                <a:latin typeface="+mn-lt"/>
              </a:rPr>
              <a:t>Ranolazina</a:t>
            </a:r>
            <a:r>
              <a:rPr lang="it-IT" sz="2000" b="1" dirty="0" smtClean="0">
                <a:solidFill>
                  <a:schemeClr val="tx2"/>
                </a:solidFill>
                <a:latin typeface="+mn-lt"/>
              </a:rPr>
              <a:t> alla terapia con ACE-inibitori e betabloccanti ha migliorato la frazione d’eiezione</a:t>
            </a:r>
            <a:endParaRPr lang="it-IT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3501008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+mj-lt"/>
              </a:rPr>
              <a:t>La </a:t>
            </a:r>
            <a:r>
              <a:rPr lang="it-IT" sz="2000" b="1" dirty="0" err="1" smtClean="0">
                <a:solidFill>
                  <a:schemeClr val="tx2"/>
                </a:solidFill>
                <a:latin typeface="+mj-lt"/>
              </a:rPr>
              <a:t>Ranolazina</a:t>
            </a:r>
            <a:r>
              <a:rPr lang="it-IT" sz="2000" b="1" dirty="0" smtClean="0">
                <a:solidFill>
                  <a:schemeClr val="tx2"/>
                </a:solidFill>
                <a:latin typeface="+mj-lt"/>
              </a:rPr>
              <a:t> sembra avere effetti benefici su ipertrofia ventricolare e fibrosi</a:t>
            </a:r>
            <a:endParaRPr lang="it-IT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0" y="4293096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+mn-lt"/>
              </a:rPr>
              <a:t>La </a:t>
            </a:r>
            <a:r>
              <a:rPr lang="it-IT" sz="2000" b="1" dirty="0" err="1" smtClean="0">
                <a:solidFill>
                  <a:schemeClr val="tx2"/>
                </a:solidFill>
                <a:latin typeface="+mn-lt"/>
              </a:rPr>
              <a:t>Ranolazina</a:t>
            </a:r>
            <a:r>
              <a:rPr lang="it-IT" sz="2000" b="1" dirty="0" smtClean="0">
                <a:solidFill>
                  <a:schemeClr val="tx2"/>
                </a:solidFill>
                <a:latin typeface="+mn-lt"/>
              </a:rPr>
              <a:t> sembra in grado di migliorare la funzione diastolica ventricolare</a:t>
            </a:r>
            <a:endParaRPr lang="it-IT" sz="20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539750" y="2060575"/>
            <a:ext cx="8135938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E7094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chemeClr val="bg1"/>
                </a:solidFill>
                <a:latin typeface="+mj-lt"/>
              </a:rPr>
              <a:t> studi sul modello animale hanno evidenziato una azione efficace della </a:t>
            </a:r>
            <a:r>
              <a:rPr lang="it-IT" sz="2200" dirty="0" err="1">
                <a:solidFill>
                  <a:schemeClr val="bg1"/>
                </a:solidFill>
                <a:latin typeface="+mj-lt"/>
              </a:rPr>
              <a:t>Ranolazina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 nella </a:t>
            </a:r>
            <a:r>
              <a:rPr lang="it-IT" sz="2200" b="1" u="sng" dirty="0">
                <a:solidFill>
                  <a:schemeClr val="bg1"/>
                </a:solidFill>
                <a:latin typeface="+mj-lt"/>
              </a:rPr>
              <a:t>soppressione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 della </a:t>
            </a:r>
            <a:r>
              <a:rPr lang="it-IT" sz="2200" b="1" u="sng" dirty="0">
                <a:solidFill>
                  <a:schemeClr val="bg1"/>
                </a:solidFill>
                <a:latin typeface="+mj-lt"/>
              </a:rPr>
              <a:t>Fibrillazione Ventricolare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 da rientro e multifocale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chemeClr val="bg1"/>
                </a:solidFill>
                <a:latin typeface="+mj-lt"/>
              </a:rPr>
              <a:t> nel trial MERLIN TIMI 36 è stata riscontrata una </a:t>
            </a:r>
            <a:r>
              <a:rPr lang="it-IT" sz="2200" b="1" u="sng" dirty="0">
                <a:solidFill>
                  <a:schemeClr val="bg1"/>
                </a:solidFill>
                <a:latin typeface="+mj-lt"/>
              </a:rPr>
              <a:t>ridotta incidenza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 di </a:t>
            </a:r>
            <a:r>
              <a:rPr lang="it-IT" sz="2200" b="1" u="sng" dirty="0">
                <a:solidFill>
                  <a:schemeClr val="bg1"/>
                </a:solidFill>
                <a:latin typeface="+mj-lt"/>
              </a:rPr>
              <a:t>Fibrillazione Atriale e TVNS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 nel gruppo trattato con </a:t>
            </a:r>
            <a:r>
              <a:rPr lang="it-IT" sz="2200" dirty="0" err="1">
                <a:solidFill>
                  <a:schemeClr val="bg1"/>
                </a:solidFill>
                <a:latin typeface="+mj-lt"/>
              </a:rPr>
              <a:t>Ranolazina</a:t>
            </a:r>
            <a:endParaRPr lang="it-IT" sz="2200" dirty="0">
              <a:solidFill>
                <a:schemeClr val="bg1"/>
              </a:solidFill>
              <a:latin typeface="+mj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chemeClr val="bg1"/>
                </a:solidFill>
                <a:latin typeface="+mj-lt"/>
              </a:rPr>
              <a:t> l’attività antiaritmica è verosimilmente legata al controllo della corrente tardiva del </a:t>
            </a:r>
            <a:r>
              <a:rPr lang="it-IT" sz="2200" dirty="0" err="1" smtClean="0">
                <a:solidFill>
                  <a:schemeClr val="bg1"/>
                </a:solidFill>
                <a:latin typeface="+mj-lt"/>
              </a:rPr>
              <a:t>Na</a:t>
            </a:r>
            <a:r>
              <a:rPr lang="it-IT" sz="2200" dirty="0" smtClean="0">
                <a:solidFill>
                  <a:schemeClr val="bg1"/>
                </a:solidFill>
                <a:latin typeface="+mj-lt"/>
              </a:rPr>
              <a:t> a livello atriale e ventricolare e probabilmente anche di altre correnti (</a:t>
            </a:r>
            <a:r>
              <a:rPr lang="it-IT" sz="2200" dirty="0" err="1" smtClean="0">
                <a:solidFill>
                  <a:schemeClr val="bg1"/>
                </a:solidFill>
                <a:latin typeface="+mj-lt"/>
              </a:rPr>
              <a:t>ICaL</a:t>
            </a:r>
            <a:r>
              <a:rPr lang="it-IT" sz="2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it-IT" sz="2200" dirty="0" err="1" smtClean="0">
                <a:solidFill>
                  <a:schemeClr val="bg1"/>
                </a:solidFill>
                <a:latin typeface="+mj-lt"/>
              </a:rPr>
              <a:t>IKs</a:t>
            </a:r>
            <a:r>
              <a:rPr lang="it-IT" sz="2200" dirty="0" smtClean="0">
                <a:solidFill>
                  <a:schemeClr val="bg1"/>
                </a:solidFill>
                <a:latin typeface="+mj-lt"/>
              </a:rPr>
              <a:t>)</a:t>
            </a:r>
            <a:endParaRPr lang="it-IT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395288" y="981075"/>
            <a:ext cx="8135937" cy="768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it-IT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Sono attualmente in corso numerosi studi sperimentali per valutare le proprietà antiaritmiche della </a:t>
            </a:r>
            <a:r>
              <a:rPr lang="it-IT" sz="2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Ranolazina</a:t>
            </a:r>
            <a:r>
              <a:rPr lang="it-IT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 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468313" y="188913"/>
            <a:ext cx="7991475" cy="6477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Ranolazina</a:t>
            </a:r>
            <a:r>
              <a:rPr lang="it-IT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it-IT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e prevenzione </a:t>
            </a:r>
            <a:r>
              <a:rPr lang="it-IT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anti-aritmica </a:t>
            </a:r>
            <a:endParaRPr lang="it-IT" sz="32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75780" name="Connettore 1 3"/>
          <p:cNvCxnSpPr>
            <a:cxnSpLocks noChangeShapeType="1"/>
          </p:cNvCxnSpPr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60575"/>
            <a:ext cx="5181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2935288"/>
            <a:ext cx="51847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60800"/>
            <a:ext cx="52578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" descr="Istantanea 2012-03-27 12-08-10.tif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3" y="4752975"/>
            <a:ext cx="51847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468313" y="188913"/>
            <a:ext cx="7991475" cy="6477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RANOLAZINA  e Diabete</a:t>
            </a:r>
          </a:p>
        </p:txBody>
      </p:sp>
      <p:sp>
        <p:nvSpPr>
          <p:cNvPr id="43011" name="CasellaDiTesto 7"/>
          <p:cNvSpPr txBox="1">
            <a:spLocks noChangeArrowheads="1"/>
          </p:cNvSpPr>
          <p:nvPr/>
        </p:nvSpPr>
        <p:spPr bwMode="auto">
          <a:xfrm>
            <a:off x="0" y="908050"/>
            <a:ext cx="9144000" cy="1477963"/>
          </a:xfrm>
          <a:prstGeom prst="rect">
            <a:avLst/>
          </a:prstGeom>
          <a:solidFill>
            <a:srgbClr val="E70948"/>
          </a:solidFill>
          <a:ln w="38100">
            <a:solidFill>
              <a:srgbClr val="E7094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/>
                </a:solidFill>
                <a:latin typeface="+mj-lt"/>
              </a:rPr>
              <a:t>È stata effettuata un</a:t>
            </a:r>
            <a:r>
              <a:rPr lang="ja-JP" altLang="it-IT" dirty="0">
                <a:solidFill>
                  <a:srgbClr val="FFFFFF"/>
                </a:solidFill>
                <a:latin typeface="+mj-lt"/>
              </a:rPr>
              <a:t>’</a:t>
            </a:r>
            <a:r>
              <a:rPr lang="it-IT" altLang="ja-JP" dirty="0">
                <a:solidFill>
                  <a:srgbClr val="FFFFFF"/>
                </a:solidFill>
                <a:latin typeface="+mj-lt"/>
              </a:rPr>
              <a:t>analisi post hoc dello studio CARISA per valutare l</a:t>
            </a:r>
            <a:r>
              <a:rPr lang="ja-JP" altLang="it-IT" dirty="0">
                <a:solidFill>
                  <a:srgbClr val="FFFFFF"/>
                </a:solidFill>
                <a:latin typeface="+mj-lt"/>
              </a:rPr>
              <a:t>’</a:t>
            </a:r>
            <a:r>
              <a:rPr lang="it-IT" altLang="ja-JP" dirty="0">
                <a:solidFill>
                  <a:srgbClr val="FFFFFF"/>
                </a:solidFill>
                <a:latin typeface="+mj-lt"/>
              </a:rPr>
              <a:t>efficacia e la sicurezza di </a:t>
            </a:r>
            <a:r>
              <a:rPr lang="it-IT" altLang="ja-JP" dirty="0" err="1">
                <a:solidFill>
                  <a:srgbClr val="FFFFFF"/>
                </a:solidFill>
                <a:latin typeface="+mj-lt"/>
              </a:rPr>
              <a:t>Ranolazina</a:t>
            </a:r>
            <a:r>
              <a:rPr lang="it-IT" altLang="ja-JP" dirty="0">
                <a:solidFill>
                  <a:srgbClr val="FFFFFF"/>
                </a:solidFill>
                <a:latin typeface="+mj-lt"/>
              </a:rPr>
              <a:t> nel paziente diabetico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FFFF"/>
                </a:solidFill>
                <a:latin typeface="+mj-lt"/>
              </a:rPr>
              <a:t>Sono stati valutati gli effetti della </a:t>
            </a:r>
            <a:r>
              <a:rPr lang="it-IT" dirty="0" err="1">
                <a:solidFill>
                  <a:srgbClr val="FFFFFF"/>
                </a:solidFill>
                <a:latin typeface="+mj-lt"/>
              </a:rPr>
              <a:t>Ranolazina</a:t>
            </a:r>
            <a:r>
              <a:rPr lang="it-IT" dirty="0">
                <a:solidFill>
                  <a:srgbClr val="FFFFFF"/>
                </a:solidFill>
                <a:latin typeface="+mj-lt"/>
              </a:rPr>
              <a:t> sul controllo glicemico dei pazienti diabetici tramite i livelli di HbA1c</a:t>
            </a:r>
          </a:p>
        </p:txBody>
      </p:sp>
      <p:pic>
        <p:nvPicPr>
          <p:cNvPr id="78852" name="Picture 2" descr="C:\Users\PAOLO\Desktop\Immagi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421437" cy="335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4787900" y="3284538"/>
            <a:ext cx="1039813" cy="2520950"/>
          </a:xfrm>
          <a:prstGeom prst="rect">
            <a:avLst/>
          </a:prstGeom>
          <a:noFill/>
          <a:ln w="38100">
            <a:solidFill>
              <a:srgbClr val="E70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372225" y="3284538"/>
            <a:ext cx="1162050" cy="2520950"/>
          </a:xfrm>
          <a:prstGeom prst="rect">
            <a:avLst/>
          </a:prstGeom>
          <a:noFill/>
          <a:ln w="38100">
            <a:solidFill>
              <a:srgbClr val="E70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683568" y="4221088"/>
            <a:ext cx="8135938" cy="647700"/>
          </a:xfrm>
          <a:prstGeom prst="rect">
            <a:avLst/>
          </a:prstGeom>
          <a:solidFill>
            <a:schemeClr val="tx2"/>
          </a:solidFill>
          <a:ln w="38100" cmpd="sng">
            <a:solidFill>
              <a:srgbClr val="E70948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b="1" dirty="0" err="1" smtClean="0">
                <a:solidFill>
                  <a:srgbClr val="FFFFFF"/>
                </a:solidFill>
                <a:latin typeface="+mj-lt"/>
                <a:cs typeface="Arial" charset="0"/>
              </a:rPr>
              <a:t>Ranolazina</a:t>
            </a:r>
            <a:r>
              <a:rPr lang="it-IT" sz="1800" b="1" dirty="0" smtClean="0">
                <a:solidFill>
                  <a:srgbClr val="FFFFFF"/>
                </a:solidFill>
                <a:latin typeface="+mj-lt"/>
                <a:cs typeface="Arial" charset="0"/>
              </a:rPr>
              <a:t> ha significativamente ridotto i livelli di HbA1c nel paziente diabetico con angina cronica</a:t>
            </a:r>
          </a:p>
        </p:txBody>
      </p:sp>
      <p:cxnSp>
        <p:nvCxnSpPr>
          <p:cNvPr id="78856" name="Connettore 1 13"/>
          <p:cNvCxnSpPr>
            <a:cxnSpLocks noChangeShapeType="1"/>
          </p:cNvCxnSpPr>
          <p:nvPr/>
        </p:nvCxn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10" grpId="1" animBg="1"/>
      <p:bldP spid="11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0728"/>
            <a:ext cx="8785100" cy="788898"/>
          </a:xfrm>
          <a:prstGeom prst="rect">
            <a:avLst/>
          </a:prstGeom>
          <a:noFill/>
          <a:ln w="28575">
            <a:solidFill>
              <a:srgbClr val="E70948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133600"/>
            <a:ext cx="4289425" cy="3559175"/>
          </a:xfrm>
          <a:prstGeom prst="rect">
            <a:avLst/>
          </a:prstGeom>
          <a:noFill/>
          <a:ln w="9525">
            <a:solidFill>
              <a:srgbClr val="E70948"/>
            </a:solidFill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76475"/>
            <a:ext cx="4500562" cy="3155950"/>
          </a:xfrm>
          <a:prstGeom prst="rect">
            <a:avLst/>
          </a:prstGeom>
          <a:noFill/>
          <a:ln w="9525">
            <a:solidFill>
              <a:srgbClr val="E70948"/>
            </a:solidFill>
            <a:miter lim="800000"/>
            <a:headEnd/>
            <a:tailEnd/>
          </a:ln>
        </p:spPr>
      </p:pic>
      <p:sp>
        <p:nvSpPr>
          <p:cNvPr id="5" name="Rettangolo arrotondato 4"/>
          <p:cNvSpPr/>
          <p:nvPr/>
        </p:nvSpPr>
        <p:spPr>
          <a:xfrm>
            <a:off x="468313" y="188913"/>
            <a:ext cx="7991475" cy="6477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320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RANOLAZINA  e funzione endoteliale? </a:t>
            </a:r>
          </a:p>
        </p:txBody>
      </p:sp>
      <p:cxnSp>
        <p:nvCxnSpPr>
          <p:cNvPr id="79878" name="Connettore 1 5"/>
          <p:cNvCxnSpPr>
            <a:cxnSpLocks noChangeShapeType="1"/>
          </p:cNvCxnSpPr>
          <p:nvPr/>
        </p:nvCxn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 algn="ctr">
            <a:solidFill>
              <a:schemeClr val="bg2">
                <a:lumMod val="10000"/>
                <a:lumOff val="90000"/>
              </a:schemeClr>
            </a:solidFill>
            <a:round/>
            <a:headEnd/>
            <a:tailEnd/>
          </a:ln>
        </p:spPr>
      </p:cxnSp>
      <p:sp>
        <p:nvSpPr>
          <p:cNvPr id="79879" name="CasellaDiTesto 4"/>
          <p:cNvSpPr txBox="1">
            <a:spLocks noChangeArrowheads="1"/>
          </p:cNvSpPr>
          <p:nvPr/>
        </p:nvSpPr>
        <p:spPr bwMode="auto">
          <a:xfrm>
            <a:off x="5303838" y="6308725"/>
            <a:ext cx="3840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 i="1">
                <a:solidFill>
                  <a:schemeClr val="bg1"/>
                </a:solidFill>
                <a:cs typeface="Arial" pitchFamily="34" charset="0"/>
              </a:rPr>
              <a:t>Deshmukh SH et al, Coronary Artery Disease 2009</a:t>
            </a:r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5143500" y="6438900"/>
            <a:ext cx="3840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 dirty="0" err="1">
                <a:latin typeface="Arial" pitchFamily="34" charset="0"/>
                <a:cs typeface="Arial" pitchFamily="34" charset="0"/>
              </a:rPr>
              <a:t>Deshmukh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 SH </a:t>
            </a:r>
            <a:r>
              <a:rPr lang="it-IT" sz="1200" b="1" dirty="0" err="1">
                <a:latin typeface="Arial" pitchFamily="34" charset="0"/>
                <a:cs typeface="Arial" pitchFamily="34" charset="0"/>
              </a:rPr>
              <a:t>et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 al, </a:t>
            </a:r>
            <a:r>
              <a:rPr lang="it-IT" sz="1200" b="1" dirty="0" err="1">
                <a:latin typeface="Arial" pitchFamily="34" charset="0"/>
                <a:cs typeface="Arial" pitchFamily="34" charset="0"/>
              </a:rPr>
              <a:t>Coronary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latin typeface="Arial" pitchFamily="34" charset="0"/>
                <a:cs typeface="Arial" pitchFamily="34" charset="0"/>
              </a:rPr>
              <a:t>Artery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>
                <a:latin typeface="Arial" pitchFamily="34" charset="0"/>
                <a:cs typeface="Arial" pitchFamily="34" charset="0"/>
              </a:rPr>
              <a:t>Disease</a:t>
            </a:r>
            <a:r>
              <a:rPr lang="it-IT" sz="1200" b="1" dirty="0">
                <a:latin typeface="Arial" pitchFamily="34" charset="0"/>
                <a:cs typeface="Arial" pitchFamily="34" charset="0"/>
              </a:rPr>
              <a:t>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98280"/>
            <a:ext cx="8290800" cy="810000"/>
          </a:xfrm>
          <a:prstGeom prst="rect">
            <a:avLst/>
          </a:prstGeom>
        </p:spPr>
        <p:txBody>
          <a:bodyPr lIns="45720" tIns="46800" rIns="45720" bIns="46800" anchor="ctr"/>
          <a:lstStyle/>
          <a:p>
            <a:pPr algn="ctr">
              <a:lnSpc>
                <a:spcPct val="100000"/>
              </a:lnSpc>
            </a:pPr>
            <a:r>
              <a:rPr lang="it-IT" sz="3600" dirty="0">
                <a:solidFill>
                  <a:srgbClr val="DFE6F6"/>
                </a:solidFill>
                <a:latin typeface="Calibri"/>
              </a:rPr>
              <a:t>Angina a coronarie indenni</a:t>
            </a:r>
            <a:endParaRPr dirty="0"/>
          </a:p>
        </p:txBody>
      </p:sp>
      <p:sp>
        <p:nvSpPr>
          <p:cNvPr id="192" name="TextShape 2"/>
          <p:cNvSpPr txBox="1"/>
          <p:nvPr/>
        </p:nvSpPr>
        <p:spPr>
          <a:xfrm>
            <a:off x="539640" y="1124640"/>
            <a:ext cx="7465680" cy="49993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400" dirty="0">
                <a:solidFill>
                  <a:srgbClr val="FFFFFF"/>
                </a:solidFill>
                <a:latin typeface="Calibri"/>
              </a:rPr>
              <a:t>	</a:t>
            </a:r>
            <a:endParaRPr lang="it-IT" sz="2400" dirty="0" smtClean="0">
              <a:solidFill>
                <a:srgbClr val="FFFFFF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it-IT" sz="2400" b="1" dirty="0" smtClean="0">
                <a:solidFill>
                  <a:srgbClr val="FF0066"/>
                </a:solidFill>
                <a:latin typeface="Calibri"/>
              </a:rPr>
              <a:t>Angina </a:t>
            </a:r>
            <a:r>
              <a:rPr lang="it-IT" sz="2400" b="1" dirty="0">
                <a:solidFill>
                  <a:srgbClr val="FF0066"/>
                </a:solidFill>
                <a:latin typeface="Calibri"/>
              </a:rPr>
              <a:t>vasospastica</a:t>
            </a:r>
            <a:r>
              <a:rPr lang="it-IT" sz="24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it-IT" sz="2400" dirty="0">
                <a:solidFill>
                  <a:srgbClr val="FFFFFF"/>
                </a:solidFill>
                <a:latin typeface="Wingdings"/>
              </a:rPr>
              <a:t></a:t>
            </a:r>
            <a:r>
              <a:rPr lang="it-IT" sz="2400" dirty="0">
                <a:solidFill>
                  <a:srgbClr val="FFFFFF"/>
                </a:solidFill>
                <a:latin typeface="Calibri"/>
              </a:rPr>
              <a:t> spasmo focale delle arterie coronariche </a:t>
            </a:r>
            <a:r>
              <a:rPr lang="it-IT" sz="2400" dirty="0" err="1">
                <a:solidFill>
                  <a:srgbClr val="FFFFFF"/>
                </a:solidFill>
                <a:latin typeface="Calibri"/>
              </a:rPr>
              <a:t>epicardiche</a:t>
            </a:r>
            <a:r>
              <a:rPr lang="it-IT" sz="2400" dirty="0">
                <a:solidFill>
                  <a:srgbClr val="FFFFFF"/>
                </a:solidFill>
                <a:latin typeface="Calibri"/>
              </a:rPr>
              <a:t> prevalentemente nel loro tratto distale per iperreattività delle cellule muscolari lisce della parete vascolare a fattori ad azione vasocostrittrice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sz="2400" b="1" dirty="0">
                <a:solidFill>
                  <a:srgbClr val="FFFFFF"/>
                </a:solidFill>
                <a:latin typeface="Calibri"/>
              </a:rPr>
              <a:t>	</a:t>
            </a:r>
            <a:endParaRPr lang="it-IT" sz="2400" b="1" dirty="0" smtClean="0">
              <a:solidFill>
                <a:srgbClr val="FFFFFF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it-IT" sz="2400" b="1" dirty="0">
              <a:solidFill>
                <a:srgbClr val="FFFFFF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it-IT" sz="2400" b="1" dirty="0" smtClean="0">
                <a:solidFill>
                  <a:srgbClr val="FF0066"/>
                </a:solidFill>
                <a:latin typeface="Calibri"/>
              </a:rPr>
              <a:t>Angina </a:t>
            </a:r>
            <a:r>
              <a:rPr lang="it-IT" sz="2400" b="1" dirty="0" err="1">
                <a:solidFill>
                  <a:srgbClr val="FF0066"/>
                </a:solidFill>
                <a:latin typeface="Calibri"/>
              </a:rPr>
              <a:t>microvascolare</a:t>
            </a:r>
            <a:r>
              <a:rPr lang="it-IT" sz="2400" b="1" dirty="0">
                <a:solidFill>
                  <a:srgbClr val="FF0066"/>
                </a:solidFill>
                <a:latin typeface="Calibri"/>
              </a:rPr>
              <a:t> </a:t>
            </a:r>
            <a:r>
              <a:rPr lang="it-IT" sz="2400" dirty="0">
                <a:solidFill>
                  <a:srgbClr val="FFFFFF"/>
                </a:solidFill>
                <a:latin typeface="Wingdings"/>
              </a:rPr>
              <a:t></a:t>
            </a:r>
            <a:r>
              <a:rPr lang="it-IT" sz="2400" dirty="0">
                <a:solidFill>
                  <a:srgbClr val="FFFFFF"/>
                </a:solidFill>
                <a:latin typeface="Calibri"/>
              </a:rPr>
              <a:t> diversi meccanismi; ipotizzate anomalie funzionali del microcircolo in condizioni di stress per presenza di disfunzione endoteliale che determina un’incrementata risposta a vasocostrittori e ridotta risposta a vasodilatatori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712885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charRg st="0" end="4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2">
                                            <p:txEl>
                                              <p:charRg st="0" end="4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2">
                                            <p:txEl>
                                              <p:charRg st="0" end="4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640" y="332640"/>
            <a:ext cx="5035680" cy="5971320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5436096" y="620688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339752" y="2636912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339752" y="3187452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339752" y="4293096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888196" y="2276872"/>
            <a:ext cx="11077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42092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44422" y="1700808"/>
            <a:ext cx="7087204" cy="3755057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2843808" y="2492896"/>
            <a:ext cx="999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6128812" y="3176427"/>
            <a:ext cx="2043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1 2"/>
          <p:cNvCxnSpPr/>
          <p:nvPr/>
        </p:nvCxnSpPr>
        <p:spPr>
          <a:xfrm>
            <a:off x="4788024" y="2060848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Shape 1"/>
          <p:cNvSpPr txBox="1"/>
          <p:nvPr/>
        </p:nvSpPr>
        <p:spPr>
          <a:xfrm>
            <a:off x="459469" y="332656"/>
            <a:ext cx="8290800" cy="810000"/>
          </a:xfrm>
          <a:prstGeom prst="rect">
            <a:avLst/>
          </a:prstGeom>
        </p:spPr>
        <p:txBody>
          <a:bodyPr lIns="45720" tIns="46800" rIns="45720" bIns="46800" anchor="ctr"/>
          <a:lstStyle/>
          <a:p>
            <a:pPr algn="ctr">
              <a:lnSpc>
                <a:spcPct val="100000"/>
              </a:lnSpc>
            </a:pPr>
            <a:r>
              <a:rPr lang="it-IT" sz="3600" dirty="0">
                <a:solidFill>
                  <a:srgbClr val="DFE6F6"/>
                </a:solidFill>
                <a:latin typeface="Calibri"/>
              </a:rPr>
              <a:t>Angina </a:t>
            </a:r>
            <a:r>
              <a:rPr lang="it-IT" sz="3600" dirty="0" smtClean="0">
                <a:solidFill>
                  <a:srgbClr val="DFE6F6"/>
                </a:solidFill>
                <a:latin typeface="Calibri"/>
              </a:rPr>
              <a:t>vasospastica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8832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27584" y="1988840"/>
            <a:ext cx="7561262" cy="44644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49263">
              <a:lnSpc>
                <a:spcPts val="27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2000" b="1" kern="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La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sintomatologia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anginosa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resta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una</a:t>
            </a:r>
            <a:r>
              <a:rPr lang="en-GB" sz="2000" b="1" kern="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condizione</a:t>
            </a:r>
            <a:r>
              <a:rPr lang="en-GB" sz="2000" b="1" kern="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estremamente</a:t>
            </a:r>
            <a:r>
              <a:rPr lang="en-GB" sz="2000" b="1" kern="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frequente</a:t>
            </a:r>
            <a:r>
              <a:rPr lang="en-GB" sz="2000" b="1" kern="0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nonostante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l’ottimizzazione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delle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tecniche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di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rivascolarizzazione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miocardica</a:t>
            </a:r>
            <a:endParaRPr lang="en-GB" sz="1000" b="1" kern="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  <a:p>
            <a:pPr algn="ctr" defTabSz="449263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I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dati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in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letteratura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confermano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l’efficacia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anti-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ischemica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ed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anti-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anginosa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dei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nuovi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farmaci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, in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particolare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 di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Ranolazina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ed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Ivabradina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in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aggiunta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o in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sostituzione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alla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terapia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antianginosa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classica</a:t>
            </a:r>
            <a:endParaRPr lang="en-GB" sz="1000" b="1" kern="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  <a:p>
            <a:pPr algn="ctr" defTabSz="449263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Non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effetti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emodinamici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su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pressione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e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frequenza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cardiaca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.</a:t>
            </a:r>
            <a:endParaRPr lang="en-GB" sz="1000" b="1" kern="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  <a:p>
            <a:pPr algn="ctr" defTabSz="449263"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Buona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sicurezza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 e </a:t>
            </a:r>
            <a:r>
              <a:rPr lang="en-GB" sz="2000" b="1" kern="0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tollerabilità</a:t>
            </a:r>
            <a:r>
              <a:rPr lang="en-GB" sz="2000" b="1" kern="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.</a:t>
            </a:r>
            <a:endParaRPr lang="en-GB" sz="2000" b="1" kern="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  <a:p>
            <a:pPr algn="ctr" defTabSz="449263">
              <a:lnSpc>
                <a:spcPts val="27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 sz="2000" b="1" kern="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</p:txBody>
      </p:sp>
      <p:cxnSp>
        <p:nvCxnSpPr>
          <p:cNvPr id="80899" name="Connettore 1 13"/>
          <p:cNvCxnSpPr>
            <a:cxnSpLocks noChangeShapeType="1"/>
          </p:cNvCxnSpPr>
          <p:nvPr/>
        </p:nvCxnSpPr>
        <p:spPr bwMode="auto">
          <a:xfrm>
            <a:off x="827088" y="1196752"/>
            <a:ext cx="76327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80900" name="Titolo 12"/>
          <p:cNvSpPr>
            <a:spLocks noGrp="1"/>
          </p:cNvSpPr>
          <p:nvPr>
            <p:ph type="ctrTitle"/>
          </p:nvPr>
        </p:nvSpPr>
        <p:spPr>
          <a:xfrm>
            <a:off x="971599" y="-315913"/>
            <a:ext cx="7485013" cy="1224633"/>
          </a:xfrm>
        </p:spPr>
        <p:txBody>
          <a:bodyPr/>
          <a:lstStyle/>
          <a:p>
            <a:pPr algn="ctr" eaLnBrk="1" hangingPunct="1"/>
            <a:r>
              <a:rPr lang="it-IT" sz="2600" dirty="0" smtClean="0"/>
              <a:t>Conclusioni </a:t>
            </a:r>
          </a:p>
        </p:txBody>
      </p:sp>
      <p:sp>
        <p:nvSpPr>
          <p:cNvPr id="80901" name="CasellaDiTesto 15"/>
          <p:cNvSpPr txBox="1">
            <a:spLocks noChangeArrowheads="1"/>
          </p:cNvSpPr>
          <p:nvPr/>
        </p:nvSpPr>
        <p:spPr bwMode="auto">
          <a:xfrm>
            <a:off x="2484438" y="5949950"/>
            <a:ext cx="43910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i="1">
                <a:solidFill>
                  <a:schemeClr val="bg1"/>
                </a:solidFill>
                <a:latin typeface="Calibri" pitchFamily="34" charset="0"/>
              </a:rPr>
              <a:t>Prof Riccardo Raddino </a:t>
            </a:r>
          </a:p>
          <a:p>
            <a:pPr algn="ctr"/>
            <a:r>
              <a:rPr lang="it-IT" sz="2000" b="1" i="1">
                <a:solidFill>
                  <a:schemeClr val="bg1"/>
                </a:solidFill>
                <a:latin typeface="Calibri" pitchFamily="34" charset="0"/>
              </a:rPr>
              <a:t>Milano , 24 Novembre 2012  </a:t>
            </a:r>
          </a:p>
        </p:txBody>
      </p:sp>
      <p:cxnSp>
        <p:nvCxnSpPr>
          <p:cNvPr id="80902" name="Connettore 1 16"/>
          <p:cNvCxnSpPr>
            <a:cxnSpLocks noChangeShapeType="1"/>
          </p:cNvCxnSpPr>
          <p:nvPr/>
        </p:nvCxnSpPr>
        <p:spPr bwMode="auto">
          <a:xfrm>
            <a:off x="1042988" y="5732463"/>
            <a:ext cx="76327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pic>
        <p:nvPicPr>
          <p:cNvPr id="80903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894202" y="196035"/>
            <a:ext cx="7794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881873" y="131490"/>
            <a:ext cx="863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984776" cy="44867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0" y="1889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Il costo dell’angina pectoris stabile è proporzionale alla frequenza degli attacchi  </a:t>
            </a:r>
          </a:p>
        </p:txBody>
      </p:sp>
      <p:cxnSp>
        <p:nvCxnSpPr>
          <p:cNvPr id="43012" name="Connettore 1 5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28575" algn="ctr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</p:cxnSp>
      <p:sp>
        <p:nvSpPr>
          <p:cNvPr id="43013" name="Rettangolo 6"/>
          <p:cNvSpPr>
            <a:spLocks noChangeArrowheads="1"/>
          </p:cNvSpPr>
          <p:nvPr/>
        </p:nvSpPr>
        <p:spPr bwMode="auto">
          <a:xfrm>
            <a:off x="0" y="6093296"/>
            <a:ext cx="914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Analysis from MERLIN-TIMI 36; 5460 stable outpatients after ACS; median follow up: 12 months</a:t>
            </a:r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43014" name="Rettangolo 7"/>
          <p:cNvSpPr>
            <a:spLocks noChangeArrowheads="1"/>
          </p:cNvSpPr>
          <p:nvPr/>
        </p:nvSpPr>
        <p:spPr bwMode="auto">
          <a:xfrm>
            <a:off x="3203575" y="6519863"/>
            <a:ext cx="5940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Arnold SV, </a:t>
            </a:r>
            <a:r>
              <a:rPr lang="it-IT" sz="1600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et</a:t>
            </a:r>
            <a:r>
              <a:rPr lang="it-IT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al. </a:t>
            </a:r>
            <a:r>
              <a:rPr lang="it-IT" sz="1600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Circ</a:t>
            </a:r>
            <a:r>
              <a:rPr lang="it-IT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it-IT" sz="1600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Cardiovasc</a:t>
            </a:r>
            <a:r>
              <a:rPr lang="it-IT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Qual </a:t>
            </a:r>
            <a:r>
              <a:rPr lang="it-IT" sz="1600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Outcomes</a:t>
            </a:r>
            <a:r>
              <a:rPr lang="it-IT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. 2009;2:344-353.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it-IT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Il trattamento della CAD stabile ha due obiettivi:</a:t>
            </a:r>
          </a:p>
        </p:txBody>
      </p:sp>
      <p:sp>
        <p:nvSpPr>
          <p:cNvPr id="45059" name="Segnaposto contenuto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936327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ctr" eaLnBrk="1" hangingPunct="1"/>
            <a:r>
              <a:rPr lang="it-IT" dirty="0" smtClean="0"/>
              <a:t>1) M</a:t>
            </a:r>
            <a:r>
              <a:rPr lang="it-IT" dirty="0" smtClean="0">
                <a:sym typeface="Wingdings" pitchFamily="2" charset="2"/>
              </a:rPr>
              <a:t>iglioramento della qualità di vita del paziente tramite il controllo dei sintomi</a:t>
            </a:r>
            <a:r>
              <a:rPr lang="it-IT" dirty="0" smtClean="0"/>
              <a:t> </a:t>
            </a:r>
          </a:p>
        </p:txBody>
      </p:sp>
      <p:cxnSp>
        <p:nvCxnSpPr>
          <p:cNvPr id="45060" name="Connettore 1 3"/>
          <p:cNvCxnSpPr>
            <a:cxnSpLocks noChangeShapeType="1"/>
          </p:cNvCxnSpPr>
          <p:nvPr/>
        </p:nvCxn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 algn="ctr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</p:cxnSp>
      <p:sp>
        <p:nvSpPr>
          <p:cNvPr id="5" name="Rettangolo 4"/>
          <p:cNvSpPr/>
          <p:nvPr/>
        </p:nvSpPr>
        <p:spPr>
          <a:xfrm>
            <a:off x="0" y="2204864"/>
            <a:ext cx="9144000" cy="554038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marL="342900" indent="-342900" algn="ctr" defTabSz="449263">
              <a:spcBef>
                <a:spcPts val="750"/>
              </a:spcBef>
              <a:buClr>
                <a:srgbClr val="000000"/>
              </a:buClr>
              <a:buSzPct val="100000"/>
              <a:defRPr/>
            </a:pPr>
            <a:r>
              <a:rPr lang="it-IT" sz="3000" kern="0" dirty="0">
                <a:solidFill>
                  <a:srgbClr val="FFFFFF"/>
                </a:solidFill>
                <a:latin typeface="+mn-lt"/>
              </a:rPr>
              <a:t>2</a:t>
            </a:r>
            <a:r>
              <a:rPr lang="it-IT" sz="3000" kern="0" dirty="0" smtClean="0">
                <a:solidFill>
                  <a:srgbClr val="FFFFFF"/>
                </a:solidFill>
                <a:latin typeface="+mn-lt"/>
              </a:rPr>
              <a:t>) Miglioramento </a:t>
            </a:r>
            <a:r>
              <a:rPr lang="it-IT" sz="3000" kern="0" dirty="0">
                <a:solidFill>
                  <a:srgbClr val="FFFFFF"/>
                </a:solidFill>
                <a:latin typeface="+mn-lt"/>
              </a:rPr>
              <a:t>della prognosi </a:t>
            </a:r>
          </a:p>
        </p:txBody>
      </p:sp>
      <p:sp>
        <p:nvSpPr>
          <p:cNvPr id="45062" name="Freccia in giù 5"/>
          <p:cNvSpPr>
            <a:spLocks noChangeArrowheads="1"/>
          </p:cNvSpPr>
          <p:nvPr/>
        </p:nvSpPr>
        <p:spPr bwMode="auto">
          <a:xfrm>
            <a:off x="4427984" y="2924944"/>
            <a:ext cx="358775" cy="504825"/>
          </a:xfrm>
          <a:prstGeom prst="downArrow">
            <a:avLst>
              <a:gd name="adj1" fmla="val 50000"/>
              <a:gd name="adj2" fmla="val 50251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45063" name="CasellaDiTesto 6"/>
          <p:cNvSpPr txBox="1">
            <a:spLocks noChangeArrowheads="1"/>
          </p:cNvSpPr>
          <p:nvPr/>
        </p:nvSpPr>
        <p:spPr bwMode="auto">
          <a:xfrm>
            <a:off x="755576" y="3429000"/>
            <a:ext cx="73448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000" dirty="0">
                <a:solidFill>
                  <a:srgbClr val="FFC000"/>
                </a:solidFill>
                <a:latin typeface="Calibri" pitchFamily="34" charset="0"/>
              </a:rPr>
              <a:t>Per ottenere questi risultati 2 strategie  :</a:t>
            </a:r>
          </a:p>
        </p:txBody>
      </p:sp>
      <p:sp>
        <p:nvSpPr>
          <p:cNvPr id="45064" name="CasellaDiTesto 7"/>
          <p:cNvSpPr txBox="1">
            <a:spLocks noChangeArrowheads="1"/>
          </p:cNvSpPr>
          <p:nvPr/>
        </p:nvSpPr>
        <p:spPr bwMode="auto">
          <a:xfrm>
            <a:off x="0" y="393305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000" u="sng" dirty="0">
                <a:solidFill>
                  <a:srgbClr val="FFC000"/>
                </a:solidFill>
                <a:latin typeface="Calibri" pitchFamily="34" charset="0"/>
              </a:rPr>
              <a:t>TERAPIA MEDICA</a:t>
            </a:r>
            <a:r>
              <a:rPr lang="it-IT" sz="3000" dirty="0">
                <a:solidFill>
                  <a:srgbClr val="FFC000"/>
                </a:solidFill>
                <a:latin typeface="Calibri" pitchFamily="34" charset="0"/>
              </a:rPr>
              <a:t> o </a:t>
            </a:r>
            <a:r>
              <a:rPr lang="it-IT" sz="3000" u="sng" dirty="0" smtClean="0">
                <a:solidFill>
                  <a:srgbClr val="FFC000"/>
                </a:solidFill>
                <a:latin typeface="Calibri" pitchFamily="34" charset="0"/>
              </a:rPr>
              <a:t>RIVASCOLARIZZAZIONE</a:t>
            </a:r>
            <a:r>
              <a:rPr lang="it-IT" sz="3000" dirty="0" smtClean="0">
                <a:solidFill>
                  <a:srgbClr val="FFC000"/>
                </a:solidFill>
                <a:latin typeface="Calibri" pitchFamily="34" charset="0"/>
              </a:rPr>
              <a:t> (percutanea o chirurgica)   </a:t>
            </a:r>
            <a:endParaRPr lang="it-IT" sz="3000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9218" name="Picture 2" descr="http://t0.gstatic.com/images?q=tbn:ANd9GcTod8bMyGXMIfpn1KSjl_FQd0WsNrIfP2vktfzZkcpl9aNbHOH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1834827" cy="171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6" name="Picture 4" descr="http://spazioinwind.libero.it/gastroepato2/rivascolarizzazione_arti_inferiori_vasculopatiadiabetica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941168"/>
            <a:ext cx="35041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04248" y="5013176"/>
            <a:ext cx="1805035" cy="13129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8" y="1340768"/>
            <a:ext cx="8028892" cy="486515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1985" y="33035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Management del paziente con angina stabile</a:t>
            </a:r>
            <a:endParaRPr lang="it-IT" sz="3200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85537" y="6505614"/>
            <a:ext cx="5047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+mn-lt"/>
              </a:rPr>
              <a:t>ESC </a:t>
            </a:r>
            <a:r>
              <a:rPr lang="it-IT" sz="1400" i="1" dirty="0" err="1" smtClean="0">
                <a:latin typeface="+mn-lt"/>
              </a:rPr>
              <a:t>Guidelines</a:t>
            </a:r>
            <a:r>
              <a:rPr lang="it-IT" sz="1400" i="1" dirty="0" smtClean="0">
                <a:latin typeface="+mn-lt"/>
              </a:rPr>
              <a:t> on the management of </a:t>
            </a:r>
            <a:r>
              <a:rPr lang="it-IT" sz="1400" i="1" dirty="0" err="1" smtClean="0">
                <a:latin typeface="+mn-lt"/>
              </a:rPr>
              <a:t>stable</a:t>
            </a:r>
            <a:r>
              <a:rPr lang="it-IT" sz="1400" i="1" dirty="0" smtClean="0">
                <a:latin typeface="+mn-lt"/>
              </a:rPr>
              <a:t> angina pectoris, 2013</a:t>
            </a:r>
            <a:endParaRPr lang="it-IT" sz="1400" i="1" dirty="0">
              <a:latin typeface="+mn-lt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4328160" y="3430880"/>
            <a:ext cx="1845868" cy="429920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6299200" y="2890169"/>
            <a:ext cx="1833310" cy="3240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6278880" y="3451056"/>
            <a:ext cx="1863790" cy="409744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2338864" y="2890168"/>
            <a:ext cx="1887696" cy="324036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3482320" y="4158352"/>
            <a:ext cx="845840" cy="291728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4246880" y="2890168"/>
            <a:ext cx="1991360" cy="324036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300182" y="115455"/>
            <a:ext cx="8461231" cy="1902370"/>
            <a:chOff x="300182" y="115455"/>
            <a:chExt cx="8461231" cy="1902370"/>
          </a:xfrm>
        </p:grpSpPr>
        <p:cxnSp>
          <p:nvCxnSpPr>
            <p:cNvPr id="20" name="Connettore 1 19"/>
            <p:cNvCxnSpPr/>
            <p:nvPr/>
          </p:nvCxnSpPr>
          <p:spPr>
            <a:xfrm>
              <a:off x="457200" y="115455"/>
              <a:ext cx="0" cy="9813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300182" y="923636"/>
              <a:ext cx="35906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>
              <a:off x="6457001" y="1323841"/>
              <a:ext cx="2304412" cy="130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>
              <a:off x="8525735" y="1114337"/>
              <a:ext cx="13093" cy="9034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ttangolo 23"/>
          <p:cNvSpPr/>
          <p:nvPr/>
        </p:nvSpPr>
        <p:spPr bwMode="auto">
          <a:xfrm>
            <a:off x="2702560" y="4592320"/>
            <a:ext cx="4307840" cy="1576629"/>
          </a:xfrm>
          <a:prstGeom prst="rect">
            <a:avLst/>
          </a:prstGeom>
          <a:solidFill>
            <a:schemeClr val="accent4">
              <a:lumMod val="75000"/>
              <a:alpha val="35000"/>
            </a:schemeClr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56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129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95536" y="47667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Management del paziente con angina stabile</a:t>
            </a:r>
            <a:endParaRPr lang="it-IT" sz="32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11760" y="6165304"/>
            <a:ext cx="642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+mn-lt"/>
              </a:rPr>
              <a:t>ESC </a:t>
            </a:r>
            <a:r>
              <a:rPr lang="it-IT" i="1" dirty="0" err="1" smtClean="0">
                <a:latin typeface="+mn-lt"/>
              </a:rPr>
              <a:t>Guidelines</a:t>
            </a:r>
            <a:r>
              <a:rPr lang="it-IT" i="1" dirty="0" smtClean="0">
                <a:latin typeface="+mn-lt"/>
              </a:rPr>
              <a:t> on the management </a:t>
            </a:r>
            <a:r>
              <a:rPr lang="it-IT" i="1" dirty="0" err="1" smtClean="0">
                <a:latin typeface="+mn-lt"/>
              </a:rPr>
              <a:t>of</a:t>
            </a:r>
            <a:r>
              <a:rPr lang="it-IT" i="1" dirty="0" smtClean="0">
                <a:latin typeface="+mn-lt"/>
              </a:rPr>
              <a:t> </a:t>
            </a:r>
            <a:r>
              <a:rPr lang="it-IT" i="1" dirty="0" err="1" smtClean="0">
                <a:latin typeface="+mn-lt"/>
              </a:rPr>
              <a:t>stable</a:t>
            </a:r>
            <a:r>
              <a:rPr lang="it-IT" i="1" dirty="0" smtClean="0">
                <a:latin typeface="+mn-lt"/>
              </a:rPr>
              <a:t> angina pectoris, 2006</a:t>
            </a:r>
            <a:endParaRPr lang="it-IT" i="1" dirty="0">
              <a:latin typeface="+mn-lt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755576" y="2276872"/>
            <a:ext cx="1944216" cy="57606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3347864" y="1268760"/>
            <a:ext cx="2376264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3491880" y="2276872"/>
            <a:ext cx="2088232" cy="1152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6012160" y="1268760"/>
            <a:ext cx="2448272" cy="648072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6012160" y="2276872"/>
            <a:ext cx="2520280" cy="1152128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6660232" y="5229200"/>
            <a:ext cx="1584176" cy="504056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8" name="Rettangolo 17"/>
          <p:cNvSpPr/>
          <p:nvPr/>
        </p:nvSpPr>
        <p:spPr bwMode="auto">
          <a:xfrm>
            <a:off x="683568" y="1340768"/>
            <a:ext cx="2448272" cy="64807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ccia in giù 32"/>
          <p:cNvSpPr>
            <a:spLocks noChangeArrowheads="1"/>
          </p:cNvSpPr>
          <p:nvPr/>
        </p:nvSpPr>
        <p:spPr bwMode="auto">
          <a:xfrm rot="-3327598">
            <a:off x="4290219" y="-1724819"/>
            <a:ext cx="615950" cy="10856913"/>
          </a:xfrm>
          <a:prstGeom prst="downArrow">
            <a:avLst>
              <a:gd name="adj1" fmla="val 50000"/>
              <a:gd name="adj2" fmla="val 86744"/>
            </a:avLst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46085" name="Rettangolo 8"/>
          <p:cNvSpPr>
            <a:spLocks noChangeArrowheads="1"/>
          </p:cNvSpPr>
          <p:nvPr/>
        </p:nvSpPr>
        <p:spPr bwMode="auto">
          <a:xfrm>
            <a:off x="467544" y="404664"/>
            <a:ext cx="1616075" cy="4000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Nitrati (1880)</a:t>
            </a:r>
          </a:p>
        </p:txBody>
      </p:sp>
      <p:sp>
        <p:nvSpPr>
          <p:cNvPr id="46086" name="Rettangolo 9"/>
          <p:cNvSpPr>
            <a:spLocks noChangeArrowheads="1"/>
          </p:cNvSpPr>
          <p:nvPr/>
        </p:nvSpPr>
        <p:spPr bwMode="auto">
          <a:xfrm>
            <a:off x="2195736" y="260648"/>
            <a:ext cx="6732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Sir Thomas </a:t>
            </a:r>
            <a:r>
              <a:rPr lang="it-IT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Lauder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Brunton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 (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1844 – 1916) 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fu 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il primo a utilizzare i nitrati nel trattamento del dolore anginoso (1874)</a:t>
            </a:r>
          </a:p>
        </p:txBody>
      </p:sp>
      <p:sp>
        <p:nvSpPr>
          <p:cNvPr id="46088" name="Rettangolo 12"/>
          <p:cNvSpPr>
            <a:spLocks noChangeArrowheads="1"/>
          </p:cNvSpPr>
          <p:nvPr/>
        </p:nvSpPr>
        <p:spPr bwMode="auto">
          <a:xfrm>
            <a:off x="1907704" y="1412776"/>
            <a:ext cx="2663825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Beta bloccanti (</a:t>
            </a:r>
            <a:r>
              <a:rPr lang="it-IT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1965)</a:t>
            </a:r>
            <a:endParaRPr lang="it-IT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089" name="Rettangolo 13"/>
          <p:cNvSpPr>
            <a:spLocks noChangeArrowheads="1"/>
          </p:cNvSpPr>
          <p:nvPr/>
        </p:nvSpPr>
        <p:spPr bwMode="auto">
          <a:xfrm>
            <a:off x="4716016" y="1268760"/>
            <a:ext cx="4211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Sir James W. </a:t>
            </a:r>
            <a:r>
              <a:rPr lang="it-IT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Black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sviluppò con successo il </a:t>
            </a:r>
            <a:r>
              <a:rPr lang="it-IT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Propranololo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alla fine degli anni ‘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50 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46091" name="Rettangolo 17"/>
          <p:cNvSpPr>
            <a:spLocks noChangeArrowheads="1"/>
          </p:cNvSpPr>
          <p:nvPr/>
        </p:nvSpPr>
        <p:spPr bwMode="auto">
          <a:xfrm>
            <a:off x="251520" y="4077072"/>
            <a:ext cx="4067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Tra la metà degli anni 60’ e la metà degli anni 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‘70 </a:t>
            </a:r>
            <a:r>
              <a:rPr lang="it-IT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Fleckenstein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studia i Bloccanti dei canali del Calcio</a:t>
            </a:r>
          </a:p>
        </p:txBody>
      </p:sp>
      <p:sp>
        <p:nvSpPr>
          <p:cNvPr id="46093" name="Rettangolo 20"/>
          <p:cNvSpPr>
            <a:spLocks noChangeArrowheads="1"/>
          </p:cNvSpPr>
          <p:nvPr/>
        </p:nvSpPr>
        <p:spPr bwMode="auto">
          <a:xfrm>
            <a:off x="5796136" y="2276872"/>
            <a:ext cx="33478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Nel 1956 Leonard </a:t>
            </a:r>
            <a:r>
              <a:rPr lang="it-IT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Skegg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studia l’enzima convertitore dell’</a:t>
            </a:r>
            <a:r>
              <a:rPr lang="it-IT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angiotensina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e il farmacologo Sergio </a:t>
            </a:r>
            <a:r>
              <a:rPr lang="it-IT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Ferreira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scoprì che il veleno del serpente </a:t>
            </a:r>
            <a:r>
              <a:rPr lang="it-IT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Bothrox</a:t>
            </a:r>
            <a:r>
              <a:rPr lang="it-IT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it-IT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jararaca</a:t>
            </a:r>
            <a:r>
              <a:rPr lang="it-IT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ne provocava l’inibizione 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in </a:t>
            </a:r>
            <a:r>
              <a:rPr lang="it-IT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vitro</a:t>
            </a:r>
            <a:endParaRPr lang="it-IT" b="1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46094" name="Rettangolo 21"/>
          <p:cNvSpPr>
            <a:spLocks noChangeArrowheads="1"/>
          </p:cNvSpPr>
          <p:nvPr/>
        </p:nvSpPr>
        <p:spPr bwMode="auto">
          <a:xfrm>
            <a:off x="1907704" y="5103674"/>
            <a:ext cx="48245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Nella seconda metà degli anni 70’ </a:t>
            </a:r>
            <a:r>
              <a:rPr lang="it-IT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Akira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it-IT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Endo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scopre la capacità di alcuni funghi di inibire la HMG </a:t>
            </a:r>
            <a:r>
              <a:rPr lang="it-IT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CoA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reduttasi: la </a:t>
            </a:r>
            <a:r>
              <a:rPr lang="it-IT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Mevastatina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è la prima statina. Nel 1978 la sperimentazione passa dall’animale all’uomo e nel 1987 la FDA approva l’uso clinico delle statine</a:t>
            </a:r>
          </a:p>
        </p:txBody>
      </p:sp>
      <p:sp>
        <p:nvSpPr>
          <p:cNvPr id="46095" name="Rettangolo 26"/>
          <p:cNvSpPr>
            <a:spLocks noChangeArrowheads="1"/>
          </p:cNvSpPr>
          <p:nvPr/>
        </p:nvSpPr>
        <p:spPr bwMode="auto">
          <a:xfrm>
            <a:off x="3419872" y="2420888"/>
            <a:ext cx="2235200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Calibri" pitchFamily="34" charset="0"/>
              </a:rPr>
              <a:t>ACE inibitori (1974)</a:t>
            </a:r>
          </a:p>
        </p:txBody>
      </p:sp>
      <p:sp>
        <p:nvSpPr>
          <p:cNvPr id="46097" name="Rettangolo 29"/>
          <p:cNvSpPr>
            <a:spLocks noChangeArrowheads="1"/>
          </p:cNvSpPr>
          <p:nvPr/>
        </p:nvSpPr>
        <p:spPr bwMode="auto">
          <a:xfrm>
            <a:off x="4139952" y="4581128"/>
            <a:ext cx="1671637" cy="400050"/>
          </a:xfrm>
          <a:prstGeom prst="rect">
            <a:avLst/>
          </a:prstGeom>
          <a:solidFill>
            <a:srgbClr val="CD23A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Statine (1976)</a:t>
            </a:r>
          </a:p>
        </p:txBody>
      </p:sp>
      <p:sp>
        <p:nvSpPr>
          <p:cNvPr id="46099" name="Rettangolo 16"/>
          <p:cNvSpPr>
            <a:spLocks noChangeArrowheads="1"/>
          </p:cNvSpPr>
          <p:nvPr/>
        </p:nvSpPr>
        <p:spPr bwMode="auto">
          <a:xfrm>
            <a:off x="1331640" y="3573016"/>
            <a:ext cx="2916238" cy="40005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Calcio Antagonisti (1975)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/>
      <p:bldP spid="46088" grpId="0" animBg="1"/>
      <p:bldP spid="46089" grpId="0"/>
      <p:bldP spid="46091" grpId="0"/>
      <p:bldP spid="46093" grpId="0"/>
      <p:bldP spid="46094" grpId="0"/>
      <p:bldP spid="46095" grpId="0" animBg="1"/>
      <p:bldP spid="46097" grpId="0" animBg="1"/>
      <p:bldP spid="46099" grpId="0" animBg="1"/>
    </p:bldLst>
  </p:timing>
</p:sld>
</file>

<file path=ppt/theme/theme1.xml><?xml version="1.0" encoding="utf-8"?>
<a:theme xmlns:a="http://schemas.openxmlformats.org/drawingml/2006/main" name="caso clinico alberto ARCA 2011">
  <a:themeElements>
    <a:clrScheme name="Personalizzato 4">
      <a:dk1>
        <a:srgbClr val="FFFFFF"/>
      </a:dk1>
      <a:lt1>
        <a:srgbClr val="284483"/>
      </a:lt1>
      <a:dk2>
        <a:srgbClr val="284483"/>
      </a:dk2>
      <a:lt2>
        <a:srgbClr val="15274F"/>
      </a:lt2>
      <a:accent1>
        <a:srgbClr val="1C3163"/>
      </a:accent1>
      <a:accent2>
        <a:srgbClr val="365BB0"/>
      </a:accent2>
      <a:accent3>
        <a:srgbClr val="372970"/>
      </a:accent3>
      <a:accent4>
        <a:srgbClr val="365BB0"/>
      </a:accent4>
      <a:accent5>
        <a:srgbClr val="9688A5"/>
      </a:accent5>
      <a:accent6>
        <a:srgbClr val="365BB0"/>
      </a:accent6>
      <a:hlink>
        <a:srgbClr val="284483"/>
      </a:hlink>
      <a:folHlink>
        <a:srgbClr val="365B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4 marzo, Salo'. Benefici dell’attività fisica sulla prevenzione delle malattie cardiovascolari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Antialdoseronici lezione">
  <a:themeElements>
    <a:clrScheme name="">
      <a:dk1>
        <a:srgbClr val="919191"/>
      </a:dk1>
      <a:lt1>
        <a:srgbClr val="FFFFFF"/>
      </a:lt1>
      <a:dk2>
        <a:srgbClr val="000066"/>
      </a:dk2>
      <a:lt2>
        <a:srgbClr val="FAFD00"/>
      </a:lt2>
      <a:accent1>
        <a:srgbClr val="FF9900"/>
      </a:accent1>
      <a:accent2>
        <a:srgbClr val="FF9900"/>
      </a:accent2>
      <a:accent3>
        <a:srgbClr val="AAAAB8"/>
      </a:accent3>
      <a:accent4>
        <a:srgbClr val="DADADA"/>
      </a:accent4>
      <a:accent5>
        <a:srgbClr val="FFCAAA"/>
      </a:accent5>
      <a:accent6>
        <a:srgbClr val="E78A00"/>
      </a:accent6>
      <a:hlink>
        <a:srgbClr val="FC0128"/>
      </a:hlink>
      <a:folHlink>
        <a:srgbClr val="CECECE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Struttura predefinita">
  <a:themeElements>
    <a:clrScheme name="1_Struttura predefinita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Struttura predefinita">
  <a:themeElements>
    <a:clrScheme name="">
      <a:dk1>
        <a:srgbClr val="919191"/>
      </a:dk1>
      <a:lt1>
        <a:srgbClr val="FFFFFF"/>
      </a:lt1>
      <a:dk2>
        <a:srgbClr val="000066"/>
      </a:dk2>
      <a:lt2>
        <a:srgbClr val="FAFD00"/>
      </a:lt2>
      <a:accent1>
        <a:srgbClr val="FF9900"/>
      </a:accent1>
      <a:accent2>
        <a:srgbClr val="FF9900"/>
      </a:accent2>
      <a:accent3>
        <a:srgbClr val="AAAAB8"/>
      </a:accent3>
      <a:accent4>
        <a:srgbClr val="DADADA"/>
      </a:accent4>
      <a:accent5>
        <a:srgbClr val="FFCAAA"/>
      </a:accent5>
      <a:accent6>
        <a:srgbClr val="E78A00"/>
      </a:accent6>
      <a:hlink>
        <a:srgbClr val="FC0128"/>
      </a:hlink>
      <a:folHlink>
        <a:srgbClr val="CECECE"/>
      </a:folHlink>
    </a:clrScheme>
    <a:fontScheme name="2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 marzo, Salo'. Benefici dell’attività fisica sulla prevenzione delle malattie cardiovascolari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4 marzo, Salo'. Benefici dell’attività fisica sulla prevenzione delle malattie cardiovascolari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Antialdoseronici lezione">
  <a:themeElements>
    <a:clrScheme name="">
      <a:dk1>
        <a:srgbClr val="919191"/>
      </a:dk1>
      <a:lt1>
        <a:srgbClr val="FFFFFF"/>
      </a:lt1>
      <a:dk2>
        <a:srgbClr val="000066"/>
      </a:dk2>
      <a:lt2>
        <a:srgbClr val="FAFD00"/>
      </a:lt2>
      <a:accent1>
        <a:srgbClr val="FF9900"/>
      </a:accent1>
      <a:accent2>
        <a:srgbClr val="FF9900"/>
      </a:accent2>
      <a:accent3>
        <a:srgbClr val="AAAAB8"/>
      </a:accent3>
      <a:accent4>
        <a:srgbClr val="DADADA"/>
      </a:accent4>
      <a:accent5>
        <a:srgbClr val="FFCAAA"/>
      </a:accent5>
      <a:accent6>
        <a:srgbClr val="E78A00"/>
      </a:accent6>
      <a:hlink>
        <a:srgbClr val="FC0128"/>
      </a:hlink>
      <a:folHlink>
        <a:srgbClr val="CECECE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_Struttura predefinita">
  <a:themeElements>
    <a:clrScheme name="1_Struttura predefinita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6_Struttura predefinita">
  <a:themeElements>
    <a:clrScheme name="">
      <a:dk1>
        <a:srgbClr val="919191"/>
      </a:dk1>
      <a:lt1>
        <a:srgbClr val="FFFFFF"/>
      </a:lt1>
      <a:dk2>
        <a:srgbClr val="000066"/>
      </a:dk2>
      <a:lt2>
        <a:srgbClr val="FAFD00"/>
      </a:lt2>
      <a:accent1>
        <a:srgbClr val="FF9900"/>
      </a:accent1>
      <a:accent2>
        <a:srgbClr val="FF9900"/>
      </a:accent2>
      <a:accent3>
        <a:srgbClr val="AAAAB8"/>
      </a:accent3>
      <a:accent4>
        <a:srgbClr val="DADADA"/>
      </a:accent4>
      <a:accent5>
        <a:srgbClr val="FFCAAA"/>
      </a:accent5>
      <a:accent6>
        <a:srgbClr val="E78A00"/>
      </a:accent6>
      <a:hlink>
        <a:srgbClr val="FC0128"/>
      </a:hlink>
      <a:folHlink>
        <a:srgbClr val="CECECE"/>
      </a:folHlink>
    </a:clrScheme>
    <a:fontScheme name="2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9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0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ntialdoseronici lezione">
  <a:themeElements>
    <a:clrScheme name="">
      <a:dk1>
        <a:srgbClr val="919191"/>
      </a:dk1>
      <a:lt1>
        <a:srgbClr val="FFFFFF"/>
      </a:lt1>
      <a:dk2>
        <a:srgbClr val="000066"/>
      </a:dk2>
      <a:lt2>
        <a:srgbClr val="FAFD00"/>
      </a:lt2>
      <a:accent1>
        <a:srgbClr val="FF9900"/>
      </a:accent1>
      <a:accent2>
        <a:srgbClr val="FF9900"/>
      </a:accent2>
      <a:accent3>
        <a:srgbClr val="AAAAB8"/>
      </a:accent3>
      <a:accent4>
        <a:srgbClr val="DADADA"/>
      </a:accent4>
      <a:accent5>
        <a:srgbClr val="FFCAAA"/>
      </a:accent5>
      <a:accent6>
        <a:srgbClr val="E78A00"/>
      </a:accent6>
      <a:hlink>
        <a:srgbClr val="FC0128"/>
      </a:hlink>
      <a:folHlink>
        <a:srgbClr val="CECECE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ruttura predefinita">
  <a:themeElements>
    <a:clrScheme name="1_Struttura predefinita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uttura predefinita">
  <a:themeElements>
    <a:clrScheme name="">
      <a:dk1>
        <a:srgbClr val="919191"/>
      </a:dk1>
      <a:lt1>
        <a:srgbClr val="FFFFFF"/>
      </a:lt1>
      <a:dk2>
        <a:srgbClr val="000066"/>
      </a:dk2>
      <a:lt2>
        <a:srgbClr val="FAFD00"/>
      </a:lt2>
      <a:accent1>
        <a:srgbClr val="FF9900"/>
      </a:accent1>
      <a:accent2>
        <a:srgbClr val="FF9900"/>
      </a:accent2>
      <a:accent3>
        <a:srgbClr val="AAAAB8"/>
      </a:accent3>
      <a:accent4>
        <a:srgbClr val="DADADA"/>
      </a:accent4>
      <a:accent5>
        <a:srgbClr val="FFCAAA"/>
      </a:accent5>
      <a:accent6>
        <a:srgbClr val="E78A00"/>
      </a:accent6>
      <a:hlink>
        <a:srgbClr val="FC0128"/>
      </a:hlink>
      <a:folHlink>
        <a:srgbClr val="CECECE"/>
      </a:folHlink>
    </a:clrScheme>
    <a:fontScheme name="2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Franklin Gothic Boo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 ottbre ipertensione raddino</Template>
  <TotalTime>860</TotalTime>
  <Words>2999</Words>
  <Application>Microsoft Office PowerPoint</Application>
  <PresentationFormat>Presentazione su schermo (4:3)</PresentationFormat>
  <Paragraphs>415</Paragraphs>
  <Slides>48</Slides>
  <Notes>26</Notes>
  <HiddenSlides>13</HiddenSlides>
  <MMClips>0</MMClips>
  <ScaleCrop>false</ScaleCrop>
  <HeadingPairs>
    <vt:vector size="6" baseType="variant">
      <vt:variant>
        <vt:lpstr>Tema</vt:lpstr>
      </vt:variant>
      <vt:variant>
        <vt:i4>31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80" baseType="lpstr">
      <vt:lpstr>caso clinico alberto ARCA 2011</vt:lpstr>
      <vt:lpstr>4 marzo, Salo'. Benefici dell’attività fisica sulla prevenzione delle malattie cardiovascolari</vt:lpstr>
      <vt:lpstr>Antialdoseronici lezione</vt:lpstr>
      <vt:lpstr>Default Design</vt:lpstr>
      <vt:lpstr>1_Struttura predefinita</vt:lpstr>
      <vt:lpstr>2_Struttura predefinita</vt:lpstr>
      <vt:lpstr>1_Default Design</vt:lpstr>
      <vt:lpstr>1_Tema di Office</vt:lpstr>
      <vt:lpstr>2_Tema di Office</vt:lpstr>
      <vt:lpstr>3_Tema di Office</vt:lpstr>
      <vt:lpstr>4_Tema di Office</vt:lpstr>
      <vt:lpstr>1_4 marzo, Salo'. Benefici dell’attività fisica sulla prevenzione delle malattie cardiovascolari</vt:lpstr>
      <vt:lpstr>1_Antialdoseronici lezione</vt:lpstr>
      <vt:lpstr>2_Default Design</vt:lpstr>
      <vt:lpstr>3_Struttura predefinita</vt:lpstr>
      <vt:lpstr>4_Struttura predefinita</vt:lpstr>
      <vt:lpstr>3_Default Design</vt:lpstr>
      <vt:lpstr>5_Tema di Office</vt:lpstr>
      <vt:lpstr>6_Tema di Office</vt:lpstr>
      <vt:lpstr>7_Tema di Office</vt:lpstr>
      <vt:lpstr>8_Tema di Office</vt:lpstr>
      <vt:lpstr>2_4 marzo, Salo'. Benefici dell’attività fisica sulla prevenzione delle malattie cardiovascolari</vt:lpstr>
      <vt:lpstr>2_Antialdoseronici lezione</vt:lpstr>
      <vt:lpstr>4_Default Design</vt:lpstr>
      <vt:lpstr>5_Struttura predefinita</vt:lpstr>
      <vt:lpstr>6_Struttura predefinita</vt:lpstr>
      <vt:lpstr>5_Default Design</vt:lpstr>
      <vt:lpstr>9_Tema di Office</vt:lpstr>
      <vt:lpstr>10_Tema di Office</vt:lpstr>
      <vt:lpstr>11_Tema di Office</vt:lpstr>
      <vt:lpstr>12_Tema di Office</vt:lpstr>
      <vt:lpstr>Photo Editor Photo</vt:lpstr>
      <vt:lpstr> Cardiopatia ischemica cronica: dal sintomo al trattamento</vt:lpstr>
      <vt:lpstr>Presentazione standard di PowerPoint</vt:lpstr>
      <vt:lpstr>Angina stabile</vt:lpstr>
      <vt:lpstr>Presentazione standard di PowerPoint</vt:lpstr>
      <vt:lpstr>Presentazione standard di PowerPoint</vt:lpstr>
      <vt:lpstr>Il trattamento della CAD stabile ha due obiettivi:</vt:lpstr>
      <vt:lpstr>Presentazione standard di PowerPoint</vt:lpstr>
      <vt:lpstr>Presentazione standard di PowerPoint</vt:lpstr>
      <vt:lpstr>Presentazione standard di PowerPoint</vt:lpstr>
      <vt:lpstr>Fisiopatologia dell’ischemia miocardica</vt:lpstr>
      <vt:lpstr>Presentazione standard di PowerPoint</vt:lpstr>
      <vt:lpstr>Evoluzione della terapia antianginosa</vt:lpstr>
      <vt:lpstr>Presentazione standard di PowerPoint</vt:lpstr>
      <vt:lpstr>Presentazione standard di PowerPoint</vt:lpstr>
      <vt:lpstr>Presentazione standard di PowerPoint</vt:lpstr>
      <vt:lpstr>Ivabradina</vt:lpstr>
      <vt:lpstr>Presentazione standard di PowerPoint</vt:lpstr>
      <vt:lpstr>Presentazione standard di PowerPoint</vt:lpstr>
      <vt:lpstr>INCREMENTO DEL TEMPO ALLA COMPARSA  DI UN SOTTOLIVELLAMENTO DI 1 MM DEL TRATTO ST (A) E  DEL TEMPO ALLA COMPARSA DI ANGINA (B) DURANTE TEST ERGOMETRICO, IN PAZIENTI TRATTATI CON IVABRADINA RISPETTO A PLACEBO  </vt:lpstr>
      <vt:lpstr>Efficacia anti-ischemica di Ivabradina associata a betabloccante</vt:lpstr>
      <vt:lpstr>             Studio </vt:lpstr>
      <vt:lpstr>Presentazione standard di PowerPoint</vt:lpstr>
      <vt:lpstr>Risultati</vt:lpstr>
      <vt:lpstr>Ranolazina: meccanismo d’azione</vt:lpstr>
      <vt:lpstr>Presentazione standard di PowerPoint</vt:lpstr>
      <vt:lpstr>RANOLAZINA e cardiopatia ischemica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Convegno Breaking news in interventistica cardiovascolare  Interventi vascolari: dal cuore verso l’infinito ed oltre (II)</dc:title>
  <dc:creator>Mara</dc:creator>
  <cp:lastModifiedBy>Raddino Riccardo</cp:lastModifiedBy>
  <cp:revision>202</cp:revision>
  <dcterms:created xsi:type="dcterms:W3CDTF">2012-11-11T12:25:03Z</dcterms:created>
  <dcterms:modified xsi:type="dcterms:W3CDTF">2014-10-23T14:41:02Z</dcterms:modified>
</cp:coreProperties>
</file>