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Un’ attenta anamnesi, un accurato esame obiettivo e semplici ma mirati esami ematochimici, sono atti indispensabili per favorire un rapido ed efficace percorso diagnostico che già il MMG può svolgere, con vantaggio per il paziente e risparmio per il SSN.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Evitare in modo assoluto l’uso di corticosteroidi che, favorendo una  momentanea regressione del linfonodo, possono determinare un ritardo nella formulazione della diagnosi.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 custT="1"/>
      <dgm:spPr/>
      <dgm:t>
        <a:bodyPr/>
        <a:lstStyle/>
        <a:p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Il riconoscimento di uno o più segni/sintomi di “rischio” può permettere di individuare precocemente i pazienti da inviare all’esame cito/istologico ma in caso di parametri fortemente suggestivi per patologia linfoproliferativa è buona norma indirizzare il paziente allo Specialista.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Nei casi in cui manchino segni/sintomi sospetti per neoplasia, può essere ragionevole un atteggiamento attendista di osservazione di 3-4 settimane. 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8EA9E42-3938-7448-A42F-1618758C5955}">
      <dgm:prSet custT="1"/>
      <dgm:spPr>
        <a:solidFill>
          <a:srgbClr val="00CCFF"/>
        </a:solidFill>
      </dgm:spPr>
      <dgm:t>
        <a:bodyPr/>
        <a:lstStyle/>
        <a:p>
          <a:r>
            <a:rPr lang="it-IT" sz="3600" b="1" dirty="0" smtClean="0"/>
            <a:t>5</a:t>
          </a:r>
          <a:endParaRPr lang="it-IT" sz="3600" b="1" dirty="0"/>
        </a:p>
      </dgm:t>
    </dgm:pt>
    <dgm:pt modelId="{77641632-1960-4F40-A7CA-BF55A833BECD}" type="parTrans" cxnId="{C236D84C-6B4F-854E-B24B-99D6FC418B20}">
      <dgm:prSet/>
      <dgm:spPr/>
      <dgm:t>
        <a:bodyPr/>
        <a:lstStyle/>
        <a:p>
          <a:endParaRPr lang="it-IT"/>
        </a:p>
      </dgm:t>
    </dgm:pt>
    <dgm:pt modelId="{2ECC006F-8CB4-E444-A64D-E14B98140D63}" type="sibTrans" cxnId="{C236D84C-6B4F-854E-B24B-99D6FC418B20}">
      <dgm:prSet/>
      <dgm:spPr/>
      <dgm:t>
        <a:bodyPr/>
        <a:lstStyle/>
        <a:p>
          <a:endParaRPr lang="it-IT"/>
        </a:p>
      </dgm:t>
    </dgm:pt>
    <dgm:pt modelId="{DC265933-CD18-554F-AB3E-49300213CC1F}">
      <dgm:prSet custT="1"/>
      <dgm:spPr>
        <a:solidFill>
          <a:srgbClr val="00CCFF"/>
        </a:solidFill>
      </dgm:spPr>
      <dgm:t>
        <a:bodyPr/>
        <a:lstStyle/>
        <a:p>
          <a:r>
            <a:rPr lang="it-IT" sz="3200" b="1" dirty="0" smtClean="0"/>
            <a:t>6</a:t>
          </a:r>
          <a:endParaRPr lang="it-IT" sz="3200" b="1" dirty="0"/>
        </a:p>
      </dgm:t>
    </dgm:pt>
    <dgm:pt modelId="{37E64636-FB50-9F4F-910C-7463362ED9FE}" type="parTrans" cxnId="{50D74CA2-2703-E549-87CE-D7801393C6C7}">
      <dgm:prSet/>
      <dgm:spPr/>
      <dgm:t>
        <a:bodyPr/>
        <a:lstStyle/>
        <a:p>
          <a:endParaRPr lang="it-IT"/>
        </a:p>
      </dgm:t>
    </dgm:pt>
    <dgm:pt modelId="{13FB9E16-B1EE-A348-AAAD-D29A199C3CED}" type="sibTrans" cxnId="{50D74CA2-2703-E549-87CE-D7801393C6C7}">
      <dgm:prSet/>
      <dgm:spPr/>
      <dgm:t>
        <a:bodyPr/>
        <a:lstStyle/>
        <a:p>
          <a:endParaRPr lang="it-IT"/>
        </a:p>
      </dgm:t>
    </dgm:pt>
    <dgm:pt modelId="{AC8FA18C-7B9D-D94C-AB61-8C6AEB6F99E0}">
      <dgm:prSet custT="1"/>
      <dgm:spPr/>
      <dgm:t>
        <a:bodyPr/>
        <a:lstStyle/>
        <a:p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L’Ecografia, nel caso di una </a:t>
          </a:r>
          <a:r>
            <a:rPr lang="it-IT" sz="1300" b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linfoadenopatia</a:t>
          </a:r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</a:t>
          </a:r>
          <a:r>
            <a:rPr lang="it-IT" sz="1300" b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polistazionale</a:t>
          </a:r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, ha un ruolo nella valutazione delle caratteristiche morfologiche/strutturali del linfonodo “sospetto” . Essa può altresì aiutare a confermare la natura linfonodale della neoformazione e ad evidenziarne la presenza di alterazioni suggestive per patologia infiammatoria o neoplastica pur nell'ambito di variabilità.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AF5CBE9-B94B-D149-9FA2-2C1DF8898BDF}" type="parTrans" cxnId="{B132415D-2192-5242-8B14-81FEC779B4CB}">
      <dgm:prSet/>
      <dgm:spPr/>
      <dgm:t>
        <a:bodyPr/>
        <a:lstStyle/>
        <a:p>
          <a:endParaRPr lang="it-IT"/>
        </a:p>
      </dgm:t>
    </dgm:pt>
    <dgm:pt modelId="{063A284E-F9EA-C04C-A362-12A845EF97CC}" type="sibTrans" cxnId="{B132415D-2192-5242-8B14-81FEC779B4CB}">
      <dgm:prSet/>
      <dgm:spPr/>
      <dgm:t>
        <a:bodyPr/>
        <a:lstStyle/>
        <a:p>
          <a:endParaRPr lang="it-IT"/>
        </a:p>
      </dgm:t>
    </dgm:pt>
    <dgm:pt modelId="{C28E5847-7A17-974C-8D16-3354EBCAC443}">
      <dgm:prSet custT="1"/>
      <dgm:spPr/>
      <dgm:t>
        <a:bodyPr/>
        <a:lstStyle/>
        <a:p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La PET non è un'indagine di primo livello ma rappresenta un valido supporto nella </a:t>
          </a:r>
          <a:r>
            <a:rPr lang="it-IT" sz="1300" b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stadiazione</a:t>
          </a:r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e valutazione della risposta alla terapia della patologia neoplastica, specie nei Linfomi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9C62DFB7-3E09-A046-B762-131887CC4096}" type="parTrans" cxnId="{024622DB-B217-294F-B427-895F1BBECEF8}">
      <dgm:prSet/>
      <dgm:spPr/>
      <dgm:t>
        <a:bodyPr/>
        <a:lstStyle/>
        <a:p>
          <a:endParaRPr lang="it-IT"/>
        </a:p>
      </dgm:t>
    </dgm:pt>
    <dgm:pt modelId="{374055C1-E584-1241-A995-530F76DC0987}" type="sibTrans" cxnId="{024622DB-B217-294F-B427-895F1BBECEF8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4AEFD6-2A71-6444-9B7D-A3F5300017AE}" type="pres">
      <dgm:prSet presAssocID="{B5FBAB14-709E-6046-8227-C5EBEFE144DF}" presName="sp" presStyleCnt="0"/>
      <dgm:spPr/>
    </dgm:pt>
    <dgm:pt modelId="{58AF0244-E470-AF4E-94CA-8E7433A4BB94}" type="pres">
      <dgm:prSet presAssocID="{88EA9E42-3938-7448-A42F-1618758C5955}" presName="composite" presStyleCnt="0"/>
      <dgm:spPr/>
    </dgm:pt>
    <dgm:pt modelId="{7FD4ED21-1220-C349-8D97-B9ED0728D9D7}" type="pres">
      <dgm:prSet presAssocID="{88EA9E42-3938-7448-A42F-1618758C595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E59A24-6867-4B4F-83F1-E04BE749370A}" type="pres">
      <dgm:prSet presAssocID="{88EA9E42-3938-7448-A42F-1618758C595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E6607A-B143-F047-B8CD-66DC79CC5D85}" type="pres">
      <dgm:prSet presAssocID="{2ECC006F-8CB4-E444-A64D-E14B98140D63}" presName="sp" presStyleCnt="0"/>
      <dgm:spPr/>
    </dgm:pt>
    <dgm:pt modelId="{E693F821-D22F-7245-859C-E5360B3DFB01}" type="pres">
      <dgm:prSet presAssocID="{DC265933-CD18-554F-AB3E-49300213CC1F}" presName="composite" presStyleCnt="0"/>
      <dgm:spPr/>
    </dgm:pt>
    <dgm:pt modelId="{B192CFC2-4BE0-1046-948D-1143186D7CA8}" type="pres">
      <dgm:prSet presAssocID="{DC265933-CD18-554F-AB3E-49300213CC1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9D7CBA-B78B-3E43-87BB-064BFD55D5A9}" type="pres">
      <dgm:prSet presAssocID="{DC265933-CD18-554F-AB3E-49300213CC1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7EC5BFD-C11E-482B-989A-CFCF0F71ED8B}" type="presOf" srcId="{E1BFDECB-B5AA-5B42-B0D9-5495E9F87448}" destId="{F5DAF114-CBF2-6C42-A815-A4131FDC3DFB}" srcOrd="0" destOrd="0" presId="urn:microsoft.com/office/officeart/2005/8/layout/chevron2"/>
    <dgm:cxn modelId="{5125B4FC-2581-4C03-BC62-8F7C8CF5BA1E}" type="presOf" srcId="{922FFC4C-6A2D-9A44-804C-E2E5705726AC}" destId="{350713BD-B27B-E948-80D9-169A97BCC1EF}" srcOrd="0" destOrd="0" presId="urn:microsoft.com/office/officeart/2005/8/layout/chevron2"/>
    <dgm:cxn modelId="{6304344F-7E88-4A26-8B5C-2D3046990A93}" type="presOf" srcId="{CC0C5F87-9E09-F44A-9FE4-783D1ECA91D7}" destId="{A33AEACA-D2B7-DD4F-BC66-D0A9C74BB356}" srcOrd="0" destOrd="0" presId="urn:microsoft.com/office/officeart/2005/8/layout/chevron2"/>
    <dgm:cxn modelId="{83BA2D38-71E4-4166-92A5-76B4E5DB7F11}" type="presOf" srcId="{3800E0CD-D18A-6B4E-B56D-EC77A674B61F}" destId="{AB14E9ED-0B59-3C41-BFB6-02715B144645}" srcOrd="0" destOrd="0" presId="urn:microsoft.com/office/officeart/2005/8/layout/chevron2"/>
    <dgm:cxn modelId="{C236D84C-6B4F-854E-B24B-99D6FC418B20}" srcId="{FE7C479A-06AC-4B44-BD18-E837F19107A3}" destId="{88EA9E42-3938-7448-A42F-1618758C5955}" srcOrd="4" destOrd="0" parTransId="{77641632-1960-4F40-A7CA-BF55A833BECD}" sibTransId="{2ECC006F-8CB4-E444-A64D-E14B98140D63}"/>
    <dgm:cxn modelId="{17C973B7-7759-4F51-ADF4-D85493B402DA}" type="presOf" srcId="{DC265933-CD18-554F-AB3E-49300213CC1F}" destId="{B192CFC2-4BE0-1046-948D-1143186D7CA8}" srcOrd="0" destOrd="0" presId="urn:microsoft.com/office/officeart/2005/8/layout/chevron2"/>
    <dgm:cxn modelId="{8688B8BF-E787-42F9-B945-05EE67A0361F}" type="presOf" srcId="{C28E5847-7A17-974C-8D16-3354EBCAC443}" destId="{EF9D7CBA-B78B-3E43-87BB-064BFD55D5A9}" srcOrd="0" destOrd="0" presId="urn:microsoft.com/office/officeart/2005/8/layout/chevron2"/>
    <dgm:cxn modelId="{5794BEE1-CCA5-46EF-99AB-6F3D54ED5B37}" type="presOf" srcId="{E2B49345-971D-8E42-A04A-C70453476C74}" destId="{40E24A69-73F7-6B42-B21F-2F80040FE5B1}" srcOrd="0" destOrd="0" presId="urn:microsoft.com/office/officeart/2005/8/layout/chevron2"/>
    <dgm:cxn modelId="{F3187499-D879-40B8-9FE7-D76FBEEFEEAC}" type="presOf" srcId="{AC8FA18C-7B9D-D94C-AB61-8C6AEB6F99E0}" destId="{56E59A24-6867-4B4F-83F1-E04BE749370A}" srcOrd="0" destOrd="0" presId="urn:microsoft.com/office/officeart/2005/8/layout/chevron2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024622DB-B217-294F-B427-895F1BBECEF8}" srcId="{DC265933-CD18-554F-AB3E-49300213CC1F}" destId="{C28E5847-7A17-974C-8D16-3354EBCAC443}" srcOrd="0" destOrd="0" parTransId="{9C62DFB7-3E09-A046-B762-131887CC4096}" sibTransId="{374055C1-E584-1241-A995-530F76DC0987}"/>
    <dgm:cxn modelId="{54C01F7B-9BFC-4F65-B56F-9649B5D2CDC9}" type="presOf" srcId="{FE7C479A-06AC-4B44-BD18-E837F19107A3}" destId="{8CC556F1-3902-064D-9B1D-7826AE877ED2}" srcOrd="0" destOrd="0" presId="urn:microsoft.com/office/officeart/2005/8/layout/chevron2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50D74CA2-2703-E549-87CE-D7801393C6C7}" srcId="{FE7C479A-06AC-4B44-BD18-E837F19107A3}" destId="{DC265933-CD18-554F-AB3E-49300213CC1F}" srcOrd="5" destOrd="0" parTransId="{37E64636-FB50-9F4F-910C-7463362ED9FE}" sibTransId="{13FB9E16-B1EE-A348-AAAD-D29A199C3CED}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09E794A4-6698-46AC-852B-892BEEA8B3D5}" type="presOf" srcId="{54635D34-9A8F-3040-A6D1-AC1310742952}" destId="{927D0E4D-3F6D-644B-A84D-6BDF82C790D4}" srcOrd="0" destOrd="0" presId="urn:microsoft.com/office/officeart/2005/8/layout/chevron2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0175F5C2-5D72-4008-A703-07635C2C2136}" type="presOf" srcId="{1A482E81-4384-F043-99B0-3556F969F1C4}" destId="{49A8466E-1FE7-744E-93DB-7BDD5B0612CC}" srcOrd="0" destOrd="0" presId="urn:microsoft.com/office/officeart/2005/8/layout/chevron2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02725593-1FDB-4828-B0ED-0EB58049AA59}" type="presOf" srcId="{88EA9E42-3938-7448-A42F-1618758C5955}" destId="{7FD4ED21-1220-C349-8D97-B9ED0728D9D7}" srcOrd="0" destOrd="0" presId="urn:microsoft.com/office/officeart/2005/8/layout/chevron2"/>
    <dgm:cxn modelId="{B132415D-2192-5242-8B14-81FEC779B4CB}" srcId="{88EA9E42-3938-7448-A42F-1618758C5955}" destId="{AC8FA18C-7B9D-D94C-AB61-8C6AEB6F99E0}" srcOrd="0" destOrd="0" parTransId="{3AF5CBE9-B94B-D149-9FA2-2C1DF8898BDF}" sibTransId="{063A284E-F9EA-C04C-A362-12A845EF97CC}"/>
    <dgm:cxn modelId="{3ED67722-FD8B-4C2C-B91A-FE1A887509A9}" type="presOf" srcId="{082C3A4E-F1E0-BD46-9F2B-FE77532B948D}" destId="{66BEDA6B-ED39-584D-AFF9-E78CD244A2D8}" srcOrd="0" destOrd="0" presId="urn:microsoft.com/office/officeart/2005/8/layout/chevron2"/>
    <dgm:cxn modelId="{05061608-3497-4F30-ABF1-7E1486BD2A70}" type="presParOf" srcId="{8CC556F1-3902-064D-9B1D-7826AE877ED2}" destId="{E3E038D3-8E18-EA42-AF72-11DD7CD67EA8}" srcOrd="0" destOrd="0" presId="urn:microsoft.com/office/officeart/2005/8/layout/chevron2"/>
    <dgm:cxn modelId="{7D663FEA-17CF-49B3-9719-D3DBEBE968B1}" type="presParOf" srcId="{E3E038D3-8E18-EA42-AF72-11DD7CD67EA8}" destId="{A33AEACA-D2B7-DD4F-BC66-D0A9C74BB356}" srcOrd="0" destOrd="0" presId="urn:microsoft.com/office/officeart/2005/8/layout/chevron2"/>
    <dgm:cxn modelId="{66A3FBAE-D27D-4E94-BF54-60AD7DD52EF0}" type="presParOf" srcId="{E3E038D3-8E18-EA42-AF72-11DD7CD67EA8}" destId="{350713BD-B27B-E948-80D9-169A97BCC1EF}" srcOrd="1" destOrd="0" presId="urn:microsoft.com/office/officeart/2005/8/layout/chevron2"/>
    <dgm:cxn modelId="{EEAFB90F-38D0-4753-990F-1D595644512C}" type="presParOf" srcId="{8CC556F1-3902-064D-9B1D-7826AE877ED2}" destId="{915AC809-38F8-0E4E-BD3E-2767400BDDE8}" srcOrd="1" destOrd="0" presId="urn:microsoft.com/office/officeart/2005/8/layout/chevron2"/>
    <dgm:cxn modelId="{9FA17386-2E41-4A97-8BCA-1575C26DBC04}" type="presParOf" srcId="{8CC556F1-3902-064D-9B1D-7826AE877ED2}" destId="{ABB89070-6C57-554C-B131-4B74B9AD69F3}" srcOrd="2" destOrd="0" presId="urn:microsoft.com/office/officeart/2005/8/layout/chevron2"/>
    <dgm:cxn modelId="{2AA8E0A2-26E1-4598-BA00-771D1894B26C}" type="presParOf" srcId="{ABB89070-6C57-554C-B131-4B74B9AD69F3}" destId="{40E24A69-73F7-6B42-B21F-2F80040FE5B1}" srcOrd="0" destOrd="0" presId="urn:microsoft.com/office/officeart/2005/8/layout/chevron2"/>
    <dgm:cxn modelId="{D3BA96F8-F5B6-4DB7-973F-0E694510E1DA}" type="presParOf" srcId="{ABB89070-6C57-554C-B131-4B74B9AD69F3}" destId="{AB14E9ED-0B59-3C41-BFB6-02715B144645}" srcOrd="1" destOrd="0" presId="urn:microsoft.com/office/officeart/2005/8/layout/chevron2"/>
    <dgm:cxn modelId="{8E8C9BEC-5461-43F5-BB39-3CA9591F660E}" type="presParOf" srcId="{8CC556F1-3902-064D-9B1D-7826AE877ED2}" destId="{E2A5A025-D2BF-FD4B-9D0E-069330075690}" srcOrd="3" destOrd="0" presId="urn:microsoft.com/office/officeart/2005/8/layout/chevron2"/>
    <dgm:cxn modelId="{D5CAA42C-3672-405B-99A9-9310A569783E}" type="presParOf" srcId="{8CC556F1-3902-064D-9B1D-7826AE877ED2}" destId="{80146EE5-1473-194F-B1B6-CD064E2E7C73}" srcOrd="4" destOrd="0" presId="urn:microsoft.com/office/officeart/2005/8/layout/chevron2"/>
    <dgm:cxn modelId="{A3BF05A0-5ED2-4E31-AA85-9F6E169B00A7}" type="presParOf" srcId="{80146EE5-1473-194F-B1B6-CD064E2E7C73}" destId="{66BEDA6B-ED39-584D-AFF9-E78CD244A2D8}" srcOrd="0" destOrd="0" presId="urn:microsoft.com/office/officeart/2005/8/layout/chevron2"/>
    <dgm:cxn modelId="{330384D8-E698-4921-989E-698F16AC4884}" type="presParOf" srcId="{80146EE5-1473-194F-B1B6-CD064E2E7C73}" destId="{49A8466E-1FE7-744E-93DB-7BDD5B0612CC}" srcOrd="1" destOrd="0" presId="urn:microsoft.com/office/officeart/2005/8/layout/chevron2"/>
    <dgm:cxn modelId="{CE72EDD8-23A0-4AD7-84EA-41E55A83D80B}" type="presParOf" srcId="{8CC556F1-3902-064D-9B1D-7826AE877ED2}" destId="{1052B3D2-7971-7943-9E06-86B513B37BA9}" srcOrd="5" destOrd="0" presId="urn:microsoft.com/office/officeart/2005/8/layout/chevron2"/>
    <dgm:cxn modelId="{66E0E68F-A9B1-48F7-9475-DFA433A05F27}" type="presParOf" srcId="{8CC556F1-3902-064D-9B1D-7826AE877ED2}" destId="{1979A3C7-6B83-AE48-AD16-A7BE9B28A234}" srcOrd="6" destOrd="0" presId="urn:microsoft.com/office/officeart/2005/8/layout/chevron2"/>
    <dgm:cxn modelId="{6C5496E1-1538-4BFA-847F-D858DAF22A9B}" type="presParOf" srcId="{1979A3C7-6B83-AE48-AD16-A7BE9B28A234}" destId="{F5DAF114-CBF2-6C42-A815-A4131FDC3DFB}" srcOrd="0" destOrd="0" presId="urn:microsoft.com/office/officeart/2005/8/layout/chevron2"/>
    <dgm:cxn modelId="{61CEDDB0-3666-4A54-B3DF-D79FB9477B9A}" type="presParOf" srcId="{1979A3C7-6B83-AE48-AD16-A7BE9B28A234}" destId="{927D0E4D-3F6D-644B-A84D-6BDF82C790D4}" srcOrd="1" destOrd="0" presId="urn:microsoft.com/office/officeart/2005/8/layout/chevron2"/>
    <dgm:cxn modelId="{6DB186B8-89C8-454B-BF5D-D70047D71A42}" type="presParOf" srcId="{8CC556F1-3902-064D-9B1D-7826AE877ED2}" destId="{934AEFD6-2A71-6444-9B7D-A3F5300017AE}" srcOrd="7" destOrd="0" presId="urn:microsoft.com/office/officeart/2005/8/layout/chevron2"/>
    <dgm:cxn modelId="{274F8C1A-CE27-4F0D-9B86-62FA09D44774}" type="presParOf" srcId="{8CC556F1-3902-064D-9B1D-7826AE877ED2}" destId="{58AF0244-E470-AF4E-94CA-8E7433A4BB94}" srcOrd="8" destOrd="0" presId="urn:microsoft.com/office/officeart/2005/8/layout/chevron2"/>
    <dgm:cxn modelId="{73C67C5D-AC5F-4AE8-9650-DD805D69174D}" type="presParOf" srcId="{58AF0244-E470-AF4E-94CA-8E7433A4BB94}" destId="{7FD4ED21-1220-C349-8D97-B9ED0728D9D7}" srcOrd="0" destOrd="0" presId="urn:microsoft.com/office/officeart/2005/8/layout/chevron2"/>
    <dgm:cxn modelId="{6E18A5BA-9A25-496E-8587-7F74FCBF4105}" type="presParOf" srcId="{58AF0244-E470-AF4E-94CA-8E7433A4BB94}" destId="{56E59A24-6867-4B4F-83F1-E04BE749370A}" srcOrd="1" destOrd="0" presId="urn:microsoft.com/office/officeart/2005/8/layout/chevron2"/>
    <dgm:cxn modelId="{C598F756-A990-4AEE-94A9-532252FC5CBC}" type="presParOf" srcId="{8CC556F1-3902-064D-9B1D-7826AE877ED2}" destId="{DAE6607A-B143-F047-B8CD-66DC79CC5D85}" srcOrd="9" destOrd="0" presId="urn:microsoft.com/office/officeart/2005/8/layout/chevron2"/>
    <dgm:cxn modelId="{3F44F7CF-56E0-4C32-9B4F-106A5EEEFC59}" type="presParOf" srcId="{8CC556F1-3902-064D-9B1D-7826AE877ED2}" destId="{E693F821-D22F-7245-859C-E5360B3DFB01}" srcOrd="10" destOrd="0" presId="urn:microsoft.com/office/officeart/2005/8/layout/chevron2"/>
    <dgm:cxn modelId="{E02F4FC9-2424-469C-99BE-C0E85CD9C2A2}" type="presParOf" srcId="{E693F821-D22F-7245-859C-E5360B3DFB01}" destId="{B192CFC2-4BE0-1046-948D-1143186D7CA8}" srcOrd="0" destOrd="0" presId="urn:microsoft.com/office/officeart/2005/8/layout/chevron2"/>
    <dgm:cxn modelId="{5F1F865B-BF11-4E40-B966-64E303D7D182}" type="presParOf" srcId="{E693F821-D22F-7245-859C-E5360B3DFB01}" destId="{EF9D7CBA-B78B-3E43-87BB-064BFD55D5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163084" y="166307"/>
          <a:ext cx="1087231" cy="7610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1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383753"/>
        <a:ext cx="761061" cy="326170"/>
      </dsp:txXfrm>
    </dsp:sp>
    <dsp:sp modelId="{350713BD-B27B-E948-80D9-169A97BCC1EF}">
      <dsp:nvSpPr>
        <dsp:cNvPr id="0" name=""/>
        <dsp:cNvSpPr/>
      </dsp:nvSpPr>
      <dsp:spPr>
        <a:xfrm rot="5400000">
          <a:off x="4598994" y="-3834710"/>
          <a:ext cx="707071" cy="83829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Un’ attenta anamnesi, un accurato esame obiettivo e semplici ma mirati esami ematochimici, sono atti indispensabili per favorire un rapido ed efficace percorso diagnostico che già il MMG può svolgere, con vantaggio per il paziente e risparmio per il SSN.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761061" y="37739"/>
        <a:ext cx="8348422" cy="638039"/>
      </dsp:txXfrm>
    </dsp:sp>
    <dsp:sp modelId="{40E24A69-73F7-6B42-B21F-2F80040FE5B1}">
      <dsp:nvSpPr>
        <dsp:cNvPr id="0" name=""/>
        <dsp:cNvSpPr/>
      </dsp:nvSpPr>
      <dsp:spPr>
        <a:xfrm rot="5400000">
          <a:off x="-163084" y="1157247"/>
          <a:ext cx="1087231" cy="7610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1374693"/>
        <a:ext cx="761061" cy="326170"/>
      </dsp:txXfrm>
    </dsp:sp>
    <dsp:sp modelId="{AB14E9ED-0B59-3C41-BFB6-02715B144645}">
      <dsp:nvSpPr>
        <dsp:cNvPr id="0" name=""/>
        <dsp:cNvSpPr/>
      </dsp:nvSpPr>
      <dsp:spPr>
        <a:xfrm rot="5400000">
          <a:off x="4599180" y="-2843956"/>
          <a:ext cx="706700" cy="83829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Nei casi in cui manchino segni/sintomi sospetti per neoplasia, può essere ragionevole un atteggiamento attendista di osservazione di 3-4 settimane. 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761061" y="1028661"/>
        <a:ext cx="8348440" cy="637704"/>
      </dsp:txXfrm>
    </dsp:sp>
    <dsp:sp modelId="{66BEDA6B-ED39-584D-AFF9-E78CD244A2D8}">
      <dsp:nvSpPr>
        <dsp:cNvPr id="0" name=""/>
        <dsp:cNvSpPr/>
      </dsp:nvSpPr>
      <dsp:spPr>
        <a:xfrm rot="5400000">
          <a:off x="-163084" y="2148186"/>
          <a:ext cx="1087231" cy="7610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3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2365632"/>
        <a:ext cx="761061" cy="326170"/>
      </dsp:txXfrm>
    </dsp:sp>
    <dsp:sp modelId="{49A8466E-1FE7-744E-93DB-7BDD5B0612CC}">
      <dsp:nvSpPr>
        <dsp:cNvPr id="0" name=""/>
        <dsp:cNvSpPr/>
      </dsp:nvSpPr>
      <dsp:spPr>
        <a:xfrm rot="5400000">
          <a:off x="4599180" y="-1853017"/>
          <a:ext cx="706700" cy="83829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Evitare in modo assoluto l’uso di corticosteroidi che, favorendo una  momentanea regressione del linfonodo, possono determinare un ritardo nella formulazione della diagnosi.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761061" y="2019600"/>
        <a:ext cx="8348440" cy="637704"/>
      </dsp:txXfrm>
    </dsp:sp>
    <dsp:sp modelId="{F5DAF114-CBF2-6C42-A815-A4131FDC3DFB}">
      <dsp:nvSpPr>
        <dsp:cNvPr id="0" name=""/>
        <dsp:cNvSpPr/>
      </dsp:nvSpPr>
      <dsp:spPr>
        <a:xfrm rot="5400000">
          <a:off x="-163084" y="3139125"/>
          <a:ext cx="1087231" cy="7610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4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3356571"/>
        <a:ext cx="761061" cy="326170"/>
      </dsp:txXfrm>
    </dsp:sp>
    <dsp:sp modelId="{927D0E4D-3F6D-644B-A84D-6BDF82C790D4}">
      <dsp:nvSpPr>
        <dsp:cNvPr id="0" name=""/>
        <dsp:cNvSpPr/>
      </dsp:nvSpPr>
      <dsp:spPr>
        <a:xfrm rot="5400000">
          <a:off x="4599180" y="-862077"/>
          <a:ext cx="706700" cy="83829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Il riconoscimento di uno o più segni/sintomi di “rischio” può permettere di individuare precocemente i pazienti da inviare all’esame cito/istologico ma in caso di parametri fortemente suggestivi per patologia linfoproliferativa è buona norma indirizzare il paziente allo Specialista.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761061" y="3010540"/>
        <a:ext cx="8348440" cy="637704"/>
      </dsp:txXfrm>
    </dsp:sp>
    <dsp:sp modelId="{7FD4ED21-1220-C349-8D97-B9ED0728D9D7}">
      <dsp:nvSpPr>
        <dsp:cNvPr id="0" name=""/>
        <dsp:cNvSpPr/>
      </dsp:nvSpPr>
      <dsp:spPr>
        <a:xfrm rot="5400000">
          <a:off x="-163084" y="4130065"/>
          <a:ext cx="1087231" cy="7610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5</a:t>
          </a:r>
          <a:endParaRPr lang="it-IT" sz="3600" b="1" kern="1200" dirty="0"/>
        </a:p>
      </dsp:txBody>
      <dsp:txXfrm rot="-5400000">
        <a:off x="2" y="4347511"/>
        <a:ext cx="761061" cy="326170"/>
      </dsp:txXfrm>
    </dsp:sp>
    <dsp:sp modelId="{56E59A24-6867-4B4F-83F1-E04BE749370A}">
      <dsp:nvSpPr>
        <dsp:cNvPr id="0" name=""/>
        <dsp:cNvSpPr/>
      </dsp:nvSpPr>
      <dsp:spPr>
        <a:xfrm rot="5400000">
          <a:off x="4599180" y="128861"/>
          <a:ext cx="706700" cy="83829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L’Ecografia, nel caso di una </a:t>
          </a:r>
          <a:r>
            <a:rPr lang="it-IT" sz="1300" b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linfoadenopatia</a:t>
          </a: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</a:t>
          </a:r>
          <a:r>
            <a:rPr lang="it-IT" sz="1300" b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polistazionale</a:t>
          </a: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, ha un ruolo nella valutazione delle caratteristiche morfologiche/strutturali del linfonodo “sospetto” . Essa può altresì aiutare a confermare la natura linfonodale della neoformazione e ad evidenziarne la presenza di alterazioni suggestive per patologia infiammatoria o neoplastica pur nell'ambito di variabilità.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761061" y="4001478"/>
        <a:ext cx="8348440" cy="637704"/>
      </dsp:txXfrm>
    </dsp:sp>
    <dsp:sp modelId="{B192CFC2-4BE0-1046-948D-1143186D7CA8}">
      <dsp:nvSpPr>
        <dsp:cNvPr id="0" name=""/>
        <dsp:cNvSpPr/>
      </dsp:nvSpPr>
      <dsp:spPr>
        <a:xfrm rot="5400000">
          <a:off x="-163084" y="5121004"/>
          <a:ext cx="1087231" cy="7610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6</a:t>
          </a:r>
          <a:endParaRPr lang="it-IT" sz="3200" b="1" kern="1200" dirty="0"/>
        </a:p>
      </dsp:txBody>
      <dsp:txXfrm rot="-5400000">
        <a:off x="2" y="5338450"/>
        <a:ext cx="761061" cy="326170"/>
      </dsp:txXfrm>
    </dsp:sp>
    <dsp:sp modelId="{EF9D7CBA-B78B-3E43-87BB-064BFD55D5A9}">
      <dsp:nvSpPr>
        <dsp:cNvPr id="0" name=""/>
        <dsp:cNvSpPr/>
      </dsp:nvSpPr>
      <dsp:spPr>
        <a:xfrm rot="5400000">
          <a:off x="4599180" y="1119800"/>
          <a:ext cx="706700" cy="83829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La PET non è un'indagine di primo livello ma rappresenta un valido supporto nella </a:t>
          </a:r>
          <a:r>
            <a:rPr lang="it-IT" sz="1300" b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stadiazione</a:t>
          </a: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e valutazione della risposta alla terapia della patologia neoplastica, specie nei Linfomi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761061" y="4992417"/>
        <a:ext cx="8348440" cy="63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CD350-EAF5-445F-9C4C-356AE81C1D64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3C2D6-1E05-4C0C-BD23-8EB921210F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78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0163" y="803275"/>
            <a:ext cx="4257675" cy="319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43" y="4347099"/>
            <a:ext cx="5028871" cy="3849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3275"/>
            <a:ext cx="4257675" cy="3192463"/>
          </a:xfrm>
          <a:ln/>
        </p:spPr>
      </p:sp>
      <p:sp>
        <p:nvSpPr>
          <p:cNvPr id="1536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3743" y="4347099"/>
            <a:ext cx="5028871" cy="3849950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3275"/>
            <a:ext cx="4257675" cy="3192463"/>
          </a:xfrm>
          <a:ln/>
        </p:spPr>
      </p:sp>
      <p:sp>
        <p:nvSpPr>
          <p:cNvPr id="184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3743" y="4347099"/>
            <a:ext cx="5028871" cy="3849950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0C92-8D03-4C48-8C14-88A1BF8F61FF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7422-3FDE-4A51-B98A-75CB77EB6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0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0C92-8D03-4C48-8C14-88A1BF8F61FF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7422-3FDE-4A51-B98A-75CB77EB6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95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0C92-8D03-4C48-8C14-88A1BF8F61FF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7422-3FDE-4A51-B98A-75CB77EB6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25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0C92-8D03-4C48-8C14-88A1BF8F61FF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7422-3FDE-4A51-B98A-75CB77EB6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37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0C92-8D03-4C48-8C14-88A1BF8F61FF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7422-3FDE-4A51-B98A-75CB77EB6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07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0C92-8D03-4C48-8C14-88A1BF8F61FF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7422-3FDE-4A51-B98A-75CB77EB6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9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0C92-8D03-4C48-8C14-88A1BF8F61FF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7422-3FDE-4A51-B98A-75CB77EB6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30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0C92-8D03-4C48-8C14-88A1BF8F61FF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7422-3FDE-4A51-B98A-75CB77EB6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06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0C92-8D03-4C48-8C14-88A1BF8F61FF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7422-3FDE-4A51-B98A-75CB77EB6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75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0C92-8D03-4C48-8C14-88A1BF8F61FF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7422-3FDE-4A51-B98A-75CB77EB6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43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0C92-8D03-4C48-8C14-88A1BF8F61FF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7422-3FDE-4A51-B98A-75CB77EB6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13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0C92-8D03-4C48-8C14-88A1BF8F61FF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7422-3FDE-4A51-B98A-75CB77EB6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52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66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1506" name="Picture 2" descr="campopiano  linfoma splenic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3" y="914400"/>
            <a:ext cx="3485591" cy="487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lesioni spleni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"/>
          <a:stretch>
            <a:fillRect/>
          </a:stretch>
        </p:blipFill>
        <p:spPr bwMode="auto">
          <a:xfrm>
            <a:off x="3797668" y="873126"/>
            <a:ext cx="5276005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252019" y="44451"/>
            <a:ext cx="1630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b="1" baseline="30000" dirty="0">
                <a:solidFill>
                  <a:srgbClr val="FFFFFF"/>
                </a:solidFill>
                <a:latin typeface="Comic Sans MS" charset="0"/>
              </a:rPr>
              <a:t>18</a:t>
            </a:r>
            <a:r>
              <a:rPr lang="it-IT" b="1" dirty="0">
                <a:solidFill>
                  <a:srgbClr val="FFFFFF"/>
                </a:solidFill>
                <a:latin typeface="Comic Sans MS" charset="0"/>
              </a:rPr>
              <a:t>FDG – LNH</a:t>
            </a:r>
          </a:p>
          <a:p>
            <a:pPr algn="ctr">
              <a:buClrTx/>
              <a:buSzTx/>
              <a:buFontTx/>
              <a:buNone/>
            </a:pPr>
            <a:r>
              <a:rPr lang="it-IT" b="1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it-IT" b="1" dirty="0" err="1">
                <a:solidFill>
                  <a:srgbClr val="FFFFFF"/>
                </a:solidFill>
                <a:latin typeface="Comic Sans MS" charset="0"/>
              </a:rPr>
              <a:t>stadiazione</a:t>
            </a:r>
            <a:r>
              <a:rPr lang="it-IT" b="1" dirty="0">
                <a:solidFill>
                  <a:srgbClr val="FFFFFF"/>
                </a:solidFill>
                <a:latin typeface="Comic Sans MS" charset="0"/>
              </a:rPr>
              <a:t> </a:t>
            </a:r>
            <a:endParaRPr lang="en-GB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25419" y="6021389"/>
            <a:ext cx="1965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latin typeface="Comic Sans MS" charset="0"/>
              </a:rPr>
              <a:t>Immagine MIP</a:t>
            </a:r>
            <a:endParaRPr lang="en-GB" sz="2000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74631" y="6010276"/>
            <a:ext cx="20598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latin typeface="Comic Sans MS" charset="0"/>
              </a:rPr>
              <a:t>Sezione assiale</a:t>
            </a:r>
            <a:endParaRPr lang="en-GB" sz="2000" b="1" dirty="0">
              <a:solidFill>
                <a:srgbClr val="FFFFFF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2530" name="Picture 2" descr="campopiano  linfoma splenic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6" y="836613"/>
            <a:ext cx="3211608" cy="449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ampopiano linfom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49" y="525463"/>
            <a:ext cx="485404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ampopiano linfoma splen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49" y="3733800"/>
            <a:ext cx="4854042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06552" y="219075"/>
            <a:ext cx="3209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b="1" baseline="30000" dirty="0">
                <a:solidFill>
                  <a:srgbClr val="FFFFFF"/>
                </a:solidFill>
                <a:latin typeface="Comic Sans MS" charset="0"/>
              </a:rPr>
              <a:t>18</a:t>
            </a:r>
            <a:r>
              <a:rPr lang="it-IT" b="1" dirty="0">
                <a:solidFill>
                  <a:srgbClr val="FFFFFF"/>
                </a:solidFill>
                <a:latin typeface="Comic Sans MS" charset="0"/>
              </a:rPr>
              <a:t>FDG – LNH - </a:t>
            </a:r>
            <a:r>
              <a:rPr lang="it-IT" b="1" dirty="0" err="1">
                <a:solidFill>
                  <a:srgbClr val="FFFFFF"/>
                </a:solidFill>
                <a:latin typeface="Comic Sans MS" charset="0"/>
              </a:rPr>
              <a:t>stadiazione</a:t>
            </a:r>
            <a:endParaRPr lang="en-GB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209439" y="6407151"/>
            <a:ext cx="2254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latin typeface="Comic Sans MS" charset="0"/>
              </a:rPr>
              <a:t>Sezione coronale</a:t>
            </a:r>
            <a:endParaRPr lang="en-GB" sz="2000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036139" y="17464"/>
            <a:ext cx="24239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latin typeface="Comic Sans MS" charset="0"/>
              </a:rPr>
              <a:t>Sezione  sagittale</a:t>
            </a:r>
            <a:endParaRPr lang="en-GB" sz="2000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74709" y="5589589"/>
            <a:ext cx="27002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FFFF"/>
                </a:solidFill>
                <a:latin typeface="Comic Sans MS" charset="0"/>
              </a:rPr>
              <a:t>Variazione della </a:t>
            </a:r>
          </a:p>
          <a:p>
            <a:r>
              <a:rPr lang="it-IT" dirty="0" err="1">
                <a:solidFill>
                  <a:srgbClr val="FFFFFF"/>
                </a:solidFill>
                <a:latin typeface="Comic Sans MS" charset="0"/>
              </a:rPr>
              <a:t>stadiazione</a:t>
            </a:r>
            <a:r>
              <a:rPr lang="it-IT" dirty="0">
                <a:solidFill>
                  <a:srgbClr val="FFFFFF"/>
                </a:solidFill>
                <a:latin typeface="Comic Sans MS" charset="0"/>
              </a:rPr>
              <a:t> nel 8 – 40%</a:t>
            </a:r>
          </a:p>
        </p:txBody>
      </p:sp>
    </p:spTree>
    <p:extLst>
      <p:ext uri="{BB962C8B-B14F-4D97-AF65-F5344CB8AC3E}">
        <p14:creationId xmlns:p14="http://schemas.microsoft.com/office/powerpoint/2010/main" val="21702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3554" name="Picture 2" descr="LNH alto grado ribatezz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r="5252"/>
          <a:stretch>
            <a:fillRect/>
          </a:stretch>
        </p:blipFill>
        <p:spPr bwMode="auto">
          <a:xfrm>
            <a:off x="518663" y="1066801"/>
            <a:ext cx="3189631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ribatezzato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1492" r="6093" b="9671"/>
          <a:stretch>
            <a:fillRect/>
          </a:stretch>
        </p:blipFill>
        <p:spPr bwMode="auto">
          <a:xfrm>
            <a:off x="4306075" y="1052513"/>
            <a:ext cx="3456288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62668" y="274638"/>
            <a:ext cx="838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  <a:r>
              <a:rPr lang="it-IT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FDG</a:t>
            </a:r>
            <a:endParaRPr lang="en-GB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199052" y="122239"/>
            <a:ext cx="40440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LNH aggressivo – Stadio III B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Risposta alla terapia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027812" y="6162676"/>
            <a:ext cx="1560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stadiazione</a:t>
            </a:r>
            <a:endParaRPr lang="en-GB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62818" y="6092826"/>
            <a:ext cx="2518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dopo 6 cicli di PCT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-163498" y="230189"/>
            <a:ext cx="44294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FDG – LH – risposta alla terapia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pic>
        <p:nvPicPr>
          <p:cNvPr id="29704" name="Picture 8" descr="linf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4428" r="57181" b="45288"/>
          <a:stretch>
            <a:fillRect/>
          </a:stretch>
        </p:blipFill>
        <p:spPr bwMode="auto">
          <a:xfrm>
            <a:off x="849787" y="736600"/>
            <a:ext cx="8027556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linf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60451" r="57181" b="10095"/>
          <a:stretch>
            <a:fillRect/>
          </a:stretch>
        </p:blipFill>
        <p:spPr bwMode="auto">
          <a:xfrm>
            <a:off x="849787" y="3843339"/>
            <a:ext cx="8027556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714226" y="6118225"/>
            <a:ext cx="15259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Comic Sans MS" charset="0"/>
              </a:rPr>
              <a:t>dopo terapia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780158" y="3116263"/>
            <a:ext cx="9288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latin typeface="Comic Sans MS" charset="0"/>
              </a:rPr>
              <a:t> </a:t>
            </a:r>
            <a:r>
              <a:rPr lang="it-IT">
                <a:solidFill>
                  <a:srgbClr val="FF0000"/>
                </a:solidFill>
                <a:latin typeface="Comic Sans MS" charset="0"/>
              </a:rPr>
              <a:t>basale</a:t>
            </a:r>
          </a:p>
        </p:txBody>
      </p:sp>
    </p:spTree>
    <p:extLst>
      <p:ext uri="{BB962C8B-B14F-4D97-AF65-F5344CB8AC3E}">
        <p14:creationId xmlns:p14="http://schemas.microsoft.com/office/powerpoint/2010/main" val="34520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4578" name="Picture 2" descr="violini francesco massa mediastinica resid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5" y="990601"/>
            <a:ext cx="7403402" cy="49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57447" y="246064"/>
            <a:ext cx="908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FDG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06884" y="311150"/>
            <a:ext cx="58657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LH stadio IIA – dopo 6 cicli di chemioterapia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700941" y="6165851"/>
            <a:ext cx="184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endParaRPr lang="it-IT" sz="2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295015" y="6086476"/>
            <a:ext cx="61642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Intensa captazione  della massa residua alla TC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10063" y="238125"/>
            <a:ext cx="79128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3600" b="1" baseline="300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18</a:t>
            </a:r>
            <a:r>
              <a:rPr lang="it-IT" sz="36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FDG-PET nei linfomi: risposta alla terapia</a:t>
            </a:r>
            <a:endParaRPr lang="en-GB" sz="3600" b="1" dirty="0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5603" name="Picture 3" descr="App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4982" r="3726" b="21089"/>
          <a:stretch>
            <a:fillRect/>
          </a:stretch>
        </p:blipFill>
        <p:spPr bwMode="auto">
          <a:xfrm>
            <a:off x="4572733" y="1052513"/>
            <a:ext cx="4149304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App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 b="19124"/>
          <a:stretch>
            <a:fillRect/>
          </a:stretch>
        </p:blipFill>
        <p:spPr bwMode="auto">
          <a:xfrm>
            <a:off x="351636" y="1052514"/>
            <a:ext cx="3867995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14253" y="4797426"/>
            <a:ext cx="281308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>
                <a:latin typeface="Comic Sans MS" charset="0"/>
              </a:rPr>
              <a:t>LH: sopravvivenza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>
                <a:latin typeface="Comic Sans MS" charset="0"/>
              </a:rPr>
              <a:t>in 60 P. valutati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>
                <a:latin typeface="Comic Sans MS" charset="0"/>
              </a:rPr>
              <a:t> al termine della terapia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 i="1">
                <a:latin typeface="Comic Sans MS" charset="0"/>
              </a:rPr>
              <a:t>Spaepen, 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 i="1">
                <a:latin typeface="Comic Sans MS" charset="0"/>
              </a:rPr>
              <a:t>Br J Haematol - 2001</a:t>
            </a:r>
            <a:endParaRPr lang="en-GB" sz="2000" b="1" i="1">
              <a:latin typeface="Comic Sans MS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46332" y="4797426"/>
            <a:ext cx="295374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>
                <a:latin typeface="Comic Sans MS" charset="0"/>
              </a:rPr>
              <a:t>LNH: sopravvivenza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>
                <a:latin typeface="Comic Sans MS" charset="0"/>
              </a:rPr>
              <a:t>in 93 P. valutati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>
                <a:latin typeface="Comic Sans MS" charset="0"/>
              </a:rPr>
              <a:t> al termine della terapia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 i="1">
                <a:latin typeface="Comic Sans MS" charset="0"/>
              </a:rPr>
              <a:t>Spaepen,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 i="1">
                <a:latin typeface="Comic Sans MS" charset="0"/>
              </a:rPr>
              <a:t> JCO - 2001</a:t>
            </a:r>
            <a:endParaRPr lang="en-GB" sz="2000" b="1" i="1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39143" y="167063"/>
            <a:ext cx="84547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36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la </a:t>
            </a:r>
            <a:r>
              <a:rPr lang="it-IT" sz="3600" b="1" baseline="300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18</a:t>
            </a:r>
            <a:r>
              <a:rPr lang="it-IT" sz="36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FDG-PET nei linfomi: </a:t>
            </a:r>
          </a:p>
          <a:p>
            <a:pPr algn="ctr">
              <a:buClrTx/>
              <a:buSzTx/>
              <a:buFontTx/>
              <a:buNone/>
            </a:pPr>
            <a:r>
              <a:rPr lang="it-IT" sz="36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Valutazione precoce della risposta alla terapia</a:t>
            </a:r>
            <a:endParaRPr lang="en-GB" sz="3600" b="1" dirty="0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39143" y="1700214"/>
            <a:ext cx="8454734" cy="483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)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in corso di chemioterapia (</a:t>
            </a:r>
            <a:r>
              <a:rPr lang="it-IT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early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response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) per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valutazione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della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chemiosensibilità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individuale dopo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il 1° o 2° ciclo in P. con LH e LNH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	ad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alto grado </a:t>
            </a:r>
          </a:p>
          <a:p>
            <a:pPr>
              <a:buClrTx/>
              <a:buSzTx/>
              <a:buFontTx/>
              <a:buNone/>
            </a:pPr>
            <a:endParaRPr lang="it-IT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 la negativizzazione precoce della PET è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secondo alcuni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autori indice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di ottima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risposta al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trattamento e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di minore incidenza di successive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	recidive </a:t>
            </a:r>
            <a:endParaRPr lang="it-IT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pPr>
              <a:buClrTx/>
              <a:buSzTx/>
              <a:buFontTx/>
              <a:buNone/>
            </a:pPr>
            <a:endParaRPr lang="it-IT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 in corso numerosi studi nazionali e internazionali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per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valutare eventuale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	variazioni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della strategia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terapeutica in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base al risultato della PET ad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interim</a:t>
            </a:r>
            <a:endParaRPr lang="it-IT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341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7650" name="Picture 2" descr="VISINO PRE POST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3" t="63484" r="48930" b="5220"/>
          <a:stretch>
            <a:fillRect/>
          </a:stretch>
        </p:blipFill>
        <p:spPr bwMode="auto">
          <a:xfrm>
            <a:off x="4704596" y="836614"/>
            <a:ext cx="4032092" cy="48974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VISINO PRE POST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9" t="11597" r="48967" b="55949"/>
          <a:stretch>
            <a:fillRect/>
          </a:stretch>
        </p:blipFill>
        <p:spPr bwMode="auto">
          <a:xfrm>
            <a:off x="458593" y="836614"/>
            <a:ext cx="3972020" cy="48974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90527" y="169864"/>
            <a:ext cx="31697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PET – </a:t>
            </a:r>
            <a:r>
              <a:rPr lang="it-IT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FDG          LH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520102" y="6037264"/>
            <a:ext cx="1560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stadiazione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291365" y="6037264"/>
            <a:ext cx="27369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dopo 2° ciclo di PCT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8674" name="Picture 2" descr="come v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6" t="748" r="51619" b="59659"/>
          <a:stretch>
            <a:fillRect/>
          </a:stretch>
        </p:blipFill>
        <p:spPr bwMode="auto">
          <a:xfrm>
            <a:off x="4572734" y="1066800"/>
            <a:ext cx="353687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ome v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57539" r="50517" b="2519"/>
          <a:stretch>
            <a:fillRect/>
          </a:stretch>
        </p:blipFill>
        <p:spPr bwMode="auto">
          <a:xfrm>
            <a:off x="562617" y="1066800"/>
            <a:ext cx="367459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19317" y="311150"/>
            <a:ext cx="1677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FDG  LNH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489333" y="6113464"/>
            <a:ext cx="1560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stadiazione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977824" y="6102351"/>
            <a:ext cx="27369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dopo 2° ciclo di PCT</a:t>
            </a: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19460" name="Picture 4" descr="LINFOMA 2"/>
          <p:cNvPicPr>
            <a:picLocks noChangeAspect="1" noChangeArrowheads="1"/>
          </p:cNvPicPr>
          <p:nvPr/>
        </p:nvPicPr>
        <p:blipFill>
          <a:blip r:embed="rId2" cstate="print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" b="6587"/>
          <a:stretch>
            <a:fillRect/>
          </a:stretch>
        </p:blipFill>
        <p:spPr bwMode="auto">
          <a:xfrm>
            <a:off x="783856" y="1120775"/>
            <a:ext cx="7709618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83856" y="260350"/>
            <a:ext cx="4845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FFFFFF"/>
                </a:solidFill>
                <a:latin typeface="Comic Sans MS" charset="0"/>
              </a:rPr>
              <a:t>18FDG - Linfoma di </a:t>
            </a:r>
            <a:r>
              <a:rPr lang="it-IT" sz="2800" dirty="0" err="1">
                <a:solidFill>
                  <a:srgbClr val="FFFFFF"/>
                </a:solidFill>
                <a:latin typeface="Comic Sans MS" charset="0"/>
              </a:rPr>
              <a:t>Hodgkin</a:t>
            </a:r>
            <a:endParaRPr lang="it-IT" sz="2800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249773" y="5564188"/>
            <a:ext cx="13999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FFFFFF"/>
                </a:solidFill>
                <a:latin typeface="Comic Sans MS" charset="0"/>
              </a:rPr>
              <a:t>stadiazione</a:t>
            </a:r>
            <a:endParaRPr lang="it-IT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727600" y="5378451"/>
            <a:ext cx="17679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FFFFFF"/>
                </a:solidFill>
                <a:latin typeface="Comic Sans MS" charset="0"/>
              </a:rPr>
              <a:t>dopo 2 cicli</a:t>
            </a:r>
          </a:p>
          <a:p>
            <a:pPr algn="ctr"/>
            <a:r>
              <a:rPr lang="it-IT">
                <a:solidFill>
                  <a:srgbClr val="FFFFFF"/>
                </a:solidFill>
                <a:latin typeface="Comic Sans MS" charset="0"/>
              </a:rPr>
              <a:t> chemioterapia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373401" y="5414964"/>
            <a:ext cx="15148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>
                <a:solidFill>
                  <a:srgbClr val="FFFFFF"/>
                </a:solidFill>
                <a:latin typeface="Comic Sans MS" charset="0"/>
              </a:rPr>
              <a:t>al termine</a:t>
            </a:r>
          </a:p>
          <a:p>
            <a:r>
              <a:rPr lang="it-IT" dirty="0">
                <a:solidFill>
                  <a:srgbClr val="FFFFFF"/>
                </a:solidFill>
                <a:latin typeface="Comic Sans MS" charset="0"/>
              </a:rPr>
              <a:t>trattamento</a:t>
            </a:r>
          </a:p>
        </p:txBody>
      </p:sp>
    </p:spTree>
    <p:extLst>
      <p:ext uri="{BB962C8B-B14F-4D97-AF65-F5344CB8AC3E}">
        <p14:creationId xmlns:p14="http://schemas.microsoft.com/office/powerpoint/2010/main" val="25158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04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773238"/>
            <a:ext cx="8229599" cy="4897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>
              <a:buFontTx/>
              <a:buNone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RACCOMANDATA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nel LH, linfoma B ad alto grado, follicolare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</a:t>
            </a:r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stadiazione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valutazione della risposta al fine trattamento 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</a:t>
            </a:r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ristadiazione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se recidiva </a:t>
            </a:r>
          </a:p>
          <a:p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PROBABILMENTE INDICATA, MA NECESSARI ALTRI DATI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valutazione precoce della risposta in LH e linfoma B alto grado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</a:t>
            </a:r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stadiazione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nei linfomi T periferici e mantellari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valutazione della risposta a fine trattamento nei linfomi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T periferici e mantellari</a:t>
            </a:r>
          </a:p>
          <a:p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NON RACCOMANDATA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follow-up dopo remissione completa</a:t>
            </a:r>
          </a:p>
          <a:p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endParaRPr lang="it-IT" sz="28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PET con </a:t>
            </a:r>
            <a:r>
              <a:rPr lang="it-IT" sz="4800" b="1" baseline="300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18</a:t>
            </a: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FDG nei linfomi </a:t>
            </a:r>
            <a:b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</a:b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indicazioni</a:t>
            </a:r>
          </a:p>
        </p:txBody>
      </p:sp>
    </p:spTree>
    <p:extLst>
      <p:ext uri="{BB962C8B-B14F-4D97-AF65-F5344CB8AC3E}">
        <p14:creationId xmlns:p14="http://schemas.microsoft.com/office/powerpoint/2010/main" val="2426461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5857" y="401638"/>
            <a:ext cx="826376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800" b="1" dirty="0">
                <a:solidFill>
                  <a:srgbClr val="00CCFF"/>
                </a:solidFill>
                <a:latin typeface="Arial Narrow"/>
                <a:cs typeface="Arial Narrow"/>
              </a:rPr>
              <a:t> </a:t>
            </a:r>
            <a:r>
              <a:rPr lang="it-IT" sz="44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PET con </a:t>
            </a:r>
            <a:r>
              <a:rPr lang="it-IT" sz="4400" b="1" baseline="300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18</a:t>
            </a:r>
            <a:r>
              <a:rPr lang="it-IT" sz="44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FDG: preparazione e modalità di esecuzione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5857" y="1979614"/>
            <a:ext cx="8263764" cy="473155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) necessario il digiuno, consigliata idratazione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se diabetico deve essere ben compensato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valore glicemia accettabile &lt; 160 mg/dl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ridotta attività fisica dal giorno precedente 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nessuna effetto collaterale alla somministrazione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P. radioattivo per 6 – 8 ore 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dose al paziente contenuta (5 – 8 </a:t>
            </a:r>
            <a:r>
              <a:rPr lang="it-IT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mSi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)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durata della scansione 10 – 20 minuti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controindicazione: gravidanza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accertata</a:t>
            </a:r>
            <a:endParaRPr lang="it-IT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174775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Line 1"/>
          <p:cNvSpPr/>
          <p:nvPr/>
        </p:nvSpPr>
        <p:spPr>
          <a:xfrm>
            <a:off x="0" y="1438200"/>
            <a:ext cx="9144000" cy="180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104" name="Line 2"/>
          <p:cNvSpPr/>
          <p:nvPr/>
        </p:nvSpPr>
        <p:spPr>
          <a:xfrm>
            <a:off x="0" y="4994280"/>
            <a:ext cx="9144000" cy="144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pic>
        <p:nvPicPr>
          <p:cNvPr id="105" name="Immagine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144360" y="1655640"/>
            <a:ext cx="2808000" cy="2744640"/>
          </a:xfrm>
          <a:prstGeom prst="rect">
            <a:avLst/>
          </a:prstGeom>
        </p:spPr>
      </p:pic>
      <p:graphicFrame>
        <p:nvGraphicFramePr>
          <p:cNvPr id="106" name="Table 3"/>
          <p:cNvGraphicFramePr/>
          <p:nvPr>
            <p:extLst>
              <p:ext uri="{D42A27DB-BD31-4B8C-83A1-F6EECF244321}">
                <p14:modId xmlns:p14="http://schemas.microsoft.com/office/powerpoint/2010/main" val="157629406"/>
              </p:ext>
            </p:extLst>
          </p:nvPr>
        </p:nvGraphicFramePr>
        <p:xfrm>
          <a:off x="2879640" y="1689120"/>
          <a:ext cx="6119640" cy="3134880"/>
        </p:xfrm>
        <a:graphic>
          <a:graphicData uri="http://schemas.openxmlformats.org/drawingml/2006/table">
            <a:tbl>
              <a:tblPr/>
              <a:tblGrid>
                <a:gridCol w="6119640"/>
              </a:tblGrid>
              <a:tr h="313488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Dott. Pagani (M. Interna – M. </a:t>
                      </a: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Mellini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 Chiari)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Tel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: 030.7102245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</a:pP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D.ssa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 Tucci (Ematologia – S. Civili BS)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Tel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: 030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. </a:t>
                      </a:r>
                      <a:r>
                        <a:rPr lang="it-IT" b="1" smtClean="0">
                          <a:solidFill>
                            <a:srgbClr val="33CC66"/>
                          </a:solidFill>
                        </a:rPr>
                        <a:t>3995438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</a:pPr>
                      <a:endParaRPr sz="1800" b="1" kern="1200" dirty="0">
                        <a:solidFill>
                          <a:srgbClr val="33CC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Dott. Di Gaspare (Radiologia – M. </a:t>
                      </a: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Mellini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 Chiari)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Tel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: 030.7102274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</a:pP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Dott. </a:t>
                      </a: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Pizzocaro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 (M. Nucleare – Poliambulanza BS)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Tel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: 030. 3518179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7" name="Table 4"/>
          <p:cNvGraphicFramePr/>
          <p:nvPr/>
        </p:nvGraphicFramePr>
        <p:xfrm>
          <a:off x="582480" y="177840"/>
          <a:ext cx="7846920" cy="998474"/>
        </p:xfrm>
        <a:graphic>
          <a:graphicData uri="http://schemas.openxmlformats.org/drawingml/2006/table">
            <a:tbl>
              <a:tblPr/>
              <a:tblGrid>
                <a:gridCol w="7846920"/>
              </a:tblGrid>
              <a:tr h="97128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sz="3200" b="1">
                          <a:solidFill>
                            <a:srgbClr val="33CC66"/>
                          </a:solidFill>
                        </a:rPr>
                        <a:t>BOLLINO VERDE...</a:t>
                      </a:r>
                      <a:endParaRPr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sz="3200" b="1">
                          <a:solidFill>
                            <a:srgbClr val="33CC66"/>
                          </a:solidFill>
                        </a:rPr>
                        <a:t>...NUOVO MODELLO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8" name="Immagine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863640" y="71280"/>
            <a:ext cx="1368000" cy="12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908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09624"/>
          </a:xfrm>
        </p:spPr>
        <p:txBody>
          <a:bodyPr>
            <a:normAutofit/>
          </a:bodyPr>
          <a:lstStyle/>
          <a:p>
            <a:r>
              <a:rPr lang="it-IT" sz="3600" b="1" u="sng" dirty="0" smtClean="0">
                <a:latin typeface="Arial Narrow"/>
                <a:cs typeface="Arial Narrow"/>
              </a:rPr>
              <a:t>TAKE HOME MESSAGES:</a:t>
            </a:r>
            <a:endParaRPr lang="it-IT" sz="3600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665325378"/>
              </p:ext>
            </p:extLst>
          </p:nvPr>
        </p:nvGraphicFramePr>
        <p:xfrm>
          <a:off x="0" y="809627"/>
          <a:ext cx="9144000" cy="604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2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01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2162"/>
          </a:xfrm>
        </p:spPr>
        <p:txBody>
          <a:bodyPr/>
          <a:lstStyle/>
          <a:p>
            <a:r>
              <a:rPr lang="it-IT" dirty="0" smtClean="0"/>
              <a:t>POSSIBILI ITER DIAGNOSTICI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95450" y="1197917"/>
            <a:ext cx="550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Inquadramento clinico della lesione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09874" y="2300585"/>
            <a:ext cx="323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Esami di laboratorio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695574" y="3372445"/>
            <a:ext cx="360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Valutazione ecografica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851" y="5039409"/>
            <a:ext cx="176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RX Torace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243636" y="5039409"/>
            <a:ext cx="231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TC Total body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819651" y="6124575"/>
            <a:ext cx="169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Bookman Old Style" pitchFamily="18" charset="0"/>
              </a:rPr>
              <a:t>Follow</a:t>
            </a:r>
            <a:r>
              <a:rPr lang="it-IT" sz="2400" dirty="0" smtClean="0">
                <a:latin typeface="Bookman Old Style" pitchFamily="18" charset="0"/>
              </a:rPr>
              <a:t> up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871787" y="4623910"/>
            <a:ext cx="200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Bookman Old Style" pitchFamily="18" charset="0"/>
              </a:rPr>
              <a:t>Agoaspirato</a:t>
            </a:r>
            <a:r>
              <a:rPr lang="it-IT" sz="2400" dirty="0" smtClean="0">
                <a:latin typeface="Bookman Old Style" pitchFamily="18" charset="0"/>
              </a:rPr>
              <a:t> </a:t>
            </a:r>
            <a:r>
              <a:rPr lang="it-IT" sz="2400" dirty="0" err="1" smtClean="0">
                <a:latin typeface="Bookman Old Style" pitchFamily="18" charset="0"/>
              </a:rPr>
              <a:t>ecoguidato</a:t>
            </a:r>
            <a:endParaRPr lang="it-IT" sz="2400" dirty="0" smtClean="0">
              <a:latin typeface="Bookman Old Style" pitchFamily="18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4257675" y="1640532"/>
            <a:ext cx="0" cy="759768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4257675" y="2743200"/>
            <a:ext cx="0" cy="759768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866775" y="1659582"/>
            <a:ext cx="2495550" cy="3379827"/>
          </a:xfrm>
          <a:prstGeom prst="straightConnector1">
            <a:avLst/>
          </a:prstGeom>
          <a:ln w="38100">
            <a:miter lim="800000"/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3876675" y="3864142"/>
            <a:ext cx="0" cy="759768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5343525" y="3834110"/>
            <a:ext cx="142875" cy="2290465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857875" y="3864142"/>
            <a:ext cx="1028700" cy="1175267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H="1">
            <a:off x="1695450" y="3834110"/>
            <a:ext cx="1552575" cy="1205299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10" idx="1"/>
            <a:endCxn id="11" idx="2"/>
          </p:cNvCxnSpPr>
          <p:nvPr/>
        </p:nvCxnSpPr>
        <p:spPr>
          <a:xfrm flipH="1" flipV="1">
            <a:off x="3876675" y="5454907"/>
            <a:ext cx="942976" cy="900501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4881563" y="5075023"/>
            <a:ext cx="1362073" cy="192302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23851" y="6124575"/>
            <a:ext cx="292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Biopsia chirurgica</a:t>
            </a:r>
          </a:p>
        </p:txBody>
      </p:sp>
      <p:cxnSp>
        <p:nvCxnSpPr>
          <p:cNvPr id="42" name="Connettore 2 41"/>
          <p:cNvCxnSpPr/>
          <p:nvPr/>
        </p:nvCxnSpPr>
        <p:spPr>
          <a:xfrm flipH="1">
            <a:off x="1933575" y="5501075"/>
            <a:ext cx="1114425" cy="623500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>
            <a:endCxn id="41" idx="3"/>
          </p:cNvCxnSpPr>
          <p:nvPr/>
        </p:nvCxnSpPr>
        <p:spPr>
          <a:xfrm flipH="1">
            <a:off x="3248025" y="6355408"/>
            <a:ext cx="1571626" cy="0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flipH="1">
            <a:off x="1695450" y="3864142"/>
            <a:ext cx="1828801" cy="2260433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847981"/>
            <a:ext cx="9144000" cy="2700747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" y="2164166"/>
            <a:ext cx="9143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defRPr/>
            </a:pPr>
            <a:r>
              <a:rPr lang="it-IT" sz="5400" b="1" dirty="0" smtClean="0">
                <a:latin typeface="Arial Narrow"/>
                <a:cs typeface="Arial Narrow"/>
              </a:rPr>
              <a:t>Ed ora al medico di medicina nucleare...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84798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535250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632230" y="4673746"/>
            <a:ext cx="22627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</a:t>
            </a:r>
            <a:r>
              <a:rPr lang="it-IT" sz="3200" i="1" dirty="0" err="1" smtClean="0">
                <a:latin typeface="Arial Narrow"/>
                <a:cs typeface="Arial Narrow"/>
              </a:rPr>
              <a:t>Pizzocaro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18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94683"/>
            <a:ext cx="8229600" cy="1143000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PET (</a:t>
            </a:r>
            <a:r>
              <a:rPr lang="it-IT" sz="48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positron</a:t>
            </a: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48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emission</a:t>
            </a: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48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tomography</a:t>
            </a: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)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3607" y="1771687"/>
            <a:ext cx="8819715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utilizza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radiofarmaci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marcati con isotopi emettitori di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positroni 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il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più usato è il fluoro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desossiglucosio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F18DG,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tracciante del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metabolismo del glucosio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segue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la sua via metabolica, ma a differenza del glucosio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, una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volta penetrato nella cellula, ne rimane intrappolato.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più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la cellula ha un elevato metabolismo e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consumo di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glucosio, maggiore è la captazione del 18FDG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,caratteristica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tipica delle cellule neoplastiche</a:t>
            </a:r>
          </a:p>
          <a:p>
            <a:pPr marL="342900" indent="-342900">
              <a:buFont typeface="Arial"/>
              <a:buChar char="•"/>
            </a:pP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ma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c’è bisogno di un altro strumento diagnostico dopo TC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, RM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, eco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etc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… ?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che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informazioni aggiuntive fornisce?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quando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è utile/indispensabile?</a:t>
            </a:r>
          </a:p>
        </p:txBody>
      </p:sp>
    </p:spTree>
    <p:extLst>
      <p:ext uri="{BB962C8B-B14F-4D97-AF65-F5344CB8AC3E}">
        <p14:creationId xmlns:p14="http://schemas.microsoft.com/office/powerpoint/2010/main" val="2020859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7238" y="1557339"/>
            <a:ext cx="8302168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>
              <a:buFontTx/>
              <a:buNone/>
            </a:pPr>
            <a:r>
              <a:rPr 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</a:t>
            </a: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indagine funzionale che sfrutta alterazioni metaboliche 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che 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sono </a:t>
            </a:r>
            <a:endParaRPr lang="it-IT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indipendenti 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dai criteri morfologici</a:t>
            </a:r>
          </a:p>
          <a:p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generalmente più precoci delle alterazioni</a:t>
            </a: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morfologiche e permettono una migliore </a:t>
            </a:r>
            <a:endParaRPr lang="it-IT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caratterizzazione biologica 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dei tessuti</a:t>
            </a: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es.: differenziazione tessuto </a:t>
            </a:r>
            <a:endParaRPr lang="it-IT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	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fibrotico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/necrotico</a:t>
            </a: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	     – tumore vitale metabolicamente attivo)</a:t>
            </a: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      caratterizzazione dei linfonodi</a:t>
            </a:r>
          </a:p>
          <a:p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apparecchiature ibride PET / CT </a:t>
            </a:r>
          </a:p>
          <a:p>
            <a:r>
              <a:rPr 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</a:p>
          <a:p>
            <a:endParaRPr lang="it-IT" sz="2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14340" name="Picture 4" descr="DSC_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5" r="4759"/>
          <a:stretch>
            <a:fillRect/>
          </a:stretch>
        </p:blipFill>
        <p:spPr bwMode="auto">
          <a:xfrm>
            <a:off x="5654457" y="3252213"/>
            <a:ext cx="3257028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94683"/>
            <a:ext cx="8229600" cy="1143000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PET (</a:t>
            </a:r>
            <a:r>
              <a:rPr lang="it-IT" sz="48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positron</a:t>
            </a: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48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emission</a:t>
            </a: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48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tomography</a:t>
            </a: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40132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55745" y="656614"/>
            <a:ext cx="58729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4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la PET con </a:t>
            </a:r>
            <a:r>
              <a:rPr lang="it-IT" sz="4000" b="1" baseline="300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18</a:t>
            </a:r>
            <a:r>
              <a:rPr lang="it-IT" sz="4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FDG nei linfomi</a:t>
            </a:r>
            <a:endParaRPr lang="en-GB" sz="4000" b="1" dirty="0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25975" y="2310589"/>
            <a:ext cx="7177016" cy="3539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intensa captazione del FDG nel LH e nei LNH </a:t>
            </a:r>
          </a:p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ad alto ed intermedio grado di malignità </a:t>
            </a:r>
          </a:p>
          <a:p>
            <a:pPr>
              <a:buClrTx/>
              <a:buSzTx/>
              <a:buFontTx/>
              <a:buNone/>
            </a:pPr>
            <a:endParaRPr lang="it-IT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pPr>
              <a:buClrTx/>
              <a:buSzTx/>
              <a:buFontTx/>
              <a:buNone/>
            </a:pPr>
            <a:endParaRPr lang="it-IT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intensa captazione anche in alcuni LNH a basso </a:t>
            </a:r>
          </a:p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grado (follicolari), minore in altri (a derivazione</a:t>
            </a:r>
          </a:p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dei linfociti T periferici)</a:t>
            </a:r>
          </a:p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44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509034" y="-228600"/>
            <a:ext cx="49170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SzTx/>
              <a:buFontTx/>
              <a:buNone/>
            </a:pPr>
            <a:endParaRPr lang="it-IT" sz="2800" b="1">
              <a:solidFill>
                <a:srgbClr val="FFFFFF"/>
              </a:solidFill>
              <a:latin typeface="Arial" charset="0"/>
            </a:endParaRPr>
          </a:p>
          <a:p>
            <a:pPr algn="ctr">
              <a:buClrTx/>
              <a:buSzTx/>
              <a:buFontTx/>
              <a:buNone/>
            </a:pPr>
            <a:r>
              <a:rPr lang="it-IT" b="1" baseline="30000">
                <a:solidFill>
                  <a:srgbClr val="FFFFFF"/>
                </a:solidFill>
                <a:latin typeface="Comic Sans MS" charset="0"/>
              </a:rPr>
              <a:t>18</a:t>
            </a:r>
            <a:r>
              <a:rPr lang="it-IT" b="1">
                <a:solidFill>
                  <a:srgbClr val="FFFFFF"/>
                </a:solidFill>
                <a:latin typeface="Comic Sans MS" charset="0"/>
              </a:rPr>
              <a:t>FDG</a:t>
            </a:r>
          </a:p>
          <a:p>
            <a:pPr algn="ctr">
              <a:buClrTx/>
              <a:buSzTx/>
              <a:buFontTx/>
              <a:buNone/>
            </a:pPr>
            <a:r>
              <a:rPr lang="it-IT" b="1">
                <a:solidFill>
                  <a:srgbClr val="FFFFFF"/>
                </a:solidFill>
                <a:latin typeface="Comic Sans MS" charset="0"/>
              </a:rPr>
              <a:t>Linfoma di Hodgkin - stadiazione</a:t>
            </a:r>
          </a:p>
        </p:txBody>
      </p:sp>
      <p:pic>
        <p:nvPicPr>
          <p:cNvPr id="20483" name="Picture 3" descr="mediast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14" y="1143001"/>
            <a:ext cx="513535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o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6" y="762000"/>
            <a:ext cx="315153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 rot="10731140" flipH="1" flipV="1">
            <a:off x="1265889" y="1752600"/>
            <a:ext cx="703272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407235" y="6254751"/>
            <a:ext cx="20598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latin typeface="Comic Sans MS" charset="0"/>
              </a:rPr>
              <a:t>Sezione</a:t>
            </a:r>
            <a:r>
              <a:rPr lang="it-IT" sz="2000" b="1" dirty="0">
                <a:latin typeface="Comic Sans MS" charset="0"/>
              </a:rPr>
              <a:t> </a:t>
            </a:r>
            <a:r>
              <a:rPr lang="it-IT" sz="2000" b="1" dirty="0">
                <a:solidFill>
                  <a:srgbClr val="FFFFFF"/>
                </a:solidFill>
                <a:latin typeface="Comic Sans MS" charset="0"/>
              </a:rPr>
              <a:t>assiale</a:t>
            </a:r>
            <a:endParaRPr lang="en-GB" sz="2000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97581" y="6345239"/>
            <a:ext cx="1965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latin typeface="Comic Sans MS" charset="0"/>
              </a:rPr>
              <a:t>Immagine</a:t>
            </a:r>
            <a:r>
              <a:rPr lang="it-IT" sz="2000" b="1" dirty="0">
                <a:latin typeface="Comic Sans MS" charset="0"/>
              </a:rPr>
              <a:t> MIP</a:t>
            </a:r>
            <a:endParaRPr lang="en-GB" sz="2000" b="1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Presentazione su schermo (4:3)</PresentationFormat>
  <Paragraphs>149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standard di PowerPoint</vt:lpstr>
      <vt:lpstr>Presentazione standard di PowerPoint</vt:lpstr>
      <vt:lpstr>Presentazione standard di PowerPoint</vt:lpstr>
      <vt:lpstr>POSSIBILI ITER DIAGNOSTICI</vt:lpstr>
      <vt:lpstr>Presentazione standard di PowerPoint</vt:lpstr>
      <vt:lpstr>PET (positron emission tomography) </vt:lpstr>
      <vt:lpstr>PET (positron emission tomography)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PET con 18FDG nei linfomi  indicazioni</vt:lpstr>
      <vt:lpstr>Presentazione standard di PowerPoint</vt:lpstr>
      <vt:lpstr>Presentazione standard di PowerPoint</vt:lpstr>
      <vt:lpstr>TAKE HOME MESSAGES: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2013-10-24T10:35:11Z</dcterms:created>
  <dcterms:modified xsi:type="dcterms:W3CDTF">2013-10-24T10:35:51Z</dcterms:modified>
</cp:coreProperties>
</file>