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1" r:id="rId1"/>
  </p:sldMasterIdLst>
  <p:notesMasterIdLst>
    <p:notesMasterId r:id="rId15"/>
  </p:notesMasterIdLst>
  <p:sldIdLst>
    <p:sldId id="256" r:id="rId2"/>
    <p:sldId id="257" r:id="rId3"/>
    <p:sldId id="260" r:id="rId4"/>
    <p:sldId id="267" r:id="rId5"/>
    <p:sldId id="258" r:id="rId6"/>
    <p:sldId id="259" r:id="rId7"/>
    <p:sldId id="261" r:id="rId8"/>
    <p:sldId id="268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76"/>
    <p:restoredTop sz="94599"/>
  </p:normalViewPr>
  <p:slideViewPr>
    <p:cSldViewPr snapToGrid="0" snapToObjects="1">
      <p:cViewPr varScale="1">
        <p:scale>
          <a:sx n="106" d="100"/>
          <a:sy n="106" d="100"/>
        </p:scale>
        <p:origin x="-10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DF6DE-100A-43CA-9E9A-D587206854F3}" type="datetimeFigureOut">
              <a:rPr lang="it-IT" smtClean="0"/>
              <a:t>05/11/2016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FF786-9C50-49EA-94DD-86AD4C3E168F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Ortodeossia</a:t>
            </a:r>
            <a:r>
              <a:rPr lang="it-IT" dirty="0" smtClean="0"/>
              <a:t> e </a:t>
            </a:r>
            <a:r>
              <a:rPr lang="it-IT" dirty="0" err="1" smtClean="0"/>
              <a:t>platipnea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1FF786-9C50-49EA-94DD-86AD4C3E168F}" type="slidenum">
              <a:rPr lang="it-IT" smtClean="0"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Compromissione progressiva ed inesorabile </a:t>
            </a:r>
            <a:r>
              <a:rPr lang="it-IT" dirty="0" err="1" smtClean="0"/>
              <a:t>multiorgano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1FF786-9C50-49EA-94DD-86AD4C3E168F}" type="slidenum">
              <a:rPr lang="it-IT" smtClean="0"/>
              <a:t>8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4367273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18853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26612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80907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65226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1608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28998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7374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6604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5322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95982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37407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60614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5265425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812989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3420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2D1D1-C0FF-0D4C-93D5-D1056E9B6488}" type="datetimeFigureOut">
              <a:rPr lang="it-IT" smtClean="0"/>
              <a:pPr/>
              <a:t>05/11/2016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3EE0F14-65DD-8E49-B803-EFF34A2A60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66306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  <p:sldLayoutId id="2147483894" r:id="rId13"/>
    <p:sldLayoutId id="2147483895" r:id="rId14"/>
    <p:sldLayoutId id="2147483896" r:id="rId15"/>
    <p:sldLayoutId id="214748389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589213" y="654269"/>
            <a:ext cx="8915399" cy="2262781"/>
          </a:xfrm>
        </p:spPr>
        <p:txBody>
          <a:bodyPr>
            <a:noAutofit/>
          </a:bodyPr>
          <a:lstStyle/>
          <a:p>
            <a:pPr algn="ctr"/>
            <a:r>
              <a:rPr lang="it-IT" sz="4000" dirty="0" smtClean="0"/>
              <a:t>Paziente con cirrosi epatica: modello di gestione condivisa tra MMG e specialista epatologo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83978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69930" y="336330"/>
            <a:ext cx="9543393" cy="642182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buFont typeface="Wingdings" charset="2"/>
              <a:buChar char="Ø"/>
            </a:pPr>
            <a:r>
              <a:rPr lang="it-IT" sz="2200" b="1" dirty="0" smtClean="0"/>
              <a:t>Quali esami di controllo prescrivere?</a:t>
            </a:r>
            <a:r>
              <a:rPr lang="it-IT" sz="2200" dirty="0" smtClean="0"/>
              <a:t> Ecografia, albuminemia, </a:t>
            </a:r>
            <a:r>
              <a:rPr lang="it-IT" sz="2200" dirty="0" err="1" smtClean="0"/>
              <a:t>creatininemia</a:t>
            </a:r>
            <a:r>
              <a:rPr lang="it-IT" sz="2200" dirty="0" smtClean="0"/>
              <a:t>, </a:t>
            </a:r>
            <a:r>
              <a:rPr lang="it-IT" sz="2200" dirty="0" err="1" smtClean="0"/>
              <a:t>sodiemia</a:t>
            </a:r>
            <a:r>
              <a:rPr lang="it-IT" sz="2200" dirty="0" smtClean="0"/>
              <a:t>, potassiemia, </a:t>
            </a:r>
            <a:r>
              <a:rPr lang="it-IT" sz="2200" dirty="0" err="1" smtClean="0"/>
              <a:t>sodiuria</a:t>
            </a:r>
            <a:r>
              <a:rPr lang="it-IT" sz="2200" dirty="0" smtClean="0"/>
              <a:t> e </a:t>
            </a:r>
            <a:r>
              <a:rPr lang="it-IT" sz="2200" dirty="0" err="1" smtClean="0"/>
              <a:t>potassiuria</a:t>
            </a:r>
            <a:r>
              <a:rPr lang="it-IT" sz="2200" dirty="0" smtClean="0"/>
              <a:t> delle 24h, diuresi . Indagini da ripetere ogni 7 giorni fino al raggiungimento del compenso e successivamente ogni 1-3 mesi.</a:t>
            </a:r>
          </a:p>
          <a:p>
            <a:pPr>
              <a:lnSpc>
                <a:spcPct val="170000"/>
              </a:lnSpc>
              <a:buFont typeface="Wingdings" charset="2"/>
              <a:buChar char="Ø"/>
            </a:pPr>
            <a:r>
              <a:rPr lang="it-IT" sz="2200" b="1" dirty="0" smtClean="0"/>
              <a:t>Quando consultare lo specialista? </a:t>
            </a:r>
          </a:p>
          <a:p>
            <a:pPr>
              <a:lnSpc>
                <a:spcPct val="170000"/>
              </a:lnSpc>
              <a:buAutoNum type="arabicParenR"/>
            </a:pPr>
            <a:r>
              <a:rPr lang="it-IT" sz="2200" dirty="0" smtClean="0"/>
              <a:t>Primo scompenso ascitico per identificarne la causa</a:t>
            </a:r>
          </a:p>
          <a:p>
            <a:pPr>
              <a:lnSpc>
                <a:spcPct val="170000"/>
              </a:lnSpc>
              <a:buAutoNum type="arabicParenR"/>
            </a:pPr>
            <a:r>
              <a:rPr lang="it-IT" sz="2200" dirty="0" smtClean="0"/>
              <a:t>Scompenso resistente ai diuretici: In caso di ascite recidivante e poco responsiva ai diuretici =&gt;indicazione per la</a:t>
            </a:r>
            <a:r>
              <a:rPr lang="it-IT" sz="2200" b="1" dirty="0" smtClean="0"/>
              <a:t> </a:t>
            </a:r>
            <a:r>
              <a:rPr lang="it-IT" sz="2200" b="1" i="1" dirty="0" smtClean="0"/>
              <a:t>paracentesi</a:t>
            </a:r>
            <a:r>
              <a:rPr lang="it-IT" sz="2200" dirty="0" smtClean="0"/>
              <a:t>, eseguibile anche in ambiente domiciliare seguita dall’infusione di albumina (8g albumina/l di ascite rimossa) e diuretici. (La somministrazione di Albumina è regolata dalla nota 15 </a:t>
            </a:r>
            <a:r>
              <a:rPr lang="it-IT" sz="2200" dirty="0" err="1" smtClean="0"/>
              <a:t>dll’AIFA</a:t>
            </a:r>
            <a:r>
              <a:rPr lang="it-IT" sz="2200" dirty="0" smtClean="0"/>
              <a:t>)</a:t>
            </a:r>
          </a:p>
          <a:p>
            <a:pPr>
              <a:lnSpc>
                <a:spcPct val="170000"/>
              </a:lnSpc>
              <a:buFont typeface="Wingdings" charset="2"/>
              <a:buChar char="Ø"/>
            </a:pPr>
            <a:r>
              <a:rPr lang="it-IT" sz="2200" b="1" dirty="0" smtClean="0"/>
              <a:t>Quando ricoverare il paziente?</a:t>
            </a:r>
          </a:p>
          <a:p>
            <a:pPr>
              <a:lnSpc>
                <a:spcPct val="170000"/>
              </a:lnSpc>
              <a:buAutoNum type="arabicParenR"/>
            </a:pPr>
            <a:r>
              <a:rPr lang="it-IT" sz="2200" dirty="0" smtClean="0"/>
              <a:t>Primo scompenso ascitico</a:t>
            </a:r>
          </a:p>
          <a:p>
            <a:pPr>
              <a:lnSpc>
                <a:spcPct val="170000"/>
              </a:lnSpc>
              <a:buAutoNum type="arabicParenR"/>
            </a:pPr>
            <a:r>
              <a:rPr lang="it-IT" sz="2200" dirty="0" smtClean="0"/>
              <a:t>Necessità di esame del liquido ascitico</a:t>
            </a:r>
          </a:p>
          <a:p>
            <a:pPr>
              <a:lnSpc>
                <a:spcPct val="170000"/>
              </a:lnSpc>
              <a:buAutoNum type="arabicParenR"/>
            </a:pPr>
            <a:r>
              <a:rPr lang="it-IT" sz="2200" dirty="0" smtClean="0"/>
              <a:t>Ascite refrattaria a paracentesi</a:t>
            </a:r>
          </a:p>
          <a:p>
            <a:pPr>
              <a:lnSpc>
                <a:spcPct val="170000"/>
              </a:lnSpc>
              <a:buAutoNum type="arabicParenR"/>
            </a:pPr>
            <a:r>
              <a:rPr lang="it-IT" sz="2200" dirty="0" smtClean="0"/>
              <a:t>Peritonite spontanea batterica</a:t>
            </a:r>
          </a:p>
          <a:p>
            <a:pPr>
              <a:lnSpc>
                <a:spcPct val="170000"/>
              </a:lnSpc>
              <a:buAutoNum type="arabicParenR"/>
            </a:pPr>
            <a:r>
              <a:rPr lang="it-IT" sz="2200" dirty="0" smtClean="0"/>
              <a:t>Sindrome </a:t>
            </a:r>
            <a:r>
              <a:rPr lang="it-IT" sz="2200" dirty="0" err="1" smtClean="0"/>
              <a:t>epato</a:t>
            </a:r>
            <a:r>
              <a:rPr lang="it-IT" sz="2200" dirty="0" smtClean="0"/>
              <a:t>- renale</a:t>
            </a:r>
          </a:p>
          <a:p>
            <a:pPr>
              <a:lnSpc>
                <a:spcPct val="170000"/>
              </a:lnSpc>
              <a:buAutoNum type="arabicParenR"/>
            </a:pPr>
            <a:endParaRPr lang="it-IT" dirty="0" smtClean="0"/>
          </a:p>
          <a:p>
            <a:pPr>
              <a:lnSpc>
                <a:spcPct val="170000"/>
              </a:lnSpc>
              <a:buAutoNum type="arabicParenR"/>
            </a:pPr>
            <a:endParaRPr lang="it-IT" dirty="0" smtClean="0"/>
          </a:p>
          <a:p>
            <a:pPr marL="0" indent="0">
              <a:lnSpc>
                <a:spcPct val="170000"/>
              </a:lnSpc>
              <a:buNone/>
            </a:pPr>
            <a:endParaRPr lang="it-IT" dirty="0" smtClean="0"/>
          </a:p>
          <a:p>
            <a:pPr marL="0" indent="0">
              <a:lnSpc>
                <a:spcPct val="170000"/>
              </a:lnSpc>
              <a:buNone/>
            </a:pPr>
            <a:endParaRPr lang="it-IT" dirty="0" smtClean="0"/>
          </a:p>
          <a:p>
            <a:pPr marL="0" indent="0">
              <a:lnSpc>
                <a:spcPct val="170000"/>
              </a:lnSpc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212323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2) ENCEFALOPATIA EPATICA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460938"/>
            <a:ext cx="8915400" cy="5181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  <a:buFont typeface="Wingdings" charset="2"/>
              <a:buChar char="Ø"/>
            </a:pPr>
            <a:r>
              <a:rPr lang="it-IT" b="1" dirty="0" smtClean="0"/>
              <a:t>Identificazione cause:</a:t>
            </a:r>
            <a:r>
              <a:rPr lang="it-IT" dirty="0" smtClean="0"/>
              <a:t> Squilibri </a:t>
            </a:r>
            <a:r>
              <a:rPr lang="it-IT" dirty="0" err="1" smtClean="0"/>
              <a:t>idroelettrolitici</a:t>
            </a:r>
            <a:r>
              <a:rPr lang="it-IT" dirty="0"/>
              <a:t> </a:t>
            </a:r>
            <a:r>
              <a:rPr lang="it-IT" dirty="0" smtClean="0"/>
              <a:t>spontanei o farmaco </a:t>
            </a:r>
            <a:r>
              <a:rPr lang="it-IT" dirty="0" err="1" smtClean="0"/>
              <a:t>indotti,stipsi</a:t>
            </a:r>
            <a:r>
              <a:rPr lang="it-IT" dirty="0" smtClean="0"/>
              <a:t>, sanguinamenti gastrointestinali, infezioni (urinarie o respiratorie), sedativi del SNC, scompenso glicemico. </a:t>
            </a:r>
          </a:p>
          <a:p>
            <a:pPr>
              <a:lnSpc>
                <a:spcPct val="160000"/>
              </a:lnSpc>
              <a:buFont typeface="Wingdings" charset="2"/>
              <a:buChar char="Ø"/>
            </a:pPr>
            <a:r>
              <a:rPr lang="it-IT" b="1" dirty="0" smtClean="0"/>
              <a:t>Mai dimenticare </a:t>
            </a:r>
            <a:r>
              <a:rPr lang="it-IT" dirty="0" smtClean="0"/>
              <a:t>che l’encefalopatia è indice di malattia avanzata e riserva epatica funzionale estremamente ridotta!</a:t>
            </a:r>
          </a:p>
          <a:p>
            <a:pPr>
              <a:lnSpc>
                <a:spcPct val="160000"/>
              </a:lnSpc>
              <a:buFont typeface="Wingdings" charset="2"/>
              <a:buChar char="Ø"/>
            </a:pPr>
            <a:r>
              <a:rPr lang="it-IT" b="1" dirty="0" smtClean="0"/>
              <a:t>Trattamento domiciliare: </a:t>
            </a:r>
          </a:p>
          <a:p>
            <a:pPr>
              <a:lnSpc>
                <a:spcPct val="160000"/>
              </a:lnSpc>
              <a:buAutoNum type="arabicParenR"/>
            </a:pPr>
            <a:r>
              <a:rPr lang="it-IT" dirty="0" smtClean="0"/>
              <a:t>Trattamento della specifica causa (antibiotici, reidratazione, sospensione farmaci…)</a:t>
            </a:r>
          </a:p>
          <a:p>
            <a:pPr>
              <a:lnSpc>
                <a:spcPct val="160000"/>
              </a:lnSpc>
              <a:buAutoNum type="arabicParenR"/>
            </a:pPr>
            <a:r>
              <a:rPr lang="it-IT" dirty="0" smtClean="0"/>
              <a:t>Terapia per l’encefalopatia : </a:t>
            </a:r>
            <a:r>
              <a:rPr lang="it-IT" dirty="0" err="1" smtClean="0"/>
              <a:t>Lattulosio</a:t>
            </a:r>
            <a:r>
              <a:rPr lang="it-IT" dirty="0" smtClean="0"/>
              <a:t> per clistere ( 500ml diluito al 50% con acqua), somministrazione orale di </a:t>
            </a:r>
            <a:r>
              <a:rPr lang="it-IT" dirty="0" err="1" smtClean="0"/>
              <a:t>lattulosio</a:t>
            </a:r>
            <a:r>
              <a:rPr lang="it-IT" dirty="0" smtClean="0"/>
              <a:t> e </a:t>
            </a:r>
            <a:r>
              <a:rPr lang="it-IT" dirty="0" err="1" smtClean="0"/>
              <a:t>rifaximina</a:t>
            </a:r>
            <a:r>
              <a:rPr lang="it-IT" dirty="0" smtClean="0"/>
              <a:t> (400mg 3volte/die)</a:t>
            </a:r>
          </a:p>
          <a:p>
            <a:pPr>
              <a:lnSpc>
                <a:spcPct val="160000"/>
              </a:lnSpc>
              <a:buFont typeface="Wingdings" charset="2"/>
              <a:buChar char="Ø"/>
            </a:pPr>
            <a:r>
              <a:rPr lang="it-IT" b="1" dirty="0" smtClean="0"/>
              <a:t>Quando ricoverare il paziente:</a:t>
            </a:r>
          </a:p>
          <a:p>
            <a:pPr>
              <a:lnSpc>
                <a:spcPct val="160000"/>
              </a:lnSpc>
              <a:buFont typeface="+mj-lt"/>
              <a:buAutoNum type="arabicParenR"/>
            </a:pPr>
            <a:r>
              <a:rPr lang="it-IT" dirty="0" smtClean="0"/>
              <a:t>Condizioni ambientali e familiari non consentano il trattamento a domicilio con personale infermieristico</a:t>
            </a:r>
          </a:p>
          <a:p>
            <a:pPr>
              <a:lnSpc>
                <a:spcPct val="160000"/>
              </a:lnSpc>
              <a:buFont typeface="+mj-lt"/>
              <a:buAutoNum type="arabicParenR"/>
            </a:pPr>
            <a:r>
              <a:rPr lang="it-IT" dirty="0" smtClean="0"/>
              <a:t>Insufficiente miglioramento del quadro neurologico dopo 12/24h di trattamento</a:t>
            </a:r>
          </a:p>
          <a:p>
            <a:pPr marL="0" indent="0">
              <a:lnSpc>
                <a:spcPct val="160000"/>
              </a:lnSpc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160267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3) IPERTENSIONE PORTALE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387364"/>
            <a:ext cx="9413602" cy="547063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  <a:buFont typeface="Wingdings" charset="2"/>
              <a:buChar char="Ø"/>
            </a:pPr>
            <a:r>
              <a:rPr lang="it-IT" b="1" dirty="0" smtClean="0"/>
              <a:t>Diagnosi e complicanze: 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smtClean="0"/>
              <a:t>La diagnosi è clinica ( presenza di complicanze quali ascite, varici, encefalopatia) o radiologica 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smtClean="0"/>
              <a:t>Le complicanze più frequenti sono splenomegalia (conseguente </a:t>
            </a:r>
            <a:r>
              <a:rPr lang="it-IT" dirty="0" err="1" smtClean="0"/>
              <a:t>ipersplenismo</a:t>
            </a:r>
            <a:r>
              <a:rPr lang="it-IT" dirty="0"/>
              <a:t> </a:t>
            </a:r>
            <a:r>
              <a:rPr lang="it-IT" dirty="0" smtClean="0"/>
              <a:t>e </a:t>
            </a:r>
            <a:r>
              <a:rPr lang="it-IT" dirty="0" err="1" smtClean="0"/>
              <a:t>pancitopenia</a:t>
            </a:r>
            <a:r>
              <a:rPr lang="it-IT" dirty="0" smtClean="0"/>
              <a:t>), varici e gastropatia congestizia</a:t>
            </a:r>
          </a:p>
          <a:p>
            <a:pPr>
              <a:lnSpc>
                <a:spcPct val="170000"/>
              </a:lnSpc>
              <a:buFont typeface="Wingdings" charset="2"/>
              <a:buChar char="Ø"/>
            </a:pPr>
            <a:r>
              <a:rPr lang="it-IT" b="1" dirty="0" err="1" smtClean="0"/>
              <a:t>Follow</a:t>
            </a:r>
            <a:r>
              <a:rPr lang="it-IT" b="1" dirty="0" smtClean="0"/>
              <a:t> up paziente con ipertensione portale: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err="1" smtClean="0"/>
              <a:t>Esofagogastroscopia</a:t>
            </a:r>
            <a:r>
              <a:rPr lang="it-IT" dirty="0" smtClean="0"/>
              <a:t> ogni 3 anni in assenza di varici, ogni anno in presenza di varici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smtClean="0"/>
              <a:t>Pazienti con varici di piccole dimensioni ma in stadio Child B o C, profilassi farmacologica</a:t>
            </a:r>
          </a:p>
          <a:p>
            <a:pPr>
              <a:lnSpc>
                <a:spcPct val="170000"/>
              </a:lnSpc>
              <a:buFont typeface="Wingdings" charset="2"/>
              <a:buChar char="Ø"/>
            </a:pPr>
            <a:r>
              <a:rPr lang="it-IT" b="1" dirty="0" smtClean="0"/>
              <a:t>Competenze medico di MMG: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smtClean="0"/>
              <a:t>Il trattamento è di competenza dello specialista e prevede la prevenzione del sanguinamento, è possibile trarre giovamento da una terapia con beta-bloccanti non selettivi (</a:t>
            </a:r>
            <a:r>
              <a:rPr lang="it-IT" dirty="0" err="1" smtClean="0"/>
              <a:t>propanololo</a:t>
            </a:r>
            <a:r>
              <a:rPr lang="it-IT" dirty="0" smtClean="0"/>
              <a:t>, </a:t>
            </a:r>
            <a:r>
              <a:rPr lang="it-IT" dirty="0" err="1" smtClean="0"/>
              <a:t>carvedilolo</a:t>
            </a:r>
            <a:r>
              <a:rPr lang="it-IT" dirty="0" smtClean="0"/>
              <a:t>)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smtClean="0"/>
              <a:t>Il MMG deve verificare l’efficacia del trattamento con beta-bloccanti: la FC deve essere il 25% più bassa della frequenza normale del paziente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smtClean="0"/>
              <a:t>In caso di sanguinamento la decisione ricade sullo specialista ( legatura, TIPS…)</a:t>
            </a:r>
          </a:p>
          <a:p>
            <a:pPr>
              <a:buFont typeface="+mj-lt"/>
              <a:buAutoNum type="arabicParenR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28505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4) SORVEGLIANZA PER HCC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534510"/>
            <a:ext cx="8915400" cy="461404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buFont typeface="Wingdings" charset="2"/>
              <a:buChar char="Ø"/>
            </a:pPr>
            <a:r>
              <a:rPr lang="it-IT" b="1" dirty="0" smtClean="0"/>
              <a:t>Quali pazienti sottoporre a sorveglianza per HCC?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smtClean="0"/>
              <a:t>Classe A o B di Child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smtClean="0"/>
              <a:t>Classe C in attesa di trapianto di fegato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smtClean="0"/>
              <a:t>Pazienti non cirrotici con epatopatia (NB: i pazienti non devono presentare controindicazioni al trattamento radicale o palliativo efficace)</a:t>
            </a:r>
          </a:p>
          <a:p>
            <a:pPr>
              <a:lnSpc>
                <a:spcPct val="170000"/>
              </a:lnSpc>
              <a:buFont typeface="Wingdings" charset="2"/>
              <a:buChar char="Ø"/>
            </a:pPr>
            <a:r>
              <a:rPr lang="it-IT" b="1" dirty="0" smtClean="0"/>
              <a:t>Quali esami richiedere?</a:t>
            </a:r>
            <a:r>
              <a:rPr lang="it-IT" dirty="0"/>
              <a:t> </a:t>
            </a:r>
            <a:r>
              <a:rPr lang="it-IT" dirty="0" smtClean="0"/>
              <a:t>Ecografia ripetuta ogni 6 mesi eseguita sempre da operatore medico esperto di ecografia epatica</a:t>
            </a:r>
          </a:p>
          <a:p>
            <a:pPr>
              <a:lnSpc>
                <a:spcPct val="170000"/>
              </a:lnSpc>
              <a:buFont typeface="Wingdings" charset="2"/>
              <a:buChar char="Ø"/>
            </a:pPr>
            <a:r>
              <a:rPr lang="it-IT" b="1" dirty="0" smtClean="0"/>
              <a:t>Quale </a:t>
            </a:r>
            <a:r>
              <a:rPr lang="it-IT" b="1" dirty="0" err="1" smtClean="0"/>
              <a:t>follow</a:t>
            </a:r>
            <a:r>
              <a:rPr lang="it-IT" b="1" dirty="0" smtClean="0"/>
              <a:t> up post trattamento?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smtClean="0"/>
              <a:t>Valutazione indici di </a:t>
            </a:r>
            <a:r>
              <a:rPr lang="it-IT" dirty="0" err="1" smtClean="0"/>
              <a:t>citolisi</a:t>
            </a:r>
            <a:r>
              <a:rPr lang="it-IT" dirty="0" smtClean="0"/>
              <a:t>, funzione epatica e </a:t>
            </a:r>
            <a:r>
              <a:rPr lang="it-IT" dirty="0" err="1" smtClean="0"/>
              <a:t>imaging</a:t>
            </a:r>
            <a:r>
              <a:rPr lang="it-IT" dirty="0" smtClean="0"/>
              <a:t> ecografico e/o TC per monitorare la funzione epatica residua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it-IT" dirty="0" smtClean="0"/>
              <a:t>Il paziente rimane un paziente critico, richiede monitoraggio standard del paziente cirrotico, ma più ravvicinato ( ogni 2/3 mesi)</a:t>
            </a:r>
          </a:p>
        </p:txBody>
      </p:sp>
    </p:spTree>
    <p:extLst>
      <p:ext uri="{BB962C8B-B14F-4D97-AF65-F5344CB8AC3E}">
        <p14:creationId xmlns:p14="http://schemas.microsoft.com/office/powerpoint/2010/main" xmlns="" val="125707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IMPORTANZA DEL MMG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92925" y="1481958"/>
            <a:ext cx="8915400" cy="5213132"/>
          </a:xfrm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Char char="•"/>
            </a:pPr>
            <a:r>
              <a:rPr lang="it-IT" sz="2000" dirty="0" smtClean="0"/>
              <a:t>Precoce identificazione soggetti portatori di malattia epatica cronica a rischio evolutivo </a:t>
            </a:r>
          </a:p>
          <a:p>
            <a:pPr>
              <a:buFont typeface="Arial" charset="0"/>
              <a:buChar char="•"/>
            </a:pPr>
            <a:r>
              <a:rPr lang="it-IT" sz="2000" dirty="0" smtClean="0"/>
              <a:t>Identificazione soggetti da avviare allo specialista epatologo </a:t>
            </a:r>
          </a:p>
          <a:p>
            <a:pPr>
              <a:buFont typeface="Arial" charset="0"/>
              <a:buChar char="•"/>
            </a:pPr>
            <a:r>
              <a:rPr lang="it-IT" sz="2000" dirty="0" smtClean="0"/>
              <a:t>Informazione del paziente </a:t>
            </a:r>
          </a:p>
          <a:p>
            <a:pPr>
              <a:buFont typeface="Arial" charset="0"/>
              <a:buChar char="•"/>
            </a:pPr>
            <a:r>
              <a:rPr lang="it-IT" sz="2000" dirty="0" smtClean="0"/>
              <a:t>Integrazione con i servizi ospedalieri per la gestione del paziente</a:t>
            </a:r>
            <a:r>
              <a:rPr lang="it-IT" dirty="0" smtClean="0"/>
              <a:t>;</a:t>
            </a:r>
          </a:p>
          <a:p>
            <a:pPr>
              <a:buFont typeface="Arial" charset="0"/>
              <a:buChar char="•"/>
            </a:pPr>
            <a:r>
              <a:rPr lang="it-IT" dirty="0" smtClean="0"/>
              <a:t>Risparmio per il SSN </a:t>
            </a:r>
          </a:p>
          <a:p>
            <a:pPr>
              <a:buFont typeface="Arial" charset="0"/>
              <a:buChar char="•"/>
            </a:pPr>
            <a:r>
              <a:rPr lang="it-IT" dirty="0" smtClean="0"/>
              <a:t>Continuità assistenziale per il paziente</a:t>
            </a:r>
          </a:p>
          <a:p>
            <a:pPr>
              <a:buFont typeface="Arial" charset="0"/>
              <a:buChar char="•"/>
            </a:pPr>
            <a:endParaRPr lang="it-IT" dirty="0"/>
          </a:p>
          <a:p>
            <a:pPr>
              <a:buFont typeface="Arial" charset="0"/>
              <a:buChar char="•"/>
            </a:pPr>
            <a:endParaRPr lang="it-IT" dirty="0" smtClean="0"/>
          </a:p>
          <a:p>
            <a:pPr>
              <a:buFont typeface="Arial" charset="0"/>
              <a:buChar char="•"/>
            </a:pPr>
            <a:endParaRPr lang="it-IT" dirty="0"/>
          </a:p>
          <a:p>
            <a:pPr>
              <a:buFont typeface="Wingdings" charset="2"/>
              <a:buChar char="Ø"/>
            </a:pPr>
            <a:r>
              <a:rPr lang="it-IT" b="1" dirty="0" smtClean="0"/>
              <a:t>Requisiti fondamentali per l’eleggibilità alle cure domiciliari:</a:t>
            </a:r>
          </a:p>
          <a:p>
            <a:pPr>
              <a:buFont typeface="Arial" charset="0"/>
              <a:buChar char="•"/>
            </a:pPr>
            <a:r>
              <a:rPr lang="it-IT" dirty="0" smtClean="0"/>
              <a:t>Condizioni cliniche compatibili e risorse sanitarie appropriate</a:t>
            </a:r>
          </a:p>
          <a:p>
            <a:pPr>
              <a:buFont typeface="Arial" charset="0"/>
              <a:buChar char="•"/>
            </a:pPr>
            <a:r>
              <a:rPr lang="it-IT" dirty="0" smtClean="0"/>
              <a:t>Valido supporto familiare per garantire la continuità delle cure</a:t>
            </a:r>
          </a:p>
          <a:p>
            <a:pPr>
              <a:lnSpc>
                <a:spcPct val="170000"/>
              </a:lnSpc>
              <a:buFont typeface="Arial" charset="0"/>
              <a:buChar char="•"/>
            </a:pPr>
            <a:r>
              <a:rPr lang="it-IT" dirty="0" smtClean="0"/>
              <a:t>Valutazione autosufficienza mediante scale per malati cronici ( indice di </a:t>
            </a:r>
            <a:r>
              <a:rPr lang="it-IT" dirty="0" err="1" smtClean="0"/>
              <a:t>Karnofsky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29922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QUALI SONO I PAZIENTI SEGUITI PREVALENTEMENTE DAL MMG?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it-IT" sz="2400" dirty="0" smtClean="0"/>
              <a:t>Cirrosi epatica di classe A di Child in condizioni di stabilità</a:t>
            </a:r>
          </a:p>
          <a:p>
            <a:pPr>
              <a:buFont typeface="Arial" charset="0"/>
              <a:buChar char="•"/>
            </a:pPr>
            <a:r>
              <a:rPr lang="it-IT" sz="2400" dirty="0" smtClean="0"/>
              <a:t>Pazienti che per età e presenza di </a:t>
            </a:r>
            <a:r>
              <a:rPr lang="it-IT" sz="2400" dirty="0" err="1" smtClean="0"/>
              <a:t>comorbidità</a:t>
            </a:r>
            <a:r>
              <a:rPr lang="it-IT" sz="2400" dirty="0" smtClean="0"/>
              <a:t> non hanno indicazione a trattamento eziologico</a:t>
            </a:r>
          </a:p>
          <a:p>
            <a:pPr>
              <a:buFont typeface="Arial" charset="0"/>
              <a:buChar char="•"/>
            </a:pPr>
            <a:r>
              <a:rPr lang="it-IT" sz="2400" dirty="0" smtClean="0"/>
              <a:t>Pazienti con infezione da HBV in terapia con anti </a:t>
            </a:r>
            <a:r>
              <a:rPr lang="it-IT" sz="2400" dirty="0" err="1" smtClean="0"/>
              <a:t>nucleosidici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xmlns="" val="68655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MONITORAGGIO PAZIENTE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Valutazione dello stato nutrizionale e del peso</a:t>
            </a:r>
          </a:p>
          <a:p>
            <a:r>
              <a:rPr lang="it-IT" dirty="0" smtClean="0"/>
              <a:t>Controlli semestrali per classe A di Child, trimestrali per classe B o C :  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    -</a:t>
            </a:r>
            <a:r>
              <a:rPr lang="it-IT" i="1" dirty="0"/>
              <a:t>F</a:t>
            </a:r>
            <a:r>
              <a:rPr lang="it-IT" i="1" dirty="0" smtClean="0"/>
              <a:t>unzionalità epatica e renale </a:t>
            </a:r>
            <a:r>
              <a:rPr lang="it-IT" dirty="0" smtClean="0"/>
              <a:t>(transaminasi, </a:t>
            </a:r>
            <a:r>
              <a:rPr lang="it-IT" dirty="0" err="1" smtClean="0"/>
              <a:t>gGT</a:t>
            </a:r>
            <a:r>
              <a:rPr lang="it-IT" dirty="0" smtClean="0"/>
              <a:t>, ALP, protidogramma, bilirubina totale e frazionata, INR, </a:t>
            </a:r>
            <a:r>
              <a:rPr lang="it-IT" dirty="0" err="1" smtClean="0"/>
              <a:t>emocromo,creatininemia</a:t>
            </a:r>
            <a:r>
              <a:rPr lang="it-IT" dirty="0" smtClean="0"/>
              <a:t>, </a:t>
            </a:r>
            <a:r>
              <a:rPr lang="it-IT" dirty="0" err="1" smtClean="0"/>
              <a:t>sodiemia</a:t>
            </a:r>
            <a:r>
              <a:rPr lang="it-IT" dirty="0" smtClean="0"/>
              <a:t>, potassiemia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    -</a:t>
            </a:r>
            <a:r>
              <a:rPr lang="it-IT" i="1" dirty="0"/>
              <a:t>E</a:t>
            </a:r>
            <a:r>
              <a:rPr lang="it-IT" i="1" dirty="0" smtClean="0"/>
              <a:t>cografia addome superiore     </a:t>
            </a:r>
          </a:p>
          <a:p>
            <a:pPr marL="0" indent="0">
              <a:buNone/>
            </a:pPr>
            <a:r>
              <a:rPr lang="it-IT" i="1" dirty="0"/>
              <a:t> </a:t>
            </a:r>
            <a:r>
              <a:rPr lang="it-IT" i="1" dirty="0" smtClean="0"/>
              <a:t>     -Eventuale valutazione ipertensione portale                         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7458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1972" y="193186"/>
            <a:ext cx="8911687" cy="1280890"/>
          </a:xfrm>
        </p:spPr>
        <p:txBody>
          <a:bodyPr/>
          <a:lstStyle/>
          <a:p>
            <a:pPr algn="ctr"/>
            <a:r>
              <a:rPr lang="it-IT" dirty="0" smtClean="0"/>
              <a:t>CASE FINDING/1</a:t>
            </a:r>
            <a:br>
              <a:rPr lang="it-IT" dirty="0" smtClean="0"/>
            </a:br>
            <a:r>
              <a:rPr lang="it-IT" sz="2000" dirty="0" smtClean="0"/>
              <a:t>Quali sono i soggetti a rischio di cirrosi epatica?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1972" y="1474076"/>
            <a:ext cx="9574924" cy="4298732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r>
              <a:rPr lang="it-IT" sz="2000" dirty="0" smtClean="0"/>
              <a:t>Portatori malattia epatica cronica da virus </a:t>
            </a:r>
            <a:r>
              <a:rPr lang="it-IT" sz="2000" dirty="0" err="1" smtClean="0"/>
              <a:t>epatitico</a:t>
            </a:r>
            <a:r>
              <a:rPr lang="it-IT" sz="2000" dirty="0" smtClean="0"/>
              <a:t> maggiore (HBV,HCV,HDV)</a:t>
            </a:r>
          </a:p>
          <a:p>
            <a:pPr>
              <a:buFont typeface="Wingdings" charset="2"/>
              <a:buChar char="Ø"/>
            </a:pPr>
            <a:r>
              <a:rPr lang="it-IT" sz="2000" dirty="0" smtClean="0"/>
              <a:t>Alcolisti (valutare in maniera dettagliata il consumo di alcol)</a:t>
            </a:r>
          </a:p>
          <a:p>
            <a:pPr>
              <a:buFont typeface="Wingdings" charset="2"/>
              <a:buChar char="Ø"/>
            </a:pPr>
            <a:r>
              <a:rPr lang="it-IT" sz="2000" dirty="0" smtClean="0"/>
              <a:t>NASH</a:t>
            </a:r>
          </a:p>
          <a:p>
            <a:pPr>
              <a:buFont typeface="Wingdings" charset="2"/>
              <a:buChar char="Ø"/>
            </a:pPr>
            <a:r>
              <a:rPr lang="it-IT" sz="2000" dirty="0" err="1" smtClean="0"/>
              <a:t>Emocromatosi</a:t>
            </a:r>
            <a:r>
              <a:rPr lang="it-IT" sz="2000" dirty="0" smtClean="0"/>
              <a:t> o Malattia di Wilson</a:t>
            </a:r>
          </a:p>
          <a:p>
            <a:pPr>
              <a:buFont typeface="Wingdings" charset="2"/>
              <a:buChar char="Ø"/>
            </a:pPr>
            <a:r>
              <a:rPr lang="it-IT" sz="2000" dirty="0" smtClean="0"/>
              <a:t>Epatiti su base autoimmune</a:t>
            </a:r>
          </a:p>
          <a:p>
            <a:pPr>
              <a:buFont typeface="Wingdings" charset="2"/>
              <a:buChar char="Ø"/>
            </a:pPr>
            <a:r>
              <a:rPr lang="it-IT" sz="2000" dirty="0" smtClean="0"/>
              <a:t>Elevazione cronica degli indici epatici in assenza di una causa identificata</a:t>
            </a:r>
          </a:p>
          <a:p>
            <a:pPr>
              <a:buFont typeface="Wingdings" charset="2"/>
              <a:buChar char="Ø"/>
            </a:pPr>
            <a:r>
              <a:rPr lang="it-IT" sz="2000" dirty="0" smtClean="0"/>
              <a:t>Indice APRI (AST/Piastrine)&gt;1,5-2</a:t>
            </a:r>
          </a:p>
          <a:p>
            <a:pPr>
              <a:buFont typeface="Wingdings" charset="2"/>
              <a:buChar char="Ø"/>
            </a:pPr>
            <a:r>
              <a:rPr lang="it-IT" sz="2000" dirty="0" smtClean="0"/>
              <a:t>Rapporto AST/ALT&gt;1 (escludendo cause autoimmuni e alcoliche)</a:t>
            </a:r>
          </a:p>
          <a:p>
            <a:pPr>
              <a:buFont typeface="Wingdings" charset="2"/>
              <a:buChar char="Ø"/>
            </a:pPr>
            <a:r>
              <a:rPr lang="it-IT" sz="2000" dirty="0" smtClean="0"/>
              <a:t>Uso cronico di farmaci e/o rimedi alternativi epatotossici</a:t>
            </a:r>
          </a:p>
          <a:p>
            <a:pPr>
              <a:buFont typeface="Wingdings" charset="2"/>
              <a:buChar char="Ø"/>
            </a:pPr>
            <a:r>
              <a:rPr lang="it-IT" sz="2000" dirty="0" smtClean="0"/>
              <a:t>Anamnesi familiare positiva per patologie epatiche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xmlns="" val="11186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49844" y="161352"/>
            <a:ext cx="8911687" cy="150949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 smtClean="0"/>
              <a:t>CASE FINDING/2</a:t>
            </a:r>
            <a:br>
              <a:rPr lang="it-IT" sz="4000" dirty="0" smtClean="0"/>
            </a:br>
            <a:r>
              <a:rPr lang="it-IT" sz="2000" dirty="0" smtClean="0"/>
              <a:t>Esami ematici da richiedere</a:t>
            </a:r>
            <a:r>
              <a:rPr lang="it-IT" sz="4000" dirty="0" smtClean="0"/>
              <a:t/>
            </a:r>
            <a:br>
              <a:rPr lang="it-IT" sz="4000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63273" y="1850696"/>
            <a:ext cx="6159500" cy="2590800"/>
          </a:xfr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35568" y="4658432"/>
            <a:ext cx="4013200" cy="2019300"/>
          </a:xfrm>
          <a:prstGeom prst="rect">
            <a:avLst/>
          </a:prstGeom>
        </p:spPr>
      </p:pic>
      <p:sp>
        <p:nvSpPr>
          <p:cNvPr id="9" name="Parentesi graffa chiusa 8"/>
          <p:cNvSpPr/>
          <p:nvPr/>
        </p:nvSpPr>
        <p:spPr>
          <a:xfrm>
            <a:off x="9312166" y="1850696"/>
            <a:ext cx="714703" cy="251109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10116262" y="2749684"/>
            <a:ext cx="1881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mtClean="0"/>
              <a:t>Esami ematici di primo livello</a:t>
            </a:r>
            <a:endParaRPr lang="it-IT"/>
          </a:p>
        </p:txBody>
      </p:sp>
      <p:sp>
        <p:nvSpPr>
          <p:cNvPr id="11" name="Parentesi graffa chiusa 10"/>
          <p:cNvSpPr/>
          <p:nvPr/>
        </p:nvSpPr>
        <p:spPr>
          <a:xfrm>
            <a:off x="7157545" y="4658432"/>
            <a:ext cx="546538" cy="20193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7812860" y="5265213"/>
            <a:ext cx="2543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Esami ematici di </a:t>
            </a:r>
            <a:r>
              <a:rPr lang="it-IT" smtClean="0"/>
              <a:t>secondo livello</a:t>
            </a:r>
            <a:endParaRPr lang="it-IT"/>
          </a:p>
        </p:txBody>
      </p:sp>
      <p:sp>
        <p:nvSpPr>
          <p:cNvPr id="13" name="Freccia destra 12"/>
          <p:cNvSpPr/>
          <p:nvPr/>
        </p:nvSpPr>
        <p:spPr>
          <a:xfrm>
            <a:off x="10116262" y="5455436"/>
            <a:ext cx="515062" cy="2658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/>
          <p:cNvSpPr txBox="1"/>
          <p:nvPr/>
        </p:nvSpPr>
        <p:spPr>
          <a:xfrm>
            <a:off x="10731062" y="5265213"/>
            <a:ext cx="1460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Valutazione epatologica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xmlns="" val="126572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Cattur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6376" y="0"/>
            <a:ext cx="87401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7604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Cattura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565" y="0"/>
            <a:ext cx="8228171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1)SCOMPENSO ASCITICO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1" y="2133600"/>
            <a:ext cx="9192885" cy="3777622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it-IT" b="1" dirty="0" smtClean="0"/>
              <a:t>Presidi terapeutici</a:t>
            </a:r>
            <a:r>
              <a:rPr lang="it-IT" dirty="0" smtClean="0"/>
              <a:t>: Riposo a letto; restrizione idrica (&lt;1,5L/die); dieta iposodica</a:t>
            </a:r>
          </a:p>
          <a:p>
            <a:pPr>
              <a:buFont typeface="Arial" charset="0"/>
              <a:buChar char="•"/>
            </a:pPr>
            <a:r>
              <a:rPr lang="it-IT" b="1" dirty="0" smtClean="0"/>
              <a:t>Terapia di scelta: </a:t>
            </a:r>
            <a:r>
              <a:rPr lang="it-IT" dirty="0" smtClean="0"/>
              <a:t>Trattamento diuretico con </a:t>
            </a:r>
            <a:r>
              <a:rPr lang="it-IT" dirty="0" err="1" smtClean="0"/>
              <a:t>antialdosteronici</a:t>
            </a:r>
            <a:r>
              <a:rPr lang="it-IT" dirty="0" smtClean="0"/>
              <a:t> (100-400mg/die) in associazione con diuretici dell’ansa (</a:t>
            </a:r>
            <a:r>
              <a:rPr lang="it-IT" dirty="0" err="1" smtClean="0"/>
              <a:t>furosemide</a:t>
            </a:r>
            <a:r>
              <a:rPr lang="it-IT" dirty="0" smtClean="0"/>
              <a:t> 25-150mg/die a dosi crescenti)</a:t>
            </a:r>
          </a:p>
          <a:p>
            <a:pPr>
              <a:buFont typeface="Arial" charset="0"/>
              <a:buChar char="•"/>
            </a:pPr>
            <a:r>
              <a:rPr lang="it-IT" b="1" dirty="0" smtClean="0"/>
              <a:t>Indicazioni per i familiari:</a:t>
            </a:r>
            <a:r>
              <a:rPr lang="it-IT" dirty="0" smtClean="0"/>
              <a:t> Misurazione giornaliera del peso corporeo  (interpellare lo specialista se il peso aumenta di 2-4kg in pochi giorni)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xmlns="" val="175892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167</TotalTime>
  <Words>868</Words>
  <Application>Microsoft Macintosh PowerPoint</Application>
  <PresentationFormat>Personalizzato</PresentationFormat>
  <Paragraphs>90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Filo</vt:lpstr>
      <vt:lpstr>Paziente con cirrosi epatica: modello di gestione condivisa tra MMG e specialista epatologo</vt:lpstr>
      <vt:lpstr>IMPORTANZA DEL MMG</vt:lpstr>
      <vt:lpstr>QUALI SONO I PAZIENTI SEGUITI PREVALENTEMENTE DAL MMG?</vt:lpstr>
      <vt:lpstr>MONITORAGGIO PAZIENTE</vt:lpstr>
      <vt:lpstr>CASE FINDING/1 Quali sono i soggetti a rischio di cirrosi epatica?</vt:lpstr>
      <vt:lpstr>CASE FINDING/2 Esami ematici da richiedere   </vt:lpstr>
      <vt:lpstr>Diapositiva 7</vt:lpstr>
      <vt:lpstr>Diapositiva 8</vt:lpstr>
      <vt:lpstr>1)SCOMPENSO ASCITICO</vt:lpstr>
      <vt:lpstr>Diapositiva 10</vt:lpstr>
      <vt:lpstr>2) ENCEFALOPATIA EPATICA</vt:lpstr>
      <vt:lpstr>3) IPERTENSIONE PORTALE</vt:lpstr>
      <vt:lpstr>4) SORVEGLIANZA PER HCC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PAZIENTE CON CIRROSI EPATICA: MODELLO DI GESTIONE CONDIVISA TRA MMG E SPECIALISTA EPATOLOGO</dc:title>
  <dc:creator>luigilorini91@gmail.com</dc:creator>
  <cp:lastModifiedBy>GianPaolo</cp:lastModifiedBy>
  <cp:revision>19</cp:revision>
  <dcterms:created xsi:type="dcterms:W3CDTF">2016-10-22T07:43:15Z</dcterms:created>
  <dcterms:modified xsi:type="dcterms:W3CDTF">2016-11-05T05:29:24Z</dcterms:modified>
</cp:coreProperties>
</file>