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handoutMasterIdLst>
    <p:handoutMasterId r:id="rId49"/>
  </p:handoutMasterIdLst>
  <p:sldIdLst>
    <p:sldId id="303" r:id="rId2"/>
    <p:sldId id="281" r:id="rId3"/>
    <p:sldId id="283" r:id="rId4"/>
    <p:sldId id="300" r:id="rId5"/>
    <p:sldId id="290" r:id="rId6"/>
    <p:sldId id="289" r:id="rId7"/>
    <p:sldId id="291" r:id="rId8"/>
    <p:sldId id="282" r:id="rId9"/>
    <p:sldId id="269" r:id="rId10"/>
    <p:sldId id="280" r:id="rId11"/>
    <p:sldId id="284" r:id="rId12"/>
    <p:sldId id="297" r:id="rId13"/>
    <p:sldId id="288" r:id="rId14"/>
    <p:sldId id="286" r:id="rId15"/>
    <p:sldId id="287" r:id="rId16"/>
    <p:sldId id="279" r:id="rId17"/>
    <p:sldId id="299" r:id="rId18"/>
    <p:sldId id="298" r:id="rId19"/>
    <p:sldId id="266" r:id="rId20"/>
    <p:sldId id="277" r:id="rId21"/>
    <p:sldId id="268" r:id="rId22"/>
    <p:sldId id="257" r:id="rId23"/>
    <p:sldId id="263" r:id="rId24"/>
    <p:sldId id="262" r:id="rId25"/>
    <p:sldId id="265" r:id="rId26"/>
    <p:sldId id="267" r:id="rId27"/>
    <p:sldId id="261" r:id="rId28"/>
    <p:sldId id="259" r:id="rId29"/>
    <p:sldId id="278" r:id="rId30"/>
    <p:sldId id="260" r:id="rId31"/>
    <p:sldId id="258" r:id="rId32"/>
    <p:sldId id="256" r:id="rId33"/>
    <p:sldId id="276" r:id="rId34"/>
    <p:sldId id="272" r:id="rId35"/>
    <p:sldId id="270" r:id="rId36"/>
    <p:sldId id="271" r:id="rId37"/>
    <p:sldId id="301" r:id="rId38"/>
    <p:sldId id="274" r:id="rId39"/>
    <p:sldId id="264" r:id="rId40"/>
    <p:sldId id="275" r:id="rId41"/>
    <p:sldId id="292" r:id="rId42"/>
    <p:sldId id="293" r:id="rId43"/>
    <p:sldId id="296" r:id="rId44"/>
    <p:sldId id="294" r:id="rId45"/>
    <p:sldId id="295" r:id="rId46"/>
    <p:sldId id="302" r:id="rId47"/>
  </p:sldIdLst>
  <p:sldSz cx="12192000" cy="6858000"/>
  <p:notesSz cx="6808788"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52" autoAdjust="0"/>
    <p:restoredTop sz="94660"/>
  </p:normalViewPr>
  <p:slideViewPr>
    <p:cSldViewPr snapToGrid="0">
      <p:cViewPr varScale="1">
        <p:scale>
          <a:sx n="45" d="100"/>
          <a:sy n="45" d="100"/>
        </p:scale>
        <p:origin x="42" y="146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B97AF57-8DE2-4179-A950-F07AC989CB9C}"/>
              </a:ext>
            </a:extLst>
          </p:cNvPr>
          <p:cNvSpPr>
            <a:spLocks noGrp="1"/>
          </p:cNvSpPr>
          <p:nvPr>
            <p:ph type="hdr" sz="quarter"/>
          </p:nvPr>
        </p:nvSpPr>
        <p:spPr>
          <a:xfrm>
            <a:off x="0" y="0"/>
            <a:ext cx="2950475" cy="498852"/>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2F48805E-16E8-4B7E-AD15-6A09388A2DA6}"/>
              </a:ext>
            </a:extLst>
          </p:cNvPr>
          <p:cNvSpPr>
            <a:spLocks noGrp="1"/>
          </p:cNvSpPr>
          <p:nvPr>
            <p:ph type="dt" sz="quarter" idx="1"/>
          </p:nvPr>
        </p:nvSpPr>
        <p:spPr>
          <a:xfrm>
            <a:off x="3856737" y="0"/>
            <a:ext cx="2950475" cy="498852"/>
          </a:xfrm>
          <a:prstGeom prst="rect">
            <a:avLst/>
          </a:prstGeom>
        </p:spPr>
        <p:txBody>
          <a:bodyPr vert="horz" lIns="91440" tIns="45720" rIns="91440" bIns="45720" rtlCol="0"/>
          <a:lstStyle>
            <a:lvl1pPr algn="r">
              <a:defRPr sz="1200"/>
            </a:lvl1pPr>
          </a:lstStyle>
          <a:p>
            <a:fld id="{1680B7B6-2ECD-405A-B0DB-5CF222C0F6B8}" type="datetimeFigureOut">
              <a:rPr lang="it-IT" smtClean="0"/>
              <a:t>27/10/2017</a:t>
            </a:fld>
            <a:endParaRPr lang="it-IT"/>
          </a:p>
        </p:txBody>
      </p:sp>
      <p:sp>
        <p:nvSpPr>
          <p:cNvPr id="4" name="Segnaposto piè di pagina 3">
            <a:extLst>
              <a:ext uri="{FF2B5EF4-FFF2-40B4-BE49-F238E27FC236}">
                <a16:creationId xmlns:a16="http://schemas.microsoft.com/office/drawing/2014/main" id="{46D0459E-AC97-43C0-B3E1-136760E15194}"/>
              </a:ext>
            </a:extLst>
          </p:cNvPr>
          <p:cNvSpPr>
            <a:spLocks noGrp="1"/>
          </p:cNvSpPr>
          <p:nvPr>
            <p:ph type="ftr" sz="quarter" idx="2"/>
          </p:nvPr>
        </p:nvSpPr>
        <p:spPr>
          <a:xfrm>
            <a:off x="0" y="9443662"/>
            <a:ext cx="2950475" cy="498851"/>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35F1DF31-61D1-4BFB-9256-AA2DBE09FAA0}"/>
              </a:ext>
            </a:extLst>
          </p:cNvPr>
          <p:cNvSpPr>
            <a:spLocks noGrp="1"/>
          </p:cNvSpPr>
          <p:nvPr>
            <p:ph type="sldNum" sz="quarter" idx="3"/>
          </p:nvPr>
        </p:nvSpPr>
        <p:spPr>
          <a:xfrm>
            <a:off x="3856737" y="9443662"/>
            <a:ext cx="2950475" cy="498851"/>
          </a:xfrm>
          <a:prstGeom prst="rect">
            <a:avLst/>
          </a:prstGeom>
        </p:spPr>
        <p:txBody>
          <a:bodyPr vert="horz" lIns="91440" tIns="45720" rIns="91440" bIns="45720" rtlCol="0" anchor="b"/>
          <a:lstStyle>
            <a:lvl1pPr algn="r">
              <a:defRPr sz="1200"/>
            </a:lvl1pPr>
          </a:lstStyle>
          <a:p>
            <a:fld id="{2771AC90-8B28-4D2B-885C-79AAA97D5C06}" type="slidenum">
              <a:rPr lang="it-IT" smtClean="0"/>
              <a:t>‹N›</a:t>
            </a:fld>
            <a:endParaRPr lang="it-IT"/>
          </a:p>
        </p:txBody>
      </p:sp>
    </p:spTree>
    <p:extLst>
      <p:ext uri="{BB962C8B-B14F-4D97-AF65-F5344CB8AC3E}">
        <p14:creationId xmlns:p14="http://schemas.microsoft.com/office/powerpoint/2010/main" val="392692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0475" cy="49885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6737" y="0"/>
            <a:ext cx="2950475" cy="498852"/>
          </a:xfrm>
          <a:prstGeom prst="rect">
            <a:avLst/>
          </a:prstGeom>
        </p:spPr>
        <p:txBody>
          <a:bodyPr vert="horz" lIns="91440" tIns="45720" rIns="91440" bIns="45720" rtlCol="0"/>
          <a:lstStyle>
            <a:lvl1pPr algn="r">
              <a:defRPr sz="1200"/>
            </a:lvl1pPr>
          </a:lstStyle>
          <a:p>
            <a:fld id="{2E009B7F-F5E2-4D7C-B48E-31D11D991A06}" type="datetimeFigureOut">
              <a:rPr lang="it-IT" smtClean="0"/>
              <a:t>27/10/2017</a:t>
            </a:fld>
            <a:endParaRPr lang="it-IT"/>
          </a:p>
        </p:txBody>
      </p:sp>
      <p:sp>
        <p:nvSpPr>
          <p:cNvPr id="4" name="Segnaposto immagine diapositiva 3"/>
          <p:cNvSpPr>
            <a:spLocks noGrp="1" noRot="1" noChangeAspect="1"/>
          </p:cNvSpPr>
          <p:nvPr>
            <p:ph type="sldImg" idx="2"/>
          </p:nvPr>
        </p:nvSpPr>
        <p:spPr>
          <a:xfrm>
            <a:off x="422275" y="1243013"/>
            <a:ext cx="5964238"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879" y="4784835"/>
            <a:ext cx="5447030" cy="391486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3662"/>
            <a:ext cx="2950475" cy="49885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6737" y="9443662"/>
            <a:ext cx="2950475" cy="498851"/>
          </a:xfrm>
          <a:prstGeom prst="rect">
            <a:avLst/>
          </a:prstGeom>
        </p:spPr>
        <p:txBody>
          <a:bodyPr vert="horz" lIns="91440" tIns="45720" rIns="91440" bIns="45720" rtlCol="0" anchor="b"/>
          <a:lstStyle>
            <a:lvl1pPr algn="r">
              <a:defRPr sz="1200"/>
            </a:lvl1pPr>
          </a:lstStyle>
          <a:p>
            <a:fld id="{80A17F2B-DABE-49C9-8942-BABC9DA8FF24}" type="slidenum">
              <a:rPr lang="it-IT" smtClean="0"/>
              <a:t>‹N›</a:t>
            </a:fld>
            <a:endParaRPr lang="it-IT"/>
          </a:p>
        </p:txBody>
      </p:sp>
    </p:spTree>
    <p:extLst>
      <p:ext uri="{BB962C8B-B14F-4D97-AF65-F5344CB8AC3E}">
        <p14:creationId xmlns:p14="http://schemas.microsoft.com/office/powerpoint/2010/main" val="3747301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A370306-6933-4AD9-8904-A55E34811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fld id="{FCD1F952-C947-4823-893B-527BDDCA8D1E}" type="slidenum">
              <a:rPr lang="it-IT" altLang="it-IT" sz="1200" baseline="0">
                <a:latin typeface="Arial" panose="020B0604020202020204" pitchFamily="34" charset="0"/>
              </a:rPr>
              <a:pPr/>
              <a:t>13</a:t>
            </a:fld>
            <a:endParaRPr lang="it-IT" altLang="it-IT" sz="1200" baseline="0">
              <a:latin typeface="Arial" panose="020B0604020202020204" pitchFamily="34" charset="0"/>
            </a:endParaRPr>
          </a:p>
        </p:txBody>
      </p:sp>
      <p:sp>
        <p:nvSpPr>
          <p:cNvPr id="30723" name="Rectangle 2">
            <a:extLst>
              <a:ext uri="{FF2B5EF4-FFF2-40B4-BE49-F238E27FC236}">
                <a16:creationId xmlns:a16="http://schemas.microsoft.com/office/drawing/2014/main" id="{E5BA49C9-6928-481A-B08D-E0DBA9CCE2A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6D413530-418C-4160-9CA4-62030F23A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61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8E6DD0D-0591-4E4A-B3FD-A87ACA431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fld id="{74DBEF93-A522-42A7-93E5-3ADDD98114B1}" type="slidenum">
              <a:rPr lang="it-IT" altLang="it-IT" sz="1200" baseline="0">
                <a:latin typeface="Arial" panose="020B0604020202020204" pitchFamily="34" charset="0"/>
              </a:rPr>
              <a:pPr/>
              <a:t>41</a:t>
            </a:fld>
            <a:endParaRPr lang="it-IT" altLang="it-IT" sz="1200" baseline="0">
              <a:latin typeface="Arial" panose="020B0604020202020204" pitchFamily="34" charset="0"/>
            </a:endParaRPr>
          </a:p>
        </p:txBody>
      </p:sp>
      <p:sp>
        <p:nvSpPr>
          <p:cNvPr id="28675" name="Rectangle 2">
            <a:extLst>
              <a:ext uri="{FF2B5EF4-FFF2-40B4-BE49-F238E27FC236}">
                <a16:creationId xmlns:a16="http://schemas.microsoft.com/office/drawing/2014/main" id="{5C0DC259-9DC2-4406-9564-4D25B72E848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F8419AF-2F0E-43AD-B6DA-C860617301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47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A84185A-4BF7-47B0-BE04-641A8E0332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fld id="{F612C4B9-79F5-449B-99E6-2FA686A3317F}" type="slidenum">
              <a:rPr lang="it-IT" altLang="it-IT" sz="1200" baseline="0">
                <a:latin typeface="Arial" panose="020B0604020202020204" pitchFamily="34" charset="0"/>
              </a:rPr>
              <a:pPr/>
              <a:t>42</a:t>
            </a:fld>
            <a:endParaRPr lang="it-IT" altLang="it-IT" sz="1200" baseline="0">
              <a:latin typeface="Arial" panose="020B0604020202020204" pitchFamily="34" charset="0"/>
            </a:endParaRPr>
          </a:p>
        </p:txBody>
      </p:sp>
      <p:sp>
        <p:nvSpPr>
          <p:cNvPr id="29699" name="Rectangle 2">
            <a:extLst>
              <a:ext uri="{FF2B5EF4-FFF2-40B4-BE49-F238E27FC236}">
                <a16:creationId xmlns:a16="http://schemas.microsoft.com/office/drawing/2014/main" id="{6D9610BB-30B1-42A5-9760-87EA32A6358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42E2041-9803-4ADE-80C9-45E2CE269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65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126EAEA-02B6-41E9-8C2A-AA65E41A66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fld id="{78A67919-3969-4D9B-A272-CAFC3E0A7D99}" type="slidenum">
              <a:rPr lang="it-IT" altLang="it-IT" sz="1200" baseline="0">
                <a:latin typeface="Arial" panose="020B0604020202020204" pitchFamily="34" charset="0"/>
              </a:rPr>
              <a:pPr/>
              <a:t>43</a:t>
            </a:fld>
            <a:endParaRPr lang="it-IT" altLang="it-IT" sz="1200" baseline="0">
              <a:latin typeface="Arial" panose="020B0604020202020204" pitchFamily="34" charset="0"/>
            </a:endParaRPr>
          </a:p>
        </p:txBody>
      </p:sp>
      <p:sp>
        <p:nvSpPr>
          <p:cNvPr id="33795" name="Rectangle 2">
            <a:extLst>
              <a:ext uri="{FF2B5EF4-FFF2-40B4-BE49-F238E27FC236}">
                <a16:creationId xmlns:a16="http://schemas.microsoft.com/office/drawing/2014/main" id="{6AA335EE-F062-4027-9A73-7966BEBAFD5F}"/>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0418D9BE-9C6E-4B9C-B54F-45FA09741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0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5810C1F-A9C4-46BB-8225-EC63E70DE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fld id="{0C744CF0-25E5-4224-B19A-CC335311C586}" type="slidenum">
              <a:rPr lang="it-IT" altLang="it-IT" sz="1200" baseline="0">
                <a:latin typeface="Arial" panose="020B0604020202020204" pitchFamily="34" charset="0"/>
              </a:rPr>
              <a:pPr/>
              <a:t>44</a:t>
            </a:fld>
            <a:endParaRPr lang="it-IT" altLang="it-IT" sz="1200" baseline="0">
              <a:latin typeface="Arial" panose="020B0604020202020204" pitchFamily="34" charset="0"/>
            </a:endParaRPr>
          </a:p>
        </p:txBody>
      </p:sp>
      <p:sp>
        <p:nvSpPr>
          <p:cNvPr id="31747" name="Rectangle 2">
            <a:extLst>
              <a:ext uri="{FF2B5EF4-FFF2-40B4-BE49-F238E27FC236}">
                <a16:creationId xmlns:a16="http://schemas.microsoft.com/office/drawing/2014/main" id="{2E5F8614-C084-492E-AB25-0244A725975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60ED4F40-AF7E-413B-A6A8-AD397DE02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43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05F26A7-1505-42D4-9ECD-DF1D9CC092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fld id="{45A7DD44-540B-4E15-B8CE-F9569C1154F6}" type="slidenum">
              <a:rPr lang="it-IT" altLang="it-IT" sz="1200" baseline="0">
                <a:latin typeface="Arial" panose="020B0604020202020204" pitchFamily="34" charset="0"/>
              </a:rPr>
              <a:pPr/>
              <a:t>45</a:t>
            </a:fld>
            <a:endParaRPr lang="it-IT" altLang="it-IT" sz="1200" baseline="0">
              <a:latin typeface="Arial" panose="020B0604020202020204" pitchFamily="34" charset="0"/>
            </a:endParaRPr>
          </a:p>
        </p:txBody>
      </p:sp>
      <p:sp>
        <p:nvSpPr>
          <p:cNvPr id="32771" name="Rectangle 2">
            <a:extLst>
              <a:ext uri="{FF2B5EF4-FFF2-40B4-BE49-F238E27FC236}">
                <a16:creationId xmlns:a16="http://schemas.microsoft.com/office/drawing/2014/main" id="{EFCA6849-7DFE-49B3-988C-2139C6A3397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DB70553D-62B2-408E-BA1C-5637BC5FBD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28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10/27/2017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10/27/2017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it-IT"/>
              <a:t>Fare clic per modificare lo stile del titolo dello schema</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8A87A34-81AB-432B-8DAE-1953F412C126}" type="datetimeFigureOut">
              <a:rPr lang="en-US" dirty="0"/>
              <a:t>10/27/2017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Content Placeholder 3"/>
          <p:cNvSpPr>
            <a:spLocks noGrp="1"/>
          </p:cNvSpPr>
          <p:nvPr>
            <p:ph sz="quarter" idx="13"/>
          </p:nvPr>
        </p:nvSpPr>
        <p:spPr>
          <a:xfrm>
            <a:off x="913774" y="3051012"/>
            <a:ext cx="5106027" cy="27401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3" name="Content Placeholder 5"/>
          <p:cNvSpPr>
            <a:spLocks noGrp="1"/>
          </p:cNvSpPr>
          <p:nvPr>
            <p:ph sz="quarter" idx="14"/>
          </p:nvPr>
        </p:nvSpPr>
        <p:spPr>
          <a:xfrm>
            <a:off x="6172200" y="3051012"/>
            <a:ext cx="5105401" cy="27401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it-IT"/>
              <a:t>Fare clic per modificare lo stile del titolo dello schema</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10/27/2017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10/27/2017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1B7E7B5D-4A19-4068-8500-9EBD1A04BFB4}"/>
              </a:ext>
            </a:extLst>
          </p:cNvPr>
          <p:cNvPicPr>
            <a:picLocks noGrp="1" noChangeAspect="1"/>
          </p:cNvPicPr>
          <p:nvPr>
            <p:ph sz="quarter" idx="13"/>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3507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77E4B03-353E-4608-B0F2-EA3A0161B525}"/>
              </a:ext>
            </a:extLst>
          </p:cNvPr>
          <p:cNvPicPr>
            <a:picLocks noGrp="1" noChangeAspect="1"/>
          </p:cNvPicPr>
          <p:nvPr>
            <p:ph sz="quarter" idx="13"/>
          </p:nvPr>
        </p:nvPicPr>
        <p:blipFill>
          <a:blip r:embed="rId2"/>
          <a:stretch>
            <a:fillRect/>
          </a:stretch>
        </p:blipFill>
        <p:spPr>
          <a:xfrm>
            <a:off x="723014" y="1"/>
            <a:ext cx="7654660" cy="6858000"/>
          </a:xfrm>
          <a:prstGeom prst="rect">
            <a:avLst/>
          </a:prstGeom>
        </p:spPr>
      </p:pic>
    </p:spTree>
    <p:extLst>
      <p:ext uri="{BB962C8B-B14F-4D97-AF65-F5344CB8AC3E}">
        <p14:creationId xmlns:p14="http://schemas.microsoft.com/office/powerpoint/2010/main" val="3100360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F5F6D0-0CAC-4B16-886F-51B6AFD56F40}"/>
              </a:ext>
            </a:extLst>
          </p:cNvPr>
          <p:cNvSpPr>
            <a:spLocks noGrp="1"/>
          </p:cNvSpPr>
          <p:nvPr>
            <p:ph type="title"/>
          </p:nvPr>
        </p:nvSpPr>
        <p:spPr/>
        <p:txBody>
          <a:bodyPr/>
          <a:lstStyle/>
          <a:p>
            <a:r>
              <a:rPr lang="it-IT" dirty="0"/>
              <a:t>Esplorazione rettale</a:t>
            </a:r>
          </a:p>
        </p:txBody>
      </p:sp>
      <p:sp>
        <p:nvSpPr>
          <p:cNvPr id="3" name="Segnaposto contenuto 2">
            <a:extLst>
              <a:ext uri="{FF2B5EF4-FFF2-40B4-BE49-F238E27FC236}">
                <a16:creationId xmlns:a16="http://schemas.microsoft.com/office/drawing/2014/main" id="{65F24713-EDDE-4B66-8951-75992624FD7C}"/>
              </a:ext>
            </a:extLst>
          </p:cNvPr>
          <p:cNvSpPr>
            <a:spLocks noGrp="1"/>
          </p:cNvSpPr>
          <p:nvPr>
            <p:ph sz="quarter" idx="13"/>
          </p:nvPr>
        </p:nvSpPr>
        <p:spPr/>
        <p:txBody>
          <a:bodyPr/>
          <a:lstStyle/>
          <a:p>
            <a:r>
              <a:rPr lang="it-IT" dirty="0"/>
              <a:t>Posizione di </a:t>
            </a:r>
            <a:r>
              <a:rPr lang="it-IT" dirty="0" err="1"/>
              <a:t>sims</a:t>
            </a:r>
            <a:endParaRPr lang="it-IT" dirty="0"/>
          </a:p>
          <a:p>
            <a:r>
              <a:rPr lang="it-IT" dirty="0"/>
              <a:t>sanguinamenti digestivi (colore?)</a:t>
            </a:r>
          </a:p>
          <a:p>
            <a:r>
              <a:rPr lang="it-IT" dirty="0"/>
              <a:t>Dolorabilità scavo pelvico</a:t>
            </a:r>
          </a:p>
          <a:p>
            <a:r>
              <a:rPr lang="it-IT" dirty="0"/>
              <a:t>Lesioni, masse, fecalomi…..</a:t>
            </a:r>
          </a:p>
        </p:txBody>
      </p:sp>
      <p:pic>
        <p:nvPicPr>
          <p:cNvPr id="5" name="Immagine 4">
            <a:extLst>
              <a:ext uri="{FF2B5EF4-FFF2-40B4-BE49-F238E27FC236}">
                <a16:creationId xmlns:a16="http://schemas.microsoft.com/office/drawing/2014/main" id="{44B09CEC-DC4C-4D14-8D17-A4A16EABB767}"/>
              </a:ext>
            </a:extLst>
          </p:cNvPr>
          <p:cNvPicPr>
            <a:picLocks noChangeAspect="1"/>
          </p:cNvPicPr>
          <p:nvPr/>
        </p:nvPicPr>
        <p:blipFill>
          <a:blip r:embed="rId2"/>
          <a:stretch>
            <a:fillRect/>
          </a:stretch>
        </p:blipFill>
        <p:spPr>
          <a:xfrm>
            <a:off x="6518247" y="2367092"/>
            <a:ext cx="4759354" cy="3569516"/>
          </a:xfrm>
          <a:prstGeom prst="rect">
            <a:avLst/>
          </a:prstGeom>
        </p:spPr>
      </p:pic>
    </p:spTree>
    <p:extLst>
      <p:ext uri="{BB962C8B-B14F-4D97-AF65-F5344CB8AC3E}">
        <p14:creationId xmlns:p14="http://schemas.microsoft.com/office/powerpoint/2010/main" val="1805764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E883EB-6AB1-434C-896A-E71DAC7EB262}"/>
              </a:ext>
            </a:extLst>
          </p:cNvPr>
          <p:cNvSpPr>
            <a:spLocks noGrp="1"/>
          </p:cNvSpPr>
          <p:nvPr>
            <p:ph type="title"/>
          </p:nvPr>
        </p:nvSpPr>
        <p:spPr>
          <a:xfrm>
            <a:off x="846663" y="1"/>
            <a:ext cx="10364451" cy="1249960"/>
          </a:xfrm>
        </p:spPr>
        <p:txBody>
          <a:bodyPr/>
          <a:lstStyle/>
          <a:p>
            <a:r>
              <a:rPr lang="it-IT" dirty="0"/>
              <a:t>Elementi di cautela</a:t>
            </a:r>
          </a:p>
        </p:txBody>
      </p:sp>
      <p:pic>
        <p:nvPicPr>
          <p:cNvPr id="4" name="Segnaposto contenuto 3">
            <a:extLst>
              <a:ext uri="{FF2B5EF4-FFF2-40B4-BE49-F238E27FC236}">
                <a16:creationId xmlns:a16="http://schemas.microsoft.com/office/drawing/2014/main" id="{51B806D9-7144-462D-8C91-E00238AC77BF}"/>
              </a:ext>
            </a:extLst>
          </p:cNvPr>
          <p:cNvPicPr>
            <a:picLocks noGrp="1" noChangeAspect="1"/>
          </p:cNvPicPr>
          <p:nvPr>
            <p:ph sz="quarter" idx="13"/>
          </p:nvPr>
        </p:nvPicPr>
        <p:blipFill>
          <a:blip r:embed="rId2"/>
          <a:stretch>
            <a:fillRect/>
          </a:stretch>
        </p:blipFill>
        <p:spPr>
          <a:xfrm>
            <a:off x="846663" y="1596177"/>
            <a:ext cx="3556932" cy="5181488"/>
          </a:xfrm>
          <a:prstGeom prst="rect">
            <a:avLst/>
          </a:prstGeom>
        </p:spPr>
      </p:pic>
      <p:pic>
        <p:nvPicPr>
          <p:cNvPr id="5" name="Immagine 4">
            <a:extLst>
              <a:ext uri="{FF2B5EF4-FFF2-40B4-BE49-F238E27FC236}">
                <a16:creationId xmlns:a16="http://schemas.microsoft.com/office/drawing/2014/main" id="{4BB33D9B-6A5C-45DC-B8F4-4AC64A2A4959}"/>
              </a:ext>
            </a:extLst>
          </p:cNvPr>
          <p:cNvPicPr>
            <a:picLocks noChangeAspect="1"/>
          </p:cNvPicPr>
          <p:nvPr/>
        </p:nvPicPr>
        <p:blipFill>
          <a:blip r:embed="rId3"/>
          <a:stretch>
            <a:fillRect/>
          </a:stretch>
        </p:blipFill>
        <p:spPr>
          <a:xfrm>
            <a:off x="4639582" y="2330783"/>
            <a:ext cx="3598408" cy="4446882"/>
          </a:xfrm>
          <a:prstGeom prst="rect">
            <a:avLst/>
          </a:prstGeom>
        </p:spPr>
      </p:pic>
      <p:pic>
        <p:nvPicPr>
          <p:cNvPr id="6" name="Immagine 5">
            <a:extLst>
              <a:ext uri="{FF2B5EF4-FFF2-40B4-BE49-F238E27FC236}">
                <a16:creationId xmlns:a16="http://schemas.microsoft.com/office/drawing/2014/main" id="{B562AB44-6F0C-45C5-A1CA-AE03CAA14A95}"/>
              </a:ext>
            </a:extLst>
          </p:cNvPr>
          <p:cNvPicPr>
            <a:picLocks noChangeAspect="1"/>
          </p:cNvPicPr>
          <p:nvPr/>
        </p:nvPicPr>
        <p:blipFill>
          <a:blip r:embed="rId4"/>
          <a:stretch>
            <a:fillRect/>
          </a:stretch>
        </p:blipFill>
        <p:spPr>
          <a:xfrm>
            <a:off x="8624979" y="1249961"/>
            <a:ext cx="3427348" cy="2575093"/>
          </a:xfrm>
          <a:prstGeom prst="rect">
            <a:avLst/>
          </a:prstGeom>
        </p:spPr>
      </p:pic>
    </p:spTree>
    <p:extLst>
      <p:ext uri="{BB962C8B-B14F-4D97-AF65-F5344CB8AC3E}">
        <p14:creationId xmlns:p14="http://schemas.microsoft.com/office/powerpoint/2010/main" val="82651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ttangolo 14">
            <a:extLst>
              <a:ext uri="{FF2B5EF4-FFF2-40B4-BE49-F238E27FC236}">
                <a16:creationId xmlns:a16="http://schemas.microsoft.com/office/drawing/2014/main" id="{10D4E2E3-9D56-45CA-9EAF-91BF9BD995EA}"/>
              </a:ext>
            </a:extLst>
          </p:cNvPr>
          <p:cNvSpPr>
            <a:spLocks noChangeArrowheads="1"/>
          </p:cNvSpPr>
          <p:nvPr/>
        </p:nvSpPr>
        <p:spPr bwMode="auto">
          <a:xfrm>
            <a:off x="4136366" y="413237"/>
            <a:ext cx="3919269"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spcBef>
                <a:spcPct val="20000"/>
              </a:spcBef>
            </a:pPr>
            <a:r>
              <a:rPr lang="it-IT" altLang="it-IT" sz="1814" baseline="0" dirty="0">
                <a:solidFill>
                  <a:srgbClr val="008152"/>
                </a:solidFill>
                <a:latin typeface="Calibri" panose="020F0502020204030204" pitchFamily="34" charset="0"/>
                <a:ea typeface="MS PGothic" panose="020B0600070205080204" pitchFamily="34" charset="-128"/>
              </a:rPr>
              <a:t>Acute </a:t>
            </a:r>
            <a:r>
              <a:rPr lang="it-IT" altLang="it-IT" sz="1814" baseline="0" dirty="0" err="1">
                <a:solidFill>
                  <a:srgbClr val="008152"/>
                </a:solidFill>
                <a:latin typeface="Calibri" panose="020F0502020204030204" pitchFamily="34" charset="0"/>
                <a:ea typeface="MS PGothic" panose="020B0600070205080204" pitchFamily="34" charset="-128"/>
              </a:rPr>
              <a:t>Abdominal</a:t>
            </a:r>
            <a:r>
              <a:rPr lang="it-IT" altLang="it-IT" sz="1814" baseline="0" dirty="0">
                <a:solidFill>
                  <a:srgbClr val="008152"/>
                </a:solidFill>
                <a:latin typeface="Calibri" panose="020F0502020204030204" pitchFamily="34" charset="0"/>
                <a:ea typeface="MS PGothic" panose="020B0600070205080204" pitchFamily="34" charset="-128"/>
              </a:rPr>
              <a:t> </a:t>
            </a:r>
            <a:r>
              <a:rPr lang="it-IT" altLang="it-IT" sz="1814" baseline="0" dirty="0" err="1">
                <a:solidFill>
                  <a:srgbClr val="008152"/>
                </a:solidFill>
                <a:latin typeface="Calibri" panose="020F0502020204030204" pitchFamily="34" charset="0"/>
                <a:ea typeface="MS PGothic" panose="020B0600070205080204" pitchFamily="34" charset="-128"/>
              </a:rPr>
              <a:t>Pain</a:t>
            </a:r>
            <a:r>
              <a:rPr lang="it-IT" altLang="it-IT" sz="1814" baseline="0" dirty="0">
                <a:solidFill>
                  <a:srgbClr val="008152"/>
                </a:solidFill>
                <a:latin typeface="Calibri" panose="020F0502020204030204" pitchFamily="34" charset="0"/>
                <a:ea typeface="MS PGothic" panose="020B0600070205080204" pitchFamily="34" charset="-128"/>
              </a:rPr>
              <a:t> in </a:t>
            </a:r>
            <a:r>
              <a:rPr lang="it-IT" altLang="it-IT" sz="1814" baseline="0" dirty="0" err="1">
                <a:solidFill>
                  <a:srgbClr val="008152"/>
                </a:solidFill>
                <a:latin typeface="Calibri" panose="020F0502020204030204" pitchFamily="34" charset="0"/>
                <a:ea typeface="MS PGothic" panose="020B0600070205080204" pitchFamily="34" charset="-128"/>
              </a:rPr>
              <a:t>Older</a:t>
            </a:r>
            <a:r>
              <a:rPr lang="it-IT" altLang="it-IT" sz="1814" baseline="0" dirty="0">
                <a:solidFill>
                  <a:srgbClr val="008152"/>
                </a:solidFill>
                <a:latin typeface="Calibri" panose="020F0502020204030204" pitchFamily="34" charset="0"/>
                <a:ea typeface="MS PGothic" panose="020B0600070205080204" pitchFamily="34" charset="-128"/>
              </a:rPr>
              <a:t> </a:t>
            </a:r>
            <a:r>
              <a:rPr lang="it-IT" altLang="it-IT" sz="1814" baseline="0" dirty="0" err="1">
                <a:solidFill>
                  <a:srgbClr val="008152"/>
                </a:solidFill>
                <a:latin typeface="Calibri" panose="020F0502020204030204" pitchFamily="34" charset="0"/>
                <a:ea typeface="MS PGothic" panose="020B0600070205080204" pitchFamily="34" charset="-128"/>
              </a:rPr>
              <a:t>Patients</a:t>
            </a:r>
            <a:endParaRPr lang="it-IT" altLang="it-IT" sz="1814" baseline="0" dirty="0">
              <a:solidFill>
                <a:srgbClr val="008152"/>
              </a:solidFill>
              <a:latin typeface="Calibri" panose="020F0502020204030204" pitchFamily="34" charset="0"/>
              <a:ea typeface="MS PGothic" panose="020B0600070205080204" pitchFamily="34" charset="-128"/>
            </a:endParaRPr>
          </a:p>
        </p:txBody>
      </p:sp>
      <p:pic>
        <p:nvPicPr>
          <p:cNvPr id="14341" name="Picture 2">
            <a:extLst>
              <a:ext uri="{FF2B5EF4-FFF2-40B4-BE49-F238E27FC236}">
                <a16:creationId xmlns:a16="http://schemas.microsoft.com/office/drawing/2014/main" id="{86218882-DB49-414D-800F-1429D1F0A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47" t="25571" r="32996" b="28670"/>
          <a:stretch>
            <a:fillRect/>
          </a:stretch>
        </p:blipFill>
        <p:spPr bwMode="auto">
          <a:xfrm>
            <a:off x="1458247" y="1038132"/>
            <a:ext cx="5356238" cy="234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a:extLst>
              <a:ext uri="{FF2B5EF4-FFF2-40B4-BE49-F238E27FC236}">
                <a16:creationId xmlns:a16="http://schemas.microsoft.com/office/drawing/2014/main" id="{C6ECF40E-43D8-40BF-8D91-B2A5DDD98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14" t="22189" r="45247" b="18243"/>
          <a:stretch>
            <a:fillRect/>
          </a:stretch>
        </p:blipFill>
        <p:spPr bwMode="auto">
          <a:xfrm>
            <a:off x="6644583" y="3036642"/>
            <a:ext cx="4174121" cy="292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Freccia a destra 6">
            <a:extLst>
              <a:ext uri="{FF2B5EF4-FFF2-40B4-BE49-F238E27FC236}">
                <a16:creationId xmlns:a16="http://schemas.microsoft.com/office/drawing/2014/main" id="{6DF1DC3C-76D4-46D0-A5C4-29E7FCEC7082}"/>
              </a:ext>
            </a:extLst>
          </p:cNvPr>
          <p:cNvSpPr>
            <a:spLocks noChangeArrowheads="1"/>
          </p:cNvSpPr>
          <p:nvPr/>
        </p:nvSpPr>
        <p:spPr bwMode="auto">
          <a:xfrm>
            <a:off x="6031207" y="5258328"/>
            <a:ext cx="718484" cy="456433"/>
          </a:xfrm>
          <a:prstGeom prst="rightArrow">
            <a:avLst>
              <a:gd name="adj1" fmla="val 50000"/>
              <a:gd name="adj2" fmla="val 50088"/>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solidFill>
                <a:srgbClr val="FF0000"/>
              </a:solidFill>
            </a:endParaRPr>
          </a:p>
        </p:txBody>
      </p:sp>
    </p:spTree>
    <p:extLst>
      <p:ext uri="{BB962C8B-B14F-4D97-AF65-F5344CB8AC3E}">
        <p14:creationId xmlns:p14="http://schemas.microsoft.com/office/powerpoint/2010/main" val="171558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E4C621-6994-4666-BFAF-253DF9686E9A}"/>
              </a:ext>
            </a:extLst>
          </p:cNvPr>
          <p:cNvSpPr>
            <a:spLocks noGrp="1"/>
          </p:cNvSpPr>
          <p:nvPr>
            <p:ph type="title"/>
          </p:nvPr>
        </p:nvSpPr>
        <p:spPr>
          <a:xfrm>
            <a:off x="913775" y="83890"/>
            <a:ext cx="9706687" cy="989902"/>
          </a:xfrm>
        </p:spPr>
        <p:txBody>
          <a:bodyPr>
            <a:normAutofit/>
          </a:bodyPr>
          <a:lstStyle/>
          <a:p>
            <a:r>
              <a:rPr lang="it-IT" dirty="0"/>
              <a:t>Dolore addominale ginecologico</a:t>
            </a:r>
          </a:p>
        </p:txBody>
      </p:sp>
      <p:pic>
        <p:nvPicPr>
          <p:cNvPr id="4" name="Segnaposto contenuto 3">
            <a:extLst>
              <a:ext uri="{FF2B5EF4-FFF2-40B4-BE49-F238E27FC236}">
                <a16:creationId xmlns:a16="http://schemas.microsoft.com/office/drawing/2014/main" id="{3FC2A4F7-B0EF-463C-B33B-1FECC8459B16}"/>
              </a:ext>
            </a:extLst>
          </p:cNvPr>
          <p:cNvPicPr>
            <a:picLocks noGrp="1" noChangeAspect="1"/>
          </p:cNvPicPr>
          <p:nvPr>
            <p:ph sz="quarter" idx="13"/>
          </p:nvPr>
        </p:nvPicPr>
        <p:blipFill>
          <a:blip r:embed="rId2"/>
          <a:stretch>
            <a:fillRect/>
          </a:stretch>
        </p:blipFill>
        <p:spPr>
          <a:xfrm>
            <a:off x="1124125" y="1232258"/>
            <a:ext cx="4817547" cy="5234229"/>
          </a:xfrm>
          <a:prstGeom prst="rect">
            <a:avLst/>
          </a:prstGeom>
        </p:spPr>
      </p:pic>
      <p:pic>
        <p:nvPicPr>
          <p:cNvPr id="5" name="Immagine 4">
            <a:extLst>
              <a:ext uri="{FF2B5EF4-FFF2-40B4-BE49-F238E27FC236}">
                <a16:creationId xmlns:a16="http://schemas.microsoft.com/office/drawing/2014/main" id="{33498264-FDA2-4539-B22C-5B07C1A9FA0F}"/>
              </a:ext>
            </a:extLst>
          </p:cNvPr>
          <p:cNvPicPr>
            <a:picLocks noChangeAspect="1"/>
          </p:cNvPicPr>
          <p:nvPr/>
        </p:nvPicPr>
        <p:blipFill>
          <a:blip r:embed="rId3"/>
          <a:stretch>
            <a:fillRect/>
          </a:stretch>
        </p:blipFill>
        <p:spPr>
          <a:xfrm>
            <a:off x="6095999" y="1459684"/>
            <a:ext cx="4432183" cy="5006803"/>
          </a:xfrm>
          <a:prstGeom prst="rect">
            <a:avLst/>
          </a:prstGeom>
        </p:spPr>
      </p:pic>
    </p:spTree>
    <p:extLst>
      <p:ext uri="{BB962C8B-B14F-4D97-AF65-F5344CB8AC3E}">
        <p14:creationId xmlns:p14="http://schemas.microsoft.com/office/powerpoint/2010/main" val="32414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B7D934-86F4-43D2-9B0D-BFDFA833C97B}"/>
              </a:ext>
            </a:extLst>
          </p:cNvPr>
          <p:cNvSpPr>
            <a:spLocks noGrp="1"/>
          </p:cNvSpPr>
          <p:nvPr>
            <p:ph type="title"/>
          </p:nvPr>
        </p:nvSpPr>
        <p:spPr>
          <a:xfrm>
            <a:off x="1308222" y="1"/>
            <a:ext cx="10364451" cy="1336118"/>
          </a:xfrm>
        </p:spPr>
        <p:txBody>
          <a:bodyPr/>
          <a:lstStyle/>
          <a:p>
            <a:r>
              <a:rPr lang="it-IT" dirty="0"/>
              <a:t>Appendicite: Sistemi di score clinico </a:t>
            </a:r>
          </a:p>
        </p:txBody>
      </p:sp>
      <p:pic>
        <p:nvPicPr>
          <p:cNvPr id="4" name="Segnaposto contenuto 3">
            <a:extLst>
              <a:ext uri="{FF2B5EF4-FFF2-40B4-BE49-F238E27FC236}">
                <a16:creationId xmlns:a16="http://schemas.microsoft.com/office/drawing/2014/main" id="{1C7F0438-EF01-4FFE-A051-39AA3F1CFF1B}"/>
              </a:ext>
            </a:extLst>
          </p:cNvPr>
          <p:cNvPicPr>
            <a:picLocks noGrp="1" noChangeAspect="1"/>
          </p:cNvPicPr>
          <p:nvPr>
            <p:ph sz="quarter" idx="13"/>
          </p:nvPr>
        </p:nvPicPr>
        <p:blipFill>
          <a:blip r:embed="rId2"/>
          <a:stretch>
            <a:fillRect/>
          </a:stretch>
        </p:blipFill>
        <p:spPr>
          <a:xfrm>
            <a:off x="1075765" y="1448380"/>
            <a:ext cx="4034117" cy="5297359"/>
          </a:xfrm>
          <a:prstGeom prst="rect">
            <a:avLst/>
          </a:prstGeom>
        </p:spPr>
      </p:pic>
      <p:pic>
        <p:nvPicPr>
          <p:cNvPr id="6" name="Immagine 5">
            <a:extLst>
              <a:ext uri="{FF2B5EF4-FFF2-40B4-BE49-F238E27FC236}">
                <a16:creationId xmlns:a16="http://schemas.microsoft.com/office/drawing/2014/main" id="{ABD59B0F-B82C-4FFB-9059-2CE9C79D8727}"/>
              </a:ext>
            </a:extLst>
          </p:cNvPr>
          <p:cNvPicPr>
            <a:picLocks noChangeAspect="1"/>
          </p:cNvPicPr>
          <p:nvPr/>
        </p:nvPicPr>
        <p:blipFill>
          <a:blip r:embed="rId3"/>
          <a:stretch>
            <a:fillRect/>
          </a:stretch>
        </p:blipFill>
        <p:spPr>
          <a:xfrm>
            <a:off x="6409755" y="1448380"/>
            <a:ext cx="3887391" cy="5409620"/>
          </a:xfrm>
          <a:prstGeom prst="rect">
            <a:avLst/>
          </a:prstGeom>
        </p:spPr>
      </p:pic>
    </p:spTree>
    <p:extLst>
      <p:ext uri="{BB962C8B-B14F-4D97-AF65-F5344CB8AC3E}">
        <p14:creationId xmlns:p14="http://schemas.microsoft.com/office/powerpoint/2010/main" val="3763676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E8871C-FC38-4293-BCE5-A0F00CF36662}"/>
              </a:ext>
            </a:extLst>
          </p:cNvPr>
          <p:cNvSpPr>
            <a:spLocks noGrp="1"/>
          </p:cNvSpPr>
          <p:nvPr>
            <p:ph type="title"/>
          </p:nvPr>
        </p:nvSpPr>
        <p:spPr>
          <a:xfrm>
            <a:off x="276213" y="173901"/>
            <a:ext cx="5502824" cy="1443365"/>
          </a:xfrm>
        </p:spPr>
        <p:txBody>
          <a:bodyPr/>
          <a:lstStyle/>
          <a:p>
            <a:r>
              <a:rPr lang="it-IT" dirty="0"/>
              <a:t>Appendicite acuta</a:t>
            </a:r>
          </a:p>
        </p:txBody>
      </p:sp>
      <p:pic>
        <p:nvPicPr>
          <p:cNvPr id="4" name="Segnaposto contenuto 3">
            <a:extLst>
              <a:ext uri="{FF2B5EF4-FFF2-40B4-BE49-F238E27FC236}">
                <a16:creationId xmlns:a16="http://schemas.microsoft.com/office/drawing/2014/main" id="{CB2AF9C6-7FA5-4238-A252-15CB314D7BB3}"/>
              </a:ext>
            </a:extLst>
          </p:cNvPr>
          <p:cNvPicPr>
            <a:picLocks noGrp="1" noChangeAspect="1"/>
          </p:cNvPicPr>
          <p:nvPr>
            <p:ph sz="quarter" idx="13"/>
          </p:nvPr>
        </p:nvPicPr>
        <p:blipFill>
          <a:blip r:embed="rId2"/>
          <a:stretch>
            <a:fillRect/>
          </a:stretch>
        </p:blipFill>
        <p:spPr>
          <a:xfrm>
            <a:off x="913775" y="1617267"/>
            <a:ext cx="4336144" cy="4980758"/>
          </a:xfrm>
          <a:prstGeom prst="rect">
            <a:avLst/>
          </a:prstGeom>
        </p:spPr>
      </p:pic>
      <p:pic>
        <p:nvPicPr>
          <p:cNvPr id="5" name="Immagine 4">
            <a:extLst>
              <a:ext uri="{FF2B5EF4-FFF2-40B4-BE49-F238E27FC236}">
                <a16:creationId xmlns:a16="http://schemas.microsoft.com/office/drawing/2014/main" id="{B2F80A68-3D10-47C3-8CB5-7DFF2D133252}"/>
              </a:ext>
            </a:extLst>
          </p:cNvPr>
          <p:cNvPicPr>
            <a:picLocks noChangeAspect="1"/>
          </p:cNvPicPr>
          <p:nvPr/>
        </p:nvPicPr>
        <p:blipFill>
          <a:blip r:embed="rId3"/>
          <a:stretch>
            <a:fillRect/>
          </a:stretch>
        </p:blipFill>
        <p:spPr>
          <a:xfrm>
            <a:off x="6703470" y="750789"/>
            <a:ext cx="5329320" cy="5847235"/>
          </a:xfrm>
          <a:prstGeom prst="rect">
            <a:avLst/>
          </a:prstGeom>
        </p:spPr>
      </p:pic>
    </p:spTree>
    <p:extLst>
      <p:ext uri="{BB962C8B-B14F-4D97-AF65-F5344CB8AC3E}">
        <p14:creationId xmlns:p14="http://schemas.microsoft.com/office/powerpoint/2010/main" val="2488165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CB756-8D91-4954-9F0B-EF4BBA219E44}"/>
              </a:ext>
            </a:extLst>
          </p:cNvPr>
          <p:cNvSpPr>
            <a:spLocks noGrp="1"/>
          </p:cNvSpPr>
          <p:nvPr>
            <p:ph type="title"/>
          </p:nvPr>
        </p:nvSpPr>
        <p:spPr/>
        <p:txBody>
          <a:bodyPr/>
          <a:lstStyle/>
          <a:p>
            <a:r>
              <a:rPr lang="it-IT" dirty="0"/>
              <a:t>Dolore addominale non specifico (</a:t>
            </a:r>
            <a:r>
              <a:rPr lang="it-IT" dirty="0" err="1"/>
              <a:t>nsap</a:t>
            </a:r>
            <a:r>
              <a:rPr lang="it-IT" dirty="0"/>
              <a:t>)</a:t>
            </a:r>
          </a:p>
        </p:txBody>
      </p:sp>
      <p:sp>
        <p:nvSpPr>
          <p:cNvPr id="3" name="Segnaposto contenuto 2">
            <a:extLst>
              <a:ext uri="{FF2B5EF4-FFF2-40B4-BE49-F238E27FC236}">
                <a16:creationId xmlns:a16="http://schemas.microsoft.com/office/drawing/2014/main" id="{B2E15246-DB19-4B0B-A80E-BA87D7E752C2}"/>
              </a:ext>
            </a:extLst>
          </p:cNvPr>
          <p:cNvSpPr>
            <a:spLocks noGrp="1"/>
          </p:cNvSpPr>
          <p:nvPr>
            <p:ph sz="quarter" idx="13"/>
          </p:nvPr>
        </p:nvSpPr>
        <p:spPr>
          <a:xfrm>
            <a:off x="913774" y="2367092"/>
            <a:ext cx="1904927" cy="3424107"/>
          </a:xfrm>
        </p:spPr>
        <p:txBody>
          <a:bodyPr>
            <a:normAutofit/>
          </a:bodyPr>
          <a:lstStyle/>
          <a:p>
            <a:pPr marL="0" indent="0">
              <a:buNone/>
            </a:pPr>
            <a:r>
              <a:rPr lang="it-IT" sz="4800" dirty="0"/>
              <a:t>PS</a:t>
            </a:r>
          </a:p>
        </p:txBody>
      </p:sp>
      <p:sp>
        <p:nvSpPr>
          <p:cNvPr id="4" name="Freccia a destra 3">
            <a:extLst>
              <a:ext uri="{FF2B5EF4-FFF2-40B4-BE49-F238E27FC236}">
                <a16:creationId xmlns:a16="http://schemas.microsoft.com/office/drawing/2014/main" id="{07BF3E84-B2F0-474D-A195-EBFC22D29A76}"/>
              </a:ext>
            </a:extLst>
          </p:cNvPr>
          <p:cNvSpPr/>
          <p:nvPr/>
        </p:nvSpPr>
        <p:spPr>
          <a:xfrm>
            <a:off x="1957724" y="268447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4B3D65A7-56A1-433F-9723-A5FFCA0DF223}"/>
              </a:ext>
            </a:extLst>
          </p:cNvPr>
          <p:cNvSpPr txBox="1"/>
          <p:nvPr/>
        </p:nvSpPr>
        <p:spPr>
          <a:xfrm>
            <a:off x="3003259" y="2665183"/>
            <a:ext cx="8231741" cy="523220"/>
          </a:xfrm>
          <a:prstGeom prst="rect">
            <a:avLst/>
          </a:prstGeom>
          <a:noFill/>
        </p:spPr>
        <p:txBody>
          <a:bodyPr wrap="none" rtlCol="0">
            <a:spAutoFit/>
          </a:bodyPr>
          <a:lstStyle/>
          <a:p>
            <a:r>
              <a:rPr lang="it-IT" sz="2800" dirty="0"/>
              <a:t>1411 NSAP (34% degli accessi per dolore addominale)</a:t>
            </a:r>
          </a:p>
        </p:txBody>
      </p:sp>
      <p:sp>
        <p:nvSpPr>
          <p:cNvPr id="6" name="Freccia in giù 5">
            <a:extLst>
              <a:ext uri="{FF2B5EF4-FFF2-40B4-BE49-F238E27FC236}">
                <a16:creationId xmlns:a16="http://schemas.microsoft.com/office/drawing/2014/main" id="{7B2322C3-0758-47B9-9B82-77C4372DDE72}"/>
              </a:ext>
            </a:extLst>
          </p:cNvPr>
          <p:cNvSpPr/>
          <p:nvPr/>
        </p:nvSpPr>
        <p:spPr>
          <a:xfrm>
            <a:off x="4437776" y="3190081"/>
            <a:ext cx="385894" cy="897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33E5EA9-7952-4B90-978D-B6A11A8A5750}"/>
              </a:ext>
            </a:extLst>
          </p:cNvPr>
          <p:cNvSpPr txBox="1"/>
          <p:nvPr/>
        </p:nvSpPr>
        <p:spPr>
          <a:xfrm>
            <a:off x="3186549" y="4087703"/>
            <a:ext cx="2909451" cy="400110"/>
          </a:xfrm>
          <a:prstGeom prst="rect">
            <a:avLst/>
          </a:prstGeom>
          <a:noFill/>
        </p:spPr>
        <p:txBody>
          <a:bodyPr wrap="none" rtlCol="0">
            <a:spAutoFit/>
          </a:bodyPr>
          <a:lstStyle/>
          <a:p>
            <a:r>
              <a:rPr lang="it-IT" sz="2000" dirty="0"/>
              <a:t>8% rientro in PS a 12 mesi</a:t>
            </a:r>
          </a:p>
        </p:txBody>
      </p:sp>
      <p:sp>
        <p:nvSpPr>
          <p:cNvPr id="8" name="Freccia in giù 7">
            <a:extLst>
              <a:ext uri="{FF2B5EF4-FFF2-40B4-BE49-F238E27FC236}">
                <a16:creationId xmlns:a16="http://schemas.microsoft.com/office/drawing/2014/main" id="{2EEBF54A-AC05-4314-8E05-AC1593742624}"/>
              </a:ext>
            </a:extLst>
          </p:cNvPr>
          <p:cNvSpPr/>
          <p:nvPr/>
        </p:nvSpPr>
        <p:spPr>
          <a:xfrm>
            <a:off x="4437776" y="4500315"/>
            <a:ext cx="385894" cy="885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9F14A6A0-7220-4D18-BD74-A3A03C9AB536}"/>
              </a:ext>
            </a:extLst>
          </p:cNvPr>
          <p:cNvSpPr txBox="1"/>
          <p:nvPr/>
        </p:nvSpPr>
        <p:spPr>
          <a:xfrm>
            <a:off x="4031972" y="5385435"/>
            <a:ext cx="6073842" cy="646331"/>
          </a:xfrm>
          <a:prstGeom prst="rect">
            <a:avLst/>
          </a:prstGeom>
          <a:noFill/>
        </p:spPr>
        <p:txBody>
          <a:bodyPr wrap="none" rtlCol="0">
            <a:spAutoFit/>
          </a:bodyPr>
          <a:lstStyle/>
          <a:p>
            <a:r>
              <a:rPr lang="it-IT" dirty="0"/>
              <a:t>76% NSAP</a:t>
            </a:r>
          </a:p>
          <a:p>
            <a:r>
              <a:rPr lang="it-IT" dirty="0"/>
              <a:t>24% SAP (30% litiasi biliare, 20% appendicite, 7% cancro G.I.)</a:t>
            </a:r>
          </a:p>
        </p:txBody>
      </p:sp>
      <p:sp>
        <p:nvSpPr>
          <p:cNvPr id="10" name="CasellaDiTesto 9">
            <a:extLst>
              <a:ext uri="{FF2B5EF4-FFF2-40B4-BE49-F238E27FC236}">
                <a16:creationId xmlns:a16="http://schemas.microsoft.com/office/drawing/2014/main" id="{F1FC25C6-6C7A-4409-9172-319491A1B8FB}"/>
              </a:ext>
            </a:extLst>
          </p:cNvPr>
          <p:cNvSpPr txBox="1"/>
          <p:nvPr/>
        </p:nvSpPr>
        <p:spPr>
          <a:xfrm>
            <a:off x="9555060" y="6308521"/>
            <a:ext cx="2701958" cy="369332"/>
          </a:xfrm>
          <a:prstGeom prst="rect">
            <a:avLst/>
          </a:prstGeom>
          <a:noFill/>
        </p:spPr>
        <p:txBody>
          <a:bodyPr wrap="none" rtlCol="0">
            <a:spAutoFit/>
          </a:bodyPr>
          <a:lstStyle/>
          <a:p>
            <a:r>
              <a:rPr lang="it-IT" dirty="0" err="1"/>
              <a:t>Gunnarsson</a:t>
            </a:r>
            <a:r>
              <a:rPr lang="it-IT" dirty="0"/>
              <a:t> O.S. BMJ 2011</a:t>
            </a:r>
          </a:p>
        </p:txBody>
      </p:sp>
    </p:spTree>
    <p:extLst>
      <p:ext uri="{BB962C8B-B14F-4D97-AF65-F5344CB8AC3E}">
        <p14:creationId xmlns:p14="http://schemas.microsoft.com/office/powerpoint/2010/main" val="1341576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7825E0-7080-46BF-B2DB-26778B5980B7}"/>
              </a:ext>
            </a:extLst>
          </p:cNvPr>
          <p:cNvSpPr>
            <a:spLocks noGrp="1"/>
          </p:cNvSpPr>
          <p:nvPr>
            <p:ph type="title"/>
          </p:nvPr>
        </p:nvSpPr>
        <p:spPr>
          <a:xfrm>
            <a:off x="913149" y="0"/>
            <a:ext cx="10364451" cy="1596177"/>
          </a:xfrm>
        </p:spPr>
        <p:txBody>
          <a:bodyPr/>
          <a:lstStyle/>
          <a:p>
            <a:r>
              <a:rPr lang="it-IT" dirty="0"/>
              <a:t>smartphone</a:t>
            </a:r>
          </a:p>
        </p:txBody>
      </p:sp>
      <p:pic>
        <p:nvPicPr>
          <p:cNvPr id="5" name="Immagine 4">
            <a:extLst>
              <a:ext uri="{FF2B5EF4-FFF2-40B4-BE49-F238E27FC236}">
                <a16:creationId xmlns:a16="http://schemas.microsoft.com/office/drawing/2014/main" id="{B1E2504E-46EA-4FF2-A596-65AED884F8C8}"/>
              </a:ext>
            </a:extLst>
          </p:cNvPr>
          <p:cNvPicPr>
            <a:picLocks noChangeAspect="1"/>
          </p:cNvPicPr>
          <p:nvPr/>
        </p:nvPicPr>
        <p:blipFill>
          <a:blip r:embed="rId2"/>
          <a:stretch>
            <a:fillRect/>
          </a:stretch>
        </p:blipFill>
        <p:spPr>
          <a:xfrm>
            <a:off x="4100380" y="1596177"/>
            <a:ext cx="2904737" cy="3872982"/>
          </a:xfrm>
          <a:prstGeom prst="rect">
            <a:avLst/>
          </a:prstGeom>
        </p:spPr>
      </p:pic>
      <p:pic>
        <p:nvPicPr>
          <p:cNvPr id="6" name="Immagine 5">
            <a:extLst>
              <a:ext uri="{FF2B5EF4-FFF2-40B4-BE49-F238E27FC236}">
                <a16:creationId xmlns:a16="http://schemas.microsoft.com/office/drawing/2014/main" id="{2AAF3E6E-7B9A-499F-9A7F-7441E81856A2}"/>
              </a:ext>
            </a:extLst>
          </p:cNvPr>
          <p:cNvPicPr>
            <a:picLocks noChangeAspect="1"/>
          </p:cNvPicPr>
          <p:nvPr/>
        </p:nvPicPr>
        <p:blipFill>
          <a:blip r:embed="rId3"/>
          <a:stretch>
            <a:fillRect/>
          </a:stretch>
        </p:blipFill>
        <p:spPr>
          <a:xfrm>
            <a:off x="247083" y="1596177"/>
            <a:ext cx="3487479" cy="1964777"/>
          </a:xfrm>
          <a:prstGeom prst="rect">
            <a:avLst/>
          </a:prstGeom>
        </p:spPr>
      </p:pic>
      <p:pic>
        <p:nvPicPr>
          <p:cNvPr id="9" name="Immagine 8">
            <a:extLst>
              <a:ext uri="{FF2B5EF4-FFF2-40B4-BE49-F238E27FC236}">
                <a16:creationId xmlns:a16="http://schemas.microsoft.com/office/drawing/2014/main" id="{62D2F1A2-52DB-4A41-88BF-63B5FE5D5C56}"/>
              </a:ext>
            </a:extLst>
          </p:cNvPr>
          <p:cNvPicPr>
            <a:picLocks noChangeAspect="1"/>
          </p:cNvPicPr>
          <p:nvPr/>
        </p:nvPicPr>
        <p:blipFill>
          <a:blip r:embed="rId4"/>
          <a:stretch>
            <a:fillRect/>
          </a:stretch>
        </p:blipFill>
        <p:spPr>
          <a:xfrm>
            <a:off x="435933" y="3969102"/>
            <a:ext cx="2998381" cy="2649523"/>
          </a:xfrm>
          <a:prstGeom prst="rect">
            <a:avLst/>
          </a:prstGeom>
        </p:spPr>
      </p:pic>
      <p:pic>
        <p:nvPicPr>
          <p:cNvPr id="11" name="Immagine 10">
            <a:extLst>
              <a:ext uri="{FF2B5EF4-FFF2-40B4-BE49-F238E27FC236}">
                <a16:creationId xmlns:a16="http://schemas.microsoft.com/office/drawing/2014/main" id="{37517EBD-7E68-4435-ADDE-B238BB1DBEBE}"/>
              </a:ext>
            </a:extLst>
          </p:cNvPr>
          <p:cNvPicPr>
            <a:picLocks noChangeAspect="1"/>
          </p:cNvPicPr>
          <p:nvPr/>
        </p:nvPicPr>
        <p:blipFill>
          <a:blip r:embed="rId5"/>
          <a:stretch>
            <a:fillRect/>
          </a:stretch>
        </p:blipFill>
        <p:spPr>
          <a:xfrm>
            <a:off x="7404618" y="1596177"/>
            <a:ext cx="3872982" cy="3872982"/>
          </a:xfrm>
          <a:prstGeom prst="rect">
            <a:avLst/>
          </a:prstGeom>
        </p:spPr>
      </p:pic>
      <p:sp>
        <p:nvSpPr>
          <p:cNvPr id="14" name="CasellaDiTesto 13">
            <a:extLst>
              <a:ext uri="{FF2B5EF4-FFF2-40B4-BE49-F238E27FC236}">
                <a16:creationId xmlns:a16="http://schemas.microsoft.com/office/drawing/2014/main" id="{04AFC70E-B92D-40CD-9E3B-32ED9A69964B}"/>
              </a:ext>
            </a:extLst>
          </p:cNvPr>
          <p:cNvSpPr txBox="1"/>
          <p:nvPr/>
        </p:nvSpPr>
        <p:spPr>
          <a:xfrm>
            <a:off x="4428273" y="5972294"/>
            <a:ext cx="2248949" cy="646331"/>
          </a:xfrm>
          <a:prstGeom prst="rect">
            <a:avLst/>
          </a:prstGeom>
          <a:noFill/>
        </p:spPr>
        <p:txBody>
          <a:bodyPr wrap="none" rtlCol="0">
            <a:spAutoFit/>
          </a:bodyPr>
          <a:lstStyle/>
          <a:p>
            <a:r>
              <a:rPr lang="it-IT" sz="3600" dirty="0"/>
              <a:t>EO virtuale</a:t>
            </a:r>
          </a:p>
        </p:txBody>
      </p:sp>
    </p:spTree>
    <p:extLst>
      <p:ext uri="{BB962C8B-B14F-4D97-AF65-F5344CB8AC3E}">
        <p14:creationId xmlns:p14="http://schemas.microsoft.com/office/powerpoint/2010/main" val="2544546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4836B2-7D56-4F3F-A6EE-FCC28ED1554C}"/>
              </a:ext>
            </a:extLst>
          </p:cNvPr>
          <p:cNvSpPr>
            <a:spLocks noGrp="1"/>
          </p:cNvSpPr>
          <p:nvPr>
            <p:ph type="title"/>
          </p:nvPr>
        </p:nvSpPr>
        <p:spPr>
          <a:xfrm>
            <a:off x="913775" y="293615"/>
            <a:ext cx="10364451" cy="805343"/>
          </a:xfrm>
        </p:spPr>
        <p:txBody>
          <a:bodyPr/>
          <a:lstStyle/>
          <a:p>
            <a:r>
              <a:rPr lang="it-IT" dirty="0"/>
              <a:t>CAMBRIDGE </a:t>
            </a:r>
            <a:r>
              <a:rPr lang="it-IT" dirty="0" err="1"/>
              <a:t>Molemate</a:t>
            </a:r>
            <a:r>
              <a:rPr lang="it-IT" dirty="0"/>
              <a:t> system</a:t>
            </a:r>
          </a:p>
        </p:txBody>
      </p:sp>
      <p:pic>
        <p:nvPicPr>
          <p:cNvPr id="5" name="Segnaposto contenuto 4">
            <a:extLst>
              <a:ext uri="{FF2B5EF4-FFF2-40B4-BE49-F238E27FC236}">
                <a16:creationId xmlns:a16="http://schemas.microsoft.com/office/drawing/2014/main" id="{21D45F5E-DF0B-4589-8941-3F7F13A45C0D}"/>
              </a:ext>
            </a:extLst>
          </p:cNvPr>
          <p:cNvPicPr>
            <a:picLocks noGrp="1" noChangeAspect="1"/>
          </p:cNvPicPr>
          <p:nvPr>
            <p:ph sz="quarter" idx="13"/>
          </p:nvPr>
        </p:nvPicPr>
        <p:blipFill>
          <a:blip r:embed="rId2"/>
          <a:stretch>
            <a:fillRect/>
          </a:stretch>
        </p:blipFill>
        <p:spPr>
          <a:xfrm>
            <a:off x="318157" y="2030136"/>
            <a:ext cx="7698189" cy="4609750"/>
          </a:xfrm>
        </p:spPr>
      </p:pic>
      <p:sp>
        <p:nvSpPr>
          <p:cNvPr id="8" name="CasellaDiTesto 7">
            <a:extLst>
              <a:ext uri="{FF2B5EF4-FFF2-40B4-BE49-F238E27FC236}">
                <a16:creationId xmlns:a16="http://schemas.microsoft.com/office/drawing/2014/main" id="{1DFA7A7B-B957-4582-9514-124DE681B20B}"/>
              </a:ext>
            </a:extLst>
          </p:cNvPr>
          <p:cNvSpPr txBox="1"/>
          <p:nvPr/>
        </p:nvSpPr>
        <p:spPr>
          <a:xfrm>
            <a:off x="8246378" y="2323750"/>
            <a:ext cx="3649211" cy="2031325"/>
          </a:xfrm>
          <a:prstGeom prst="rect">
            <a:avLst/>
          </a:prstGeom>
          <a:noFill/>
        </p:spPr>
        <p:txBody>
          <a:bodyPr wrap="square" rtlCol="0">
            <a:spAutoFit/>
          </a:bodyPr>
          <a:lstStyle/>
          <a:p>
            <a:r>
              <a:rPr lang="it-IT" dirty="0" err="1"/>
              <a:t>Dermatoscopio</a:t>
            </a:r>
            <a:r>
              <a:rPr lang="it-IT" dirty="0"/>
              <a:t> per smartphone abbinato ad un algoritmo specifico non equivale (ancora) ad una valutazione di un pool di esperti dermatologi  ma ….</a:t>
            </a:r>
          </a:p>
          <a:p>
            <a:endParaRPr lang="it-IT" dirty="0"/>
          </a:p>
          <a:p>
            <a:r>
              <a:rPr lang="it-IT" dirty="0"/>
              <a:t>                   </a:t>
            </a:r>
            <a:r>
              <a:rPr lang="it-IT" dirty="0" err="1"/>
              <a:t>J.H.Walters</a:t>
            </a:r>
            <a:r>
              <a:rPr lang="it-IT" dirty="0"/>
              <a:t>, BMJ 2012</a:t>
            </a:r>
          </a:p>
        </p:txBody>
      </p:sp>
    </p:spTree>
    <p:extLst>
      <p:ext uri="{BB962C8B-B14F-4D97-AF65-F5344CB8AC3E}">
        <p14:creationId xmlns:p14="http://schemas.microsoft.com/office/powerpoint/2010/main" val="54053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2B809A-04AC-40B8-832E-964F67429744}"/>
              </a:ext>
            </a:extLst>
          </p:cNvPr>
          <p:cNvSpPr>
            <a:spLocks noGrp="1"/>
          </p:cNvSpPr>
          <p:nvPr>
            <p:ph type="title"/>
          </p:nvPr>
        </p:nvSpPr>
        <p:spPr>
          <a:xfrm>
            <a:off x="913775" y="83890"/>
            <a:ext cx="10364451" cy="1073792"/>
          </a:xfrm>
        </p:spPr>
        <p:txBody>
          <a:bodyPr>
            <a:normAutofit/>
          </a:bodyPr>
          <a:lstStyle/>
          <a:p>
            <a:r>
              <a:rPr lang="it-IT" dirty="0"/>
              <a:t>Luigi Condorelli - 1968</a:t>
            </a:r>
          </a:p>
        </p:txBody>
      </p:sp>
      <p:sp>
        <p:nvSpPr>
          <p:cNvPr id="3" name="Segnaposto contenuto 2">
            <a:extLst>
              <a:ext uri="{FF2B5EF4-FFF2-40B4-BE49-F238E27FC236}">
                <a16:creationId xmlns:a16="http://schemas.microsoft.com/office/drawing/2014/main" id="{65EDC982-3EB4-4F74-86A5-72E21AAE5225}"/>
              </a:ext>
            </a:extLst>
          </p:cNvPr>
          <p:cNvSpPr>
            <a:spLocks noGrp="1"/>
          </p:cNvSpPr>
          <p:nvPr>
            <p:ph sz="quarter" idx="13"/>
          </p:nvPr>
        </p:nvSpPr>
        <p:spPr>
          <a:xfrm>
            <a:off x="913774" y="2625754"/>
            <a:ext cx="10363826" cy="3716323"/>
          </a:xfrm>
        </p:spPr>
        <p:txBody>
          <a:bodyPr/>
          <a:lstStyle/>
          <a:p>
            <a:pPr marL="0" indent="0">
              <a:buNone/>
            </a:pPr>
            <a:r>
              <a:rPr lang="it-IT" cap="none" dirty="0">
                <a:latin typeface="Book Antiqua" panose="02040602050305030304" pitchFamily="18" charset="0"/>
              </a:rPr>
              <a:t>«…oggi un altro grave pericolo minaccia la sana educazione delle nuove generazioni di medici. E’ la </a:t>
            </a:r>
            <a:r>
              <a:rPr lang="it-IT" u="sng" cap="none" dirty="0">
                <a:latin typeface="Book Antiqua" panose="02040602050305030304" pitchFamily="18" charset="0"/>
              </a:rPr>
              <a:t>pericolosa penetrazione del pragmatismo anglosassone</a:t>
            </a:r>
            <a:r>
              <a:rPr lang="it-IT" cap="none" dirty="0">
                <a:latin typeface="Book Antiqua" panose="02040602050305030304" pitchFamily="18" charset="0"/>
              </a:rPr>
              <a:t>, che minaccia di svisare e denaturare la sublime elevatezza del classico tradizionale indirizzo clinico. Questa nuova incarnazione del pragmatismo porta a </a:t>
            </a:r>
            <a:r>
              <a:rPr lang="it-IT" u="sng" cap="none" dirty="0">
                <a:latin typeface="Book Antiqua" panose="02040602050305030304" pitchFamily="18" charset="0"/>
              </a:rPr>
              <a:t>sostituire la tecnica (soprattutto strumentale) alla metodologia </a:t>
            </a:r>
            <a:r>
              <a:rPr lang="it-IT" cap="none" dirty="0">
                <a:latin typeface="Book Antiqua" panose="02040602050305030304" pitchFamily="18" charset="0"/>
              </a:rPr>
              <a:t>…. e ad annichilire la personalità del medico, rivolgendo il dramma clinico in una pedestre quanto scialba e slegata ricomposizione di frammenti di mosaico, rappresentati dai risultati delle ricerche, spesso strumentali, eseguite sui diversi organi, quasi sempre da più osservatori, cioè dai cosiddetti </a:t>
            </a:r>
            <a:r>
              <a:rPr lang="it-IT" u="sng" cap="none" dirty="0">
                <a:latin typeface="Book Antiqua" panose="02040602050305030304" pitchFamily="18" charset="0"/>
              </a:rPr>
              <a:t>specialisti degli infiniti frammenti del corpo umano </a:t>
            </a:r>
          </a:p>
        </p:txBody>
      </p:sp>
    </p:spTree>
    <p:extLst>
      <p:ext uri="{BB962C8B-B14F-4D97-AF65-F5344CB8AC3E}">
        <p14:creationId xmlns:p14="http://schemas.microsoft.com/office/powerpoint/2010/main" val="62940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DE2B8-0C61-48ED-8636-A3FCF548C3E4}"/>
              </a:ext>
            </a:extLst>
          </p:cNvPr>
          <p:cNvSpPr>
            <a:spLocks noGrp="1"/>
          </p:cNvSpPr>
          <p:nvPr>
            <p:ph type="title"/>
          </p:nvPr>
        </p:nvSpPr>
        <p:spPr>
          <a:xfrm>
            <a:off x="913773" y="0"/>
            <a:ext cx="10364451" cy="1596177"/>
          </a:xfrm>
        </p:spPr>
        <p:txBody>
          <a:bodyPr/>
          <a:lstStyle/>
          <a:p>
            <a:r>
              <a:rPr lang="it-IT" dirty="0"/>
              <a:t>I.A. </a:t>
            </a:r>
            <a:r>
              <a:rPr lang="it-IT" dirty="0" err="1"/>
              <a:t>will</a:t>
            </a:r>
            <a:r>
              <a:rPr lang="it-IT" dirty="0"/>
              <a:t> </a:t>
            </a:r>
            <a:r>
              <a:rPr lang="it-IT" dirty="0" err="1"/>
              <a:t>redesign</a:t>
            </a:r>
            <a:r>
              <a:rPr lang="it-IT" dirty="0"/>
              <a:t> </a:t>
            </a:r>
            <a:r>
              <a:rPr lang="it-IT" dirty="0" err="1"/>
              <a:t>healthcare</a:t>
            </a:r>
            <a:endParaRPr lang="it-IT" dirty="0"/>
          </a:p>
        </p:txBody>
      </p:sp>
      <p:pic>
        <p:nvPicPr>
          <p:cNvPr id="7" name="Segnaposto contenuto 6">
            <a:extLst>
              <a:ext uri="{FF2B5EF4-FFF2-40B4-BE49-F238E27FC236}">
                <a16:creationId xmlns:a16="http://schemas.microsoft.com/office/drawing/2014/main" id="{6C4F11C8-E7FD-4C7E-A713-96142F397B91}"/>
              </a:ext>
            </a:extLst>
          </p:cNvPr>
          <p:cNvPicPr>
            <a:picLocks noGrp="1" noChangeAspect="1"/>
          </p:cNvPicPr>
          <p:nvPr>
            <p:ph sz="quarter" idx="13"/>
          </p:nvPr>
        </p:nvPicPr>
        <p:blipFill>
          <a:blip r:embed="rId2"/>
          <a:stretch>
            <a:fillRect/>
          </a:stretch>
        </p:blipFill>
        <p:spPr>
          <a:xfrm>
            <a:off x="1996281" y="1596177"/>
            <a:ext cx="8199434" cy="4619400"/>
          </a:xfrm>
        </p:spPr>
      </p:pic>
    </p:spTree>
    <p:extLst>
      <p:ext uri="{BB962C8B-B14F-4D97-AF65-F5344CB8AC3E}">
        <p14:creationId xmlns:p14="http://schemas.microsoft.com/office/powerpoint/2010/main" val="174075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A00E28-EAD4-4543-929B-91DBD852CBC2}"/>
              </a:ext>
            </a:extLst>
          </p:cNvPr>
          <p:cNvSpPr>
            <a:spLocks noGrp="1"/>
          </p:cNvSpPr>
          <p:nvPr>
            <p:ph type="title"/>
          </p:nvPr>
        </p:nvSpPr>
        <p:spPr>
          <a:xfrm>
            <a:off x="913775" y="159391"/>
            <a:ext cx="10364451" cy="1040235"/>
          </a:xfrm>
        </p:spPr>
        <p:txBody>
          <a:bodyPr/>
          <a:lstStyle/>
          <a:p>
            <a:r>
              <a:rPr lang="it-IT" dirty="0"/>
              <a:t>KASPAROV VS DEEP BLUE (maggio 1997)</a:t>
            </a:r>
          </a:p>
        </p:txBody>
      </p:sp>
      <p:pic>
        <p:nvPicPr>
          <p:cNvPr id="5" name="Segnaposto contenuto 4">
            <a:extLst>
              <a:ext uri="{FF2B5EF4-FFF2-40B4-BE49-F238E27FC236}">
                <a16:creationId xmlns:a16="http://schemas.microsoft.com/office/drawing/2014/main" id="{37B6CC7F-1FA1-4D35-A9A2-2D112935AC0E}"/>
              </a:ext>
            </a:extLst>
          </p:cNvPr>
          <p:cNvPicPr>
            <a:picLocks noGrp="1" noChangeAspect="1"/>
          </p:cNvPicPr>
          <p:nvPr>
            <p:ph sz="quarter" idx="13"/>
          </p:nvPr>
        </p:nvPicPr>
        <p:blipFill>
          <a:blip r:embed="rId2"/>
          <a:stretch>
            <a:fillRect/>
          </a:stretch>
        </p:blipFill>
        <p:spPr>
          <a:xfrm>
            <a:off x="160701" y="1199626"/>
            <a:ext cx="2733675" cy="1676400"/>
          </a:xfrm>
        </p:spPr>
      </p:pic>
      <p:pic>
        <p:nvPicPr>
          <p:cNvPr id="7" name="Immagine 6">
            <a:extLst>
              <a:ext uri="{FF2B5EF4-FFF2-40B4-BE49-F238E27FC236}">
                <a16:creationId xmlns:a16="http://schemas.microsoft.com/office/drawing/2014/main" id="{E207A4EA-FFEB-407C-B5F8-330F4A5027A2}"/>
              </a:ext>
            </a:extLst>
          </p:cNvPr>
          <p:cNvPicPr>
            <a:picLocks noChangeAspect="1"/>
          </p:cNvPicPr>
          <p:nvPr/>
        </p:nvPicPr>
        <p:blipFill>
          <a:blip r:embed="rId3"/>
          <a:stretch>
            <a:fillRect/>
          </a:stretch>
        </p:blipFill>
        <p:spPr>
          <a:xfrm>
            <a:off x="1164542" y="2596570"/>
            <a:ext cx="5034922" cy="3278133"/>
          </a:xfrm>
          <a:prstGeom prst="rect">
            <a:avLst/>
          </a:prstGeom>
        </p:spPr>
      </p:pic>
      <p:pic>
        <p:nvPicPr>
          <p:cNvPr id="10" name="Immagine 9">
            <a:extLst>
              <a:ext uri="{FF2B5EF4-FFF2-40B4-BE49-F238E27FC236}">
                <a16:creationId xmlns:a16="http://schemas.microsoft.com/office/drawing/2014/main" id="{86A4CA46-A941-46BA-9021-0F03789BC441}"/>
              </a:ext>
            </a:extLst>
          </p:cNvPr>
          <p:cNvPicPr>
            <a:picLocks noChangeAspect="1"/>
          </p:cNvPicPr>
          <p:nvPr/>
        </p:nvPicPr>
        <p:blipFill>
          <a:blip r:embed="rId4"/>
          <a:stretch>
            <a:fillRect/>
          </a:stretch>
        </p:blipFill>
        <p:spPr>
          <a:xfrm>
            <a:off x="6518247" y="1286115"/>
            <a:ext cx="5203451" cy="5317143"/>
          </a:xfrm>
          <a:prstGeom prst="rect">
            <a:avLst/>
          </a:prstGeom>
        </p:spPr>
      </p:pic>
    </p:spTree>
    <p:extLst>
      <p:ext uri="{BB962C8B-B14F-4D97-AF65-F5344CB8AC3E}">
        <p14:creationId xmlns:p14="http://schemas.microsoft.com/office/powerpoint/2010/main" val="1908474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A4E673-15DE-42DE-89FE-5B3F40909C86}"/>
              </a:ext>
            </a:extLst>
          </p:cNvPr>
          <p:cNvSpPr>
            <a:spLocks noGrp="1"/>
          </p:cNvSpPr>
          <p:nvPr>
            <p:ph type="title"/>
          </p:nvPr>
        </p:nvSpPr>
        <p:spPr>
          <a:xfrm>
            <a:off x="913775" y="369651"/>
            <a:ext cx="10364451" cy="1225685"/>
          </a:xfrm>
        </p:spPr>
        <p:txBody>
          <a:bodyPr/>
          <a:lstStyle/>
          <a:p>
            <a:r>
              <a:rPr lang="it-IT" dirty="0"/>
              <a:t>IBM Watson (febbraio 2011) </a:t>
            </a:r>
          </a:p>
        </p:txBody>
      </p:sp>
      <p:pic>
        <p:nvPicPr>
          <p:cNvPr id="5" name="Segnaposto contenuto 4">
            <a:extLst>
              <a:ext uri="{FF2B5EF4-FFF2-40B4-BE49-F238E27FC236}">
                <a16:creationId xmlns:a16="http://schemas.microsoft.com/office/drawing/2014/main" id="{9AD043D2-C5E7-4F90-9339-C1FF66DC0254}"/>
              </a:ext>
            </a:extLst>
          </p:cNvPr>
          <p:cNvPicPr>
            <a:picLocks noGrp="1" noChangeAspect="1"/>
          </p:cNvPicPr>
          <p:nvPr>
            <p:ph sz="quarter" idx="13"/>
          </p:nvPr>
        </p:nvPicPr>
        <p:blipFill>
          <a:blip r:embed="rId2"/>
          <a:stretch>
            <a:fillRect/>
          </a:stretch>
        </p:blipFill>
        <p:spPr>
          <a:xfrm>
            <a:off x="913775" y="2352077"/>
            <a:ext cx="5649836" cy="3779432"/>
          </a:xfrm>
        </p:spPr>
      </p:pic>
      <p:sp>
        <p:nvSpPr>
          <p:cNvPr id="3" name="CasellaDiTesto 2">
            <a:extLst>
              <a:ext uri="{FF2B5EF4-FFF2-40B4-BE49-F238E27FC236}">
                <a16:creationId xmlns:a16="http://schemas.microsoft.com/office/drawing/2014/main" id="{E6B14935-74F6-4E4C-92EA-F25D1F6171AC}"/>
              </a:ext>
            </a:extLst>
          </p:cNvPr>
          <p:cNvSpPr txBox="1"/>
          <p:nvPr/>
        </p:nvSpPr>
        <p:spPr>
          <a:xfrm>
            <a:off x="7591647" y="2764464"/>
            <a:ext cx="4231758" cy="1938992"/>
          </a:xfrm>
          <a:prstGeom prst="rect">
            <a:avLst/>
          </a:prstGeom>
          <a:noFill/>
        </p:spPr>
        <p:txBody>
          <a:bodyPr wrap="square" rtlCol="0">
            <a:spAutoFit/>
          </a:bodyPr>
          <a:lstStyle/>
          <a:p>
            <a:pPr algn="ctr"/>
            <a:r>
              <a:rPr lang="it-IT" sz="2400" b="1" dirty="0"/>
              <a:t>Watson </a:t>
            </a:r>
            <a:r>
              <a:rPr lang="it-IT" sz="2400" b="1" dirty="0" err="1"/>
              <a:t>Oncology</a:t>
            </a:r>
            <a:r>
              <a:rPr lang="it-IT" sz="2400" b="1" dirty="0"/>
              <a:t> MSKCC:</a:t>
            </a:r>
          </a:p>
          <a:p>
            <a:pPr algn="ctr"/>
            <a:endParaRPr lang="it-IT" sz="2400" b="1" dirty="0"/>
          </a:p>
          <a:p>
            <a:r>
              <a:rPr lang="it-IT" sz="2400" b="1" dirty="0"/>
              <a:t>90% </a:t>
            </a:r>
            <a:r>
              <a:rPr lang="it-IT" sz="2400" b="1" dirty="0" err="1"/>
              <a:t>concordance</a:t>
            </a:r>
            <a:r>
              <a:rPr lang="it-IT" sz="2400" b="1" dirty="0"/>
              <a:t> with a board of 15 </a:t>
            </a:r>
            <a:r>
              <a:rPr lang="it-IT" sz="2400" b="1" dirty="0" err="1"/>
              <a:t>oncology</a:t>
            </a:r>
            <a:r>
              <a:rPr lang="it-IT" sz="2400" b="1" dirty="0"/>
              <a:t> </a:t>
            </a:r>
            <a:r>
              <a:rPr lang="it-IT" sz="2400" b="1" dirty="0" err="1"/>
              <a:t>specialists</a:t>
            </a:r>
            <a:r>
              <a:rPr lang="it-IT" sz="2400" b="1" dirty="0"/>
              <a:t> for </a:t>
            </a:r>
            <a:r>
              <a:rPr lang="it-IT" sz="2400" b="1" dirty="0" err="1"/>
              <a:t>breast</a:t>
            </a:r>
            <a:r>
              <a:rPr lang="it-IT" sz="2400" b="1" dirty="0"/>
              <a:t> and </a:t>
            </a:r>
            <a:r>
              <a:rPr lang="it-IT" sz="2400" b="1" dirty="0" err="1"/>
              <a:t>lung</a:t>
            </a:r>
            <a:r>
              <a:rPr lang="it-IT" sz="2400" b="1" dirty="0"/>
              <a:t> </a:t>
            </a:r>
            <a:r>
              <a:rPr lang="it-IT" sz="2400" b="1" dirty="0" err="1"/>
              <a:t>cancer</a:t>
            </a:r>
            <a:endParaRPr lang="it-IT" sz="2400" b="1" dirty="0"/>
          </a:p>
        </p:txBody>
      </p:sp>
    </p:spTree>
    <p:extLst>
      <p:ext uri="{BB962C8B-B14F-4D97-AF65-F5344CB8AC3E}">
        <p14:creationId xmlns:p14="http://schemas.microsoft.com/office/powerpoint/2010/main" val="163128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47594-3E11-48A3-8F8E-FE18858F8F69}"/>
              </a:ext>
            </a:extLst>
          </p:cNvPr>
          <p:cNvSpPr>
            <a:spLocks noGrp="1"/>
          </p:cNvSpPr>
          <p:nvPr>
            <p:ph type="title"/>
          </p:nvPr>
        </p:nvSpPr>
        <p:spPr>
          <a:xfrm>
            <a:off x="913775" y="83891"/>
            <a:ext cx="10364451" cy="1157680"/>
          </a:xfrm>
        </p:spPr>
        <p:txBody>
          <a:bodyPr/>
          <a:lstStyle/>
          <a:p>
            <a:r>
              <a:rPr lang="it-IT" dirty="0"/>
              <a:t>826 Aziende </a:t>
            </a:r>
          </a:p>
        </p:txBody>
      </p:sp>
      <p:pic>
        <p:nvPicPr>
          <p:cNvPr id="5" name="Segnaposto contenuto 4">
            <a:extLst>
              <a:ext uri="{FF2B5EF4-FFF2-40B4-BE49-F238E27FC236}">
                <a16:creationId xmlns:a16="http://schemas.microsoft.com/office/drawing/2014/main" id="{2C03ADAC-0322-4135-AD03-3AA777477998}"/>
              </a:ext>
            </a:extLst>
          </p:cNvPr>
          <p:cNvPicPr>
            <a:picLocks noGrp="1" noChangeAspect="1"/>
          </p:cNvPicPr>
          <p:nvPr>
            <p:ph sz="quarter" idx="13"/>
          </p:nvPr>
        </p:nvPicPr>
        <p:blipFill>
          <a:blip r:embed="rId2"/>
          <a:stretch>
            <a:fillRect/>
          </a:stretch>
        </p:blipFill>
        <p:spPr>
          <a:xfrm>
            <a:off x="1837189" y="1419126"/>
            <a:ext cx="7709482" cy="5337334"/>
          </a:xfrm>
        </p:spPr>
      </p:pic>
    </p:spTree>
    <p:extLst>
      <p:ext uri="{BB962C8B-B14F-4D97-AF65-F5344CB8AC3E}">
        <p14:creationId xmlns:p14="http://schemas.microsoft.com/office/powerpoint/2010/main" val="1970470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07E9F-01CF-4A51-A583-C235EC788DC4}"/>
              </a:ext>
            </a:extLst>
          </p:cNvPr>
          <p:cNvSpPr>
            <a:spLocks noGrp="1"/>
          </p:cNvSpPr>
          <p:nvPr>
            <p:ph type="title"/>
          </p:nvPr>
        </p:nvSpPr>
        <p:spPr>
          <a:xfrm>
            <a:off x="913775" y="92279"/>
            <a:ext cx="10364451" cy="1115737"/>
          </a:xfrm>
        </p:spPr>
        <p:txBody>
          <a:bodyPr/>
          <a:lstStyle/>
          <a:p>
            <a:r>
              <a:rPr lang="it-IT" dirty="0"/>
              <a:t>Il futuro dei radiologi…….</a:t>
            </a:r>
          </a:p>
        </p:txBody>
      </p:sp>
      <p:pic>
        <p:nvPicPr>
          <p:cNvPr id="5" name="Segnaposto contenuto 4">
            <a:extLst>
              <a:ext uri="{FF2B5EF4-FFF2-40B4-BE49-F238E27FC236}">
                <a16:creationId xmlns:a16="http://schemas.microsoft.com/office/drawing/2014/main" id="{40844553-6E7D-485A-9F3B-106477EB3CD2}"/>
              </a:ext>
            </a:extLst>
          </p:cNvPr>
          <p:cNvPicPr>
            <a:picLocks noGrp="1" noChangeAspect="1"/>
          </p:cNvPicPr>
          <p:nvPr>
            <p:ph sz="quarter" idx="13"/>
          </p:nvPr>
        </p:nvPicPr>
        <p:blipFill>
          <a:blip r:embed="rId2"/>
          <a:stretch>
            <a:fillRect/>
          </a:stretch>
        </p:blipFill>
        <p:spPr>
          <a:xfrm>
            <a:off x="913776" y="1300294"/>
            <a:ext cx="10364450" cy="5557706"/>
          </a:xfrm>
        </p:spPr>
      </p:pic>
    </p:spTree>
    <p:extLst>
      <p:ext uri="{BB962C8B-B14F-4D97-AF65-F5344CB8AC3E}">
        <p14:creationId xmlns:p14="http://schemas.microsoft.com/office/powerpoint/2010/main" val="152563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EDA5B4-3533-49C8-9B6B-CF053AB69ED4}"/>
              </a:ext>
            </a:extLst>
          </p:cNvPr>
          <p:cNvSpPr>
            <a:spLocks noGrp="1"/>
          </p:cNvSpPr>
          <p:nvPr>
            <p:ph type="title"/>
          </p:nvPr>
        </p:nvSpPr>
        <p:spPr>
          <a:xfrm>
            <a:off x="913775" y="251671"/>
            <a:ext cx="10364451" cy="813731"/>
          </a:xfrm>
        </p:spPr>
        <p:txBody>
          <a:bodyPr>
            <a:normAutofit fontScale="90000"/>
          </a:bodyPr>
          <a:lstStyle/>
          <a:p>
            <a:r>
              <a:rPr lang="it-IT" dirty="0" err="1"/>
              <a:t>Doctors</a:t>
            </a:r>
            <a:r>
              <a:rPr lang="it-IT" dirty="0"/>
              <a:t> on demand.</a:t>
            </a:r>
            <a:br>
              <a:rPr lang="it-IT" dirty="0"/>
            </a:br>
            <a:r>
              <a:rPr lang="en-US" dirty="0"/>
              <a:t>Health Tap.</a:t>
            </a:r>
            <a:endParaRPr lang="it-IT" dirty="0"/>
          </a:p>
        </p:txBody>
      </p:sp>
      <p:sp>
        <p:nvSpPr>
          <p:cNvPr id="3" name="Segnaposto contenuto 2">
            <a:extLst>
              <a:ext uri="{FF2B5EF4-FFF2-40B4-BE49-F238E27FC236}">
                <a16:creationId xmlns:a16="http://schemas.microsoft.com/office/drawing/2014/main" id="{F085F5D7-CB54-4663-8D56-CCA2FAA56566}"/>
              </a:ext>
            </a:extLst>
          </p:cNvPr>
          <p:cNvSpPr>
            <a:spLocks noGrp="1"/>
          </p:cNvSpPr>
          <p:nvPr>
            <p:ph sz="quarter" idx="13"/>
          </p:nvPr>
        </p:nvSpPr>
        <p:spPr>
          <a:xfrm>
            <a:off x="913774" y="1560352"/>
            <a:ext cx="10363826" cy="4230847"/>
          </a:xfrm>
        </p:spPr>
        <p:txBody>
          <a:bodyPr/>
          <a:lstStyle/>
          <a:p>
            <a:r>
              <a:rPr lang="en-US" dirty="0"/>
              <a:t>The World Health Organization estimates that there is a worldwide shortage of around 4.3 million physicians, nurses, and allied health workers.</a:t>
            </a:r>
            <a:endParaRPr lang="it-IT" dirty="0"/>
          </a:p>
        </p:txBody>
      </p:sp>
      <p:pic>
        <p:nvPicPr>
          <p:cNvPr id="5" name="Immagine 4">
            <a:extLst>
              <a:ext uri="{FF2B5EF4-FFF2-40B4-BE49-F238E27FC236}">
                <a16:creationId xmlns:a16="http://schemas.microsoft.com/office/drawing/2014/main" id="{7A55F162-9995-449A-857C-EE2550BB818B}"/>
              </a:ext>
            </a:extLst>
          </p:cNvPr>
          <p:cNvPicPr>
            <a:picLocks noChangeAspect="1"/>
          </p:cNvPicPr>
          <p:nvPr/>
        </p:nvPicPr>
        <p:blipFill>
          <a:blip r:embed="rId2"/>
          <a:stretch>
            <a:fillRect/>
          </a:stretch>
        </p:blipFill>
        <p:spPr>
          <a:xfrm>
            <a:off x="545285" y="2694962"/>
            <a:ext cx="6192474" cy="3096237"/>
          </a:xfrm>
          <a:prstGeom prst="rect">
            <a:avLst/>
          </a:prstGeom>
        </p:spPr>
      </p:pic>
      <p:sp>
        <p:nvSpPr>
          <p:cNvPr id="6" name="Rettangolo 5">
            <a:extLst>
              <a:ext uri="{FF2B5EF4-FFF2-40B4-BE49-F238E27FC236}">
                <a16:creationId xmlns:a16="http://schemas.microsoft.com/office/drawing/2014/main" id="{7F120E97-96B1-4AE4-8EA1-6EA43858C3C8}"/>
              </a:ext>
            </a:extLst>
          </p:cNvPr>
          <p:cNvSpPr/>
          <p:nvPr/>
        </p:nvSpPr>
        <p:spPr>
          <a:xfrm>
            <a:off x="7323588" y="2801923"/>
            <a:ext cx="4437777" cy="2308324"/>
          </a:xfrm>
          <a:prstGeom prst="rect">
            <a:avLst/>
          </a:prstGeom>
        </p:spPr>
        <p:txBody>
          <a:bodyPr wrap="square">
            <a:spAutoFit/>
          </a:bodyPr>
          <a:lstStyle/>
          <a:p>
            <a:r>
              <a:rPr lang="en-US" sz="2400" dirty="0"/>
              <a:t>The telehealth service established in 2010 already answered 6.3 billion health-related queries, employs 108,000 medical professionals and saved 24,489 lives. </a:t>
            </a:r>
            <a:endParaRPr lang="it-IT" sz="2400" dirty="0"/>
          </a:p>
        </p:txBody>
      </p:sp>
    </p:spTree>
    <p:extLst>
      <p:ext uri="{BB962C8B-B14F-4D97-AF65-F5344CB8AC3E}">
        <p14:creationId xmlns:p14="http://schemas.microsoft.com/office/powerpoint/2010/main" val="1673887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D9D1A-A7E7-46B3-8D81-E371C1D41422}"/>
              </a:ext>
            </a:extLst>
          </p:cNvPr>
          <p:cNvSpPr>
            <a:spLocks noGrp="1"/>
          </p:cNvSpPr>
          <p:nvPr>
            <p:ph type="title"/>
          </p:nvPr>
        </p:nvSpPr>
        <p:spPr>
          <a:xfrm>
            <a:off x="913775" y="176170"/>
            <a:ext cx="10364451" cy="830510"/>
          </a:xfrm>
        </p:spPr>
        <p:txBody>
          <a:bodyPr/>
          <a:lstStyle/>
          <a:p>
            <a:r>
              <a:rPr lang="it-IT" dirty="0" err="1"/>
              <a:t>Babylon</a:t>
            </a:r>
            <a:r>
              <a:rPr lang="it-IT" dirty="0"/>
              <a:t> </a:t>
            </a:r>
          </a:p>
        </p:txBody>
      </p:sp>
      <p:pic>
        <p:nvPicPr>
          <p:cNvPr id="4" name="Segnaposto contenuto 3">
            <a:extLst>
              <a:ext uri="{FF2B5EF4-FFF2-40B4-BE49-F238E27FC236}">
                <a16:creationId xmlns:a16="http://schemas.microsoft.com/office/drawing/2014/main" id="{A457D031-220A-412F-9C0A-26D891090C8E}"/>
              </a:ext>
            </a:extLst>
          </p:cNvPr>
          <p:cNvPicPr>
            <a:picLocks noGrp="1" noChangeAspect="1"/>
          </p:cNvPicPr>
          <p:nvPr>
            <p:ph sz="quarter" idx="13"/>
          </p:nvPr>
        </p:nvPicPr>
        <p:blipFill>
          <a:blip r:embed="rId2"/>
          <a:stretch>
            <a:fillRect/>
          </a:stretch>
        </p:blipFill>
        <p:spPr>
          <a:xfrm>
            <a:off x="233292" y="1325656"/>
            <a:ext cx="8239033" cy="4394659"/>
          </a:xfrm>
          <a:prstGeom prst="rect">
            <a:avLst/>
          </a:prstGeom>
        </p:spPr>
      </p:pic>
      <p:sp>
        <p:nvSpPr>
          <p:cNvPr id="3" name="CasellaDiTesto 2">
            <a:extLst>
              <a:ext uri="{FF2B5EF4-FFF2-40B4-BE49-F238E27FC236}">
                <a16:creationId xmlns:a16="http://schemas.microsoft.com/office/drawing/2014/main" id="{383447FD-0E71-4DE3-94D9-EA0BFF0D95BE}"/>
              </a:ext>
            </a:extLst>
          </p:cNvPr>
          <p:cNvSpPr txBox="1"/>
          <p:nvPr/>
        </p:nvSpPr>
        <p:spPr>
          <a:xfrm>
            <a:off x="8676167" y="2184157"/>
            <a:ext cx="3211033" cy="2677656"/>
          </a:xfrm>
          <a:prstGeom prst="rect">
            <a:avLst/>
          </a:prstGeom>
          <a:noFill/>
        </p:spPr>
        <p:txBody>
          <a:bodyPr wrap="square" rtlCol="0">
            <a:spAutoFit/>
          </a:bodyPr>
          <a:lstStyle/>
          <a:p>
            <a:r>
              <a:rPr lang="it-IT" sz="2400" dirty="0" err="1"/>
              <a:t>London</a:t>
            </a:r>
            <a:r>
              <a:rPr lang="it-IT" sz="2400" dirty="0"/>
              <a:t> 2013</a:t>
            </a:r>
          </a:p>
          <a:p>
            <a:endParaRPr lang="it-IT" sz="2400" dirty="0"/>
          </a:p>
          <a:p>
            <a:r>
              <a:rPr lang="it-IT" sz="2400" dirty="0"/>
              <a:t>Virtual GP by </a:t>
            </a:r>
            <a:r>
              <a:rPr lang="it-IT" sz="2400" dirty="0" err="1"/>
              <a:t>subscription</a:t>
            </a:r>
            <a:endParaRPr lang="it-IT" sz="2400" dirty="0"/>
          </a:p>
          <a:p>
            <a:endParaRPr lang="it-IT" sz="2400" dirty="0"/>
          </a:p>
          <a:p>
            <a:r>
              <a:rPr lang="it-IT" sz="2400" dirty="0" err="1"/>
              <a:t>Tested</a:t>
            </a:r>
            <a:r>
              <a:rPr lang="it-IT" sz="2400" dirty="0"/>
              <a:t> </a:t>
            </a:r>
            <a:r>
              <a:rPr lang="it-IT" sz="2400" dirty="0" err="1"/>
              <a:t>as</a:t>
            </a:r>
            <a:r>
              <a:rPr lang="it-IT" sz="2400" dirty="0"/>
              <a:t> an alternative to NIH 111 tel.</a:t>
            </a:r>
          </a:p>
        </p:txBody>
      </p:sp>
    </p:spTree>
    <p:extLst>
      <p:ext uri="{BB962C8B-B14F-4D97-AF65-F5344CB8AC3E}">
        <p14:creationId xmlns:p14="http://schemas.microsoft.com/office/powerpoint/2010/main" val="196203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EFA8BA-B2DB-4509-BC49-C95CF0FB2EDB}"/>
              </a:ext>
            </a:extLst>
          </p:cNvPr>
          <p:cNvSpPr>
            <a:spLocks noGrp="1"/>
          </p:cNvSpPr>
          <p:nvPr>
            <p:ph type="title"/>
          </p:nvPr>
        </p:nvSpPr>
        <p:spPr>
          <a:xfrm>
            <a:off x="913775" y="117447"/>
            <a:ext cx="10364451" cy="1057012"/>
          </a:xfrm>
        </p:spPr>
        <p:txBody>
          <a:bodyPr/>
          <a:lstStyle/>
          <a:p>
            <a:r>
              <a:rPr lang="it-IT" dirty="0" err="1"/>
              <a:t>Because</a:t>
            </a:r>
            <a:r>
              <a:rPr lang="it-IT" dirty="0"/>
              <a:t> </a:t>
            </a:r>
            <a:r>
              <a:rPr lang="it-IT" dirty="0" err="1"/>
              <a:t>it’s</a:t>
            </a:r>
            <a:r>
              <a:rPr lang="it-IT" dirty="0"/>
              <a:t> time the </a:t>
            </a:r>
            <a:r>
              <a:rPr lang="it-IT" dirty="0" err="1"/>
              <a:t>doctor</a:t>
            </a:r>
            <a:r>
              <a:rPr lang="it-IT" dirty="0"/>
              <a:t> come to </a:t>
            </a:r>
            <a:r>
              <a:rPr lang="it-IT" dirty="0" err="1"/>
              <a:t>you</a:t>
            </a:r>
            <a:endParaRPr lang="it-IT" dirty="0"/>
          </a:p>
        </p:txBody>
      </p:sp>
      <p:pic>
        <p:nvPicPr>
          <p:cNvPr id="4" name="Segnaposto contenuto 3">
            <a:extLst>
              <a:ext uri="{FF2B5EF4-FFF2-40B4-BE49-F238E27FC236}">
                <a16:creationId xmlns:a16="http://schemas.microsoft.com/office/drawing/2014/main" id="{0380AF06-84F2-4BCF-8608-4C67B94AE480}"/>
              </a:ext>
            </a:extLst>
          </p:cNvPr>
          <p:cNvPicPr>
            <a:picLocks noGrp="1" noChangeAspect="1"/>
          </p:cNvPicPr>
          <p:nvPr>
            <p:ph sz="quarter" idx="13"/>
          </p:nvPr>
        </p:nvPicPr>
        <p:blipFill>
          <a:blip r:embed="rId2"/>
          <a:stretch>
            <a:fillRect/>
          </a:stretch>
        </p:blipFill>
        <p:spPr>
          <a:xfrm>
            <a:off x="913775" y="1292146"/>
            <a:ext cx="10293916" cy="5821720"/>
          </a:xfrm>
          <a:prstGeom prst="rect">
            <a:avLst/>
          </a:prstGeom>
        </p:spPr>
      </p:pic>
    </p:spTree>
    <p:extLst>
      <p:ext uri="{BB962C8B-B14F-4D97-AF65-F5344CB8AC3E}">
        <p14:creationId xmlns:p14="http://schemas.microsoft.com/office/powerpoint/2010/main" val="3962077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5619E-5478-4DDC-B0DB-010B9BE636DF}"/>
              </a:ext>
            </a:extLst>
          </p:cNvPr>
          <p:cNvSpPr>
            <a:spLocks noGrp="1"/>
          </p:cNvSpPr>
          <p:nvPr>
            <p:ph type="title"/>
          </p:nvPr>
        </p:nvSpPr>
        <p:spPr>
          <a:xfrm>
            <a:off x="1048624" y="106789"/>
            <a:ext cx="9566872" cy="992169"/>
          </a:xfrm>
        </p:spPr>
        <p:txBody>
          <a:bodyPr/>
          <a:lstStyle/>
          <a:p>
            <a:r>
              <a:rPr lang="it-IT" dirty="0"/>
              <a:t>APP per smartphones</a:t>
            </a:r>
          </a:p>
        </p:txBody>
      </p:sp>
      <p:pic>
        <p:nvPicPr>
          <p:cNvPr id="4" name="Segnaposto contenuto 3">
            <a:extLst>
              <a:ext uri="{FF2B5EF4-FFF2-40B4-BE49-F238E27FC236}">
                <a16:creationId xmlns:a16="http://schemas.microsoft.com/office/drawing/2014/main" id="{F32B8381-31DC-4B1B-8D2C-EAC2A7979B8D}"/>
              </a:ext>
            </a:extLst>
          </p:cNvPr>
          <p:cNvPicPr>
            <a:picLocks noGrp="1" noChangeAspect="1"/>
          </p:cNvPicPr>
          <p:nvPr>
            <p:ph sz="quarter" idx="13"/>
          </p:nvPr>
        </p:nvPicPr>
        <p:blipFill>
          <a:blip r:embed="rId2"/>
          <a:stretch>
            <a:fillRect/>
          </a:stretch>
        </p:blipFill>
        <p:spPr>
          <a:xfrm>
            <a:off x="1048624" y="1098959"/>
            <a:ext cx="9566872" cy="5615032"/>
          </a:xfrm>
          <a:prstGeom prst="rect">
            <a:avLst/>
          </a:prstGeom>
        </p:spPr>
      </p:pic>
      <p:sp>
        <p:nvSpPr>
          <p:cNvPr id="3" name="CasellaDiTesto 2">
            <a:extLst>
              <a:ext uri="{FF2B5EF4-FFF2-40B4-BE49-F238E27FC236}">
                <a16:creationId xmlns:a16="http://schemas.microsoft.com/office/drawing/2014/main" id="{4E879A02-C6B2-480C-8A95-C5AABF8DC6C1}"/>
              </a:ext>
            </a:extLst>
          </p:cNvPr>
          <p:cNvSpPr txBox="1"/>
          <p:nvPr/>
        </p:nvSpPr>
        <p:spPr>
          <a:xfrm>
            <a:off x="1048624" y="4370664"/>
            <a:ext cx="3380763" cy="1754326"/>
          </a:xfrm>
          <a:prstGeom prst="rect">
            <a:avLst/>
          </a:prstGeom>
          <a:noFill/>
        </p:spPr>
        <p:txBody>
          <a:bodyPr wrap="square" rtlCol="0">
            <a:spAutoFit/>
          </a:bodyPr>
          <a:lstStyle/>
          <a:p>
            <a:r>
              <a:rPr lang="it-IT" b="1" dirty="0"/>
              <a:t>Ha ridotto del 50% il rischio di </a:t>
            </a:r>
          </a:p>
          <a:p>
            <a:r>
              <a:rPr lang="it-IT" b="1" dirty="0"/>
              <a:t>non-aderenza alla terapia </a:t>
            </a:r>
          </a:p>
          <a:p>
            <a:r>
              <a:rPr lang="it-IT" b="1" dirty="0"/>
              <a:t>anticoagulante, ma anche per la terapia di epatite C, tubercolosi schizofrenia</a:t>
            </a:r>
          </a:p>
          <a:p>
            <a:endParaRPr lang="it-IT" dirty="0"/>
          </a:p>
        </p:txBody>
      </p:sp>
    </p:spTree>
    <p:extLst>
      <p:ext uri="{BB962C8B-B14F-4D97-AF65-F5344CB8AC3E}">
        <p14:creationId xmlns:p14="http://schemas.microsoft.com/office/powerpoint/2010/main" val="296879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FEE1B3-2186-4421-BC64-F721D7537076}"/>
              </a:ext>
            </a:extLst>
          </p:cNvPr>
          <p:cNvSpPr>
            <a:spLocks noGrp="1"/>
          </p:cNvSpPr>
          <p:nvPr>
            <p:ph type="title"/>
          </p:nvPr>
        </p:nvSpPr>
        <p:spPr>
          <a:xfrm>
            <a:off x="913775" y="0"/>
            <a:ext cx="10364451" cy="1596177"/>
          </a:xfrm>
        </p:spPr>
        <p:txBody>
          <a:bodyPr/>
          <a:lstStyle/>
          <a:p>
            <a:r>
              <a:rPr lang="it-IT" dirty="0"/>
              <a:t>SFIDA Uomo vs macchina</a:t>
            </a:r>
          </a:p>
        </p:txBody>
      </p:sp>
      <p:pic>
        <p:nvPicPr>
          <p:cNvPr id="4" name="Segnaposto contenuto 3">
            <a:extLst>
              <a:ext uri="{FF2B5EF4-FFF2-40B4-BE49-F238E27FC236}">
                <a16:creationId xmlns:a16="http://schemas.microsoft.com/office/drawing/2014/main" id="{8A9C5BF2-54EA-4AB7-AED0-3B5563437FF6}"/>
              </a:ext>
            </a:extLst>
          </p:cNvPr>
          <p:cNvPicPr>
            <a:picLocks noGrp="1" noChangeAspect="1"/>
          </p:cNvPicPr>
          <p:nvPr>
            <p:ph sz="quarter" idx="13"/>
          </p:nvPr>
        </p:nvPicPr>
        <p:blipFill>
          <a:blip r:embed="rId2"/>
          <a:stretch>
            <a:fillRect/>
          </a:stretch>
        </p:blipFill>
        <p:spPr>
          <a:xfrm>
            <a:off x="23907" y="1416425"/>
            <a:ext cx="6950634" cy="5217458"/>
          </a:xfrm>
          <a:prstGeom prst="rect">
            <a:avLst/>
          </a:prstGeom>
        </p:spPr>
      </p:pic>
      <p:pic>
        <p:nvPicPr>
          <p:cNvPr id="5" name="Immagine 4">
            <a:extLst>
              <a:ext uri="{FF2B5EF4-FFF2-40B4-BE49-F238E27FC236}">
                <a16:creationId xmlns:a16="http://schemas.microsoft.com/office/drawing/2014/main" id="{59EF24CE-49BE-43E0-92A8-22FA9C74D132}"/>
              </a:ext>
            </a:extLst>
          </p:cNvPr>
          <p:cNvPicPr>
            <a:picLocks noChangeAspect="1"/>
          </p:cNvPicPr>
          <p:nvPr/>
        </p:nvPicPr>
        <p:blipFill>
          <a:blip r:embed="rId3"/>
          <a:stretch>
            <a:fillRect/>
          </a:stretch>
        </p:blipFill>
        <p:spPr>
          <a:xfrm>
            <a:off x="7217931" y="1420934"/>
            <a:ext cx="4950163" cy="5212947"/>
          </a:xfrm>
          <a:prstGeom prst="rect">
            <a:avLst/>
          </a:prstGeom>
        </p:spPr>
      </p:pic>
    </p:spTree>
    <p:extLst>
      <p:ext uri="{BB962C8B-B14F-4D97-AF65-F5344CB8AC3E}">
        <p14:creationId xmlns:p14="http://schemas.microsoft.com/office/powerpoint/2010/main" val="420209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F6C143-7D71-4115-9440-66568EA8FFDD}"/>
              </a:ext>
            </a:extLst>
          </p:cNvPr>
          <p:cNvSpPr>
            <a:spLocks noGrp="1"/>
          </p:cNvSpPr>
          <p:nvPr>
            <p:ph type="title"/>
          </p:nvPr>
        </p:nvSpPr>
        <p:spPr>
          <a:xfrm>
            <a:off x="913775" y="117447"/>
            <a:ext cx="10364451" cy="1291904"/>
          </a:xfrm>
        </p:spPr>
        <p:txBody>
          <a:bodyPr/>
          <a:lstStyle/>
          <a:p>
            <a:r>
              <a:rPr lang="it-IT" dirty="0"/>
              <a:t>Dolore addominale acuto non traumatico</a:t>
            </a:r>
          </a:p>
        </p:txBody>
      </p:sp>
      <p:sp>
        <p:nvSpPr>
          <p:cNvPr id="3" name="Segnaposto contenuto 2">
            <a:extLst>
              <a:ext uri="{FF2B5EF4-FFF2-40B4-BE49-F238E27FC236}">
                <a16:creationId xmlns:a16="http://schemas.microsoft.com/office/drawing/2014/main" id="{49AB9DD7-8A70-4410-9BA1-BAE359A6B331}"/>
              </a:ext>
            </a:extLst>
          </p:cNvPr>
          <p:cNvSpPr>
            <a:spLocks noGrp="1"/>
          </p:cNvSpPr>
          <p:nvPr>
            <p:ph sz="quarter" idx="13"/>
          </p:nvPr>
        </p:nvSpPr>
        <p:spPr>
          <a:xfrm>
            <a:off x="913774" y="1850064"/>
            <a:ext cx="10364451" cy="3941135"/>
          </a:xfrm>
        </p:spPr>
        <p:txBody>
          <a:bodyPr/>
          <a:lstStyle/>
          <a:p>
            <a:endParaRPr lang="it-IT" dirty="0"/>
          </a:p>
          <a:p>
            <a:r>
              <a:rPr lang="it-IT" dirty="0"/>
              <a:t>Disturbo comune ma insidioso, che richiede diagnosi differenziale fra malattie non gravi e malattie serie che necessitano di approccio medico o chirurgico urgente</a:t>
            </a:r>
          </a:p>
          <a:p>
            <a:pPr marL="0" indent="0">
              <a:buNone/>
            </a:pPr>
            <a:endParaRPr lang="it-IT" dirty="0"/>
          </a:p>
          <a:p>
            <a:r>
              <a:rPr lang="it-IT" dirty="0"/>
              <a:t>La sensibilità e la specificità dell’anamnesi e dell’ esame obiettivo nel diagnosticare le diverse cause di dolore addominale sono  piuttosto basse per le forme benigne , ma accettabili per le forme più serie (occlusione, colecistite, appendicite, peritonite...)</a:t>
            </a:r>
          </a:p>
        </p:txBody>
      </p:sp>
    </p:spTree>
    <p:extLst>
      <p:ext uri="{BB962C8B-B14F-4D97-AF65-F5344CB8AC3E}">
        <p14:creationId xmlns:p14="http://schemas.microsoft.com/office/powerpoint/2010/main" val="3006657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0786D1-C401-4D07-9834-4F2DBFA33C1E}"/>
              </a:ext>
            </a:extLst>
          </p:cNvPr>
          <p:cNvSpPr>
            <a:spLocks noGrp="1"/>
          </p:cNvSpPr>
          <p:nvPr>
            <p:ph type="title"/>
          </p:nvPr>
        </p:nvSpPr>
        <p:spPr>
          <a:xfrm>
            <a:off x="888608" y="106788"/>
            <a:ext cx="10364451" cy="950225"/>
          </a:xfrm>
        </p:spPr>
        <p:txBody>
          <a:bodyPr/>
          <a:lstStyle/>
          <a:p>
            <a:r>
              <a:rPr lang="it-IT" dirty="0"/>
              <a:t>Do </a:t>
            </a:r>
            <a:r>
              <a:rPr lang="it-IT" dirty="0" err="1"/>
              <a:t>we</a:t>
            </a:r>
            <a:r>
              <a:rPr lang="it-IT" dirty="0"/>
              <a:t> </a:t>
            </a:r>
            <a:r>
              <a:rPr lang="it-IT" dirty="0" err="1"/>
              <a:t>need</a:t>
            </a:r>
            <a:r>
              <a:rPr lang="it-IT" dirty="0"/>
              <a:t> </a:t>
            </a:r>
            <a:r>
              <a:rPr lang="it-IT" dirty="0" err="1"/>
              <a:t>doctors</a:t>
            </a:r>
            <a:r>
              <a:rPr lang="it-IT" dirty="0"/>
              <a:t> or </a:t>
            </a:r>
            <a:r>
              <a:rPr lang="it-IT" dirty="0" err="1"/>
              <a:t>algorithms</a:t>
            </a:r>
            <a:endParaRPr lang="it-IT" dirty="0"/>
          </a:p>
        </p:txBody>
      </p:sp>
      <p:pic>
        <p:nvPicPr>
          <p:cNvPr id="7" name="Segnaposto contenuto 6">
            <a:extLst>
              <a:ext uri="{FF2B5EF4-FFF2-40B4-BE49-F238E27FC236}">
                <a16:creationId xmlns:a16="http://schemas.microsoft.com/office/drawing/2014/main" id="{B3A7A407-2500-40AB-A8EA-36F5A4D02A59}"/>
              </a:ext>
            </a:extLst>
          </p:cNvPr>
          <p:cNvPicPr>
            <a:picLocks noGrp="1" noChangeAspect="1"/>
          </p:cNvPicPr>
          <p:nvPr>
            <p:ph sz="quarter" idx="13"/>
          </p:nvPr>
        </p:nvPicPr>
        <p:blipFill>
          <a:blip r:embed="rId2"/>
          <a:stretch>
            <a:fillRect/>
          </a:stretch>
        </p:blipFill>
        <p:spPr>
          <a:xfrm>
            <a:off x="679778" y="1157681"/>
            <a:ext cx="10573281" cy="5603846"/>
          </a:xfrm>
          <a:prstGeom prst="rect">
            <a:avLst/>
          </a:prstGeom>
        </p:spPr>
      </p:pic>
    </p:spTree>
    <p:extLst>
      <p:ext uri="{BB962C8B-B14F-4D97-AF65-F5344CB8AC3E}">
        <p14:creationId xmlns:p14="http://schemas.microsoft.com/office/powerpoint/2010/main" val="3482706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7001871-0C42-4F12-8117-3EBA4C652DAF}"/>
              </a:ext>
            </a:extLst>
          </p:cNvPr>
          <p:cNvPicPr>
            <a:picLocks noGrp="1" noChangeAspect="1"/>
          </p:cNvPicPr>
          <p:nvPr>
            <p:ph sz="quarter" idx="13"/>
          </p:nvPr>
        </p:nvPicPr>
        <p:blipFill>
          <a:blip r:embed="rId2"/>
          <a:stretch>
            <a:fillRect/>
          </a:stretch>
        </p:blipFill>
        <p:spPr>
          <a:xfrm>
            <a:off x="5837943" y="152898"/>
            <a:ext cx="3896489" cy="5434170"/>
          </a:xfrm>
        </p:spPr>
      </p:pic>
      <p:pic>
        <p:nvPicPr>
          <p:cNvPr id="7" name="Immagine 6">
            <a:extLst>
              <a:ext uri="{FF2B5EF4-FFF2-40B4-BE49-F238E27FC236}">
                <a16:creationId xmlns:a16="http://schemas.microsoft.com/office/drawing/2014/main" id="{726B6877-A287-4467-B792-26100AC83115}"/>
              </a:ext>
            </a:extLst>
          </p:cNvPr>
          <p:cNvPicPr>
            <a:picLocks noChangeAspect="1"/>
          </p:cNvPicPr>
          <p:nvPr/>
        </p:nvPicPr>
        <p:blipFill>
          <a:blip r:embed="rId3"/>
          <a:stretch>
            <a:fillRect/>
          </a:stretch>
        </p:blipFill>
        <p:spPr>
          <a:xfrm>
            <a:off x="1403498" y="152898"/>
            <a:ext cx="3296730" cy="5434170"/>
          </a:xfrm>
          <a:prstGeom prst="rect">
            <a:avLst/>
          </a:prstGeom>
        </p:spPr>
      </p:pic>
      <p:sp>
        <p:nvSpPr>
          <p:cNvPr id="3" name="CasellaDiTesto 2">
            <a:extLst>
              <a:ext uri="{FF2B5EF4-FFF2-40B4-BE49-F238E27FC236}">
                <a16:creationId xmlns:a16="http://schemas.microsoft.com/office/drawing/2014/main" id="{B93D1860-1AE4-46FD-914C-70F89F118CCD}"/>
              </a:ext>
            </a:extLst>
          </p:cNvPr>
          <p:cNvSpPr txBox="1"/>
          <p:nvPr/>
        </p:nvSpPr>
        <p:spPr>
          <a:xfrm>
            <a:off x="444617" y="5972961"/>
            <a:ext cx="11158824" cy="830997"/>
          </a:xfrm>
          <a:prstGeom prst="rect">
            <a:avLst/>
          </a:prstGeom>
          <a:noFill/>
        </p:spPr>
        <p:txBody>
          <a:bodyPr wrap="none" rtlCol="0">
            <a:spAutoFit/>
          </a:bodyPr>
          <a:lstStyle/>
          <a:p>
            <a:r>
              <a:rPr lang="it-IT" sz="2400" i="1" dirty="0"/>
              <a:t>…with disruptive </a:t>
            </a:r>
            <a:r>
              <a:rPr lang="it-IT" sz="2400" i="1" dirty="0" err="1"/>
              <a:t>technologies</a:t>
            </a:r>
            <a:r>
              <a:rPr lang="it-IT" sz="2400" i="1" dirty="0"/>
              <a:t> </a:t>
            </a:r>
            <a:r>
              <a:rPr lang="it-IT" sz="2400" i="1" dirty="0" err="1"/>
              <a:t>physicians</a:t>
            </a:r>
            <a:r>
              <a:rPr lang="it-IT" sz="2400" i="1" dirty="0"/>
              <a:t> </a:t>
            </a:r>
            <a:r>
              <a:rPr lang="it-IT" sz="2400" i="1" dirty="0" err="1"/>
              <a:t>would</a:t>
            </a:r>
            <a:r>
              <a:rPr lang="it-IT" sz="2400" i="1" dirty="0"/>
              <a:t> </a:t>
            </a:r>
            <a:r>
              <a:rPr lang="it-IT" sz="2400" i="1" dirty="0" err="1"/>
              <a:t>finally</a:t>
            </a:r>
            <a:r>
              <a:rPr lang="it-IT" sz="2400" i="1" dirty="0"/>
              <a:t> </a:t>
            </a:r>
            <a:r>
              <a:rPr lang="it-IT" sz="2400" i="1" dirty="0" err="1"/>
              <a:t>have</a:t>
            </a:r>
            <a:r>
              <a:rPr lang="it-IT" sz="2400" i="1" dirty="0"/>
              <a:t> time to focus on the </a:t>
            </a:r>
          </a:p>
          <a:p>
            <a:r>
              <a:rPr lang="it-IT" sz="2400" i="1" dirty="0" err="1"/>
              <a:t>patient</a:t>
            </a:r>
            <a:r>
              <a:rPr lang="it-IT" sz="2400" i="1" dirty="0"/>
              <a:t>, deal with </a:t>
            </a:r>
            <a:r>
              <a:rPr lang="it-IT" sz="2400" i="1" dirty="0" err="1"/>
              <a:t>challenging</a:t>
            </a:r>
            <a:r>
              <a:rPr lang="it-IT" sz="2400" i="1" dirty="0"/>
              <a:t> </a:t>
            </a:r>
            <a:r>
              <a:rPr lang="it-IT" sz="2400" i="1" dirty="0" err="1"/>
              <a:t>decisions</a:t>
            </a:r>
            <a:r>
              <a:rPr lang="it-IT" sz="2400" i="1" dirty="0"/>
              <a:t> and </a:t>
            </a:r>
            <a:r>
              <a:rPr lang="it-IT" sz="2400" i="1" dirty="0" err="1"/>
              <a:t>enjoy</a:t>
            </a:r>
            <a:r>
              <a:rPr lang="it-IT" sz="2400" i="1" dirty="0"/>
              <a:t> </a:t>
            </a:r>
            <a:r>
              <a:rPr lang="it-IT" sz="2400" i="1" dirty="0" err="1"/>
              <a:t>their</a:t>
            </a:r>
            <a:r>
              <a:rPr lang="it-IT" sz="2400" i="1" dirty="0"/>
              <a:t> </a:t>
            </a:r>
            <a:r>
              <a:rPr lang="it-IT" sz="2400" i="1" dirty="0" err="1"/>
              <a:t>profession</a:t>
            </a:r>
            <a:r>
              <a:rPr lang="it-IT" sz="2400" i="1" dirty="0"/>
              <a:t> </a:t>
            </a:r>
            <a:r>
              <a:rPr lang="it-IT" sz="2400" i="1" dirty="0" err="1"/>
              <a:t>again</a:t>
            </a:r>
            <a:r>
              <a:rPr lang="it-IT" sz="2400" i="1" dirty="0"/>
              <a:t> !</a:t>
            </a:r>
          </a:p>
        </p:txBody>
      </p:sp>
    </p:spTree>
    <p:extLst>
      <p:ext uri="{BB962C8B-B14F-4D97-AF65-F5344CB8AC3E}">
        <p14:creationId xmlns:p14="http://schemas.microsoft.com/office/powerpoint/2010/main" val="4112694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04749-A98D-48FC-86C5-5DE63829482B}"/>
              </a:ext>
            </a:extLst>
          </p:cNvPr>
          <p:cNvSpPr>
            <a:spLocks noGrp="1"/>
          </p:cNvSpPr>
          <p:nvPr>
            <p:ph type="ctrTitle"/>
          </p:nvPr>
        </p:nvSpPr>
        <p:spPr>
          <a:xfrm>
            <a:off x="1186774" y="260059"/>
            <a:ext cx="10486417" cy="4026715"/>
          </a:xfrm>
        </p:spPr>
        <p:txBody>
          <a:bodyPr>
            <a:noAutofit/>
          </a:bodyPr>
          <a:lstStyle/>
          <a:p>
            <a:r>
              <a:rPr lang="en-US" sz="3600" dirty="0"/>
              <a:t>Where could humans have a chance? </a:t>
            </a:r>
            <a:br>
              <a:rPr lang="en-US" sz="3600" dirty="0"/>
            </a:br>
            <a:r>
              <a:rPr lang="en-US" sz="3600" dirty="0"/>
              <a:t>At the so-called soft skills: creativity, empathy, compassion and paying attention to each other. Although artificial intelligence will perform diagnostic tasks or robots might be able to do surgeries, but could they talk to a patient with empathy about the risks and consequences of an operation?</a:t>
            </a:r>
            <a:endParaRPr lang="it-IT" sz="3600" dirty="0"/>
          </a:p>
        </p:txBody>
      </p:sp>
      <p:sp>
        <p:nvSpPr>
          <p:cNvPr id="3" name="Sottotitolo 2">
            <a:extLst>
              <a:ext uri="{FF2B5EF4-FFF2-40B4-BE49-F238E27FC236}">
                <a16:creationId xmlns:a16="http://schemas.microsoft.com/office/drawing/2014/main" id="{475107D3-B9D9-46DB-A582-747E2DDA9B97}"/>
              </a:ext>
            </a:extLst>
          </p:cNvPr>
          <p:cNvSpPr>
            <a:spLocks noGrp="1"/>
          </p:cNvSpPr>
          <p:nvPr>
            <p:ph type="subTitle" idx="1"/>
          </p:nvPr>
        </p:nvSpPr>
        <p:spPr>
          <a:xfrm>
            <a:off x="2491920" y="5163716"/>
            <a:ext cx="7382313" cy="1283516"/>
          </a:xfrm>
        </p:spPr>
        <p:txBody>
          <a:bodyPr>
            <a:noAutofit/>
          </a:bodyPr>
          <a:lstStyle/>
          <a:p>
            <a:r>
              <a:rPr lang="it-IT" sz="1800" b="1" dirty="0">
                <a:solidFill>
                  <a:schemeClr val="tx1"/>
                </a:solidFill>
                <a:latin typeface="Segoe Script" panose="020B0504020000000003" pitchFamily="34" charset="0"/>
              </a:rPr>
              <a:t>Non tutto quello che si può contare conta</a:t>
            </a:r>
          </a:p>
          <a:p>
            <a:r>
              <a:rPr lang="it-IT" sz="1800" b="1" dirty="0">
                <a:solidFill>
                  <a:schemeClr val="tx1"/>
                </a:solidFill>
                <a:latin typeface="Segoe Script" panose="020B0504020000000003" pitchFamily="34" charset="0"/>
              </a:rPr>
              <a:t>E non tutto quello che conta si può contare</a:t>
            </a:r>
          </a:p>
        </p:txBody>
      </p:sp>
    </p:spTree>
    <p:extLst>
      <p:ext uri="{BB962C8B-B14F-4D97-AF65-F5344CB8AC3E}">
        <p14:creationId xmlns:p14="http://schemas.microsoft.com/office/powerpoint/2010/main" val="3993250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1C6BBA-7E56-4825-B1A3-63F46698EFD7}"/>
              </a:ext>
            </a:extLst>
          </p:cNvPr>
          <p:cNvSpPr>
            <a:spLocks noGrp="1"/>
          </p:cNvSpPr>
          <p:nvPr>
            <p:ph type="title"/>
          </p:nvPr>
        </p:nvSpPr>
        <p:spPr>
          <a:xfrm>
            <a:off x="913775" y="1"/>
            <a:ext cx="10364451" cy="1465412"/>
          </a:xfrm>
        </p:spPr>
        <p:txBody>
          <a:bodyPr/>
          <a:lstStyle/>
          <a:p>
            <a:r>
              <a:rPr lang="it-IT" dirty="0"/>
              <a:t>Algoritmi o soft skills?</a:t>
            </a:r>
          </a:p>
        </p:txBody>
      </p:sp>
      <p:pic>
        <p:nvPicPr>
          <p:cNvPr id="7" name="Segnaposto contenuto 6">
            <a:extLst>
              <a:ext uri="{FF2B5EF4-FFF2-40B4-BE49-F238E27FC236}">
                <a16:creationId xmlns:a16="http://schemas.microsoft.com/office/drawing/2014/main" id="{2BEE14AB-51C2-49B1-B370-AF96186B1E67}"/>
              </a:ext>
            </a:extLst>
          </p:cNvPr>
          <p:cNvPicPr>
            <a:picLocks noGrp="1" noChangeAspect="1"/>
          </p:cNvPicPr>
          <p:nvPr>
            <p:ph sz="quarter" idx="13"/>
          </p:nvPr>
        </p:nvPicPr>
        <p:blipFill>
          <a:blip r:embed="rId2"/>
          <a:stretch>
            <a:fillRect/>
          </a:stretch>
        </p:blipFill>
        <p:spPr>
          <a:xfrm>
            <a:off x="1751904" y="1465412"/>
            <a:ext cx="8688191" cy="4894756"/>
          </a:xfrm>
        </p:spPr>
      </p:pic>
    </p:spTree>
    <p:extLst>
      <p:ext uri="{BB962C8B-B14F-4D97-AF65-F5344CB8AC3E}">
        <p14:creationId xmlns:p14="http://schemas.microsoft.com/office/powerpoint/2010/main" val="1310698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A7828E-D310-4018-920B-564AB4E75264}"/>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3F2A158D-7A54-4CC5-B079-76408663358D}"/>
              </a:ext>
            </a:extLst>
          </p:cNvPr>
          <p:cNvPicPr>
            <a:picLocks noGrp="1" noChangeAspect="1"/>
          </p:cNvPicPr>
          <p:nvPr>
            <p:ph sz="quarter" idx="13"/>
          </p:nvPr>
        </p:nvPicPr>
        <p:blipFill>
          <a:blip r:embed="rId2"/>
          <a:stretch>
            <a:fillRect/>
          </a:stretch>
        </p:blipFill>
        <p:spPr>
          <a:xfrm>
            <a:off x="3813175" y="2366963"/>
            <a:ext cx="4565649" cy="3424237"/>
          </a:xfrm>
        </p:spPr>
      </p:pic>
    </p:spTree>
    <p:extLst>
      <p:ext uri="{BB962C8B-B14F-4D97-AF65-F5344CB8AC3E}">
        <p14:creationId xmlns:p14="http://schemas.microsoft.com/office/powerpoint/2010/main" val="1185682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D90F1-06AC-4D03-B239-D851D26434FE}"/>
              </a:ext>
            </a:extLst>
          </p:cNvPr>
          <p:cNvSpPr>
            <a:spLocks noGrp="1"/>
          </p:cNvSpPr>
          <p:nvPr>
            <p:ph type="title"/>
          </p:nvPr>
        </p:nvSpPr>
        <p:spPr>
          <a:xfrm>
            <a:off x="913775" y="268941"/>
            <a:ext cx="10364451" cy="1201271"/>
          </a:xfrm>
        </p:spPr>
        <p:txBody>
          <a:bodyPr/>
          <a:lstStyle/>
          <a:p>
            <a:endParaRPr lang="it-IT" dirty="0"/>
          </a:p>
        </p:txBody>
      </p:sp>
      <p:pic>
        <p:nvPicPr>
          <p:cNvPr id="5" name="Segnaposto contenuto 4">
            <a:extLst>
              <a:ext uri="{FF2B5EF4-FFF2-40B4-BE49-F238E27FC236}">
                <a16:creationId xmlns:a16="http://schemas.microsoft.com/office/drawing/2014/main" id="{6A6A097D-6468-4546-B6C0-4C1C4D0CB8FB}"/>
              </a:ext>
            </a:extLst>
          </p:cNvPr>
          <p:cNvPicPr>
            <a:picLocks noGrp="1" noChangeAspect="1"/>
          </p:cNvPicPr>
          <p:nvPr>
            <p:ph sz="quarter" idx="13"/>
          </p:nvPr>
        </p:nvPicPr>
        <p:blipFill>
          <a:blip r:embed="rId2"/>
          <a:stretch>
            <a:fillRect/>
          </a:stretch>
        </p:blipFill>
        <p:spPr>
          <a:xfrm>
            <a:off x="2223247" y="1470212"/>
            <a:ext cx="6849534" cy="5137150"/>
          </a:xfrm>
        </p:spPr>
      </p:pic>
    </p:spTree>
    <p:extLst>
      <p:ext uri="{BB962C8B-B14F-4D97-AF65-F5344CB8AC3E}">
        <p14:creationId xmlns:p14="http://schemas.microsoft.com/office/powerpoint/2010/main" val="3428455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0B9EA9-83CA-44DD-8AA6-22AE3A15DE8C}"/>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E3785A07-EDE2-41B4-B052-C1BDB68604C3}"/>
              </a:ext>
            </a:extLst>
          </p:cNvPr>
          <p:cNvPicPr>
            <a:picLocks noGrp="1" noChangeAspect="1"/>
          </p:cNvPicPr>
          <p:nvPr>
            <p:ph sz="quarter" idx="13"/>
          </p:nvPr>
        </p:nvPicPr>
        <p:blipFill>
          <a:blip r:embed="rId2"/>
          <a:stretch>
            <a:fillRect/>
          </a:stretch>
        </p:blipFill>
        <p:spPr>
          <a:xfrm>
            <a:off x="3813175" y="2366963"/>
            <a:ext cx="4565649" cy="3424237"/>
          </a:xfrm>
        </p:spPr>
      </p:pic>
    </p:spTree>
    <p:extLst>
      <p:ext uri="{BB962C8B-B14F-4D97-AF65-F5344CB8AC3E}">
        <p14:creationId xmlns:p14="http://schemas.microsoft.com/office/powerpoint/2010/main" val="2837278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D1D4C-D2E1-4CCB-BC00-D5B442819F89}"/>
              </a:ext>
            </a:extLst>
          </p:cNvPr>
          <p:cNvSpPr>
            <a:spLocks noGrp="1"/>
          </p:cNvSpPr>
          <p:nvPr>
            <p:ph type="title"/>
          </p:nvPr>
        </p:nvSpPr>
        <p:spPr>
          <a:xfrm>
            <a:off x="913775" y="170122"/>
            <a:ext cx="10364451" cy="1020726"/>
          </a:xfrm>
        </p:spPr>
        <p:txBody>
          <a:bodyPr/>
          <a:lstStyle/>
          <a:p>
            <a:endParaRPr lang="it-IT" dirty="0"/>
          </a:p>
        </p:txBody>
      </p:sp>
      <p:pic>
        <p:nvPicPr>
          <p:cNvPr id="4" name="Segnaposto contenuto 3">
            <a:extLst>
              <a:ext uri="{FF2B5EF4-FFF2-40B4-BE49-F238E27FC236}">
                <a16:creationId xmlns:a16="http://schemas.microsoft.com/office/drawing/2014/main" id="{DD49F79A-A55A-4999-870A-D8459ED35007}"/>
              </a:ext>
            </a:extLst>
          </p:cNvPr>
          <p:cNvPicPr>
            <a:picLocks noGrp="1" noChangeAspect="1"/>
          </p:cNvPicPr>
          <p:nvPr>
            <p:ph sz="quarter" idx="13"/>
          </p:nvPr>
        </p:nvPicPr>
        <p:blipFill>
          <a:blip r:embed="rId2"/>
          <a:stretch>
            <a:fillRect/>
          </a:stretch>
        </p:blipFill>
        <p:spPr>
          <a:xfrm>
            <a:off x="2127005" y="1403498"/>
            <a:ext cx="8381102" cy="5273749"/>
          </a:xfrm>
          <a:prstGeom prst="rect">
            <a:avLst/>
          </a:prstGeom>
        </p:spPr>
      </p:pic>
    </p:spTree>
    <p:extLst>
      <p:ext uri="{BB962C8B-B14F-4D97-AF65-F5344CB8AC3E}">
        <p14:creationId xmlns:p14="http://schemas.microsoft.com/office/powerpoint/2010/main" val="2490926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BB9DA7-35BC-45A0-AC1F-BAFC056EFB8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D06622C2-F2EC-4DC8-963F-FCB98996B8D0}"/>
              </a:ext>
            </a:extLst>
          </p:cNvPr>
          <p:cNvPicPr>
            <a:picLocks noGrp="1" noChangeAspect="1"/>
          </p:cNvPicPr>
          <p:nvPr>
            <p:ph sz="quarter" idx="13"/>
          </p:nvPr>
        </p:nvPicPr>
        <p:blipFill>
          <a:blip r:embed="rId2"/>
          <a:stretch>
            <a:fillRect/>
          </a:stretch>
        </p:blipFill>
        <p:spPr>
          <a:xfrm>
            <a:off x="3813175" y="2366963"/>
            <a:ext cx="4565649" cy="3424237"/>
          </a:xfrm>
        </p:spPr>
      </p:pic>
    </p:spTree>
    <p:extLst>
      <p:ext uri="{BB962C8B-B14F-4D97-AF65-F5344CB8AC3E}">
        <p14:creationId xmlns:p14="http://schemas.microsoft.com/office/powerpoint/2010/main" val="310079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3AAE4A-08EF-46A9-8ED0-3213804C7AD4}"/>
              </a:ext>
            </a:extLst>
          </p:cNvPr>
          <p:cNvSpPr>
            <a:spLocks noGrp="1"/>
          </p:cNvSpPr>
          <p:nvPr>
            <p:ph type="title"/>
          </p:nvPr>
        </p:nvSpPr>
        <p:spPr>
          <a:xfrm>
            <a:off x="913775" y="1"/>
            <a:ext cx="10364451" cy="813731"/>
          </a:xfrm>
        </p:spPr>
        <p:txBody>
          <a:bodyPr>
            <a:normAutofit/>
          </a:bodyPr>
          <a:lstStyle/>
          <a:p>
            <a:r>
              <a:rPr lang="en-US" dirty="0"/>
              <a:t>HUGO GERNSBACK TELEDACTYL (1925)</a:t>
            </a:r>
            <a:endParaRPr lang="it-IT" u="sng" dirty="0"/>
          </a:p>
        </p:txBody>
      </p:sp>
      <p:pic>
        <p:nvPicPr>
          <p:cNvPr id="5" name="Segnaposto contenuto 4">
            <a:extLst>
              <a:ext uri="{FF2B5EF4-FFF2-40B4-BE49-F238E27FC236}">
                <a16:creationId xmlns:a16="http://schemas.microsoft.com/office/drawing/2014/main" id="{019C4153-5A34-4874-BAB9-EACA40F40090}"/>
              </a:ext>
            </a:extLst>
          </p:cNvPr>
          <p:cNvPicPr>
            <a:picLocks noGrp="1" noChangeAspect="1"/>
          </p:cNvPicPr>
          <p:nvPr>
            <p:ph sz="quarter" idx="13"/>
          </p:nvPr>
        </p:nvPicPr>
        <p:blipFill>
          <a:blip r:embed="rId2"/>
          <a:stretch>
            <a:fillRect/>
          </a:stretch>
        </p:blipFill>
        <p:spPr>
          <a:xfrm>
            <a:off x="2634143" y="813732"/>
            <a:ext cx="5780015" cy="5643396"/>
          </a:xfrm>
        </p:spPr>
      </p:pic>
    </p:spTree>
    <p:extLst>
      <p:ext uri="{BB962C8B-B14F-4D97-AF65-F5344CB8AC3E}">
        <p14:creationId xmlns:p14="http://schemas.microsoft.com/office/powerpoint/2010/main" val="979866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F157D5-2487-4363-AAC8-063A42500F8A}"/>
              </a:ext>
            </a:extLst>
          </p:cNvPr>
          <p:cNvSpPr>
            <a:spLocks noGrp="1"/>
          </p:cNvSpPr>
          <p:nvPr>
            <p:ph type="title"/>
          </p:nvPr>
        </p:nvSpPr>
        <p:spPr>
          <a:xfrm>
            <a:off x="913775" y="233917"/>
            <a:ext cx="10364451" cy="1169581"/>
          </a:xfrm>
        </p:spPr>
        <p:txBody>
          <a:bodyPr/>
          <a:lstStyle/>
          <a:p>
            <a:r>
              <a:rPr lang="it-IT" dirty="0"/>
              <a:t>Vantaggio del chirurgo</a:t>
            </a:r>
          </a:p>
        </p:txBody>
      </p:sp>
      <p:pic>
        <p:nvPicPr>
          <p:cNvPr id="4" name="Segnaposto contenuto 3">
            <a:extLst>
              <a:ext uri="{FF2B5EF4-FFF2-40B4-BE49-F238E27FC236}">
                <a16:creationId xmlns:a16="http://schemas.microsoft.com/office/drawing/2014/main" id="{9E800B22-92CB-4141-B917-52EA04EA77F8}"/>
              </a:ext>
            </a:extLst>
          </p:cNvPr>
          <p:cNvPicPr>
            <a:picLocks noGrp="1" noChangeAspect="1"/>
          </p:cNvPicPr>
          <p:nvPr>
            <p:ph sz="quarter" idx="13"/>
          </p:nvPr>
        </p:nvPicPr>
        <p:blipFill>
          <a:blip r:embed="rId2"/>
          <a:stretch>
            <a:fillRect/>
          </a:stretch>
        </p:blipFill>
        <p:spPr>
          <a:xfrm>
            <a:off x="244664" y="2446078"/>
            <a:ext cx="5887688" cy="3983206"/>
          </a:xfrm>
          <a:prstGeom prst="rect">
            <a:avLst/>
          </a:prstGeom>
        </p:spPr>
      </p:pic>
      <p:pic>
        <p:nvPicPr>
          <p:cNvPr id="5" name="Immagine 4">
            <a:extLst>
              <a:ext uri="{FF2B5EF4-FFF2-40B4-BE49-F238E27FC236}">
                <a16:creationId xmlns:a16="http://schemas.microsoft.com/office/drawing/2014/main" id="{A5AD099E-E4A0-4EA0-A438-3523AADF2DE4}"/>
              </a:ext>
            </a:extLst>
          </p:cNvPr>
          <p:cNvPicPr>
            <a:picLocks noChangeAspect="1"/>
          </p:cNvPicPr>
          <p:nvPr/>
        </p:nvPicPr>
        <p:blipFill>
          <a:blip r:embed="rId3"/>
          <a:stretch>
            <a:fillRect/>
          </a:stretch>
        </p:blipFill>
        <p:spPr>
          <a:xfrm>
            <a:off x="6410241" y="2446078"/>
            <a:ext cx="5301491" cy="3983206"/>
          </a:xfrm>
          <a:prstGeom prst="rect">
            <a:avLst/>
          </a:prstGeom>
        </p:spPr>
      </p:pic>
    </p:spTree>
    <p:extLst>
      <p:ext uri="{BB962C8B-B14F-4D97-AF65-F5344CB8AC3E}">
        <p14:creationId xmlns:p14="http://schemas.microsoft.com/office/powerpoint/2010/main" val="2041926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7D951-E1C7-4EB1-BFA5-30EB04F0A932}"/>
              </a:ext>
            </a:extLst>
          </p:cNvPr>
          <p:cNvSpPr>
            <a:spLocks noGrp="1"/>
          </p:cNvSpPr>
          <p:nvPr>
            <p:ph type="title"/>
          </p:nvPr>
        </p:nvSpPr>
        <p:spPr>
          <a:xfrm>
            <a:off x="913775" y="241999"/>
            <a:ext cx="10364451" cy="1596177"/>
          </a:xfrm>
        </p:spPr>
        <p:txBody>
          <a:bodyPr/>
          <a:lstStyle/>
          <a:p>
            <a:r>
              <a:rPr lang="it-IT" dirty="0"/>
              <a:t>Intelligenza artificiale</a:t>
            </a:r>
          </a:p>
        </p:txBody>
      </p:sp>
      <p:pic>
        <p:nvPicPr>
          <p:cNvPr id="7" name="Segnaposto contenuto 6">
            <a:extLst>
              <a:ext uri="{FF2B5EF4-FFF2-40B4-BE49-F238E27FC236}">
                <a16:creationId xmlns:a16="http://schemas.microsoft.com/office/drawing/2014/main" id="{D5B24118-2FA3-434E-992C-D93DBA73B6B3}"/>
              </a:ext>
            </a:extLst>
          </p:cNvPr>
          <p:cNvPicPr>
            <a:picLocks noGrp="1" noChangeAspect="1"/>
          </p:cNvPicPr>
          <p:nvPr>
            <p:ph sz="quarter" idx="13"/>
          </p:nvPr>
        </p:nvPicPr>
        <p:blipFill>
          <a:blip r:embed="rId2"/>
          <a:stretch>
            <a:fillRect/>
          </a:stretch>
        </p:blipFill>
        <p:spPr>
          <a:xfrm>
            <a:off x="2395869" y="2026721"/>
            <a:ext cx="7400261" cy="4169162"/>
          </a:xfrm>
        </p:spPr>
      </p:pic>
    </p:spTree>
    <p:extLst>
      <p:ext uri="{BB962C8B-B14F-4D97-AF65-F5344CB8AC3E}">
        <p14:creationId xmlns:p14="http://schemas.microsoft.com/office/powerpoint/2010/main" val="286500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ttangolo 14">
            <a:extLst>
              <a:ext uri="{FF2B5EF4-FFF2-40B4-BE49-F238E27FC236}">
                <a16:creationId xmlns:a16="http://schemas.microsoft.com/office/drawing/2014/main" id="{5610F890-4E78-400C-BE61-61E48A8236CC}"/>
              </a:ext>
            </a:extLst>
          </p:cNvPr>
          <p:cNvSpPr>
            <a:spLocks noChangeArrowheads="1"/>
          </p:cNvSpPr>
          <p:nvPr/>
        </p:nvSpPr>
        <p:spPr bwMode="auto">
          <a:xfrm>
            <a:off x="4631675" y="410358"/>
            <a:ext cx="2863859"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spcBef>
                <a:spcPct val="20000"/>
              </a:spcBef>
            </a:pPr>
            <a:r>
              <a:rPr lang="it-IT" altLang="it-IT" sz="1814" baseline="0">
                <a:solidFill>
                  <a:srgbClr val="008152"/>
                </a:solidFill>
                <a:latin typeface="Calibri" panose="020F0502020204030204" pitchFamily="34" charset="0"/>
                <a:ea typeface="MS PGothic" panose="020B0600070205080204" pitchFamily="34" charset="-128"/>
              </a:rPr>
              <a:t>Acute Abdominal Pain (AAP)</a:t>
            </a:r>
          </a:p>
        </p:txBody>
      </p:sp>
      <p:sp>
        <p:nvSpPr>
          <p:cNvPr id="12293" name="Rettangolo 1">
            <a:extLst>
              <a:ext uri="{FF2B5EF4-FFF2-40B4-BE49-F238E27FC236}">
                <a16:creationId xmlns:a16="http://schemas.microsoft.com/office/drawing/2014/main" id="{B7EB5141-1674-4FB0-88C9-D4226746B777}"/>
              </a:ext>
            </a:extLst>
          </p:cNvPr>
          <p:cNvSpPr>
            <a:spLocks noChangeArrowheads="1"/>
          </p:cNvSpPr>
          <p:nvPr/>
        </p:nvSpPr>
        <p:spPr bwMode="auto">
          <a:xfrm>
            <a:off x="1655506" y="881188"/>
            <a:ext cx="8880988" cy="534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700" baseline="-25000">
                <a:solidFill>
                  <a:schemeClr val="tx1"/>
                </a:solidFill>
                <a:latin typeface="HelveticaNeueLT Com 55 Roman" charset="0"/>
                <a:cs typeface="Arial" panose="020B0604020202020204" pitchFamily="34" charset="0"/>
              </a:defRPr>
            </a:lvl1pPr>
            <a:lvl2pPr>
              <a:defRPr sz="1700" baseline="-25000">
                <a:solidFill>
                  <a:schemeClr val="tx1"/>
                </a:solidFill>
                <a:latin typeface="HelveticaNeueLT Com 55 Roman" charset="0"/>
                <a:cs typeface="Arial" panose="020B0604020202020204" pitchFamily="34" charset="0"/>
              </a:defRPr>
            </a:lvl2pPr>
            <a:lvl3pPr>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lvl="1"/>
            <a:r>
              <a:rPr lang="en-US" altLang="it-IT" sz="1451" baseline="0">
                <a:latin typeface="Calibri" panose="020F0502020204030204" pitchFamily="34" charset="0"/>
              </a:rPr>
              <a:t>Pain location</a:t>
            </a:r>
          </a:p>
          <a:p>
            <a:pPr lvl="2"/>
            <a:r>
              <a:rPr lang="en-US" altLang="it-IT" sz="1270" baseline="0">
                <a:latin typeface="Calibri" panose="020F0502020204030204" pitchFamily="34" charset="0"/>
              </a:rPr>
              <a:t>generally perceived in midline (afferent impulses from visceral organs are poorly localized)</a:t>
            </a:r>
          </a:p>
          <a:p>
            <a:pPr lvl="2"/>
            <a:r>
              <a:rPr lang="en-US" altLang="it-IT" sz="1270" baseline="0">
                <a:latin typeface="Calibri" panose="020F0502020204030204" pitchFamily="34" charset="0"/>
              </a:rPr>
              <a:t>Distention, stretch, vigorous contraction, and ischemia</a:t>
            </a:r>
          </a:p>
          <a:p>
            <a:pPr lvl="2"/>
            <a:r>
              <a:rPr lang="en-US" altLang="it-IT" sz="1270" baseline="0">
                <a:latin typeface="Calibri" panose="020F0502020204030204" pitchFamily="34" charset="0"/>
              </a:rPr>
              <a:t>foregut structures - localized to the epigastric region. </a:t>
            </a:r>
          </a:p>
          <a:p>
            <a:pPr lvl="2"/>
            <a:r>
              <a:rPr lang="en-US" altLang="it-IT" sz="1270" baseline="0">
                <a:latin typeface="Calibri" panose="020F0502020204030204" pitchFamily="34" charset="0"/>
              </a:rPr>
              <a:t>midgut structures - periumbilical region</a:t>
            </a:r>
          </a:p>
          <a:p>
            <a:pPr lvl="2"/>
            <a:r>
              <a:rPr lang="en-US" altLang="it-IT" sz="1270" baseline="0">
                <a:latin typeface="Calibri" panose="020F0502020204030204" pitchFamily="34" charset="0"/>
              </a:rPr>
              <a:t>hindgut structures - suprapubic region</a:t>
            </a:r>
          </a:p>
          <a:p>
            <a:pPr lvl="2"/>
            <a:r>
              <a:rPr lang="en-US" altLang="it-IT" sz="1270" baseline="0">
                <a:latin typeface="Calibri" panose="020F0502020204030204" pitchFamily="34" charset="0"/>
              </a:rPr>
              <a:t>retroperitoneal structures – in the back </a:t>
            </a:r>
          </a:p>
          <a:p>
            <a:pPr lvl="1"/>
            <a:r>
              <a:rPr lang="en-US" altLang="it-IT" sz="1451" baseline="0">
                <a:latin typeface="Calibri" panose="020F0502020204030204" pitchFamily="34" charset="0"/>
              </a:rPr>
              <a:t>Character</a:t>
            </a:r>
          </a:p>
          <a:p>
            <a:pPr lvl="2"/>
            <a:r>
              <a:rPr lang="en-US" altLang="it-IT" sz="1270" baseline="0">
                <a:latin typeface="Calibri" panose="020F0502020204030204" pitchFamily="34" charset="0"/>
              </a:rPr>
              <a:t>Visceral -  dull, poorly localized, aching, or gnawing</a:t>
            </a:r>
          </a:p>
          <a:p>
            <a:pPr lvl="2"/>
            <a:r>
              <a:rPr lang="en-US" altLang="it-IT" sz="1270" baseline="0">
                <a:latin typeface="Calibri" panose="020F0502020204030204" pitchFamily="34" charset="0"/>
              </a:rPr>
              <a:t>Somatic - “sharp”, more defined and localized (inflammatory or chemical irritation of the parietal peritoneum) </a:t>
            </a:r>
          </a:p>
          <a:p>
            <a:pPr lvl="1"/>
            <a:r>
              <a:rPr lang="en-US" altLang="it-IT" sz="1451" baseline="0">
                <a:latin typeface="Calibri" panose="020F0502020204030204" pitchFamily="34" charset="0"/>
              </a:rPr>
              <a:t>Onset </a:t>
            </a:r>
          </a:p>
          <a:p>
            <a:pPr lvl="2"/>
            <a:r>
              <a:rPr lang="en-US" altLang="it-IT" sz="1270" baseline="0">
                <a:latin typeface="Calibri" panose="020F0502020204030204" pitchFamily="34" charset="0"/>
              </a:rPr>
              <a:t>Acute-onset, severe, - potential intra-abdominal catastrophe (ruptured abdominal aortic aneurysm or aortic dissection;  </a:t>
            </a:r>
          </a:p>
          <a:p>
            <a:pPr lvl="2"/>
            <a:r>
              <a:rPr lang="en-US" altLang="it-IT" sz="1270" baseline="0">
                <a:latin typeface="Calibri" panose="020F0502020204030204" pitchFamily="34" charset="0"/>
              </a:rPr>
              <a:t>perforated ulcer, volvulus, mesenteric ischemia, and torsion) </a:t>
            </a:r>
          </a:p>
          <a:p>
            <a:pPr lvl="2"/>
            <a:r>
              <a:rPr lang="en-US" altLang="it-IT" sz="1270" baseline="0">
                <a:latin typeface="Calibri" panose="020F0502020204030204" pitchFamily="34" charset="0"/>
              </a:rPr>
              <a:t>only 47% of elderly patients with a proven perforated ulcer report the acute onset of pain.</a:t>
            </a:r>
          </a:p>
          <a:p>
            <a:pPr lvl="2"/>
            <a:r>
              <a:rPr lang="en-US" altLang="it-IT" sz="1270" baseline="0">
                <a:latin typeface="Calibri" panose="020F0502020204030204" pitchFamily="34" charset="0"/>
              </a:rPr>
              <a:t>Serious vascular issues such as mesenteric ischemia may present with a gradual onset of pain</a:t>
            </a:r>
          </a:p>
          <a:p>
            <a:pPr lvl="2"/>
            <a:r>
              <a:rPr lang="en-US" altLang="it-IT" sz="1270" baseline="0">
                <a:latin typeface="Calibri" panose="020F0502020204030204" pitchFamily="34" charset="0"/>
              </a:rPr>
              <a:t>Pain that awakens the patient from sleep should be considered serious until proven otherwise. </a:t>
            </a:r>
          </a:p>
          <a:p>
            <a:pPr lvl="1"/>
            <a:r>
              <a:rPr lang="en-US" altLang="it-IT" sz="1451" baseline="0">
                <a:latin typeface="Calibri" panose="020F0502020204030204" pitchFamily="34" charset="0"/>
              </a:rPr>
              <a:t>Intensity</a:t>
            </a:r>
            <a:r>
              <a:rPr lang="en-US" altLang="it-IT" sz="1542" b="1"/>
              <a:t> </a:t>
            </a:r>
          </a:p>
          <a:p>
            <a:pPr lvl="2"/>
            <a:r>
              <a:rPr lang="en-US" altLang="it-IT" sz="1270" baseline="0">
                <a:latin typeface="Calibri" panose="020F0502020204030204" pitchFamily="34" charset="0"/>
              </a:rPr>
              <a:t>severe pain - concern for a serious underlying cause</a:t>
            </a:r>
          </a:p>
          <a:p>
            <a:pPr lvl="1"/>
            <a:r>
              <a:rPr lang="en-US" altLang="it-IT" sz="1451" baseline="0">
                <a:latin typeface="Calibri" panose="020F0502020204030204" pitchFamily="34" charset="0"/>
              </a:rPr>
              <a:t>Radiation and referral of pain </a:t>
            </a:r>
          </a:p>
          <a:p>
            <a:pPr lvl="2"/>
            <a:r>
              <a:rPr lang="en-US" altLang="it-IT" sz="1270" baseline="0">
                <a:latin typeface="Calibri" panose="020F0502020204030204" pitchFamily="34" charset="0"/>
              </a:rPr>
              <a:t>shoulder pain - diaphragmatic irritation, from free intraperitoneal blood, or by biliary disease. </a:t>
            </a:r>
          </a:p>
          <a:p>
            <a:pPr lvl="1"/>
            <a:r>
              <a:rPr lang="en-US" altLang="it-IT" sz="1451" baseline="0">
                <a:latin typeface="Calibri" panose="020F0502020204030204" pitchFamily="34" charset="0"/>
              </a:rPr>
              <a:t>Duration and progression </a:t>
            </a:r>
          </a:p>
          <a:p>
            <a:pPr lvl="2"/>
            <a:r>
              <a:rPr lang="en-US" altLang="it-IT" sz="1270" baseline="0">
                <a:latin typeface="Calibri" panose="020F0502020204030204" pitchFamily="34" charset="0"/>
              </a:rPr>
              <a:t>migration of pain in appendicitis </a:t>
            </a:r>
          </a:p>
          <a:p>
            <a:pPr lvl="2"/>
            <a:r>
              <a:rPr lang="en-US" altLang="it-IT" sz="1270" baseline="0">
                <a:latin typeface="Calibri" panose="020F0502020204030204" pitchFamily="34" charset="0"/>
              </a:rPr>
              <a:t>“colic” gallbladder pain - not paroxysmal, almost never lasts less than 1 hour, average of 5–16 hours’ duration</a:t>
            </a:r>
          </a:p>
          <a:p>
            <a:pPr lvl="2"/>
            <a:r>
              <a:rPr lang="en-US" altLang="it-IT" sz="1270" baseline="0">
                <a:latin typeface="Calibri" panose="020F0502020204030204" pitchFamily="34" charset="0"/>
              </a:rPr>
              <a:t>Small bowel obstruction from an intermittent (“colicky”) pain to more constant pain (distention). Late somatic pain (transmural ischemia or perforation contiguous to parietal peritoneum)</a:t>
            </a:r>
          </a:p>
          <a:p>
            <a:pPr lvl="2"/>
            <a:endParaRPr lang="en-US" altLang="it-IT" sz="1270" baseline="0">
              <a:latin typeface="Calibri" panose="020F0502020204030204" pitchFamily="34" charset="0"/>
            </a:endParaRPr>
          </a:p>
        </p:txBody>
      </p:sp>
    </p:spTree>
    <p:extLst>
      <p:ext uri="{BB962C8B-B14F-4D97-AF65-F5344CB8AC3E}">
        <p14:creationId xmlns:p14="http://schemas.microsoft.com/office/powerpoint/2010/main" val="4274313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ttangolo 14">
            <a:extLst>
              <a:ext uri="{FF2B5EF4-FFF2-40B4-BE49-F238E27FC236}">
                <a16:creationId xmlns:a16="http://schemas.microsoft.com/office/drawing/2014/main" id="{30AF731C-7AFE-469D-BD9F-7BBD75EA76DF}"/>
              </a:ext>
            </a:extLst>
          </p:cNvPr>
          <p:cNvSpPr>
            <a:spLocks noChangeArrowheads="1"/>
          </p:cNvSpPr>
          <p:nvPr/>
        </p:nvSpPr>
        <p:spPr bwMode="auto">
          <a:xfrm>
            <a:off x="4631675" y="410358"/>
            <a:ext cx="2863859"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spcBef>
                <a:spcPct val="20000"/>
              </a:spcBef>
            </a:pPr>
            <a:r>
              <a:rPr lang="it-IT" altLang="it-IT" sz="1814" baseline="0">
                <a:solidFill>
                  <a:srgbClr val="008152"/>
                </a:solidFill>
                <a:latin typeface="Calibri" panose="020F0502020204030204" pitchFamily="34" charset="0"/>
                <a:ea typeface="MS PGothic" panose="020B0600070205080204" pitchFamily="34" charset="-128"/>
              </a:rPr>
              <a:t>Acute Abdominal Pain (AAP)</a:t>
            </a:r>
          </a:p>
        </p:txBody>
      </p:sp>
      <p:sp>
        <p:nvSpPr>
          <p:cNvPr id="13317" name="Rettangolo 1">
            <a:extLst>
              <a:ext uri="{FF2B5EF4-FFF2-40B4-BE49-F238E27FC236}">
                <a16:creationId xmlns:a16="http://schemas.microsoft.com/office/drawing/2014/main" id="{824A4C43-BB63-4933-A1F4-8757CCE6E757}"/>
              </a:ext>
            </a:extLst>
          </p:cNvPr>
          <p:cNvSpPr>
            <a:spLocks noChangeArrowheads="1"/>
          </p:cNvSpPr>
          <p:nvPr/>
        </p:nvSpPr>
        <p:spPr bwMode="auto">
          <a:xfrm>
            <a:off x="1622391" y="1078448"/>
            <a:ext cx="8882427" cy="391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700" baseline="-25000">
                <a:solidFill>
                  <a:schemeClr val="tx1"/>
                </a:solidFill>
                <a:latin typeface="HelveticaNeueLT Com 55 Roman" charset="0"/>
                <a:cs typeface="Arial" panose="020B0604020202020204" pitchFamily="34" charset="0"/>
              </a:defRPr>
            </a:lvl1pPr>
            <a:lvl2pPr>
              <a:defRPr sz="1700" baseline="-25000">
                <a:solidFill>
                  <a:schemeClr val="tx1"/>
                </a:solidFill>
                <a:latin typeface="HelveticaNeueLT Com 55 Roman" charset="0"/>
                <a:cs typeface="Arial" panose="020B0604020202020204" pitchFamily="34" charset="0"/>
              </a:defRPr>
            </a:lvl2pPr>
            <a:lvl3pPr>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lvl="1"/>
            <a:r>
              <a:rPr lang="en-US" altLang="it-IT" sz="1451" baseline="0" dirty="0">
                <a:latin typeface="Calibri" panose="020F0502020204030204" pitchFamily="34" charset="0"/>
              </a:rPr>
              <a:t>Provocative and palliating factors </a:t>
            </a:r>
          </a:p>
          <a:p>
            <a:pPr lvl="2"/>
            <a:r>
              <a:rPr lang="en-US" altLang="it-IT" sz="1270" baseline="0" dirty="0">
                <a:latin typeface="Calibri" panose="020F0502020204030204" pitchFamily="34" charset="0"/>
              </a:rPr>
              <a:t>jarring motions (coughing or walking) exacerbate the pain - peritoneal irritation.</a:t>
            </a:r>
          </a:p>
          <a:p>
            <a:pPr lvl="1"/>
            <a:r>
              <a:rPr lang="en-US" altLang="it-IT" sz="1451" baseline="0" dirty="0">
                <a:latin typeface="Calibri" panose="020F0502020204030204" pitchFamily="34" charset="0"/>
              </a:rPr>
              <a:t>Previous episodes </a:t>
            </a:r>
          </a:p>
          <a:p>
            <a:pPr lvl="2"/>
            <a:r>
              <a:rPr lang="en-US" altLang="it-IT" sz="1270" baseline="0" dirty="0">
                <a:latin typeface="Calibri" panose="020F0502020204030204" pitchFamily="34" charset="0"/>
              </a:rPr>
              <a:t>Recurrent episodes generally point to a medical cause, with the exceptions of mesenteric ischemia (intestinal angina), gallstones, or partial bowel obstruction.</a:t>
            </a:r>
          </a:p>
          <a:p>
            <a:pPr lvl="1"/>
            <a:r>
              <a:rPr lang="en-US" altLang="it-IT" sz="1451" baseline="0" dirty="0">
                <a:latin typeface="Calibri" panose="020F0502020204030204" pitchFamily="34" charset="0"/>
              </a:rPr>
              <a:t>Vomiting </a:t>
            </a:r>
          </a:p>
          <a:p>
            <a:pPr lvl="2"/>
            <a:r>
              <a:rPr lang="en-US" altLang="it-IT" sz="1270" baseline="0" dirty="0">
                <a:latin typeface="Calibri" panose="020F0502020204030204" pitchFamily="34" charset="0"/>
              </a:rPr>
              <a:t>Pain generally precedes vomiting in surgical conditions, with the important exception of esophageal rupture from forceful emesis.</a:t>
            </a:r>
          </a:p>
          <a:p>
            <a:pPr lvl="2"/>
            <a:r>
              <a:rPr lang="en-US" altLang="it-IT" sz="1270" baseline="0" dirty="0">
                <a:latin typeface="Calibri" panose="020F0502020204030204" pitchFamily="34" charset="0"/>
              </a:rPr>
              <a:t>Other serious entities including large bowel obstruction frequently present without vomiting. </a:t>
            </a:r>
          </a:p>
          <a:p>
            <a:pPr lvl="2"/>
            <a:r>
              <a:rPr lang="en-US" altLang="it-IT" sz="1270" baseline="0" dirty="0">
                <a:latin typeface="Calibri" panose="020F0502020204030204" pitchFamily="34" charset="0"/>
              </a:rPr>
              <a:t>Massive hematemesis in a patient with a prior abdominal aortic aneurysm repair may be due to aorto-enteric fistula.</a:t>
            </a:r>
          </a:p>
          <a:p>
            <a:pPr lvl="1"/>
            <a:r>
              <a:rPr lang="en-US" altLang="it-IT" sz="1451" baseline="0" dirty="0">
                <a:latin typeface="Calibri" panose="020F0502020204030204" pitchFamily="34" charset="0"/>
              </a:rPr>
              <a:t>Bowel symptoms </a:t>
            </a:r>
          </a:p>
          <a:p>
            <a:pPr lvl="2"/>
            <a:r>
              <a:rPr lang="en-US" altLang="it-IT" sz="1270" baseline="0" dirty="0">
                <a:latin typeface="Calibri" panose="020F0502020204030204" pitchFamily="34" charset="0"/>
              </a:rPr>
              <a:t>Diarrhea - frequent accompaniment of benign abdominal conditions </a:t>
            </a:r>
          </a:p>
          <a:p>
            <a:pPr lvl="2"/>
            <a:r>
              <a:rPr lang="en-US" altLang="it-IT" sz="1270" baseline="0" dirty="0">
                <a:latin typeface="Calibri" panose="020F0502020204030204" pitchFamily="34" charset="0"/>
              </a:rPr>
              <a:t>Absence of flatus - bowel obstruction</a:t>
            </a:r>
          </a:p>
          <a:p>
            <a:pPr lvl="2"/>
            <a:r>
              <a:rPr lang="en-US" altLang="it-IT" sz="1270" baseline="0" dirty="0">
                <a:latin typeface="Calibri" panose="020F0502020204030204" pitchFamily="34" charset="0"/>
              </a:rPr>
              <a:t>Bloody stool and abdominal pain - mucosal compromise from ischemia </a:t>
            </a:r>
          </a:p>
          <a:p>
            <a:pPr lvl="2"/>
            <a:r>
              <a:rPr lang="en-US" altLang="it-IT" sz="1270" baseline="0" dirty="0">
                <a:latin typeface="Calibri" panose="020F0502020204030204" pitchFamily="34" charset="0"/>
              </a:rPr>
              <a:t>Melena - upper source of bleeding   Frank blood - lower source or a massive upper bleed </a:t>
            </a:r>
          </a:p>
          <a:p>
            <a:pPr lvl="2"/>
            <a:r>
              <a:rPr lang="en-US" altLang="it-IT" sz="1270" baseline="0" dirty="0">
                <a:latin typeface="Calibri" panose="020F0502020204030204" pitchFamily="34" charset="0"/>
              </a:rPr>
              <a:t>Urge to defecate in AAP - serious disease (ruptured aneurysm or ruptured ectopic pregnancy)</a:t>
            </a:r>
          </a:p>
          <a:p>
            <a:pPr lvl="1"/>
            <a:r>
              <a:rPr lang="en-US" altLang="it-IT" sz="1270" baseline="0" dirty="0">
                <a:latin typeface="Calibri" panose="020F0502020204030204" pitchFamily="34" charset="0"/>
              </a:rPr>
              <a:t>Other symptoms </a:t>
            </a:r>
          </a:p>
          <a:p>
            <a:pPr lvl="2"/>
            <a:r>
              <a:rPr lang="en-US" altLang="it-IT" sz="1270" baseline="0" dirty="0">
                <a:latin typeface="Calibri" panose="020F0502020204030204" pitchFamily="34" charset="0"/>
              </a:rPr>
              <a:t>Any inflammatory process contiguous to the genitourinary tract may result in pyuria and dysuria. </a:t>
            </a:r>
          </a:p>
          <a:p>
            <a:pPr lvl="2"/>
            <a:r>
              <a:rPr lang="en-US" altLang="it-IT" sz="1270" baseline="0" dirty="0">
                <a:latin typeface="Calibri" panose="020F0502020204030204" pitchFamily="34" charset="0"/>
              </a:rPr>
              <a:t>Testicular torsion may present as abdominal pain, nausea, and vomiting. </a:t>
            </a:r>
            <a:endParaRPr lang="en-US" altLang="it-IT" sz="1451" baseline="0" dirty="0">
              <a:latin typeface="Calibri" panose="020F0502020204030204" pitchFamily="34" charset="0"/>
            </a:endParaRPr>
          </a:p>
        </p:txBody>
      </p:sp>
    </p:spTree>
    <p:extLst>
      <p:ext uri="{BB962C8B-B14F-4D97-AF65-F5344CB8AC3E}">
        <p14:creationId xmlns:p14="http://schemas.microsoft.com/office/powerpoint/2010/main" val="1649912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ttangolo 14">
            <a:extLst>
              <a:ext uri="{FF2B5EF4-FFF2-40B4-BE49-F238E27FC236}">
                <a16:creationId xmlns:a16="http://schemas.microsoft.com/office/drawing/2014/main" id="{80BE899E-06B1-4333-8D2E-251D2475A074}"/>
              </a:ext>
            </a:extLst>
          </p:cNvPr>
          <p:cNvSpPr>
            <a:spLocks noChangeArrowheads="1"/>
          </p:cNvSpPr>
          <p:nvPr/>
        </p:nvSpPr>
        <p:spPr bwMode="auto">
          <a:xfrm>
            <a:off x="4169483" y="400278"/>
            <a:ext cx="3853035"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spcBef>
                <a:spcPct val="20000"/>
              </a:spcBef>
            </a:pPr>
            <a:r>
              <a:rPr lang="it-IT" altLang="it-IT" sz="1814" baseline="0">
                <a:solidFill>
                  <a:srgbClr val="008152"/>
                </a:solidFill>
                <a:latin typeface="Calibri" panose="020F0502020204030204" pitchFamily="34" charset="0"/>
                <a:ea typeface="MS PGothic" panose="020B0600070205080204" pitchFamily="34" charset="-128"/>
              </a:rPr>
              <a:t>Approach to patient with intense AAP</a:t>
            </a:r>
          </a:p>
        </p:txBody>
      </p:sp>
      <p:sp>
        <p:nvSpPr>
          <p:cNvPr id="17413" name="Rettangolo 5">
            <a:extLst>
              <a:ext uri="{FF2B5EF4-FFF2-40B4-BE49-F238E27FC236}">
                <a16:creationId xmlns:a16="http://schemas.microsoft.com/office/drawing/2014/main" id="{800E62C2-65E9-4279-8190-CE8ED6008656}"/>
              </a:ext>
            </a:extLst>
          </p:cNvPr>
          <p:cNvSpPr>
            <a:spLocks noChangeArrowheads="1"/>
          </p:cNvSpPr>
          <p:nvPr/>
        </p:nvSpPr>
        <p:spPr bwMode="auto">
          <a:xfrm>
            <a:off x="1851326" y="947421"/>
            <a:ext cx="8293529" cy="499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r>
              <a:rPr lang="en-US" altLang="it-IT" sz="1451" baseline="0">
                <a:latin typeface="Calibri" panose="020F0502020204030204" pitchFamily="34" charset="0"/>
              </a:rPr>
              <a:t>Step 1. Differentiate </a:t>
            </a:r>
            <a:r>
              <a:rPr lang="it-IT" altLang="it-IT" sz="1451" baseline="0">
                <a:latin typeface="Calibri" panose="020F0502020204030204" pitchFamily="34" charset="0"/>
              </a:rPr>
              <a:t>clinical condition and life-threatening diseases</a:t>
            </a:r>
            <a:r>
              <a:rPr lang="it-IT" altLang="it-IT" sz="1542">
                <a:latin typeface="Arial" panose="020B0604020202020204" pitchFamily="34" charset="0"/>
              </a:rPr>
              <a:t>. </a:t>
            </a:r>
          </a:p>
          <a:p>
            <a:pPr lvl="1"/>
            <a:r>
              <a:rPr lang="it-IT" altLang="it-IT" sz="1542">
                <a:latin typeface="Arial" panose="020B0604020202020204" pitchFamily="34" charset="0"/>
              </a:rPr>
              <a:t>Confirm </a:t>
            </a:r>
            <a:r>
              <a:rPr lang="en-US" altLang="it-IT" sz="1542">
                <a:latin typeface="Arial" panose="020B0604020202020204" pitchFamily="34" charset="0"/>
              </a:rPr>
              <a:t>patient vital signs, airway (</a:t>
            </a:r>
            <a:r>
              <a:rPr lang="en-US" altLang="it-IT" sz="1542" i="1">
                <a:latin typeface="Arial" panose="020B0604020202020204" pitchFamily="34" charset="0"/>
              </a:rPr>
              <a:t>A</a:t>
            </a:r>
            <a:r>
              <a:rPr lang="en-US" altLang="it-IT" sz="1542">
                <a:latin typeface="Arial" panose="020B0604020202020204" pitchFamily="34" charset="0"/>
              </a:rPr>
              <a:t>), breathing (</a:t>
            </a:r>
            <a:r>
              <a:rPr lang="en-US" altLang="it-IT" sz="1542" i="1">
                <a:latin typeface="Arial" panose="020B0604020202020204" pitchFamily="34" charset="0"/>
              </a:rPr>
              <a:t>B</a:t>
            </a:r>
            <a:r>
              <a:rPr lang="en-US" altLang="it-IT" sz="1542">
                <a:latin typeface="Arial" panose="020B0604020202020204" pitchFamily="34" charset="0"/>
              </a:rPr>
              <a:t>), circulation (</a:t>
            </a:r>
            <a:r>
              <a:rPr lang="en-US" altLang="it-IT" sz="1542" i="1">
                <a:latin typeface="Arial" panose="020B0604020202020204" pitchFamily="34" charset="0"/>
              </a:rPr>
              <a:t>C</a:t>
            </a:r>
            <a:r>
              <a:rPr lang="en-US" altLang="it-IT" sz="1542">
                <a:latin typeface="Arial" panose="020B0604020202020204" pitchFamily="34" charset="0"/>
              </a:rPr>
              <a:t>), and </a:t>
            </a:r>
            <a:r>
              <a:rPr lang="it-IT" altLang="it-IT" sz="1542">
                <a:latin typeface="Arial" panose="020B0604020202020204" pitchFamily="34" charset="0"/>
              </a:rPr>
              <a:t>consciousness. </a:t>
            </a:r>
          </a:p>
          <a:p>
            <a:pPr lvl="1"/>
            <a:r>
              <a:rPr lang="it-IT" altLang="it-IT" sz="1542">
                <a:latin typeface="Arial" panose="020B0604020202020204" pitchFamily="34" charset="0"/>
              </a:rPr>
              <a:t>Emergency treatment </a:t>
            </a:r>
            <a:r>
              <a:rPr lang="en-US" altLang="it-IT" sz="1542">
                <a:latin typeface="Arial" panose="020B0604020202020204" pitchFamily="34" charset="0"/>
              </a:rPr>
              <a:t>required if any abnormality </a:t>
            </a:r>
            <a:r>
              <a:rPr lang="it-IT" altLang="it-IT" sz="1542">
                <a:latin typeface="Arial" panose="020B0604020202020204" pitchFamily="34" charset="0"/>
              </a:rPr>
              <a:t>identified during ABCD assessment. </a:t>
            </a:r>
          </a:p>
          <a:p>
            <a:endParaRPr lang="it-IT" altLang="it-IT" sz="1542">
              <a:latin typeface="Arial" panose="020B0604020202020204" pitchFamily="34" charset="0"/>
            </a:endParaRPr>
          </a:p>
          <a:p>
            <a:pPr lvl="1"/>
            <a:r>
              <a:rPr lang="it-IT" altLang="it-IT" sz="1542">
                <a:latin typeface="Arial" panose="020B0604020202020204" pitchFamily="34" charset="0"/>
              </a:rPr>
              <a:t>Differentiate super emergent disease and emergent disease while stabilizing the </a:t>
            </a:r>
            <a:r>
              <a:rPr lang="en-US" altLang="it-IT" sz="1542">
                <a:latin typeface="Arial" panose="020B0604020202020204" pitchFamily="34" charset="0"/>
              </a:rPr>
              <a:t>physiologic state of the ABC of patients with abdominal pain and abnormal ABCD. </a:t>
            </a:r>
            <a:endParaRPr lang="it-IT" altLang="it-IT" sz="1542">
              <a:latin typeface="Arial" panose="020B0604020202020204" pitchFamily="34" charset="0"/>
            </a:endParaRPr>
          </a:p>
          <a:p>
            <a:endParaRPr lang="it-IT" altLang="it-IT" sz="1542">
              <a:latin typeface="Arial" panose="020B0604020202020204" pitchFamily="34" charset="0"/>
            </a:endParaRPr>
          </a:p>
          <a:p>
            <a:r>
              <a:rPr lang="en-US" altLang="it-IT" sz="1451" baseline="0">
                <a:latin typeface="Calibri" panose="020F0502020204030204" pitchFamily="34" charset="0"/>
              </a:rPr>
              <a:t>Step 2. Evaluation of clinical </a:t>
            </a:r>
            <a:r>
              <a:rPr lang="it-IT" altLang="it-IT" sz="1451" baseline="0">
                <a:latin typeface="Calibri" panose="020F0502020204030204" pitchFamily="34" charset="0"/>
              </a:rPr>
              <a:t>condition and physical examination </a:t>
            </a:r>
          </a:p>
          <a:p>
            <a:pPr lvl="1"/>
            <a:r>
              <a:rPr lang="en-US" altLang="it-IT" sz="1542">
                <a:latin typeface="Arial" panose="020B0604020202020204" pitchFamily="34" charset="0"/>
              </a:rPr>
              <a:t>If vital signs stable, determine whether the cause of the </a:t>
            </a:r>
            <a:r>
              <a:rPr lang="it-IT" altLang="it-IT" sz="1542">
                <a:latin typeface="Arial" panose="020B0604020202020204" pitchFamily="34" charset="0"/>
              </a:rPr>
              <a:t>abdominal pain requires surgical </a:t>
            </a:r>
            <a:r>
              <a:rPr lang="en-US" altLang="it-IT" sz="1542">
                <a:latin typeface="Arial" panose="020B0604020202020204" pitchFamily="34" charset="0"/>
              </a:rPr>
              <a:t>intervention according to history, physical </a:t>
            </a:r>
            <a:r>
              <a:rPr lang="it-IT" altLang="it-IT" sz="1542">
                <a:latin typeface="Arial" panose="020B0604020202020204" pitchFamily="34" charset="0"/>
              </a:rPr>
              <a:t>examination, and laboratory findings. </a:t>
            </a:r>
          </a:p>
          <a:p>
            <a:pPr lvl="1"/>
            <a:endParaRPr lang="en-US" altLang="it-IT" sz="1542">
              <a:latin typeface="Arial" panose="020B0604020202020204" pitchFamily="34" charset="0"/>
            </a:endParaRPr>
          </a:p>
          <a:p>
            <a:pPr lvl="1"/>
            <a:r>
              <a:rPr lang="en-US" altLang="it-IT" sz="1542">
                <a:latin typeface="Arial" panose="020B0604020202020204" pitchFamily="34" charset="0"/>
              </a:rPr>
              <a:t>In patients with sudden onset </a:t>
            </a:r>
            <a:r>
              <a:rPr lang="it-IT" altLang="it-IT" sz="1542">
                <a:latin typeface="Arial" panose="020B0604020202020204" pitchFamily="34" charset="0"/>
              </a:rPr>
              <a:t>or increasing pain, emergency </a:t>
            </a:r>
            <a:r>
              <a:rPr lang="en-US" altLang="it-IT" sz="1542">
                <a:latin typeface="Arial" panose="020B0604020202020204" pitchFamily="34" charset="0"/>
              </a:rPr>
              <a:t>surgery is often required </a:t>
            </a:r>
          </a:p>
          <a:p>
            <a:pPr lvl="1"/>
            <a:endParaRPr lang="en-US" altLang="it-IT" sz="1542">
              <a:latin typeface="Arial" panose="020B0604020202020204" pitchFamily="34" charset="0"/>
            </a:endParaRPr>
          </a:p>
          <a:p>
            <a:pPr lvl="1"/>
            <a:r>
              <a:rPr lang="en-US" altLang="it-IT" sz="1542">
                <a:latin typeface="Arial" panose="020B0604020202020204" pitchFamily="34" charset="0"/>
              </a:rPr>
              <a:t>Patients exposure from the processus xiphoideus to groin </a:t>
            </a:r>
          </a:p>
          <a:p>
            <a:pPr lvl="1"/>
            <a:endParaRPr lang="en-US" altLang="it-IT" sz="1451" baseline="0">
              <a:latin typeface="Calibri" panose="020F0502020204030204" pitchFamily="34" charset="0"/>
            </a:endParaRPr>
          </a:p>
          <a:p>
            <a:r>
              <a:rPr lang="en-US" altLang="it-IT" sz="1451" baseline="0">
                <a:latin typeface="Calibri" panose="020F0502020204030204" pitchFamily="34" charset="0"/>
              </a:rPr>
              <a:t>Inspection </a:t>
            </a:r>
          </a:p>
          <a:p>
            <a:pPr lvl="1"/>
            <a:r>
              <a:rPr lang="en-US" altLang="it-IT" sz="1542">
                <a:latin typeface="Arial" panose="020B0604020202020204" pitchFamily="34" charset="0"/>
              </a:rPr>
              <a:t>detect abdominal surgery scars, herpes zoster infection, stigmata of cirrhosis, hernia, respiratory fluctuations, skin changes (</a:t>
            </a:r>
            <a:r>
              <a:rPr lang="it-IT" altLang="it-IT" sz="1542">
                <a:latin typeface="Arial" panose="020B0604020202020204" pitchFamily="34" charset="0"/>
              </a:rPr>
              <a:t>ecchymosis)</a:t>
            </a:r>
          </a:p>
          <a:p>
            <a:endParaRPr lang="it-IT" altLang="it-IT" sz="1542">
              <a:latin typeface="Arial" panose="020B0604020202020204" pitchFamily="34" charset="0"/>
            </a:endParaRPr>
          </a:p>
          <a:p>
            <a:r>
              <a:rPr lang="en-US" altLang="it-IT" sz="1451" baseline="0">
                <a:latin typeface="Calibri" panose="020F0502020204030204" pitchFamily="34" charset="0"/>
              </a:rPr>
              <a:t>Gentle percussion and palpation</a:t>
            </a:r>
          </a:p>
          <a:p>
            <a:pPr lvl="1"/>
            <a:r>
              <a:rPr lang="en-US" altLang="it-IT" sz="1542">
                <a:latin typeface="Arial" panose="020B0604020202020204" pitchFamily="34" charset="0"/>
              </a:rPr>
              <a:t>Percussion - detecting acute peritonitis - presence of ascites - size of liver, bladder, and spleen. </a:t>
            </a:r>
          </a:p>
          <a:p>
            <a:pPr lvl="1"/>
            <a:r>
              <a:rPr lang="en-US" altLang="it-IT" sz="1542">
                <a:latin typeface="Arial" panose="020B0604020202020204" pitchFamily="34" charset="0"/>
              </a:rPr>
              <a:t>Tympanic sounds on percussion - expanded bowel    </a:t>
            </a:r>
          </a:p>
          <a:p>
            <a:pPr lvl="1"/>
            <a:r>
              <a:rPr lang="en-US" altLang="it-IT" sz="1542">
                <a:latin typeface="Arial" panose="020B0604020202020204" pitchFamily="34" charset="0"/>
              </a:rPr>
              <a:t>Dullness - presence of ascites or </a:t>
            </a:r>
            <a:r>
              <a:rPr lang="it-IT" altLang="it-IT" sz="1542">
                <a:latin typeface="Arial" panose="020B0604020202020204" pitchFamily="34" charset="0"/>
              </a:rPr>
              <a:t>abdominal masses. </a:t>
            </a:r>
            <a:endParaRPr lang="en-US" altLang="it-IT" sz="1542">
              <a:latin typeface="Arial" panose="020B0604020202020204" pitchFamily="34" charset="0"/>
            </a:endParaRPr>
          </a:p>
          <a:p>
            <a:pPr lvl="1"/>
            <a:r>
              <a:rPr lang="en-US" altLang="it-IT" sz="1542">
                <a:latin typeface="Arial" panose="020B0604020202020204" pitchFamily="34" charset="0"/>
              </a:rPr>
              <a:t>Tenderness -</a:t>
            </a:r>
            <a:r>
              <a:rPr lang="en-US" altLang="it-IT" sz="1542" baseline="0">
                <a:latin typeface="Arial" panose="020B0604020202020204" pitchFamily="34" charset="0"/>
              </a:rPr>
              <a:t> </a:t>
            </a:r>
            <a:r>
              <a:rPr lang="en-US" altLang="it-IT" sz="1542">
                <a:latin typeface="Arial" panose="020B0604020202020204" pitchFamily="34" charset="0"/>
              </a:rPr>
              <a:t>Muscle guarding - early peritoneal stimulation sign </a:t>
            </a:r>
          </a:p>
          <a:p>
            <a:pPr lvl="1"/>
            <a:r>
              <a:rPr lang="en-US" altLang="it-IT" sz="1542">
                <a:latin typeface="Arial" panose="020B0604020202020204" pitchFamily="34" charset="0"/>
              </a:rPr>
              <a:t>Organ hypertrophy and presence of masses</a:t>
            </a:r>
          </a:p>
          <a:p>
            <a:pPr lvl="1"/>
            <a:endParaRPr lang="en-US" altLang="it-IT" sz="1542">
              <a:latin typeface="Arial" panose="020B0604020202020204" pitchFamily="34" charset="0"/>
            </a:endParaRPr>
          </a:p>
          <a:p>
            <a:r>
              <a:rPr lang="en-US" altLang="it-IT" sz="1451" baseline="0">
                <a:latin typeface="Calibri" panose="020F0502020204030204" pitchFamily="34" charset="0"/>
              </a:rPr>
              <a:t>Auscultation</a:t>
            </a:r>
          </a:p>
          <a:p>
            <a:pPr lvl="1"/>
            <a:r>
              <a:rPr lang="en-US" altLang="it-IT" sz="1542">
                <a:latin typeface="Arial" panose="020B0604020202020204" pitchFamily="34" charset="0"/>
              </a:rPr>
              <a:t>Peristaltic movements</a:t>
            </a:r>
          </a:p>
        </p:txBody>
      </p:sp>
    </p:spTree>
    <p:extLst>
      <p:ext uri="{BB962C8B-B14F-4D97-AF65-F5344CB8AC3E}">
        <p14:creationId xmlns:p14="http://schemas.microsoft.com/office/powerpoint/2010/main" val="3842369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ttangolo 14">
            <a:extLst>
              <a:ext uri="{FF2B5EF4-FFF2-40B4-BE49-F238E27FC236}">
                <a16:creationId xmlns:a16="http://schemas.microsoft.com/office/drawing/2014/main" id="{8423E9FA-80A6-47EE-80E0-00835BC3B037}"/>
              </a:ext>
            </a:extLst>
          </p:cNvPr>
          <p:cNvSpPr>
            <a:spLocks noChangeArrowheads="1"/>
          </p:cNvSpPr>
          <p:nvPr/>
        </p:nvSpPr>
        <p:spPr bwMode="auto">
          <a:xfrm>
            <a:off x="4887968" y="413237"/>
            <a:ext cx="2416066"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spcBef>
                <a:spcPct val="20000"/>
              </a:spcBef>
            </a:pPr>
            <a:r>
              <a:rPr lang="it-IT" altLang="it-IT" sz="1814" baseline="0">
                <a:solidFill>
                  <a:srgbClr val="008152"/>
                </a:solidFill>
                <a:latin typeface="Calibri" panose="020F0502020204030204" pitchFamily="34" charset="0"/>
                <a:ea typeface="MS PGothic" panose="020B0600070205080204" pitchFamily="34" charset="-128"/>
              </a:rPr>
              <a:t>Common causes of AAP </a:t>
            </a:r>
          </a:p>
        </p:txBody>
      </p:sp>
      <p:sp>
        <p:nvSpPr>
          <p:cNvPr id="15365" name="Rettangolo 1">
            <a:extLst>
              <a:ext uri="{FF2B5EF4-FFF2-40B4-BE49-F238E27FC236}">
                <a16:creationId xmlns:a16="http://schemas.microsoft.com/office/drawing/2014/main" id="{CACB9583-4104-4688-AF77-D096170AB58B}"/>
              </a:ext>
            </a:extLst>
          </p:cNvPr>
          <p:cNvSpPr>
            <a:spLocks noChangeArrowheads="1"/>
          </p:cNvSpPr>
          <p:nvPr/>
        </p:nvSpPr>
        <p:spPr bwMode="auto">
          <a:xfrm>
            <a:off x="1720300" y="881188"/>
            <a:ext cx="8490788" cy="448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700" baseline="-25000">
                <a:solidFill>
                  <a:schemeClr val="tx1"/>
                </a:solidFill>
                <a:latin typeface="HelveticaNeueLT Com 55 Roman" charset="0"/>
                <a:cs typeface="Arial" panose="020B0604020202020204" pitchFamily="34" charset="0"/>
              </a:defRPr>
            </a:lvl1pPr>
            <a:lvl2pPr>
              <a:defRPr sz="1700" baseline="-25000">
                <a:solidFill>
                  <a:schemeClr val="tx1"/>
                </a:solidFill>
                <a:latin typeface="HelveticaNeueLT Com 55 Roman" charset="0"/>
                <a:cs typeface="Arial" panose="020B0604020202020204" pitchFamily="34" charset="0"/>
              </a:defRPr>
            </a:lvl2pPr>
            <a:lvl3pPr>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lvl="1"/>
            <a:r>
              <a:rPr lang="it-IT" altLang="it-IT" sz="1451" baseline="0" dirty="0">
                <a:latin typeface="Calibri" panose="020F0502020204030204" pitchFamily="34" charset="0"/>
              </a:rPr>
              <a:t>Acute </a:t>
            </a:r>
            <a:r>
              <a:rPr lang="it-IT" altLang="it-IT" sz="1451" baseline="0" dirty="0" err="1">
                <a:latin typeface="Calibri" panose="020F0502020204030204" pitchFamily="34" charset="0"/>
              </a:rPr>
              <a:t>cholecystitis</a:t>
            </a:r>
            <a:endParaRPr lang="en-US" altLang="it-IT" sz="1451" baseline="0" dirty="0">
              <a:latin typeface="Calibri" panose="020F0502020204030204" pitchFamily="34" charset="0"/>
            </a:endParaRPr>
          </a:p>
          <a:p>
            <a:pPr lvl="2"/>
            <a:r>
              <a:rPr lang="en-US" altLang="it-IT" sz="1542" dirty="0"/>
              <a:t>Biliary tract disease – most common indication for surgery in older patients with abdominal pain 1/3 patients &gt; 55 years presenting to ED with AAP. right upper quadrant pain and Murphy’s sign in 50% of older patients with cholecystitis  Pts &gt; 65 years with acute  cholecystitis: 60 % no back or flank pain 5 % no pain at all 40 % no nausea, &gt; 50% afebrile, 41% normal white blood cell count</a:t>
            </a:r>
          </a:p>
          <a:p>
            <a:pPr lvl="1"/>
            <a:endParaRPr lang="en-US" altLang="it-IT" sz="1451" baseline="0" dirty="0">
              <a:latin typeface="Calibri" panose="020F0502020204030204" pitchFamily="34" charset="0"/>
            </a:endParaRPr>
          </a:p>
          <a:p>
            <a:pPr lvl="1"/>
            <a:r>
              <a:rPr lang="en-US" altLang="it-IT" sz="1451" baseline="0" dirty="0">
                <a:latin typeface="Calibri" panose="020F0502020204030204" pitchFamily="34" charset="0"/>
              </a:rPr>
              <a:t>Acute appendicitis</a:t>
            </a:r>
          </a:p>
          <a:p>
            <a:pPr lvl="2"/>
            <a:r>
              <a:rPr lang="en-US" altLang="it-IT" sz="1542" dirty="0"/>
              <a:t>generalized pain, longer duration of pain, distention, rigidity, decreased bowel sounds, and a mass </a:t>
            </a:r>
            <a:r>
              <a:rPr lang="it-IT" altLang="it-IT" sz="1542" dirty="0"/>
              <a:t>(</a:t>
            </a:r>
            <a:r>
              <a:rPr lang="en-US" altLang="it-IT" sz="1542" dirty="0"/>
              <a:t>delay in presentation?)</a:t>
            </a:r>
            <a:r>
              <a:rPr lang="en-US" altLang="it-IT" sz="1542" baseline="0" dirty="0"/>
              <a:t> </a:t>
            </a:r>
            <a:r>
              <a:rPr lang="en-US" altLang="it-IT" sz="1542" dirty="0"/>
              <a:t>fever alone poor predictor of acute appendicitis in older patients; 23% &gt; 37.7°.</a:t>
            </a:r>
          </a:p>
          <a:p>
            <a:pPr lvl="1"/>
            <a:endParaRPr lang="en-US" altLang="it-IT" sz="1451" baseline="0" dirty="0">
              <a:latin typeface="Calibri" panose="020F0502020204030204" pitchFamily="34" charset="0"/>
            </a:endParaRPr>
          </a:p>
          <a:p>
            <a:pPr lvl="1"/>
            <a:r>
              <a:rPr lang="en-US" altLang="it-IT" sz="1451" baseline="0" dirty="0">
                <a:latin typeface="Calibri" panose="020F0502020204030204" pitchFamily="34" charset="0"/>
              </a:rPr>
              <a:t>Acute pancreatitis</a:t>
            </a:r>
          </a:p>
          <a:p>
            <a:pPr lvl="2"/>
            <a:r>
              <a:rPr lang="it-IT" altLang="it-IT" sz="1542" dirty="0"/>
              <a:t>nausea, </a:t>
            </a:r>
            <a:r>
              <a:rPr lang="it-IT" altLang="it-IT" sz="1542" dirty="0" err="1"/>
              <a:t>vomiting</a:t>
            </a:r>
            <a:r>
              <a:rPr lang="it-IT" altLang="it-IT" sz="1542" dirty="0"/>
              <a:t>, </a:t>
            </a:r>
            <a:r>
              <a:rPr lang="it-IT" altLang="it-IT" sz="1542" dirty="0" err="1"/>
              <a:t>dehydration</a:t>
            </a:r>
            <a:r>
              <a:rPr lang="it-IT" altLang="it-IT" sz="1542" dirty="0"/>
              <a:t>, and </a:t>
            </a:r>
            <a:r>
              <a:rPr lang="it-IT" altLang="it-IT" sz="1542" dirty="0" err="1"/>
              <a:t>midepigastric</a:t>
            </a:r>
            <a:r>
              <a:rPr lang="it-IT" altLang="it-IT" sz="1542" dirty="0"/>
              <a:t> </a:t>
            </a:r>
            <a:r>
              <a:rPr lang="en-US" altLang="it-IT" sz="1542" dirty="0"/>
              <a:t>pain with radiation to the back. Serum amylase levels of five times the upper limit of normal, used as a diagnostic indicator, have a specificity of 70-100% sensitivity 79-95%.   Lipase more specific (80 -100 %), because mild elevations in amylase can be associated with other processes such as mesenteric ischemia or peptic ulcer and </a:t>
            </a:r>
            <a:r>
              <a:rPr lang="it-IT" altLang="it-IT" sz="1542" dirty="0" err="1"/>
              <a:t>bowel</a:t>
            </a:r>
            <a:r>
              <a:rPr lang="it-IT" altLang="it-IT" sz="1542" dirty="0"/>
              <a:t> </a:t>
            </a:r>
            <a:r>
              <a:rPr lang="it-IT" altLang="it-IT" sz="1542" dirty="0" err="1"/>
              <a:t>perforation</a:t>
            </a:r>
            <a:r>
              <a:rPr lang="it-IT" altLang="it-IT" sz="1542" dirty="0"/>
              <a:t>.</a:t>
            </a:r>
            <a:endParaRPr lang="en-US" altLang="it-IT" sz="1542" dirty="0"/>
          </a:p>
          <a:p>
            <a:pPr lvl="1"/>
            <a:endParaRPr lang="en-US" altLang="it-IT" sz="1451" baseline="0" dirty="0">
              <a:latin typeface="Calibri" panose="020F0502020204030204" pitchFamily="34" charset="0"/>
            </a:endParaRPr>
          </a:p>
          <a:p>
            <a:pPr lvl="1"/>
            <a:r>
              <a:rPr lang="en-US" altLang="it-IT" sz="1451" baseline="0" dirty="0">
                <a:latin typeface="Calibri" panose="020F0502020204030204" pitchFamily="34" charset="0"/>
              </a:rPr>
              <a:t>Peptic ulcer perforation</a:t>
            </a:r>
          </a:p>
          <a:p>
            <a:pPr lvl="2"/>
            <a:r>
              <a:rPr lang="en-US" altLang="it-IT" sz="1542" dirty="0"/>
              <a:t>Nonsteroidal anti-inflammatory drugs (NSAIDs) and HP infection - most important risk factors </a:t>
            </a:r>
            <a:endParaRPr lang="it-IT" altLang="it-IT" sz="1542" dirty="0"/>
          </a:p>
          <a:p>
            <a:pPr lvl="2"/>
            <a:r>
              <a:rPr lang="en-US" altLang="it-IT" sz="1542" dirty="0"/>
              <a:t>30% &gt; 60 years with confirmed peptic ulcer disease no abdominal pain.  Abdominal pain with a perforation - abrupt onset, epigastrium, absent bowel sounds, abdominal rigidity. 50 %  no free air</a:t>
            </a:r>
          </a:p>
          <a:p>
            <a:pPr lvl="2"/>
            <a:endParaRPr lang="en-US" altLang="it-IT" sz="1542" dirty="0"/>
          </a:p>
          <a:p>
            <a:pPr lvl="1"/>
            <a:r>
              <a:rPr lang="en-US" altLang="it-IT" sz="1451" baseline="0" dirty="0">
                <a:latin typeface="Calibri" panose="020F0502020204030204" pitchFamily="34" charset="0"/>
              </a:rPr>
              <a:t>Diverticular disease </a:t>
            </a:r>
          </a:p>
          <a:p>
            <a:pPr lvl="2"/>
            <a:r>
              <a:rPr lang="en-US" altLang="it-IT" sz="1542" dirty="0">
                <a:latin typeface="Arial" panose="020B0604020202020204" pitchFamily="34" charset="0"/>
              </a:rPr>
              <a:t>5</a:t>
            </a:r>
            <a:r>
              <a:rPr lang="en-US" altLang="it-IT" sz="1542" dirty="0"/>
              <a:t>% general population - 2/3 </a:t>
            </a:r>
            <a:r>
              <a:rPr lang="en-US" altLang="it-IT" sz="1542" dirty="0" err="1"/>
              <a:t>pt</a:t>
            </a:r>
            <a:r>
              <a:rPr lang="en-US" altLang="it-IT" sz="1542" dirty="0"/>
              <a:t> 90 years    10-30% painful diverticular disease or diverticulitis. Sigmoid colon most commonly affected - left lower quadrant pain and signs of inflammation.   </a:t>
            </a:r>
          </a:p>
        </p:txBody>
      </p:sp>
      <p:sp>
        <p:nvSpPr>
          <p:cNvPr id="15366" name="Freccia a destra 5">
            <a:extLst>
              <a:ext uri="{FF2B5EF4-FFF2-40B4-BE49-F238E27FC236}">
                <a16:creationId xmlns:a16="http://schemas.microsoft.com/office/drawing/2014/main" id="{06C7532D-9B45-4288-93F1-B249DDC0D432}"/>
              </a:ext>
            </a:extLst>
          </p:cNvPr>
          <p:cNvSpPr>
            <a:spLocks noChangeArrowheads="1"/>
          </p:cNvSpPr>
          <p:nvPr/>
        </p:nvSpPr>
        <p:spPr bwMode="auto">
          <a:xfrm>
            <a:off x="1524481" y="4800456"/>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
        <p:nvSpPr>
          <p:cNvPr id="15367" name="Freccia a destra 6">
            <a:extLst>
              <a:ext uri="{FF2B5EF4-FFF2-40B4-BE49-F238E27FC236}">
                <a16:creationId xmlns:a16="http://schemas.microsoft.com/office/drawing/2014/main" id="{483FF9F6-E3DF-4474-9FB8-582BDF381322}"/>
              </a:ext>
            </a:extLst>
          </p:cNvPr>
          <p:cNvSpPr>
            <a:spLocks noChangeArrowheads="1"/>
          </p:cNvSpPr>
          <p:nvPr/>
        </p:nvSpPr>
        <p:spPr bwMode="auto">
          <a:xfrm>
            <a:off x="1524481" y="2122337"/>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
        <p:nvSpPr>
          <p:cNvPr id="15368" name="Freccia a destra 7">
            <a:extLst>
              <a:ext uri="{FF2B5EF4-FFF2-40B4-BE49-F238E27FC236}">
                <a16:creationId xmlns:a16="http://schemas.microsoft.com/office/drawing/2014/main" id="{02915672-7647-462F-804E-30E6D3FEED5C}"/>
              </a:ext>
            </a:extLst>
          </p:cNvPr>
          <p:cNvSpPr>
            <a:spLocks noChangeArrowheads="1"/>
          </p:cNvSpPr>
          <p:nvPr/>
        </p:nvSpPr>
        <p:spPr bwMode="auto">
          <a:xfrm>
            <a:off x="1524481" y="1208034"/>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
        <p:nvSpPr>
          <p:cNvPr id="15369" name="Freccia a destra 8">
            <a:extLst>
              <a:ext uri="{FF2B5EF4-FFF2-40B4-BE49-F238E27FC236}">
                <a16:creationId xmlns:a16="http://schemas.microsoft.com/office/drawing/2014/main" id="{C940CCE9-D5F2-444B-B856-6B1EF808DBB4}"/>
              </a:ext>
            </a:extLst>
          </p:cNvPr>
          <p:cNvSpPr>
            <a:spLocks noChangeArrowheads="1"/>
          </p:cNvSpPr>
          <p:nvPr/>
        </p:nvSpPr>
        <p:spPr bwMode="auto">
          <a:xfrm>
            <a:off x="1524481" y="4017178"/>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Tree>
    <p:extLst>
      <p:ext uri="{BB962C8B-B14F-4D97-AF65-F5344CB8AC3E}">
        <p14:creationId xmlns:p14="http://schemas.microsoft.com/office/powerpoint/2010/main" val="1609005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ttangolo 14">
            <a:extLst>
              <a:ext uri="{FF2B5EF4-FFF2-40B4-BE49-F238E27FC236}">
                <a16:creationId xmlns:a16="http://schemas.microsoft.com/office/drawing/2014/main" id="{FD1B0AE8-90B9-418D-B81F-40083ECE7F02}"/>
              </a:ext>
            </a:extLst>
          </p:cNvPr>
          <p:cNvSpPr>
            <a:spLocks noChangeArrowheads="1"/>
          </p:cNvSpPr>
          <p:nvPr/>
        </p:nvSpPr>
        <p:spPr bwMode="auto">
          <a:xfrm>
            <a:off x="4887968" y="413237"/>
            <a:ext cx="2416066"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spcBef>
                <a:spcPct val="20000"/>
              </a:spcBef>
            </a:pPr>
            <a:r>
              <a:rPr lang="it-IT" altLang="it-IT" sz="1814" baseline="0">
                <a:solidFill>
                  <a:srgbClr val="008152"/>
                </a:solidFill>
                <a:latin typeface="Calibri" panose="020F0502020204030204" pitchFamily="34" charset="0"/>
                <a:ea typeface="MS PGothic" panose="020B0600070205080204" pitchFamily="34" charset="-128"/>
              </a:rPr>
              <a:t>Common causes of AAP </a:t>
            </a:r>
          </a:p>
        </p:txBody>
      </p:sp>
      <p:sp>
        <p:nvSpPr>
          <p:cNvPr id="16389" name="Rettangolo 1">
            <a:extLst>
              <a:ext uri="{FF2B5EF4-FFF2-40B4-BE49-F238E27FC236}">
                <a16:creationId xmlns:a16="http://schemas.microsoft.com/office/drawing/2014/main" id="{6B22496F-9E21-4A48-BB4E-BA7E2F955E75}"/>
              </a:ext>
            </a:extLst>
          </p:cNvPr>
          <p:cNvSpPr>
            <a:spLocks noChangeArrowheads="1"/>
          </p:cNvSpPr>
          <p:nvPr/>
        </p:nvSpPr>
        <p:spPr bwMode="auto">
          <a:xfrm>
            <a:off x="1720300" y="881188"/>
            <a:ext cx="8490788" cy="53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700" baseline="-25000">
                <a:solidFill>
                  <a:schemeClr val="tx1"/>
                </a:solidFill>
                <a:latin typeface="HelveticaNeueLT Com 55 Roman" charset="0"/>
                <a:cs typeface="Arial" panose="020B0604020202020204" pitchFamily="34" charset="0"/>
              </a:defRPr>
            </a:lvl1pPr>
            <a:lvl2pPr>
              <a:defRPr sz="1700" baseline="-25000">
                <a:solidFill>
                  <a:schemeClr val="tx1"/>
                </a:solidFill>
                <a:latin typeface="HelveticaNeueLT Com 55 Roman" charset="0"/>
                <a:cs typeface="Arial" panose="020B0604020202020204" pitchFamily="34" charset="0"/>
              </a:defRPr>
            </a:lvl2pPr>
            <a:lvl3pPr>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lvl="1"/>
            <a:r>
              <a:rPr lang="it-IT" altLang="it-IT" sz="1451" baseline="0">
                <a:latin typeface="Calibri" panose="020F0502020204030204" pitchFamily="34" charset="0"/>
              </a:rPr>
              <a:t>Small bowel obstruction</a:t>
            </a:r>
            <a:endParaRPr lang="en-US" altLang="it-IT" sz="1451" baseline="0">
              <a:latin typeface="Calibri" panose="020F0502020204030204" pitchFamily="34" charset="0"/>
            </a:endParaRPr>
          </a:p>
          <a:p>
            <a:pPr lvl="2"/>
            <a:r>
              <a:rPr lang="en-US" altLang="it-IT" sz="1542">
                <a:latin typeface="Arial" panose="020B0604020202020204" pitchFamily="34" charset="0"/>
              </a:rPr>
              <a:t>most commonly by adhesions from previous surgery (50 to 70 percent) and hernias (15 to 30 percent).</a:t>
            </a:r>
          </a:p>
          <a:p>
            <a:pPr lvl="2"/>
            <a:r>
              <a:rPr lang="en-US" altLang="it-IT" sz="1542">
                <a:latin typeface="Arial" panose="020B0604020202020204" pitchFamily="34" charset="0"/>
              </a:rPr>
              <a:t>diffuse, colicky pain, nausea, and vomiting. Altered bowel sounds, distention, dehydration, diffuse tenderness, and possibly an ill-defined mass. Peritoneal signs if perforation </a:t>
            </a:r>
            <a:endParaRPr lang="it-IT" altLang="it-IT" sz="1542">
              <a:latin typeface="Arial" panose="020B0604020202020204" pitchFamily="34" charset="0"/>
            </a:endParaRPr>
          </a:p>
          <a:p>
            <a:pPr lvl="1"/>
            <a:endParaRPr lang="en-US" altLang="it-IT" sz="1451" baseline="0">
              <a:latin typeface="Calibri" panose="020F0502020204030204" pitchFamily="34" charset="0"/>
            </a:endParaRPr>
          </a:p>
          <a:p>
            <a:pPr lvl="1"/>
            <a:r>
              <a:rPr lang="en-US" altLang="it-IT" sz="1451" baseline="0">
                <a:latin typeface="Calibri" panose="020F0502020204030204" pitchFamily="34" charset="0"/>
              </a:rPr>
              <a:t>Large bowel obstruction</a:t>
            </a:r>
          </a:p>
          <a:p>
            <a:pPr lvl="2"/>
            <a:r>
              <a:rPr lang="en-US" altLang="it-IT" sz="1542">
                <a:latin typeface="Arial" panose="020B0604020202020204" pitchFamily="34" charset="0"/>
              </a:rPr>
              <a:t>Malignancy - common cause of large bowel obstruction - Diverticulitis and colonic volvulus. Laxative use, sedatives, a</a:t>
            </a:r>
            <a:r>
              <a:rPr lang="it-IT" altLang="it-IT" sz="1542">
                <a:latin typeface="Arial" panose="020B0604020202020204" pitchFamily="34" charset="0"/>
              </a:rPr>
              <a:t>nticholinergics, and antiparkinson medicines predispose patients to a volvulus. Chronic distention, </a:t>
            </a:r>
            <a:r>
              <a:rPr lang="en-US" altLang="it-IT" sz="1542">
                <a:latin typeface="Arial" panose="020B0604020202020204" pitchFamily="34" charset="0"/>
              </a:rPr>
              <a:t>elongation, and increased mobility of the colon allow parts of the colon to twist on itself. Symptoms of large bowel obstruction tend to be insidious in onset, and presentation is similar to small </a:t>
            </a:r>
            <a:r>
              <a:rPr lang="it-IT" altLang="it-IT" sz="1542">
                <a:latin typeface="Arial" panose="020B0604020202020204" pitchFamily="34" charset="0"/>
              </a:rPr>
              <a:t>bowel obstruction</a:t>
            </a:r>
          </a:p>
          <a:p>
            <a:pPr lvl="2"/>
            <a:endParaRPr lang="it-IT" altLang="it-IT" sz="1542">
              <a:latin typeface="Arial" panose="020B0604020202020204" pitchFamily="34" charset="0"/>
            </a:endParaRPr>
          </a:p>
          <a:p>
            <a:pPr lvl="1"/>
            <a:r>
              <a:rPr lang="en-US" altLang="it-IT" sz="1451" baseline="0">
                <a:latin typeface="Calibri" panose="020F0502020204030204" pitchFamily="34" charset="0"/>
              </a:rPr>
              <a:t>Abdominal aortic aneurysms (AAAs) </a:t>
            </a:r>
          </a:p>
          <a:p>
            <a:pPr lvl="2"/>
            <a:r>
              <a:rPr lang="en-US" altLang="it-IT" sz="1542">
                <a:latin typeface="Arial" panose="020B0604020202020204" pitchFamily="34" charset="0"/>
              </a:rPr>
              <a:t>highest risk for AAA are older men who use tobacco and have hypertension, peripheral vascular disease, and a family history of AAA. Smoking – strongest independent risk factor; 90% of patients with AAA have used tobacco.</a:t>
            </a:r>
          </a:p>
          <a:p>
            <a:pPr lvl="2"/>
            <a:r>
              <a:rPr lang="en-US" altLang="it-IT" sz="1542">
                <a:latin typeface="Arial" panose="020B0604020202020204" pitchFamily="34" charset="0"/>
              </a:rPr>
              <a:t>When symptoms - usually nonspecific, abdominal pain, backache, or claudication. </a:t>
            </a:r>
          </a:p>
          <a:p>
            <a:pPr lvl="2"/>
            <a:r>
              <a:rPr lang="en-US" altLang="it-IT" sz="1542">
                <a:latin typeface="Arial" panose="020B0604020202020204" pitchFamily="34" charset="0"/>
              </a:rPr>
              <a:t>Signs and symptoms of AAA rupture - severe abdominal pain, back or flank pain, hypotension, and a pulsatile mass on examination. Present in 25 to 50 %</a:t>
            </a:r>
          </a:p>
          <a:p>
            <a:pPr lvl="2"/>
            <a:endParaRPr lang="en-US" altLang="it-IT" sz="1542">
              <a:latin typeface="Arial" panose="020B0604020202020204" pitchFamily="34" charset="0"/>
            </a:endParaRPr>
          </a:p>
          <a:p>
            <a:pPr lvl="1"/>
            <a:r>
              <a:rPr lang="en-US" altLang="it-IT" sz="1451" baseline="0">
                <a:latin typeface="Calibri" panose="020F0502020204030204" pitchFamily="34" charset="0"/>
              </a:rPr>
              <a:t>Acute mesenteric ischemia </a:t>
            </a:r>
          </a:p>
          <a:p>
            <a:pPr lvl="2"/>
            <a:r>
              <a:rPr lang="en-US" altLang="it-IT" sz="1542">
                <a:latin typeface="Arial" panose="020B0604020202020204" pitchFamily="34" charset="0"/>
              </a:rPr>
              <a:t>uncommon but often fatal cause of acute abdominal pain.    0.1% of all hospital admissions and 1 percent of admissions for acute</a:t>
            </a:r>
          </a:p>
          <a:p>
            <a:pPr lvl="2"/>
            <a:r>
              <a:rPr lang="it-IT" altLang="it-IT" sz="1542">
                <a:latin typeface="Arial" panose="020B0604020202020204" pitchFamily="34" charset="0"/>
              </a:rPr>
              <a:t>abdominal pain. </a:t>
            </a:r>
            <a:r>
              <a:rPr lang="en-US" altLang="it-IT" sz="1542">
                <a:latin typeface="Arial" panose="020B0604020202020204" pitchFamily="34" charset="0"/>
              </a:rPr>
              <a:t>½ patients &gt; 45 years.  SMA most commonly implicated in acute mesenteric ischemia. </a:t>
            </a:r>
          </a:p>
          <a:p>
            <a:pPr lvl="2"/>
            <a:r>
              <a:rPr lang="en-US" altLang="it-IT" sz="1542">
                <a:latin typeface="Arial" panose="020B0604020202020204" pitchFamily="34" charset="0"/>
              </a:rPr>
              <a:t>Arterial </a:t>
            </a:r>
            <a:r>
              <a:rPr lang="it-IT" altLang="it-IT" sz="1542">
                <a:latin typeface="Arial" panose="020B0604020202020204" pitchFamily="34" charset="0"/>
              </a:rPr>
              <a:t>embolism, arterial thrombosis, nonocclusive ischemia, </a:t>
            </a:r>
            <a:r>
              <a:rPr lang="en-US" altLang="it-IT" sz="1542">
                <a:latin typeface="Arial" panose="020B0604020202020204" pitchFamily="34" charset="0"/>
              </a:rPr>
              <a:t>and mesenteric venous thrombosis. </a:t>
            </a:r>
            <a:endParaRPr lang="it-IT" altLang="it-IT" sz="1542">
              <a:latin typeface="Arial" panose="020B0604020202020204" pitchFamily="34" charset="0"/>
            </a:endParaRPr>
          </a:p>
          <a:p>
            <a:pPr lvl="2"/>
            <a:r>
              <a:rPr lang="en-US" altLang="it-IT" sz="1542">
                <a:latin typeface="Arial" panose="020B0604020202020204" pitchFamily="34" charset="0"/>
              </a:rPr>
              <a:t>Severe, poorly localized abdominal pain out of proportion to physical findings. 1/3 nausea, vomiting, or diarrhea, often</a:t>
            </a:r>
          </a:p>
          <a:p>
            <a:pPr lvl="2"/>
            <a:r>
              <a:rPr lang="it-IT" altLang="it-IT" sz="1542">
                <a:latin typeface="Arial" panose="020B0604020202020204" pitchFamily="34" charset="0"/>
              </a:rPr>
              <a:t>mimicking gastroenteritis. Distention, shock, and peritoneal </a:t>
            </a:r>
            <a:r>
              <a:rPr lang="en-US" altLang="it-IT" sz="1542">
                <a:latin typeface="Arial" panose="020B0604020202020204" pitchFamily="34" charset="0"/>
              </a:rPr>
              <a:t>irritation late findings signaling infarction and perforation </a:t>
            </a:r>
          </a:p>
          <a:p>
            <a:pPr lvl="2"/>
            <a:endParaRPr lang="it-IT" altLang="it-IT" sz="1542">
              <a:latin typeface="Arial" panose="020B0604020202020204" pitchFamily="34" charset="0"/>
            </a:endParaRPr>
          </a:p>
          <a:p>
            <a:pPr lvl="1"/>
            <a:r>
              <a:rPr lang="it-IT" altLang="it-IT" sz="1451" baseline="0">
                <a:latin typeface="Calibri" panose="020F0502020204030204" pitchFamily="34" charset="0"/>
              </a:rPr>
              <a:t>Atypical causes</a:t>
            </a:r>
          </a:p>
          <a:p>
            <a:pPr lvl="2"/>
            <a:r>
              <a:rPr lang="en-US" altLang="it-IT" sz="1542">
                <a:latin typeface="Arial" panose="020B0604020202020204" pitchFamily="34" charset="0"/>
              </a:rPr>
              <a:t>urinary tract infection, pyelonephritis, myocardial infarction (inferior wall), pulmonary embolism, congestive heart failure with hepatic congestion, pneumonia, constipation, urinary retention, </a:t>
            </a:r>
            <a:r>
              <a:rPr lang="it-IT" altLang="it-IT" sz="1542">
                <a:latin typeface="Arial" panose="020B0604020202020204" pitchFamily="34" charset="0"/>
              </a:rPr>
              <a:t>abdominal muscle injury.</a:t>
            </a:r>
          </a:p>
          <a:p>
            <a:pPr lvl="2"/>
            <a:endParaRPr lang="it-IT" altLang="it-IT" sz="1542">
              <a:latin typeface="Arial" panose="020B0604020202020204" pitchFamily="34" charset="0"/>
            </a:endParaRPr>
          </a:p>
          <a:p>
            <a:pPr lvl="2"/>
            <a:endParaRPr lang="en-US" altLang="it-IT" sz="1542">
              <a:latin typeface="Arial" panose="020B0604020202020204" pitchFamily="34" charset="0"/>
            </a:endParaRPr>
          </a:p>
        </p:txBody>
      </p:sp>
      <p:sp>
        <p:nvSpPr>
          <p:cNvPr id="16390" name="Freccia a destra 5">
            <a:extLst>
              <a:ext uri="{FF2B5EF4-FFF2-40B4-BE49-F238E27FC236}">
                <a16:creationId xmlns:a16="http://schemas.microsoft.com/office/drawing/2014/main" id="{BC73C3D5-687C-4474-947D-BA887FDF94ED}"/>
              </a:ext>
            </a:extLst>
          </p:cNvPr>
          <p:cNvSpPr>
            <a:spLocks noChangeArrowheads="1"/>
          </p:cNvSpPr>
          <p:nvPr/>
        </p:nvSpPr>
        <p:spPr bwMode="auto">
          <a:xfrm>
            <a:off x="1524481" y="3298694"/>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
        <p:nvSpPr>
          <p:cNvPr id="16391" name="Freccia a destra 6">
            <a:extLst>
              <a:ext uri="{FF2B5EF4-FFF2-40B4-BE49-F238E27FC236}">
                <a16:creationId xmlns:a16="http://schemas.microsoft.com/office/drawing/2014/main" id="{8EEAFDCD-2061-468D-A70F-633CDD02B690}"/>
              </a:ext>
            </a:extLst>
          </p:cNvPr>
          <p:cNvSpPr>
            <a:spLocks noChangeArrowheads="1"/>
          </p:cNvSpPr>
          <p:nvPr/>
        </p:nvSpPr>
        <p:spPr bwMode="auto">
          <a:xfrm>
            <a:off x="1524481" y="4473611"/>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
        <p:nvSpPr>
          <p:cNvPr id="16392" name="Freccia a destra 7">
            <a:extLst>
              <a:ext uri="{FF2B5EF4-FFF2-40B4-BE49-F238E27FC236}">
                <a16:creationId xmlns:a16="http://schemas.microsoft.com/office/drawing/2014/main" id="{F00AC873-DB2F-4322-9171-41162D3660FC}"/>
              </a:ext>
            </a:extLst>
          </p:cNvPr>
          <p:cNvSpPr>
            <a:spLocks noChangeArrowheads="1"/>
          </p:cNvSpPr>
          <p:nvPr/>
        </p:nvSpPr>
        <p:spPr bwMode="auto">
          <a:xfrm>
            <a:off x="1524481" y="5454148"/>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
        <p:nvSpPr>
          <p:cNvPr id="16393" name="Freccia a destra 8">
            <a:extLst>
              <a:ext uri="{FF2B5EF4-FFF2-40B4-BE49-F238E27FC236}">
                <a16:creationId xmlns:a16="http://schemas.microsoft.com/office/drawing/2014/main" id="{2691DDBA-5B57-460D-BBA1-6D14A57DC1D3}"/>
              </a:ext>
            </a:extLst>
          </p:cNvPr>
          <p:cNvSpPr>
            <a:spLocks noChangeArrowheads="1"/>
          </p:cNvSpPr>
          <p:nvPr/>
        </p:nvSpPr>
        <p:spPr bwMode="auto">
          <a:xfrm>
            <a:off x="1524481" y="1143240"/>
            <a:ext cx="652251" cy="391639"/>
          </a:xfrm>
          <a:prstGeom prst="rightArrow">
            <a:avLst>
              <a:gd name="adj1" fmla="val 50000"/>
              <a:gd name="adj2" fmla="val 49963"/>
            </a:avLst>
          </a:prstGeom>
          <a:solidFill>
            <a:srgbClr val="FF0000"/>
          </a:solidFill>
          <a:ln>
            <a:noFill/>
          </a:ln>
          <a:extLst>
            <a:ext uri="{91240B29-F687-4F45-9708-019B960494DF}">
              <a14:hiddenLine xmlns:a14="http://schemas.microsoft.com/office/drawing/2010/main" w="44450" algn="ctr">
                <a:solidFill>
                  <a:srgbClr val="000000"/>
                </a:solidFill>
                <a:round/>
                <a:headEnd/>
                <a:tailEnd/>
              </a14:hiddenLine>
            </a:ext>
          </a:extLst>
        </p:spPr>
        <p:txBody>
          <a:bodyPr wrap="none" anchor="ctr"/>
          <a:lstStyle>
            <a:lvl1pPr marL="457200">
              <a:defRPr sz="1700" baseline="-25000">
                <a:solidFill>
                  <a:schemeClr val="tx1"/>
                </a:solidFill>
                <a:latin typeface="HelveticaNeueLT Com 55 Roman" charset="0"/>
                <a:cs typeface="Arial" panose="020B0604020202020204" pitchFamily="34" charset="0"/>
              </a:defRPr>
            </a:lvl1pPr>
            <a:lvl2pPr marL="742950" indent="-285750">
              <a:defRPr sz="1700" baseline="-25000">
                <a:solidFill>
                  <a:schemeClr val="tx1"/>
                </a:solidFill>
                <a:latin typeface="HelveticaNeueLT Com 55 Roman" charset="0"/>
                <a:cs typeface="Arial" panose="020B0604020202020204" pitchFamily="34" charset="0"/>
              </a:defRPr>
            </a:lvl2pPr>
            <a:lvl3pPr marL="1143000" indent="-228600">
              <a:defRPr sz="1700" baseline="-25000">
                <a:solidFill>
                  <a:schemeClr val="tx1"/>
                </a:solidFill>
                <a:latin typeface="HelveticaNeueLT Com 55 Roman" charset="0"/>
                <a:cs typeface="Arial" panose="020B0604020202020204" pitchFamily="34" charset="0"/>
              </a:defRPr>
            </a:lvl3pPr>
            <a:lvl4pPr marL="1600200" indent="-228600">
              <a:defRPr sz="1700" baseline="-25000">
                <a:solidFill>
                  <a:schemeClr val="tx1"/>
                </a:solidFill>
                <a:latin typeface="HelveticaNeueLT Com 55 Roman" charset="0"/>
                <a:cs typeface="Arial" panose="020B0604020202020204" pitchFamily="34" charset="0"/>
              </a:defRPr>
            </a:lvl4pPr>
            <a:lvl5pPr marL="2057400" indent="-228600">
              <a:defRPr sz="1700" baseline="-25000">
                <a:solidFill>
                  <a:schemeClr val="tx1"/>
                </a:solidFill>
                <a:latin typeface="HelveticaNeueLT Com 55 Roman" charset="0"/>
                <a:cs typeface="Arial" panose="020B0604020202020204" pitchFamily="34" charset="0"/>
              </a:defRPr>
            </a:lvl5pPr>
            <a:lvl6pPr marL="25146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6pPr>
            <a:lvl7pPr marL="29718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7pPr>
            <a:lvl8pPr marL="34290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8pPr>
            <a:lvl9pPr marL="3886200" indent="-228600" eaLnBrk="0" fontAlgn="base" hangingPunct="0">
              <a:spcBef>
                <a:spcPct val="0"/>
              </a:spcBef>
              <a:spcAft>
                <a:spcPct val="0"/>
              </a:spcAft>
              <a:defRPr sz="1700" baseline="-25000">
                <a:solidFill>
                  <a:schemeClr val="tx1"/>
                </a:solidFill>
                <a:latin typeface="HelveticaNeueLT Com 55 Roman" charset="0"/>
                <a:cs typeface="Arial" panose="020B0604020202020204" pitchFamily="34" charset="0"/>
              </a:defRPr>
            </a:lvl9pPr>
          </a:lstStyle>
          <a:p>
            <a:pPr algn="ctr" eaLnBrk="1" hangingPunct="1"/>
            <a:endParaRPr lang="it-IT" altLang="it-IT" sz="1451"/>
          </a:p>
        </p:txBody>
      </p:sp>
    </p:spTree>
    <p:extLst>
      <p:ext uri="{BB962C8B-B14F-4D97-AF65-F5344CB8AC3E}">
        <p14:creationId xmlns:p14="http://schemas.microsoft.com/office/powerpoint/2010/main" val="158606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37038-DB4D-49E3-9CA4-55BF335E0334}"/>
              </a:ext>
            </a:extLst>
          </p:cNvPr>
          <p:cNvSpPr>
            <a:spLocks noGrp="1"/>
          </p:cNvSpPr>
          <p:nvPr>
            <p:ph type="title"/>
          </p:nvPr>
        </p:nvSpPr>
        <p:spPr>
          <a:xfrm>
            <a:off x="913149" y="65624"/>
            <a:ext cx="10364451" cy="1596177"/>
          </a:xfrm>
        </p:spPr>
        <p:txBody>
          <a:bodyPr/>
          <a:lstStyle/>
          <a:p>
            <a:endParaRPr lang="it-IT"/>
          </a:p>
        </p:txBody>
      </p:sp>
      <p:sp>
        <p:nvSpPr>
          <p:cNvPr id="3" name="Segnaposto contenuto 2">
            <a:extLst>
              <a:ext uri="{FF2B5EF4-FFF2-40B4-BE49-F238E27FC236}">
                <a16:creationId xmlns:a16="http://schemas.microsoft.com/office/drawing/2014/main" id="{751FA8CF-DA54-4C79-8C1D-3EBD38CFBD91}"/>
              </a:ext>
            </a:extLst>
          </p:cNvPr>
          <p:cNvSpPr>
            <a:spLocks noGrp="1"/>
          </p:cNvSpPr>
          <p:nvPr>
            <p:ph sz="quarter" idx="13"/>
          </p:nvPr>
        </p:nvSpPr>
        <p:spPr/>
        <p:txBody>
          <a:bodyPr/>
          <a:lstStyle/>
          <a:p>
            <a:pPr marL="0" indent="0">
              <a:buNone/>
            </a:pPr>
            <a:r>
              <a:rPr lang="it-IT" dirty="0"/>
              <a:t>«Se consideriamo che una gran parte delle affezioni addominali decorre con una vistosa sintomatologia subiettiva ma con obiettività scarsa o nulla, comprendiamo facilmente tutta l’importanza che nella patologia dell’addome riveste il raccogliere un’anamnesi corretta e minuziosa».</a:t>
            </a:r>
          </a:p>
          <a:p>
            <a:pPr marL="0" indent="0">
              <a:buNone/>
            </a:pPr>
            <a:r>
              <a:rPr lang="it-IT" dirty="0"/>
              <a:t> </a:t>
            </a:r>
          </a:p>
          <a:p>
            <a:pPr marL="0" indent="0">
              <a:buNone/>
            </a:pPr>
            <a:r>
              <a:rPr lang="it-IT" dirty="0"/>
              <a:t>                                              G.M. </a:t>
            </a:r>
            <a:r>
              <a:rPr lang="it-IT" dirty="0" err="1"/>
              <a:t>Rasario</a:t>
            </a:r>
            <a:endParaRPr lang="it-IT" dirty="0"/>
          </a:p>
          <a:p>
            <a:pPr marL="0" indent="0">
              <a:buNone/>
            </a:pPr>
            <a:r>
              <a:rPr lang="it-IT" dirty="0"/>
              <a:t>                           Manuale di semeiotica medica 1979</a:t>
            </a:r>
          </a:p>
          <a:p>
            <a:endParaRPr lang="it-IT" dirty="0"/>
          </a:p>
        </p:txBody>
      </p:sp>
    </p:spTree>
    <p:extLst>
      <p:ext uri="{BB962C8B-B14F-4D97-AF65-F5344CB8AC3E}">
        <p14:creationId xmlns:p14="http://schemas.microsoft.com/office/powerpoint/2010/main" val="307788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423B81-2FA4-4A62-8434-71F2E5792CA3}"/>
              </a:ext>
            </a:extLst>
          </p:cNvPr>
          <p:cNvSpPr>
            <a:spLocks noGrp="1"/>
          </p:cNvSpPr>
          <p:nvPr>
            <p:ph type="title"/>
          </p:nvPr>
        </p:nvSpPr>
        <p:spPr>
          <a:xfrm>
            <a:off x="913774" y="0"/>
            <a:ext cx="10364451" cy="1140903"/>
          </a:xfrm>
        </p:spPr>
        <p:txBody>
          <a:bodyPr/>
          <a:lstStyle/>
          <a:p>
            <a:r>
              <a:rPr lang="it-IT" dirty="0"/>
              <a:t>Anamnesi</a:t>
            </a:r>
          </a:p>
        </p:txBody>
      </p:sp>
      <p:sp>
        <p:nvSpPr>
          <p:cNvPr id="3" name="Segnaposto contenuto 2">
            <a:extLst>
              <a:ext uri="{FF2B5EF4-FFF2-40B4-BE49-F238E27FC236}">
                <a16:creationId xmlns:a16="http://schemas.microsoft.com/office/drawing/2014/main" id="{1D97D35E-D4A4-415B-884A-7E94B1B4BF9E}"/>
              </a:ext>
            </a:extLst>
          </p:cNvPr>
          <p:cNvSpPr>
            <a:spLocks noGrp="1"/>
          </p:cNvSpPr>
          <p:nvPr>
            <p:ph sz="quarter" idx="13"/>
          </p:nvPr>
        </p:nvSpPr>
        <p:spPr>
          <a:xfrm>
            <a:off x="1168955" y="2395349"/>
            <a:ext cx="10363826" cy="4278385"/>
          </a:xfrm>
        </p:spPr>
        <p:txBody>
          <a:bodyPr/>
          <a:lstStyle/>
          <a:p>
            <a:r>
              <a:rPr lang="it-IT" dirty="0"/>
              <a:t>Familiare (oncologica…)</a:t>
            </a:r>
          </a:p>
          <a:p>
            <a:r>
              <a:rPr lang="it-IT" dirty="0"/>
              <a:t>Fisiologica (fumo, alcool, stili di vita…)</a:t>
            </a:r>
          </a:p>
          <a:p>
            <a:r>
              <a:rPr lang="it-IT" dirty="0"/>
              <a:t>Patologica remota (interventi, diabete, allergie, malattie cardiovascolari…)</a:t>
            </a:r>
          </a:p>
          <a:p>
            <a:r>
              <a:rPr lang="it-IT" dirty="0"/>
              <a:t>Farmacologica (steroidi, psicofarmaci, fans, antibiotici…)</a:t>
            </a:r>
          </a:p>
          <a:p>
            <a:r>
              <a:rPr lang="it-IT" dirty="0"/>
              <a:t>Sociale</a:t>
            </a:r>
          </a:p>
          <a:p>
            <a:r>
              <a:rPr lang="it-IT" dirty="0"/>
              <a:t>«Geografica» (migrazioni, turismo)</a:t>
            </a:r>
          </a:p>
          <a:p>
            <a:r>
              <a:rPr lang="it-IT" dirty="0"/>
              <a:t>Scale di </a:t>
            </a:r>
            <a:r>
              <a:rPr lang="it-IT" dirty="0" err="1"/>
              <a:t>automonia</a:t>
            </a:r>
            <a:r>
              <a:rPr lang="it-IT" dirty="0"/>
              <a:t> e mobilità (</a:t>
            </a:r>
            <a:r>
              <a:rPr lang="it-IT" dirty="0" err="1"/>
              <a:t>conley</a:t>
            </a:r>
            <a:r>
              <a:rPr lang="it-IT" dirty="0"/>
              <a:t>, </a:t>
            </a:r>
            <a:r>
              <a:rPr lang="it-IT" dirty="0" err="1"/>
              <a:t>braden</a:t>
            </a:r>
            <a:r>
              <a:rPr lang="it-IT" dirty="0"/>
              <a:t>, </a:t>
            </a:r>
            <a:r>
              <a:rPr lang="it-IT" dirty="0" err="1"/>
              <a:t>barthel</a:t>
            </a:r>
            <a:r>
              <a:rPr lang="it-IT" dirty="0"/>
              <a:t>…)</a:t>
            </a:r>
          </a:p>
        </p:txBody>
      </p:sp>
      <p:sp>
        <p:nvSpPr>
          <p:cNvPr id="4" name="CasellaDiTesto 3">
            <a:extLst>
              <a:ext uri="{FF2B5EF4-FFF2-40B4-BE49-F238E27FC236}">
                <a16:creationId xmlns:a16="http://schemas.microsoft.com/office/drawing/2014/main" id="{545EB0C1-CC9C-4A37-8851-EA92F857E71C}"/>
              </a:ext>
            </a:extLst>
          </p:cNvPr>
          <p:cNvSpPr txBox="1"/>
          <p:nvPr/>
        </p:nvSpPr>
        <p:spPr>
          <a:xfrm>
            <a:off x="1168955" y="1328002"/>
            <a:ext cx="8505855" cy="646331"/>
          </a:xfrm>
          <a:prstGeom prst="rect">
            <a:avLst/>
          </a:prstGeom>
          <a:noFill/>
        </p:spPr>
        <p:txBody>
          <a:bodyPr wrap="none" rtlCol="0">
            <a:spAutoFit/>
          </a:bodyPr>
          <a:lstStyle/>
          <a:p>
            <a:r>
              <a:rPr lang="it-IT" dirty="0">
                <a:effectLst>
                  <a:outerShdw blurRad="38100" dist="38100" dir="2700000" algn="tl">
                    <a:srgbClr val="000000">
                      <a:alpha val="43137"/>
                    </a:srgbClr>
                  </a:outerShdw>
                </a:effectLst>
                <a:latin typeface="Lucida Handwriting" panose="03010101010101010101" pitchFamily="66" charset="0"/>
              </a:rPr>
              <a:t>Nato a termine da parto eutocico, allattamento materno, </a:t>
            </a:r>
          </a:p>
          <a:p>
            <a:r>
              <a:rPr lang="it-IT" dirty="0">
                <a:effectLst>
                  <a:outerShdw blurRad="38100" dist="38100" dir="2700000" algn="tl">
                    <a:srgbClr val="000000">
                      <a:alpha val="43137"/>
                    </a:srgbClr>
                  </a:outerShdw>
                </a:effectLst>
                <a:latin typeface="Lucida Handwriting" panose="03010101010101010101" pitchFamily="66" charset="0"/>
              </a:rPr>
              <a:t>sviluppo </a:t>
            </a:r>
            <a:r>
              <a:rPr lang="it-IT" dirty="0" err="1">
                <a:effectLst>
                  <a:outerShdw blurRad="38100" dist="38100" dir="2700000" algn="tl">
                    <a:srgbClr val="000000">
                      <a:alpha val="43137"/>
                    </a:srgbClr>
                  </a:outerShdw>
                </a:effectLst>
                <a:latin typeface="Lucida Handwriting" panose="03010101010101010101" pitchFamily="66" charset="0"/>
              </a:rPr>
              <a:t>psico</a:t>
            </a:r>
            <a:r>
              <a:rPr lang="it-IT" dirty="0">
                <a:effectLst>
                  <a:outerShdw blurRad="38100" dist="38100" dir="2700000" algn="tl">
                    <a:srgbClr val="000000">
                      <a:alpha val="43137"/>
                    </a:srgbClr>
                  </a:outerShdw>
                </a:effectLst>
                <a:latin typeface="Lucida Handwriting" panose="03010101010101010101" pitchFamily="66" charset="0"/>
              </a:rPr>
              <a:t>-somatico normale, abile alla visita di leva………..</a:t>
            </a:r>
          </a:p>
        </p:txBody>
      </p:sp>
    </p:spTree>
    <p:extLst>
      <p:ext uri="{BB962C8B-B14F-4D97-AF65-F5344CB8AC3E}">
        <p14:creationId xmlns:p14="http://schemas.microsoft.com/office/powerpoint/2010/main" val="735077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91F49-2C38-460B-97D2-50D339FCBE57}"/>
              </a:ext>
            </a:extLst>
          </p:cNvPr>
          <p:cNvSpPr>
            <a:spLocks noGrp="1"/>
          </p:cNvSpPr>
          <p:nvPr>
            <p:ph type="title"/>
          </p:nvPr>
        </p:nvSpPr>
        <p:spPr>
          <a:xfrm>
            <a:off x="913775" y="151002"/>
            <a:ext cx="10364451" cy="1249960"/>
          </a:xfrm>
        </p:spPr>
        <p:txBody>
          <a:bodyPr/>
          <a:lstStyle/>
          <a:p>
            <a:r>
              <a:rPr lang="it-IT" dirty="0"/>
              <a:t>Il dolore addominale</a:t>
            </a:r>
          </a:p>
        </p:txBody>
      </p:sp>
      <p:sp>
        <p:nvSpPr>
          <p:cNvPr id="3" name="Segnaposto contenuto 2">
            <a:extLst>
              <a:ext uri="{FF2B5EF4-FFF2-40B4-BE49-F238E27FC236}">
                <a16:creationId xmlns:a16="http://schemas.microsoft.com/office/drawing/2014/main" id="{921AD00B-C0A6-4772-934E-9C3B603A6816}"/>
              </a:ext>
            </a:extLst>
          </p:cNvPr>
          <p:cNvSpPr>
            <a:spLocks noGrp="1"/>
          </p:cNvSpPr>
          <p:nvPr>
            <p:ph sz="quarter" idx="13"/>
          </p:nvPr>
        </p:nvSpPr>
        <p:spPr>
          <a:xfrm>
            <a:off x="913774" y="1266738"/>
            <a:ext cx="10363826" cy="4524461"/>
          </a:xfrm>
        </p:spPr>
        <p:txBody>
          <a:bodyPr/>
          <a:lstStyle/>
          <a:p>
            <a:r>
              <a:rPr lang="it-IT" dirty="0"/>
              <a:t>Localizzazione ed irradiazione (diffusa, quadrante…)</a:t>
            </a:r>
          </a:p>
          <a:p>
            <a:r>
              <a:rPr lang="it-IT" dirty="0"/>
              <a:t>Elementi temporali (esordio, durata, colico/costante…)</a:t>
            </a:r>
          </a:p>
          <a:p>
            <a:r>
              <a:rPr lang="it-IT" dirty="0"/>
              <a:t>Tipo</a:t>
            </a:r>
          </a:p>
          <a:p>
            <a:r>
              <a:rPr lang="it-IT" dirty="0"/>
              <a:t>Intensità (</a:t>
            </a:r>
            <a:r>
              <a:rPr lang="it-IT" dirty="0" err="1"/>
              <a:t>nps</a:t>
            </a:r>
            <a:r>
              <a:rPr lang="it-IT" dirty="0"/>
              <a:t> 1-10)</a:t>
            </a:r>
          </a:p>
          <a:p>
            <a:r>
              <a:rPr lang="it-IT" dirty="0"/>
              <a:t>Fattori scatenanti od attenuanti</a:t>
            </a:r>
          </a:p>
          <a:p>
            <a:r>
              <a:rPr lang="it-IT" dirty="0"/>
              <a:t>Sintomi associati (</a:t>
            </a:r>
            <a:r>
              <a:rPr lang="it-IT" dirty="0" err="1"/>
              <a:t>g.I.</a:t>
            </a:r>
            <a:r>
              <a:rPr lang="it-IT" dirty="0"/>
              <a:t>, Uro, </a:t>
            </a:r>
            <a:r>
              <a:rPr lang="it-IT" dirty="0" err="1"/>
              <a:t>gine</a:t>
            </a:r>
            <a:r>
              <a:rPr lang="it-IT" dirty="0"/>
              <a:t>, cardio, </a:t>
            </a:r>
            <a:r>
              <a:rPr lang="it-IT" dirty="0" err="1"/>
              <a:t>pneumo</a:t>
            </a:r>
            <a:r>
              <a:rPr lang="it-IT" dirty="0"/>
              <a:t>, neuro)</a:t>
            </a:r>
          </a:p>
          <a:p>
            <a:r>
              <a:rPr lang="it-IT" dirty="0"/>
              <a:t>Sintomi d’allarme (febbre, calo ponderale, sanguinamenti, astenia, anoressia)</a:t>
            </a:r>
          </a:p>
          <a:p>
            <a:r>
              <a:rPr lang="it-IT" dirty="0"/>
              <a:t>Interferenze farmacologiche</a:t>
            </a:r>
          </a:p>
          <a:p>
            <a:r>
              <a:rPr lang="it-IT" dirty="0"/>
              <a:t>Aspetti epidemiologici </a:t>
            </a:r>
          </a:p>
        </p:txBody>
      </p:sp>
    </p:spTree>
    <p:extLst>
      <p:ext uri="{BB962C8B-B14F-4D97-AF65-F5344CB8AC3E}">
        <p14:creationId xmlns:p14="http://schemas.microsoft.com/office/powerpoint/2010/main" val="338556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AB5685-94B3-4F0F-9816-AEC069419523}"/>
              </a:ext>
            </a:extLst>
          </p:cNvPr>
          <p:cNvSpPr>
            <a:spLocks noGrp="1"/>
          </p:cNvSpPr>
          <p:nvPr>
            <p:ph type="title"/>
          </p:nvPr>
        </p:nvSpPr>
        <p:spPr>
          <a:xfrm>
            <a:off x="913774" y="0"/>
            <a:ext cx="10364451" cy="906011"/>
          </a:xfrm>
        </p:spPr>
        <p:txBody>
          <a:bodyPr/>
          <a:lstStyle/>
          <a:p>
            <a:r>
              <a:rPr lang="it-IT" dirty="0"/>
              <a:t>Esame obiettivo</a:t>
            </a:r>
          </a:p>
        </p:txBody>
      </p:sp>
      <p:sp>
        <p:nvSpPr>
          <p:cNvPr id="3" name="Segnaposto contenuto 2">
            <a:extLst>
              <a:ext uri="{FF2B5EF4-FFF2-40B4-BE49-F238E27FC236}">
                <a16:creationId xmlns:a16="http://schemas.microsoft.com/office/drawing/2014/main" id="{6AF634A1-6F8B-4450-A481-1B3D02F9E5DC}"/>
              </a:ext>
            </a:extLst>
          </p:cNvPr>
          <p:cNvSpPr>
            <a:spLocks noGrp="1"/>
          </p:cNvSpPr>
          <p:nvPr>
            <p:ph sz="quarter" idx="13"/>
          </p:nvPr>
        </p:nvSpPr>
        <p:spPr>
          <a:xfrm>
            <a:off x="913774" y="1756617"/>
            <a:ext cx="10363826" cy="4885188"/>
          </a:xfrm>
        </p:spPr>
        <p:txBody>
          <a:bodyPr/>
          <a:lstStyle/>
          <a:p>
            <a:r>
              <a:rPr lang="it-IT" b="1" dirty="0"/>
              <a:t>Segni vitali e segni di sepsi</a:t>
            </a:r>
          </a:p>
          <a:p>
            <a:r>
              <a:rPr lang="it-IT" b="1" dirty="0"/>
              <a:t>Ispezione</a:t>
            </a:r>
            <a:r>
              <a:rPr lang="it-IT" dirty="0"/>
              <a:t> (posizione, gestualità, mobilità, escursioni respiratorie, cicatrici, ernie…)</a:t>
            </a:r>
          </a:p>
          <a:p>
            <a:r>
              <a:rPr lang="it-IT" b="1" dirty="0"/>
              <a:t>Percussione</a:t>
            </a:r>
            <a:r>
              <a:rPr lang="it-IT" dirty="0"/>
              <a:t> (ascite, globo vescicale, distensione intestinale, masse…)</a:t>
            </a:r>
          </a:p>
          <a:p>
            <a:r>
              <a:rPr lang="it-IT" b="1" dirty="0"/>
              <a:t>Auscultazione</a:t>
            </a:r>
            <a:r>
              <a:rPr lang="it-IT" dirty="0"/>
              <a:t> ( peristalsi e rumori intestinali per ileo meccanico o paralitico)</a:t>
            </a:r>
          </a:p>
          <a:p>
            <a:pPr marL="0" indent="0">
              <a:buNone/>
            </a:pPr>
            <a:endParaRPr lang="it-IT" dirty="0"/>
          </a:p>
          <a:p>
            <a:pPr marL="0" indent="0" algn="ctr">
              <a:buNone/>
            </a:pPr>
            <a:r>
              <a:rPr lang="it-IT" sz="4000" dirty="0"/>
              <a:t>Palpazione</a:t>
            </a:r>
          </a:p>
        </p:txBody>
      </p:sp>
    </p:spTree>
    <p:extLst>
      <p:ext uri="{BB962C8B-B14F-4D97-AF65-F5344CB8AC3E}">
        <p14:creationId xmlns:p14="http://schemas.microsoft.com/office/powerpoint/2010/main" val="407443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882E5-A648-4976-99D1-81E8E49B7FE1}"/>
              </a:ext>
            </a:extLst>
          </p:cNvPr>
          <p:cNvSpPr>
            <a:spLocks noGrp="1"/>
          </p:cNvSpPr>
          <p:nvPr>
            <p:ph type="title"/>
          </p:nvPr>
        </p:nvSpPr>
        <p:spPr>
          <a:xfrm>
            <a:off x="913775" y="184559"/>
            <a:ext cx="10364451" cy="1191236"/>
          </a:xfrm>
        </p:spPr>
        <p:txBody>
          <a:bodyPr/>
          <a:lstStyle/>
          <a:p>
            <a:r>
              <a:rPr lang="it-IT" dirty="0"/>
              <a:t>Palpazione</a:t>
            </a:r>
          </a:p>
        </p:txBody>
      </p:sp>
      <p:sp>
        <p:nvSpPr>
          <p:cNvPr id="3" name="Segnaposto contenuto 2">
            <a:extLst>
              <a:ext uri="{FF2B5EF4-FFF2-40B4-BE49-F238E27FC236}">
                <a16:creationId xmlns:a16="http://schemas.microsoft.com/office/drawing/2014/main" id="{103D0E9B-FBA7-4727-8457-BDDB43DFD4DC}"/>
              </a:ext>
            </a:extLst>
          </p:cNvPr>
          <p:cNvSpPr>
            <a:spLocks noGrp="1"/>
          </p:cNvSpPr>
          <p:nvPr>
            <p:ph sz="quarter" idx="13"/>
          </p:nvPr>
        </p:nvSpPr>
        <p:spPr>
          <a:xfrm>
            <a:off x="148856" y="1375796"/>
            <a:ext cx="11546957" cy="5258920"/>
          </a:xfrm>
        </p:spPr>
        <p:txBody>
          <a:bodyPr>
            <a:normAutofit/>
          </a:bodyPr>
          <a:lstStyle/>
          <a:p>
            <a:pPr lvl="3"/>
            <a:r>
              <a:rPr lang="en-US" altLang="it-IT" sz="2400" b="1" dirty="0" err="1"/>
              <a:t>definire</a:t>
            </a:r>
            <a:r>
              <a:rPr lang="en-US" altLang="it-IT" sz="2400" b="1" dirty="0"/>
              <a:t> la </a:t>
            </a:r>
            <a:r>
              <a:rPr lang="en-US" altLang="it-IT" sz="2400" b="1" dirty="0" err="1"/>
              <a:t>presenza</a:t>
            </a:r>
            <a:r>
              <a:rPr lang="en-US" altLang="it-IT" sz="2400" b="1" dirty="0"/>
              <a:t> o </a:t>
            </a:r>
            <a:r>
              <a:rPr lang="en-US" altLang="it-IT" sz="2400" b="1" dirty="0" err="1"/>
              <a:t>l’assenza</a:t>
            </a:r>
            <a:r>
              <a:rPr lang="en-US" altLang="it-IT" sz="2400" b="1" dirty="0"/>
              <a:t> di </a:t>
            </a:r>
            <a:r>
              <a:rPr lang="en-US" altLang="it-IT" sz="2400" b="1" dirty="0" err="1"/>
              <a:t>peritonismo</a:t>
            </a:r>
            <a:r>
              <a:rPr lang="en-US" altLang="it-IT" sz="2400" b="1" dirty="0"/>
              <a:t> e’ un </a:t>
            </a:r>
            <a:r>
              <a:rPr lang="en-US" altLang="it-IT" sz="2400" b="1" dirty="0" err="1"/>
              <a:t>obiettivo</a:t>
            </a:r>
            <a:r>
              <a:rPr lang="en-US" altLang="it-IT" sz="2400" b="1" dirty="0"/>
              <a:t> </a:t>
            </a:r>
            <a:r>
              <a:rPr lang="en-US" altLang="it-IT" sz="2400" b="1" dirty="0" err="1"/>
              <a:t>primario</a:t>
            </a:r>
            <a:r>
              <a:rPr lang="en-US" altLang="it-IT" sz="2400" b="1" dirty="0"/>
              <a:t> </a:t>
            </a:r>
            <a:r>
              <a:rPr lang="en-US" altLang="it-IT" sz="2400" b="1" dirty="0" err="1"/>
              <a:t>dell’esame</a:t>
            </a:r>
            <a:r>
              <a:rPr lang="en-US" altLang="it-IT" sz="2400" b="1" dirty="0"/>
              <a:t> </a:t>
            </a:r>
            <a:r>
              <a:rPr lang="en-US" altLang="it-IT" sz="2400" b="1" dirty="0" err="1"/>
              <a:t>obiettivo</a:t>
            </a:r>
            <a:r>
              <a:rPr lang="en-US" altLang="it-IT" sz="2400" b="1" dirty="0"/>
              <a:t> </a:t>
            </a:r>
            <a:r>
              <a:rPr lang="en-US" altLang="it-IT" sz="2400" b="1" dirty="0" err="1"/>
              <a:t>addominale</a:t>
            </a:r>
            <a:endParaRPr lang="en-US" altLang="it-IT" sz="2400" b="1" dirty="0"/>
          </a:p>
          <a:p>
            <a:pPr lvl="3"/>
            <a:r>
              <a:rPr lang="en-US" altLang="it-IT" sz="2400" dirty="0"/>
              <a:t>la </a:t>
            </a:r>
            <a:r>
              <a:rPr lang="en-US" altLang="it-IT" sz="2400" dirty="0" err="1"/>
              <a:t>dolorabilità</a:t>
            </a:r>
            <a:r>
              <a:rPr lang="en-US" altLang="it-IT" sz="2400" dirty="0"/>
              <a:t> </a:t>
            </a:r>
            <a:r>
              <a:rPr lang="en-US" altLang="it-IT" sz="2400" dirty="0" err="1"/>
              <a:t>orienta</a:t>
            </a:r>
            <a:r>
              <a:rPr lang="en-US" altLang="it-IT" sz="2400" dirty="0"/>
              <a:t> </a:t>
            </a:r>
            <a:r>
              <a:rPr lang="en-US" altLang="it-IT" sz="2400" dirty="0" err="1"/>
              <a:t>sulla</a:t>
            </a:r>
            <a:r>
              <a:rPr lang="en-US" altLang="it-IT" sz="2400" dirty="0"/>
              <a:t> </a:t>
            </a:r>
            <a:r>
              <a:rPr lang="en-US" altLang="it-IT" sz="2400" dirty="0" err="1"/>
              <a:t>localizzazione</a:t>
            </a:r>
            <a:r>
              <a:rPr lang="en-US" altLang="it-IT" sz="2400" dirty="0"/>
              <a:t> del focus </a:t>
            </a:r>
            <a:r>
              <a:rPr lang="en-US" altLang="it-IT" sz="2400" dirty="0" err="1"/>
              <a:t>patologico</a:t>
            </a:r>
            <a:r>
              <a:rPr lang="en-US" altLang="it-IT" sz="2400" dirty="0"/>
              <a:t> </a:t>
            </a:r>
          </a:p>
          <a:p>
            <a:pPr lvl="3"/>
            <a:r>
              <a:rPr lang="en-US" altLang="it-IT" sz="2400" dirty="0"/>
              <a:t>La </a:t>
            </a:r>
            <a:r>
              <a:rPr lang="en-US" altLang="it-IT" sz="2400" dirty="0" err="1"/>
              <a:t>contrattura</a:t>
            </a:r>
            <a:r>
              <a:rPr lang="en-US" altLang="it-IT" sz="2400" dirty="0"/>
              <a:t> di </a:t>
            </a:r>
            <a:r>
              <a:rPr lang="en-US" altLang="it-IT" sz="2400" dirty="0" err="1"/>
              <a:t>difesa</a:t>
            </a:r>
            <a:r>
              <a:rPr lang="en-US" altLang="it-IT" sz="2400" dirty="0"/>
              <a:t>, </a:t>
            </a:r>
            <a:r>
              <a:rPr lang="en-US" altLang="it-IT" sz="2400" dirty="0" err="1"/>
              <a:t>cioè</a:t>
            </a:r>
            <a:r>
              <a:rPr lang="en-US" altLang="it-IT" sz="2400" dirty="0"/>
              <a:t> </a:t>
            </a:r>
            <a:r>
              <a:rPr lang="en-US" altLang="it-IT" sz="2400" dirty="0" err="1"/>
              <a:t>l’aumentato</a:t>
            </a:r>
            <a:r>
              <a:rPr lang="en-US" altLang="it-IT" sz="2400" dirty="0"/>
              <a:t> </a:t>
            </a:r>
            <a:r>
              <a:rPr lang="en-US" altLang="it-IT" sz="2400" dirty="0" err="1"/>
              <a:t>tono</a:t>
            </a:r>
            <a:r>
              <a:rPr lang="en-US" altLang="it-IT" sz="2400" dirty="0"/>
              <a:t> (</a:t>
            </a:r>
            <a:r>
              <a:rPr lang="en-US" altLang="it-IT" sz="2400" dirty="0" err="1"/>
              <a:t>focale</a:t>
            </a:r>
            <a:r>
              <a:rPr lang="en-US" altLang="it-IT" sz="2400" dirty="0"/>
              <a:t> o </a:t>
            </a:r>
            <a:r>
              <a:rPr lang="en-US" altLang="it-IT" sz="2400" dirty="0" err="1"/>
              <a:t>diffuso</a:t>
            </a:r>
            <a:r>
              <a:rPr lang="en-US" altLang="it-IT" sz="2400" dirty="0"/>
              <a:t>) </a:t>
            </a:r>
            <a:r>
              <a:rPr lang="en-US" altLang="it-IT" sz="2400" dirty="0" err="1"/>
              <a:t>della</a:t>
            </a:r>
            <a:r>
              <a:rPr lang="en-US" altLang="it-IT" sz="2400" dirty="0"/>
              <a:t> </a:t>
            </a:r>
            <a:r>
              <a:rPr lang="en-US" altLang="it-IT" sz="2400" dirty="0" err="1"/>
              <a:t>muscolatura</a:t>
            </a:r>
            <a:r>
              <a:rPr lang="en-US" altLang="it-IT" sz="2400" dirty="0"/>
              <a:t> </a:t>
            </a:r>
            <a:r>
              <a:rPr lang="en-US" altLang="it-IT" sz="2400" dirty="0" err="1"/>
              <a:t>addominale</a:t>
            </a:r>
            <a:r>
              <a:rPr lang="en-US" altLang="it-IT" sz="2400" dirty="0"/>
              <a:t>,  </a:t>
            </a:r>
            <a:r>
              <a:rPr lang="en-US" altLang="it-IT" sz="2400" dirty="0" err="1"/>
              <a:t>esprime</a:t>
            </a:r>
            <a:r>
              <a:rPr lang="en-US" altLang="it-IT" sz="2400" dirty="0"/>
              <a:t> </a:t>
            </a:r>
            <a:r>
              <a:rPr lang="en-US" altLang="it-IT" sz="2400" dirty="0" err="1"/>
              <a:t>l’involontario</a:t>
            </a:r>
            <a:r>
              <a:rPr lang="en-US" altLang="it-IT" sz="2400" dirty="0"/>
              <a:t> </a:t>
            </a:r>
            <a:r>
              <a:rPr lang="en-US" altLang="it-IT" sz="2400" dirty="0" err="1"/>
              <a:t>riflesso</a:t>
            </a:r>
            <a:r>
              <a:rPr lang="en-US" altLang="it-IT" sz="2400" dirty="0"/>
              <a:t> di </a:t>
            </a:r>
            <a:r>
              <a:rPr lang="en-US" altLang="it-IT" sz="2400" dirty="0" err="1"/>
              <a:t>protezione</a:t>
            </a:r>
            <a:r>
              <a:rPr lang="en-US" altLang="it-IT" sz="2400" dirty="0"/>
              <a:t> dal </a:t>
            </a:r>
            <a:r>
              <a:rPr lang="en-US" altLang="it-IT" sz="2400" dirty="0" err="1"/>
              <a:t>movimento</a:t>
            </a:r>
            <a:r>
              <a:rPr lang="en-US" altLang="it-IT" sz="2400" dirty="0"/>
              <a:t> del </a:t>
            </a:r>
            <a:r>
              <a:rPr lang="en-US" altLang="it-IT" sz="2400" dirty="0" err="1"/>
              <a:t>contenuto</a:t>
            </a:r>
            <a:r>
              <a:rPr lang="en-US" altLang="it-IT" sz="2400" dirty="0"/>
              <a:t> </a:t>
            </a:r>
            <a:r>
              <a:rPr lang="en-US" altLang="it-IT" sz="2400" dirty="0" err="1"/>
              <a:t>addominale</a:t>
            </a:r>
            <a:r>
              <a:rPr lang="en-US" altLang="it-IT" sz="2400" dirty="0"/>
              <a:t>.</a:t>
            </a:r>
          </a:p>
          <a:p>
            <a:pPr lvl="3"/>
            <a:r>
              <a:rPr lang="en-US" altLang="it-IT" sz="2400" dirty="0"/>
              <a:t>La </a:t>
            </a:r>
            <a:r>
              <a:rPr lang="en-US" altLang="it-IT" sz="2400" dirty="0" err="1"/>
              <a:t>contrattura</a:t>
            </a:r>
            <a:r>
              <a:rPr lang="en-US" altLang="it-IT" sz="2400" dirty="0"/>
              <a:t> di </a:t>
            </a:r>
            <a:r>
              <a:rPr lang="en-US" altLang="it-IT" sz="2400" dirty="0" err="1"/>
              <a:t>rimbalzo</a:t>
            </a:r>
            <a:r>
              <a:rPr lang="en-US" altLang="it-IT" sz="2400" dirty="0"/>
              <a:t> (Blumberg </a:t>
            </a:r>
            <a:r>
              <a:rPr lang="en-US" altLang="it-IT" sz="2400" dirty="0" err="1"/>
              <a:t>positivo</a:t>
            </a:r>
            <a:r>
              <a:rPr lang="en-US" altLang="it-IT" sz="2400" dirty="0"/>
              <a:t>) è segno di </a:t>
            </a:r>
            <a:r>
              <a:rPr lang="en-US" altLang="it-IT" sz="2400" dirty="0" err="1"/>
              <a:t>peritonismo</a:t>
            </a:r>
            <a:r>
              <a:rPr lang="en-US" altLang="it-IT" sz="2400" dirty="0"/>
              <a:t> (</a:t>
            </a:r>
            <a:r>
              <a:rPr lang="en-US" altLang="it-IT" sz="2400" dirty="0" err="1"/>
              <a:t>sensibilità</a:t>
            </a:r>
            <a:r>
              <a:rPr lang="en-US" altLang="it-IT" sz="2400" dirty="0"/>
              <a:t> dell’80% e </a:t>
            </a:r>
            <a:r>
              <a:rPr lang="en-US" altLang="it-IT" sz="2400" dirty="0" err="1"/>
              <a:t>specificità</a:t>
            </a:r>
            <a:r>
              <a:rPr lang="en-US" altLang="it-IT" sz="2400" dirty="0"/>
              <a:t> del 50%). </a:t>
            </a:r>
          </a:p>
          <a:p>
            <a:pPr lvl="3"/>
            <a:r>
              <a:rPr lang="en-US" altLang="it-IT" sz="2400" dirty="0" err="1"/>
              <a:t>L’addome</a:t>
            </a:r>
            <a:r>
              <a:rPr lang="en-US" altLang="it-IT" sz="2400" dirty="0"/>
              <a:t> a </a:t>
            </a:r>
            <a:r>
              <a:rPr lang="en-US" altLang="it-IT" sz="2400" dirty="0" err="1"/>
              <a:t>tavola</a:t>
            </a:r>
            <a:r>
              <a:rPr lang="en-US" altLang="it-IT" sz="2400" dirty="0"/>
              <a:t> è </a:t>
            </a:r>
            <a:r>
              <a:rPr lang="en-US" altLang="it-IT" sz="2400" dirty="0" err="1"/>
              <a:t>l’esempio</a:t>
            </a:r>
            <a:r>
              <a:rPr lang="en-US" altLang="it-IT" sz="2400" dirty="0"/>
              <a:t> </a:t>
            </a:r>
            <a:r>
              <a:rPr lang="en-US" altLang="it-IT" sz="2400" dirty="0" err="1"/>
              <a:t>estremo</a:t>
            </a:r>
            <a:r>
              <a:rPr lang="en-US" altLang="it-IT" sz="2400" dirty="0"/>
              <a:t> di </a:t>
            </a:r>
            <a:r>
              <a:rPr lang="en-US" altLang="it-IT" sz="2400" dirty="0" err="1"/>
              <a:t>una</a:t>
            </a:r>
            <a:r>
              <a:rPr lang="en-US" altLang="it-IT" sz="2400" dirty="0"/>
              <a:t> </a:t>
            </a:r>
            <a:r>
              <a:rPr lang="en-US" altLang="it-IT" sz="2400" dirty="0" err="1"/>
              <a:t>contrattura</a:t>
            </a:r>
            <a:r>
              <a:rPr lang="en-US" altLang="it-IT" sz="2400" dirty="0"/>
              <a:t> di </a:t>
            </a:r>
            <a:r>
              <a:rPr lang="en-US" altLang="it-IT" sz="2400" dirty="0" err="1"/>
              <a:t>difesa</a:t>
            </a:r>
            <a:r>
              <a:rPr lang="en-US" altLang="it-IT" sz="2400" dirty="0"/>
              <a:t>. </a:t>
            </a:r>
          </a:p>
          <a:p>
            <a:pPr lvl="3"/>
            <a:endParaRPr lang="en-US" altLang="it-IT" sz="2400" b="1" dirty="0"/>
          </a:p>
          <a:p>
            <a:pPr lvl="3"/>
            <a:endParaRPr lang="en-US" altLang="it-IT" sz="1800" b="1" dirty="0"/>
          </a:p>
          <a:p>
            <a:endParaRPr lang="en-US" altLang="it-IT" dirty="0"/>
          </a:p>
          <a:p>
            <a:endParaRPr lang="it-IT" dirty="0"/>
          </a:p>
        </p:txBody>
      </p:sp>
    </p:spTree>
    <p:extLst>
      <p:ext uri="{BB962C8B-B14F-4D97-AF65-F5344CB8AC3E}">
        <p14:creationId xmlns:p14="http://schemas.microsoft.com/office/powerpoint/2010/main" val="82712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FE70E0-0865-4227-BB3C-BCA4773D0BE2}"/>
              </a:ext>
            </a:extLst>
          </p:cNvPr>
          <p:cNvSpPr>
            <a:spLocks noGrp="1"/>
          </p:cNvSpPr>
          <p:nvPr>
            <p:ph type="title"/>
          </p:nvPr>
        </p:nvSpPr>
        <p:spPr>
          <a:xfrm>
            <a:off x="913775" y="1"/>
            <a:ext cx="10364451" cy="1290917"/>
          </a:xfrm>
        </p:spPr>
        <p:txBody>
          <a:bodyPr/>
          <a:lstStyle/>
          <a:p>
            <a:r>
              <a:rPr lang="it-IT" dirty="0"/>
              <a:t>Palpazione</a:t>
            </a:r>
          </a:p>
        </p:txBody>
      </p:sp>
      <p:pic>
        <p:nvPicPr>
          <p:cNvPr id="4" name="IMG_2491">
            <a:hlinkClick r:id="" action="ppaction://media"/>
            <a:extLst>
              <a:ext uri="{FF2B5EF4-FFF2-40B4-BE49-F238E27FC236}">
                <a16:creationId xmlns:a16="http://schemas.microsoft.com/office/drawing/2014/main" id="{CD864402-F23C-4AE2-9A98-6CF9E6AC4C3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506070" y="1462133"/>
            <a:ext cx="3532094" cy="5090277"/>
          </a:xfrm>
        </p:spPr>
      </p:pic>
      <p:sp>
        <p:nvSpPr>
          <p:cNvPr id="5" name="CasellaDiTesto 4">
            <a:extLst>
              <a:ext uri="{FF2B5EF4-FFF2-40B4-BE49-F238E27FC236}">
                <a16:creationId xmlns:a16="http://schemas.microsoft.com/office/drawing/2014/main" id="{4382E751-9E46-4055-9539-17EAFF7E796D}"/>
              </a:ext>
            </a:extLst>
          </p:cNvPr>
          <p:cNvSpPr txBox="1"/>
          <p:nvPr/>
        </p:nvSpPr>
        <p:spPr>
          <a:xfrm>
            <a:off x="5916706" y="3532094"/>
            <a:ext cx="4715435" cy="1569660"/>
          </a:xfrm>
          <a:prstGeom prst="rect">
            <a:avLst/>
          </a:prstGeom>
          <a:noFill/>
        </p:spPr>
        <p:txBody>
          <a:bodyPr wrap="square" rtlCol="0">
            <a:spAutoFit/>
          </a:bodyPr>
          <a:lstStyle/>
          <a:p>
            <a:r>
              <a:rPr lang="it-IT" sz="3200" dirty="0"/>
              <a:t>Reazione di difesa in FIS con contrattura riflessa e </a:t>
            </a:r>
            <a:r>
              <a:rPr lang="it-IT" sz="3200" dirty="0" err="1"/>
              <a:t>Blumberg</a:t>
            </a:r>
            <a:r>
              <a:rPr lang="it-IT" sz="3200" dirty="0"/>
              <a:t> = PERITONISMO</a:t>
            </a:r>
          </a:p>
        </p:txBody>
      </p:sp>
    </p:spTree>
    <p:extLst>
      <p:ext uri="{BB962C8B-B14F-4D97-AF65-F5344CB8AC3E}">
        <p14:creationId xmlns:p14="http://schemas.microsoft.com/office/powerpoint/2010/main" val="29273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Gocci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TM04033925[[fn=Goccia]]</Template>
  <TotalTime>592</TotalTime>
  <Words>2200</Words>
  <Application>Microsoft Office PowerPoint</Application>
  <PresentationFormat>Widescreen</PresentationFormat>
  <Paragraphs>217</Paragraphs>
  <Slides>46</Slides>
  <Notes>6</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46</vt:i4>
      </vt:variant>
    </vt:vector>
  </HeadingPairs>
  <TitlesOfParts>
    <vt:vector size="55" baseType="lpstr">
      <vt:lpstr>MS PGothic</vt:lpstr>
      <vt:lpstr>Arial</vt:lpstr>
      <vt:lpstr>Book Antiqua</vt:lpstr>
      <vt:lpstr>Calibri</vt:lpstr>
      <vt:lpstr>HelveticaNeueLT Com 55 Roman</vt:lpstr>
      <vt:lpstr>Lucida Handwriting</vt:lpstr>
      <vt:lpstr>Segoe Script</vt:lpstr>
      <vt:lpstr>Tw Cen MT</vt:lpstr>
      <vt:lpstr>Goccia</vt:lpstr>
      <vt:lpstr>Presentazione standard di PowerPoint</vt:lpstr>
      <vt:lpstr>Luigi Condorelli - 1968</vt:lpstr>
      <vt:lpstr>Dolore addominale acuto non traumatico</vt:lpstr>
      <vt:lpstr>Vantaggio del chirurgo</vt:lpstr>
      <vt:lpstr>Anamnesi</vt:lpstr>
      <vt:lpstr>Il dolore addominale</vt:lpstr>
      <vt:lpstr>Esame obiettivo</vt:lpstr>
      <vt:lpstr>Palpazione</vt:lpstr>
      <vt:lpstr>Palpazione</vt:lpstr>
      <vt:lpstr>Presentazione standard di PowerPoint</vt:lpstr>
      <vt:lpstr>Esplorazione rettale</vt:lpstr>
      <vt:lpstr>Elementi di cautela</vt:lpstr>
      <vt:lpstr>Presentazione standard di PowerPoint</vt:lpstr>
      <vt:lpstr>Dolore addominale ginecologico</vt:lpstr>
      <vt:lpstr>Appendicite: Sistemi di score clinico </vt:lpstr>
      <vt:lpstr>Appendicite acuta</vt:lpstr>
      <vt:lpstr>Dolore addominale non specifico (nsap)</vt:lpstr>
      <vt:lpstr>smartphone</vt:lpstr>
      <vt:lpstr>CAMBRIDGE Molemate system</vt:lpstr>
      <vt:lpstr>I.A. will redesign healthcare</vt:lpstr>
      <vt:lpstr>KASPAROV VS DEEP BLUE (maggio 1997)</vt:lpstr>
      <vt:lpstr>IBM Watson (febbraio 2011) </vt:lpstr>
      <vt:lpstr>826 Aziende </vt:lpstr>
      <vt:lpstr>Il futuro dei radiologi…….</vt:lpstr>
      <vt:lpstr>Doctors on demand. Health Tap.</vt:lpstr>
      <vt:lpstr>Babylon </vt:lpstr>
      <vt:lpstr>Because it’s time the doctor come to you</vt:lpstr>
      <vt:lpstr>APP per smartphones</vt:lpstr>
      <vt:lpstr>SFIDA Uomo vs macchina</vt:lpstr>
      <vt:lpstr>Do we need doctors or algorithms</vt:lpstr>
      <vt:lpstr>Presentazione standard di PowerPoint</vt:lpstr>
      <vt:lpstr>Where could humans have a chance?  At the so-called soft skills: creativity, empathy, compassion and paying attention to each other. Although artificial intelligence will perform diagnostic tasks or robots might be able to do surgeries, but could they talk to a patient with empathy about the risks and consequences of an operation?</vt:lpstr>
      <vt:lpstr>Algoritmi o soft skills?</vt:lpstr>
      <vt:lpstr>Presentazione standard di PowerPoint</vt:lpstr>
      <vt:lpstr>Presentazione standard di PowerPoint</vt:lpstr>
      <vt:lpstr>Presentazione standard di PowerPoint</vt:lpstr>
      <vt:lpstr>Presentazione standard di PowerPoint</vt:lpstr>
      <vt:lpstr>Presentazione standard di PowerPoint</vt:lpstr>
      <vt:lpstr>HUGO GERNSBACK TELEDACTYL (1925)</vt:lpstr>
      <vt:lpstr>Intelligenza artificiale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could humans have a chance?  At the so-called soft skills: creativity, empathy, compassion and paying attention to each other. Although artificial intelligence will perform diagnostic tasks or robots might be able to do surgeries, but could they talk to a patient with empathy about the risks and consequences of an operation?</dc:title>
  <dc:creator>Roberto Farfaglia</dc:creator>
  <cp:lastModifiedBy>Roberto Farfaglia</cp:lastModifiedBy>
  <cp:revision>79</cp:revision>
  <cp:lastPrinted>2017-10-27T20:19:19Z</cp:lastPrinted>
  <dcterms:created xsi:type="dcterms:W3CDTF">2017-10-22T14:16:45Z</dcterms:created>
  <dcterms:modified xsi:type="dcterms:W3CDTF">2017-10-27T21:03:27Z</dcterms:modified>
</cp:coreProperties>
</file>