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0" r:id="rId3"/>
    <p:sldId id="257" r:id="rId4"/>
    <p:sldId id="258" r:id="rId5"/>
    <p:sldId id="259" r:id="rId6"/>
    <p:sldId id="260" r:id="rId7"/>
    <p:sldId id="262" r:id="rId8"/>
    <p:sldId id="264" r:id="rId9"/>
    <p:sldId id="263" r:id="rId10"/>
    <p:sldId id="265" r:id="rId11"/>
    <p:sldId id="266" r:id="rId12"/>
    <p:sldId id="269"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Lst>
  <p:sldSz cx="12192000" cy="6858000"/>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A4D7"/>
    <a:srgbClr val="8BBE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1023" autoAdjust="0"/>
  </p:normalViewPr>
  <p:slideViewPr>
    <p:cSldViewPr snapToGrid="0">
      <p:cViewPr varScale="1">
        <p:scale>
          <a:sx n="59" d="100"/>
          <a:sy n="59" d="100"/>
        </p:scale>
        <p:origin x="72" y="18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789973E-020B-415E-A64F-2356758D5F41}" type="datetimeFigureOut">
              <a:rPr lang="it-IT"/>
              <a:pPr>
                <a:defRPr/>
              </a:pPr>
              <a:t>09/05/2014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8328AA5-5B3C-4079-A260-B300522F054F}" type="slidenum">
              <a:rPr lang="it-IT"/>
              <a:pPr>
                <a:defRPr/>
              </a:pPr>
              <a:t>‹N›</a:t>
            </a:fld>
            <a:endParaRPr lang="it-IT"/>
          </a:p>
        </p:txBody>
      </p:sp>
    </p:spTree>
    <p:extLst>
      <p:ext uri="{BB962C8B-B14F-4D97-AF65-F5344CB8AC3E}">
        <p14:creationId xmlns:p14="http://schemas.microsoft.com/office/powerpoint/2010/main" val="611101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immagine diapositiva 1"/>
          <p:cNvSpPr>
            <a:spLocks noGrp="1" noRot="1" noChangeAspect="1"/>
          </p:cNvSpPr>
          <p:nvPr>
            <p:ph type="sldImg"/>
          </p:nvPr>
        </p:nvSpPr>
        <p:spPr bwMode="auto">
          <a:noFill/>
          <a:ln>
            <a:solidFill>
              <a:srgbClr val="000000"/>
            </a:solidFill>
            <a:miter lim="800000"/>
            <a:headEnd/>
            <a:tailEnd/>
          </a:ln>
        </p:spPr>
      </p:sp>
      <p:sp>
        <p:nvSpPr>
          <p:cNvPr id="1741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AE03F9-45C5-4364-82AF-279ADC6A2542}" type="slidenum">
              <a:rPr lang="it-IT"/>
              <a:pPr fontAlgn="base">
                <a:spcBef>
                  <a:spcPct val="0"/>
                </a:spcBef>
                <a:spcAft>
                  <a:spcPct val="0"/>
                </a:spcAft>
                <a:defRPr/>
              </a:pPr>
              <a:t>3</a:t>
            </a:fld>
            <a:endParaRPr lang="it-IT"/>
          </a:p>
        </p:txBody>
      </p:sp>
    </p:spTree>
    <p:extLst>
      <p:ext uri="{BB962C8B-B14F-4D97-AF65-F5344CB8AC3E}">
        <p14:creationId xmlns:p14="http://schemas.microsoft.com/office/powerpoint/2010/main" val="129499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p:cNvSpPr>
          <p:nvPr>
            <p:ph type="sldImg"/>
          </p:nvPr>
        </p:nvSpPr>
        <p:spPr bwMode="auto">
          <a:noFill/>
          <a:ln>
            <a:solidFill>
              <a:srgbClr val="000000"/>
            </a:solidFill>
            <a:miter lim="800000"/>
            <a:headEnd/>
            <a:tailEnd/>
          </a:ln>
        </p:spPr>
      </p:sp>
      <p:sp>
        <p:nvSpPr>
          <p:cNvPr id="2048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Screening toxo gravide: francia, austria, italia, svizzera, germania. Screening neonatale: Svezia, Polonia, Danimarca, Brasile, alcuni stati di USa</a:t>
            </a:r>
          </a:p>
        </p:txBody>
      </p:sp>
      <p:sp>
        <p:nvSpPr>
          <p:cNvPr id="19459"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A76742-E971-4CEB-A654-D0146E823269}" type="slidenum">
              <a:rPr lang="it-IT"/>
              <a:pPr fontAlgn="base">
                <a:spcBef>
                  <a:spcPct val="0"/>
                </a:spcBef>
                <a:spcAft>
                  <a:spcPct val="0"/>
                </a:spcAft>
                <a:defRPr/>
              </a:pPr>
              <a:t>5</a:t>
            </a:fld>
            <a:endParaRPr lang="it-IT"/>
          </a:p>
        </p:txBody>
      </p:sp>
    </p:spTree>
    <p:extLst>
      <p:ext uri="{BB962C8B-B14F-4D97-AF65-F5344CB8AC3E}">
        <p14:creationId xmlns:p14="http://schemas.microsoft.com/office/powerpoint/2010/main" val="94396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p:spPr>
      </p:sp>
      <p:sp>
        <p:nvSpPr>
          <p:cNvPr id="2253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Le immigrate hanno un rischio raddoppiato di trasmettere HIV</a:t>
            </a:r>
          </a:p>
        </p:txBody>
      </p:sp>
      <p:sp>
        <p:nvSpPr>
          <p:cNvPr id="2150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326798-B075-460E-A274-9F24AC207402}" type="slidenum">
              <a:rPr lang="it-IT"/>
              <a:pPr fontAlgn="base">
                <a:spcBef>
                  <a:spcPct val="0"/>
                </a:spcBef>
                <a:spcAft>
                  <a:spcPct val="0"/>
                </a:spcAft>
                <a:defRPr/>
              </a:pPr>
              <a:t>6</a:t>
            </a:fld>
            <a:endParaRPr lang="it-IT"/>
          </a:p>
        </p:txBody>
      </p:sp>
    </p:spTree>
    <p:extLst>
      <p:ext uri="{BB962C8B-B14F-4D97-AF65-F5344CB8AC3E}">
        <p14:creationId xmlns:p14="http://schemas.microsoft.com/office/powerpoint/2010/main" val="371441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smtClean="0"/>
              <a:t>European Collaborative Study (ECS) and the Swiss</a:t>
            </a:r>
          </a:p>
          <a:p>
            <a:pPr eaLnBrk="1" hangingPunct="1"/>
            <a:r>
              <a:rPr lang="it-IT" smtClean="0"/>
              <a:t>Mother and Child HIV Cohort Study (MoCHiV)</a:t>
            </a:r>
          </a:p>
        </p:txBody>
      </p:sp>
    </p:spTree>
    <p:extLst>
      <p:ext uri="{BB962C8B-B14F-4D97-AF65-F5344CB8AC3E}">
        <p14:creationId xmlns:p14="http://schemas.microsoft.com/office/powerpoint/2010/main" val="278023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p:cNvSpPr>
          <p:nvPr>
            <p:ph type="sldImg"/>
          </p:nvPr>
        </p:nvSpPr>
        <p:spPr bwMode="auto">
          <a:noFill/>
          <a:ln>
            <a:solidFill>
              <a:srgbClr val="000000"/>
            </a:solidFill>
            <a:miter lim="800000"/>
            <a:headEnd/>
            <a:tailEnd/>
          </a:ln>
        </p:spPr>
      </p:sp>
      <p:sp>
        <p:nvSpPr>
          <p:cNvPr id="2969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it-IT" smtClean="0"/>
              <a:t>While in the past, before the seventies, it was thought that treponema did not cross placenta until after 20 weeks od gestation, now we know that transmission occur also in early pregnancy. </a:t>
            </a:r>
            <a:r>
              <a:rPr lang="it-IT" altLang="it-IT" smtClean="0"/>
              <a:t>Transplacental transmission during maternal </a:t>
            </a:r>
            <a:r>
              <a:rPr lang="en-US" altLang="it-IT" smtClean="0"/>
              <a:t>spirochetemia can occur as early as 9 to 10 weeks of gestation and at any subsequent times during pregnancy. Lo stadio di infezione maternal influenza la probabilità di interessamento del feto-neonate (dal 100% in infezione primaria al 50% in stadio secondario e comunque nei primi due anni dall’infezione a 10% in caso di infezione latent tardiva.</a:t>
            </a:r>
          </a:p>
          <a:p>
            <a:pPr eaLnBrk="1" hangingPunct="1">
              <a:spcBef>
                <a:spcPct val="0"/>
              </a:spcBef>
            </a:pPr>
            <a:r>
              <a:rPr lang="en-US" altLang="it-IT" smtClean="0"/>
              <a:t>In a recent review infected untreated women have a risk of adverse outcome of pregnancy varying between 50 and 80% compared to less than 20% in unifected pregnant women.</a:t>
            </a:r>
          </a:p>
          <a:p>
            <a:pPr eaLnBrk="1" hangingPunct="1">
              <a:spcBef>
                <a:spcPct val="0"/>
              </a:spcBef>
            </a:pPr>
            <a:endParaRPr lang="it-IT" smtClean="0"/>
          </a:p>
        </p:txBody>
      </p:sp>
      <p:sp>
        <p:nvSpPr>
          <p:cNvPr id="28675"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41BDFB-9E26-4E95-AB28-59EB100D0182}" type="slidenum">
              <a:rPr lang="it-IT"/>
              <a:pPr fontAlgn="base">
                <a:spcBef>
                  <a:spcPct val="0"/>
                </a:spcBef>
                <a:spcAft>
                  <a:spcPct val="0"/>
                </a:spcAft>
                <a:defRPr/>
              </a:pPr>
              <a:t>11</a:t>
            </a:fld>
            <a:endParaRPr lang="it-IT"/>
          </a:p>
        </p:txBody>
      </p:sp>
    </p:spTree>
    <p:extLst>
      <p:ext uri="{BB962C8B-B14F-4D97-AF65-F5344CB8AC3E}">
        <p14:creationId xmlns:p14="http://schemas.microsoft.com/office/powerpoint/2010/main" val="81371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smtClean="0"/>
              <a:t>Studio PASSI: </a:t>
            </a:r>
            <a:r>
              <a:rPr lang="it-IT" b="1" smtClean="0"/>
              <a:t>12.335 donne di età compresa tra 18 e 49 anni - pool di Asl 2009</a:t>
            </a:r>
            <a:endParaRPr lang="it-IT" smtClean="0"/>
          </a:p>
          <a:p>
            <a:pPr eaLnBrk="1" hangingPunct="1"/>
            <a:r>
              <a:rPr lang="it-IT" smtClean="0"/>
              <a:t>Vaccino introdotto nel 1972. Inizialmente la vaccinazione è stata raccomandata solo per le ragazze in età prepubere. Negli anni '90, con l'introduzione dei vaccini combinati, la vaccinazione è stata estesa a tutti i bambini di entrambi i sessi al di sotto dei due anni di vita. </a:t>
            </a:r>
            <a:br>
              <a:rPr lang="it-IT" smtClean="0"/>
            </a:br>
            <a:r>
              <a:rPr lang="it-IT" smtClean="0"/>
              <a:t>Attualmente la vaccinazione anti-rosolia rientra, insieme ai vaccini per parotite e morbillo, fra i vaccini previsti dal calendario nazionale per tutti i nuovi nati all'età di 12-15 mesi con seconda dose a 5-6 anni (immunità da 95 a 98%)</a:t>
            </a:r>
          </a:p>
        </p:txBody>
      </p:sp>
    </p:spTree>
    <p:extLst>
      <p:ext uri="{BB962C8B-B14F-4D97-AF65-F5344CB8AC3E}">
        <p14:creationId xmlns:p14="http://schemas.microsoft.com/office/powerpoint/2010/main" val="6361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egnaposto immagine diapositiva 1"/>
          <p:cNvSpPr>
            <a:spLocks noGrp="1" noRot="1" noChangeAspect="1"/>
          </p:cNvSpPr>
          <p:nvPr>
            <p:ph type="sldImg"/>
          </p:nvPr>
        </p:nvSpPr>
        <p:spPr bwMode="auto">
          <a:noFill/>
          <a:ln>
            <a:solidFill>
              <a:srgbClr val="000000"/>
            </a:solidFill>
            <a:miter lim="800000"/>
            <a:headEnd/>
            <a:tailEnd/>
          </a:ln>
        </p:spPr>
      </p:sp>
      <p:sp>
        <p:nvSpPr>
          <p:cNvPr id="3686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772AA7A3-491E-4512-8258-306ED49754B1}" type="slidenum">
              <a:rPr lang="it-IT" smtClean="0"/>
              <a:pPr>
                <a:defRPr/>
              </a:pPr>
              <a:t>16</a:t>
            </a:fld>
            <a:endParaRPr lang="it-IT"/>
          </a:p>
        </p:txBody>
      </p:sp>
    </p:spTree>
    <p:extLst>
      <p:ext uri="{BB962C8B-B14F-4D97-AF65-F5344CB8AC3E}">
        <p14:creationId xmlns:p14="http://schemas.microsoft.com/office/powerpoint/2010/main" val="927218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Studio di </a:t>
            </a:r>
            <a:r>
              <a:rPr lang="it-IT" dirty="0" err="1" smtClean="0"/>
              <a:t>nigro</a:t>
            </a:r>
            <a:r>
              <a:rPr lang="it-IT" dirty="0" smtClean="0"/>
              <a:t> </a:t>
            </a:r>
            <a:r>
              <a:rPr lang="it-IT" smtClean="0"/>
              <a:t>non randomizzato 40% vs 16%</a:t>
            </a:r>
            <a:endParaRPr lang="it-IT"/>
          </a:p>
        </p:txBody>
      </p:sp>
      <p:sp>
        <p:nvSpPr>
          <p:cNvPr id="4" name="Segnaposto numero diapositiva 3"/>
          <p:cNvSpPr>
            <a:spLocks noGrp="1"/>
          </p:cNvSpPr>
          <p:nvPr>
            <p:ph type="sldNum" sz="quarter" idx="10"/>
          </p:nvPr>
        </p:nvSpPr>
        <p:spPr/>
        <p:txBody>
          <a:bodyPr/>
          <a:lstStyle/>
          <a:p>
            <a:pPr>
              <a:defRPr/>
            </a:pPr>
            <a:fld id="{C8328AA5-5B3C-4079-A260-B300522F054F}" type="slidenum">
              <a:rPr lang="it-IT" smtClean="0"/>
              <a:pPr>
                <a:defRPr/>
              </a:pPr>
              <a:t>24</a:t>
            </a:fld>
            <a:endParaRPr lang="it-IT"/>
          </a:p>
        </p:txBody>
      </p:sp>
    </p:spTree>
    <p:extLst>
      <p:ext uri="{BB962C8B-B14F-4D97-AF65-F5344CB8AC3E}">
        <p14:creationId xmlns:p14="http://schemas.microsoft.com/office/powerpoint/2010/main" val="293570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F453571-BA31-43E7-A3D9-5A50F96E739E}" type="datetimeFigureOut">
              <a:rPr lang="it-IT"/>
              <a:pPr>
                <a:defRPr/>
              </a:pPr>
              <a:t>09/05/2014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04C58D4-9181-4178-BCDB-6997B407E0C5}"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588C209-776F-4D19-9291-C5A8B213F928}" type="datetimeFigureOut">
              <a:rPr lang="it-IT"/>
              <a:pPr>
                <a:defRPr/>
              </a:pPr>
              <a:t>09/05/2014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4F611F0-A4A1-4CAC-AFCC-2E980C848CE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B9CF10C-447C-4767-854A-82813148A206}" type="datetimeFigureOut">
              <a:rPr lang="it-IT"/>
              <a:pPr>
                <a:defRPr/>
              </a:pPr>
              <a:t>09/05/2014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BD25D56-AC56-4D52-B300-1CBF3819BFE8}"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9457CE5-19F6-43F8-BFA7-690A249691AE}" type="datetimeFigureOut">
              <a:rPr lang="it-IT"/>
              <a:pPr>
                <a:defRPr/>
              </a:pPr>
              <a:t>09/05/2014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0C9AF41-C482-468A-A9B0-C90DCFB4EADD}"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7A9C880-7FC7-4993-A8AA-7385456BF2FC}" type="datetimeFigureOut">
              <a:rPr lang="it-IT"/>
              <a:pPr>
                <a:defRPr/>
              </a:pPr>
              <a:t>09/05/2014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5290C75-DB15-4EF7-9FCE-E5B1F219AEFE}"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27897E0-A2D0-477A-81DA-84B48285BA0B}" type="datetimeFigureOut">
              <a:rPr lang="it-IT"/>
              <a:pPr>
                <a:defRPr/>
              </a:pPr>
              <a:t>09/05/2014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D6FAB86-99F0-4EBF-B02A-38BF763C09BC}"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E43A4913-C6DC-4BBE-9789-A9E972E0362B}" type="datetimeFigureOut">
              <a:rPr lang="it-IT"/>
              <a:pPr>
                <a:defRPr/>
              </a:pPr>
              <a:t>09/05/2014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A440DFB-1CB4-4D0B-843E-7ED660D4EFE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3E35D34B-76E8-4B3D-9603-8E03F6B9A97F}" type="datetimeFigureOut">
              <a:rPr lang="it-IT"/>
              <a:pPr>
                <a:defRPr/>
              </a:pPr>
              <a:t>09/05/2014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A35B4D6-B411-4907-B8E3-16A2242B12AD}"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200C6DA-01A9-4D22-84E5-D212B1A05B7F}" type="datetimeFigureOut">
              <a:rPr lang="it-IT"/>
              <a:pPr>
                <a:defRPr/>
              </a:pPr>
              <a:t>09/05/2014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B02C7D31-FFA8-4CCB-BEED-9F30E03611BC}"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D510AEB-78F8-4547-BCCF-9FFCF66BFC2B}" type="datetimeFigureOut">
              <a:rPr lang="it-IT"/>
              <a:pPr>
                <a:defRPr/>
              </a:pPr>
              <a:t>09/05/2014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385BDD1-2030-49F2-86D6-3C8356BF4494}"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37FEEF0-F77C-441B-91AA-4C1CA694D59B}" type="datetimeFigureOut">
              <a:rPr lang="it-IT"/>
              <a:pPr>
                <a:defRPr/>
              </a:pPr>
              <a:t>09/05/2014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0F85357-B93D-4D8E-9102-E608BA8F301B}"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169C976-87CD-4F16-AB64-4CE28A84D1EA}" type="datetimeFigureOut">
              <a:rPr lang="it-IT"/>
              <a:pPr>
                <a:defRPr/>
              </a:pPr>
              <a:t>09/05/2014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EC51E71-25C3-404B-9B16-5F0EE6C859F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http://www.epicentro.iss.it/passi/rapporto2009/rosolia/antirosolia.gif" TargetMode="External"/><Relationship Id="rId4" Type="http://schemas.openxmlformats.org/officeDocument/2006/relationships/image" Target="../media/image36.wmf"/></Relationships>
</file>

<file path=ppt/slides/_rels/slide1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ilserpentedigaleno.blogosfere.it/galleria/2012/04/vaccino-per-morbillo-parotite-e-rosolia-riconosciuto-responsabile-di-autismo.html/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1.emf"/><Relationship Id="rId4" Type="http://schemas.openxmlformats.org/officeDocument/2006/relationships/image" Target="../media/image50.emf"/></Relationships>
</file>

<file path=ppt/slides/_rels/slide2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emf"/><Relationship Id="rId4" Type="http://schemas.openxmlformats.org/officeDocument/2006/relationships/image" Target="../media/image15.jpeg"/><Relationship Id="rId9"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1"/>
          <p:cNvPicPr>
            <a:picLocks noChangeAspect="1"/>
          </p:cNvPicPr>
          <p:nvPr/>
        </p:nvPicPr>
        <p:blipFill>
          <a:blip r:embed="rId2"/>
          <a:srcRect/>
          <a:stretch>
            <a:fillRect/>
          </a:stretch>
        </p:blipFill>
        <p:spPr bwMode="auto">
          <a:xfrm>
            <a:off x="98425" y="144463"/>
            <a:ext cx="9177338" cy="3905250"/>
          </a:xfrm>
          <a:prstGeom prst="rect">
            <a:avLst/>
          </a:prstGeom>
          <a:noFill/>
          <a:ln w="9525">
            <a:noFill/>
            <a:miter lim="800000"/>
            <a:headEnd/>
            <a:tailEnd/>
          </a:ln>
        </p:spPr>
      </p:pic>
      <p:sp>
        <p:nvSpPr>
          <p:cNvPr id="14338" name="CasellaDiTesto 3"/>
          <p:cNvSpPr txBox="1">
            <a:spLocks noChangeArrowheads="1"/>
          </p:cNvSpPr>
          <p:nvPr/>
        </p:nvSpPr>
        <p:spPr bwMode="auto">
          <a:xfrm>
            <a:off x="2041525" y="4865688"/>
            <a:ext cx="7904163" cy="2062162"/>
          </a:xfrm>
          <a:prstGeom prst="rect">
            <a:avLst/>
          </a:prstGeom>
          <a:noFill/>
          <a:ln w="9525">
            <a:noFill/>
            <a:miter lim="800000"/>
            <a:headEnd/>
            <a:tailEnd/>
          </a:ln>
        </p:spPr>
        <p:txBody>
          <a:bodyPr wrap="none">
            <a:spAutoFit/>
          </a:bodyPr>
          <a:lstStyle/>
          <a:p>
            <a:pPr algn="ctr"/>
            <a:r>
              <a:rPr lang="it-IT" sz="2800">
                <a:solidFill>
                  <a:srgbClr val="00B0F0"/>
                </a:solidFill>
              </a:rPr>
              <a:t>Gli screening infettivologici indicati in gravidanza</a:t>
            </a:r>
          </a:p>
          <a:p>
            <a:pPr algn="ctr"/>
            <a:endParaRPr lang="it-IT" sz="2800">
              <a:solidFill>
                <a:srgbClr val="00B0F0"/>
              </a:solidFill>
            </a:endParaRPr>
          </a:p>
          <a:p>
            <a:pPr algn="ctr"/>
            <a:r>
              <a:rPr lang="it-IT" b="1"/>
              <a:t>Lina Rachele Tomasoni</a:t>
            </a:r>
          </a:p>
          <a:p>
            <a:pPr algn="ctr"/>
            <a:r>
              <a:rPr lang="it-IT" i="1"/>
              <a:t>SSVD Malattie Tropicali</a:t>
            </a:r>
          </a:p>
          <a:p>
            <a:pPr algn="ctr"/>
            <a:r>
              <a:rPr lang="it-IT" i="1"/>
              <a:t>2° UO Malattie Infettive</a:t>
            </a:r>
          </a:p>
          <a:p>
            <a:pPr algn="ctr"/>
            <a:r>
              <a:rPr lang="it-IT" i="1"/>
              <a:t>Spedali Civili di Brescia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8" descr="https://encrypted-tbn2.gstatic.com/images?q=tbn:ANd9GcRMLIbGaB7Nw9fT_4fdh3RE3cmTfjEnmwOjZodGpwz5HWu5Uya2GQ"/>
          <p:cNvPicPr>
            <a:picLocks noChangeAspect="1" noChangeArrowheads="1"/>
          </p:cNvPicPr>
          <p:nvPr/>
        </p:nvPicPr>
        <p:blipFill>
          <a:blip r:embed="rId2"/>
          <a:srcRect/>
          <a:stretch>
            <a:fillRect/>
          </a:stretch>
        </p:blipFill>
        <p:spPr bwMode="auto">
          <a:xfrm>
            <a:off x="0" y="-85725"/>
            <a:ext cx="1000125" cy="995363"/>
          </a:xfrm>
          <a:prstGeom prst="rect">
            <a:avLst/>
          </a:prstGeom>
          <a:noFill/>
          <a:ln w="9525">
            <a:noFill/>
            <a:miter lim="800000"/>
            <a:headEnd/>
            <a:tailEnd/>
          </a:ln>
        </p:spPr>
      </p:pic>
      <p:sp>
        <p:nvSpPr>
          <p:cNvPr id="27650" name="CasellaDiTesto 2"/>
          <p:cNvSpPr txBox="1">
            <a:spLocks noChangeArrowheads="1"/>
          </p:cNvSpPr>
          <p:nvPr/>
        </p:nvSpPr>
        <p:spPr bwMode="auto">
          <a:xfrm>
            <a:off x="1000125" y="227013"/>
            <a:ext cx="635000" cy="400050"/>
          </a:xfrm>
          <a:prstGeom prst="rect">
            <a:avLst/>
          </a:prstGeom>
          <a:noFill/>
          <a:ln w="9525">
            <a:noFill/>
            <a:miter lim="800000"/>
            <a:headEnd/>
            <a:tailEnd/>
          </a:ln>
        </p:spPr>
        <p:txBody>
          <a:bodyPr wrap="none">
            <a:spAutoFit/>
          </a:bodyPr>
          <a:lstStyle/>
          <a:p>
            <a:r>
              <a:rPr lang="it-IT" sz="2000" b="1">
                <a:latin typeface="Calibri" pitchFamily="34" charset="0"/>
              </a:rPr>
              <a:t>HCV</a:t>
            </a:r>
          </a:p>
        </p:txBody>
      </p:sp>
      <p:pic>
        <p:nvPicPr>
          <p:cNvPr id="27651" name="Picture 2" descr="http://www.perinatology.com/images/HCV2.gif"/>
          <p:cNvPicPr>
            <a:picLocks noChangeAspect="1" noChangeArrowheads="1"/>
          </p:cNvPicPr>
          <p:nvPr/>
        </p:nvPicPr>
        <p:blipFill>
          <a:blip r:embed="rId3"/>
          <a:srcRect/>
          <a:stretch>
            <a:fillRect/>
          </a:stretch>
        </p:blipFill>
        <p:spPr bwMode="auto">
          <a:xfrm>
            <a:off x="241300" y="785813"/>
            <a:ext cx="4981575" cy="4497387"/>
          </a:xfrm>
          <a:prstGeom prst="rect">
            <a:avLst/>
          </a:prstGeom>
          <a:noFill/>
          <a:ln w="9525">
            <a:noFill/>
            <a:miter lim="800000"/>
            <a:headEnd/>
            <a:tailEnd/>
          </a:ln>
        </p:spPr>
      </p:pic>
      <p:graphicFrame>
        <p:nvGraphicFramePr>
          <p:cNvPr id="4" name="Tabella 3"/>
          <p:cNvGraphicFramePr>
            <a:graphicFrameLocks noGrp="1"/>
          </p:cNvGraphicFramePr>
          <p:nvPr/>
        </p:nvGraphicFramePr>
        <p:xfrm>
          <a:off x="0" y="5283200"/>
          <a:ext cx="5414962" cy="1504950"/>
        </p:xfrm>
        <a:graphic>
          <a:graphicData uri="http://schemas.openxmlformats.org/drawingml/2006/table">
            <a:tbl>
              <a:tblPr/>
              <a:tblGrid>
                <a:gridCol w="2137484"/>
                <a:gridCol w="797995"/>
                <a:gridCol w="812245"/>
                <a:gridCol w="840744"/>
                <a:gridCol w="826494"/>
              </a:tblGrid>
              <a:tr h="0">
                <a:tc>
                  <a:txBody>
                    <a:bodyPr/>
                    <a:lstStyle/>
                    <a:p>
                      <a:endParaRPr lang="it-IT" sz="1600" dirty="0"/>
                    </a:p>
                  </a:txBody>
                  <a:tcPr marL="28575" marR="28575" marT="28575" marB="28575" anchor="ctr">
                    <a:lnL>
                      <a:noFill/>
                    </a:lnL>
                    <a:lnR>
                      <a:noFill/>
                    </a:lnR>
                    <a:lnT>
                      <a:noFill/>
                    </a:lnT>
                    <a:lnB>
                      <a:noFill/>
                    </a:lnB>
                    <a:solidFill>
                      <a:srgbClr val="FFFFFF"/>
                    </a:solidFill>
                  </a:tcPr>
                </a:tc>
                <a:tc>
                  <a:txBody>
                    <a:bodyPr/>
                    <a:lstStyle/>
                    <a:p>
                      <a:r>
                        <a:rPr lang="it-IT" sz="1600" b="1"/>
                        <a:t>ELISA</a:t>
                      </a:r>
                      <a:endParaRPr lang="it-IT" sz="1600"/>
                    </a:p>
                  </a:txBody>
                  <a:tcPr marL="28575" marR="28575" marT="28575" marB="28575" anchor="ctr">
                    <a:lnL>
                      <a:noFill/>
                    </a:lnL>
                    <a:lnR>
                      <a:noFill/>
                    </a:lnR>
                    <a:lnT>
                      <a:noFill/>
                    </a:lnT>
                    <a:lnB>
                      <a:noFill/>
                    </a:lnB>
                    <a:solidFill>
                      <a:srgbClr val="FFFFFF"/>
                    </a:solidFill>
                  </a:tcPr>
                </a:tc>
                <a:tc>
                  <a:txBody>
                    <a:bodyPr/>
                    <a:lstStyle/>
                    <a:p>
                      <a:r>
                        <a:rPr lang="it-IT" sz="1600" b="1"/>
                        <a:t>RIBA</a:t>
                      </a:r>
                      <a:endParaRPr lang="it-IT" sz="1600"/>
                    </a:p>
                  </a:txBody>
                  <a:tcPr marL="28575" marR="28575" marT="28575" marB="28575" anchor="ctr">
                    <a:lnL>
                      <a:noFill/>
                    </a:lnL>
                    <a:lnR>
                      <a:noFill/>
                    </a:lnR>
                    <a:lnT>
                      <a:noFill/>
                    </a:lnT>
                    <a:lnB>
                      <a:noFill/>
                    </a:lnB>
                    <a:solidFill>
                      <a:srgbClr val="FFFFFF"/>
                    </a:solidFill>
                  </a:tcPr>
                </a:tc>
                <a:tc>
                  <a:txBody>
                    <a:bodyPr/>
                    <a:lstStyle/>
                    <a:p>
                      <a:r>
                        <a:rPr lang="it-IT" sz="1600" b="1"/>
                        <a:t>HCV RNA</a:t>
                      </a:r>
                      <a:endParaRPr lang="it-IT" sz="1600"/>
                    </a:p>
                  </a:txBody>
                  <a:tcPr marL="28575" marR="28575" marT="28575" marB="28575" anchor="ctr">
                    <a:lnL>
                      <a:noFill/>
                    </a:lnL>
                    <a:lnR>
                      <a:noFill/>
                    </a:lnR>
                    <a:lnT>
                      <a:noFill/>
                    </a:lnT>
                    <a:lnB>
                      <a:noFill/>
                    </a:lnB>
                    <a:solidFill>
                      <a:srgbClr val="FFFFFF"/>
                    </a:solidFill>
                  </a:tcPr>
                </a:tc>
                <a:tc>
                  <a:txBody>
                    <a:bodyPr/>
                    <a:lstStyle/>
                    <a:p>
                      <a:r>
                        <a:rPr lang="it-IT" sz="1600" b="1"/>
                        <a:t>ALT</a:t>
                      </a:r>
                      <a:endParaRPr lang="it-IT" sz="1600"/>
                    </a:p>
                  </a:txBody>
                  <a:tcPr marL="28575" marR="28575" marT="28575" marB="28575" anchor="ctr">
                    <a:lnL>
                      <a:noFill/>
                    </a:lnL>
                    <a:lnR>
                      <a:noFill/>
                    </a:lnR>
                    <a:lnT>
                      <a:noFill/>
                    </a:lnT>
                    <a:lnB>
                      <a:noFill/>
                    </a:lnB>
                    <a:solidFill>
                      <a:srgbClr val="FFFFFF"/>
                    </a:solidFill>
                  </a:tcPr>
                </a:tc>
              </a:tr>
              <a:tr h="0">
                <a:tc>
                  <a:txBody>
                    <a:bodyPr/>
                    <a:lstStyle/>
                    <a:p>
                      <a:r>
                        <a:rPr lang="it-IT" sz="1600"/>
                        <a:t>Chronic hepatitis C</a:t>
                      </a:r>
                    </a:p>
                  </a:txBody>
                  <a:tcPr marL="28575" marR="28575" marT="28575" marB="28575" anchor="ctr">
                    <a:lnL>
                      <a:noFill/>
                    </a:lnL>
                    <a:lnR>
                      <a:noFill/>
                    </a:lnR>
                    <a:lnT>
                      <a:noFill/>
                    </a:lnT>
                    <a:lnB>
                      <a:noFill/>
                    </a:lnB>
                    <a:solidFill>
                      <a:srgbClr val="FFFFFF"/>
                    </a:solidFill>
                  </a:tcPr>
                </a:tc>
                <a:tc>
                  <a:txBody>
                    <a:bodyPr/>
                    <a:lstStyle/>
                    <a:p>
                      <a:r>
                        <a:rPr lang="it-IT" sz="1600"/>
                        <a:t>Positive</a:t>
                      </a:r>
                    </a:p>
                  </a:txBody>
                  <a:tcPr marL="28575" marR="28575" marT="28575" marB="28575" anchor="ctr">
                    <a:lnL>
                      <a:noFill/>
                    </a:lnL>
                    <a:lnR>
                      <a:noFill/>
                    </a:lnR>
                    <a:lnT>
                      <a:noFill/>
                    </a:lnT>
                    <a:lnB>
                      <a:noFill/>
                    </a:lnB>
                    <a:solidFill>
                      <a:srgbClr val="FFFFFF"/>
                    </a:solidFill>
                  </a:tcPr>
                </a:tc>
                <a:tc>
                  <a:txBody>
                    <a:bodyPr/>
                    <a:lstStyle/>
                    <a:p>
                      <a:r>
                        <a:rPr lang="it-IT" sz="1600"/>
                        <a:t>Positive</a:t>
                      </a:r>
                    </a:p>
                  </a:txBody>
                  <a:tcPr marL="28575" marR="28575" marT="28575" marB="28575" anchor="ctr">
                    <a:lnL>
                      <a:noFill/>
                    </a:lnL>
                    <a:lnR>
                      <a:noFill/>
                    </a:lnR>
                    <a:lnT>
                      <a:noFill/>
                    </a:lnT>
                    <a:lnB>
                      <a:noFill/>
                    </a:lnB>
                    <a:solidFill>
                      <a:srgbClr val="FFFFFF"/>
                    </a:solidFill>
                  </a:tcPr>
                </a:tc>
                <a:tc>
                  <a:txBody>
                    <a:bodyPr/>
                    <a:lstStyle/>
                    <a:p>
                      <a:r>
                        <a:rPr lang="it-IT" sz="1600"/>
                        <a:t>Positive</a:t>
                      </a:r>
                    </a:p>
                  </a:txBody>
                  <a:tcPr marL="28575" marR="28575" marT="28575" marB="28575" anchor="ctr">
                    <a:lnL>
                      <a:noFill/>
                    </a:lnL>
                    <a:lnR>
                      <a:noFill/>
                    </a:lnR>
                    <a:lnT>
                      <a:noFill/>
                    </a:lnT>
                    <a:lnB>
                      <a:noFill/>
                    </a:lnB>
                    <a:solidFill>
                      <a:srgbClr val="FFFFFF"/>
                    </a:solidFill>
                  </a:tcPr>
                </a:tc>
                <a:tc>
                  <a:txBody>
                    <a:bodyPr/>
                    <a:lstStyle/>
                    <a:p>
                      <a:r>
                        <a:rPr lang="it-IT" sz="1600"/>
                        <a:t>Raised</a:t>
                      </a:r>
                    </a:p>
                  </a:txBody>
                  <a:tcPr marL="28575" marR="28575" marT="28575" marB="28575" anchor="ctr">
                    <a:lnL>
                      <a:noFill/>
                    </a:lnL>
                    <a:lnR>
                      <a:noFill/>
                    </a:lnR>
                    <a:lnT>
                      <a:noFill/>
                    </a:lnT>
                    <a:lnB>
                      <a:noFill/>
                    </a:lnB>
                    <a:solidFill>
                      <a:srgbClr val="FFFFFF"/>
                    </a:solidFill>
                  </a:tcPr>
                </a:tc>
              </a:tr>
              <a:tr h="0">
                <a:tc>
                  <a:txBody>
                    <a:bodyPr/>
                    <a:lstStyle/>
                    <a:p>
                      <a:r>
                        <a:rPr lang="it-IT" sz="1600"/>
                        <a:t>Hepatitis C carrier</a:t>
                      </a:r>
                    </a:p>
                  </a:txBody>
                  <a:tcPr marL="28575" marR="28575" marT="28575" marB="28575" anchor="ctr">
                    <a:lnL>
                      <a:noFill/>
                    </a:lnL>
                    <a:lnR>
                      <a:noFill/>
                    </a:lnR>
                    <a:lnT>
                      <a:noFill/>
                    </a:lnT>
                    <a:lnB>
                      <a:noFill/>
                    </a:lnB>
                    <a:solidFill>
                      <a:srgbClr val="FFFFFF"/>
                    </a:solidFill>
                  </a:tcPr>
                </a:tc>
                <a:tc>
                  <a:txBody>
                    <a:bodyPr/>
                    <a:lstStyle/>
                    <a:p>
                      <a:r>
                        <a:rPr lang="it-IT" sz="1600"/>
                        <a:t>Positive</a:t>
                      </a:r>
                    </a:p>
                  </a:txBody>
                  <a:tcPr marL="28575" marR="28575" marT="28575" marB="28575" anchor="ctr">
                    <a:lnL>
                      <a:noFill/>
                    </a:lnL>
                    <a:lnR>
                      <a:noFill/>
                    </a:lnR>
                    <a:lnT>
                      <a:noFill/>
                    </a:lnT>
                    <a:lnB>
                      <a:noFill/>
                    </a:lnB>
                    <a:solidFill>
                      <a:srgbClr val="FFFFFF"/>
                    </a:solidFill>
                  </a:tcPr>
                </a:tc>
                <a:tc>
                  <a:txBody>
                    <a:bodyPr/>
                    <a:lstStyle/>
                    <a:p>
                      <a:r>
                        <a:rPr lang="it-IT" sz="1600"/>
                        <a:t>Positive</a:t>
                      </a:r>
                    </a:p>
                  </a:txBody>
                  <a:tcPr marL="28575" marR="28575" marT="28575" marB="28575" anchor="ctr">
                    <a:lnL>
                      <a:noFill/>
                    </a:lnL>
                    <a:lnR>
                      <a:noFill/>
                    </a:lnR>
                    <a:lnT>
                      <a:noFill/>
                    </a:lnT>
                    <a:lnB>
                      <a:noFill/>
                    </a:lnB>
                    <a:solidFill>
                      <a:srgbClr val="FFFFFF"/>
                    </a:solidFill>
                  </a:tcPr>
                </a:tc>
                <a:tc>
                  <a:txBody>
                    <a:bodyPr/>
                    <a:lstStyle/>
                    <a:p>
                      <a:r>
                        <a:rPr lang="it-IT" sz="1600"/>
                        <a:t>Positive</a:t>
                      </a:r>
                    </a:p>
                  </a:txBody>
                  <a:tcPr marL="28575" marR="28575" marT="28575" marB="28575" anchor="ctr">
                    <a:lnL>
                      <a:noFill/>
                    </a:lnL>
                    <a:lnR>
                      <a:noFill/>
                    </a:lnR>
                    <a:lnT>
                      <a:noFill/>
                    </a:lnT>
                    <a:lnB>
                      <a:noFill/>
                    </a:lnB>
                    <a:solidFill>
                      <a:srgbClr val="FFFFFF"/>
                    </a:solidFill>
                  </a:tcPr>
                </a:tc>
                <a:tc>
                  <a:txBody>
                    <a:bodyPr/>
                    <a:lstStyle/>
                    <a:p>
                      <a:r>
                        <a:rPr lang="it-IT" sz="1600"/>
                        <a:t>Normal</a:t>
                      </a:r>
                    </a:p>
                  </a:txBody>
                  <a:tcPr marL="28575" marR="28575" marT="28575" marB="28575" anchor="ctr">
                    <a:lnL>
                      <a:noFill/>
                    </a:lnL>
                    <a:lnR>
                      <a:noFill/>
                    </a:lnR>
                    <a:lnT>
                      <a:noFill/>
                    </a:lnT>
                    <a:lnB>
                      <a:noFill/>
                    </a:lnB>
                    <a:solidFill>
                      <a:srgbClr val="FFFFFF"/>
                    </a:solidFill>
                  </a:tcPr>
                </a:tc>
              </a:tr>
              <a:tr h="0">
                <a:tc>
                  <a:txBody>
                    <a:bodyPr/>
                    <a:lstStyle/>
                    <a:p>
                      <a:r>
                        <a:rPr lang="it-IT" sz="1600"/>
                        <a:t>Recovered HCV infection</a:t>
                      </a:r>
                    </a:p>
                  </a:txBody>
                  <a:tcPr marL="28575" marR="28575" marT="28575" marB="28575" anchor="ctr">
                    <a:lnL>
                      <a:noFill/>
                    </a:lnL>
                    <a:lnR>
                      <a:noFill/>
                    </a:lnR>
                    <a:lnT>
                      <a:noFill/>
                    </a:lnT>
                    <a:lnB>
                      <a:noFill/>
                    </a:lnB>
                    <a:solidFill>
                      <a:srgbClr val="FFFFFF"/>
                    </a:solidFill>
                  </a:tcPr>
                </a:tc>
                <a:tc>
                  <a:txBody>
                    <a:bodyPr/>
                    <a:lstStyle/>
                    <a:p>
                      <a:r>
                        <a:rPr lang="it-IT" sz="1600"/>
                        <a:t>Positive</a:t>
                      </a:r>
                    </a:p>
                  </a:txBody>
                  <a:tcPr marL="28575" marR="28575" marT="28575" marB="28575" anchor="ctr">
                    <a:lnL>
                      <a:noFill/>
                    </a:lnL>
                    <a:lnR>
                      <a:noFill/>
                    </a:lnR>
                    <a:lnT>
                      <a:noFill/>
                    </a:lnT>
                    <a:lnB>
                      <a:noFill/>
                    </a:lnB>
                    <a:solidFill>
                      <a:srgbClr val="FFFFFF"/>
                    </a:solidFill>
                  </a:tcPr>
                </a:tc>
                <a:tc>
                  <a:txBody>
                    <a:bodyPr/>
                    <a:lstStyle/>
                    <a:p>
                      <a:r>
                        <a:rPr lang="it-IT" sz="1600"/>
                        <a:t>Positive</a:t>
                      </a:r>
                    </a:p>
                  </a:txBody>
                  <a:tcPr marL="28575" marR="28575" marT="28575" marB="28575" anchor="ctr">
                    <a:lnL>
                      <a:noFill/>
                    </a:lnL>
                    <a:lnR>
                      <a:noFill/>
                    </a:lnR>
                    <a:lnT>
                      <a:noFill/>
                    </a:lnT>
                    <a:lnB>
                      <a:noFill/>
                    </a:lnB>
                    <a:solidFill>
                      <a:srgbClr val="FFFFFF"/>
                    </a:solidFill>
                  </a:tcPr>
                </a:tc>
                <a:tc>
                  <a:txBody>
                    <a:bodyPr/>
                    <a:lstStyle/>
                    <a:p>
                      <a:r>
                        <a:rPr lang="it-IT" sz="1600"/>
                        <a:t>Negative</a:t>
                      </a:r>
                    </a:p>
                  </a:txBody>
                  <a:tcPr marL="28575" marR="28575" marT="28575" marB="28575" anchor="ctr">
                    <a:lnL>
                      <a:noFill/>
                    </a:lnL>
                    <a:lnR>
                      <a:noFill/>
                    </a:lnR>
                    <a:lnT>
                      <a:noFill/>
                    </a:lnT>
                    <a:lnB>
                      <a:noFill/>
                    </a:lnB>
                    <a:solidFill>
                      <a:srgbClr val="FFFFFF"/>
                    </a:solidFill>
                  </a:tcPr>
                </a:tc>
                <a:tc>
                  <a:txBody>
                    <a:bodyPr/>
                    <a:lstStyle/>
                    <a:p>
                      <a:r>
                        <a:rPr lang="it-IT" sz="1600"/>
                        <a:t>Normal</a:t>
                      </a:r>
                    </a:p>
                  </a:txBody>
                  <a:tcPr marL="28575" marR="28575" marT="28575" marB="28575" anchor="ctr">
                    <a:lnL>
                      <a:noFill/>
                    </a:lnL>
                    <a:lnR>
                      <a:noFill/>
                    </a:lnR>
                    <a:lnT>
                      <a:noFill/>
                    </a:lnT>
                    <a:lnB>
                      <a:noFill/>
                    </a:lnB>
                    <a:solidFill>
                      <a:srgbClr val="FFFFFF"/>
                    </a:solidFill>
                  </a:tcPr>
                </a:tc>
              </a:tr>
              <a:tr h="0">
                <a:tc>
                  <a:txBody>
                    <a:bodyPr/>
                    <a:lstStyle/>
                    <a:p>
                      <a:r>
                        <a:rPr lang="it-IT" sz="1600"/>
                        <a:t>False positive anti-HCV</a:t>
                      </a:r>
                    </a:p>
                  </a:txBody>
                  <a:tcPr marL="28575" marR="28575" marT="28575" marB="28575" anchor="ctr">
                    <a:lnL>
                      <a:noFill/>
                    </a:lnL>
                    <a:lnR>
                      <a:noFill/>
                    </a:lnR>
                    <a:lnT>
                      <a:noFill/>
                    </a:lnT>
                    <a:lnB>
                      <a:noFill/>
                    </a:lnB>
                    <a:solidFill>
                      <a:srgbClr val="FFFFFF"/>
                    </a:solidFill>
                  </a:tcPr>
                </a:tc>
                <a:tc>
                  <a:txBody>
                    <a:bodyPr/>
                    <a:lstStyle/>
                    <a:p>
                      <a:r>
                        <a:rPr lang="it-IT" sz="1600"/>
                        <a:t>Positive</a:t>
                      </a:r>
                    </a:p>
                  </a:txBody>
                  <a:tcPr marL="28575" marR="28575" marT="28575" marB="28575" anchor="ctr">
                    <a:lnL>
                      <a:noFill/>
                    </a:lnL>
                    <a:lnR>
                      <a:noFill/>
                    </a:lnR>
                    <a:lnT>
                      <a:noFill/>
                    </a:lnT>
                    <a:lnB>
                      <a:noFill/>
                    </a:lnB>
                    <a:solidFill>
                      <a:srgbClr val="FFFFFF"/>
                    </a:solidFill>
                  </a:tcPr>
                </a:tc>
                <a:tc>
                  <a:txBody>
                    <a:bodyPr/>
                    <a:lstStyle/>
                    <a:p>
                      <a:r>
                        <a:rPr lang="it-IT" sz="1600"/>
                        <a:t>Negative</a:t>
                      </a:r>
                    </a:p>
                  </a:txBody>
                  <a:tcPr marL="28575" marR="28575" marT="28575" marB="28575" anchor="ctr">
                    <a:lnL>
                      <a:noFill/>
                    </a:lnL>
                    <a:lnR>
                      <a:noFill/>
                    </a:lnR>
                    <a:lnT>
                      <a:noFill/>
                    </a:lnT>
                    <a:lnB>
                      <a:noFill/>
                    </a:lnB>
                    <a:solidFill>
                      <a:srgbClr val="FFFFFF"/>
                    </a:solidFill>
                  </a:tcPr>
                </a:tc>
                <a:tc>
                  <a:txBody>
                    <a:bodyPr/>
                    <a:lstStyle/>
                    <a:p>
                      <a:r>
                        <a:rPr lang="it-IT" sz="1600"/>
                        <a:t>Negative</a:t>
                      </a:r>
                    </a:p>
                  </a:txBody>
                  <a:tcPr marL="28575" marR="28575" marT="28575" marB="28575" anchor="ctr">
                    <a:lnL>
                      <a:noFill/>
                    </a:lnL>
                    <a:lnR>
                      <a:noFill/>
                    </a:lnR>
                    <a:lnT>
                      <a:noFill/>
                    </a:lnT>
                    <a:lnB>
                      <a:noFill/>
                    </a:lnB>
                    <a:solidFill>
                      <a:srgbClr val="FFFFFF"/>
                    </a:solidFill>
                  </a:tcPr>
                </a:tc>
                <a:tc>
                  <a:txBody>
                    <a:bodyPr/>
                    <a:lstStyle/>
                    <a:p>
                      <a:r>
                        <a:rPr lang="it-IT" sz="1600" dirty="0" err="1"/>
                        <a:t>Normal</a:t>
                      </a:r>
                      <a:endParaRPr lang="it-IT" sz="1600" dirty="0"/>
                    </a:p>
                  </a:txBody>
                  <a:tcPr marL="28575" marR="28575" marT="28575" marB="28575" anchor="ctr">
                    <a:lnL>
                      <a:noFill/>
                    </a:lnL>
                    <a:lnR>
                      <a:noFill/>
                    </a:lnR>
                    <a:lnT>
                      <a:noFill/>
                    </a:lnT>
                    <a:lnB>
                      <a:noFill/>
                    </a:lnB>
                    <a:solidFill>
                      <a:srgbClr val="FFFFFF"/>
                    </a:solidFill>
                  </a:tcPr>
                </a:tc>
              </a:tr>
            </a:tbl>
          </a:graphicData>
        </a:graphic>
      </p:graphicFrame>
      <p:pic>
        <p:nvPicPr>
          <p:cNvPr id="27678" name="Immagine 4"/>
          <p:cNvPicPr>
            <a:picLocks noChangeAspect="1"/>
          </p:cNvPicPr>
          <p:nvPr/>
        </p:nvPicPr>
        <p:blipFill>
          <a:blip r:embed="rId4"/>
          <a:srcRect/>
          <a:stretch>
            <a:fillRect/>
          </a:stretch>
        </p:blipFill>
        <p:spPr bwMode="auto">
          <a:xfrm>
            <a:off x="5349875" y="1247775"/>
            <a:ext cx="6510338" cy="1974850"/>
          </a:xfrm>
          <a:prstGeom prst="rect">
            <a:avLst/>
          </a:prstGeom>
          <a:noFill/>
          <a:ln w="9525">
            <a:noFill/>
            <a:miter lim="800000"/>
            <a:headEnd/>
            <a:tailEnd/>
          </a:ln>
        </p:spPr>
      </p:pic>
      <p:sp>
        <p:nvSpPr>
          <p:cNvPr id="27679" name="CasellaDiTesto 5"/>
          <p:cNvSpPr txBox="1">
            <a:spLocks noChangeArrowheads="1"/>
          </p:cNvSpPr>
          <p:nvPr/>
        </p:nvSpPr>
        <p:spPr bwMode="auto">
          <a:xfrm>
            <a:off x="5349875" y="107950"/>
            <a:ext cx="4162425" cy="923925"/>
          </a:xfrm>
          <a:prstGeom prst="rect">
            <a:avLst/>
          </a:prstGeom>
          <a:noFill/>
          <a:ln w="9525">
            <a:noFill/>
            <a:miter lim="800000"/>
            <a:headEnd/>
            <a:tailEnd/>
          </a:ln>
        </p:spPr>
        <p:txBody>
          <a:bodyPr wrap="none">
            <a:spAutoFit/>
          </a:bodyPr>
          <a:lstStyle/>
          <a:p>
            <a:r>
              <a:rPr lang="it-IT">
                <a:latin typeface="Calibri" pitchFamily="34" charset="0"/>
              </a:rPr>
              <a:t>Prevalenza HCV in gravide in Italia: 2-2,5%</a:t>
            </a:r>
          </a:p>
          <a:p>
            <a:r>
              <a:rPr lang="it-IT">
                <a:latin typeface="Calibri" pitchFamily="34" charset="0"/>
              </a:rPr>
              <a:t>70% viremiche, 50% con alterazione di ALT</a:t>
            </a:r>
          </a:p>
          <a:p>
            <a:r>
              <a:rPr lang="it-IT">
                <a:latin typeface="Calibri" pitchFamily="34" charset="0"/>
              </a:rPr>
              <a:t>Hepatolgy 2000 Mar;31(3):751-5</a:t>
            </a:r>
          </a:p>
        </p:txBody>
      </p:sp>
      <p:sp>
        <p:nvSpPr>
          <p:cNvPr id="27680" name="CasellaDiTesto 6"/>
          <p:cNvSpPr txBox="1">
            <a:spLocks noChangeArrowheads="1"/>
          </p:cNvSpPr>
          <p:nvPr/>
        </p:nvSpPr>
        <p:spPr bwMode="auto">
          <a:xfrm>
            <a:off x="5888038" y="3298825"/>
            <a:ext cx="4925066" cy="369332"/>
          </a:xfrm>
          <a:prstGeom prst="rect">
            <a:avLst/>
          </a:prstGeom>
          <a:noFill/>
          <a:ln w="9525">
            <a:noFill/>
            <a:miter lim="800000"/>
            <a:headEnd/>
            <a:tailEnd/>
          </a:ln>
        </p:spPr>
        <p:txBody>
          <a:bodyPr wrap="none">
            <a:spAutoFit/>
          </a:bodyPr>
          <a:lstStyle/>
          <a:p>
            <a:r>
              <a:rPr lang="it-IT" dirty="0">
                <a:latin typeface="Calibri" pitchFamily="34" charset="0"/>
              </a:rPr>
              <a:t>Rischio di </a:t>
            </a:r>
            <a:r>
              <a:rPr lang="it-IT" dirty="0" smtClean="0">
                <a:latin typeface="Calibri" pitchFamily="34" charset="0"/>
              </a:rPr>
              <a:t>infezione </a:t>
            </a:r>
            <a:r>
              <a:rPr lang="it-IT" dirty="0">
                <a:latin typeface="Calibri" pitchFamily="34" charset="0"/>
              </a:rPr>
              <a:t>congenita 2-8% in </a:t>
            </a:r>
            <a:r>
              <a:rPr lang="it-IT" dirty="0" err="1">
                <a:latin typeface="Calibri" pitchFamily="34" charset="0"/>
              </a:rPr>
              <a:t>monoinfette</a:t>
            </a:r>
            <a:endParaRPr lang="it-IT" dirty="0">
              <a:latin typeface="Calibri" pitchFamily="34" charset="0"/>
            </a:endParaRPr>
          </a:p>
        </p:txBody>
      </p:sp>
      <p:pic>
        <p:nvPicPr>
          <p:cNvPr id="27681" name="Immagine 8"/>
          <p:cNvPicPr>
            <a:picLocks noChangeAspect="1"/>
          </p:cNvPicPr>
          <p:nvPr/>
        </p:nvPicPr>
        <p:blipFill>
          <a:blip r:embed="rId5"/>
          <a:srcRect/>
          <a:stretch>
            <a:fillRect/>
          </a:stretch>
        </p:blipFill>
        <p:spPr bwMode="auto">
          <a:xfrm>
            <a:off x="5794375" y="3759200"/>
            <a:ext cx="2686050" cy="2179638"/>
          </a:xfrm>
          <a:prstGeom prst="rect">
            <a:avLst/>
          </a:prstGeom>
          <a:noFill/>
          <a:ln w="9525">
            <a:noFill/>
            <a:miter lim="800000"/>
            <a:headEnd/>
            <a:tailEnd/>
          </a:ln>
        </p:spPr>
      </p:pic>
      <p:pic>
        <p:nvPicPr>
          <p:cNvPr id="27682" name="Immagine 9"/>
          <p:cNvPicPr>
            <a:picLocks noChangeAspect="1"/>
          </p:cNvPicPr>
          <p:nvPr/>
        </p:nvPicPr>
        <p:blipFill>
          <a:blip r:embed="rId6"/>
          <a:srcRect/>
          <a:stretch>
            <a:fillRect/>
          </a:stretch>
        </p:blipFill>
        <p:spPr bwMode="auto">
          <a:xfrm>
            <a:off x="8485188" y="3725863"/>
            <a:ext cx="2087562" cy="2212975"/>
          </a:xfrm>
          <a:prstGeom prst="rect">
            <a:avLst/>
          </a:prstGeom>
          <a:noFill/>
          <a:ln w="9525">
            <a:noFill/>
            <a:miter lim="800000"/>
            <a:headEnd/>
            <a:tailEnd/>
          </a:ln>
        </p:spPr>
      </p:pic>
      <p:sp>
        <p:nvSpPr>
          <p:cNvPr id="27683" name="CasellaDiTesto 10"/>
          <p:cNvSpPr txBox="1">
            <a:spLocks noChangeArrowheads="1"/>
          </p:cNvSpPr>
          <p:nvPr/>
        </p:nvSpPr>
        <p:spPr bwMode="auto">
          <a:xfrm>
            <a:off x="5600700" y="5938838"/>
            <a:ext cx="4972050" cy="922337"/>
          </a:xfrm>
          <a:prstGeom prst="rect">
            <a:avLst/>
          </a:prstGeom>
          <a:noFill/>
          <a:ln w="9525">
            <a:noFill/>
            <a:miter lim="800000"/>
            <a:headEnd/>
            <a:tailEnd/>
          </a:ln>
        </p:spPr>
        <p:txBody>
          <a:bodyPr wrap="none">
            <a:spAutoFit/>
          </a:bodyPr>
          <a:lstStyle/>
          <a:p>
            <a:r>
              <a:rPr lang="it-IT">
                <a:latin typeface="Calibri" pitchFamily="34" charset="0"/>
              </a:rPr>
              <a:t>Al momento non indicazioni a terapia in gravidanza</a:t>
            </a:r>
          </a:p>
          <a:p>
            <a:r>
              <a:rPr lang="it-IT">
                <a:latin typeface="Calibri" pitchFamily="34" charset="0"/>
              </a:rPr>
              <a:t>No cesareo</a:t>
            </a:r>
          </a:p>
          <a:p>
            <a:r>
              <a:rPr lang="it-IT">
                <a:latin typeface="Calibri" pitchFamily="34" charset="0"/>
              </a:rPr>
              <a:t>OK allattamento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0" descr="https://encrypted-tbn2.gstatic.com/images?q=tbn:ANd9GcRsZllo_8qE8kqrVGGsRQn56N6wtheTT0Ul0x5t8l2fVppYlIXKsQ"/>
          <p:cNvPicPr>
            <a:picLocks noChangeAspect="1" noChangeArrowheads="1"/>
          </p:cNvPicPr>
          <p:nvPr/>
        </p:nvPicPr>
        <p:blipFill>
          <a:blip r:embed="rId3"/>
          <a:srcRect/>
          <a:stretch>
            <a:fillRect/>
          </a:stretch>
        </p:blipFill>
        <p:spPr bwMode="auto">
          <a:xfrm>
            <a:off x="0" y="-85725"/>
            <a:ext cx="1042988" cy="871538"/>
          </a:xfrm>
          <a:prstGeom prst="rect">
            <a:avLst/>
          </a:prstGeom>
          <a:noFill/>
          <a:ln w="9525">
            <a:noFill/>
            <a:miter lim="800000"/>
            <a:headEnd/>
            <a:tailEnd/>
          </a:ln>
        </p:spPr>
      </p:pic>
      <p:sp>
        <p:nvSpPr>
          <p:cNvPr id="28674" name="CasellaDiTesto 2"/>
          <p:cNvSpPr txBox="1">
            <a:spLocks noChangeArrowheads="1"/>
          </p:cNvSpPr>
          <p:nvPr/>
        </p:nvSpPr>
        <p:spPr bwMode="auto">
          <a:xfrm>
            <a:off x="1042988" y="149225"/>
            <a:ext cx="887412" cy="400050"/>
          </a:xfrm>
          <a:prstGeom prst="rect">
            <a:avLst/>
          </a:prstGeom>
          <a:noFill/>
          <a:ln w="9525">
            <a:noFill/>
            <a:miter lim="800000"/>
            <a:headEnd/>
            <a:tailEnd/>
          </a:ln>
        </p:spPr>
        <p:txBody>
          <a:bodyPr wrap="none">
            <a:spAutoFit/>
          </a:bodyPr>
          <a:lstStyle/>
          <a:p>
            <a:r>
              <a:rPr lang="it-IT" sz="2000" b="1">
                <a:latin typeface="Calibri" pitchFamily="34" charset="0"/>
              </a:rPr>
              <a:t>sifilide</a:t>
            </a:r>
          </a:p>
        </p:txBody>
      </p:sp>
      <p:pic>
        <p:nvPicPr>
          <p:cNvPr id="28675" name="Picture 3"/>
          <p:cNvPicPr>
            <a:picLocks noChangeAspect="1" noChangeArrowheads="1"/>
          </p:cNvPicPr>
          <p:nvPr/>
        </p:nvPicPr>
        <p:blipFill>
          <a:blip r:embed="rId4"/>
          <a:srcRect/>
          <a:stretch>
            <a:fillRect/>
          </a:stretch>
        </p:blipFill>
        <p:spPr bwMode="auto">
          <a:xfrm>
            <a:off x="522288" y="4040188"/>
            <a:ext cx="5029200" cy="288925"/>
          </a:xfrm>
          <a:prstGeom prst="rect">
            <a:avLst/>
          </a:prstGeom>
          <a:noFill/>
          <a:ln w="9525">
            <a:noFill/>
            <a:miter lim="800000"/>
            <a:headEnd/>
            <a:tailEnd/>
          </a:ln>
        </p:spPr>
      </p:pic>
      <p:graphicFrame>
        <p:nvGraphicFramePr>
          <p:cNvPr id="5" name="Tabella 4"/>
          <p:cNvGraphicFramePr>
            <a:graphicFrameLocks noGrp="1"/>
          </p:cNvGraphicFramePr>
          <p:nvPr/>
        </p:nvGraphicFramePr>
        <p:xfrm>
          <a:off x="328613" y="1852613"/>
          <a:ext cx="6900862" cy="2133599"/>
        </p:xfrm>
        <a:graphic>
          <a:graphicData uri="http://schemas.openxmlformats.org/drawingml/2006/table">
            <a:tbl>
              <a:tblPr firstRow="1" bandRow="1">
                <a:tableStyleId>{10A1B5D5-9B99-4C35-A422-299274C87663}</a:tableStyleId>
              </a:tblPr>
              <a:tblGrid>
                <a:gridCol w="3157537"/>
                <a:gridCol w="2257425"/>
                <a:gridCol w="1485900"/>
              </a:tblGrid>
              <a:tr h="422094">
                <a:tc>
                  <a:txBody>
                    <a:bodyPr/>
                    <a:lstStyle/>
                    <a:p>
                      <a:r>
                        <a:rPr lang="it-IT" sz="1800" dirty="0" err="1" smtClean="0"/>
                        <a:t>Event</a:t>
                      </a:r>
                      <a:endParaRPr lang="it-IT" sz="1800" dirty="0"/>
                    </a:p>
                  </a:txBody>
                  <a:tcPr/>
                </a:tc>
                <a:tc>
                  <a:txBody>
                    <a:bodyPr/>
                    <a:lstStyle/>
                    <a:p>
                      <a:r>
                        <a:rPr lang="it-IT" sz="1800" dirty="0" err="1" smtClean="0"/>
                        <a:t>Untreated</a:t>
                      </a:r>
                      <a:r>
                        <a:rPr lang="it-IT" sz="1800" dirty="0" smtClean="0"/>
                        <a:t> </a:t>
                      </a:r>
                      <a:r>
                        <a:rPr lang="it-IT" sz="1800" dirty="0" err="1" smtClean="0"/>
                        <a:t>infected</a:t>
                      </a:r>
                      <a:r>
                        <a:rPr lang="it-IT" sz="1800" dirty="0" smtClean="0"/>
                        <a:t> </a:t>
                      </a:r>
                      <a:endParaRPr lang="it-IT" sz="1800" dirty="0"/>
                    </a:p>
                  </a:txBody>
                  <a:tcPr/>
                </a:tc>
                <a:tc>
                  <a:txBody>
                    <a:bodyPr/>
                    <a:lstStyle/>
                    <a:p>
                      <a:r>
                        <a:rPr lang="it-IT" sz="1800" dirty="0" err="1" smtClean="0"/>
                        <a:t>Uninfected</a:t>
                      </a:r>
                      <a:r>
                        <a:rPr lang="it-IT" sz="1800" dirty="0" smtClean="0"/>
                        <a:t> </a:t>
                      </a:r>
                      <a:endParaRPr lang="it-IT" sz="1800" dirty="0"/>
                    </a:p>
                  </a:txBody>
                  <a:tcPr/>
                </a:tc>
              </a:tr>
              <a:tr h="445223">
                <a:tc>
                  <a:txBody>
                    <a:bodyPr/>
                    <a:lstStyle/>
                    <a:p>
                      <a:r>
                        <a:rPr lang="it-IT" sz="1800" dirty="0" err="1" smtClean="0"/>
                        <a:t>Stillbirth</a:t>
                      </a:r>
                      <a:r>
                        <a:rPr lang="it-IT" sz="1800" baseline="0" dirty="0" smtClean="0"/>
                        <a:t> and </a:t>
                      </a:r>
                      <a:r>
                        <a:rPr lang="it-IT" sz="1800" baseline="0" dirty="0" err="1" smtClean="0"/>
                        <a:t>fetal</a:t>
                      </a:r>
                      <a:r>
                        <a:rPr lang="it-IT" sz="1800" baseline="0" dirty="0" smtClean="0"/>
                        <a:t> loss</a:t>
                      </a:r>
                      <a:endParaRPr lang="it-IT" sz="1800" dirty="0"/>
                    </a:p>
                  </a:txBody>
                  <a:tcPr/>
                </a:tc>
                <a:tc>
                  <a:txBody>
                    <a:bodyPr/>
                    <a:lstStyle/>
                    <a:p>
                      <a:r>
                        <a:rPr lang="it-IT" sz="1800" dirty="0" smtClean="0"/>
                        <a:t>25.6% (18.5-34.2)</a:t>
                      </a:r>
                      <a:endParaRPr lang="it-IT" sz="1800" dirty="0"/>
                    </a:p>
                  </a:txBody>
                  <a:tcPr/>
                </a:tc>
                <a:tc>
                  <a:txBody>
                    <a:bodyPr/>
                    <a:lstStyle/>
                    <a:p>
                      <a:r>
                        <a:rPr lang="it-IT" sz="1800" dirty="0" smtClean="0"/>
                        <a:t>4.6% (3-7.1)</a:t>
                      </a:r>
                      <a:endParaRPr lang="it-IT" sz="1800" dirty="0"/>
                    </a:p>
                  </a:txBody>
                  <a:tcPr/>
                </a:tc>
              </a:tr>
              <a:tr h="422094">
                <a:tc>
                  <a:txBody>
                    <a:bodyPr/>
                    <a:lstStyle/>
                    <a:p>
                      <a:r>
                        <a:rPr lang="it-IT" sz="1800" dirty="0" err="1" smtClean="0"/>
                        <a:t>Neonatal</a:t>
                      </a:r>
                      <a:r>
                        <a:rPr lang="it-IT" sz="1800" dirty="0" smtClean="0"/>
                        <a:t> </a:t>
                      </a:r>
                      <a:r>
                        <a:rPr lang="it-IT" sz="1800" dirty="0" err="1" smtClean="0"/>
                        <a:t>death</a:t>
                      </a:r>
                      <a:endParaRPr lang="it-IT" sz="1800" dirty="0"/>
                    </a:p>
                  </a:txBody>
                  <a:tcPr/>
                </a:tc>
                <a:tc>
                  <a:txBody>
                    <a:bodyPr/>
                    <a:lstStyle/>
                    <a:p>
                      <a:r>
                        <a:rPr lang="it-IT" sz="1800" dirty="0" smtClean="0"/>
                        <a:t>12.3% (9.3-16.2)</a:t>
                      </a:r>
                      <a:endParaRPr lang="it-IT" sz="1800" dirty="0"/>
                    </a:p>
                  </a:txBody>
                  <a:tcPr/>
                </a:tc>
                <a:tc>
                  <a:txBody>
                    <a:bodyPr/>
                    <a:lstStyle/>
                    <a:p>
                      <a:r>
                        <a:rPr lang="it-IT" sz="1800" dirty="0" smtClean="0"/>
                        <a:t>3% (2.1-4.3)</a:t>
                      </a:r>
                      <a:endParaRPr lang="it-IT" sz="1800" dirty="0"/>
                    </a:p>
                  </a:txBody>
                  <a:tcPr/>
                </a:tc>
              </a:tr>
              <a:tr h="422094">
                <a:tc>
                  <a:txBody>
                    <a:bodyPr/>
                    <a:lstStyle/>
                    <a:p>
                      <a:r>
                        <a:rPr lang="it-IT" sz="1800" dirty="0" err="1" smtClean="0"/>
                        <a:t>Prematurity</a:t>
                      </a:r>
                      <a:r>
                        <a:rPr lang="it-IT" sz="1800" dirty="0" smtClean="0"/>
                        <a:t> or low birth </a:t>
                      </a:r>
                      <a:r>
                        <a:rPr lang="it-IT" sz="1800" dirty="0" err="1" smtClean="0"/>
                        <a:t>weight</a:t>
                      </a:r>
                      <a:endParaRPr lang="it-IT" sz="1800" dirty="0"/>
                    </a:p>
                  </a:txBody>
                  <a:tcPr/>
                </a:tc>
                <a:tc>
                  <a:txBody>
                    <a:bodyPr/>
                    <a:lstStyle/>
                    <a:p>
                      <a:r>
                        <a:rPr lang="it-IT" sz="1800" dirty="0" smtClean="0"/>
                        <a:t>12.1 (3.9-31.8)</a:t>
                      </a:r>
                      <a:endParaRPr lang="it-IT" sz="1800" dirty="0"/>
                    </a:p>
                  </a:txBody>
                  <a:tcPr/>
                </a:tc>
                <a:tc>
                  <a:txBody>
                    <a:bodyPr/>
                    <a:lstStyle/>
                    <a:p>
                      <a:r>
                        <a:rPr lang="it-IT" sz="1800" dirty="0" smtClean="0"/>
                        <a:t>6.3%</a:t>
                      </a:r>
                      <a:r>
                        <a:rPr lang="it-IT" sz="1800" baseline="0" dirty="0" smtClean="0"/>
                        <a:t> (3.5-11)</a:t>
                      </a:r>
                      <a:endParaRPr lang="it-IT" sz="1800" dirty="0"/>
                    </a:p>
                  </a:txBody>
                  <a:tcPr/>
                </a:tc>
              </a:tr>
              <a:tr h="422094">
                <a:tc>
                  <a:txBody>
                    <a:bodyPr/>
                    <a:lstStyle/>
                    <a:p>
                      <a:r>
                        <a:rPr lang="it-IT" sz="1800" dirty="0" err="1" smtClean="0"/>
                        <a:t>Clinical</a:t>
                      </a:r>
                      <a:r>
                        <a:rPr lang="it-IT" sz="1800" dirty="0" smtClean="0"/>
                        <a:t> </a:t>
                      </a:r>
                      <a:r>
                        <a:rPr lang="it-IT" sz="1800" dirty="0" err="1" smtClean="0"/>
                        <a:t>evidence</a:t>
                      </a:r>
                      <a:r>
                        <a:rPr lang="it-IT" sz="1800" dirty="0" smtClean="0"/>
                        <a:t> </a:t>
                      </a:r>
                      <a:r>
                        <a:rPr lang="it-IT" sz="1800" dirty="0" err="1" smtClean="0"/>
                        <a:t>of</a:t>
                      </a:r>
                      <a:r>
                        <a:rPr lang="it-IT" sz="1800" dirty="0" smtClean="0"/>
                        <a:t> </a:t>
                      </a:r>
                      <a:r>
                        <a:rPr lang="it-IT" sz="1800" dirty="0" err="1" smtClean="0"/>
                        <a:t>syphilis</a:t>
                      </a:r>
                      <a:endParaRPr lang="it-IT" sz="1800" dirty="0"/>
                    </a:p>
                  </a:txBody>
                  <a:tcPr/>
                </a:tc>
                <a:tc>
                  <a:txBody>
                    <a:bodyPr/>
                    <a:lstStyle/>
                    <a:p>
                      <a:r>
                        <a:rPr lang="it-IT" sz="1800" dirty="0" smtClean="0"/>
                        <a:t>15.5%</a:t>
                      </a:r>
                      <a:r>
                        <a:rPr lang="it-IT" sz="1800" baseline="0" dirty="0" smtClean="0"/>
                        <a:t> (7.5-29)</a:t>
                      </a:r>
                      <a:endParaRPr lang="it-IT" sz="1800" dirty="0"/>
                    </a:p>
                  </a:txBody>
                  <a:tcPr/>
                </a:tc>
                <a:tc>
                  <a:txBody>
                    <a:bodyPr/>
                    <a:lstStyle/>
                    <a:p>
                      <a:r>
                        <a:rPr lang="it-IT" sz="1800" dirty="0" smtClean="0"/>
                        <a:t>NA</a:t>
                      </a:r>
                      <a:endParaRPr lang="it-IT" sz="1800" dirty="0"/>
                    </a:p>
                  </a:txBody>
                  <a:tcPr/>
                </a:tc>
              </a:tr>
            </a:tbl>
          </a:graphicData>
        </a:graphic>
      </p:graphicFrame>
      <p:graphicFrame>
        <p:nvGraphicFramePr>
          <p:cNvPr id="6" name="Tabella 5"/>
          <p:cNvGraphicFramePr>
            <a:graphicFrameLocks noGrp="1"/>
          </p:cNvGraphicFramePr>
          <p:nvPr/>
        </p:nvGraphicFramePr>
        <p:xfrm>
          <a:off x="201613" y="4586288"/>
          <a:ext cx="6137564" cy="2125485"/>
        </p:xfrm>
        <a:graphic>
          <a:graphicData uri="http://schemas.openxmlformats.org/drawingml/2006/table">
            <a:tbl>
              <a:tblPr firstRow="1" bandRow="1">
                <a:tableStyleId>{9DCAF9ED-07DC-4A11-8D7F-57B35C25682E}</a:tableStyleId>
              </a:tblPr>
              <a:tblGrid>
                <a:gridCol w="1233054"/>
                <a:gridCol w="1620982"/>
                <a:gridCol w="706582"/>
                <a:gridCol w="2576946"/>
              </a:tblGrid>
              <a:tr h="242251">
                <a:tc>
                  <a:txBody>
                    <a:bodyPr/>
                    <a:lstStyle/>
                    <a:p>
                      <a:r>
                        <a:rPr lang="it-IT" sz="1800" dirty="0" err="1" smtClean="0"/>
                        <a:t>Country</a:t>
                      </a:r>
                      <a:endParaRPr lang="it-IT" sz="1800" dirty="0"/>
                    </a:p>
                  </a:txBody>
                  <a:tcPr marT="45717" marB="45717"/>
                </a:tc>
                <a:tc>
                  <a:txBody>
                    <a:bodyPr/>
                    <a:lstStyle/>
                    <a:p>
                      <a:r>
                        <a:rPr lang="it-IT" sz="1800" dirty="0" err="1" smtClean="0"/>
                        <a:t>Prevalence</a:t>
                      </a:r>
                      <a:r>
                        <a:rPr lang="it-IT" sz="1800" dirty="0" smtClean="0"/>
                        <a:t> (%)</a:t>
                      </a:r>
                      <a:endParaRPr lang="it-IT" sz="1800" dirty="0"/>
                    </a:p>
                  </a:txBody>
                  <a:tcPr marT="45717" marB="45717"/>
                </a:tc>
                <a:tc>
                  <a:txBody>
                    <a:bodyPr/>
                    <a:lstStyle/>
                    <a:p>
                      <a:r>
                        <a:rPr lang="it-IT" sz="1800" dirty="0" err="1" smtClean="0"/>
                        <a:t>year</a:t>
                      </a:r>
                      <a:endParaRPr lang="it-IT" sz="1800" dirty="0"/>
                    </a:p>
                  </a:txBody>
                  <a:tcPr marT="45717" marB="45717"/>
                </a:tc>
                <a:tc>
                  <a:txBody>
                    <a:bodyPr/>
                    <a:lstStyle/>
                    <a:p>
                      <a:r>
                        <a:rPr lang="it-IT" sz="1800" dirty="0" smtClean="0"/>
                        <a:t>source</a:t>
                      </a:r>
                    </a:p>
                  </a:txBody>
                  <a:tcPr marT="45717" marB="45717"/>
                </a:tc>
              </a:tr>
              <a:tr h="423917">
                <a:tc>
                  <a:txBody>
                    <a:bodyPr/>
                    <a:lstStyle/>
                    <a:p>
                      <a:r>
                        <a:rPr lang="it-IT" sz="1800" b="1" dirty="0" smtClean="0"/>
                        <a:t>UK</a:t>
                      </a:r>
                      <a:endParaRPr lang="it-IT" sz="1800" b="1" dirty="0"/>
                    </a:p>
                  </a:txBody>
                  <a:tcPr marT="45717" marB="45717"/>
                </a:tc>
                <a:tc>
                  <a:txBody>
                    <a:bodyPr/>
                    <a:lstStyle/>
                    <a:p>
                      <a:pPr algn="ctr"/>
                      <a:r>
                        <a:rPr lang="it-IT" sz="1800" b="1" dirty="0" smtClean="0"/>
                        <a:t>0.44</a:t>
                      </a:r>
                      <a:r>
                        <a:rPr lang="it-IT" sz="1800" b="1" baseline="0" dirty="0" smtClean="0"/>
                        <a:t> </a:t>
                      </a:r>
                      <a:endParaRPr lang="it-IT" sz="1800" b="1" dirty="0"/>
                    </a:p>
                  </a:txBody>
                  <a:tcPr marT="45717" marB="45717"/>
                </a:tc>
                <a:tc>
                  <a:txBody>
                    <a:bodyPr/>
                    <a:lstStyle/>
                    <a:p>
                      <a:r>
                        <a:rPr lang="it-IT" sz="1800" dirty="0" smtClean="0"/>
                        <a:t>2007</a:t>
                      </a:r>
                      <a:endParaRPr lang="it-IT" sz="1800" dirty="0"/>
                    </a:p>
                  </a:txBody>
                  <a:tcPr marT="45717" marB="45717"/>
                </a:tc>
                <a:tc>
                  <a:txBody>
                    <a:bodyPr/>
                    <a:lstStyle/>
                    <a:p>
                      <a:r>
                        <a:rPr lang="it-IT" sz="1800" dirty="0" smtClean="0"/>
                        <a:t>Euro </a:t>
                      </a:r>
                      <a:r>
                        <a:rPr lang="it-IT" sz="1800" dirty="0" err="1" smtClean="0"/>
                        <a:t>Surveill</a:t>
                      </a:r>
                      <a:r>
                        <a:rPr lang="it-IT" sz="1800" baseline="0" dirty="0" smtClean="0"/>
                        <a:t> 2009</a:t>
                      </a:r>
                      <a:endParaRPr lang="it-IT" sz="1800" dirty="0"/>
                    </a:p>
                  </a:txBody>
                  <a:tcPr marT="45717" marB="45717"/>
                </a:tc>
              </a:tr>
              <a:tr h="487980">
                <a:tc>
                  <a:txBody>
                    <a:bodyPr/>
                    <a:lstStyle/>
                    <a:p>
                      <a:r>
                        <a:rPr lang="it-IT" sz="1800" b="1" dirty="0" smtClean="0"/>
                        <a:t>Italy</a:t>
                      </a:r>
                      <a:endParaRPr lang="it-IT" sz="1800" b="1" dirty="0"/>
                    </a:p>
                  </a:txBody>
                  <a:tcPr marT="45717" marB="45717"/>
                </a:tc>
                <a:tc>
                  <a:txBody>
                    <a:bodyPr/>
                    <a:lstStyle/>
                    <a:p>
                      <a:pPr algn="ctr"/>
                      <a:r>
                        <a:rPr lang="it-IT" sz="1800" b="1" dirty="0" smtClean="0"/>
                        <a:t>0.49</a:t>
                      </a:r>
                      <a:endParaRPr lang="it-IT" sz="1800" b="1" dirty="0"/>
                    </a:p>
                  </a:txBody>
                  <a:tcPr marT="45717" marB="45717"/>
                </a:tc>
                <a:tc>
                  <a:txBody>
                    <a:bodyPr/>
                    <a:lstStyle/>
                    <a:p>
                      <a:r>
                        <a:rPr lang="it-IT" sz="1800" dirty="0" smtClean="0"/>
                        <a:t>2007</a:t>
                      </a:r>
                      <a:endParaRPr lang="it-IT" sz="1800" dirty="0"/>
                    </a:p>
                  </a:txBody>
                  <a:tcPr marT="45717" marB="45717"/>
                </a:tc>
                <a:tc>
                  <a:txBody>
                    <a:bodyPr/>
                    <a:lstStyle/>
                    <a:p>
                      <a:r>
                        <a:rPr lang="it-IT" sz="1800" dirty="0" err="1" smtClean="0"/>
                        <a:t>Clin</a:t>
                      </a:r>
                      <a:r>
                        <a:rPr lang="it-IT" sz="1800" dirty="0" smtClean="0"/>
                        <a:t> </a:t>
                      </a:r>
                      <a:r>
                        <a:rPr lang="it-IT" sz="1800" dirty="0" err="1" smtClean="0"/>
                        <a:t>Microbiol</a:t>
                      </a:r>
                      <a:r>
                        <a:rPr lang="it-IT" sz="1800" dirty="0" smtClean="0"/>
                        <a:t> </a:t>
                      </a:r>
                      <a:r>
                        <a:rPr lang="it-IT" sz="1800" dirty="0" err="1" smtClean="0"/>
                        <a:t>Infect</a:t>
                      </a:r>
                      <a:r>
                        <a:rPr lang="it-IT" sz="1800" dirty="0" smtClean="0"/>
                        <a:t> 2008</a:t>
                      </a:r>
                      <a:endParaRPr lang="it-IT" sz="1800" dirty="0"/>
                    </a:p>
                  </a:txBody>
                  <a:tcPr marT="45717" marB="45717"/>
                </a:tc>
              </a:tr>
              <a:tr h="423917">
                <a:tc>
                  <a:txBody>
                    <a:bodyPr/>
                    <a:lstStyle/>
                    <a:p>
                      <a:r>
                        <a:rPr lang="it-IT" sz="1800" b="1" dirty="0" err="1" smtClean="0"/>
                        <a:t>Poland</a:t>
                      </a:r>
                      <a:endParaRPr lang="it-IT" sz="1800" b="1" dirty="0"/>
                    </a:p>
                  </a:txBody>
                  <a:tcPr marT="45717" marB="45717"/>
                </a:tc>
                <a:tc>
                  <a:txBody>
                    <a:bodyPr/>
                    <a:lstStyle/>
                    <a:p>
                      <a:pPr algn="ctr"/>
                      <a:r>
                        <a:rPr lang="it-IT" sz="1800" b="1" dirty="0" smtClean="0"/>
                        <a:t>0.16</a:t>
                      </a:r>
                      <a:endParaRPr lang="it-IT" sz="1800" b="1" dirty="0"/>
                    </a:p>
                  </a:txBody>
                  <a:tcPr marT="45717" marB="45717"/>
                </a:tc>
                <a:tc>
                  <a:txBody>
                    <a:bodyPr/>
                    <a:lstStyle/>
                    <a:p>
                      <a:r>
                        <a:rPr lang="it-IT" sz="1800" dirty="0" smtClean="0"/>
                        <a:t>2003</a:t>
                      </a:r>
                      <a:endParaRPr lang="it-IT" sz="1800" dirty="0"/>
                    </a:p>
                  </a:txBody>
                  <a:tcPr marT="45717" marB="45717"/>
                </a:tc>
                <a:tc>
                  <a:txBody>
                    <a:bodyPr/>
                    <a:lstStyle/>
                    <a:p>
                      <a:r>
                        <a:rPr lang="it-IT" sz="1800" baseline="0" dirty="0" smtClean="0"/>
                        <a:t>Euro </a:t>
                      </a:r>
                      <a:r>
                        <a:rPr lang="it-IT" sz="1800" baseline="0" dirty="0" err="1" smtClean="0"/>
                        <a:t>Surveill</a:t>
                      </a:r>
                      <a:r>
                        <a:rPr lang="it-IT" sz="1800" baseline="0" dirty="0" smtClean="0"/>
                        <a:t> 2005</a:t>
                      </a:r>
                      <a:endParaRPr lang="it-IT" sz="1800" dirty="0"/>
                    </a:p>
                  </a:txBody>
                  <a:tcPr marT="45717" marB="45717"/>
                </a:tc>
              </a:tr>
              <a:tr h="423917">
                <a:tc>
                  <a:txBody>
                    <a:bodyPr/>
                    <a:lstStyle/>
                    <a:p>
                      <a:r>
                        <a:rPr lang="it-IT" sz="1800" b="1" dirty="0" err="1" smtClean="0"/>
                        <a:t>Czech</a:t>
                      </a:r>
                      <a:r>
                        <a:rPr lang="it-IT" sz="1800" b="1" dirty="0" smtClean="0"/>
                        <a:t> Rep.</a:t>
                      </a:r>
                      <a:endParaRPr lang="it-IT" sz="1800" b="1" dirty="0"/>
                    </a:p>
                  </a:txBody>
                  <a:tcPr marT="45717" marB="45717"/>
                </a:tc>
                <a:tc>
                  <a:txBody>
                    <a:bodyPr/>
                    <a:lstStyle/>
                    <a:p>
                      <a:pPr algn="ctr"/>
                      <a:r>
                        <a:rPr lang="it-IT" sz="1800" b="1" dirty="0" smtClean="0"/>
                        <a:t>0.16</a:t>
                      </a:r>
                      <a:endParaRPr lang="it-IT" sz="1800" b="1" dirty="0"/>
                    </a:p>
                  </a:txBody>
                  <a:tcPr marT="45717" marB="45717"/>
                </a:tc>
                <a:tc>
                  <a:txBody>
                    <a:bodyPr/>
                    <a:lstStyle/>
                    <a:p>
                      <a:r>
                        <a:rPr lang="it-IT" sz="1800" dirty="0" smtClean="0"/>
                        <a:t>2001</a:t>
                      </a:r>
                      <a:endParaRPr lang="it-IT" sz="1800" dirty="0"/>
                    </a:p>
                  </a:txBody>
                  <a:tcPr marT="45717" marB="45717"/>
                </a:tc>
                <a:tc>
                  <a:txBody>
                    <a:bodyPr/>
                    <a:lstStyle/>
                    <a:p>
                      <a:r>
                        <a:rPr lang="it-IT" sz="1800" baseline="0" dirty="0" smtClean="0"/>
                        <a:t>Euro </a:t>
                      </a:r>
                      <a:r>
                        <a:rPr lang="it-IT" sz="1800" baseline="0" dirty="0" err="1" smtClean="0"/>
                        <a:t>Surveill</a:t>
                      </a:r>
                      <a:r>
                        <a:rPr lang="it-IT" sz="1800" baseline="0" dirty="0" smtClean="0"/>
                        <a:t> 2004</a:t>
                      </a:r>
                      <a:endParaRPr lang="it-IT" sz="1800" dirty="0"/>
                    </a:p>
                  </a:txBody>
                  <a:tcPr marT="45717" marB="45717"/>
                </a:tc>
              </a:tr>
            </a:tbl>
          </a:graphicData>
        </a:graphic>
      </p:graphicFrame>
      <p:sp>
        <p:nvSpPr>
          <p:cNvPr id="28729" name="Rettangolo 7"/>
          <p:cNvSpPr>
            <a:spLocks noChangeArrowheads="1"/>
          </p:cNvSpPr>
          <p:nvPr/>
        </p:nvSpPr>
        <p:spPr bwMode="auto">
          <a:xfrm>
            <a:off x="6696075" y="6153150"/>
            <a:ext cx="5476875" cy="369888"/>
          </a:xfrm>
          <a:prstGeom prst="rect">
            <a:avLst/>
          </a:prstGeom>
          <a:noFill/>
          <a:ln w="9525">
            <a:noFill/>
            <a:miter lim="800000"/>
            <a:headEnd/>
            <a:tailEnd/>
          </a:ln>
        </p:spPr>
        <p:txBody>
          <a:bodyPr wrap="none">
            <a:spAutoFit/>
          </a:bodyPr>
          <a:lstStyle/>
          <a:p>
            <a:r>
              <a:rPr lang="it-IT" altLang="it-IT">
                <a:latin typeface="Calibri" pitchFamily="34" charset="0"/>
              </a:rPr>
              <a:t>Arch Dis Child Fetal Neonatal Ed. 2012 May;97(3):F211-3</a:t>
            </a:r>
            <a:endParaRPr lang="it-IT">
              <a:latin typeface="Calibri" pitchFamily="34" charset="0"/>
            </a:endParaRPr>
          </a:p>
        </p:txBody>
      </p:sp>
      <p:sp>
        <p:nvSpPr>
          <p:cNvPr id="28730" name="CasellaDiTesto 8"/>
          <p:cNvSpPr txBox="1">
            <a:spLocks noChangeArrowheads="1"/>
          </p:cNvSpPr>
          <p:nvPr/>
        </p:nvSpPr>
        <p:spPr bwMode="auto">
          <a:xfrm>
            <a:off x="6426200" y="5008563"/>
            <a:ext cx="5273675" cy="1200150"/>
          </a:xfrm>
          <a:prstGeom prst="rect">
            <a:avLst/>
          </a:prstGeom>
          <a:noFill/>
          <a:ln w="9525">
            <a:noFill/>
            <a:miter lim="800000"/>
            <a:headEnd/>
            <a:tailEnd/>
          </a:ln>
        </p:spPr>
        <p:txBody>
          <a:bodyPr>
            <a:spAutoFit/>
          </a:bodyPr>
          <a:lstStyle/>
          <a:p>
            <a:r>
              <a:rPr lang="it-IT">
                <a:latin typeface="Calibri" pitchFamily="34" charset="0"/>
              </a:rPr>
              <a:t>0.17% sieroprevalenza tra gravide</a:t>
            </a:r>
          </a:p>
          <a:p>
            <a:r>
              <a:rPr lang="it-IT">
                <a:latin typeface="Calibri" pitchFamily="34" charset="0"/>
              </a:rPr>
              <a:t>Incidenza di CS 20/100.000 nati</a:t>
            </a:r>
          </a:p>
          <a:p>
            <a:r>
              <a:rPr lang="it-IT">
                <a:latin typeface="Calibri" pitchFamily="34" charset="0"/>
              </a:rPr>
              <a:t>A maggior rischio nati da madri giovani, senza antenatal screening, senza trattamento</a:t>
            </a:r>
          </a:p>
        </p:txBody>
      </p:sp>
      <p:sp>
        <p:nvSpPr>
          <p:cNvPr id="28731" name="CasellaDiTesto 9"/>
          <p:cNvSpPr txBox="1">
            <a:spLocks noChangeArrowheads="1"/>
          </p:cNvSpPr>
          <p:nvPr/>
        </p:nvSpPr>
        <p:spPr bwMode="auto">
          <a:xfrm>
            <a:off x="8478838" y="863600"/>
            <a:ext cx="3441700" cy="369888"/>
          </a:xfrm>
          <a:prstGeom prst="rect">
            <a:avLst/>
          </a:prstGeom>
          <a:noFill/>
          <a:ln w="9525">
            <a:noFill/>
            <a:miter lim="800000"/>
            <a:headEnd/>
            <a:tailEnd/>
          </a:ln>
        </p:spPr>
        <p:txBody>
          <a:bodyPr wrap="none">
            <a:spAutoFit/>
          </a:bodyPr>
          <a:lstStyle/>
          <a:p>
            <a:r>
              <a:rPr lang="it-IT">
                <a:latin typeface="Calibri" pitchFamily="34" charset="0"/>
              </a:rPr>
              <a:t>IUSTI, WHO raccomandazioni 2008</a:t>
            </a:r>
          </a:p>
        </p:txBody>
      </p:sp>
      <p:sp>
        <p:nvSpPr>
          <p:cNvPr id="28732" name="CasellaDiTesto 10"/>
          <p:cNvSpPr txBox="1">
            <a:spLocks noChangeArrowheads="1"/>
          </p:cNvSpPr>
          <p:nvPr/>
        </p:nvSpPr>
        <p:spPr bwMode="auto">
          <a:xfrm>
            <a:off x="2008188" y="473075"/>
            <a:ext cx="2967037" cy="369888"/>
          </a:xfrm>
          <a:prstGeom prst="rect">
            <a:avLst/>
          </a:prstGeom>
          <a:noFill/>
          <a:ln w="9525">
            <a:noFill/>
            <a:miter lim="800000"/>
            <a:headEnd/>
            <a:tailEnd/>
          </a:ln>
        </p:spPr>
        <p:txBody>
          <a:bodyPr wrap="none">
            <a:spAutoFit/>
          </a:bodyPr>
          <a:lstStyle/>
          <a:p>
            <a:r>
              <a:rPr lang="it-IT">
                <a:latin typeface="Calibri" pitchFamily="34" charset="0"/>
              </a:rPr>
              <a:t>test treponemico (EIA, TPHA) </a:t>
            </a:r>
          </a:p>
        </p:txBody>
      </p:sp>
      <p:cxnSp>
        <p:nvCxnSpPr>
          <p:cNvPr id="13" name="Connettore 2 12"/>
          <p:cNvCxnSpPr>
            <a:stCxn id="28732" idx="3"/>
          </p:cNvCxnSpPr>
          <p:nvPr/>
        </p:nvCxnSpPr>
        <p:spPr>
          <a:xfrm>
            <a:off x="4975225" y="658813"/>
            <a:ext cx="576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734" name="CasellaDiTesto 13"/>
          <p:cNvSpPr txBox="1">
            <a:spLocks noChangeArrowheads="1"/>
          </p:cNvSpPr>
          <p:nvPr/>
        </p:nvSpPr>
        <p:spPr bwMode="auto">
          <a:xfrm>
            <a:off x="5551488" y="493713"/>
            <a:ext cx="2044700" cy="369887"/>
          </a:xfrm>
          <a:prstGeom prst="rect">
            <a:avLst/>
          </a:prstGeom>
          <a:noFill/>
          <a:ln w="9525">
            <a:noFill/>
            <a:miter lim="800000"/>
            <a:headEnd/>
            <a:tailEnd/>
          </a:ln>
        </p:spPr>
        <p:txBody>
          <a:bodyPr wrap="none">
            <a:spAutoFit/>
          </a:bodyPr>
          <a:lstStyle/>
          <a:p>
            <a:r>
              <a:rPr lang="it-IT">
                <a:latin typeface="Calibri" pitchFamily="34" charset="0"/>
              </a:rPr>
              <a:t>2° test treponemico</a:t>
            </a:r>
          </a:p>
        </p:txBody>
      </p:sp>
      <p:cxnSp>
        <p:nvCxnSpPr>
          <p:cNvPr id="18" name="Connettore 2 17"/>
          <p:cNvCxnSpPr>
            <a:stCxn id="28734" idx="3"/>
          </p:cNvCxnSpPr>
          <p:nvPr/>
        </p:nvCxnSpPr>
        <p:spPr>
          <a:xfrm>
            <a:off x="7596188" y="679450"/>
            <a:ext cx="8826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736" name="CasellaDiTesto 18"/>
          <p:cNvSpPr txBox="1">
            <a:spLocks noChangeArrowheads="1"/>
          </p:cNvSpPr>
          <p:nvPr/>
        </p:nvSpPr>
        <p:spPr bwMode="auto">
          <a:xfrm>
            <a:off x="8499475" y="493713"/>
            <a:ext cx="2085975" cy="369887"/>
          </a:xfrm>
          <a:prstGeom prst="rect">
            <a:avLst/>
          </a:prstGeom>
          <a:noFill/>
          <a:ln w="9525">
            <a:noFill/>
            <a:miter lim="800000"/>
            <a:headEnd/>
            <a:tailEnd/>
          </a:ln>
        </p:spPr>
        <p:txBody>
          <a:bodyPr wrap="none">
            <a:spAutoFit/>
          </a:bodyPr>
          <a:lstStyle/>
          <a:p>
            <a:r>
              <a:rPr lang="it-IT">
                <a:latin typeface="Calibri" pitchFamily="34" charset="0"/>
              </a:rPr>
              <a:t>RPR/VDRL con titolo</a:t>
            </a:r>
          </a:p>
        </p:txBody>
      </p:sp>
      <p:sp>
        <p:nvSpPr>
          <p:cNvPr id="28737" name="CasellaDiTesto 19"/>
          <p:cNvSpPr txBox="1">
            <a:spLocks noChangeArrowheads="1"/>
          </p:cNvSpPr>
          <p:nvPr/>
        </p:nvSpPr>
        <p:spPr bwMode="auto">
          <a:xfrm>
            <a:off x="7694613" y="1454150"/>
            <a:ext cx="4478337" cy="862013"/>
          </a:xfrm>
          <a:prstGeom prst="rect">
            <a:avLst/>
          </a:prstGeom>
          <a:noFill/>
          <a:ln w="9525">
            <a:noFill/>
            <a:miter lim="800000"/>
            <a:headEnd/>
            <a:tailEnd/>
          </a:ln>
        </p:spPr>
        <p:txBody>
          <a:bodyPr>
            <a:spAutoFit/>
          </a:bodyPr>
          <a:lstStyle/>
          <a:p>
            <a:r>
              <a:rPr lang="it-IT">
                <a:latin typeface="Calibri" pitchFamily="34" charset="0"/>
              </a:rPr>
              <a:t>Trattamento con benzatin penicillina i.m.</a:t>
            </a:r>
          </a:p>
          <a:p>
            <a:r>
              <a:rPr lang="it-IT" sz="1600">
                <a:latin typeface="Calibri" pitchFamily="34" charset="0"/>
              </a:rPr>
              <a:t>(se non già documentatatmente trattate con successo e non reinfezione) (andamento VDRL/RPR)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magine 1"/>
          <p:cNvPicPr>
            <a:picLocks noChangeAspect="1"/>
          </p:cNvPicPr>
          <p:nvPr/>
        </p:nvPicPr>
        <p:blipFill>
          <a:blip r:embed="rId2"/>
          <a:srcRect/>
          <a:stretch>
            <a:fillRect/>
          </a:stretch>
        </p:blipFill>
        <p:spPr bwMode="auto">
          <a:xfrm>
            <a:off x="1651000" y="403225"/>
            <a:ext cx="8407400" cy="2973388"/>
          </a:xfrm>
          <a:prstGeom prst="rect">
            <a:avLst/>
          </a:prstGeom>
          <a:noFill/>
          <a:ln w="9525">
            <a:noFill/>
            <a:miter lim="800000"/>
            <a:headEnd/>
            <a:tailEnd/>
          </a:ln>
        </p:spPr>
      </p:pic>
      <p:pic>
        <p:nvPicPr>
          <p:cNvPr id="30722" name="Immagine 2"/>
          <p:cNvPicPr>
            <a:picLocks noChangeAspect="1"/>
          </p:cNvPicPr>
          <p:nvPr/>
        </p:nvPicPr>
        <p:blipFill>
          <a:blip r:embed="rId3"/>
          <a:srcRect/>
          <a:stretch>
            <a:fillRect/>
          </a:stretch>
        </p:blipFill>
        <p:spPr bwMode="auto">
          <a:xfrm>
            <a:off x="3346450" y="3757613"/>
            <a:ext cx="5016500" cy="1878012"/>
          </a:xfrm>
          <a:prstGeom prst="rect">
            <a:avLst/>
          </a:prstGeom>
          <a:noFill/>
          <a:ln w="9525">
            <a:noFill/>
            <a:miter lim="800000"/>
            <a:headEnd/>
            <a:tailEnd/>
          </a:ln>
        </p:spPr>
      </p:pic>
      <p:sp>
        <p:nvSpPr>
          <p:cNvPr id="30723" name="Rettangolo 3"/>
          <p:cNvSpPr>
            <a:spLocks noChangeArrowheads="1"/>
          </p:cNvSpPr>
          <p:nvPr/>
        </p:nvSpPr>
        <p:spPr bwMode="auto">
          <a:xfrm>
            <a:off x="6096000" y="6016625"/>
            <a:ext cx="6096000" cy="646113"/>
          </a:xfrm>
          <a:prstGeom prst="rect">
            <a:avLst/>
          </a:prstGeom>
          <a:noFill/>
          <a:ln w="9525">
            <a:noFill/>
            <a:miter lim="800000"/>
            <a:headEnd/>
            <a:tailEnd/>
          </a:ln>
        </p:spPr>
        <p:txBody>
          <a:bodyPr>
            <a:spAutoFit/>
          </a:bodyPr>
          <a:lstStyle/>
          <a:p>
            <a:r>
              <a:rPr lang="it-IT">
                <a:latin typeface="Calibri" pitchFamily="34" charset="0"/>
              </a:rPr>
              <a:t>http://www.amcli.it/1Mail/2Lavoro/DbView/Amcli_Consensus.asp?Action=Consensus&amp;SelfName=Amcli_Consensus.asp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2" descr="http://www.kidrisk.org/images/12061_lores.jpg"/>
          <p:cNvPicPr>
            <a:picLocks noChangeAspect="1" noChangeArrowheads="1"/>
          </p:cNvPicPr>
          <p:nvPr/>
        </p:nvPicPr>
        <p:blipFill>
          <a:blip r:embed="rId3"/>
          <a:srcRect/>
          <a:stretch>
            <a:fillRect/>
          </a:stretch>
        </p:blipFill>
        <p:spPr bwMode="auto">
          <a:xfrm>
            <a:off x="38100" y="17463"/>
            <a:ext cx="1149350" cy="920750"/>
          </a:xfrm>
          <a:prstGeom prst="rect">
            <a:avLst/>
          </a:prstGeom>
          <a:noFill/>
          <a:ln w="9525">
            <a:noFill/>
            <a:miter lim="800000"/>
            <a:headEnd/>
            <a:tailEnd/>
          </a:ln>
        </p:spPr>
      </p:pic>
      <p:sp>
        <p:nvSpPr>
          <p:cNvPr id="31746" name="CasellaDiTesto 17"/>
          <p:cNvSpPr txBox="1">
            <a:spLocks noChangeArrowheads="1"/>
          </p:cNvSpPr>
          <p:nvPr/>
        </p:nvSpPr>
        <p:spPr bwMode="auto">
          <a:xfrm>
            <a:off x="1295400" y="0"/>
            <a:ext cx="1041400" cy="457200"/>
          </a:xfrm>
          <a:prstGeom prst="rect">
            <a:avLst/>
          </a:prstGeom>
          <a:noFill/>
          <a:ln w="9525">
            <a:noFill/>
            <a:miter lim="800000"/>
            <a:headEnd/>
            <a:tailEnd/>
          </a:ln>
        </p:spPr>
        <p:txBody>
          <a:bodyPr wrap="none">
            <a:spAutoFit/>
          </a:bodyPr>
          <a:lstStyle/>
          <a:p>
            <a:r>
              <a:rPr lang="it-IT" sz="2400" b="1">
                <a:latin typeface="Calibri" pitchFamily="34" charset="0"/>
              </a:rPr>
              <a:t>rosolia</a:t>
            </a:r>
          </a:p>
        </p:txBody>
      </p:sp>
      <p:pic>
        <p:nvPicPr>
          <p:cNvPr id="31747" name="Picture 7"/>
          <p:cNvPicPr>
            <a:picLocks noChangeAspect="1" noChangeArrowheads="1"/>
          </p:cNvPicPr>
          <p:nvPr/>
        </p:nvPicPr>
        <p:blipFill>
          <a:blip r:embed="rId4"/>
          <a:srcRect/>
          <a:stretch>
            <a:fillRect/>
          </a:stretch>
        </p:blipFill>
        <p:spPr bwMode="auto">
          <a:xfrm>
            <a:off x="390525" y="1341438"/>
            <a:ext cx="2841625" cy="2863850"/>
          </a:xfrm>
          <a:prstGeom prst="rect">
            <a:avLst/>
          </a:prstGeom>
          <a:noFill/>
          <a:ln w="9525">
            <a:noFill/>
            <a:miter lim="800000"/>
            <a:headEnd/>
            <a:tailEnd/>
          </a:ln>
        </p:spPr>
      </p:pic>
      <p:sp>
        <p:nvSpPr>
          <p:cNvPr id="31748" name="Rectangle 9"/>
          <p:cNvSpPr>
            <a:spLocks noChangeArrowheads="1"/>
          </p:cNvSpPr>
          <p:nvPr/>
        </p:nvSpPr>
        <p:spPr bwMode="auto">
          <a:xfrm>
            <a:off x="0" y="2890838"/>
            <a:ext cx="3638550" cy="274637"/>
          </a:xfrm>
          <a:prstGeom prst="rect">
            <a:avLst/>
          </a:prstGeom>
          <a:noFill/>
          <a:ln w="9525">
            <a:noFill/>
            <a:miter lim="800000"/>
            <a:headEnd/>
            <a:tailEnd/>
          </a:ln>
        </p:spPr>
        <p:txBody>
          <a:bodyPr wrap="none">
            <a:spAutoFit/>
          </a:bodyPr>
          <a:lstStyle/>
          <a:p>
            <a:r>
              <a:rPr lang="it-IT" sz="1200" i="1"/>
              <a:t>Approvato con Intesa Stato-Regioni 23 marzo 2011</a:t>
            </a:r>
          </a:p>
        </p:txBody>
      </p:sp>
      <p:sp>
        <p:nvSpPr>
          <p:cNvPr id="31749" name="Text Box 10"/>
          <p:cNvSpPr txBox="1">
            <a:spLocks noChangeArrowheads="1"/>
          </p:cNvSpPr>
          <p:nvPr/>
        </p:nvSpPr>
        <p:spPr bwMode="auto">
          <a:xfrm>
            <a:off x="2744788" y="68263"/>
            <a:ext cx="9112250" cy="1190625"/>
          </a:xfrm>
          <a:prstGeom prst="rect">
            <a:avLst/>
          </a:prstGeom>
          <a:noFill/>
          <a:ln w="9525">
            <a:noFill/>
            <a:miter lim="800000"/>
            <a:headEnd/>
            <a:tailEnd/>
          </a:ln>
        </p:spPr>
        <p:txBody>
          <a:bodyPr wrap="none">
            <a:spAutoFit/>
          </a:bodyPr>
          <a:lstStyle/>
          <a:p>
            <a:r>
              <a:rPr lang="it-IT"/>
              <a:t>13 novembre 2003 Conf. Stato-Regioni approva</a:t>
            </a:r>
          </a:p>
          <a:p>
            <a:r>
              <a:rPr lang="it-IT"/>
              <a:t>il Piano Nazionale per l’Eliminazione del Morbillo e della Rosolia Congenita (PNEMoRc) </a:t>
            </a:r>
          </a:p>
          <a:p>
            <a:r>
              <a:rPr lang="it-IT"/>
              <a:t>Obiettivo: ridurre e mantenere la incidenza di rosolia congenita a valori</a:t>
            </a:r>
          </a:p>
          <a:p>
            <a:r>
              <a:rPr lang="it-IT"/>
              <a:t>&lt; 1 caso ogni 100.000 nati vivi.</a:t>
            </a:r>
          </a:p>
        </p:txBody>
      </p:sp>
      <p:sp>
        <p:nvSpPr>
          <p:cNvPr id="31750" name="Rectangle 11"/>
          <p:cNvSpPr>
            <a:spLocks noChangeArrowheads="1"/>
          </p:cNvSpPr>
          <p:nvPr/>
        </p:nvSpPr>
        <p:spPr bwMode="auto">
          <a:xfrm>
            <a:off x="474663" y="4321175"/>
            <a:ext cx="2757487" cy="1069975"/>
          </a:xfrm>
          <a:prstGeom prst="rect">
            <a:avLst/>
          </a:prstGeom>
          <a:noFill/>
          <a:ln w="9525">
            <a:noFill/>
            <a:miter lim="800000"/>
            <a:headEnd/>
            <a:tailEnd/>
          </a:ln>
        </p:spPr>
        <p:txBody>
          <a:bodyPr>
            <a:spAutoFit/>
          </a:bodyPr>
          <a:lstStyle/>
          <a:p>
            <a:r>
              <a:rPr lang="it-IT" sz="1600"/>
              <a:t>Ridurre la percentuale di donne in età fertile suscettibili alla rosolia a meno del 5%. </a:t>
            </a:r>
          </a:p>
        </p:txBody>
      </p:sp>
      <p:pic>
        <p:nvPicPr>
          <p:cNvPr id="31751" name="Picture 15" descr="Clicca per ingrandire">
            <a:hlinkClick r:id="rId5" tooltip="Clicca per ingrandire"/>
          </p:cNvPr>
          <p:cNvPicPr>
            <a:picLocks noChangeAspect="1" noChangeArrowheads="1"/>
          </p:cNvPicPr>
          <p:nvPr/>
        </p:nvPicPr>
        <p:blipFill>
          <a:blip r:embed="rId6"/>
          <a:srcRect/>
          <a:stretch>
            <a:fillRect/>
          </a:stretch>
        </p:blipFill>
        <p:spPr bwMode="auto">
          <a:xfrm>
            <a:off x="3078163" y="3995738"/>
            <a:ext cx="5070475" cy="2855912"/>
          </a:xfrm>
          <a:prstGeom prst="rect">
            <a:avLst/>
          </a:prstGeom>
          <a:noFill/>
          <a:ln w="9525">
            <a:noFill/>
            <a:miter lim="800000"/>
            <a:headEnd/>
            <a:tailEnd/>
          </a:ln>
        </p:spPr>
      </p:pic>
      <p:pic>
        <p:nvPicPr>
          <p:cNvPr id="31752" name="Picture 12" descr="fig"/>
          <p:cNvPicPr>
            <a:picLocks noChangeAspect="1" noChangeArrowheads="1"/>
          </p:cNvPicPr>
          <p:nvPr/>
        </p:nvPicPr>
        <p:blipFill>
          <a:blip r:embed="rId7"/>
          <a:srcRect/>
          <a:stretch>
            <a:fillRect/>
          </a:stretch>
        </p:blipFill>
        <p:spPr bwMode="auto">
          <a:xfrm>
            <a:off x="7169150" y="1062038"/>
            <a:ext cx="4789488" cy="3736975"/>
          </a:xfrm>
          <a:prstGeom prst="rect">
            <a:avLst/>
          </a:prstGeom>
          <a:noFill/>
          <a:ln w="9525">
            <a:noFill/>
            <a:miter lim="800000"/>
            <a:headEnd/>
            <a:tailEnd/>
          </a:ln>
        </p:spPr>
      </p:pic>
      <p:sp>
        <p:nvSpPr>
          <p:cNvPr id="31753" name="Rectangle 16"/>
          <p:cNvSpPr>
            <a:spLocks noChangeArrowheads="1"/>
          </p:cNvSpPr>
          <p:nvPr/>
        </p:nvSpPr>
        <p:spPr bwMode="auto">
          <a:xfrm>
            <a:off x="234950" y="6491288"/>
            <a:ext cx="3422650" cy="366712"/>
          </a:xfrm>
          <a:prstGeom prst="rect">
            <a:avLst/>
          </a:prstGeom>
          <a:noFill/>
          <a:ln w="9525">
            <a:noFill/>
            <a:miter lim="800000"/>
            <a:headEnd/>
            <a:tailEnd/>
          </a:ln>
        </p:spPr>
        <p:txBody>
          <a:bodyPr wrap="none" anchor="ctr">
            <a:spAutoFit/>
          </a:bodyPr>
          <a:lstStyle/>
          <a:p>
            <a:r>
              <a:rPr lang="it-IT"/>
              <a:t>Rapporto nazionale Passi 2009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ChangeArrowheads="1"/>
          </p:cNvSpPr>
          <p:nvPr/>
        </p:nvSpPr>
        <p:spPr bwMode="auto">
          <a:xfrm>
            <a:off x="6096000" y="6015038"/>
            <a:ext cx="6096000" cy="885825"/>
          </a:xfrm>
          <a:prstGeom prst="rect">
            <a:avLst/>
          </a:prstGeom>
          <a:noFill/>
          <a:ln w="9525">
            <a:noFill/>
            <a:miter lim="800000"/>
            <a:headEnd/>
            <a:tailEnd/>
          </a:ln>
        </p:spPr>
        <p:txBody>
          <a:bodyPr>
            <a:spAutoFit/>
          </a:bodyPr>
          <a:lstStyle/>
          <a:p>
            <a:r>
              <a:rPr lang="it-IT"/>
              <a:t>Morbillo e Rosolia News</a:t>
            </a:r>
          </a:p>
          <a:p>
            <a:r>
              <a:rPr lang="it-IT" sz="1600" i="1"/>
              <a:t>Rapporto N° 4 - Aprile 2014</a:t>
            </a:r>
          </a:p>
          <a:p>
            <a:r>
              <a:rPr lang="it-IT" sz="1600" i="1"/>
              <a:t>http://www.epicentro.iss.it/problemi/morbillo/bollettino.asp</a:t>
            </a:r>
            <a:r>
              <a:rPr lang="it-IT"/>
              <a:t> </a:t>
            </a:r>
          </a:p>
        </p:txBody>
      </p:sp>
      <p:pic>
        <p:nvPicPr>
          <p:cNvPr id="33794" name="Picture 6"/>
          <p:cNvPicPr>
            <a:picLocks noChangeAspect="1" noChangeArrowheads="1"/>
          </p:cNvPicPr>
          <p:nvPr/>
        </p:nvPicPr>
        <p:blipFill>
          <a:blip r:embed="rId2"/>
          <a:srcRect/>
          <a:stretch>
            <a:fillRect/>
          </a:stretch>
        </p:blipFill>
        <p:spPr bwMode="auto">
          <a:xfrm>
            <a:off x="1524000" y="252413"/>
            <a:ext cx="9164638"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2"/>
          <a:srcRect/>
          <a:stretch>
            <a:fillRect/>
          </a:stretch>
        </p:blipFill>
        <p:spPr bwMode="auto">
          <a:xfrm>
            <a:off x="301625" y="261938"/>
            <a:ext cx="9064625"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4"/>
          <p:cNvSpPr txBox="1">
            <a:spLocks noChangeArrowheads="1"/>
          </p:cNvSpPr>
          <p:nvPr/>
        </p:nvSpPr>
        <p:spPr bwMode="auto">
          <a:xfrm>
            <a:off x="522288" y="631825"/>
            <a:ext cx="3994150" cy="366713"/>
          </a:xfrm>
          <a:prstGeom prst="rect">
            <a:avLst/>
          </a:prstGeom>
          <a:noFill/>
          <a:ln w="28575">
            <a:solidFill>
              <a:schemeClr val="tx1"/>
            </a:solidFill>
            <a:miter lim="800000"/>
            <a:headEnd/>
            <a:tailEnd/>
          </a:ln>
        </p:spPr>
        <p:txBody>
          <a:bodyPr wrap="none">
            <a:spAutoFit/>
          </a:bodyPr>
          <a:lstStyle/>
          <a:p>
            <a:r>
              <a:rPr lang="it-IT" b="1"/>
              <a:t>Utilità dello screening pregravidico</a:t>
            </a:r>
          </a:p>
        </p:txBody>
      </p:sp>
      <p:sp>
        <p:nvSpPr>
          <p:cNvPr id="35846" name="Text Box 6"/>
          <p:cNvSpPr txBox="1">
            <a:spLocks noChangeArrowheads="1"/>
          </p:cNvSpPr>
          <p:nvPr/>
        </p:nvSpPr>
        <p:spPr bwMode="auto">
          <a:xfrm>
            <a:off x="1270000" y="1231900"/>
            <a:ext cx="3538538" cy="1200150"/>
          </a:xfrm>
          <a:prstGeom prst="rect">
            <a:avLst/>
          </a:prstGeom>
          <a:noFill/>
          <a:ln w="28575">
            <a:solidFill>
              <a:schemeClr val="tx1"/>
            </a:solidFill>
            <a:miter lim="800000"/>
            <a:headEnd/>
            <a:tailEnd/>
          </a:ln>
          <a:effectLst/>
        </p:spPr>
        <p:txBody>
          <a:bodyPr wrap="none">
            <a:spAutoFit/>
          </a:bodyPr>
          <a:lstStyle/>
          <a:p>
            <a:pPr marL="285750" indent="-285750">
              <a:buFont typeface="Arial" panose="020B0604020202020204" pitchFamily="34" charset="0"/>
              <a:buChar char="•"/>
              <a:defRPr/>
            </a:pPr>
            <a:r>
              <a:rPr lang="it-IT" dirty="0"/>
              <a:t>Individua le donne suscettibili </a:t>
            </a:r>
          </a:p>
          <a:p>
            <a:pPr>
              <a:defRPr/>
            </a:pPr>
            <a:r>
              <a:rPr lang="it-IT" dirty="0"/>
              <a:t>(</a:t>
            </a:r>
            <a:r>
              <a:rPr lang="it-IT" dirty="0" err="1"/>
              <a:t>IgG</a:t>
            </a:r>
            <a:r>
              <a:rPr lang="it-IT" dirty="0"/>
              <a:t> e </a:t>
            </a:r>
            <a:r>
              <a:rPr lang="it-IT" dirty="0" err="1"/>
              <a:t>IgM</a:t>
            </a:r>
            <a:r>
              <a:rPr lang="it-IT" dirty="0"/>
              <a:t> </a:t>
            </a:r>
            <a:r>
              <a:rPr lang="it-IT" dirty="0" err="1"/>
              <a:t>neg</a:t>
            </a:r>
            <a:r>
              <a:rPr lang="it-IT" dirty="0"/>
              <a:t>)</a:t>
            </a:r>
          </a:p>
          <a:p>
            <a:pPr marL="285750" indent="-285750">
              <a:buFont typeface="Arial" panose="020B0604020202020204" pitchFamily="34" charset="0"/>
              <a:buChar char="•"/>
              <a:defRPr/>
            </a:pPr>
            <a:r>
              <a:rPr lang="it-IT" dirty="0"/>
              <a:t>Individua le protette</a:t>
            </a:r>
          </a:p>
          <a:p>
            <a:pPr>
              <a:defRPr/>
            </a:pPr>
            <a:r>
              <a:rPr lang="it-IT" dirty="0"/>
              <a:t>(</a:t>
            </a:r>
            <a:r>
              <a:rPr lang="it-IT" dirty="0" err="1"/>
              <a:t>IgG</a:t>
            </a:r>
            <a:r>
              <a:rPr lang="it-IT" dirty="0"/>
              <a:t> </a:t>
            </a:r>
            <a:r>
              <a:rPr lang="it-IT" dirty="0" err="1"/>
              <a:t>pos</a:t>
            </a:r>
            <a:r>
              <a:rPr lang="it-IT" dirty="0"/>
              <a:t> </a:t>
            </a:r>
            <a:r>
              <a:rPr lang="it-IT" dirty="0" err="1"/>
              <a:t>IgM</a:t>
            </a:r>
            <a:r>
              <a:rPr lang="it-IT" dirty="0"/>
              <a:t> </a:t>
            </a:r>
            <a:r>
              <a:rPr lang="it-IT" dirty="0" err="1"/>
              <a:t>neg</a:t>
            </a:r>
            <a:r>
              <a:rPr lang="it-IT" dirty="0"/>
              <a:t> o </a:t>
            </a:r>
            <a:r>
              <a:rPr lang="it-IT" dirty="0" err="1"/>
              <a:t>pos</a:t>
            </a:r>
            <a:r>
              <a:rPr lang="it-IT" dirty="0"/>
              <a:t>)</a:t>
            </a:r>
          </a:p>
        </p:txBody>
      </p:sp>
      <p:sp>
        <p:nvSpPr>
          <p:cNvPr id="35843" name="Line 7"/>
          <p:cNvSpPr>
            <a:spLocks noChangeShapeType="1"/>
          </p:cNvSpPr>
          <p:nvPr/>
        </p:nvSpPr>
        <p:spPr bwMode="auto">
          <a:xfrm>
            <a:off x="4700588" y="1428750"/>
            <a:ext cx="2200275" cy="0"/>
          </a:xfrm>
          <a:prstGeom prst="line">
            <a:avLst/>
          </a:prstGeom>
          <a:noFill/>
          <a:ln w="28575">
            <a:solidFill>
              <a:schemeClr val="tx1"/>
            </a:solidFill>
            <a:round/>
            <a:headEnd/>
            <a:tailEnd type="triangle" w="med" len="med"/>
          </a:ln>
        </p:spPr>
        <p:txBody>
          <a:bodyPr/>
          <a:lstStyle/>
          <a:p>
            <a:endParaRPr lang="it-IT"/>
          </a:p>
        </p:txBody>
      </p:sp>
      <p:pic>
        <p:nvPicPr>
          <p:cNvPr id="35844" name="Picture 10" descr="vaccino-morbillo-parotite-rosolia.jpg">
            <a:hlinkClick r:id="rId3"/>
          </p:cNvPr>
          <p:cNvPicPr>
            <a:picLocks noChangeAspect="1" noChangeArrowheads="1"/>
          </p:cNvPicPr>
          <p:nvPr/>
        </p:nvPicPr>
        <p:blipFill>
          <a:blip r:embed="rId4"/>
          <a:srcRect/>
          <a:stretch>
            <a:fillRect/>
          </a:stretch>
        </p:blipFill>
        <p:spPr bwMode="auto">
          <a:xfrm>
            <a:off x="6975475" y="214313"/>
            <a:ext cx="1982788" cy="1457325"/>
          </a:xfrm>
          <a:prstGeom prst="rect">
            <a:avLst/>
          </a:prstGeom>
          <a:noFill/>
          <a:ln w="28575">
            <a:solidFill>
              <a:schemeClr val="tx1"/>
            </a:solidFill>
            <a:miter lim="800000"/>
            <a:headEnd/>
            <a:tailEnd/>
          </a:ln>
        </p:spPr>
      </p:pic>
      <p:sp>
        <p:nvSpPr>
          <p:cNvPr id="35845" name="Text Box 11"/>
          <p:cNvSpPr txBox="1">
            <a:spLocks noChangeArrowheads="1"/>
          </p:cNvSpPr>
          <p:nvPr/>
        </p:nvSpPr>
        <p:spPr bwMode="auto">
          <a:xfrm>
            <a:off x="9034463" y="323850"/>
            <a:ext cx="3533775" cy="1558925"/>
          </a:xfrm>
          <a:prstGeom prst="rect">
            <a:avLst/>
          </a:prstGeom>
          <a:noFill/>
          <a:ln w="28575">
            <a:noFill/>
            <a:miter lim="800000"/>
            <a:headEnd/>
            <a:tailEnd/>
          </a:ln>
        </p:spPr>
        <p:txBody>
          <a:bodyPr>
            <a:spAutoFit/>
          </a:bodyPr>
          <a:lstStyle/>
          <a:p>
            <a:r>
              <a:rPr lang="it-IT" sz="1600"/>
              <a:t>95% immunità</a:t>
            </a:r>
          </a:p>
          <a:p>
            <a:r>
              <a:rPr lang="it-IT" sz="1600"/>
              <a:t>Evitare concepimento per 1 mese</a:t>
            </a:r>
          </a:p>
          <a:p>
            <a:r>
              <a:rPr lang="it-IT" sz="1600"/>
              <a:t>Fa produrre IgM anche persistenti per mesi</a:t>
            </a:r>
          </a:p>
          <a:p>
            <a:r>
              <a:rPr lang="it-IT" sz="1600"/>
              <a:t>(attenzione nell’interpretazione di screening intragravidico!)</a:t>
            </a:r>
          </a:p>
        </p:txBody>
      </p:sp>
      <p:sp>
        <p:nvSpPr>
          <p:cNvPr id="2" name="Line 12"/>
          <p:cNvSpPr>
            <a:spLocks noChangeShapeType="1"/>
          </p:cNvSpPr>
          <p:nvPr/>
        </p:nvSpPr>
        <p:spPr bwMode="auto">
          <a:xfrm flipV="1">
            <a:off x="3824288" y="1995488"/>
            <a:ext cx="1285875" cy="1587"/>
          </a:xfrm>
          <a:prstGeom prst="line">
            <a:avLst/>
          </a:prstGeom>
          <a:noFill/>
          <a:ln w="28575">
            <a:solidFill>
              <a:schemeClr val="tx1"/>
            </a:solidFill>
            <a:round/>
            <a:headEnd/>
            <a:tailEnd type="triangle" w="med" len="med"/>
          </a:ln>
        </p:spPr>
        <p:txBody>
          <a:bodyPr/>
          <a:lstStyle/>
          <a:p>
            <a:endParaRPr lang="it-IT"/>
          </a:p>
        </p:txBody>
      </p:sp>
      <p:sp>
        <p:nvSpPr>
          <p:cNvPr id="35847" name="Text Box 13"/>
          <p:cNvSpPr txBox="1">
            <a:spLocks noChangeArrowheads="1"/>
          </p:cNvSpPr>
          <p:nvPr/>
        </p:nvSpPr>
        <p:spPr bwMode="auto">
          <a:xfrm>
            <a:off x="5178425" y="1577975"/>
            <a:ext cx="1779588" cy="915988"/>
          </a:xfrm>
          <a:prstGeom prst="rect">
            <a:avLst/>
          </a:prstGeom>
          <a:noFill/>
          <a:ln w="28575">
            <a:solidFill>
              <a:schemeClr val="tx1"/>
            </a:solidFill>
            <a:miter lim="800000"/>
            <a:headEnd/>
            <a:tailEnd/>
          </a:ln>
        </p:spPr>
        <p:txBody>
          <a:bodyPr>
            <a:spAutoFit/>
          </a:bodyPr>
          <a:lstStyle/>
          <a:p>
            <a:r>
              <a:rPr lang="it-IT"/>
              <a:t>Non serve ritestare in gravidanza</a:t>
            </a:r>
          </a:p>
        </p:txBody>
      </p:sp>
      <p:sp>
        <p:nvSpPr>
          <p:cNvPr id="35848" name="CasellaDiTesto 2"/>
          <p:cNvSpPr txBox="1">
            <a:spLocks noChangeArrowheads="1"/>
          </p:cNvSpPr>
          <p:nvPr/>
        </p:nvSpPr>
        <p:spPr bwMode="auto">
          <a:xfrm>
            <a:off x="536575" y="3209925"/>
            <a:ext cx="4929188" cy="369888"/>
          </a:xfrm>
          <a:prstGeom prst="rect">
            <a:avLst/>
          </a:prstGeom>
          <a:noFill/>
          <a:ln w="28575">
            <a:solidFill>
              <a:schemeClr val="tx1"/>
            </a:solidFill>
            <a:miter lim="800000"/>
            <a:headEnd/>
            <a:tailEnd/>
          </a:ln>
        </p:spPr>
        <p:txBody>
          <a:bodyPr wrap="none">
            <a:spAutoFit/>
          </a:bodyPr>
          <a:lstStyle/>
          <a:p>
            <a:r>
              <a:rPr lang="it-IT" b="1"/>
              <a:t>Criticità dello screening solo intragravidico</a:t>
            </a:r>
          </a:p>
        </p:txBody>
      </p:sp>
      <p:sp>
        <p:nvSpPr>
          <p:cNvPr id="4" name="CasellaDiTesto 3"/>
          <p:cNvSpPr txBox="1"/>
          <p:nvPr/>
        </p:nvSpPr>
        <p:spPr>
          <a:xfrm>
            <a:off x="717550" y="3883025"/>
            <a:ext cx="6870700" cy="2030413"/>
          </a:xfrm>
          <a:prstGeom prst="rect">
            <a:avLst/>
          </a:prstGeom>
          <a:noFill/>
          <a:ln w="28575">
            <a:solidFill>
              <a:schemeClr val="tx1"/>
            </a:solidFill>
          </a:ln>
        </p:spPr>
        <p:txBody>
          <a:bodyPr>
            <a:spAutoFit/>
          </a:bodyPr>
          <a:lstStyle/>
          <a:p>
            <a:pPr marL="285750" indent="-285750">
              <a:buFont typeface="Arial" panose="020B0604020202020204" pitchFamily="34" charset="0"/>
              <a:buChar char="•"/>
              <a:defRPr/>
            </a:pPr>
            <a:r>
              <a:rPr lang="it-IT" dirty="0" err="1"/>
              <a:t>IgG</a:t>
            </a:r>
            <a:r>
              <a:rPr lang="it-IT" dirty="0"/>
              <a:t> </a:t>
            </a:r>
            <a:r>
              <a:rPr lang="it-IT" dirty="0" err="1"/>
              <a:t>pos</a:t>
            </a:r>
            <a:r>
              <a:rPr lang="it-IT" dirty="0"/>
              <a:t> e </a:t>
            </a:r>
            <a:r>
              <a:rPr lang="it-IT" dirty="0" err="1"/>
              <a:t>IgM</a:t>
            </a:r>
            <a:r>
              <a:rPr lang="it-IT" dirty="0"/>
              <a:t> </a:t>
            </a:r>
            <a:r>
              <a:rPr lang="it-IT" dirty="0" err="1"/>
              <a:t>neg</a:t>
            </a:r>
            <a:r>
              <a:rPr lang="it-IT" dirty="0"/>
              <a:t> escludono infezione </a:t>
            </a:r>
            <a:r>
              <a:rPr lang="it-IT" dirty="0" err="1"/>
              <a:t>intragravidica</a:t>
            </a:r>
            <a:r>
              <a:rPr lang="it-IT" dirty="0"/>
              <a:t> solo se eseguite entro prime 10 </a:t>
            </a:r>
            <a:r>
              <a:rPr lang="it-IT" dirty="0" err="1"/>
              <a:t>sett</a:t>
            </a:r>
            <a:endParaRPr lang="it-IT" dirty="0"/>
          </a:p>
          <a:p>
            <a:pPr>
              <a:defRPr/>
            </a:pPr>
            <a:endParaRPr lang="it-IT" dirty="0"/>
          </a:p>
          <a:p>
            <a:pPr marL="285750" indent="-285750">
              <a:buFont typeface="Arial" panose="020B0604020202020204" pitchFamily="34" charset="0"/>
              <a:buChar char="•"/>
              <a:defRPr/>
            </a:pPr>
            <a:r>
              <a:rPr lang="it-IT" dirty="0"/>
              <a:t>Il 5% circa presenta </a:t>
            </a:r>
            <a:r>
              <a:rPr lang="it-IT" b="1" dirty="0" err="1"/>
              <a:t>IgG</a:t>
            </a:r>
            <a:r>
              <a:rPr lang="it-IT" b="1" dirty="0"/>
              <a:t> e </a:t>
            </a:r>
            <a:r>
              <a:rPr lang="it-IT" b="1" dirty="0" err="1"/>
              <a:t>IgM</a:t>
            </a:r>
            <a:r>
              <a:rPr lang="it-IT" b="1" dirty="0"/>
              <a:t> positive </a:t>
            </a:r>
            <a:r>
              <a:rPr lang="it-IT" dirty="0"/>
              <a:t>(infezione acuta? persistenza da mesi? reazione crociata? </a:t>
            </a:r>
            <a:r>
              <a:rPr lang="it-IT" dirty="0" err="1"/>
              <a:t>IgM</a:t>
            </a:r>
            <a:r>
              <a:rPr lang="it-IT" dirty="0"/>
              <a:t> naturali?)  e i test di secondo livello (</a:t>
            </a:r>
            <a:r>
              <a:rPr lang="it-IT" dirty="0" err="1"/>
              <a:t>IgG</a:t>
            </a:r>
            <a:r>
              <a:rPr lang="it-IT" dirty="0"/>
              <a:t> avidità) consentono di escludere infezione </a:t>
            </a:r>
            <a:r>
              <a:rPr lang="it-IT" dirty="0" err="1"/>
              <a:t>intragravidica</a:t>
            </a:r>
            <a:r>
              <a:rPr lang="it-IT" dirty="0"/>
              <a:t> solo se effettuati entro le 10-12 </a:t>
            </a:r>
            <a:r>
              <a:rPr lang="it-IT" dirty="0" err="1"/>
              <a:t>sett</a:t>
            </a:r>
            <a:endParaRPr lang="it-IT" dirty="0"/>
          </a:p>
        </p:txBody>
      </p:sp>
      <p:cxnSp>
        <p:nvCxnSpPr>
          <p:cNvPr id="8" name="Connettore 1 7"/>
          <p:cNvCxnSpPr/>
          <p:nvPr/>
        </p:nvCxnSpPr>
        <p:spPr>
          <a:xfrm>
            <a:off x="7996238" y="3209925"/>
            <a:ext cx="19050" cy="21796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8034338" y="5446713"/>
            <a:ext cx="3930650" cy="206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8189913" y="5467350"/>
            <a:ext cx="0" cy="233363"/>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Figura a mano libera 17"/>
          <p:cNvSpPr/>
          <p:nvPr/>
        </p:nvSpPr>
        <p:spPr>
          <a:xfrm>
            <a:off x="8462963" y="4668838"/>
            <a:ext cx="973137" cy="777875"/>
          </a:xfrm>
          <a:custGeom>
            <a:avLst/>
            <a:gdLst>
              <a:gd name="connsiteX0" fmla="*/ 0 w 972766"/>
              <a:gd name="connsiteY0" fmla="*/ 758777 h 778232"/>
              <a:gd name="connsiteX1" fmla="*/ 447472 w 972766"/>
              <a:gd name="connsiteY1" fmla="*/ 20 h 778232"/>
              <a:gd name="connsiteX2" fmla="*/ 972766 w 972766"/>
              <a:gd name="connsiteY2" fmla="*/ 778232 h 778232"/>
              <a:gd name="connsiteX3" fmla="*/ 972766 w 972766"/>
              <a:gd name="connsiteY3" fmla="*/ 778232 h 778232"/>
            </a:gdLst>
            <a:ahLst/>
            <a:cxnLst>
              <a:cxn ang="0">
                <a:pos x="connsiteX0" y="connsiteY0"/>
              </a:cxn>
              <a:cxn ang="0">
                <a:pos x="connsiteX1" y="connsiteY1"/>
              </a:cxn>
              <a:cxn ang="0">
                <a:pos x="connsiteX2" y="connsiteY2"/>
              </a:cxn>
              <a:cxn ang="0">
                <a:pos x="connsiteX3" y="connsiteY3"/>
              </a:cxn>
            </a:cxnLst>
            <a:rect l="l" t="t" r="r" b="b"/>
            <a:pathLst>
              <a:path w="972766" h="778232">
                <a:moveTo>
                  <a:pt x="0" y="758777"/>
                </a:moveTo>
                <a:cubicBezTo>
                  <a:pt x="142672" y="377777"/>
                  <a:pt x="285344" y="-3223"/>
                  <a:pt x="447472" y="20"/>
                </a:cubicBezTo>
                <a:cubicBezTo>
                  <a:pt x="609600" y="3262"/>
                  <a:pt x="972766" y="778232"/>
                  <a:pt x="972766" y="778232"/>
                </a:cubicBezTo>
                <a:lnTo>
                  <a:pt x="972766" y="778232"/>
                </a:lnTo>
              </a:path>
            </a:pathLst>
          </a:cu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accent2">
                  <a:lumMod val="75000"/>
                </a:schemeClr>
              </a:solidFill>
            </a:endParaRPr>
          </a:p>
        </p:txBody>
      </p:sp>
      <p:sp>
        <p:nvSpPr>
          <p:cNvPr id="35854" name="CasellaDiTesto 19"/>
          <p:cNvSpPr txBox="1">
            <a:spLocks noChangeArrowheads="1"/>
          </p:cNvSpPr>
          <p:nvPr/>
        </p:nvSpPr>
        <p:spPr bwMode="auto">
          <a:xfrm>
            <a:off x="8288338" y="5427663"/>
            <a:ext cx="441325" cy="369887"/>
          </a:xfrm>
          <a:prstGeom prst="rect">
            <a:avLst/>
          </a:prstGeom>
          <a:noFill/>
          <a:ln w="28575">
            <a:noFill/>
            <a:miter lim="800000"/>
            <a:headEnd/>
            <a:tailEnd/>
          </a:ln>
        </p:spPr>
        <p:txBody>
          <a:bodyPr wrap="none">
            <a:spAutoFit/>
          </a:bodyPr>
          <a:lstStyle/>
          <a:p>
            <a:r>
              <a:rPr lang="it-IT"/>
              <a:t>5g</a:t>
            </a:r>
          </a:p>
        </p:txBody>
      </p:sp>
      <p:sp>
        <p:nvSpPr>
          <p:cNvPr id="35855" name="CasellaDiTesto 20"/>
          <p:cNvSpPr txBox="1">
            <a:spLocks noChangeArrowheads="1"/>
          </p:cNvSpPr>
          <p:nvPr/>
        </p:nvSpPr>
        <p:spPr bwMode="auto">
          <a:xfrm>
            <a:off x="9137650" y="5446713"/>
            <a:ext cx="428625" cy="369887"/>
          </a:xfrm>
          <a:prstGeom prst="rect">
            <a:avLst/>
          </a:prstGeom>
          <a:noFill/>
          <a:ln w="28575">
            <a:noFill/>
            <a:miter lim="800000"/>
            <a:headEnd/>
            <a:tailEnd/>
          </a:ln>
        </p:spPr>
        <p:txBody>
          <a:bodyPr wrap="none">
            <a:spAutoFit/>
          </a:bodyPr>
          <a:lstStyle/>
          <a:p>
            <a:r>
              <a:rPr lang="it-IT"/>
              <a:t>8s</a:t>
            </a:r>
          </a:p>
        </p:txBody>
      </p:sp>
      <p:sp>
        <p:nvSpPr>
          <p:cNvPr id="23" name="Figura a mano libera 22"/>
          <p:cNvSpPr/>
          <p:nvPr/>
        </p:nvSpPr>
        <p:spPr>
          <a:xfrm>
            <a:off x="8502650" y="4668838"/>
            <a:ext cx="1419225" cy="777875"/>
          </a:xfrm>
          <a:custGeom>
            <a:avLst/>
            <a:gdLst>
              <a:gd name="connsiteX0" fmla="*/ 0 w 1420239"/>
              <a:gd name="connsiteY0" fmla="*/ 737147 h 795513"/>
              <a:gd name="connsiteX1" fmla="*/ 291830 w 1420239"/>
              <a:gd name="connsiteY1" fmla="*/ 75667 h 795513"/>
              <a:gd name="connsiteX2" fmla="*/ 758758 w 1420239"/>
              <a:gd name="connsiteY2" fmla="*/ 95122 h 795513"/>
              <a:gd name="connsiteX3" fmla="*/ 1420239 w 1420239"/>
              <a:gd name="connsiteY3" fmla="*/ 795513 h 795513"/>
              <a:gd name="connsiteX4" fmla="*/ 1420239 w 1420239"/>
              <a:gd name="connsiteY4" fmla="*/ 795513 h 795513"/>
              <a:gd name="connsiteX5" fmla="*/ 1420239 w 1420239"/>
              <a:gd name="connsiteY5" fmla="*/ 795513 h 79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239" h="795513">
                <a:moveTo>
                  <a:pt x="0" y="737147"/>
                </a:moveTo>
                <a:cubicBezTo>
                  <a:pt x="82685" y="459909"/>
                  <a:pt x="165370" y="182671"/>
                  <a:pt x="291830" y="75667"/>
                </a:cubicBezTo>
                <a:cubicBezTo>
                  <a:pt x="418290" y="-31337"/>
                  <a:pt x="570690" y="-24852"/>
                  <a:pt x="758758" y="95122"/>
                </a:cubicBezTo>
                <a:cubicBezTo>
                  <a:pt x="946826" y="215096"/>
                  <a:pt x="1420239" y="795513"/>
                  <a:pt x="1420239" y="795513"/>
                </a:cubicBezTo>
                <a:lnTo>
                  <a:pt x="1420239" y="795513"/>
                </a:lnTo>
                <a:lnTo>
                  <a:pt x="1420239" y="795513"/>
                </a:lnTo>
              </a:path>
            </a:pathLst>
          </a:cu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accent2">
                  <a:lumMod val="75000"/>
                </a:schemeClr>
              </a:solidFill>
            </a:endParaRPr>
          </a:p>
        </p:txBody>
      </p:sp>
      <p:sp>
        <p:nvSpPr>
          <p:cNvPr id="26" name="Figura a mano libera 25"/>
          <p:cNvSpPr/>
          <p:nvPr/>
        </p:nvSpPr>
        <p:spPr>
          <a:xfrm>
            <a:off x="8459788" y="4629150"/>
            <a:ext cx="1751012" cy="758825"/>
          </a:xfrm>
          <a:custGeom>
            <a:avLst/>
            <a:gdLst>
              <a:gd name="connsiteX0" fmla="*/ 0 w 1750979"/>
              <a:gd name="connsiteY0" fmla="*/ 690102 h 690102"/>
              <a:gd name="connsiteX1" fmla="*/ 175098 w 1750979"/>
              <a:gd name="connsiteY1" fmla="*/ 203719 h 690102"/>
              <a:gd name="connsiteX2" fmla="*/ 350196 w 1750979"/>
              <a:gd name="connsiteY2" fmla="*/ 9166 h 690102"/>
              <a:gd name="connsiteX3" fmla="*/ 856035 w 1750979"/>
              <a:gd name="connsiteY3" fmla="*/ 67532 h 690102"/>
              <a:gd name="connsiteX4" fmla="*/ 1225686 w 1750979"/>
              <a:gd name="connsiteY4" fmla="*/ 378817 h 690102"/>
              <a:gd name="connsiteX5" fmla="*/ 1750979 w 1750979"/>
              <a:gd name="connsiteY5" fmla="*/ 553914 h 690102"/>
              <a:gd name="connsiteX6" fmla="*/ 1750979 w 1750979"/>
              <a:gd name="connsiteY6" fmla="*/ 553914 h 69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0979" h="690102">
                <a:moveTo>
                  <a:pt x="0" y="690102"/>
                </a:moveTo>
                <a:cubicBezTo>
                  <a:pt x="58366" y="503655"/>
                  <a:pt x="116732" y="317208"/>
                  <a:pt x="175098" y="203719"/>
                </a:cubicBezTo>
                <a:cubicBezTo>
                  <a:pt x="233464" y="90230"/>
                  <a:pt x="236707" y="31864"/>
                  <a:pt x="350196" y="9166"/>
                </a:cubicBezTo>
                <a:cubicBezTo>
                  <a:pt x="463685" y="-13532"/>
                  <a:pt x="710120" y="5923"/>
                  <a:pt x="856035" y="67532"/>
                </a:cubicBezTo>
                <a:cubicBezTo>
                  <a:pt x="1001950" y="129141"/>
                  <a:pt x="1076529" y="297753"/>
                  <a:pt x="1225686" y="378817"/>
                </a:cubicBezTo>
                <a:cubicBezTo>
                  <a:pt x="1374843" y="459881"/>
                  <a:pt x="1750979" y="553914"/>
                  <a:pt x="1750979" y="553914"/>
                </a:cubicBezTo>
                <a:lnTo>
                  <a:pt x="1750979" y="553914"/>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7" name="Figura a mano libera 26"/>
          <p:cNvSpPr/>
          <p:nvPr/>
        </p:nvSpPr>
        <p:spPr>
          <a:xfrm>
            <a:off x="10155238" y="5116513"/>
            <a:ext cx="2005012" cy="144462"/>
          </a:xfrm>
          <a:custGeom>
            <a:avLst/>
            <a:gdLst>
              <a:gd name="connsiteX0" fmla="*/ 0 w 2003897"/>
              <a:gd name="connsiteY0" fmla="*/ 117023 h 144536"/>
              <a:gd name="connsiteX1" fmla="*/ 758757 w 2003897"/>
              <a:gd name="connsiteY1" fmla="*/ 136478 h 144536"/>
              <a:gd name="connsiteX2" fmla="*/ 1284051 w 2003897"/>
              <a:gd name="connsiteY2" fmla="*/ 291 h 144536"/>
              <a:gd name="connsiteX3" fmla="*/ 2003897 w 2003897"/>
              <a:gd name="connsiteY3" fmla="*/ 97568 h 144536"/>
              <a:gd name="connsiteX4" fmla="*/ 2003897 w 2003897"/>
              <a:gd name="connsiteY4" fmla="*/ 97568 h 144536"/>
              <a:gd name="connsiteX5" fmla="*/ 2003897 w 2003897"/>
              <a:gd name="connsiteY5" fmla="*/ 97568 h 14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897" h="144536">
                <a:moveTo>
                  <a:pt x="0" y="117023"/>
                </a:moveTo>
                <a:cubicBezTo>
                  <a:pt x="272374" y="136478"/>
                  <a:pt x="544749" y="155933"/>
                  <a:pt x="758757" y="136478"/>
                </a:cubicBezTo>
                <a:cubicBezTo>
                  <a:pt x="972766" y="117023"/>
                  <a:pt x="1076528" y="6776"/>
                  <a:pt x="1284051" y="291"/>
                </a:cubicBezTo>
                <a:cubicBezTo>
                  <a:pt x="1491574" y="-6194"/>
                  <a:pt x="2003897" y="97568"/>
                  <a:pt x="2003897" y="97568"/>
                </a:cubicBezTo>
                <a:lnTo>
                  <a:pt x="2003897" y="97568"/>
                </a:lnTo>
                <a:lnTo>
                  <a:pt x="2003897" y="97568"/>
                </a:lnTo>
              </a:path>
            </a:pathLst>
          </a:cu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accent2">
                  <a:lumMod val="75000"/>
                </a:schemeClr>
              </a:solidFill>
            </a:endParaRPr>
          </a:p>
        </p:txBody>
      </p:sp>
      <p:sp>
        <p:nvSpPr>
          <p:cNvPr id="35859" name="CasellaDiTesto 34"/>
          <p:cNvSpPr txBox="1">
            <a:spLocks noChangeArrowheads="1"/>
          </p:cNvSpPr>
          <p:nvPr/>
        </p:nvSpPr>
        <p:spPr bwMode="auto">
          <a:xfrm>
            <a:off x="9698038" y="5443538"/>
            <a:ext cx="557212" cy="369887"/>
          </a:xfrm>
          <a:prstGeom prst="rect">
            <a:avLst/>
          </a:prstGeom>
          <a:noFill/>
          <a:ln w="28575">
            <a:noFill/>
            <a:miter lim="800000"/>
            <a:headEnd/>
            <a:tailEnd/>
          </a:ln>
        </p:spPr>
        <p:txBody>
          <a:bodyPr wrap="none">
            <a:spAutoFit/>
          </a:bodyPr>
          <a:lstStyle/>
          <a:p>
            <a:r>
              <a:rPr lang="it-IT"/>
              <a:t>12s</a:t>
            </a:r>
          </a:p>
        </p:txBody>
      </p:sp>
      <p:cxnSp>
        <p:nvCxnSpPr>
          <p:cNvPr id="31" name="Connettore 1 30"/>
          <p:cNvCxnSpPr/>
          <p:nvPr/>
        </p:nvCxnSpPr>
        <p:spPr>
          <a:xfrm>
            <a:off x="8034338" y="5357813"/>
            <a:ext cx="3930650" cy="0"/>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5840" name="CasellaDiTesto 35839"/>
          <p:cNvSpPr txBox="1"/>
          <p:nvPr/>
        </p:nvSpPr>
        <p:spPr>
          <a:xfrm>
            <a:off x="7975600" y="4891088"/>
            <a:ext cx="569913" cy="369887"/>
          </a:xfrm>
          <a:prstGeom prst="rect">
            <a:avLst/>
          </a:prstGeom>
          <a:noFill/>
          <a:ln>
            <a:noFill/>
          </a:ln>
        </p:spPr>
        <p:txBody>
          <a:bodyPr wrap="none">
            <a:spAutoFit/>
          </a:bodyPr>
          <a:lstStyle/>
          <a:p>
            <a:pPr>
              <a:defRPr/>
            </a:pPr>
            <a:r>
              <a:rPr lang="it-IT" dirty="0" err="1">
                <a:solidFill>
                  <a:schemeClr val="accent2">
                    <a:lumMod val="75000"/>
                  </a:schemeClr>
                </a:solidFill>
              </a:rPr>
              <a:t>IgM</a:t>
            </a:r>
            <a:endParaRPr lang="it-IT" dirty="0">
              <a:solidFill>
                <a:schemeClr val="accent2">
                  <a:lumMod val="75000"/>
                </a:schemeClr>
              </a:solidFill>
            </a:endParaRPr>
          </a:p>
        </p:txBody>
      </p:sp>
      <p:sp>
        <p:nvSpPr>
          <p:cNvPr id="35842" name="Figura a mano libera 35841"/>
          <p:cNvSpPr/>
          <p:nvPr/>
        </p:nvSpPr>
        <p:spPr>
          <a:xfrm>
            <a:off x="8637588" y="4094163"/>
            <a:ext cx="3424237" cy="1333500"/>
          </a:xfrm>
          <a:custGeom>
            <a:avLst/>
            <a:gdLst>
              <a:gd name="connsiteX0" fmla="*/ 0 w 3307404"/>
              <a:gd name="connsiteY0" fmla="*/ 1205650 h 1205650"/>
              <a:gd name="connsiteX1" fmla="*/ 155643 w 3307404"/>
              <a:gd name="connsiteY1" fmla="*/ 660901 h 1205650"/>
              <a:gd name="connsiteX2" fmla="*/ 408562 w 3307404"/>
              <a:gd name="connsiteY2" fmla="*/ 18876 h 1205650"/>
              <a:gd name="connsiteX3" fmla="*/ 2140085 w 3307404"/>
              <a:gd name="connsiteY3" fmla="*/ 174518 h 1205650"/>
              <a:gd name="connsiteX4" fmla="*/ 3307404 w 3307404"/>
              <a:gd name="connsiteY4" fmla="*/ 213429 h 1205650"/>
              <a:gd name="connsiteX5" fmla="*/ 3307404 w 3307404"/>
              <a:gd name="connsiteY5" fmla="*/ 213429 h 1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404" h="1205650">
                <a:moveTo>
                  <a:pt x="0" y="1205650"/>
                </a:moveTo>
                <a:cubicBezTo>
                  <a:pt x="43774" y="1032173"/>
                  <a:pt x="87549" y="858697"/>
                  <a:pt x="155643" y="660901"/>
                </a:cubicBezTo>
                <a:cubicBezTo>
                  <a:pt x="223737" y="463105"/>
                  <a:pt x="77822" y="99940"/>
                  <a:pt x="408562" y="18876"/>
                </a:cubicBezTo>
                <a:cubicBezTo>
                  <a:pt x="739302" y="-62188"/>
                  <a:pt x="1656945" y="142092"/>
                  <a:pt x="2140085" y="174518"/>
                </a:cubicBezTo>
                <a:cubicBezTo>
                  <a:pt x="2623225" y="206943"/>
                  <a:pt x="3307404" y="213429"/>
                  <a:pt x="3307404" y="213429"/>
                </a:cubicBezTo>
                <a:lnTo>
                  <a:pt x="3307404" y="213429"/>
                </a:ln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35863" name="CasellaDiTesto 35842"/>
          <p:cNvSpPr txBox="1">
            <a:spLocks noChangeArrowheads="1"/>
          </p:cNvSpPr>
          <p:nvPr/>
        </p:nvSpPr>
        <p:spPr bwMode="auto">
          <a:xfrm>
            <a:off x="8867775" y="5443538"/>
            <a:ext cx="428625" cy="369887"/>
          </a:xfrm>
          <a:prstGeom prst="rect">
            <a:avLst/>
          </a:prstGeom>
          <a:noFill/>
          <a:ln w="9525">
            <a:noFill/>
            <a:miter lim="800000"/>
            <a:headEnd/>
            <a:tailEnd/>
          </a:ln>
        </p:spPr>
        <p:txBody>
          <a:bodyPr wrap="none">
            <a:spAutoFit/>
          </a:bodyPr>
          <a:lstStyle/>
          <a:p>
            <a:r>
              <a:rPr lang="it-IT">
                <a:solidFill>
                  <a:srgbClr val="0070C0"/>
                </a:solidFill>
              </a:rPr>
              <a:t>5s</a:t>
            </a:r>
          </a:p>
        </p:txBody>
      </p:sp>
      <p:cxnSp>
        <p:nvCxnSpPr>
          <p:cNvPr id="3" name="Connettore 1 35853"/>
          <p:cNvCxnSpPr/>
          <p:nvPr/>
        </p:nvCxnSpPr>
        <p:spPr>
          <a:xfrm>
            <a:off x="8012113" y="4465638"/>
            <a:ext cx="4030662" cy="508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865" name="CasellaDiTesto 35855"/>
          <p:cNvSpPr txBox="1">
            <a:spLocks noChangeArrowheads="1"/>
          </p:cNvSpPr>
          <p:nvPr/>
        </p:nvSpPr>
        <p:spPr bwMode="auto">
          <a:xfrm>
            <a:off x="8450263" y="3779838"/>
            <a:ext cx="557212" cy="369887"/>
          </a:xfrm>
          <a:prstGeom prst="rect">
            <a:avLst/>
          </a:prstGeom>
          <a:noFill/>
          <a:ln w="9525">
            <a:noFill/>
            <a:miter lim="800000"/>
            <a:headEnd/>
            <a:tailEnd/>
          </a:ln>
        </p:spPr>
        <p:txBody>
          <a:bodyPr wrap="none">
            <a:spAutoFit/>
          </a:bodyPr>
          <a:lstStyle/>
          <a:p>
            <a:r>
              <a:rPr lang="it-IT">
                <a:solidFill>
                  <a:srgbClr val="0070C0"/>
                </a:solidFill>
              </a:rPr>
              <a:t>IgG</a:t>
            </a:r>
          </a:p>
        </p:txBody>
      </p:sp>
      <p:sp>
        <p:nvSpPr>
          <p:cNvPr id="35857" name="Figura a mano libera 35856"/>
          <p:cNvSpPr/>
          <p:nvPr/>
        </p:nvSpPr>
        <p:spPr>
          <a:xfrm>
            <a:off x="8870950" y="3813175"/>
            <a:ext cx="3152775" cy="1595438"/>
          </a:xfrm>
          <a:custGeom>
            <a:avLst/>
            <a:gdLst>
              <a:gd name="connsiteX0" fmla="*/ 0 w 3151761"/>
              <a:gd name="connsiteY0" fmla="*/ 1595496 h 1595496"/>
              <a:gd name="connsiteX1" fmla="*/ 272374 w 3151761"/>
              <a:gd name="connsiteY1" fmla="*/ 1031292 h 1595496"/>
              <a:gd name="connsiteX2" fmla="*/ 466927 w 3151761"/>
              <a:gd name="connsiteY2" fmla="*/ 583819 h 1595496"/>
              <a:gd name="connsiteX3" fmla="*/ 856034 w 3151761"/>
              <a:gd name="connsiteY3" fmla="*/ 136347 h 1595496"/>
              <a:gd name="connsiteX4" fmla="*/ 2315183 w 3151761"/>
              <a:gd name="connsiteY4" fmla="*/ 19615 h 1595496"/>
              <a:gd name="connsiteX5" fmla="*/ 3151761 w 3151761"/>
              <a:gd name="connsiteY5" fmla="*/ 160 h 1595496"/>
              <a:gd name="connsiteX6" fmla="*/ 3151761 w 3151761"/>
              <a:gd name="connsiteY6" fmla="*/ 160 h 159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1761" h="1595496">
                <a:moveTo>
                  <a:pt x="0" y="1595496"/>
                </a:moveTo>
                <a:cubicBezTo>
                  <a:pt x="97276" y="1397700"/>
                  <a:pt x="194553" y="1199905"/>
                  <a:pt x="272374" y="1031292"/>
                </a:cubicBezTo>
                <a:cubicBezTo>
                  <a:pt x="350195" y="862679"/>
                  <a:pt x="369650" y="732976"/>
                  <a:pt x="466927" y="583819"/>
                </a:cubicBezTo>
                <a:cubicBezTo>
                  <a:pt x="564204" y="434661"/>
                  <a:pt x="547991" y="230381"/>
                  <a:pt x="856034" y="136347"/>
                </a:cubicBezTo>
                <a:cubicBezTo>
                  <a:pt x="1164077" y="42313"/>
                  <a:pt x="1932562" y="42313"/>
                  <a:pt x="2315183" y="19615"/>
                </a:cubicBezTo>
                <a:cubicBezTo>
                  <a:pt x="2697804" y="-3083"/>
                  <a:pt x="3151761" y="160"/>
                  <a:pt x="3151761" y="160"/>
                </a:cubicBezTo>
                <a:lnTo>
                  <a:pt x="3151761" y="16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35867" name="CasellaDiTesto 35857"/>
          <p:cNvSpPr txBox="1">
            <a:spLocks noChangeArrowheads="1"/>
          </p:cNvSpPr>
          <p:nvPr/>
        </p:nvSpPr>
        <p:spPr bwMode="auto">
          <a:xfrm>
            <a:off x="9698038" y="3521075"/>
            <a:ext cx="1287462" cy="368300"/>
          </a:xfrm>
          <a:prstGeom prst="rect">
            <a:avLst/>
          </a:prstGeom>
          <a:noFill/>
          <a:ln w="9525">
            <a:noFill/>
            <a:miter lim="800000"/>
            <a:headEnd/>
            <a:tailEnd/>
          </a:ln>
        </p:spPr>
        <p:txBody>
          <a:bodyPr wrap="none">
            <a:spAutoFit/>
          </a:bodyPr>
          <a:lstStyle/>
          <a:p>
            <a:r>
              <a:rPr lang="it-IT">
                <a:solidFill>
                  <a:srgbClr val="002060"/>
                </a:solidFill>
              </a:rPr>
              <a:t>IgG avidità</a:t>
            </a:r>
          </a:p>
        </p:txBody>
      </p:sp>
      <p:sp>
        <p:nvSpPr>
          <p:cNvPr id="35868" name="CasellaDiTesto 35858"/>
          <p:cNvSpPr txBox="1">
            <a:spLocks noChangeArrowheads="1"/>
          </p:cNvSpPr>
          <p:nvPr/>
        </p:nvSpPr>
        <p:spPr bwMode="auto">
          <a:xfrm>
            <a:off x="7529513" y="4198938"/>
            <a:ext cx="555625" cy="368300"/>
          </a:xfrm>
          <a:prstGeom prst="rect">
            <a:avLst/>
          </a:prstGeom>
          <a:noFill/>
          <a:ln w="9525">
            <a:noFill/>
            <a:miter lim="800000"/>
            <a:headEnd/>
            <a:tailEnd/>
          </a:ln>
        </p:spPr>
        <p:txBody>
          <a:bodyPr wrap="none">
            <a:spAutoFit/>
          </a:bodyPr>
          <a:lstStyle/>
          <a:p>
            <a:r>
              <a:rPr lang="it-IT"/>
              <a:t>alta</a:t>
            </a:r>
          </a:p>
        </p:txBody>
      </p:sp>
      <p:sp>
        <p:nvSpPr>
          <p:cNvPr id="35869" name="CasellaDiTesto 35859"/>
          <p:cNvSpPr txBox="1">
            <a:spLocks noChangeArrowheads="1"/>
          </p:cNvSpPr>
          <p:nvPr/>
        </p:nvSpPr>
        <p:spPr bwMode="auto">
          <a:xfrm>
            <a:off x="717550" y="6372225"/>
            <a:ext cx="9686925" cy="369888"/>
          </a:xfrm>
          <a:prstGeom prst="rect">
            <a:avLst/>
          </a:prstGeom>
          <a:noFill/>
          <a:ln w="9525">
            <a:noFill/>
            <a:miter lim="800000"/>
            <a:headEnd/>
            <a:tailEnd/>
          </a:ln>
        </p:spPr>
        <p:txBody>
          <a:bodyPr wrap="none">
            <a:spAutoFit/>
          </a:bodyPr>
          <a:lstStyle/>
          <a:p>
            <a:r>
              <a:rPr lang="it-IT"/>
              <a:t>Se IgG e IgM neg a inizio gravidanza: ripetere (ogni mese?) a 17 sett e al parto poi vaccinare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magine 1"/>
          <p:cNvPicPr>
            <a:picLocks noChangeAspect="1"/>
          </p:cNvPicPr>
          <p:nvPr/>
        </p:nvPicPr>
        <p:blipFill>
          <a:blip r:embed="rId2"/>
          <a:srcRect/>
          <a:stretch>
            <a:fillRect/>
          </a:stretch>
        </p:blipFill>
        <p:spPr bwMode="auto">
          <a:xfrm>
            <a:off x="328613" y="223838"/>
            <a:ext cx="9580562" cy="631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8" descr="https://encrypted-tbn1.gstatic.com/images?q=tbn:ANd9GcQ_o0DycehXye-26oqigE6agWx8P7DE-NPZcEEsAqJRXGr7C663"/>
          <p:cNvPicPr>
            <a:picLocks noChangeAspect="1" noChangeArrowheads="1"/>
          </p:cNvPicPr>
          <p:nvPr/>
        </p:nvPicPr>
        <p:blipFill>
          <a:blip r:embed="rId2"/>
          <a:srcRect/>
          <a:stretch>
            <a:fillRect/>
          </a:stretch>
        </p:blipFill>
        <p:spPr bwMode="auto">
          <a:xfrm>
            <a:off x="55563" y="71438"/>
            <a:ext cx="1171575" cy="936625"/>
          </a:xfrm>
          <a:prstGeom prst="rect">
            <a:avLst/>
          </a:prstGeom>
          <a:noFill/>
          <a:ln w="9525">
            <a:noFill/>
            <a:miter lim="800000"/>
            <a:headEnd/>
            <a:tailEnd/>
          </a:ln>
        </p:spPr>
      </p:pic>
      <p:sp>
        <p:nvSpPr>
          <p:cNvPr id="38914" name="CasellaDiTesto 20"/>
          <p:cNvSpPr txBox="1">
            <a:spLocks noChangeArrowheads="1"/>
          </p:cNvSpPr>
          <p:nvPr/>
        </p:nvSpPr>
        <p:spPr bwMode="auto">
          <a:xfrm>
            <a:off x="1171575" y="185738"/>
            <a:ext cx="1665288" cy="461962"/>
          </a:xfrm>
          <a:prstGeom prst="rect">
            <a:avLst/>
          </a:prstGeom>
          <a:noFill/>
          <a:ln w="9525">
            <a:noFill/>
            <a:miter lim="800000"/>
            <a:headEnd/>
            <a:tailEnd/>
          </a:ln>
        </p:spPr>
        <p:txBody>
          <a:bodyPr wrap="none">
            <a:spAutoFit/>
          </a:bodyPr>
          <a:lstStyle/>
          <a:p>
            <a:r>
              <a:rPr lang="it-IT" sz="2400" b="1">
                <a:latin typeface="Calibri" pitchFamily="34" charset="0"/>
              </a:rPr>
              <a:t>toxoplasma</a:t>
            </a:r>
          </a:p>
        </p:txBody>
      </p:sp>
      <p:sp>
        <p:nvSpPr>
          <p:cNvPr id="4" name="Rettangolo 3"/>
          <p:cNvSpPr/>
          <p:nvPr/>
        </p:nvSpPr>
        <p:spPr>
          <a:xfrm>
            <a:off x="2687638" y="1008063"/>
            <a:ext cx="2071687" cy="16049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err="1"/>
              <a:t>IgG</a:t>
            </a:r>
            <a:r>
              <a:rPr lang="it-IT" dirty="0"/>
              <a:t> + </a:t>
            </a:r>
            <a:r>
              <a:rPr lang="it-IT" dirty="0" err="1"/>
              <a:t>IgM</a:t>
            </a:r>
            <a:r>
              <a:rPr lang="it-IT" dirty="0"/>
              <a:t> –</a:t>
            </a:r>
          </a:p>
          <a:p>
            <a:pPr algn="ctr">
              <a:defRPr/>
            </a:pPr>
            <a:r>
              <a:rPr lang="it-IT" dirty="0"/>
              <a:t>(30-40%)</a:t>
            </a:r>
          </a:p>
        </p:txBody>
      </p:sp>
      <p:sp>
        <p:nvSpPr>
          <p:cNvPr id="5" name="Rettangolo 4"/>
          <p:cNvSpPr/>
          <p:nvPr/>
        </p:nvSpPr>
        <p:spPr>
          <a:xfrm>
            <a:off x="4759325" y="1008063"/>
            <a:ext cx="3525838" cy="1604962"/>
          </a:xfrm>
          <a:prstGeom prst="rect">
            <a:avLst/>
          </a:prstGeom>
          <a:solidFill>
            <a:srgbClr val="F4A4D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err="1">
                <a:solidFill>
                  <a:srgbClr val="002060"/>
                </a:solidFill>
              </a:rPr>
              <a:t>IgG</a:t>
            </a:r>
            <a:r>
              <a:rPr lang="it-IT" sz="2400" dirty="0">
                <a:solidFill>
                  <a:srgbClr val="002060"/>
                </a:solidFill>
              </a:rPr>
              <a:t>- </a:t>
            </a:r>
            <a:r>
              <a:rPr lang="it-IT" sz="2400" dirty="0" err="1" smtClean="0">
                <a:solidFill>
                  <a:srgbClr val="002060"/>
                </a:solidFill>
              </a:rPr>
              <a:t>IgM</a:t>
            </a:r>
            <a:r>
              <a:rPr lang="it-IT" sz="2400" dirty="0" smtClean="0">
                <a:solidFill>
                  <a:srgbClr val="002060"/>
                </a:solidFill>
              </a:rPr>
              <a:t>-</a:t>
            </a:r>
          </a:p>
          <a:p>
            <a:pPr algn="ctr">
              <a:defRPr/>
            </a:pPr>
            <a:r>
              <a:rPr lang="it-IT" sz="2400" dirty="0" smtClean="0">
                <a:solidFill>
                  <a:srgbClr val="002060"/>
                </a:solidFill>
              </a:rPr>
              <a:t>(60-70%)</a:t>
            </a:r>
            <a:endParaRPr lang="it-IT" sz="2400" dirty="0">
              <a:solidFill>
                <a:srgbClr val="002060"/>
              </a:solidFill>
            </a:endParaRPr>
          </a:p>
          <a:p>
            <a:pPr algn="ctr">
              <a:defRPr/>
            </a:pPr>
            <a:endParaRPr lang="it-IT" dirty="0"/>
          </a:p>
        </p:txBody>
      </p:sp>
      <p:sp>
        <p:nvSpPr>
          <p:cNvPr id="38917" name="CasellaDiTesto 5"/>
          <p:cNvSpPr txBox="1">
            <a:spLocks noChangeArrowheads="1"/>
          </p:cNvSpPr>
          <p:nvPr/>
        </p:nvSpPr>
        <p:spPr bwMode="auto">
          <a:xfrm>
            <a:off x="7942263" y="1487488"/>
            <a:ext cx="4249737" cy="646112"/>
          </a:xfrm>
          <a:prstGeom prst="rect">
            <a:avLst/>
          </a:prstGeom>
          <a:noFill/>
          <a:ln w="9525">
            <a:noFill/>
            <a:miter lim="800000"/>
            <a:headEnd/>
            <a:tailEnd/>
          </a:ln>
        </p:spPr>
        <p:txBody>
          <a:bodyPr wrap="none">
            <a:spAutoFit/>
          </a:bodyPr>
          <a:lstStyle/>
          <a:p>
            <a:r>
              <a:rPr lang="it-IT"/>
              <a:t>raccomandazioni igienico alimentari</a:t>
            </a:r>
          </a:p>
          <a:p>
            <a:r>
              <a:rPr lang="it-IT"/>
              <a:t>IgG e IgM ogni 30-40 giorni fino al parto</a:t>
            </a:r>
          </a:p>
        </p:txBody>
      </p:sp>
      <p:sp>
        <p:nvSpPr>
          <p:cNvPr id="38918" name="CasellaDiTesto 6"/>
          <p:cNvSpPr txBox="1">
            <a:spLocks noChangeArrowheads="1"/>
          </p:cNvSpPr>
          <p:nvPr/>
        </p:nvSpPr>
        <p:spPr bwMode="auto">
          <a:xfrm>
            <a:off x="931863" y="1487488"/>
            <a:ext cx="1844675" cy="922337"/>
          </a:xfrm>
          <a:prstGeom prst="rect">
            <a:avLst/>
          </a:prstGeom>
          <a:noFill/>
          <a:ln w="9525">
            <a:noFill/>
            <a:miter lim="800000"/>
            <a:headEnd/>
            <a:tailEnd/>
          </a:ln>
        </p:spPr>
        <p:txBody>
          <a:bodyPr>
            <a:spAutoFit/>
          </a:bodyPr>
          <a:lstStyle/>
          <a:p>
            <a:r>
              <a:rPr lang="it-IT" b="1"/>
              <a:t>Protette se testate entro 12-13 sett ges</a:t>
            </a:r>
            <a:r>
              <a:rPr lang="it-IT"/>
              <a:t>*</a:t>
            </a:r>
          </a:p>
        </p:txBody>
      </p:sp>
      <p:sp>
        <p:nvSpPr>
          <p:cNvPr id="8" name="Freccia ad arco 7"/>
          <p:cNvSpPr/>
          <p:nvPr/>
        </p:nvSpPr>
        <p:spPr>
          <a:xfrm flipH="1">
            <a:off x="4198938" y="365125"/>
            <a:ext cx="1343025" cy="1679575"/>
          </a:xfrm>
          <a:prstGeom prst="circularArrow">
            <a:avLst>
              <a:gd name="adj1" fmla="val 16605"/>
              <a:gd name="adj2" fmla="val 1999125"/>
              <a:gd name="adj3" fmla="val 20670218"/>
              <a:gd name="adj4" fmla="val 11012592"/>
              <a:gd name="adj5" fmla="val 1643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00" dirty="0">
              <a:solidFill>
                <a:schemeClr val="tx1"/>
              </a:solidFill>
            </a:endParaRPr>
          </a:p>
        </p:txBody>
      </p:sp>
      <p:sp>
        <p:nvSpPr>
          <p:cNvPr id="38920" name="CasellaDiTesto 8"/>
          <p:cNvSpPr txBox="1">
            <a:spLocks noChangeArrowheads="1"/>
          </p:cNvSpPr>
          <p:nvPr/>
        </p:nvSpPr>
        <p:spPr bwMode="auto">
          <a:xfrm>
            <a:off x="4611688" y="427038"/>
            <a:ext cx="554037" cy="400050"/>
          </a:xfrm>
          <a:prstGeom prst="rect">
            <a:avLst/>
          </a:prstGeom>
          <a:noFill/>
          <a:ln w="9525">
            <a:noFill/>
            <a:miter lim="800000"/>
            <a:headEnd/>
            <a:tailEnd/>
          </a:ln>
        </p:spPr>
        <p:txBody>
          <a:bodyPr wrap="none">
            <a:spAutoFit/>
          </a:bodyPr>
          <a:lstStyle/>
          <a:p>
            <a:r>
              <a:rPr lang="it-IT" sz="2000" b="1">
                <a:solidFill>
                  <a:schemeClr val="bg1"/>
                </a:solidFill>
              </a:rPr>
              <a:t>1%</a:t>
            </a:r>
          </a:p>
        </p:txBody>
      </p:sp>
      <p:sp>
        <p:nvSpPr>
          <p:cNvPr id="38921" name="CasellaDiTesto 9"/>
          <p:cNvSpPr txBox="1">
            <a:spLocks noChangeArrowheads="1"/>
          </p:cNvSpPr>
          <p:nvPr/>
        </p:nvSpPr>
        <p:spPr bwMode="auto">
          <a:xfrm>
            <a:off x="3722688" y="106363"/>
            <a:ext cx="5783262" cy="368300"/>
          </a:xfrm>
          <a:prstGeom prst="rect">
            <a:avLst/>
          </a:prstGeom>
          <a:noFill/>
          <a:ln w="9525">
            <a:noFill/>
            <a:miter lim="800000"/>
            <a:headEnd/>
            <a:tailEnd/>
          </a:ln>
        </p:spPr>
        <p:txBody>
          <a:bodyPr wrap="none">
            <a:spAutoFit/>
          </a:bodyPr>
          <a:lstStyle/>
          <a:p>
            <a:r>
              <a:rPr lang="it-IT"/>
              <a:t>sieroconversione (IgG positivizzate) = </a:t>
            </a:r>
            <a:r>
              <a:rPr lang="it-IT" b="1"/>
              <a:t>infezione certa</a:t>
            </a:r>
          </a:p>
        </p:txBody>
      </p:sp>
      <p:sp>
        <p:nvSpPr>
          <p:cNvPr id="38922" name="CasellaDiTesto 10"/>
          <p:cNvSpPr txBox="1">
            <a:spLocks noChangeArrowheads="1"/>
          </p:cNvSpPr>
          <p:nvPr/>
        </p:nvSpPr>
        <p:spPr bwMode="auto">
          <a:xfrm>
            <a:off x="5580063" y="427038"/>
            <a:ext cx="6532562" cy="646112"/>
          </a:xfrm>
          <a:prstGeom prst="rect">
            <a:avLst/>
          </a:prstGeom>
          <a:noFill/>
          <a:ln w="9525">
            <a:noFill/>
            <a:miter lim="800000"/>
            <a:headEnd/>
            <a:tailEnd/>
          </a:ln>
        </p:spPr>
        <p:txBody>
          <a:bodyPr wrap="none">
            <a:spAutoFit/>
          </a:bodyPr>
          <a:lstStyle/>
          <a:p>
            <a:r>
              <a:rPr lang="it-IT"/>
              <a:t>IgM pos IgG neg: sc in corso? Falso pos? Inizio spiramicina!!!!</a:t>
            </a:r>
          </a:p>
          <a:p>
            <a:r>
              <a:rPr lang="it-IT"/>
              <a:t>				     eseguo WB e ripeto</a:t>
            </a:r>
          </a:p>
        </p:txBody>
      </p:sp>
      <p:pic>
        <p:nvPicPr>
          <p:cNvPr id="38923" name="Immagine 11"/>
          <p:cNvPicPr>
            <a:picLocks noChangeAspect="1"/>
          </p:cNvPicPr>
          <p:nvPr/>
        </p:nvPicPr>
        <p:blipFill>
          <a:blip r:embed="rId3"/>
          <a:srcRect/>
          <a:stretch>
            <a:fillRect/>
          </a:stretch>
        </p:blipFill>
        <p:spPr bwMode="auto">
          <a:xfrm>
            <a:off x="55563" y="6280150"/>
            <a:ext cx="6356350" cy="577850"/>
          </a:xfrm>
          <a:prstGeom prst="rect">
            <a:avLst/>
          </a:prstGeom>
          <a:noFill/>
          <a:ln w="9525">
            <a:noFill/>
            <a:miter lim="800000"/>
            <a:headEnd/>
            <a:tailEnd/>
          </a:ln>
        </p:spPr>
      </p:pic>
      <p:sp>
        <p:nvSpPr>
          <p:cNvPr id="13" name="Rettangolo 12"/>
          <p:cNvSpPr/>
          <p:nvPr/>
        </p:nvSpPr>
        <p:spPr>
          <a:xfrm>
            <a:off x="4611688" y="1008063"/>
            <a:ext cx="371475" cy="160496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8925" name="CasellaDiTesto 13"/>
          <p:cNvSpPr txBox="1">
            <a:spLocks noChangeArrowheads="1"/>
          </p:cNvSpPr>
          <p:nvPr/>
        </p:nvSpPr>
        <p:spPr bwMode="auto">
          <a:xfrm>
            <a:off x="4198938" y="2649538"/>
            <a:ext cx="1274762" cy="369887"/>
          </a:xfrm>
          <a:prstGeom prst="rect">
            <a:avLst/>
          </a:prstGeom>
          <a:noFill/>
          <a:ln w="9525">
            <a:noFill/>
            <a:miter lim="800000"/>
            <a:headEnd/>
            <a:tailEnd/>
          </a:ln>
        </p:spPr>
        <p:txBody>
          <a:bodyPr wrap="none">
            <a:spAutoFit/>
          </a:bodyPr>
          <a:lstStyle/>
          <a:p>
            <a:pPr algn="ctr"/>
            <a:r>
              <a:rPr lang="it-IT"/>
              <a:t>IgG+ IgM+</a:t>
            </a:r>
          </a:p>
        </p:txBody>
      </p:sp>
      <p:sp>
        <p:nvSpPr>
          <p:cNvPr id="38926" name="CasellaDiTesto 14"/>
          <p:cNvSpPr txBox="1">
            <a:spLocks noChangeArrowheads="1"/>
          </p:cNvSpPr>
          <p:nvPr/>
        </p:nvSpPr>
        <p:spPr bwMode="auto">
          <a:xfrm rot="-5400000">
            <a:off x="4368800" y="1976438"/>
            <a:ext cx="923925" cy="400050"/>
          </a:xfrm>
          <a:prstGeom prst="rect">
            <a:avLst/>
          </a:prstGeom>
          <a:noFill/>
          <a:ln w="9525">
            <a:noFill/>
            <a:miter lim="800000"/>
            <a:headEnd/>
            <a:tailEnd/>
          </a:ln>
        </p:spPr>
        <p:txBody>
          <a:bodyPr wrap="none">
            <a:spAutoFit/>
          </a:bodyPr>
          <a:lstStyle/>
          <a:p>
            <a:r>
              <a:rPr lang="it-IT" sz="2000" b="1">
                <a:solidFill>
                  <a:schemeClr val="bg1"/>
                </a:solidFill>
              </a:rPr>
              <a:t>3 - 4%</a:t>
            </a:r>
          </a:p>
        </p:txBody>
      </p:sp>
      <p:sp>
        <p:nvSpPr>
          <p:cNvPr id="38927" name="CasellaDiTesto 15"/>
          <p:cNvSpPr txBox="1">
            <a:spLocks noChangeArrowheads="1"/>
          </p:cNvSpPr>
          <p:nvPr/>
        </p:nvSpPr>
        <p:spPr bwMode="auto">
          <a:xfrm>
            <a:off x="2984500" y="3060700"/>
            <a:ext cx="4364038" cy="923925"/>
          </a:xfrm>
          <a:prstGeom prst="rect">
            <a:avLst/>
          </a:prstGeom>
          <a:noFill/>
          <a:ln w="9525">
            <a:noFill/>
            <a:miter lim="800000"/>
            <a:headEnd/>
            <a:tailEnd/>
          </a:ln>
        </p:spPr>
        <p:txBody>
          <a:bodyPr wrap="none">
            <a:spAutoFit/>
          </a:bodyPr>
          <a:lstStyle/>
          <a:p>
            <a:r>
              <a:rPr lang="it-IT"/>
              <a:t>Infezione recente? Pre o intragravidica?</a:t>
            </a:r>
          </a:p>
          <a:p>
            <a:r>
              <a:rPr lang="it-IT"/>
              <a:t>Persistenza di IgM da vecchia infezione?</a:t>
            </a:r>
          </a:p>
          <a:p>
            <a:r>
              <a:rPr lang="it-IT"/>
              <a:t>False IgM? (naturali, crociate?)</a:t>
            </a:r>
          </a:p>
        </p:txBody>
      </p:sp>
      <p:sp>
        <p:nvSpPr>
          <p:cNvPr id="38928" name="CasellaDiTesto 17"/>
          <p:cNvSpPr txBox="1">
            <a:spLocks noChangeArrowheads="1"/>
          </p:cNvSpPr>
          <p:nvPr/>
        </p:nvSpPr>
        <p:spPr bwMode="auto">
          <a:xfrm>
            <a:off x="2444750" y="4459288"/>
            <a:ext cx="8597900" cy="1201737"/>
          </a:xfrm>
          <a:prstGeom prst="rect">
            <a:avLst/>
          </a:prstGeom>
          <a:noFill/>
          <a:ln w="9525">
            <a:noFill/>
            <a:miter lim="800000"/>
            <a:headEnd/>
            <a:tailEnd/>
          </a:ln>
        </p:spPr>
        <p:txBody>
          <a:bodyPr wrap="none">
            <a:spAutoFit/>
          </a:bodyPr>
          <a:lstStyle/>
          <a:p>
            <a:r>
              <a:rPr lang="it-IT"/>
              <a:t>Test </a:t>
            </a:r>
            <a:r>
              <a:rPr lang="it-IT" b="1"/>
              <a:t>avidità</a:t>
            </a:r>
            <a:r>
              <a:rPr lang="it-IT"/>
              <a:t>: se alta </a:t>
            </a:r>
            <a:r>
              <a:rPr lang="it-IT" b="1"/>
              <a:t>purchè entro 12-14 sett</a:t>
            </a:r>
            <a:r>
              <a:rPr lang="it-IT"/>
              <a:t>= vecchia infezione= no rischio fetale</a:t>
            </a:r>
          </a:p>
          <a:p>
            <a:r>
              <a:rPr lang="it-IT"/>
              <a:t>	      se non alta (bassa o intermedia)= non diagnosi di infezione recente</a:t>
            </a:r>
          </a:p>
          <a:p>
            <a:r>
              <a:rPr lang="it-IT"/>
              <a:t>Variazione IgG in 3-4 sett: sì= probabile inf. nei 2 mesi precedenti</a:t>
            </a:r>
          </a:p>
          <a:p>
            <a:r>
              <a:rPr lang="it-IT"/>
              <a:t>			</a:t>
            </a:r>
            <a:r>
              <a:rPr lang="it-IT" u="sng"/>
              <a:t>no = infezione non escludibile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Immagine 1"/>
          <p:cNvPicPr>
            <a:picLocks noChangeAspect="1"/>
          </p:cNvPicPr>
          <p:nvPr/>
        </p:nvPicPr>
        <p:blipFill>
          <a:blip r:embed="rId2"/>
          <a:srcRect/>
          <a:stretch>
            <a:fillRect/>
          </a:stretch>
        </p:blipFill>
        <p:spPr bwMode="auto">
          <a:xfrm>
            <a:off x="352425" y="180975"/>
            <a:ext cx="5059363" cy="1160463"/>
          </a:xfrm>
          <a:prstGeom prst="rect">
            <a:avLst/>
          </a:prstGeom>
          <a:noFill/>
          <a:ln w="9525">
            <a:noFill/>
            <a:miter lim="800000"/>
            <a:headEnd/>
            <a:tailEnd/>
          </a:ln>
        </p:spPr>
      </p:pic>
      <p:sp>
        <p:nvSpPr>
          <p:cNvPr id="39938" name="CasellaDiTesto 2"/>
          <p:cNvSpPr txBox="1">
            <a:spLocks noChangeArrowheads="1"/>
          </p:cNvSpPr>
          <p:nvPr/>
        </p:nvSpPr>
        <p:spPr bwMode="auto">
          <a:xfrm>
            <a:off x="4252913" y="896938"/>
            <a:ext cx="1158875" cy="369887"/>
          </a:xfrm>
          <a:prstGeom prst="rect">
            <a:avLst/>
          </a:prstGeom>
          <a:noFill/>
          <a:ln w="9525">
            <a:noFill/>
            <a:miter lim="800000"/>
            <a:headEnd/>
            <a:tailEnd/>
          </a:ln>
        </p:spPr>
        <p:txBody>
          <a:bodyPr wrap="none">
            <a:spAutoFit/>
          </a:bodyPr>
          <a:lstStyle/>
          <a:p>
            <a:r>
              <a:rPr lang="it-IT"/>
              <a:t>CID 2013</a:t>
            </a:r>
          </a:p>
        </p:txBody>
      </p:sp>
      <p:pic>
        <p:nvPicPr>
          <p:cNvPr id="39939" name="Immagine 3"/>
          <p:cNvPicPr>
            <a:picLocks noChangeAspect="1"/>
          </p:cNvPicPr>
          <p:nvPr/>
        </p:nvPicPr>
        <p:blipFill>
          <a:blip r:embed="rId3"/>
          <a:srcRect/>
          <a:stretch>
            <a:fillRect/>
          </a:stretch>
        </p:blipFill>
        <p:spPr bwMode="auto">
          <a:xfrm>
            <a:off x="352425" y="1568450"/>
            <a:ext cx="10321925" cy="5154613"/>
          </a:xfrm>
          <a:prstGeom prst="rect">
            <a:avLst/>
          </a:prstGeom>
          <a:noFill/>
          <a:ln w="9525">
            <a:noFill/>
            <a:miter lim="800000"/>
            <a:headEnd/>
            <a:tailEnd/>
          </a:ln>
        </p:spPr>
      </p:pic>
      <p:sp>
        <p:nvSpPr>
          <p:cNvPr id="39940" name="CasellaDiTesto 5"/>
          <p:cNvSpPr txBox="1">
            <a:spLocks noChangeArrowheads="1"/>
          </p:cNvSpPr>
          <p:nvPr/>
        </p:nvSpPr>
        <p:spPr bwMode="auto">
          <a:xfrm>
            <a:off x="5915025" y="180975"/>
            <a:ext cx="5862638" cy="1200150"/>
          </a:xfrm>
          <a:prstGeom prst="rect">
            <a:avLst/>
          </a:prstGeom>
          <a:noFill/>
          <a:ln w="9525">
            <a:noFill/>
            <a:miter lim="800000"/>
            <a:headEnd/>
            <a:tailEnd/>
          </a:ln>
        </p:spPr>
        <p:txBody>
          <a:bodyPr wrap="none">
            <a:spAutoFit/>
          </a:bodyPr>
          <a:lstStyle/>
          <a:p>
            <a:r>
              <a:rPr lang="it-IT"/>
              <a:t>Per le gravide sieroconvertite abbiamo</a:t>
            </a:r>
          </a:p>
          <a:p>
            <a:r>
              <a:rPr lang="it-IT"/>
              <a:t>Dati certi relativi ai rischi fetali</a:t>
            </a:r>
          </a:p>
          <a:p>
            <a:r>
              <a:rPr lang="it-IT"/>
              <a:t>Certezza relativa a efficacia di intervento terapeuticorca</a:t>
            </a:r>
          </a:p>
          <a:p>
            <a:r>
              <a:rPr lang="it-IT"/>
              <a:t>5 idrocefali/circa 1100 infez primi due trimestri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asellaDiTesto 3"/>
          <p:cNvSpPr txBox="1">
            <a:spLocks noChangeArrowheads="1"/>
          </p:cNvSpPr>
          <p:nvPr/>
        </p:nvSpPr>
        <p:spPr bwMode="auto">
          <a:xfrm>
            <a:off x="1763713" y="2400300"/>
            <a:ext cx="4210050" cy="2924175"/>
          </a:xfrm>
          <a:prstGeom prst="rect">
            <a:avLst/>
          </a:prstGeom>
          <a:noFill/>
          <a:ln w="9525">
            <a:noFill/>
            <a:miter lim="800000"/>
            <a:headEnd/>
            <a:tailEnd/>
          </a:ln>
        </p:spPr>
        <p:txBody>
          <a:bodyPr wrap="none">
            <a:spAutoFit/>
          </a:bodyPr>
          <a:lstStyle/>
          <a:p>
            <a:r>
              <a:rPr lang="it-IT" sz="3200" b="1"/>
              <a:t>Ambul. Torch</a:t>
            </a:r>
          </a:p>
          <a:p>
            <a:r>
              <a:rPr lang="it-IT" sz="2800"/>
              <a:t>Malattie Infettive</a:t>
            </a:r>
          </a:p>
          <a:p>
            <a:r>
              <a:rPr lang="it-IT" sz="2800"/>
              <a:t>(0303996610)</a:t>
            </a:r>
          </a:p>
          <a:p>
            <a:r>
              <a:rPr lang="it-IT" sz="2400"/>
              <a:t>2 amb a sett</a:t>
            </a:r>
          </a:p>
          <a:p>
            <a:r>
              <a:rPr lang="it-IT" sz="2400"/>
              <a:t>consul per diagnosi materna,</a:t>
            </a:r>
          </a:p>
          <a:p>
            <a:r>
              <a:rPr lang="it-IT" sz="2400"/>
              <a:t>counselling</a:t>
            </a:r>
          </a:p>
          <a:p>
            <a:r>
              <a:rPr lang="it-IT" sz="2400"/>
              <a:t>interventi terapeutici specifici</a:t>
            </a:r>
          </a:p>
        </p:txBody>
      </p:sp>
      <p:sp>
        <p:nvSpPr>
          <p:cNvPr id="15362" name="AutoShape 2" descr="data:image/jpeg;base64,/9j/4AAQSkZJRgABAQAAAQABAAD/2wCEAAkGBhQSEBQUEhQVFRUWFxcWGBUWFRcXFRcUFBQVFBUVFBUXHCYeFxkjGRQUHy8gIycpLCwsFR4xNTAqNSYrLCkBCQoKDgwOGg8PGi0lHyQqLCksLSwsLCwtLCwpLCwsLCk0LCwpLCwvKiwsLCwsLCkpLCwsKSwpLCwpLCksLCksKf/AABEIANAA0AMBIgACEQEDEQH/xAAcAAABBQEBAQAAAAAAAAAAAAAGAAMEBQcBAgj/xABFEAABAwEEBQYKCAUEAwAAAAABAAIDEQQFITEGEkFRYTNxgZGh0QcTFiIyUpKywfAVFyNCU3KxwhQkYnPTNIKT4UOD8f/EABoBAAIDAQEAAAAAAAAAAAAAAAMFAAIEAQb/xAAwEQACAQMCBQMDAwQDAAAAAAAAAQIDBBESIRMiMUFRBRQycZGhUmGxM0KB8CPR4f/aAAwDAQACEQMRAD8A2u02lrGuc9wa1oqSTgAEA3r4WWNdSzx+MHrvJaDzACu7NLwtXs5scUAykq93ENIAHWa9CzBbKFFSWqRmq1XF4QffW9N+BF7T0vrem/Ai9p6ASuLRwKfgDxZ+Q/8Arem/Ai9p659b034EXtPQCkpwKfgnGn5D/wCt6b8CL2npfW9N+BF7T0AVSU4FPwTjT8h99b034EXtPS+t6b8CL2noBSU4FPwTiz8h99b034EXtPXfrem/Ai9p6AFOsFxzzcnE5w9alG+0cFWVKlFZf8llUqN4QY/W/N+BF7Tkvrem/Ai9p6p2aAzfekibw1if0CsrHoLG1wMkut6zdWgPMa4hZJ17WK65+5rhb3Mn0x9i6uTTu12lwDLPGGVxeS+gHxPBEwt82+P2Hf5FA1xCwarDqjDzRkPy7V5mt9PuuIO5pqOhKKt02+XYY07XCw9ywN5y74/+N3+Rdbekm18Y543f5FTvvTVx8U8/7T2pkX9HIaDzTxwy31yQlcT8hfax8BE68XAcrF/xu/yqDNpE5oJ8ZEaf0Or1eMQ9flugDfOIDqVq11HCuRO9Zvel4Pe46riaEgOGFRvPOre4qSexaFpTxlmk2rwmPYaBsbvaH7kxF4VXkEmOMU/Mf3LOLus5fVpNKg+duOzoUb+IcGljsHNJB59/Mu8Sp5/gIreg18fy/wDs1y7/AAjulrQRgjEijssq+mu2jwleLxexrht1ag9FSVkNgle15cMgCDzHHuXi2XoX+bsVlOpnqDdvS8fyfQtwaWQWtmtE6tM2nBzTuIV0CvnLRC9nQ2purWj/ADT2kHoI7St+ue2+NjBW2EtSF1Wnw5YA7wh3Q2eZgLtVwj807MXurUdAWe3hcUsOLm1b6zcR07ulaH4QYyZmEEgiPMHe9+Y2oVhvh7MHYjf3hC97Uo1HHqvAdWNOtTUuj8gqkiqW6obSC6MiOTcPQJ4jZ0Iet13PhdqyNodm48x2pxb3dOv8evgU17WpQ6rbyRUkiktRlElVJJdIdSXF1cOkm7SwStMgq0YkbDQEgHpojnR+9XWl5dISI20DWjAOJ2DgBu3hDmjujhlOvICIx1u4DgjJtna0NwoR6IGVBnhup2rzvqVSM6iSecHovToOFJ6l1+5NtdgFCQA0gGhFQKcQvDJG+Kqc6Yc+xcvO82tjdU0wG1B156VswDDiM0s/ZDGKb6j916QSl5Ouc8qk9SJHaQ6gBNKOwOOR3rNTb2tlcWmjXHWAr62dOmq7JpBrF0bj5rsK+r/UBw3K+l9i0kpbhjfOmrmmkZB4E9tVX2phtDNZrqTUrng7+k8dxQWyYNkLXEO9Vww1hzHI8FO+li3Irmhlc46FVb7ZI5xa6tQaEHA1GFCpMMobHjmM+IPcV4vWTXIk+8cHcdx51Bc84haEk1gFJvqTHW2mSh2uYufrcAD0ZJutRVOQjgrKJzLW5Mslo1B+qbjs9TgME7FZtrupSAmVvY55p/YW3XqGHin18j10x0mZ+b4FbfoefsQsTu3lmfm/aVtmh/ItRriKi0orsYaU5Ty5MGvCLadS0xVdK1vi8SwAtHnmmuCDXsVXZruimbU0eK4OjdqnpGwq38Il9CC0Rh2IfH7r3D9yEIZXMcJoD5pzGP6bQkNx/UZ6C1/pL/e5bS6Jedrwvc1245HqU2GymRni7Syo+cQcweKfunSKOUUcQ12RGxXIIcNhQVJp5QSW+zM8vnQ98dXxfaM3ffaObaEOrW5H6nT1qmvK4ILSC4eZJ6zRn+Zu3nTi29Txy1fuJ7j05PmpfYzxJTr0ueSB1HjDY4YtPMfgm7Bdz5nhjBUnqA3k7AnPFhp152FPCnq0Y3I7Wk5IpuLRjKSYYbGnbxd3Kxu654LMNZxEkg2/dB4DaeKbvi+dxI+f+0iuvUHU5KfTyO7awVPmqbsumyYHxQB2YkNYOAJ2obv+95YaktLXDIE1BGVQRgaYdaorZfji0NqdUVqOJNa9qcN5GaLxUhr5tWuzLXDLH9Us0vqxxGKwV50kkfXXNaghVIKbZLUkZObgRu/6XZBtGa0qKQNyZyatKhMinzmno3//ABNyNqcM96uTJ4cTmBiFKjl121pQpnVO7tUmysw+C5Ikeo28YgV+QvT2VTn8PjUpia26rqAVpniokVZ7hhpQb96mRwgc6p7RMZCMKAZCtTXeSrpmQrnQJpYxi221uKPUpTilh7M9JLi6mwlJN28sz83wK2zQ/kWrE7s5Zn5vgVtmh/IhL7r5L6Gy36Mz3w3k/wARZqD/AMb/AHwhG6L5MdATUIx8NctLRZ+Mb/fCAIWNPApLXWZMf2z/AONf73CqJkc/nA6h/pwrzqwsLp4fRdrt6j1IQhmLDhXoVzYr8dkVkccGgMLFfYdg8EHLEKRLC1wqw0I3Kmst7hwAdRWAezV1gaU2qhzA1apcCyRuvXCmYO4BVcdkMdY4Rq1NXurU8Gg7QFZOc55xwNMANgPD1lIEbYm45q2uWNOdjmFnVjchWljY2UriBjiga/LfV9Kq6v688SK4FCFrfVEpxI2dMpXLLa9U45pmIno/RSBZqrRjscTwV88RLy8VBONU8ySoxz+clLNlIGSYfHXZirNNdUVTi3szy2LFO0pkF2Kxn5KlRWYDitFO1qVO2F+5mrXlOn3y/wBiKI3HLsXGQuJy6VYgLq2x9Pj3Yvl6lLtE8MbQAZ8Ux/ANrt61JSWr2tH9Jl97X/UMx2VrcgnkkkaFOMFiKwZ6lWdR5m8nEkklcoSrs5Zn5vgVtmh/IhYldnLM5/gVtuh/ItS+6+S+hst+jM+8N4/mLN/bf74WbtcQtS8MLAZ4K4/Zu99ZxJY9yxztZzWuO4wo3kIcktjkFuIUlltB2KvdERmEmJfOnjZjOM1JZTLqz2mm0hF1yXc+Rokk9Eei07f6jXZnRVGiejXjKSS+iMQ3fTaeCM5pQGkVyw7AsssZwi+RijY+cY853obve9Tjj87VLva9KtFTlsQVbrcTVdhHJVsat1qJJUEL2TVSrtu90sjWMFSeobyeAWtLCKNjUEFSpoCKn6Ls8UGDB4ydvO0O4IatVmdG4teKEfOG9NfT5UpJ4+Qn9Q4qe/xGlyi9LiaNZ6itNroJdXEl04dXKpJKEEkkkoQS4uri6QSSSShCTdnLM5/gVtuh/ItWJXZyzOf9pW26H8i1Lrv5L6Gy3+LAnwv/AOog/tu99ACP/DB/qIP7bvfQCAtFB4poDVWZs5RXtwaMCRwe8UYNnrJ24tHS+j3jzcwN/E8EYFoY1ppSmY4ZJNf3im9EPuOLK1dPnl9jtNRoApThkFQ3xeYaN5w+e1P3reoDTw/TEdyDbxvHW7UqjHIybGbfeGsT84KolfVenuNV5DVrjHANs4zNFGjMwjqfvHbw2BDMz9UYZlds9vIKtOLawVjLc1GK16wx61y13cyZtHCu5wzHN3IRuy/qUBKJLPba0LDisa1U5aovDCtRmtMgavW5XwHEVbseMuncVXrQrPeDZKskAaThQ5O61SX5oiW1fCCW5lmZHFu8J9aeoqfLU2fnyJbn09w5qe68AwklRJNxUcXVxdUIJJJJdIJcSSUIJJJJQhJuzlmc/wC0rbdD+RasSuzlmc/wK23Q/kWpdd/JfQ2W/RgX4Xh/MQf23e+qK4dHtb7ST0djd/E8EbacXY2W1wuf6LGZby55pX2SozgGitMN29LLm7ajwo/5GVtbRb4kv8D9nYGjcKYdSor5vgCra4Uwx+dqcvW9Q1lOACCbzt+tXpSyMcjJs9XnehIz4KkklqlJLVNDNa4xwDbPQFU8xi8sUmFi129HiSwZLitw45G5LFXnUOayEbFbKwuNjDMDIA5rQXUORIpSvWt1zbU4wc1thGC3uak5qD3yyjsVzWl4rHDK8b2sJHWrq6orW14Z4iWpyBYQOOJwCIbTpm4YDLds6kwNNjt/VIHU1dj0atpLuXrNH5Hs+01AdwJJH+4L3ZLPPFhUSs3a1HDmrmqaLS+oz7U1NpX57cfvDqoULGS/DaLW+dF47QC+P7OXOhFATucMukIHtdifE7Ve0tP68QdqPLLpQw4EjJSJJILQ3Vc0PGfMeG0JlbX06PLPdflCu59PjV5o7P8ABmlElqNluNlnY4QEMc8+k4a7uDQTjRUF+aHzvOsBG6Q56h1dbiQcKphD1KnKenGF5Yvn6bONPVlN+ANSUm23ZLCaSscznGHtZKMmakpLKFji4vDOJJJKxwSSSShCTdnLM5/gVtuh/ItWJXZyzOf4FbbofyIS67+S+hst+jIWlH+oFchGPekohG9bxwwrtC0S1uAndU/+NnvSrzrN3hIq0MzbHFGpiCWDEbfaHvBwNOYqmma7d88V9DhzOC4+GM7GnoB61yKwEdTPY+cC1da1fQzrqidnFGedjD8E0/RuzOzgh/42/AK6m/BxyMHhjqcVJC3OHR+zt9GCEf8Arb8Qnm3XEMoov+Nnct9C7jSjjT+RfXoOrLOTB+pPWWQtdXMZGm45rdvEtH3G+yO5eTCN3VgrVPUFJOLhs/3/APCtO0cZKSlujA7xtjWHNVf0kHGjAXHcASeoLbbdoFYpDV0FDvBKfsOjNlhFWRtFOCUaorsPvcyaMtujRK2TgOEfimevKdUU3huLj1K3Pg1mdQstMRAz8x4xG6hOCP5beDXIjLgoEt/xtwIDebJU1vsWzUfUzi+rnmsp88azTgHsq5vMcKtPOo12XwW1LXdq1qCNr2h7CQDu3/IUa8tCIrW0l4a14ykZRr+FaekOBXYvO2DrqJfIotFLe+Zxlk9BmDeLv+kUi0F3nHL4odN2vszA0jWY37zcudwzCcdew1a1wGxcydktW6LtloDqh1CDsOIPOFRXrodBJUx/ZO3jFhO4t2dC8R3rhrbepemXg5zmiuGZPajU6s6bzB4M9SjCosTQF3ldMkDqSDPJwNWkcCoa0eWZkrXMcA5uFQd/DaDxQve+ij4/OiBewitM3t4EbRxCeW1/Gpyz2f4YjurCVPmhuvyUCSSSZCwlXZyzOf4FbZofyIWJXZyzOf4FbbofyIS+7+S+hst/ixnSB9J//W33pFR2i2bnJeEa8jFPGB96PfTJ7u9Bb72ccj2/FIq6zNjqg+RFveVtf91566JXLaZ9bznmm7eqZkpJz+edTrPbwzPpQdIfWzRrFbcMSpYtTd9VnQ0laNqsYr7wqDzUVtTQNwUg2E4Xrxg3oDfpVq4ErnliMqrutlXSDmSUDamHWxo2oDvXSs6jcc605gqHy2cDQ5KmqT7GiFvtlmqSW9oxqq+0XkXGjsBXrGaB7t0o8eQwYE/J7Fa2225Uy2ITbzg0RoxjuSb3mdEzI9HSaoDtdvdK85hoxJ+CvrZpQ+JvpVG440Qheukck51cDU0a0ACpOAyRoRydctPVmm6F24Gz01hrFxdTaGk6o/Qq1ve9fFsIB71S6HXT/CQjWo97gC+orsy5sV6vzSFrDrMjY0jbi4im6uAXNuwN7yzgdsV6mKSFj6+NleBqnYx2wjmxPMERWy5rPOKPaAd4wPQQs10Strprx8e/FsQJqcg51Wt6cSVpNplBbrN+So+XYHNc2VsC9+aFyMxhdrt9U0Dug5FUMU0kbiHsc07nAigHOjj6Uc30gS3evFts4naRQEHeP03KuoLFPHMClga6UnUOq0HF3Hc0bSjAWCkbRUlwAoTnUU3KJo7ouAfPd5rTgwYE7i49yKvFtGxXSb3B1KsYvCBu1aPwzD7WJpdtIwdzhwoqC3eDoE1ilI/peK0/3Nx7Eez0UF7kaFzVpbRkZpUKdbeUTPxobPC4PcGua2pLmuyFDUkHFadofyIVNeL6wyfkP6K50P5ELbTryrLMjDWoRovEQA8Nk5baLPT8N/vhZyLwctC8OUobaLNhX7N/vhZmLYdjR2oc4psNSk1EntvJ+yqT7e45161DExO5PRM1jRVVPLwi7nhZZ19sduwU6zX44CgNRsUf+C4lMT3fhUGtNiNKzqJdAULym31Jj7wcXBwOOK410jnDAYntNAP1UGO2EClE7Y7bqysc7IOB6q07aLI4m1SWS1vySrg1p9ABo40GPbVCtotJqQvd520ukJBUB0pOavThhEq1t8Is7lvMxzsI2V/SnxRKzSalQerYebcUDWF/2hKsZnVXJ0k5HIV24k+9r1D8k5oaAbUHuoQzKvrZqjkOFVa6N4MrtcSVyUdMNjinqkjTrTfzKZ0O5B2kN5B4wKq7XbHb8FVWiUuFNpwHOUOFPuGc9gt8HzqOklrwH6IyZpEX69KeaMdldwQ7oro5M2AegAdrngDn3pX7K2CFzGuDnGpc4bTspwQp7yDQw0FLLS94qYtXaMQ4cwAyUmxzFpxqAcq4dCZsMf2MT2/ejYXDcS0VI7lNdIC2hxB2fEcUFo5qJgtOTmmhCeffGsNx2jihdkz2PIzAxB2EcdxUS8L8DHAneAeYqyk+hHTj1CWe+FXC+RrFUF4Xln8EN2q/C01BV4xciNpGgTXkHNe2ubTQfqi/Q/kQsSu2/S+aNp2n4FbbofyIW+3i4xeRZeNOSx4M38PP+osv9t/vtWZRrTvDuP5iy/23++1ZqxitLqUp/EcjarGzx0HOo9lixU5MbOj/AHsw3db+xCSSSTIXHh0QOYC8PswPBPLhQpUYS6oLGrOPRgvaIqOIOYNE26PBW18WU11wKjI8NxVdUJPUpunJxG9Kopx1EKyZk8VN8YorGUKdDkJhI7I5anearOxWjVY3gFUWl1aDipRcQAqyWVgtGWHkmTWmqV2QeMmG5mPSclCa9SbqmLdY8f0Cq1hbBIyzJGkOOpGBXZ8EI3xNrHOoUa0X9I4UrgoT5S7CuNECFNp5ZslV2wbForbBarOHCjaANps80UxG5MzzmKXxb8No5uG9Aeh9+mKvn6nP6J6sldXtpk20BkcbauDtYvNBjQijQNncgyp4bwWfkIZLSG1JOFNqBdI7eXPDRtNVHvW935ayhC164BONBRXhTxzMq5dkXN724UwKFp56kr1aLWXYdCZZCStNOGDLUqZJ2j7v5qH8/wC1y+jND+RC+eLii/mofz/tcvofQ/kQtMUYaryzOvDoP5mzf2n++FnEbVp/hwsjjJZpKebqvYTudrNcAe1ZzZIsaqRg5zwjutQp5ZJhjoE4FxdT2MVFYQllJyeWJJJJdOCSSSUIcUaW7o3GpaK8MFKSVZQjL5ItGco9GV9ruhrm+b5pG3vVVLdsgzaejEdaJVxZ6lrCW62NFO6nHZ7gu6wnPckZdnYijVUK3Xe12NBXfv56LLOyaWUzTC8WcNA/XcnbFLRp5ypRsZH3VHdAWVBFNoWOUGlujXGab2Z6L16jOKjB6kRCqHgLqI0Yo44nNTIZCDUbMepMNjxJ4qQwYqPcvHodnlLnYpuzSFvEHZTNSrNZNYhKa7nNrQVHBEjTbjqS2AzqpSxncisIGJFTmp1ij8ZgCG86gOYuxvLTUKjk+x1JdwtunRuQSsk12FrTrEA40ocsFtmh/IhYPo5eb3TNbnmT+UA1r2dYW86IciFak5NcwKtpytJ70u0fbbLM6J2ebTta4ZEVWMW7RSazu1S3W4t7jkvoMhQLbczJPSAWmnN03lGacdawzAPoyX1Hdnel9GS+o7s71t3khFuCXkfFuR/dy8IB7deTEfoyX1D2d6X0ZL6juzvW3eR8W5LyPi3Lvu5eET28TEfoyX1D2d6X0ZL6juzvW3eR8W5LyPi3Ke7l4RPbx8mJfRkvqO7O9L6Ml9Q9nett8j4tyXkfFuU93Lwie3j5MS+jJfUd2d6X0ZL6juzvW2+R8W5LyPi3Ke7l4RPbx8mJfRkvqO7O9IXZL6juzvW2+R8W5LyPi3Ke7l4RPbx8mJG7Jfwz2d6YtVwveMY3YZEU71unkfFuS8j4tyrK5clhpFo0dLymfP8A5JSD7pPQO9dZozNtYadHet/8j4tyXkfFuQMx/T/IfM/P8GGR3A4CgiPTQ/FKO4HA1Ebuw/Fbn5HxbkvI+LcicZfpQPRL9TMRF1Sfhns7136Ml9R3Z3rbfI+LcEvI+LciK6a6JA3QT6tmGy3I92cZ7O9Q5NFpa+a00/qIHWarfvI+LckNEItyDUmqnWKC04uHRmT6J6KOa71nOoC4DAAGuq2uJxzO2gwW0XNYvFxgJWK5mR5AKwAQUsBG8n//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p>
        </p:txBody>
      </p:sp>
      <p:pic>
        <p:nvPicPr>
          <p:cNvPr id="15363" name="Immagine 5"/>
          <p:cNvPicPr>
            <a:picLocks noChangeAspect="1"/>
          </p:cNvPicPr>
          <p:nvPr/>
        </p:nvPicPr>
        <p:blipFill>
          <a:blip r:embed="rId2"/>
          <a:srcRect/>
          <a:stretch>
            <a:fillRect/>
          </a:stretch>
        </p:blipFill>
        <p:spPr bwMode="auto">
          <a:xfrm>
            <a:off x="5121275" y="1589088"/>
            <a:ext cx="2292350" cy="2292350"/>
          </a:xfrm>
          <a:prstGeom prst="rect">
            <a:avLst/>
          </a:prstGeom>
          <a:noFill/>
          <a:ln w="9525">
            <a:noFill/>
            <a:miter lim="800000"/>
            <a:headEnd/>
            <a:tailEnd/>
          </a:ln>
        </p:spPr>
      </p:pic>
      <p:sp>
        <p:nvSpPr>
          <p:cNvPr id="15364" name="CasellaDiTesto 6"/>
          <p:cNvSpPr txBox="1">
            <a:spLocks noChangeArrowheads="1"/>
          </p:cNvSpPr>
          <p:nvPr/>
        </p:nvSpPr>
        <p:spPr bwMode="auto">
          <a:xfrm>
            <a:off x="7642225" y="669925"/>
            <a:ext cx="3836988" cy="1676400"/>
          </a:xfrm>
          <a:prstGeom prst="rect">
            <a:avLst/>
          </a:prstGeom>
          <a:noFill/>
          <a:ln w="9525">
            <a:noFill/>
            <a:miter lim="800000"/>
            <a:headEnd/>
            <a:tailEnd/>
          </a:ln>
        </p:spPr>
        <p:txBody>
          <a:bodyPr>
            <a:spAutoFit/>
          </a:bodyPr>
          <a:lstStyle/>
          <a:p>
            <a:r>
              <a:rPr lang="it-IT" sz="2800" b="1"/>
              <a:t>Ambul. Medicina Materno Fetali</a:t>
            </a:r>
          </a:p>
          <a:p>
            <a:r>
              <a:rPr lang="it-IT" sz="2400"/>
              <a:t>Ostetricia</a:t>
            </a:r>
          </a:p>
          <a:p>
            <a:r>
              <a:rPr lang="it-IT" sz="2400"/>
              <a:t>Spedali Civili di Brescia</a:t>
            </a:r>
          </a:p>
        </p:txBody>
      </p:sp>
      <p:sp>
        <p:nvSpPr>
          <p:cNvPr id="15365" name="CasellaDiTesto 7"/>
          <p:cNvSpPr txBox="1">
            <a:spLocks noChangeArrowheads="1"/>
          </p:cNvSpPr>
          <p:nvPr/>
        </p:nvSpPr>
        <p:spPr bwMode="auto">
          <a:xfrm>
            <a:off x="7767638" y="3251200"/>
            <a:ext cx="3921125" cy="1249363"/>
          </a:xfrm>
          <a:prstGeom prst="rect">
            <a:avLst/>
          </a:prstGeom>
          <a:noFill/>
          <a:ln w="9525">
            <a:noFill/>
            <a:miter lim="800000"/>
            <a:headEnd/>
            <a:tailEnd/>
          </a:ln>
        </p:spPr>
        <p:txBody>
          <a:bodyPr wrap="none">
            <a:spAutoFit/>
          </a:bodyPr>
          <a:lstStyle/>
          <a:p>
            <a:r>
              <a:rPr lang="it-IT" sz="2800" b="1"/>
              <a:t>Ambul. Infettivologico</a:t>
            </a:r>
          </a:p>
          <a:p>
            <a:r>
              <a:rPr lang="it-IT" sz="2400"/>
              <a:t>di Neonatologia</a:t>
            </a:r>
          </a:p>
          <a:p>
            <a:r>
              <a:rPr lang="it-IT" sz="2400"/>
              <a:t>Spedali Civili di Brescia</a:t>
            </a:r>
          </a:p>
        </p:txBody>
      </p:sp>
      <p:sp>
        <p:nvSpPr>
          <p:cNvPr id="14" name="Arco 13"/>
          <p:cNvSpPr/>
          <p:nvPr/>
        </p:nvSpPr>
        <p:spPr>
          <a:xfrm rot="17458059">
            <a:off x="4294188" y="898525"/>
            <a:ext cx="4522787" cy="4703763"/>
          </a:xfrm>
          <a:prstGeom prst="arc">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15" name="Arco 14"/>
          <p:cNvSpPr/>
          <p:nvPr/>
        </p:nvSpPr>
        <p:spPr>
          <a:xfrm rot="3177595">
            <a:off x="6350000" y="1647825"/>
            <a:ext cx="2170113" cy="1706563"/>
          </a:xfrm>
          <a:prstGeom prst="arc">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16" name="Arco 15"/>
          <p:cNvSpPr/>
          <p:nvPr/>
        </p:nvSpPr>
        <p:spPr>
          <a:xfrm rot="8143829">
            <a:off x="4038600" y="-292100"/>
            <a:ext cx="4522788" cy="4703763"/>
          </a:xfrm>
          <a:prstGeom prst="arc">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magine 1"/>
          <p:cNvPicPr>
            <a:picLocks noChangeAspect="1"/>
          </p:cNvPicPr>
          <p:nvPr/>
        </p:nvPicPr>
        <p:blipFill>
          <a:blip r:embed="rId2"/>
          <a:srcRect/>
          <a:stretch>
            <a:fillRect/>
          </a:stretch>
        </p:blipFill>
        <p:spPr bwMode="auto">
          <a:xfrm>
            <a:off x="190500" y="138113"/>
            <a:ext cx="11417300" cy="630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magine 3"/>
          <p:cNvPicPr>
            <a:picLocks noChangeAspect="1"/>
          </p:cNvPicPr>
          <p:nvPr/>
        </p:nvPicPr>
        <p:blipFill>
          <a:blip r:embed="rId2"/>
          <a:srcRect/>
          <a:stretch>
            <a:fillRect/>
          </a:stretch>
        </p:blipFill>
        <p:spPr bwMode="auto">
          <a:xfrm>
            <a:off x="336550" y="298450"/>
            <a:ext cx="8916988" cy="6511925"/>
          </a:xfrm>
          <a:prstGeom prst="rect">
            <a:avLst/>
          </a:prstGeom>
          <a:noFill/>
          <a:ln w="9525">
            <a:noFill/>
            <a:miter lim="800000"/>
            <a:headEnd/>
            <a:tailEnd/>
          </a:ln>
        </p:spPr>
      </p:pic>
      <p:sp>
        <p:nvSpPr>
          <p:cNvPr id="41986" name="CasellaDiTesto 4"/>
          <p:cNvSpPr txBox="1">
            <a:spLocks noChangeArrowheads="1"/>
          </p:cNvSpPr>
          <p:nvPr/>
        </p:nvSpPr>
        <p:spPr bwMode="auto">
          <a:xfrm>
            <a:off x="9759950" y="6405563"/>
            <a:ext cx="1916113" cy="369887"/>
          </a:xfrm>
          <a:prstGeom prst="rect">
            <a:avLst/>
          </a:prstGeom>
          <a:noFill/>
          <a:ln w="9525">
            <a:noFill/>
            <a:miter lim="800000"/>
            <a:headEnd/>
            <a:tailEnd/>
          </a:ln>
        </p:spPr>
        <p:txBody>
          <a:bodyPr wrap="none">
            <a:spAutoFit/>
          </a:bodyPr>
          <a:lstStyle/>
          <a:p>
            <a:r>
              <a:rPr lang="it-IT"/>
              <a:t>Consensus 2012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asellaDiTesto 21"/>
          <p:cNvSpPr txBox="1">
            <a:spLocks noChangeArrowheads="1"/>
          </p:cNvSpPr>
          <p:nvPr/>
        </p:nvSpPr>
        <p:spPr bwMode="auto">
          <a:xfrm>
            <a:off x="1185863" y="133350"/>
            <a:ext cx="1385887" cy="461963"/>
          </a:xfrm>
          <a:prstGeom prst="rect">
            <a:avLst/>
          </a:prstGeom>
          <a:noFill/>
          <a:ln w="9525">
            <a:noFill/>
            <a:miter lim="800000"/>
            <a:headEnd/>
            <a:tailEnd/>
          </a:ln>
        </p:spPr>
        <p:txBody>
          <a:bodyPr wrap="none">
            <a:spAutoFit/>
          </a:bodyPr>
          <a:lstStyle/>
          <a:p>
            <a:r>
              <a:rPr lang="it-IT" sz="2400" b="1">
                <a:latin typeface="Calibri" pitchFamily="34" charset="0"/>
              </a:rPr>
              <a:t>e il CMV?</a:t>
            </a:r>
          </a:p>
        </p:txBody>
      </p:sp>
      <p:pic>
        <p:nvPicPr>
          <p:cNvPr id="43010" name="Picture 20" descr="http://bilbo.bio.purdue.edu/~viruswww/Smith_home.unused/CMV/cmv.jpg"/>
          <p:cNvPicPr>
            <a:picLocks noChangeAspect="1" noChangeArrowheads="1"/>
          </p:cNvPicPr>
          <p:nvPr/>
        </p:nvPicPr>
        <p:blipFill>
          <a:blip r:embed="rId2"/>
          <a:srcRect/>
          <a:stretch>
            <a:fillRect/>
          </a:stretch>
        </p:blipFill>
        <p:spPr bwMode="auto">
          <a:xfrm>
            <a:off x="0" y="0"/>
            <a:ext cx="998538" cy="1008063"/>
          </a:xfrm>
          <a:prstGeom prst="rect">
            <a:avLst/>
          </a:prstGeom>
          <a:noFill/>
          <a:ln w="9525">
            <a:noFill/>
            <a:miter lim="800000"/>
            <a:headEnd/>
            <a:tailEnd/>
          </a:ln>
        </p:spPr>
      </p:pic>
      <p:sp>
        <p:nvSpPr>
          <p:cNvPr id="43011" name="CasellaDiTesto 3"/>
          <p:cNvSpPr txBox="1">
            <a:spLocks noChangeArrowheads="1"/>
          </p:cNvSpPr>
          <p:nvPr/>
        </p:nvSpPr>
        <p:spPr bwMode="auto">
          <a:xfrm>
            <a:off x="1185863" y="657225"/>
            <a:ext cx="3492500" cy="369888"/>
          </a:xfrm>
          <a:prstGeom prst="rect">
            <a:avLst/>
          </a:prstGeom>
          <a:noFill/>
          <a:ln w="9525">
            <a:noFill/>
            <a:miter lim="800000"/>
            <a:headEnd/>
            <a:tailEnd/>
          </a:ln>
        </p:spPr>
        <p:txBody>
          <a:bodyPr wrap="none">
            <a:spAutoFit/>
          </a:bodyPr>
          <a:lstStyle/>
          <a:p>
            <a:r>
              <a:rPr lang="it-IT"/>
              <a:t>Inf. Congenita 1/100 nati in Italia</a:t>
            </a:r>
          </a:p>
        </p:txBody>
      </p:sp>
      <p:graphicFrame>
        <p:nvGraphicFramePr>
          <p:cNvPr id="6" name="Tabella 5"/>
          <p:cNvGraphicFramePr>
            <a:graphicFrameLocks noGrp="1"/>
          </p:cNvGraphicFramePr>
          <p:nvPr>
            <p:extLst>
              <p:ext uri="{D42A27DB-BD31-4B8C-83A1-F6EECF244321}">
                <p14:modId xmlns:p14="http://schemas.microsoft.com/office/powerpoint/2010/main" val="836156240"/>
              </p:ext>
            </p:extLst>
          </p:nvPr>
        </p:nvGraphicFramePr>
        <p:xfrm>
          <a:off x="333375" y="1633538"/>
          <a:ext cx="5973665" cy="1651000"/>
        </p:xfrm>
        <a:graphic>
          <a:graphicData uri="http://schemas.openxmlformats.org/drawingml/2006/table">
            <a:tbl>
              <a:tblPr firstRow="1" bandRow="1">
                <a:tableStyleId>{5C22544A-7EE6-4342-B048-85BDC9FD1C3A}</a:tableStyleId>
              </a:tblPr>
              <a:tblGrid>
                <a:gridCol w="2507796"/>
                <a:gridCol w="1224643"/>
                <a:gridCol w="2241226"/>
              </a:tblGrid>
              <a:tr h="370840">
                <a:tc>
                  <a:txBody>
                    <a:bodyPr/>
                    <a:lstStyle/>
                    <a:p>
                      <a:r>
                        <a:rPr lang="it-IT" dirty="0" smtClean="0"/>
                        <a:t>Tipo infezione materna</a:t>
                      </a:r>
                      <a:endParaRPr lang="it-IT" dirty="0"/>
                    </a:p>
                  </a:txBody>
                  <a:tcPr/>
                </a:tc>
                <a:tc>
                  <a:txBody>
                    <a:bodyPr/>
                    <a:lstStyle/>
                    <a:p>
                      <a:r>
                        <a:rPr lang="it-IT" dirty="0" smtClean="0"/>
                        <a:t>Rischio </a:t>
                      </a:r>
                      <a:r>
                        <a:rPr lang="it-IT" dirty="0" err="1" smtClean="0"/>
                        <a:t>Infez</a:t>
                      </a:r>
                      <a:r>
                        <a:rPr lang="it-IT" dirty="0" smtClean="0"/>
                        <a:t> </a:t>
                      </a:r>
                      <a:r>
                        <a:rPr lang="it-IT" dirty="0" err="1" smtClean="0"/>
                        <a:t>Cong</a:t>
                      </a:r>
                      <a:endParaRPr lang="it-IT" dirty="0"/>
                    </a:p>
                  </a:txBody>
                  <a:tcPr/>
                </a:tc>
                <a:tc>
                  <a:txBody>
                    <a:bodyPr/>
                    <a:lstStyle/>
                    <a:p>
                      <a:r>
                        <a:rPr lang="it-IT" dirty="0" smtClean="0"/>
                        <a:t>Rischio Malattia </a:t>
                      </a:r>
                      <a:r>
                        <a:rPr lang="it-IT" dirty="0" err="1" smtClean="0"/>
                        <a:t>Cong</a:t>
                      </a:r>
                      <a:r>
                        <a:rPr lang="it-IT" dirty="0" smtClean="0"/>
                        <a:t> negli</a:t>
                      </a:r>
                      <a:r>
                        <a:rPr lang="it-IT" baseline="0" dirty="0" smtClean="0"/>
                        <a:t> infetti</a:t>
                      </a:r>
                      <a:endParaRPr lang="it-IT" dirty="0"/>
                    </a:p>
                  </a:txBody>
                  <a:tcPr/>
                </a:tc>
              </a:tr>
              <a:tr h="370840">
                <a:tc>
                  <a:txBody>
                    <a:bodyPr/>
                    <a:lstStyle/>
                    <a:p>
                      <a:r>
                        <a:rPr lang="it-IT" dirty="0" smtClean="0"/>
                        <a:t>Riattivazione/reinfezione</a:t>
                      </a:r>
                      <a:r>
                        <a:rPr lang="it-IT" baseline="0" dirty="0" smtClean="0"/>
                        <a:t> in già immune</a:t>
                      </a:r>
                      <a:endParaRPr lang="it-IT" dirty="0"/>
                    </a:p>
                  </a:txBody>
                  <a:tcPr/>
                </a:tc>
                <a:tc>
                  <a:txBody>
                    <a:bodyPr/>
                    <a:lstStyle/>
                    <a:p>
                      <a:r>
                        <a:rPr lang="it-IT" dirty="0" smtClean="0"/>
                        <a:t>1-2%</a:t>
                      </a:r>
                      <a:endParaRPr lang="it-IT" dirty="0"/>
                    </a:p>
                  </a:txBody>
                  <a:tcPr/>
                </a:tc>
                <a:tc>
                  <a:txBody>
                    <a:bodyPr/>
                    <a:lstStyle/>
                    <a:p>
                      <a:r>
                        <a:rPr lang="it-IT" dirty="0" smtClean="0"/>
                        <a:t>2-3%</a:t>
                      </a:r>
                      <a:endParaRPr lang="it-IT" dirty="0"/>
                    </a:p>
                  </a:txBody>
                  <a:tcPr/>
                </a:tc>
              </a:tr>
              <a:tr h="370840">
                <a:tc>
                  <a:txBody>
                    <a:bodyPr/>
                    <a:lstStyle/>
                    <a:p>
                      <a:r>
                        <a:rPr lang="it-IT" dirty="0" smtClean="0"/>
                        <a:t>Primaria</a:t>
                      </a:r>
                      <a:endParaRPr lang="it-IT" dirty="0"/>
                    </a:p>
                  </a:txBody>
                  <a:tcPr/>
                </a:tc>
                <a:tc>
                  <a:txBody>
                    <a:bodyPr/>
                    <a:lstStyle/>
                    <a:p>
                      <a:r>
                        <a:rPr lang="it-IT" dirty="0" smtClean="0"/>
                        <a:t>10-40%</a:t>
                      </a:r>
                      <a:endParaRPr lang="it-IT" dirty="0"/>
                    </a:p>
                  </a:txBody>
                  <a:tcPr/>
                </a:tc>
                <a:tc>
                  <a:txBody>
                    <a:bodyPr/>
                    <a:lstStyle/>
                    <a:p>
                      <a:r>
                        <a:rPr lang="it-IT" dirty="0" smtClean="0"/>
                        <a:t>20%</a:t>
                      </a:r>
                      <a:endParaRPr lang="it-IT" dirty="0"/>
                    </a:p>
                  </a:txBody>
                  <a:tcPr/>
                </a:tc>
              </a:tr>
            </a:tbl>
          </a:graphicData>
        </a:graphic>
      </p:graphicFrame>
      <p:sp>
        <p:nvSpPr>
          <p:cNvPr id="43030" name="CasellaDiTesto 6"/>
          <p:cNvSpPr txBox="1">
            <a:spLocks noChangeArrowheads="1"/>
          </p:cNvSpPr>
          <p:nvPr/>
        </p:nvSpPr>
        <p:spPr bwMode="auto">
          <a:xfrm>
            <a:off x="498475" y="3862388"/>
            <a:ext cx="6051550" cy="1754187"/>
          </a:xfrm>
          <a:prstGeom prst="rect">
            <a:avLst/>
          </a:prstGeom>
          <a:noFill/>
          <a:ln w="9525">
            <a:noFill/>
            <a:miter lim="800000"/>
            <a:headEnd/>
            <a:tailEnd/>
          </a:ln>
        </p:spPr>
        <p:txBody>
          <a:bodyPr wrap="none">
            <a:spAutoFit/>
          </a:bodyPr>
          <a:lstStyle/>
          <a:p>
            <a:r>
              <a:rPr lang="it-IT"/>
              <a:t>Non terapia in utero (solo postnatale)</a:t>
            </a:r>
          </a:p>
          <a:p>
            <a:r>
              <a:rPr lang="it-IT"/>
              <a:t>Diagnosi prenatale </a:t>
            </a:r>
          </a:p>
          <a:p>
            <a:r>
              <a:rPr lang="it-IT"/>
              <a:t>	(amniocentesi a 20 sett)</a:t>
            </a:r>
          </a:p>
          <a:p>
            <a:pPr marL="1200150" lvl="2" indent="-285750">
              <a:buFont typeface="Arial" charset="0"/>
              <a:buChar char="•"/>
            </a:pPr>
            <a:r>
              <a:rPr lang="it-IT"/>
              <a:t>ha alto valore predittivo negativo di infezione</a:t>
            </a:r>
          </a:p>
          <a:p>
            <a:pPr marL="1200150" lvl="2" indent="-285750">
              <a:buFont typeface="Arial" charset="0"/>
              <a:buChar char="•"/>
            </a:pPr>
            <a:r>
              <a:rPr lang="it-IT"/>
              <a:t>ha scarso valore predittivo positivo di malattia</a:t>
            </a:r>
          </a:p>
          <a:p>
            <a:r>
              <a:rPr lang="it-IT"/>
              <a:t>Controlli ecografici: scarso valore predittivo negativo</a:t>
            </a:r>
          </a:p>
        </p:txBody>
      </p:sp>
      <p:sp>
        <p:nvSpPr>
          <p:cNvPr id="43031" name="CasellaDiTesto 7"/>
          <p:cNvSpPr txBox="1">
            <a:spLocks noChangeArrowheads="1"/>
          </p:cNvSpPr>
          <p:nvPr/>
        </p:nvSpPr>
        <p:spPr bwMode="auto">
          <a:xfrm>
            <a:off x="6773863" y="2370138"/>
            <a:ext cx="4647426" cy="923330"/>
          </a:xfrm>
          <a:prstGeom prst="rect">
            <a:avLst/>
          </a:prstGeom>
          <a:noFill/>
          <a:ln w="9525">
            <a:noFill/>
            <a:miter lim="800000"/>
            <a:headEnd/>
            <a:tailEnd/>
          </a:ln>
        </p:spPr>
        <p:txBody>
          <a:bodyPr wrap="none">
            <a:spAutoFit/>
          </a:bodyPr>
          <a:lstStyle/>
          <a:p>
            <a:r>
              <a:rPr lang="it-IT" dirty="0"/>
              <a:t>Non cercare</a:t>
            </a:r>
          </a:p>
          <a:p>
            <a:endParaRPr lang="it-IT" dirty="0"/>
          </a:p>
          <a:p>
            <a:r>
              <a:rPr lang="it-IT" dirty="0" smtClean="0"/>
              <a:t>Puntare </a:t>
            </a:r>
            <a:r>
              <a:rPr lang="it-IT" dirty="0"/>
              <a:t>almeno alla diagnosi materna certa</a:t>
            </a:r>
          </a:p>
        </p:txBody>
      </p:sp>
      <p:sp>
        <p:nvSpPr>
          <p:cNvPr id="9" name="Freccia a destra 8"/>
          <p:cNvSpPr/>
          <p:nvPr/>
        </p:nvSpPr>
        <p:spPr>
          <a:xfrm>
            <a:off x="6381750" y="2389188"/>
            <a:ext cx="373063" cy="298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Freccia a destra 9"/>
          <p:cNvSpPr/>
          <p:nvPr/>
        </p:nvSpPr>
        <p:spPr>
          <a:xfrm>
            <a:off x="6381750" y="2918619"/>
            <a:ext cx="373063" cy="298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3034" name="CasellaDiTesto 10"/>
          <p:cNvSpPr txBox="1">
            <a:spLocks noChangeArrowheads="1"/>
          </p:cNvSpPr>
          <p:nvPr/>
        </p:nvSpPr>
        <p:spPr bwMode="auto">
          <a:xfrm>
            <a:off x="6808788" y="3695700"/>
            <a:ext cx="4519612" cy="368300"/>
          </a:xfrm>
          <a:prstGeom prst="rect">
            <a:avLst/>
          </a:prstGeom>
          <a:noFill/>
          <a:ln w="9525">
            <a:noFill/>
            <a:miter lim="800000"/>
            <a:headEnd/>
            <a:tailEnd/>
          </a:ln>
        </p:spPr>
        <p:txBody>
          <a:bodyPr wrap="none">
            <a:spAutoFit/>
          </a:bodyPr>
          <a:lstStyle/>
          <a:p>
            <a:r>
              <a:rPr lang="it-IT"/>
              <a:t>Sieroconversione (1-7% delle non immuni)</a:t>
            </a:r>
          </a:p>
        </p:txBody>
      </p:sp>
      <p:sp>
        <p:nvSpPr>
          <p:cNvPr id="12" name="Freccia in giù 11"/>
          <p:cNvSpPr/>
          <p:nvPr/>
        </p:nvSpPr>
        <p:spPr>
          <a:xfrm>
            <a:off x="9386888" y="4105275"/>
            <a:ext cx="447675" cy="298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3036" name="CasellaDiTesto 12"/>
          <p:cNvSpPr txBox="1">
            <a:spLocks noChangeArrowheads="1"/>
          </p:cNvSpPr>
          <p:nvPr/>
        </p:nvSpPr>
        <p:spPr bwMode="auto">
          <a:xfrm>
            <a:off x="8659813" y="4440238"/>
            <a:ext cx="2444750" cy="646112"/>
          </a:xfrm>
          <a:prstGeom prst="rect">
            <a:avLst/>
          </a:prstGeom>
          <a:solidFill>
            <a:srgbClr val="FFFF00"/>
          </a:solidFill>
          <a:ln w="9525">
            <a:noFill/>
            <a:miter lim="800000"/>
            <a:headEnd/>
            <a:tailEnd/>
          </a:ln>
        </p:spPr>
        <p:txBody>
          <a:bodyPr>
            <a:spAutoFit/>
          </a:bodyPr>
          <a:lstStyle/>
          <a:p>
            <a:r>
              <a:rPr lang="it-IT"/>
              <a:t>Cercarle in epoca preconcezionale!!!!!!</a:t>
            </a:r>
          </a:p>
        </p:txBody>
      </p:sp>
      <p:sp>
        <p:nvSpPr>
          <p:cNvPr id="43037" name="CasellaDiTesto 13"/>
          <p:cNvSpPr txBox="1">
            <a:spLocks noChangeArrowheads="1"/>
          </p:cNvSpPr>
          <p:nvPr/>
        </p:nvSpPr>
        <p:spPr bwMode="auto">
          <a:xfrm>
            <a:off x="4921250" y="5653088"/>
            <a:ext cx="7423150" cy="1200150"/>
          </a:xfrm>
          <a:prstGeom prst="rect">
            <a:avLst/>
          </a:prstGeom>
          <a:solidFill>
            <a:srgbClr val="FF0000">
              <a:alpha val="74117"/>
            </a:srgbClr>
          </a:solidFill>
          <a:ln w="9525">
            <a:noFill/>
            <a:miter lim="800000"/>
            <a:headEnd/>
            <a:tailEnd/>
          </a:ln>
        </p:spPr>
        <p:txBody>
          <a:bodyPr wrap="none">
            <a:spAutoFit/>
          </a:bodyPr>
          <a:lstStyle/>
          <a:p>
            <a:r>
              <a:rPr lang="it-IT"/>
              <a:t>Se faccio screening solo in gravidanza?</a:t>
            </a:r>
          </a:p>
          <a:p>
            <a:r>
              <a:rPr lang="it-IT"/>
              <a:t>purchè entro 10-12 sett !!!!!!:</a:t>
            </a:r>
          </a:p>
          <a:p>
            <a:pPr marL="1200150" lvl="2" indent="-285750">
              <a:buFont typeface="Wingdings" pitchFamily="2" charset="2"/>
              <a:buChar char="ü"/>
            </a:pPr>
            <a:r>
              <a:rPr lang="it-IT"/>
              <a:t> certezza circa le immuni (IgG pos,IgM neg)</a:t>
            </a:r>
          </a:p>
          <a:p>
            <a:pPr marL="1200150" lvl="2" indent="-285750">
              <a:buFont typeface="Wingdings" pitchFamily="2" charset="2"/>
              <a:buChar char="ü"/>
            </a:pPr>
            <a:r>
              <a:rPr lang="it-IT"/>
              <a:t>possibilità di usare avidità (prima di 13-15 s) per escludere </a:t>
            </a:r>
          </a:p>
        </p:txBody>
      </p:sp>
      <p:sp>
        <p:nvSpPr>
          <p:cNvPr id="43038" name="CasellaDiTesto 14"/>
          <p:cNvSpPr txBox="1">
            <a:spLocks noChangeArrowheads="1"/>
          </p:cNvSpPr>
          <p:nvPr/>
        </p:nvSpPr>
        <p:spPr bwMode="auto">
          <a:xfrm>
            <a:off x="976313" y="6286500"/>
            <a:ext cx="3911600" cy="646113"/>
          </a:xfrm>
          <a:prstGeom prst="rect">
            <a:avLst/>
          </a:prstGeom>
          <a:noFill/>
          <a:ln w="9525">
            <a:noFill/>
            <a:miter lim="800000"/>
            <a:headEnd/>
            <a:tailEnd/>
          </a:ln>
        </p:spPr>
        <p:txBody>
          <a:bodyPr>
            <a:spAutoFit/>
          </a:bodyPr>
          <a:lstStyle/>
          <a:p>
            <a:r>
              <a:rPr lang="it-IT" b="1"/>
              <a:t>Comunque rimangono 2-3% con diagnosi materna non accertabile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Immagine 1"/>
          <p:cNvPicPr>
            <a:picLocks noChangeAspect="1"/>
          </p:cNvPicPr>
          <p:nvPr/>
        </p:nvPicPr>
        <p:blipFill>
          <a:blip r:embed="rId2"/>
          <a:srcRect/>
          <a:stretch>
            <a:fillRect/>
          </a:stretch>
        </p:blipFill>
        <p:spPr bwMode="auto">
          <a:xfrm>
            <a:off x="234950" y="409575"/>
            <a:ext cx="9267825" cy="611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Immagine 1"/>
          <p:cNvPicPr>
            <a:picLocks noChangeAspect="1"/>
          </p:cNvPicPr>
          <p:nvPr/>
        </p:nvPicPr>
        <p:blipFill>
          <a:blip r:embed="rId3"/>
          <a:srcRect/>
          <a:stretch>
            <a:fillRect/>
          </a:stretch>
        </p:blipFill>
        <p:spPr bwMode="auto">
          <a:xfrm>
            <a:off x="133350" y="130175"/>
            <a:ext cx="5591175" cy="1897063"/>
          </a:xfrm>
          <a:prstGeom prst="rect">
            <a:avLst/>
          </a:prstGeom>
          <a:noFill/>
          <a:ln w="9525">
            <a:noFill/>
            <a:miter lim="800000"/>
            <a:headEnd/>
            <a:tailEnd/>
          </a:ln>
        </p:spPr>
      </p:pic>
      <p:pic>
        <p:nvPicPr>
          <p:cNvPr id="45058" name="Immagine 2"/>
          <p:cNvPicPr>
            <a:picLocks noChangeAspect="1"/>
          </p:cNvPicPr>
          <p:nvPr/>
        </p:nvPicPr>
        <p:blipFill>
          <a:blip r:embed="rId4"/>
          <a:srcRect/>
          <a:stretch>
            <a:fillRect/>
          </a:stretch>
        </p:blipFill>
        <p:spPr bwMode="auto">
          <a:xfrm>
            <a:off x="5395913" y="542925"/>
            <a:ext cx="2901950" cy="536575"/>
          </a:xfrm>
          <a:prstGeom prst="rect">
            <a:avLst/>
          </a:prstGeom>
          <a:noFill/>
          <a:ln w="9525">
            <a:noFill/>
            <a:miter lim="800000"/>
            <a:headEnd/>
            <a:tailEnd/>
          </a:ln>
        </p:spPr>
      </p:pic>
      <p:pic>
        <p:nvPicPr>
          <p:cNvPr id="45059" name="Immagine 3"/>
          <p:cNvPicPr>
            <a:picLocks noChangeAspect="1"/>
          </p:cNvPicPr>
          <p:nvPr/>
        </p:nvPicPr>
        <p:blipFill>
          <a:blip r:embed="rId5"/>
          <a:srcRect/>
          <a:stretch>
            <a:fillRect/>
          </a:stretch>
        </p:blipFill>
        <p:spPr bwMode="auto">
          <a:xfrm>
            <a:off x="4016375" y="1314450"/>
            <a:ext cx="7983538" cy="5184775"/>
          </a:xfrm>
          <a:prstGeom prst="rect">
            <a:avLst/>
          </a:prstGeom>
          <a:noFill/>
          <a:ln w="9525">
            <a:noFill/>
            <a:miter lim="800000"/>
            <a:headEnd/>
            <a:tailEnd/>
          </a:ln>
        </p:spPr>
      </p:pic>
      <p:sp>
        <p:nvSpPr>
          <p:cNvPr id="2" name="CasellaDiTesto 1"/>
          <p:cNvSpPr txBox="1"/>
          <p:nvPr/>
        </p:nvSpPr>
        <p:spPr>
          <a:xfrm>
            <a:off x="506186" y="4000500"/>
            <a:ext cx="3570208" cy="923330"/>
          </a:xfrm>
          <a:prstGeom prst="rect">
            <a:avLst/>
          </a:prstGeom>
          <a:noFill/>
        </p:spPr>
        <p:txBody>
          <a:bodyPr wrap="none" rtlCol="0">
            <a:spAutoFit/>
          </a:bodyPr>
          <a:lstStyle/>
          <a:p>
            <a:r>
              <a:rPr lang="it-IT" dirty="0" smtClean="0"/>
              <a:t>30% vs 44% ma p 0,13</a:t>
            </a:r>
          </a:p>
          <a:p>
            <a:r>
              <a:rPr lang="it-IT" dirty="0" smtClean="0"/>
              <a:t>Ma eventi avversi (moderati-lievi)</a:t>
            </a:r>
          </a:p>
          <a:p>
            <a:r>
              <a:rPr lang="it-IT" dirty="0" smtClean="0"/>
              <a:t>13% vs 2%</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Immagine 1"/>
          <p:cNvPicPr>
            <a:picLocks noChangeAspect="1"/>
          </p:cNvPicPr>
          <p:nvPr/>
        </p:nvPicPr>
        <p:blipFill>
          <a:blip r:embed="rId2"/>
          <a:srcRect/>
          <a:stretch>
            <a:fillRect/>
          </a:stretch>
        </p:blipFill>
        <p:spPr bwMode="auto">
          <a:xfrm>
            <a:off x="138113" y="0"/>
            <a:ext cx="9855200" cy="677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Immagine 1"/>
          <p:cNvPicPr>
            <a:picLocks noChangeAspect="1"/>
          </p:cNvPicPr>
          <p:nvPr/>
        </p:nvPicPr>
        <p:blipFill>
          <a:blip r:embed="rId2"/>
          <a:srcRect/>
          <a:stretch>
            <a:fillRect/>
          </a:stretch>
        </p:blipFill>
        <p:spPr bwMode="auto">
          <a:xfrm>
            <a:off x="263525" y="271463"/>
            <a:ext cx="10783888" cy="560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Immagine 2"/>
          <p:cNvPicPr>
            <a:picLocks noChangeAspect="1"/>
          </p:cNvPicPr>
          <p:nvPr/>
        </p:nvPicPr>
        <p:blipFill>
          <a:blip r:embed="rId2"/>
          <a:srcRect/>
          <a:stretch>
            <a:fillRect/>
          </a:stretch>
        </p:blipFill>
        <p:spPr bwMode="auto">
          <a:xfrm>
            <a:off x="0" y="0"/>
            <a:ext cx="4995863" cy="3324225"/>
          </a:xfrm>
          <a:prstGeom prst="rect">
            <a:avLst/>
          </a:prstGeom>
          <a:noFill/>
          <a:ln w="9525">
            <a:noFill/>
            <a:miter lim="800000"/>
            <a:headEnd/>
            <a:tailEnd/>
          </a:ln>
        </p:spPr>
      </p:pic>
      <p:sp>
        <p:nvSpPr>
          <p:cNvPr id="48130" name="CasellaDiTesto 3"/>
          <p:cNvSpPr txBox="1">
            <a:spLocks noChangeArrowheads="1"/>
          </p:cNvSpPr>
          <p:nvPr/>
        </p:nvSpPr>
        <p:spPr bwMode="auto">
          <a:xfrm>
            <a:off x="5959475" y="3984625"/>
            <a:ext cx="3786188" cy="522288"/>
          </a:xfrm>
          <a:prstGeom prst="rect">
            <a:avLst/>
          </a:prstGeom>
          <a:noFill/>
          <a:ln w="9525">
            <a:noFill/>
            <a:miter lim="800000"/>
            <a:headEnd/>
            <a:tailEnd/>
          </a:ln>
        </p:spPr>
        <p:txBody>
          <a:bodyPr wrap="none">
            <a:spAutoFit/>
          </a:bodyPr>
          <a:lstStyle/>
          <a:p>
            <a:r>
              <a:rPr lang="it-IT" sz="2800"/>
              <a:t>Grazie per l’attenzione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2" descr="https://encrypted-tbn2.gstatic.com/images?q=tbn:ANd9GcR8MfBWd0VSsY_Ih9Wy7JBSIm424gWZi2SbsWcRxZreO55ZDHEa"/>
          <p:cNvPicPr>
            <a:picLocks noChangeAspect="1" noChangeArrowheads="1"/>
          </p:cNvPicPr>
          <p:nvPr/>
        </p:nvPicPr>
        <p:blipFill>
          <a:blip r:embed="rId3"/>
          <a:srcRect/>
          <a:stretch>
            <a:fillRect/>
          </a:stretch>
        </p:blipFill>
        <p:spPr bwMode="auto">
          <a:xfrm>
            <a:off x="1277938" y="5608638"/>
            <a:ext cx="2322512" cy="927100"/>
          </a:xfrm>
          <a:prstGeom prst="rect">
            <a:avLst/>
          </a:prstGeom>
          <a:solidFill>
            <a:schemeClr val="bg1"/>
          </a:solidFill>
          <a:ln w="9525">
            <a:noFill/>
            <a:miter lim="800000"/>
            <a:headEnd/>
            <a:tailEnd/>
          </a:ln>
        </p:spPr>
      </p:pic>
      <p:sp>
        <p:nvSpPr>
          <p:cNvPr id="27" name="Rettangolo 26"/>
          <p:cNvSpPr/>
          <p:nvPr/>
        </p:nvSpPr>
        <p:spPr>
          <a:xfrm>
            <a:off x="1271588" y="5613400"/>
            <a:ext cx="814387" cy="922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16387" name="Picture 10" descr="https://encrypted-tbn2.gstatic.com/images?q=tbn:ANd9GcRsZllo_8qE8kqrVGGsRQn56N6wtheTT0Ul0x5t8l2fVppYlIXKsQ"/>
          <p:cNvPicPr>
            <a:picLocks noChangeAspect="1" noChangeArrowheads="1"/>
          </p:cNvPicPr>
          <p:nvPr/>
        </p:nvPicPr>
        <p:blipFill>
          <a:blip r:embed="rId4"/>
          <a:srcRect/>
          <a:stretch>
            <a:fillRect/>
          </a:stretch>
        </p:blipFill>
        <p:spPr bwMode="auto">
          <a:xfrm>
            <a:off x="5048250" y="3554413"/>
            <a:ext cx="600075" cy="501650"/>
          </a:xfrm>
          <a:prstGeom prst="rect">
            <a:avLst/>
          </a:prstGeom>
          <a:noFill/>
          <a:ln w="9525">
            <a:noFill/>
            <a:miter lim="800000"/>
            <a:headEnd/>
            <a:tailEnd/>
          </a:ln>
        </p:spPr>
      </p:pic>
      <p:sp>
        <p:nvSpPr>
          <p:cNvPr id="6" name="Rettangolo 5"/>
          <p:cNvSpPr/>
          <p:nvPr/>
        </p:nvSpPr>
        <p:spPr>
          <a:xfrm>
            <a:off x="2509838" y="1630363"/>
            <a:ext cx="7345362" cy="9906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389" name="CasellaDiTesto 6"/>
          <p:cNvSpPr txBox="1">
            <a:spLocks noChangeArrowheads="1"/>
          </p:cNvSpPr>
          <p:nvPr/>
        </p:nvSpPr>
        <p:spPr bwMode="auto">
          <a:xfrm>
            <a:off x="2509838" y="1663700"/>
            <a:ext cx="5472112" cy="923925"/>
          </a:xfrm>
          <a:prstGeom prst="rect">
            <a:avLst/>
          </a:prstGeom>
          <a:noFill/>
          <a:ln w="9525">
            <a:noFill/>
            <a:miter lim="800000"/>
            <a:headEnd/>
            <a:tailEnd/>
          </a:ln>
        </p:spPr>
        <p:txBody>
          <a:bodyPr wrap="none">
            <a:spAutoFit/>
          </a:bodyPr>
          <a:lstStyle/>
          <a:p>
            <a:r>
              <a:rPr lang="it-IT">
                <a:latin typeface="Calibri" pitchFamily="34" charset="0"/>
              </a:rPr>
              <a:t>Di quali gli screening? </a:t>
            </a:r>
          </a:p>
          <a:p>
            <a:r>
              <a:rPr lang="it-IT">
                <a:latin typeface="Calibri" pitchFamily="34" charset="0"/>
              </a:rPr>
              <a:t>	In Italia (D.L. sett 1998; LG Min Gr. Fisiol. 2011)</a:t>
            </a:r>
          </a:p>
          <a:p>
            <a:r>
              <a:rPr lang="it-IT">
                <a:latin typeface="Calibri" pitchFamily="34" charset="0"/>
              </a:rPr>
              <a:t>	All’estero</a:t>
            </a:r>
          </a:p>
        </p:txBody>
      </p:sp>
      <p:sp>
        <p:nvSpPr>
          <p:cNvPr id="4" name="Rettangolo 3"/>
          <p:cNvSpPr/>
          <p:nvPr/>
        </p:nvSpPr>
        <p:spPr>
          <a:xfrm>
            <a:off x="1900238" y="685800"/>
            <a:ext cx="3957637" cy="95726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391" name="CasellaDiTesto 4"/>
          <p:cNvSpPr txBox="1">
            <a:spLocks noChangeArrowheads="1"/>
          </p:cNvSpPr>
          <p:nvPr/>
        </p:nvSpPr>
        <p:spPr bwMode="auto">
          <a:xfrm>
            <a:off x="2035175" y="979488"/>
            <a:ext cx="3822700" cy="369887"/>
          </a:xfrm>
          <a:prstGeom prst="rect">
            <a:avLst/>
          </a:prstGeom>
          <a:noFill/>
          <a:ln w="9525">
            <a:noFill/>
            <a:miter lim="800000"/>
            <a:headEnd/>
            <a:tailEnd/>
          </a:ln>
        </p:spPr>
        <p:txBody>
          <a:bodyPr wrap="none">
            <a:spAutoFit/>
          </a:bodyPr>
          <a:lstStyle/>
          <a:p>
            <a:r>
              <a:rPr lang="it-IT">
                <a:latin typeface="Calibri" pitchFamily="34" charset="0"/>
              </a:rPr>
              <a:t>Gli agenti infettivi e il danno perinatale</a:t>
            </a:r>
          </a:p>
        </p:txBody>
      </p:sp>
      <p:pic>
        <p:nvPicPr>
          <p:cNvPr id="16392" name="Picture 1027"/>
          <p:cNvPicPr>
            <a:picLocks noChangeAspect="1" noChangeArrowheads="1"/>
          </p:cNvPicPr>
          <p:nvPr/>
        </p:nvPicPr>
        <p:blipFill>
          <a:blip r:embed="rId5"/>
          <a:srcRect/>
          <a:stretch>
            <a:fillRect/>
          </a:stretch>
        </p:blipFill>
        <p:spPr bwMode="auto">
          <a:xfrm>
            <a:off x="450850" y="685800"/>
            <a:ext cx="1449388" cy="979488"/>
          </a:xfrm>
          <a:prstGeom prst="rect">
            <a:avLst/>
          </a:prstGeom>
          <a:noFill/>
          <a:ln w="9525">
            <a:noFill/>
            <a:miter lim="800000"/>
            <a:headEnd/>
            <a:tailEnd/>
          </a:ln>
        </p:spPr>
      </p:pic>
      <p:pic>
        <p:nvPicPr>
          <p:cNvPr id="1026" name="Picture 2" descr="https://encrypted-tbn1.gstatic.com/images?q=tbn:ANd9GcQ_fpEgtC4QdYIhbi7i5VgGnC5riFv205Ux66MfiIzmVpQZX20Ypw"/>
          <p:cNvPicPr>
            <a:picLocks noChangeAspect="1" noChangeArrowheads="1"/>
          </p:cNvPicPr>
          <p:nvPr/>
        </p:nvPicPr>
        <p:blipFill>
          <a:blip r:embed="rId6"/>
          <a:srcRect/>
          <a:stretch>
            <a:fillRect/>
          </a:stretch>
        </p:blipFill>
        <p:spPr bwMode="auto">
          <a:xfrm>
            <a:off x="1271588" y="1654175"/>
            <a:ext cx="1238250" cy="93345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a:extLst/>
        </p:spPr>
      </p:pic>
      <p:pic>
        <p:nvPicPr>
          <p:cNvPr id="16394" name="Picture 4" descr="https://encrypted-tbn3.gstatic.com/images?q=tbn:ANd9GcTg3bBX7DY5DUECy2HwfoDZGDg3lxE17YILrCjzVW_LzEn2lwEvQA"/>
          <p:cNvPicPr>
            <a:picLocks noChangeAspect="1" noChangeArrowheads="1"/>
          </p:cNvPicPr>
          <p:nvPr/>
        </p:nvPicPr>
        <p:blipFill>
          <a:blip r:embed="rId7"/>
          <a:srcRect/>
          <a:stretch>
            <a:fillRect/>
          </a:stretch>
        </p:blipFill>
        <p:spPr bwMode="auto">
          <a:xfrm>
            <a:off x="4986338" y="2570163"/>
            <a:ext cx="695325" cy="520700"/>
          </a:xfrm>
          <a:prstGeom prst="rect">
            <a:avLst/>
          </a:prstGeom>
          <a:noFill/>
          <a:ln w="9525">
            <a:noFill/>
            <a:miter lim="800000"/>
            <a:headEnd/>
            <a:tailEnd/>
          </a:ln>
        </p:spPr>
      </p:pic>
      <p:sp>
        <p:nvSpPr>
          <p:cNvPr id="9" name="Rettangolo 8"/>
          <p:cNvSpPr/>
          <p:nvPr/>
        </p:nvSpPr>
        <p:spPr>
          <a:xfrm>
            <a:off x="4986338" y="2570163"/>
            <a:ext cx="2395537" cy="5207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Rettangolo 11"/>
          <p:cNvSpPr/>
          <p:nvPr/>
        </p:nvSpPr>
        <p:spPr>
          <a:xfrm>
            <a:off x="4995863" y="3051175"/>
            <a:ext cx="2386012" cy="5207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 name="Rettangolo 12"/>
          <p:cNvSpPr/>
          <p:nvPr/>
        </p:nvSpPr>
        <p:spPr>
          <a:xfrm>
            <a:off x="4995863" y="3551238"/>
            <a:ext cx="2386012" cy="5207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Rettangolo 13"/>
          <p:cNvSpPr/>
          <p:nvPr/>
        </p:nvSpPr>
        <p:spPr>
          <a:xfrm>
            <a:off x="4995863" y="4065588"/>
            <a:ext cx="2386012" cy="5207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5" name="Rettangolo 14"/>
          <p:cNvSpPr/>
          <p:nvPr/>
        </p:nvSpPr>
        <p:spPr>
          <a:xfrm>
            <a:off x="4995863" y="4579938"/>
            <a:ext cx="2386012" cy="5207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400" name="CasellaDiTesto 9"/>
          <p:cNvSpPr txBox="1">
            <a:spLocks noChangeArrowheads="1"/>
          </p:cNvSpPr>
          <p:nvPr/>
        </p:nvSpPr>
        <p:spPr bwMode="auto">
          <a:xfrm>
            <a:off x="5743575" y="2673350"/>
            <a:ext cx="517525" cy="369888"/>
          </a:xfrm>
          <a:prstGeom prst="rect">
            <a:avLst/>
          </a:prstGeom>
          <a:noFill/>
          <a:ln w="9525">
            <a:noFill/>
            <a:miter lim="800000"/>
            <a:headEnd/>
            <a:tailEnd/>
          </a:ln>
        </p:spPr>
        <p:txBody>
          <a:bodyPr wrap="none">
            <a:spAutoFit/>
          </a:bodyPr>
          <a:lstStyle/>
          <a:p>
            <a:r>
              <a:rPr lang="it-IT">
                <a:latin typeface="Calibri" pitchFamily="34" charset="0"/>
              </a:rPr>
              <a:t>HIV</a:t>
            </a:r>
          </a:p>
        </p:txBody>
      </p:sp>
      <p:pic>
        <p:nvPicPr>
          <p:cNvPr id="16401" name="Picture 6" descr="http://boettcher.bio.ed.ac.uk/gallery/hbv.gif"/>
          <p:cNvPicPr>
            <a:picLocks noChangeAspect="1" noChangeArrowheads="1"/>
          </p:cNvPicPr>
          <p:nvPr/>
        </p:nvPicPr>
        <p:blipFill>
          <a:blip r:embed="rId8"/>
          <a:srcRect/>
          <a:stretch>
            <a:fillRect/>
          </a:stretch>
        </p:blipFill>
        <p:spPr bwMode="auto">
          <a:xfrm>
            <a:off x="4972050" y="3036888"/>
            <a:ext cx="547688" cy="547687"/>
          </a:xfrm>
          <a:prstGeom prst="rect">
            <a:avLst/>
          </a:prstGeom>
          <a:noFill/>
          <a:ln w="9525">
            <a:noFill/>
            <a:miter lim="800000"/>
            <a:headEnd/>
            <a:tailEnd/>
          </a:ln>
        </p:spPr>
      </p:pic>
      <p:pic>
        <p:nvPicPr>
          <p:cNvPr id="16402" name="Picture 8" descr="https://encrypted-tbn2.gstatic.com/images?q=tbn:ANd9GcRMLIbGaB7Nw9fT_4fdh3RE3cmTfjEnmwOjZodGpwz5HWu5Uya2GQ"/>
          <p:cNvPicPr>
            <a:picLocks noChangeAspect="1" noChangeArrowheads="1"/>
          </p:cNvPicPr>
          <p:nvPr/>
        </p:nvPicPr>
        <p:blipFill>
          <a:blip r:embed="rId9"/>
          <a:srcRect/>
          <a:stretch>
            <a:fillRect/>
          </a:stretch>
        </p:blipFill>
        <p:spPr bwMode="auto">
          <a:xfrm>
            <a:off x="6159500" y="3100388"/>
            <a:ext cx="450850" cy="447675"/>
          </a:xfrm>
          <a:prstGeom prst="rect">
            <a:avLst/>
          </a:prstGeom>
          <a:noFill/>
          <a:ln w="9525">
            <a:noFill/>
            <a:miter lim="800000"/>
            <a:headEnd/>
            <a:tailEnd/>
          </a:ln>
        </p:spPr>
      </p:pic>
      <p:sp>
        <p:nvSpPr>
          <p:cNvPr id="16403" name="CasellaDiTesto 10"/>
          <p:cNvSpPr txBox="1">
            <a:spLocks noChangeArrowheads="1"/>
          </p:cNvSpPr>
          <p:nvPr/>
        </p:nvSpPr>
        <p:spPr bwMode="auto">
          <a:xfrm>
            <a:off x="5538788" y="3143250"/>
            <a:ext cx="582612" cy="369888"/>
          </a:xfrm>
          <a:prstGeom prst="rect">
            <a:avLst/>
          </a:prstGeom>
          <a:noFill/>
          <a:ln w="9525">
            <a:noFill/>
            <a:miter lim="800000"/>
            <a:headEnd/>
            <a:tailEnd/>
          </a:ln>
        </p:spPr>
        <p:txBody>
          <a:bodyPr wrap="none">
            <a:spAutoFit/>
          </a:bodyPr>
          <a:lstStyle/>
          <a:p>
            <a:r>
              <a:rPr lang="it-IT">
                <a:latin typeface="Calibri" pitchFamily="34" charset="0"/>
              </a:rPr>
              <a:t>HBV</a:t>
            </a:r>
          </a:p>
        </p:txBody>
      </p:sp>
      <p:sp>
        <p:nvSpPr>
          <p:cNvPr id="16404" name="CasellaDiTesto 15"/>
          <p:cNvSpPr txBox="1">
            <a:spLocks noChangeArrowheads="1"/>
          </p:cNvSpPr>
          <p:nvPr/>
        </p:nvSpPr>
        <p:spPr bwMode="auto">
          <a:xfrm>
            <a:off x="6629400" y="3143250"/>
            <a:ext cx="584200" cy="369888"/>
          </a:xfrm>
          <a:prstGeom prst="rect">
            <a:avLst/>
          </a:prstGeom>
          <a:noFill/>
          <a:ln w="9525">
            <a:noFill/>
            <a:miter lim="800000"/>
            <a:headEnd/>
            <a:tailEnd/>
          </a:ln>
        </p:spPr>
        <p:txBody>
          <a:bodyPr wrap="none">
            <a:spAutoFit/>
          </a:bodyPr>
          <a:lstStyle/>
          <a:p>
            <a:r>
              <a:rPr lang="it-IT">
                <a:latin typeface="Calibri" pitchFamily="34" charset="0"/>
              </a:rPr>
              <a:t>HCV</a:t>
            </a:r>
          </a:p>
        </p:txBody>
      </p:sp>
      <p:sp>
        <p:nvSpPr>
          <p:cNvPr id="16405" name="CasellaDiTesto 16"/>
          <p:cNvSpPr txBox="1">
            <a:spLocks noChangeArrowheads="1"/>
          </p:cNvSpPr>
          <p:nvPr/>
        </p:nvSpPr>
        <p:spPr bwMode="auto">
          <a:xfrm>
            <a:off x="5781675" y="3643313"/>
            <a:ext cx="793750" cy="369887"/>
          </a:xfrm>
          <a:prstGeom prst="rect">
            <a:avLst/>
          </a:prstGeom>
          <a:noFill/>
          <a:ln w="9525">
            <a:noFill/>
            <a:miter lim="800000"/>
            <a:headEnd/>
            <a:tailEnd/>
          </a:ln>
        </p:spPr>
        <p:txBody>
          <a:bodyPr wrap="none">
            <a:spAutoFit/>
          </a:bodyPr>
          <a:lstStyle/>
          <a:p>
            <a:r>
              <a:rPr lang="it-IT">
                <a:latin typeface="Calibri" pitchFamily="34" charset="0"/>
              </a:rPr>
              <a:t>sifilide</a:t>
            </a:r>
          </a:p>
        </p:txBody>
      </p:sp>
      <p:pic>
        <p:nvPicPr>
          <p:cNvPr id="16406" name="Picture 12" descr="http://www.kidrisk.org/images/12061_lores.jpg"/>
          <p:cNvPicPr>
            <a:picLocks noChangeAspect="1" noChangeArrowheads="1"/>
          </p:cNvPicPr>
          <p:nvPr/>
        </p:nvPicPr>
        <p:blipFill>
          <a:blip r:embed="rId10"/>
          <a:srcRect/>
          <a:stretch>
            <a:fillRect/>
          </a:stretch>
        </p:blipFill>
        <p:spPr bwMode="auto">
          <a:xfrm>
            <a:off x="5033963" y="4083050"/>
            <a:ext cx="614362" cy="492125"/>
          </a:xfrm>
          <a:prstGeom prst="rect">
            <a:avLst/>
          </a:prstGeom>
          <a:noFill/>
          <a:ln w="9525">
            <a:noFill/>
            <a:miter lim="800000"/>
            <a:headEnd/>
            <a:tailEnd/>
          </a:ln>
        </p:spPr>
      </p:pic>
      <p:sp>
        <p:nvSpPr>
          <p:cNvPr id="16407" name="CasellaDiTesto 17"/>
          <p:cNvSpPr txBox="1">
            <a:spLocks noChangeArrowheads="1"/>
          </p:cNvSpPr>
          <p:nvPr/>
        </p:nvSpPr>
        <p:spPr bwMode="auto">
          <a:xfrm>
            <a:off x="5786438" y="4133850"/>
            <a:ext cx="811212" cy="369888"/>
          </a:xfrm>
          <a:prstGeom prst="rect">
            <a:avLst/>
          </a:prstGeom>
          <a:noFill/>
          <a:ln w="9525">
            <a:noFill/>
            <a:miter lim="800000"/>
            <a:headEnd/>
            <a:tailEnd/>
          </a:ln>
        </p:spPr>
        <p:txBody>
          <a:bodyPr wrap="none">
            <a:spAutoFit/>
          </a:bodyPr>
          <a:lstStyle/>
          <a:p>
            <a:r>
              <a:rPr lang="it-IT">
                <a:latin typeface="Calibri" pitchFamily="34" charset="0"/>
              </a:rPr>
              <a:t>rosolia</a:t>
            </a:r>
          </a:p>
        </p:txBody>
      </p:sp>
      <p:sp>
        <p:nvSpPr>
          <p:cNvPr id="16408" name="AutoShape 14" descr="data:image/jpeg;base64,/9j/4AAQSkZJRgABAQAAAQABAAD/2wCEAAkGBxQTEhQUEhQVFRQWFxoUFxgYFxQXFRcUFBUXFxcUFRgaHCggGBolHBQVITEiJSkrLi4uFx8zODMsNygtLisBCgoKDg0OGxAQGywkICQsLCwsLCwsLCwsLCwsLCwsLCwsLCwsLCwsLCwsLCwsLCwsLCwsLCwsLCwsLCwsLCwsLP/AABEIAOEA4QMBEQACEQEDEQH/xAAbAAEAAgMBAQAAAAAAAAAAAAAABAUCAwYBB//EADIQAAIBAwMCBAMJAAMBAAAAAAABAgMEEQUhMRJBBhNRYSJx8AcUMoGRobHB0UJS8SP/xAAaAQEAAwEBAQAAAAAAAAAAAAAAAgMEAQUG/8QAKREBAAICAwACAwABAwUAAAAAAAECAxEEEiETMQUiQVEUMmEGI1KBsf/aAAwDAQACEQMRAD8A+GgAAAAAAAAAAAAAAAAAAAAAAAAAAAAAAAAAAAAAAAAAAAAAAAAAAAAAAAAAAAAAAAAAAAAAAAAAAAAAAAAAAAAAAAAAAAAAAAAAAAAAAAAAAAAAAAAAAAAAAAAAAAAAAAAAAAAAAAAAAAAAAAAAAAAAAAAAAAAAAAAAAAAAAAAAAAAAAAAAAAAAAAAAABPtNKnPfGF7k60mWXLy6U8djpH2fRr0OuNT4/Q104kWrvbwOV/1BbBm6zXxx2s6XO3qunPlGTJSaTqX0HE5VOTjjJVAINIAAAAAAAAAAAAAAAAl2unznwsIlFJlRk5FKJ1LR1ndk4xs1uZOvIbo6TAl8cK55d3stJh/4PjhyOXdHraN/wBWRnH/AIW05v8A5K64tZQ5RXNZhsplrf6aDiwAAeoC30yxx8cl8kW0r/ZYORn3+tVsm/l7FrDqEuxvp038EmsEq2mPpRmwUyR+0IniSPmR8xrL7sjl9ja78fPx26R5DmrexnN4hFszxWZ+nsXz0pG7SkrRanoS+OVP+txtFTTqi/4kZpK2vJxz/UacGuU0R0ui0T9MQ6AAAAAAAAAAHXeCfD8a8/j4SyauPii8+vC/L/kLcen6/ay1S0jTm4w4T7Fl6xE6hj4+W2SkWt9oaokNNHdup0fY7pXa7d90JdVfytDtJdiPVZGav9bZaNJr447P2O/HP9QjmVif1lz2p6I45cVsUXxa+nrcfnRbyyklFopejExLzAdWmlWOfifBZSv9YuTn1+sLaov07FrBDdDglCuftlTiIctKW6PXTlFktbhR36ZIl0vhuNC2tutpSqS7YNGLpSm/68jnzn5XI6x5WHP3cnJyfGXnCKJ9epiiKxEIbiyLRuGFWzjNYaOTWJSrmtT6lT3uhtZcP0KrYv8ADfh50T5dSzi08PZopejExMbhiHQAAAAANtvbubwkdiNoXyVpG5fQ/B3hu1cW7iS6uxuwYaa/Z8p+V/JcqLRGGPF1e2ULaWbaWVJb9y61YpP6vOxZsnKjWePYc/dxzuUS9XFPXxopw3OLLW8WFvS3JxDLe60jbFmmOcidodrDrzPhFmOsb9ZeZlv01Vjr2o9TcYpJLY5kvv6d4XG6xu0+ud89PKa2ZRt63SY9hz+taSnmUSjJj/sPV4nLmP1sqbayzLGCqKt2TNqNumtbLZRSNEV/jx8mb2bSuaXhipKPVFZRdGGZjbzrfk8dbdZlUXdrKDaaKrVmG/FlreNw8p0zkQ7ayXbLf5k4UZPpKnHYkpifUboI6W9m5UUzulc3mGE6GBpKL7asHFil13SutdcV8S/df6U5Me/YehwuV0nrb6/+OWaxyZntxO3gAAAA9SA6PR7fpjnG7NFI1DyOVk7W0taDwyyGG8bWltX7Ph/WxZEseTG8r0t8dmJgpfxp8pnNLO8J1JdK9yceM1p7Sk2lzv7Eq2U5cXi1ow9O5ZDHaZmFRqFJplVobsF4mFPUXJU31lnQp9WYs7Eb8Rvbr+0IdHT+mo9iEU1LRbkdscLehin8y2PGC+8i/wBI1yUcJrMS+mWYeXyuDW3sfaFr1t5kupL8XYhkrudtPCy/HXrP8Z2vhCbim2lnfB2OPOkMn5ikW1EbV9ew8uWHymVzXUtdM8ZK7j+tnQdQ2jOnuyOl0W8b7eMcb8ko0qvNv4zuqOODsw5jvv7VFZYyVS3UnbUnl7nE9ajxz/iSww/Mj3/F/pRlp/Xq/j+RuOk/+lAUPUAAADfZ08yRKseqsttVdRQSRoh419y3KR1XpPoS2LIZbx6nRfUsE/tnn9Z2eWNOdollV2EuV9eW0W2kk8v6wc3EeylaJnx11hQnSSVWDWd1kpjNW8/pJbjzSP8AuV+2u402NWtFN4i92QvyJisrMXGrFoiEHxfolKh0qnLdmbh575LTv6ehysVMVY05+zjuvmelV5mWdwn1qG+ScwzUyeaQK0dyEtNJ8bbRrKOxKGSJmHRz6WotLj1Lu1Z+nmfHeu+zZW16WMJJNcsnOWVNOBXe5U063W/i59Sne3oRTpHj1w2wNORb+o1WOCMr6ztHTOLE62puSwycRtnvaKz4sLfws5LMmlngnGDf2yX/ACsVnVYVN9psYSaT3KrUiG7DybXjcqK/o5Ti1s0U2h6eG+piYcRdUOiTj+nyMcxqX0eO/esS0nFgAAs9Ip/FkspDHyreaXuC55m2+lDJKFdp0m0qWxOIZ7X9S7Wi0SiGfJeJWKov9CzTJ3h5XoZWUcmHaZNT6aLdRo1oTkspPgy8nFbJjmtZ1Mt/Hy1pki0/UOy8R+KKdxGMacX65PM4HDvgt2vL0fyHMpyKdaQr5W05w6odu+5uyXpvUsGLHfW4U15RlLPXnPucpetf9qy1bW9lhY6W5vC5yW/PFftTbBa3kJd5aSpycZrD7GnFmpkjdZYM2C+GYi0KC5jiTOS0453C48LwpKeaz7GXP3nyGrF0/q2veht9H4f6LeNuPti5up/2qK+ST2NNtKMPaY9RKdTcjErrV8WC7Mmy/wDCNd0yNoXYrMNMs3Vmor5GfLljHG5bceL5J1DpaWlSoyxLvwR4/KjL9KuXw5x/ZqOrySxHbtk9Cck6eJTh1m+5cnc1W5Zy8meZ9ezjrEV0jXUOqOfyIz6uxz1nTjtet8b+n8GTJD3+Fk34pSp6IB6BdaOs5LqPO5Xi6hDJc86Z0tbGz4LK1Ys2aHUaFoanmU/wrj3Zpx4t+y8Xmc6afrT7YanCNObjDhHL6idQlx5tkp2s1UbhbZORKdsc/wASnBbejJKNyr72zw8ortVswZd+M7Sl2b+Xpkw5Laepjrt1+i6rCjT6Zrk8fk1vfJur1+NauOmrKnxLqFKTTht/uTRxcd4j9lHJtWZ/VXWWsRpTjJPOP9NN8M3rNWemSKWizdrOvK4qp4wsenJdwONOCJiZZfyWf59TEKG6jhm2WTHO4YUmQla6HTJtwedkQ1pG878XNKjaqhJza68ZPMyXzTl1D1sWPDGLc/bhZ8vHGdtux61d69eXfW50lxlsvQsZZiNs6yydlGvjCyrunJSj23KcmOLxqWvHkms7h0dLVJ1murbYy4uPXFPjRn5FstfUfUbV1MqmnKS+ZstmpWPZediwZbX3EOTuU4tqSafpwyPaJjcNsVmPJaIy/cJTCl1mllMqyQ9HiX1MOSMr3QD0C60SW7+uS7G87lx46O3SNEPIvMr3T13LavNzOo0u/UY9PPdGml9Rp43J4/a3ZSanlyb9Xkpv9vQ4+orEIEZYINUxtNsrnGz4J1lnzY9+wt7NR649X4Xtkhn30nRxOs5IizPxFOlSa8vDb9PU8nD8mTfZ9Bl+PHro5W51KT5NNcMQqnJMoFS5b75LorEIztqjMkjMJMa2PmiW9KZrtaUreVWPVFNruzl8tY+5V48N4nyGVvp0m8LkotyK19lprx7WXMaapU8Sfxc+5zHm+SfEM2H443Lnbqo3JmnrEKq23DTE65KRUlhLcltVWu2VKeTsSjaunsKLbSX6lV7xC/HSbOr8PaO3mXKS3POzcyKzqXoYuHNo3H0t9I1qjbSn1rd9+eOxk5WHJm1arZw8+PBMxZ888V3irXE6kViLPT4tJx44rMsXIvF7zaIUylhmhTMbhA1J5TIXaePGphxs1uzI+hj6Yh0AtdIq4kiyk+sXKrusupocmmHiX+ljGeOCzbLNd/azsrj3LKyx5ccOh+7RnT98Z7HLZNfammD3cS90Lwn58ZSlLCX1uebzOd8PkPc4PAnPEzMuduLXoqygnnpeDZjydqRaWPLi1eaw6DStKlVi0nx+pnzc6Mcfstw/jpyTurl9bpuNRxb3RdiyRkpFodnFOK01lUVGSTq1SZxOGCqDaXVt807tDqutF8TeRTlDpzngx5uPOS3bbVjyda609tNccpZ/D+e25C+CIh2Lztb6Eo1a+Ksu/wCRVny2xYt0h3Hhrlvqyx1mwoxl0xeWVYOVkvHaUsvGpWdQiab4ejWmlF749S+/P+ON2U14PyTqFBr9u6FWVNvOEbsGeM1O8Mt+N8VuqR4Pt1Xr9D2+exRzeTODH2X8fixlt1ld6zQjRm1lehThyzlrFksmKMVprDXZ+Jp04uMOH6kMnFredytx57UjUIVar15csN8/3/Zrx+RqGPLHu5Ud/HMmXx5CMTtCw85a2OpfzxW3tVdMiFpasNJ3DkqvLM0vdr9MDiQBKtJbkqqcseOq0+tk01nbxM9Oq1jPYtYZr6tNEpqc0m8blObNOOu4Sx8eL21Lrbu0VFL4smfBypy/cJ8jiRh9hCo6tOPVGEnHJZkwUye2hXiz5MfkSwutNcIeZLbu3/pTGeJt0hp+CYr3lULX50pPy5Y7Mlfj1y11ZKmS2OdwoL+8lUk5SeWzRSkUr1hGd2nco7rZ9v4J7c6aa6jOJQ19RxPTJM6i11ZHJTrDynV+snNu2ql0b6UX1JvP9ehy1K2jUoxuPUp6rN7t5ZD4qx9HaZb7HxBVpS6oSw8YIZeNjyV1aEqZL1ncI11qEq03Oby2XYsdcdetfpVl7Wt2lDstQlSqdUG00RyUrkjrZfXdYiYS7jVZzeZyyztMdaRqFVt2nclO+aee+MHZr5pz/l0eg3lKaxN4fv6GDkfLjntRox1peNWLuypue0vr1JxyrdPYV/6asW8NXs6NOg5Kaz898+hkx8rLfLrTZ/pqVrt8yvq2zPTmfE8VI2p2yp6DwABnSlhnYRtG4Xml3WGi6lnm8jFuHS0quVlGiJeRaup1Lfb1XF7PGPyIXjcFZ9dBaX8qmE3ncy9a4/YXTu/kpGsWMqEVU/PBRi5UZbzRdbjfHWLKzVfE86tNQ2wv4LcXErS3YvntavVzVSplmyFOmmcgnENE5NcEVsRE/Z52UNnTUsZT9zjsQyhM7tGavJzyc27FdIiq4ZHa/ruEmFUltVNGcah3aM1HMbOo6mBtzrtCrVcSITPrTSm6pEK2US2qmmpb41Tu1U0ZRqv1B1eSuper/VkZiE4iUW5upNYcm+/OxHUR9LqxMqe+qehC0tuGqAQaQAAAk29XBKJU3rtf6ff7Iurd5mfj+uw0rTvOh1J8c+xVm5UUnTLTizPrOpewt5bby74/kq1fLC6K1pKv1LXalbl7LsW4eNTH65kyWt4rJSNKnTByOJaaKkzkysrVj1bHEteolSWGRlfWNw1xnk5tOa6Zwn7nUJhkqg251QrmtuQmWnHTxto18/XodiUL49JCZJTpmqqO7R6ywnV5ObSiqvuau5CZa8dPGdpcbiJRy4/E6nVLIlltVsdTA2jFWEp87jaUVR6s/wBiMytrVUXE8sqmW+ldQ1HEwAAA9Ak0K2CUSovTa90/WakI9MZtRfp/QnHS07mGS9JiNQ2feG92X7ZujKFQbRmrJVDu3Jq8lMbdirX1I4lqWuUuTiUQi1CMr6odSeGQlorG4ZwrHdozRb6TpVStOMcYUnzv6mXkcuuKkz/h2uLc6bftA0D7pKnjusfsYfxvPnlRbf8AGycUUcpTqtHqxKFqRKdRu8k4szWw6SPOR3arpKy0jTZVpxXaX7mTlcquKkysx4pmXvj/AEFWs6aX/KPBh/Gc2eTFpbrU6uUhNo9TaE1iVlb18osiWO+PUpPWS2p6sXUG0uqBdVyEy046IZBoAAAAAA9TA30a+CUSqtj2nUrgnEs1saTCfoyUKZr/AJbVWwd2hNNvJVRsijzrOO6YymEohqkzicOh8GaJG4q9NRbPj+Dx/wAtyrYce6tfHrufWnxP4c+43kepf/NvbPHco4fPnl8edT+zTakVl9P8MX9g4QfVFSST5744PmOdXmxMxqdLqRR8++2TU6VW4iqUurpX5Hvf9O4MmPFM3j7QyzEz4+dn0SkA321T4o9T2yskbTPWdOdYfX/CepWNNRk5x6l8uUfH8/Fzcm415LRTpDivtN8QRu7lOn+GCx7ZZ7P4XhW42HVvuUMlty449lW32sZN4gsvnHyOWvFI3Lk17LSnZ1f+jI/6rHEb2onDLDUbGrTj1TjhPjkjTlY8k6rKcYphUNlqyI08DoAAAAAAABlGbQcmsSkUrnBKJVWx7b43RLsqnE2xufU72QnERr+g2TRn56G0fjkpy6mlHdvYhe8Vjcp1xzPj6/8AZ7plKjFVKkunCzuz4b81y8mWelI29PBjisblz32u61RrbU2pe/yNf4Di5cXtnctol8qhUa4bXybR9XNYn7UPJSzu9zsRoeAAAHqT5ODw6AFjoN5GlWjKX4eH8jPysU5Mc1r9u1nUvtlrqFkqSniOcZ7Z4yz4e+Hlzk6tO66fM/HniaNxLy6UcQX7/Wx9P+L4E4I73n1Te23HHsqwAAAAAAAAAAAepg09Uw5p75jO7c6weYxs6wyo3EotNPdEL1i0alKPE2rrteUel1Hj0WxRXiYYncV9d7Sr5zb5bZoiIj6cYnQAAAAHuQPAAADcrmeOnqePTJD4673o20kw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pic>
        <p:nvPicPr>
          <p:cNvPr id="16409" name="Picture 18" descr="https://encrypted-tbn1.gstatic.com/images?q=tbn:ANd9GcQ_o0DycehXye-26oqigE6agWx8P7DE-NPZcEEsAqJRXGr7C663"/>
          <p:cNvPicPr>
            <a:picLocks noChangeAspect="1" noChangeArrowheads="1"/>
          </p:cNvPicPr>
          <p:nvPr/>
        </p:nvPicPr>
        <p:blipFill>
          <a:blip r:embed="rId11"/>
          <a:srcRect/>
          <a:stretch>
            <a:fillRect/>
          </a:stretch>
        </p:blipFill>
        <p:spPr bwMode="auto">
          <a:xfrm>
            <a:off x="5021263" y="4598988"/>
            <a:ext cx="627062" cy="501650"/>
          </a:xfrm>
          <a:prstGeom prst="rect">
            <a:avLst/>
          </a:prstGeom>
          <a:noFill/>
          <a:ln w="9525">
            <a:noFill/>
            <a:miter lim="800000"/>
            <a:headEnd/>
            <a:tailEnd/>
          </a:ln>
        </p:spPr>
      </p:pic>
      <p:sp>
        <p:nvSpPr>
          <p:cNvPr id="16410" name="CasellaDiTesto 20"/>
          <p:cNvSpPr txBox="1">
            <a:spLocks noChangeArrowheads="1"/>
          </p:cNvSpPr>
          <p:nvPr/>
        </p:nvSpPr>
        <p:spPr bwMode="auto">
          <a:xfrm>
            <a:off x="5743575" y="4659313"/>
            <a:ext cx="1262063" cy="369887"/>
          </a:xfrm>
          <a:prstGeom prst="rect">
            <a:avLst/>
          </a:prstGeom>
          <a:noFill/>
          <a:ln w="9525">
            <a:noFill/>
            <a:miter lim="800000"/>
            <a:headEnd/>
            <a:tailEnd/>
          </a:ln>
        </p:spPr>
        <p:txBody>
          <a:bodyPr wrap="none">
            <a:spAutoFit/>
          </a:bodyPr>
          <a:lstStyle/>
          <a:p>
            <a:r>
              <a:rPr lang="it-IT">
                <a:latin typeface="Calibri" pitchFamily="34" charset="0"/>
              </a:rPr>
              <a:t>toxoplasma</a:t>
            </a:r>
          </a:p>
        </p:txBody>
      </p:sp>
      <p:sp>
        <p:nvSpPr>
          <p:cNvPr id="29" name="Rettangolo 28"/>
          <p:cNvSpPr/>
          <p:nvPr/>
        </p:nvSpPr>
        <p:spPr>
          <a:xfrm>
            <a:off x="5675313" y="5010150"/>
            <a:ext cx="1865312" cy="5222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412" name="CasellaDiTesto 21"/>
          <p:cNvSpPr txBox="1">
            <a:spLocks noChangeArrowheads="1"/>
          </p:cNvSpPr>
          <p:nvPr/>
        </p:nvSpPr>
        <p:spPr bwMode="auto">
          <a:xfrm>
            <a:off x="6469063" y="5114925"/>
            <a:ext cx="1071562" cy="369888"/>
          </a:xfrm>
          <a:prstGeom prst="rect">
            <a:avLst/>
          </a:prstGeom>
          <a:noFill/>
          <a:ln w="9525">
            <a:noFill/>
            <a:miter lim="800000"/>
            <a:headEnd/>
            <a:tailEnd/>
          </a:ln>
        </p:spPr>
        <p:txBody>
          <a:bodyPr wrap="none">
            <a:spAutoFit/>
          </a:bodyPr>
          <a:lstStyle/>
          <a:p>
            <a:r>
              <a:rPr lang="it-IT">
                <a:latin typeface="Calibri" pitchFamily="34" charset="0"/>
              </a:rPr>
              <a:t>e il CMV?</a:t>
            </a:r>
          </a:p>
        </p:txBody>
      </p:sp>
      <p:pic>
        <p:nvPicPr>
          <p:cNvPr id="16413" name="Picture 20" descr="http://bilbo.bio.purdue.edu/~viruswww/Smith_home.unused/CMV/cmv.jpg"/>
          <p:cNvPicPr>
            <a:picLocks noChangeAspect="1" noChangeArrowheads="1"/>
          </p:cNvPicPr>
          <p:nvPr/>
        </p:nvPicPr>
        <p:blipFill>
          <a:blip r:embed="rId12"/>
          <a:srcRect/>
          <a:stretch>
            <a:fillRect/>
          </a:stretch>
        </p:blipFill>
        <p:spPr bwMode="auto">
          <a:xfrm>
            <a:off x="5694363" y="5060950"/>
            <a:ext cx="495300" cy="500063"/>
          </a:xfrm>
          <a:prstGeom prst="rect">
            <a:avLst/>
          </a:prstGeom>
          <a:noFill/>
          <a:ln w="9525">
            <a:noFill/>
            <a:miter lim="800000"/>
            <a:headEnd/>
            <a:tailEnd/>
          </a:ln>
        </p:spPr>
      </p:pic>
      <p:sp>
        <p:nvSpPr>
          <p:cNvPr id="23" name="Rettangolo 22"/>
          <p:cNvSpPr/>
          <p:nvPr/>
        </p:nvSpPr>
        <p:spPr>
          <a:xfrm>
            <a:off x="7843838" y="2570163"/>
            <a:ext cx="649287" cy="299085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415" name="CasellaDiTesto 23"/>
          <p:cNvSpPr txBox="1">
            <a:spLocks noChangeArrowheads="1"/>
          </p:cNvSpPr>
          <p:nvPr/>
        </p:nvSpPr>
        <p:spPr bwMode="auto">
          <a:xfrm rot="-5400000">
            <a:off x="6942138" y="3827463"/>
            <a:ext cx="2528887" cy="369887"/>
          </a:xfrm>
          <a:prstGeom prst="rect">
            <a:avLst/>
          </a:prstGeom>
          <a:noFill/>
          <a:ln w="9525">
            <a:noFill/>
            <a:miter lim="800000"/>
            <a:headEnd/>
            <a:tailEnd/>
          </a:ln>
        </p:spPr>
        <p:txBody>
          <a:bodyPr>
            <a:spAutoFit/>
          </a:bodyPr>
          <a:lstStyle/>
          <a:p>
            <a:r>
              <a:rPr lang="it-IT">
                <a:latin typeface="Calibri" pitchFamily="34" charset="0"/>
              </a:rPr>
              <a:t>Con quale tempistica?</a:t>
            </a:r>
          </a:p>
        </p:txBody>
      </p:sp>
      <p:sp>
        <p:nvSpPr>
          <p:cNvPr id="34" name="Rettangolo 33"/>
          <p:cNvSpPr/>
          <p:nvPr/>
        </p:nvSpPr>
        <p:spPr>
          <a:xfrm>
            <a:off x="8524875" y="2570163"/>
            <a:ext cx="649288" cy="29845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417" name="CasellaDiTesto 24"/>
          <p:cNvSpPr txBox="1">
            <a:spLocks noChangeArrowheads="1"/>
          </p:cNvSpPr>
          <p:nvPr/>
        </p:nvSpPr>
        <p:spPr bwMode="auto">
          <a:xfrm rot="-5400000">
            <a:off x="7696200" y="3721101"/>
            <a:ext cx="2300287" cy="646112"/>
          </a:xfrm>
          <a:prstGeom prst="rect">
            <a:avLst/>
          </a:prstGeom>
          <a:noFill/>
          <a:ln w="9525">
            <a:noFill/>
            <a:miter lim="800000"/>
            <a:headEnd/>
            <a:tailEnd/>
          </a:ln>
        </p:spPr>
        <p:txBody>
          <a:bodyPr wrap="none">
            <a:spAutoFit/>
          </a:bodyPr>
          <a:lstStyle/>
          <a:p>
            <a:r>
              <a:rPr lang="it-IT">
                <a:latin typeface="Calibri" pitchFamily="34" charset="0"/>
              </a:rPr>
              <a:t>Quali strumenti di </a:t>
            </a:r>
          </a:p>
          <a:p>
            <a:r>
              <a:rPr lang="it-IT">
                <a:latin typeface="Calibri" pitchFamily="34" charset="0"/>
              </a:rPr>
              <a:t>conferma diagnostica?</a:t>
            </a:r>
          </a:p>
        </p:txBody>
      </p:sp>
      <p:sp>
        <p:nvSpPr>
          <p:cNvPr id="36" name="Rettangolo 35"/>
          <p:cNvSpPr/>
          <p:nvPr/>
        </p:nvSpPr>
        <p:spPr>
          <a:xfrm>
            <a:off x="9205913" y="2565400"/>
            <a:ext cx="649287" cy="29860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419" name="CasellaDiTesto 25"/>
          <p:cNvSpPr txBox="1">
            <a:spLocks noChangeArrowheads="1"/>
          </p:cNvSpPr>
          <p:nvPr/>
        </p:nvSpPr>
        <p:spPr bwMode="auto">
          <a:xfrm rot="-5400000">
            <a:off x="8491538" y="3917950"/>
            <a:ext cx="2078038" cy="369887"/>
          </a:xfrm>
          <a:prstGeom prst="rect">
            <a:avLst/>
          </a:prstGeom>
          <a:noFill/>
          <a:ln w="9525">
            <a:noFill/>
            <a:miter lim="800000"/>
            <a:headEnd/>
            <a:tailEnd/>
          </a:ln>
        </p:spPr>
        <p:txBody>
          <a:bodyPr wrap="none">
            <a:spAutoFit/>
          </a:bodyPr>
          <a:lstStyle/>
          <a:p>
            <a:r>
              <a:rPr lang="it-IT">
                <a:latin typeface="Calibri" pitchFamily="34" charset="0"/>
              </a:rPr>
              <a:t>Per quali interventi?</a:t>
            </a:r>
          </a:p>
        </p:txBody>
      </p:sp>
      <p:sp>
        <p:nvSpPr>
          <p:cNvPr id="38" name="Rettangolo 37"/>
          <p:cNvSpPr/>
          <p:nvPr/>
        </p:nvSpPr>
        <p:spPr>
          <a:xfrm>
            <a:off x="2035175" y="5578475"/>
            <a:ext cx="8566150" cy="95726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421" name="CasellaDiTesto 27"/>
          <p:cNvSpPr txBox="1">
            <a:spLocks noChangeArrowheads="1"/>
          </p:cNvSpPr>
          <p:nvPr/>
        </p:nvSpPr>
        <p:spPr bwMode="auto">
          <a:xfrm>
            <a:off x="3770313" y="5888038"/>
            <a:ext cx="3978275" cy="369887"/>
          </a:xfrm>
          <a:prstGeom prst="rect">
            <a:avLst/>
          </a:prstGeom>
          <a:noFill/>
          <a:ln w="9525">
            <a:noFill/>
            <a:miter lim="800000"/>
            <a:headEnd/>
            <a:tailEnd/>
          </a:ln>
        </p:spPr>
        <p:txBody>
          <a:bodyPr wrap="none">
            <a:spAutoFit/>
          </a:bodyPr>
          <a:lstStyle/>
          <a:p>
            <a:r>
              <a:rPr lang="it-IT">
                <a:latin typeface="Calibri" pitchFamily="34" charset="0"/>
              </a:rPr>
              <a:t>A chi, quando e perché la diagnosi fetale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85850" y="28575"/>
            <a:ext cx="3957638" cy="7381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434" name="CasellaDiTesto 4"/>
          <p:cNvSpPr txBox="1">
            <a:spLocks noChangeArrowheads="1"/>
          </p:cNvSpPr>
          <p:nvPr/>
        </p:nvSpPr>
        <p:spPr bwMode="auto">
          <a:xfrm>
            <a:off x="1220788" y="212725"/>
            <a:ext cx="3822700" cy="369888"/>
          </a:xfrm>
          <a:prstGeom prst="rect">
            <a:avLst/>
          </a:prstGeom>
          <a:noFill/>
          <a:ln w="9525">
            <a:noFill/>
            <a:miter lim="800000"/>
            <a:headEnd/>
            <a:tailEnd/>
          </a:ln>
        </p:spPr>
        <p:txBody>
          <a:bodyPr wrap="none">
            <a:spAutoFit/>
          </a:bodyPr>
          <a:lstStyle/>
          <a:p>
            <a:r>
              <a:rPr lang="it-IT">
                <a:latin typeface="Calibri" pitchFamily="34" charset="0"/>
              </a:rPr>
              <a:t>Gli agenti infettivi e il danno perinatale</a:t>
            </a:r>
          </a:p>
        </p:txBody>
      </p:sp>
      <p:pic>
        <p:nvPicPr>
          <p:cNvPr id="18435" name="Picture 1027"/>
          <p:cNvPicPr>
            <a:picLocks noChangeAspect="1" noChangeArrowheads="1"/>
          </p:cNvPicPr>
          <p:nvPr/>
        </p:nvPicPr>
        <p:blipFill>
          <a:blip r:embed="rId2"/>
          <a:srcRect/>
          <a:stretch>
            <a:fillRect/>
          </a:stretch>
        </p:blipFill>
        <p:spPr bwMode="auto">
          <a:xfrm>
            <a:off x="-6350" y="28575"/>
            <a:ext cx="1092200" cy="738188"/>
          </a:xfrm>
          <a:prstGeom prst="rect">
            <a:avLst/>
          </a:prstGeom>
          <a:noFill/>
          <a:ln w="9525">
            <a:noFill/>
            <a:miter lim="800000"/>
            <a:headEnd/>
            <a:tailEnd/>
          </a:ln>
        </p:spPr>
      </p:pic>
      <p:graphicFrame>
        <p:nvGraphicFramePr>
          <p:cNvPr id="7" name="Tabella 6"/>
          <p:cNvGraphicFramePr>
            <a:graphicFrameLocks noGrp="1"/>
          </p:cNvGraphicFramePr>
          <p:nvPr/>
        </p:nvGraphicFramePr>
        <p:xfrm>
          <a:off x="246063" y="974725"/>
          <a:ext cx="5497512" cy="5089525"/>
        </p:xfrm>
        <a:graphic>
          <a:graphicData uri="http://schemas.openxmlformats.org/drawingml/2006/table">
            <a:tbl>
              <a:tblPr firstRow="1" bandRow="1">
                <a:tableStyleId>{5C22544A-7EE6-4342-B048-85BDC9FD1C3A}</a:tableStyleId>
              </a:tblPr>
              <a:tblGrid>
                <a:gridCol w="1482725"/>
                <a:gridCol w="1063126"/>
                <a:gridCol w="1786830"/>
                <a:gridCol w="1164833"/>
              </a:tblGrid>
              <a:tr h="370840">
                <a:tc>
                  <a:txBody>
                    <a:bodyPr/>
                    <a:lstStyle/>
                    <a:p>
                      <a:r>
                        <a:rPr lang="it-IT" dirty="0" smtClean="0"/>
                        <a:t>Agente</a:t>
                      </a:r>
                      <a:endParaRPr lang="it-IT" dirty="0"/>
                    </a:p>
                  </a:txBody>
                  <a:tcPr/>
                </a:tc>
                <a:tc>
                  <a:txBody>
                    <a:bodyPr/>
                    <a:lstStyle/>
                    <a:p>
                      <a:r>
                        <a:rPr lang="it-IT" dirty="0" smtClean="0"/>
                        <a:t>Aborto/M. fetale</a:t>
                      </a:r>
                      <a:endParaRPr lang="it-IT" dirty="0"/>
                    </a:p>
                  </a:txBody>
                  <a:tcPr/>
                </a:tc>
                <a:tc>
                  <a:txBody>
                    <a:bodyPr/>
                    <a:lstStyle/>
                    <a:p>
                      <a:r>
                        <a:rPr lang="it-IT" dirty="0" smtClean="0"/>
                        <a:t>Malattia fetale/</a:t>
                      </a:r>
                    </a:p>
                    <a:p>
                      <a:r>
                        <a:rPr lang="it-IT" dirty="0" smtClean="0"/>
                        <a:t>Malformazione</a:t>
                      </a:r>
                      <a:endParaRPr lang="it-IT" dirty="0"/>
                    </a:p>
                  </a:txBody>
                  <a:tcPr/>
                </a:tc>
                <a:tc>
                  <a:txBody>
                    <a:bodyPr/>
                    <a:lstStyle/>
                    <a:p>
                      <a:r>
                        <a:rPr lang="it-IT" dirty="0" smtClean="0"/>
                        <a:t>Infezione</a:t>
                      </a:r>
                      <a:r>
                        <a:rPr lang="it-IT" baseline="0" dirty="0" smtClean="0"/>
                        <a:t> congenita</a:t>
                      </a:r>
                      <a:endParaRPr lang="it-IT" dirty="0"/>
                    </a:p>
                  </a:txBody>
                  <a:tcPr/>
                </a:tc>
              </a:tr>
              <a:tr h="370840">
                <a:tc>
                  <a:txBody>
                    <a:bodyPr/>
                    <a:lstStyle/>
                    <a:p>
                      <a:r>
                        <a:rPr lang="it-IT" dirty="0" smtClean="0"/>
                        <a:t>HIV</a:t>
                      </a:r>
                      <a:endParaRPr lang="it-IT" dirty="0"/>
                    </a:p>
                  </a:txBody>
                  <a:tcPr/>
                </a:tc>
                <a:tc>
                  <a:txBody>
                    <a:bodyPr/>
                    <a:lstStyle/>
                    <a:p>
                      <a:pPr algn="ctr"/>
                      <a:r>
                        <a:rPr lang="it-IT" dirty="0" smtClean="0"/>
                        <a:t>+</a:t>
                      </a:r>
                      <a:endParaRPr lang="it-IT" dirty="0"/>
                    </a:p>
                  </a:txBody>
                  <a:tcPr/>
                </a:tc>
                <a:tc>
                  <a:txBody>
                    <a:bodyPr/>
                    <a:lstStyle/>
                    <a:p>
                      <a:pPr algn="ct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a:t>
                      </a:r>
                    </a:p>
                  </a:txBody>
                  <a:tcPr/>
                </a:tc>
              </a:tr>
              <a:tr h="370840">
                <a:tc>
                  <a:txBody>
                    <a:bodyPr/>
                    <a:lstStyle/>
                    <a:p>
                      <a:r>
                        <a:rPr lang="it-IT" dirty="0" smtClean="0"/>
                        <a:t>HBV</a:t>
                      </a:r>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r>
                        <a:rPr lang="it-IT" dirty="0" smtClean="0"/>
                        <a:t>+</a:t>
                      </a:r>
                      <a:endParaRPr lang="it-IT" dirty="0"/>
                    </a:p>
                  </a:txBody>
                  <a:tcPr/>
                </a:tc>
              </a:tr>
              <a:tr h="370840">
                <a:tc>
                  <a:txBody>
                    <a:bodyPr/>
                    <a:lstStyle/>
                    <a:p>
                      <a:r>
                        <a:rPr lang="it-IT" dirty="0" smtClean="0"/>
                        <a:t>HCV</a:t>
                      </a:r>
                      <a:endParaRPr lang="it-IT" dirty="0"/>
                    </a:p>
                  </a:txBody>
                  <a:tcPr/>
                </a:tc>
                <a:tc>
                  <a:txBody>
                    <a:bodyPr/>
                    <a:lstStyle/>
                    <a:p>
                      <a:pPr algn="ctr"/>
                      <a:endParaRPr lang="it-IT"/>
                    </a:p>
                  </a:txBody>
                  <a:tcPr/>
                </a:tc>
                <a:tc>
                  <a:txBody>
                    <a:bodyPr/>
                    <a:lstStyle/>
                    <a:p>
                      <a:pPr algn="ctr"/>
                      <a:endParaRPr lang="it-IT" dirty="0"/>
                    </a:p>
                  </a:txBody>
                  <a:tcPr/>
                </a:tc>
                <a:tc>
                  <a:txBody>
                    <a:bodyPr/>
                    <a:lstStyle/>
                    <a:p>
                      <a:pPr algn="ctr"/>
                      <a:r>
                        <a:rPr lang="it-IT" dirty="0" smtClean="0"/>
                        <a:t>+</a:t>
                      </a:r>
                      <a:endParaRPr lang="it-IT" dirty="0"/>
                    </a:p>
                  </a:txBody>
                  <a:tcPr/>
                </a:tc>
              </a:tr>
              <a:tr h="370840">
                <a:tc>
                  <a:txBody>
                    <a:bodyPr/>
                    <a:lstStyle/>
                    <a:p>
                      <a:r>
                        <a:rPr lang="it-IT" dirty="0" smtClean="0"/>
                        <a:t>rosolia</a:t>
                      </a:r>
                      <a:endParaRPr lang="it-IT" dirty="0"/>
                    </a:p>
                  </a:txBody>
                  <a:tcPr/>
                </a:tc>
                <a:tc>
                  <a:txBody>
                    <a:bodyPr/>
                    <a:lstStyle/>
                    <a:p>
                      <a:pPr algn="ctr"/>
                      <a:r>
                        <a:rPr lang="it-IT" dirty="0" smtClean="0"/>
                        <a:t>+</a:t>
                      </a:r>
                      <a:endParaRPr lang="it-IT" dirty="0"/>
                    </a:p>
                  </a:txBody>
                  <a:tcPr/>
                </a:tc>
                <a:tc>
                  <a:txBody>
                    <a:bodyPr/>
                    <a:lstStyle/>
                    <a:p>
                      <a:pPr algn="ctr"/>
                      <a:r>
                        <a:rPr lang="it-IT" dirty="0" smtClean="0"/>
                        <a:t>+</a:t>
                      </a:r>
                      <a:endParaRPr lang="it-IT" dirty="0"/>
                    </a:p>
                  </a:txBody>
                  <a:tcPr/>
                </a:tc>
                <a:tc>
                  <a:txBody>
                    <a:bodyPr/>
                    <a:lstStyle/>
                    <a:p>
                      <a:pPr algn="ctr"/>
                      <a:r>
                        <a:rPr lang="it-IT" dirty="0" smtClean="0"/>
                        <a:t>+</a:t>
                      </a:r>
                      <a:endParaRPr lang="it-IT" dirty="0"/>
                    </a:p>
                  </a:txBody>
                  <a:tcPr/>
                </a:tc>
              </a:tr>
              <a:tr h="370840">
                <a:tc>
                  <a:txBody>
                    <a:bodyPr/>
                    <a:lstStyle/>
                    <a:p>
                      <a:r>
                        <a:rPr lang="it-IT" dirty="0" smtClean="0"/>
                        <a:t>CMV</a:t>
                      </a:r>
                      <a:endParaRPr lang="it-IT" dirty="0"/>
                    </a:p>
                  </a:txBody>
                  <a:tcPr/>
                </a:tc>
                <a:tc>
                  <a:txBody>
                    <a:bodyPr/>
                    <a:lstStyle/>
                    <a:p>
                      <a:pPr algn="ctr"/>
                      <a:r>
                        <a:rPr lang="it-IT" dirty="0" smtClean="0"/>
                        <a:t>+</a:t>
                      </a:r>
                      <a:endParaRPr lang="it-IT" dirty="0"/>
                    </a:p>
                  </a:txBody>
                  <a:tcPr/>
                </a:tc>
                <a:tc>
                  <a:txBody>
                    <a:bodyPr/>
                    <a:lstStyle/>
                    <a:p>
                      <a:pPr algn="ctr"/>
                      <a:r>
                        <a:rPr lang="it-IT" dirty="0" smtClean="0"/>
                        <a:t>+</a:t>
                      </a:r>
                      <a:endParaRPr lang="it-IT" dirty="0"/>
                    </a:p>
                  </a:txBody>
                  <a:tcPr/>
                </a:tc>
                <a:tc>
                  <a:txBody>
                    <a:bodyPr/>
                    <a:lstStyle/>
                    <a:p>
                      <a:pPr algn="ctr"/>
                      <a:r>
                        <a:rPr lang="it-IT" dirty="0" smtClean="0"/>
                        <a:t>+</a:t>
                      </a:r>
                      <a:endParaRPr lang="it-IT" dirty="0"/>
                    </a:p>
                  </a:txBody>
                  <a:tcPr/>
                </a:tc>
              </a:tr>
              <a:tr h="370840">
                <a:tc>
                  <a:txBody>
                    <a:bodyPr/>
                    <a:lstStyle/>
                    <a:p>
                      <a:r>
                        <a:rPr lang="it-IT" dirty="0" smtClean="0"/>
                        <a:t>HSV</a:t>
                      </a:r>
                      <a:endParaRPr lang="it-IT" dirty="0"/>
                    </a:p>
                  </a:txBody>
                  <a:tcPr/>
                </a:tc>
                <a:tc>
                  <a:txBody>
                    <a:bodyPr/>
                    <a:lstStyle/>
                    <a:p>
                      <a:pPr algn="ctr"/>
                      <a:endParaRPr lang="it-IT" dirty="0"/>
                    </a:p>
                  </a:txBody>
                  <a:tcPr/>
                </a:tc>
                <a:tc>
                  <a:txBody>
                    <a:bodyPr/>
                    <a:lstStyle/>
                    <a:p>
                      <a:pPr algn="ctr"/>
                      <a:r>
                        <a:rPr lang="it-IT" dirty="0" smtClean="0"/>
                        <a:t>+</a:t>
                      </a:r>
                      <a:endParaRPr lang="it-IT" dirty="0"/>
                    </a:p>
                  </a:txBody>
                  <a:tcPr/>
                </a:tc>
                <a:tc>
                  <a:txBody>
                    <a:bodyPr/>
                    <a:lstStyle/>
                    <a:p>
                      <a:pPr algn="ctr"/>
                      <a:r>
                        <a:rPr lang="it-IT" dirty="0" smtClean="0"/>
                        <a:t>+</a:t>
                      </a:r>
                      <a:endParaRPr lang="it-IT" dirty="0"/>
                    </a:p>
                  </a:txBody>
                  <a:tcPr/>
                </a:tc>
              </a:tr>
              <a:tr h="370840">
                <a:tc>
                  <a:txBody>
                    <a:bodyPr/>
                    <a:lstStyle/>
                    <a:p>
                      <a:r>
                        <a:rPr lang="it-IT" dirty="0" smtClean="0"/>
                        <a:t>VZV</a:t>
                      </a:r>
                      <a:endParaRPr lang="it-IT" dirty="0"/>
                    </a:p>
                  </a:txBody>
                  <a:tcPr/>
                </a:tc>
                <a:tc>
                  <a:txBody>
                    <a:bodyPr/>
                    <a:lstStyle/>
                    <a:p>
                      <a:pPr algn="ctr"/>
                      <a:r>
                        <a:rPr lang="it-IT" dirty="0" smtClean="0"/>
                        <a:t>+</a:t>
                      </a:r>
                      <a:endParaRPr lang="it-IT" dirty="0"/>
                    </a:p>
                  </a:txBody>
                  <a:tcPr/>
                </a:tc>
                <a:tc>
                  <a:txBody>
                    <a:bodyPr/>
                    <a:lstStyle/>
                    <a:p>
                      <a:pPr algn="ctr"/>
                      <a:r>
                        <a:rPr lang="it-IT" dirty="0" smtClean="0"/>
                        <a:t>+</a:t>
                      </a:r>
                      <a:endParaRPr lang="it-IT" dirty="0"/>
                    </a:p>
                  </a:txBody>
                  <a:tcPr/>
                </a:tc>
                <a:tc>
                  <a:txBody>
                    <a:bodyPr/>
                    <a:lstStyle/>
                    <a:p>
                      <a:pPr algn="ctr"/>
                      <a:r>
                        <a:rPr lang="it-IT" dirty="0" smtClean="0"/>
                        <a:t>+</a:t>
                      </a:r>
                      <a:endParaRPr lang="it-IT" dirty="0"/>
                    </a:p>
                  </a:txBody>
                  <a:tcPr/>
                </a:tc>
              </a:tr>
              <a:tr h="370840">
                <a:tc>
                  <a:txBody>
                    <a:bodyPr/>
                    <a:lstStyle/>
                    <a:p>
                      <a:r>
                        <a:rPr lang="it-IT" sz="1700" dirty="0" smtClean="0"/>
                        <a:t>ParvovirusB19</a:t>
                      </a:r>
                      <a:endParaRPr lang="it-IT" sz="1700" dirty="0"/>
                    </a:p>
                  </a:txBody>
                  <a:tcPr/>
                </a:tc>
                <a:tc>
                  <a:txBody>
                    <a:bodyPr/>
                    <a:lstStyle/>
                    <a:p>
                      <a:pPr algn="ctr"/>
                      <a:r>
                        <a:rPr lang="it-IT" dirty="0" smtClean="0"/>
                        <a:t>+</a:t>
                      </a:r>
                      <a:endParaRPr lang="it-IT" dirty="0"/>
                    </a:p>
                  </a:txBody>
                  <a:tcPr/>
                </a:tc>
                <a:tc>
                  <a:txBody>
                    <a:bodyPr/>
                    <a:lstStyle/>
                    <a:p>
                      <a:pPr algn="ctr"/>
                      <a:r>
                        <a:rPr lang="it-IT" dirty="0" smtClean="0"/>
                        <a:t>+</a:t>
                      </a:r>
                      <a:endParaRPr lang="it-IT" dirty="0"/>
                    </a:p>
                  </a:txBody>
                  <a:tcPr/>
                </a:tc>
                <a:tc>
                  <a:txBody>
                    <a:bodyPr/>
                    <a:lstStyle/>
                    <a:p>
                      <a:pPr algn="ctr"/>
                      <a:endParaRPr lang="it-IT" dirty="0"/>
                    </a:p>
                  </a:txBody>
                  <a:tcPr/>
                </a:tc>
              </a:tr>
              <a:tr h="370840">
                <a:tc>
                  <a:txBody>
                    <a:bodyPr/>
                    <a:lstStyle/>
                    <a:p>
                      <a:r>
                        <a:rPr lang="it-IT" dirty="0" smtClean="0"/>
                        <a:t>morbillo</a:t>
                      </a:r>
                      <a:endParaRPr lang="it-IT" dirty="0"/>
                    </a:p>
                  </a:txBody>
                  <a:tcPr/>
                </a:tc>
                <a:tc>
                  <a:txBody>
                    <a:bodyPr/>
                    <a:lstStyle/>
                    <a:p>
                      <a:pPr algn="ctr"/>
                      <a:r>
                        <a:rPr lang="it-IT" dirty="0" smtClean="0"/>
                        <a:t>+</a:t>
                      </a:r>
                      <a:endParaRPr lang="it-IT" dirty="0"/>
                    </a:p>
                  </a:txBody>
                  <a:tcPr/>
                </a:tc>
                <a:tc>
                  <a:txBody>
                    <a:bodyPr/>
                    <a:lstStyle/>
                    <a:p>
                      <a:pPr algn="ctr"/>
                      <a:endParaRPr lang="it-IT" dirty="0"/>
                    </a:p>
                  </a:txBody>
                  <a:tcPr/>
                </a:tc>
                <a:tc>
                  <a:txBody>
                    <a:bodyPr/>
                    <a:lstStyle/>
                    <a:p>
                      <a:pPr algn="ctr"/>
                      <a:endParaRPr lang="it-IT" dirty="0"/>
                    </a:p>
                  </a:txBody>
                  <a:tcPr/>
                </a:tc>
              </a:tr>
              <a:tr h="370840">
                <a:tc>
                  <a:txBody>
                    <a:bodyPr/>
                    <a:lstStyle/>
                    <a:p>
                      <a:r>
                        <a:rPr lang="it-IT" dirty="0" err="1" smtClean="0"/>
                        <a:t>enterovirus</a:t>
                      </a:r>
                      <a:endParaRPr lang="it-IT" dirty="0"/>
                    </a:p>
                  </a:txBody>
                  <a:tcPr/>
                </a:tc>
                <a:tc>
                  <a:txBody>
                    <a:bodyPr/>
                    <a:lstStyle/>
                    <a:p>
                      <a:pPr algn="ctr"/>
                      <a:r>
                        <a:rPr lang="it-IT" dirty="0" smtClean="0"/>
                        <a:t>+</a:t>
                      </a:r>
                      <a:endParaRPr lang="it-IT" dirty="0"/>
                    </a:p>
                  </a:txBody>
                  <a:tcPr/>
                </a:tc>
                <a:tc>
                  <a:txBody>
                    <a:bodyPr/>
                    <a:lstStyle/>
                    <a:p>
                      <a:pPr algn="ctr"/>
                      <a:r>
                        <a:rPr lang="it-IT" dirty="0" smtClean="0"/>
                        <a:t>+</a:t>
                      </a:r>
                      <a:endParaRPr lang="it-IT" dirty="0"/>
                    </a:p>
                  </a:txBody>
                  <a:tcPr/>
                </a:tc>
                <a:tc>
                  <a:txBody>
                    <a:bodyPr/>
                    <a:lstStyle/>
                    <a:p>
                      <a:pPr algn="ctr"/>
                      <a:endParaRPr lang="it-IT" dirty="0"/>
                    </a:p>
                  </a:txBody>
                  <a:tcPr/>
                </a:tc>
              </a:tr>
              <a:tr h="370840">
                <a:tc>
                  <a:txBody>
                    <a:bodyPr/>
                    <a:lstStyle/>
                    <a:p>
                      <a:r>
                        <a:rPr lang="it-IT" dirty="0" smtClean="0"/>
                        <a:t>influenza</a:t>
                      </a:r>
                      <a:endParaRPr lang="it-IT" dirty="0"/>
                    </a:p>
                  </a:txBody>
                  <a:tcPr/>
                </a:tc>
                <a:tc>
                  <a:txBody>
                    <a:bodyPr/>
                    <a:lstStyle/>
                    <a:p>
                      <a:pPr algn="ctr"/>
                      <a:r>
                        <a:rPr lang="it-IT" dirty="0" smtClean="0"/>
                        <a:t>+</a:t>
                      </a:r>
                      <a:endParaRPr lang="it-IT" dirty="0"/>
                    </a:p>
                  </a:txBody>
                  <a:tcPr/>
                </a:tc>
                <a:tc>
                  <a:txBody>
                    <a:bodyPr/>
                    <a:lstStyle/>
                    <a:p>
                      <a:pPr algn="ctr"/>
                      <a:endParaRPr lang="it-IT" dirty="0"/>
                    </a:p>
                  </a:txBody>
                  <a:tcPr/>
                </a:tc>
                <a:tc>
                  <a:txBody>
                    <a:bodyPr/>
                    <a:lstStyle/>
                    <a:p>
                      <a:pPr algn="ctr"/>
                      <a:r>
                        <a:rPr lang="it-IT" dirty="0" smtClean="0"/>
                        <a:t>+</a:t>
                      </a:r>
                      <a:endParaRPr lang="it-IT" dirty="0"/>
                    </a:p>
                  </a:txBody>
                  <a:tcPr/>
                </a:tc>
              </a:tr>
              <a:tr h="370840">
                <a:tc>
                  <a:txBody>
                    <a:bodyPr/>
                    <a:lstStyle/>
                    <a:p>
                      <a:r>
                        <a:rPr lang="it-IT" dirty="0" err="1" smtClean="0"/>
                        <a:t>WNVirus</a:t>
                      </a:r>
                      <a:endParaRPr lang="it-IT" dirty="0"/>
                    </a:p>
                  </a:txBody>
                  <a:tcPr/>
                </a:tc>
                <a:tc>
                  <a:txBody>
                    <a:bodyPr/>
                    <a:lstStyle/>
                    <a:p>
                      <a:pPr algn="ctr"/>
                      <a:endParaRPr lang="it-IT" dirty="0"/>
                    </a:p>
                  </a:txBody>
                  <a:tcPr/>
                </a:tc>
                <a:tc>
                  <a:txBody>
                    <a:bodyPr/>
                    <a:lstStyle/>
                    <a:p>
                      <a:pPr algn="ctr"/>
                      <a:r>
                        <a:rPr lang="it-IT" dirty="0" smtClean="0"/>
                        <a:t>(+)</a:t>
                      </a:r>
                      <a:endParaRPr lang="it-IT" dirty="0"/>
                    </a:p>
                  </a:txBody>
                  <a:tcPr/>
                </a:tc>
                <a:tc>
                  <a:txBody>
                    <a:bodyPr/>
                    <a:lstStyle/>
                    <a:p>
                      <a:pPr algn="ctr"/>
                      <a:r>
                        <a:rPr lang="it-IT" dirty="0" smtClean="0"/>
                        <a:t>+</a:t>
                      </a:r>
                      <a:endParaRPr lang="it-IT" dirty="0"/>
                    </a:p>
                  </a:txBody>
                  <a:tcPr/>
                </a:tc>
              </a:tr>
            </a:tbl>
          </a:graphicData>
        </a:graphic>
      </p:graphicFrame>
      <p:graphicFrame>
        <p:nvGraphicFramePr>
          <p:cNvPr id="8" name="Tabella 7"/>
          <p:cNvGraphicFramePr>
            <a:graphicFrameLocks noGrp="1"/>
          </p:cNvGraphicFramePr>
          <p:nvPr/>
        </p:nvGraphicFramePr>
        <p:xfrm>
          <a:off x="6027738" y="212725"/>
          <a:ext cx="5497512" cy="4719638"/>
        </p:xfrm>
        <a:graphic>
          <a:graphicData uri="http://schemas.openxmlformats.org/drawingml/2006/table">
            <a:tbl>
              <a:tblPr firstRow="1" bandRow="1">
                <a:tableStyleId>{5C22544A-7EE6-4342-B048-85BDC9FD1C3A}</a:tableStyleId>
              </a:tblPr>
              <a:tblGrid>
                <a:gridCol w="1482725"/>
                <a:gridCol w="1111023"/>
                <a:gridCol w="1738933"/>
                <a:gridCol w="1164833"/>
              </a:tblGrid>
              <a:tr h="370840">
                <a:tc>
                  <a:txBody>
                    <a:bodyPr/>
                    <a:lstStyle/>
                    <a:p>
                      <a:r>
                        <a:rPr lang="it-IT" dirty="0" smtClean="0"/>
                        <a:t>Agente</a:t>
                      </a:r>
                      <a:endParaRPr lang="it-IT" dirty="0"/>
                    </a:p>
                  </a:txBody>
                  <a:tcPr/>
                </a:tc>
                <a:tc>
                  <a:txBody>
                    <a:bodyPr/>
                    <a:lstStyle/>
                    <a:p>
                      <a:r>
                        <a:rPr lang="it-IT" dirty="0" smtClean="0"/>
                        <a:t>Aborto/M. fetale</a:t>
                      </a:r>
                      <a:endParaRPr lang="it-IT" dirty="0"/>
                    </a:p>
                  </a:txBody>
                  <a:tcPr/>
                </a:tc>
                <a:tc>
                  <a:txBody>
                    <a:bodyPr/>
                    <a:lstStyle/>
                    <a:p>
                      <a:r>
                        <a:rPr lang="it-IT" dirty="0" smtClean="0"/>
                        <a:t>Malattia fetale/</a:t>
                      </a:r>
                    </a:p>
                    <a:p>
                      <a:r>
                        <a:rPr lang="it-IT" dirty="0" smtClean="0"/>
                        <a:t>Malformazione</a:t>
                      </a:r>
                      <a:endParaRPr lang="it-IT" dirty="0"/>
                    </a:p>
                  </a:txBody>
                  <a:tcPr/>
                </a:tc>
                <a:tc>
                  <a:txBody>
                    <a:bodyPr/>
                    <a:lstStyle/>
                    <a:p>
                      <a:r>
                        <a:rPr lang="it-IT" dirty="0" smtClean="0"/>
                        <a:t>Infezione</a:t>
                      </a:r>
                      <a:r>
                        <a:rPr lang="it-IT" baseline="0" dirty="0" smtClean="0"/>
                        <a:t> congenita</a:t>
                      </a:r>
                      <a:endParaRPr lang="it-IT" dirty="0"/>
                    </a:p>
                  </a:txBody>
                  <a:tcPr/>
                </a:tc>
              </a:tr>
              <a:tr h="370840">
                <a:tc>
                  <a:txBody>
                    <a:bodyPr/>
                    <a:lstStyle/>
                    <a:p>
                      <a:r>
                        <a:rPr lang="it-IT" dirty="0" err="1" smtClean="0"/>
                        <a:t>Plasmodium</a:t>
                      </a:r>
                      <a:endParaRPr lang="it-IT" dirty="0"/>
                    </a:p>
                  </a:txBody>
                  <a:tcPr>
                    <a:solidFill>
                      <a:schemeClr val="accent6">
                        <a:lumMod val="60000"/>
                        <a:lumOff val="40000"/>
                        <a:alpha val="90000"/>
                      </a:schemeClr>
                    </a:solidFill>
                  </a:tcPr>
                </a:tc>
                <a:tc>
                  <a:txBody>
                    <a:bodyPr/>
                    <a:lstStyle/>
                    <a:p>
                      <a:pPr algn="ctr"/>
                      <a:r>
                        <a:rPr lang="it-IT" dirty="0" smtClean="0"/>
                        <a:t>+</a:t>
                      </a:r>
                      <a:endParaRPr lang="it-IT" dirty="0"/>
                    </a:p>
                  </a:txBody>
                  <a:tcPr>
                    <a:solidFill>
                      <a:schemeClr val="accent6">
                        <a:lumMod val="60000"/>
                        <a:lumOff val="40000"/>
                        <a:alpha val="90000"/>
                      </a:schemeClr>
                    </a:solidFill>
                  </a:tcPr>
                </a:tc>
                <a:tc>
                  <a:txBody>
                    <a:bodyPr/>
                    <a:lstStyle/>
                    <a:p>
                      <a:pPr algn="ctr"/>
                      <a:endParaRPr lang="it-IT" dirty="0"/>
                    </a:p>
                  </a:txBody>
                  <a:tcPr>
                    <a:solidFill>
                      <a:schemeClr val="accent6">
                        <a:lumMod val="60000"/>
                        <a:lumOff val="40000"/>
                        <a:alpha val="90000"/>
                      </a:schemeClr>
                    </a:solidFill>
                  </a:tcPr>
                </a:tc>
                <a:tc>
                  <a:txBody>
                    <a:bodyPr/>
                    <a:lstStyle/>
                    <a:p>
                      <a:pPr algn="ctr"/>
                      <a:r>
                        <a:rPr lang="it-IT" dirty="0" smtClean="0"/>
                        <a:t>+</a:t>
                      </a:r>
                      <a:endParaRPr lang="it-IT" dirty="0"/>
                    </a:p>
                  </a:txBody>
                  <a:tcPr>
                    <a:solidFill>
                      <a:schemeClr val="accent6">
                        <a:lumMod val="60000"/>
                        <a:lumOff val="40000"/>
                        <a:alpha val="90000"/>
                      </a:schemeClr>
                    </a:solidFill>
                  </a:tcPr>
                </a:tc>
              </a:tr>
              <a:tr h="370840">
                <a:tc>
                  <a:txBody>
                    <a:bodyPr/>
                    <a:lstStyle/>
                    <a:p>
                      <a:r>
                        <a:rPr lang="it-IT" dirty="0" smtClean="0"/>
                        <a:t>Toxoplasma</a:t>
                      </a:r>
                      <a:endParaRPr lang="it-IT" dirty="0"/>
                    </a:p>
                  </a:txBody>
                  <a:tcPr>
                    <a:solidFill>
                      <a:schemeClr val="accent6">
                        <a:lumMod val="40000"/>
                        <a:lumOff val="60000"/>
                        <a:alpha val="90000"/>
                      </a:schemeClr>
                    </a:solidFill>
                  </a:tcPr>
                </a:tc>
                <a:tc>
                  <a:txBody>
                    <a:bodyPr/>
                    <a:lstStyle/>
                    <a:p>
                      <a:pPr algn="ctr"/>
                      <a:r>
                        <a:rPr lang="it-IT" dirty="0" smtClean="0"/>
                        <a:t>+</a:t>
                      </a:r>
                      <a:endParaRPr lang="it-IT" dirty="0"/>
                    </a:p>
                  </a:txBody>
                  <a:tcPr>
                    <a:solidFill>
                      <a:schemeClr val="accent6">
                        <a:lumMod val="40000"/>
                        <a:lumOff val="60000"/>
                        <a:alpha val="90000"/>
                      </a:schemeClr>
                    </a:solidFill>
                  </a:tcPr>
                </a:tc>
                <a:tc>
                  <a:txBody>
                    <a:bodyPr/>
                    <a:lstStyle/>
                    <a:p>
                      <a:pPr algn="ctr"/>
                      <a:r>
                        <a:rPr lang="it-IT" dirty="0" smtClean="0"/>
                        <a:t>+</a:t>
                      </a:r>
                      <a:endParaRPr lang="it-IT" dirty="0"/>
                    </a:p>
                  </a:txBody>
                  <a:tcPr>
                    <a:solidFill>
                      <a:schemeClr val="accent6">
                        <a:lumMod val="40000"/>
                        <a:lumOff val="60000"/>
                        <a:alpha val="90000"/>
                      </a:schemeClr>
                    </a:solidFill>
                  </a:tcPr>
                </a:tc>
                <a:tc>
                  <a:txBody>
                    <a:bodyPr/>
                    <a:lstStyle/>
                    <a:p>
                      <a:pPr algn="ctr"/>
                      <a:r>
                        <a:rPr lang="it-IT" dirty="0" smtClean="0"/>
                        <a:t>+</a:t>
                      </a:r>
                      <a:endParaRPr lang="it-IT" dirty="0"/>
                    </a:p>
                  </a:txBody>
                  <a:tcPr>
                    <a:solidFill>
                      <a:schemeClr val="accent6">
                        <a:lumMod val="40000"/>
                        <a:lumOff val="60000"/>
                        <a:alpha val="90000"/>
                      </a:schemeClr>
                    </a:solidFill>
                  </a:tcPr>
                </a:tc>
              </a:tr>
              <a:tr h="370840">
                <a:tc>
                  <a:txBody>
                    <a:bodyPr/>
                    <a:lstStyle/>
                    <a:p>
                      <a:r>
                        <a:rPr lang="it-IT" dirty="0" smtClean="0"/>
                        <a:t>Tripanosoma</a:t>
                      </a:r>
                      <a:endParaRPr lang="it-IT" dirty="0"/>
                    </a:p>
                  </a:txBody>
                  <a:tcPr>
                    <a:solidFill>
                      <a:schemeClr val="accent6">
                        <a:lumMod val="60000"/>
                        <a:lumOff val="40000"/>
                        <a:alpha val="90000"/>
                      </a:schemeClr>
                    </a:solidFill>
                  </a:tcPr>
                </a:tc>
                <a:tc>
                  <a:txBody>
                    <a:bodyPr/>
                    <a:lstStyle/>
                    <a:p>
                      <a:pPr algn="ctr"/>
                      <a:endParaRPr lang="it-IT" dirty="0"/>
                    </a:p>
                  </a:txBody>
                  <a:tcPr>
                    <a:solidFill>
                      <a:schemeClr val="accent6">
                        <a:lumMod val="60000"/>
                        <a:lumOff val="40000"/>
                        <a:alpha val="90000"/>
                      </a:schemeClr>
                    </a:solidFill>
                  </a:tcPr>
                </a:tc>
                <a:tc>
                  <a:txBody>
                    <a:bodyPr/>
                    <a:lstStyle/>
                    <a:p>
                      <a:pPr algn="ctr"/>
                      <a:endParaRPr lang="it-IT" dirty="0"/>
                    </a:p>
                  </a:txBody>
                  <a:tcPr>
                    <a:solidFill>
                      <a:schemeClr val="accent6">
                        <a:lumMod val="60000"/>
                        <a:lumOff val="40000"/>
                        <a:alpha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a:t>
                      </a:r>
                    </a:p>
                  </a:txBody>
                  <a:tcPr>
                    <a:solidFill>
                      <a:schemeClr val="accent6">
                        <a:lumMod val="60000"/>
                        <a:lumOff val="40000"/>
                        <a:alpha val="90000"/>
                      </a:schemeClr>
                    </a:solidFill>
                  </a:tcPr>
                </a:tc>
              </a:tr>
              <a:tr h="370840">
                <a:tc>
                  <a:txBody>
                    <a:bodyPr/>
                    <a:lstStyle/>
                    <a:p>
                      <a:r>
                        <a:rPr lang="it-IT" dirty="0" smtClean="0"/>
                        <a:t>Treponema p</a:t>
                      </a:r>
                      <a:endParaRPr lang="it-IT" dirty="0"/>
                    </a:p>
                  </a:txBody>
                  <a:tcPr>
                    <a:solidFill>
                      <a:schemeClr val="accent4">
                        <a:lumMod val="40000"/>
                        <a:lumOff val="60000"/>
                        <a:alpha val="90000"/>
                      </a:schemeClr>
                    </a:solidFill>
                  </a:tcPr>
                </a:tc>
                <a:tc>
                  <a:txBody>
                    <a:bodyPr/>
                    <a:lstStyle/>
                    <a:p>
                      <a:pPr algn="ctr"/>
                      <a:r>
                        <a:rPr lang="it-IT" dirty="0" smtClean="0"/>
                        <a:t>+</a:t>
                      </a:r>
                      <a:endParaRPr lang="it-IT" dirty="0"/>
                    </a:p>
                  </a:txBody>
                  <a:tcPr>
                    <a:solidFill>
                      <a:schemeClr val="accent4">
                        <a:lumMod val="40000"/>
                        <a:lumOff val="60000"/>
                        <a:alpha val="90000"/>
                      </a:schemeClr>
                    </a:solidFill>
                  </a:tcPr>
                </a:tc>
                <a:tc>
                  <a:txBody>
                    <a:bodyPr/>
                    <a:lstStyle/>
                    <a:p>
                      <a:pPr algn="ctr"/>
                      <a:r>
                        <a:rPr lang="it-IT" dirty="0" smtClean="0"/>
                        <a:t>+</a:t>
                      </a:r>
                      <a:endParaRPr lang="it-IT" dirty="0"/>
                    </a:p>
                  </a:txBody>
                  <a:tcPr>
                    <a:solidFill>
                      <a:schemeClr val="accent4">
                        <a:lumMod val="40000"/>
                        <a:lumOff val="60000"/>
                        <a:alpha val="90000"/>
                      </a:schemeClr>
                    </a:solidFill>
                  </a:tcPr>
                </a:tc>
                <a:tc>
                  <a:txBody>
                    <a:bodyPr/>
                    <a:lstStyle/>
                    <a:p>
                      <a:pPr algn="ctr"/>
                      <a:r>
                        <a:rPr lang="it-IT" dirty="0" smtClean="0"/>
                        <a:t>+</a:t>
                      </a:r>
                      <a:endParaRPr lang="it-IT" dirty="0"/>
                    </a:p>
                  </a:txBody>
                  <a:tcPr>
                    <a:solidFill>
                      <a:schemeClr val="accent4">
                        <a:lumMod val="40000"/>
                        <a:lumOff val="60000"/>
                        <a:alpha val="90000"/>
                      </a:schemeClr>
                    </a:solidFill>
                  </a:tcPr>
                </a:tc>
              </a:tr>
              <a:tr h="370840">
                <a:tc>
                  <a:txBody>
                    <a:bodyPr/>
                    <a:lstStyle/>
                    <a:p>
                      <a:r>
                        <a:rPr lang="it-IT" dirty="0" smtClean="0"/>
                        <a:t>Listeria</a:t>
                      </a:r>
                      <a:endParaRPr lang="it-IT" dirty="0"/>
                    </a:p>
                  </a:txBody>
                  <a:tcPr>
                    <a:solidFill>
                      <a:schemeClr val="accent4">
                        <a:lumMod val="60000"/>
                        <a:lumOff val="40000"/>
                        <a:alpha val="90000"/>
                      </a:schemeClr>
                    </a:solidFill>
                  </a:tcPr>
                </a:tc>
                <a:tc>
                  <a:txBody>
                    <a:bodyPr/>
                    <a:lstStyle/>
                    <a:p>
                      <a:pPr algn="ctr"/>
                      <a:r>
                        <a:rPr lang="it-IT" dirty="0" smtClean="0"/>
                        <a:t>+</a:t>
                      </a:r>
                      <a:endParaRPr lang="it-IT" dirty="0"/>
                    </a:p>
                  </a:txBody>
                  <a:tcPr>
                    <a:solidFill>
                      <a:schemeClr val="accent4">
                        <a:lumMod val="60000"/>
                        <a:lumOff val="40000"/>
                        <a:alpha val="90000"/>
                      </a:schemeClr>
                    </a:solidFill>
                  </a:tcPr>
                </a:tc>
                <a:tc>
                  <a:txBody>
                    <a:bodyPr/>
                    <a:lstStyle/>
                    <a:p>
                      <a:pPr algn="ctr"/>
                      <a:endParaRPr lang="it-IT" dirty="0"/>
                    </a:p>
                  </a:txBody>
                  <a:tcPr>
                    <a:solidFill>
                      <a:schemeClr val="accent4">
                        <a:lumMod val="60000"/>
                        <a:lumOff val="40000"/>
                        <a:alpha val="90000"/>
                      </a:schemeClr>
                    </a:solidFill>
                  </a:tcPr>
                </a:tc>
                <a:tc>
                  <a:txBody>
                    <a:bodyPr/>
                    <a:lstStyle/>
                    <a:p>
                      <a:pPr algn="ctr"/>
                      <a:r>
                        <a:rPr lang="it-IT" dirty="0" smtClean="0"/>
                        <a:t>+</a:t>
                      </a:r>
                      <a:endParaRPr lang="it-IT" dirty="0"/>
                    </a:p>
                  </a:txBody>
                  <a:tcPr>
                    <a:solidFill>
                      <a:schemeClr val="accent4">
                        <a:lumMod val="60000"/>
                        <a:lumOff val="40000"/>
                        <a:alpha val="90000"/>
                      </a:schemeClr>
                    </a:solidFill>
                  </a:tcPr>
                </a:tc>
              </a:tr>
              <a:tr h="370840">
                <a:tc>
                  <a:txBody>
                    <a:bodyPr/>
                    <a:lstStyle/>
                    <a:p>
                      <a:r>
                        <a:rPr lang="it-IT" sz="1600" dirty="0" smtClean="0"/>
                        <a:t>Streptococco B</a:t>
                      </a:r>
                      <a:endParaRPr lang="it-IT" sz="1600" dirty="0"/>
                    </a:p>
                  </a:txBody>
                  <a:tcPr>
                    <a:solidFill>
                      <a:schemeClr val="accent4">
                        <a:lumMod val="40000"/>
                        <a:lumOff val="60000"/>
                        <a:alpha val="90000"/>
                      </a:schemeClr>
                    </a:solidFill>
                  </a:tcPr>
                </a:tc>
                <a:tc>
                  <a:txBody>
                    <a:bodyPr/>
                    <a:lstStyle/>
                    <a:p>
                      <a:pPr algn="ctr"/>
                      <a:endParaRPr lang="it-IT" dirty="0"/>
                    </a:p>
                  </a:txBody>
                  <a:tcPr>
                    <a:solidFill>
                      <a:schemeClr val="accent4">
                        <a:lumMod val="40000"/>
                        <a:lumOff val="60000"/>
                        <a:alpha val="90000"/>
                      </a:schemeClr>
                    </a:solidFill>
                  </a:tcPr>
                </a:tc>
                <a:tc>
                  <a:txBody>
                    <a:bodyPr/>
                    <a:lstStyle/>
                    <a:p>
                      <a:pPr algn="ctr"/>
                      <a:endParaRPr lang="it-IT" dirty="0"/>
                    </a:p>
                  </a:txBody>
                  <a:tcPr>
                    <a:solidFill>
                      <a:schemeClr val="accent4">
                        <a:lumMod val="40000"/>
                        <a:lumOff val="60000"/>
                        <a:alpha val="90000"/>
                      </a:schemeClr>
                    </a:solidFill>
                  </a:tcPr>
                </a:tc>
                <a:tc>
                  <a:txBody>
                    <a:bodyPr/>
                    <a:lstStyle/>
                    <a:p>
                      <a:pPr algn="ctr"/>
                      <a:r>
                        <a:rPr lang="it-IT" dirty="0" smtClean="0"/>
                        <a:t>+</a:t>
                      </a:r>
                      <a:endParaRPr lang="it-IT" dirty="0"/>
                    </a:p>
                  </a:txBody>
                  <a:tcPr>
                    <a:solidFill>
                      <a:schemeClr val="accent4">
                        <a:lumMod val="40000"/>
                        <a:lumOff val="60000"/>
                        <a:alpha val="90000"/>
                      </a:schemeClr>
                    </a:solidFill>
                  </a:tcPr>
                </a:tc>
              </a:tr>
              <a:tr h="370840">
                <a:tc>
                  <a:txBody>
                    <a:bodyPr/>
                    <a:lstStyle/>
                    <a:p>
                      <a:r>
                        <a:rPr lang="it-IT" dirty="0" err="1" smtClean="0"/>
                        <a:t>Borrelia</a:t>
                      </a:r>
                      <a:endParaRPr lang="it-IT" dirty="0"/>
                    </a:p>
                  </a:txBody>
                  <a:tcPr/>
                </a:tc>
                <a:tc>
                  <a:txBody>
                    <a:bodyPr/>
                    <a:lstStyle/>
                    <a:p>
                      <a:pPr algn="ctr"/>
                      <a:r>
                        <a:rPr lang="it-IT" dirty="0" smtClean="0"/>
                        <a:t>+</a:t>
                      </a:r>
                      <a:endParaRPr lang="it-IT" dirty="0"/>
                    </a:p>
                  </a:txBody>
                  <a:tcPr/>
                </a:tc>
                <a:tc>
                  <a:txBody>
                    <a:bodyPr/>
                    <a:lstStyle/>
                    <a:p>
                      <a:pPr algn="ctr"/>
                      <a:endParaRPr lang="it-IT" dirty="0"/>
                    </a:p>
                  </a:txBody>
                  <a:tcPr/>
                </a:tc>
                <a:tc>
                  <a:txBody>
                    <a:bodyPr/>
                    <a:lstStyle/>
                    <a:p>
                      <a:pPr algn="ctr"/>
                      <a:endParaRPr lang="it-IT" dirty="0"/>
                    </a:p>
                  </a:txBody>
                  <a:tcPr/>
                </a:tc>
              </a:tr>
              <a:tr h="370840">
                <a:tc>
                  <a:txBody>
                    <a:bodyPr/>
                    <a:lstStyle/>
                    <a:p>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r>
              <a:tr h="370840">
                <a:tc>
                  <a:txBody>
                    <a:bodyPr/>
                    <a:lstStyle/>
                    <a:p>
                      <a:endParaRPr lang="it-IT" dirty="0"/>
                    </a:p>
                  </a:txBody>
                  <a:tcPr/>
                </a:tc>
                <a:tc>
                  <a:txBody>
                    <a:bodyPr/>
                    <a:lstStyle/>
                    <a:p>
                      <a:pPr algn="ctr"/>
                      <a:endParaRPr lang="it-IT" dirty="0"/>
                    </a:p>
                  </a:txBody>
                  <a:tcPr/>
                </a:tc>
                <a:tc>
                  <a:txBody>
                    <a:bodyPr/>
                    <a:lstStyle/>
                    <a:p>
                      <a:pPr algn="ctr"/>
                      <a:endParaRPr lang="it-IT" dirty="0"/>
                    </a:p>
                  </a:txBody>
                  <a:tcPr/>
                </a:tc>
                <a:tc>
                  <a:txBody>
                    <a:bodyPr/>
                    <a:lstStyle/>
                    <a:p>
                      <a:endParaRPr lang="it-IT" dirty="0"/>
                    </a:p>
                  </a:txBody>
                  <a:tcPr/>
                </a:tc>
              </a:tr>
              <a:tr h="370840">
                <a:tc>
                  <a:txBody>
                    <a:bodyPr/>
                    <a:lstStyle/>
                    <a:p>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r>
              <a:tr h="370840">
                <a:tc>
                  <a:txBody>
                    <a:bodyPr/>
                    <a:lstStyle/>
                    <a:p>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magine 4"/>
          <p:cNvPicPr>
            <a:picLocks noChangeAspect="1"/>
          </p:cNvPicPr>
          <p:nvPr/>
        </p:nvPicPr>
        <p:blipFill>
          <a:blip r:embed="rId3"/>
          <a:srcRect/>
          <a:stretch>
            <a:fillRect/>
          </a:stretch>
        </p:blipFill>
        <p:spPr bwMode="auto">
          <a:xfrm>
            <a:off x="55563" y="1039813"/>
            <a:ext cx="1304925" cy="652462"/>
          </a:xfrm>
          <a:prstGeom prst="rect">
            <a:avLst/>
          </a:prstGeom>
          <a:noFill/>
          <a:ln w="9525">
            <a:noFill/>
            <a:miter lim="800000"/>
            <a:headEnd/>
            <a:tailEnd/>
          </a:ln>
        </p:spPr>
      </p:pic>
      <p:graphicFrame>
        <p:nvGraphicFramePr>
          <p:cNvPr id="6" name="Tabella 5"/>
          <p:cNvGraphicFramePr>
            <a:graphicFrameLocks noGrp="1"/>
          </p:cNvGraphicFramePr>
          <p:nvPr/>
        </p:nvGraphicFramePr>
        <p:xfrm>
          <a:off x="55563" y="381000"/>
          <a:ext cx="4273552" cy="4021611"/>
        </p:xfrm>
        <a:graphic>
          <a:graphicData uri="http://schemas.openxmlformats.org/drawingml/2006/table">
            <a:tbl>
              <a:tblPr firstRow="1" bandRow="1">
                <a:tableStyleId>{5940675A-B579-460E-94D1-54222C63F5DA}</a:tableStyleId>
              </a:tblPr>
              <a:tblGrid>
                <a:gridCol w="2287589"/>
                <a:gridCol w="1985963"/>
              </a:tblGrid>
              <a:tr h="705215">
                <a:tc>
                  <a:txBody>
                    <a:bodyPr/>
                    <a:lstStyle/>
                    <a:p>
                      <a:endParaRPr lang="it-IT" dirty="0"/>
                    </a:p>
                  </a:txBody>
                  <a:tcPr/>
                </a:tc>
                <a:tc>
                  <a:txBody>
                    <a:bodyPr/>
                    <a:lstStyle/>
                    <a:p>
                      <a:r>
                        <a:rPr lang="it-IT" dirty="0" smtClean="0"/>
                        <a:t>Raccomandati</a:t>
                      </a:r>
                      <a:endParaRPr lang="it-IT" dirty="0"/>
                    </a:p>
                  </a:txBody>
                  <a:tcPr/>
                </a:tc>
              </a:tr>
              <a:tr h="669079">
                <a:tc>
                  <a:txBody>
                    <a:bodyPr/>
                    <a:lstStyle/>
                    <a:p>
                      <a:r>
                        <a:rPr lang="it-IT" dirty="0" smtClean="0"/>
                        <a:t>                          UK</a:t>
                      </a:r>
                      <a:endParaRPr lang="it-IT" dirty="0"/>
                    </a:p>
                  </a:txBody>
                  <a:tcPr/>
                </a:tc>
                <a:tc>
                  <a:txBody>
                    <a:bodyPr/>
                    <a:lstStyle/>
                    <a:p>
                      <a:r>
                        <a:rPr lang="it-IT" dirty="0" smtClean="0"/>
                        <a:t>HIV, HBV, rosolia,</a:t>
                      </a:r>
                      <a:r>
                        <a:rPr lang="it-IT" baseline="0" dirty="0" smtClean="0"/>
                        <a:t> sifilide</a:t>
                      </a:r>
                      <a:endParaRPr lang="it-IT" dirty="0"/>
                    </a:p>
                  </a:txBody>
                  <a:tcPr/>
                </a:tc>
              </a:tr>
              <a:tr h="669079">
                <a:tc>
                  <a:txBody>
                    <a:bodyPr/>
                    <a:lstStyle/>
                    <a:p>
                      <a:r>
                        <a:rPr lang="it-IT" dirty="0" smtClean="0"/>
                        <a:t>                         Francia</a:t>
                      </a:r>
                      <a:endParaRPr lang="it-IT" dirty="0"/>
                    </a:p>
                  </a:txBody>
                  <a:tcPr/>
                </a:tc>
                <a:tc>
                  <a:txBody>
                    <a:bodyPr/>
                    <a:lstStyle/>
                    <a:p>
                      <a:r>
                        <a:rPr lang="it-IT" dirty="0" smtClean="0"/>
                        <a:t>HIV, HBV,</a:t>
                      </a:r>
                      <a:r>
                        <a:rPr lang="it-IT" baseline="0" dirty="0" smtClean="0"/>
                        <a:t> sifilide, rosolia, </a:t>
                      </a:r>
                      <a:r>
                        <a:rPr lang="it-IT" baseline="0" dirty="0" err="1" smtClean="0"/>
                        <a:t>toxo</a:t>
                      </a:r>
                      <a:endParaRPr lang="it-IT" dirty="0"/>
                    </a:p>
                  </a:txBody>
                  <a:tcPr/>
                </a:tc>
              </a:tr>
              <a:tr h="618943">
                <a:tc>
                  <a:txBody>
                    <a:bodyPr/>
                    <a:lstStyle/>
                    <a:p>
                      <a:r>
                        <a:rPr lang="it-IT" dirty="0" smtClean="0"/>
                        <a:t>                         Austria</a:t>
                      </a:r>
                      <a:endParaRPr lang="it-IT" dirty="0"/>
                    </a:p>
                  </a:txBody>
                  <a:tcPr/>
                </a:tc>
                <a:tc>
                  <a:txBody>
                    <a:bodyPr/>
                    <a:lstStyle/>
                    <a:p>
                      <a:r>
                        <a:rPr lang="it-IT" dirty="0" smtClean="0"/>
                        <a:t>HIV, HBV, rosolia, </a:t>
                      </a:r>
                      <a:r>
                        <a:rPr lang="it-IT" dirty="0" err="1" smtClean="0"/>
                        <a:t>toxo</a:t>
                      </a:r>
                      <a:endParaRPr lang="it-IT" dirty="0"/>
                    </a:p>
                  </a:txBody>
                  <a:tcPr/>
                </a:tc>
              </a:tr>
              <a:tr h="669079">
                <a:tc>
                  <a:txBody>
                    <a:bodyPr/>
                    <a:lstStyle/>
                    <a:p>
                      <a:r>
                        <a:rPr lang="it-IT" dirty="0" smtClean="0"/>
                        <a:t>                         Svizzera</a:t>
                      </a:r>
                      <a:endParaRPr lang="it-IT" dirty="0"/>
                    </a:p>
                  </a:txBody>
                  <a:tcPr/>
                </a:tc>
                <a:tc>
                  <a:txBody>
                    <a:bodyPr/>
                    <a:lstStyle/>
                    <a:p>
                      <a:r>
                        <a:rPr lang="it-IT" dirty="0" smtClean="0"/>
                        <a:t>HIV, HBV, rosolia</a:t>
                      </a:r>
                      <a:endParaRPr lang="it-IT" dirty="0"/>
                    </a:p>
                  </a:txBody>
                  <a:tcPr/>
                </a:tc>
              </a:tr>
              <a:tr h="669079">
                <a:tc>
                  <a:txBody>
                    <a:bodyPr/>
                    <a:lstStyle/>
                    <a:p>
                      <a:r>
                        <a:rPr lang="it-IT" dirty="0" smtClean="0"/>
                        <a:t>                         USA</a:t>
                      </a:r>
                      <a:endParaRPr lang="it-IT" dirty="0"/>
                    </a:p>
                  </a:txBody>
                  <a:tcPr/>
                </a:tc>
                <a:tc>
                  <a:txBody>
                    <a:bodyPr/>
                    <a:lstStyle/>
                    <a:p>
                      <a:r>
                        <a:rPr lang="it-IT" dirty="0" smtClean="0"/>
                        <a:t>HIV, HBV, rosolia, sifilide</a:t>
                      </a:r>
                      <a:endParaRPr lang="it-IT" dirty="0"/>
                    </a:p>
                  </a:txBody>
                  <a:tcPr/>
                </a:tc>
              </a:tr>
            </a:tbl>
          </a:graphicData>
        </a:graphic>
      </p:graphicFrame>
      <p:sp>
        <p:nvSpPr>
          <p:cNvPr id="19481" name="AutoShape 2" descr="data:image/jpeg;base64,/9j/4AAQSkZJRgABAQAAAQABAAD/2wCEAAkGBwgHBgkIBwgWCgkVDRQUFhQWDRsWFhQWICUiIhQWExQcKCggGB4lGxQUITEiJSkrLi4uFx8zODMsNygtLisBCgoKDQwNGg0PGyscHx8sNywrLCssLCsrNywrKzgrKysrKysrKysrKysrLDcsKysrKysrKyssKysrKysrKysrK//AABEIALcBEwMBEQACEQEDEQH/xAAaAAEBAAMBAQAAAAAAAAAAAAAABwEDBAYC/8QAKhABAAEBBQgDAQEBAQAAAAAAAAECAwUyNXEECBJRc3SxshEToSFBU0P/xAAbAQEAAgMBAQAAAAAAAAAAAAAABQcBAgMEBv/EACERAQABAwQDAQEAAAAAAAAAAAABAjJxMTOxwQMEBREh/9oADAMBAAIRAxEAPwCX1VTxT/f95vr/AMeE4p5/oHFPP9A4p5/oHFPP9A4p5/oHFPP9A4p5/oHFPP8AQOKef6BxTz/QWfd9mZu++vmf/ey9ZQ31bqcdvR4dFaRLsAAAAAAAAA5L3yrbehaeJa12y7evvUZjlAaZnhj+/wCIhZM6s/M8xg+Z5gfM8wPmeYHzPMD5nmB8zzA+Z5gfM8wPmeYNlMzwx/RrLwVWKdVkKlfIAAAAAAAAALTu+ZffXXsvWUN9W6nHb0+LRWkS6gAAAAAAAAOS98q23t7TxLWu2Xb196jMcoDThjRDrJnVkYAAAAAAAAAbKMMMtZeBqxTqshUrAAAAAAAAAALTu+ZffXXsvWUN9W6nHb0+LRWkS6gAAAAAAAAOS98q23t7TxLWu2Xb196jMcoDThjRDrJnVkYAAAAAAAAAbKMMMtZeCqxTqshUr5AAAAAAAAABad3zL7669l6yhvq3U47enxaK0iXUAAAAAAAAByXvlW29vaeJa12y7evvUZjlAacMaIdZM6sjAAAAAAAAADZRhhlrLwVWKdVkKlfIAAAAAAAAALTu+ZffXXsvWUN9W6nHb0+LRWkS6gAAAAAAAAOS98q23t7TxLWu2Xb196jMcoDThjRDrJnVkYAAAAAAAAAbKMMMtZeCqxTqshUr5AAAAAAAAABad3zL7669l6yhvq3U47enxaK0iXUAAAAAAAAByXvlW29vaeJa12y7evvUZjlAacMaIdZM6sjAAAAAAAAADZRhhlrLwVWKdVkKlfIAAAAAAAAALTu+ZffXXsvWUN9W6nHb0+LRWkS6gAAAAAAAAOS98q23t7TxLWu2Xb196jMcoDThjRDrJnVkYAAAAAAAAAbKMMMtZeBqxTqshUrAAAAAAAAAALTu+ZffXXsvWUN9W6nHb0+LRWkS6gAAAAAAAAOS98q23t7TxLWu2Xb196jMcoDThjRDrJnVkYAAAAAAAAAbKMMMtZeCqxTqshUr5AAAAAAAAABad3zL7669l6yhvq3U47enxaK0iXUAAAAAAAAByXvlW29vaeJa12y7evvUZjlAacMaIdZM6sjAAAAAAAAADZRhhlrLwVWKdVkKlfIAAAAAAAAALTu+ZffXXsvWUN9W6nHb0+LRWkS6gAAAAAAAAOS98q23t7TxLWu2Xb196jMcoDThjRDrJnVkYAAAAAAAAAbKMMMtZeCqxTqshUr5AAAAAAAAABad3zL7669l6yhvq3U47enxaK0iXUAAAAAAAAByXvlW29vaeJa12y7evvUZjlAacMaIdZM6sjAAAAAAAAADZRhhlrLwVWKdVkKlfIAAAAAAAAALTu+ZffXXsvWUN9W6nHb0+LRWkS6gAAAAAAAAOS98q23t7TxLWu2Xb196jMcoDThjRDrJnVkYAAAAAAAAAbKMMMtZeBqxTqshUrAAAAAAAAAALTu+ZffXXsvWUN9W6nHb0+LRWkS6gAAAAAAAAOS98q23t7TxLWu2Xb196jMcoDThjRDrJnVkYAAAAAAAAAbKMMMtZeCqxTqshUr5AAAAAAAAABad3zL7669l6yhvq3U47enxaK0iXUAAAAAAAAByXvlW29vaeJa12y7evvUZjlAacMaIdZM6sjAAAAAAAAADZRhhlrLwVWKdVkKlfIAAAAAAAAALTu+ZffXXsvWUN9W6nHb0+LRWkS6gAAAAAAAAOS98q23t7TxLWu2Xb196jMcoDThjRDrJnVkYAAAAAAAAAbKMMMtZeCqxTqshUr5AAAAAAAAABad3zL7669l6yhvq3U47enxaK0iXUAAAAAAAAByXvlW29vaeJa12y7evvUZjlAacMaIdZM6sjAAAAAAAAADZRhhlrLwVWKdVkKlfIAAAAAAAAALTu+ZffXXsvWUN9W6nHb0+LRWkS6gAAAAAAAAOS98q23t7TxLWu2Xb196jMcoDThjRDrJnVkYAAAAAAAAAbKMMMtZeCqxTqshUr5AAAAAAAAABad3zL7669l6yhvq3U47enxaK0iXUAAAAAAAAByXvlW29vaeJa12y7evvUZjlAacMaIdZM6sjAAAAAAAAADZRhhlrLwNWKdVkKlYAAAAAAAAABad3zL7669l6yhvq3U47enxaK0iXUAAAAAAAAByXvlW29vaeJa12y7evvUZjlAacMaIdZM6sjAAAAAAAAADZRhhlrLwVWKdVkKlfIAAAAAAAAALTu+ZffXXsvWUN9W6nHb0+LRWkS6gAAAAAAAAOS98q23t7TxLWu2Xb196jMcoDThjRDrJnVkYAAAAAAAAAbKMMMtZeCqxTqshUr5AAAAAAAAABad3zL7669l6yhvq3U47enxaK0iXUAAAAAAAAByXvlW29vaeJa12y7evvUZjlAacMaIdZM6sjAAAAAAAAADZRhhlrLwVWKdVkKlfIAAAAAAAAALTu+ZffXXsvWUN9W6nHb0+LRWkS6gAAAAAAAAOS98q23t7TxLWu2Xb196jMcoDThjRDrJnVkYAAAAAAAAAbKMMMtZeDqoq4p/n+rIVKx9dXID66uQH11cgPrq5AfXVyA+urkB9dXID66uQH11cgPrq5AtG79Exd99fP/ey9ZQ31bqcdvR4dFZRLsAAAAAAAAA5L3yrbOhaeJa12y7evvUZjlAqaZ4Y/n+IhZEz/AFnhnkH6cM8g/ThnkH6cM8g/ThnkH6cM8g/ThnkH6cM8g/ThnkH6cM8g/WyimeGP4NJl/9k="/>
          <p:cNvSpPr>
            <a:spLocks noChangeAspect="1" noChangeArrowheads="1"/>
          </p:cNvSpPr>
          <p:nvPr/>
        </p:nvSpPr>
        <p:spPr bwMode="auto">
          <a:xfrm>
            <a:off x="-301625" y="-615950"/>
            <a:ext cx="304800" cy="304800"/>
          </a:xfrm>
          <a:prstGeom prst="rect">
            <a:avLst/>
          </a:prstGeom>
          <a:noFill/>
          <a:ln w="9525">
            <a:noFill/>
            <a:miter lim="800000"/>
            <a:headEnd/>
            <a:tailEnd/>
          </a:ln>
        </p:spPr>
        <p:txBody>
          <a:bodyPr/>
          <a:lstStyle/>
          <a:p>
            <a:endParaRPr lang="it-IT">
              <a:latin typeface="Calibri" pitchFamily="34" charset="0"/>
            </a:endParaRPr>
          </a:p>
        </p:txBody>
      </p:sp>
      <p:pic>
        <p:nvPicPr>
          <p:cNvPr id="19482" name="Immagine 7"/>
          <p:cNvPicPr>
            <a:picLocks noChangeAspect="1"/>
          </p:cNvPicPr>
          <p:nvPr/>
        </p:nvPicPr>
        <p:blipFill>
          <a:blip r:embed="rId4"/>
          <a:srcRect/>
          <a:stretch>
            <a:fillRect/>
          </a:stretch>
        </p:blipFill>
        <p:spPr bwMode="auto">
          <a:xfrm>
            <a:off x="55563" y="1720850"/>
            <a:ext cx="1304925" cy="679450"/>
          </a:xfrm>
          <a:prstGeom prst="rect">
            <a:avLst/>
          </a:prstGeom>
          <a:noFill/>
          <a:ln w="9525">
            <a:noFill/>
            <a:miter lim="800000"/>
            <a:headEnd/>
            <a:tailEnd/>
          </a:ln>
        </p:spPr>
      </p:pic>
      <p:pic>
        <p:nvPicPr>
          <p:cNvPr id="19483" name="Immagine 8"/>
          <p:cNvPicPr>
            <a:picLocks noChangeAspect="1"/>
          </p:cNvPicPr>
          <p:nvPr/>
        </p:nvPicPr>
        <p:blipFill>
          <a:blip r:embed="rId5"/>
          <a:srcRect/>
          <a:stretch>
            <a:fillRect/>
          </a:stretch>
        </p:blipFill>
        <p:spPr bwMode="auto">
          <a:xfrm>
            <a:off x="55563" y="2400300"/>
            <a:ext cx="1304925" cy="661988"/>
          </a:xfrm>
          <a:prstGeom prst="rect">
            <a:avLst/>
          </a:prstGeom>
          <a:noFill/>
          <a:ln w="9525">
            <a:noFill/>
            <a:miter lim="800000"/>
            <a:headEnd/>
            <a:tailEnd/>
          </a:ln>
        </p:spPr>
      </p:pic>
      <p:pic>
        <p:nvPicPr>
          <p:cNvPr id="19484" name="Immagine 9"/>
          <p:cNvPicPr>
            <a:picLocks noChangeAspect="1"/>
          </p:cNvPicPr>
          <p:nvPr/>
        </p:nvPicPr>
        <p:blipFill>
          <a:blip r:embed="rId6"/>
          <a:srcRect/>
          <a:stretch>
            <a:fillRect/>
          </a:stretch>
        </p:blipFill>
        <p:spPr bwMode="auto">
          <a:xfrm>
            <a:off x="55563" y="3062288"/>
            <a:ext cx="1304925" cy="696912"/>
          </a:xfrm>
          <a:prstGeom prst="rect">
            <a:avLst/>
          </a:prstGeom>
          <a:noFill/>
          <a:ln w="9525">
            <a:noFill/>
            <a:miter lim="800000"/>
            <a:headEnd/>
            <a:tailEnd/>
          </a:ln>
        </p:spPr>
      </p:pic>
      <p:pic>
        <p:nvPicPr>
          <p:cNvPr id="19485" name="Immagine 10"/>
          <p:cNvPicPr>
            <a:picLocks noChangeAspect="1"/>
          </p:cNvPicPr>
          <p:nvPr/>
        </p:nvPicPr>
        <p:blipFill>
          <a:blip r:embed="rId7"/>
          <a:srcRect/>
          <a:stretch>
            <a:fillRect/>
          </a:stretch>
        </p:blipFill>
        <p:spPr bwMode="auto">
          <a:xfrm>
            <a:off x="55563" y="3759200"/>
            <a:ext cx="1308100" cy="661988"/>
          </a:xfrm>
          <a:prstGeom prst="rect">
            <a:avLst/>
          </a:prstGeom>
          <a:noFill/>
          <a:ln w="9525">
            <a:noFill/>
            <a:miter lim="800000"/>
            <a:headEnd/>
            <a:tailEnd/>
          </a:ln>
        </p:spPr>
      </p:pic>
      <p:pic>
        <p:nvPicPr>
          <p:cNvPr id="19486" name="Picture 4" descr="https://encrypted-tbn1.gstatic.com/images?q=tbn:ANd9GcRoBZOBZN9qwDhGUFLS2HEutTYPsZAJewNM708Y1hliV8B7sOkwcD2JtTL0"/>
          <p:cNvPicPr>
            <a:picLocks noChangeAspect="1" noChangeArrowheads="1"/>
          </p:cNvPicPr>
          <p:nvPr/>
        </p:nvPicPr>
        <p:blipFill>
          <a:blip r:embed="rId8"/>
          <a:srcRect/>
          <a:stretch>
            <a:fillRect/>
          </a:stretch>
        </p:blipFill>
        <p:spPr bwMode="auto">
          <a:xfrm>
            <a:off x="4543425" y="127000"/>
            <a:ext cx="7502525" cy="5619750"/>
          </a:xfrm>
          <a:prstGeom prst="rect">
            <a:avLst/>
          </a:prstGeom>
          <a:noFill/>
          <a:ln w="9525">
            <a:noFill/>
            <a:miter lim="800000"/>
            <a:headEnd/>
            <a:tailEnd/>
          </a:ln>
        </p:spPr>
      </p:pic>
      <p:pic>
        <p:nvPicPr>
          <p:cNvPr id="19487" name="Immagine 11"/>
          <p:cNvPicPr>
            <a:picLocks noChangeAspect="1"/>
          </p:cNvPicPr>
          <p:nvPr/>
        </p:nvPicPr>
        <p:blipFill>
          <a:blip r:embed="rId9"/>
          <a:srcRect/>
          <a:stretch>
            <a:fillRect/>
          </a:stretch>
        </p:blipFill>
        <p:spPr bwMode="auto">
          <a:xfrm>
            <a:off x="5600700" y="279400"/>
            <a:ext cx="5619750" cy="1233488"/>
          </a:xfrm>
          <a:prstGeom prst="rect">
            <a:avLst/>
          </a:prstGeom>
          <a:noFill/>
          <a:ln w="9525">
            <a:noFill/>
            <a:miter lim="800000"/>
            <a:headEnd/>
            <a:tailEnd/>
          </a:ln>
        </p:spPr>
      </p:pic>
      <p:graphicFrame>
        <p:nvGraphicFramePr>
          <p:cNvPr id="14" name="Tabella 13"/>
          <p:cNvGraphicFramePr>
            <a:graphicFrameLocks noGrp="1"/>
          </p:cNvGraphicFramePr>
          <p:nvPr/>
        </p:nvGraphicFramePr>
        <p:xfrm>
          <a:off x="5060950" y="1757363"/>
          <a:ext cx="6669091" cy="2534920"/>
        </p:xfrm>
        <a:graphic>
          <a:graphicData uri="http://schemas.openxmlformats.org/drawingml/2006/table">
            <a:tbl>
              <a:tblPr firstRow="1" bandRow="1">
                <a:tableStyleId>{5940675A-B579-460E-94D1-54222C63F5DA}</a:tableStyleId>
              </a:tblPr>
              <a:tblGrid>
                <a:gridCol w="1354137"/>
                <a:gridCol w="1085850"/>
                <a:gridCol w="2414588"/>
                <a:gridCol w="1814516"/>
              </a:tblGrid>
              <a:tr h="370840">
                <a:tc>
                  <a:txBody>
                    <a:bodyPr/>
                    <a:lstStyle/>
                    <a:p>
                      <a:r>
                        <a:rPr lang="it-IT" dirty="0" smtClean="0"/>
                        <a:t>epoca</a:t>
                      </a:r>
                      <a:endParaRPr lang="it-IT" dirty="0"/>
                    </a:p>
                  </a:txBody>
                  <a:tcPr>
                    <a:solidFill>
                      <a:schemeClr val="bg1"/>
                    </a:solidFill>
                  </a:tcPr>
                </a:tc>
                <a:tc>
                  <a:txBody>
                    <a:bodyPr/>
                    <a:lstStyle/>
                    <a:p>
                      <a:r>
                        <a:rPr lang="it-IT" sz="1700" dirty="0" smtClean="0"/>
                        <a:t>Codice esenzione</a:t>
                      </a:r>
                      <a:endParaRPr lang="it-IT" sz="1700" dirty="0"/>
                    </a:p>
                  </a:txBody>
                  <a:tcPr>
                    <a:solidFill>
                      <a:schemeClr val="bg1"/>
                    </a:solidFill>
                  </a:tcPr>
                </a:tc>
                <a:tc>
                  <a:txBody>
                    <a:bodyPr/>
                    <a:lstStyle/>
                    <a:p>
                      <a:r>
                        <a:rPr lang="it-IT" dirty="0" smtClean="0"/>
                        <a:t>Per la donna</a:t>
                      </a:r>
                      <a:endParaRPr lang="it-IT" dirty="0"/>
                    </a:p>
                  </a:txBody>
                  <a:tcPr>
                    <a:solidFill>
                      <a:schemeClr val="bg1"/>
                    </a:solidFill>
                  </a:tcPr>
                </a:tc>
                <a:tc>
                  <a:txBody>
                    <a:bodyPr/>
                    <a:lstStyle/>
                    <a:p>
                      <a:r>
                        <a:rPr lang="it-IT" dirty="0" smtClean="0"/>
                        <a:t>Per il</a:t>
                      </a:r>
                      <a:r>
                        <a:rPr lang="it-IT" baseline="0" dirty="0" smtClean="0"/>
                        <a:t> partner</a:t>
                      </a:r>
                      <a:endParaRPr lang="it-IT" dirty="0"/>
                    </a:p>
                  </a:txBody>
                  <a:tcPr>
                    <a:solidFill>
                      <a:schemeClr val="bg1"/>
                    </a:solidFill>
                  </a:tcPr>
                </a:tc>
              </a:tr>
              <a:tr h="370840">
                <a:tc>
                  <a:txBody>
                    <a:bodyPr/>
                    <a:lstStyle/>
                    <a:p>
                      <a:r>
                        <a:rPr lang="it-IT" dirty="0" err="1" smtClean="0"/>
                        <a:t>Pre</a:t>
                      </a:r>
                      <a:endParaRPr lang="it-IT" dirty="0" smtClean="0"/>
                    </a:p>
                    <a:p>
                      <a:r>
                        <a:rPr lang="it-IT" dirty="0" smtClean="0"/>
                        <a:t>Conce.</a:t>
                      </a:r>
                      <a:endParaRPr lang="it-IT" dirty="0"/>
                    </a:p>
                  </a:txBody>
                  <a:tcPr>
                    <a:solidFill>
                      <a:schemeClr val="bg1"/>
                    </a:solidFill>
                  </a:tcPr>
                </a:tc>
                <a:tc>
                  <a:txBody>
                    <a:bodyPr/>
                    <a:lstStyle/>
                    <a:p>
                      <a:r>
                        <a:rPr lang="it-IT" dirty="0" smtClean="0"/>
                        <a:t>M00</a:t>
                      </a:r>
                      <a:endParaRPr lang="it-IT" dirty="0"/>
                    </a:p>
                  </a:txBody>
                  <a:tcPr>
                    <a:solidFill>
                      <a:schemeClr val="bg1"/>
                    </a:solidFill>
                  </a:tcPr>
                </a:tc>
                <a:tc>
                  <a:txBody>
                    <a:bodyPr/>
                    <a:lstStyle/>
                    <a:p>
                      <a:r>
                        <a:rPr lang="it-IT" dirty="0" smtClean="0"/>
                        <a:t>Rosolia (</a:t>
                      </a:r>
                      <a:r>
                        <a:rPr lang="it-IT" dirty="0" err="1" smtClean="0"/>
                        <a:t>IgG</a:t>
                      </a:r>
                      <a:r>
                        <a:rPr lang="it-IT" dirty="0" smtClean="0"/>
                        <a:t> e </a:t>
                      </a:r>
                      <a:r>
                        <a:rPr lang="it-IT" dirty="0" err="1" smtClean="0"/>
                        <a:t>IgM</a:t>
                      </a:r>
                      <a:r>
                        <a:rPr lang="it-IT" dirty="0" smtClean="0"/>
                        <a:t>)</a:t>
                      </a:r>
                    </a:p>
                    <a:p>
                      <a:r>
                        <a:rPr lang="it-IT" dirty="0" err="1" smtClean="0"/>
                        <a:t>Toxo</a:t>
                      </a:r>
                      <a:r>
                        <a:rPr lang="it-IT" dirty="0" smtClean="0"/>
                        <a:t> (</a:t>
                      </a:r>
                      <a:r>
                        <a:rPr lang="it-IT" dirty="0" err="1" smtClean="0"/>
                        <a:t>IgG</a:t>
                      </a:r>
                      <a:r>
                        <a:rPr lang="it-IT" dirty="0" smtClean="0"/>
                        <a:t> e </a:t>
                      </a:r>
                      <a:r>
                        <a:rPr lang="it-IT" dirty="0" err="1" smtClean="0"/>
                        <a:t>IgM</a:t>
                      </a:r>
                      <a:r>
                        <a:rPr lang="it-IT" dirty="0" smtClean="0"/>
                        <a:t>)</a:t>
                      </a:r>
                      <a:endParaRPr lang="it-IT" dirty="0"/>
                    </a:p>
                  </a:txBody>
                  <a:tcPr>
                    <a:solidFill>
                      <a:schemeClr val="bg1"/>
                    </a:solidFill>
                  </a:tcPr>
                </a:tc>
                <a:tc>
                  <a:txBody>
                    <a:bodyPr/>
                    <a:lstStyle/>
                    <a:p>
                      <a:r>
                        <a:rPr lang="it-IT" dirty="0" smtClean="0"/>
                        <a:t>HIV</a:t>
                      </a:r>
                    </a:p>
                    <a:p>
                      <a:r>
                        <a:rPr lang="it-IT" dirty="0" smtClean="0"/>
                        <a:t>TPHA, VDRL/RPR</a:t>
                      </a:r>
                      <a:endParaRPr lang="it-IT" dirty="0"/>
                    </a:p>
                  </a:txBody>
                  <a:tcPr>
                    <a:solidFill>
                      <a:schemeClr val="bg1"/>
                    </a:solidFill>
                  </a:tcPr>
                </a:tc>
              </a:tr>
              <a:tr h="370840">
                <a:tc>
                  <a:txBody>
                    <a:bodyPr/>
                    <a:lstStyle/>
                    <a:p>
                      <a:r>
                        <a:rPr lang="it-IT" dirty="0" smtClean="0"/>
                        <a:t>Entro 13° set</a:t>
                      </a:r>
                    </a:p>
                    <a:p>
                      <a:r>
                        <a:rPr lang="it-IT" dirty="0" smtClean="0"/>
                        <a:t>(1°</a:t>
                      </a:r>
                      <a:r>
                        <a:rPr lang="it-IT" baseline="0" dirty="0" smtClean="0"/>
                        <a:t> </a:t>
                      </a:r>
                      <a:r>
                        <a:rPr lang="it-IT" baseline="0" dirty="0" err="1" smtClean="0"/>
                        <a:t>cont</a:t>
                      </a:r>
                      <a:r>
                        <a:rPr lang="it-IT" baseline="0" dirty="0" smtClean="0"/>
                        <a:t>)</a:t>
                      </a:r>
                      <a:endParaRPr lang="it-IT" dirty="0"/>
                    </a:p>
                  </a:txBody>
                  <a:tcPr>
                    <a:solidFill>
                      <a:schemeClr val="bg1"/>
                    </a:solidFill>
                  </a:tcPr>
                </a:tc>
                <a:tc rowSpan="2">
                  <a:txBody>
                    <a:bodyPr/>
                    <a:lstStyle/>
                    <a:p>
                      <a:r>
                        <a:rPr lang="it-IT" dirty="0" smtClean="0"/>
                        <a:t>M01-</a:t>
                      </a:r>
                    </a:p>
                    <a:p>
                      <a:r>
                        <a:rPr lang="it-IT" dirty="0" smtClean="0"/>
                        <a:t>M41</a:t>
                      </a:r>
                      <a:endParaRPr lang="it-IT" dirty="0"/>
                    </a:p>
                  </a:txBody>
                  <a:tcPr>
                    <a:solidFill>
                      <a:schemeClr val="bg1"/>
                    </a:solidFill>
                  </a:tcPr>
                </a:tc>
                <a:tc>
                  <a:txBody>
                    <a:bodyPr/>
                    <a:lstStyle/>
                    <a:p>
                      <a:r>
                        <a:rPr lang="it-IT" dirty="0" smtClean="0"/>
                        <a:t>Rosolia (</a:t>
                      </a:r>
                      <a:r>
                        <a:rPr lang="it-IT" dirty="0" err="1" smtClean="0"/>
                        <a:t>IgG</a:t>
                      </a:r>
                      <a:r>
                        <a:rPr lang="it-IT" dirty="0" smtClean="0"/>
                        <a:t>,</a:t>
                      </a:r>
                      <a:r>
                        <a:rPr lang="it-IT" baseline="0" dirty="0" smtClean="0"/>
                        <a:t> </a:t>
                      </a:r>
                      <a:r>
                        <a:rPr lang="it-IT" baseline="0" dirty="0" err="1" smtClean="0"/>
                        <a:t>IgM</a:t>
                      </a:r>
                      <a:r>
                        <a:rPr lang="it-IT" baseline="0" dirty="0" smtClean="0"/>
                        <a:t>) </a:t>
                      </a:r>
                      <a:r>
                        <a:rPr lang="it-IT" sz="1400" baseline="0" dirty="0" smtClean="0"/>
                        <a:t>(+17)</a:t>
                      </a:r>
                    </a:p>
                    <a:p>
                      <a:r>
                        <a:rPr lang="it-IT" baseline="0" dirty="0" err="1" smtClean="0"/>
                        <a:t>Toxo</a:t>
                      </a:r>
                      <a:r>
                        <a:rPr lang="it-IT" baseline="0" dirty="0" smtClean="0"/>
                        <a:t> (</a:t>
                      </a:r>
                      <a:r>
                        <a:rPr lang="it-IT" baseline="0" dirty="0" err="1" smtClean="0"/>
                        <a:t>IgG</a:t>
                      </a:r>
                      <a:r>
                        <a:rPr lang="it-IT" baseline="0" dirty="0" smtClean="0"/>
                        <a:t>, </a:t>
                      </a:r>
                      <a:r>
                        <a:rPr lang="it-IT" baseline="0" dirty="0" err="1" smtClean="0"/>
                        <a:t>IgM</a:t>
                      </a:r>
                      <a:r>
                        <a:rPr lang="it-IT" baseline="0" dirty="0" smtClean="0"/>
                        <a:t>)</a:t>
                      </a:r>
                      <a:r>
                        <a:rPr lang="it-IT" sz="1600" baseline="0" dirty="0" smtClean="0"/>
                        <a:t>(30-40 gg)</a:t>
                      </a:r>
                    </a:p>
                    <a:p>
                      <a:r>
                        <a:rPr lang="it-IT" baseline="0" dirty="0" smtClean="0"/>
                        <a:t>HIV, TPHA, VDRL/RPR</a:t>
                      </a:r>
                      <a:endParaRPr lang="it-IT" dirty="0"/>
                    </a:p>
                  </a:txBody>
                  <a:tcPr>
                    <a:solidFill>
                      <a:schemeClr val="bg1"/>
                    </a:solidFill>
                  </a:tcPr>
                </a:tc>
                <a:tc>
                  <a:txBody>
                    <a:bodyPr/>
                    <a:lstStyle/>
                    <a:p>
                      <a:endParaRPr lang="it-IT" dirty="0" smtClean="0"/>
                    </a:p>
                    <a:p>
                      <a:endParaRPr lang="it-IT" dirty="0" smtClean="0"/>
                    </a:p>
                    <a:p>
                      <a:r>
                        <a:rPr lang="it-IT" dirty="0" smtClean="0"/>
                        <a:t>Se non già fatto</a:t>
                      </a:r>
                      <a:endParaRPr lang="it-IT" dirty="0"/>
                    </a:p>
                  </a:txBody>
                  <a:tcPr>
                    <a:solidFill>
                      <a:schemeClr val="bg1"/>
                    </a:solidFill>
                  </a:tcPr>
                </a:tc>
              </a:tr>
              <a:tr h="370840">
                <a:tc>
                  <a:txBody>
                    <a:bodyPr/>
                    <a:lstStyle/>
                    <a:p>
                      <a:r>
                        <a:rPr lang="it-IT" dirty="0" smtClean="0"/>
                        <a:t>33°-37° set</a:t>
                      </a:r>
                      <a:endParaRPr lang="it-IT" dirty="0"/>
                    </a:p>
                  </a:txBody>
                  <a:tcPr>
                    <a:solidFill>
                      <a:schemeClr val="bg1"/>
                    </a:solidFill>
                  </a:tcPr>
                </a:tc>
                <a:tc vMerge="1">
                  <a:txBody>
                    <a:bodyPr/>
                    <a:lstStyle/>
                    <a:p>
                      <a:endParaRPr lang="it-IT" dirty="0"/>
                    </a:p>
                  </a:txBody>
                  <a:tcPr>
                    <a:solidFill>
                      <a:schemeClr val="bg1"/>
                    </a:solidFill>
                  </a:tcPr>
                </a:tc>
                <a:tc>
                  <a:txBody>
                    <a:bodyPr/>
                    <a:lstStyle/>
                    <a:p>
                      <a:r>
                        <a:rPr lang="it-IT" dirty="0" err="1" smtClean="0"/>
                        <a:t>HBsAg</a:t>
                      </a:r>
                      <a:r>
                        <a:rPr lang="it-IT" dirty="0" smtClean="0"/>
                        <a:t>, HCV</a:t>
                      </a:r>
                      <a:r>
                        <a:rPr lang="it-IT" baseline="0" dirty="0" smtClean="0"/>
                        <a:t> Ab</a:t>
                      </a:r>
                      <a:endParaRPr lang="it-IT" dirty="0"/>
                    </a:p>
                  </a:txBody>
                  <a:tcPr>
                    <a:solidFill>
                      <a:schemeClr val="bg1"/>
                    </a:solidFill>
                  </a:tcPr>
                </a:tc>
                <a:tc>
                  <a:txBody>
                    <a:bodyPr/>
                    <a:lstStyle/>
                    <a:p>
                      <a:endParaRPr lang="it-IT" dirty="0"/>
                    </a:p>
                  </a:txBody>
                  <a:tcPr>
                    <a:solidFill>
                      <a:schemeClr val="bg1"/>
                    </a:solidFill>
                  </a:tcPr>
                </a:tc>
              </a:tr>
            </a:tbl>
          </a:graphicData>
        </a:graphic>
      </p:graphicFrame>
      <p:sp>
        <p:nvSpPr>
          <p:cNvPr id="19515" name="CasellaDiTesto 14"/>
          <p:cNvSpPr txBox="1">
            <a:spLocks noChangeArrowheads="1"/>
          </p:cNvSpPr>
          <p:nvPr/>
        </p:nvSpPr>
        <p:spPr bwMode="auto">
          <a:xfrm>
            <a:off x="55563" y="4532313"/>
            <a:ext cx="4243387" cy="2032000"/>
          </a:xfrm>
          <a:prstGeom prst="rect">
            <a:avLst/>
          </a:prstGeom>
          <a:noFill/>
          <a:ln w="9525">
            <a:noFill/>
            <a:miter lim="800000"/>
            <a:headEnd/>
            <a:tailEnd/>
          </a:ln>
        </p:spPr>
        <p:txBody>
          <a:bodyPr>
            <a:spAutoFit/>
          </a:bodyPr>
          <a:lstStyle/>
          <a:p>
            <a:r>
              <a:rPr lang="it-IT">
                <a:latin typeface="Calibri" pitchFamily="34" charset="0"/>
              </a:rPr>
              <a:t>La prescrizione delle prestazioni di diagnostica strumentale e di laboratorio e delle altre prestazioni specialistiche e' effettuata dai medici di medicina generale o dagli specialisti operanti presso </a:t>
            </a:r>
          </a:p>
          <a:p>
            <a:r>
              <a:rPr lang="it-IT">
                <a:latin typeface="Calibri" pitchFamily="34" charset="0"/>
              </a:rPr>
              <a:t>le strutture accreditate, pubbliche o private, ivi compresi i consultori familiari. </a:t>
            </a:r>
          </a:p>
        </p:txBody>
      </p:sp>
      <p:pic>
        <p:nvPicPr>
          <p:cNvPr id="19516" name="Immagine 15"/>
          <p:cNvPicPr>
            <a:picLocks noChangeAspect="1"/>
          </p:cNvPicPr>
          <p:nvPr/>
        </p:nvPicPr>
        <p:blipFill>
          <a:blip r:embed="rId10"/>
          <a:srcRect/>
          <a:stretch>
            <a:fillRect/>
          </a:stretch>
        </p:blipFill>
        <p:spPr bwMode="auto">
          <a:xfrm>
            <a:off x="4745038" y="5032375"/>
            <a:ext cx="4302125" cy="1733550"/>
          </a:xfrm>
          <a:prstGeom prst="rect">
            <a:avLst/>
          </a:prstGeom>
          <a:noFill/>
          <a:ln w="9525">
            <a:noFill/>
            <a:miter lim="800000"/>
            <a:headEnd/>
            <a:tailEnd/>
          </a:ln>
        </p:spPr>
      </p:pic>
      <p:sp>
        <p:nvSpPr>
          <p:cNvPr id="19517" name="CasellaDiTesto 16"/>
          <p:cNvSpPr txBox="1">
            <a:spLocks noChangeArrowheads="1"/>
          </p:cNvSpPr>
          <p:nvPr/>
        </p:nvSpPr>
        <p:spPr bwMode="auto">
          <a:xfrm>
            <a:off x="9047163" y="5794375"/>
            <a:ext cx="2462212" cy="922338"/>
          </a:xfrm>
          <a:prstGeom prst="rect">
            <a:avLst/>
          </a:prstGeom>
          <a:noFill/>
          <a:ln w="9525">
            <a:noFill/>
            <a:miter lim="800000"/>
            <a:headEnd/>
            <a:tailEnd/>
          </a:ln>
        </p:spPr>
        <p:txBody>
          <a:bodyPr wrap="none">
            <a:spAutoFit/>
          </a:bodyPr>
          <a:lstStyle/>
          <a:p>
            <a:r>
              <a:rPr lang="it-IT">
                <a:latin typeface="Calibri" pitchFamily="34" charset="0"/>
              </a:rPr>
              <a:t>HIV e sifilide 1° e 3° trim</a:t>
            </a:r>
          </a:p>
          <a:p>
            <a:r>
              <a:rPr lang="it-IT">
                <a:latin typeface="Calibri" pitchFamily="34" charset="0"/>
              </a:rPr>
              <a:t>HBsAg HBeAg</a:t>
            </a:r>
          </a:p>
          <a:p>
            <a:r>
              <a:rPr lang="it-IT">
                <a:latin typeface="Calibri" pitchFamily="34" charset="0"/>
              </a:rPr>
              <a:t>HCVAb no sistematico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magine 4"/>
          <p:cNvPicPr>
            <a:picLocks noChangeAspect="1"/>
          </p:cNvPicPr>
          <p:nvPr/>
        </p:nvPicPr>
        <p:blipFill>
          <a:blip r:embed="rId3"/>
          <a:srcRect/>
          <a:stretch>
            <a:fillRect/>
          </a:stretch>
        </p:blipFill>
        <p:spPr bwMode="auto">
          <a:xfrm>
            <a:off x="1703388" y="0"/>
            <a:ext cx="6311900" cy="3519488"/>
          </a:xfrm>
          <a:prstGeom prst="rect">
            <a:avLst/>
          </a:prstGeom>
          <a:noFill/>
          <a:ln w="9525">
            <a:noFill/>
            <a:miter lim="800000"/>
            <a:headEnd/>
            <a:tailEnd/>
          </a:ln>
        </p:spPr>
      </p:pic>
      <p:sp>
        <p:nvSpPr>
          <p:cNvPr id="21506" name="CasellaDiTesto 5"/>
          <p:cNvSpPr txBox="1">
            <a:spLocks noChangeArrowheads="1"/>
          </p:cNvSpPr>
          <p:nvPr/>
        </p:nvSpPr>
        <p:spPr bwMode="auto">
          <a:xfrm>
            <a:off x="8191500" y="0"/>
            <a:ext cx="3543300" cy="1200150"/>
          </a:xfrm>
          <a:prstGeom prst="rect">
            <a:avLst/>
          </a:prstGeom>
          <a:noFill/>
          <a:ln w="9525">
            <a:noFill/>
            <a:miter lim="800000"/>
            <a:headEnd/>
            <a:tailEnd/>
          </a:ln>
        </p:spPr>
        <p:txBody>
          <a:bodyPr>
            <a:spAutoFit/>
          </a:bodyPr>
          <a:lstStyle/>
          <a:p>
            <a:r>
              <a:rPr lang="it-IT">
                <a:latin typeface="Calibri" pitchFamily="34" charset="0"/>
              </a:rPr>
              <a:t>Delle 3800 nuove diagnosi di infezione nel 2012,</a:t>
            </a:r>
          </a:p>
          <a:p>
            <a:r>
              <a:rPr lang="it-IT">
                <a:latin typeface="Calibri" pitchFamily="34" charset="0"/>
              </a:rPr>
              <a:t>il 2.9% è stata formulata grazie allo screening nella popolazione gravida</a:t>
            </a:r>
          </a:p>
        </p:txBody>
      </p:sp>
      <p:pic>
        <p:nvPicPr>
          <p:cNvPr id="21507" name="Picture 4" descr="https://encrypted-tbn3.gstatic.com/images?q=tbn:ANd9GcTg3bBX7DY5DUECy2HwfoDZGDg3lxE17YILrCjzVW_LzEn2lwEvQA"/>
          <p:cNvPicPr>
            <a:picLocks noChangeAspect="1" noChangeArrowheads="1"/>
          </p:cNvPicPr>
          <p:nvPr/>
        </p:nvPicPr>
        <p:blipFill>
          <a:blip r:embed="rId4"/>
          <a:srcRect/>
          <a:stretch>
            <a:fillRect/>
          </a:stretch>
        </p:blipFill>
        <p:spPr bwMode="auto">
          <a:xfrm>
            <a:off x="0" y="0"/>
            <a:ext cx="1525588" cy="1143000"/>
          </a:xfrm>
          <a:prstGeom prst="rect">
            <a:avLst/>
          </a:prstGeom>
          <a:noFill/>
          <a:ln w="9525">
            <a:noFill/>
            <a:miter lim="800000"/>
            <a:headEnd/>
            <a:tailEnd/>
          </a:ln>
        </p:spPr>
      </p:pic>
      <p:sp>
        <p:nvSpPr>
          <p:cNvPr id="21508" name="CasellaDiTesto 7"/>
          <p:cNvSpPr txBox="1">
            <a:spLocks noChangeArrowheads="1"/>
          </p:cNvSpPr>
          <p:nvPr/>
        </p:nvSpPr>
        <p:spPr bwMode="auto">
          <a:xfrm>
            <a:off x="19050" y="1143000"/>
            <a:ext cx="1655763" cy="1570038"/>
          </a:xfrm>
          <a:prstGeom prst="rect">
            <a:avLst/>
          </a:prstGeom>
          <a:noFill/>
          <a:ln w="9525">
            <a:noFill/>
            <a:miter lim="800000"/>
            <a:headEnd/>
            <a:tailEnd/>
          </a:ln>
        </p:spPr>
        <p:txBody>
          <a:bodyPr>
            <a:spAutoFit/>
          </a:bodyPr>
          <a:lstStyle/>
          <a:p>
            <a:r>
              <a:rPr lang="it-IT" sz="2400">
                <a:latin typeface="Calibri" pitchFamily="34" charset="0"/>
              </a:rPr>
              <a:t>HIV.</a:t>
            </a:r>
          </a:p>
          <a:p>
            <a:r>
              <a:rPr lang="it-IT" sz="2400">
                <a:latin typeface="Calibri" pitchFamily="34" charset="0"/>
              </a:rPr>
              <a:t>Perché testare in gravidanza?</a:t>
            </a:r>
          </a:p>
        </p:txBody>
      </p:sp>
      <p:sp>
        <p:nvSpPr>
          <p:cNvPr id="21509" name="CasellaDiTesto 8"/>
          <p:cNvSpPr txBox="1">
            <a:spLocks noChangeArrowheads="1"/>
          </p:cNvSpPr>
          <p:nvPr/>
        </p:nvSpPr>
        <p:spPr bwMode="auto">
          <a:xfrm>
            <a:off x="8853488" y="1362075"/>
            <a:ext cx="1109662" cy="369888"/>
          </a:xfrm>
          <a:prstGeom prst="rect">
            <a:avLst/>
          </a:prstGeom>
          <a:noFill/>
          <a:ln w="9525">
            <a:noFill/>
            <a:miter lim="800000"/>
            <a:headEnd/>
            <a:tailEnd/>
          </a:ln>
        </p:spPr>
        <p:txBody>
          <a:bodyPr wrap="none">
            <a:spAutoFit/>
          </a:bodyPr>
          <a:lstStyle/>
          <a:p>
            <a:r>
              <a:rPr lang="it-IT">
                <a:latin typeface="Calibri" pitchFamily="34" charset="0"/>
              </a:rPr>
              <a:t>COA 2013</a:t>
            </a:r>
          </a:p>
        </p:txBody>
      </p:sp>
      <p:pic>
        <p:nvPicPr>
          <p:cNvPr id="21510" name="Immagine 1"/>
          <p:cNvPicPr>
            <a:picLocks noChangeAspect="1"/>
          </p:cNvPicPr>
          <p:nvPr/>
        </p:nvPicPr>
        <p:blipFill>
          <a:blip r:embed="rId5"/>
          <a:srcRect/>
          <a:stretch>
            <a:fillRect/>
          </a:stretch>
        </p:blipFill>
        <p:spPr bwMode="auto">
          <a:xfrm>
            <a:off x="1703388" y="4008438"/>
            <a:ext cx="4697412" cy="2227262"/>
          </a:xfrm>
          <a:prstGeom prst="rect">
            <a:avLst/>
          </a:prstGeom>
          <a:noFill/>
          <a:ln w="9525">
            <a:noFill/>
            <a:miter lim="800000"/>
            <a:headEnd/>
            <a:tailEnd/>
          </a:ln>
        </p:spPr>
      </p:pic>
      <p:pic>
        <p:nvPicPr>
          <p:cNvPr id="21511" name="Immagine 2"/>
          <p:cNvPicPr>
            <a:picLocks noChangeAspect="1"/>
          </p:cNvPicPr>
          <p:nvPr/>
        </p:nvPicPr>
        <p:blipFill>
          <a:blip r:embed="rId6"/>
          <a:srcRect/>
          <a:stretch>
            <a:fillRect/>
          </a:stretch>
        </p:blipFill>
        <p:spPr bwMode="auto">
          <a:xfrm>
            <a:off x="4602163" y="6319838"/>
            <a:ext cx="4251325" cy="436562"/>
          </a:xfrm>
          <a:prstGeom prst="rect">
            <a:avLst/>
          </a:prstGeom>
          <a:noFill/>
          <a:ln w="9525">
            <a:noFill/>
            <a:miter lim="800000"/>
            <a:headEnd/>
            <a:tailEnd/>
          </a:ln>
        </p:spPr>
      </p:pic>
      <p:pic>
        <p:nvPicPr>
          <p:cNvPr id="21512" name="Immagine 9"/>
          <p:cNvPicPr>
            <a:picLocks noChangeAspect="1"/>
          </p:cNvPicPr>
          <p:nvPr/>
        </p:nvPicPr>
        <p:blipFill>
          <a:blip r:embed="rId7"/>
          <a:srcRect/>
          <a:stretch>
            <a:fillRect/>
          </a:stretch>
        </p:blipFill>
        <p:spPr bwMode="auto">
          <a:xfrm>
            <a:off x="6400800" y="3995738"/>
            <a:ext cx="4632325" cy="2239962"/>
          </a:xfrm>
          <a:prstGeom prst="rect">
            <a:avLst/>
          </a:prstGeom>
          <a:noFill/>
          <a:ln w="9525">
            <a:noFill/>
            <a:miter lim="800000"/>
            <a:headEnd/>
            <a:tailEnd/>
          </a:ln>
        </p:spPr>
      </p:pic>
      <p:sp>
        <p:nvSpPr>
          <p:cNvPr id="21513" name="CasellaDiTesto 10"/>
          <p:cNvSpPr txBox="1">
            <a:spLocks noChangeArrowheads="1"/>
          </p:cNvSpPr>
          <p:nvPr/>
        </p:nvSpPr>
        <p:spPr bwMode="auto">
          <a:xfrm>
            <a:off x="4706938" y="3579813"/>
            <a:ext cx="3349625" cy="368300"/>
          </a:xfrm>
          <a:prstGeom prst="rect">
            <a:avLst/>
          </a:prstGeom>
          <a:noFill/>
          <a:ln w="9525">
            <a:noFill/>
            <a:miter lim="800000"/>
            <a:headEnd/>
            <a:tailEnd/>
          </a:ln>
        </p:spPr>
        <p:txBody>
          <a:bodyPr wrap="none">
            <a:spAutoFit/>
          </a:bodyPr>
          <a:lstStyle/>
          <a:p>
            <a:r>
              <a:rPr lang="it-IT">
                <a:latin typeface="Calibri" pitchFamily="34" charset="0"/>
              </a:rPr>
              <a:t>% di diagnosi solo intragravidiche</a:t>
            </a:r>
          </a:p>
        </p:txBody>
      </p:sp>
      <p:sp>
        <p:nvSpPr>
          <p:cNvPr id="21514" name="CasellaDiTesto 11"/>
          <p:cNvSpPr txBox="1">
            <a:spLocks noChangeArrowheads="1"/>
          </p:cNvSpPr>
          <p:nvPr/>
        </p:nvSpPr>
        <p:spPr bwMode="auto">
          <a:xfrm>
            <a:off x="5734050" y="3994150"/>
            <a:ext cx="647700" cy="368300"/>
          </a:xfrm>
          <a:prstGeom prst="rect">
            <a:avLst/>
          </a:prstGeom>
          <a:noFill/>
          <a:ln w="9525">
            <a:noFill/>
            <a:miter lim="800000"/>
            <a:headEnd/>
            <a:tailEnd/>
          </a:ln>
        </p:spPr>
        <p:txBody>
          <a:bodyPr wrap="none">
            <a:spAutoFit/>
          </a:bodyPr>
          <a:lstStyle/>
          <a:p>
            <a:r>
              <a:rPr lang="it-IT">
                <a:solidFill>
                  <a:schemeClr val="bg1"/>
                </a:solidFill>
                <a:latin typeface="Calibri" pitchFamily="34" charset="0"/>
              </a:rPr>
              <a:t>tutte</a:t>
            </a:r>
          </a:p>
        </p:txBody>
      </p:sp>
      <p:sp>
        <p:nvSpPr>
          <p:cNvPr id="21515" name="CasellaDiTesto 12"/>
          <p:cNvSpPr txBox="1">
            <a:spLocks noChangeArrowheads="1"/>
          </p:cNvSpPr>
          <p:nvPr/>
        </p:nvSpPr>
        <p:spPr bwMode="auto">
          <a:xfrm>
            <a:off x="6848475" y="4013200"/>
            <a:ext cx="2298700" cy="369888"/>
          </a:xfrm>
          <a:prstGeom prst="rect">
            <a:avLst/>
          </a:prstGeom>
          <a:noFill/>
          <a:ln w="9525">
            <a:noFill/>
            <a:miter lim="800000"/>
            <a:headEnd/>
            <a:tailEnd/>
          </a:ln>
        </p:spPr>
        <p:txBody>
          <a:bodyPr wrap="none">
            <a:spAutoFit/>
          </a:bodyPr>
          <a:lstStyle/>
          <a:p>
            <a:r>
              <a:rPr lang="it-IT">
                <a:solidFill>
                  <a:schemeClr val="bg1"/>
                </a:solidFill>
                <a:latin typeface="Calibri" pitchFamily="34" charset="0"/>
              </a:rPr>
              <a:t>Straniere (44% del tot)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9510713" y="449263"/>
            <a:ext cx="2371725" cy="66040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6494463" y="428625"/>
            <a:ext cx="2370137" cy="6604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 name="Rettangolo 15"/>
          <p:cNvSpPr/>
          <p:nvPr/>
        </p:nvSpPr>
        <p:spPr>
          <a:xfrm>
            <a:off x="3494088" y="422275"/>
            <a:ext cx="2371725" cy="660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5" name="Rettangolo 14"/>
          <p:cNvSpPr/>
          <p:nvPr/>
        </p:nvSpPr>
        <p:spPr>
          <a:xfrm>
            <a:off x="0" y="428625"/>
            <a:ext cx="3414713" cy="660400"/>
          </a:xfrm>
          <a:prstGeom prst="rect">
            <a:avLst/>
          </a:prstGeom>
          <a:gradFill flip="none" rotWithShape="1">
            <a:gsLst>
              <a:gs pos="0">
                <a:schemeClr val="accent4">
                  <a:lumMod val="5000"/>
                  <a:lumOff val="95000"/>
                </a:schemeClr>
              </a:gs>
              <a:gs pos="63000">
                <a:schemeClr val="accent4">
                  <a:lumMod val="45000"/>
                  <a:lumOff val="55000"/>
                </a:schemeClr>
              </a:gs>
              <a:gs pos="78000">
                <a:schemeClr val="accent4">
                  <a:lumMod val="45000"/>
                  <a:lumOff val="55000"/>
                </a:schemeClr>
              </a:gs>
              <a:gs pos="9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557" name="CasellaDiTesto 1"/>
          <p:cNvSpPr txBox="1">
            <a:spLocks noChangeArrowheads="1"/>
          </p:cNvSpPr>
          <p:nvPr/>
        </p:nvSpPr>
        <p:spPr bwMode="auto">
          <a:xfrm>
            <a:off x="157163" y="428625"/>
            <a:ext cx="2486025" cy="646113"/>
          </a:xfrm>
          <a:prstGeom prst="rect">
            <a:avLst/>
          </a:prstGeom>
          <a:noFill/>
          <a:ln w="9525">
            <a:noFill/>
            <a:miter lim="800000"/>
            <a:headEnd/>
            <a:tailEnd/>
          </a:ln>
        </p:spPr>
        <p:txBody>
          <a:bodyPr>
            <a:spAutoFit/>
          </a:bodyPr>
          <a:lstStyle/>
          <a:p>
            <a:r>
              <a:rPr lang="it-IT">
                <a:latin typeface="Calibri" pitchFamily="34" charset="0"/>
              </a:rPr>
              <a:t>Terapia antiretrovirale ante e intrapartum</a:t>
            </a:r>
          </a:p>
        </p:txBody>
      </p:sp>
      <p:sp>
        <p:nvSpPr>
          <p:cNvPr id="23558" name="CasellaDiTesto 2"/>
          <p:cNvSpPr txBox="1">
            <a:spLocks noChangeArrowheads="1"/>
          </p:cNvSpPr>
          <p:nvPr/>
        </p:nvSpPr>
        <p:spPr bwMode="auto">
          <a:xfrm>
            <a:off x="3714750" y="442913"/>
            <a:ext cx="1557338" cy="646112"/>
          </a:xfrm>
          <a:prstGeom prst="rect">
            <a:avLst/>
          </a:prstGeom>
          <a:noFill/>
          <a:ln w="9525">
            <a:noFill/>
            <a:miter lim="800000"/>
            <a:headEnd/>
            <a:tailEnd/>
          </a:ln>
        </p:spPr>
        <p:txBody>
          <a:bodyPr>
            <a:spAutoFit/>
          </a:bodyPr>
          <a:lstStyle/>
          <a:p>
            <a:r>
              <a:rPr lang="it-IT">
                <a:latin typeface="Calibri" pitchFamily="34" charset="0"/>
              </a:rPr>
              <a:t>Taglio cesareo in elezione</a:t>
            </a:r>
          </a:p>
        </p:txBody>
      </p:sp>
      <p:sp>
        <p:nvSpPr>
          <p:cNvPr id="23559" name="CasellaDiTesto 3"/>
          <p:cNvSpPr txBox="1">
            <a:spLocks noChangeArrowheads="1"/>
          </p:cNvSpPr>
          <p:nvPr/>
        </p:nvSpPr>
        <p:spPr bwMode="auto">
          <a:xfrm>
            <a:off x="9458325" y="442913"/>
            <a:ext cx="2424113" cy="646112"/>
          </a:xfrm>
          <a:prstGeom prst="rect">
            <a:avLst/>
          </a:prstGeom>
          <a:noFill/>
          <a:ln w="9525">
            <a:noFill/>
            <a:miter lim="800000"/>
            <a:headEnd/>
            <a:tailEnd/>
          </a:ln>
        </p:spPr>
        <p:txBody>
          <a:bodyPr>
            <a:spAutoFit/>
          </a:bodyPr>
          <a:lstStyle/>
          <a:p>
            <a:r>
              <a:rPr lang="it-IT">
                <a:latin typeface="Calibri" pitchFamily="34" charset="0"/>
              </a:rPr>
              <a:t>Proscrizione allattamento al seno</a:t>
            </a:r>
          </a:p>
        </p:txBody>
      </p:sp>
      <p:graphicFrame>
        <p:nvGraphicFramePr>
          <p:cNvPr id="5" name="Tabella 4"/>
          <p:cNvGraphicFramePr>
            <a:graphicFrameLocks noGrp="1"/>
          </p:cNvGraphicFramePr>
          <p:nvPr/>
        </p:nvGraphicFramePr>
        <p:xfrm>
          <a:off x="217488" y="1514475"/>
          <a:ext cx="2857501" cy="4189922"/>
        </p:xfrm>
        <a:graphic>
          <a:graphicData uri="http://schemas.openxmlformats.org/drawingml/2006/table">
            <a:tbl>
              <a:tblPr firstRow="1" bandRow="1">
                <a:tableStyleId>{21E4AEA4-8DFA-4A89-87EB-49C32662AFE0}</a:tableStyleId>
              </a:tblPr>
              <a:tblGrid>
                <a:gridCol w="1814513"/>
                <a:gridCol w="1042988"/>
              </a:tblGrid>
              <a:tr h="370840">
                <a:tc>
                  <a:txBody>
                    <a:bodyPr/>
                    <a:lstStyle/>
                    <a:p>
                      <a:r>
                        <a:rPr lang="it-IT" sz="1600" dirty="0" smtClean="0">
                          <a:solidFill>
                            <a:schemeClr val="tx1"/>
                          </a:solidFill>
                        </a:rPr>
                        <a:t>Ante</a:t>
                      </a:r>
                      <a:endParaRPr lang="it-IT" sz="1600" dirty="0">
                        <a:solidFill>
                          <a:schemeClr val="tx1"/>
                        </a:solidFill>
                      </a:endParaRPr>
                    </a:p>
                  </a:txBody>
                  <a:tcPr>
                    <a:gradFill flip="none" rotWithShape="1">
                      <a:gsLst>
                        <a:gs pos="0">
                          <a:schemeClr val="accent4">
                            <a:lumMod val="5000"/>
                            <a:lumOff val="95000"/>
                          </a:schemeClr>
                        </a:gs>
                        <a:gs pos="53000">
                          <a:schemeClr val="accent4">
                            <a:lumMod val="45000"/>
                            <a:lumOff val="55000"/>
                          </a:schemeClr>
                        </a:gs>
                        <a:gs pos="73000">
                          <a:schemeClr val="accent4">
                            <a:lumMod val="45000"/>
                            <a:lumOff val="55000"/>
                          </a:schemeClr>
                        </a:gs>
                        <a:gs pos="100000">
                          <a:schemeClr val="accent4">
                            <a:lumMod val="30000"/>
                            <a:lumOff val="70000"/>
                          </a:schemeClr>
                        </a:gs>
                      </a:gsLst>
                      <a:lin ang="2700000" scaled="1"/>
                      <a:tileRect/>
                    </a:gradFill>
                  </a:tcPr>
                </a:tc>
                <a:tc>
                  <a:txBody>
                    <a:bodyPr/>
                    <a:lstStyle/>
                    <a:p>
                      <a:r>
                        <a:rPr lang="it-IT" sz="1600" dirty="0" smtClean="0">
                          <a:solidFill>
                            <a:schemeClr val="tx1"/>
                          </a:solidFill>
                        </a:rPr>
                        <a:t>Quando iniziare </a:t>
                      </a:r>
                      <a:r>
                        <a:rPr lang="it-IT" sz="1600" dirty="0" err="1" smtClean="0">
                          <a:solidFill>
                            <a:schemeClr val="tx1"/>
                          </a:solidFill>
                        </a:rPr>
                        <a:t>cARV</a:t>
                      </a:r>
                      <a:endParaRPr lang="it-IT" sz="1600" dirty="0">
                        <a:solidFill>
                          <a:schemeClr val="tx1"/>
                        </a:solidFill>
                      </a:endParaRPr>
                    </a:p>
                  </a:txBody>
                  <a:tcPr>
                    <a:gradFill flip="none" rotWithShape="1">
                      <a:gsLst>
                        <a:gs pos="0">
                          <a:schemeClr val="accent4">
                            <a:lumMod val="5000"/>
                            <a:lumOff val="95000"/>
                          </a:schemeClr>
                        </a:gs>
                        <a:gs pos="53000">
                          <a:schemeClr val="accent4">
                            <a:lumMod val="45000"/>
                            <a:lumOff val="55000"/>
                          </a:schemeClr>
                        </a:gs>
                        <a:gs pos="73000">
                          <a:schemeClr val="accent4">
                            <a:lumMod val="45000"/>
                            <a:lumOff val="55000"/>
                          </a:schemeClr>
                        </a:gs>
                        <a:gs pos="100000">
                          <a:schemeClr val="accent4">
                            <a:lumMod val="30000"/>
                            <a:lumOff val="70000"/>
                          </a:schemeClr>
                        </a:gs>
                      </a:gsLst>
                      <a:lin ang="2700000" scaled="1"/>
                      <a:tileRect/>
                    </a:gradFill>
                  </a:tcPr>
                </a:tc>
              </a:tr>
              <a:tr h="370840">
                <a:tc>
                  <a:txBody>
                    <a:bodyPr/>
                    <a:lstStyle/>
                    <a:p>
                      <a:r>
                        <a:rPr lang="it-IT" sz="1600" dirty="0" smtClean="0"/>
                        <a:t>&lt;500 CD4</a:t>
                      </a:r>
                    </a:p>
                    <a:p>
                      <a:r>
                        <a:rPr lang="it-IT" sz="1400" dirty="0" smtClean="0"/>
                        <a:t>o</a:t>
                      </a:r>
                      <a:r>
                        <a:rPr lang="it-IT" sz="1400" baseline="0" dirty="0" smtClean="0"/>
                        <a:t> altre indicazioni materne</a:t>
                      </a:r>
                      <a:endParaRPr lang="it-IT" sz="1400" dirty="0"/>
                    </a:p>
                  </a:txBody>
                  <a:tcPr>
                    <a:gradFill flip="none" rotWithShape="1">
                      <a:gsLst>
                        <a:gs pos="0">
                          <a:schemeClr val="accent4">
                            <a:lumMod val="5000"/>
                            <a:lumOff val="95000"/>
                          </a:schemeClr>
                        </a:gs>
                        <a:gs pos="53000">
                          <a:schemeClr val="accent4">
                            <a:lumMod val="45000"/>
                            <a:lumOff val="55000"/>
                          </a:schemeClr>
                        </a:gs>
                        <a:gs pos="73000">
                          <a:schemeClr val="accent4">
                            <a:lumMod val="45000"/>
                            <a:lumOff val="55000"/>
                          </a:schemeClr>
                        </a:gs>
                        <a:gs pos="100000">
                          <a:schemeClr val="accent4">
                            <a:lumMod val="30000"/>
                            <a:lumOff val="70000"/>
                          </a:schemeClr>
                        </a:gs>
                      </a:gsLst>
                      <a:lin ang="2700000" scaled="1"/>
                      <a:tileRect/>
                    </a:gradFill>
                  </a:tcPr>
                </a:tc>
                <a:tc>
                  <a:txBody>
                    <a:bodyPr/>
                    <a:lstStyle/>
                    <a:p>
                      <a:r>
                        <a:rPr lang="it-IT" sz="1600" dirty="0" smtClean="0"/>
                        <a:t>subito</a:t>
                      </a:r>
                      <a:endParaRPr lang="it-IT" sz="1600" dirty="0"/>
                    </a:p>
                  </a:txBody>
                  <a:tcPr>
                    <a:gradFill flip="none" rotWithShape="1">
                      <a:gsLst>
                        <a:gs pos="0">
                          <a:schemeClr val="accent4">
                            <a:lumMod val="5000"/>
                            <a:lumOff val="95000"/>
                          </a:schemeClr>
                        </a:gs>
                        <a:gs pos="53000">
                          <a:schemeClr val="accent4">
                            <a:lumMod val="45000"/>
                            <a:lumOff val="55000"/>
                          </a:schemeClr>
                        </a:gs>
                        <a:gs pos="73000">
                          <a:schemeClr val="accent4">
                            <a:lumMod val="45000"/>
                            <a:lumOff val="55000"/>
                          </a:schemeClr>
                        </a:gs>
                        <a:gs pos="100000">
                          <a:schemeClr val="accent4">
                            <a:lumMod val="30000"/>
                            <a:lumOff val="70000"/>
                          </a:schemeClr>
                        </a:gs>
                      </a:gsLst>
                      <a:lin ang="2700000" scaled="1"/>
                      <a:tileRect/>
                    </a:gradFill>
                  </a:tcPr>
                </a:tc>
              </a:tr>
              <a:tr h="557722">
                <a:tc>
                  <a:txBody>
                    <a:bodyPr/>
                    <a:lstStyle/>
                    <a:p>
                      <a:r>
                        <a:rPr lang="it-IT" sz="1600" dirty="0" smtClean="0"/>
                        <a:t>Viremia&lt;10000/ml</a:t>
                      </a:r>
                      <a:endParaRPr lang="it-IT" sz="1600" dirty="0"/>
                    </a:p>
                  </a:txBody>
                  <a:tcPr>
                    <a:gradFill flip="none" rotWithShape="1">
                      <a:gsLst>
                        <a:gs pos="0">
                          <a:schemeClr val="accent4">
                            <a:lumMod val="5000"/>
                            <a:lumOff val="95000"/>
                          </a:schemeClr>
                        </a:gs>
                        <a:gs pos="53000">
                          <a:schemeClr val="accent4">
                            <a:lumMod val="45000"/>
                            <a:lumOff val="55000"/>
                          </a:schemeClr>
                        </a:gs>
                        <a:gs pos="73000">
                          <a:schemeClr val="accent4">
                            <a:lumMod val="45000"/>
                            <a:lumOff val="55000"/>
                          </a:schemeClr>
                        </a:gs>
                        <a:gs pos="100000">
                          <a:schemeClr val="accent4">
                            <a:lumMod val="30000"/>
                            <a:lumOff val="70000"/>
                          </a:schemeClr>
                        </a:gs>
                      </a:gsLst>
                      <a:lin ang="2700000" scaled="1"/>
                      <a:tileRect/>
                    </a:gradFill>
                  </a:tcPr>
                </a:tc>
                <a:tc>
                  <a:txBody>
                    <a:bodyPr/>
                    <a:lstStyle/>
                    <a:p>
                      <a:r>
                        <a:rPr lang="it-IT" sz="1600" dirty="0" smtClean="0"/>
                        <a:t>≤</a:t>
                      </a:r>
                      <a:r>
                        <a:rPr lang="it-IT" sz="1600" baseline="0" dirty="0" smtClean="0"/>
                        <a:t> 26 </a:t>
                      </a:r>
                      <a:r>
                        <a:rPr lang="it-IT" sz="1600" baseline="0" dirty="0" err="1" smtClean="0"/>
                        <a:t>sett</a:t>
                      </a:r>
                      <a:endParaRPr lang="it-IT" sz="1600" dirty="0"/>
                    </a:p>
                  </a:txBody>
                  <a:tcPr>
                    <a:gradFill flip="none" rotWithShape="1">
                      <a:gsLst>
                        <a:gs pos="0">
                          <a:schemeClr val="accent4">
                            <a:lumMod val="5000"/>
                            <a:lumOff val="95000"/>
                          </a:schemeClr>
                        </a:gs>
                        <a:gs pos="53000">
                          <a:schemeClr val="accent4">
                            <a:lumMod val="45000"/>
                            <a:lumOff val="55000"/>
                          </a:schemeClr>
                        </a:gs>
                        <a:gs pos="73000">
                          <a:schemeClr val="accent4">
                            <a:lumMod val="45000"/>
                            <a:lumOff val="55000"/>
                          </a:schemeClr>
                        </a:gs>
                        <a:gs pos="100000">
                          <a:schemeClr val="accent4">
                            <a:lumMod val="30000"/>
                            <a:lumOff val="70000"/>
                          </a:schemeClr>
                        </a:gs>
                      </a:gsLst>
                      <a:lin ang="2700000" scaled="1"/>
                      <a:tileRect/>
                    </a:gradFill>
                  </a:tcPr>
                </a:tc>
              </a:tr>
              <a:tr h="609600">
                <a:tc>
                  <a:txBody>
                    <a:bodyPr/>
                    <a:lstStyle/>
                    <a:p>
                      <a:r>
                        <a:rPr lang="it-IT" sz="1600" dirty="0" smtClean="0"/>
                        <a:t>Viremia&gt;10000/ml</a:t>
                      </a:r>
                      <a:endParaRPr lang="it-IT" sz="1600" dirty="0"/>
                    </a:p>
                  </a:txBody>
                  <a:tcPr>
                    <a:gradFill flip="none" rotWithShape="1">
                      <a:gsLst>
                        <a:gs pos="0">
                          <a:schemeClr val="accent4">
                            <a:lumMod val="5000"/>
                            <a:lumOff val="95000"/>
                          </a:schemeClr>
                        </a:gs>
                        <a:gs pos="53000">
                          <a:schemeClr val="accent4">
                            <a:lumMod val="45000"/>
                            <a:lumOff val="55000"/>
                          </a:schemeClr>
                        </a:gs>
                        <a:gs pos="73000">
                          <a:schemeClr val="accent4">
                            <a:lumMod val="45000"/>
                            <a:lumOff val="55000"/>
                          </a:schemeClr>
                        </a:gs>
                        <a:gs pos="100000">
                          <a:schemeClr val="accent4">
                            <a:lumMod val="30000"/>
                            <a:lumOff val="70000"/>
                          </a:schemeClr>
                        </a:gs>
                      </a:gsLst>
                      <a:lin ang="2700000" scaled="1"/>
                      <a:tileRect/>
                    </a:gradFill>
                  </a:tcPr>
                </a:tc>
                <a:tc>
                  <a:txBody>
                    <a:bodyPr/>
                    <a:lstStyle/>
                    <a:p>
                      <a:r>
                        <a:rPr lang="it-IT" sz="1600" dirty="0" smtClean="0"/>
                        <a:t>≤</a:t>
                      </a:r>
                      <a:r>
                        <a:rPr lang="it-IT" sz="1600" baseline="0" dirty="0" smtClean="0"/>
                        <a:t> 20 </a:t>
                      </a:r>
                      <a:r>
                        <a:rPr lang="it-IT" sz="1600" baseline="0" dirty="0" err="1" smtClean="0"/>
                        <a:t>sett</a:t>
                      </a:r>
                      <a:endParaRPr lang="it-IT" sz="1600" dirty="0"/>
                    </a:p>
                  </a:txBody>
                  <a:tcPr>
                    <a:gradFill flip="none" rotWithShape="1">
                      <a:gsLst>
                        <a:gs pos="0">
                          <a:schemeClr val="accent4">
                            <a:lumMod val="5000"/>
                            <a:lumOff val="95000"/>
                          </a:schemeClr>
                        </a:gs>
                        <a:gs pos="53000">
                          <a:schemeClr val="accent4">
                            <a:lumMod val="45000"/>
                            <a:lumOff val="55000"/>
                          </a:schemeClr>
                        </a:gs>
                        <a:gs pos="73000">
                          <a:schemeClr val="accent4">
                            <a:lumMod val="45000"/>
                            <a:lumOff val="55000"/>
                          </a:schemeClr>
                        </a:gs>
                        <a:gs pos="100000">
                          <a:schemeClr val="accent4">
                            <a:lumMod val="30000"/>
                            <a:lumOff val="70000"/>
                          </a:schemeClr>
                        </a:gs>
                      </a:gsLst>
                      <a:lin ang="2700000" scaled="1"/>
                      <a:tileRect/>
                    </a:gra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b="1" dirty="0" smtClean="0">
                          <a:solidFill>
                            <a:schemeClr val="tx1"/>
                          </a:solidFill>
                        </a:rPr>
                        <a:t>Intra</a:t>
                      </a:r>
                    </a:p>
                  </a:txBody>
                  <a:tc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endParaRPr lang="it-IT" sz="1600" dirty="0"/>
                    </a:p>
                  </a:txBody>
                  <a:tc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r>
              <a:tr h="1049172">
                <a:tc gridSpan="2">
                  <a:txBody>
                    <a:bodyPr/>
                    <a:lstStyle/>
                    <a:p>
                      <a:r>
                        <a:rPr lang="it-IT" sz="1600" dirty="0" smtClean="0"/>
                        <a:t>AZT </a:t>
                      </a:r>
                      <a:r>
                        <a:rPr lang="it-IT" sz="1600" dirty="0" err="1" smtClean="0"/>
                        <a:t>e.v.</a:t>
                      </a:r>
                      <a:r>
                        <a:rPr lang="it-IT" sz="1600" dirty="0" smtClean="0"/>
                        <a:t>  </a:t>
                      </a:r>
                    </a:p>
                    <a:p>
                      <a:r>
                        <a:rPr lang="it-IT" sz="1600" dirty="0" smtClean="0"/>
                        <a:t>    se non ARV in </a:t>
                      </a:r>
                      <a:r>
                        <a:rPr lang="it-IT" sz="1600" dirty="0" err="1" smtClean="0"/>
                        <a:t>grav</a:t>
                      </a:r>
                      <a:endParaRPr lang="it-IT" sz="1600" dirty="0" smtClean="0"/>
                    </a:p>
                    <a:p>
                      <a:r>
                        <a:rPr lang="it-IT" sz="1600" dirty="0" smtClean="0"/>
                        <a:t>      o viremia rilevabile</a:t>
                      </a:r>
                    </a:p>
                    <a:p>
                      <a:r>
                        <a:rPr lang="it-IT" sz="1600" dirty="0" smtClean="0"/>
                        <a:t>      o parto vaginale</a:t>
                      </a:r>
                      <a:endParaRPr lang="it-IT" sz="1600" b="1" dirty="0" smtClean="0">
                        <a:solidFill>
                          <a:schemeClr val="tx1"/>
                        </a:solidFill>
                      </a:endParaRPr>
                    </a:p>
                  </a:txBody>
                  <a:tc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hMerge="1">
                  <a:txBody>
                    <a:bodyPr/>
                    <a:lstStyle/>
                    <a:p>
                      <a:endParaRPr lang="it-IT" sz="1600" dirty="0"/>
                    </a:p>
                  </a:txBody>
                  <a:tcPr>
                    <a:gradFill flip="none" rotWithShape="1">
                      <a:gsLst>
                        <a:gs pos="0">
                          <a:schemeClr val="accent4">
                            <a:lumMod val="5000"/>
                            <a:lumOff val="95000"/>
                          </a:schemeClr>
                        </a:gs>
                        <a:gs pos="53000">
                          <a:schemeClr val="accent4">
                            <a:lumMod val="45000"/>
                            <a:lumOff val="55000"/>
                          </a:schemeClr>
                        </a:gs>
                        <a:gs pos="73000">
                          <a:schemeClr val="accent4">
                            <a:lumMod val="45000"/>
                            <a:lumOff val="55000"/>
                          </a:schemeClr>
                        </a:gs>
                        <a:gs pos="100000">
                          <a:schemeClr val="accent4">
                            <a:lumMod val="30000"/>
                            <a:lumOff val="70000"/>
                          </a:schemeClr>
                        </a:gs>
                      </a:gsLst>
                      <a:lin ang="2700000" scaled="1"/>
                      <a:tileRect/>
                    </a:gradFill>
                  </a:tcPr>
                </a:tc>
              </a:tr>
            </a:tbl>
          </a:graphicData>
        </a:graphic>
      </p:graphicFrame>
      <p:sp>
        <p:nvSpPr>
          <p:cNvPr id="23582" name="CasellaDiTesto 5"/>
          <p:cNvSpPr txBox="1">
            <a:spLocks noChangeArrowheads="1"/>
          </p:cNvSpPr>
          <p:nvPr/>
        </p:nvSpPr>
        <p:spPr bwMode="auto">
          <a:xfrm>
            <a:off x="6943725" y="471488"/>
            <a:ext cx="1985963" cy="646112"/>
          </a:xfrm>
          <a:prstGeom prst="rect">
            <a:avLst/>
          </a:prstGeom>
          <a:noFill/>
          <a:ln w="9525">
            <a:noFill/>
            <a:miter lim="800000"/>
            <a:headEnd/>
            <a:tailEnd/>
          </a:ln>
        </p:spPr>
        <p:txBody>
          <a:bodyPr>
            <a:spAutoFit/>
          </a:bodyPr>
          <a:lstStyle/>
          <a:p>
            <a:r>
              <a:rPr lang="it-IT">
                <a:latin typeface="Calibri" pitchFamily="34" charset="0"/>
              </a:rPr>
              <a:t>Profilassi ARV neonato</a:t>
            </a:r>
          </a:p>
        </p:txBody>
      </p:sp>
      <p:sp>
        <p:nvSpPr>
          <p:cNvPr id="23583" name="CasellaDiTesto 6"/>
          <p:cNvSpPr txBox="1">
            <a:spLocks noChangeArrowheads="1"/>
          </p:cNvSpPr>
          <p:nvPr/>
        </p:nvSpPr>
        <p:spPr bwMode="auto">
          <a:xfrm rot="-5400000">
            <a:off x="1639094" y="2659856"/>
            <a:ext cx="3181350" cy="369888"/>
          </a:xfrm>
          <a:prstGeom prst="rect">
            <a:avLst/>
          </a:prstGeom>
          <a:noFill/>
          <a:ln w="9525">
            <a:noFill/>
            <a:miter lim="800000"/>
            <a:headEnd/>
            <a:tailEnd/>
          </a:ln>
        </p:spPr>
        <p:txBody>
          <a:bodyPr wrap="none">
            <a:spAutoFit/>
          </a:bodyPr>
          <a:lstStyle/>
          <a:p>
            <a:r>
              <a:rPr lang="it-IT">
                <a:latin typeface="Calibri" pitchFamily="34" charset="0"/>
              </a:rPr>
              <a:t>Obiettivo viremia non rilevabile </a:t>
            </a:r>
          </a:p>
        </p:txBody>
      </p:sp>
      <p:sp>
        <p:nvSpPr>
          <p:cNvPr id="23584" name="CasellaDiTesto 11"/>
          <p:cNvSpPr txBox="1">
            <a:spLocks noChangeArrowheads="1"/>
          </p:cNvSpPr>
          <p:nvPr/>
        </p:nvSpPr>
        <p:spPr bwMode="auto">
          <a:xfrm>
            <a:off x="6908800" y="1528763"/>
            <a:ext cx="2020888" cy="1477962"/>
          </a:xfrm>
          <a:prstGeom prst="rect">
            <a:avLst/>
          </a:prstGeom>
          <a:noFill/>
          <a:ln w="9525">
            <a:noFill/>
            <a:miter lim="800000"/>
            <a:headEnd/>
            <a:tailEnd/>
          </a:ln>
        </p:spPr>
        <p:txBody>
          <a:bodyPr>
            <a:spAutoFit/>
          </a:bodyPr>
          <a:lstStyle/>
          <a:p>
            <a:r>
              <a:rPr lang="it-IT">
                <a:latin typeface="Calibri" pitchFamily="34" charset="0"/>
              </a:rPr>
              <a:t>AZT entro 6-12 ore</a:t>
            </a:r>
          </a:p>
          <a:p>
            <a:r>
              <a:rPr lang="it-IT">
                <a:latin typeface="Calibri" pitchFamily="34" charset="0"/>
              </a:rPr>
              <a:t> x 6 sett</a:t>
            </a:r>
          </a:p>
          <a:p>
            <a:r>
              <a:rPr lang="it-IT">
                <a:latin typeface="Calibri" pitchFamily="34" charset="0"/>
              </a:rPr>
              <a:t>+ NVP (0, 48, 144h) se madre solo ARV intrapartum</a:t>
            </a:r>
          </a:p>
        </p:txBody>
      </p:sp>
      <p:sp>
        <p:nvSpPr>
          <p:cNvPr id="23585" name="Text Box 36"/>
          <p:cNvSpPr txBox="1">
            <a:spLocks noChangeArrowheads="1"/>
          </p:cNvSpPr>
          <p:nvPr/>
        </p:nvSpPr>
        <p:spPr bwMode="auto">
          <a:xfrm>
            <a:off x="3494088" y="1460500"/>
            <a:ext cx="3717925" cy="4064000"/>
          </a:xfrm>
          <a:prstGeom prst="rect">
            <a:avLst/>
          </a:prstGeom>
          <a:noFill/>
          <a:ln w="9525">
            <a:noFill/>
            <a:miter lim="800000"/>
            <a:headEnd/>
            <a:tailEnd/>
          </a:ln>
        </p:spPr>
        <p:txBody>
          <a:bodyPr>
            <a:spAutoFit/>
          </a:bodyPr>
          <a:lstStyle/>
          <a:p>
            <a:r>
              <a:rPr lang="it-IT" sz="1600" b="1"/>
              <a:t>Criteri del protocollo </a:t>
            </a:r>
          </a:p>
          <a:p>
            <a:r>
              <a:rPr lang="it-IT" sz="1600" b="1"/>
              <a:t>SIGO-HIV parto vaginale</a:t>
            </a:r>
            <a:r>
              <a:rPr lang="it-IT"/>
              <a:t>:</a:t>
            </a:r>
          </a:p>
          <a:p>
            <a:r>
              <a:rPr lang="it-IT" sz="1600" u="sng"/>
              <a:t>Inclusione</a:t>
            </a:r>
            <a:r>
              <a:rPr lang="it-IT" sz="1600"/>
              <a:t>: </a:t>
            </a:r>
          </a:p>
          <a:p>
            <a:pPr>
              <a:buFontTx/>
              <a:buChar char="-"/>
            </a:pPr>
            <a:r>
              <a:rPr lang="it-IT" sz="1600"/>
              <a:t>Età &gt;18</a:t>
            </a:r>
          </a:p>
          <a:p>
            <a:pPr>
              <a:buFontTx/>
              <a:buChar char="-"/>
            </a:pPr>
            <a:r>
              <a:rPr lang="it-IT" sz="1600"/>
              <a:t>gravidanza singola</a:t>
            </a:r>
          </a:p>
          <a:p>
            <a:pPr>
              <a:buFontTx/>
              <a:buChar char="-"/>
            </a:pPr>
            <a:r>
              <a:rPr lang="it-IT" sz="1600"/>
              <a:t>EG 37+0 - 41+4</a:t>
            </a:r>
          </a:p>
          <a:p>
            <a:pPr>
              <a:buFontTx/>
              <a:buChar char="-"/>
            </a:pPr>
            <a:r>
              <a:rPr lang="it-IT" sz="1600"/>
              <a:t>travaglio spontaneo o indotto</a:t>
            </a:r>
          </a:p>
          <a:p>
            <a:pPr>
              <a:buFontTx/>
              <a:buChar char="-"/>
            </a:pPr>
            <a:r>
              <a:rPr lang="it-IT" sz="1600"/>
              <a:t>presentazione di vertice</a:t>
            </a:r>
          </a:p>
          <a:p>
            <a:pPr>
              <a:buFontTx/>
              <a:buChar char="-"/>
            </a:pPr>
            <a:r>
              <a:rPr lang="it-IT" sz="1600"/>
              <a:t>&gt; 20 settimane di cART </a:t>
            </a:r>
          </a:p>
          <a:p>
            <a:pPr>
              <a:buFontTx/>
              <a:buChar char="-"/>
            </a:pPr>
            <a:r>
              <a:rPr lang="it-IT" sz="1600"/>
              <a:t> RNA &lt;50 cp/mL e T CD4+ &gt; 200 	entro 4 sett dal parto.</a:t>
            </a:r>
          </a:p>
          <a:p>
            <a:r>
              <a:rPr lang="it-IT" sz="1600" u="sng"/>
              <a:t>Esclusione</a:t>
            </a:r>
            <a:r>
              <a:rPr lang="it-IT" sz="1600"/>
              <a:t>: </a:t>
            </a:r>
          </a:p>
          <a:p>
            <a:pPr>
              <a:buFontTx/>
              <a:buChar char="•"/>
            </a:pPr>
            <a:r>
              <a:rPr lang="it-IT" sz="1600"/>
              <a:t>pPROM, </a:t>
            </a:r>
          </a:p>
          <a:p>
            <a:pPr>
              <a:buFontTx/>
              <a:buChar char="•"/>
            </a:pPr>
            <a:r>
              <a:rPr lang="it-IT" sz="1600"/>
              <a:t>PROM senza travaglio da &gt;6h, </a:t>
            </a:r>
          </a:p>
          <a:p>
            <a:pPr>
              <a:buFontTx/>
              <a:buChar char="•"/>
            </a:pPr>
            <a:r>
              <a:rPr lang="it-IT" sz="1600"/>
              <a:t>no cART o scarsa compliance</a:t>
            </a:r>
          </a:p>
          <a:p>
            <a:pPr>
              <a:buFontTx/>
              <a:buChar char="•"/>
            </a:pPr>
            <a:r>
              <a:rPr lang="it-IT" sz="1600"/>
              <a:t>coinfezione HCV</a:t>
            </a:r>
            <a:r>
              <a:rPr lang="it-IT"/>
              <a:t>.</a:t>
            </a:r>
          </a:p>
        </p:txBody>
      </p:sp>
      <p:sp>
        <p:nvSpPr>
          <p:cNvPr id="23586" name="Rectangle 37"/>
          <p:cNvSpPr>
            <a:spLocks noChangeArrowheads="1"/>
          </p:cNvSpPr>
          <p:nvPr/>
        </p:nvSpPr>
        <p:spPr bwMode="auto">
          <a:xfrm>
            <a:off x="4479925" y="5697538"/>
            <a:ext cx="3775075" cy="1160462"/>
          </a:xfrm>
          <a:prstGeom prst="rect">
            <a:avLst/>
          </a:prstGeom>
          <a:solidFill>
            <a:srgbClr val="8BBE72"/>
          </a:solidFill>
          <a:ln w="9525">
            <a:noFill/>
            <a:miter lim="800000"/>
            <a:headEnd/>
            <a:tailEnd/>
          </a:ln>
        </p:spPr>
        <p:txBody>
          <a:bodyPr anchor="ctr">
            <a:spAutoFit/>
          </a:bodyPr>
          <a:lstStyle/>
          <a:p>
            <a:r>
              <a:rPr lang="it-IT"/>
              <a:t>82.4% Cesareo elettivo</a:t>
            </a:r>
          </a:p>
          <a:p>
            <a:r>
              <a:rPr lang="it-IT"/>
              <a:t>15.8% Cesareo non elettivo</a:t>
            </a:r>
          </a:p>
          <a:p>
            <a:r>
              <a:rPr lang="it-IT"/>
              <a:t> 1.8% vaginale</a:t>
            </a:r>
          </a:p>
          <a:p>
            <a:pPr algn="r"/>
            <a:r>
              <a:rPr lang="it-IT" sz="1600"/>
              <a:t>Liuzzi et al. HIV Clinical trial 2013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1"/>
          <p:cNvPicPr>
            <a:picLocks noChangeAspect="1"/>
          </p:cNvPicPr>
          <p:nvPr/>
        </p:nvPicPr>
        <p:blipFill>
          <a:blip r:embed="rId2"/>
          <a:srcRect/>
          <a:stretch>
            <a:fillRect/>
          </a:stretch>
        </p:blipFill>
        <p:spPr bwMode="auto">
          <a:xfrm>
            <a:off x="265113" y="774700"/>
            <a:ext cx="11655425" cy="4276725"/>
          </a:xfrm>
          <a:prstGeom prst="rect">
            <a:avLst/>
          </a:prstGeom>
          <a:noFill/>
          <a:ln w="9525">
            <a:noFill/>
            <a:miter lim="800000"/>
            <a:headEnd/>
            <a:tailEnd/>
          </a:ln>
        </p:spPr>
      </p:pic>
      <p:sp>
        <p:nvSpPr>
          <p:cNvPr id="25602" name="CasellaDiTesto 2"/>
          <p:cNvSpPr txBox="1">
            <a:spLocks noChangeArrowheads="1"/>
          </p:cNvSpPr>
          <p:nvPr/>
        </p:nvSpPr>
        <p:spPr bwMode="auto">
          <a:xfrm>
            <a:off x="10112375" y="5468938"/>
            <a:ext cx="1111250" cy="369887"/>
          </a:xfrm>
          <a:prstGeom prst="rect">
            <a:avLst/>
          </a:prstGeom>
          <a:noFill/>
          <a:ln w="9525">
            <a:noFill/>
            <a:miter lim="800000"/>
            <a:headEnd/>
            <a:tailEnd/>
          </a:ln>
        </p:spPr>
        <p:txBody>
          <a:bodyPr wrap="none">
            <a:spAutoFit/>
          </a:bodyPr>
          <a:lstStyle/>
          <a:p>
            <a:r>
              <a:rPr lang="it-IT">
                <a:latin typeface="Calibri" pitchFamily="34" charset="0"/>
              </a:rPr>
              <a:t>COA 2013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ttangolo 1"/>
          <p:cNvSpPr>
            <a:spLocks noChangeArrowheads="1"/>
          </p:cNvSpPr>
          <p:nvPr/>
        </p:nvSpPr>
        <p:spPr bwMode="auto">
          <a:xfrm>
            <a:off x="125413" y="6575425"/>
            <a:ext cx="6096000" cy="368300"/>
          </a:xfrm>
          <a:prstGeom prst="rect">
            <a:avLst/>
          </a:prstGeom>
          <a:noFill/>
          <a:ln w="9525">
            <a:noFill/>
            <a:miter lim="800000"/>
            <a:headEnd/>
            <a:tailEnd/>
          </a:ln>
        </p:spPr>
        <p:txBody>
          <a:bodyPr>
            <a:spAutoFit/>
          </a:bodyPr>
          <a:lstStyle/>
          <a:p>
            <a:r>
              <a:rPr lang="it-IT">
                <a:latin typeface="Calibri" pitchFamily="34" charset="0"/>
              </a:rPr>
              <a:t>UPTODATE HBV pregnancy</a:t>
            </a:r>
          </a:p>
        </p:txBody>
      </p:sp>
      <p:sp>
        <p:nvSpPr>
          <p:cNvPr id="3" name="Rettangolo 2"/>
          <p:cNvSpPr/>
          <p:nvPr/>
        </p:nvSpPr>
        <p:spPr>
          <a:xfrm>
            <a:off x="111125" y="1154113"/>
            <a:ext cx="1438275" cy="15589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Epatite acuta</a:t>
            </a:r>
          </a:p>
        </p:txBody>
      </p:sp>
      <p:sp>
        <p:nvSpPr>
          <p:cNvPr id="4" name="Rettangolo 3"/>
          <p:cNvSpPr/>
          <p:nvPr/>
        </p:nvSpPr>
        <p:spPr>
          <a:xfrm>
            <a:off x="111125" y="2713038"/>
            <a:ext cx="1438275" cy="169386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Epatite cronica</a:t>
            </a:r>
          </a:p>
        </p:txBody>
      </p:sp>
      <p:sp>
        <p:nvSpPr>
          <p:cNvPr id="5" name="Rettangolo 4"/>
          <p:cNvSpPr/>
          <p:nvPr/>
        </p:nvSpPr>
        <p:spPr>
          <a:xfrm>
            <a:off x="111125" y="4406900"/>
            <a:ext cx="1438275" cy="20383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Cirrosi</a:t>
            </a:r>
          </a:p>
        </p:txBody>
      </p:sp>
      <p:sp>
        <p:nvSpPr>
          <p:cNvPr id="8" name="Rettangolo 7"/>
          <p:cNvSpPr/>
          <p:nvPr/>
        </p:nvSpPr>
        <p:spPr>
          <a:xfrm>
            <a:off x="1549400" y="4406900"/>
            <a:ext cx="1439863" cy="2038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Rettangolo 8"/>
          <p:cNvSpPr/>
          <p:nvPr/>
        </p:nvSpPr>
        <p:spPr>
          <a:xfrm>
            <a:off x="1549400" y="1154113"/>
            <a:ext cx="1439863" cy="155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1549400" y="2713038"/>
            <a:ext cx="1439863" cy="1693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6632" name="CasellaDiTesto 10"/>
          <p:cNvSpPr txBox="1">
            <a:spLocks noChangeArrowheads="1"/>
          </p:cNvSpPr>
          <p:nvPr/>
        </p:nvSpPr>
        <p:spPr bwMode="auto">
          <a:xfrm>
            <a:off x="1616075" y="1643063"/>
            <a:ext cx="1306513" cy="646112"/>
          </a:xfrm>
          <a:prstGeom prst="rect">
            <a:avLst/>
          </a:prstGeom>
          <a:noFill/>
          <a:ln w="9525">
            <a:noFill/>
            <a:miter lim="800000"/>
            <a:headEnd/>
            <a:tailEnd/>
          </a:ln>
        </p:spPr>
        <p:txBody>
          <a:bodyPr wrap="none">
            <a:spAutoFit/>
          </a:bodyPr>
          <a:lstStyle/>
          <a:p>
            <a:r>
              <a:rPr lang="it-IT">
                <a:latin typeface="Calibri" pitchFamily="34" charset="0"/>
              </a:rPr>
              <a:t>LBW</a:t>
            </a:r>
          </a:p>
          <a:p>
            <a:r>
              <a:rPr lang="it-IT">
                <a:latin typeface="Calibri" pitchFamily="34" charset="0"/>
              </a:rPr>
              <a:t>Prematurità</a:t>
            </a:r>
          </a:p>
        </p:txBody>
      </p:sp>
      <p:sp>
        <p:nvSpPr>
          <p:cNvPr id="26633" name="CasellaDiTesto 11"/>
          <p:cNvSpPr txBox="1">
            <a:spLocks noChangeArrowheads="1"/>
          </p:cNvSpPr>
          <p:nvPr/>
        </p:nvSpPr>
        <p:spPr bwMode="auto">
          <a:xfrm>
            <a:off x="1625600" y="2832100"/>
            <a:ext cx="1296988" cy="1477963"/>
          </a:xfrm>
          <a:prstGeom prst="rect">
            <a:avLst/>
          </a:prstGeom>
          <a:noFill/>
          <a:ln w="9525">
            <a:noFill/>
            <a:miter lim="800000"/>
            <a:headEnd/>
            <a:tailEnd/>
          </a:ln>
        </p:spPr>
        <p:txBody>
          <a:bodyPr>
            <a:spAutoFit/>
          </a:bodyPr>
          <a:lstStyle/>
          <a:p>
            <a:r>
              <a:rPr lang="it-IT">
                <a:latin typeface="Calibri" pitchFamily="34" charset="0"/>
              </a:rPr>
              <a:t>Diabete gestaz.</a:t>
            </a:r>
          </a:p>
          <a:p>
            <a:r>
              <a:rPr lang="it-IT">
                <a:latin typeface="Calibri" pitchFamily="34" charset="0"/>
              </a:rPr>
              <a:t>Prematurità</a:t>
            </a:r>
          </a:p>
          <a:p>
            <a:r>
              <a:rPr lang="it-IT">
                <a:latin typeface="Calibri" pitchFamily="34" charset="0"/>
              </a:rPr>
              <a:t>Emorragie antepartum</a:t>
            </a:r>
          </a:p>
        </p:txBody>
      </p:sp>
      <p:sp>
        <p:nvSpPr>
          <p:cNvPr id="26634" name="CasellaDiTesto 12"/>
          <p:cNvSpPr txBox="1">
            <a:spLocks noChangeArrowheads="1"/>
          </p:cNvSpPr>
          <p:nvPr/>
        </p:nvSpPr>
        <p:spPr bwMode="auto">
          <a:xfrm>
            <a:off x="1625600" y="4706938"/>
            <a:ext cx="1296988" cy="1477962"/>
          </a:xfrm>
          <a:prstGeom prst="rect">
            <a:avLst/>
          </a:prstGeom>
          <a:noFill/>
          <a:ln w="9525">
            <a:noFill/>
            <a:miter lim="800000"/>
            <a:headEnd/>
            <a:tailEnd/>
          </a:ln>
        </p:spPr>
        <p:txBody>
          <a:bodyPr>
            <a:spAutoFit/>
          </a:bodyPr>
          <a:lstStyle/>
          <a:p>
            <a:r>
              <a:rPr lang="it-IT">
                <a:latin typeface="Calibri" pitchFamily="34" charset="0"/>
              </a:rPr>
              <a:t>Rottura varici</a:t>
            </a:r>
          </a:p>
          <a:p>
            <a:r>
              <a:rPr lang="it-IT">
                <a:latin typeface="Calibri" pitchFamily="34" charset="0"/>
              </a:rPr>
              <a:t>o aneurismi splenici</a:t>
            </a:r>
          </a:p>
          <a:p>
            <a:r>
              <a:rPr lang="it-IT">
                <a:latin typeface="Calibri" pitchFamily="34" charset="0"/>
              </a:rPr>
              <a:t>Scompenso</a:t>
            </a:r>
          </a:p>
        </p:txBody>
      </p:sp>
      <p:graphicFrame>
        <p:nvGraphicFramePr>
          <p:cNvPr id="14" name="Tabella 13"/>
          <p:cNvGraphicFramePr>
            <a:graphicFrameLocks noGrp="1"/>
          </p:cNvGraphicFramePr>
          <p:nvPr/>
        </p:nvGraphicFramePr>
        <p:xfrm>
          <a:off x="3846513" y="2978150"/>
          <a:ext cx="4338820" cy="1996440"/>
        </p:xfrm>
        <a:graphic>
          <a:graphicData uri="http://schemas.openxmlformats.org/drawingml/2006/table">
            <a:tbl>
              <a:tblPr firstRow="1" bandRow="1">
                <a:tableStyleId>{00A15C55-8517-42AA-B614-E9B94910E393}</a:tableStyleId>
              </a:tblPr>
              <a:tblGrid>
                <a:gridCol w="2390098"/>
                <a:gridCol w="1948722"/>
              </a:tblGrid>
              <a:tr h="370840">
                <a:tc>
                  <a:txBody>
                    <a:bodyPr/>
                    <a:lstStyle/>
                    <a:p>
                      <a:endParaRPr lang="it-IT" dirty="0"/>
                    </a:p>
                  </a:txBody>
                  <a:tcPr/>
                </a:tc>
                <a:tc>
                  <a:txBody>
                    <a:bodyPr/>
                    <a:lstStyle/>
                    <a:p>
                      <a:r>
                        <a:rPr lang="it-IT" dirty="0" smtClean="0"/>
                        <a:t>Infezione congenita cronica</a:t>
                      </a:r>
                      <a:endParaRPr lang="it-IT" baseline="0" dirty="0" smtClean="0"/>
                    </a:p>
                    <a:p>
                      <a:r>
                        <a:rPr lang="it-IT" sz="1600" baseline="0" dirty="0" smtClean="0"/>
                        <a:t>(</a:t>
                      </a:r>
                      <a:r>
                        <a:rPr lang="it-IT" sz="1600" baseline="0" dirty="0" err="1" smtClean="0"/>
                        <a:t>HBsAg</a:t>
                      </a:r>
                      <a:r>
                        <a:rPr lang="it-IT" sz="1600" baseline="0" dirty="0" smtClean="0"/>
                        <a:t> </a:t>
                      </a:r>
                      <a:r>
                        <a:rPr lang="it-IT" sz="1600" baseline="0" dirty="0" err="1" smtClean="0"/>
                        <a:t>pos</a:t>
                      </a:r>
                      <a:r>
                        <a:rPr lang="it-IT" sz="1600" baseline="0" dirty="0" smtClean="0"/>
                        <a:t> a 6 mesi)</a:t>
                      </a:r>
                      <a:endParaRPr lang="it-IT" sz="1600" dirty="0"/>
                    </a:p>
                  </a:txBody>
                  <a:tcPr/>
                </a:tc>
              </a:tr>
              <a:tr h="370840">
                <a:tc>
                  <a:txBody>
                    <a:bodyPr/>
                    <a:lstStyle/>
                    <a:p>
                      <a:r>
                        <a:rPr lang="it-IT" dirty="0" err="1" smtClean="0"/>
                        <a:t>HBeAg</a:t>
                      </a:r>
                      <a:r>
                        <a:rPr lang="it-IT" baseline="0" dirty="0" smtClean="0"/>
                        <a:t> </a:t>
                      </a:r>
                      <a:r>
                        <a:rPr lang="it-IT" baseline="0" dirty="0" err="1" smtClean="0"/>
                        <a:t>pos</a:t>
                      </a:r>
                      <a:endParaRPr lang="it-IT" dirty="0"/>
                    </a:p>
                  </a:txBody>
                  <a:tcPr/>
                </a:tc>
                <a:tc>
                  <a:txBody>
                    <a:bodyPr/>
                    <a:lstStyle/>
                    <a:p>
                      <a:r>
                        <a:rPr lang="it-IT" dirty="0" smtClean="0"/>
                        <a:t>70-90%</a:t>
                      </a:r>
                      <a:endParaRPr lang="it-IT" dirty="0"/>
                    </a:p>
                  </a:txBody>
                  <a:tcPr/>
                </a:tc>
              </a:tr>
              <a:tr h="370840">
                <a:tc>
                  <a:txBody>
                    <a:bodyPr/>
                    <a:lstStyle/>
                    <a:p>
                      <a:r>
                        <a:rPr lang="it-IT" dirty="0" err="1" smtClean="0"/>
                        <a:t>HBeAg</a:t>
                      </a:r>
                      <a:r>
                        <a:rPr lang="it-IT" dirty="0" smtClean="0"/>
                        <a:t> </a:t>
                      </a:r>
                      <a:r>
                        <a:rPr lang="it-IT" dirty="0" err="1" smtClean="0"/>
                        <a:t>neg</a:t>
                      </a:r>
                      <a:r>
                        <a:rPr lang="it-IT" dirty="0" smtClean="0"/>
                        <a:t>/</a:t>
                      </a:r>
                      <a:r>
                        <a:rPr lang="it-IT" dirty="0" err="1" smtClean="0"/>
                        <a:t>HbeAb</a:t>
                      </a:r>
                      <a:r>
                        <a:rPr lang="it-IT" dirty="0" smtClean="0"/>
                        <a:t> </a:t>
                      </a:r>
                      <a:r>
                        <a:rPr lang="it-IT" dirty="0" err="1" smtClean="0"/>
                        <a:t>neg</a:t>
                      </a:r>
                      <a:endParaRPr lang="it-IT" dirty="0"/>
                    </a:p>
                  </a:txBody>
                  <a:tcPr/>
                </a:tc>
                <a:tc>
                  <a:txBody>
                    <a:bodyPr/>
                    <a:lstStyle/>
                    <a:p>
                      <a:r>
                        <a:rPr lang="it-IT" dirty="0" smtClean="0"/>
                        <a:t>25%</a:t>
                      </a:r>
                      <a:endParaRPr lang="it-IT" dirty="0"/>
                    </a:p>
                  </a:txBody>
                  <a:tcPr/>
                </a:tc>
              </a:tr>
              <a:tr h="370840">
                <a:tc>
                  <a:txBody>
                    <a:bodyPr/>
                    <a:lstStyle/>
                    <a:p>
                      <a:r>
                        <a:rPr lang="it-IT" dirty="0" err="1" smtClean="0"/>
                        <a:t>HBeAg</a:t>
                      </a:r>
                      <a:r>
                        <a:rPr lang="it-IT" dirty="0" smtClean="0"/>
                        <a:t> </a:t>
                      </a:r>
                      <a:r>
                        <a:rPr lang="it-IT" dirty="0" err="1" smtClean="0"/>
                        <a:t>neg</a:t>
                      </a:r>
                      <a:r>
                        <a:rPr lang="it-IT" dirty="0" smtClean="0"/>
                        <a:t>/</a:t>
                      </a:r>
                      <a:r>
                        <a:rPr lang="it-IT" dirty="0" err="1" smtClean="0"/>
                        <a:t>HBeAb</a:t>
                      </a:r>
                      <a:r>
                        <a:rPr lang="it-IT" baseline="0" dirty="0" smtClean="0"/>
                        <a:t> </a:t>
                      </a:r>
                      <a:r>
                        <a:rPr lang="it-IT" baseline="0" dirty="0" err="1" smtClean="0"/>
                        <a:t>pos</a:t>
                      </a:r>
                      <a:endParaRPr lang="it-IT" dirty="0"/>
                    </a:p>
                  </a:txBody>
                  <a:tcPr/>
                </a:tc>
                <a:tc>
                  <a:txBody>
                    <a:bodyPr/>
                    <a:lstStyle/>
                    <a:p>
                      <a:r>
                        <a:rPr lang="it-IT" dirty="0" smtClean="0"/>
                        <a:t>12%</a:t>
                      </a:r>
                      <a:endParaRPr lang="it-IT" dirty="0"/>
                    </a:p>
                  </a:txBody>
                  <a:tcPr/>
                </a:tc>
              </a:tr>
            </a:tbl>
          </a:graphicData>
        </a:graphic>
      </p:graphicFrame>
      <p:sp>
        <p:nvSpPr>
          <p:cNvPr id="26652" name="CasellaDiTesto 14"/>
          <p:cNvSpPr txBox="1">
            <a:spLocks noChangeArrowheads="1"/>
          </p:cNvSpPr>
          <p:nvPr/>
        </p:nvSpPr>
        <p:spPr bwMode="auto">
          <a:xfrm>
            <a:off x="8359775" y="2936875"/>
            <a:ext cx="3587750" cy="1754188"/>
          </a:xfrm>
          <a:prstGeom prst="rect">
            <a:avLst/>
          </a:prstGeom>
          <a:noFill/>
          <a:ln w="9525">
            <a:noFill/>
            <a:miter lim="800000"/>
            <a:headEnd/>
            <a:tailEnd/>
          </a:ln>
        </p:spPr>
        <p:txBody>
          <a:bodyPr>
            <a:spAutoFit/>
          </a:bodyPr>
          <a:lstStyle/>
          <a:p>
            <a:r>
              <a:rPr lang="it-IT" dirty="0">
                <a:latin typeface="Calibri" pitchFamily="34" charset="0"/>
              </a:rPr>
              <a:t>Immunizzazione attiva e passiva del neonato entro 24 ore dal parto.</a:t>
            </a:r>
          </a:p>
          <a:p>
            <a:endParaRPr lang="it-IT" dirty="0">
              <a:latin typeface="Calibri" pitchFamily="34" charset="0"/>
            </a:endParaRPr>
          </a:p>
          <a:p>
            <a:r>
              <a:rPr lang="it-IT" dirty="0">
                <a:latin typeface="Calibri" pitchFamily="34" charset="0"/>
              </a:rPr>
              <a:t>Tasso di fallimento 3-13% medio</a:t>
            </a:r>
          </a:p>
          <a:p>
            <a:endParaRPr lang="it-IT" dirty="0">
              <a:latin typeface="Calibri" pitchFamily="34" charset="0"/>
            </a:endParaRPr>
          </a:p>
          <a:p>
            <a:r>
              <a:rPr lang="it-IT" dirty="0">
                <a:latin typeface="Calibri" pitchFamily="34" charset="0"/>
              </a:rPr>
              <a:t>Se viremia </a:t>
            </a:r>
            <a:r>
              <a:rPr lang="it-IT" dirty="0" err="1">
                <a:latin typeface="Calibri" pitchFamily="34" charset="0"/>
              </a:rPr>
              <a:t>mat</a:t>
            </a:r>
            <a:r>
              <a:rPr lang="it-IT" dirty="0">
                <a:latin typeface="Calibri" pitchFamily="34" charset="0"/>
              </a:rPr>
              <a:t>. &gt;10</a:t>
            </a:r>
            <a:r>
              <a:rPr lang="it-IT" baseline="30000" dirty="0">
                <a:latin typeface="Calibri" pitchFamily="34" charset="0"/>
              </a:rPr>
              <a:t>5</a:t>
            </a:r>
            <a:r>
              <a:rPr lang="it-IT" dirty="0">
                <a:latin typeface="Calibri" pitchFamily="34" charset="0"/>
              </a:rPr>
              <a:t> </a:t>
            </a:r>
            <a:r>
              <a:rPr lang="it-IT" dirty="0" smtClean="0">
                <a:latin typeface="Calibri" pitchFamily="34" charset="0"/>
              </a:rPr>
              <a:t>: </a:t>
            </a:r>
            <a:r>
              <a:rPr lang="it-IT" dirty="0">
                <a:latin typeface="Calibri" pitchFamily="34" charset="0"/>
              </a:rPr>
              <a:t>&gt;25%</a:t>
            </a:r>
          </a:p>
        </p:txBody>
      </p:sp>
      <p:sp>
        <p:nvSpPr>
          <p:cNvPr id="26653" name="CasellaDiTesto 15"/>
          <p:cNvSpPr txBox="1">
            <a:spLocks noChangeArrowheads="1"/>
          </p:cNvSpPr>
          <p:nvPr/>
        </p:nvSpPr>
        <p:spPr bwMode="auto">
          <a:xfrm>
            <a:off x="6829425" y="5129213"/>
            <a:ext cx="4860925" cy="1754187"/>
          </a:xfrm>
          <a:prstGeom prst="rect">
            <a:avLst/>
          </a:prstGeom>
          <a:noFill/>
          <a:ln w="9525">
            <a:noFill/>
            <a:miter lim="800000"/>
            <a:headEnd/>
            <a:tailEnd/>
          </a:ln>
        </p:spPr>
        <p:txBody>
          <a:bodyPr>
            <a:spAutoFit/>
          </a:bodyPr>
          <a:lstStyle/>
          <a:p>
            <a:r>
              <a:rPr lang="it-IT">
                <a:latin typeface="Calibri" pitchFamily="34" charset="0"/>
              </a:rPr>
              <a:t>HBV DNA a 26-28 sett.</a:t>
            </a:r>
          </a:p>
          <a:p>
            <a:r>
              <a:rPr lang="it-IT">
                <a:latin typeface="Calibri" pitchFamily="34" charset="0"/>
              </a:rPr>
              <a:t>Se &gt; 10</a:t>
            </a:r>
            <a:r>
              <a:rPr lang="it-IT" baseline="30000">
                <a:latin typeface="Calibri" pitchFamily="34" charset="0"/>
              </a:rPr>
              <a:t>6</a:t>
            </a:r>
            <a:r>
              <a:rPr lang="it-IT">
                <a:latin typeface="Calibri" pitchFamily="34" charset="0"/>
              </a:rPr>
              <a:t> considerare profilassi da 28-30 sett fino a 4 sett dopo parto (se non malattia attiva)</a:t>
            </a:r>
          </a:p>
          <a:p>
            <a:endParaRPr lang="it-IT">
              <a:latin typeface="Calibri" pitchFamily="34" charset="0"/>
            </a:endParaRPr>
          </a:p>
          <a:p>
            <a:r>
              <a:rPr lang="it-IT">
                <a:latin typeface="Calibri" pitchFamily="34" charset="0"/>
              </a:rPr>
              <a:t>Cesareo? Non evidenze</a:t>
            </a:r>
          </a:p>
          <a:p>
            <a:r>
              <a:rPr lang="it-IT">
                <a:latin typeface="Calibri" pitchFamily="34" charset="0"/>
              </a:rPr>
              <a:t>Allattamento</a:t>
            </a:r>
          </a:p>
        </p:txBody>
      </p:sp>
      <p:sp>
        <p:nvSpPr>
          <p:cNvPr id="26654" name="CasellaDiTesto 16"/>
          <p:cNvSpPr txBox="1">
            <a:spLocks noChangeArrowheads="1"/>
          </p:cNvSpPr>
          <p:nvPr/>
        </p:nvSpPr>
        <p:spPr bwMode="auto">
          <a:xfrm>
            <a:off x="1625600" y="-34925"/>
            <a:ext cx="5273675" cy="646113"/>
          </a:xfrm>
          <a:prstGeom prst="rect">
            <a:avLst/>
          </a:prstGeom>
          <a:noFill/>
          <a:ln w="9525">
            <a:noFill/>
            <a:miter lim="800000"/>
            <a:headEnd/>
            <a:tailEnd/>
          </a:ln>
        </p:spPr>
        <p:txBody>
          <a:bodyPr wrap="none">
            <a:spAutoFit/>
          </a:bodyPr>
          <a:lstStyle/>
          <a:p>
            <a:r>
              <a:rPr lang="it-IT">
                <a:latin typeface="Calibri" pitchFamily="34" charset="0"/>
              </a:rPr>
              <a:t>HBsAg + : &lt;1% in nati in Italia (eccezionale in &lt;30 anni)</a:t>
            </a:r>
          </a:p>
          <a:p>
            <a:r>
              <a:rPr lang="it-IT">
                <a:latin typeface="Calibri" pitchFamily="34" charset="0"/>
              </a:rPr>
              <a:t>	6-8% in nate all’estero</a:t>
            </a:r>
          </a:p>
        </p:txBody>
      </p:sp>
      <p:pic>
        <p:nvPicPr>
          <p:cNvPr id="26655" name="Picture 6" descr="http://boettcher.bio.ed.ac.uk/gallery/hbv.gif"/>
          <p:cNvPicPr>
            <a:picLocks noChangeAspect="1" noChangeArrowheads="1"/>
          </p:cNvPicPr>
          <p:nvPr/>
        </p:nvPicPr>
        <p:blipFill>
          <a:blip r:embed="rId2"/>
          <a:srcRect/>
          <a:stretch>
            <a:fillRect/>
          </a:stretch>
        </p:blipFill>
        <p:spPr bwMode="auto">
          <a:xfrm>
            <a:off x="0" y="50800"/>
            <a:ext cx="977900" cy="976313"/>
          </a:xfrm>
          <a:prstGeom prst="rect">
            <a:avLst/>
          </a:prstGeom>
          <a:noFill/>
          <a:ln w="9525">
            <a:noFill/>
            <a:miter lim="800000"/>
            <a:headEnd/>
            <a:tailEnd/>
          </a:ln>
        </p:spPr>
      </p:pic>
      <p:sp>
        <p:nvSpPr>
          <p:cNvPr id="26656" name="CasellaDiTesto 18"/>
          <p:cNvSpPr txBox="1">
            <a:spLocks noChangeArrowheads="1"/>
          </p:cNvSpPr>
          <p:nvPr/>
        </p:nvSpPr>
        <p:spPr bwMode="auto">
          <a:xfrm>
            <a:off x="973138" y="320675"/>
            <a:ext cx="592137" cy="369888"/>
          </a:xfrm>
          <a:prstGeom prst="rect">
            <a:avLst/>
          </a:prstGeom>
          <a:noFill/>
          <a:ln w="9525">
            <a:noFill/>
            <a:miter lim="800000"/>
            <a:headEnd/>
            <a:tailEnd/>
          </a:ln>
        </p:spPr>
        <p:txBody>
          <a:bodyPr wrap="none">
            <a:spAutoFit/>
          </a:bodyPr>
          <a:lstStyle/>
          <a:p>
            <a:r>
              <a:rPr lang="it-IT" b="1">
                <a:latin typeface="Calibri" pitchFamily="34" charset="0"/>
              </a:rPr>
              <a:t>HBV</a:t>
            </a:r>
          </a:p>
        </p:txBody>
      </p:sp>
      <p:sp>
        <p:nvSpPr>
          <p:cNvPr id="26657" name="CasellaDiTesto 19"/>
          <p:cNvSpPr txBox="1">
            <a:spLocks noChangeArrowheads="1"/>
          </p:cNvSpPr>
          <p:nvPr/>
        </p:nvSpPr>
        <p:spPr bwMode="auto">
          <a:xfrm>
            <a:off x="3665538" y="6488113"/>
            <a:ext cx="2728912" cy="369887"/>
          </a:xfrm>
          <a:prstGeom prst="rect">
            <a:avLst/>
          </a:prstGeom>
          <a:noFill/>
          <a:ln w="9525">
            <a:noFill/>
            <a:miter lim="800000"/>
            <a:headEnd/>
            <a:tailEnd/>
          </a:ln>
        </p:spPr>
        <p:txBody>
          <a:bodyPr wrap="none">
            <a:spAutoFit/>
          </a:bodyPr>
          <a:lstStyle/>
          <a:p>
            <a:r>
              <a:rPr lang="it-IT">
                <a:latin typeface="Calibri" pitchFamily="34" charset="0"/>
              </a:rPr>
              <a:t>Borgia. W J Gastroent 2012</a:t>
            </a:r>
          </a:p>
        </p:txBody>
      </p:sp>
      <p:pic>
        <p:nvPicPr>
          <p:cNvPr id="26658" name="Immagine 5"/>
          <p:cNvPicPr>
            <a:picLocks noChangeAspect="1"/>
          </p:cNvPicPr>
          <p:nvPr/>
        </p:nvPicPr>
        <p:blipFill>
          <a:blip r:embed="rId3"/>
          <a:srcRect/>
          <a:stretch>
            <a:fillRect/>
          </a:stretch>
        </p:blipFill>
        <p:spPr bwMode="auto">
          <a:xfrm>
            <a:off x="3081338" y="611188"/>
            <a:ext cx="3619500" cy="2246312"/>
          </a:xfrm>
          <a:prstGeom prst="rect">
            <a:avLst/>
          </a:prstGeom>
          <a:noFill/>
          <a:ln w="9525">
            <a:noFill/>
            <a:miter lim="800000"/>
            <a:headEnd/>
            <a:tailEnd/>
          </a:ln>
        </p:spPr>
      </p:pic>
      <p:pic>
        <p:nvPicPr>
          <p:cNvPr id="26659" name="Immagine 6"/>
          <p:cNvPicPr>
            <a:picLocks noChangeAspect="1"/>
          </p:cNvPicPr>
          <p:nvPr/>
        </p:nvPicPr>
        <p:blipFill>
          <a:blip r:embed="rId4"/>
          <a:srcRect/>
          <a:stretch>
            <a:fillRect/>
          </a:stretch>
        </p:blipFill>
        <p:spPr bwMode="auto">
          <a:xfrm>
            <a:off x="6792913" y="-34925"/>
            <a:ext cx="5051425" cy="289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2112</TotalTime>
  <Words>1699</Words>
  <Application>Microsoft Office PowerPoint</Application>
  <PresentationFormat>Widescreen</PresentationFormat>
  <Paragraphs>411</Paragraphs>
  <Slides>27</Slides>
  <Notes>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Calibri</vt:lpstr>
      <vt:lpstr>Calibri Light</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lina tomasoni</dc:creator>
  <cp:lastModifiedBy>lina tomasoni</cp:lastModifiedBy>
  <cp:revision>85</cp:revision>
  <dcterms:created xsi:type="dcterms:W3CDTF">2014-04-16T12:41:52Z</dcterms:created>
  <dcterms:modified xsi:type="dcterms:W3CDTF">2014-05-09T20:10:50Z</dcterms:modified>
</cp:coreProperties>
</file>