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A0DC-B4FA-4847-9207-0C45E8E4740C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53457-791B-468D-AC05-EB8187E1F0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1511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A0DC-B4FA-4847-9207-0C45E8E4740C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53457-791B-468D-AC05-EB8187E1F0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9930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A0DC-B4FA-4847-9207-0C45E8E4740C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53457-791B-468D-AC05-EB8187E1F0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452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A0DC-B4FA-4847-9207-0C45E8E4740C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53457-791B-468D-AC05-EB8187E1F0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6666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A0DC-B4FA-4847-9207-0C45E8E4740C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53457-791B-468D-AC05-EB8187E1F0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2040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A0DC-B4FA-4847-9207-0C45E8E4740C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53457-791B-468D-AC05-EB8187E1F0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1133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A0DC-B4FA-4847-9207-0C45E8E4740C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53457-791B-468D-AC05-EB8187E1F0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6853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A0DC-B4FA-4847-9207-0C45E8E4740C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53457-791B-468D-AC05-EB8187E1F0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5368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A0DC-B4FA-4847-9207-0C45E8E4740C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53457-791B-468D-AC05-EB8187E1F0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139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A0DC-B4FA-4847-9207-0C45E8E4740C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53457-791B-468D-AC05-EB8187E1F0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7216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A0DC-B4FA-4847-9207-0C45E8E4740C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53457-791B-468D-AC05-EB8187E1F0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3691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AA0DC-B4FA-4847-9207-0C45E8E4740C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53457-791B-468D-AC05-EB8187E1F0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4483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953"/>
            <a:ext cx="9144000" cy="488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71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2904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La parola al Medico di Medicina Nucleare...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717452" y="5140162"/>
            <a:ext cx="79834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Prof. Raffaele Giubbini – Dr</a:t>
            </a:r>
            <a:r>
              <a:rPr lang="it-IT" sz="3200" i="1" dirty="0" smtClean="0">
                <a:solidFill>
                  <a:srgbClr val="003300"/>
                </a:solidFill>
              </a:rPr>
              <a:t>. </a:t>
            </a:r>
            <a:r>
              <a:rPr lang="it-IT" sz="3200" i="1" dirty="0" err="1" smtClean="0">
                <a:solidFill>
                  <a:srgbClr val="003300"/>
                </a:solidFill>
              </a:rPr>
              <a:t>Ahmad</a:t>
            </a:r>
            <a:r>
              <a:rPr lang="it-IT" sz="3200" i="1" dirty="0" smtClean="0">
                <a:solidFill>
                  <a:srgbClr val="003300"/>
                </a:solidFill>
              </a:rPr>
              <a:t> Al </a:t>
            </a:r>
            <a:r>
              <a:rPr lang="it-IT" sz="3200" i="1" dirty="0" err="1" smtClean="0">
                <a:solidFill>
                  <a:srgbClr val="003300"/>
                </a:solidFill>
              </a:rPr>
              <a:t>Khraisheh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58668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5220"/>
          </a:xfr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it-IT" sz="54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II SESSIONE: TORACE</a:t>
            </a:r>
            <a:endParaRPr lang="it-IT" sz="54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87802" y="1269858"/>
            <a:ext cx="8218220" cy="830997"/>
          </a:xfrm>
          <a:prstGeom prst="rect">
            <a:avLst/>
          </a:prstGeom>
          <a:solidFill>
            <a:srgbClr val="FFFFFF">
              <a:alpha val="51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>
                <a:solidFill>
                  <a:srgbClr val="00CCFF"/>
                </a:solidFill>
                <a:latin typeface="Arial Narrow"/>
                <a:cs typeface="Arial Narrow"/>
              </a:rPr>
              <a:t>2</a:t>
            </a:r>
            <a:r>
              <a:rPr lang="it-IT" sz="48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° MODULO: DISPNEA</a:t>
            </a:r>
            <a:endParaRPr lang="it-IT" sz="48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5416" y="2475914"/>
            <a:ext cx="7090116" cy="3713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1448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rgbClr val="D9D9D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CASO CLINICO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360566"/>
            <a:ext cx="9143999" cy="8931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4800" b="1" dirty="0" smtClean="0">
                <a:latin typeface="Arial Narrow"/>
                <a:cs typeface="Arial Narrow"/>
              </a:rPr>
              <a:t>DISPNEA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2622586" y="5150227"/>
            <a:ext cx="45380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Battagliola – Dr.ssa </a:t>
            </a:r>
            <a:r>
              <a:rPr lang="it-IT" sz="3200" i="1" dirty="0" err="1" smtClean="0">
                <a:latin typeface="Arial Narrow"/>
                <a:cs typeface="Arial Narrow"/>
              </a:rPr>
              <a:t>Boles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01044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GIOVANNA 37 aa</a:t>
            </a:r>
            <a:endParaRPr lang="it-IT" b="1" dirty="0"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7602" y="2475914"/>
            <a:ext cx="8722025" cy="1840005"/>
          </a:xfrm>
          <a:ln>
            <a:solidFill>
              <a:schemeClr val="tx2"/>
            </a:solidFill>
          </a:ln>
        </p:spPr>
        <p:txBody>
          <a:bodyPr anchor="ctr">
            <a:noAutofit/>
          </a:bodyPr>
          <a:lstStyle/>
          <a:p>
            <a:r>
              <a:rPr lang="it-IT" sz="28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IMA 6 MESI FA TRATTATO CON STENT SU DA: </a:t>
            </a:r>
            <a:r>
              <a:rPr lang="it-IT" sz="28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da</a:t>
            </a:r>
            <a:r>
              <a:rPr lang="it-IT" sz="28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allora poco attenta alla propria salute, non segue il follow-up da 3 mesi e non si è mai recata dal proprio MMG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2951772" y="1684923"/>
            <a:ext cx="2647071" cy="79099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wordArtVert" wrap="square" rtlCol="0" anchor="ctr">
            <a:spAutoFit/>
          </a:bodyPr>
          <a:lstStyle/>
          <a:p>
            <a:r>
              <a:rPr lang="it-IT" sz="48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APR</a:t>
            </a:r>
            <a:endParaRPr lang="it-IT" sz="48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67602" y="5205046"/>
            <a:ext cx="8722025" cy="1200329"/>
          </a:xfrm>
          <a:prstGeom prst="rect">
            <a:avLst/>
          </a:prstGeom>
          <a:ln w="3175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it-IT" sz="36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NELLE ULTIME SETTIMANE  DISPNEA PER SFORZI </a:t>
            </a:r>
            <a:r>
              <a:rPr lang="it-IT" sz="36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DI</a:t>
            </a:r>
            <a:r>
              <a:rPr lang="it-IT" sz="36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SEMPRE MINORE ENTITA’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3019764" y="4414055"/>
            <a:ext cx="2647071" cy="79099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wordArtVert" wrap="square" rtlCol="0" anchor="ctr">
            <a:spAutoFit/>
          </a:bodyPr>
          <a:lstStyle/>
          <a:p>
            <a:r>
              <a:rPr lang="it-IT" sz="48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APP</a:t>
            </a:r>
            <a:endParaRPr lang="it-IT" sz="48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14009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S</a:t>
            </a:r>
            <a:r>
              <a:rPr lang="it-IT" sz="5400" dirty="0" smtClean="0">
                <a:solidFill>
                  <a:schemeClr val="tx2"/>
                </a:solidFill>
                <a:latin typeface="Arial Narrow"/>
                <a:cs typeface="Arial Narrow"/>
              </a:rPr>
              <a:t>oggettività </a:t>
            </a:r>
            <a:endParaRPr lang="it-IT" sz="5400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192586"/>
            <a:ext cx="8791435" cy="1511891"/>
          </a:xfrm>
          <a:solidFill>
            <a:schemeClr val="accent1">
              <a:lumMod val="20000"/>
              <a:lumOff val="80000"/>
            </a:schemeClr>
          </a:solidFill>
        </p:spPr>
        <p:txBody>
          <a:bodyPr numCol="2">
            <a:noAutofit/>
          </a:bodyPr>
          <a:lstStyle/>
          <a:p>
            <a:pPr marL="685800" lvl="1">
              <a:buFont typeface="Wingdings" charset="2"/>
              <a:buChar char="ü"/>
            </a:pPr>
            <a:r>
              <a:rPr lang="it-IT" sz="2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Tipo di sintomatologia </a:t>
            </a:r>
          </a:p>
          <a:p>
            <a:pPr marL="685800" lvl="1">
              <a:buFont typeface="Wingdings" charset="2"/>
              <a:buChar char="ü"/>
            </a:pPr>
            <a:r>
              <a:rPr lang="it-IT" sz="2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Fattori </a:t>
            </a:r>
            <a:r>
              <a:rPr lang="it-IT" sz="2000" b="1" dirty="0">
                <a:solidFill>
                  <a:schemeClr val="tx2"/>
                </a:solidFill>
                <a:latin typeface="Arial Narrow"/>
                <a:cs typeface="Arial Narrow"/>
              </a:rPr>
              <a:t>di rischio </a:t>
            </a:r>
            <a:endParaRPr lang="it-IT" sz="2000" b="1" dirty="0" smtClean="0">
              <a:solidFill>
                <a:schemeClr val="tx2"/>
              </a:solidFill>
              <a:latin typeface="Arial Narrow"/>
              <a:cs typeface="Arial Narrow"/>
            </a:endParaRPr>
          </a:p>
          <a:p>
            <a:pPr marL="685800" lvl="1">
              <a:buFont typeface="Wingdings" charset="2"/>
              <a:buChar char="ü"/>
            </a:pPr>
            <a:r>
              <a:rPr lang="it-IT" sz="2000" b="1" dirty="0" err="1" smtClean="0">
                <a:solidFill>
                  <a:schemeClr val="tx2"/>
                </a:solidFill>
                <a:latin typeface="Arial Narrow"/>
                <a:cs typeface="Arial Narrow"/>
              </a:rPr>
              <a:t>Comorbidità</a:t>
            </a:r>
            <a:endParaRPr lang="it-IT" sz="2000" b="1" dirty="0" smtClean="0">
              <a:solidFill>
                <a:schemeClr val="tx2"/>
              </a:solidFill>
              <a:latin typeface="Arial Narrow"/>
              <a:cs typeface="Arial Narrow"/>
            </a:endParaRPr>
          </a:p>
          <a:p>
            <a:pPr marL="685800" lvl="1">
              <a:buFont typeface="Wingdings" charset="2"/>
              <a:buChar char="ü"/>
            </a:pPr>
            <a:r>
              <a:rPr lang="it-IT" sz="2000" b="1" dirty="0">
                <a:solidFill>
                  <a:schemeClr val="tx2"/>
                </a:solidFill>
                <a:latin typeface="Arial Narrow"/>
                <a:cs typeface="Arial Narrow"/>
              </a:rPr>
              <a:t>M</a:t>
            </a:r>
            <a:r>
              <a:rPr lang="it-IT" sz="2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omento </a:t>
            </a:r>
            <a:r>
              <a:rPr lang="it-IT" sz="2000" b="1" dirty="0">
                <a:solidFill>
                  <a:schemeClr val="tx2"/>
                </a:solidFill>
                <a:latin typeface="Arial Narrow"/>
                <a:cs typeface="Arial Narrow"/>
              </a:rPr>
              <a:t>e modalità di insorgenza dei </a:t>
            </a:r>
            <a:r>
              <a:rPr lang="it-IT" sz="2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sintomi</a:t>
            </a:r>
          </a:p>
          <a:p>
            <a:pPr marL="685800" lvl="1">
              <a:buFont typeface="Wingdings" charset="2"/>
              <a:buChar char="ü"/>
            </a:pPr>
            <a:r>
              <a:rPr lang="it-IT" sz="2000" b="1" dirty="0">
                <a:solidFill>
                  <a:schemeClr val="tx2"/>
                </a:solidFill>
                <a:latin typeface="Arial Narrow"/>
                <a:cs typeface="Arial Narrow"/>
              </a:rPr>
              <a:t>D</a:t>
            </a:r>
            <a:r>
              <a:rPr lang="it-IT" sz="2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urata </a:t>
            </a:r>
            <a:r>
              <a:rPr lang="it-IT" sz="2000" b="1" dirty="0">
                <a:solidFill>
                  <a:schemeClr val="tx2"/>
                </a:solidFill>
                <a:latin typeface="Arial Narrow"/>
                <a:cs typeface="Arial Narrow"/>
              </a:rPr>
              <a:t>dei </a:t>
            </a:r>
            <a:r>
              <a:rPr lang="it-IT" sz="2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sintomi</a:t>
            </a:r>
            <a:endParaRPr lang="it-IT" sz="20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0" y="2800928"/>
            <a:ext cx="9144000" cy="1025812"/>
          </a:xfrm>
          <a:prstGeom prst="rect">
            <a:avLst/>
          </a:prstGeom>
          <a:solidFill>
            <a:srgbClr val="F2F2F2"/>
          </a:solidFill>
          <a:ln w="38100" cmpd="sng"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6000" b="1" smtClean="0">
                <a:solidFill>
                  <a:schemeClr val="accent2"/>
                </a:solidFill>
                <a:latin typeface="Arial Narrow"/>
                <a:cs typeface="Arial Narrow"/>
              </a:rPr>
              <a:t>O</a:t>
            </a:r>
            <a:r>
              <a:rPr lang="it-IT" sz="5400" smtClean="0">
                <a:solidFill>
                  <a:schemeClr val="accent2"/>
                </a:solidFill>
                <a:latin typeface="Arial Narrow"/>
                <a:cs typeface="Arial Narrow"/>
              </a:rPr>
              <a:t>ggettività </a:t>
            </a:r>
            <a:endParaRPr lang="it-IT" sz="5400" dirty="0">
              <a:solidFill>
                <a:schemeClr val="accent2"/>
              </a:solidFill>
              <a:latin typeface="Arial Narrow"/>
              <a:cs typeface="Arial Narrow"/>
            </a:endParaRP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181437" y="3890152"/>
            <a:ext cx="8791435" cy="29212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numCol="2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it-IT" sz="20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Esame Obiettivo:</a:t>
            </a:r>
          </a:p>
          <a:p>
            <a:pPr marL="109728" indent="0">
              <a:buNone/>
            </a:pPr>
            <a:r>
              <a:rPr lang="it-IT" sz="20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Torace: Ispezione Palpazione Percussione Auscultazione</a:t>
            </a:r>
            <a:endParaRPr lang="it-IT" sz="1700" b="1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109728" indent="0">
              <a:buNone/>
            </a:pPr>
            <a:r>
              <a:rPr lang="it-IT" sz="2000" b="1" dirty="0" smtClean="0">
                <a:solidFill>
                  <a:srgbClr val="C0504D"/>
                </a:solidFill>
                <a:latin typeface="Arial Narrow"/>
                <a:cs typeface="Arial Narrow"/>
              </a:rPr>
              <a:t>Auscultazione Cardiaca</a:t>
            </a:r>
            <a:endParaRPr lang="it-IT" sz="2000" b="1" dirty="0">
              <a:solidFill>
                <a:srgbClr val="C0504D"/>
              </a:solidFill>
              <a:latin typeface="Arial Narrow"/>
              <a:cs typeface="Arial Narrow"/>
            </a:endParaRPr>
          </a:p>
          <a:p>
            <a:pPr marL="109728" indent="0">
              <a:buNone/>
            </a:pPr>
            <a:r>
              <a:rPr lang="it-IT" sz="2000" b="1" dirty="0" smtClean="0">
                <a:solidFill>
                  <a:srgbClr val="C0504D"/>
                </a:solidFill>
                <a:latin typeface="Arial Narrow"/>
                <a:cs typeface="Arial Narrow"/>
              </a:rPr>
              <a:t>Polsi periferici</a:t>
            </a:r>
            <a:endParaRPr lang="it-IT" sz="2000" b="1" dirty="0">
              <a:solidFill>
                <a:srgbClr val="C0504D"/>
              </a:solidFill>
              <a:latin typeface="Arial Narrow"/>
              <a:cs typeface="Arial Narrow"/>
            </a:endParaRPr>
          </a:p>
          <a:p>
            <a:pPr marL="109728" indent="0">
              <a:buNone/>
            </a:pPr>
            <a:r>
              <a:rPr lang="it-IT" sz="2000" b="1" dirty="0">
                <a:solidFill>
                  <a:srgbClr val="C0504D"/>
                </a:solidFill>
                <a:latin typeface="Arial Narrow"/>
                <a:cs typeface="Arial Narrow"/>
              </a:rPr>
              <a:t>PA, </a:t>
            </a:r>
            <a:r>
              <a:rPr lang="it-IT" sz="2000" b="1" dirty="0" smtClean="0">
                <a:solidFill>
                  <a:srgbClr val="C0504D"/>
                </a:solidFill>
                <a:latin typeface="Arial Narrow"/>
                <a:cs typeface="Arial Narrow"/>
              </a:rPr>
              <a:t>FC</a:t>
            </a:r>
          </a:p>
          <a:p>
            <a:pPr marL="109728" indent="0">
              <a:buNone/>
            </a:pPr>
            <a:r>
              <a:rPr lang="it-IT" sz="2000" b="1" dirty="0" smtClean="0">
                <a:solidFill>
                  <a:srgbClr val="C0504D"/>
                </a:solidFill>
                <a:latin typeface="Arial Narrow"/>
                <a:cs typeface="Arial Narrow"/>
              </a:rPr>
              <a:t>SatO2</a:t>
            </a:r>
            <a:endParaRPr lang="it-IT" sz="2000" dirty="0">
              <a:solidFill>
                <a:srgbClr val="C0504D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49894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698"/>
            <a:ext cx="9144000" cy="973169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GIOVANNA</a:t>
            </a:r>
            <a:endParaRPr lang="it-IT" b="1" dirty="0">
              <a:latin typeface="Arial Narrow"/>
              <a:cs typeface="Arial Narrow"/>
            </a:endParaRPr>
          </a:p>
        </p:txBody>
      </p:sp>
      <p:pic>
        <p:nvPicPr>
          <p:cNvPr id="7" name="Immagine 6" descr="sovp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78" b="39510"/>
          <a:stretch/>
        </p:blipFill>
        <p:spPr>
          <a:xfrm>
            <a:off x="0" y="1134534"/>
            <a:ext cx="9144000" cy="5723465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1439334" y="1384051"/>
            <a:ext cx="6722534" cy="2246769"/>
          </a:xfrm>
          <a:prstGeom prst="rect">
            <a:avLst/>
          </a:prstGeom>
          <a:solidFill>
            <a:schemeClr val="bg1"/>
          </a:solidFill>
        </p:spPr>
        <p:txBody>
          <a:bodyPr wrap="square" numCol="1" rtlCol="0">
            <a:spAutoFit/>
          </a:bodyPr>
          <a:lstStyle/>
          <a:p>
            <a:pPr marL="109728" algn="just">
              <a:defRPr/>
            </a:pPr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STORIA FAMILIARE </a:t>
            </a:r>
            <a:r>
              <a:rPr lang="it-IT" sz="24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DI</a:t>
            </a:r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MORTE IMPROVVISA IN GIOVANE ETA’ (MADRE 42 </a:t>
            </a:r>
            <a:r>
              <a:rPr lang="it-IT" sz="24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aa</a:t>
            </a:r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)</a:t>
            </a:r>
          </a:p>
          <a:p>
            <a:pPr algn="just"/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 IN TERAPIA CON:</a:t>
            </a:r>
          </a:p>
          <a:p>
            <a:pPr algn="just"/>
            <a:r>
              <a:rPr lang="it-IT" sz="20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 </a:t>
            </a:r>
            <a:r>
              <a:rPr lang="it-IT" sz="20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Carvedilolo</a:t>
            </a:r>
            <a:r>
              <a:rPr lang="it-IT" sz="20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6,25 mg X 2, </a:t>
            </a:r>
            <a:r>
              <a:rPr lang="it-IT" sz="20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Ramipril</a:t>
            </a:r>
            <a:r>
              <a:rPr lang="it-IT" sz="20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   2,5,  ASA e </a:t>
            </a:r>
            <a:r>
              <a:rPr lang="it-IT" sz="20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Clopidogrel</a:t>
            </a:r>
            <a:endParaRPr lang="it-IT" sz="2000" dirty="0" smtClean="0">
              <a:solidFill>
                <a:srgbClr val="003300"/>
              </a:solidFill>
              <a:ea typeface="ＭＳ Ｐゴシック"/>
              <a:cs typeface="ＭＳ Ｐゴシック"/>
            </a:endParaRPr>
          </a:p>
          <a:p>
            <a:pPr algn="just"/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 </a:t>
            </a:r>
          </a:p>
          <a:p>
            <a:pPr algn="just"/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 NON FUMA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1439334" y="4231260"/>
            <a:ext cx="6722534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PA 148/94</a:t>
            </a:r>
          </a:p>
          <a:p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FC 64 r</a:t>
            </a:r>
          </a:p>
          <a:p>
            <a:r>
              <a:rPr lang="it-IT" sz="24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Sat</a:t>
            </a:r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O2 97% in aria</a:t>
            </a:r>
          </a:p>
          <a:p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Esame Obiettivo Cardiopolmonare nella norma</a:t>
            </a:r>
          </a:p>
          <a:p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Non edemi declivi ne segni di stasi polmonare</a:t>
            </a:r>
            <a:endParaRPr lang="it-IT" sz="2400" dirty="0" smtClean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36113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latin typeface="Arial Narrow"/>
                <a:cs typeface="Arial Narrow"/>
              </a:rPr>
              <a:t>V</a:t>
            </a:r>
            <a:r>
              <a:rPr lang="it-IT" sz="5400" dirty="0" smtClean="0">
                <a:latin typeface="Arial Narrow"/>
                <a:cs typeface="Arial Narrow"/>
              </a:rPr>
              <a:t>alutazione</a:t>
            </a:r>
            <a:endParaRPr lang="it-IT" sz="5400" dirty="0"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63908" y="1247675"/>
            <a:ext cx="8692470" cy="224676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latin typeface="Arial Narrow"/>
                <a:cs typeface="Arial Narrow"/>
              </a:rPr>
              <a:t>La </a:t>
            </a:r>
            <a:r>
              <a:rPr lang="it-IT" sz="2800" b="1" dirty="0">
                <a:latin typeface="Arial Narrow"/>
                <a:cs typeface="Arial Narrow"/>
              </a:rPr>
              <a:t>sintomatologia suggestiva</a:t>
            </a:r>
            <a:r>
              <a:rPr lang="it-IT" sz="2800" dirty="0">
                <a:latin typeface="Arial Narrow"/>
                <a:cs typeface="Arial Narrow"/>
              </a:rPr>
              <a:t>, </a:t>
            </a:r>
            <a:endParaRPr lang="it-IT" sz="2800" dirty="0" smtClean="0">
              <a:latin typeface="Arial Narrow"/>
              <a:cs typeface="Arial Narrow"/>
            </a:endParaRPr>
          </a:p>
          <a:p>
            <a:pPr algn="ctr"/>
            <a:r>
              <a:rPr lang="it-IT" sz="2800" dirty="0" smtClean="0">
                <a:latin typeface="Arial Narrow"/>
                <a:cs typeface="Arial Narrow"/>
              </a:rPr>
              <a:t>l’</a:t>
            </a:r>
            <a:r>
              <a:rPr lang="it-IT" sz="2800" b="1" dirty="0" smtClean="0">
                <a:latin typeface="Arial Narrow"/>
                <a:cs typeface="Arial Narrow"/>
              </a:rPr>
              <a:t>obiettività </a:t>
            </a:r>
            <a:r>
              <a:rPr lang="it-IT" sz="2800" dirty="0">
                <a:latin typeface="Arial Narrow"/>
                <a:cs typeface="Arial Narrow"/>
              </a:rPr>
              <a:t>e </a:t>
            </a:r>
            <a:endParaRPr lang="it-IT" sz="2800" dirty="0" smtClean="0">
              <a:latin typeface="Arial Narrow"/>
              <a:cs typeface="Arial Narrow"/>
            </a:endParaRPr>
          </a:p>
          <a:p>
            <a:pPr algn="ctr"/>
            <a:r>
              <a:rPr lang="it-IT" sz="2800" dirty="0" smtClean="0">
                <a:latin typeface="Arial Narrow"/>
                <a:cs typeface="Arial Narrow"/>
              </a:rPr>
              <a:t>l’</a:t>
            </a:r>
            <a:r>
              <a:rPr lang="it-IT" sz="2800" b="1" dirty="0" smtClean="0">
                <a:latin typeface="Arial Narrow"/>
                <a:cs typeface="Arial Narrow"/>
              </a:rPr>
              <a:t>esclusione </a:t>
            </a:r>
            <a:r>
              <a:rPr lang="it-IT" sz="2800" b="1" dirty="0">
                <a:latin typeface="Arial Narrow"/>
                <a:cs typeface="Arial Narrow"/>
              </a:rPr>
              <a:t>di possibili ipotesi diagnostiche </a:t>
            </a:r>
            <a:r>
              <a:rPr lang="it-IT" sz="2800" b="1" dirty="0" smtClean="0">
                <a:latin typeface="Arial Narrow"/>
                <a:cs typeface="Arial Narrow"/>
              </a:rPr>
              <a:t>alternative</a:t>
            </a:r>
            <a:endParaRPr lang="it-IT" sz="2800" dirty="0" smtClean="0">
              <a:latin typeface="Arial Narrow"/>
              <a:cs typeface="Arial Narrow"/>
            </a:endParaRPr>
          </a:p>
          <a:p>
            <a:pPr algn="ctr"/>
            <a:r>
              <a:rPr lang="it-IT" sz="2800" dirty="0" smtClean="0">
                <a:latin typeface="Arial Narrow"/>
                <a:cs typeface="Arial Narrow"/>
              </a:rPr>
              <a:t>indirizzano </a:t>
            </a:r>
            <a:r>
              <a:rPr lang="it-IT" sz="2800" dirty="0">
                <a:latin typeface="Arial Narrow"/>
                <a:cs typeface="Arial Narrow"/>
              </a:rPr>
              <a:t>verso la diagnosi </a:t>
            </a:r>
            <a:r>
              <a:rPr lang="it-IT" sz="2800" dirty="0" smtClean="0">
                <a:latin typeface="Arial Narrow"/>
                <a:cs typeface="Arial Narrow"/>
              </a:rPr>
              <a:t>di</a:t>
            </a:r>
          </a:p>
          <a:p>
            <a:pPr algn="ctr"/>
            <a:r>
              <a:rPr lang="it-IT" sz="2800" dirty="0" smtClean="0">
                <a:latin typeface="Arial Narrow"/>
                <a:cs typeface="Arial Narrow"/>
              </a:rPr>
              <a:t> </a:t>
            </a:r>
            <a:r>
              <a:rPr lang="it-IT" sz="2800" b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Dispnea di verosimile origine cardiaca</a:t>
            </a:r>
            <a:endParaRPr lang="it-IT" sz="2800" b="1" u="sng" dirty="0">
              <a:solidFill>
                <a:srgbClr val="FF0000"/>
              </a:solidFill>
              <a:latin typeface="Arial Narrow"/>
              <a:cs typeface="Arial Narrow"/>
            </a:endParaRP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94444"/>
            <a:ext cx="9144000" cy="5641144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263908" y="3494444"/>
            <a:ext cx="3650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GIOVANNA</a:t>
            </a:r>
            <a:endParaRPr lang="it-IT" sz="2400" b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445345" y="5325905"/>
            <a:ext cx="449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Visita cardiologica + ECG da sforzo</a:t>
            </a:r>
            <a:r>
              <a:rPr lang="it-IT" sz="2400" b="1" dirty="0" smtClean="0"/>
              <a:t>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95357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99090"/>
            <a:ext cx="9144000" cy="973169"/>
          </a:xfrm>
          <a:noFill/>
        </p:spPr>
        <p:txBody>
          <a:bodyPr>
            <a:normAutofit/>
          </a:bodyPr>
          <a:lstStyle/>
          <a:p>
            <a:r>
              <a:rPr lang="it-IT" sz="48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Avrò fatto bene?</a:t>
            </a:r>
            <a:endParaRPr lang="it-IT" sz="48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92369" y="1172259"/>
            <a:ext cx="8173329" cy="45243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32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Avrei dovuto mettere il bollino verde o addirittura mandarla in PS?</a:t>
            </a:r>
          </a:p>
          <a:p>
            <a:endParaRPr lang="it-IT" sz="3200" dirty="0" smtClean="0">
              <a:solidFill>
                <a:srgbClr val="003300"/>
              </a:solidFill>
              <a:ea typeface="ＭＳ Ｐゴシック"/>
              <a:cs typeface="ＭＳ Ｐゴシック"/>
            </a:endParaRPr>
          </a:p>
          <a:p>
            <a:r>
              <a:rPr lang="it-IT" sz="32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Avrei dovuto aggiungere un </a:t>
            </a:r>
            <a:r>
              <a:rPr lang="it-IT" sz="32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ecocardio</a:t>
            </a:r>
            <a:r>
              <a:rPr lang="it-IT" sz="32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?</a:t>
            </a:r>
          </a:p>
          <a:p>
            <a:endParaRPr lang="it-IT" sz="3200" dirty="0" smtClean="0">
              <a:solidFill>
                <a:srgbClr val="003300"/>
              </a:solidFill>
              <a:ea typeface="ＭＳ Ｐゴシック"/>
              <a:cs typeface="ＭＳ Ｐゴシック"/>
            </a:endParaRPr>
          </a:p>
          <a:p>
            <a:r>
              <a:rPr lang="it-IT" sz="32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…e</a:t>
            </a:r>
            <a:r>
              <a:rPr lang="it-IT" sz="32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degli esami </a:t>
            </a:r>
            <a:r>
              <a:rPr lang="it-IT" sz="32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ematochimici…</a:t>
            </a:r>
            <a:r>
              <a:rPr lang="it-IT" sz="32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</a:t>
            </a:r>
            <a:r>
              <a:rPr lang="it-IT" sz="32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…un</a:t>
            </a:r>
            <a:r>
              <a:rPr lang="it-IT" sz="32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’</a:t>
            </a:r>
            <a:r>
              <a:rPr lang="it-IT" sz="32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omocisteina…</a:t>
            </a:r>
            <a:r>
              <a:rPr lang="it-IT" sz="32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?</a:t>
            </a:r>
          </a:p>
          <a:p>
            <a:endParaRPr lang="it-IT" sz="3200" dirty="0" smtClean="0">
              <a:solidFill>
                <a:srgbClr val="003300"/>
              </a:solidFill>
              <a:ea typeface="ＭＳ Ｐゴシック"/>
              <a:cs typeface="ＭＳ Ｐゴシック"/>
            </a:endParaRPr>
          </a:p>
          <a:p>
            <a:r>
              <a:rPr lang="it-IT" sz="32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Oppure era una dispnea ‘’respiratoria’’?</a:t>
            </a:r>
            <a:endParaRPr lang="it-IT" sz="3200" dirty="0">
              <a:latin typeface="Arial Narrow"/>
              <a:cs typeface="Arial Narrow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778" l="0" r="9911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38425" y="4452425"/>
            <a:ext cx="2405575" cy="240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25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5400" b="1" dirty="0" smtClean="0">
                <a:solidFill>
                  <a:srgbClr val="00CCFF"/>
                </a:solidFill>
              </a:rPr>
              <a:t>PARENTESI </a:t>
            </a:r>
            <a:endParaRPr lang="it-IT" sz="5400" b="1" dirty="0">
              <a:solidFill>
                <a:srgbClr val="00CCFF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>
                <a:solidFill>
                  <a:schemeClr val="bg1"/>
                </a:solidFill>
              </a:rPr>
              <a:t>In ambulatorio pensare ad altre cause legate alla storia clinica</a:t>
            </a:r>
            <a:endParaRPr lang="it-IT" dirty="0" smtClean="0"/>
          </a:p>
          <a:p>
            <a:pPr algn="ctr"/>
            <a:r>
              <a:rPr lang="it-IT" dirty="0" smtClean="0"/>
              <a:t>Escludere un’anemia da enterorragia ! (trattamento con doppia antiaggregazione)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869319" y="4698609"/>
            <a:ext cx="3274682" cy="2159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461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274</Words>
  <Application>Microsoft Office PowerPoint</Application>
  <PresentationFormat>Presentazione su schermo (4:3)</PresentationFormat>
  <Paragraphs>55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1" baseType="lpstr">
      <vt:lpstr>Tema di Office</vt:lpstr>
      <vt:lpstr>Presentazione standard di PowerPoint</vt:lpstr>
      <vt:lpstr>II SESSIONE: TORACE</vt:lpstr>
      <vt:lpstr>Presentazione standard di PowerPoint</vt:lpstr>
      <vt:lpstr>GIOVANNA 37 aa</vt:lpstr>
      <vt:lpstr>Soggettività </vt:lpstr>
      <vt:lpstr>GIOVANNA</vt:lpstr>
      <vt:lpstr>Valutazione</vt:lpstr>
      <vt:lpstr>Avrò fatto bene?</vt:lpstr>
      <vt:lpstr>PARENTESI 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2013-10-24T06:31:54Z</dcterms:created>
  <dcterms:modified xsi:type="dcterms:W3CDTF">2013-10-24T06:32:29Z</dcterms:modified>
</cp:coreProperties>
</file>