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D2FC6-5A3F-47E4-BE44-64414447D86F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E9047-D5D7-40CE-9436-DEE09D09FF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918511" y="802476"/>
            <a:ext cx="5022560" cy="319481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624" tIns="44312" rIns="88624" bIns="44312" anchor="ctr"/>
          <a:lstStyle/>
          <a:p>
            <a:endParaRPr lang="it-IT"/>
          </a:p>
        </p:txBody>
      </p:sp>
      <p:sp>
        <p:nvSpPr>
          <p:cNvPr id="17411" name="Text Box 2"/>
          <p:cNvSpPr>
            <a:spLocks noGrp="1" noChangeArrowheads="1"/>
          </p:cNvSpPr>
          <p:nvPr>
            <p:ph type="body"/>
          </p:nvPr>
        </p:nvSpPr>
        <p:spPr>
          <a:xfrm>
            <a:off x="833142" y="4344230"/>
            <a:ext cx="5193298" cy="3846453"/>
          </a:xfrm>
          <a:noFill/>
          <a:ln/>
        </p:spPr>
        <p:txBody>
          <a:bodyPr/>
          <a:lstStyle/>
          <a:p>
            <a:pPr>
              <a:spcBef>
                <a:spcPts val="582"/>
              </a:spcBef>
              <a:spcAft>
                <a:spcPts val="582"/>
              </a:spcAft>
              <a:tabLst>
                <a:tab pos="0" algn="l"/>
                <a:tab pos="433887" algn="l"/>
                <a:tab pos="869312" algn="l"/>
                <a:tab pos="1304737" algn="l"/>
                <a:tab pos="1740163" algn="l"/>
                <a:tab pos="2175587" algn="l"/>
                <a:tab pos="2611013" algn="l"/>
                <a:tab pos="3046438" algn="l"/>
                <a:tab pos="3481864" algn="l"/>
                <a:tab pos="3917288" algn="l"/>
                <a:tab pos="4352714" algn="l"/>
                <a:tab pos="4788139" algn="l"/>
                <a:tab pos="5223564" algn="l"/>
                <a:tab pos="5658989" algn="l"/>
                <a:tab pos="6094415" algn="l"/>
                <a:tab pos="6529840" algn="l"/>
                <a:tab pos="6965265" algn="l"/>
                <a:tab pos="7400690" algn="l"/>
                <a:tab pos="7836116" algn="l"/>
                <a:tab pos="8271540" algn="l"/>
                <a:tab pos="8706966" algn="l"/>
              </a:tabLst>
            </a:pPr>
            <a:r>
              <a:rPr lang="it-IT" dirty="0" smtClean="0">
                <a:latin typeface="Arial" charset="0"/>
                <a:cs typeface="Arial" charset="0"/>
              </a:rPr>
              <a:t>Vittorio, 62 anni, ex forte fumatore (20-30 sigarette/</a:t>
            </a:r>
            <a:r>
              <a:rPr lang="it-IT" dirty="0" err="1" smtClean="0">
                <a:latin typeface="Arial" charset="0"/>
                <a:cs typeface="Arial" charset="0"/>
              </a:rPr>
              <a:t>die</a:t>
            </a:r>
            <a:r>
              <a:rPr lang="it-IT" dirty="0" smtClean="0">
                <a:latin typeface="Arial" charset="0"/>
                <a:cs typeface="Arial" charset="0"/>
              </a:rPr>
              <a:t>  20 anni), pregressa neoplasia del giunto retto-sigma (</a:t>
            </a:r>
            <a:r>
              <a:rPr lang="it-IT" dirty="0" err="1" smtClean="0">
                <a:latin typeface="Arial" charset="0"/>
                <a:cs typeface="Arial" charset="0"/>
              </a:rPr>
              <a:t>Chir-CHT-RT</a:t>
            </a:r>
            <a:r>
              <a:rPr lang="it-IT" dirty="0" smtClean="0">
                <a:latin typeface="Arial" charset="0"/>
                <a:cs typeface="Arial" charset="0"/>
              </a:rPr>
              <a:t>). Familiarità + per neoplasie. </a:t>
            </a:r>
          </a:p>
          <a:p>
            <a:pPr>
              <a:spcBef>
                <a:spcPts val="582"/>
              </a:spcBef>
              <a:spcAft>
                <a:spcPts val="582"/>
              </a:spcAft>
              <a:tabLst>
                <a:tab pos="0" algn="l"/>
                <a:tab pos="433887" algn="l"/>
                <a:tab pos="869312" algn="l"/>
                <a:tab pos="1304737" algn="l"/>
                <a:tab pos="1740163" algn="l"/>
                <a:tab pos="2175587" algn="l"/>
                <a:tab pos="2611013" algn="l"/>
                <a:tab pos="3046438" algn="l"/>
                <a:tab pos="3481864" algn="l"/>
                <a:tab pos="3917288" algn="l"/>
                <a:tab pos="4352714" algn="l"/>
                <a:tab pos="4788139" algn="l"/>
                <a:tab pos="5223564" algn="l"/>
                <a:tab pos="5658989" algn="l"/>
                <a:tab pos="6094415" algn="l"/>
                <a:tab pos="6529840" algn="l"/>
                <a:tab pos="6965265" algn="l"/>
                <a:tab pos="7400690" algn="l"/>
                <a:tab pos="7836116" algn="l"/>
                <a:tab pos="8271540" algn="l"/>
                <a:tab pos="8706966" algn="l"/>
              </a:tabLst>
            </a:pPr>
            <a:r>
              <a:rPr lang="it-IT" sz="1100" dirty="0" smtClean="0">
                <a:latin typeface="Arial" charset="0"/>
                <a:cs typeface="Arial" charset="0"/>
              </a:rPr>
              <a:t>	</a:t>
            </a:r>
            <a:r>
              <a:rPr lang="it-IT" i="1" dirty="0" err="1" smtClean="0">
                <a:solidFill>
                  <a:srgbClr val="FFFF66"/>
                </a:solidFill>
                <a:latin typeface="Arial" charset="0"/>
                <a:cs typeface="Arial" charset="0"/>
              </a:rPr>
              <a:t>Rx</a:t>
            </a:r>
            <a:r>
              <a:rPr lang="it-IT" i="1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 Torace: opacità nodulare di circa 1 cm al </a:t>
            </a:r>
            <a:r>
              <a:rPr lang="it-IT" i="1" dirty="0" err="1" smtClean="0">
                <a:solidFill>
                  <a:srgbClr val="FFFF66"/>
                </a:solidFill>
                <a:latin typeface="Arial" charset="0"/>
                <a:cs typeface="Arial" charset="0"/>
              </a:rPr>
              <a:t>III</a:t>
            </a:r>
            <a:r>
              <a:rPr lang="it-IT" i="1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 medio del polmone sinistro</a:t>
            </a:r>
            <a:r>
              <a:rPr lang="it-IT" sz="1100" dirty="0" smtClean="0">
                <a:ea typeface="MS Gothic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918511" y="802476"/>
            <a:ext cx="5022560" cy="319481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624" tIns="44312" rIns="88624" bIns="44312" anchor="ctr"/>
          <a:lstStyle/>
          <a:p>
            <a:endParaRPr lang="it-IT"/>
          </a:p>
        </p:txBody>
      </p:sp>
      <p:sp>
        <p:nvSpPr>
          <p:cNvPr id="26627" name="Text Box 2"/>
          <p:cNvSpPr>
            <a:spLocks noGrp="1" noChangeArrowheads="1"/>
          </p:cNvSpPr>
          <p:nvPr>
            <p:ph type="body"/>
          </p:nvPr>
        </p:nvSpPr>
        <p:spPr>
          <a:xfrm>
            <a:off x="833142" y="4344230"/>
            <a:ext cx="5193298" cy="3846453"/>
          </a:xfrm>
          <a:noFill/>
          <a:ln/>
        </p:spPr>
        <p:txBody>
          <a:bodyPr/>
          <a:lstStyle/>
          <a:p>
            <a:pPr>
              <a:spcBef>
                <a:spcPts val="582"/>
              </a:spcBef>
              <a:spcAft>
                <a:spcPts val="582"/>
              </a:spcAft>
              <a:tabLst>
                <a:tab pos="0" algn="l"/>
                <a:tab pos="433887" algn="l"/>
                <a:tab pos="869312" algn="l"/>
                <a:tab pos="1304737" algn="l"/>
                <a:tab pos="1740163" algn="l"/>
                <a:tab pos="2175587" algn="l"/>
                <a:tab pos="2611013" algn="l"/>
                <a:tab pos="3046438" algn="l"/>
                <a:tab pos="3481864" algn="l"/>
                <a:tab pos="3917288" algn="l"/>
                <a:tab pos="4352714" algn="l"/>
                <a:tab pos="4788139" algn="l"/>
                <a:tab pos="5223564" algn="l"/>
                <a:tab pos="5658989" algn="l"/>
                <a:tab pos="6094415" algn="l"/>
                <a:tab pos="6529840" algn="l"/>
                <a:tab pos="6965265" algn="l"/>
                <a:tab pos="7400690" algn="l"/>
                <a:tab pos="7836116" algn="l"/>
                <a:tab pos="8271540" algn="l"/>
                <a:tab pos="8706966" algn="l"/>
              </a:tabLst>
            </a:pPr>
            <a:r>
              <a:rPr lang="it-IT" dirty="0" smtClean="0">
                <a:latin typeface="Arial" charset="0"/>
                <a:cs typeface="Arial" charset="0"/>
              </a:rPr>
              <a:t>Vittorio, 62 anni, ex forte fumatore (20-30 sigarette/</a:t>
            </a:r>
            <a:r>
              <a:rPr lang="it-IT" dirty="0" err="1" smtClean="0">
                <a:latin typeface="Arial" charset="0"/>
                <a:cs typeface="Arial" charset="0"/>
              </a:rPr>
              <a:t>die</a:t>
            </a:r>
            <a:r>
              <a:rPr lang="it-IT" dirty="0" smtClean="0">
                <a:latin typeface="Arial" charset="0"/>
                <a:cs typeface="Arial" charset="0"/>
              </a:rPr>
              <a:t>  20 anni), pregressa neoplasia del giunto retto-sigma (</a:t>
            </a:r>
            <a:r>
              <a:rPr lang="it-IT" dirty="0" err="1" smtClean="0">
                <a:latin typeface="Arial" charset="0"/>
                <a:cs typeface="Arial" charset="0"/>
              </a:rPr>
              <a:t>Chir-CHT-RT</a:t>
            </a:r>
            <a:r>
              <a:rPr lang="it-IT" dirty="0" smtClean="0">
                <a:latin typeface="Arial" charset="0"/>
                <a:cs typeface="Arial" charset="0"/>
              </a:rPr>
              <a:t>). Familiarità + per neoplasie. </a:t>
            </a:r>
          </a:p>
          <a:p>
            <a:pPr>
              <a:spcBef>
                <a:spcPts val="582"/>
              </a:spcBef>
              <a:spcAft>
                <a:spcPts val="582"/>
              </a:spcAft>
              <a:tabLst>
                <a:tab pos="0" algn="l"/>
                <a:tab pos="433887" algn="l"/>
                <a:tab pos="869312" algn="l"/>
                <a:tab pos="1304737" algn="l"/>
                <a:tab pos="1740163" algn="l"/>
                <a:tab pos="2175587" algn="l"/>
                <a:tab pos="2611013" algn="l"/>
                <a:tab pos="3046438" algn="l"/>
                <a:tab pos="3481864" algn="l"/>
                <a:tab pos="3917288" algn="l"/>
                <a:tab pos="4352714" algn="l"/>
                <a:tab pos="4788139" algn="l"/>
                <a:tab pos="5223564" algn="l"/>
                <a:tab pos="5658989" algn="l"/>
                <a:tab pos="6094415" algn="l"/>
                <a:tab pos="6529840" algn="l"/>
                <a:tab pos="6965265" algn="l"/>
                <a:tab pos="7400690" algn="l"/>
                <a:tab pos="7836116" algn="l"/>
                <a:tab pos="8271540" algn="l"/>
                <a:tab pos="8706966" algn="l"/>
              </a:tabLst>
            </a:pPr>
            <a:r>
              <a:rPr lang="it-IT" sz="1100" dirty="0" smtClean="0">
                <a:latin typeface="Arial" charset="0"/>
                <a:cs typeface="Arial" charset="0"/>
              </a:rPr>
              <a:t>	</a:t>
            </a:r>
            <a:r>
              <a:rPr lang="it-IT" i="1" dirty="0" err="1" smtClean="0">
                <a:solidFill>
                  <a:srgbClr val="FFFF66"/>
                </a:solidFill>
                <a:latin typeface="Arial" charset="0"/>
                <a:cs typeface="Arial" charset="0"/>
              </a:rPr>
              <a:t>Rx</a:t>
            </a:r>
            <a:r>
              <a:rPr lang="it-IT" i="1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 Torace: opacità nodulare di circa 1 cm al </a:t>
            </a:r>
            <a:r>
              <a:rPr lang="it-IT" i="1" dirty="0" err="1" smtClean="0">
                <a:solidFill>
                  <a:srgbClr val="FFFF66"/>
                </a:solidFill>
                <a:latin typeface="Arial" charset="0"/>
                <a:cs typeface="Arial" charset="0"/>
              </a:rPr>
              <a:t>III</a:t>
            </a:r>
            <a:r>
              <a:rPr lang="it-IT" i="1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 medio del polmone sinistro</a:t>
            </a:r>
            <a:r>
              <a:rPr lang="it-IT" sz="1100" dirty="0" smtClean="0">
                <a:ea typeface="MS Gothic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143000" y="695380"/>
            <a:ext cx="4572000" cy="34286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624" tIns="44312" rIns="88624" bIns="44312" anchor="ctr"/>
          <a:lstStyle/>
          <a:p>
            <a:endParaRPr lang="it-IT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/>
          </p:nvPr>
        </p:nvSpPr>
        <p:spPr>
          <a:xfrm>
            <a:off x="833142" y="4344230"/>
            <a:ext cx="5186975" cy="384042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918511" y="802476"/>
            <a:ext cx="5022560" cy="319481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624" tIns="44312" rIns="88624" bIns="44312" anchor="ctr"/>
          <a:lstStyle/>
          <a:p>
            <a:endParaRPr lang="it-IT"/>
          </a:p>
        </p:txBody>
      </p:sp>
      <p:sp>
        <p:nvSpPr>
          <p:cNvPr id="28675" name="Text Box 2"/>
          <p:cNvSpPr>
            <a:spLocks noGrp="1" noChangeArrowheads="1"/>
          </p:cNvSpPr>
          <p:nvPr>
            <p:ph type="body"/>
          </p:nvPr>
        </p:nvSpPr>
        <p:spPr>
          <a:xfrm>
            <a:off x="833142" y="4344230"/>
            <a:ext cx="5193298" cy="3846453"/>
          </a:xfrm>
          <a:noFill/>
          <a:ln/>
        </p:spPr>
        <p:txBody>
          <a:bodyPr/>
          <a:lstStyle/>
          <a:p>
            <a:pPr>
              <a:spcBef>
                <a:spcPts val="582"/>
              </a:spcBef>
              <a:spcAft>
                <a:spcPts val="582"/>
              </a:spcAft>
              <a:tabLst>
                <a:tab pos="0" algn="l"/>
                <a:tab pos="433887" algn="l"/>
                <a:tab pos="869312" algn="l"/>
                <a:tab pos="1304737" algn="l"/>
                <a:tab pos="1740163" algn="l"/>
                <a:tab pos="2175587" algn="l"/>
                <a:tab pos="2611013" algn="l"/>
                <a:tab pos="3046438" algn="l"/>
                <a:tab pos="3481864" algn="l"/>
                <a:tab pos="3917288" algn="l"/>
                <a:tab pos="4352714" algn="l"/>
                <a:tab pos="4788139" algn="l"/>
                <a:tab pos="5223564" algn="l"/>
                <a:tab pos="5658989" algn="l"/>
                <a:tab pos="6094415" algn="l"/>
                <a:tab pos="6529840" algn="l"/>
                <a:tab pos="6965265" algn="l"/>
                <a:tab pos="7400690" algn="l"/>
                <a:tab pos="7836116" algn="l"/>
                <a:tab pos="8271540" algn="l"/>
                <a:tab pos="8706966" algn="l"/>
              </a:tabLst>
            </a:pPr>
            <a:r>
              <a:rPr lang="it-IT" dirty="0" smtClean="0">
                <a:latin typeface="Arial" charset="0"/>
                <a:cs typeface="Arial" charset="0"/>
              </a:rPr>
              <a:t>Vittorio, 62 anni, ex forte fumatore (20-30 sigarette/</a:t>
            </a:r>
            <a:r>
              <a:rPr lang="it-IT" dirty="0" err="1" smtClean="0">
                <a:latin typeface="Arial" charset="0"/>
                <a:cs typeface="Arial" charset="0"/>
              </a:rPr>
              <a:t>die</a:t>
            </a:r>
            <a:r>
              <a:rPr lang="it-IT" dirty="0" smtClean="0">
                <a:latin typeface="Arial" charset="0"/>
                <a:cs typeface="Arial" charset="0"/>
              </a:rPr>
              <a:t>  20 anni), pregressa neoplasia del giunto retto-sigma (</a:t>
            </a:r>
            <a:r>
              <a:rPr lang="it-IT" dirty="0" err="1" smtClean="0">
                <a:latin typeface="Arial" charset="0"/>
                <a:cs typeface="Arial" charset="0"/>
              </a:rPr>
              <a:t>Chir-CHT-RT</a:t>
            </a:r>
            <a:r>
              <a:rPr lang="it-IT" dirty="0" smtClean="0">
                <a:latin typeface="Arial" charset="0"/>
                <a:cs typeface="Arial" charset="0"/>
              </a:rPr>
              <a:t>). Familiarità + per neoplasie. </a:t>
            </a:r>
          </a:p>
          <a:p>
            <a:pPr>
              <a:spcBef>
                <a:spcPts val="582"/>
              </a:spcBef>
              <a:spcAft>
                <a:spcPts val="582"/>
              </a:spcAft>
              <a:tabLst>
                <a:tab pos="0" algn="l"/>
                <a:tab pos="433887" algn="l"/>
                <a:tab pos="869312" algn="l"/>
                <a:tab pos="1304737" algn="l"/>
                <a:tab pos="1740163" algn="l"/>
                <a:tab pos="2175587" algn="l"/>
                <a:tab pos="2611013" algn="l"/>
                <a:tab pos="3046438" algn="l"/>
                <a:tab pos="3481864" algn="l"/>
                <a:tab pos="3917288" algn="l"/>
                <a:tab pos="4352714" algn="l"/>
                <a:tab pos="4788139" algn="l"/>
                <a:tab pos="5223564" algn="l"/>
                <a:tab pos="5658989" algn="l"/>
                <a:tab pos="6094415" algn="l"/>
                <a:tab pos="6529840" algn="l"/>
                <a:tab pos="6965265" algn="l"/>
                <a:tab pos="7400690" algn="l"/>
                <a:tab pos="7836116" algn="l"/>
                <a:tab pos="8271540" algn="l"/>
                <a:tab pos="8706966" algn="l"/>
              </a:tabLst>
            </a:pPr>
            <a:r>
              <a:rPr lang="it-IT" sz="1100" dirty="0" smtClean="0">
                <a:latin typeface="Arial" charset="0"/>
                <a:cs typeface="Arial" charset="0"/>
              </a:rPr>
              <a:t>	</a:t>
            </a:r>
            <a:r>
              <a:rPr lang="it-IT" i="1" dirty="0" err="1" smtClean="0">
                <a:solidFill>
                  <a:srgbClr val="FFFF66"/>
                </a:solidFill>
                <a:latin typeface="Arial" charset="0"/>
                <a:cs typeface="Arial" charset="0"/>
              </a:rPr>
              <a:t>Rx</a:t>
            </a:r>
            <a:r>
              <a:rPr lang="it-IT" i="1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 Torace: opacità nodulare di circa 1 cm al </a:t>
            </a:r>
            <a:r>
              <a:rPr lang="it-IT" i="1" dirty="0" err="1" smtClean="0">
                <a:solidFill>
                  <a:srgbClr val="FFFF66"/>
                </a:solidFill>
                <a:latin typeface="Arial" charset="0"/>
                <a:cs typeface="Arial" charset="0"/>
              </a:rPr>
              <a:t>III</a:t>
            </a:r>
            <a:r>
              <a:rPr lang="it-IT" i="1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 medio del polmone sinistro</a:t>
            </a:r>
            <a:r>
              <a:rPr lang="it-IT" sz="1100" dirty="0" smtClean="0">
                <a:ea typeface="MS Gothic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918511" y="802476"/>
            <a:ext cx="5022560" cy="319481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624" tIns="44312" rIns="88624" bIns="44312" anchor="ctr"/>
          <a:lstStyle/>
          <a:p>
            <a:endParaRPr lang="it-IT"/>
          </a:p>
        </p:txBody>
      </p:sp>
      <p:sp>
        <p:nvSpPr>
          <p:cNvPr id="18435" name="Text Box 2"/>
          <p:cNvSpPr>
            <a:spLocks noGrp="1" noChangeArrowheads="1"/>
          </p:cNvSpPr>
          <p:nvPr>
            <p:ph type="body"/>
          </p:nvPr>
        </p:nvSpPr>
        <p:spPr>
          <a:xfrm>
            <a:off x="833142" y="4344230"/>
            <a:ext cx="5193298" cy="3846453"/>
          </a:xfrm>
          <a:noFill/>
          <a:ln/>
        </p:spPr>
        <p:txBody>
          <a:bodyPr/>
          <a:lstStyle/>
          <a:p>
            <a:pPr>
              <a:spcBef>
                <a:spcPts val="582"/>
              </a:spcBef>
              <a:spcAft>
                <a:spcPts val="582"/>
              </a:spcAft>
              <a:tabLst>
                <a:tab pos="0" algn="l"/>
                <a:tab pos="433887" algn="l"/>
                <a:tab pos="869312" algn="l"/>
                <a:tab pos="1304737" algn="l"/>
                <a:tab pos="1740163" algn="l"/>
                <a:tab pos="2175587" algn="l"/>
                <a:tab pos="2611013" algn="l"/>
                <a:tab pos="3046438" algn="l"/>
                <a:tab pos="3481864" algn="l"/>
                <a:tab pos="3917288" algn="l"/>
                <a:tab pos="4352714" algn="l"/>
                <a:tab pos="4788139" algn="l"/>
                <a:tab pos="5223564" algn="l"/>
                <a:tab pos="5658989" algn="l"/>
                <a:tab pos="6094415" algn="l"/>
                <a:tab pos="6529840" algn="l"/>
                <a:tab pos="6965265" algn="l"/>
                <a:tab pos="7400690" algn="l"/>
                <a:tab pos="7836116" algn="l"/>
                <a:tab pos="8271540" algn="l"/>
                <a:tab pos="8706966" algn="l"/>
              </a:tabLst>
            </a:pPr>
            <a:r>
              <a:rPr lang="it-IT" dirty="0" smtClean="0">
                <a:latin typeface="Arial" charset="0"/>
                <a:cs typeface="Arial" charset="0"/>
              </a:rPr>
              <a:t>Vittorio, 62 anni, ex forte fumatore (20-30 sigarette/</a:t>
            </a:r>
            <a:r>
              <a:rPr lang="it-IT" dirty="0" err="1" smtClean="0">
                <a:latin typeface="Arial" charset="0"/>
                <a:cs typeface="Arial" charset="0"/>
              </a:rPr>
              <a:t>die</a:t>
            </a:r>
            <a:r>
              <a:rPr lang="it-IT" dirty="0" smtClean="0">
                <a:latin typeface="Arial" charset="0"/>
                <a:cs typeface="Arial" charset="0"/>
              </a:rPr>
              <a:t>  20 anni), pregressa neoplasia del giunto retto-sigma (</a:t>
            </a:r>
            <a:r>
              <a:rPr lang="it-IT" dirty="0" err="1" smtClean="0">
                <a:latin typeface="Arial" charset="0"/>
                <a:cs typeface="Arial" charset="0"/>
              </a:rPr>
              <a:t>Chir-CHT-RT</a:t>
            </a:r>
            <a:r>
              <a:rPr lang="it-IT" dirty="0" smtClean="0">
                <a:latin typeface="Arial" charset="0"/>
                <a:cs typeface="Arial" charset="0"/>
              </a:rPr>
              <a:t>). Familiarità + per neoplasie. </a:t>
            </a:r>
          </a:p>
          <a:p>
            <a:pPr>
              <a:spcBef>
                <a:spcPts val="582"/>
              </a:spcBef>
              <a:spcAft>
                <a:spcPts val="582"/>
              </a:spcAft>
              <a:tabLst>
                <a:tab pos="0" algn="l"/>
                <a:tab pos="433887" algn="l"/>
                <a:tab pos="869312" algn="l"/>
                <a:tab pos="1304737" algn="l"/>
                <a:tab pos="1740163" algn="l"/>
                <a:tab pos="2175587" algn="l"/>
                <a:tab pos="2611013" algn="l"/>
                <a:tab pos="3046438" algn="l"/>
                <a:tab pos="3481864" algn="l"/>
                <a:tab pos="3917288" algn="l"/>
                <a:tab pos="4352714" algn="l"/>
                <a:tab pos="4788139" algn="l"/>
                <a:tab pos="5223564" algn="l"/>
                <a:tab pos="5658989" algn="l"/>
                <a:tab pos="6094415" algn="l"/>
                <a:tab pos="6529840" algn="l"/>
                <a:tab pos="6965265" algn="l"/>
                <a:tab pos="7400690" algn="l"/>
                <a:tab pos="7836116" algn="l"/>
                <a:tab pos="8271540" algn="l"/>
                <a:tab pos="8706966" algn="l"/>
              </a:tabLst>
            </a:pPr>
            <a:r>
              <a:rPr lang="it-IT" sz="1100" dirty="0" smtClean="0">
                <a:latin typeface="Arial" charset="0"/>
                <a:cs typeface="Arial" charset="0"/>
              </a:rPr>
              <a:t>	</a:t>
            </a:r>
            <a:r>
              <a:rPr lang="it-IT" i="1" dirty="0" err="1" smtClean="0">
                <a:solidFill>
                  <a:srgbClr val="FFFF66"/>
                </a:solidFill>
                <a:latin typeface="Arial" charset="0"/>
                <a:cs typeface="Arial" charset="0"/>
              </a:rPr>
              <a:t>Rx</a:t>
            </a:r>
            <a:r>
              <a:rPr lang="it-IT" i="1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 Torace: opacità nodulare di circa 1 cm al </a:t>
            </a:r>
            <a:r>
              <a:rPr lang="it-IT" i="1" dirty="0" err="1" smtClean="0">
                <a:solidFill>
                  <a:srgbClr val="FFFF66"/>
                </a:solidFill>
                <a:latin typeface="Arial" charset="0"/>
                <a:cs typeface="Arial" charset="0"/>
              </a:rPr>
              <a:t>III</a:t>
            </a:r>
            <a:r>
              <a:rPr lang="it-IT" i="1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 medio del polmone sinistro</a:t>
            </a:r>
            <a:r>
              <a:rPr lang="it-IT" sz="1100" dirty="0" smtClean="0">
                <a:ea typeface="MS Gothic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918511" y="802476"/>
            <a:ext cx="5022560" cy="319481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624" tIns="44312" rIns="88624" bIns="44312" anchor="ctr"/>
          <a:lstStyle/>
          <a:p>
            <a:endParaRPr lang="it-IT"/>
          </a:p>
        </p:txBody>
      </p:sp>
      <p:sp>
        <p:nvSpPr>
          <p:cNvPr id="19459" name="Text Box 2"/>
          <p:cNvSpPr>
            <a:spLocks noGrp="1" noChangeArrowheads="1"/>
          </p:cNvSpPr>
          <p:nvPr>
            <p:ph type="body"/>
          </p:nvPr>
        </p:nvSpPr>
        <p:spPr>
          <a:xfrm>
            <a:off x="833142" y="4344230"/>
            <a:ext cx="5193298" cy="3846453"/>
          </a:xfrm>
          <a:noFill/>
          <a:ln/>
        </p:spPr>
        <p:txBody>
          <a:bodyPr/>
          <a:lstStyle/>
          <a:p>
            <a:pPr>
              <a:spcBef>
                <a:spcPts val="582"/>
              </a:spcBef>
              <a:spcAft>
                <a:spcPts val="582"/>
              </a:spcAft>
              <a:tabLst>
                <a:tab pos="0" algn="l"/>
                <a:tab pos="433887" algn="l"/>
                <a:tab pos="869312" algn="l"/>
                <a:tab pos="1304737" algn="l"/>
                <a:tab pos="1740163" algn="l"/>
                <a:tab pos="2175587" algn="l"/>
                <a:tab pos="2611013" algn="l"/>
                <a:tab pos="3046438" algn="l"/>
                <a:tab pos="3481864" algn="l"/>
                <a:tab pos="3917288" algn="l"/>
                <a:tab pos="4352714" algn="l"/>
                <a:tab pos="4788139" algn="l"/>
                <a:tab pos="5223564" algn="l"/>
                <a:tab pos="5658989" algn="l"/>
                <a:tab pos="6094415" algn="l"/>
                <a:tab pos="6529840" algn="l"/>
                <a:tab pos="6965265" algn="l"/>
                <a:tab pos="7400690" algn="l"/>
                <a:tab pos="7836116" algn="l"/>
                <a:tab pos="8271540" algn="l"/>
                <a:tab pos="8706966" algn="l"/>
              </a:tabLst>
            </a:pPr>
            <a:r>
              <a:rPr lang="it-IT" dirty="0" smtClean="0">
                <a:latin typeface="Arial" charset="0"/>
                <a:cs typeface="Arial" charset="0"/>
              </a:rPr>
              <a:t>Vittorio, 62 anni, ex forte fumatore (20-30 sigarette/</a:t>
            </a:r>
            <a:r>
              <a:rPr lang="it-IT" dirty="0" err="1" smtClean="0">
                <a:latin typeface="Arial" charset="0"/>
                <a:cs typeface="Arial" charset="0"/>
              </a:rPr>
              <a:t>die</a:t>
            </a:r>
            <a:r>
              <a:rPr lang="it-IT" dirty="0" smtClean="0">
                <a:latin typeface="Arial" charset="0"/>
                <a:cs typeface="Arial" charset="0"/>
              </a:rPr>
              <a:t>  20 anni), pregressa neoplasia del giunto retto-sigma (</a:t>
            </a:r>
            <a:r>
              <a:rPr lang="it-IT" dirty="0" err="1" smtClean="0">
                <a:latin typeface="Arial" charset="0"/>
                <a:cs typeface="Arial" charset="0"/>
              </a:rPr>
              <a:t>Chir-CHT-RT</a:t>
            </a:r>
            <a:r>
              <a:rPr lang="it-IT" dirty="0" smtClean="0">
                <a:latin typeface="Arial" charset="0"/>
                <a:cs typeface="Arial" charset="0"/>
              </a:rPr>
              <a:t>). Familiarità + per neoplasie. </a:t>
            </a:r>
          </a:p>
          <a:p>
            <a:pPr>
              <a:spcBef>
                <a:spcPts val="582"/>
              </a:spcBef>
              <a:spcAft>
                <a:spcPts val="582"/>
              </a:spcAft>
              <a:tabLst>
                <a:tab pos="0" algn="l"/>
                <a:tab pos="433887" algn="l"/>
                <a:tab pos="869312" algn="l"/>
                <a:tab pos="1304737" algn="l"/>
                <a:tab pos="1740163" algn="l"/>
                <a:tab pos="2175587" algn="l"/>
                <a:tab pos="2611013" algn="l"/>
                <a:tab pos="3046438" algn="l"/>
                <a:tab pos="3481864" algn="l"/>
                <a:tab pos="3917288" algn="l"/>
                <a:tab pos="4352714" algn="l"/>
                <a:tab pos="4788139" algn="l"/>
                <a:tab pos="5223564" algn="l"/>
                <a:tab pos="5658989" algn="l"/>
                <a:tab pos="6094415" algn="l"/>
                <a:tab pos="6529840" algn="l"/>
                <a:tab pos="6965265" algn="l"/>
                <a:tab pos="7400690" algn="l"/>
                <a:tab pos="7836116" algn="l"/>
                <a:tab pos="8271540" algn="l"/>
                <a:tab pos="8706966" algn="l"/>
              </a:tabLst>
            </a:pPr>
            <a:r>
              <a:rPr lang="it-IT" sz="1100" dirty="0" smtClean="0">
                <a:latin typeface="Arial" charset="0"/>
                <a:cs typeface="Arial" charset="0"/>
              </a:rPr>
              <a:t>	</a:t>
            </a:r>
            <a:r>
              <a:rPr lang="it-IT" i="1" dirty="0" err="1" smtClean="0">
                <a:solidFill>
                  <a:srgbClr val="FFFF66"/>
                </a:solidFill>
                <a:latin typeface="Arial" charset="0"/>
                <a:cs typeface="Arial" charset="0"/>
              </a:rPr>
              <a:t>Rx</a:t>
            </a:r>
            <a:r>
              <a:rPr lang="it-IT" i="1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 Torace: opacità nodulare di circa 1 cm al </a:t>
            </a:r>
            <a:r>
              <a:rPr lang="it-IT" i="1" dirty="0" err="1" smtClean="0">
                <a:solidFill>
                  <a:srgbClr val="FFFF66"/>
                </a:solidFill>
                <a:latin typeface="Arial" charset="0"/>
                <a:cs typeface="Arial" charset="0"/>
              </a:rPr>
              <a:t>III</a:t>
            </a:r>
            <a:r>
              <a:rPr lang="it-IT" i="1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 medio del polmone sinistro</a:t>
            </a:r>
            <a:r>
              <a:rPr lang="it-IT" sz="1100" dirty="0" smtClean="0">
                <a:ea typeface="MS Gothic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918511" y="802476"/>
            <a:ext cx="5022560" cy="319481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624" tIns="44312" rIns="88624" bIns="44312" anchor="ctr"/>
          <a:lstStyle/>
          <a:p>
            <a:endParaRPr lang="it-IT"/>
          </a:p>
        </p:txBody>
      </p:sp>
      <p:sp>
        <p:nvSpPr>
          <p:cNvPr id="20483" name="Text Box 2"/>
          <p:cNvSpPr>
            <a:spLocks noGrp="1" noChangeArrowheads="1"/>
          </p:cNvSpPr>
          <p:nvPr>
            <p:ph type="body"/>
          </p:nvPr>
        </p:nvSpPr>
        <p:spPr>
          <a:xfrm>
            <a:off x="833142" y="4344230"/>
            <a:ext cx="5193298" cy="3846453"/>
          </a:xfrm>
          <a:noFill/>
          <a:ln/>
        </p:spPr>
        <p:txBody>
          <a:bodyPr/>
          <a:lstStyle/>
          <a:p>
            <a:pPr>
              <a:spcBef>
                <a:spcPts val="582"/>
              </a:spcBef>
              <a:spcAft>
                <a:spcPts val="582"/>
              </a:spcAft>
              <a:tabLst>
                <a:tab pos="0" algn="l"/>
                <a:tab pos="433887" algn="l"/>
                <a:tab pos="869312" algn="l"/>
                <a:tab pos="1304737" algn="l"/>
                <a:tab pos="1740163" algn="l"/>
                <a:tab pos="2175587" algn="l"/>
                <a:tab pos="2611013" algn="l"/>
                <a:tab pos="3046438" algn="l"/>
                <a:tab pos="3481864" algn="l"/>
                <a:tab pos="3917288" algn="l"/>
                <a:tab pos="4352714" algn="l"/>
                <a:tab pos="4788139" algn="l"/>
                <a:tab pos="5223564" algn="l"/>
                <a:tab pos="5658989" algn="l"/>
                <a:tab pos="6094415" algn="l"/>
                <a:tab pos="6529840" algn="l"/>
                <a:tab pos="6965265" algn="l"/>
                <a:tab pos="7400690" algn="l"/>
                <a:tab pos="7836116" algn="l"/>
                <a:tab pos="8271540" algn="l"/>
                <a:tab pos="8706966" algn="l"/>
              </a:tabLst>
            </a:pPr>
            <a:r>
              <a:rPr lang="it-IT" dirty="0" smtClean="0">
                <a:latin typeface="Arial" charset="0"/>
                <a:cs typeface="Arial" charset="0"/>
              </a:rPr>
              <a:t>Vittorio, 62 anni, ex forte fumatore (20-30 sigarette/</a:t>
            </a:r>
            <a:r>
              <a:rPr lang="it-IT" dirty="0" err="1" smtClean="0">
                <a:latin typeface="Arial" charset="0"/>
                <a:cs typeface="Arial" charset="0"/>
              </a:rPr>
              <a:t>die</a:t>
            </a:r>
            <a:r>
              <a:rPr lang="it-IT" dirty="0" smtClean="0">
                <a:latin typeface="Arial" charset="0"/>
                <a:cs typeface="Arial" charset="0"/>
              </a:rPr>
              <a:t>  20 anni), pregressa neoplasia del giunto retto-sigma (</a:t>
            </a:r>
            <a:r>
              <a:rPr lang="it-IT" dirty="0" err="1" smtClean="0">
                <a:latin typeface="Arial" charset="0"/>
                <a:cs typeface="Arial" charset="0"/>
              </a:rPr>
              <a:t>Chir-CHT-RT</a:t>
            </a:r>
            <a:r>
              <a:rPr lang="it-IT" dirty="0" smtClean="0">
                <a:latin typeface="Arial" charset="0"/>
                <a:cs typeface="Arial" charset="0"/>
              </a:rPr>
              <a:t>). Familiarità + per neoplasie. </a:t>
            </a:r>
          </a:p>
          <a:p>
            <a:pPr>
              <a:spcBef>
                <a:spcPts val="582"/>
              </a:spcBef>
              <a:spcAft>
                <a:spcPts val="582"/>
              </a:spcAft>
              <a:tabLst>
                <a:tab pos="0" algn="l"/>
                <a:tab pos="433887" algn="l"/>
                <a:tab pos="869312" algn="l"/>
                <a:tab pos="1304737" algn="l"/>
                <a:tab pos="1740163" algn="l"/>
                <a:tab pos="2175587" algn="l"/>
                <a:tab pos="2611013" algn="l"/>
                <a:tab pos="3046438" algn="l"/>
                <a:tab pos="3481864" algn="l"/>
                <a:tab pos="3917288" algn="l"/>
                <a:tab pos="4352714" algn="l"/>
                <a:tab pos="4788139" algn="l"/>
                <a:tab pos="5223564" algn="l"/>
                <a:tab pos="5658989" algn="l"/>
                <a:tab pos="6094415" algn="l"/>
                <a:tab pos="6529840" algn="l"/>
                <a:tab pos="6965265" algn="l"/>
                <a:tab pos="7400690" algn="l"/>
                <a:tab pos="7836116" algn="l"/>
                <a:tab pos="8271540" algn="l"/>
                <a:tab pos="8706966" algn="l"/>
              </a:tabLst>
            </a:pPr>
            <a:r>
              <a:rPr lang="it-IT" sz="1100" dirty="0" smtClean="0">
                <a:latin typeface="Arial" charset="0"/>
                <a:cs typeface="Arial" charset="0"/>
              </a:rPr>
              <a:t>	</a:t>
            </a:r>
            <a:r>
              <a:rPr lang="it-IT" i="1" dirty="0" err="1" smtClean="0">
                <a:solidFill>
                  <a:srgbClr val="FFFF66"/>
                </a:solidFill>
                <a:latin typeface="Arial" charset="0"/>
                <a:cs typeface="Arial" charset="0"/>
              </a:rPr>
              <a:t>Rx</a:t>
            </a:r>
            <a:r>
              <a:rPr lang="it-IT" i="1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 Torace: opacità nodulare di circa 1 cm al </a:t>
            </a:r>
            <a:r>
              <a:rPr lang="it-IT" i="1" dirty="0" err="1" smtClean="0">
                <a:solidFill>
                  <a:srgbClr val="FFFF66"/>
                </a:solidFill>
                <a:latin typeface="Arial" charset="0"/>
                <a:cs typeface="Arial" charset="0"/>
              </a:rPr>
              <a:t>III</a:t>
            </a:r>
            <a:r>
              <a:rPr lang="it-IT" i="1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 medio del polmone sinistro</a:t>
            </a:r>
            <a:r>
              <a:rPr lang="it-IT" sz="1100" dirty="0" smtClean="0">
                <a:ea typeface="MS Gothic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918511" y="802476"/>
            <a:ext cx="5022560" cy="319481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624" tIns="44312" rIns="88624" bIns="44312" anchor="ctr"/>
          <a:lstStyle/>
          <a:p>
            <a:endParaRPr lang="it-IT"/>
          </a:p>
        </p:txBody>
      </p:sp>
      <p:sp>
        <p:nvSpPr>
          <p:cNvPr id="21507" name="Text Box 2"/>
          <p:cNvSpPr>
            <a:spLocks noGrp="1" noChangeArrowheads="1"/>
          </p:cNvSpPr>
          <p:nvPr>
            <p:ph type="body"/>
          </p:nvPr>
        </p:nvSpPr>
        <p:spPr>
          <a:xfrm>
            <a:off x="833142" y="4344230"/>
            <a:ext cx="5193298" cy="3846453"/>
          </a:xfrm>
          <a:noFill/>
          <a:ln/>
        </p:spPr>
        <p:txBody>
          <a:bodyPr/>
          <a:lstStyle/>
          <a:p>
            <a:pPr>
              <a:spcBef>
                <a:spcPts val="582"/>
              </a:spcBef>
              <a:spcAft>
                <a:spcPts val="582"/>
              </a:spcAft>
              <a:tabLst>
                <a:tab pos="0" algn="l"/>
                <a:tab pos="433887" algn="l"/>
                <a:tab pos="869312" algn="l"/>
                <a:tab pos="1304737" algn="l"/>
                <a:tab pos="1740163" algn="l"/>
                <a:tab pos="2175587" algn="l"/>
                <a:tab pos="2611013" algn="l"/>
                <a:tab pos="3046438" algn="l"/>
                <a:tab pos="3481864" algn="l"/>
                <a:tab pos="3917288" algn="l"/>
                <a:tab pos="4352714" algn="l"/>
                <a:tab pos="4788139" algn="l"/>
                <a:tab pos="5223564" algn="l"/>
                <a:tab pos="5658989" algn="l"/>
                <a:tab pos="6094415" algn="l"/>
                <a:tab pos="6529840" algn="l"/>
                <a:tab pos="6965265" algn="l"/>
                <a:tab pos="7400690" algn="l"/>
                <a:tab pos="7836116" algn="l"/>
                <a:tab pos="8271540" algn="l"/>
                <a:tab pos="8706966" algn="l"/>
              </a:tabLst>
            </a:pPr>
            <a:r>
              <a:rPr lang="it-IT" dirty="0" smtClean="0">
                <a:latin typeface="Arial" charset="0"/>
                <a:cs typeface="Arial" charset="0"/>
              </a:rPr>
              <a:t>Vittorio, 62 anni, ex forte fumatore (20-30 sigarette/</a:t>
            </a:r>
            <a:r>
              <a:rPr lang="it-IT" dirty="0" err="1" smtClean="0">
                <a:latin typeface="Arial" charset="0"/>
                <a:cs typeface="Arial" charset="0"/>
              </a:rPr>
              <a:t>die</a:t>
            </a:r>
            <a:r>
              <a:rPr lang="it-IT" dirty="0" smtClean="0">
                <a:latin typeface="Arial" charset="0"/>
                <a:cs typeface="Arial" charset="0"/>
              </a:rPr>
              <a:t>  20 anni), pregressa neoplasia del giunto retto-sigma (</a:t>
            </a:r>
            <a:r>
              <a:rPr lang="it-IT" dirty="0" err="1" smtClean="0">
                <a:latin typeface="Arial" charset="0"/>
                <a:cs typeface="Arial" charset="0"/>
              </a:rPr>
              <a:t>Chir-CHT-RT</a:t>
            </a:r>
            <a:r>
              <a:rPr lang="it-IT" dirty="0" smtClean="0">
                <a:latin typeface="Arial" charset="0"/>
                <a:cs typeface="Arial" charset="0"/>
              </a:rPr>
              <a:t>). Familiarità + per neoplasie. </a:t>
            </a:r>
          </a:p>
          <a:p>
            <a:pPr>
              <a:spcBef>
                <a:spcPts val="582"/>
              </a:spcBef>
              <a:spcAft>
                <a:spcPts val="582"/>
              </a:spcAft>
              <a:tabLst>
                <a:tab pos="0" algn="l"/>
                <a:tab pos="433887" algn="l"/>
                <a:tab pos="869312" algn="l"/>
                <a:tab pos="1304737" algn="l"/>
                <a:tab pos="1740163" algn="l"/>
                <a:tab pos="2175587" algn="l"/>
                <a:tab pos="2611013" algn="l"/>
                <a:tab pos="3046438" algn="l"/>
                <a:tab pos="3481864" algn="l"/>
                <a:tab pos="3917288" algn="l"/>
                <a:tab pos="4352714" algn="l"/>
                <a:tab pos="4788139" algn="l"/>
                <a:tab pos="5223564" algn="l"/>
                <a:tab pos="5658989" algn="l"/>
                <a:tab pos="6094415" algn="l"/>
                <a:tab pos="6529840" algn="l"/>
                <a:tab pos="6965265" algn="l"/>
                <a:tab pos="7400690" algn="l"/>
                <a:tab pos="7836116" algn="l"/>
                <a:tab pos="8271540" algn="l"/>
                <a:tab pos="8706966" algn="l"/>
              </a:tabLst>
            </a:pPr>
            <a:r>
              <a:rPr lang="it-IT" sz="1100" dirty="0" smtClean="0">
                <a:latin typeface="Arial" charset="0"/>
                <a:cs typeface="Arial" charset="0"/>
              </a:rPr>
              <a:t>	</a:t>
            </a:r>
            <a:r>
              <a:rPr lang="it-IT" i="1" dirty="0" err="1" smtClean="0">
                <a:solidFill>
                  <a:srgbClr val="FFFF66"/>
                </a:solidFill>
                <a:latin typeface="Arial" charset="0"/>
                <a:cs typeface="Arial" charset="0"/>
              </a:rPr>
              <a:t>Rx</a:t>
            </a:r>
            <a:r>
              <a:rPr lang="it-IT" i="1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 Torace: opacità nodulare di circa 1 cm al </a:t>
            </a:r>
            <a:r>
              <a:rPr lang="it-IT" i="1" dirty="0" err="1" smtClean="0">
                <a:solidFill>
                  <a:srgbClr val="FFFF66"/>
                </a:solidFill>
                <a:latin typeface="Arial" charset="0"/>
                <a:cs typeface="Arial" charset="0"/>
              </a:rPr>
              <a:t>III</a:t>
            </a:r>
            <a:r>
              <a:rPr lang="it-IT" i="1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 medio del polmone sinistro</a:t>
            </a:r>
            <a:r>
              <a:rPr lang="it-IT" sz="1100" dirty="0" smtClean="0">
                <a:ea typeface="MS Gothic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918511" y="802476"/>
            <a:ext cx="5022560" cy="319481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624" tIns="44312" rIns="88624" bIns="44312" anchor="ctr"/>
          <a:lstStyle/>
          <a:p>
            <a:endParaRPr lang="it-IT"/>
          </a:p>
        </p:txBody>
      </p:sp>
      <p:sp>
        <p:nvSpPr>
          <p:cNvPr id="22531" name="Text Box 2"/>
          <p:cNvSpPr>
            <a:spLocks noGrp="1" noChangeArrowheads="1"/>
          </p:cNvSpPr>
          <p:nvPr>
            <p:ph type="body"/>
          </p:nvPr>
        </p:nvSpPr>
        <p:spPr>
          <a:xfrm>
            <a:off x="833142" y="4344230"/>
            <a:ext cx="5193298" cy="3846453"/>
          </a:xfrm>
          <a:noFill/>
          <a:ln/>
        </p:spPr>
        <p:txBody>
          <a:bodyPr/>
          <a:lstStyle/>
          <a:p>
            <a:pPr>
              <a:spcBef>
                <a:spcPts val="582"/>
              </a:spcBef>
              <a:spcAft>
                <a:spcPts val="582"/>
              </a:spcAft>
              <a:tabLst>
                <a:tab pos="0" algn="l"/>
                <a:tab pos="433887" algn="l"/>
                <a:tab pos="869312" algn="l"/>
                <a:tab pos="1304737" algn="l"/>
                <a:tab pos="1740163" algn="l"/>
                <a:tab pos="2175587" algn="l"/>
                <a:tab pos="2611013" algn="l"/>
                <a:tab pos="3046438" algn="l"/>
                <a:tab pos="3481864" algn="l"/>
                <a:tab pos="3917288" algn="l"/>
                <a:tab pos="4352714" algn="l"/>
                <a:tab pos="4788139" algn="l"/>
                <a:tab pos="5223564" algn="l"/>
                <a:tab pos="5658989" algn="l"/>
                <a:tab pos="6094415" algn="l"/>
                <a:tab pos="6529840" algn="l"/>
                <a:tab pos="6965265" algn="l"/>
                <a:tab pos="7400690" algn="l"/>
                <a:tab pos="7836116" algn="l"/>
                <a:tab pos="8271540" algn="l"/>
                <a:tab pos="8706966" algn="l"/>
              </a:tabLst>
            </a:pPr>
            <a:r>
              <a:rPr lang="it-IT" dirty="0" smtClean="0">
                <a:latin typeface="Arial" charset="0"/>
                <a:cs typeface="Arial" charset="0"/>
              </a:rPr>
              <a:t>Vittorio, 62 anni, ex forte fumatore (20-30 sigarette/</a:t>
            </a:r>
            <a:r>
              <a:rPr lang="it-IT" dirty="0" err="1" smtClean="0">
                <a:latin typeface="Arial" charset="0"/>
                <a:cs typeface="Arial" charset="0"/>
              </a:rPr>
              <a:t>die</a:t>
            </a:r>
            <a:r>
              <a:rPr lang="it-IT" dirty="0" smtClean="0">
                <a:latin typeface="Arial" charset="0"/>
                <a:cs typeface="Arial" charset="0"/>
              </a:rPr>
              <a:t>  20 anni), pregressa neoplasia del giunto retto-sigma (</a:t>
            </a:r>
            <a:r>
              <a:rPr lang="it-IT" dirty="0" err="1" smtClean="0">
                <a:latin typeface="Arial" charset="0"/>
                <a:cs typeface="Arial" charset="0"/>
              </a:rPr>
              <a:t>Chir-CHT-RT</a:t>
            </a:r>
            <a:r>
              <a:rPr lang="it-IT" dirty="0" smtClean="0">
                <a:latin typeface="Arial" charset="0"/>
                <a:cs typeface="Arial" charset="0"/>
              </a:rPr>
              <a:t>). Familiarità + per neoplasie. </a:t>
            </a:r>
          </a:p>
          <a:p>
            <a:pPr>
              <a:spcBef>
                <a:spcPts val="582"/>
              </a:spcBef>
              <a:spcAft>
                <a:spcPts val="582"/>
              </a:spcAft>
              <a:tabLst>
                <a:tab pos="0" algn="l"/>
                <a:tab pos="433887" algn="l"/>
                <a:tab pos="869312" algn="l"/>
                <a:tab pos="1304737" algn="l"/>
                <a:tab pos="1740163" algn="l"/>
                <a:tab pos="2175587" algn="l"/>
                <a:tab pos="2611013" algn="l"/>
                <a:tab pos="3046438" algn="l"/>
                <a:tab pos="3481864" algn="l"/>
                <a:tab pos="3917288" algn="l"/>
                <a:tab pos="4352714" algn="l"/>
                <a:tab pos="4788139" algn="l"/>
                <a:tab pos="5223564" algn="l"/>
                <a:tab pos="5658989" algn="l"/>
                <a:tab pos="6094415" algn="l"/>
                <a:tab pos="6529840" algn="l"/>
                <a:tab pos="6965265" algn="l"/>
                <a:tab pos="7400690" algn="l"/>
                <a:tab pos="7836116" algn="l"/>
                <a:tab pos="8271540" algn="l"/>
                <a:tab pos="8706966" algn="l"/>
              </a:tabLst>
            </a:pPr>
            <a:r>
              <a:rPr lang="it-IT" sz="1100" dirty="0" smtClean="0">
                <a:latin typeface="Arial" charset="0"/>
                <a:cs typeface="Arial" charset="0"/>
              </a:rPr>
              <a:t>	</a:t>
            </a:r>
            <a:r>
              <a:rPr lang="it-IT" i="1" dirty="0" err="1" smtClean="0">
                <a:solidFill>
                  <a:srgbClr val="FFFF66"/>
                </a:solidFill>
                <a:latin typeface="Arial" charset="0"/>
                <a:cs typeface="Arial" charset="0"/>
              </a:rPr>
              <a:t>Rx</a:t>
            </a:r>
            <a:r>
              <a:rPr lang="it-IT" i="1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 Torace: opacità nodulare di circa 1 cm al </a:t>
            </a:r>
            <a:r>
              <a:rPr lang="it-IT" i="1" dirty="0" err="1" smtClean="0">
                <a:solidFill>
                  <a:srgbClr val="FFFF66"/>
                </a:solidFill>
                <a:latin typeface="Arial" charset="0"/>
                <a:cs typeface="Arial" charset="0"/>
              </a:rPr>
              <a:t>III</a:t>
            </a:r>
            <a:r>
              <a:rPr lang="it-IT" i="1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 medio del polmone sinistro</a:t>
            </a:r>
            <a:r>
              <a:rPr lang="it-IT" sz="1100" dirty="0" smtClean="0">
                <a:ea typeface="MS Gothic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106639" y="813036"/>
            <a:ext cx="5345067" cy="4009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624" tIns="44312" rIns="88624" bIns="44312" anchor="ctr"/>
          <a:lstStyle/>
          <a:p>
            <a:endParaRPr lang="it-IT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833142" y="4344230"/>
            <a:ext cx="5186975" cy="392489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918511" y="802476"/>
            <a:ext cx="5022560" cy="319481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624" tIns="44312" rIns="88624" bIns="44312" anchor="ctr"/>
          <a:lstStyle/>
          <a:p>
            <a:endParaRPr lang="it-IT"/>
          </a:p>
        </p:txBody>
      </p:sp>
      <p:sp>
        <p:nvSpPr>
          <p:cNvPr id="24579" name="Text Box 2"/>
          <p:cNvSpPr>
            <a:spLocks noGrp="1" noChangeArrowheads="1"/>
          </p:cNvSpPr>
          <p:nvPr>
            <p:ph type="body"/>
          </p:nvPr>
        </p:nvSpPr>
        <p:spPr>
          <a:xfrm>
            <a:off x="833142" y="4344230"/>
            <a:ext cx="5193298" cy="3846453"/>
          </a:xfrm>
          <a:noFill/>
          <a:ln/>
        </p:spPr>
        <p:txBody>
          <a:bodyPr/>
          <a:lstStyle/>
          <a:p>
            <a:pPr>
              <a:spcBef>
                <a:spcPts val="582"/>
              </a:spcBef>
              <a:spcAft>
                <a:spcPts val="582"/>
              </a:spcAft>
              <a:tabLst>
                <a:tab pos="0" algn="l"/>
                <a:tab pos="433887" algn="l"/>
                <a:tab pos="869312" algn="l"/>
                <a:tab pos="1304737" algn="l"/>
                <a:tab pos="1740163" algn="l"/>
                <a:tab pos="2175587" algn="l"/>
                <a:tab pos="2611013" algn="l"/>
                <a:tab pos="3046438" algn="l"/>
                <a:tab pos="3481864" algn="l"/>
                <a:tab pos="3917288" algn="l"/>
                <a:tab pos="4352714" algn="l"/>
                <a:tab pos="4788139" algn="l"/>
                <a:tab pos="5223564" algn="l"/>
                <a:tab pos="5658989" algn="l"/>
                <a:tab pos="6094415" algn="l"/>
                <a:tab pos="6529840" algn="l"/>
                <a:tab pos="6965265" algn="l"/>
                <a:tab pos="7400690" algn="l"/>
                <a:tab pos="7836116" algn="l"/>
                <a:tab pos="8271540" algn="l"/>
                <a:tab pos="8706966" algn="l"/>
              </a:tabLst>
            </a:pPr>
            <a:r>
              <a:rPr lang="it-IT" dirty="0" smtClean="0">
                <a:latin typeface="Arial" charset="0"/>
                <a:cs typeface="Arial" charset="0"/>
              </a:rPr>
              <a:t>Vittorio, 62 anni, ex forte fumatore (20-30 sigarette/</a:t>
            </a:r>
            <a:r>
              <a:rPr lang="it-IT" dirty="0" err="1" smtClean="0">
                <a:latin typeface="Arial" charset="0"/>
                <a:cs typeface="Arial" charset="0"/>
              </a:rPr>
              <a:t>die</a:t>
            </a:r>
            <a:r>
              <a:rPr lang="it-IT" dirty="0" smtClean="0">
                <a:latin typeface="Arial" charset="0"/>
                <a:cs typeface="Arial" charset="0"/>
              </a:rPr>
              <a:t>  20 anni), pregressa neoplasia del giunto retto-sigma (</a:t>
            </a:r>
            <a:r>
              <a:rPr lang="it-IT" dirty="0" err="1" smtClean="0">
                <a:latin typeface="Arial" charset="0"/>
                <a:cs typeface="Arial" charset="0"/>
              </a:rPr>
              <a:t>Chir-CHT-RT</a:t>
            </a:r>
            <a:r>
              <a:rPr lang="it-IT" dirty="0" smtClean="0">
                <a:latin typeface="Arial" charset="0"/>
                <a:cs typeface="Arial" charset="0"/>
              </a:rPr>
              <a:t>). Familiarità + per neoplasie. </a:t>
            </a:r>
          </a:p>
          <a:p>
            <a:pPr>
              <a:spcBef>
                <a:spcPts val="582"/>
              </a:spcBef>
              <a:spcAft>
                <a:spcPts val="582"/>
              </a:spcAft>
              <a:tabLst>
                <a:tab pos="0" algn="l"/>
                <a:tab pos="433887" algn="l"/>
                <a:tab pos="869312" algn="l"/>
                <a:tab pos="1304737" algn="l"/>
                <a:tab pos="1740163" algn="l"/>
                <a:tab pos="2175587" algn="l"/>
                <a:tab pos="2611013" algn="l"/>
                <a:tab pos="3046438" algn="l"/>
                <a:tab pos="3481864" algn="l"/>
                <a:tab pos="3917288" algn="l"/>
                <a:tab pos="4352714" algn="l"/>
                <a:tab pos="4788139" algn="l"/>
                <a:tab pos="5223564" algn="l"/>
                <a:tab pos="5658989" algn="l"/>
                <a:tab pos="6094415" algn="l"/>
                <a:tab pos="6529840" algn="l"/>
                <a:tab pos="6965265" algn="l"/>
                <a:tab pos="7400690" algn="l"/>
                <a:tab pos="7836116" algn="l"/>
                <a:tab pos="8271540" algn="l"/>
                <a:tab pos="8706966" algn="l"/>
              </a:tabLst>
            </a:pPr>
            <a:r>
              <a:rPr lang="it-IT" sz="1100" dirty="0" smtClean="0">
                <a:latin typeface="Arial" charset="0"/>
                <a:cs typeface="Arial" charset="0"/>
              </a:rPr>
              <a:t>	</a:t>
            </a:r>
            <a:r>
              <a:rPr lang="it-IT" i="1" dirty="0" err="1" smtClean="0">
                <a:solidFill>
                  <a:srgbClr val="FFFF66"/>
                </a:solidFill>
                <a:latin typeface="Arial" charset="0"/>
                <a:cs typeface="Arial" charset="0"/>
              </a:rPr>
              <a:t>Rx</a:t>
            </a:r>
            <a:r>
              <a:rPr lang="it-IT" i="1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 Torace: opacità nodulare di circa 1 cm al </a:t>
            </a:r>
            <a:r>
              <a:rPr lang="it-IT" i="1" dirty="0" err="1" smtClean="0">
                <a:solidFill>
                  <a:srgbClr val="FFFF66"/>
                </a:solidFill>
                <a:latin typeface="Arial" charset="0"/>
                <a:cs typeface="Arial" charset="0"/>
              </a:rPr>
              <a:t>III</a:t>
            </a:r>
            <a:r>
              <a:rPr lang="it-IT" i="1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 medio del polmone sinistro</a:t>
            </a:r>
            <a:r>
              <a:rPr lang="it-IT" sz="1100" dirty="0" smtClean="0">
                <a:ea typeface="MS Gothic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918511" y="802476"/>
            <a:ext cx="5022560" cy="319481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624" tIns="44312" rIns="88624" bIns="44312" anchor="ctr"/>
          <a:lstStyle/>
          <a:p>
            <a:endParaRPr lang="it-IT"/>
          </a:p>
        </p:txBody>
      </p:sp>
      <p:sp>
        <p:nvSpPr>
          <p:cNvPr id="25603" name="Text Box 2"/>
          <p:cNvSpPr>
            <a:spLocks noGrp="1" noChangeArrowheads="1"/>
          </p:cNvSpPr>
          <p:nvPr>
            <p:ph type="body"/>
          </p:nvPr>
        </p:nvSpPr>
        <p:spPr>
          <a:xfrm>
            <a:off x="833142" y="4344230"/>
            <a:ext cx="5193298" cy="3846453"/>
          </a:xfrm>
          <a:noFill/>
          <a:ln/>
        </p:spPr>
        <p:txBody>
          <a:bodyPr/>
          <a:lstStyle/>
          <a:p>
            <a:pPr>
              <a:spcBef>
                <a:spcPts val="582"/>
              </a:spcBef>
              <a:spcAft>
                <a:spcPts val="582"/>
              </a:spcAft>
              <a:tabLst>
                <a:tab pos="0" algn="l"/>
                <a:tab pos="433887" algn="l"/>
                <a:tab pos="869312" algn="l"/>
                <a:tab pos="1304737" algn="l"/>
                <a:tab pos="1740163" algn="l"/>
                <a:tab pos="2175587" algn="l"/>
                <a:tab pos="2611013" algn="l"/>
                <a:tab pos="3046438" algn="l"/>
                <a:tab pos="3481864" algn="l"/>
                <a:tab pos="3917288" algn="l"/>
                <a:tab pos="4352714" algn="l"/>
                <a:tab pos="4788139" algn="l"/>
                <a:tab pos="5223564" algn="l"/>
                <a:tab pos="5658989" algn="l"/>
                <a:tab pos="6094415" algn="l"/>
                <a:tab pos="6529840" algn="l"/>
                <a:tab pos="6965265" algn="l"/>
                <a:tab pos="7400690" algn="l"/>
                <a:tab pos="7836116" algn="l"/>
                <a:tab pos="8271540" algn="l"/>
                <a:tab pos="8706966" algn="l"/>
              </a:tabLst>
            </a:pPr>
            <a:r>
              <a:rPr lang="it-IT" dirty="0" smtClean="0">
                <a:latin typeface="Arial" charset="0"/>
                <a:cs typeface="Arial" charset="0"/>
              </a:rPr>
              <a:t>Vittorio, 62 anni, ex forte fumatore (20-30 sigarette/</a:t>
            </a:r>
            <a:r>
              <a:rPr lang="it-IT" dirty="0" err="1" smtClean="0">
                <a:latin typeface="Arial" charset="0"/>
                <a:cs typeface="Arial" charset="0"/>
              </a:rPr>
              <a:t>die</a:t>
            </a:r>
            <a:r>
              <a:rPr lang="it-IT" dirty="0" smtClean="0">
                <a:latin typeface="Arial" charset="0"/>
                <a:cs typeface="Arial" charset="0"/>
              </a:rPr>
              <a:t>  20 anni), pregressa neoplasia del giunto retto-sigma (</a:t>
            </a:r>
            <a:r>
              <a:rPr lang="it-IT" dirty="0" err="1" smtClean="0">
                <a:latin typeface="Arial" charset="0"/>
                <a:cs typeface="Arial" charset="0"/>
              </a:rPr>
              <a:t>Chir-CHT-RT</a:t>
            </a:r>
            <a:r>
              <a:rPr lang="it-IT" dirty="0" smtClean="0">
                <a:latin typeface="Arial" charset="0"/>
                <a:cs typeface="Arial" charset="0"/>
              </a:rPr>
              <a:t>). Familiarità + per neoplasie. </a:t>
            </a:r>
          </a:p>
          <a:p>
            <a:pPr>
              <a:spcBef>
                <a:spcPts val="582"/>
              </a:spcBef>
              <a:spcAft>
                <a:spcPts val="582"/>
              </a:spcAft>
              <a:tabLst>
                <a:tab pos="0" algn="l"/>
                <a:tab pos="433887" algn="l"/>
                <a:tab pos="869312" algn="l"/>
                <a:tab pos="1304737" algn="l"/>
                <a:tab pos="1740163" algn="l"/>
                <a:tab pos="2175587" algn="l"/>
                <a:tab pos="2611013" algn="l"/>
                <a:tab pos="3046438" algn="l"/>
                <a:tab pos="3481864" algn="l"/>
                <a:tab pos="3917288" algn="l"/>
                <a:tab pos="4352714" algn="l"/>
                <a:tab pos="4788139" algn="l"/>
                <a:tab pos="5223564" algn="l"/>
                <a:tab pos="5658989" algn="l"/>
                <a:tab pos="6094415" algn="l"/>
                <a:tab pos="6529840" algn="l"/>
                <a:tab pos="6965265" algn="l"/>
                <a:tab pos="7400690" algn="l"/>
                <a:tab pos="7836116" algn="l"/>
                <a:tab pos="8271540" algn="l"/>
                <a:tab pos="8706966" algn="l"/>
              </a:tabLst>
            </a:pPr>
            <a:r>
              <a:rPr lang="it-IT" sz="1100" dirty="0" smtClean="0">
                <a:latin typeface="Arial" charset="0"/>
                <a:cs typeface="Arial" charset="0"/>
              </a:rPr>
              <a:t>	</a:t>
            </a:r>
            <a:r>
              <a:rPr lang="it-IT" i="1" dirty="0" err="1" smtClean="0">
                <a:solidFill>
                  <a:srgbClr val="FFFF66"/>
                </a:solidFill>
                <a:latin typeface="Arial" charset="0"/>
                <a:cs typeface="Arial" charset="0"/>
              </a:rPr>
              <a:t>Rx</a:t>
            </a:r>
            <a:r>
              <a:rPr lang="it-IT" i="1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 Torace: opacità nodulare di circa 1 cm al </a:t>
            </a:r>
            <a:r>
              <a:rPr lang="it-IT" i="1" dirty="0" err="1" smtClean="0">
                <a:solidFill>
                  <a:srgbClr val="FFFF66"/>
                </a:solidFill>
                <a:latin typeface="Arial" charset="0"/>
                <a:cs typeface="Arial" charset="0"/>
              </a:rPr>
              <a:t>III</a:t>
            </a:r>
            <a:r>
              <a:rPr lang="it-IT" i="1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 medio del polmone sinistro</a:t>
            </a:r>
            <a:r>
              <a:rPr lang="it-IT" sz="1100" dirty="0" smtClean="0">
                <a:ea typeface="MS Gothic" charset="-128"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EE0B-4D67-4E27-8559-405BCE1F5C70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1AE3-B5FB-43FC-8126-A2EA41A173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57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EE0B-4D67-4E27-8559-405BCE1F5C70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1AE3-B5FB-43FC-8126-A2EA41A173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22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EE0B-4D67-4E27-8559-405BCE1F5C70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1AE3-B5FB-43FC-8126-A2EA41A173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95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EE0B-4D67-4E27-8559-405BCE1F5C70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1AE3-B5FB-43FC-8126-A2EA41A173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0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EE0B-4D67-4E27-8559-405BCE1F5C70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1AE3-B5FB-43FC-8126-A2EA41A173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34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EE0B-4D67-4E27-8559-405BCE1F5C70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1AE3-B5FB-43FC-8126-A2EA41A173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66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EE0B-4D67-4E27-8559-405BCE1F5C70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1AE3-B5FB-43FC-8126-A2EA41A173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97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EE0B-4D67-4E27-8559-405BCE1F5C70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1AE3-B5FB-43FC-8126-A2EA41A173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860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EE0B-4D67-4E27-8559-405BCE1F5C70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1AE3-B5FB-43FC-8126-A2EA41A173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72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EE0B-4D67-4E27-8559-405BCE1F5C70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1AE3-B5FB-43FC-8126-A2EA41A173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99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EE0B-4D67-4E27-8559-405BCE1F5C70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1AE3-B5FB-43FC-8126-A2EA41A173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11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DEE0B-4D67-4E27-8559-405BCE1F5C70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81AE3-B5FB-43FC-8126-A2EA41A173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95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0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395413"/>
            <a:ext cx="9144000" cy="3598862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5058" name="CasellaDiTesto 7"/>
          <p:cNvSpPr txBox="1">
            <a:spLocks noChangeArrowheads="1"/>
          </p:cNvSpPr>
          <p:nvPr/>
        </p:nvSpPr>
        <p:spPr bwMode="auto">
          <a:xfrm>
            <a:off x="0" y="2166938"/>
            <a:ext cx="9144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>
              <a:lnSpc>
                <a:spcPct val="120000"/>
              </a:lnSpc>
            </a:pPr>
            <a:r>
              <a:rPr lang="it-IT" sz="6000" b="1">
                <a:latin typeface="Arial Narrow" pitchFamily="34" charset="0"/>
              </a:rPr>
              <a:t>Ed ora al Radiologo... Quali indagini? In quali tempi?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413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0" y="4994275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61" name="CasellaDiTesto 10"/>
          <p:cNvSpPr txBox="1">
            <a:spLocks noChangeArrowheads="1"/>
          </p:cNvSpPr>
          <p:nvPr/>
        </p:nvSpPr>
        <p:spPr bwMode="auto">
          <a:xfrm>
            <a:off x="2295376" y="5140325"/>
            <a:ext cx="4450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200" i="1" dirty="0" smtClean="0">
                <a:latin typeface="Arial Narrow" pitchFamily="34" charset="0"/>
              </a:rPr>
              <a:t>Dr.ssa Barbara </a:t>
            </a:r>
            <a:r>
              <a:rPr lang="it-IT" sz="3200" i="1" dirty="0" err="1" smtClean="0">
                <a:latin typeface="Arial Narrow" pitchFamily="34" charset="0"/>
              </a:rPr>
              <a:t>Piazzalunga</a:t>
            </a:r>
            <a:r>
              <a:rPr lang="it-IT" sz="3200" i="1" dirty="0" smtClean="0">
                <a:latin typeface="Arial Narrow" pitchFamily="34" charset="0"/>
              </a:rPr>
              <a:t> </a:t>
            </a:r>
            <a:endParaRPr lang="it-IT" sz="32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799977" y="71439"/>
            <a:ext cx="7682314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dirty="0">
                <a:solidFill>
                  <a:srgbClr val="FF9966"/>
                </a:solidFill>
                <a:latin typeface="Arial" charset="0"/>
              </a:rPr>
              <a:t>Indicazioni </a:t>
            </a:r>
            <a:r>
              <a:rPr lang="it-IT" sz="3200" dirty="0" err="1" smtClean="0">
                <a:solidFill>
                  <a:srgbClr val="FF9966"/>
                </a:solidFill>
                <a:latin typeface="Arial" charset="0"/>
              </a:rPr>
              <a:t>per…</a:t>
            </a:r>
            <a:r>
              <a:rPr lang="it-IT" sz="3200" dirty="0" err="1" smtClean="0">
                <a:solidFill>
                  <a:srgbClr val="FFFF66"/>
                </a:solidFill>
                <a:latin typeface="Arial" charset="0"/>
              </a:rPr>
              <a:t>riscontro</a:t>
            </a:r>
            <a:r>
              <a:rPr lang="it-IT" sz="3200" dirty="0" smtClean="0">
                <a:solidFill>
                  <a:srgbClr val="FFFF66"/>
                </a:solidFill>
                <a:latin typeface="Arial" charset="0"/>
              </a:rPr>
              <a:t> </a:t>
            </a:r>
            <a:r>
              <a:rPr lang="it-IT" sz="3200" dirty="0">
                <a:solidFill>
                  <a:srgbClr val="FFFF66"/>
                </a:solidFill>
                <a:latin typeface="Arial" charset="0"/>
              </a:rPr>
              <a:t>TC occasionale di piccolo nodulo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273" y="1258889"/>
            <a:ext cx="8159196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99977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6559244" y="6659563"/>
            <a:ext cx="2239087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i="1">
                <a:solidFill>
                  <a:srgbClr val="FFFF66"/>
                </a:solidFill>
                <a:latin typeface="Arial" charset="0"/>
              </a:rPr>
              <a:t>MacMahon et al Radiology 2005</a:t>
            </a:r>
          </a:p>
        </p:txBody>
      </p:sp>
    </p:spTree>
    <p:extLst>
      <p:ext uri="{BB962C8B-B14F-4D97-AF65-F5344CB8AC3E}">
        <p14:creationId xmlns:p14="http://schemas.microsoft.com/office/powerpoint/2010/main" val="2376692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99977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553600" y="6480175"/>
            <a:ext cx="2244731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i="1">
                <a:solidFill>
                  <a:srgbClr val="FFFF66"/>
                </a:solidFill>
                <a:latin typeface="Arial" charset="0"/>
              </a:rPr>
              <a:t>MacMahon et al Radiology 2005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20273" y="1800225"/>
            <a:ext cx="834543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>
                <a:solidFill>
                  <a:srgbClr val="FFFF66"/>
                </a:solidFill>
                <a:latin typeface="Arial" charset="0"/>
                <a:ea typeface="ＭＳ Ｐゴシック" charset="-128"/>
              </a:rPr>
              <a:t>Pazienti ad alto rischio:</a:t>
            </a:r>
            <a:r>
              <a:rPr lang="it-IT" sz="240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fumo (intensità e durata dell'esposizione), età, familiarità per neoplasia polmonare (I grado), esposizione sostanze cancerogene (asbesto, uranio, radon).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>
              <a:solidFill>
                <a:srgbClr val="FFFF66"/>
              </a:solidFill>
              <a:latin typeface="Arial" charset="0"/>
              <a:ea typeface="ＭＳ Ｐゴシック" charset="-128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>
                <a:solidFill>
                  <a:srgbClr val="FFFF66"/>
                </a:solidFill>
                <a:latin typeface="Arial" charset="0"/>
                <a:ea typeface="ＭＳ Ｐゴシック" charset="-128"/>
              </a:rPr>
              <a:t>Pazienti a basso rischio:</a:t>
            </a:r>
            <a:r>
              <a:rPr lang="it-IT" sz="240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minima o assente esposizione al fumo, età (&lt; 35 aa ).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>
              <a:solidFill>
                <a:srgbClr val="FFFF66"/>
              </a:solidFill>
              <a:latin typeface="Arial" charset="0"/>
              <a:ea typeface="ＭＳ Ｐゴシック" charset="-128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>
                <a:solidFill>
                  <a:srgbClr val="FFFF66"/>
                </a:solidFill>
                <a:latin typeface="Arial" charset="0"/>
                <a:ea typeface="ＭＳ Ｐゴシック" charset="-128"/>
              </a:rPr>
              <a:t>No follow-up se il nodulo è &lt; 4 mm nei pz a basso rischio:</a:t>
            </a:r>
            <a:r>
              <a:rPr lang="it-IT" sz="240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nei pz ad alto rischio la probabilità che il nodulo sia maligno è &gt;1%.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>
              <a:solidFill>
                <a:srgbClr val="9999FF"/>
              </a:solidFill>
              <a:latin typeface="Arial" charset="0"/>
              <a:ea typeface="ＭＳ Ｐゴシック" charset="-128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799977" y="315913"/>
            <a:ext cx="8159196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dirty="0">
                <a:solidFill>
                  <a:srgbClr val="FF9966"/>
                </a:solidFill>
                <a:latin typeface="Arial" charset="0"/>
              </a:rPr>
              <a:t>Indicazioni per...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dirty="0">
                <a:solidFill>
                  <a:srgbClr val="FFFF66"/>
                </a:solidFill>
                <a:latin typeface="Arial" charset="0"/>
              </a:rPr>
              <a:t>riscontro TC occasionale di piccolo nodulo</a:t>
            </a:r>
          </a:p>
        </p:txBody>
      </p:sp>
    </p:spTree>
    <p:extLst>
      <p:ext uri="{BB962C8B-B14F-4D97-AF65-F5344CB8AC3E}">
        <p14:creationId xmlns:p14="http://schemas.microsoft.com/office/powerpoint/2010/main" val="4149573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950942" y="185738"/>
            <a:ext cx="7847389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3200" dirty="0">
                <a:solidFill>
                  <a:srgbClr val="FF9966"/>
                </a:solidFill>
                <a:latin typeface="Arial" charset="0"/>
              </a:rPr>
              <a:t>Indicazioni </a:t>
            </a:r>
            <a:r>
              <a:rPr lang="it-IT" sz="3200" dirty="0" err="1" smtClean="0">
                <a:solidFill>
                  <a:srgbClr val="FF9966"/>
                </a:solidFill>
                <a:latin typeface="Arial" charset="0"/>
              </a:rPr>
              <a:t>per…</a:t>
            </a:r>
            <a:r>
              <a:rPr lang="it-IT" sz="3200" dirty="0" err="1" smtClean="0">
                <a:solidFill>
                  <a:srgbClr val="FFFF66"/>
                </a:solidFill>
                <a:latin typeface="Arial" charset="0"/>
              </a:rPr>
              <a:t>riscontro</a:t>
            </a:r>
            <a:r>
              <a:rPr lang="it-IT" sz="3200" dirty="0" smtClean="0">
                <a:solidFill>
                  <a:srgbClr val="FFFF66"/>
                </a:solidFill>
                <a:latin typeface="Arial" charset="0"/>
              </a:rPr>
              <a:t> </a:t>
            </a:r>
            <a:r>
              <a:rPr lang="it-IT" sz="3200" dirty="0">
                <a:solidFill>
                  <a:srgbClr val="FFFF66"/>
                </a:solidFill>
                <a:latin typeface="Arial" charset="0"/>
              </a:rPr>
              <a:t>TC occasionale di piccolo nodulo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99977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6553600" y="6480175"/>
            <a:ext cx="2244731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i="1">
                <a:solidFill>
                  <a:srgbClr val="FFFF66"/>
                </a:solidFill>
                <a:latin typeface="Arial" charset="0"/>
              </a:rPr>
              <a:t>MacMahon et al Radiology 2005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452897" y="1454150"/>
            <a:ext cx="8345433" cy="484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Indicazioni al follow-up con diverse tempistiche in base alla storia clinica (alto vs basso rischio) del paziente e alle dimensioni del nodulo tenendo conto della probabilità di malignità e del </a:t>
            </a:r>
            <a:r>
              <a:rPr lang="it-IT" sz="2400">
                <a:solidFill>
                  <a:srgbClr val="FFFF66"/>
                </a:solidFill>
                <a:latin typeface="Arial" charset="0"/>
                <a:ea typeface="ＭＳ Ｐゴシック" charset="-128"/>
              </a:rPr>
              <a:t>tempo medio di raddoppio del volume</a:t>
            </a:r>
            <a:r>
              <a:rPr lang="it-IT" sz="240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(noduli maligni solidi: 6 mesi- noduli maligni non solidi: 2 anni).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>
                <a:solidFill>
                  <a:srgbClr val="FFFF66"/>
                </a:solidFill>
                <a:latin typeface="Arial" charset="0"/>
                <a:ea typeface="ＭＳ Ｐゴシック" charset="-128"/>
              </a:rPr>
              <a:t>Linee guida non applicabili</a:t>
            </a:r>
            <a:r>
              <a:rPr lang="it-IT" sz="240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a pazienti con anamnesi + per neoplasia o sospetta; pz giovani (&lt;35 aa- k polomonare &lt; 1%-: Tc a bassa dose a 6-12 mesi); pz con febbre di ndd (follow-up a breve termine).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3213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8768" y="1979614"/>
            <a:ext cx="5372682" cy="423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1020764"/>
            <a:ext cx="3679610" cy="3786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b="0">
              <a:solidFill>
                <a:srgbClr val="9999FF"/>
              </a:solidFill>
              <a:ea typeface="ＭＳ Ｐゴシック" charset="-128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Un aumento del 26% del volume indica un raddoppio del nodulo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>
                <a:solidFill>
                  <a:srgbClr val="FFFF66"/>
                </a:solidFill>
                <a:latin typeface="Arial" charset="0"/>
                <a:ea typeface="ＭＳ Ｐゴシック" charset="-128"/>
              </a:rPr>
              <a:t>VDT</a:t>
            </a:r>
            <a:r>
              <a:rPr lang="it-IT" sz="240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Misurazioni manuali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Misurazioni con sistemi cad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Algoritmi divalutazione computerizzata</a:t>
            </a:r>
            <a:r>
              <a:rPr lang="it-IT" sz="240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>
                <a:solidFill>
                  <a:srgbClr val="FFFF66"/>
                </a:solidFill>
                <a:latin typeface="Arial" charset="0"/>
                <a:ea typeface="ＭＳ Ｐゴシック" charset="-128"/>
              </a:rPr>
              <a:t>ANALISI MORFOLOGICA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Ricostruzioni VR-multiplanari 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658794" y="338139"/>
            <a:ext cx="495502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dirty="0" err="1" smtClean="0">
                <a:solidFill>
                  <a:srgbClr val="FF9966"/>
                </a:solidFill>
                <a:latin typeface="Arial" charset="0"/>
                <a:ea typeface="ＭＳ Ｐゴシック" charset="-128"/>
              </a:rPr>
              <a:t>Follow</a:t>
            </a:r>
            <a:r>
              <a:rPr lang="it-IT" sz="3600" dirty="0" smtClean="0">
                <a:solidFill>
                  <a:srgbClr val="FF9966"/>
                </a:solidFill>
                <a:latin typeface="Arial" charset="0"/>
                <a:ea typeface="ＭＳ Ｐゴシック" charset="-128"/>
              </a:rPr>
              <a:t> up</a:t>
            </a:r>
            <a:r>
              <a:rPr lang="it-IT" sz="3600" dirty="0">
                <a:solidFill>
                  <a:srgbClr val="FF9966"/>
                </a:solidFill>
                <a:latin typeface="Arial" charset="0"/>
                <a:ea typeface="ＭＳ Ｐゴシック" charset="-128"/>
              </a:rPr>
              <a:t>......crescita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99977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0660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698393" y="1209675"/>
            <a:ext cx="7682314" cy="1490662"/>
          </a:xfrm>
          <a:prstGeom prst="rect">
            <a:avLst/>
          </a:prstGeom>
          <a:solidFill>
            <a:srgbClr val="00007F"/>
          </a:solidFill>
          <a:ln w="9525">
            <a:noFill/>
            <a:round/>
            <a:headEnd/>
            <a:tailEnd/>
          </a:ln>
        </p:spPr>
        <p:txBody>
          <a:bodyPr lIns="90360" tIns="44280" rIns="90360" bIns="44280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FF66"/>
              </a:buClr>
              <a:buFont typeface="Times New Roman" pitchFamily="16" charset="0"/>
              <a:buAutoNum type="arabicPeriod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2400" i="1" dirty="0">
                <a:solidFill>
                  <a:srgbClr val="FFFF66"/>
                </a:solidFill>
                <a:latin typeface="Arial" charset="0"/>
              </a:rPr>
              <a:t>Risonanza Magnetica </a:t>
            </a:r>
            <a:r>
              <a:rPr lang="it-IT" sz="2400" i="1" dirty="0">
                <a:solidFill>
                  <a:srgbClr val="FFFFFF"/>
                </a:solidFill>
                <a:latin typeface="Arial" charset="0"/>
              </a:rPr>
              <a:t>(~ mai)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FF66"/>
              </a:buClr>
              <a:buFont typeface="Times New Roman" pitchFamily="16" charset="0"/>
              <a:buAutoNum type="arabicPeriod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2400" i="1" dirty="0">
                <a:solidFill>
                  <a:srgbClr val="FFFF66"/>
                </a:solidFill>
                <a:latin typeface="Arial" charset="0"/>
              </a:rPr>
              <a:t>PET-TC  </a:t>
            </a:r>
            <a:r>
              <a:rPr lang="it-IT" sz="2400" i="1" dirty="0">
                <a:solidFill>
                  <a:srgbClr val="FFFFFF"/>
                </a:solidFill>
                <a:latin typeface="Arial" charset="0"/>
              </a:rPr>
              <a:t>(non come indagine nel 1 STEP)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it-IT" sz="2400" i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634902" y="281354"/>
            <a:ext cx="7847389" cy="5044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dirty="0">
                <a:solidFill>
                  <a:srgbClr val="FF9966"/>
                </a:solidFill>
                <a:latin typeface="Arial" charset="0"/>
              </a:rPr>
              <a:t>Quali indagini non richiedere/eseguire?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634902" y="4714876"/>
            <a:ext cx="7847389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dirty="0">
                <a:solidFill>
                  <a:srgbClr val="FF9966"/>
                </a:solidFill>
                <a:latin typeface="Arial" charset="0"/>
              </a:rPr>
              <a:t>Quando richiedere/eseguire PET-TC?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7618824" y="6394154"/>
            <a:ext cx="1523765" cy="463846"/>
          </a:xfrm>
          <a:prstGeom prst="rect">
            <a:avLst/>
          </a:prstGeom>
          <a:solidFill>
            <a:srgbClr val="161616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i="1" dirty="0" err="1">
                <a:solidFill>
                  <a:srgbClr val="FFFF66"/>
                </a:solidFill>
                <a:latin typeface="Arial" charset="0"/>
              </a:rPr>
              <a:t>Girvin</a:t>
            </a:r>
            <a:r>
              <a:rPr lang="it-IT" sz="1200" i="1" dirty="0">
                <a:solidFill>
                  <a:srgbClr val="FFFF66"/>
                </a:solidFill>
                <a:latin typeface="Arial" charset="0"/>
              </a:rPr>
              <a:t> </a:t>
            </a:r>
            <a:r>
              <a:rPr lang="it-IT" sz="1200" i="1" dirty="0" err="1">
                <a:solidFill>
                  <a:srgbClr val="FFFF66"/>
                </a:solidFill>
                <a:latin typeface="Arial" charset="0"/>
              </a:rPr>
              <a:t>et</a:t>
            </a:r>
            <a:r>
              <a:rPr lang="it-IT" sz="1200" i="1" dirty="0">
                <a:solidFill>
                  <a:srgbClr val="FFFF66"/>
                </a:solidFill>
                <a:latin typeface="Arial" charset="0"/>
              </a:rPr>
              <a:t> al AJR 2008</a:t>
            </a:r>
          </a:p>
        </p:txBody>
      </p:sp>
      <p:sp>
        <p:nvSpPr>
          <p:cNvPr id="15366" name="AutoShape 5"/>
          <p:cNvSpPr>
            <a:spLocks noChangeArrowheads="1"/>
          </p:cNvSpPr>
          <p:nvPr/>
        </p:nvSpPr>
        <p:spPr bwMode="auto">
          <a:xfrm rot="5400000">
            <a:off x="3590333" y="3038684"/>
            <a:ext cx="1643062" cy="1416537"/>
          </a:xfrm>
          <a:prstGeom prst="rightArrow">
            <a:avLst>
              <a:gd name="adj1" fmla="val 50000"/>
              <a:gd name="adj2" fmla="val 50842"/>
            </a:avLst>
          </a:prstGeom>
          <a:solidFill>
            <a:srgbClr val="FFFF00">
              <a:alpha val="59999"/>
            </a:srgbClr>
          </a:solidFill>
          <a:ln w="2556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99977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6259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795744" y="333376"/>
            <a:ext cx="7847389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>
                <a:solidFill>
                  <a:srgbClr val="FF9966"/>
                </a:solidFill>
                <a:latin typeface="Arial" charset="0"/>
              </a:rPr>
              <a:t>Quali indagini richiedere/eseguire?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95744" y="476250"/>
            <a:ext cx="7771200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/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100" b="0">
              <a:solidFill>
                <a:srgbClr val="FFFFFF"/>
              </a:solidFill>
              <a:latin typeface="Arial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1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415127" y="1800225"/>
            <a:ext cx="6423797" cy="271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>
                <a:solidFill>
                  <a:srgbClr val="FFFF66"/>
                </a:solidFill>
                <a:latin typeface="Arial" charset="0"/>
              </a:rPr>
              <a:t>NODULO POLMONARE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>
                <a:solidFill>
                  <a:srgbClr val="FFFF66"/>
                </a:solidFill>
                <a:latin typeface="Arial" charset="0"/>
              </a:rPr>
              <a:t>Definizione radiologica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>
                <a:solidFill>
                  <a:srgbClr val="FF9966"/>
                </a:solidFill>
                <a:latin typeface="Arial" charset="0"/>
              </a:rPr>
              <a:t>Opacità tondeggiante con margini discretamente ben definiti e con diametro massimo di 3 cm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79010" y="5208588"/>
            <a:ext cx="9064990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it-IT" sz="2800">
                <a:solidFill>
                  <a:srgbClr val="FF9966"/>
                </a:solidFill>
                <a:latin typeface="Arial" charset="0"/>
              </a:rPr>
              <a:t>NB Opacità lineari no follow up anche se &gt;8 mm</a:t>
            </a:r>
          </a:p>
        </p:txBody>
      </p:sp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99977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5118721" y="6300788"/>
            <a:ext cx="3839041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i="1">
                <a:solidFill>
                  <a:srgbClr val="FFFF66"/>
                </a:solidFill>
                <a:latin typeface="Arial" charset="0"/>
              </a:rPr>
              <a:t>Austin et al Radiology 1996; Takashima et al AJR  2003</a:t>
            </a:r>
          </a:p>
        </p:txBody>
      </p:sp>
    </p:spTree>
    <p:extLst>
      <p:ext uri="{BB962C8B-B14F-4D97-AF65-F5344CB8AC3E}">
        <p14:creationId xmlns:p14="http://schemas.microsoft.com/office/powerpoint/2010/main" val="1219214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987626" y="260351"/>
            <a:ext cx="7847389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>
                <a:solidFill>
                  <a:srgbClr val="FF9966"/>
                </a:solidFill>
                <a:latin typeface="Arial" charset="0"/>
              </a:rPr>
              <a:t>Quali indagini richiedere/eseguire?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34902" y="500063"/>
            <a:ext cx="7771200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/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100" b="0">
              <a:solidFill>
                <a:srgbClr val="FFFFFF"/>
              </a:solidFill>
              <a:latin typeface="Arial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1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799977" y="1800226"/>
            <a:ext cx="767949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>
                <a:solidFill>
                  <a:srgbClr val="FFFF66"/>
                </a:solidFill>
                <a:latin typeface="Arial" charset="0"/>
              </a:rPr>
              <a:t>NODULO POLMONARE SOLITARIO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959407" y="3419475"/>
            <a:ext cx="6783575" cy="1398588"/>
          </a:xfrm>
          <a:prstGeom prst="rect">
            <a:avLst/>
          </a:prstGeom>
          <a:solidFill>
            <a:srgbClr val="2A2AFF"/>
          </a:solidFill>
          <a:ln w="9525">
            <a:noFill/>
            <a:round/>
            <a:headEnd/>
            <a:tailEnd/>
          </a:ln>
        </p:spPr>
        <p:txBody>
          <a:bodyPr lIns="90360" tIns="44280" rIns="90360" bIns="44280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FF66"/>
              </a:buClr>
              <a:buFont typeface="Times New Roman" pitchFamily="16" charset="0"/>
              <a:buAutoNum type="arabicPeriod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i="1">
                <a:solidFill>
                  <a:srgbClr val="FFFF66"/>
                </a:solidFill>
                <a:latin typeface="Arial" charset="0"/>
              </a:rPr>
              <a:t>1/1000 Rx torace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FF66"/>
              </a:buClr>
              <a:buFont typeface="Times New Roman" pitchFamily="16" charset="0"/>
              <a:buAutoNum type="arabicPeriod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i="1">
                <a:solidFill>
                  <a:srgbClr val="FFFF66"/>
                </a:solidFill>
                <a:latin typeface="Arial" charset="0"/>
              </a:rPr>
              <a:t>Rx torace non “vede” il 20% dei noduli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FF66"/>
              </a:buClr>
              <a:buFont typeface="Times New Roman" pitchFamily="16" charset="0"/>
              <a:buAutoNum type="arabicPeriod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i="1">
                <a:solidFill>
                  <a:srgbClr val="FFFF66"/>
                </a:solidFill>
                <a:latin typeface="Arial" charset="0"/>
              </a:rPr>
              <a:t>se nodulo all'Rx torace: indicazione alla TC</a:t>
            </a:r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99977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2289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34902" y="-142875"/>
            <a:ext cx="7847389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>
                <a:solidFill>
                  <a:srgbClr val="FF9966"/>
                </a:solidFill>
                <a:latin typeface="Arial" charset="0"/>
              </a:rPr>
              <a:t>Quali indagini richiedere/eseguire?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 t="17780" r="61745" b="49448"/>
          <a:stretch>
            <a:fillRect/>
          </a:stretch>
        </p:blipFill>
        <p:spPr bwMode="auto">
          <a:xfrm>
            <a:off x="825373" y="1143000"/>
            <a:ext cx="4571294" cy="264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/>
          <a:srcRect r="57472"/>
          <a:stretch>
            <a:fillRect/>
          </a:stretch>
        </p:blipFill>
        <p:spPr bwMode="auto">
          <a:xfrm>
            <a:off x="5396668" y="1143000"/>
            <a:ext cx="2078245" cy="264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795744" y="6434139"/>
            <a:ext cx="3342407" cy="30995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>
                <a:solidFill>
                  <a:srgbClr val="FFFF66"/>
                </a:solidFill>
              </a:rPr>
              <a:t>Algoritmo per tessuti molli-mediastino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4122631" y="6434139"/>
            <a:ext cx="3418595" cy="309958"/>
          </a:xfrm>
          <a:prstGeom prst="rect">
            <a:avLst/>
          </a:prstGeom>
          <a:solidFill>
            <a:srgbClr val="161616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>
                <a:solidFill>
                  <a:srgbClr val="FFFF66"/>
                </a:solidFill>
              </a:rPr>
              <a:t>Algoritmo per parenchima polmonare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634902" y="500063"/>
            <a:ext cx="7771200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/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i="1">
                <a:solidFill>
                  <a:srgbClr val="FFFF66"/>
                </a:solidFill>
                <a:latin typeface="Arial" charset="0"/>
              </a:rPr>
              <a:t>1 STEP </a:t>
            </a:r>
            <a:r>
              <a:rPr lang="it-IT" sz="2400" i="1">
                <a:solidFill>
                  <a:srgbClr val="FFFF66"/>
                </a:solidFill>
                <a:latin typeface="Wingdings" charset="2"/>
              </a:rPr>
              <a:t></a:t>
            </a:r>
            <a:r>
              <a:rPr lang="it-IT" sz="2400" i="1">
                <a:solidFill>
                  <a:srgbClr val="FFFF66"/>
                </a:solidFill>
                <a:latin typeface="Arial" charset="0"/>
              </a:rPr>
              <a:t> </a:t>
            </a:r>
            <a:r>
              <a:rPr lang="it-IT" sz="2400" u="sng">
                <a:solidFill>
                  <a:srgbClr val="FFFF66"/>
                </a:solidFill>
                <a:latin typeface="Arial" charset="0"/>
              </a:rPr>
              <a:t>TC TORACE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>
                <a:solidFill>
                  <a:srgbClr val="FFFFFF"/>
                </a:solidFill>
                <a:latin typeface="Arial" charset="0"/>
              </a:rPr>
              <a:t>   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4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5"/>
          <a:srcRect l="2544" t="24825" r="8611" b="26398"/>
          <a:stretch>
            <a:fillRect/>
          </a:stretch>
        </p:blipFill>
        <p:spPr bwMode="auto">
          <a:xfrm>
            <a:off x="795744" y="3789363"/>
            <a:ext cx="3326886" cy="263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9" name="Picture 8"/>
          <p:cNvPicPr>
            <a:picLocks noChangeAspect="1" noChangeArrowheads="1"/>
          </p:cNvPicPr>
          <p:nvPr/>
        </p:nvPicPr>
        <p:blipFill>
          <a:blip r:embed="rId6">
            <a:lum bright="-10000"/>
          </a:blip>
          <a:srcRect l="1799" t="25826" r="8199" b="26166"/>
          <a:stretch>
            <a:fillRect/>
          </a:stretch>
        </p:blipFill>
        <p:spPr bwMode="auto">
          <a:xfrm>
            <a:off x="4122630" y="3789363"/>
            <a:ext cx="3425649" cy="263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95744" y="2420939"/>
            <a:ext cx="6783575" cy="1398587"/>
          </a:xfrm>
          <a:prstGeom prst="rect">
            <a:avLst/>
          </a:prstGeom>
          <a:solidFill>
            <a:srgbClr val="2A2AFF"/>
          </a:solidFill>
          <a:ln w="9525">
            <a:noFill/>
            <a:round/>
            <a:headEnd/>
            <a:tailEnd/>
          </a:ln>
        </p:spPr>
        <p:txBody>
          <a:bodyPr lIns="90360" tIns="44280" rIns="90360" bIns="44280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FF66"/>
              </a:buClr>
              <a:buFont typeface="Times New Roman" pitchFamily="16" charset="0"/>
              <a:buAutoNum type="arabicPeriod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i="1">
                <a:solidFill>
                  <a:srgbClr val="FFFF66"/>
                </a:solidFill>
                <a:latin typeface="Arial" charset="0"/>
              </a:rPr>
              <a:t>Perché?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FF66"/>
              </a:buClr>
              <a:buFont typeface="Times New Roman" pitchFamily="16" charset="0"/>
              <a:buAutoNum type="arabicPeriod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i="1">
                <a:solidFill>
                  <a:srgbClr val="FFFF66"/>
                </a:solidFill>
                <a:latin typeface="Arial" charset="0"/>
              </a:rPr>
              <a:t>Come (senza e/o con somministrazione ev di mdc)?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FF66"/>
              </a:buClr>
              <a:buFont typeface="Times New Roman" pitchFamily="16" charset="0"/>
              <a:buAutoNum type="arabicPeriod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i="1">
                <a:solidFill>
                  <a:srgbClr val="FFFF66"/>
                </a:solidFill>
                <a:latin typeface="Arial" charset="0"/>
              </a:rPr>
              <a:t>Quali informazioni ci fornisce (referto)?</a:t>
            </a:r>
          </a:p>
        </p:txBody>
      </p:sp>
      <p:pic>
        <p:nvPicPr>
          <p:cNvPr id="5131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799977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4617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761883" y="857250"/>
            <a:ext cx="7771200" cy="850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/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>
                <a:srgbClr val="FFFF66"/>
              </a:buClr>
              <a:buFont typeface="Times New Roman" pitchFamily="16" charset="0"/>
              <a:buAutoNum type="arabicPeriod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i="1">
                <a:solidFill>
                  <a:srgbClr val="FFFF66"/>
                </a:solidFill>
                <a:latin typeface="Arial" charset="0"/>
              </a:rPr>
              <a:t>Perché?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it-IT" i="1">
              <a:solidFill>
                <a:srgbClr val="FFFF66"/>
              </a:solidFill>
              <a:latin typeface="Arial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 l="15623" t="29169" r="51233" b="20833"/>
          <a:stretch>
            <a:fillRect/>
          </a:stretch>
        </p:blipFill>
        <p:spPr bwMode="auto">
          <a:xfrm>
            <a:off x="63491" y="3844926"/>
            <a:ext cx="2031686" cy="215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795744" y="1"/>
            <a:ext cx="7847389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>
                <a:solidFill>
                  <a:srgbClr val="FF9966"/>
                </a:solidFill>
                <a:latin typeface="Arial" charset="0"/>
              </a:rPr>
              <a:t>Quali indagini richiedere/eseguire?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 l="52556" t="29169" r="22272" b="29004"/>
          <a:stretch>
            <a:fillRect/>
          </a:stretch>
        </p:blipFill>
        <p:spPr bwMode="auto">
          <a:xfrm>
            <a:off x="2095177" y="3857626"/>
            <a:ext cx="1834161" cy="214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698393" y="6000750"/>
            <a:ext cx="2857059" cy="525401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>
                <a:solidFill>
                  <a:srgbClr val="FFFF66"/>
                </a:solidFill>
              </a:rPr>
              <a:t>Esito consolidato di frattura II costa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571413" y="3429000"/>
            <a:ext cx="2920549" cy="525401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>
                <a:solidFill>
                  <a:srgbClr val="FFFF66"/>
                </a:solidFill>
              </a:rPr>
              <a:t>Nodulo polmonare lobo superiore sin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5206197" y="6000750"/>
            <a:ext cx="2857059" cy="30995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>
                <a:solidFill>
                  <a:srgbClr val="FFFF66"/>
                </a:solidFill>
              </a:rPr>
              <a:t>Malformazione artero-venosa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5333177" y="3429000"/>
            <a:ext cx="2857059" cy="30995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>
                <a:solidFill>
                  <a:srgbClr val="FFFF66"/>
                </a:solidFill>
              </a:rPr>
              <a:t>Atresia Bronchiale</a:t>
            </a:r>
          </a:p>
        </p:txBody>
      </p:sp>
      <p:pic>
        <p:nvPicPr>
          <p:cNvPr id="6154" name="Picture 9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 l="-26682" t="-46552" r="11313" b="16002"/>
          <a:stretch>
            <a:fillRect/>
          </a:stretch>
        </p:blipFill>
        <p:spPr bwMode="auto">
          <a:xfrm>
            <a:off x="3985774" y="101601"/>
            <a:ext cx="2732900" cy="331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5" name="Picture 10"/>
          <p:cNvPicPr>
            <a:picLocks noChangeAspect="1" noChangeArrowheads="1"/>
          </p:cNvPicPr>
          <p:nvPr/>
        </p:nvPicPr>
        <p:blipFill>
          <a:blip r:embed="rId5"/>
          <a:srcRect l="46397" t="39793" r="14864" b="16264"/>
          <a:stretch>
            <a:fillRect/>
          </a:stretch>
        </p:blipFill>
        <p:spPr bwMode="auto">
          <a:xfrm>
            <a:off x="6729962" y="1285876"/>
            <a:ext cx="1904706" cy="214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6156" name="AutoShape 11"/>
          <p:cNvCxnSpPr>
            <a:cxnSpLocks noChangeShapeType="1"/>
          </p:cNvCxnSpPr>
          <p:nvPr/>
        </p:nvCxnSpPr>
        <p:spPr bwMode="auto">
          <a:xfrm flipH="1">
            <a:off x="6398402" y="2844801"/>
            <a:ext cx="253961" cy="214313"/>
          </a:xfrm>
          <a:prstGeom prst="straightConnector1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</p:spPr>
      </p:cxnSp>
      <p:pic>
        <p:nvPicPr>
          <p:cNvPr id="6157" name="Picture 12"/>
          <p:cNvPicPr>
            <a:picLocks noChangeAspect="1" noChangeArrowheads="1"/>
          </p:cNvPicPr>
          <p:nvPr/>
        </p:nvPicPr>
        <p:blipFill>
          <a:blip r:embed="rId6">
            <a:lum bright="-8000"/>
            <a:grayscl/>
          </a:blip>
          <a:srcRect r="12590" b="46692"/>
          <a:stretch>
            <a:fillRect/>
          </a:stretch>
        </p:blipFill>
        <p:spPr bwMode="auto">
          <a:xfrm>
            <a:off x="4698275" y="3857626"/>
            <a:ext cx="2124805" cy="214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8" name="Picture 13"/>
          <p:cNvPicPr>
            <a:picLocks noChangeAspect="1" noChangeArrowheads="1"/>
          </p:cNvPicPr>
          <p:nvPr/>
        </p:nvPicPr>
        <p:blipFill>
          <a:blip r:embed="rId7">
            <a:lum bright="-10000"/>
            <a:grayscl/>
          </a:blip>
          <a:srcRect l="55275" t="4887" b="26239"/>
          <a:stretch>
            <a:fillRect/>
          </a:stretch>
        </p:blipFill>
        <p:spPr bwMode="auto">
          <a:xfrm>
            <a:off x="6793452" y="3857626"/>
            <a:ext cx="1818641" cy="214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6159" name="AutoShape 14"/>
          <p:cNvCxnSpPr>
            <a:cxnSpLocks noChangeShapeType="1"/>
          </p:cNvCxnSpPr>
          <p:nvPr/>
        </p:nvCxnSpPr>
        <p:spPr bwMode="auto">
          <a:xfrm flipH="1">
            <a:off x="7838923" y="2486026"/>
            <a:ext cx="255372" cy="214313"/>
          </a:xfrm>
          <a:prstGeom prst="straightConnector1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</p:spPr>
      </p:cxnSp>
      <p:sp>
        <p:nvSpPr>
          <p:cNvPr id="6160" name="Text Box 15"/>
          <p:cNvSpPr txBox="1">
            <a:spLocks noChangeArrowheads="1"/>
          </p:cNvSpPr>
          <p:nvPr/>
        </p:nvSpPr>
        <p:spPr bwMode="auto">
          <a:xfrm>
            <a:off x="634902" y="620713"/>
            <a:ext cx="777120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/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i="1">
                <a:solidFill>
                  <a:srgbClr val="FFFF66"/>
                </a:solidFill>
                <a:latin typeface="Arial" charset="0"/>
              </a:rPr>
              <a:t>1 STEP </a:t>
            </a:r>
            <a:r>
              <a:rPr lang="it-IT" sz="2400" i="1">
                <a:solidFill>
                  <a:srgbClr val="FFFF66"/>
                </a:solidFill>
                <a:latin typeface="Wingdings" charset="2"/>
              </a:rPr>
              <a:t></a:t>
            </a:r>
            <a:r>
              <a:rPr lang="it-IT" sz="2400" i="1">
                <a:solidFill>
                  <a:srgbClr val="FFFF66"/>
                </a:solidFill>
                <a:latin typeface="Arial" charset="0"/>
              </a:rPr>
              <a:t> </a:t>
            </a:r>
            <a:r>
              <a:rPr lang="it-IT" sz="2400" u="sng">
                <a:solidFill>
                  <a:srgbClr val="FFFF66"/>
                </a:solidFill>
                <a:latin typeface="Arial" charset="0"/>
              </a:rPr>
              <a:t>TC TORACE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>
                <a:solidFill>
                  <a:srgbClr val="FFFFFF"/>
                </a:solidFill>
                <a:latin typeface="Arial" charset="0"/>
              </a:rPr>
              <a:t>   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61" name="Text Box 16"/>
          <p:cNvSpPr txBox="1">
            <a:spLocks noChangeArrowheads="1"/>
          </p:cNvSpPr>
          <p:nvPr/>
        </p:nvSpPr>
        <p:spPr bwMode="auto">
          <a:xfrm>
            <a:off x="5715529" y="6394154"/>
            <a:ext cx="3428471" cy="463846"/>
          </a:xfrm>
          <a:prstGeom prst="rect">
            <a:avLst/>
          </a:prstGeom>
          <a:solidFill>
            <a:srgbClr val="161616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i="1" dirty="0">
                <a:solidFill>
                  <a:srgbClr val="FFFF66"/>
                </a:solidFill>
                <a:latin typeface="Arial" charset="0"/>
              </a:rPr>
              <a:t>Fraser </a:t>
            </a:r>
            <a:r>
              <a:rPr lang="it-IT" sz="1200" i="1" dirty="0" err="1">
                <a:solidFill>
                  <a:srgbClr val="FFFF66"/>
                </a:solidFill>
                <a:latin typeface="Arial" charset="0"/>
              </a:rPr>
              <a:t>et</a:t>
            </a:r>
            <a:r>
              <a:rPr lang="it-IT" sz="1200" i="1" dirty="0">
                <a:solidFill>
                  <a:srgbClr val="FFFF66"/>
                </a:solidFill>
                <a:latin typeface="Arial" charset="0"/>
              </a:rPr>
              <a:t> al 2003; </a:t>
            </a:r>
            <a:r>
              <a:rPr lang="it-IT" sz="1200" i="1" dirty="0" err="1">
                <a:solidFill>
                  <a:srgbClr val="FFFF66"/>
                </a:solidFill>
                <a:latin typeface="Arial" charset="0"/>
              </a:rPr>
              <a:t>Erasmus</a:t>
            </a:r>
            <a:r>
              <a:rPr lang="it-IT" sz="1200" i="1" dirty="0">
                <a:solidFill>
                  <a:srgbClr val="FFFF66"/>
                </a:solidFill>
                <a:latin typeface="Arial" charset="0"/>
              </a:rPr>
              <a:t> </a:t>
            </a:r>
            <a:r>
              <a:rPr lang="it-IT" sz="1200" i="1" dirty="0" err="1">
                <a:solidFill>
                  <a:srgbClr val="FFFF66"/>
                </a:solidFill>
                <a:latin typeface="Arial" charset="0"/>
              </a:rPr>
              <a:t>et</a:t>
            </a:r>
            <a:r>
              <a:rPr lang="it-IT" sz="1200" i="1" dirty="0">
                <a:solidFill>
                  <a:srgbClr val="FFFF66"/>
                </a:solidFill>
                <a:latin typeface="Arial" charset="0"/>
              </a:rPr>
              <a:t> al </a:t>
            </a:r>
            <a:r>
              <a:rPr lang="it-IT" sz="1200" i="1" dirty="0" err="1">
                <a:solidFill>
                  <a:srgbClr val="FFFF66"/>
                </a:solidFill>
                <a:latin typeface="Arial" charset="0"/>
              </a:rPr>
              <a:t>Radiographics</a:t>
            </a:r>
            <a:r>
              <a:rPr lang="it-IT" sz="1200" i="1" dirty="0">
                <a:solidFill>
                  <a:srgbClr val="FFFF66"/>
                </a:solidFill>
                <a:latin typeface="Arial" charset="0"/>
              </a:rPr>
              <a:t> 2000</a:t>
            </a:r>
          </a:p>
        </p:txBody>
      </p:sp>
      <p:pic>
        <p:nvPicPr>
          <p:cNvPr id="6162" name="Picture 17"/>
          <p:cNvPicPr>
            <a:picLocks noChangeAspect="1" noChangeArrowheads="1"/>
          </p:cNvPicPr>
          <p:nvPr/>
        </p:nvPicPr>
        <p:blipFill>
          <a:blip r:embed="rId8">
            <a:lum bright="-8000"/>
          </a:blip>
          <a:srcRect l="36359" t="28023" r="18617" b="39429"/>
          <a:stretch>
            <a:fillRect/>
          </a:stretch>
        </p:blipFill>
        <p:spPr bwMode="auto">
          <a:xfrm>
            <a:off x="71956" y="1268414"/>
            <a:ext cx="1992181" cy="2160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63" name="Picture 18"/>
          <p:cNvPicPr>
            <a:picLocks noChangeAspect="1" noChangeArrowheads="1"/>
          </p:cNvPicPr>
          <p:nvPr/>
        </p:nvPicPr>
        <p:blipFill>
          <a:blip r:embed="rId9"/>
          <a:srcRect l="50075" t="38745" r="19077" b="37631"/>
          <a:stretch>
            <a:fillRect/>
          </a:stretch>
        </p:blipFill>
        <p:spPr bwMode="auto">
          <a:xfrm>
            <a:off x="2055673" y="1268414"/>
            <a:ext cx="1880720" cy="2160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6164" name="AutoShape 19"/>
          <p:cNvCxnSpPr>
            <a:cxnSpLocks noChangeShapeType="1"/>
          </p:cNvCxnSpPr>
          <p:nvPr/>
        </p:nvCxnSpPr>
        <p:spPr bwMode="auto">
          <a:xfrm flipH="1">
            <a:off x="1371388" y="2082801"/>
            <a:ext cx="255372" cy="214313"/>
          </a:xfrm>
          <a:prstGeom prst="straightConnector1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</p:spPr>
      </p:cxnSp>
      <p:cxnSp>
        <p:nvCxnSpPr>
          <p:cNvPr id="6165" name="AutoShape 20"/>
          <p:cNvCxnSpPr>
            <a:cxnSpLocks noChangeShapeType="1"/>
          </p:cNvCxnSpPr>
          <p:nvPr/>
        </p:nvCxnSpPr>
        <p:spPr bwMode="auto">
          <a:xfrm flipH="1">
            <a:off x="3518768" y="2122489"/>
            <a:ext cx="255372" cy="217487"/>
          </a:xfrm>
          <a:prstGeom prst="straightConnector1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</p:spPr>
      </p:cxnSp>
      <p:pic>
        <p:nvPicPr>
          <p:cNvPr id="6166" name="Picture 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799977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2237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98393" y="928689"/>
            <a:ext cx="7999765" cy="3786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i="1">
                <a:solidFill>
                  <a:srgbClr val="FFFF66"/>
                </a:solidFill>
                <a:latin typeface="Arial" charset="0"/>
              </a:rPr>
              <a:t>2.   Come (senza e/o con somministrazione ev di mdc iodato**)?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it-IT" i="1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860645" y="1"/>
            <a:ext cx="7847389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>
                <a:solidFill>
                  <a:srgbClr val="FF9966"/>
                </a:solidFill>
                <a:latin typeface="Arial" charset="0"/>
              </a:rPr>
              <a:t>Quali indagini richiedere/eseguire?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90471" y="6143625"/>
            <a:ext cx="4063373" cy="30995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>
                <a:solidFill>
                  <a:srgbClr val="FFFF66"/>
                </a:solidFill>
              </a:rPr>
              <a:t>Nodulo polmonare iuxtavascolare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2222158" y="3549650"/>
            <a:ext cx="2158667" cy="30995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>
                <a:solidFill>
                  <a:srgbClr val="FFFF66"/>
                </a:solidFill>
              </a:rPr>
              <a:t>Amartoma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5333177" y="3549650"/>
            <a:ext cx="2857059" cy="30995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>
                <a:solidFill>
                  <a:srgbClr val="FFFF66"/>
                </a:solidFill>
              </a:rPr>
              <a:t>Malformazione artero-venosa</a:t>
            </a:r>
          </a:p>
        </p:txBody>
      </p:sp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3"/>
          <a:srcRect t="10529" r="25587" b="17816"/>
          <a:stretch>
            <a:fillRect/>
          </a:stretch>
        </p:blipFill>
        <p:spPr bwMode="auto">
          <a:xfrm>
            <a:off x="63491" y="1406526"/>
            <a:ext cx="2158667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63491" y="3549650"/>
            <a:ext cx="2158667" cy="30995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>
                <a:solidFill>
                  <a:srgbClr val="FFFF66"/>
                </a:solidFill>
              </a:rPr>
              <a:t>Granuloma</a:t>
            </a:r>
          </a:p>
        </p:txBody>
      </p:sp>
      <p:pic>
        <p:nvPicPr>
          <p:cNvPr id="7177" name="Picture 8"/>
          <p:cNvPicPr>
            <a:picLocks noChangeAspect="1" noChangeArrowheads="1"/>
          </p:cNvPicPr>
          <p:nvPr/>
        </p:nvPicPr>
        <p:blipFill>
          <a:blip r:embed="rId4"/>
          <a:srcRect t="11739"/>
          <a:stretch>
            <a:fillRect/>
          </a:stretch>
        </p:blipFill>
        <p:spPr bwMode="auto">
          <a:xfrm>
            <a:off x="6729961" y="1406525"/>
            <a:ext cx="1968197" cy="215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8" name="Picture 9"/>
          <p:cNvPicPr>
            <a:picLocks noChangeAspect="1" noChangeArrowheads="1"/>
          </p:cNvPicPr>
          <p:nvPr/>
        </p:nvPicPr>
        <p:blipFill>
          <a:blip r:embed="rId5">
            <a:lum bright="-10000"/>
          </a:blip>
          <a:srcRect l="4654" t="39929" r="44954"/>
          <a:stretch>
            <a:fillRect/>
          </a:stretch>
        </p:blipFill>
        <p:spPr bwMode="auto">
          <a:xfrm>
            <a:off x="4698275" y="1406526"/>
            <a:ext cx="2041563" cy="214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9" name="Picture 10"/>
          <p:cNvPicPr>
            <a:picLocks noChangeAspect="1" noChangeArrowheads="1"/>
          </p:cNvPicPr>
          <p:nvPr/>
        </p:nvPicPr>
        <p:blipFill>
          <a:blip r:embed="rId6"/>
          <a:srcRect l="11787" t="34494" r="43640" b="24602"/>
          <a:stretch>
            <a:fillRect/>
          </a:stretch>
        </p:blipFill>
        <p:spPr bwMode="auto">
          <a:xfrm>
            <a:off x="77599" y="3929063"/>
            <a:ext cx="2144558" cy="221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0" name="Picture 11"/>
          <p:cNvPicPr>
            <a:picLocks noChangeAspect="1" noChangeArrowheads="1"/>
          </p:cNvPicPr>
          <p:nvPr/>
        </p:nvPicPr>
        <p:blipFill>
          <a:blip r:embed="rId7"/>
          <a:srcRect l="21877" t="35001" r="42711" b="13332"/>
          <a:stretch>
            <a:fillRect/>
          </a:stretch>
        </p:blipFill>
        <p:spPr bwMode="auto">
          <a:xfrm>
            <a:off x="2222158" y="3929063"/>
            <a:ext cx="2158667" cy="221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1" name="Picture 12"/>
          <p:cNvPicPr>
            <a:picLocks noChangeAspect="1" noChangeArrowheads="1"/>
          </p:cNvPicPr>
          <p:nvPr/>
        </p:nvPicPr>
        <p:blipFill>
          <a:blip r:embed="rId8"/>
          <a:srcRect l="4576" t="3894" r="54411" b="26329"/>
          <a:stretch>
            <a:fillRect/>
          </a:stretch>
        </p:blipFill>
        <p:spPr bwMode="auto">
          <a:xfrm>
            <a:off x="6729961" y="3929063"/>
            <a:ext cx="1968197" cy="221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2" name="Picture 13"/>
          <p:cNvPicPr>
            <a:picLocks noChangeAspect="1" noChangeArrowheads="1"/>
          </p:cNvPicPr>
          <p:nvPr/>
        </p:nvPicPr>
        <p:blipFill>
          <a:blip r:embed="rId8"/>
          <a:srcRect l="53922" r="3455" b="30005"/>
          <a:stretch>
            <a:fillRect/>
          </a:stretch>
        </p:blipFill>
        <p:spPr bwMode="auto">
          <a:xfrm>
            <a:off x="4691221" y="3929063"/>
            <a:ext cx="2038740" cy="221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7183" name="AutoShape 14"/>
          <p:cNvCxnSpPr>
            <a:cxnSpLocks noChangeShapeType="1"/>
          </p:cNvCxnSpPr>
          <p:nvPr/>
        </p:nvCxnSpPr>
        <p:spPr bwMode="auto">
          <a:xfrm flipH="1">
            <a:off x="318862" y="2073276"/>
            <a:ext cx="253961" cy="214313"/>
          </a:xfrm>
          <a:prstGeom prst="straightConnector1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</p:spPr>
      </p:cxnSp>
      <p:cxnSp>
        <p:nvCxnSpPr>
          <p:cNvPr id="7184" name="AutoShape 15"/>
          <p:cNvCxnSpPr>
            <a:cxnSpLocks noChangeShapeType="1"/>
          </p:cNvCxnSpPr>
          <p:nvPr/>
        </p:nvCxnSpPr>
        <p:spPr bwMode="auto">
          <a:xfrm>
            <a:off x="2984040" y="4500564"/>
            <a:ext cx="218688" cy="223837"/>
          </a:xfrm>
          <a:prstGeom prst="straightConnector1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</p:spPr>
      </p:cxnSp>
      <p:cxnSp>
        <p:nvCxnSpPr>
          <p:cNvPr id="7185" name="AutoShape 16"/>
          <p:cNvCxnSpPr>
            <a:cxnSpLocks noChangeShapeType="1"/>
          </p:cNvCxnSpPr>
          <p:nvPr/>
        </p:nvCxnSpPr>
        <p:spPr bwMode="auto">
          <a:xfrm>
            <a:off x="825373" y="4500564"/>
            <a:ext cx="218688" cy="223837"/>
          </a:xfrm>
          <a:prstGeom prst="straightConnector1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</p:spPr>
      </p:cxnSp>
      <p:cxnSp>
        <p:nvCxnSpPr>
          <p:cNvPr id="7186" name="AutoShape 17"/>
          <p:cNvCxnSpPr>
            <a:cxnSpLocks noChangeShapeType="1"/>
          </p:cNvCxnSpPr>
          <p:nvPr/>
        </p:nvCxnSpPr>
        <p:spPr bwMode="auto">
          <a:xfrm flipV="1">
            <a:off x="4887334" y="4645026"/>
            <a:ext cx="255372" cy="144463"/>
          </a:xfrm>
          <a:prstGeom prst="straightConnector1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</p:spPr>
      </p:cxnSp>
      <p:cxnSp>
        <p:nvCxnSpPr>
          <p:cNvPr id="7187" name="AutoShape 18"/>
          <p:cNvCxnSpPr>
            <a:cxnSpLocks noChangeShapeType="1"/>
          </p:cNvCxnSpPr>
          <p:nvPr/>
        </p:nvCxnSpPr>
        <p:spPr bwMode="auto">
          <a:xfrm>
            <a:off x="7408601" y="5394326"/>
            <a:ext cx="320272" cy="3175"/>
          </a:xfrm>
          <a:prstGeom prst="straightConnector1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</p:spPr>
      </p:cxnSp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4888746" y="6121400"/>
            <a:ext cx="3745921" cy="30995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>
                <a:solidFill>
                  <a:srgbClr val="FFFF66"/>
                </a:solidFill>
              </a:rPr>
              <a:t>Adenocarcinoma con meta linfonodale ilare</a:t>
            </a:r>
          </a:p>
        </p:txBody>
      </p:sp>
      <p:sp>
        <p:nvSpPr>
          <p:cNvPr id="7189" name="Text Box 20"/>
          <p:cNvSpPr txBox="1">
            <a:spLocks noChangeArrowheads="1"/>
          </p:cNvSpPr>
          <p:nvPr/>
        </p:nvSpPr>
        <p:spPr bwMode="auto">
          <a:xfrm>
            <a:off x="634902" y="692150"/>
            <a:ext cx="7771200" cy="379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/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i="1">
                <a:solidFill>
                  <a:srgbClr val="FFFF66"/>
                </a:solidFill>
                <a:latin typeface="Arial" charset="0"/>
              </a:rPr>
              <a:t>1 STEP </a:t>
            </a:r>
            <a:r>
              <a:rPr lang="it-IT" sz="2400" i="1">
                <a:solidFill>
                  <a:srgbClr val="FFFF66"/>
                </a:solidFill>
                <a:latin typeface="Wingdings" charset="2"/>
              </a:rPr>
              <a:t></a:t>
            </a:r>
            <a:r>
              <a:rPr lang="it-IT" sz="2400" i="1">
                <a:solidFill>
                  <a:srgbClr val="FFFF66"/>
                </a:solidFill>
                <a:latin typeface="Arial" charset="0"/>
              </a:rPr>
              <a:t> </a:t>
            </a:r>
            <a:r>
              <a:rPr lang="it-IT" sz="2400" u="sng">
                <a:solidFill>
                  <a:srgbClr val="FFFF66"/>
                </a:solidFill>
                <a:latin typeface="Arial" charset="0"/>
              </a:rPr>
              <a:t>TC TORACE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>
                <a:solidFill>
                  <a:srgbClr val="FFFFFF"/>
                </a:solidFill>
                <a:latin typeface="Arial" charset="0"/>
              </a:rPr>
              <a:t>   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190" name="Text Box 21"/>
          <p:cNvSpPr txBox="1">
            <a:spLocks noChangeArrowheads="1"/>
          </p:cNvSpPr>
          <p:nvPr/>
        </p:nvSpPr>
        <p:spPr bwMode="auto">
          <a:xfrm>
            <a:off x="5334588" y="6399214"/>
            <a:ext cx="3809412" cy="463846"/>
          </a:xfrm>
          <a:prstGeom prst="rect">
            <a:avLst/>
          </a:prstGeom>
          <a:solidFill>
            <a:srgbClr val="161616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i="1">
                <a:solidFill>
                  <a:srgbClr val="FFFF66"/>
                </a:solidFill>
                <a:latin typeface="Arial" charset="0"/>
              </a:rPr>
              <a:t>Lee et al Radiology 2008; Erasmus et al Radiographics 2000</a:t>
            </a:r>
          </a:p>
        </p:txBody>
      </p:sp>
      <p:sp>
        <p:nvSpPr>
          <p:cNvPr id="7191" name="Text Box 22"/>
          <p:cNvSpPr txBox="1">
            <a:spLocks noChangeArrowheads="1"/>
          </p:cNvSpPr>
          <p:nvPr/>
        </p:nvSpPr>
        <p:spPr bwMode="auto">
          <a:xfrm>
            <a:off x="0" y="6394154"/>
            <a:ext cx="3364980" cy="463846"/>
          </a:xfrm>
          <a:prstGeom prst="rect">
            <a:avLst/>
          </a:prstGeom>
          <a:solidFill>
            <a:srgbClr val="00007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i="1" dirty="0">
                <a:solidFill>
                  <a:srgbClr val="FFFF66"/>
                </a:solidFill>
                <a:latin typeface="Arial" charset="0"/>
              </a:rPr>
              <a:t>** alterata funzionalità renale – reazioni allergiche </a:t>
            </a:r>
          </a:p>
        </p:txBody>
      </p:sp>
      <p:pic>
        <p:nvPicPr>
          <p:cNvPr id="7192" name="Picture 23"/>
          <p:cNvPicPr>
            <a:picLocks noChangeAspect="1" noChangeArrowheads="1"/>
          </p:cNvPicPr>
          <p:nvPr/>
        </p:nvPicPr>
        <p:blipFill>
          <a:blip r:embed="rId9"/>
          <a:srcRect l="23520" t="42525" r="19360" b="20078"/>
          <a:stretch>
            <a:fillRect/>
          </a:stretch>
        </p:blipFill>
        <p:spPr bwMode="auto">
          <a:xfrm>
            <a:off x="2203816" y="1412876"/>
            <a:ext cx="2175597" cy="213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7193" name="AutoShape 24"/>
          <p:cNvCxnSpPr>
            <a:cxnSpLocks noChangeShapeType="1"/>
          </p:cNvCxnSpPr>
          <p:nvPr/>
        </p:nvCxnSpPr>
        <p:spPr bwMode="auto">
          <a:xfrm flipH="1">
            <a:off x="3195674" y="2387600"/>
            <a:ext cx="255371" cy="217488"/>
          </a:xfrm>
          <a:prstGeom prst="straightConnector1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</p:spPr>
      </p:cxnSp>
      <p:pic>
        <p:nvPicPr>
          <p:cNvPr id="7194" name="Picture 2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799977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08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698393" y="928689"/>
            <a:ext cx="7999765" cy="3786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i="1">
                <a:solidFill>
                  <a:srgbClr val="FFFF66"/>
                </a:solidFill>
                <a:latin typeface="Arial" charset="0"/>
              </a:rPr>
              <a:t>2.   Come (senza e/o con somministrazione ev di mdc iodato**)?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it-IT" i="1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795744" y="1"/>
            <a:ext cx="7847389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>
                <a:solidFill>
                  <a:srgbClr val="FF9966"/>
                </a:solidFill>
                <a:latin typeface="Arial" charset="0"/>
              </a:rPr>
              <a:t>Quali indagini richiedere/eseguire?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59432" y="5580064"/>
            <a:ext cx="3518768" cy="30995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>
                <a:solidFill>
                  <a:srgbClr val="FFFF66"/>
                </a:solidFill>
              </a:rPr>
              <a:t>Nodulo polmonare iuxtavascolare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2902208" y="3419475"/>
            <a:ext cx="2857059" cy="30995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>
                <a:solidFill>
                  <a:srgbClr val="FFFF66"/>
                </a:solidFill>
              </a:rPr>
              <a:t>Malformazione artero-venosa</a:t>
            </a:r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3"/>
          <a:srcRect t="11739"/>
          <a:stretch>
            <a:fillRect/>
          </a:stretch>
        </p:blipFill>
        <p:spPr bwMode="auto">
          <a:xfrm>
            <a:off x="4159314" y="1620839"/>
            <a:ext cx="1808765" cy="179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 l="4654" t="39929" r="44954"/>
          <a:stretch>
            <a:fillRect/>
          </a:stretch>
        </p:blipFill>
        <p:spPr bwMode="auto">
          <a:xfrm>
            <a:off x="2399930" y="1636713"/>
            <a:ext cx="1721290" cy="178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5"/>
          <a:srcRect l="11787" t="34494" r="43640" b="24602"/>
          <a:stretch>
            <a:fillRect/>
          </a:stretch>
        </p:blipFill>
        <p:spPr bwMode="auto">
          <a:xfrm>
            <a:off x="159432" y="3756025"/>
            <a:ext cx="1599953" cy="182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6"/>
          <a:srcRect l="21877" t="35001" r="42711" b="13332"/>
          <a:stretch>
            <a:fillRect/>
          </a:stretch>
        </p:blipFill>
        <p:spPr bwMode="auto">
          <a:xfrm>
            <a:off x="1759384" y="3779839"/>
            <a:ext cx="1821463" cy="182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2" name="Picture 9"/>
          <p:cNvPicPr>
            <a:picLocks noChangeAspect="1" noChangeArrowheads="1"/>
          </p:cNvPicPr>
          <p:nvPr/>
        </p:nvPicPr>
        <p:blipFill>
          <a:blip r:embed="rId7"/>
          <a:srcRect l="4576" t="3894" r="54411" b="26329"/>
          <a:stretch>
            <a:fillRect/>
          </a:stretch>
        </p:blipFill>
        <p:spPr bwMode="auto">
          <a:xfrm>
            <a:off x="5438994" y="3779839"/>
            <a:ext cx="1759384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3" name="Picture 10"/>
          <p:cNvPicPr>
            <a:picLocks noChangeAspect="1" noChangeArrowheads="1"/>
          </p:cNvPicPr>
          <p:nvPr/>
        </p:nvPicPr>
        <p:blipFill>
          <a:blip r:embed="rId7"/>
          <a:srcRect l="53922" r="3455" b="30005"/>
          <a:stretch>
            <a:fillRect/>
          </a:stretch>
        </p:blipFill>
        <p:spPr bwMode="auto">
          <a:xfrm>
            <a:off x="3668323" y="3756025"/>
            <a:ext cx="1770672" cy="182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8204" name="AutoShape 11"/>
          <p:cNvCxnSpPr>
            <a:cxnSpLocks noChangeShapeType="1"/>
          </p:cNvCxnSpPr>
          <p:nvPr/>
        </p:nvCxnSpPr>
        <p:spPr bwMode="auto">
          <a:xfrm>
            <a:off x="2347727" y="4103689"/>
            <a:ext cx="211634" cy="217487"/>
          </a:xfrm>
          <a:prstGeom prst="straightConnector1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</p:spPr>
      </p:cxnSp>
      <p:cxnSp>
        <p:nvCxnSpPr>
          <p:cNvPr id="8205" name="AutoShape 12"/>
          <p:cNvCxnSpPr>
            <a:cxnSpLocks noChangeShapeType="1"/>
          </p:cNvCxnSpPr>
          <p:nvPr/>
        </p:nvCxnSpPr>
        <p:spPr bwMode="auto">
          <a:xfrm>
            <a:off x="639135" y="4046539"/>
            <a:ext cx="191881" cy="242887"/>
          </a:xfrm>
          <a:prstGeom prst="straightConnector1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</p:spPr>
      </p:cxnSp>
      <p:cxnSp>
        <p:nvCxnSpPr>
          <p:cNvPr id="8206" name="AutoShape 13"/>
          <p:cNvCxnSpPr>
            <a:cxnSpLocks noChangeShapeType="1"/>
          </p:cNvCxnSpPr>
          <p:nvPr/>
        </p:nvCxnSpPr>
        <p:spPr bwMode="auto">
          <a:xfrm flipV="1">
            <a:off x="3903943" y="4356101"/>
            <a:ext cx="255371" cy="144463"/>
          </a:xfrm>
          <a:prstGeom prst="straightConnector1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</p:spPr>
      </p:cxnSp>
      <p:cxnSp>
        <p:nvCxnSpPr>
          <p:cNvPr id="8207" name="AutoShape 14"/>
          <p:cNvCxnSpPr>
            <a:cxnSpLocks noChangeShapeType="1"/>
          </p:cNvCxnSpPr>
          <p:nvPr/>
        </p:nvCxnSpPr>
        <p:spPr bwMode="auto">
          <a:xfrm>
            <a:off x="5918698" y="5037139"/>
            <a:ext cx="320272" cy="3175"/>
          </a:xfrm>
          <a:prstGeom prst="straightConnector1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</p:spPr>
      </p:cxnSp>
      <p:sp>
        <p:nvSpPr>
          <p:cNvPr id="8208" name="Text Box 15"/>
          <p:cNvSpPr txBox="1">
            <a:spLocks noChangeArrowheads="1"/>
          </p:cNvSpPr>
          <p:nvPr/>
        </p:nvSpPr>
        <p:spPr bwMode="auto">
          <a:xfrm>
            <a:off x="3772729" y="5580064"/>
            <a:ext cx="3425649" cy="525401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>
                <a:solidFill>
                  <a:srgbClr val="FFFF66"/>
                </a:solidFill>
              </a:rPr>
              <a:t>Adenocarcinoma con meta linfonodale ilare</a:t>
            </a:r>
          </a:p>
        </p:txBody>
      </p:sp>
      <p:sp>
        <p:nvSpPr>
          <p:cNvPr id="8209" name="Text Box 16"/>
          <p:cNvSpPr txBox="1">
            <a:spLocks noChangeArrowheads="1"/>
          </p:cNvSpPr>
          <p:nvPr/>
        </p:nvSpPr>
        <p:spPr bwMode="auto">
          <a:xfrm>
            <a:off x="634902" y="620713"/>
            <a:ext cx="777120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/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i="1">
                <a:solidFill>
                  <a:srgbClr val="FFFF66"/>
                </a:solidFill>
                <a:latin typeface="Arial" charset="0"/>
              </a:rPr>
              <a:t>1 STEP </a:t>
            </a:r>
            <a:r>
              <a:rPr lang="it-IT" sz="2400" i="1">
                <a:solidFill>
                  <a:srgbClr val="FFFF66"/>
                </a:solidFill>
                <a:latin typeface="Wingdings" charset="2"/>
              </a:rPr>
              <a:t></a:t>
            </a:r>
            <a:r>
              <a:rPr lang="it-IT" sz="2400" i="1">
                <a:solidFill>
                  <a:srgbClr val="FFFF66"/>
                </a:solidFill>
                <a:latin typeface="Arial" charset="0"/>
              </a:rPr>
              <a:t> </a:t>
            </a:r>
            <a:r>
              <a:rPr lang="it-IT" sz="2400" u="sng">
                <a:solidFill>
                  <a:srgbClr val="FFFF66"/>
                </a:solidFill>
                <a:latin typeface="Arial" charset="0"/>
              </a:rPr>
              <a:t>TC TORACE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>
                <a:solidFill>
                  <a:srgbClr val="FFFFFF"/>
                </a:solidFill>
                <a:latin typeface="Arial" charset="0"/>
              </a:rPr>
              <a:t>   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10" name="Text Box 17"/>
          <p:cNvSpPr txBox="1">
            <a:spLocks noChangeArrowheads="1"/>
          </p:cNvSpPr>
          <p:nvPr/>
        </p:nvSpPr>
        <p:spPr bwMode="auto">
          <a:xfrm>
            <a:off x="2553717" y="1260476"/>
            <a:ext cx="3364981" cy="463846"/>
          </a:xfrm>
          <a:prstGeom prst="rect">
            <a:avLst/>
          </a:prstGeom>
          <a:solidFill>
            <a:srgbClr val="00007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i="1">
                <a:solidFill>
                  <a:srgbClr val="FFFF66"/>
                </a:solidFill>
                <a:latin typeface="Arial" charset="0"/>
              </a:rPr>
              <a:t>** alterata funzionalità renale – reazioni allergiche </a:t>
            </a:r>
          </a:p>
        </p:txBody>
      </p:sp>
      <p:pic>
        <p:nvPicPr>
          <p:cNvPr id="8211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799977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12" name="Text Box 19"/>
          <p:cNvSpPr txBox="1">
            <a:spLocks noChangeArrowheads="1"/>
          </p:cNvSpPr>
          <p:nvPr/>
        </p:nvSpPr>
        <p:spPr bwMode="auto">
          <a:xfrm>
            <a:off x="6977576" y="2335214"/>
            <a:ext cx="2073306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Caratterizzazione</a:t>
            </a:r>
          </a:p>
        </p:txBody>
      </p:sp>
      <p:sp>
        <p:nvSpPr>
          <p:cNvPr id="8213" name="Text Box 20"/>
          <p:cNvSpPr txBox="1">
            <a:spLocks noChangeArrowheads="1"/>
          </p:cNvSpPr>
          <p:nvPr/>
        </p:nvSpPr>
        <p:spPr bwMode="auto">
          <a:xfrm>
            <a:off x="7359220" y="4854576"/>
            <a:ext cx="152658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b="0">
                <a:solidFill>
                  <a:srgbClr val="FFFF00"/>
                </a:solidFill>
                <a:latin typeface="Arial" charset="0"/>
                <a:ea typeface="ＭＳ Ｐゴシック" charset="-128"/>
              </a:rPr>
              <a:t>Stadiazione</a:t>
            </a:r>
          </a:p>
        </p:txBody>
      </p:sp>
      <p:sp>
        <p:nvSpPr>
          <p:cNvPr id="8214" name="Text Box 21"/>
          <p:cNvSpPr txBox="1">
            <a:spLocks noChangeArrowheads="1"/>
          </p:cNvSpPr>
          <p:nvPr/>
        </p:nvSpPr>
        <p:spPr bwMode="auto">
          <a:xfrm>
            <a:off x="159431" y="6105465"/>
            <a:ext cx="8798331" cy="554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it-IT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Per la caratterizzazione la valutazione dell’</a:t>
            </a:r>
            <a:r>
              <a:rPr lang="it-IT" dirty="0" err="1">
                <a:solidFill>
                  <a:srgbClr val="FFFFFF"/>
                </a:solidFill>
                <a:latin typeface="Arial" charset="0"/>
                <a:ea typeface="ＭＳ Ｐゴシック" charset="-128"/>
              </a:rPr>
              <a:t>enhancement</a:t>
            </a:r>
            <a:r>
              <a:rPr lang="it-IT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non è semplice, è operatore dipendente e non vi è evidenza in letteratura della variabilità interoperatore</a:t>
            </a:r>
          </a:p>
        </p:txBody>
      </p:sp>
    </p:spTree>
    <p:extLst>
      <p:ext uri="{BB962C8B-B14F-4D97-AF65-F5344CB8AC3E}">
        <p14:creationId xmlns:p14="http://schemas.microsoft.com/office/powerpoint/2010/main" val="2171495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125" r="3125"/>
          <a:stretch>
            <a:fillRect/>
          </a:stretch>
        </p:blipFill>
        <p:spPr bwMode="auto">
          <a:xfrm>
            <a:off x="0" y="357188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8"/>
            <a:ext cx="799977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0099" y="357188"/>
            <a:ext cx="799977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18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3518768" y="274638"/>
            <a:ext cx="2720202" cy="804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>
                <a:solidFill>
                  <a:srgbClr val="CC6633"/>
                </a:solidFill>
                <a:latin typeface="Calibri" charset="0"/>
              </a:rPr>
              <a:t>Criteri TC</a:t>
            </a:r>
            <a:r>
              <a:rPr lang="it-IT" sz="3600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568591" y="1911351"/>
            <a:ext cx="8229740" cy="168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0">
              <a:spcBef>
                <a:spcPts val="6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>
                <a:solidFill>
                  <a:srgbClr val="000000"/>
                </a:solidFill>
                <a:latin typeface="Calibri" charset="0"/>
              </a:rPr>
              <a:t>Maligno o benigno?</a:t>
            </a:r>
          </a:p>
          <a:p>
            <a:pPr hangingPunct="0">
              <a:spcBef>
                <a:spcPts val="6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>
                <a:solidFill>
                  <a:srgbClr val="000000"/>
                </a:solidFill>
                <a:latin typeface="Calibri" charset="0"/>
              </a:rPr>
              <a:t>Dimensioni/Densità/Calcificazioni/Margini/Morfologia</a:t>
            </a:r>
          </a:p>
          <a:p>
            <a:pPr hangingPunct="0">
              <a:spcBef>
                <a:spcPts val="6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>
                <a:solidFill>
                  <a:srgbClr val="FFFF66"/>
                </a:solidFill>
                <a:latin typeface="Calibri" charset="0"/>
              </a:rPr>
              <a:t>                                    </a:t>
            </a:r>
          </a:p>
          <a:p>
            <a:pPr hangingPunct="0">
              <a:spcBef>
                <a:spcPts val="6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>
                <a:solidFill>
                  <a:srgbClr val="FFFF66"/>
                </a:solidFill>
                <a:latin typeface="Calibri" charset="0"/>
              </a:rPr>
              <a:t>                                      DIMENSIONI</a:t>
            </a:r>
          </a:p>
          <a:p>
            <a:pPr hangingPunct="0">
              <a:spcBef>
                <a:spcPts val="6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3200">
              <a:solidFill>
                <a:srgbClr val="000000"/>
              </a:solidFill>
              <a:latin typeface="Calibri" charset="0"/>
            </a:endParaRPr>
          </a:p>
          <a:p>
            <a:pPr hangingPunct="0">
              <a:spcBef>
                <a:spcPts val="6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3200">
              <a:solidFill>
                <a:srgbClr val="000000"/>
              </a:solidFill>
              <a:latin typeface="Calibri" charset="0"/>
            </a:endParaRPr>
          </a:p>
        </p:txBody>
      </p:sp>
      <p:graphicFrame>
        <p:nvGraphicFramePr>
          <p:cNvPr id="11267" name="Group 3"/>
          <p:cNvGraphicFramePr>
            <a:graphicFrameLocks noGrp="1"/>
          </p:cNvGraphicFramePr>
          <p:nvPr/>
        </p:nvGraphicFramePr>
        <p:xfrm>
          <a:off x="1646513" y="4810539"/>
          <a:ext cx="6096470" cy="836613"/>
        </p:xfrm>
        <a:graphic>
          <a:graphicData uri="http://schemas.openxmlformats.org/drawingml/2006/table">
            <a:tbl>
              <a:tblPr/>
              <a:tblGrid>
                <a:gridCol w="1523765"/>
                <a:gridCol w="1525175"/>
                <a:gridCol w="1523765"/>
                <a:gridCol w="1523765"/>
              </a:tblGrid>
              <a:tr h="465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&lt;5mm</a:t>
                      </a:r>
                    </a:p>
                  </a:txBody>
                  <a:tcPr marL="81267" marR="81267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5-10mm</a:t>
                      </a:r>
                    </a:p>
                  </a:txBody>
                  <a:tcPr marL="81267" marR="81267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1-2cm</a:t>
                      </a:r>
                    </a:p>
                  </a:txBody>
                  <a:tcPr marL="81267" marR="81267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2-3cm</a:t>
                      </a:r>
                    </a:p>
                  </a:txBody>
                  <a:tcPr marL="81267" marR="81267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0-1%</a:t>
                      </a:r>
                    </a:p>
                  </a:txBody>
                  <a:tcPr marL="81267" marR="81267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6-28%</a:t>
                      </a:r>
                    </a:p>
                  </a:txBody>
                  <a:tcPr marL="81267" marR="81267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41-64%</a:t>
                      </a:r>
                    </a:p>
                  </a:txBody>
                  <a:tcPr marL="81267" marR="81267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67/82%</a:t>
                      </a:r>
                    </a:p>
                  </a:txBody>
                  <a:tcPr marL="81267" marR="81267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pic>
        <p:nvPicPr>
          <p:cNvPr id="10261" name="Picture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99977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2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99977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3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99977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4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99977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5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99977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6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99977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7" name="Picture 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99977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8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99977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69" name="Text Box 42"/>
          <p:cNvSpPr txBox="1">
            <a:spLocks noChangeArrowheads="1"/>
          </p:cNvSpPr>
          <p:nvPr/>
        </p:nvSpPr>
        <p:spPr bwMode="auto">
          <a:xfrm>
            <a:off x="5759267" y="6119814"/>
            <a:ext cx="2580524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>
                <a:solidFill>
                  <a:srgbClr val="FFFF66"/>
                </a:solidFill>
                <a:latin typeface="Calibri" charset="0"/>
              </a:rPr>
              <a:t>Wahidi-MM et al Chest 2007</a:t>
            </a:r>
          </a:p>
        </p:txBody>
      </p:sp>
    </p:spTree>
    <p:extLst>
      <p:ext uri="{BB962C8B-B14F-4D97-AF65-F5344CB8AC3E}">
        <p14:creationId xmlns:p14="http://schemas.microsoft.com/office/powerpoint/2010/main" val="559833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850</Words>
  <Application>Microsoft Office PowerPoint</Application>
  <PresentationFormat>Presentazione su schermo (4:3)</PresentationFormat>
  <Paragraphs>119</Paragraphs>
  <Slides>14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2013-10-29T10:36:01Z</dcterms:created>
  <dcterms:modified xsi:type="dcterms:W3CDTF">2013-10-29T10:36:37Z</dcterms:modified>
</cp:coreProperties>
</file>