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09/04/2015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264448"/>
          <a:ext cx="9143999" cy="6363872"/>
        </p:xfrm>
        <a:graphic>
          <a:graphicData uri="http://schemas.openxmlformats.org/drawingml/2006/table">
            <a:tbl>
              <a:tblPr/>
              <a:tblGrid>
                <a:gridCol w="838042"/>
                <a:gridCol w="1047554"/>
                <a:gridCol w="1032407"/>
                <a:gridCol w="1249491"/>
                <a:gridCol w="1476670"/>
                <a:gridCol w="1012213"/>
                <a:gridCol w="867951"/>
                <a:gridCol w="1008112"/>
                <a:gridCol w="611559"/>
              </a:tblGrid>
              <a:tr h="1064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/>
                          <a:ea typeface="MS Mincho"/>
                          <a:cs typeface="Times New Roman"/>
                        </a:rPr>
                        <a:t>DIABETE</a:t>
                      </a:r>
                      <a:endParaRPr lang="it-IT" sz="20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9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Prevenzione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Alta prevalenza di popolazione in sovrappeso /obesa;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insufficiente prevenzione delle complicanze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Riduzione della prevalenza di sovrappeso /obesi;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allungamento dei tempi di comparsa delle complicanze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Promozione di corretti stili di vita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(alimentazione e attività fisica) attraverso la loro prescrizione e il </a:t>
                      </a:r>
                      <a:r>
                        <a:rPr lang="it-IT" sz="1600" b="0" dirty="0" err="1">
                          <a:latin typeface="Arial"/>
                          <a:ea typeface="MS Mincho"/>
                          <a:cs typeface="Times New Roman"/>
                        </a:rPr>
                        <a:t>counselling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La modifica degli stili di vita richiede tempi lunghi ed è difficile in quanto fortemente connessa con la cultura della popolazione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% di assistiti con BMI </a:t>
                      </a:r>
                      <a:r>
                        <a:rPr lang="it-IT" sz="1600" b="0" u="sng" dirty="0">
                          <a:latin typeface="Arial"/>
                          <a:ea typeface="MS Mincho"/>
                          <a:cs typeface="Times New Roman"/>
                        </a:rPr>
                        <a:t>&lt;</a:t>
                      </a: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 30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60%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9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/>
                          <a:ea typeface="MS Mincho"/>
                          <a:cs typeface="Times New Roman"/>
                        </a:rPr>
                        <a:t>Diagnosi</a:t>
                      </a:r>
                      <a:endParaRPr lang="it-IT" sz="20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Prima diagnosi tardiva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Diagnosi tardiva delle complicanze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Prima diagnosi precoce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Diagnosi tempestiva delle complicanze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Governo clinico del MMG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>
                          <a:latin typeface="Arial"/>
                          <a:ea typeface="MS Mincho"/>
                          <a:cs typeface="Times New Roman"/>
                        </a:rPr>
                        <a:t>Insufficiente registrazione/utilizzo dei dati relativi ai fattori di rischio</a:t>
                      </a:r>
                      <a:endParaRPr lang="it-IT" sz="20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% di diagnosi in pazienti senza compromissione d’organo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600" b="0" dirty="0">
                          <a:latin typeface="Arial"/>
                          <a:ea typeface="MS Mincho"/>
                          <a:cs typeface="Times New Roman"/>
                        </a:rPr>
                        <a:t>50%</a:t>
                      </a:r>
                      <a:endParaRPr lang="it-IT" sz="20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" y="337904"/>
          <a:ext cx="9143999" cy="6187440"/>
        </p:xfrm>
        <a:graphic>
          <a:graphicData uri="http://schemas.openxmlformats.org/drawingml/2006/table">
            <a:tbl>
              <a:tblPr/>
              <a:tblGrid>
                <a:gridCol w="827583"/>
                <a:gridCol w="1152128"/>
                <a:gridCol w="1080120"/>
                <a:gridCol w="1152128"/>
                <a:gridCol w="1224136"/>
                <a:gridCol w="1224136"/>
                <a:gridCol w="1224136"/>
                <a:gridCol w="648072"/>
                <a:gridCol w="611560"/>
              </a:tblGrid>
              <a:tr h="5524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DIABETE</a:t>
                      </a:r>
                      <a:endParaRPr lang="it-IT" sz="18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18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18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18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Trattamento</a:t>
                      </a:r>
                      <a:endParaRPr lang="it-IT" sz="18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Inadeguata educazione terapeutica dell’assistito e della famiglia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Migliorare la capacità dell’assistito/famiglia di seguire gli stili di vita prescritti e di monitorare la terapia farmacologica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Stili di vita: aggiornamento annuale dati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Educazione terapeutica: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ad ogni contatto specialistico 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ad ogni modifica del piano di cura del MMG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Mancanza di tempo: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in ospedale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presso il MMG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% di diabetici noti: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che seguono indicazioni per corretto stile di vita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 che mostrano persistenza in trattamento farmacologico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 err="1">
                          <a:latin typeface="Arial"/>
                          <a:ea typeface="MS Mincho"/>
                          <a:cs typeface="Times New Roman"/>
                        </a:rPr>
                        <a:t>X%</a:t>
                      </a: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 MMG;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400" b="0" dirty="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400" b="0" dirty="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60%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60%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80%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Follow-up</a:t>
                      </a:r>
                      <a:endParaRPr lang="it-IT" sz="1800" b="1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Insufficiente registrazione dati di monitoraggio PDTA;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insufficiente disponibilità di elaborazioni di contenuto del dato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Miglioramento del monitoraggio del PDTA diabete e della registrazione dei relativi dati; elaborazione dei contenuti dati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Applicazione e monitoraggio del PDTA diabete;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elaborazione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Mancanza di tempo MMG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Intervento di altre figure professionali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% di dati di Governo clinico registrati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X% MMG;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800" b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latin typeface="Arial"/>
                          <a:ea typeface="MS Mincho"/>
                          <a:cs typeface="Times New Roman"/>
                        </a:rPr>
                        <a:t>70%</a:t>
                      </a:r>
                      <a:endParaRPr lang="it-IT" sz="1800" b="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347</Words>
  <Application>Microsoft Office PowerPoint</Application>
  <PresentationFormat>Presentazione su schermo 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lorenzo zanini</dc:creator>
  <cp:lastModifiedBy>lorenzo zanini</cp:lastModifiedBy>
  <cp:revision>3</cp:revision>
  <dcterms:created xsi:type="dcterms:W3CDTF">2015-04-09T20:01:26Z</dcterms:created>
  <dcterms:modified xsi:type="dcterms:W3CDTF">2015-04-09T20:17:39Z</dcterms:modified>
</cp:coreProperties>
</file>