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37"/>
  </p:notesMasterIdLst>
  <p:sldIdLst>
    <p:sldId id="256" r:id="rId2"/>
    <p:sldId id="264" r:id="rId3"/>
    <p:sldId id="269" r:id="rId4"/>
    <p:sldId id="291" r:id="rId5"/>
    <p:sldId id="268" r:id="rId6"/>
    <p:sldId id="270" r:id="rId7"/>
    <p:sldId id="271" r:id="rId8"/>
    <p:sldId id="272" r:id="rId9"/>
    <p:sldId id="274" r:id="rId10"/>
    <p:sldId id="278" r:id="rId11"/>
    <p:sldId id="279" r:id="rId12"/>
    <p:sldId id="280" r:id="rId13"/>
    <p:sldId id="281" r:id="rId14"/>
    <p:sldId id="285" r:id="rId15"/>
    <p:sldId id="257" r:id="rId16"/>
    <p:sldId id="258" r:id="rId17"/>
    <p:sldId id="259" r:id="rId18"/>
    <p:sldId id="275" r:id="rId19"/>
    <p:sldId id="276" r:id="rId20"/>
    <p:sldId id="283" r:id="rId21"/>
    <p:sldId id="295" r:id="rId22"/>
    <p:sldId id="296" r:id="rId23"/>
    <p:sldId id="284" r:id="rId24"/>
    <p:sldId id="286" r:id="rId25"/>
    <p:sldId id="266" r:id="rId26"/>
    <p:sldId id="267" r:id="rId27"/>
    <p:sldId id="265" r:id="rId28"/>
    <p:sldId id="287" r:id="rId29"/>
    <p:sldId id="288" r:id="rId30"/>
    <p:sldId id="289" r:id="rId31"/>
    <p:sldId id="297" r:id="rId32"/>
    <p:sldId id="298" r:id="rId33"/>
    <p:sldId id="292" r:id="rId34"/>
    <p:sldId id="294" r:id="rId35"/>
    <p:sldId id="293" r:id="rId3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0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Cartel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1996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</c:f>
              <c:strCache>
                <c:ptCount val="1"/>
                <c:pt idx="0">
                  <c:v>accessi</c:v>
                </c:pt>
              </c:strCache>
            </c:strRef>
          </c:cat>
          <c:val>
            <c:numRef>
              <c:f>Foglio1!$B$2</c:f>
              <c:numCache>
                <c:formatCode>General</c:formatCode>
                <c:ptCount val="1"/>
                <c:pt idx="0">
                  <c:v>856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2000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</c:f>
              <c:strCache>
                <c:ptCount val="1"/>
                <c:pt idx="0">
                  <c:v>accessi</c:v>
                </c:pt>
              </c:strCache>
            </c:strRef>
          </c:cat>
          <c:val>
            <c:numRef>
              <c:f>Foglio1!$C$2</c:f>
              <c:numCache>
                <c:formatCode>General</c:formatCode>
                <c:ptCount val="1"/>
                <c:pt idx="0">
                  <c:v>876</c:v>
                </c:pt>
              </c:numCache>
            </c:numRef>
          </c:val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2004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</c:f>
              <c:strCache>
                <c:ptCount val="1"/>
                <c:pt idx="0">
                  <c:v>accessi</c:v>
                </c:pt>
              </c:strCache>
            </c:strRef>
          </c:cat>
          <c:val>
            <c:numRef>
              <c:f>Foglio1!$D$2</c:f>
              <c:numCache>
                <c:formatCode>General</c:formatCode>
                <c:ptCount val="1"/>
                <c:pt idx="0">
                  <c:v>915</c:v>
                </c:pt>
              </c:numCache>
            </c:numRef>
          </c:val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</c:f>
              <c:strCache>
                <c:ptCount val="1"/>
                <c:pt idx="0">
                  <c:v>accessi</c:v>
                </c:pt>
              </c:strCache>
            </c:strRef>
          </c:cat>
          <c:val>
            <c:numRef>
              <c:f>Foglio1!$E$2</c:f>
              <c:numCache>
                <c:formatCode>General</c:formatCode>
                <c:ptCount val="1"/>
                <c:pt idx="0">
                  <c:v>1387</c:v>
                </c:pt>
              </c:numCache>
            </c:numRef>
          </c:val>
        </c:ser>
        <c:ser>
          <c:idx val="4"/>
          <c:order val="4"/>
          <c:tx>
            <c:strRef>
              <c:f>Foglio1!$F$1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</c:f>
              <c:strCache>
                <c:ptCount val="1"/>
                <c:pt idx="0">
                  <c:v>accessi</c:v>
                </c:pt>
              </c:strCache>
            </c:strRef>
          </c:cat>
          <c:val>
            <c:numRef>
              <c:f>Foglio1!$F$2</c:f>
              <c:numCache>
                <c:formatCode>General</c:formatCode>
                <c:ptCount val="1"/>
                <c:pt idx="0">
                  <c:v>1477</c:v>
                </c:pt>
              </c:numCache>
            </c:numRef>
          </c:val>
        </c:ser>
        <c:ser>
          <c:idx val="5"/>
          <c:order val="5"/>
          <c:tx>
            <c:strRef>
              <c:f>Foglio1!$G$1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</c:f>
              <c:strCache>
                <c:ptCount val="1"/>
                <c:pt idx="0">
                  <c:v>accessi</c:v>
                </c:pt>
              </c:strCache>
            </c:strRef>
          </c:cat>
          <c:val>
            <c:numRef>
              <c:f>Foglio1!$G$2</c:f>
              <c:numCache>
                <c:formatCode>General</c:formatCode>
                <c:ptCount val="1"/>
                <c:pt idx="0">
                  <c:v>1545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9471680"/>
        <c:axId val="162550432"/>
      </c:barChart>
      <c:catAx>
        <c:axId val="119471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2550432"/>
        <c:crosses val="autoZero"/>
        <c:auto val="1"/>
        <c:lblAlgn val="ctr"/>
        <c:lblOffset val="100"/>
        <c:noMultiLvlLbl val="0"/>
      </c:catAx>
      <c:valAx>
        <c:axId val="162550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9471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Foglio1!$B$3</c:f>
              <c:strCache>
                <c:ptCount val="1"/>
                <c:pt idx="0">
                  <c:v>1996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Foglio1!$A$4</c:f>
              <c:strCache>
                <c:ptCount val="1"/>
                <c:pt idx="0">
                  <c:v>new probl</c:v>
                </c:pt>
              </c:strCache>
            </c:strRef>
          </c:cat>
          <c:val>
            <c:numRef>
              <c:f>Foglio1!$B$4</c:f>
              <c:numCache>
                <c:formatCode>General</c:formatCode>
                <c:ptCount val="1"/>
                <c:pt idx="0">
                  <c:v>180</c:v>
                </c:pt>
              </c:numCache>
            </c:numRef>
          </c:val>
        </c:ser>
        <c:ser>
          <c:idx val="1"/>
          <c:order val="1"/>
          <c:tx>
            <c:strRef>
              <c:f>Foglio1!$C$3</c:f>
              <c:strCache>
                <c:ptCount val="1"/>
                <c:pt idx="0">
                  <c:v>2000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Foglio1!$A$4</c:f>
              <c:strCache>
                <c:ptCount val="1"/>
                <c:pt idx="0">
                  <c:v>new probl</c:v>
                </c:pt>
              </c:strCache>
            </c:strRef>
          </c:cat>
          <c:val>
            <c:numRef>
              <c:f>Foglio1!$C$4</c:f>
              <c:numCache>
                <c:formatCode>General</c:formatCode>
                <c:ptCount val="1"/>
                <c:pt idx="0">
                  <c:v>257</c:v>
                </c:pt>
              </c:numCache>
            </c:numRef>
          </c:val>
        </c:ser>
        <c:ser>
          <c:idx val="2"/>
          <c:order val="2"/>
          <c:tx>
            <c:strRef>
              <c:f>Foglio1!$D$3</c:f>
              <c:strCache>
                <c:ptCount val="1"/>
                <c:pt idx="0">
                  <c:v>2004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Foglio1!$A$4</c:f>
              <c:strCache>
                <c:ptCount val="1"/>
                <c:pt idx="0">
                  <c:v>new probl</c:v>
                </c:pt>
              </c:strCache>
            </c:strRef>
          </c:cat>
          <c:val>
            <c:numRef>
              <c:f>Foglio1!$D$4</c:f>
              <c:numCache>
                <c:formatCode>General</c:formatCode>
                <c:ptCount val="1"/>
                <c:pt idx="0">
                  <c:v>220</c:v>
                </c:pt>
              </c:numCache>
            </c:numRef>
          </c:val>
        </c:ser>
        <c:ser>
          <c:idx val="3"/>
          <c:order val="3"/>
          <c:tx>
            <c:strRef>
              <c:f>Foglio1!$E$3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Foglio1!$A$4</c:f>
              <c:strCache>
                <c:ptCount val="1"/>
                <c:pt idx="0">
                  <c:v>new probl</c:v>
                </c:pt>
              </c:strCache>
            </c:strRef>
          </c:cat>
          <c:val>
            <c:numRef>
              <c:f>Foglio1!$E$4</c:f>
              <c:numCache>
                <c:formatCode>General</c:formatCode>
                <c:ptCount val="1"/>
                <c:pt idx="0">
                  <c:v>352</c:v>
                </c:pt>
              </c:numCache>
            </c:numRef>
          </c:val>
        </c:ser>
        <c:ser>
          <c:idx val="4"/>
          <c:order val="4"/>
          <c:tx>
            <c:strRef>
              <c:f>Foglio1!$F$3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Foglio1!$A$4</c:f>
              <c:strCache>
                <c:ptCount val="1"/>
                <c:pt idx="0">
                  <c:v>new probl</c:v>
                </c:pt>
              </c:strCache>
            </c:strRef>
          </c:cat>
          <c:val>
            <c:numRef>
              <c:f>Foglio1!$F$4</c:f>
              <c:numCache>
                <c:formatCode>General</c:formatCode>
                <c:ptCount val="1"/>
                <c:pt idx="0">
                  <c:v>323</c:v>
                </c:pt>
              </c:numCache>
            </c:numRef>
          </c:val>
        </c:ser>
        <c:ser>
          <c:idx val="5"/>
          <c:order val="5"/>
          <c:tx>
            <c:strRef>
              <c:f>Foglio1!$G$3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Foglio1!$A$4</c:f>
              <c:strCache>
                <c:ptCount val="1"/>
                <c:pt idx="0">
                  <c:v>new probl</c:v>
                </c:pt>
              </c:strCache>
            </c:strRef>
          </c:cat>
          <c:val>
            <c:numRef>
              <c:f>Foglio1!$G$4</c:f>
              <c:numCache>
                <c:formatCode>General</c:formatCode>
                <c:ptCount val="1"/>
                <c:pt idx="0">
                  <c:v>276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3106072"/>
        <c:axId val="163082752"/>
        <c:axId val="0"/>
      </c:bar3DChart>
      <c:catAx>
        <c:axId val="163106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3082752"/>
        <c:crosses val="autoZero"/>
        <c:auto val="1"/>
        <c:lblAlgn val="ctr"/>
        <c:lblOffset val="100"/>
        <c:noMultiLvlLbl val="0"/>
      </c:catAx>
      <c:valAx>
        <c:axId val="163082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3106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Foglio1!$B$9</c:f>
              <c:strCache>
                <c:ptCount val="1"/>
                <c:pt idx="0">
                  <c:v>1996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spPr>
                <a:solidFill>
                  <a:sysClr val="window" lastClr="FFFFFF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Foglio1!$A$10</c:f>
              <c:strCache>
                <c:ptCount val="1"/>
                <c:pt idx="0">
                  <c:v>pa</c:v>
                </c:pt>
              </c:strCache>
            </c:strRef>
          </c:cat>
          <c:val>
            <c:numRef>
              <c:f>Foglio1!$B$10</c:f>
              <c:numCache>
                <c:formatCode>General</c:formatCode>
                <c:ptCount val="1"/>
                <c:pt idx="0">
                  <c:v>77</c:v>
                </c:pt>
              </c:numCache>
            </c:numRef>
          </c:val>
        </c:ser>
        <c:ser>
          <c:idx val="1"/>
          <c:order val="1"/>
          <c:tx>
            <c:strRef>
              <c:f>Foglio1!$C$9</c:f>
              <c:strCache>
                <c:ptCount val="1"/>
                <c:pt idx="0">
                  <c:v>2000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ysClr val="window" lastClr="FFFFFF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Foglio1!$A$10</c:f>
              <c:strCache>
                <c:ptCount val="1"/>
                <c:pt idx="0">
                  <c:v>pa</c:v>
                </c:pt>
              </c:strCache>
            </c:strRef>
          </c:cat>
          <c:val>
            <c:numRef>
              <c:f>Foglio1!$C$10</c:f>
              <c:numCache>
                <c:formatCode>General</c:formatCode>
                <c:ptCount val="1"/>
                <c:pt idx="0">
                  <c:v>105</c:v>
                </c:pt>
              </c:numCache>
            </c:numRef>
          </c:val>
        </c:ser>
        <c:ser>
          <c:idx val="2"/>
          <c:order val="2"/>
          <c:tx>
            <c:strRef>
              <c:f>Foglio1!$D$9</c:f>
              <c:strCache>
                <c:ptCount val="1"/>
                <c:pt idx="0">
                  <c:v>2004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spPr>
                <a:solidFill>
                  <a:sysClr val="window" lastClr="FFFFFF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Foglio1!$A$10</c:f>
              <c:strCache>
                <c:ptCount val="1"/>
                <c:pt idx="0">
                  <c:v>pa</c:v>
                </c:pt>
              </c:strCache>
            </c:strRef>
          </c:cat>
          <c:val>
            <c:numRef>
              <c:f>Foglio1!$D$10</c:f>
              <c:numCache>
                <c:formatCode>General</c:formatCode>
                <c:ptCount val="1"/>
                <c:pt idx="0">
                  <c:v>166</c:v>
                </c:pt>
              </c:numCache>
            </c:numRef>
          </c:val>
        </c:ser>
        <c:ser>
          <c:idx val="3"/>
          <c:order val="3"/>
          <c:tx>
            <c:strRef>
              <c:f>Foglio1!$E$9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spPr>
                <a:solidFill>
                  <a:sysClr val="window" lastClr="FFFFFF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Foglio1!$A$10</c:f>
              <c:strCache>
                <c:ptCount val="1"/>
                <c:pt idx="0">
                  <c:v>pa</c:v>
                </c:pt>
              </c:strCache>
            </c:strRef>
          </c:cat>
          <c:val>
            <c:numRef>
              <c:f>Foglio1!$E$10</c:f>
              <c:numCache>
                <c:formatCode>General</c:formatCode>
                <c:ptCount val="1"/>
                <c:pt idx="0">
                  <c:v>390</c:v>
                </c:pt>
              </c:numCache>
            </c:numRef>
          </c:val>
        </c:ser>
        <c:ser>
          <c:idx val="4"/>
          <c:order val="4"/>
          <c:tx>
            <c:strRef>
              <c:f>Foglio1!$F$9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spPr>
                <a:solidFill>
                  <a:sysClr val="window" lastClr="FFFFFF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Foglio1!$A$10</c:f>
              <c:strCache>
                <c:ptCount val="1"/>
                <c:pt idx="0">
                  <c:v>pa</c:v>
                </c:pt>
              </c:strCache>
            </c:strRef>
          </c:cat>
          <c:val>
            <c:numRef>
              <c:f>Foglio1!$F$10</c:f>
              <c:numCache>
                <c:formatCode>General</c:formatCode>
                <c:ptCount val="1"/>
                <c:pt idx="0">
                  <c:v>292</c:v>
                </c:pt>
              </c:numCache>
            </c:numRef>
          </c:val>
        </c:ser>
        <c:ser>
          <c:idx val="5"/>
          <c:order val="5"/>
          <c:tx>
            <c:strRef>
              <c:f>Foglio1!$G$9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spPr>
                <a:solidFill>
                  <a:sysClr val="window" lastClr="FFFFFF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Foglio1!$A$10</c:f>
              <c:strCache>
                <c:ptCount val="1"/>
                <c:pt idx="0">
                  <c:v>pa</c:v>
                </c:pt>
              </c:strCache>
            </c:strRef>
          </c:cat>
          <c:val>
            <c:numRef>
              <c:f>Foglio1!$G$10</c:f>
              <c:numCache>
                <c:formatCode>General</c:formatCode>
                <c:ptCount val="1"/>
                <c:pt idx="0">
                  <c:v>255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3456096"/>
        <c:axId val="162266856"/>
        <c:axId val="0"/>
      </c:bar3DChart>
      <c:catAx>
        <c:axId val="163456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2266856"/>
        <c:crosses val="autoZero"/>
        <c:auto val="1"/>
        <c:lblAlgn val="ctr"/>
        <c:lblOffset val="100"/>
        <c:noMultiLvlLbl val="0"/>
      </c:catAx>
      <c:valAx>
        <c:axId val="162266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3456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BB05D3-C12D-46DD-915B-F1D820B23385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E65A1D91-24E4-4196-B8CD-EA4EBD1A8E16}">
      <dgm:prSet phldrT="[Testo]"/>
      <dgm:spPr/>
      <dgm:t>
        <a:bodyPr/>
        <a:lstStyle/>
        <a:p>
          <a:r>
            <a:rPr lang="it-IT" dirty="0" smtClean="0"/>
            <a:t>organizzazione</a:t>
          </a:r>
          <a:endParaRPr lang="it-IT" dirty="0"/>
        </a:p>
      </dgm:t>
    </dgm:pt>
    <dgm:pt modelId="{44884A9C-E42C-4DEB-A1FB-47E924312142}" type="parTrans" cxnId="{1DE0C6C4-09AF-4CA8-854F-0E46B1404756}">
      <dgm:prSet/>
      <dgm:spPr/>
    </dgm:pt>
    <dgm:pt modelId="{5D8A63EB-C46D-4FE3-96E4-AE07B76CEB38}" type="sibTrans" cxnId="{1DE0C6C4-09AF-4CA8-854F-0E46B1404756}">
      <dgm:prSet/>
      <dgm:spPr/>
    </dgm:pt>
    <dgm:pt modelId="{3DFBEA1C-F92A-4A92-9F38-CCC6DE6D24C3}">
      <dgm:prSet phldrT="[Testo]"/>
      <dgm:spPr/>
      <dgm:t>
        <a:bodyPr/>
        <a:lstStyle/>
        <a:p>
          <a:r>
            <a:rPr lang="it-IT" dirty="0" smtClean="0"/>
            <a:t>rivalutazione</a:t>
          </a:r>
          <a:endParaRPr lang="it-IT" dirty="0"/>
        </a:p>
      </dgm:t>
    </dgm:pt>
    <dgm:pt modelId="{9782AD3F-C8EE-4CF2-8B44-785FBA5BC25F}" type="parTrans" cxnId="{4061C12F-0F2A-407F-BFF5-12ECC7F21CC1}">
      <dgm:prSet/>
      <dgm:spPr/>
    </dgm:pt>
    <dgm:pt modelId="{3355629A-C8F1-4B20-A9B3-19E4590FE71F}" type="sibTrans" cxnId="{4061C12F-0F2A-407F-BFF5-12ECC7F21CC1}">
      <dgm:prSet/>
      <dgm:spPr/>
    </dgm:pt>
    <dgm:pt modelId="{85CB73BD-CCC2-4783-A747-C211B7007FDC}">
      <dgm:prSet phldrT="[Testo]"/>
      <dgm:spPr/>
      <dgm:t>
        <a:bodyPr/>
        <a:lstStyle/>
        <a:p>
          <a:r>
            <a:rPr lang="it-IT" dirty="0" smtClean="0"/>
            <a:t>esigenze</a:t>
          </a:r>
          <a:endParaRPr lang="it-IT" dirty="0"/>
        </a:p>
      </dgm:t>
    </dgm:pt>
    <dgm:pt modelId="{AD68F25A-DB45-4876-A9B4-0762817C9C01}" type="parTrans" cxnId="{0A52947F-AE77-4992-9154-E8E40BD30548}">
      <dgm:prSet/>
      <dgm:spPr/>
    </dgm:pt>
    <dgm:pt modelId="{F41D6E81-7973-4EDA-8729-4BCD436080BE}" type="sibTrans" cxnId="{0A52947F-AE77-4992-9154-E8E40BD30548}">
      <dgm:prSet/>
      <dgm:spPr/>
    </dgm:pt>
    <dgm:pt modelId="{15BFCCBF-7281-44F6-98CD-3426D536C2B0}" type="pres">
      <dgm:prSet presAssocID="{91BB05D3-C12D-46DD-915B-F1D820B23385}" presName="compositeShape" presStyleCnt="0">
        <dgm:presLayoutVars>
          <dgm:chMax val="7"/>
          <dgm:dir/>
          <dgm:resizeHandles val="exact"/>
        </dgm:presLayoutVars>
      </dgm:prSet>
      <dgm:spPr/>
    </dgm:pt>
    <dgm:pt modelId="{40C2CC5F-D3FC-4614-AA9B-E8A96ABDDD02}" type="pres">
      <dgm:prSet presAssocID="{91BB05D3-C12D-46DD-915B-F1D820B23385}" presName="wedge1" presStyleLbl="node1" presStyleIdx="0" presStyleCnt="3"/>
      <dgm:spPr/>
      <dgm:t>
        <a:bodyPr/>
        <a:lstStyle/>
        <a:p>
          <a:endParaRPr lang="it-IT"/>
        </a:p>
      </dgm:t>
    </dgm:pt>
    <dgm:pt modelId="{365A21E9-B85B-4931-BEB3-3D767FF6C313}" type="pres">
      <dgm:prSet presAssocID="{91BB05D3-C12D-46DD-915B-F1D820B23385}" presName="dummy1a" presStyleCnt="0"/>
      <dgm:spPr/>
    </dgm:pt>
    <dgm:pt modelId="{4832CF79-43D3-4A4D-AA23-0B4BE78D2305}" type="pres">
      <dgm:prSet presAssocID="{91BB05D3-C12D-46DD-915B-F1D820B23385}" presName="dummy1b" presStyleCnt="0"/>
      <dgm:spPr/>
    </dgm:pt>
    <dgm:pt modelId="{C9B2D171-0109-463D-8CB0-9A0246B96C3B}" type="pres">
      <dgm:prSet presAssocID="{91BB05D3-C12D-46DD-915B-F1D820B23385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CC8F95A-ED65-407C-8F76-E48C3826737C}" type="pres">
      <dgm:prSet presAssocID="{91BB05D3-C12D-46DD-915B-F1D820B23385}" presName="wedge2" presStyleLbl="node1" presStyleIdx="1" presStyleCnt="3"/>
      <dgm:spPr/>
      <dgm:t>
        <a:bodyPr/>
        <a:lstStyle/>
        <a:p>
          <a:endParaRPr lang="it-IT"/>
        </a:p>
      </dgm:t>
    </dgm:pt>
    <dgm:pt modelId="{5D1539A2-D7CE-46EB-9AC7-F9B57BB9B8E1}" type="pres">
      <dgm:prSet presAssocID="{91BB05D3-C12D-46DD-915B-F1D820B23385}" presName="dummy2a" presStyleCnt="0"/>
      <dgm:spPr/>
    </dgm:pt>
    <dgm:pt modelId="{EAC82C17-3F8F-492C-B57C-C66826EA4AA2}" type="pres">
      <dgm:prSet presAssocID="{91BB05D3-C12D-46DD-915B-F1D820B23385}" presName="dummy2b" presStyleCnt="0"/>
      <dgm:spPr/>
    </dgm:pt>
    <dgm:pt modelId="{D0F7C18D-181F-4CC6-847C-CBADBE0FB72D}" type="pres">
      <dgm:prSet presAssocID="{91BB05D3-C12D-46DD-915B-F1D820B23385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BB1DA70-F77D-49E0-B374-FC85629478C5}" type="pres">
      <dgm:prSet presAssocID="{91BB05D3-C12D-46DD-915B-F1D820B23385}" presName="wedge3" presStyleLbl="node1" presStyleIdx="2" presStyleCnt="3"/>
      <dgm:spPr/>
      <dgm:t>
        <a:bodyPr/>
        <a:lstStyle/>
        <a:p>
          <a:endParaRPr lang="it-IT"/>
        </a:p>
      </dgm:t>
    </dgm:pt>
    <dgm:pt modelId="{BEE29C8A-02C1-4874-982D-5CD49EE16281}" type="pres">
      <dgm:prSet presAssocID="{91BB05D3-C12D-46DD-915B-F1D820B23385}" presName="dummy3a" presStyleCnt="0"/>
      <dgm:spPr/>
    </dgm:pt>
    <dgm:pt modelId="{0E829503-200F-436F-949B-05C9D7677780}" type="pres">
      <dgm:prSet presAssocID="{91BB05D3-C12D-46DD-915B-F1D820B23385}" presName="dummy3b" presStyleCnt="0"/>
      <dgm:spPr/>
    </dgm:pt>
    <dgm:pt modelId="{46040FB6-8B4C-4CD3-97E6-2B21100B8234}" type="pres">
      <dgm:prSet presAssocID="{91BB05D3-C12D-46DD-915B-F1D820B23385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6C3C211-5C6D-4A00-855C-7EAB5F218AD8}" type="pres">
      <dgm:prSet presAssocID="{5D8A63EB-C46D-4FE3-96E4-AE07B76CEB38}" presName="arrowWedge1" presStyleLbl="fgSibTrans2D1" presStyleIdx="0" presStyleCnt="3"/>
      <dgm:spPr/>
    </dgm:pt>
    <dgm:pt modelId="{53ACAD6B-FF74-4855-984D-CC913079DFB5}" type="pres">
      <dgm:prSet presAssocID="{3355629A-C8F1-4B20-A9B3-19E4590FE71F}" presName="arrowWedge2" presStyleLbl="fgSibTrans2D1" presStyleIdx="1" presStyleCnt="3"/>
      <dgm:spPr/>
    </dgm:pt>
    <dgm:pt modelId="{A7D92E87-AF0A-44D3-B768-5F1CC5DEE331}" type="pres">
      <dgm:prSet presAssocID="{F41D6E81-7973-4EDA-8729-4BCD436080BE}" presName="arrowWedge3" presStyleLbl="fgSibTrans2D1" presStyleIdx="2" presStyleCnt="3"/>
      <dgm:spPr/>
    </dgm:pt>
  </dgm:ptLst>
  <dgm:cxnLst>
    <dgm:cxn modelId="{6CE1BE09-67C0-4624-89DF-7667087227D2}" type="presOf" srcId="{E65A1D91-24E4-4196-B8CD-EA4EBD1A8E16}" destId="{C9B2D171-0109-463D-8CB0-9A0246B96C3B}" srcOrd="1" destOrd="0" presId="urn:microsoft.com/office/officeart/2005/8/layout/cycle8"/>
    <dgm:cxn modelId="{4061C12F-0F2A-407F-BFF5-12ECC7F21CC1}" srcId="{91BB05D3-C12D-46DD-915B-F1D820B23385}" destId="{3DFBEA1C-F92A-4A92-9F38-CCC6DE6D24C3}" srcOrd="1" destOrd="0" parTransId="{9782AD3F-C8EE-4CF2-8B44-785FBA5BC25F}" sibTransId="{3355629A-C8F1-4B20-A9B3-19E4590FE71F}"/>
    <dgm:cxn modelId="{6FB066B9-F209-436F-9827-CDCAD9CE962A}" type="presOf" srcId="{85CB73BD-CCC2-4783-A747-C211B7007FDC}" destId="{DBB1DA70-F77D-49E0-B374-FC85629478C5}" srcOrd="0" destOrd="0" presId="urn:microsoft.com/office/officeart/2005/8/layout/cycle8"/>
    <dgm:cxn modelId="{0F7749BD-3E0C-49B0-8D00-85668D5999C1}" type="presOf" srcId="{85CB73BD-CCC2-4783-A747-C211B7007FDC}" destId="{46040FB6-8B4C-4CD3-97E6-2B21100B8234}" srcOrd="1" destOrd="0" presId="urn:microsoft.com/office/officeart/2005/8/layout/cycle8"/>
    <dgm:cxn modelId="{1DE0C6C4-09AF-4CA8-854F-0E46B1404756}" srcId="{91BB05D3-C12D-46DD-915B-F1D820B23385}" destId="{E65A1D91-24E4-4196-B8CD-EA4EBD1A8E16}" srcOrd="0" destOrd="0" parTransId="{44884A9C-E42C-4DEB-A1FB-47E924312142}" sibTransId="{5D8A63EB-C46D-4FE3-96E4-AE07B76CEB38}"/>
    <dgm:cxn modelId="{0A52947F-AE77-4992-9154-E8E40BD30548}" srcId="{91BB05D3-C12D-46DD-915B-F1D820B23385}" destId="{85CB73BD-CCC2-4783-A747-C211B7007FDC}" srcOrd="2" destOrd="0" parTransId="{AD68F25A-DB45-4876-A9B4-0762817C9C01}" sibTransId="{F41D6E81-7973-4EDA-8729-4BCD436080BE}"/>
    <dgm:cxn modelId="{DE9F105A-E618-4339-8404-3F6AF626AA9B}" type="presOf" srcId="{91BB05D3-C12D-46DD-915B-F1D820B23385}" destId="{15BFCCBF-7281-44F6-98CD-3426D536C2B0}" srcOrd="0" destOrd="0" presId="urn:microsoft.com/office/officeart/2005/8/layout/cycle8"/>
    <dgm:cxn modelId="{3DBF0C2D-83C6-40F5-B034-098C5405F9AA}" type="presOf" srcId="{3DFBEA1C-F92A-4A92-9F38-CCC6DE6D24C3}" destId="{ACC8F95A-ED65-407C-8F76-E48C3826737C}" srcOrd="0" destOrd="0" presId="urn:microsoft.com/office/officeart/2005/8/layout/cycle8"/>
    <dgm:cxn modelId="{6397C43C-DBF3-43FC-BDBC-FE11E21E5685}" type="presOf" srcId="{E65A1D91-24E4-4196-B8CD-EA4EBD1A8E16}" destId="{40C2CC5F-D3FC-4614-AA9B-E8A96ABDDD02}" srcOrd="0" destOrd="0" presId="urn:microsoft.com/office/officeart/2005/8/layout/cycle8"/>
    <dgm:cxn modelId="{FCFCDECC-25B8-4FD4-A7D3-0C06872424E8}" type="presOf" srcId="{3DFBEA1C-F92A-4A92-9F38-CCC6DE6D24C3}" destId="{D0F7C18D-181F-4CC6-847C-CBADBE0FB72D}" srcOrd="1" destOrd="0" presId="urn:microsoft.com/office/officeart/2005/8/layout/cycle8"/>
    <dgm:cxn modelId="{F896FEAD-BF1A-4655-8476-2D80A5260989}" type="presParOf" srcId="{15BFCCBF-7281-44F6-98CD-3426D536C2B0}" destId="{40C2CC5F-D3FC-4614-AA9B-E8A96ABDDD02}" srcOrd="0" destOrd="0" presId="urn:microsoft.com/office/officeart/2005/8/layout/cycle8"/>
    <dgm:cxn modelId="{33BEC3E1-89E9-43A8-B6E6-4A7778A1F292}" type="presParOf" srcId="{15BFCCBF-7281-44F6-98CD-3426D536C2B0}" destId="{365A21E9-B85B-4931-BEB3-3D767FF6C313}" srcOrd="1" destOrd="0" presId="urn:microsoft.com/office/officeart/2005/8/layout/cycle8"/>
    <dgm:cxn modelId="{156CFD4B-5CC1-4BE4-8382-B867FD836B4D}" type="presParOf" srcId="{15BFCCBF-7281-44F6-98CD-3426D536C2B0}" destId="{4832CF79-43D3-4A4D-AA23-0B4BE78D2305}" srcOrd="2" destOrd="0" presId="urn:microsoft.com/office/officeart/2005/8/layout/cycle8"/>
    <dgm:cxn modelId="{558EE561-4852-49DA-9724-8F25EB54CC82}" type="presParOf" srcId="{15BFCCBF-7281-44F6-98CD-3426D536C2B0}" destId="{C9B2D171-0109-463D-8CB0-9A0246B96C3B}" srcOrd="3" destOrd="0" presId="urn:microsoft.com/office/officeart/2005/8/layout/cycle8"/>
    <dgm:cxn modelId="{4A7998CC-F05F-4EFB-8CE0-EDD4156E1348}" type="presParOf" srcId="{15BFCCBF-7281-44F6-98CD-3426D536C2B0}" destId="{ACC8F95A-ED65-407C-8F76-E48C3826737C}" srcOrd="4" destOrd="0" presId="urn:microsoft.com/office/officeart/2005/8/layout/cycle8"/>
    <dgm:cxn modelId="{75BF5BE6-8F6A-44C1-8D42-80E4366E49E4}" type="presParOf" srcId="{15BFCCBF-7281-44F6-98CD-3426D536C2B0}" destId="{5D1539A2-D7CE-46EB-9AC7-F9B57BB9B8E1}" srcOrd="5" destOrd="0" presId="urn:microsoft.com/office/officeart/2005/8/layout/cycle8"/>
    <dgm:cxn modelId="{5088EF58-E49E-496A-A5EF-E4500F2A2F4E}" type="presParOf" srcId="{15BFCCBF-7281-44F6-98CD-3426D536C2B0}" destId="{EAC82C17-3F8F-492C-B57C-C66826EA4AA2}" srcOrd="6" destOrd="0" presId="urn:microsoft.com/office/officeart/2005/8/layout/cycle8"/>
    <dgm:cxn modelId="{444ED8B5-F708-44C5-A218-06A76172AF9A}" type="presParOf" srcId="{15BFCCBF-7281-44F6-98CD-3426D536C2B0}" destId="{D0F7C18D-181F-4CC6-847C-CBADBE0FB72D}" srcOrd="7" destOrd="0" presId="urn:microsoft.com/office/officeart/2005/8/layout/cycle8"/>
    <dgm:cxn modelId="{905F96D4-47CA-4008-BDE3-7E9F4EE670E5}" type="presParOf" srcId="{15BFCCBF-7281-44F6-98CD-3426D536C2B0}" destId="{DBB1DA70-F77D-49E0-B374-FC85629478C5}" srcOrd="8" destOrd="0" presId="urn:microsoft.com/office/officeart/2005/8/layout/cycle8"/>
    <dgm:cxn modelId="{3443E678-2316-4AFC-A495-3855A169CB41}" type="presParOf" srcId="{15BFCCBF-7281-44F6-98CD-3426D536C2B0}" destId="{BEE29C8A-02C1-4874-982D-5CD49EE16281}" srcOrd="9" destOrd="0" presId="urn:microsoft.com/office/officeart/2005/8/layout/cycle8"/>
    <dgm:cxn modelId="{1E74B56B-828A-4F60-A90B-BFBB91C35828}" type="presParOf" srcId="{15BFCCBF-7281-44F6-98CD-3426D536C2B0}" destId="{0E829503-200F-436F-949B-05C9D7677780}" srcOrd="10" destOrd="0" presId="urn:microsoft.com/office/officeart/2005/8/layout/cycle8"/>
    <dgm:cxn modelId="{9C58D43B-4A94-4D3F-8B8A-96968D216E5F}" type="presParOf" srcId="{15BFCCBF-7281-44F6-98CD-3426D536C2B0}" destId="{46040FB6-8B4C-4CD3-97E6-2B21100B8234}" srcOrd="11" destOrd="0" presId="urn:microsoft.com/office/officeart/2005/8/layout/cycle8"/>
    <dgm:cxn modelId="{6EE8E492-F9F7-48C4-8CEF-048747A8F358}" type="presParOf" srcId="{15BFCCBF-7281-44F6-98CD-3426D536C2B0}" destId="{16C3C211-5C6D-4A00-855C-7EAB5F218AD8}" srcOrd="12" destOrd="0" presId="urn:microsoft.com/office/officeart/2005/8/layout/cycle8"/>
    <dgm:cxn modelId="{ACC96424-9B34-4FAC-AE70-895C60138C33}" type="presParOf" srcId="{15BFCCBF-7281-44F6-98CD-3426D536C2B0}" destId="{53ACAD6B-FF74-4855-984D-CC913079DFB5}" srcOrd="13" destOrd="0" presId="urn:microsoft.com/office/officeart/2005/8/layout/cycle8"/>
    <dgm:cxn modelId="{56E5063B-02E5-479F-A33E-E75B063D99D4}" type="presParOf" srcId="{15BFCCBF-7281-44F6-98CD-3426D536C2B0}" destId="{A7D92E87-AF0A-44D3-B768-5F1CC5DEE331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C2CC5F-D3FC-4614-AA9B-E8A96ABDDD02}">
      <dsp:nvSpPr>
        <dsp:cNvPr id="0" name=""/>
        <dsp:cNvSpPr/>
      </dsp:nvSpPr>
      <dsp:spPr>
        <a:xfrm>
          <a:off x="2191066" y="282836"/>
          <a:ext cx="3655123" cy="3655123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organizzazione</a:t>
          </a:r>
          <a:endParaRPr lang="it-IT" sz="1600" kern="1200" dirty="0"/>
        </a:p>
      </dsp:txBody>
      <dsp:txXfrm>
        <a:off x="4117403" y="1057375"/>
        <a:ext cx="1305401" cy="1087834"/>
      </dsp:txXfrm>
    </dsp:sp>
    <dsp:sp modelId="{ACC8F95A-ED65-407C-8F76-E48C3826737C}">
      <dsp:nvSpPr>
        <dsp:cNvPr id="0" name=""/>
        <dsp:cNvSpPr/>
      </dsp:nvSpPr>
      <dsp:spPr>
        <a:xfrm>
          <a:off x="2115788" y="413377"/>
          <a:ext cx="3655123" cy="3655123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rivalutazione</a:t>
          </a:r>
          <a:endParaRPr lang="it-IT" sz="1600" kern="1200" dirty="0"/>
        </a:p>
      </dsp:txBody>
      <dsp:txXfrm>
        <a:off x="2986055" y="2784856"/>
        <a:ext cx="1958102" cy="957294"/>
      </dsp:txXfrm>
    </dsp:sp>
    <dsp:sp modelId="{DBB1DA70-F77D-49E0-B374-FC85629478C5}">
      <dsp:nvSpPr>
        <dsp:cNvPr id="0" name=""/>
        <dsp:cNvSpPr/>
      </dsp:nvSpPr>
      <dsp:spPr>
        <a:xfrm>
          <a:off x="2040509" y="282836"/>
          <a:ext cx="3655123" cy="3655123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esigenze</a:t>
          </a:r>
          <a:endParaRPr lang="it-IT" sz="1600" kern="1200" dirty="0"/>
        </a:p>
      </dsp:txBody>
      <dsp:txXfrm>
        <a:off x="2463895" y="1057375"/>
        <a:ext cx="1305401" cy="1087834"/>
      </dsp:txXfrm>
    </dsp:sp>
    <dsp:sp modelId="{16C3C211-5C6D-4A00-855C-7EAB5F218AD8}">
      <dsp:nvSpPr>
        <dsp:cNvPr id="0" name=""/>
        <dsp:cNvSpPr/>
      </dsp:nvSpPr>
      <dsp:spPr>
        <a:xfrm>
          <a:off x="1965098" y="56567"/>
          <a:ext cx="4107663" cy="4107663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CAD6B-FF74-4855-984D-CC913079DFB5}">
      <dsp:nvSpPr>
        <dsp:cNvPr id="0" name=""/>
        <dsp:cNvSpPr/>
      </dsp:nvSpPr>
      <dsp:spPr>
        <a:xfrm>
          <a:off x="1889518" y="186876"/>
          <a:ext cx="4107663" cy="4107663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D92E87-AF0A-44D3-B768-5F1CC5DEE331}">
      <dsp:nvSpPr>
        <dsp:cNvPr id="0" name=""/>
        <dsp:cNvSpPr/>
      </dsp:nvSpPr>
      <dsp:spPr>
        <a:xfrm>
          <a:off x="1813938" y="56567"/>
          <a:ext cx="4107663" cy="4107663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B67926-FC58-4AAF-93E7-2E8131BF91A6}" type="datetimeFigureOut">
              <a:rPr lang="it-IT" smtClean="0"/>
              <a:t>30/05/13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C90C65-CC97-41FD-9C8E-F01855FAA4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5137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70FB25-A357-4A02-84FE-54D5ACFD5D58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4031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9C726A-A37A-47D3-9C69-33009C899CC4}" type="slidenum">
              <a:rPr lang="it-IT">
                <a:solidFill>
                  <a:prstClr val="black"/>
                </a:solidFill>
              </a:rPr>
              <a:pPr/>
              <a:t>11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60067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228D7B-2C43-4D63-AFA2-FF448FD99090}" type="slidenum">
              <a:rPr lang="it-IT">
                <a:solidFill>
                  <a:prstClr val="black"/>
                </a:solidFill>
              </a:rPr>
              <a:pPr/>
              <a:t>12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129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Unica significatività :</a:t>
            </a:r>
            <a:r>
              <a:rPr lang="it-IT" baseline="0" dirty="0" smtClean="0"/>
              <a:t> NON è molto utile parlarne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CF10F-FF23-454D-9C03-2415B596A8C7}" type="slidenum">
              <a:rPr lang="it-IT" smtClean="0"/>
              <a:pPr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34054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A10BFD-1089-4CCC-BDAB-100567405221}" type="slidenum">
              <a:rPr lang="it-IT"/>
              <a:pPr/>
              <a:t>22</a:t>
            </a:fld>
            <a:endParaRPr lang="it-IT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/>
              <a:t>Dati database SIMG Health Search:2003 </a:t>
            </a:r>
          </a:p>
        </p:txBody>
      </p:sp>
    </p:spTree>
    <p:extLst>
      <p:ext uri="{BB962C8B-B14F-4D97-AF65-F5344CB8AC3E}">
        <p14:creationId xmlns:p14="http://schemas.microsoft.com/office/powerpoint/2010/main" val="2389794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2B84-F9D4-4F41-8766-C1ED50A909E5}" type="datetimeFigureOut">
              <a:rPr lang="it-IT" smtClean="0"/>
              <a:t>30/05/13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D50E6-33DD-48E2-B739-9E567E756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2968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2B84-F9D4-4F41-8766-C1ED50A909E5}" type="datetimeFigureOut">
              <a:rPr lang="it-IT" smtClean="0"/>
              <a:t>30/05/13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D50E6-33DD-48E2-B739-9E567E756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252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2B84-F9D4-4F41-8766-C1ED50A909E5}" type="datetimeFigureOut">
              <a:rPr lang="it-IT" smtClean="0"/>
              <a:t>30/05/13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D50E6-33DD-48E2-B739-9E567E756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0819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2B84-F9D4-4F41-8766-C1ED50A909E5}" type="datetimeFigureOut">
              <a:rPr lang="it-IT" smtClean="0"/>
              <a:t>30/05/13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D50E6-33DD-48E2-B739-9E567E756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6210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2B84-F9D4-4F41-8766-C1ED50A909E5}" type="datetimeFigureOut">
              <a:rPr lang="it-IT" smtClean="0"/>
              <a:t>30/05/13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D50E6-33DD-48E2-B739-9E567E756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4513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2B84-F9D4-4F41-8766-C1ED50A909E5}" type="datetimeFigureOut">
              <a:rPr lang="it-IT" smtClean="0"/>
              <a:t>30/05/13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D50E6-33DD-48E2-B739-9E567E756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383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2B84-F9D4-4F41-8766-C1ED50A909E5}" type="datetimeFigureOut">
              <a:rPr lang="it-IT" smtClean="0"/>
              <a:t>30/05/13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D50E6-33DD-48E2-B739-9E567E756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670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2B84-F9D4-4F41-8766-C1ED50A909E5}" type="datetimeFigureOut">
              <a:rPr lang="it-IT" smtClean="0"/>
              <a:t>30/05/13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D50E6-33DD-48E2-B739-9E567E756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6741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2B84-F9D4-4F41-8766-C1ED50A909E5}" type="datetimeFigureOut">
              <a:rPr lang="it-IT" smtClean="0"/>
              <a:t>30/05/13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D50E6-33DD-48E2-B739-9E567E756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5986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2B84-F9D4-4F41-8766-C1ED50A909E5}" type="datetimeFigureOut">
              <a:rPr lang="it-IT" smtClean="0"/>
              <a:t>30/05/13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D50E6-33DD-48E2-B739-9E567E756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5678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2B84-F9D4-4F41-8766-C1ED50A909E5}" type="datetimeFigureOut">
              <a:rPr lang="it-IT" smtClean="0"/>
              <a:t>30/05/13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D50E6-33DD-48E2-B739-9E567E756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9260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B2B84-F9D4-4F41-8766-C1ED50A909E5}" type="datetimeFigureOut">
              <a:rPr lang="it-IT" smtClean="0"/>
              <a:t>30/05/13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D50E6-33DD-48E2-B739-9E567E7563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332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b="1" i="1" dirty="0">
                <a:solidFill>
                  <a:srgbClr val="0000FF"/>
                </a:solidFill>
              </a:rPr>
              <a:t>Modelli organizzativi e strumenti per il Medico di Medicina Generale: il problema del tempo </a:t>
            </a:r>
            <a:endParaRPr lang="it-IT" dirty="0">
              <a:solidFill>
                <a:srgbClr val="0000FF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mtClean="0"/>
              <a:t>«FARMACI, STILI DI VITA E CURE PER LE PERSONE SANE»</a:t>
            </a:r>
            <a:endParaRPr lang="it-IT" dirty="0" smtClean="0"/>
          </a:p>
          <a:p>
            <a:r>
              <a:rPr lang="it-IT" dirty="0" smtClean="0"/>
              <a:t>Ordine dei Medici 30 maggio 2013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3356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it-IT" sz="6000" i="1" dirty="0" smtClean="0">
                <a:solidFill>
                  <a:schemeClr val="tx2"/>
                </a:solidFill>
                <a:latin typeface="Verdana" pitchFamily="34" charset="0"/>
              </a:rPr>
              <a:t>Analisi del carico di lavoro</a:t>
            </a:r>
            <a:endParaRPr lang="it-IT" sz="6000" i="1" dirty="0"/>
          </a:p>
        </p:txBody>
      </p:sp>
      <p:sp>
        <p:nvSpPr>
          <p:cNvPr id="6" name="Sottotitolo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4400" dirty="0" smtClean="0">
                <a:solidFill>
                  <a:srgbClr val="0070C0"/>
                </a:solidFill>
              </a:rPr>
              <a:t>MINIMAL ADVICE</a:t>
            </a:r>
            <a:br>
              <a:rPr lang="it-IT" sz="4400" dirty="0" smtClean="0">
                <a:solidFill>
                  <a:srgbClr val="0070C0"/>
                </a:solidFill>
              </a:rPr>
            </a:br>
            <a:r>
              <a:rPr lang="it-IT" sz="4400" dirty="0" smtClean="0">
                <a:solidFill>
                  <a:srgbClr val="0070C0"/>
                </a:solidFill>
              </a:rPr>
              <a:t>FUMO</a:t>
            </a:r>
            <a:endParaRPr lang="it-IT" sz="4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53280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561975"/>
            <a:ext cx="8569325" cy="1858963"/>
          </a:xfrm>
        </p:spPr>
        <p:txBody>
          <a:bodyPr>
            <a:normAutofit/>
          </a:bodyPr>
          <a:lstStyle/>
          <a:p>
            <a:r>
              <a:rPr lang="it-IT" sz="3200" b="1" u="sng" dirty="0"/>
              <a:t>Fumo</a:t>
            </a:r>
            <a:r>
              <a:rPr lang="it-IT" sz="3200" b="1" dirty="0"/>
              <a:t>: approccio in termini di popolazione</a:t>
            </a:r>
            <a:r>
              <a:rPr lang="it-IT" sz="3200" dirty="0"/>
              <a:t/>
            </a:r>
            <a:br>
              <a:rPr lang="it-IT" sz="3200" dirty="0"/>
            </a:br>
            <a:r>
              <a:rPr lang="it-IT" sz="3200" dirty="0"/>
              <a:t>Programmare un’azione sistematica su </a:t>
            </a:r>
            <a:br>
              <a:rPr lang="it-IT" sz="3200" dirty="0"/>
            </a:br>
            <a:r>
              <a:rPr lang="it-IT" sz="3200" dirty="0"/>
              <a:t>tutti gli assistiti significa considerare: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773113" y="2636838"/>
            <a:ext cx="3776662" cy="2827337"/>
          </a:xfrm>
          <a:solidFill>
            <a:srgbClr val="FFFF00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57188" indent="-357188">
              <a:lnSpc>
                <a:spcPct val="90000"/>
              </a:lnSpc>
            </a:pPr>
            <a:r>
              <a:rPr lang="it-IT" sz="2700" dirty="0">
                <a:solidFill>
                  <a:srgbClr val="002060"/>
                </a:solidFill>
              </a:rPr>
              <a:t>I non fumatori a rischio (adolescenti)</a:t>
            </a:r>
          </a:p>
          <a:p>
            <a:pPr marL="357188" indent="-357188">
              <a:lnSpc>
                <a:spcPct val="90000"/>
              </a:lnSpc>
            </a:pPr>
            <a:r>
              <a:rPr lang="it-IT" sz="2700" dirty="0">
                <a:solidFill>
                  <a:srgbClr val="002060"/>
                </a:solidFill>
              </a:rPr>
              <a:t>I fumatori attivi (</a:t>
            </a:r>
            <a:r>
              <a:rPr lang="it-IT" sz="2700" dirty="0" smtClean="0">
                <a:solidFill>
                  <a:srgbClr val="002060"/>
                </a:solidFill>
              </a:rPr>
              <a:t>25% </a:t>
            </a:r>
            <a:r>
              <a:rPr lang="it-IT" sz="2700" dirty="0">
                <a:solidFill>
                  <a:srgbClr val="002060"/>
                </a:solidFill>
              </a:rPr>
              <a:t>popolazione)</a:t>
            </a:r>
          </a:p>
          <a:p>
            <a:pPr marL="357188" indent="-357188">
              <a:lnSpc>
                <a:spcPct val="90000"/>
              </a:lnSpc>
            </a:pPr>
            <a:r>
              <a:rPr lang="it-IT" sz="2700" dirty="0">
                <a:solidFill>
                  <a:srgbClr val="002060"/>
                </a:solidFill>
              </a:rPr>
              <a:t>Gli ex fumatori (36% popolazione)</a:t>
            </a:r>
          </a:p>
          <a:p>
            <a:pPr marL="357188" indent="-357188">
              <a:lnSpc>
                <a:spcPct val="90000"/>
              </a:lnSpc>
            </a:pPr>
            <a:endParaRPr lang="it-IT" sz="2700" dirty="0"/>
          </a:p>
        </p:txBody>
      </p:sp>
      <p:sp>
        <p:nvSpPr>
          <p:cNvPr id="1638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716463" y="2636838"/>
            <a:ext cx="4038600" cy="2808287"/>
          </a:xfrm>
          <a:solidFill>
            <a:srgbClr val="FFFF00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5000"/>
              </a:lnSpc>
              <a:buFont typeface="Wingdings" pitchFamily="2" charset="2"/>
              <a:buNone/>
            </a:pPr>
            <a:r>
              <a:rPr lang="it-IT" sz="2700" b="1" dirty="0">
                <a:solidFill>
                  <a:srgbClr val="002060"/>
                </a:solidFill>
              </a:rPr>
              <a:t>Su 1500 pazienti:</a:t>
            </a:r>
          </a:p>
          <a:p>
            <a:pPr>
              <a:lnSpc>
                <a:spcPct val="115000"/>
              </a:lnSpc>
            </a:pPr>
            <a:r>
              <a:rPr lang="it-IT" sz="2700" dirty="0" smtClean="0">
                <a:solidFill>
                  <a:srgbClr val="002060"/>
                </a:solidFill>
              </a:rPr>
              <a:t>390 </a:t>
            </a:r>
            <a:r>
              <a:rPr lang="it-IT" sz="2700" dirty="0">
                <a:solidFill>
                  <a:srgbClr val="002060"/>
                </a:solidFill>
              </a:rPr>
              <a:t>fumatori attivi</a:t>
            </a:r>
          </a:p>
          <a:p>
            <a:pPr lvl="1">
              <a:lnSpc>
                <a:spcPct val="115000"/>
              </a:lnSpc>
            </a:pPr>
            <a:r>
              <a:rPr lang="it-IT" sz="2600" b="1" dirty="0">
                <a:solidFill>
                  <a:srgbClr val="002060"/>
                </a:solidFill>
              </a:rPr>
              <a:t>117 maschi</a:t>
            </a:r>
          </a:p>
          <a:p>
            <a:pPr lvl="1">
              <a:lnSpc>
                <a:spcPct val="115000"/>
              </a:lnSpc>
            </a:pPr>
            <a:r>
              <a:rPr lang="it-IT" sz="2600" b="1" dirty="0">
                <a:solidFill>
                  <a:srgbClr val="002060"/>
                </a:solidFill>
              </a:rPr>
              <a:t>  86 femmine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68313" y="5589588"/>
            <a:ext cx="8135937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sz="2800" b="1" dirty="0">
                <a:solidFill>
                  <a:prstClr val="white"/>
                </a:solidFill>
              </a:rPr>
              <a:t>Il Medico di Famiglia vede circa l’80% dei suoi pazienti almeno una volta in un anno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971550" y="4048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it-IT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4294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549275"/>
            <a:ext cx="8675687" cy="879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</a:extLst>
        </p:spPr>
        <p:txBody>
          <a:bodyPr>
            <a:noAutofit/>
          </a:bodyPr>
          <a:lstStyle/>
          <a:p>
            <a:endParaRPr lang="it-IT" sz="3200" i="1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124744"/>
            <a:ext cx="8135938" cy="4247356"/>
          </a:xfrm>
          <a:solidFill>
            <a:srgbClr val="FF9900"/>
          </a:solidFill>
        </p:spPr>
        <p:txBody>
          <a:bodyPr>
            <a:normAutofit/>
          </a:bodyPr>
          <a:lstStyle/>
          <a:p>
            <a:r>
              <a:rPr lang="it-IT" sz="3200" dirty="0">
                <a:solidFill>
                  <a:srgbClr val="002060"/>
                </a:solidFill>
              </a:rPr>
              <a:t>Fornire un “</a:t>
            </a:r>
            <a:r>
              <a:rPr lang="it-IT" sz="3200" b="1" dirty="0">
                <a:solidFill>
                  <a:srgbClr val="002060"/>
                </a:solidFill>
              </a:rPr>
              <a:t>avviso minimo</a:t>
            </a:r>
            <a:r>
              <a:rPr lang="it-IT" sz="3200" dirty="0">
                <a:solidFill>
                  <a:srgbClr val="002060"/>
                </a:solidFill>
              </a:rPr>
              <a:t>” ad ogni fumatore</a:t>
            </a:r>
          </a:p>
          <a:p>
            <a:r>
              <a:rPr lang="it-IT" sz="3200" dirty="0">
                <a:solidFill>
                  <a:srgbClr val="002060"/>
                </a:solidFill>
              </a:rPr>
              <a:t>Tempo necessario: 3 min/assistito circa</a:t>
            </a:r>
          </a:p>
          <a:p>
            <a:r>
              <a:rPr lang="it-IT" sz="3200" dirty="0">
                <a:solidFill>
                  <a:srgbClr val="002060"/>
                </a:solidFill>
              </a:rPr>
              <a:t>Tempo totale per 390 assistiti = 1170 min = 20 ore circa = 1 sett. di studio (5 </a:t>
            </a:r>
            <a:r>
              <a:rPr lang="it-IT" sz="3200" dirty="0" err="1">
                <a:solidFill>
                  <a:srgbClr val="002060"/>
                </a:solidFill>
              </a:rPr>
              <a:t>gg</a:t>
            </a:r>
            <a:r>
              <a:rPr lang="it-IT" sz="3200" dirty="0">
                <a:solidFill>
                  <a:srgbClr val="002060"/>
                </a:solidFill>
              </a:rPr>
              <a:t>/7) a 4 ore al giorno = 2% di un anno di attività ambulatoriale   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539750" y="5464175"/>
            <a:ext cx="8135938" cy="984250"/>
          </a:xfrm>
          <a:prstGeom prst="rect">
            <a:avLst/>
          </a:prstGeom>
          <a:solidFill>
            <a:srgbClr val="C0C0C0"/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sz="2800" b="1" dirty="0">
                <a:solidFill>
                  <a:srgbClr val="002060"/>
                </a:solidFill>
              </a:rPr>
              <a:t>Intensità dell’intervento in funzione della </a:t>
            </a:r>
          </a:p>
          <a:p>
            <a:pPr algn="ctr"/>
            <a:r>
              <a:rPr lang="it-IT" sz="2800" b="1" dirty="0">
                <a:solidFill>
                  <a:srgbClr val="002060"/>
                </a:solidFill>
              </a:rPr>
              <a:t>stratificazione del rischio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sz="2800" b="1" dirty="0">
                <a:solidFill>
                  <a:srgbClr val="002060"/>
                </a:solidFill>
              </a:rPr>
              <a:t>personale</a:t>
            </a:r>
          </a:p>
        </p:txBody>
      </p:sp>
    </p:spTree>
    <p:extLst>
      <p:ext uri="{BB962C8B-B14F-4D97-AF65-F5344CB8AC3E}">
        <p14:creationId xmlns:p14="http://schemas.microsoft.com/office/powerpoint/2010/main" val="56279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smtClean="0"/>
              <a:t>Principali difficoltà dei MMG nell’approccio ai propri assistiti fumatori</a:t>
            </a:r>
            <a:endParaRPr lang="it-IT" sz="36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395536" y="1457400"/>
          <a:ext cx="8229600" cy="5139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2"/>
                <a:gridCol w="1152128"/>
                <a:gridCol w="1800200"/>
                <a:gridCol w="2108920"/>
              </a:tblGrid>
              <a:tr h="1027990">
                <a:tc>
                  <a:txBody>
                    <a:bodyPr/>
                    <a:lstStyle/>
                    <a:p>
                      <a:r>
                        <a:rPr lang="it-IT" sz="2800" dirty="0" smtClean="0">
                          <a:solidFill>
                            <a:schemeClr val="tx1"/>
                          </a:solidFill>
                        </a:rPr>
                        <a:t>Qual è la principale difficoltà</a:t>
                      </a:r>
                      <a:endParaRPr lang="it-IT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%</a:t>
                      </a:r>
                      <a:r>
                        <a:rPr lang="it-IT" baseline="0" dirty="0" smtClean="0"/>
                        <a:t> Totale</a:t>
                      </a:r>
                    </a:p>
                    <a:p>
                      <a:pPr algn="ctr"/>
                      <a:r>
                        <a:rPr lang="it-IT" baseline="0" dirty="0" smtClean="0"/>
                        <a:t>(550 )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MMG fumatore</a:t>
                      </a:r>
                    </a:p>
                    <a:p>
                      <a:pPr algn="ctr"/>
                      <a:r>
                        <a:rPr lang="it-IT" dirty="0" smtClean="0"/>
                        <a:t>(110)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MMG non fumatore</a:t>
                      </a:r>
                    </a:p>
                    <a:p>
                      <a:pPr algn="ctr"/>
                      <a:r>
                        <a:rPr lang="it-IT" dirty="0" smtClean="0"/>
                        <a:t>(440)</a:t>
                      </a:r>
                      <a:endParaRPr lang="it-IT" dirty="0"/>
                    </a:p>
                  </a:txBody>
                  <a:tcPr/>
                </a:tc>
              </a:tr>
              <a:tr h="1027990">
                <a:tc>
                  <a:txBody>
                    <a:bodyPr/>
                    <a:lstStyle/>
                    <a:p>
                      <a:endParaRPr lang="it-IT" b="1" dirty="0" smtClean="0"/>
                    </a:p>
                    <a:p>
                      <a:r>
                        <a:rPr lang="it-IT" b="1" dirty="0" smtClean="0"/>
                        <a:t>Poco</a:t>
                      </a:r>
                      <a:r>
                        <a:rPr lang="it-IT" b="1" baseline="0" dirty="0" smtClean="0"/>
                        <a:t> tempo disponibile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b="1" dirty="0" smtClean="0"/>
                    </a:p>
                    <a:p>
                      <a:pPr algn="ctr"/>
                      <a:r>
                        <a:rPr lang="it-IT" b="1" dirty="0" smtClean="0"/>
                        <a:t>69.1%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b="1" dirty="0" smtClean="0"/>
                    </a:p>
                    <a:p>
                      <a:pPr algn="ctr"/>
                      <a:r>
                        <a:rPr lang="it-IT" b="1" dirty="0" smtClean="0"/>
                        <a:t>67.3%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b="1" dirty="0" smtClean="0"/>
                    </a:p>
                    <a:p>
                      <a:pPr algn="ctr"/>
                      <a:r>
                        <a:rPr lang="it-IT" b="1" dirty="0" smtClean="0"/>
                        <a:t>69.5%</a:t>
                      </a:r>
                      <a:endParaRPr lang="it-IT" b="1" dirty="0"/>
                    </a:p>
                  </a:txBody>
                  <a:tcPr/>
                </a:tc>
              </a:tr>
              <a:tr h="1027990">
                <a:tc>
                  <a:txBody>
                    <a:bodyPr/>
                    <a:lstStyle/>
                    <a:p>
                      <a:endParaRPr lang="it-IT" b="1" dirty="0" smtClean="0"/>
                    </a:p>
                    <a:p>
                      <a:r>
                        <a:rPr lang="it-IT" b="1" dirty="0" smtClean="0"/>
                        <a:t>Possibile</a:t>
                      </a:r>
                      <a:r>
                        <a:rPr lang="it-IT" b="1" baseline="0" dirty="0" smtClean="0"/>
                        <a:t> reazione negativa del fumatore</a:t>
                      </a:r>
                      <a:endParaRPr lang="it-IT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b="1" dirty="0" smtClean="0"/>
                    </a:p>
                    <a:p>
                      <a:pPr algn="ctr"/>
                      <a:r>
                        <a:rPr lang="it-IT" b="1" dirty="0" smtClean="0"/>
                        <a:t>20.9%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b="1" dirty="0" smtClean="0"/>
                    </a:p>
                    <a:p>
                      <a:pPr algn="ctr"/>
                      <a:r>
                        <a:rPr lang="it-IT" b="1" dirty="0" smtClean="0"/>
                        <a:t>16.4%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b="1" dirty="0" smtClean="0"/>
                    </a:p>
                    <a:p>
                      <a:pPr algn="ctr"/>
                      <a:r>
                        <a:rPr lang="it-IT" b="1" dirty="0" smtClean="0"/>
                        <a:t>22.0%</a:t>
                      </a:r>
                      <a:endParaRPr lang="it-IT" b="1" dirty="0"/>
                    </a:p>
                  </a:txBody>
                  <a:tcPr/>
                </a:tc>
              </a:tr>
              <a:tr h="1027990">
                <a:tc>
                  <a:txBody>
                    <a:bodyPr/>
                    <a:lstStyle/>
                    <a:p>
                      <a:endParaRPr lang="it-IT" b="1" dirty="0" smtClean="0"/>
                    </a:p>
                    <a:p>
                      <a:r>
                        <a:rPr lang="it-IT" b="1" dirty="0" smtClean="0"/>
                        <a:t>Non</a:t>
                      </a:r>
                      <a:r>
                        <a:rPr lang="it-IT" b="1" baseline="0" dirty="0" smtClean="0"/>
                        <a:t> è molto utile parlarne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b="1" dirty="0" smtClean="0"/>
                    </a:p>
                    <a:p>
                      <a:pPr algn="ctr"/>
                      <a:r>
                        <a:rPr lang="it-IT" b="1" dirty="0" smtClean="0"/>
                        <a:t>5.3%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b="1" dirty="0" smtClean="0"/>
                    </a:p>
                    <a:p>
                      <a:pPr algn="ctr"/>
                      <a:r>
                        <a:rPr lang="it-IT" b="1" dirty="0" smtClean="0"/>
                        <a:t>9.1%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b="1" dirty="0" smtClean="0"/>
                    </a:p>
                    <a:p>
                      <a:pPr algn="ctr"/>
                      <a:r>
                        <a:rPr lang="it-IT" b="1" dirty="0" smtClean="0"/>
                        <a:t>4.3%  </a:t>
                      </a:r>
                      <a:endParaRPr lang="it-IT" b="1" dirty="0"/>
                    </a:p>
                  </a:txBody>
                  <a:tcPr/>
                </a:tc>
              </a:tr>
              <a:tr h="1027990">
                <a:tc>
                  <a:txBody>
                    <a:bodyPr/>
                    <a:lstStyle/>
                    <a:p>
                      <a:endParaRPr lang="it-IT" b="1" dirty="0" smtClean="0"/>
                    </a:p>
                    <a:p>
                      <a:r>
                        <a:rPr lang="it-IT" b="1" dirty="0" smtClean="0"/>
                        <a:t>Non</a:t>
                      </a:r>
                      <a:r>
                        <a:rPr lang="it-IT" b="1" baseline="0" dirty="0" smtClean="0"/>
                        <a:t> risponde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b="1" dirty="0" smtClean="0"/>
                    </a:p>
                    <a:p>
                      <a:pPr algn="ctr"/>
                      <a:r>
                        <a:rPr lang="it-IT" b="1" dirty="0" smtClean="0"/>
                        <a:t>4.7%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b="1" dirty="0" smtClean="0"/>
                    </a:p>
                    <a:p>
                      <a:pPr algn="ctr"/>
                      <a:r>
                        <a:rPr lang="it-IT" b="1" dirty="0" smtClean="0"/>
                        <a:t>7.3%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b="1" dirty="0" smtClean="0"/>
                    </a:p>
                    <a:p>
                      <a:pPr algn="ctr"/>
                      <a:r>
                        <a:rPr lang="it-IT" b="1" dirty="0" smtClean="0"/>
                        <a:t>4.1%</a:t>
                      </a:r>
                      <a:endParaRPr lang="it-IT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6051791"/>
      </p:ext>
    </p:extLst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38890" y="-1971600"/>
            <a:ext cx="10882890" cy="895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938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Accessi cartella pazienti anni 1996-2013 (gennaio)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718801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254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Nuovi problemi inseriti 1996-2013 (gennaio)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2392284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561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Misurazioni </a:t>
            </a:r>
            <a:r>
              <a:rPr lang="it-IT" dirty="0" err="1" smtClean="0"/>
              <a:t>pa</a:t>
            </a:r>
            <a:r>
              <a:rPr lang="it-IT" dirty="0" smtClean="0"/>
              <a:t> 1996-2013 (gennaio)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4274546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05061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15616" y="1028343"/>
            <a:ext cx="66967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0000CD"/>
                </a:solidFill>
                <a:latin typeface="ComicSansMS"/>
              </a:rPr>
              <a:t>I Medici Italiani forniscono nell’ ’ambito del SSN le seguenti prestazioni:</a:t>
            </a:r>
          </a:p>
          <a:p>
            <a:r>
              <a:rPr lang="it-IT" dirty="0">
                <a:solidFill>
                  <a:srgbClr val="0000CD"/>
                </a:solidFill>
                <a:latin typeface="ComicSansMS"/>
              </a:rPr>
              <a:t>– Prescrizioni di farmaci (i.e. circa il 70% del consumo totale </a:t>
            </a:r>
            <a:r>
              <a:rPr lang="it-IT" dirty="0" smtClean="0">
                <a:solidFill>
                  <a:srgbClr val="0000CD"/>
                </a:solidFill>
                <a:latin typeface="ComicSansMS"/>
              </a:rPr>
              <a:t>passa dalla </a:t>
            </a:r>
            <a:r>
              <a:rPr lang="it-IT" dirty="0">
                <a:solidFill>
                  <a:srgbClr val="0000CD"/>
                </a:solidFill>
                <a:latin typeface="ComicSansMS"/>
              </a:rPr>
              <a:t>prescrizione territoriale ed è coperto dal SSN;</a:t>
            </a:r>
          </a:p>
          <a:p>
            <a:r>
              <a:rPr lang="it-IT" dirty="0">
                <a:solidFill>
                  <a:srgbClr val="0000CD"/>
                </a:solidFill>
                <a:latin typeface="ComicSansMS"/>
              </a:rPr>
              <a:t>– Richiesta di prestazioni di laboratorio e per diagnostica strumentale;</a:t>
            </a:r>
          </a:p>
          <a:p>
            <a:r>
              <a:rPr lang="it-IT" dirty="0">
                <a:solidFill>
                  <a:srgbClr val="0000CD"/>
                </a:solidFill>
                <a:latin typeface="ComicSansMS"/>
              </a:rPr>
              <a:t>– Richiesta di visite specialistiche e ricoveri ospedalieri.</a:t>
            </a:r>
          </a:p>
          <a:p>
            <a:endParaRPr lang="it-IT" dirty="0" smtClean="0">
              <a:solidFill>
                <a:srgbClr val="0000CD"/>
              </a:solidFill>
              <a:latin typeface="ComicSansMS"/>
            </a:endParaRPr>
          </a:p>
          <a:p>
            <a:r>
              <a:rPr lang="it-IT" dirty="0" smtClean="0">
                <a:solidFill>
                  <a:srgbClr val="0000CD"/>
                </a:solidFill>
                <a:latin typeface="ComicSansMS"/>
              </a:rPr>
              <a:t>In </a:t>
            </a:r>
            <a:r>
              <a:rPr lang="it-IT" dirty="0">
                <a:solidFill>
                  <a:srgbClr val="0000CD"/>
                </a:solidFill>
                <a:latin typeface="ComicSansMS"/>
              </a:rPr>
              <a:t>un anno i MMG visitano circa il 65% dei loro </a:t>
            </a:r>
            <a:r>
              <a:rPr lang="it-IT" dirty="0" smtClean="0">
                <a:solidFill>
                  <a:srgbClr val="0000CD"/>
                </a:solidFill>
                <a:latin typeface="ComicSansMS"/>
              </a:rPr>
              <a:t>assistiti</a:t>
            </a:r>
            <a:endParaRPr lang="it-IT" dirty="0">
              <a:solidFill>
                <a:srgbClr val="0000CD"/>
              </a:solidFill>
              <a:latin typeface="ComicSansMS"/>
            </a:endParaRPr>
          </a:p>
          <a:p>
            <a:r>
              <a:rPr lang="it-IT" dirty="0">
                <a:solidFill>
                  <a:srgbClr val="0000CD"/>
                </a:solidFill>
                <a:latin typeface="ComicSansMS"/>
              </a:rPr>
              <a:t>In tre anni i MMG visitano circa il 90% dei loro assistiti</a:t>
            </a:r>
          </a:p>
          <a:p>
            <a:endParaRPr lang="it-IT" dirty="0" smtClean="0">
              <a:solidFill>
                <a:srgbClr val="0000CD"/>
              </a:solidFill>
              <a:latin typeface="ComicSansMS"/>
            </a:endParaRPr>
          </a:p>
          <a:p>
            <a:r>
              <a:rPr lang="it-IT" dirty="0" smtClean="0">
                <a:solidFill>
                  <a:srgbClr val="0000CD"/>
                </a:solidFill>
                <a:latin typeface="ComicSansMS"/>
              </a:rPr>
              <a:t>La </a:t>
            </a:r>
            <a:r>
              <a:rPr lang="it-IT" dirty="0">
                <a:solidFill>
                  <a:srgbClr val="0000CD"/>
                </a:solidFill>
                <a:latin typeface="ComicSansMS"/>
              </a:rPr>
              <a:t>maggior parte delle malattie croniche viene diagnosticata e/o presa in </a:t>
            </a:r>
            <a:r>
              <a:rPr lang="it-IT" dirty="0" smtClean="0">
                <a:solidFill>
                  <a:srgbClr val="0000CD"/>
                </a:solidFill>
                <a:latin typeface="ComicSansMS"/>
              </a:rPr>
              <a:t>carico dai MMG</a:t>
            </a:r>
          </a:p>
          <a:p>
            <a:endParaRPr lang="it-IT" dirty="0">
              <a:solidFill>
                <a:srgbClr val="0000CD"/>
              </a:solidFill>
              <a:latin typeface="ComicSansMS"/>
            </a:endParaRPr>
          </a:p>
          <a:p>
            <a:r>
              <a:rPr lang="it-IT" dirty="0" smtClean="0">
                <a:solidFill>
                  <a:srgbClr val="0000CD"/>
                </a:solidFill>
                <a:latin typeface="ComicSansMS"/>
              </a:rPr>
              <a:t>                                                                      M. </a:t>
            </a:r>
            <a:r>
              <a:rPr lang="it-IT" dirty="0" err="1" smtClean="0">
                <a:solidFill>
                  <a:srgbClr val="0000CD"/>
                </a:solidFill>
                <a:latin typeface="ComicSansMS"/>
              </a:rPr>
              <a:t>Tombesi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35162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6000" b="1" dirty="0" smtClean="0">
                <a:solidFill>
                  <a:srgbClr val="002060"/>
                </a:solidFill>
              </a:rPr>
              <a:t>Dati operativi</a:t>
            </a:r>
            <a:endParaRPr lang="it-IT" b="1" dirty="0">
              <a:solidFill>
                <a:srgbClr val="00206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>
                <a:solidFill>
                  <a:srgbClr val="0000FF"/>
                </a:solidFill>
              </a:rPr>
              <a:t>Le visite ambulatoriali rappresentano dal 40 al 60% di tutti i contatti fra medico e paziente.</a:t>
            </a:r>
          </a:p>
          <a:p>
            <a:r>
              <a:rPr lang="it-IT" dirty="0" smtClean="0">
                <a:solidFill>
                  <a:srgbClr val="0000FF"/>
                </a:solidFill>
              </a:rPr>
              <a:t>Le visite domiciliari dall’8 all’11%</a:t>
            </a:r>
          </a:p>
          <a:p>
            <a:r>
              <a:rPr lang="it-IT" dirty="0" smtClean="0">
                <a:solidFill>
                  <a:srgbClr val="0000FF"/>
                </a:solidFill>
              </a:rPr>
              <a:t>I contatti esclusivamente burocratici variano dal 30 al 50% del totale</a:t>
            </a:r>
          </a:p>
          <a:p>
            <a:r>
              <a:rPr lang="it-IT" dirty="0" smtClean="0">
                <a:solidFill>
                  <a:srgbClr val="0000FF"/>
                </a:solidFill>
              </a:rPr>
              <a:t>Il 25% dei contatti è indiretto</a:t>
            </a:r>
          </a:p>
          <a:p>
            <a:r>
              <a:rPr lang="it-IT" dirty="0" smtClean="0">
                <a:solidFill>
                  <a:srgbClr val="0000FF"/>
                </a:solidFill>
              </a:rPr>
              <a:t>La durata media di una visita è di 9,7 minuti (6,1 minuti se si sottrae il 38% speso per procedure burocratiche</a:t>
            </a:r>
          </a:p>
          <a:p>
            <a:r>
              <a:rPr lang="it-IT" dirty="0" smtClean="0">
                <a:solidFill>
                  <a:srgbClr val="0000FF"/>
                </a:solidFill>
              </a:rPr>
              <a:t>Significa da 15 a 25 ore di lavoro ambulatoriale settimanale e di 6-12 ore di lavoro domiciliare</a:t>
            </a:r>
          </a:p>
          <a:p>
            <a:r>
              <a:rPr lang="it-IT" dirty="0" smtClean="0">
                <a:solidFill>
                  <a:srgbClr val="0000FF"/>
                </a:solidFill>
              </a:rPr>
              <a:t>Varie: quante ore per inserimento dati? Telefonate? Contatti con specialisti? Riunioni di medici in gruppo? Aggiornamento? Ricerca? Utilizzo di strumentazione tecnologica? </a:t>
            </a:r>
            <a:endParaRPr lang="it-IT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it-IT" dirty="0" smtClean="0"/>
              <a:t>                                                                                                     </a:t>
            </a:r>
            <a:r>
              <a:rPr lang="it-IT" dirty="0">
                <a:solidFill>
                  <a:srgbClr val="0000CD"/>
                </a:solidFill>
                <a:latin typeface="ComicSansMS"/>
              </a:rPr>
              <a:t>M</a:t>
            </a:r>
            <a:r>
              <a:rPr lang="it-IT" dirty="0">
                <a:solidFill>
                  <a:srgbClr val="0000FF"/>
                </a:solidFill>
                <a:latin typeface="ComicSansMS"/>
              </a:rPr>
              <a:t>. </a:t>
            </a:r>
            <a:r>
              <a:rPr lang="it-IT" dirty="0" err="1">
                <a:solidFill>
                  <a:srgbClr val="0000FF"/>
                </a:solidFill>
                <a:latin typeface="ComicSansMS"/>
              </a:rPr>
              <a:t>Tombesi</a:t>
            </a:r>
            <a:endParaRPr lang="it-IT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959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it-IT" b="1" dirty="0" smtClean="0">
                <a:solidFill>
                  <a:srgbClr val="002060"/>
                </a:solidFill>
              </a:rPr>
              <a:t>Non è vero che abbiamo poco tempo: la verità è che ne perdiamo molto…</a:t>
            </a:r>
            <a:br>
              <a:rPr lang="it-IT" b="1" dirty="0" smtClean="0">
                <a:solidFill>
                  <a:srgbClr val="002060"/>
                </a:solidFill>
              </a:rPr>
            </a:br>
            <a:r>
              <a:rPr lang="it-IT" b="1" i="1" dirty="0" smtClean="0">
                <a:solidFill>
                  <a:srgbClr val="002060"/>
                </a:solidFill>
              </a:rPr>
              <a:t>SENECA</a:t>
            </a:r>
            <a:endParaRPr lang="it-IT" b="1" dirty="0">
              <a:solidFill>
                <a:srgbClr val="002060"/>
              </a:solidFill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5440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solidFill>
                  <a:srgbClr val="0000FF"/>
                </a:solidFill>
              </a:rPr>
              <a:t>C</a:t>
            </a:r>
            <a:r>
              <a:rPr lang="it-IT" i="1" dirty="0" smtClean="0">
                <a:solidFill>
                  <a:srgbClr val="0000FF"/>
                </a:solidFill>
              </a:rPr>
              <a:t>ome lavorano i MMG bresciani?</a:t>
            </a:r>
            <a:endParaRPr lang="it-IT" i="1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3200" dirty="0" smtClean="0">
                <a:solidFill>
                  <a:schemeClr val="accent5">
                    <a:lumMod val="75000"/>
                  </a:schemeClr>
                </a:solidFill>
              </a:rPr>
              <a:t>57 Associazioni di MEDICINA DI GRUPPO</a:t>
            </a:r>
          </a:p>
          <a:p>
            <a:r>
              <a:rPr lang="it-IT" sz="3200" dirty="0" smtClean="0">
                <a:solidFill>
                  <a:schemeClr val="accent5">
                    <a:lumMod val="75000"/>
                  </a:schemeClr>
                </a:solidFill>
              </a:rPr>
              <a:t>202 MEDICI (27%) lavorano in gruppo (media di &lt;4 MMG x gruppo)</a:t>
            </a:r>
          </a:p>
          <a:p>
            <a:endParaRPr lang="it-IT" sz="32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it-IT" sz="3200" dirty="0" smtClean="0">
                <a:solidFill>
                  <a:schemeClr val="accent5">
                    <a:lumMod val="75000"/>
                  </a:schemeClr>
                </a:solidFill>
              </a:rPr>
              <a:t>40 Associazioni in RETE TELEMATICA</a:t>
            </a:r>
          </a:p>
          <a:p>
            <a:r>
              <a:rPr lang="it-IT" sz="3200" dirty="0" smtClean="0">
                <a:solidFill>
                  <a:schemeClr val="accent5">
                    <a:lumMod val="75000"/>
                  </a:schemeClr>
                </a:solidFill>
              </a:rPr>
              <a:t>172 MEDICI (23%) lavorano in RETE (media di &gt;4 MMG x rete)</a:t>
            </a:r>
          </a:p>
          <a:p>
            <a:endParaRPr lang="it-IT" sz="32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it-IT" sz="3200" dirty="0" smtClean="0">
                <a:solidFill>
                  <a:schemeClr val="accent5">
                    <a:lumMod val="75000"/>
                  </a:schemeClr>
                </a:solidFill>
              </a:rPr>
              <a:t>18 Associazioni semplici</a:t>
            </a:r>
          </a:p>
          <a:p>
            <a:endParaRPr lang="it-IT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037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it-IT" dirty="0" smtClean="0"/>
              <a:t>Governo clinico</a:t>
            </a:r>
            <a:br>
              <a:rPr lang="it-IT" dirty="0" smtClean="0"/>
            </a:br>
            <a:r>
              <a:rPr lang="it-IT" dirty="0"/>
              <a:t>A</a:t>
            </a:r>
            <a:r>
              <a:rPr lang="it-IT" dirty="0" smtClean="0"/>
              <a:t>sl Brescia</a:t>
            </a:r>
            <a:endParaRPr lang="it-IT" dirty="0"/>
          </a:p>
        </p:txBody>
      </p:sp>
      <p:pic>
        <p:nvPicPr>
          <p:cNvPr id="6" name="Segnaposto contenut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772816"/>
            <a:ext cx="7886700" cy="4351338"/>
          </a:xfrm>
          <a:solidFill>
            <a:srgbClr val="FFFF00"/>
          </a:solidFill>
          <a:ln>
            <a:solidFill>
              <a:srgbClr val="FF0000"/>
            </a:solidFill>
          </a:ln>
        </p:spPr>
      </p:pic>
      <p:cxnSp>
        <p:nvCxnSpPr>
          <p:cNvPr id="10" name="Connettore 1 9"/>
          <p:cNvCxnSpPr/>
          <p:nvPr/>
        </p:nvCxnSpPr>
        <p:spPr>
          <a:xfrm>
            <a:off x="3707904" y="1772816"/>
            <a:ext cx="0" cy="108012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1 11"/>
          <p:cNvCxnSpPr/>
          <p:nvPr/>
        </p:nvCxnSpPr>
        <p:spPr>
          <a:xfrm>
            <a:off x="3707904" y="1772816"/>
            <a:ext cx="417646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1 13"/>
          <p:cNvCxnSpPr/>
          <p:nvPr/>
        </p:nvCxnSpPr>
        <p:spPr>
          <a:xfrm>
            <a:off x="7884368" y="1772816"/>
            <a:ext cx="0" cy="108012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/>
          <p:cNvCxnSpPr/>
          <p:nvPr/>
        </p:nvCxnSpPr>
        <p:spPr>
          <a:xfrm>
            <a:off x="3707904" y="2852936"/>
            <a:ext cx="417646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/>
          <p:cNvCxnSpPr/>
          <p:nvPr/>
        </p:nvCxnSpPr>
        <p:spPr>
          <a:xfrm>
            <a:off x="4716016" y="2852936"/>
            <a:ext cx="0" cy="151216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5796136" y="2852936"/>
            <a:ext cx="0" cy="151216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1 21"/>
          <p:cNvCxnSpPr/>
          <p:nvPr/>
        </p:nvCxnSpPr>
        <p:spPr>
          <a:xfrm>
            <a:off x="4716016" y="4365104"/>
            <a:ext cx="10801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1 23"/>
          <p:cNvCxnSpPr/>
          <p:nvPr/>
        </p:nvCxnSpPr>
        <p:spPr>
          <a:xfrm>
            <a:off x="1043608" y="1988840"/>
            <a:ext cx="0" cy="7200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1 25"/>
          <p:cNvCxnSpPr/>
          <p:nvPr/>
        </p:nvCxnSpPr>
        <p:spPr>
          <a:xfrm>
            <a:off x="1097511" y="3284984"/>
            <a:ext cx="0" cy="50405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27"/>
          <p:cNvCxnSpPr/>
          <p:nvPr/>
        </p:nvCxnSpPr>
        <p:spPr>
          <a:xfrm>
            <a:off x="971600" y="3284984"/>
            <a:ext cx="0" cy="50405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1 29"/>
          <p:cNvCxnSpPr/>
          <p:nvPr/>
        </p:nvCxnSpPr>
        <p:spPr>
          <a:xfrm>
            <a:off x="1043608" y="4725144"/>
            <a:ext cx="1" cy="2880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32"/>
          <p:cNvCxnSpPr/>
          <p:nvPr/>
        </p:nvCxnSpPr>
        <p:spPr>
          <a:xfrm>
            <a:off x="4716016" y="4365104"/>
            <a:ext cx="0" cy="100811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1 34"/>
          <p:cNvCxnSpPr/>
          <p:nvPr/>
        </p:nvCxnSpPr>
        <p:spPr>
          <a:xfrm>
            <a:off x="5796136" y="4365104"/>
            <a:ext cx="0" cy="100811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1 36"/>
          <p:cNvCxnSpPr/>
          <p:nvPr/>
        </p:nvCxnSpPr>
        <p:spPr>
          <a:xfrm>
            <a:off x="4716016" y="5373216"/>
            <a:ext cx="108012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36484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7472363" cy="719137"/>
          </a:xfrm>
        </p:spPr>
        <p:txBody>
          <a:bodyPr>
            <a:normAutofit/>
          </a:bodyPr>
          <a:lstStyle/>
          <a:p>
            <a:r>
              <a:rPr lang="it-IT" dirty="0"/>
              <a:t> </a:t>
            </a:r>
            <a:r>
              <a:rPr lang="it-IT" sz="4000" dirty="0"/>
              <a:t>HS: % registrazione dato fumo</a:t>
            </a:r>
          </a:p>
        </p:txBody>
      </p:sp>
      <p:graphicFrame>
        <p:nvGraphicFramePr>
          <p:cNvPr id="13315" name="Group 3"/>
          <p:cNvGraphicFramePr>
            <a:graphicFrameLocks noGrp="1"/>
          </p:cNvGraphicFramePr>
          <p:nvPr>
            <p:ph sz="half" idx="1"/>
          </p:nvPr>
        </p:nvGraphicFramePr>
        <p:xfrm>
          <a:off x="601663" y="1052513"/>
          <a:ext cx="8002587" cy="4532313"/>
        </p:xfrm>
        <a:graphic>
          <a:graphicData uri="http://schemas.openxmlformats.org/drawingml/2006/table">
            <a:tbl>
              <a:tblPr/>
              <a:tblGrid>
                <a:gridCol w="2224087"/>
                <a:gridCol w="1804988"/>
                <a:gridCol w="1989137"/>
                <a:gridCol w="1984375"/>
              </a:tblGrid>
              <a:tr h="1508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it-IT" sz="2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Campione Best 50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Campione Best 320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Totale database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516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Totale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popolazione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70.972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447.889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777.183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508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Dato fumo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registrato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72,1%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41,3%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</a:rPr>
                        <a:t>28,9%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pic>
        <p:nvPicPr>
          <p:cNvPr id="13337" name="Picture 25" descr="hs_logo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512" y="188640"/>
            <a:ext cx="731838" cy="635000"/>
          </a:xfrm>
          <a:solidFill>
            <a:schemeClr val="accent1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611188" y="5661025"/>
            <a:ext cx="7993062" cy="8318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sz="2400" b="1" dirty="0">
                <a:solidFill>
                  <a:srgbClr val="002060"/>
                </a:solidFill>
              </a:rPr>
              <a:t>SQP Fumo : 70% dei pazienti con dato registrato in cartella? 100% dei pazienti BPCO   </a:t>
            </a:r>
            <a:r>
              <a:rPr lang="it-IT" dirty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56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6000" b="1" dirty="0" smtClean="0">
                <a:solidFill>
                  <a:srgbClr val="002060"/>
                </a:solidFill>
              </a:rPr>
              <a:t>modelli </a:t>
            </a:r>
            <a:r>
              <a:rPr lang="it-IT" sz="6000" b="1" dirty="0">
                <a:solidFill>
                  <a:srgbClr val="002060"/>
                </a:solidFill>
              </a:rPr>
              <a:t>operativi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600" b="1" dirty="0" smtClean="0">
                <a:solidFill>
                  <a:schemeClr val="accent5">
                    <a:lumMod val="75000"/>
                  </a:schemeClr>
                </a:solidFill>
              </a:rPr>
              <a:t>MEDICINA D’ATTESA</a:t>
            </a:r>
          </a:p>
          <a:p>
            <a:endParaRPr lang="it-IT" sz="3600" b="1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it-IT" sz="3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it-IT" sz="3600" b="1" dirty="0" smtClean="0">
                <a:solidFill>
                  <a:schemeClr val="accent5">
                    <a:lumMod val="75000"/>
                  </a:schemeClr>
                </a:solidFill>
              </a:rPr>
              <a:t>MEDICINA D’OPPORTUNITA’</a:t>
            </a:r>
          </a:p>
          <a:p>
            <a:endParaRPr lang="it-IT" sz="3600" b="1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it-IT" sz="3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it-IT" sz="3600" b="1" dirty="0" smtClean="0">
                <a:solidFill>
                  <a:schemeClr val="accent5">
                    <a:lumMod val="75000"/>
                  </a:schemeClr>
                </a:solidFill>
              </a:rPr>
              <a:t>MEDICINA D’INIZIATIVA</a:t>
            </a:r>
            <a:endParaRPr lang="it-IT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1372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chemeClr val="accent5">
                    <a:lumMod val="75000"/>
                  </a:schemeClr>
                </a:solidFill>
              </a:rPr>
              <a:t>Come abbiamo iniziato?</a:t>
            </a:r>
            <a:endParaRPr lang="it-IT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5177550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62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5400" b="1" dirty="0" smtClean="0">
                <a:solidFill>
                  <a:srgbClr val="002060"/>
                </a:solidFill>
              </a:rPr>
              <a:t>Le scelte organizzative</a:t>
            </a:r>
            <a:br>
              <a:rPr lang="it-IT" sz="5400" b="1" dirty="0" smtClean="0">
                <a:solidFill>
                  <a:srgbClr val="002060"/>
                </a:solidFill>
              </a:rPr>
            </a:br>
            <a:endParaRPr lang="it-IT" sz="5400" b="1" dirty="0">
              <a:solidFill>
                <a:srgbClr val="00206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772816"/>
            <a:ext cx="7886700" cy="4351338"/>
          </a:xfrm>
        </p:spPr>
        <p:txBody>
          <a:bodyPr>
            <a:normAutofit fontScale="92500"/>
          </a:bodyPr>
          <a:lstStyle/>
          <a:p>
            <a:r>
              <a:rPr lang="it-IT" sz="3200" b="1" dirty="0" smtClean="0"/>
              <a:t>La scelta dell’ambulatorio e la sua ubicazione</a:t>
            </a:r>
          </a:p>
          <a:p>
            <a:r>
              <a:rPr lang="it-IT" sz="3200" b="1" dirty="0" smtClean="0"/>
              <a:t>Organizzazione della sala visita</a:t>
            </a:r>
          </a:p>
          <a:p>
            <a:r>
              <a:rPr lang="it-IT" sz="3200" b="1" dirty="0" smtClean="0"/>
              <a:t>Organizzazione della sala d’aspetto</a:t>
            </a:r>
          </a:p>
          <a:p>
            <a:r>
              <a:rPr lang="it-IT" sz="3200" b="1" dirty="0" smtClean="0"/>
              <a:t>Modalità di informazione sull’organizzazione dell’ambulatorio</a:t>
            </a:r>
          </a:p>
          <a:p>
            <a:r>
              <a:rPr lang="it-IT" sz="3200" b="1" dirty="0" smtClean="0"/>
              <a:t>Organizzazione delle visite ambulatoriali</a:t>
            </a:r>
          </a:p>
          <a:p>
            <a:r>
              <a:rPr lang="it-IT" sz="3200" b="1" dirty="0" smtClean="0"/>
              <a:t>Monitoraggio di problemi specifici</a:t>
            </a:r>
          </a:p>
          <a:p>
            <a:endParaRPr lang="it-IT" sz="2800" b="1" dirty="0" smtClean="0"/>
          </a:p>
          <a:p>
            <a:pPr marL="0" indent="0">
              <a:buNone/>
            </a:pPr>
            <a:r>
              <a:rPr lang="it-IT" sz="1800" dirty="0" smtClean="0"/>
              <a:t>                                                                  V. </a:t>
            </a:r>
            <a:r>
              <a:rPr lang="it-IT" sz="1800" dirty="0" err="1" smtClean="0"/>
              <a:t>Caimi</a:t>
            </a:r>
            <a:r>
              <a:rPr lang="it-IT" sz="1800" dirty="0" smtClean="0"/>
              <a:t>  M. </a:t>
            </a:r>
            <a:r>
              <a:rPr lang="it-IT" sz="1800" dirty="0" err="1" smtClean="0"/>
              <a:t>Tombesi</a:t>
            </a:r>
            <a:r>
              <a:rPr lang="it-IT" sz="1800" dirty="0" smtClean="0"/>
              <a:t> – Medicina Generale</a:t>
            </a: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2807975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5400" b="1" dirty="0" smtClean="0">
                <a:solidFill>
                  <a:srgbClr val="002060"/>
                </a:solidFill>
              </a:rPr>
              <a:t>Le scelte organizzative</a:t>
            </a:r>
            <a:endParaRPr lang="it-IT" sz="5400" b="1" dirty="0">
              <a:solidFill>
                <a:srgbClr val="00206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3200" b="1" dirty="0" smtClean="0">
                <a:solidFill>
                  <a:prstClr val="black"/>
                </a:solidFill>
              </a:rPr>
              <a:t>Ripetizione ricette a malati cronici</a:t>
            </a:r>
          </a:p>
          <a:p>
            <a:r>
              <a:rPr lang="it-IT" sz="3200" b="1" dirty="0" smtClean="0">
                <a:solidFill>
                  <a:prstClr val="black"/>
                </a:solidFill>
              </a:rPr>
              <a:t>Piccola tecnologia in ambulatorio</a:t>
            </a:r>
          </a:p>
          <a:p>
            <a:r>
              <a:rPr lang="it-IT" sz="3200" b="1" dirty="0" smtClean="0">
                <a:solidFill>
                  <a:prstClr val="black"/>
                </a:solidFill>
              </a:rPr>
              <a:t>Gestione delle informazioni cliniche</a:t>
            </a:r>
          </a:p>
          <a:p>
            <a:r>
              <a:rPr lang="it-IT" sz="3200" b="1" dirty="0" smtClean="0">
                <a:solidFill>
                  <a:prstClr val="black"/>
                </a:solidFill>
              </a:rPr>
              <a:t>Telefonate in ambulatorio</a:t>
            </a:r>
          </a:p>
          <a:p>
            <a:r>
              <a:rPr lang="it-IT" sz="3200" b="1" dirty="0" smtClean="0">
                <a:solidFill>
                  <a:prstClr val="black"/>
                </a:solidFill>
              </a:rPr>
              <a:t>Altri strumenti utili di lavoro</a:t>
            </a:r>
          </a:p>
          <a:p>
            <a:r>
              <a:rPr lang="it-IT" sz="3200" b="1" dirty="0" smtClean="0">
                <a:solidFill>
                  <a:prstClr val="black"/>
                </a:solidFill>
              </a:rPr>
              <a:t>Materiale da distribuire ai pazienti</a:t>
            </a:r>
          </a:p>
          <a:p>
            <a:r>
              <a:rPr lang="it-IT" sz="3200" b="1" dirty="0" err="1" smtClean="0">
                <a:solidFill>
                  <a:prstClr val="black"/>
                </a:solidFill>
              </a:rPr>
              <a:t>Meteriale</a:t>
            </a:r>
            <a:r>
              <a:rPr lang="it-IT" sz="3200" b="1" dirty="0" smtClean="0">
                <a:solidFill>
                  <a:prstClr val="black"/>
                </a:solidFill>
              </a:rPr>
              <a:t> di consultazione professionale</a:t>
            </a:r>
          </a:p>
          <a:p>
            <a:endParaRPr lang="it-IT" sz="3200" b="1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it-IT" sz="1800" dirty="0" smtClean="0">
                <a:solidFill>
                  <a:prstClr val="black"/>
                </a:solidFill>
              </a:rPr>
              <a:t>                                                                     V. </a:t>
            </a:r>
            <a:r>
              <a:rPr lang="it-IT" sz="1800" dirty="0" err="1" smtClean="0">
                <a:solidFill>
                  <a:prstClr val="black"/>
                </a:solidFill>
              </a:rPr>
              <a:t>Caimi</a:t>
            </a:r>
            <a:r>
              <a:rPr lang="it-IT" sz="1800" dirty="0" smtClean="0">
                <a:solidFill>
                  <a:prstClr val="black"/>
                </a:solidFill>
              </a:rPr>
              <a:t>  </a:t>
            </a:r>
            <a:r>
              <a:rPr lang="it-IT" sz="1800" dirty="0">
                <a:solidFill>
                  <a:prstClr val="black"/>
                </a:solidFill>
              </a:rPr>
              <a:t>M. </a:t>
            </a:r>
            <a:r>
              <a:rPr lang="it-IT" sz="1800" dirty="0" err="1">
                <a:solidFill>
                  <a:prstClr val="black"/>
                </a:solidFill>
              </a:rPr>
              <a:t>Tombesi</a:t>
            </a:r>
            <a:r>
              <a:rPr lang="it-IT" sz="1800" dirty="0">
                <a:solidFill>
                  <a:prstClr val="black"/>
                </a:solidFill>
              </a:rPr>
              <a:t> – Medicina Generale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9827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5400" b="1" dirty="0" smtClean="0">
                <a:solidFill>
                  <a:srgbClr val="002060"/>
                </a:solidFill>
              </a:rPr>
              <a:t>Le scelte organizzative</a:t>
            </a:r>
            <a:endParaRPr lang="it-IT" sz="5400" b="1" dirty="0">
              <a:solidFill>
                <a:srgbClr val="00206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1800" dirty="0" smtClean="0">
              <a:solidFill>
                <a:prstClr val="black"/>
              </a:solidFill>
            </a:endParaRPr>
          </a:p>
          <a:p>
            <a:r>
              <a:rPr lang="it-IT" sz="3200" b="1" dirty="0" smtClean="0">
                <a:solidFill>
                  <a:prstClr val="black"/>
                </a:solidFill>
              </a:rPr>
              <a:t>Modalità di accesso degli informatori scientifici</a:t>
            </a:r>
          </a:p>
          <a:p>
            <a:r>
              <a:rPr lang="it-IT" sz="3200" b="1" dirty="0" smtClean="0">
                <a:solidFill>
                  <a:prstClr val="black"/>
                </a:solidFill>
              </a:rPr>
              <a:t>Organizzazione delle visite a domicilio </a:t>
            </a:r>
          </a:p>
          <a:p>
            <a:r>
              <a:rPr lang="it-IT" sz="3200" b="1" dirty="0" smtClean="0">
                <a:solidFill>
                  <a:prstClr val="black"/>
                </a:solidFill>
              </a:rPr>
              <a:t>Attrezzatura per visite a domicilio</a:t>
            </a:r>
          </a:p>
          <a:p>
            <a:pPr marL="0" indent="0">
              <a:buNone/>
            </a:pPr>
            <a:r>
              <a:rPr lang="it-IT" sz="3200" b="1" dirty="0" smtClean="0">
                <a:solidFill>
                  <a:prstClr val="black"/>
                </a:solidFill>
              </a:rPr>
              <a:t> </a:t>
            </a:r>
            <a:endParaRPr lang="it-IT" sz="1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it-IT" sz="18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it-IT" sz="1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it-IT" sz="1800" dirty="0" smtClean="0">
                <a:solidFill>
                  <a:prstClr val="black"/>
                </a:solidFill>
              </a:rPr>
              <a:t>                                                                    V</a:t>
            </a:r>
            <a:r>
              <a:rPr lang="it-IT" sz="1800" dirty="0">
                <a:solidFill>
                  <a:prstClr val="black"/>
                </a:solidFill>
              </a:rPr>
              <a:t>. </a:t>
            </a:r>
            <a:r>
              <a:rPr lang="it-IT" sz="1800" dirty="0" err="1">
                <a:solidFill>
                  <a:prstClr val="black"/>
                </a:solidFill>
              </a:rPr>
              <a:t>Caimi</a:t>
            </a:r>
            <a:r>
              <a:rPr lang="it-IT" sz="1800" dirty="0">
                <a:solidFill>
                  <a:prstClr val="black"/>
                </a:solidFill>
              </a:rPr>
              <a:t>  M. </a:t>
            </a:r>
            <a:r>
              <a:rPr lang="it-IT" sz="1800" dirty="0" err="1">
                <a:solidFill>
                  <a:prstClr val="black"/>
                </a:solidFill>
              </a:rPr>
              <a:t>Tombesi</a:t>
            </a:r>
            <a:r>
              <a:rPr lang="it-IT" sz="1800" dirty="0">
                <a:solidFill>
                  <a:prstClr val="black"/>
                </a:solidFill>
              </a:rPr>
              <a:t> – Medicina Generale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69306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5400" b="1" dirty="0" smtClean="0">
                <a:solidFill>
                  <a:srgbClr val="002060"/>
                </a:solidFill>
              </a:rPr>
              <a:t>Modelli organizzativi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4400" dirty="0" smtClean="0">
                <a:solidFill>
                  <a:srgbClr val="C00000"/>
                </a:solidFill>
              </a:rPr>
              <a:t>Lavorare con o senza personale di segreteria?</a:t>
            </a:r>
          </a:p>
          <a:p>
            <a:pPr marL="0" indent="0">
              <a:buNone/>
            </a:pPr>
            <a:endParaRPr lang="it-IT" sz="44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it-IT" sz="4400" dirty="0" smtClean="0">
                <a:solidFill>
                  <a:srgbClr val="C00000"/>
                </a:solidFill>
              </a:rPr>
              <a:t>Lavorare con o senza infermiera professionale?</a:t>
            </a:r>
          </a:p>
          <a:p>
            <a:pPr marL="0" indent="0">
              <a:buNone/>
            </a:pPr>
            <a:endParaRPr lang="it-IT" sz="44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it-IT" sz="4400" dirty="0" smtClean="0">
                <a:solidFill>
                  <a:srgbClr val="C00000"/>
                </a:solidFill>
              </a:rPr>
              <a:t>Con entrambe?</a:t>
            </a:r>
            <a:endParaRPr lang="it-IT" sz="4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560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Alcune funzioni del personale di segreteria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lvl="0"/>
            <a:r>
              <a:rPr lang="it-IT" sz="2000" dirty="0"/>
              <a:t>Accoglienza del paziente</a:t>
            </a:r>
          </a:p>
          <a:p>
            <a:pPr lvl="0"/>
            <a:r>
              <a:rPr lang="it-IT" sz="2000" dirty="0"/>
              <a:t>Regolazione dell'ordine delle visite</a:t>
            </a:r>
          </a:p>
          <a:p>
            <a:pPr lvl="0"/>
            <a:r>
              <a:rPr lang="it-IT" sz="2000" dirty="0"/>
              <a:t>Ricezione e filtro delle telefonate</a:t>
            </a:r>
          </a:p>
          <a:p>
            <a:pPr lvl="0"/>
            <a:r>
              <a:rPr lang="it-IT" sz="2000" dirty="0"/>
              <a:t>Informazioni burocratiche ai pazienti</a:t>
            </a:r>
          </a:p>
          <a:p>
            <a:pPr lvl="0"/>
            <a:r>
              <a:rPr lang="it-IT" sz="2000" dirty="0"/>
              <a:t>Distribuzione di materiale illustrativo vano</a:t>
            </a:r>
          </a:p>
          <a:p>
            <a:pPr lvl="0"/>
            <a:r>
              <a:rPr lang="it-IT" sz="2000" dirty="0"/>
              <a:t>Timbratura ricette e moduli</a:t>
            </a:r>
          </a:p>
          <a:p>
            <a:pPr lvl="0"/>
            <a:r>
              <a:rPr lang="it-IT" sz="2000" dirty="0"/>
              <a:t>Incasso e fatturazione di parcelle</a:t>
            </a:r>
          </a:p>
          <a:p>
            <a:pPr lvl="0"/>
            <a:r>
              <a:rPr lang="it-IT" sz="2000" dirty="0"/>
              <a:t>Trascrizione di esami di laboratorio</a:t>
            </a:r>
          </a:p>
          <a:p>
            <a:pPr lvl="0"/>
            <a:r>
              <a:rPr lang="it-IT" sz="2000" dirty="0" smtClean="0"/>
              <a:t>Precompilazione certificati</a:t>
            </a:r>
            <a:endParaRPr lang="it-IT" sz="2000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29150" y="1916832"/>
            <a:ext cx="3886200" cy="435133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it-IT" sz="2400" dirty="0" smtClean="0"/>
              <a:t>Preparazione </a:t>
            </a:r>
            <a:r>
              <a:rPr lang="it-IT" sz="2400" dirty="0"/>
              <a:t>di ricette per terapie croniche</a:t>
            </a:r>
          </a:p>
          <a:p>
            <a:pPr lvl="0"/>
            <a:r>
              <a:rPr lang="it-IT" sz="2400" dirty="0"/>
              <a:t>Gestione dell'agenda degli appuntamenti</a:t>
            </a:r>
          </a:p>
          <a:p>
            <a:pPr lvl="0"/>
            <a:r>
              <a:rPr lang="it-IT" sz="2400" dirty="0"/>
              <a:t>Archiviazione di esami e referti</a:t>
            </a:r>
          </a:p>
          <a:p>
            <a:pPr lvl="0"/>
            <a:r>
              <a:rPr lang="it-IT" sz="2400" dirty="0"/>
              <a:t>Gestione delle cartelle cliniche</a:t>
            </a:r>
          </a:p>
          <a:p>
            <a:pPr lvl="0"/>
            <a:r>
              <a:rPr lang="it-IT" sz="2400" dirty="0"/>
              <a:t>Aiuto al medico nella gestione</a:t>
            </a:r>
          </a:p>
          <a:p>
            <a:r>
              <a:rPr lang="it-IT" sz="2400" dirty="0"/>
              <a:t>delle relazioni esterne</a:t>
            </a:r>
          </a:p>
          <a:p>
            <a:r>
              <a:rPr lang="it-IT" sz="2400" dirty="0"/>
              <a:t>•	Gestione dei registri</a:t>
            </a:r>
            <a:br>
              <a:rPr lang="it-IT" sz="2400" dirty="0"/>
            </a:br>
            <a:r>
              <a:rPr lang="it-IT" sz="2400" dirty="0"/>
              <a:t>(età. sesso e problemi)</a:t>
            </a:r>
          </a:p>
          <a:p>
            <a:pPr marL="0" indent="0">
              <a:buNone/>
            </a:pPr>
            <a:r>
              <a:rPr lang="it-IT" dirty="0" smtClean="0"/>
              <a:t>			</a:t>
            </a:r>
          </a:p>
          <a:p>
            <a:pPr marL="0" indent="0">
              <a:buNone/>
            </a:pPr>
            <a:r>
              <a:rPr lang="it-IT" dirty="0"/>
              <a:t>	</a:t>
            </a:r>
            <a:r>
              <a:rPr lang="it-IT" dirty="0" smtClean="0"/>
              <a:t>		 </a:t>
            </a:r>
            <a:r>
              <a:rPr lang="it-IT" dirty="0"/>
              <a:t>MEDEA 1994</a:t>
            </a:r>
          </a:p>
        </p:txBody>
      </p:sp>
    </p:spTree>
    <p:extLst>
      <p:ext uri="{BB962C8B-B14F-4D97-AF65-F5344CB8AC3E}">
        <p14:creationId xmlns:p14="http://schemas.microsoft.com/office/powerpoint/2010/main" val="2394737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179388" y="1219200"/>
            <a:ext cx="8640762" cy="502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r>
              <a:rPr lang="it-IT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lang="it-IT" sz="2400" dirty="0">
                <a:latin typeface="TimesNewRoman" charset="0"/>
              </a:rPr>
              <a:t>Complessivamente l’OMS (Organizzazione Mondiale della Sanità) stima che gli </a:t>
            </a:r>
            <a:r>
              <a:rPr lang="it-IT" sz="2400" b="1" dirty="0">
                <a:solidFill>
                  <a:srgbClr val="FF3300"/>
                </a:solidFill>
                <a:latin typeface="TimesNewRoman" charset="0"/>
              </a:rPr>
              <a:t>stili di vita non salutari</a:t>
            </a:r>
            <a:r>
              <a:rPr lang="it-IT" sz="2400" dirty="0">
                <a:latin typeface="TimesNewRoman" charset="0"/>
              </a:rPr>
              <a:t> spieghino quasi il 50% delle malattie </a:t>
            </a:r>
            <a:r>
              <a:rPr lang="it-IT" sz="2400" b="1" dirty="0">
                <a:latin typeface="TimesNewRoman" charset="0"/>
              </a:rPr>
              <a:t>negli uomini</a:t>
            </a:r>
            <a:r>
              <a:rPr lang="it-IT" sz="2400" dirty="0">
                <a:latin typeface="TimesNewRoman" charset="0"/>
              </a:rPr>
              <a:t> e quasi il 25% </a:t>
            </a:r>
            <a:r>
              <a:rPr lang="it-IT" sz="2400" b="1" dirty="0">
                <a:latin typeface="TimesNewRoman" charset="0"/>
              </a:rPr>
              <a:t>nelle donne</a:t>
            </a:r>
            <a:r>
              <a:rPr lang="it-IT" sz="2400" dirty="0">
                <a:latin typeface="TimesNewRoman" charset="0"/>
              </a:rPr>
              <a:t>, nei paesi europei più sviluppati.</a:t>
            </a:r>
          </a:p>
          <a:p>
            <a:pPr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r>
              <a:rPr lang="it-IT" sz="2400" dirty="0">
                <a:latin typeface="MinionPro-Regular" charset="0"/>
              </a:rPr>
              <a:t>Nel 2002, si stima che </a:t>
            </a:r>
            <a:r>
              <a:rPr lang="it-IT" sz="2400" b="1" dirty="0">
                <a:latin typeface="MinionPro-Regular" charset="0"/>
              </a:rPr>
              <a:t>la popolazione europea</a:t>
            </a:r>
            <a:r>
              <a:rPr lang="it-IT" sz="2400" dirty="0">
                <a:latin typeface="MinionPro-Regular" charset="0"/>
              </a:rPr>
              <a:t> (OMS) abbia perso </a:t>
            </a:r>
            <a:r>
              <a:rPr lang="it-IT" sz="2400" b="1" dirty="0">
                <a:solidFill>
                  <a:srgbClr val="FF3300"/>
                </a:solidFill>
                <a:latin typeface="MinionPro-Regular" charset="0"/>
              </a:rPr>
              <a:t>150.3 </a:t>
            </a:r>
            <a:r>
              <a:rPr lang="it-IT" sz="2400" b="1" dirty="0" err="1">
                <a:solidFill>
                  <a:srgbClr val="FF3300"/>
                </a:solidFill>
                <a:latin typeface="MinionPro-Regular" charset="0"/>
              </a:rPr>
              <a:t>millioni</a:t>
            </a:r>
            <a:r>
              <a:rPr lang="it-IT" sz="2400" b="1" dirty="0">
                <a:solidFill>
                  <a:srgbClr val="FF3300"/>
                </a:solidFill>
                <a:latin typeface="MinionPro-Regular" charset="0"/>
              </a:rPr>
              <a:t> di </a:t>
            </a:r>
            <a:r>
              <a:rPr lang="it-IT" sz="2400" b="1" dirty="0" err="1">
                <a:solidFill>
                  <a:srgbClr val="FF3300"/>
                </a:solidFill>
                <a:latin typeface="MinionPro-Regular" charset="0"/>
              </a:rPr>
              <a:t>DALYs</a:t>
            </a:r>
            <a:r>
              <a:rPr lang="it-IT" sz="2400" dirty="0">
                <a:latin typeface="MinionPro-Regular" charset="0"/>
              </a:rPr>
              <a:t> (</a:t>
            </a:r>
            <a:r>
              <a:rPr lang="it-IT" sz="2400" dirty="0" err="1">
                <a:latin typeface="MinionPro-Regular" charset="0"/>
              </a:rPr>
              <a:t>Disability</a:t>
            </a:r>
            <a:r>
              <a:rPr lang="it-IT" sz="2400" dirty="0">
                <a:latin typeface="MinionPro-Regular" charset="0"/>
              </a:rPr>
              <a:t> </a:t>
            </a:r>
            <a:r>
              <a:rPr lang="it-IT" sz="2400" dirty="0" err="1">
                <a:latin typeface="MinionPro-Regular" charset="0"/>
              </a:rPr>
              <a:t>Adjusted</a:t>
            </a:r>
            <a:r>
              <a:rPr lang="it-IT" sz="2400" dirty="0">
                <a:latin typeface="MinionPro-Regular" charset="0"/>
              </a:rPr>
              <a:t> Life-</a:t>
            </a:r>
            <a:r>
              <a:rPr lang="it-IT" sz="2400" dirty="0" err="1">
                <a:latin typeface="MinionPro-Regular" charset="0"/>
              </a:rPr>
              <a:t>Years</a:t>
            </a:r>
            <a:r>
              <a:rPr lang="it-IT" sz="2400" dirty="0">
                <a:latin typeface="MinionPro-Regular" charset="0"/>
              </a:rPr>
              <a:t>)</a:t>
            </a:r>
          </a:p>
          <a:p>
            <a:pPr lvl="1"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r>
              <a:rPr lang="it-IT" sz="2400" dirty="0">
                <a:latin typeface="MinionPro-Regular" charset="0"/>
              </a:rPr>
              <a:t> </a:t>
            </a:r>
            <a:r>
              <a:rPr lang="it-IT" sz="2400" dirty="0" err="1">
                <a:latin typeface="MinionPro-Regular" charset="0"/>
              </a:rPr>
              <a:t>noncommunicable</a:t>
            </a:r>
            <a:r>
              <a:rPr lang="it-IT" sz="2400" dirty="0">
                <a:latin typeface="MinionPro-Regular" charset="0"/>
              </a:rPr>
              <a:t> </a:t>
            </a:r>
            <a:r>
              <a:rPr lang="it-IT" sz="2400" dirty="0" err="1">
                <a:latin typeface="MinionPro-Regular" charset="0"/>
              </a:rPr>
              <a:t>diseases</a:t>
            </a:r>
            <a:r>
              <a:rPr lang="it-IT" sz="2400" dirty="0">
                <a:latin typeface="MinionPro-Regular" charset="0"/>
              </a:rPr>
              <a:t> (</a:t>
            </a:r>
            <a:r>
              <a:rPr lang="it-IT" sz="2400" dirty="0" err="1">
                <a:latin typeface="MinionPro-Regular" charset="0"/>
              </a:rPr>
              <a:t>NCDs</a:t>
            </a:r>
            <a:r>
              <a:rPr lang="it-IT" sz="2400" dirty="0">
                <a:latin typeface="MinionPro-Regular" charset="0"/>
              </a:rPr>
              <a:t> – 77% of the </a:t>
            </a:r>
            <a:r>
              <a:rPr lang="it-IT" sz="2400" dirty="0" err="1">
                <a:latin typeface="MinionPro-Regular" charset="0"/>
              </a:rPr>
              <a:t>total</a:t>
            </a:r>
            <a:r>
              <a:rPr lang="it-IT" sz="2400" dirty="0">
                <a:latin typeface="MinionPro-Regular" charset="0"/>
              </a:rPr>
              <a:t>)</a:t>
            </a:r>
          </a:p>
          <a:p>
            <a:pPr lvl="1"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r>
              <a:rPr lang="it-IT" sz="2400" dirty="0">
                <a:latin typeface="MinionPro-Regular" charset="0"/>
              </a:rPr>
              <a:t> </a:t>
            </a:r>
            <a:r>
              <a:rPr lang="it-IT" sz="2400" dirty="0" err="1">
                <a:latin typeface="MinionPro-Regular" charset="0"/>
              </a:rPr>
              <a:t>external</a:t>
            </a:r>
            <a:r>
              <a:rPr lang="it-IT" sz="2400" dirty="0">
                <a:latin typeface="MinionPro-Regular" charset="0"/>
              </a:rPr>
              <a:t> </a:t>
            </a:r>
            <a:r>
              <a:rPr lang="it-IT" sz="2400" dirty="0" err="1">
                <a:latin typeface="MinionPro-Regular" charset="0"/>
              </a:rPr>
              <a:t>causes</a:t>
            </a:r>
            <a:r>
              <a:rPr lang="it-IT" sz="2400" dirty="0">
                <a:latin typeface="MinionPro-Regular" charset="0"/>
              </a:rPr>
              <a:t> of </a:t>
            </a:r>
            <a:r>
              <a:rPr lang="it-IT" sz="2400" dirty="0" err="1">
                <a:latin typeface="MinionPro-Regular" charset="0"/>
              </a:rPr>
              <a:t>injury</a:t>
            </a:r>
            <a:r>
              <a:rPr lang="it-IT" sz="2400" dirty="0">
                <a:latin typeface="MinionPro-Regular" charset="0"/>
              </a:rPr>
              <a:t> and </a:t>
            </a:r>
            <a:r>
              <a:rPr lang="it-IT" sz="2400" dirty="0" err="1">
                <a:latin typeface="MinionPro-Regular" charset="0"/>
              </a:rPr>
              <a:t>poisoning</a:t>
            </a:r>
            <a:r>
              <a:rPr lang="it-IT" sz="2400" dirty="0">
                <a:latin typeface="MinionPro-Regular" charset="0"/>
              </a:rPr>
              <a:t> (14%)</a:t>
            </a:r>
          </a:p>
          <a:p>
            <a:pPr lvl="1"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r>
              <a:rPr lang="it-IT" sz="2400" dirty="0">
                <a:latin typeface="MinionPro-Regular" charset="0"/>
              </a:rPr>
              <a:t> </a:t>
            </a:r>
            <a:r>
              <a:rPr lang="it-IT" sz="2400" dirty="0" err="1">
                <a:latin typeface="MinionPro-Regular" charset="0"/>
              </a:rPr>
              <a:t>communicable</a:t>
            </a:r>
            <a:r>
              <a:rPr lang="it-IT" sz="2400" dirty="0">
                <a:latin typeface="MinionPro-Regular" charset="0"/>
              </a:rPr>
              <a:t> </a:t>
            </a:r>
            <a:r>
              <a:rPr lang="it-IT" sz="2400" dirty="0" err="1">
                <a:latin typeface="MinionPro-Regular" charset="0"/>
              </a:rPr>
              <a:t>diseases</a:t>
            </a:r>
            <a:r>
              <a:rPr lang="it-IT" sz="2400" dirty="0">
                <a:latin typeface="MinionPro-Regular" charset="0"/>
              </a:rPr>
              <a:t> (9%).</a:t>
            </a:r>
          </a:p>
          <a:p>
            <a:pPr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endParaRPr lang="it-IT" sz="2400" b="1" dirty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1752600" y="457200"/>
            <a:ext cx="5845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sz="2800" b="1" dirty="0">
                <a:solidFill>
                  <a:schemeClr val="tx2"/>
                </a:solidFill>
                <a:latin typeface="Tahoma" pitchFamily="34" charset="0"/>
                <a:cs typeface="Times New Roman" pitchFamily="18" charset="0"/>
              </a:rPr>
              <a:t>Perché puntare sugli stili di vita</a:t>
            </a:r>
          </a:p>
        </p:txBody>
      </p:sp>
    </p:spTree>
    <p:extLst>
      <p:ext uri="{BB962C8B-B14F-4D97-AF65-F5344CB8AC3E}">
        <p14:creationId xmlns:p14="http://schemas.microsoft.com/office/powerpoint/2010/main" val="15724432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9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Alcune funzioni del personale </a:t>
            </a:r>
            <a:r>
              <a:rPr lang="it-IT" dirty="0" smtClean="0"/>
              <a:t>infermieristico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it-IT" dirty="0"/>
              <a:t>Assistenza al medico durante la visita</a:t>
            </a:r>
          </a:p>
          <a:p>
            <a:pPr lvl="0"/>
            <a:r>
              <a:rPr lang="it-IT" dirty="0"/>
              <a:t>Assistenza al medico nell'esecuzione di esami strumentali</a:t>
            </a:r>
          </a:p>
          <a:p>
            <a:pPr lvl="0"/>
            <a:r>
              <a:rPr lang="it-IT" dirty="0"/>
              <a:t>Raccolta di alcuni dati anamnestici</a:t>
            </a:r>
          </a:p>
          <a:p>
            <a:pPr lvl="0"/>
            <a:r>
              <a:rPr lang="it-IT" dirty="0"/>
              <a:t>Misura della pressione arteriosa, peso e altezza</a:t>
            </a:r>
          </a:p>
          <a:p>
            <a:pPr lvl="0"/>
            <a:r>
              <a:rPr lang="it-IT" dirty="0"/>
              <a:t>Esecuzione di esami di laboratorio</a:t>
            </a:r>
          </a:p>
          <a:p>
            <a:pPr lvl="0"/>
            <a:r>
              <a:rPr lang="it-IT" dirty="0"/>
              <a:t>Esecuzione dell'elettrocardiogramma</a:t>
            </a:r>
          </a:p>
          <a:p>
            <a:pPr lvl="0"/>
            <a:r>
              <a:rPr lang="it-IT" dirty="0"/>
              <a:t>Esecuzione di medicazioni</a:t>
            </a:r>
          </a:p>
          <a:p>
            <a:pPr lvl="0"/>
            <a:r>
              <a:rPr lang="it-IT" dirty="0"/>
              <a:t>Esecuzione di prelievi ematici</a:t>
            </a:r>
          </a:p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it-IT" dirty="0"/>
              <a:t>Gestione con il medico</a:t>
            </a:r>
          </a:p>
          <a:p>
            <a:r>
              <a:rPr lang="it-IT" dirty="0"/>
              <a:t>di ambulatori per problemi</a:t>
            </a:r>
          </a:p>
          <a:p>
            <a:r>
              <a:rPr lang="it-IT" dirty="0"/>
              <a:t>•	Esecuzione di terapie</a:t>
            </a:r>
            <a:br>
              <a:rPr lang="it-IT" dirty="0"/>
            </a:br>
            <a:r>
              <a:rPr lang="it-IT" dirty="0"/>
              <a:t>iniettive intramuscolari</a:t>
            </a:r>
            <a:br>
              <a:rPr lang="it-IT" dirty="0"/>
            </a:br>
            <a:r>
              <a:rPr lang="it-IT" dirty="0"/>
              <a:t>e vaccinazioni</a:t>
            </a:r>
          </a:p>
          <a:p>
            <a:pPr lvl="0"/>
            <a:r>
              <a:rPr lang="it-IT" dirty="0"/>
              <a:t>Pulizia e sterilizzazione di ferri chirurgici</a:t>
            </a:r>
          </a:p>
          <a:p>
            <a:pPr lvl="0"/>
            <a:r>
              <a:rPr lang="it-IT" dirty="0"/>
              <a:t>Collaborazione nell'educazione sanitaria</a:t>
            </a:r>
          </a:p>
          <a:p>
            <a:pPr lvl="0"/>
            <a:r>
              <a:rPr lang="it-IT" dirty="0"/>
              <a:t>Effettuazione dell'assistenza domiciliare infermieristica</a:t>
            </a:r>
          </a:p>
          <a:p>
            <a:r>
              <a:rPr lang="it-IT" dirty="0"/>
              <a:t>a malati non deambulanti e terminali</a:t>
            </a:r>
          </a:p>
          <a:p>
            <a:pPr marL="0" indent="0">
              <a:buNone/>
            </a:pPr>
            <a:r>
              <a:rPr lang="it-IT" dirty="0" smtClean="0"/>
              <a:t>                                            MEDEA 1994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80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C00000"/>
                </a:solidFill>
              </a:rPr>
              <a:t>CONCLUSIONI</a:t>
            </a:r>
            <a:endParaRPr lang="it-IT" b="1" dirty="0">
              <a:solidFill>
                <a:srgbClr val="C00000"/>
              </a:solidFill>
            </a:endParaRP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400" i="1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it-IT" sz="2400" i="1" smtClean="0">
                <a:solidFill>
                  <a:srgbClr val="C00000"/>
                </a:solidFill>
              </a:rPr>
              <a:t>LA </a:t>
            </a:r>
            <a:r>
              <a:rPr lang="it-IT" sz="2400" i="1" dirty="0" smtClean="0">
                <a:solidFill>
                  <a:srgbClr val="C00000"/>
                </a:solidFill>
              </a:rPr>
              <a:t>SFIDA E’ ORGANIZZATIVA E INFRASTRUTTURALE. NON BASTA UN’ORGANIZZAZIONE COLLETTIVISTICA DEL LAVORO PER MIGLIORARE LE PERFORMANCES; ALLA BASE VI DEVE ESSERE UNA REVISIONE DELLE MODALITA’ DI LAVORO, LA DEFINIZIONE DEI CARICHI LAVORATIVI PER I PROCESSI DI CURA PIU’ EFFICACI E LA SUDDIVISIONE DELLE INCOMBENZE ALL’INTERNO DI UNARETE ORGANIZZATIVA CHE, DAL SINGOLO MEDICO, ARRIVA AL DISTRETTO SANITARIO E AL SISTEMA REGIONALE.</a:t>
            </a:r>
          </a:p>
          <a:p>
            <a:pPr marL="0" indent="0">
              <a:buNone/>
            </a:pPr>
            <a:endParaRPr lang="it-IT" sz="2400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it-IT" sz="2400" i="1" dirty="0" smtClean="0">
                <a:solidFill>
                  <a:srgbClr val="C00000"/>
                </a:solidFill>
              </a:rPr>
              <a:t>								A. ROSSI</a:t>
            </a:r>
            <a:endParaRPr lang="it-IT" sz="24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914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971600" y="980728"/>
            <a:ext cx="69847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/>
              <a:t>L'aspetto essenziale da considerare </a:t>
            </a:r>
            <a:r>
              <a:rPr lang="it-IT" sz="2800" dirty="0" err="1" smtClean="0"/>
              <a:t>e’</a:t>
            </a:r>
            <a:r>
              <a:rPr lang="it-IT" sz="2800" dirty="0" smtClean="0"/>
              <a:t> </a:t>
            </a:r>
            <a:r>
              <a:rPr lang="it-IT" sz="2800" dirty="0"/>
              <a:t>che una buona organizzazione è un importante, anche se non l'unico, presupposto per svolgere una buona assistenza di </a:t>
            </a:r>
            <a:r>
              <a:rPr lang="it-IT" sz="2800" dirty="0" smtClean="0"/>
              <a:t>medicina </a:t>
            </a:r>
            <a:r>
              <a:rPr lang="it-IT" sz="2800" dirty="0"/>
              <a:t>generale: l'organizzazione è determinante nella </a:t>
            </a:r>
            <a:r>
              <a:rPr lang="it-IT" sz="2800" dirty="0" smtClean="0"/>
              <a:t>pianificazione </a:t>
            </a:r>
            <a:r>
              <a:rPr lang="it-IT" sz="2800" dirty="0"/>
              <a:t>dell'attività e dei processi assistenziali, che influenza, anche se in un rapporto non lineare, gli esiti che si vogliono ottenere</a:t>
            </a:r>
            <a:r>
              <a:rPr lang="it-IT" sz="2800" dirty="0" smtClean="0"/>
              <a:t>.</a:t>
            </a:r>
          </a:p>
          <a:p>
            <a:r>
              <a:rPr lang="it-IT" sz="2000" dirty="0"/>
              <a:t>	</a:t>
            </a:r>
            <a:r>
              <a:rPr lang="it-IT" sz="2000" dirty="0" smtClean="0"/>
              <a:t>				</a:t>
            </a:r>
          </a:p>
          <a:p>
            <a:endParaRPr lang="it-IT" sz="2000" dirty="0"/>
          </a:p>
          <a:p>
            <a:r>
              <a:rPr lang="it-IT" sz="2000" dirty="0" smtClean="0"/>
              <a:t>						V. CAIMI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8426641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Istruzioni per l’uso?</a:t>
            </a:r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6331" y="1825625"/>
            <a:ext cx="4351338" cy="4351338"/>
          </a:xfrm>
        </p:spPr>
      </p:pic>
    </p:spTree>
    <p:extLst>
      <p:ext uri="{BB962C8B-B14F-4D97-AF65-F5344CB8AC3E}">
        <p14:creationId xmlns:p14="http://schemas.microsoft.com/office/powerpoint/2010/main" val="3308668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524454" y="2204864"/>
            <a:ext cx="8095101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it-IT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Ma</a:t>
            </a:r>
            <a:r>
              <a:rPr lang="it-IT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… ne vale la </a:t>
            </a:r>
            <a:r>
              <a:rPr lang="it-IT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pena?</a:t>
            </a:r>
          </a:p>
          <a:p>
            <a:pPr algn="ctr"/>
            <a:r>
              <a:rPr lang="it-IT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o</a:t>
            </a:r>
            <a:endParaRPr lang="it-IT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r>
              <a:rPr lang="it-IT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è la montagna che </a:t>
            </a:r>
          </a:p>
          <a:p>
            <a:pPr algn="ctr"/>
            <a:r>
              <a:rPr lang="it-IT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partorisce il topolino?</a:t>
            </a:r>
            <a:endParaRPr lang="it-IT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2468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11560" y="-819472"/>
            <a:ext cx="7886700" cy="1325563"/>
          </a:xfrm>
        </p:spPr>
        <p:txBody>
          <a:bodyPr/>
          <a:lstStyle/>
          <a:p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764704"/>
            <a:ext cx="7886700" cy="54122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4400" dirty="0">
                <a:solidFill>
                  <a:srgbClr val="0000FF"/>
                </a:solidFill>
              </a:rPr>
              <a:t>“</a:t>
            </a:r>
            <a:r>
              <a:rPr lang="it-IT" sz="4400" i="1" dirty="0">
                <a:solidFill>
                  <a:srgbClr val="0000FF"/>
                </a:solidFill>
              </a:rPr>
              <a:t>Chi lavora organizzato lavora di più, non certo di meno, ma chi lavora organizzato non torna più indietro, perché professionalmente si sente realizzato</a:t>
            </a:r>
            <a:r>
              <a:rPr lang="it-IT" sz="4400" dirty="0" smtClean="0">
                <a:solidFill>
                  <a:srgbClr val="0000FF"/>
                </a:solidFill>
              </a:rPr>
              <a:t>”</a:t>
            </a:r>
          </a:p>
          <a:p>
            <a:pPr marL="0" indent="0" algn="ctr">
              <a:buNone/>
            </a:pPr>
            <a:r>
              <a:rPr lang="it-IT" sz="4400" dirty="0"/>
              <a:t> </a:t>
            </a:r>
            <a:r>
              <a:rPr lang="it-IT" sz="4400" dirty="0" smtClean="0"/>
              <a:t>                             </a:t>
            </a:r>
          </a:p>
          <a:p>
            <a:pPr marL="0" indent="0" algn="ctr">
              <a:buNone/>
            </a:pPr>
            <a:r>
              <a:rPr lang="it-IT" sz="4400" dirty="0"/>
              <a:t>	</a:t>
            </a:r>
            <a:r>
              <a:rPr lang="it-IT" sz="4400" dirty="0" smtClean="0"/>
              <a:t>					 Giorgio Monti</a:t>
            </a:r>
            <a:endParaRPr lang="it-IT" sz="4400" dirty="0"/>
          </a:p>
        </p:txBody>
      </p:sp>
    </p:spTree>
    <p:extLst>
      <p:ext uri="{BB962C8B-B14F-4D97-AF65-F5344CB8AC3E}">
        <p14:creationId xmlns:p14="http://schemas.microsoft.com/office/powerpoint/2010/main" val="1626807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792162"/>
          </a:xfrm>
        </p:spPr>
        <p:txBody>
          <a:bodyPr>
            <a:noAutofit/>
          </a:bodyPr>
          <a:lstStyle/>
          <a:p>
            <a:pPr algn="ctr"/>
            <a:r>
              <a:rPr lang="it-IT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Fattori che influenzano lo stato di salute,mortalità e spesa sanitaria</a:t>
            </a:r>
          </a:p>
        </p:txBody>
      </p:sp>
      <p:graphicFrame>
        <p:nvGraphicFramePr>
          <p:cNvPr id="122883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109521"/>
              </p:ext>
            </p:extLst>
          </p:nvPr>
        </p:nvGraphicFramePr>
        <p:xfrm>
          <a:off x="468313" y="1414463"/>
          <a:ext cx="8229600" cy="4798378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904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FATTORI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Contributo potenziale alla riduzione della mortalità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Ripartizione della spesa sanitaria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Biologici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6,9%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Ambientali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19%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1,6%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Stili di vita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5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Arial" pitchFamily="34" charset="0"/>
                        </a:rPr>
                        <a:t>43%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5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Arial" pitchFamily="34" charset="0"/>
                        </a:rPr>
                        <a:t>1,5%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Servizi sanitari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Arial" pitchFamily="34" charset="0"/>
                        </a:rPr>
                        <a:t>11%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Arial" pitchFamily="34" charset="0"/>
                        </a:rPr>
                        <a:t>90%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2909" name="Text Box 29"/>
          <p:cNvSpPr txBox="1">
            <a:spLocks noChangeArrowheads="1"/>
          </p:cNvSpPr>
          <p:nvPr/>
        </p:nvSpPr>
        <p:spPr bwMode="auto">
          <a:xfrm>
            <a:off x="735013" y="66024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 b="0">
              <a:latin typeface="Garamond" pitchFamily="18" charset="0"/>
            </a:endParaRPr>
          </a:p>
        </p:txBody>
      </p:sp>
      <p:sp>
        <p:nvSpPr>
          <p:cNvPr id="122910" name="Text Box 30"/>
          <p:cNvSpPr txBox="1">
            <a:spLocks noChangeArrowheads="1"/>
          </p:cNvSpPr>
          <p:nvPr/>
        </p:nvSpPr>
        <p:spPr bwMode="auto">
          <a:xfrm>
            <a:off x="231775" y="6342063"/>
            <a:ext cx="2413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b="0">
                <a:latin typeface="Garamond" pitchFamily="18" charset="0"/>
              </a:rPr>
              <a:t> </a:t>
            </a:r>
          </a:p>
        </p:txBody>
      </p:sp>
      <p:sp>
        <p:nvSpPr>
          <p:cNvPr id="122911" name="Text Box 31"/>
          <p:cNvSpPr txBox="1">
            <a:spLocks noChangeArrowheads="1"/>
          </p:cNvSpPr>
          <p:nvPr/>
        </p:nvSpPr>
        <p:spPr bwMode="auto">
          <a:xfrm>
            <a:off x="4648200" y="6400800"/>
            <a:ext cx="449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it-IT" sz="1400" b="0" dirty="0">
                <a:latin typeface="Comic Sans MS" pitchFamily="66" charset="0"/>
              </a:rPr>
              <a:t> Piano sanitario regionale Emilia Romagna 1999-2001</a:t>
            </a:r>
          </a:p>
        </p:txBody>
      </p:sp>
    </p:spTree>
    <p:extLst>
      <p:ext uri="{BB962C8B-B14F-4D97-AF65-F5344CB8AC3E}">
        <p14:creationId xmlns:p14="http://schemas.microsoft.com/office/powerpoint/2010/main" val="3768651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12" y="188640"/>
            <a:ext cx="8486214" cy="6480720"/>
          </a:xfrm>
        </p:spPr>
      </p:pic>
    </p:spTree>
    <p:extLst>
      <p:ext uri="{BB962C8B-B14F-4D97-AF65-F5344CB8AC3E}">
        <p14:creationId xmlns:p14="http://schemas.microsoft.com/office/powerpoint/2010/main" val="116723351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1828800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sz="2400" b="1">
              <a:solidFill>
                <a:srgbClr val="CA6D0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250825" y="1371600"/>
            <a:ext cx="8893175" cy="461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  <a:spcBef>
                <a:spcPct val="50000"/>
              </a:spcBef>
              <a:buFontTx/>
              <a:buChar char="•"/>
            </a:pPr>
            <a:r>
              <a:rPr lang="it-IT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lang="it-IT" sz="2400" b="1">
                <a:cs typeface="Arial" pitchFamily="34" charset="0"/>
              </a:rPr>
              <a:t>Non ci sono gli effetti collaterali indesiderati tipici degli interventi medici (farmacologici o chirurgici)  </a:t>
            </a:r>
          </a:p>
          <a:p>
            <a:pPr>
              <a:lnSpc>
                <a:spcPct val="130000"/>
              </a:lnSpc>
              <a:spcBef>
                <a:spcPct val="50000"/>
              </a:spcBef>
              <a:buFontTx/>
              <a:buChar char="•"/>
            </a:pPr>
            <a:r>
              <a:rPr lang="it-IT" sz="2400" b="1">
                <a:cs typeface="Arial" pitchFamily="34" charset="0"/>
              </a:rPr>
              <a:t> Quasi sempre vi sono effetti  positivi non preventivati (significato olistico)</a:t>
            </a:r>
          </a:p>
          <a:p>
            <a:pPr>
              <a:lnSpc>
                <a:spcPct val="130000"/>
              </a:lnSpc>
              <a:spcBef>
                <a:spcPct val="50000"/>
              </a:spcBef>
              <a:buFontTx/>
              <a:buChar char="•"/>
            </a:pPr>
            <a:r>
              <a:rPr lang="it-IT" sz="2400" b="1">
                <a:cs typeface="Arial" pitchFamily="34" charset="0"/>
              </a:rPr>
              <a:t>  L’assistito li gestisce in modo personale e partecipativo, non li subisce solamente da parte del personale sanitario</a:t>
            </a:r>
          </a:p>
          <a:p>
            <a:pPr>
              <a:lnSpc>
                <a:spcPct val="130000"/>
              </a:lnSpc>
              <a:spcBef>
                <a:spcPct val="50000"/>
              </a:spcBef>
              <a:buFontTx/>
              <a:buChar char="•"/>
            </a:pPr>
            <a:r>
              <a:rPr lang="it-IT" sz="2400" b="1">
                <a:cs typeface="Arial" pitchFamily="34" charset="0"/>
              </a:rPr>
              <a:t>Non costano nulla al servizio sanitario…</a:t>
            </a:r>
          </a:p>
          <a:p>
            <a:pPr>
              <a:lnSpc>
                <a:spcPct val="130000"/>
              </a:lnSpc>
              <a:spcBef>
                <a:spcPct val="50000"/>
              </a:spcBef>
              <a:buFontTx/>
              <a:buChar char="•"/>
            </a:pPr>
            <a:r>
              <a:rPr lang="it-IT" sz="2400" b="1">
                <a:cs typeface="Arial" pitchFamily="34" charset="0"/>
              </a:rPr>
              <a:t>Fanno spesso risparmiare l’assistito (vedi fumo)</a:t>
            </a:r>
            <a:endParaRPr lang="it-IT" sz="2400" b="1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3348038" y="549275"/>
            <a:ext cx="24749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sz="2800" b="1">
                <a:solidFill>
                  <a:schemeClr val="tx2"/>
                </a:solidFill>
                <a:latin typeface="Tahoma" pitchFamily="34" charset="0"/>
                <a:cs typeface="Times New Roman" pitchFamily="18" charset="0"/>
              </a:rPr>
              <a:t>A FAVORE</a:t>
            </a:r>
          </a:p>
        </p:txBody>
      </p:sp>
    </p:spTree>
    <p:extLst>
      <p:ext uri="{BB962C8B-B14F-4D97-AF65-F5344CB8AC3E}">
        <p14:creationId xmlns:p14="http://schemas.microsoft.com/office/powerpoint/2010/main" val="4284811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179388" y="476250"/>
            <a:ext cx="89646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sz="2800" b="1" dirty="0">
                <a:solidFill>
                  <a:srgbClr val="C00000"/>
                </a:solidFill>
                <a:latin typeface="Tahoma" pitchFamily="34" charset="0"/>
                <a:cs typeface="Times New Roman" pitchFamily="18" charset="0"/>
              </a:rPr>
              <a:t>A S P E T </a:t>
            </a:r>
            <a:r>
              <a:rPr lang="it-IT" sz="2800" b="1" dirty="0" err="1">
                <a:solidFill>
                  <a:srgbClr val="C00000"/>
                </a:solidFill>
                <a:latin typeface="Tahoma" pitchFamily="34" charset="0"/>
                <a:cs typeface="Times New Roman" pitchFamily="18" charset="0"/>
              </a:rPr>
              <a:t>T</a:t>
            </a:r>
            <a:r>
              <a:rPr lang="it-IT" sz="2800" b="1" dirty="0">
                <a:solidFill>
                  <a:srgbClr val="C00000"/>
                </a:solidFill>
                <a:latin typeface="Tahoma" pitchFamily="34" charset="0"/>
                <a:cs typeface="Times New Roman" pitchFamily="18" charset="0"/>
              </a:rPr>
              <a:t> I   CRITICI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1524000" y="1828800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sz="2400" b="1">
              <a:solidFill>
                <a:srgbClr val="CA6D0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250825" y="1295400"/>
            <a:ext cx="8893175" cy="4596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it-IT" sz="2400" b="1" dirty="0">
                <a:cs typeface="Arial" pitchFamily="34" charset="0"/>
              </a:rPr>
              <a:t>È difficile per le persone cambiare i propri stili di vita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it-IT" sz="2400" b="1" dirty="0">
                <a:cs typeface="Arial" pitchFamily="34" charset="0"/>
              </a:rPr>
              <a:t>Non c’è l’interesse terapeutico individuale immediato dell’assistito</a:t>
            </a:r>
          </a:p>
          <a:p>
            <a:pPr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it-IT" sz="2400" b="1" dirty="0">
                <a:cs typeface="Arial" pitchFamily="34" charset="0"/>
              </a:rPr>
              <a:t>Vi sono forti interessi che spingono per altre soluzioni:  </a:t>
            </a:r>
            <a:r>
              <a:rPr lang="it-IT" sz="2400" b="1" dirty="0" smtClean="0">
                <a:cs typeface="Arial" pitchFamily="34" charset="0"/>
              </a:rPr>
              <a:t>compagne </a:t>
            </a:r>
            <a:r>
              <a:rPr lang="it-IT" sz="2400" b="1" dirty="0">
                <a:cs typeface="Arial" pitchFamily="34" charset="0"/>
              </a:rPr>
              <a:t>farmaceutiche (informatori)</a:t>
            </a:r>
            <a:endParaRPr lang="it-IT" sz="2400" b="1" dirty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>
              <a:lnSpc>
                <a:spcPct val="130000"/>
              </a:lnSpc>
              <a:spcBef>
                <a:spcPct val="50000"/>
              </a:spcBef>
              <a:buFontTx/>
              <a:buChar char="•"/>
            </a:pPr>
            <a:r>
              <a:rPr lang="it-IT" sz="2400" b="1" dirty="0">
                <a:cs typeface="Arial" pitchFamily="34" charset="0"/>
              </a:rPr>
              <a:t>Appare come un intervento meno professionale</a:t>
            </a:r>
          </a:p>
          <a:p>
            <a:pPr>
              <a:lnSpc>
                <a:spcPct val="130000"/>
              </a:lnSpc>
              <a:spcBef>
                <a:spcPct val="50000"/>
              </a:spcBef>
              <a:buFontTx/>
              <a:buChar char="•"/>
            </a:pPr>
            <a:r>
              <a:rPr lang="it-IT" sz="2400" b="1" dirty="0">
                <a:cs typeface="Arial" pitchFamily="34" charset="0"/>
              </a:rPr>
              <a:t>Implica “perdita” di tempo </a:t>
            </a:r>
          </a:p>
          <a:p>
            <a:pPr>
              <a:lnSpc>
                <a:spcPct val="130000"/>
              </a:lnSpc>
              <a:spcBef>
                <a:spcPct val="50000"/>
              </a:spcBef>
              <a:buFontTx/>
              <a:buChar char="•"/>
            </a:pPr>
            <a:r>
              <a:rPr lang="it-IT" sz="2400" b="1" dirty="0">
                <a:solidFill>
                  <a:srgbClr val="FF3300"/>
                </a:solidFill>
                <a:cs typeface="Arial" pitchFamily="34" charset="0"/>
              </a:rPr>
              <a:t>Vi sono forti interessi che spingono affinché non vengano cambiati………</a:t>
            </a:r>
            <a:endParaRPr lang="it-IT" sz="2000" b="1" dirty="0">
              <a:solidFill>
                <a:srgbClr val="FF33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6915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0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0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ChangeArrowheads="1"/>
          </p:cNvSpPr>
          <p:nvPr/>
        </p:nvSpPr>
        <p:spPr bwMode="auto">
          <a:xfrm>
            <a:off x="1371600" y="457200"/>
            <a:ext cx="7772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sz="2800" b="1">
                <a:solidFill>
                  <a:schemeClr val="tx2"/>
                </a:solidFill>
                <a:latin typeface="Tahoma" pitchFamily="34" charset="0"/>
                <a:cs typeface="Times New Roman" pitchFamily="18" charset="0"/>
              </a:rPr>
              <a:t>A S P E T T I     N E G A T I V I </a:t>
            </a:r>
          </a:p>
        </p:txBody>
      </p:sp>
      <p:sp>
        <p:nvSpPr>
          <p:cNvPr id="165891" name="Text Box 3"/>
          <p:cNvSpPr txBox="1">
            <a:spLocks noChangeArrowheads="1"/>
          </p:cNvSpPr>
          <p:nvPr/>
        </p:nvSpPr>
        <p:spPr bwMode="auto">
          <a:xfrm>
            <a:off x="1524000" y="1828800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sz="2400" b="1">
              <a:solidFill>
                <a:srgbClr val="CA6D0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165892" name="Text Box 4"/>
          <p:cNvSpPr txBox="1">
            <a:spLocks noChangeArrowheads="1"/>
          </p:cNvSpPr>
          <p:nvPr/>
        </p:nvSpPr>
        <p:spPr bwMode="auto">
          <a:xfrm>
            <a:off x="755576" y="1447800"/>
            <a:ext cx="8388424" cy="605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it-IT" sz="2400" b="1" dirty="0">
                <a:cs typeface="Arial" pitchFamily="34" charset="0"/>
              </a:rPr>
              <a:t>Vi sono forti interessi che spingono affinché non </a:t>
            </a:r>
            <a:r>
              <a:rPr lang="it-IT" sz="2400" b="1" dirty="0" smtClean="0">
                <a:cs typeface="Arial" pitchFamily="34" charset="0"/>
              </a:rPr>
              <a:t>vengano </a:t>
            </a:r>
            <a:r>
              <a:rPr lang="it-IT" sz="2400" b="1" dirty="0">
                <a:cs typeface="Arial" pitchFamily="34" charset="0"/>
              </a:rPr>
              <a:t>cambiati:</a:t>
            </a:r>
          </a:p>
          <a:p>
            <a:pPr lvl="1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it-IT" sz="2000" b="1" dirty="0">
                <a:cs typeface="Arial" pitchFamily="34" charset="0"/>
              </a:rPr>
              <a:t>Industria del </a:t>
            </a:r>
            <a:r>
              <a:rPr lang="it-IT" sz="2000" b="1" dirty="0" smtClean="0">
                <a:cs typeface="Arial" pitchFamily="34" charset="0"/>
              </a:rPr>
              <a:t>fumo</a:t>
            </a:r>
          </a:p>
          <a:p>
            <a:pPr lvl="1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it-IT" sz="2000" b="1" dirty="0" smtClean="0">
                <a:cs typeface="Arial" pitchFamily="34" charset="0"/>
              </a:rPr>
              <a:t> </a:t>
            </a:r>
            <a:r>
              <a:rPr lang="it-IT" sz="2000" b="1" dirty="0">
                <a:cs typeface="Arial" pitchFamily="34" charset="0"/>
              </a:rPr>
              <a:t>Industria alimenti (merendine per bambini/ bibite/ alcol/ ….. Il cibo spazzatura è il più </a:t>
            </a:r>
            <a:r>
              <a:rPr lang="it-IT" sz="2000" b="1" dirty="0" smtClean="0">
                <a:cs typeface="Arial" pitchFamily="34" charset="0"/>
              </a:rPr>
              <a:t>redditizio</a:t>
            </a:r>
          </a:p>
          <a:p>
            <a:pPr lvl="1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endParaRPr lang="it-IT" sz="2000" b="1" dirty="0" smtClean="0">
              <a:cs typeface="Arial" pitchFamily="34" charset="0"/>
            </a:endParaRPr>
          </a:p>
          <a:p>
            <a:pPr lvl="1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endParaRPr lang="it-IT" sz="2000" b="1" dirty="0">
              <a:cs typeface="Arial" pitchFamily="34" charset="0"/>
            </a:endParaRPr>
          </a:p>
          <a:p>
            <a:pPr lvl="1">
              <a:lnSpc>
                <a:spcPct val="120000"/>
              </a:lnSpc>
              <a:spcBef>
                <a:spcPct val="50000"/>
              </a:spcBef>
            </a:pPr>
            <a:r>
              <a:rPr lang="it-IT" sz="2000" b="1" dirty="0" smtClean="0">
                <a:cs typeface="Arial" pitchFamily="34" charset="0"/>
              </a:rPr>
              <a:t>Ed il TEMPO</a:t>
            </a:r>
            <a:r>
              <a:rPr lang="it-IT" sz="2000" b="1" dirty="0">
                <a:cs typeface="Arial" pitchFamily="34" charset="0"/>
              </a:rPr>
              <a:t>… ma quanto ci costa???</a:t>
            </a:r>
          </a:p>
          <a:p>
            <a:pPr lvl="1">
              <a:lnSpc>
                <a:spcPct val="120000"/>
              </a:lnSpc>
              <a:spcBef>
                <a:spcPct val="50000"/>
              </a:spcBef>
            </a:pPr>
            <a:endParaRPr lang="it-IT" sz="2000" b="1" dirty="0">
              <a:cs typeface="Arial" pitchFamily="34" charset="0"/>
            </a:endParaRPr>
          </a:p>
          <a:p>
            <a:pPr lvl="1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endParaRPr lang="it-IT" sz="2000" b="1" dirty="0" smtClean="0">
              <a:cs typeface="Arial" pitchFamily="34" charset="0"/>
            </a:endParaRPr>
          </a:p>
          <a:p>
            <a:pPr lvl="1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endParaRPr lang="it-IT" sz="2000" b="1" dirty="0">
              <a:cs typeface="Arial" pitchFamily="34" charset="0"/>
            </a:endParaRPr>
          </a:p>
          <a:p>
            <a:pPr lvl="1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endParaRPr lang="it-IT" sz="2000" b="1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241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5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5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5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5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5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5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58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58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2" grpId="0" build="p" bldLvl="2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7200" i="1" dirty="0" smtClean="0">
                <a:solidFill>
                  <a:schemeClr val="accent1">
                    <a:lumMod val="50000"/>
                  </a:schemeClr>
                </a:solidFill>
              </a:rPr>
              <a:t>Aspetti organizzativi</a:t>
            </a:r>
            <a:br>
              <a:rPr lang="it-IT" sz="7200" i="1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it-IT" sz="72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it-IT" sz="4400" b="1" dirty="0" smtClean="0"/>
              <a:t>Il carico di lavoro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33120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1302</TotalTime>
  <Words>1422</Words>
  <Application>Microsoft Office PowerPoint</Application>
  <PresentationFormat>Presentazione su schermo (4:3)</PresentationFormat>
  <Paragraphs>270</Paragraphs>
  <Slides>35</Slides>
  <Notes>5</Notes>
  <HiddenSlides>2</HiddenSlides>
  <MMClips>0</MMClips>
  <ScaleCrop>false</ScaleCrop>
  <HeadingPairs>
    <vt:vector size="6" baseType="variant">
      <vt:variant>
        <vt:lpstr>Caratteri utilizzati</vt:lpstr>
      </vt:variant>
      <vt:variant>
        <vt:i4>12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35</vt:i4>
      </vt:variant>
    </vt:vector>
  </HeadingPairs>
  <TitlesOfParts>
    <vt:vector size="48" baseType="lpstr">
      <vt:lpstr>Arial</vt:lpstr>
      <vt:lpstr>Calibri</vt:lpstr>
      <vt:lpstr>Calibri Light</vt:lpstr>
      <vt:lpstr>Comic Sans MS</vt:lpstr>
      <vt:lpstr>ComicSansMS</vt:lpstr>
      <vt:lpstr>Garamond</vt:lpstr>
      <vt:lpstr>MinionPro-Regular</vt:lpstr>
      <vt:lpstr>Tahoma</vt:lpstr>
      <vt:lpstr>Times New Roman</vt:lpstr>
      <vt:lpstr>TimesNewRoman</vt:lpstr>
      <vt:lpstr>Verdana</vt:lpstr>
      <vt:lpstr>Wingdings</vt:lpstr>
      <vt:lpstr>Tema di Office</vt:lpstr>
      <vt:lpstr>Modelli organizzativi e strumenti per il Medico di Medicina Generale: il problema del tempo </vt:lpstr>
      <vt:lpstr>Non è vero che abbiamo poco tempo: la verità è che ne perdiamo molto… SENECA</vt:lpstr>
      <vt:lpstr>Presentazione standard di PowerPoint</vt:lpstr>
      <vt:lpstr>Fattori che influenzano lo stato di salute,mortalità e spesa sanitaria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Aspetti organizzativi </vt:lpstr>
      <vt:lpstr>Analisi del carico di lavoro</vt:lpstr>
      <vt:lpstr>Fumo: approccio in termini di popolazione Programmare un’azione sistematica su  tutti gli assistiti significa considerare: </vt:lpstr>
      <vt:lpstr>Presentazione standard di PowerPoint</vt:lpstr>
      <vt:lpstr>Principali difficoltà dei MMG nell’approccio ai propri assistiti fumatori</vt:lpstr>
      <vt:lpstr>Presentazione standard di PowerPoint</vt:lpstr>
      <vt:lpstr>Accessi cartella pazienti anni 1996-2013 (gennaio)</vt:lpstr>
      <vt:lpstr>Nuovi problemi inseriti 1996-2013 (gennaio)</vt:lpstr>
      <vt:lpstr>Misurazioni pa 1996-2013 (gennaio)</vt:lpstr>
      <vt:lpstr>Presentazione standard di PowerPoint</vt:lpstr>
      <vt:lpstr>Dati operativi</vt:lpstr>
      <vt:lpstr>Come lavorano i MMG bresciani?</vt:lpstr>
      <vt:lpstr>Governo clinico Asl Brescia</vt:lpstr>
      <vt:lpstr> HS: % registrazione dato fumo</vt:lpstr>
      <vt:lpstr>modelli operativi</vt:lpstr>
      <vt:lpstr>Come abbiamo iniziato?</vt:lpstr>
      <vt:lpstr>Le scelte organizzative </vt:lpstr>
      <vt:lpstr>Le scelte organizzative</vt:lpstr>
      <vt:lpstr>Le scelte organizzative</vt:lpstr>
      <vt:lpstr>Modelli organizzativi</vt:lpstr>
      <vt:lpstr>Alcune funzioni del personale di segreteria</vt:lpstr>
      <vt:lpstr>Alcune funzioni del personale infermieristico</vt:lpstr>
      <vt:lpstr>CONCLUSIONI</vt:lpstr>
      <vt:lpstr>Presentazione standard di PowerPoint</vt:lpstr>
      <vt:lpstr>Istruzioni per l’uso?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Modelli organizzativi e strumenti per il Medico di Medicina Generale: il problema del tempo</dc:title>
  <dc:creator>Gianluca</dc:creator>
  <cp:lastModifiedBy>Gianluca Bettini</cp:lastModifiedBy>
  <cp:revision>36</cp:revision>
  <dcterms:created xsi:type="dcterms:W3CDTF">2013-05-26T13:33:24Z</dcterms:created>
  <dcterms:modified xsi:type="dcterms:W3CDTF">2013-05-30T17:04:17Z</dcterms:modified>
</cp:coreProperties>
</file>