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C6917-282E-4D98-94CB-CEF526484C33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7717-DC4A-48E8-B420-8F825BEB5E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40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it-IT" smtClean="0"/>
              <a:t>Rispetto alle AASLD Practice Guidelines 2010 (1), l’algoritmo proposto:</a:t>
            </a:r>
          </a:p>
          <a:p>
            <a:pPr>
              <a:spcBef>
                <a:spcPct val="0"/>
              </a:spcBef>
            </a:pPr>
            <a:r>
              <a:rPr lang="it-IT" smtClean="0"/>
              <a:t>1) contempla anche la CEUS fra le tecniche di diagnosi per immagini utilizzabili ai fini diagnostici</a:t>
            </a:r>
          </a:p>
          <a:p>
            <a:pPr>
              <a:spcBef>
                <a:spcPct val="0"/>
              </a:spcBef>
            </a:pPr>
            <a:r>
              <a:rPr lang="it-IT" smtClean="0"/>
              <a:t>2) predilige la sorveglianza trimestrale (invece che lasciare spazio a un programma semestrale o</a:t>
            </a:r>
          </a:p>
          <a:p>
            <a:pPr>
              <a:spcBef>
                <a:spcPct val="0"/>
              </a:spcBef>
            </a:pPr>
            <a:r>
              <a:rPr lang="it-IT" smtClean="0"/>
              <a:t>trimestrale, a scelta del clinico) per i primi 12 mesi, nel caso di nodulo &lt; 1cm o nodulo atipico.</a:t>
            </a:r>
          </a:p>
        </p:txBody>
      </p:sp>
      <p:sp>
        <p:nvSpPr>
          <p:cNvPr id="106500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D33C908-D6A6-49C4-A09E-2E33DE2DB564}" type="slidenum">
              <a:rPr lang="it-IT" sz="1200" b="0"/>
              <a:pPr algn="r"/>
              <a:t>1</a:t>
            </a:fld>
            <a:endParaRPr lang="it-IT" sz="1200" b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B0FC0AE-463F-4B07-B352-259560EE0CE1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26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E2CAB99-BC1F-40B6-A0F7-60EE66F4AEA9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26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26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343400"/>
            <a:ext cx="5032375" cy="4325938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8614B4-AAFE-45B0-9DB2-E01F2BA98801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46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BC23B94-7533-4FED-B063-8628E2C664C0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46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46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343400"/>
            <a:ext cx="5032375" cy="4325938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270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649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2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14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924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11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641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075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64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705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9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EAFC8-0C4B-4AA4-B931-D6C8030265AD}" type="datetimeFigureOut">
              <a:rPr lang="it-IT" smtClean="0"/>
              <a:t>22/10/2013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E733-378E-4D12-86E3-C809F1C9FE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461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aisf.org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http://www.webaisf.org/media/16110/raccomandazioni-aisf-per-hcc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www.easl.eu/assets/application/files/d38c7689f123edf_file.pdf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CasellaDiTesto 1"/>
          <p:cNvSpPr txBox="1">
            <a:spLocks noChangeArrowheads="1"/>
          </p:cNvSpPr>
          <p:nvPr/>
        </p:nvSpPr>
        <p:spPr bwMode="auto">
          <a:xfrm>
            <a:off x="0" y="6453188"/>
            <a:ext cx="8147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900"/>
              <a:t>Raccomandazioni AISF per la gestione integrata del paziente con Epatocarcinoma; published on </a:t>
            </a:r>
            <a:r>
              <a:rPr lang="it-IT" sz="900">
                <a:hlinkClick r:id="rId3"/>
              </a:rPr>
              <a:t>www.webaisf.org</a:t>
            </a:r>
            <a:endParaRPr lang="it-IT" sz="900"/>
          </a:p>
          <a:p>
            <a:r>
              <a:rPr lang="it-IT" sz="900"/>
              <a:t>Available on: </a:t>
            </a:r>
            <a:r>
              <a:rPr lang="it-IT" sz="900" u="sng">
                <a:hlinkClick r:id="rId4"/>
              </a:rPr>
              <a:t>http://www.webaisf.org/media/16110/raccomandazioni-aisf-per-hcc.pdf</a:t>
            </a:r>
            <a:endParaRPr lang="it-IT" sz="900"/>
          </a:p>
          <a:p>
            <a:endParaRPr lang="it-IT" sz="900"/>
          </a:p>
          <a:p>
            <a:endParaRPr lang="it-IT" sz="900"/>
          </a:p>
        </p:txBody>
      </p:sp>
      <p:pic>
        <p:nvPicPr>
          <p:cNvPr id="105475" name="Picture 5" descr="AISF_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42238" y="741363"/>
            <a:ext cx="1258887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tangolo arrotondato 8"/>
          <p:cNvSpPr/>
          <p:nvPr/>
        </p:nvSpPr>
        <p:spPr>
          <a:xfrm>
            <a:off x="5865813" y="2840038"/>
            <a:ext cx="1946275" cy="460375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 err="1"/>
              <a:t>Typical</a:t>
            </a:r>
            <a:r>
              <a:rPr lang="it-IT" sz="1200" dirty="0"/>
              <a:t> </a:t>
            </a:r>
            <a:r>
              <a:rPr lang="it-IT" sz="1200" dirty="0" err="1"/>
              <a:t>feature</a:t>
            </a:r>
            <a:endParaRPr lang="it-IT" sz="1200" dirty="0"/>
          </a:p>
          <a:p>
            <a:pPr algn="ctr">
              <a:defRPr/>
            </a:pPr>
            <a:r>
              <a:rPr lang="it-IT" sz="1200" dirty="0"/>
              <a:t> (wash in/wash out)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1979613" y="1196975"/>
            <a:ext cx="5329237" cy="295275"/>
          </a:xfrm>
          <a:prstGeom prst="roundRect">
            <a:avLst/>
          </a:prstGeom>
          <a:solidFill>
            <a:schemeClr val="tx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i="1"/>
              <a:t>New nodule</a:t>
            </a:r>
            <a:endParaRPr lang="it-IT" sz="1400" dirty="0"/>
          </a:p>
        </p:txBody>
      </p:sp>
      <p:cxnSp>
        <p:nvCxnSpPr>
          <p:cNvPr id="12" name="Connettore 2 11"/>
          <p:cNvCxnSpPr>
            <a:stCxn id="14" idx="2"/>
            <a:endCxn id="19" idx="0"/>
          </p:cNvCxnSpPr>
          <p:nvPr/>
        </p:nvCxnSpPr>
        <p:spPr>
          <a:xfrm rot="5400000" flipH="1">
            <a:off x="6007101" y="3917950"/>
            <a:ext cx="17462" cy="396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arrotondato 13"/>
          <p:cNvSpPr/>
          <p:nvPr/>
        </p:nvSpPr>
        <p:spPr>
          <a:xfrm>
            <a:off x="5284788" y="3627438"/>
            <a:ext cx="1500187" cy="319087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6881813" y="3627438"/>
            <a:ext cx="1435100" cy="31908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Sì</a:t>
            </a:r>
          </a:p>
        </p:txBody>
      </p:sp>
      <p:cxnSp>
        <p:nvCxnSpPr>
          <p:cNvPr id="16" name="Connettore 4 15"/>
          <p:cNvCxnSpPr>
            <a:stCxn id="9" idx="2"/>
            <a:endCxn id="14" idx="0"/>
          </p:cNvCxnSpPr>
          <p:nvPr/>
        </p:nvCxnSpPr>
        <p:spPr>
          <a:xfrm rot="5400000">
            <a:off x="6273800" y="3062288"/>
            <a:ext cx="327025" cy="803275"/>
          </a:xfrm>
          <a:prstGeom prst="bentConnector3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>
            <a:stCxn id="9" idx="2"/>
          </p:cNvCxnSpPr>
          <p:nvPr/>
        </p:nvCxnSpPr>
        <p:spPr>
          <a:xfrm rot="16200000" flipH="1">
            <a:off x="7035801" y="3103562"/>
            <a:ext cx="366712" cy="76041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arrotondato 18"/>
          <p:cNvSpPr/>
          <p:nvPr/>
        </p:nvSpPr>
        <p:spPr>
          <a:xfrm>
            <a:off x="4991100" y="3929063"/>
            <a:ext cx="2009775" cy="561975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i="1" dirty="0" err="1"/>
              <a:t>Other</a:t>
            </a:r>
            <a:r>
              <a:rPr lang="it-IT" sz="1200" i="1" dirty="0"/>
              <a:t> </a:t>
            </a:r>
            <a:r>
              <a:rPr lang="it-IT" sz="1200" i="1" dirty="0" err="1"/>
              <a:t>contrast</a:t>
            </a:r>
            <a:r>
              <a:rPr lang="it-IT" sz="1200" i="1" dirty="0"/>
              <a:t> </a:t>
            </a:r>
            <a:r>
              <a:rPr lang="it-IT" sz="1200" i="1" dirty="0" err="1"/>
              <a:t>enhanced</a:t>
            </a:r>
            <a:r>
              <a:rPr lang="it-IT" sz="1200" i="1" dirty="0"/>
              <a:t> </a:t>
            </a:r>
            <a:r>
              <a:rPr lang="it-IT" sz="1200" i="1" dirty="0" err="1"/>
              <a:t>technique</a:t>
            </a:r>
            <a:endParaRPr lang="it-IT" sz="1200" i="1" dirty="0"/>
          </a:p>
        </p:txBody>
      </p:sp>
      <p:sp>
        <p:nvSpPr>
          <p:cNvPr id="54" name="Rettangolo arrotondato 53"/>
          <p:cNvSpPr/>
          <p:nvPr/>
        </p:nvSpPr>
        <p:spPr>
          <a:xfrm>
            <a:off x="4545013" y="4802188"/>
            <a:ext cx="1466850" cy="373062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 err="1"/>
              <a:t>Atypical</a:t>
            </a:r>
            <a:r>
              <a:rPr lang="it-IT" sz="1200" dirty="0"/>
              <a:t> </a:t>
            </a:r>
            <a:r>
              <a:rPr lang="it-IT" sz="1200" dirty="0" err="1"/>
              <a:t>feature</a:t>
            </a:r>
            <a:endParaRPr lang="it-IT" sz="1200" dirty="0"/>
          </a:p>
        </p:txBody>
      </p:sp>
      <p:cxnSp>
        <p:nvCxnSpPr>
          <p:cNvPr id="56" name="Connettore 4 55"/>
          <p:cNvCxnSpPr>
            <a:stCxn id="19" idx="2"/>
            <a:endCxn id="54" idx="0"/>
          </p:cNvCxnSpPr>
          <p:nvPr/>
        </p:nvCxnSpPr>
        <p:spPr>
          <a:xfrm rot="5400000">
            <a:off x="5481638" y="4287838"/>
            <a:ext cx="311150" cy="71755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ttangolo arrotondato 61"/>
          <p:cNvSpPr/>
          <p:nvPr/>
        </p:nvSpPr>
        <p:spPr>
          <a:xfrm>
            <a:off x="6084888" y="4802188"/>
            <a:ext cx="1387475" cy="373062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 err="1"/>
              <a:t>Typical</a:t>
            </a:r>
            <a:r>
              <a:rPr lang="it-IT" sz="1200" dirty="0"/>
              <a:t> </a:t>
            </a:r>
            <a:r>
              <a:rPr lang="it-IT" sz="1200" dirty="0" err="1"/>
              <a:t>feature</a:t>
            </a:r>
            <a:endParaRPr lang="it-IT" sz="1200" dirty="0"/>
          </a:p>
        </p:txBody>
      </p:sp>
      <p:cxnSp>
        <p:nvCxnSpPr>
          <p:cNvPr id="63" name="Connettore 4 62"/>
          <p:cNvCxnSpPr>
            <a:stCxn id="19" idx="2"/>
            <a:endCxn id="62" idx="0"/>
          </p:cNvCxnSpPr>
          <p:nvPr/>
        </p:nvCxnSpPr>
        <p:spPr>
          <a:xfrm rot="16200000" flipH="1">
            <a:off x="6231732" y="4255294"/>
            <a:ext cx="311150" cy="782637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ttangolo arrotondato 75"/>
          <p:cNvSpPr/>
          <p:nvPr/>
        </p:nvSpPr>
        <p:spPr>
          <a:xfrm>
            <a:off x="4594225" y="5316538"/>
            <a:ext cx="1368425" cy="274637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i="1" dirty="0" err="1"/>
              <a:t>Biopsy</a:t>
            </a:r>
            <a:endParaRPr lang="en-US" sz="1200" i="1" dirty="0"/>
          </a:p>
        </p:txBody>
      </p:sp>
      <p:sp>
        <p:nvSpPr>
          <p:cNvPr id="79" name="Rettangolo arrotondato 78"/>
          <p:cNvSpPr/>
          <p:nvPr/>
        </p:nvSpPr>
        <p:spPr>
          <a:xfrm>
            <a:off x="1665288" y="2757488"/>
            <a:ext cx="1685925" cy="312737"/>
          </a:xfrm>
          <a:prstGeom prst="roundRect">
            <a:avLst/>
          </a:prstGeom>
          <a:solidFill>
            <a:srgbClr val="C1E0FF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i="1" dirty="0" err="1"/>
              <a:t>Growing</a:t>
            </a:r>
            <a:r>
              <a:rPr lang="it-IT" sz="1200" dirty="0"/>
              <a:t> Ø</a:t>
            </a:r>
          </a:p>
        </p:txBody>
      </p:sp>
      <p:cxnSp>
        <p:nvCxnSpPr>
          <p:cNvPr id="80" name="Connettore 2 79"/>
          <p:cNvCxnSpPr>
            <a:stCxn id="82" idx="2"/>
            <a:endCxn id="139" idx="0"/>
          </p:cNvCxnSpPr>
          <p:nvPr/>
        </p:nvCxnSpPr>
        <p:spPr>
          <a:xfrm flipH="1">
            <a:off x="1778000" y="3679825"/>
            <a:ext cx="1588" cy="1412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2 80"/>
          <p:cNvCxnSpPr>
            <a:stCxn id="86" idx="2"/>
            <a:endCxn id="79" idx="0"/>
          </p:cNvCxnSpPr>
          <p:nvPr/>
        </p:nvCxnSpPr>
        <p:spPr>
          <a:xfrm>
            <a:off x="2508250" y="2533650"/>
            <a:ext cx="0" cy="2238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ttangolo arrotondato 81"/>
          <p:cNvSpPr/>
          <p:nvPr/>
        </p:nvSpPr>
        <p:spPr>
          <a:xfrm>
            <a:off x="1028700" y="3360738"/>
            <a:ext cx="1500188" cy="319087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83" name="Rettangolo arrotondato 82"/>
          <p:cNvSpPr/>
          <p:nvPr/>
        </p:nvSpPr>
        <p:spPr>
          <a:xfrm>
            <a:off x="3035300" y="3360738"/>
            <a:ext cx="508000" cy="319087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Sì</a:t>
            </a:r>
          </a:p>
        </p:txBody>
      </p:sp>
      <p:cxnSp>
        <p:nvCxnSpPr>
          <p:cNvPr id="84" name="Connettore 4 83"/>
          <p:cNvCxnSpPr>
            <a:stCxn id="79" idx="2"/>
            <a:endCxn id="82" idx="0"/>
          </p:cNvCxnSpPr>
          <p:nvPr/>
        </p:nvCxnSpPr>
        <p:spPr>
          <a:xfrm rot="5400000">
            <a:off x="1998662" y="2851151"/>
            <a:ext cx="290513" cy="728662"/>
          </a:xfrm>
          <a:prstGeom prst="bentConnector3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4 84"/>
          <p:cNvCxnSpPr>
            <a:stCxn id="79" idx="2"/>
            <a:endCxn id="83" idx="0"/>
          </p:cNvCxnSpPr>
          <p:nvPr/>
        </p:nvCxnSpPr>
        <p:spPr>
          <a:xfrm rot="16200000" flipH="1">
            <a:off x="2753518" y="2824957"/>
            <a:ext cx="290513" cy="78105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ttangolo arrotondato 85"/>
          <p:cNvSpPr/>
          <p:nvPr/>
        </p:nvSpPr>
        <p:spPr>
          <a:xfrm>
            <a:off x="1547813" y="2244725"/>
            <a:ext cx="1920875" cy="288925"/>
          </a:xfrm>
          <a:prstGeom prst="roundRect">
            <a:avLst/>
          </a:prstGeom>
          <a:solidFill>
            <a:srgbClr val="C1E0FF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US/3 </a:t>
            </a:r>
            <a:r>
              <a:rPr lang="it-IT" sz="1200" dirty="0" err="1"/>
              <a:t>months</a:t>
            </a:r>
            <a:endParaRPr lang="it-IT" sz="1200" dirty="0"/>
          </a:p>
        </p:txBody>
      </p:sp>
      <p:sp>
        <p:nvSpPr>
          <p:cNvPr id="87" name="Rettangolo arrotondato 86"/>
          <p:cNvSpPr/>
          <p:nvPr/>
        </p:nvSpPr>
        <p:spPr>
          <a:xfrm>
            <a:off x="1547813" y="1704975"/>
            <a:ext cx="1920875" cy="292100"/>
          </a:xfrm>
          <a:prstGeom prst="roundRect">
            <a:avLst/>
          </a:prstGeom>
          <a:solidFill>
            <a:srgbClr val="C1E0FF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Ø &lt; 1cm</a:t>
            </a:r>
          </a:p>
        </p:txBody>
      </p:sp>
      <p:cxnSp>
        <p:nvCxnSpPr>
          <p:cNvPr id="88" name="Connettore 2 87"/>
          <p:cNvCxnSpPr/>
          <p:nvPr/>
        </p:nvCxnSpPr>
        <p:spPr>
          <a:xfrm>
            <a:off x="2508250" y="2046288"/>
            <a:ext cx="0" cy="1984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2 90"/>
          <p:cNvCxnSpPr>
            <a:stCxn id="92" idx="2"/>
            <a:endCxn id="9" idx="0"/>
          </p:cNvCxnSpPr>
          <p:nvPr/>
        </p:nvCxnSpPr>
        <p:spPr>
          <a:xfrm>
            <a:off x="6838950" y="2584450"/>
            <a:ext cx="0" cy="255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ttangolo arrotondato 91"/>
          <p:cNvSpPr/>
          <p:nvPr/>
        </p:nvSpPr>
        <p:spPr>
          <a:xfrm>
            <a:off x="5976938" y="2290763"/>
            <a:ext cx="1725612" cy="293687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RM/TC/CEUS</a:t>
            </a:r>
          </a:p>
        </p:txBody>
      </p:sp>
      <p:sp>
        <p:nvSpPr>
          <p:cNvPr id="93" name="Rettangolo arrotondato 92"/>
          <p:cNvSpPr/>
          <p:nvPr/>
        </p:nvSpPr>
        <p:spPr>
          <a:xfrm>
            <a:off x="5976938" y="1751013"/>
            <a:ext cx="1725612" cy="295275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Ø ≥ 1cm</a:t>
            </a:r>
          </a:p>
        </p:txBody>
      </p:sp>
      <p:cxnSp>
        <p:nvCxnSpPr>
          <p:cNvPr id="94" name="Connettore 2 93"/>
          <p:cNvCxnSpPr>
            <a:stCxn id="93" idx="2"/>
            <a:endCxn id="92" idx="0"/>
          </p:cNvCxnSpPr>
          <p:nvPr/>
        </p:nvCxnSpPr>
        <p:spPr>
          <a:xfrm>
            <a:off x="6838950" y="2046288"/>
            <a:ext cx="0" cy="2444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ttore 2 100"/>
          <p:cNvCxnSpPr>
            <a:stCxn id="83" idx="3"/>
            <a:endCxn id="93" idx="1"/>
          </p:cNvCxnSpPr>
          <p:nvPr/>
        </p:nvCxnSpPr>
        <p:spPr>
          <a:xfrm flipV="1">
            <a:off x="3543300" y="1898650"/>
            <a:ext cx="2433638" cy="16224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ttangolo arrotondato 136"/>
          <p:cNvSpPr/>
          <p:nvPr/>
        </p:nvSpPr>
        <p:spPr>
          <a:xfrm>
            <a:off x="1085850" y="4457700"/>
            <a:ext cx="1384300" cy="285750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i="1" dirty="0" err="1"/>
              <a:t>Growing</a:t>
            </a:r>
            <a:r>
              <a:rPr lang="it-IT" sz="1200" dirty="0"/>
              <a:t> Ø</a:t>
            </a:r>
          </a:p>
        </p:txBody>
      </p:sp>
      <p:cxnSp>
        <p:nvCxnSpPr>
          <p:cNvPr id="138" name="Connettore 2 137"/>
          <p:cNvCxnSpPr>
            <a:stCxn id="139" idx="2"/>
            <a:endCxn id="137" idx="0"/>
          </p:cNvCxnSpPr>
          <p:nvPr/>
        </p:nvCxnSpPr>
        <p:spPr>
          <a:xfrm>
            <a:off x="1778000" y="4270375"/>
            <a:ext cx="0" cy="1873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ttangolo arrotondato 138"/>
          <p:cNvSpPr/>
          <p:nvPr/>
        </p:nvSpPr>
        <p:spPr>
          <a:xfrm>
            <a:off x="963613" y="3821113"/>
            <a:ext cx="1628775" cy="449262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US/3 </a:t>
            </a:r>
            <a:r>
              <a:rPr lang="it-IT" sz="1200" dirty="0" err="1"/>
              <a:t>months</a:t>
            </a:r>
            <a:endParaRPr lang="it-IT" sz="1200" dirty="0"/>
          </a:p>
          <a:p>
            <a:pPr algn="ctr">
              <a:defRPr/>
            </a:pPr>
            <a:r>
              <a:rPr lang="it-IT" sz="1200" dirty="0"/>
              <a:t>(for 12 </a:t>
            </a:r>
            <a:r>
              <a:rPr lang="it-IT" sz="1200" dirty="0" err="1"/>
              <a:t>months</a:t>
            </a:r>
            <a:r>
              <a:rPr lang="it-IT" sz="1200" dirty="0"/>
              <a:t>)</a:t>
            </a:r>
          </a:p>
        </p:txBody>
      </p:sp>
      <p:sp>
        <p:nvSpPr>
          <p:cNvPr id="143" name="Rettangolo arrotondato 142"/>
          <p:cNvSpPr/>
          <p:nvPr/>
        </p:nvSpPr>
        <p:spPr>
          <a:xfrm>
            <a:off x="1028700" y="4945063"/>
            <a:ext cx="1500188" cy="239712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44" name="Connettore 2 143"/>
          <p:cNvCxnSpPr>
            <a:stCxn id="137" idx="2"/>
            <a:endCxn id="143" idx="0"/>
          </p:cNvCxnSpPr>
          <p:nvPr/>
        </p:nvCxnSpPr>
        <p:spPr>
          <a:xfrm>
            <a:off x="1778000" y="4743450"/>
            <a:ext cx="1588" cy="201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ttangolo arrotondato 157"/>
          <p:cNvSpPr/>
          <p:nvPr/>
        </p:nvSpPr>
        <p:spPr>
          <a:xfrm>
            <a:off x="900113" y="5362575"/>
            <a:ext cx="1757362" cy="303213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/>
              <a:t>US/6 </a:t>
            </a:r>
            <a:r>
              <a:rPr lang="it-IT" sz="1200" dirty="0" err="1"/>
              <a:t>months</a:t>
            </a:r>
            <a:endParaRPr lang="it-IT" sz="1200" dirty="0"/>
          </a:p>
        </p:txBody>
      </p:sp>
      <p:cxnSp>
        <p:nvCxnSpPr>
          <p:cNvPr id="159" name="Connettore 2 158"/>
          <p:cNvCxnSpPr>
            <a:stCxn id="143" idx="2"/>
            <a:endCxn id="158" idx="0"/>
          </p:cNvCxnSpPr>
          <p:nvPr/>
        </p:nvCxnSpPr>
        <p:spPr>
          <a:xfrm>
            <a:off x="1779588" y="5184775"/>
            <a:ext cx="0" cy="177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ttangolo arrotondato 163"/>
          <p:cNvSpPr/>
          <p:nvPr/>
        </p:nvSpPr>
        <p:spPr>
          <a:xfrm>
            <a:off x="3132138" y="4441825"/>
            <a:ext cx="431800" cy="319088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400" dirty="0">
                <a:solidFill>
                  <a:schemeClr val="tx1"/>
                </a:solidFill>
              </a:rPr>
              <a:t>Sì</a:t>
            </a:r>
          </a:p>
        </p:txBody>
      </p:sp>
      <p:cxnSp>
        <p:nvCxnSpPr>
          <p:cNvPr id="165" name="Connettore 2 164"/>
          <p:cNvCxnSpPr>
            <a:stCxn id="164" idx="3"/>
            <a:endCxn id="93" idx="1"/>
          </p:cNvCxnSpPr>
          <p:nvPr/>
        </p:nvCxnSpPr>
        <p:spPr>
          <a:xfrm flipV="1">
            <a:off x="3563938" y="1898650"/>
            <a:ext cx="2413000" cy="2703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ttore 2 171"/>
          <p:cNvCxnSpPr>
            <a:stCxn id="137" idx="3"/>
            <a:endCxn id="164" idx="1"/>
          </p:cNvCxnSpPr>
          <p:nvPr/>
        </p:nvCxnSpPr>
        <p:spPr>
          <a:xfrm>
            <a:off x="2470150" y="4600575"/>
            <a:ext cx="6619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2 213"/>
          <p:cNvCxnSpPr>
            <a:stCxn id="54" idx="2"/>
            <a:endCxn id="76" idx="0"/>
          </p:cNvCxnSpPr>
          <p:nvPr/>
        </p:nvCxnSpPr>
        <p:spPr>
          <a:xfrm>
            <a:off x="5278438" y="5175250"/>
            <a:ext cx="0" cy="1412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Rettangolo arrotondato 220"/>
          <p:cNvSpPr/>
          <p:nvPr/>
        </p:nvSpPr>
        <p:spPr>
          <a:xfrm>
            <a:off x="4030663" y="5776913"/>
            <a:ext cx="1477962" cy="28575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>
              <a:defRPr/>
            </a:pPr>
            <a:r>
              <a:rPr lang="it-IT" sz="1200" dirty="0" err="1">
                <a:solidFill>
                  <a:schemeClr val="tx1"/>
                </a:solidFill>
              </a:rPr>
              <a:t>Other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diagnosis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22" name="Rettangolo arrotondato 221"/>
          <p:cNvSpPr/>
          <p:nvPr/>
        </p:nvSpPr>
        <p:spPr>
          <a:xfrm>
            <a:off x="900113" y="6200775"/>
            <a:ext cx="6911975" cy="230188"/>
          </a:xfrm>
          <a:prstGeom prst="roundRect">
            <a:avLst/>
          </a:prstGeom>
          <a:solidFill>
            <a:schemeClr val="tx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dirty="0"/>
              <a:t>HCC</a:t>
            </a:r>
          </a:p>
        </p:txBody>
      </p:sp>
      <p:cxnSp>
        <p:nvCxnSpPr>
          <p:cNvPr id="233" name="Connettore 2 232"/>
          <p:cNvCxnSpPr/>
          <p:nvPr/>
        </p:nvCxnSpPr>
        <p:spPr>
          <a:xfrm>
            <a:off x="7599363" y="3951288"/>
            <a:ext cx="26987" cy="22494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nettore 2 246"/>
          <p:cNvCxnSpPr>
            <a:stCxn id="62" idx="2"/>
          </p:cNvCxnSpPr>
          <p:nvPr/>
        </p:nvCxnSpPr>
        <p:spPr>
          <a:xfrm flipH="1">
            <a:off x="6772275" y="5175250"/>
            <a:ext cx="6350" cy="10017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ttore 2 249"/>
          <p:cNvCxnSpPr/>
          <p:nvPr/>
        </p:nvCxnSpPr>
        <p:spPr>
          <a:xfrm>
            <a:off x="5003800" y="5591175"/>
            <a:ext cx="0" cy="1841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ttore 2 252"/>
          <p:cNvCxnSpPr>
            <a:stCxn id="76" idx="1"/>
          </p:cNvCxnSpPr>
          <p:nvPr/>
        </p:nvCxnSpPr>
        <p:spPr>
          <a:xfrm flipH="1">
            <a:off x="3468688" y="5453063"/>
            <a:ext cx="1125537" cy="2301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ttangolo arrotondato 258"/>
          <p:cNvSpPr/>
          <p:nvPr/>
        </p:nvSpPr>
        <p:spPr>
          <a:xfrm>
            <a:off x="1979613" y="5781675"/>
            <a:ext cx="1866900" cy="276225"/>
          </a:xfrm>
          <a:prstGeom prst="roundRect">
            <a:avLst/>
          </a:prstGeom>
          <a:solidFill>
            <a:srgbClr val="CFF2B8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dirty="0" err="1"/>
              <a:t>Not</a:t>
            </a:r>
            <a:r>
              <a:rPr lang="it-IT" sz="1200" dirty="0"/>
              <a:t> </a:t>
            </a:r>
            <a:r>
              <a:rPr lang="it-IT" sz="1200" dirty="0" err="1"/>
              <a:t>diagnostic</a:t>
            </a:r>
            <a:endParaRPr lang="it-IT" sz="1200" dirty="0"/>
          </a:p>
        </p:txBody>
      </p:sp>
      <p:cxnSp>
        <p:nvCxnSpPr>
          <p:cNvPr id="265" name="Connettore 4 264"/>
          <p:cNvCxnSpPr>
            <a:stCxn id="259" idx="1"/>
            <a:endCxn id="139" idx="1"/>
          </p:cNvCxnSpPr>
          <p:nvPr/>
        </p:nvCxnSpPr>
        <p:spPr>
          <a:xfrm rot="10800000">
            <a:off x="963613" y="4044950"/>
            <a:ext cx="1016000" cy="1874838"/>
          </a:xfrm>
          <a:prstGeom prst="bentConnector3">
            <a:avLst>
              <a:gd name="adj1" fmla="val 122514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ttore 2 273"/>
          <p:cNvCxnSpPr/>
          <p:nvPr/>
        </p:nvCxnSpPr>
        <p:spPr>
          <a:xfrm>
            <a:off x="2508250" y="1508125"/>
            <a:ext cx="0" cy="1968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ttore 2 274"/>
          <p:cNvCxnSpPr/>
          <p:nvPr/>
        </p:nvCxnSpPr>
        <p:spPr>
          <a:xfrm>
            <a:off x="6838950" y="1508125"/>
            <a:ext cx="0" cy="2428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25" name="Rectangle 7"/>
          <p:cNvSpPr txBox="1">
            <a:spLocks noChangeArrowheads="1"/>
          </p:cNvSpPr>
          <p:nvPr/>
        </p:nvSpPr>
        <p:spPr bwMode="auto">
          <a:xfrm>
            <a:off x="935038" y="-142875"/>
            <a:ext cx="69135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rgbClr val="4E959C"/>
                </a:solidFill>
              </a:rPr>
              <a:t>Diagnostic algorithm </a:t>
            </a:r>
            <a:endParaRPr lang="it-IT" sz="2800">
              <a:solidFill>
                <a:srgbClr val="4E959C"/>
              </a:solidFill>
            </a:endParaRPr>
          </a:p>
        </p:txBody>
      </p:sp>
      <p:sp>
        <p:nvSpPr>
          <p:cNvPr id="105526" name="CasellaDiTesto 1"/>
          <p:cNvSpPr txBox="1">
            <a:spLocks noChangeArrowheads="1"/>
          </p:cNvSpPr>
          <p:nvPr/>
        </p:nvSpPr>
        <p:spPr bwMode="auto">
          <a:xfrm>
            <a:off x="7472363" y="6453188"/>
            <a:ext cx="12969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200"/>
              <a:t>US, Ultrasound</a:t>
            </a:r>
          </a:p>
        </p:txBody>
      </p:sp>
      <p:cxnSp>
        <p:nvCxnSpPr>
          <p:cNvPr id="57" name="Connettore 2 56"/>
          <p:cNvCxnSpPr/>
          <p:nvPr/>
        </p:nvCxnSpPr>
        <p:spPr>
          <a:xfrm>
            <a:off x="5795963" y="5591175"/>
            <a:ext cx="0" cy="6048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528" name="Picture 2" descr="E:\lineo team 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29625" y="0"/>
            <a:ext cx="714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529" name="Picture 3" descr="E:\LOGO Spedali Civili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412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5397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5"/>
          <p:cNvSpPr>
            <a:spLocks noChangeArrowheads="1"/>
          </p:cNvSpPr>
          <p:nvPr/>
        </p:nvSpPr>
        <p:spPr bwMode="auto">
          <a:xfrm>
            <a:off x="-312738" y="1928813"/>
            <a:ext cx="9715501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GB" sz="2400"/>
              <a:t>    </a:t>
            </a:r>
            <a:r>
              <a:rPr lang="en-GB" sz="2800"/>
              <a:t>Hypovascular HCC represent about 17% of malignant nodules between 1-2 cm                                              </a:t>
            </a:r>
            <a:r>
              <a:rPr lang="en-GB" sz="2800">
                <a:solidFill>
                  <a:srgbClr val="FF0000"/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40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40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40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1200"/>
          </a:p>
          <a:p>
            <a:pPr marL="342900" indent="-342900">
              <a:spcBef>
                <a:spcPct val="20000"/>
              </a:spcBef>
            </a:pPr>
            <a:r>
              <a:rPr lang="en-GB" sz="2400"/>
              <a:t>    </a:t>
            </a:r>
            <a:r>
              <a:rPr lang="en-GB" sz="2800"/>
              <a:t>Hypovascular HCC are described in nodules &gt; 2cm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13107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071538" y="928670"/>
            <a:ext cx="3841310" cy="632986"/>
          </a:xfrm>
          <a:solidFill>
            <a:srgbClr val="F9AB39"/>
          </a:solidFill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1" hangingPunct="1">
              <a:defRPr/>
            </a:pPr>
            <a:r>
              <a:rPr lang="en-GB" sz="3200" b="1" dirty="0" err="1" smtClean="0">
                <a:ln w="50800"/>
                <a:solidFill>
                  <a:schemeClr val="tx1"/>
                </a:solidFill>
              </a:rPr>
              <a:t>Nodulo</a:t>
            </a:r>
            <a:r>
              <a:rPr lang="en-GB" sz="3200" b="1" dirty="0" smtClean="0">
                <a:ln w="50800"/>
                <a:solidFill>
                  <a:schemeClr val="tx1"/>
                </a:solidFill>
              </a:rPr>
              <a:t>  in </a:t>
            </a:r>
            <a:r>
              <a:rPr lang="en-GB" sz="3200" b="1" dirty="0" err="1" smtClean="0">
                <a:ln w="50800"/>
                <a:solidFill>
                  <a:schemeClr val="tx1"/>
                </a:solidFill>
              </a:rPr>
              <a:t>Cirrosi</a:t>
            </a:r>
            <a:r>
              <a:rPr lang="en-GB" sz="3200" b="1" dirty="0" smtClean="0">
                <a:ln w="50800"/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7524" name="Rettangolo 6"/>
          <p:cNvSpPr>
            <a:spLocks noChangeArrowheads="1"/>
          </p:cNvSpPr>
          <p:nvPr/>
        </p:nvSpPr>
        <p:spPr bwMode="auto">
          <a:xfrm>
            <a:off x="3111500" y="5575300"/>
            <a:ext cx="6000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i="1"/>
              <a:t>Bolondi L  et  al.  Characterization of small nodules in liver cirrhosis by assessment of vascularity. The problem of  hypovascular HCC.  </a:t>
            </a:r>
          </a:p>
          <a:p>
            <a:r>
              <a:rPr lang="en-GB" i="1"/>
              <a:t>                                     Hepatology 2005;42 (1): 27-34</a:t>
            </a:r>
            <a:endParaRPr lang="it-IT" i="1"/>
          </a:p>
        </p:txBody>
      </p:sp>
      <p:sp>
        <p:nvSpPr>
          <p:cNvPr id="131078" name="Rectangle 2"/>
          <p:cNvSpPr>
            <a:spLocks noChangeArrowheads="1"/>
          </p:cNvSpPr>
          <p:nvPr/>
        </p:nvSpPr>
        <p:spPr bwMode="auto">
          <a:xfrm>
            <a:off x="1500166" y="-214338"/>
            <a:ext cx="86042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defRPr/>
            </a:pPr>
            <a:r>
              <a:rPr lang="it-IT" sz="2800" dirty="0">
                <a:ln w="50800"/>
                <a:solidFill>
                  <a:srgbClr val="4E959C"/>
                </a:solidFill>
                <a:latin typeface="Arial" pitchFamily="34" charset="0"/>
              </a:rPr>
              <a:t>Limiti  del criterio “vascolare“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3070225" y="2984500"/>
            <a:ext cx="5967413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i="1"/>
              <a:t>Bolondi L  et  al.  Characterization of small nodules in liver cirrhosis by assessment of vascularity. The problem of  hypovascular HCC. </a:t>
            </a:r>
          </a:p>
          <a:p>
            <a:pPr>
              <a:spcBef>
                <a:spcPct val="20000"/>
              </a:spcBef>
            </a:pPr>
            <a:r>
              <a:rPr lang="en-GB" i="1"/>
              <a:t>                                     Hepatology 2005;42 (1): 27-34</a:t>
            </a:r>
          </a:p>
        </p:txBody>
      </p:sp>
      <p:pic>
        <p:nvPicPr>
          <p:cNvPr id="107527" name="Picture 2" descr="E:\lineo team 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29625" y="0"/>
            <a:ext cx="714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8" name="Picture 3" descr="E:\LOGO Spedali Civili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12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115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266" name="Group 2"/>
          <p:cNvGraphicFramePr>
            <a:graphicFrameLocks noGrp="1"/>
          </p:cNvGraphicFramePr>
          <p:nvPr>
            <p:ph idx="4294967295"/>
          </p:nvPr>
        </p:nvGraphicFramePr>
        <p:xfrm>
          <a:off x="701675" y="1931988"/>
          <a:ext cx="8458200" cy="403225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03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575" name="Text Box 3"/>
          <p:cNvSpPr txBox="1">
            <a:spLocks noChangeArrowheads="1"/>
          </p:cNvSpPr>
          <p:nvPr/>
        </p:nvSpPr>
        <p:spPr bwMode="auto">
          <a:xfrm>
            <a:off x="625475" y="6067425"/>
            <a:ext cx="22320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sz="1400"/>
              <a:t>RN / low-grade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it-IT" sz="1400"/>
              <a:t>DN</a:t>
            </a:r>
          </a:p>
        </p:txBody>
      </p:sp>
      <p:sp>
        <p:nvSpPr>
          <p:cNvPr id="109576" name="Text Box 4"/>
          <p:cNvSpPr txBox="1">
            <a:spLocks noChangeArrowheads="1"/>
          </p:cNvSpPr>
          <p:nvPr/>
        </p:nvSpPr>
        <p:spPr bwMode="auto">
          <a:xfrm>
            <a:off x="2268538" y="6035675"/>
            <a:ext cx="16605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High-grade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it-IT" sz="1400"/>
              <a:t>DN</a:t>
            </a:r>
          </a:p>
        </p:txBody>
      </p:sp>
      <p:sp>
        <p:nvSpPr>
          <p:cNvPr id="109577" name="Text Box 5"/>
          <p:cNvSpPr txBox="1">
            <a:spLocks noChangeArrowheads="1"/>
          </p:cNvSpPr>
          <p:nvPr/>
        </p:nvSpPr>
        <p:spPr bwMode="auto">
          <a:xfrm>
            <a:off x="3851275" y="6062663"/>
            <a:ext cx="14398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Early HCC</a:t>
            </a:r>
          </a:p>
        </p:txBody>
      </p:sp>
      <p:sp>
        <p:nvSpPr>
          <p:cNvPr id="109578" name="Text Box 6"/>
          <p:cNvSpPr txBox="1">
            <a:spLocks noChangeArrowheads="1"/>
          </p:cNvSpPr>
          <p:nvPr/>
        </p:nvSpPr>
        <p:spPr bwMode="auto">
          <a:xfrm>
            <a:off x="5254625" y="6042025"/>
            <a:ext cx="19939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Well-differentiated HCC</a:t>
            </a:r>
          </a:p>
        </p:txBody>
      </p:sp>
      <p:sp>
        <p:nvSpPr>
          <p:cNvPr id="109579" name="Text Box 7"/>
          <p:cNvSpPr txBox="1">
            <a:spLocks noChangeArrowheads="1"/>
          </p:cNvSpPr>
          <p:nvPr/>
        </p:nvSpPr>
        <p:spPr bwMode="auto">
          <a:xfrm>
            <a:off x="7377113" y="6000750"/>
            <a:ext cx="1838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Moderately-differentiated HCC</a:t>
            </a:r>
          </a:p>
        </p:txBody>
      </p:sp>
      <p:sp>
        <p:nvSpPr>
          <p:cNvPr id="109580" name="Text Box 8"/>
          <p:cNvSpPr txBox="1">
            <a:spLocks noChangeArrowheads="1"/>
          </p:cNvSpPr>
          <p:nvPr/>
        </p:nvSpPr>
        <p:spPr bwMode="auto">
          <a:xfrm>
            <a:off x="2916238" y="5600700"/>
            <a:ext cx="424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/>
              <a:t>Histological grading </a:t>
            </a:r>
            <a:r>
              <a:rPr lang="it-IT" sz="2000">
                <a:sym typeface="Symbol" pitchFamily="18" charset="2"/>
              </a:rPr>
              <a:t></a:t>
            </a:r>
          </a:p>
        </p:txBody>
      </p:sp>
      <p:sp>
        <p:nvSpPr>
          <p:cNvPr id="109581" name="Text Box 9"/>
          <p:cNvSpPr txBox="1">
            <a:spLocks noChangeArrowheads="1"/>
          </p:cNvSpPr>
          <p:nvPr/>
        </p:nvSpPr>
        <p:spPr bwMode="auto">
          <a:xfrm rot="10800000">
            <a:off x="55563" y="1412875"/>
            <a:ext cx="4921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/>
              <a:t>Intratumoral blood flow </a:t>
            </a:r>
            <a:r>
              <a:rPr lang="it-IT" sz="2000">
                <a:sym typeface="Symbol" pitchFamily="18" charset="2"/>
              </a:rPr>
              <a:t></a:t>
            </a:r>
          </a:p>
        </p:txBody>
      </p:sp>
      <p:sp>
        <p:nvSpPr>
          <p:cNvPr id="109582" name="Line 10"/>
          <p:cNvSpPr>
            <a:spLocks noChangeShapeType="1"/>
          </p:cNvSpPr>
          <p:nvPr/>
        </p:nvSpPr>
        <p:spPr bwMode="auto">
          <a:xfrm>
            <a:off x="971550" y="3789363"/>
            <a:ext cx="77771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3" name="Line 11"/>
          <p:cNvSpPr>
            <a:spLocks noChangeShapeType="1"/>
          </p:cNvSpPr>
          <p:nvPr/>
        </p:nvSpPr>
        <p:spPr bwMode="auto">
          <a:xfrm>
            <a:off x="971550" y="3789363"/>
            <a:ext cx="14398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4" name="Freeform 12"/>
          <p:cNvSpPr>
            <a:spLocks/>
          </p:cNvSpPr>
          <p:nvPr/>
        </p:nvSpPr>
        <p:spPr bwMode="auto">
          <a:xfrm>
            <a:off x="2411413" y="1700213"/>
            <a:ext cx="6121400" cy="3095625"/>
          </a:xfrm>
          <a:custGeom>
            <a:avLst/>
            <a:gdLst>
              <a:gd name="T0" fmla="*/ 0 w 3856"/>
              <a:gd name="T1" fmla="*/ 2147483647 h 1950"/>
              <a:gd name="T2" fmla="*/ 2147483647 w 3856"/>
              <a:gd name="T3" fmla="*/ 2147483647 h 1950"/>
              <a:gd name="T4" fmla="*/ 2147483647 w 3856"/>
              <a:gd name="T5" fmla="*/ 2147483647 h 1950"/>
              <a:gd name="T6" fmla="*/ 2147483647 w 3856"/>
              <a:gd name="T7" fmla="*/ 2147483647 h 1950"/>
              <a:gd name="T8" fmla="*/ 2147483647 w 3856"/>
              <a:gd name="T9" fmla="*/ 0 h 19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56"/>
              <a:gd name="T16" fmla="*/ 0 h 1950"/>
              <a:gd name="T17" fmla="*/ 3856 w 3856"/>
              <a:gd name="T18" fmla="*/ 1950 h 19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56" h="1950">
                <a:moveTo>
                  <a:pt x="0" y="1315"/>
                </a:moveTo>
                <a:cubicBezTo>
                  <a:pt x="189" y="1500"/>
                  <a:pt x="378" y="1686"/>
                  <a:pt x="635" y="1769"/>
                </a:cubicBezTo>
                <a:cubicBezTo>
                  <a:pt x="892" y="1852"/>
                  <a:pt x="1134" y="1950"/>
                  <a:pt x="1542" y="1814"/>
                </a:cubicBezTo>
                <a:cubicBezTo>
                  <a:pt x="1950" y="1678"/>
                  <a:pt x="2699" y="1254"/>
                  <a:pt x="3085" y="952"/>
                </a:cubicBezTo>
                <a:cubicBezTo>
                  <a:pt x="3471" y="650"/>
                  <a:pt x="3728" y="166"/>
                  <a:pt x="3856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5" name="Line 13"/>
          <p:cNvSpPr>
            <a:spLocks noChangeShapeType="1"/>
          </p:cNvSpPr>
          <p:nvPr/>
        </p:nvSpPr>
        <p:spPr bwMode="auto">
          <a:xfrm>
            <a:off x="900113" y="3933825"/>
            <a:ext cx="2735262" cy="0"/>
          </a:xfrm>
          <a:prstGeom prst="line">
            <a:avLst/>
          </a:prstGeom>
          <a:noFill/>
          <a:ln w="57150">
            <a:solidFill>
              <a:srgbClr val="FB9E3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6" name="Freeform 14"/>
          <p:cNvSpPr>
            <a:spLocks/>
          </p:cNvSpPr>
          <p:nvPr/>
        </p:nvSpPr>
        <p:spPr bwMode="auto">
          <a:xfrm>
            <a:off x="3563938" y="3933825"/>
            <a:ext cx="5616575" cy="1368425"/>
          </a:xfrm>
          <a:custGeom>
            <a:avLst/>
            <a:gdLst>
              <a:gd name="T0" fmla="*/ 0 w 4173"/>
              <a:gd name="T1" fmla="*/ 0 h 908"/>
              <a:gd name="T2" fmla="*/ 2147483647 w 4173"/>
              <a:gd name="T3" fmla="*/ 2147483647 h 908"/>
              <a:gd name="T4" fmla="*/ 2147483647 w 4173"/>
              <a:gd name="T5" fmla="*/ 2147483647 h 908"/>
              <a:gd name="T6" fmla="*/ 2147483647 w 4173"/>
              <a:gd name="T7" fmla="*/ 2147483647 h 908"/>
              <a:gd name="T8" fmla="*/ 0 60000 65536"/>
              <a:gd name="T9" fmla="*/ 0 60000 65536"/>
              <a:gd name="T10" fmla="*/ 0 60000 65536"/>
              <a:gd name="T11" fmla="*/ 0 60000 65536"/>
              <a:gd name="T12" fmla="*/ 0 w 4173"/>
              <a:gd name="T13" fmla="*/ 0 h 908"/>
              <a:gd name="T14" fmla="*/ 4173 w 4173"/>
              <a:gd name="T15" fmla="*/ 908 h 9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73" h="908">
                <a:moveTo>
                  <a:pt x="0" y="0"/>
                </a:moveTo>
                <a:cubicBezTo>
                  <a:pt x="128" y="144"/>
                  <a:pt x="257" y="288"/>
                  <a:pt x="453" y="409"/>
                </a:cubicBezTo>
                <a:cubicBezTo>
                  <a:pt x="649" y="530"/>
                  <a:pt x="559" y="643"/>
                  <a:pt x="1179" y="726"/>
                </a:cubicBezTo>
                <a:cubicBezTo>
                  <a:pt x="1799" y="809"/>
                  <a:pt x="2986" y="858"/>
                  <a:pt x="4173" y="908"/>
                </a:cubicBezTo>
              </a:path>
            </a:pathLst>
          </a:custGeom>
          <a:noFill/>
          <a:ln w="57150">
            <a:solidFill>
              <a:srgbClr val="FB9E3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7" name="Text Box 15"/>
          <p:cNvSpPr txBox="1">
            <a:spLocks noChangeArrowheads="1"/>
          </p:cNvSpPr>
          <p:nvPr/>
        </p:nvSpPr>
        <p:spPr bwMode="auto">
          <a:xfrm>
            <a:off x="3851275" y="3860800"/>
            <a:ext cx="1800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solidFill>
                  <a:srgbClr val="FB9E37"/>
                </a:solidFill>
              </a:rPr>
              <a:t>Portal flow</a:t>
            </a:r>
          </a:p>
        </p:txBody>
      </p:sp>
      <p:sp>
        <p:nvSpPr>
          <p:cNvPr id="109588" name="Text Box 16"/>
          <p:cNvSpPr txBox="1">
            <a:spLocks noChangeArrowheads="1"/>
          </p:cNvSpPr>
          <p:nvPr/>
        </p:nvSpPr>
        <p:spPr bwMode="auto">
          <a:xfrm>
            <a:off x="8062913" y="2290763"/>
            <a:ext cx="10810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rgbClr val="FF0000"/>
                </a:solidFill>
              </a:rPr>
              <a:t>Sum of arterial flow</a:t>
            </a:r>
          </a:p>
        </p:txBody>
      </p:sp>
      <p:sp>
        <p:nvSpPr>
          <p:cNvPr id="109589" name="Line 17"/>
          <p:cNvSpPr>
            <a:spLocks noChangeShapeType="1"/>
          </p:cNvSpPr>
          <p:nvPr/>
        </p:nvSpPr>
        <p:spPr bwMode="auto">
          <a:xfrm>
            <a:off x="827088" y="3716338"/>
            <a:ext cx="1296987" cy="0"/>
          </a:xfrm>
          <a:prstGeom prst="line">
            <a:avLst/>
          </a:prstGeom>
          <a:noFill/>
          <a:ln w="57150">
            <a:solidFill>
              <a:srgbClr val="00CC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90" name="Freeform 18"/>
          <p:cNvSpPr>
            <a:spLocks/>
          </p:cNvSpPr>
          <p:nvPr/>
        </p:nvSpPr>
        <p:spPr bwMode="auto">
          <a:xfrm>
            <a:off x="2124075" y="3716338"/>
            <a:ext cx="6553200" cy="1512887"/>
          </a:xfrm>
          <a:custGeom>
            <a:avLst/>
            <a:gdLst>
              <a:gd name="T0" fmla="*/ 0 w 4173"/>
              <a:gd name="T1" fmla="*/ 0 h 908"/>
              <a:gd name="T2" fmla="*/ 2147483647 w 4173"/>
              <a:gd name="T3" fmla="*/ 2147483647 h 908"/>
              <a:gd name="T4" fmla="*/ 2147483647 w 4173"/>
              <a:gd name="T5" fmla="*/ 2147483647 h 908"/>
              <a:gd name="T6" fmla="*/ 2147483647 w 4173"/>
              <a:gd name="T7" fmla="*/ 2147483647 h 908"/>
              <a:gd name="T8" fmla="*/ 0 60000 65536"/>
              <a:gd name="T9" fmla="*/ 0 60000 65536"/>
              <a:gd name="T10" fmla="*/ 0 60000 65536"/>
              <a:gd name="T11" fmla="*/ 0 60000 65536"/>
              <a:gd name="T12" fmla="*/ 0 w 4173"/>
              <a:gd name="T13" fmla="*/ 0 h 908"/>
              <a:gd name="T14" fmla="*/ 4173 w 4173"/>
              <a:gd name="T15" fmla="*/ 908 h 9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73" h="908">
                <a:moveTo>
                  <a:pt x="0" y="0"/>
                </a:moveTo>
                <a:cubicBezTo>
                  <a:pt x="128" y="144"/>
                  <a:pt x="257" y="288"/>
                  <a:pt x="453" y="409"/>
                </a:cubicBezTo>
                <a:cubicBezTo>
                  <a:pt x="649" y="530"/>
                  <a:pt x="559" y="643"/>
                  <a:pt x="1179" y="726"/>
                </a:cubicBezTo>
                <a:cubicBezTo>
                  <a:pt x="1799" y="809"/>
                  <a:pt x="2986" y="858"/>
                  <a:pt x="4173" y="908"/>
                </a:cubicBezTo>
              </a:path>
            </a:pathLst>
          </a:custGeom>
          <a:noFill/>
          <a:ln w="57150">
            <a:solidFill>
              <a:srgbClr val="00CC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91" name="Text Box 19"/>
          <p:cNvSpPr txBox="1">
            <a:spLocks noChangeArrowheads="1"/>
          </p:cNvSpPr>
          <p:nvPr/>
        </p:nvSpPr>
        <p:spPr bwMode="auto">
          <a:xfrm>
            <a:off x="5508625" y="4652963"/>
            <a:ext cx="31686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>
                <a:solidFill>
                  <a:srgbClr val="00CC99"/>
                </a:solidFill>
              </a:rPr>
              <a:t>Preexisting  arterial  flow</a:t>
            </a:r>
          </a:p>
        </p:txBody>
      </p:sp>
      <p:sp>
        <p:nvSpPr>
          <p:cNvPr id="109592" name="Freeform 20"/>
          <p:cNvSpPr>
            <a:spLocks/>
          </p:cNvSpPr>
          <p:nvPr/>
        </p:nvSpPr>
        <p:spPr bwMode="auto">
          <a:xfrm>
            <a:off x="900113" y="1868488"/>
            <a:ext cx="7632700" cy="3576637"/>
          </a:xfrm>
          <a:custGeom>
            <a:avLst/>
            <a:gdLst>
              <a:gd name="T0" fmla="*/ 0 w 4808"/>
              <a:gd name="T1" fmla="*/ 2147483647 h 2253"/>
              <a:gd name="T2" fmla="*/ 2147483647 w 4808"/>
              <a:gd name="T3" fmla="*/ 2147483647 h 2253"/>
              <a:gd name="T4" fmla="*/ 2147483647 w 4808"/>
              <a:gd name="T5" fmla="*/ 2147483647 h 2253"/>
              <a:gd name="T6" fmla="*/ 2147483647 w 4808"/>
              <a:gd name="T7" fmla="*/ 2147483647 h 2253"/>
              <a:gd name="T8" fmla="*/ 2147483647 w 4808"/>
              <a:gd name="T9" fmla="*/ 2147483647 h 2253"/>
              <a:gd name="T10" fmla="*/ 2147483647 w 4808"/>
              <a:gd name="T11" fmla="*/ 0 h 22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808"/>
              <a:gd name="T19" fmla="*/ 0 h 2253"/>
              <a:gd name="T20" fmla="*/ 4808 w 4808"/>
              <a:gd name="T21" fmla="*/ 2253 h 22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808" h="2253">
                <a:moveTo>
                  <a:pt x="0" y="2223"/>
                </a:moveTo>
                <a:cubicBezTo>
                  <a:pt x="219" y="2238"/>
                  <a:pt x="438" y="2253"/>
                  <a:pt x="725" y="2223"/>
                </a:cubicBezTo>
                <a:cubicBezTo>
                  <a:pt x="1012" y="2193"/>
                  <a:pt x="1405" y="2124"/>
                  <a:pt x="1723" y="2041"/>
                </a:cubicBezTo>
                <a:cubicBezTo>
                  <a:pt x="2041" y="1958"/>
                  <a:pt x="2298" y="1890"/>
                  <a:pt x="2631" y="1724"/>
                </a:cubicBezTo>
                <a:cubicBezTo>
                  <a:pt x="2964" y="1558"/>
                  <a:pt x="3356" y="1330"/>
                  <a:pt x="3719" y="1043"/>
                </a:cubicBezTo>
                <a:cubicBezTo>
                  <a:pt x="4082" y="756"/>
                  <a:pt x="4445" y="378"/>
                  <a:pt x="4808" y="0"/>
                </a:cubicBezTo>
              </a:path>
            </a:pathLst>
          </a:custGeom>
          <a:noFill/>
          <a:ln w="57150">
            <a:solidFill>
              <a:srgbClr val="FF9999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109593" name="AutoShape 21"/>
          <p:cNvCxnSpPr>
            <a:cxnSpLocks noChangeShapeType="1"/>
            <a:stCxn id="109592" idx="1"/>
            <a:endCxn id="109592" idx="1"/>
          </p:cNvCxnSpPr>
          <p:nvPr/>
        </p:nvCxnSpPr>
        <p:spPr bwMode="auto">
          <a:xfrm>
            <a:off x="-2147483648" y="18669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9594" name="Text Box 22"/>
          <p:cNvSpPr txBox="1">
            <a:spLocks noChangeArrowheads="1"/>
          </p:cNvSpPr>
          <p:nvPr/>
        </p:nvSpPr>
        <p:spPr bwMode="auto">
          <a:xfrm>
            <a:off x="4857750" y="2276475"/>
            <a:ext cx="2879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solidFill>
                  <a:srgbClr val="FF9999"/>
                </a:solidFill>
              </a:rPr>
              <a:t>Neovascularization</a:t>
            </a:r>
          </a:p>
        </p:txBody>
      </p:sp>
      <p:sp>
        <p:nvSpPr>
          <p:cNvPr id="109595" name="Line 23"/>
          <p:cNvSpPr>
            <a:spLocks noChangeShapeType="1"/>
          </p:cNvSpPr>
          <p:nvPr/>
        </p:nvSpPr>
        <p:spPr bwMode="auto">
          <a:xfrm>
            <a:off x="827088" y="3429000"/>
            <a:ext cx="2449512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96" name="Freeform 24"/>
          <p:cNvSpPr>
            <a:spLocks/>
          </p:cNvSpPr>
          <p:nvPr/>
        </p:nvSpPr>
        <p:spPr bwMode="auto">
          <a:xfrm>
            <a:off x="3276600" y="3429000"/>
            <a:ext cx="5327650" cy="1800225"/>
          </a:xfrm>
          <a:custGeom>
            <a:avLst/>
            <a:gdLst>
              <a:gd name="T0" fmla="*/ 0 w 3311"/>
              <a:gd name="T1" fmla="*/ 0 h 953"/>
              <a:gd name="T2" fmla="*/ 2147483647 w 3311"/>
              <a:gd name="T3" fmla="*/ 2147483647 h 953"/>
              <a:gd name="T4" fmla="*/ 2147483647 w 3311"/>
              <a:gd name="T5" fmla="*/ 2147483647 h 953"/>
              <a:gd name="T6" fmla="*/ 2147483647 w 3311"/>
              <a:gd name="T7" fmla="*/ 2147483647 h 953"/>
              <a:gd name="T8" fmla="*/ 2147483647 w 3311"/>
              <a:gd name="T9" fmla="*/ 2147483647 h 953"/>
              <a:gd name="T10" fmla="*/ 2147483647 w 3311"/>
              <a:gd name="T11" fmla="*/ 2147483647 h 9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311"/>
              <a:gd name="T19" fmla="*/ 0 h 953"/>
              <a:gd name="T20" fmla="*/ 3311 w 3311"/>
              <a:gd name="T21" fmla="*/ 953 h 9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311" h="953">
                <a:moveTo>
                  <a:pt x="0" y="0"/>
                </a:moveTo>
                <a:cubicBezTo>
                  <a:pt x="56" y="128"/>
                  <a:pt x="113" y="257"/>
                  <a:pt x="226" y="363"/>
                </a:cubicBezTo>
                <a:cubicBezTo>
                  <a:pt x="339" y="469"/>
                  <a:pt x="506" y="559"/>
                  <a:pt x="680" y="635"/>
                </a:cubicBezTo>
                <a:cubicBezTo>
                  <a:pt x="854" y="711"/>
                  <a:pt x="1074" y="771"/>
                  <a:pt x="1270" y="816"/>
                </a:cubicBezTo>
                <a:cubicBezTo>
                  <a:pt x="1466" y="861"/>
                  <a:pt x="1519" y="884"/>
                  <a:pt x="1859" y="907"/>
                </a:cubicBezTo>
                <a:cubicBezTo>
                  <a:pt x="2199" y="930"/>
                  <a:pt x="3062" y="945"/>
                  <a:pt x="3311" y="953"/>
                </a:cubicBezTo>
              </a:path>
            </a:pathLst>
          </a:custGeom>
          <a:noFill/>
          <a:ln w="5715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ext Box 25"/>
          <p:cNvSpPr txBox="1">
            <a:spLocks noChangeArrowheads="1"/>
          </p:cNvSpPr>
          <p:nvPr/>
        </p:nvSpPr>
        <p:spPr bwMode="auto">
          <a:xfrm>
            <a:off x="857250" y="2698750"/>
            <a:ext cx="2714625" cy="708025"/>
          </a:xfrm>
          <a:prstGeom prst="rect">
            <a:avLst/>
          </a:prstGeom>
          <a:solidFill>
            <a:schemeClr val="bg1">
              <a:lumMod val="10000"/>
              <a:lumOff val="90000"/>
              <a:alpha val="50000"/>
            </a:schemeClr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dirty="0">
                <a:solidFill>
                  <a:srgbClr val="003399"/>
                </a:solidFill>
                <a:cs typeface="Arial" pitchFamily="34" charset="0"/>
              </a:rPr>
              <a:t>EOB o </a:t>
            </a:r>
            <a:r>
              <a:rPr lang="it-IT" sz="2000" dirty="0" err="1">
                <a:solidFill>
                  <a:srgbClr val="003399"/>
                </a:solidFill>
                <a:cs typeface="Arial" pitchFamily="34" charset="0"/>
              </a:rPr>
              <a:t>Gd-Bopta</a:t>
            </a:r>
            <a:r>
              <a:rPr lang="it-IT" sz="2000" dirty="0">
                <a:solidFill>
                  <a:srgbClr val="003399"/>
                </a:solidFill>
                <a:cs typeface="Arial" pitchFamily="34" charset="0"/>
              </a:rPr>
              <a:t> </a:t>
            </a:r>
            <a:r>
              <a:rPr lang="it-IT" sz="2000" dirty="0" err="1">
                <a:solidFill>
                  <a:srgbClr val="003399"/>
                </a:solidFill>
                <a:cs typeface="Arial" pitchFamily="34" charset="0"/>
              </a:rPr>
              <a:t>uptake</a:t>
            </a:r>
            <a:endParaRPr lang="it-IT" sz="2000" dirty="0">
              <a:solidFill>
                <a:srgbClr val="003399"/>
              </a:solidFill>
              <a:cs typeface="Arial" pitchFamily="34" charset="0"/>
            </a:endParaRPr>
          </a:p>
        </p:txBody>
      </p:sp>
      <p:sp>
        <p:nvSpPr>
          <p:cNvPr id="109598" name="Freeform 26"/>
          <p:cNvSpPr>
            <a:spLocks/>
          </p:cNvSpPr>
          <p:nvPr/>
        </p:nvSpPr>
        <p:spPr bwMode="auto">
          <a:xfrm>
            <a:off x="900113" y="3213100"/>
            <a:ext cx="7716837" cy="1476375"/>
          </a:xfrm>
          <a:custGeom>
            <a:avLst/>
            <a:gdLst>
              <a:gd name="T0" fmla="*/ 0 w 4861"/>
              <a:gd name="T1" fmla="*/ 2147483647 h 930"/>
              <a:gd name="T2" fmla="*/ 2147483647 w 4861"/>
              <a:gd name="T3" fmla="*/ 2147483647 h 930"/>
              <a:gd name="T4" fmla="*/ 2147483647 w 4861"/>
              <a:gd name="T5" fmla="*/ 2147483647 h 930"/>
              <a:gd name="T6" fmla="*/ 2147483647 w 4861"/>
              <a:gd name="T7" fmla="*/ 2147483647 h 930"/>
              <a:gd name="T8" fmla="*/ 2147483647 w 4861"/>
              <a:gd name="T9" fmla="*/ 2147483647 h 930"/>
              <a:gd name="T10" fmla="*/ 2147483647 w 4861"/>
              <a:gd name="T11" fmla="*/ 2147483647 h 930"/>
              <a:gd name="T12" fmla="*/ 2147483647 w 4861"/>
              <a:gd name="T13" fmla="*/ 2147483647 h 9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861"/>
              <a:gd name="T22" fmla="*/ 0 h 930"/>
              <a:gd name="T23" fmla="*/ 4861 w 4861"/>
              <a:gd name="T24" fmla="*/ 930 h 9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861" h="930">
                <a:moveTo>
                  <a:pt x="0" y="212"/>
                </a:moveTo>
                <a:cubicBezTo>
                  <a:pt x="235" y="219"/>
                  <a:pt x="470" y="227"/>
                  <a:pt x="772" y="212"/>
                </a:cubicBezTo>
                <a:cubicBezTo>
                  <a:pt x="1074" y="197"/>
                  <a:pt x="1490" y="144"/>
                  <a:pt x="1815" y="121"/>
                </a:cubicBezTo>
                <a:cubicBezTo>
                  <a:pt x="2140" y="98"/>
                  <a:pt x="2458" y="76"/>
                  <a:pt x="2722" y="76"/>
                </a:cubicBezTo>
                <a:cubicBezTo>
                  <a:pt x="2986" y="76"/>
                  <a:pt x="3085" y="0"/>
                  <a:pt x="3402" y="121"/>
                </a:cubicBezTo>
                <a:cubicBezTo>
                  <a:pt x="3719" y="242"/>
                  <a:pt x="4393" y="674"/>
                  <a:pt x="4627" y="802"/>
                </a:cubicBezTo>
                <a:cubicBezTo>
                  <a:pt x="4861" y="930"/>
                  <a:pt x="4785" y="877"/>
                  <a:pt x="4808" y="892"/>
                </a:cubicBezTo>
              </a:path>
            </a:pathLst>
          </a:cu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99" name="Text Box 27"/>
          <p:cNvSpPr txBox="1">
            <a:spLocks noChangeArrowheads="1"/>
          </p:cNvSpPr>
          <p:nvPr/>
        </p:nvSpPr>
        <p:spPr bwMode="auto">
          <a:xfrm>
            <a:off x="4429125" y="2852738"/>
            <a:ext cx="1785938" cy="4000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>
                <a:solidFill>
                  <a:srgbClr val="C5E2FF"/>
                </a:solidFill>
              </a:rPr>
              <a:t>SPIO uptake</a:t>
            </a:r>
          </a:p>
        </p:txBody>
      </p:sp>
      <p:sp>
        <p:nvSpPr>
          <p:cNvPr id="109600" name="Text Box 28"/>
          <p:cNvSpPr txBox="1">
            <a:spLocks noChangeArrowheads="1"/>
          </p:cNvSpPr>
          <p:nvPr/>
        </p:nvSpPr>
        <p:spPr bwMode="auto">
          <a:xfrm>
            <a:off x="7415213" y="3429000"/>
            <a:ext cx="1443037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400"/>
              <a:t>Hypervascular</a:t>
            </a:r>
          </a:p>
        </p:txBody>
      </p:sp>
      <p:sp>
        <p:nvSpPr>
          <p:cNvPr id="109601" name="Line 29"/>
          <p:cNvSpPr>
            <a:spLocks noChangeShapeType="1"/>
          </p:cNvSpPr>
          <p:nvPr/>
        </p:nvSpPr>
        <p:spPr bwMode="auto">
          <a:xfrm flipH="1" flipV="1">
            <a:off x="6804025" y="36449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9602" name="Line 30"/>
          <p:cNvSpPr>
            <a:spLocks noChangeShapeType="1"/>
          </p:cNvSpPr>
          <p:nvPr/>
        </p:nvSpPr>
        <p:spPr bwMode="auto">
          <a:xfrm flipH="1">
            <a:off x="5076825" y="4868863"/>
            <a:ext cx="574675" cy="144462"/>
          </a:xfrm>
          <a:prstGeom prst="line">
            <a:avLst/>
          </a:prstGeom>
          <a:noFill/>
          <a:ln w="9525">
            <a:solidFill>
              <a:srgbClr val="00CC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94693" name="Text Box 37"/>
          <p:cNvSpPr txBox="1">
            <a:spLocks noChangeArrowheads="1"/>
          </p:cNvSpPr>
          <p:nvPr/>
        </p:nvSpPr>
        <p:spPr bwMode="auto">
          <a:xfrm>
            <a:off x="2643188" y="1141413"/>
            <a:ext cx="3357562" cy="5386387"/>
          </a:xfrm>
          <a:prstGeom prst="rect">
            <a:avLst/>
          </a:prstGeom>
          <a:solidFill>
            <a:srgbClr val="E0EB57">
              <a:alpha val="4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/>
              <a:t>The grey area</a:t>
            </a:r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16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  <a:p>
            <a:pPr algn="ctr">
              <a:spcBef>
                <a:spcPct val="50000"/>
              </a:spcBef>
            </a:pPr>
            <a:endParaRPr lang="en-GB" sz="2000"/>
          </a:p>
        </p:txBody>
      </p:sp>
      <p:sp>
        <p:nvSpPr>
          <p:cNvPr id="109604" name="Rectangle 39"/>
          <p:cNvSpPr>
            <a:spLocks noChangeArrowheads="1"/>
          </p:cNvSpPr>
          <p:nvPr/>
        </p:nvSpPr>
        <p:spPr bwMode="auto">
          <a:xfrm>
            <a:off x="-714375" y="6510338"/>
            <a:ext cx="9899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/>
              <a:t>Kudo M</a:t>
            </a:r>
            <a:r>
              <a:rPr lang="en-US"/>
              <a:t>.  International Workshop and SORAMIC Study Meeting,  Freyburg, 2009</a:t>
            </a:r>
            <a:r>
              <a:rPr lang="en-US" sz="2000"/>
              <a:t>.</a:t>
            </a:r>
            <a:endParaRPr lang="it-IT" sz="2000"/>
          </a:p>
        </p:txBody>
      </p:sp>
      <p:sp>
        <p:nvSpPr>
          <p:cNvPr id="139302" name="Rectangle 2"/>
          <p:cNvSpPr>
            <a:spLocks noChangeArrowheads="1"/>
          </p:cNvSpPr>
          <p:nvPr/>
        </p:nvSpPr>
        <p:spPr bwMode="auto">
          <a:xfrm>
            <a:off x="2324113" y="-250914"/>
            <a:ext cx="810580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defRPr/>
            </a:pPr>
            <a:r>
              <a:rPr lang="it-IT" sz="2800" dirty="0">
                <a:ln w="50800"/>
                <a:solidFill>
                  <a:srgbClr val="4E959C"/>
                </a:solidFill>
                <a:latin typeface="Arial" pitchFamily="34" charset="0"/>
              </a:rPr>
              <a:t>Oltre il criterio </a:t>
            </a:r>
            <a:r>
              <a:rPr lang="it-IT" sz="2800" dirty="0" err="1">
                <a:ln w="50800"/>
                <a:solidFill>
                  <a:srgbClr val="4E959C"/>
                </a:solidFill>
                <a:latin typeface="Arial" pitchFamily="34" charset="0"/>
              </a:rPr>
              <a:t>vasculare</a:t>
            </a:r>
            <a:r>
              <a:rPr lang="it-IT" sz="2800" dirty="0">
                <a:ln w="50800"/>
                <a:solidFill>
                  <a:srgbClr val="4E959C"/>
                </a:solidFill>
                <a:latin typeface="Arial" pitchFamily="34" charset="0"/>
              </a:rPr>
              <a:t> ….</a:t>
            </a:r>
          </a:p>
        </p:txBody>
      </p:sp>
      <p:pic>
        <p:nvPicPr>
          <p:cNvPr id="109606" name="Picture 2" descr="E:\lineo team 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29625" y="0"/>
            <a:ext cx="714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607" name="Picture 3" descr="E:\LOGO Spedali Civili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12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7442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 txBox="1">
            <a:spLocks noChangeArrowheads="1"/>
          </p:cNvSpPr>
          <p:nvPr/>
        </p:nvSpPr>
        <p:spPr bwMode="auto">
          <a:xfrm>
            <a:off x="0" y="6022975"/>
            <a:ext cx="893921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900"/>
              <a:t>Diagnostic algorithm and recall policy.*One imaging technique only recommended in centers of excellence with high-end radiological equipment.**HCC radiological hallmark: arterial hypervascularity and venous/late phase washout</a:t>
            </a:r>
          </a:p>
        </p:txBody>
      </p:sp>
      <p:sp>
        <p:nvSpPr>
          <p:cNvPr id="111619" name="Rectangle 41"/>
          <p:cNvSpPr>
            <a:spLocks noChangeArrowheads="1"/>
          </p:cNvSpPr>
          <p:nvPr/>
        </p:nvSpPr>
        <p:spPr bwMode="auto">
          <a:xfrm>
            <a:off x="2198688" y="1130300"/>
            <a:ext cx="4564062" cy="3698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i="1"/>
              <a:t>Mass/nodule on US</a:t>
            </a:r>
          </a:p>
        </p:txBody>
      </p:sp>
      <p:sp>
        <p:nvSpPr>
          <p:cNvPr id="111620" name="Rectangle 53"/>
          <p:cNvSpPr>
            <a:spLocks noChangeArrowheads="1"/>
          </p:cNvSpPr>
          <p:nvPr/>
        </p:nvSpPr>
        <p:spPr bwMode="auto">
          <a:xfrm>
            <a:off x="1582738" y="1836738"/>
            <a:ext cx="581025" cy="2778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>
                <a:solidFill>
                  <a:schemeClr val="accent2"/>
                </a:solidFill>
              </a:rPr>
              <a:t>&lt;1cm</a:t>
            </a:r>
            <a:endParaRPr lang="en-US" sz="1200" i="1">
              <a:solidFill>
                <a:schemeClr val="accent2"/>
              </a:solidFill>
            </a:endParaRPr>
          </a:p>
        </p:txBody>
      </p:sp>
      <p:sp>
        <p:nvSpPr>
          <p:cNvPr id="111621" name="Rectangle 53"/>
          <p:cNvSpPr>
            <a:spLocks noChangeArrowheads="1"/>
          </p:cNvSpPr>
          <p:nvPr/>
        </p:nvSpPr>
        <p:spPr bwMode="auto">
          <a:xfrm>
            <a:off x="4186238" y="1855788"/>
            <a:ext cx="627062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>
                <a:solidFill>
                  <a:schemeClr val="accent2"/>
                </a:solidFill>
              </a:rPr>
              <a:t>1-2cm</a:t>
            </a:r>
            <a:endParaRPr lang="en-US" sz="1200" i="1">
              <a:solidFill>
                <a:schemeClr val="accent2"/>
              </a:solidFill>
            </a:endParaRPr>
          </a:p>
        </p:txBody>
      </p:sp>
      <p:sp>
        <p:nvSpPr>
          <p:cNvPr id="111622" name="Rectangle 53"/>
          <p:cNvSpPr>
            <a:spLocks noChangeArrowheads="1"/>
          </p:cNvSpPr>
          <p:nvPr/>
        </p:nvSpPr>
        <p:spPr bwMode="auto">
          <a:xfrm>
            <a:off x="6859588" y="1855788"/>
            <a:ext cx="581025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>
                <a:solidFill>
                  <a:schemeClr val="accent2"/>
                </a:solidFill>
              </a:rPr>
              <a:t>&gt;2cm</a:t>
            </a:r>
            <a:endParaRPr lang="en-US" sz="1200" i="1">
              <a:solidFill>
                <a:schemeClr val="accent2"/>
              </a:solidFill>
            </a:endParaRPr>
          </a:p>
        </p:txBody>
      </p:sp>
      <p:sp>
        <p:nvSpPr>
          <p:cNvPr id="111623" name="Rectangle 69"/>
          <p:cNvSpPr>
            <a:spLocks noChangeArrowheads="1"/>
          </p:cNvSpPr>
          <p:nvPr/>
        </p:nvSpPr>
        <p:spPr bwMode="auto">
          <a:xfrm>
            <a:off x="6197600" y="2408238"/>
            <a:ext cx="1903413" cy="4619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4-phase CT or Dynamic</a:t>
            </a:r>
          </a:p>
          <a:p>
            <a:pPr algn="ctr"/>
            <a:r>
              <a:rPr lang="it-IT" sz="1200" i="1"/>
              <a:t>Contrast enhanced MRI</a:t>
            </a:r>
            <a:endParaRPr lang="en-US" sz="1200" i="1"/>
          </a:p>
        </p:txBody>
      </p:sp>
      <p:sp>
        <p:nvSpPr>
          <p:cNvPr id="111624" name="Rectangle 69"/>
          <p:cNvSpPr>
            <a:spLocks noChangeArrowheads="1"/>
          </p:cNvSpPr>
          <p:nvPr/>
        </p:nvSpPr>
        <p:spPr bwMode="auto">
          <a:xfrm>
            <a:off x="3548063" y="2408238"/>
            <a:ext cx="1903412" cy="4619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4-phase CT/Dynamic</a:t>
            </a:r>
          </a:p>
          <a:p>
            <a:pPr algn="ctr"/>
            <a:r>
              <a:rPr lang="it-IT" sz="1200" i="1"/>
              <a:t>Contrast enhanced MRI</a:t>
            </a:r>
            <a:endParaRPr lang="en-US" sz="1200" i="1"/>
          </a:p>
        </p:txBody>
      </p:sp>
      <p:sp>
        <p:nvSpPr>
          <p:cNvPr id="111625" name="Rectangle 69"/>
          <p:cNvSpPr>
            <a:spLocks noChangeArrowheads="1"/>
          </p:cNvSpPr>
          <p:nvPr/>
        </p:nvSpPr>
        <p:spPr bwMode="auto">
          <a:xfrm>
            <a:off x="1106488" y="2501900"/>
            <a:ext cx="1533525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Repeat US at 4 mo</a:t>
            </a:r>
            <a:endParaRPr lang="en-US" sz="1200" i="1"/>
          </a:p>
        </p:txBody>
      </p:sp>
      <p:sp>
        <p:nvSpPr>
          <p:cNvPr id="111626" name="Rectangle 69"/>
          <p:cNvSpPr>
            <a:spLocks noChangeArrowheads="1"/>
          </p:cNvSpPr>
          <p:nvPr/>
        </p:nvSpPr>
        <p:spPr bwMode="auto">
          <a:xfrm>
            <a:off x="611188" y="3363913"/>
            <a:ext cx="1584325" cy="4619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1200" i="1"/>
              <a:t>Growing/Changing</a:t>
            </a:r>
          </a:p>
          <a:p>
            <a:pPr algn="ctr"/>
            <a:r>
              <a:rPr lang="it-IT" sz="1200" i="1"/>
              <a:t>Character</a:t>
            </a:r>
            <a:endParaRPr lang="en-US" sz="1200" i="1"/>
          </a:p>
        </p:txBody>
      </p:sp>
      <p:sp>
        <p:nvSpPr>
          <p:cNvPr id="111627" name="Rectangle 53"/>
          <p:cNvSpPr>
            <a:spLocks noChangeArrowheads="1"/>
          </p:cNvSpPr>
          <p:nvPr/>
        </p:nvSpPr>
        <p:spPr bwMode="auto">
          <a:xfrm>
            <a:off x="2279650" y="3457575"/>
            <a:ext cx="646113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Stable</a:t>
            </a:r>
            <a:endParaRPr lang="en-US" sz="1200" i="1"/>
          </a:p>
        </p:txBody>
      </p:sp>
      <p:sp>
        <p:nvSpPr>
          <p:cNvPr id="111628" name="Rectangle 69"/>
          <p:cNvSpPr>
            <a:spLocks noChangeArrowheads="1"/>
          </p:cNvSpPr>
          <p:nvPr/>
        </p:nvSpPr>
        <p:spPr bwMode="auto">
          <a:xfrm>
            <a:off x="3340100" y="3167063"/>
            <a:ext cx="2319338" cy="4619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1 or 2 positive techniques*:</a:t>
            </a:r>
          </a:p>
          <a:p>
            <a:pPr algn="ctr"/>
            <a:r>
              <a:rPr lang="it-IT" sz="1200" i="1"/>
              <a:t>HCC radiological Hallmarks**</a:t>
            </a:r>
            <a:endParaRPr lang="en-US" sz="1200" i="1"/>
          </a:p>
        </p:txBody>
      </p:sp>
      <p:sp>
        <p:nvSpPr>
          <p:cNvPr id="111629" name="Rectangle 69"/>
          <p:cNvSpPr>
            <a:spLocks noChangeArrowheads="1"/>
          </p:cNvSpPr>
          <p:nvPr/>
        </p:nvSpPr>
        <p:spPr bwMode="auto">
          <a:xfrm>
            <a:off x="5989638" y="3167063"/>
            <a:ext cx="2319337" cy="4619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1 positive technique:</a:t>
            </a:r>
          </a:p>
          <a:p>
            <a:pPr algn="ctr"/>
            <a:r>
              <a:rPr lang="it-IT" sz="1200" i="1"/>
              <a:t>HCC radiological Hallmarks**</a:t>
            </a:r>
            <a:endParaRPr lang="en-US" sz="1200" i="1"/>
          </a:p>
        </p:txBody>
      </p:sp>
      <p:sp>
        <p:nvSpPr>
          <p:cNvPr id="111630" name="Rectangle 53"/>
          <p:cNvSpPr>
            <a:spLocks noChangeArrowheads="1"/>
          </p:cNvSpPr>
          <p:nvPr/>
        </p:nvSpPr>
        <p:spPr bwMode="auto">
          <a:xfrm>
            <a:off x="3576638" y="4100513"/>
            <a:ext cx="450850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Yes</a:t>
            </a:r>
            <a:endParaRPr lang="en-US" sz="1200" i="1"/>
          </a:p>
        </p:txBody>
      </p:sp>
      <p:sp>
        <p:nvSpPr>
          <p:cNvPr id="111631" name="Rectangle 53"/>
          <p:cNvSpPr>
            <a:spLocks noChangeArrowheads="1"/>
          </p:cNvSpPr>
          <p:nvPr/>
        </p:nvSpPr>
        <p:spPr bwMode="auto">
          <a:xfrm>
            <a:off x="4949825" y="4100513"/>
            <a:ext cx="388938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No</a:t>
            </a:r>
            <a:endParaRPr lang="en-US" sz="1200" i="1"/>
          </a:p>
        </p:txBody>
      </p:sp>
      <p:sp>
        <p:nvSpPr>
          <p:cNvPr id="111632" name="Rectangle 53"/>
          <p:cNvSpPr>
            <a:spLocks noChangeArrowheads="1"/>
          </p:cNvSpPr>
          <p:nvPr/>
        </p:nvSpPr>
        <p:spPr bwMode="auto">
          <a:xfrm>
            <a:off x="3517900" y="4846638"/>
            <a:ext cx="684213" cy="369887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i="1">
                <a:solidFill>
                  <a:schemeClr val="accent2"/>
                </a:solidFill>
              </a:rPr>
              <a:t>HCC</a:t>
            </a:r>
            <a:endParaRPr lang="en-US" i="1">
              <a:solidFill>
                <a:schemeClr val="accent2"/>
              </a:solidFill>
            </a:endParaRPr>
          </a:p>
        </p:txBody>
      </p:sp>
      <p:sp>
        <p:nvSpPr>
          <p:cNvPr id="111633" name="Rectangle 53"/>
          <p:cNvSpPr>
            <a:spLocks noChangeArrowheads="1"/>
          </p:cNvSpPr>
          <p:nvPr/>
        </p:nvSpPr>
        <p:spPr bwMode="auto">
          <a:xfrm>
            <a:off x="4791075" y="4892675"/>
            <a:ext cx="696913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Biopsy</a:t>
            </a:r>
            <a:endParaRPr lang="en-US" sz="1200" i="1"/>
          </a:p>
        </p:txBody>
      </p:sp>
      <p:sp>
        <p:nvSpPr>
          <p:cNvPr id="111634" name="Rectangle 69"/>
          <p:cNvSpPr>
            <a:spLocks noChangeArrowheads="1"/>
          </p:cNvSpPr>
          <p:nvPr/>
        </p:nvSpPr>
        <p:spPr bwMode="auto">
          <a:xfrm>
            <a:off x="660400" y="4156075"/>
            <a:ext cx="1485900" cy="46196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Investigate</a:t>
            </a:r>
          </a:p>
          <a:p>
            <a:pPr algn="ctr"/>
            <a:r>
              <a:rPr lang="it-IT" sz="1200" i="1"/>
              <a:t> according to size</a:t>
            </a:r>
            <a:endParaRPr lang="en-US" sz="1200" i="1"/>
          </a:p>
        </p:txBody>
      </p:sp>
      <p:sp>
        <p:nvSpPr>
          <p:cNvPr id="111635" name="Rectangle 69"/>
          <p:cNvSpPr>
            <a:spLocks noChangeArrowheads="1"/>
          </p:cNvSpPr>
          <p:nvPr/>
        </p:nvSpPr>
        <p:spPr bwMode="auto">
          <a:xfrm>
            <a:off x="1427163" y="5364163"/>
            <a:ext cx="1582737" cy="3683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i="1">
                <a:solidFill>
                  <a:schemeClr val="accent2"/>
                </a:solidFill>
              </a:rPr>
              <a:t>Inconclusive</a:t>
            </a:r>
            <a:endParaRPr lang="en-US" i="1">
              <a:solidFill>
                <a:schemeClr val="accent2"/>
              </a:solidFill>
            </a:endParaRPr>
          </a:p>
        </p:txBody>
      </p:sp>
      <p:sp>
        <p:nvSpPr>
          <p:cNvPr id="111636" name="Rectangle 53"/>
          <p:cNvSpPr>
            <a:spLocks noChangeArrowheads="1"/>
          </p:cNvSpPr>
          <p:nvPr/>
        </p:nvSpPr>
        <p:spPr bwMode="auto">
          <a:xfrm>
            <a:off x="6226175" y="4100513"/>
            <a:ext cx="452438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Yes</a:t>
            </a:r>
            <a:endParaRPr lang="en-US" sz="1200" i="1"/>
          </a:p>
        </p:txBody>
      </p:sp>
      <p:sp>
        <p:nvSpPr>
          <p:cNvPr id="111637" name="Rectangle 53"/>
          <p:cNvSpPr>
            <a:spLocks noChangeArrowheads="1"/>
          </p:cNvSpPr>
          <p:nvPr/>
        </p:nvSpPr>
        <p:spPr bwMode="auto">
          <a:xfrm>
            <a:off x="7599363" y="4100513"/>
            <a:ext cx="388937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No</a:t>
            </a:r>
            <a:endParaRPr lang="en-US" sz="1200" i="1"/>
          </a:p>
        </p:txBody>
      </p:sp>
      <p:sp>
        <p:nvSpPr>
          <p:cNvPr id="111638" name="Rectangle 53"/>
          <p:cNvSpPr>
            <a:spLocks noChangeArrowheads="1"/>
          </p:cNvSpPr>
          <p:nvPr/>
        </p:nvSpPr>
        <p:spPr bwMode="auto">
          <a:xfrm>
            <a:off x="6167438" y="4846638"/>
            <a:ext cx="684212" cy="369887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i="1">
                <a:solidFill>
                  <a:schemeClr val="accent2"/>
                </a:solidFill>
              </a:rPr>
              <a:t>HCC</a:t>
            </a:r>
            <a:endParaRPr lang="en-US" i="1">
              <a:solidFill>
                <a:schemeClr val="accent2"/>
              </a:solidFill>
            </a:endParaRPr>
          </a:p>
        </p:txBody>
      </p:sp>
      <p:sp>
        <p:nvSpPr>
          <p:cNvPr id="111639" name="Rectangle 53"/>
          <p:cNvSpPr>
            <a:spLocks noChangeArrowheads="1"/>
          </p:cNvSpPr>
          <p:nvPr/>
        </p:nvSpPr>
        <p:spPr bwMode="auto">
          <a:xfrm>
            <a:off x="7440613" y="4892675"/>
            <a:ext cx="696912" cy="2762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200" i="1"/>
              <a:t>Biopsy</a:t>
            </a:r>
            <a:endParaRPr lang="en-US" sz="1200" i="1"/>
          </a:p>
        </p:txBody>
      </p:sp>
      <p:sp>
        <p:nvSpPr>
          <p:cNvPr id="111640" name="Line 51"/>
          <p:cNvSpPr>
            <a:spLocks noChangeShapeType="1"/>
          </p:cNvSpPr>
          <p:nvPr/>
        </p:nvSpPr>
        <p:spPr bwMode="auto">
          <a:xfrm flipH="1">
            <a:off x="6794500" y="5030788"/>
            <a:ext cx="614363" cy="0"/>
          </a:xfrm>
          <a:prstGeom prst="line">
            <a:avLst/>
          </a:prstGeom>
          <a:noFill/>
          <a:ln w="19050">
            <a:noFill/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it-IT"/>
          </a:p>
        </p:txBody>
      </p:sp>
      <p:sp>
        <p:nvSpPr>
          <p:cNvPr id="111641" name="Rectangle 7"/>
          <p:cNvSpPr txBox="1">
            <a:spLocks noChangeArrowheads="1"/>
          </p:cNvSpPr>
          <p:nvPr/>
        </p:nvSpPr>
        <p:spPr bwMode="auto">
          <a:xfrm>
            <a:off x="935038" y="571500"/>
            <a:ext cx="69135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/>
              <a:t>Diagnostic algorithm </a:t>
            </a:r>
            <a:endParaRPr lang="it-IT" sz="2800"/>
          </a:p>
        </p:txBody>
      </p:sp>
      <p:grpSp>
        <p:nvGrpSpPr>
          <p:cNvPr id="111642" name="Gruppo 46"/>
          <p:cNvGrpSpPr>
            <a:grpSpLocks/>
          </p:cNvGrpSpPr>
          <p:nvPr/>
        </p:nvGrpSpPr>
        <p:grpSpPr bwMode="auto">
          <a:xfrm>
            <a:off x="1116013" y="1628775"/>
            <a:ext cx="6691312" cy="3949700"/>
            <a:chOff x="1105344" y="1382252"/>
            <a:chExt cx="6692107" cy="3950314"/>
          </a:xfrm>
        </p:grpSpPr>
        <p:sp>
          <p:nvSpPr>
            <p:cNvPr id="111643" name="Line 31"/>
            <p:cNvSpPr>
              <a:spLocks noChangeShapeType="1"/>
            </p:cNvSpPr>
            <p:nvPr/>
          </p:nvSpPr>
          <p:spPr bwMode="auto">
            <a:xfrm>
              <a:off x="7149784" y="1898417"/>
              <a:ext cx="0" cy="2516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44" name="Line 32"/>
            <p:cNvSpPr>
              <a:spLocks noChangeShapeType="1"/>
            </p:cNvSpPr>
            <p:nvPr/>
          </p:nvSpPr>
          <p:spPr bwMode="auto">
            <a:xfrm flipH="1">
              <a:off x="4499271" y="1898417"/>
              <a:ext cx="11694" cy="2516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grpSp>
          <p:nvGrpSpPr>
            <p:cNvPr id="111645" name="Gruppo 40"/>
            <p:cNvGrpSpPr>
              <a:grpSpLocks/>
            </p:cNvGrpSpPr>
            <p:nvPr/>
          </p:nvGrpSpPr>
          <p:grpSpPr bwMode="auto">
            <a:xfrm>
              <a:off x="1872973" y="1382252"/>
              <a:ext cx="5276811" cy="215900"/>
              <a:chOff x="1995526" y="1052513"/>
              <a:chExt cx="5276811" cy="215900"/>
            </a:xfrm>
          </p:grpSpPr>
          <p:sp>
            <p:nvSpPr>
              <p:cNvPr id="111646" name="Line 33"/>
              <p:cNvSpPr>
                <a:spLocks noChangeShapeType="1"/>
              </p:cNvSpPr>
              <p:nvPr/>
            </p:nvSpPr>
            <p:spPr bwMode="auto">
              <a:xfrm>
                <a:off x="1995526" y="1052513"/>
                <a:ext cx="52759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111647" name="Line 34"/>
              <p:cNvSpPr>
                <a:spLocks noChangeShapeType="1"/>
              </p:cNvSpPr>
              <p:nvPr/>
            </p:nvSpPr>
            <p:spPr bwMode="auto">
              <a:xfrm>
                <a:off x="1995526" y="1052513"/>
                <a:ext cx="0" cy="2159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111648" name="Line 35"/>
              <p:cNvSpPr>
                <a:spLocks noChangeShapeType="1"/>
              </p:cNvSpPr>
              <p:nvPr/>
            </p:nvSpPr>
            <p:spPr bwMode="auto">
              <a:xfrm>
                <a:off x="4621824" y="1052513"/>
                <a:ext cx="0" cy="2159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111649" name="Line 36"/>
              <p:cNvSpPr>
                <a:spLocks noChangeShapeType="1"/>
              </p:cNvSpPr>
              <p:nvPr/>
            </p:nvSpPr>
            <p:spPr bwMode="auto">
              <a:xfrm>
                <a:off x="7272337" y="1052513"/>
                <a:ext cx="0" cy="2159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>
                <a:spAutoFit/>
              </a:bodyPr>
              <a:lstStyle/>
              <a:p>
                <a:endParaRPr lang="it-IT"/>
              </a:p>
            </p:txBody>
          </p:sp>
        </p:grpSp>
        <p:sp>
          <p:nvSpPr>
            <p:cNvPr id="111650" name="Line 38"/>
            <p:cNvSpPr>
              <a:spLocks noChangeShapeType="1"/>
            </p:cNvSpPr>
            <p:nvPr/>
          </p:nvSpPr>
          <p:spPr bwMode="auto">
            <a:xfrm>
              <a:off x="7149784" y="2653847"/>
              <a:ext cx="0" cy="2970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grpSp>
          <p:nvGrpSpPr>
            <p:cNvPr id="111651" name="Gruppo 20"/>
            <p:cNvGrpSpPr>
              <a:grpSpLocks/>
            </p:cNvGrpSpPr>
            <p:nvPr/>
          </p:nvGrpSpPr>
          <p:grpSpPr bwMode="auto">
            <a:xfrm>
              <a:off x="3850777" y="3446183"/>
              <a:ext cx="1296988" cy="423888"/>
              <a:chOff x="3973330" y="3213224"/>
              <a:chExt cx="1296988" cy="423888"/>
            </a:xfrm>
          </p:grpSpPr>
          <p:sp>
            <p:nvSpPr>
              <p:cNvPr id="111652" name="Line 39"/>
              <p:cNvSpPr>
                <a:spLocks noChangeShapeType="1"/>
              </p:cNvSpPr>
              <p:nvPr/>
            </p:nvSpPr>
            <p:spPr bwMode="auto">
              <a:xfrm>
                <a:off x="4621824" y="3213224"/>
                <a:ext cx="0" cy="1428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53" name="Line 40"/>
              <p:cNvSpPr>
                <a:spLocks noChangeShapeType="1"/>
              </p:cNvSpPr>
              <p:nvPr/>
            </p:nvSpPr>
            <p:spPr bwMode="auto">
              <a:xfrm>
                <a:off x="3973330" y="3356099"/>
                <a:ext cx="12969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54" name="Line 41"/>
              <p:cNvSpPr>
                <a:spLocks noChangeShapeType="1"/>
              </p:cNvSpPr>
              <p:nvPr/>
            </p:nvSpPr>
            <p:spPr bwMode="auto">
              <a:xfrm>
                <a:off x="3982855" y="3346574"/>
                <a:ext cx="0" cy="2889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55" name="Line 42"/>
              <p:cNvSpPr>
                <a:spLocks noChangeShapeType="1"/>
              </p:cNvSpPr>
              <p:nvPr/>
            </p:nvSpPr>
            <p:spPr bwMode="auto">
              <a:xfrm>
                <a:off x="5261769" y="3348187"/>
                <a:ext cx="0" cy="2889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/>
              <a:lstStyle/>
              <a:p>
                <a:endParaRPr lang="it-IT"/>
              </a:p>
            </p:txBody>
          </p:sp>
        </p:grpSp>
        <p:sp>
          <p:nvSpPr>
            <p:cNvPr id="111656" name="Line 47"/>
            <p:cNvSpPr>
              <a:spLocks noChangeShapeType="1"/>
            </p:cNvSpPr>
            <p:nvPr/>
          </p:nvSpPr>
          <p:spPr bwMode="auto">
            <a:xfrm>
              <a:off x="3861096" y="4237701"/>
              <a:ext cx="0" cy="360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sp>
          <p:nvSpPr>
            <p:cNvPr id="111657" name="Line 48"/>
            <p:cNvSpPr>
              <a:spLocks noChangeShapeType="1"/>
            </p:cNvSpPr>
            <p:nvPr/>
          </p:nvSpPr>
          <p:spPr bwMode="auto">
            <a:xfrm>
              <a:off x="5147765" y="4237701"/>
              <a:ext cx="0" cy="360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sp>
          <p:nvSpPr>
            <p:cNvPr id="111658" name="Line 51"/>
            <p:cNvSpPr>
              <a:spLocks noChangeShapeType="1"/>
            </p:cNvSpPr>
            <p:nvPr/>
          </p:nvSpPr>
          <p:spPr bwMode="auto">
            <a:xfrm flipH="1">
              <a:off x="4144612" y="4814483"/>
              <a:ext cx="61531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grpSp>
          <p:nvGrpSpPr>
            <p:cNvPr id="111659" name="Gruppo 67"/>
            <p:cNvGrpSpPr>
              <a:grpSpLocks/>
            </p:cNvGrpSpPr>
            <p:nvPr/>
          </p:nvGrpSpPr>
          <p:grpSpPr bwMode="auto">
            <a:xfrm>
              <a:off x="6500463" y="3446183"/>
              <a:ext cx="1296988" cy="423888"/>
              <a:chOff x="3973330" y="3213224"/>
              <a:chExt cx="1296988" cy="423888"/>
            </a:xfrm>
          </p:grpSpPr>
          <p:sp>
            <p:nvSpPr>
              <p:cNvPr id="111660" name="Line 39"/>
              <p:cNvSpPr>
                <a:spLocks noChangeShapeType="1"/>
              </p:cNvSpPr>
              <p:nvPr/>
            </p:nvSpPr>
            <p:spPr bwMode="auto">
              <a:xfrm>
                <a:off x="4621824" y="3213224"/>
                <a:ext cx="0" cy="1428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61" name="Line 40"/>
              <p:cNvSpPr>
                <a:spLocks noChangeShapeType="1"/>
              </p:cNvSpPr>
              <p:nvPr/>
            </p:nvSpPr>
            <p:spPr bwMode="auto">
              <a:xfrm>
                <a:off x="3973330" y="3356099"/>
                <a:ext cx="12969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62" name="Line 41"/>
              <p:cNvSpPr>
                <a:spLocks noChangeShapeType="1"/>
              </p:cNvSpPr>
              <p:nvPr/>
            </p:nvSpPr>
            <p:spPr bwMode="auto">
              <a:xfrm>
                <a:off x="3982855" y="3346574"/>
                <a:ext cx="0" cy="2889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1663" name="Line 42"/>
              <p:cNvSpPr>
                <a:spLocks noChangeShapeType="1"/>
              </p:cNvSpPr>
              <p:nvPr/>
            </p:nvSpPr>
            <p:spPr bwMode="auto">
              <a:xfrm>
                <a:off x="5261769" y="3348187"/>
                <a:ext cx="0" cy="2889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anchor="ctr"/>
              <a:lstStyle/>
              <a:p>
                <a:endParaRPr lang="it-IT"/>
              </a:p>
            </p:txBody>
          </p:sp>
        </p:grpSp>
        <p:sp>
          <p:nvSpPr>
            <p:cNvPr id="111664" name="Line 47"/>
            <p:cNvSpPr>
              <a:spLocks noChangeShapeType="1"/>
            </p:cNvSpPr>
            <p:nvPr/>
          </p:nvSpPr>
          <p:spPr bwMode="auto">
            <a:xfrm>
              <a:off x="6510782" y="4237701"/>
              <a:ext cx="0" cy="360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sp>
          <p:nvSpPr>
            <p:cNvPr id="111665" name="Line 48"/>
            <p:cNvSpPr>
              <a:spLocks noChangeShapeType="1"/>
            </p:cNvSpPr>
            <p:nvPr/>
          </p:nvSpPr>
          <p:spPr bwMode="auto">
            <a:xfrm>
              <a:off x="7797451" y="4237701"/>
              <a:ext cx="0" cy="360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cxnSp>
          <p:nvCxnSpPr>
            <p:cNvPr id="111666" name="Connettore 4 22"/>
            <p:cNvCxnSpPr>
              <a:cxnSpLocks noChangeShapeType="1"/>
              <a:stCxn id="111627" idx="3"/>
              <a:endCxn id="111625" idx="3"/>
            </p:cNvCxnSpPr>
            <p:nvPr/>
          </p:nvCxnSpPr>
          <p:spPr bwMode="auto">
            <a:xfrm flipH="1" flipV="1">
              <a:off x="2639820" y="2423020"/>
              <a:ext cx="285330" cy="956618"/>
            </a:xfrm>
            <a:prstGeom prst="bentConnector3">
              <a:avLst>
                <a:gd name="adj1" fmla="val -8012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1667" name="Connettore 4 25"/>
            <p:cNvCxnSpPr>
              <a:cxnSpLocks noChangeShapeType="1"/>
              <a:stCxn id="111635" idx="1"/>
              <a:endCxn id="111625" idx="1"/>
            </p:cNvCxnSpPr>
            <p:nvPr/>
          </p:nvCxnSpPr>
          <p:spPr bwMode="auto">
            <a:xfrm rot="10800000">
              <a:off x="1105344" y="2423020"/>
              <a:ext cx="321126" cy="2909546"/>
            </a:xfrm>
            <a:prstGeom prst="bentConnector3">
              <a:avLst>
                <a:gd name="adj1" fmla="val 27186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1668" name="Connettore 4 28"/>
            <p:cNvCxnSpPr>
              <a:cxnSpLocks noChangeShapeType="1"/>
              <a:stCxn id="111633" idx="2"/>
              <a:endCxn id="111635" idx="3"/>
            </p:cNvCxnSpPr>
            <p:nvPr/>
          </p:nvCxnSpPr>
          <p:spPr bwMode="auto">
            <a:xfrm rot="5400000">
              <a:off x="3884430" y="4077956"/>
              <a:ext cx="379472" cy="212974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1669" name="Connettore 4 31"/>
            <p:cNvCxnSpPr>
              <a:cxnSpLocks noChangeShapeType="1"/>
              <a:stCxn id="111639" idx="2"/>
              <a:endCxn id="111635" idx="3"/>
            </p:cNvCxnSpPr>
            <p:nvPr/>
          </p:nvCxnSpPr>
          <p:spPr bwMode="auto">
            <a:xfrm rot="5400000">
              <a:off x="5209271" y="2753116"/>
              <a:ext cx="379472" cy="477942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1670" name="Line 39"/>
            <p:cNvSpPr>
              <a:spLocks noChangeShapeType="1"/>
            </p:cNvSpPr>
            <p:nvPr/>
          </p:nvSpPr>
          <p:spPr bwMode="auto">
            <a:xfrm>
              <a:off x="1907952" y="2665777"/>
              <a:ext cx="0" cy="1428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1" name="Line 40"/>
            <p:cNvSpPr>
              <a:spLocks noChangeShapeType="1"/>
            </p:cNvSpPr>
            <p:nvPr/>
          </p:nvSpPr>
          <p:spPr bwMode="auto">
            <a:xfrm>
              <a:off x="1403648" y="2808652"/>
              <a:ext cx="11996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2" name="Line 41"/>
            <p:cNvSpPr>
              <a:spLocks noChangeShapeType="1"/>
            </p:cNvSpPr>
            <p:nvPr/>
          </p:nvSpPr>
          <p:spPr bwMode="auto">
            <a:xfrm>
              <a:off x="1403648" y="2800764"/>
              <a:ext cx="0" cy="288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3" name="Line 42"/>
            <p:cNvSpPr>
              <a:spLocks noChangeShapeType="1"/>
            </p:cNvSpPr>
            <p:nvPr/>
          </p:nvSpPr>
          <p:spPr bwMode="auto">
            <a:xfrm>
              <a:off x="2603276" y="2802377"/>
              <a:ext cx="0" cy="3478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4" name="Line 32"/>
            <p:cNvSpPr>
              <a:spLocks noChangeShapeType="1"/>
            </p:cNvSpPr>
            <p:nvPr/>
          </p:nvSpPr>
          <p:spPr bwMode="auto">
            <a:xfrm>
              <a:off x="1872973" y="1898417"/>
              <a:ext cx="0" cy="2516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5" name="Line 47"/>
            <p:cNvSpPr>
              <a:spLocks noChangeShapeType="1"/>
            </p:cNvSpPr>
            <p:nvPr/>
          </p:nvSpPr>
          <p:spPr bwMode="auto">
            <a:xfrm>
              <a:off x="1385918" y="3661959"/>
              <a:ext cx="0" cy="2787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11676" name="Line 38"/>
            <p:cNvSpPr>
              <a:spLocks noChangeShapeType="1"/>
            </p:cNvSpPr>
            <p:nvPr/>
          </p:nvSpPr>
          <p:spPr bwMode="auto">
            <a:xfrm>
              <a:off x="4499271" y="2653847"/>
              <a:ext cx="0" cy="2970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111677" name="Gruppo 62"/>
          <p:cNvGrpSpPr>
            <a:grpSpLocks/>
          </p:cNvGrpSpPr>
          <p:nvPr/>
        </p:nvGrpSpPr>
        <p:grpSpPr bwMode="auto">
          <a:xfrm>
            <a:off x="7091363" y="714375"/>
            <a:ext cx="2052637" cy="896938"/>
            <a:chOff x="6183313" y="116632"/>
            <a:chExt cx="2052946" cy="897424"/>
          </a:xfrm>
        </p:grpSpPr>
        <p:pic>
          <p:nvPicPr>
            <p:cNvPr id="64" name="Picture 61" descr="http://t3.gstatic.com/images?q=tbn:ANd9GcSHETbtmhDlanl1Czwt-hZM0wbv3ZYh_ToXaphvwrBW0XnKgAXF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6906364" y="582008"/>
              <a:ext cx="1329895" cy="432048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obliqueTopRight"/>
              <a:lightRig rig="threePt" dir="t">
                <a:rot lat="0" lon="0" rev="2700000"/>
              </a:lightRig>
            </a:scene3d>
            <a:sp3d>
              <a:bevelT w="63500" h="50800"/>
            </a:sp3d>
            <a:extLst/>
          </p:spPr>
        </p:pic>
        <p:pic>
          <p:nvPicPr>
            <p:cNvPr id="65" name="Picture 2" descr="http://www.eurocare.org/var/eurocare/storage/images/library/images/easl_logo/47525-1-eng-GB/easl_logo_large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/>
            </a:blip>
            <a:srcRect b="26843"/>
            <a:stretch/>
          </p:blipFill>
          <p:spPr bwMode="auto">
            <a:xfrm>
              <a:off x="6183313" y="116632"/>
              <a:ext cx="2052946" cy="432048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obliqueTopRight"/>
              <a:lightRig rig="threePt" dir="t">
                <a:rot lat="0" lon="0" rev="2700000"/>
              </a:lightRig>
            </a:scene3d>
            <a:sp3d>
              <a:bevelT w="63500" h="50800"/>
            </a:sp3d>
            <a:extLst/>
          </p:spPr>
        </p:pic>
      </p:grpSp>
      <p:sp>
        <p:nvSpPr>
          <p:cNvPr id="111680" name="Rectangle 10"/>
          <p:cNvSpPr>
            <a:spLocks noChangeArrowheads="1"/>
          </p:cNvSpPr>
          <p:nvPr/>
        </p:nvSpPr>
        <p:spPr bwMode="auto">
          <a:xfrm>
            <a:off x="-20638" y="6453188"/>
            <a:ext cx="7578726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it-IT" sz="900"/>
              <a:t>EASL–EORTC Clinical Practice Guidelines: Management of hepatocellular carcinoma Journal of Hepatology 2012 vol. 56 j 908–943</a:t>
            </a:r>
          </a:p>
          <a:p>
            <a:r>
              <a:rPr lang="it-IT" sz="900"/>
              <a:t>Available on: </a:t>
            </a:r>
            <a:r>
              <a:rPr lang="it-IT" sz="900">
                <a:hlinkClick r:id="rId5"/>
              </a:rPr>
              <a:t>http://www.easl.eu/assets/application/files/d38c7689f123edf_file.pdf</a:t>
            </a:r>
            <a:r>
              <a:rPr lang="it-IT" sz="900"/>
              <a:t> </a:t>
            </a:r>
          </a:p>
        </p:txBody>
      </p:sp>
      <p:sp>
        <p:nvSpPr>
          <p:cNvPr id="111681" name="Rettangolo 65"/>
          <p:cNvSpPr>
            <a:spLocks noChangeArrowheads="1"/>
          </p:cNvSpPr>
          <p:nvPr/>
        </p:nvSpPr>
        <p:spPr bwMode="auto">
          <a:xfrm>
            <a:off x="3214688" y="-112713"/>
            <a:ext cx="2714625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4E959C"/>
                </a:solidFill>
              </a:rPr>
              <a:t> Conclusioni</a:t>
            </a:r>
            <a:endParaRPr lang="it-IT" sz="2800">
              <a:solidFill>
                <a:srgbClr val="4E959C"/>
              </a:solidFill>
            </a:endParaRPr>
          </a:p>
        </p:txBody>
      </p:sp>
      <p:pic>
        <p:nvPicPr>
          <p:cNvPr id="111682" name="Picture 2" descr="E:\lineo team 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29625" y="0"/>
            <a:ext cx="714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83" name="Picture 3" descr="E:\LOGO Spedali Civili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412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320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 txBox="1">
            <a:spLocks noChangeArrowheads="1"/>
          </p:cNvSpPr>
          <p:nvPr/>
        </p:nvSpPr>
        <p:spPr bwMode="auto">
          <a:xfrm>
            <a:off x="428625" y="2071688"/>
            <a:ext cx="8572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800"/>
              <a:t>        Diagnostic algorithm and recall policy.     </a:t>
            </a:r>
          </a:p>
          <a:p>
            <a:r>
              <a:rPr lang="it-IT" sz="2800"/>
              <a:t> *One imaging technique only recommended in   centers of excellence with high-end radiological equipment.**HCC radiological hallmark: arterial     hypervascularity and venous/late phase washout</a:t>
            </a:r>
          </a:p>
        </p:txBody>
      </p:sp>
      <p:sp>
        <p:nvSpPr>
          <p:cNvPr id="113667" name="Line 51"/>
          <p:cNvSpPr>
            <a:spLocks noChangeShapeType="1"/>
          </p:cNvSpPr>
          <p:nvPr/>
        </p:nvSpPr>
        <p:spPr bwMode="auto">
          <a:xfrm flipH="1">
            <a:off x="6794500" y="5030788"/>
            <a:ext cx="614363" cy="0"/>
          </a:xfrm>
          <a:prstGeom prst="line">
            <a:avLst/>
          </a:prstGeom>
          <a:noFill/>
          <a:ln w="19050">
            <a:noFill/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it-IT"/>
          </a:p>
        </p:txBody>
      </p:sp>
      <p:grpSp>
        <p:nvGrpSpPr>
          <p:cNvPr id="113668" name="Gruppo 62"/>
          <p:cNvGrpSpPr>
            <a:grpSpLocks/>
          </p:cNvGrpSpPr>
          <p:nvPr/>
        </p:nvGrpSpPr>
        <p:grpSpPr bwMode="auto">
          <a:xfrm>
            <a:off x="2944813" y="714375"/>
            <a:ext cx="2624137" cy="1285875"/>
            <a:chOff x="6183313" y="116632"/>
            <a:chExt cx="2052946" cy="897424"/>
          </a:xfrm>
        </p:grpSpPr>
        <p:pic>
          <p:nvPicPr>
            <p:cNvPr id="64" name="Picture 61" descr="http://t3.gstatic.com/images?q=tbn:ANd9GcSHETbtmhDlanl1Czwt-hZM0wbv3ZYh_ToXaphvwrBW0XnKgAXF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6906364" y="582008"/>
              <a:ext cx="1329895" cy="432048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obliqueTopRight"/>
              <a:lightRig rig="threePt" dir="t">
                <a:rot lat="0" lon="0" rev="2700000"/>
              </a:lightRig>
            </a:scene3d>
            <a:sp3d>
              <a:bevelT w="63500" h="50800"/>
            </a:sp3d>
            <a:extLst/>
          </p:spPr>
        </p:pic>
        <p:pic>
          <p:nvPicPr>
            <p:cNvPr id="65" name="Picture 2" descr="http://www.eurocare.org/var/eurocare/storage/images/library/images/easl_logo/47525-1-eng-GB/easl_logo_large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/>
            </a:blip>
            <a:srcRect b="26843"/>
            <a:stretch/>
          </p:blipFill>
          <p:spPr bwMode="auto">
            <a:xfrm>
              <a:off x="6183313" y="116632"/>
              <a:ext cx="2052946" cy="432048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obliqueTopRight"/>
              <a:lightRig rig="threePt" dir="t">
                <a:rot lat="0" lon="0" rev="2700000"/>
              </a:lightRig>
            </a:scene3d>
            <a:sp3d>
              <a:bevelT w="63500" h="50800"/>
            </a:sp3d>
            <a:extLst/>
          </p:spPr>
        </p:pic>
      </p:grpSp>
      <p:sp>
        <p:nvSpPr>
          <p:cNvPr id="113671" name="Rectangle 10"/>
          <p:cNvSpPr>
            <a:spLocks noChangeArrowheads="1"/>
          </p:cNvSpPr>
          <p:nvPr/>
        </p:nvSpPr>
        <p:spPr bwMode="auto">
          <a:xfrm>
            <a:off x="50800" y="6162675"/>
            <a:ext cx="91646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it-IT" sz="2000"/>
              <a:t>EASL–EORTC Clinical Practice Guidelines: Management of hepatocellular carcinoma Journal of Hepatology 2012 vol. 56 j 908–943</a:t>
            </a:r>
          </a:p>
          <a:p>
            <a:endParaRPr lang="it-IT" sz="2000"/>
          </a:p>
        </p:txBody>
      </p:sp>
      <p:sp>
        <p:nvSpPr>
          <p:cNvPr id="113672" name="Rettangolo 65"/>
          <p:cNvSpPr>
            <a:spLocks noChangeArrowheads="1"/>
          </p:cNvSpPr>
          <p:nvPr/>
        </p:nvSpPr>
        <p:spPr bwMode="auto">
          <a:xfrm>
            <a:off x="3214688" y="-112713"/>
            <a:ext cx="2714625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4E959C"/>
                </a:solidFill>
              </a:rPr>
              <a:t>Conclusioni </a:t>
            </a:r>
            <a:endParaRPr lang="it-IT" sz="2800">
              <a:solidFill>
                <a:srgbClr val="4E959C"/>
              </a:solidFill>
            </a:endParaRPr>
          </a:p>
        </p:txBody>
      </p:sp>
      <p:pic>
        <p:nvPicPr>
          <p:cNvPr id="113673" name="Picture 2" descr="E:\lineo team lo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41700" y="4376738"/>
            <a:ext cx="21605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4" name="Picture 3" descr="E:\LOGO Spedali Civili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412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5" name="Picture 2" descr="E:\lineo team lo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29625" y="0"/>
            <a:ext cx="714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8205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Presentazione su schermo (4:3)</PresentationFormat>
  <Paragraphs>118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Nodulo  in Cirrosi 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Barbara Andreoli</dc:creator>
  <cp:lastModifiedBy>Barbara Andreoli</cp:lastModifiedBy>
  <cp:revision>1</cp:revision>
  <dcterms:created xsi:type="dcterms:W3CDTF">2013-10-22T10:28:04Z</dcterms:created>
  <dcterms:modified xsi:type="dcterms:W3CDTF">2013-10-22T10:28:36Z</dcterms:modified>
</cp:coreProperties>
</file>