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3" r:id="rId2"/>
    <p:sldId id="333" r:id="rId3"/>
    <p:sldId id="334" r:id="rId4"/>
    <p:sldId id="338" r:id="rId5"/>
    <p:sldId id="285" r:id="rId6"/>
    <p:sldId id="320" r:id="rId7"/>
    <p:sldId id="321" r:id="rId8"/>
    <p:sldId id="293" r:id="rId9"/>
    <p:sldId id="294" r:id="rId10"/>
    <p:sldId id="295" r:id="rId11"/>
    <p:sldId id="303" r:id="rId12"/>
    <p:sldId id="298" r:id="rId13"/>
    <p:sldId id="335" r:id="rId14"/>
    <p:sldId id="340" r:id="rId15"/>
    <p:sldId id="341" r:id="rId16"/>
    <p:sldId id="326" r:id="rId17"/>
    <p:sldId id="328" r:id="rId18"/>
    <p:sldId id="310" r:id="rId19"/>
    <p:sldId id="331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9F4C4-E8FF-40FD-A7F8-81A5E15D9BB7}" type="datetimeFigureOut">
              <a:rPr lang="it-IT" smtClean="0"/>
              <a:t>20/11/2015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C270E-5FA1-434E-92A2-A8FB07B51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14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08200-892A-4387-A7CD-C35F905ED292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187C-0F02-48B3-8CB5-CFD6ABFF27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98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4BFF-2568-4DD5-9A1F-B6CB3680860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5D0D-ACED-464F-A9CC-9D534667D7AE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E32D-A442-4F97-880D-2EA5899D2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3" descr="locandin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39700"/>
            <a:ext cx="4457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sellaDiTesto 5"/>
          <p:cNvSpPr txBox="1">
            <a:spLocks noChangeArrowheads="1"/>
          </p:cNvSpPr>
          <p:nvPr/>
        </p:nvSpPr>
        <p:spPr bwMode="auto">
          <a:xfrm>
            <a:off x="2249488" y="5495925"/>
            <a:ext cx="464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it-IT" altLang="it-IT"/>
              <a:t>Serena Zaltron</a:t>
            </a:r>
          </a:p>
          <a:p>
            <a:pPr algn="ctr"/>
            <a:r>
              <a:rPr lang="it-IT" altLang="it-IT"/>
              <a:t>II^ Divisione di Malattie Infettive</a:t>
            </a:r>
          </a:p>
          <a:p>
            <a:pPr algn="ctr"/>
            <a:r>
              <a:rPr lang="it-IT" altLang="it-IT"/>
              <a:t>A.O. Spedali Civili</a:t>
            </a:r>
          </a:p>
          <a:p>
            <a:pPr algn="ctr"/>
            <a:r>
              <a:rPr lang="it-IT" altLang="it-IT"/>
              <a:t>Brescia</a:t>
            </a:r>
          </a:p>
        </p:txBody>
      </p:sp>
      <p:pic>
        <p:nvPicPr>
          <p:cNvPr id="13317" name="Immagine 8" descr="LOGO UNIVERSITà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5594350"/>
            <a:ext cx="1206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9" descr="logo spedali civili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594350"/>
            <a:ext cx="10826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223224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				</a:t>
            </a:r>
            <a:r>
              <a:rPr lang="it-IT" sz="4400" b="1" dirty="0" err="1" smtClean="0">
                <a:solidFill>
                  <a:srgbClr val="002060"/>
                </a:solidFill>
              </a:rPr>
              <a:t>DAAs</a:t>
            </a:r>
            <a:r>
              <a:rPr lang="it-IT" sz="4400" b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rgbClr val="002060"/>
                </a:solidFill>
              </a:rPr>
              <a:t>	</a:t>
            </a:r>
            <a:r>
              <a:rPr lang="it-IT" b="1" dirty="0" smtClean="0">
                <a:solidFill>
                  <a:srgbClr val="002060"/>
                </a:solidFill>
              </a:rPr>
              <a:t>Direct </a:t>
            </a:r>
            <a:r>
              <a:rPr lang="it-IT" b="1" dirty="0" err="1" smtClean="0">
                <a:solidFill>
                  <a:srgbClr val="002060"/>
                </a:solidFill>
              </a:rPr>
              <a:t>Acting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Antivirals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for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Hepatitis</a:t>
            </a:r>
            <a:r>
              <a:rPr lang="it-IT" b="1" dirty="0" smtClean="0">
                <a:solidFill>
                  <a:srgbClr val="002060"/>
                </a:solidFill>
              </a:rPr>
              <a:t> C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27784" y="5345921"/>
            <a:ext cx="410445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Dr.ssa Angiola </a:t>
            </a:r>
            <a:r>
              <a:rPr lang="it-IT" sz="2000" dirty="0" err="1" smtClean="0"/>
              <a:t>Spinetti</a:t>
            </a:r>
            <a:endParaRPr lang="it-IT" sz="2000" dirty="0" smtClean="0"/>
          </a:p>
          <a:p>
            <a:pPr algn="ctr"/>
            <a:r>
              <a:rPr lang="it-IT" sz="2000" dirty="0" smtClean="0"/>
              <a:t>AO II </a:t>
            </a:r>
            <a:r>
              <a:rPr lang="it-IT" sz="2000" dirty="0" err="1" smtClean="0"/>
              <a:t>Div</a:t>
            </a:r>
            <a:r>
              <a:rPr lang="it-IT" sz="2000" dirty="0" smtClean="0"/>
              <a:t> Mal. </a:t>
            </a:r>
            <a:r>
              <a:rPr lang="it-IT" sz="2000" dirty="0" err="1" smtClean="0"/>
              <a:t>Inf</a:t>
            </a:r>
            <a:endParaRPr lang="it-IT" sz="2000" dirty="0" smtClean="0"/>
          </a:p>
          <a:p>
            <a:pPr algn="ctr"/>
            <a:r>
              <a:rPr lang="it-IT" sz="2000" dirty="0" smtClean="0"/>
              <a:t>Spedali Civili di Brescia</a:t>
            </a:r>
          </a:p>
          <a:p>
            <a:pPr algn="ctr"/>
            <a:r>
              <a:rPr lang="it-IT" sz="2000" dirty="0" smtClean="0"/>
              <a:t>Dir. Prof. Castelli F.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793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7883" r="22386" b="5450"/>
          <a:stretch/>
        </p:blipFill>
        <p:spPr bwMode="auto">
          <a:xfrm>
            <a:off x="144016" y="188640"/>
            <a:ext cx="874846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3347864" y="4581128"/>
            <a:ext cx="504056" cy="21602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83568" y="3645024"/>
            <a:ext cx="7560840" cy="2492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B050"/>
                </a:solidFill>
              </a:rPr>
              <a:t>INIBITORI DELLE </a:t>
            </a:r>
            <a:r>
              <a:rPr lang="it-IT" sz="2400" b="1" i="1" dirty="0" smtClean="0">
                <a:solidFill>
                  <a:srgbClr val="00B050"/>
                </a:solidFill>
              </a:rPr>
              <a:t>PROTEASI</a:t>
            </a:r>
          </a:p>
          <a:p>
            <a:endParaRPr lang="it-IT" sz="2400" b="1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 bloccano “le forbici” che servono a scindere la </a:t>
            </a:r>
            <a:r>
              <a:rPr lang="it-IT" b="1" i="1" dirty="0" err="1"/>
              <a:t>poliproteina</a:t>
            </a:r>
            <a:r>
              <a:rPr lang="it-IT" b="1" i="1" dirty="0"/>
              <a:t> </a:t>
            </a:r>
            <a:r>
              <a:rPr lang="it-IT" b="1" i="1" dirty="0" smtClean="0"/>
              <a:t>non funzionante per creare le proteine attive Strutturali e non Strutturali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smtClean="0"/>
              <a:t>non attività di NS3/4A               non replicazione virale</a:t>
            </a:r>
          </a:p>
          <a:p>
            <a:pPr marL="285750" indent="-285750"/>
            <a:endParaRPr lang="it-IT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smtClean="0"/>
              <a:t>evitano </a:t>
            </a:r>
            <a:r>
              <a:rPr lang="it-IT" b="1" i="1" dirty="0"/>
              <a:t>la paralisi dell’immunità innata cellulare causata dalle stesse proteasi. 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3347864" y="5013176"/>
            <a:ext cx="504056" cy="21602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8122" r="22385" b="4317"/>
          <a:stretch/>
        </p:blipFill>
        <p:spPr bwMode="auto">
          <a:xfrm>
            <a:off x="0" y="764704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496" y="3764647"/>
            <a:ext cx="5112568" cy="2400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INIBITORI della PROTEINA </a:t>
            </a:r>
            <a:r>
              <a:rPr lang="it-IT" sz="2400" b="1" i="1" dirty="0" smtClean="0">
                <a:solidFill>
                  <a:srgbClr val="0070C0"/>
                </a:solidFill>
              </a:rPr>
              <a:t>NS5A</a:t>
            </a:r>
          </a:p>
          <a:p>
            <a:endParaRPr lang="it-IT" b="1" i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smtClean="0"/>
              <a:t>non </a:t>
            </a:r>
            <a:r>
              <a:rPr lang="it-IT" b="1" i="1" dirty="0"/>
              <a:t>permettono alle polimerasi di funzionare completamente bloccando l’assemblaggio dei nuovi virus e la loro uscita dalle cellule </a:t>
            </a:r>
            <a:r>
              <a:rPr lang="it-IT" b="1" i="1" dirty="0" smtClean="0"/>
              <a:t>epatiche</a:t>
            </a:r>
          </a:p>
          <a:p>
            <a:pPr marL="285750" indent="-285750"/>
            <a:r>
              <a:rPr lang="it-IT" b="1" i="1" dirty="0" smtClean="0"/>
              <a:t> </a:t>
            </a:r>
            <a:endParaRPr lang="it-IT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smtClean="0"/>
              <a:t>si </a:t>
            </a:r>
            <a:r>
              <a:rPr lang="it-IT" b="1" i="1" dirty="0"/>
              <a:t>evita la ridotta attività dell’Interferone endogeno o eventualmente somministrato. </a:t>
            </a:r>
          </a:p>
        </p:txBody>
      </p:sp>
    </p:spTree>
    <p:extLst>
      <p:ext uri="{BB962C8B-B14F-4D97-AF65-F5344CB8AC3E}">
        <p14:creationId xmlns:p14="http://schemas.microsoft.com/office/powerpoint/2010/main" val="40034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7884" r="22067" b="4883"/>
          <a:stretch/>
        </p:blipFill>
        <p:spPr bwMode="auto">
          <a:xfrm>
            <a:off x="827584" y="-171400"/>
            <a:ext cx="7704856" cy="45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4221089"/>
            <a:ext cx="8208912" cy="258532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INIBITORI della POLIMERASI </a:t>
            </a:r>
          </a:p>
          <a:p>
            <a:pPr>
              <a:buNone/>
            </a:pPr>
            <a:r>
              <a:rPr lang="it-IT" b="1" i="1" dirty="0" smtClean="0"/>
              <a:t>causano </a:t>
            </a:r>
            <a:r>
              <a:rPr lang="it-IT" b="1" i="1" dirty="0"/>
              <a:t>l’impossibilità di riprodurre l’RNA e pertanto la produzione di nuovi virus. </a:t>
            </a:r>
          </a:p>
          <a:p>
            <a:pPr>
              <a:buNone/>
            </a:pPr>
            <a:r>
              <a:rPr lang="it-IT" b="1" i="1" dirty="0" smtClean="0"/>
              <a:t>Si </a:t>
            </a:r>
            <a:r>
              <a:rPr lang="it-IT" b="1" i="1" dirty="0"/>
              <a:t>divido in due gruppi; </a:t>
            </a:r>
            <a:endParaRPr lang="it-IT" b="1" i="1" dirty="0" smtClean="0"/>
          </a:p>
          <a:p>
            <a:pPr>
              <a:buNone/>
            </a:pPr>
            <a:endParaRPr lang="it-IT" b="1" i="1" dirty="0"/>
          </a:p>
          <a:p>
            <a:pPr>
              <a:buNone/>
            </a:pPr>
            <a:r>
              <a:rPr lang="it-IT" b="1" i="1" dirty="0"/>
              <a:t>	</a:t>
            </a:r>
            <a:r>
              <a:rPr lang="it-IT" b="1" i="1" dirty="0">
                <a:solidFill>
                  <a:srgbClr val="C00000"/>
                </a:solidFill>
              </a:rPr>
              <a:t> INIBITORI NUCLEOTIDICI  </a:t>
            </a:r>
            <a:r>
              <a:rPr lang="it-IT" b="1" i="1" dirty="0"/>
              <a:t>assomigliano ai nucleotidi che dovrebbero comporre i nuovi RNA virali, ma chiaramente non funzionano. </a:t>
            </a:r>
            <a:endParaRPr lang="it-IT" b="1" i="1" dirty="0" smtClean="0"/>
          </a:p>
          <a:p>
            <a:pPr>
              <a:buNone/>
            </a:pPr>
            <a:endParaRPr lang="it-IT" b="1" i="1" dirty="0"/>
          </a:p>
          <a:p>
            <a:pPr>
              <a:buNone/>
            </a:pPr>
            <a:r>
              <a:rPr lang="it-IT" b="1" i="1" dirty="0"/>
              <a:t>	</a:t>
            </a:r>
            <a:r>
              <a:rPr lang="it-IT" b="1" i="1" dirty="0">
                <a:solidFill>
                  <a:srgbClr val="C00000"/>
                </a:solidFill>
              </a:rPr>
              <a:t>INIBITORI NON NUCLEOTIDICI </a:t>
            </a:r>
            <a:r>
              <a:rPr lang="it-IT" b="1" i="1" dirty="0"/>
              <a:t>agiscono direttamente sulla polimerasi, bloccandola.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91680" y="980728"/>
            <a:ext cx="53285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683568" y="5013176"/>
            <a:ext cx="4032448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11438" r="6250" b="6250"/>
          <a:stretch>
            <a:fillRect/>
          </a:stretch>
        </p:blipFill>
        <p:spPr bwMode="auto">
          <a:xfrm>
            <a:off x="2771800" y="-99392"/>
            <a:ext cx="630019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39948" r="30088" b="9260"/>
          <a:stretch/>
        </p:blipFill>
        <p:spPr bwMode="auto">
          <a:xfrm>
            <a:off x="-108520" y="4149080"/>
            <a:ext cx="53285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444208" y="3933056"/>
            <a:ext cx="230425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      SOFOSBUVIR</a:t>
            </a:r>
            <a:endParaRPr lang="it-IT" b="1" dirty="0"/>
          </a:p>
        </p:txBody>
      </p:sp>
      <p:sp>
        <p:nvSpPr>
          <p:cNvPr id="10" name="Freccia circolare a destra 9"/>
          <p:cNvSpPr/>
          <p:nvPr/>
        </p:nvSpPr>
        <p:spPr>
          <a:xfrm>
            <a:off x="6372200" y="3429000"/>
            <a:ext cx="432048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0" y="5229200"/>
            <a:ext cx="6115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-36512" y="6597352"/>
            <a:ext cx="6115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 txBox="1">
            <a:spLocks/>
          </p:cNvSpPr>
          <p:nvPr/>
        </p:nvSpPr>
        <p:spPr bwMode="auto">
          <a:xfrm>
            <a:off x="0" y="11747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 eaLnBrk="0" hangingPunct="0">
              <a:lnSpc>
                <a:spcPts val="2500"/>
              </a:lnSpc>
            </a:pPr>
            <a:r>
              <a:rPr lang="en-GB" sz="2800" dirty="0">
                <a:solidFill>
                  <a:srgbClr val="002060"/>
                </a:solidFill>
              </a:rPr>
              <a:t>2014-2015</a:t>
            </a:r>
          </a:p>
          <a:p>
            <a:pPr algn="ctr" defTabSz="914400" eaLnBrk="0" hangingPunct="0">
              <a:lnSpc>
                <a:spcPts val="2500"/>
              </a:lnSpc>
            </a:pPr>
            <a:r>
              <a:rPr lang="en-GB" sz="2800" dirty="0">
                <a:solidFill>
                  <a:srgbClr val="002060"/>
                </a:solidFill>
              </a:rPr>
              <a:t>HCV guidelines, recommendations &amp; drugs approval by International agencies</a:t>
            </a:r>
          </a:p>
        </p:txBody>
      </p:sp>
      <p:sp>
        <p:nvSpPr>
          <p:cNvPr id="3" name="Freccia destra 2"/>
          <p:cNvSpPr>
            <a:spLocks noChangeArrowheads="1"/>
          </p:cNvSpPr>
          <p:nvPr/>
        </p:nvSpPr>
        <p:spPr bwMode="auto">
          <a:xfrm>
            <a:off x="0" y="3429000"/>
            <a:ext cx="9144000" cy="11049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FFFF"/>
              </a:gs>
              <a:gs pos="81000">
                <a:srgbClr val="9E9EFF"/>
              </a:gs>
              <a:gs pos="100000">
                <a:srgbClr val="9E9EFF"/>
              </a:gs>
            </a:gsLst>
            <a:path path="rect">
              <a:fillToRect l="100000" t="100000"/>
            </a:path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lt1"/>
              </a:solidFill>
              <a:latin typeface="Arial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5300" name="CasellaDiTesto 4"/>
          <p:cNvSpPr txBox="1">
            <a:spLocks noChangeArrowheads="1"/>
          </p:cNvSpPr>
          <p:nvPr/>
        </p:nvSpPr>
        <p:spPr bwMode="auto">
          <a:xfrm>
            <a:off x="576263" y="3884613"/>
            <a:ext cx="8208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Jan     Feb     Mar    Apr     Sept   Oct    Nov   Dec   Jan    Feb  Mar  Apr </a:t>
            </a:r>
          </a:p>
        </p:txBody>
      </p:sp>
      <p:sp>
        <p:nvSpPr>
          <p:cNvPr id="5" name="Decisione 4"/>
          <p:cNvSpPr>
            <a:spLocks noChangeArrowheads="1"/>
          </p:cNvSpPr>
          <p:nvPr/>
        </p:nvSpPr>
        <p:spPr bwMode="auto">
          <a:xfrm>
            <a:off x="0" y="2141538"/>
            <a:ext cx="1743075" cy="1287462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B4B4E3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EASL guidelines</a:t>
            </a:r>
          </a:p>
        </p:txBody>
      </p:sp>
      <p:sp>
        <p:nvSpPr>
          <p:cNvPr id="6" name="Decisione 5"/>
          <p:cNvSpPr>
            <a:spLocks noChangeArrowheads="1"/>
          </p:cNvSpPr>
          <p:nvPr/>
        </p:nvSpPr>
        <p:spPr bwMode="auto">
          <a:xfrm>
            <a:off x="2116138" y="2141538"/>
            <a:ext cx="1743075" cy="1287462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C4DDF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dk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WHO guidelines</a:t>
            </a:r>
          </a:p>
        </p:txBody>
      </p:sp>
      <p:sp>
        <p:nvSpPr>
          <p:cNvPr id="7" name="Decisione 6"/>
          <p:cNvSpPr>
            <a:spLocks noChangeArrowheads="1"/>
          </p:cNvSpPr>
          <p:nvPr/>
        </p:nvSpPr>
        <p:spPr bwMode="auto">
          <a:xfrm>
            <a:off x="3700463" y="2141538"/>
            <a:ext cx="1743075" cy="1287462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lt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EACS guidelines</a:t>
            </a:r>
          </a:p>
        </p:txBody>
      </p:sp>
      <p:sp>
        <p:nvSpPr>
          <p:cNvPr id="8" name="Decisione 7"/>
          <p:cNvSpPr>
            <a:spLocks noChangeArrowheads="1"/>
          </p:cNvSpPr>
          <p:nvPr/>
        </p:nvSpPr>
        <p:spPr bwMode="auto">
          <a:xfrm>
            <a:off x="5375275" y="2141538"/>
            <a:ext cx="1741488" cy="1287462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FFFF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HIV </a:t>
            </a:r>
          </a:p>
          <a:p>
            <a:pPr algn="ctr">
              <a:defRPr/>
            </a:pPr>
            <a:r>
              <a:rPr lang="en-GB" sz="1200" dirty="0">
                <a:solidFill>
                  <a:srgbClr val="FFFF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Guidelines </a:t>
            </a:r>
            <a:r>
              <a:rPr lang="en-GB" sz="1200" dirty="0" err="1">
                <a:solidFill>
                  <a:srgbClr val="FFFF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Minitsry</a:t>
            </a:r>
            <a:r>
              <a:rPr lang="en-GB" sz="1200" dirty="0">
                <a:solidFill>
                  <a:srgbClr val="FFFF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 of Health</a:t>
            </a:r>
          </a:p>
        </p:txBody>
      </p:sp>
      <p:sp>
        <p:nvSpPr>
          <p:cNvPr id="9" name="Dati 8"/>
          <p:cNvSpPr>
            <a:spLocks noChangeArrowheads="1"/>
          </p:cNvSpPr>
          <p:nvPr/>
        </p:nvSpPr>
        <p:spPr bwMode="auto">
          <a:xfrm>
            <a:off x="19050" y="4598988"/>
            <a:ext cx="1566863" cy="1077912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C4DDF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AASLD</a:t>
            </a:r>
          </a:p>
          <a:p>
            <a:pPr algn="ctr">
              <a:defRPr/>
            </a:pPr>
            <a:r>
              <a:rPr lang="en-GB" sz="1100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RECOMMENDATIONS</a:t>
            </a:r>
          </a:p>
          <a:p>
            <a:pPr algn="ctr">
              <a:defRPr/>
            </a:pPr>
            <a:r>
              <a:rPr lang="en-GB" sz="1100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1</a:t>
            </a:r>
          </a:p>
        </p:txBody>
      </p:sp>
      <p:sp>
        <p:nvSpPr>
          <p:cNvPr id="10" name="Dati 9"/>
          <p:cNvSpPr>
            <a:spLocks noChangeArrowheads="1"/>
          </p:cNvSpPr>
          <p:nvPr/>
        </p:nvSpPr>
        <p:spPr bwMode="auto">
          <a:xfrm>
            <a:off x="1870075" y="4618038"/>
            <a:ext cx="1566863" cy="1079500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B4B4E3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dk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EASL</a:t>
            </a:r>
          </a:p>
          <a:p>
            <a:pPr algn="ctr">
              <a:defRPr/>
            </a:pPr>
            <a:r>
              <a:rPr lang="en-GB" sz="1100" dirty="0">
                <a:solidFill>
                  <a:schemeClr val="dk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RECOMMENDATIONS</a:t>
            </a:r>
          </a:p>
        </p:txBody>
      </p:sp>
      <p:sp>
        <p:nvSpPr>
          <p:cNvPr id="11" name="Dati 10"/>
          <p:cNvSpPr/>
          <p:nvPr/>
        </p:nvSpPr>
        <p:spPr>
          <a:xfrm>
            <a:off x="4783138" y="4535488"/>
            <a:ext cx="1568450" cy="1077912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>
                <a:solidFill>
                  <a:schemeClr val="tx1"/>
                </a:solidFill>
                <a:latin typeface="Arial"/>
              </a:rPr>
              <a:t>AISF</a:t>
            </a:r>
          </a:p>
          <a:p>
            <a:pPr algn="ctr">
              <a:defRPr/>
            </a:pPr>
            <a:r>
              <a:rPr lang="en-GB" sz="1100" b="1" dirty="0">
                <a:solidFill>
                  <a:schemeClr val="tx1"/>
                </a:solidFill>
                <a:latin typeface="Arial"/>
              </a:rPr>
              <a:t>RECOMMENDATIONS</a:t>
            </a:r>
          </a:p>
        </p:txBody>
      </p:sp>
      <p:sp>
        <p:nvSpPr>
          <p:cNvPr id="12" name="Dati 11"/>
          <p:cNvSpPr/>
          <p:nvPr/>
        </p:nvSpPr>
        <p:spPr>
          <a:xfrm>
            <a:off x="6130925" y="4554538"/>
            <a:ext cx="1568450" cy="1077912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</a:rPr>
              <a:t>AASLD</a:t>
            </a:r>
          </a:p>
          <a:p>
            <a:pPr algn="ctr"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</a:rPr>
              <a:t>RECOMMENDATIONS</a:t>
            </a:r>
          </a:p>
          <a:p>
            <a:pPr algn="ctr"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55309" name="CasellaDiTesto 14"/>
          <p:cNvSpPr txBox="1">
            <a:spLocks noChangeArrowheads="1"/>
          </p:cNvSpPr>
          <p:nvPr/>
        </p:nvSpPr>
        <p:spPr bwMode="auto">
          <a:xfrm>
            <a:off x="0" y="1181100"/>
            <a:ext cx="1888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EMA APPROVAL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531813" y="1684338"/>
            <a:ext cx="1027845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 smtClean="0">
                <a:latin typeface="Arial"/>
                <a:ea typeface="ＭＳ Ｐゴシック" pitchFamily="-65" charset="-128"/>
                <a:cs typeface="ＭＳ Ｐゴシック" pitchFamily="-65" charset="-128"/>
              </a:rPr>
              <a:t>Sovaldi</a:t>
            </a:r>
            <a:endParaRPr lang="en-GB" sz="2000" dirty="0" smtClean="0">
              <a:latin typeface="Arial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2678113" y="1644650"/>
            <a:ext cx="898003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 smtClean="0">
                <a:latin typeface="Arial"/>
                <a:ea typeface="ＭＳ Ｐゴシック" pitchFamily="-65" charset="-128"/>
                <a:cs typeface="ＭＳ Ｐゴシック" pitchFamily="-65" charset="-128"/>
              </a:rPr>
              <a:t>Olysio</a:t>
            </a:r>
            <a:endParaRPr lang="en-GB" sz="2000" dirty="0" smtClean="0">
              <a:latin typeface="Arial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759200" y="1649413"/>
            <a:ext cx="1170513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 smtClean="0">
                <a:latin typeface="Arial"/>
                <a:ea typeface="ＭＳ Ｐゴシック" pitchFamily="-65" charset="-128"/>
                <a:cs typeface="ＭＳ Ｐゴシック" pitchFamily="-65" charset="-128"/>
              </a:rPr>
              <a:t>Daklinza</a:t>
            </a:r>
            <a:endParaRPr lang="en-GB" sz="2000" dirty="0" smtClean="0">
              <a:latin typeface="Arial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5213350" y="1668463"/>
            <a:ext cx="1062038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>
                <a:latin typeface="Arial"/>
                <a:ea typeface="ＭＳ Ｐゴシック" pitchFamily="-65" charset="-128"/>
                <a:cs typeface="ＭＳ Ｐゴシック" pitchFamily="-65" charset="-128"/>
              </a:rPr>
              <a:t>Harvoni</a:t>
            </a:r>
            <a:endParaRPr lang="en-GB" sz="2000" dirty="0">
              <a:latin typeface="Arial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543675" y="1392238"/>
            <a:ext cx="1109663" cy="70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>
                <a:latin typeface="Arial"/>
                <a:ea typeface="ＭＳ Ｐゴシック" pitchFamily="-65" charset="-128"/>
                <a:cs typeface="ＭＳ Ｐゴシック" pitchFamily="-65" charset="-128"/>
              </a:rPr>
              <a:t>Viekirak</a:t>
            </a:r>
            <a:endParaRPr lang="en-GB" sz="2000" dirty="0">
              <a:latin typeface="Arial"/>
              <a:ea typeface="ＭＳ Ｐゴシック" pitchFamily="-65" charset="-128"/>
              <a:cs typeface="ＭＳ Ｐゴシック" pitchFamily="-65" charset="-128"/>
            </a:endParaRPr>
          </a:p>
          <a:p>
            <a:pPr>
              <a:defRPr/>
            </a:pPr>
            <a:r>
              <a:rPr lang="en-GB" sz="2000" dirty="0" err="1">
                <a:latin typeface="Arial"/>
                <a:ea typeface="ＭＳ Ｐゴシック" pitchFamily="-65" charset="-128"/>
                <a:cs typeface="ＭＳ Ｐゴシック" pitchFamily="-65" charset="-128"/>
              </a:rPr>
              <a:t>Exviera</a:t>
            </a:r>
            <a:endParaRPr lang="en-GB" sz="2000" dirty="0">
              <a:latin typeface="Arial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5315" name="CasellaDiTesto 20"/>
          <p:cNvSpPr txBox="1">
            <a:spLocks noChangeArrowheads="1"/>
          </p:cNvSpPr>
          <p:nvPr/>
        </p:nvSpPr>
        <p:spPr bwMode="auto">
          <a:xfrm>
            <a:off x="117475" y="5799138"/>
            <a:ext cx="1812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FDA APPROVAL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117475" y="6308725"/>
            <a:ext cx="1993900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>
                <a:latin typeface="Arial"/>
                <a:ea typeface="ＭＳ Ｐゴシック" pitchFamily="-65" charset="-128"/>
                <a:cs typeface="ＭＳ Ｐゴシック" pitchFamily="-65" charset="-128"/>
              </a:rPr>
              <a:t>Sovald</a:t>
            </a:r>
            <a:r>
              <a:rPr lang="en-GB" sz="2000" dirty="0">
                <a:latin typeface="Arial"/>
                <a:ea typeface="ＭＳ Ｐゴシック" pitchFamily="-65" charset="-128"/>
                <a:cs typeface="ＭＳ Ｐゴシック" pitchFamily="-65" charset="-128"/>
              </a:rPr>
              <a:t> &amp; </a:t>
            </a:r>
            <a:r>
              <a:rPr lang="en-GB" sz="2000" dirty="0" err="1">
                <a:latin typeface="Arial"/>
                <a:ea typeface="ＭＳ Ｐゴシック" pitchFamily="-65" charset="-128"/>
                <a:cs typeface="ＭＳ Ｐゴシック" pitchFamily="-65" charset="-128"/>
              </a:rPr>
              <a:t>Olysio</a:t>
            </a:r>
            <a:endParaRPr lang="en-GB" sz="2000" dirty="0">
              <a:latin typeface="Arial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157663" y="6283325"/>
            <a:ext cx="1063625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>
                <a:latin typeface="Arial"/>
                <a:ea typeface="ＭＳ Ｐゴシック" pitchFamily="-65" charset="-128"/>
                <a:cs typeface="ＭＳ Ｐゴシック" pitchFamily="-65" charset="-128"/>
              </a:rPr>
              <a:t>Harvoni</a:t>
            </a:r>
            <a:endParaRPr lang="en-GB" sz="2000" dirty="0">
              <a:latin typeface="Arial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5494338" y="5975350"/>
            <a:ext cx="1116012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>
                <a:latin typeface="Arial"/>
                <a:ea typeface="ＭＳ Ｐゴシック" pitchFamily="-65" charset="-128"/>
                <a:cs typeface="ＭＳ Ｐゴシック" pitchFamily="-65" charset="-128"/>
              </a:rPr>
              <a:t>Viekirak</a:t>
            </a:r>
            <a:endParaRPr lang="en-GB" sz="2000" dirty="0">
              <a:latin typeface="Arial"/>
              <a:ea typeface="ＭＳ Ｐゴシック" pitchFamily="-65" charset="-128"/>
              <a:cs typeface="ＭＳ Ｐゴシック" pitchFamily="-65" charset="-128"/>
            </a:endParaRPr>
          </a:p>
          <a:p>
            <a:pPr>
              <a:defRPr/>
            </a:pPr>
            <a:r>
              <a:rPr lang="en-GB" sz="2000" dirty="0">
                <a:latin typeface="Arial"/>
                <a:ea typeface="ＭＳ Ｐゴシック" pitchFamily="-65" charset="-128"/>
                <a:cs typeface="ＭＳ Ｐゴシック" pitchFamily="-65" charset="-128"/>
              </a:rPr>
              <a:t>Pack</a:t>
            </a:r>
          </a:p>
        </p:txBody>
      </p:sp>
      <p:sp>
        <p:nvSpPr>
          <p:cNvPr id="23" name="Dati 22"/>
          <p:cNvSpPr>
            <a:spLocks noChangeArrowheads="1"/>
          </p:cNvSpPr>
          <p:nvPr/>
        </p:nvSpPr>
        <p:spPr bwMode="auto">
          <a:xfrm>
            <a:off x="7524750" y="4564063"/>
            <a:ext cx="1566863" cy="1079500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B4B4E3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dk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EASL</a:t>
            </a:r>
          </a:p>
          <a:p>
            <a:pPr algn="ctr">
              <a:defRPr/>
            </a:pPr>
            <a:r>
              <a:rPr lang="en-GB" sz="1100" dirty="0">
                <a:solidFill>
                  <a:schemeClr val="dk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RECOMMENDATIONS</a:t>
            </a:r>
          </a:p>
          <a:p>
            <a:pPr algn="ctr">
              <a:defRPr/>
            </a:pPr>
            <a:r>
              <a:rPr lang="en-GB" sz="1100" dirty="0">
                <a:solidFill>
                  <a:schemeClr val="dk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2</a:t>
            </a:r>
          </a:p>
        </p:txBody>
      </p:sp>
      <p:sp>
        <p:nvSpPr>
          <p:cNvPr id="55320" name="CasellaDiTesto 26"/>
          <p:cNvSpPr txBox="1">
            <a:spLocks noChangeArrowheads="1"/>
          </p:cNvSpPr>
          <p:nvPr/>
        </p:nvSpPr>
        <p:spPr bwMode="auto">
          <a:xfrm>
            <a:off x="481013" y="3635375"/>
            <a:ext cx="755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2014</a:t>
            </a:r>
          </a:p>
        </p:txBody>
      </p:sp>
      <p:sp>
        <p:nvSpPr>
          <p:cNvPr id="55321" name="CasellaDiTesto 27"/>
          <p:cNvSpPr txBox="1">
            <a:spLocks noChangeArrowheads="1"/>
          </p:cNvSpPr>
          <p:nvPr/>
        </p:nvSpPr>
        <p:spPr bwMode="auto">
          <a:xfrm>
            <a:off x="6237288" y="3635375"/>
            <a:ext cx="755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asellaDiTesto 1"/>
          <p:cNvSpPr txBox="1">
            <a:spLocks noChangeArrowheads="1"/>
          </p:cNvSpPr>
          <p:nvPr/>
        </p:nvSpPr>
        <p:spPr bwMode="auto">
          <a:xfrm>
            <a:off x="5364088" y="0"/>
            <a:ext cx="3779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DAA</a:t>
            </a:r>
          </a:p>
          <a:p>
            <a:pPr algn="ctr"/>
            <a:r>
              <a:rPr lang="it-IT" sz="3200" b="1" dirty="0">
                <a:solidFill>
                  <a:srgbClr val="002060"/>
                </a:solidFill>
              </a:rPr>
              <a:t>Dove Agiscono ? E Quali sono ?</a:t>
            </a:r>
          </a:p>
        </p:txBody>
      </p:sp>
      <p:sp>
        <p:nvSpPr>
          <p:cNvPr id="62467" name="Text Box 1028"/>
          <p:cNvSpPr txBox="1">
            <a:spLocks noChangeArrowheads="1"/>
          </p:cNvSpPr>
          <p:nvPr/>
        </p:nvSpPr>
        <p:spPr bwMode="auto">
          <a:xfrm>
            <a:off x="592138" y="6197600"/>
            <a:ext cx="950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>
                <a:solidFill>
                  <a:schemeClr val="bg1"/>
                </a:solidFill>
              </a:rPr>
              <a:t>Core</a:t>
            </a:r>
          </a:p>
        </p:txBody>
      </p:sp>
      <p:pic>
        <p:nvPicPr>
          <p:cNvPr id="62468" name="Picture 1029" descr="blobs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1700808"/>
            <a:ext cx="4141788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Freeform 1030"/>
          <p:cNvSpPr>
            <a:spLocks noChangeAspect="1"/>
          </p:cNvSpPr>
          <p:nvPr/>
        </p:nvSpPr>
        <p:spPr bwMode="auto">
          <a:xfrm rot="-1296463">
            <a:off x="5813425" y="2524125"/>
            <a:ext cx="292100" cy="571500"/>
          </a:xfrm>
          <a:custGeom>
            <a:avLst/>
            <a:gdLst>
              <a:gd name="T0" fmla="*/ 2147483647 w 306"/>
              <a:gd name="T1" fmla="*/ 2147483647 h 556"/>
              <a:gd name="T2" fmla="*/ 2147483647 w 306"/>
              <a:gd name="T3" fmla="*/ 2147483647 h 556"/>
              <a:gd name="T4" fmla="*/ 2147483647 w 306"/>
              <a:gd name="T5" fmla="*/ 2147483647 h 556"/>
              <a:gd name="T6" fmla="*/ 2147483647 w 306"/>
              <a:gd name="T7" fmla="*/ 2147483647 h 556"/>
              <a:gd name="T8" fmla="*/ 2147483647 w 306"/>
              <a:gd name="T9" fmla="*/ 2147483647 h 556"/>
              <a:gd name="T10" fmla="*/ 2147483647 w 306"/>
              <a:gd name="T11" fmla="*/ 2147483647 h 556"/>
              <a:gd name="T12" fmla="*/ 2147483647 w 306"/>
              <a:gd name="T13" fmla="*/ 2147483647 h 556"/>
              <a:gd name="T14" fmla="*/ 2147483647 w 306"/>
              <a:gd name="T15" fmla="*/ 2147483647 h 556"/>
              <a:gd name="T16" fmla="*/ 2147483647 w 306"/>
              <a:gd name="T17" fmla="*/ 2147483647 h 556"/>
              <a:gd name="T18" fmla="*/ 0 w 306"/>
              <a:gd name="T19" fmla="*/ 2147483647 h 556"/>
              <a:gd name="T20" fmla="*/ 2147483647 w 306"/>
              <a:gd name="T21" fmla="*/ 2147483647 h 556"/>
              <a:gd name="T22" fmla="*/ 2147483647 w 306"/>
              <a:gd name="T23" fmla="*/ 2147483647 h 556"/>
              <a:gd name="T24" fmla="*/ 2147483647 w 306"/>
              <a:gd name="T25" fmla="*/ 2147483647 h 556"/>
              <a:gd name="T26" fmla="*/ 2147483647 w 306"/>
              <a:gd name="T27" fmla="*/ 2147483647 h 556"/>
              <a:gd name="T28" fmla="*/ 2147483647 w 306"/>
              <a:gd name="T29" fmla="*/ 2147483647 h 556"/>
              <a:gd name="T30" fmla="*/ 2147483647 w 306"/>
              <a:gd name="T31" fmla="*/ 2147483647 h 556"/>
              <a:gd name="T32" fmla="*/ 2147483647 w 306"/>
              <a:gd name="T33" fmla="*/ 2147483647 h 556"/>
              <a:gd name="T34" fmla="*/ 2147483647 w 306"/>
              <a:gd name="T35" fmla="*/ 2147483647 h 556"/>
              <a:gd name="T36" fmla="*/ 2147483647 w 306"/>
              <a:gd name="T37" fmla="*/ 2147483647 h 556"/>
              <a:gd name="T38" fmla="*/ 2147483647 w 306"/>
              <a:gd name="T39" fmla="*/ 2147483647 h 556"/>
              <a:gd name="T40" fmla="*/ 2147483647 w 306"/>
              <a:gd name="T41" fmla="*/ 2147483647 h 556"/>
              <a:gd name="T42" fmla="*/ 2147483647 w 306"/>
              <a:gd name="T43" fmla="*/ 2147483647 h 556"/>
              <a:gd name="T44" fmla="*/ 2147483647 w 306"/>
              <a:gd name="T45" fmla="*/ 2147483647 h 556"/>
              <a:gd name="T46" fmla="*/ 2147483647 w 306"/>
              <a:gd name="T47" fmla="*/ 2147483647 h 556"/>
              <a:gd name="T48" fmla="*/ 2147483647 w 306"/>
              <a:gd name="T49" fmla="*/ 2147483647 h 556"/>
              <a:gd name="T50" fmla="*/ 2147483647 w 306"/>
              <a:gd name="T51" fmla="*/ 2147483647 h 556"/>
              <a:gd name="T52" fmla="*/ 2147483647 w 306"/>
              <a:gd name="T53" fmla="*/ 2147483647 h 556"/>
              <a:gd name="T54" fmla="*/ 2147483647 w 306"/>
              <a:gd name="T55" fmla="*/ 2147483647 h 556"/>
              <a:gd name="T56" fmla="*/ 2147483647 w 306"/>
              <a:gd name="T57" fmla="*/ 2147483647 h 556"/>
              <a:gd name="T58" fmla="*/ 2147483647 w 306"/>
              <a:gd name="T59" fmla="*/ 2147483647 h 556"/>
              <a:gd name="T60" fmla="*/ 2147483647 w 306"/>
              <a:gd name="T61" fmla="*/ 2147483647 h 556"/>
              <a:gd name="T62" fmla="*/ 2147483647 w 306"/>
              <a:gd name="T63" fmla="*/ 0 h 556"/>
              <a:gd name="T64" fmla="*/ 2147483647 w 306"/>
              <a:gd name="T65" fmla="*/ 2147483647 h 556"/>
              <a:gd name="T66" fmla="*/ 2147483647 w 306"/>
              <a:gd name="T67" fmla="*/ 2147483647 h 556"/>
              <a:gd name="T68" fmla="*/ 2147483647 w 306"/>
              <a:gd name="T69" fmla="*/ 2147483647 h 556"/>
              <a:gd name="T70" fmla="*/ 2147483647 w 306"/>
              <a:gd name="T71" fmla="*/ 2147483647 h 556"/>
              <a:gd name="T72" fmla="*/ 2147483647 w 306"/>
              <a:gd name="T73" fmla="*/ 2147483647 h 556"/>
              <a:gd name="T74" fmla="*/ 2147483647 w 306"/>
              <a:gd name="T75" fmla="*/ 2147483647 h 556"/>
              <a:gd name="T76" fmla="*/ 2147483647 w 306"/>
              <a:gd name="T77" fmla="*/ 2147483647 h 556"/>
              <a:gd name="T78" fmla="*/ 2147483647 w 306"/>
              <a:gd name="T79" fmla="*/ 2147483647 h 556"/>
              <a:gd name="T80" fmla="*/ 2147483647 w 306"/>
              <a:gd name="T81" fmla="*/ 2147483647 h 556"/>
              <a:gd name="T82" fmla="*/ 2147483647 w 306"/>
              <a:gd name="T83" fmla="*/ 2147483647 h 556"/>
              <a:gd name="T84" fmla="*/ 2147483647 w 306"/>
              <a:gd name="T85" fmla="*/ 2147483647 h 556"/>
              <a:gd name="T86" fmla="*/ 2147483647 w 306"/>
              <a:gd name="T87" fmla="*/ 2147483647 h 556"/>
              <a:gd name="T88" fmla="*/ 2147483647 w 306"/>
              <a:gd name="T89" fmla="*/ 2147483647 h 556"/>
              <a:gd name="T90" fmla="*/ 2147483647 w 306"/>
              <a:gd name="T91" fmla="*/ 2147483647 h 556"/>
              <a:gd name="T92" fmla="*/ 2147483647 w 306"/>
              <a:gd name="T93" fmla="*/ 2147483647 h 556"/>
              <a:gd name="T94" fmla="*/ 2147483647 w 306"/>
              <a:gd name="T95" fmla="*/ 2147483647 h 556"/>
              <a:gd name="T96" fmla="*/ 2147483647 w 306"/>
              <a:gd name="T97" fmla="*/ 2147483647 h 556"/>
              <a:gd name="T98" fmla="*/ 2147483647 w 306"/>
              <a:gd name="T99" fmla="*/ 2147483647 h 556"/>
              <a:gd name="T100" fmla="*/ 2147483647 w 306"/>
              <a:gd name="T101" fmla="*/ 2147483647 h 556"/>
              <a:gd name="T102" fmla="*/ 2147483647 w 306"/>
              <a:gd name="T103" fmla="*/ 2147483647 h 556"/>
              <a:gd name="T104" fmla="*/ 2147483647 w 306"/>
              <a:gd name="T105" fmla="*/ 2147483647 h 556"/>
              <a:gd name="T106" fmla="*/ 2147483647 w 306"/>
              <a:gd name="T107" fmla="*/ 2147483647 h 556"/>
              <a:gd name="T108" fmla="*/ 2147483647 w 306"/>
              <a:gd name="T109" fmla="*/ 2147483647 h 556"/>
              <a:gd name="T110" fmla="*/ 2147483647 w 306"/>
              <a:gd name="T111" fmla="*/ 2147483647 h 556"/>
              <a:gd name="T112" fmla="*/ 2147483647 w 306"/>
              <a:gd name="T113" fmla="*/ 2147483647 h 556"/>
              <a:gd name="T114" fmla="*/ 2147483647 w 306"/>
              <a:gd name="T115" fmla="*/ 2147483647 h 556"/>
              <a:gd name="T116" fmla="*/ 2147483647 w 306"/>
              <a:gd name="T117" fmla="*/ 2147483647 h 556"/>
              <a:gd name="T118" fmla="*/ 2147483647 w 306"/>
              <a:gd name="T119" fmla="*/ 2147483647 h 556"/>
              <a:gd name="T120" fmla="*/ 2147483647 w 306"/>
              <a:gd name="T121" fmla="*/ 2147483647 h 556"/>
              <a:gd name="T122" fmla="*/ 2147483647 w 306"/>
              <a:gd name="T123" fmla="*/ 2147483647 h 556"/>
              <a:gd name="T124" fmla="*/ 2147483647 w 306"/>
              <a:gd name="T125" fmla="*/ 2147483647 h 5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6"/>
              <a:gd name="T190" fmla="*/ 0 h 556"/>
              <a:gd name="T191" fmla="*/ 306 w 306"/>
              <a:gd name="T192" fmla="*/ 556 h 5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6" h="556">
                <a:moveTo>
                  <a:pt x="45" y="555"/>
                </a:moveTo>
                <a:lnTo>
                  <a:pt x="36" y="537"/>
                </a:lnTo>
                <a:lnTo>
                  <a:pt x="29" y="522"/>
                </a:lnTo>
                <a:lnTo>
                  <a:pt x="22" y="510"/>
                </a:lnTo>
                <a:lnTo>
                  <a:pt x="17" y="491"/>
                </a:lnTo>
                <a:lnTo>
                  <a:pt x="8" y="468"/>
                </a:lnTo>
                <a:lnTo>
                  <a:pt x="4" y="447"/>
                </a:lnTo>
                <a:lnTo>
                  <a:pt x="4" y="421"/>
                </a:lnTo>
                <a:lnTo>
                  <a:pt x="1" y="396"/>
                </a:lnTo>
                <a:lnTo>
                  <a:pt x="0" y="372"/>
                </a:lnTo>
                <a:lnTo>
                  <a:pt x="3" y="343"/>
                </a:lnTo>
                <a:lnTo>
                  <a:pt x="4" y="322"/>
                </a:lnTo>
                <a:lnTo>
                  <a:pt x="12" y="290"/>
                </a:lnTo>
                <a:lnTo>
                  <a:pt x="15" y="259"/>
                </a:lnTo>
                <a:lnTo>
                  <a:pt x="25" y="227"/>
                </a:lnTo>
                <a:lnTo>
                  <a:pt x="33" y="205"/>
                </a:lnTo>
                <a:lnTo>
                  <a:pt x="47" y="176"/>
                </a:lnTo>
                <a:lnTo>
                  <a:pt x="61" y="154"/>
                </a:lnTo>
                <a:lnTo>
                  <a:pt x="74" y="129"/>
                </a:lnTo>
                <a:lnTo>
                  <a:pt x="92" y="104"/>
                </a:lnTo>
                <a:lnTo>
                  <a:pt x="108" y="93"/>
                </a:lnTo>
                <a:lnTo>
                  <a:pt x="122" y="81"/>
                </a:lnTo>
                <a:lnTo>
                  <a:pt x="136" y="69"/>
                </a:lnTo>
                <a:lnTo>
                  <a:pt x="150" y="59"/>
                </a:lnTo>
                <a:lnTo>
                  <a:pt x="162" y="56"/>
                </a:lnTo>
                <a:lnTo>
                  <a:pt x="105" y="10"/>
                </a:lnTo>
                <a:lnTo>
                  <a:pt x="138" y="13"/>
                </a:lnTo>
                <a:lnTo>
                  <a:pt x="165" y="14"/>
                </a:lnTo>
                <a:lnTo>
                  <a:pt x="203" y="15"/>
                </a:lnTo>
                <a:lnTo>
                  <a:pt x="240" y="13"/>
                </a:lnTo>
                <a:lnTo>
                  <a:pt x="270" y="8"/>
                </a:lnTo>
                <a:lnTo>
                  <a:pt x="305" y="0"/>
                </a:lnTo>
                <a:lnTo>
                  <a:pt x="294" y="24"/>
                </a:lnTo>
                <a:lnTo>
                  <a:pt x="286" y="52"/>
                </a:lnTo>
                <a:lnTo>
                  <a:pt x="281" y="86"/>
                </a:lnTo>
                <a:lnTo>
                  <a:pt x="278" y="112"/>
                </a:lnTo>
                <a:lnTo>
                  <a:pt x="278" y="129"/>
                </a:lnTo>
                <a:lnTo>
                  <a:pt x="283" y="152"/>
                </a:lnTo>
                <a:lnTo>
                  <a:pt x="226" y="106"/>
                </a:lnTo>
                <a:lnTo>
                  <a:pt x="204" y="122"/>
                </a:lnTo>
                <a:lnTo>
                  <a:pt x="182" y="138"/>
                </a:lnTo>
                <a:lnTo>
                  <a:pt x="161" y="158"/>
                </a:lnTo>
                <a:lnTo>
                  <a:pt x="142" y="179"/>
                </a:lnTo>
                <a:lnTo>
                  <a:pt x="126" y="204"/>
                </a:lnTo>
                <a:lnTo>
                  <a:pt x="107" y="228"/>
                </a:lnTo>
                <a:lnTo>
                  <a:pt x="90" y="264"/>
                </a:lnTo>
                <a:lnTo>
                  <a:pt x="75" y="294"/>
                </a:lnTo>
                <a:lnTo>
                  <a:pt x="64" y="324"/>
                </a:lnTo>
                <a:lnTo>
                  <a:pt x="56" y="355"/>
                </a:lnTo>
                <a:lnTo>
                  <a:pt x="51" y="370"/>
                </a:lnTo>
                <a:lnTo>
                  <a:pt x="45" y="384"/>
                </a:lnTo>
                <a:lnTo>
                  <a:pt x="43" y="397"/>
                </a:lnTo>
                <a:lnTo>
                  <a:pt x="42" y="410"/>
                </a:lnTo>
                <a:lnTo>
                  <a:pt x="38" y="431"/>
                </a:lnTo>
                <a:lnTo>
                  <a:pt x="36" y="450"/>
                </a:lnTo>
                <a:lnTo>
                  <a:pt x="36" y="462"/>
                </a:lnTo>
                <a:lnTo>
                  <a:pt x="34" y="476"/>
                </a:lnTo>
                <a:lnTo>
                  <a:pt x="36" y="489"/>
                </a:lnTo>
                <a:lnTo>
                  <a:pt x="34" y="500"/>
                </a:lnTo>
                <a:lnTo>
                  <a:pt x="37" y="515"/>
                </a:lnTo>
                <a:lnTo>
                  <a:pt x="38" y="528"/>
                </a:lnTo>
                <a:lnTo>
                  <a:pt x="41" y="542"/>
                </a:lnTo>
                <a:lnTo>
                  <a:pt x="45" y="555"/>
                </a:lnTo>
              </a:path>
            </a:pathLst>
          </a:custGeom>
          <a:solidFill>
            <a:srgbClr val="923222"/>
          </a:solidFill>
          <a:ln w="12700" cap="rnd">
            <a:solidFill>
              <a:srgbClr val="92322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0" name="Freeform 1031"/>
          <p:cNvSpPr>
            <a:spLocks noChangeAspect="1"/>
          </p:cNvSpPr>
          <p:nvPr/>
        </p:nvSpPr>
        <p:spPr bwMode="auto">
          <a:xfrm rot="10800000">
            <a:off x="3938588" y="2028825"/>
            <a:ext cx="292100" cy="569913"/>
          </a:xfrm>
          <a:custGeom>
            <a:avLst/>
            <a:gdLst>
              <a:gd name="T0" fmla="*/ 2147483647 w 306"/>
              <a:gd name="T1" fmla="*/ 2147483647 h 556"/>
              <a:gd name="T2" fmla="*/ 2147483647 w 306"/>
              <a:gd name="T3" fmla="*/ 2147483647 h 556"/>
              <a:gd name="T4" fmla="*/ 2147483647 w 306"/>
              <a:gd name="T5" fmla="*/ 2147483647 h 556"/>
              <a:gd name="T6" fmla="*/ 2147483647 w 306"/>
              <a:gd name="T7" fmla="*/ 2147483647 h 556"/>
              <a:gd name="T8" fmla="*/ 2147483647 w 306"/>
              <a:gd name="T9" fmla="*/ 2147483647 h 556"/>
              <a:gd name="T10" fmla="*/ 2147483647 w 306"/>
              <a:gd name="T11" fmla="*/ 2147483647 h 556"/>
              <a:gd name="T12" fmla="*/ 2147483647 w 306"/>
              <a:gd name="T13" fmla="*/ 2147483647 h 556"/>
              <a:gd name="T14" fmla="*/ 2147483647 w 306"/>
              <a:gd name="T15" fmla="*/ 2147483647 h 556"/>
              <a:gd name="T16" fmla="*/ 2147483647 w 306"/>
              <a:gd name="T17" fmla="*/ 2147483647 h 556"/>
              <a:gd name="T18" fmla="*/ 0 w 306"/>
              <a:gd name="T19" fmla="*/ 2147483647 h 556"/>
              <a:gd name="T20" fmla="*/ 2147483647 w 306"/>
              <a:gd name="T21" fmla="*/ 2147483647 h 556"/>
              <a:gd name="T22" fmla="*/ 2147483647 w 306"/>
              <a:gd name="T23" fmla="*/ 2147483647 h 556"/>
              <a:gd name="T24" fmla="*/ 2147483647 w 306"/>
              <a:gd name="T25" fmla="*/ 2147483647 h 556"/>
              <a:gd name="T26" fmla="*/ 2147483647 w 306"/>
              <a:gd name="T27" fmla="*/ 2147483647 h 556"/>
              <a:gd name="T28" fmla="*/ 2147483647 w 306"/>
              <a:gd name="T29" fmla="*/ 2147483647 h 556"/>
              <a:gd name="T30" fmla="*/ 2147483647 w 306"/>
              <a:gd name="T31" fmla="*/ 2147483647 h 556"/>
              <a:gd name="T32" fmla="*/ 2147483647 w 306"/>
              <a:gd name="T33" fmla="*/ 2147483647 h 556"/>
              <a:gd name="T34" fmla="*/ 2147483647 w 306"/>
              <a:gd name="T35" fmla="*/ 2147483647 h 556"/>
              <a:gd name="T36" fmla="*/ 2147483647 w 306"/>
              <a:gd name="T37" fmla="*/ 2147483647 h 556"/>
              <a:gd name="T38" fmla="*/ 2147483647 w 306"/>
              <a:gd name="T39" fmla="*/ 2147483647 h 556"/>
              <a:gd name="T40" fmla="*/ 2147483647 w 306"/>
              <a:gd name="T41" fmla="*/ 2147483647 h 556"/>
              <a:gd name="T42" fmla="*/ 2147483647 w 306"/>
              <a:gd name="T43" fmla="*/ 2147483647 h 556"/>
              <a:gd name="T44" fmla="*/ 2147483647 w 306"/>
              <a:gd name="T45" fmla="*/ 2147483647 h 556"/>
              <a:gd name="T46" fmla="*/ 2147483647 w 306"/>
              <a:gd name="T47" fmla="*/ 2147483647 h 556"/>
              <a:gd name="T48" fmla="*/ 2147483647 w 306"/>
              <a:gd name="T49" fmla="*/ 2147483647 h 556"/>
              <a:gd name="T50" fmla="*/ 2147483647 w 306"/>
              <a:gd name="T51" fmla="*/ 2147483647 h 556"/>
              <a:gd name="T52" fmla="*/ 2147483647 w 306"/>
              <a:gd name="T53" fmla="*/ 2147483647 h 556"/>
              <a:gd name="T54" fmla="*/ 2147483647 w 306"/>
              <a:gd name="T55" fmla="*/ 2147483647 h 556"/>
              <a:gd name="T56" fmla="*/ 2147483647 w 306"/>
              <a:gd name="T57" fmla="*/ 2147483647 h 556"/>
              <a:gd name="T58" fmla="*/ 2147483647 w 306"/>
              <a:gd name="T59" fmla="*/ 2147483647 h 556"/>
              <a:gd name="T60" fmla="*/ 2147483647 w 306"/>
              <a:gd name="T61" fmla="*/ 2147483647 h 556"/>
              <a:gd name="T62" fmla="*/ 2147483647 w 306"/>
              <a:gd name="T63" fmla="*/ 0 h 556"/>
              <a:gd name="T64" fmla="*/ 2147483647 w 306"/>
              <a:gd name="T65" fmla="*/ 2147483647 h 556"/>
              <a:gd name="T66" fmla="*/ 2147483647 w 306"/>
              <a:gd name="T67" fmla="*/ 2147483647 h 556"/>
              <a:gd name="T68" fmla="*/ 2147483647 w 306"/>
              <a:gd name="T69" fmla="*/ 2147483647 h 556"/>
              <a:gd name="T70" fmla="*/ 2147483647 w 306"/>
              <a:gd name="T71" fmla="*/ 2147483647 h 556"/>
              <a:gd name="T72" fmla="*/ 2147483647 w 306"/>
              <a:gd name="T73" fmla="*/ 2147483647 h 556"/>
              <a:gd name="T74" fmla="*/ 2147483647 w 306"/>
              <a:gd name="T75" fmla="*/ 2147483647 h 556"/>
              <a:gd name="T76" fmla="*/ 2147483647 w 306"/>
              <a:gd name="T77" fmla="*/ 2147483647 h 556"/>
              <a:gd name="T78" fmla="*/ 2147483647 w 306"/>
              <a:gd name="T79" fmla="*/ 2147483647 h 556"/>
              <a:gd name="T80" fmla="*/ 2147483647 w 306"/>
              <a:gd name="T81" fmla="*/ 2147483647 h 556"/>
              <a:gd name="T82" fmla="*/ 2147483647 w 306"/>
              <a:gd name="T83" fmla="*/ 2147483647 h 556"/>
              <a:gd name="T84" fmla="*/ 2147483647 w 306"/>
              <a:gd name="T85" fmla="*/ 2147483647 h 556"/>
              <a:gd name="T86" fmla="*/ 2147483647 w 306"/>
              <a:gd name="T87" fmla="*/ 2147483647 h 556"/>
              <a:gd name="T88" fmla="*/ 2147483647 w 306"/>
              <a:gd name="T89" fmla="*/ 2147483647 h 556"/>
              <a:gd name="T90" fmla="*/ 2147483647 w 306"/>
              <a:gd name="T91" fmla="*/ 2147483647 h 556"/>
              <a:gd name="T92" fmla="*/ 2147483647 w 306"/>
              <a:gd name="T93" fmla="*/ 2147483647 h 556"/>
              <a:gd name="T94" fmla="*/ 2147483647 w 306"/>
              <a:gd name="T95" fmla="*/ 2147483647 h 556"/>
              <a:gd name="T96" fmla="*/ 2147483647 w 306"/>
              <a:gd name="T97" fmla="*/ 2147483647 h 556"/>
              <a:gd name="T98" fmla="*/ 2147483647 w 306"/>
              <a:gd name="T99" fmla="*/ 2147483647 h 556"/>
              <a:gd name="T100" fmla="*/ 2147483647 w 306"/>
              <a:gd name="T101" fmla="*/ 2147483647 h 556"/>
              <a:gd name="T102" fmla="*/ 2147483647 w 306"/>
              <a:gd name="T103" fmla="*/ 2147483647 h 556"/>
              <a:gd name="T104" fmla="*/ 2147483647 w 306"/>
              <a:gd name="T105" fmla="*/ 2147483647 h 556"/>
              <a:gd name="T106" fmla="*/ 2147483647 w 306"/>
              <a:gd name="T107" fmla="*/ 2147483647 h 556"/>
              <a:gd name="T108" fmla="*/ 2147483647 w 306"/>
              <a:gd name="T109" fmla="*/ 2147483647 h 556"/>
              <a:gd name="T110" fmla="*/ 2147483647 w 306"/>
              <a:gd name="T111" fmla="*/ 2147483647 h 556"/>
              <a:gd name="T112" fmla="*/ 2147483647 w 306"/>
              <a:gd name="T113" fmla="*/ 2147483647 h 556"/>
              <a:gd name="T114" fmla="*/ 2147483647 w 306"/>
              <a:gd name="T115" fmla="*/ 2147483647 h 556"/>
              <a:gd name="T116" fmla="*/ 2147483647 w 306"/>
              <a:gd name="T117" fmla="*/ 2147483647 h 556"/>
              <a:gd name="T118" fmla="*/ 2147483647 w 306"/>
              <a:gd name="T119" fmla="*/ 2147483647 h 556"/>
              <a:gd name="T120" fmla="*/ 2147483647 w 306"/>
              <a:gd name="T121" fmla="*/ 2147483647 h 556"/>
              <a:gd name="T122" fmla="*/ 2147483647 w 306"/>
              <a:gd name="T123" fmla="*/ 2147483647 h 556"/>
              <a:gd name="T124" fmla="*/ 2147483647 w 306"/>
              <a:gd name="T125" fmla="*/ 2147483647 h 5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6"/>
              <a:gd name="T190" fmla="*/ 0 h 556"/>
              <a:gd name="T191" fmla="*/ 306 w 306"/>
              <a:gd name="T192" fmla="*/ 556 h 5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6" h="556">
                <a:moveTo>
                  <a:pt x="45" y="555"/>
                </a:moveTo>
                <a:lnTo>
                  <a:pt x="36" y="537"/>
                </a:lnTo>
                <a:lnTo>
                  <a:pt x="29" y="522"/>
                </a:lnTo>
                <a:lnTo>
                  <a:pt x="22" y="510"/>
                </a:lnTo>
                <a:lnTo>
                  <a:pt x="17" y="491"/>
                </a:lnTo>
                <a:lnTo>
                  <a:pt x="8" y="468"/>
                </a:lnTo>
                <a:lnTo>
                  <a:pt x="4" y="447"/>
                </a:lnTo>
                <a:lnTo>
                  <a:pt x="4" y="421"/>
                </a:lnTo>
                <a:lnTo>
                  <a:pt x="1" y="396"/>
                </a:lnTo>
                <a:lnTo>
                  <a:pt x="0" y="372"/>
                </a:lnTo>
                <a:lnTo>
                  <a:pt x="3" y="343"/>
                </a:lnTo>
                <a:lnTo>
                  <a:pt x="4" y="322"/>
                </a:lnTo>
                <a:lnTo>
                  <a:pt x="12" y="290"/>
                </a:lnTo>
                <a:lnTo>
                  <a:pt x="15" y="259"/>
                </a:lnTo>
                <a:lnTo>
                  <a:pt x="25" y="227"/>
                </a:lnTo>
                <a:lnTo>
                  <a:pt x="33" y="205"/>
                </a:lnTo>
                <a:lnTo>
                  <a:pt x="47" y="176"/>
                </a:lnTo>
                <a:lnTo>
                  <a:pt x="61" y="154"/>
                </a:lnTo>
                <a:lnTo>
                  <a:pt x="74" y="129"/>
                </a:lnTo>
                <a:lnTo>
                  <a:pt x="92" y="104"/>
                </a:lnTo>
                <a:lnTo>
                  <a:pt x="108" y="93"/>
                </a:lnTo>
                <a:lnTo>
                  <a:pt x="122" y="81"/>
                </a:lnTo>
                <a:lnTo>
                  <a:pt x="136" y="69"/>
                </a:lnTo>
                <a:lnTo>
                  <a:pt x="150" y="59"/>
                </a:lnTo>
                <a:lnTo>
                  <a:pt x="162" y="56"/>
                </a:lnTo>
                <a:lnTo>
                  <a:pt x="105" y="10"/>
                </a:lnTo>
                <a:lnTo>
                  <a:pt x="138" y="13"/>
                </a:lnTo>
                <a:lnTo>
                  <a:pt x="165" y="14"/>
                </a:lnTo>
                <a:lnTo>
                  <a:pt x="203" y="15"/>
                </a:lnTo>
                <a:lnTo>
                  <a:pt x="240" y="13"/>
                </a:lnTo>
                <a:lnTo>
                  <a:pt x="270" y="8"/>
                </a:lnTo>
                <a:lnTo>
                  <a:pt x="305" y="0"/>
                </a:lnTo>
                <a:lnTo>
                  <a:pt x="294" y="24"/>
                </a:lnTo>
                <a:lnTo>
                  <a:pt x="286" y="52"/>
                </a:lnTo>
                <a:lnTo>
                  <a:pt x="281" y="86"/>
                </a:lnTo>
                <a:lnTo>
                  <a:pt x="278" y="112"/>
                </a:lnTo>
                <a:lnTo>
                  <a:pt x="278" y="129"/>
                </a:lnTo>
                <a:lnTo>
                  <a:pt x="283" y="152"/>
                </a:lnTo>
                <a:lnTo>
                  <a:pt x="226" y="106"/>
                </a:lnTo>
                <a:lnTo>
                  <a:pt x="204" y="122"/>
                </a:lnTo>
                <a:lnTo>
                  <a:pt x="182" y="138"/>
                </a:lnTo>
                <a:lnTo>
                  <a:pt x="161" y="158"/>
                </a:lnTo>
                <a:lnTo>
                  <a:pt x="142" y="179"/>
                </a:lnTo>
                <a:lnTo>
                  <a:pt x="126" y="204"/>
                </a:lnTo>
                <a:lnTo>
                  <a:pt x="107" y="228"/>
                </a:lnTo>
                <a:lnTo>
                  <a:pt x="90" y="264"/>
                </a:lnTo>
                <a:lnTo>
                  <a:pt x="75" y="294"/>
                </a:lnTo>
                <a:lnTo>
                  <a:pt x="64" y="324"/>
                </a:lnTo>
                <a:lnTo>
                  <a:pt x="56" y="355"/>
                </a:lnTo>
                <a:lnTo>
                  <a:pt x="51" y="370"/>
                </a:lnTo>
                <a:lnTo>
                  <a:pt x="45" y="384"/>
                </a:lnTo>
                <a:lnTo>
                  <a:pt x="43" y="397"/>
                </a:lnTo>
                <a:lnTo>
                  <a:pt x="42" y="410"/>
                </a:lnTo>
                <a:lnTo>
                  <a:pt x="38" y="431"/>
                </a:lnTo>
                <a:lnTo>
                  <a:pt x="36" y="450"/>
                </a:lnTo>
                <a:lnTo>
                  <a:pt x="36" y="462"/>
                </a:lnTo>
                <a:lnTo>
                  <a:pt x="34" y="476"/>
                </a:lnTo>
                <a:lnTo>
                  <a:pt x="36" y="489"/>
                </a:lnTo>
                <a:lnTo>
                  <a:pt x="34" y="500"/>
                </a:lnTo>
                <a:lnTo>
                  <a:pt x="37" y="515"/>
                </a:lnTo>
                <a:lnTo>
                  <a:pt x="38" y="528"/>
                </a:lnTo>
                <a:lnTo>
                  <a:pt x="41" y="542"/>
                </a:lnTo>
                <a:lnTo>
                  <a:pt x="45" y="555"/>
                </a:lnTo>
              </a:path>
            </a:pathLst>
          </a:custGeom>
          <a:solidFill>
            <a:srgbClr val="923222"/>
          </a:solidFill>
          <a:ln w="12700" cap="rnd">
            <a:solidFill>
              <a:srgbClr val="92322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1" name="Freeform 1032"/>
          <p:cNvSpPr>
            <a:spLocks noChangeAspect="1"/>
          </p:cNvSpPr>
          <p:nvPr/>
        </p:nvSpPr>
        <p:spPr bwMode="auto">
          <a:xfrm rot="677340" flipV="1">
            <a:off x="3435350" y="3009900"/>
            <a:ext cx="363538" cy="709613"/>
          </a:xfrm>
          <a:custGeom>
            <a:avLst/>
            <a:gdLst>
              <a:gd name="T0" fmla="*/ 2147483647 w 306"/>
              <a:gd name="T1" fmla="*/ 2147483647 h 556"/>
              <a:gd name="T2" fmla="*/ 2147483647 w 306"/>
              <a:gd name="T3" fmla="*/ 2147483647 h 556"/>
              <a:gd name="T4" fmla="*/ 2147483647 w 306"/>
              <a:gd name="T5" fmla="*/ 2147483647 h 556"/>
              <a:gd name="T6" fmla="*/ 2147483647 w 306"/>
              <a:gd name="T7" fmla="*/ 2147483647 h 556"/>
              <a:gd name="T8" fmla="*/ 2147483647 w 306"/>
              <a:gd name="T9" fmla="*/ 2147483647 h 556"/>
              <a:gd name="T10" fmla="*/ 2147483647 w 306"/>
              <a:gd name="T11" fmla="*/ 2147483647 h 556"/>
              <a:gd name="T12" fmla="*/ 2147483647 w 306"/>
              <a:gd name="T13" fmla="*/ 2147483647 h 556"/>
              <a:gd name="T14" fmla="*/ 2147483647 w 306"/>
              <a:gd name="T15" fmla="*/ 2147483647 h 556"/>
              <a:gd name="T16" fmla="*/ 2147483647 w 306"/>
              <a:gd name="T17" fmla="*/ 2147483647 h 556"/>
              <a:gd name="T18" fmla="*/ 0 w 306"/>
              <a:gd name="T19" fmla="*/ 2147483647 h 556"/>
              <a:gd name="T20" fmla="*/ 2147483647 w 306"/>
              <a:gd name="T21" fmla="*/ 2147483647 h 556"/>
              <a:gd name="T22" fmla="*/ 2147483647 w 306"/>
              <a:gd name="T23" fmla="*/ 2147483647 h 556"/>
              <a:gd name="T24" fmla="*/ 2147483647 w 306"/>
              <a:gd name="T25" fmla="*/ 2147483647 h 556"/>
              <a:gd name="T26" fmla="*/ 2147483647 w 306"/>
              <a:gd name="T27" fmla="*/ 2147483647 h 556"/>
              <a:gd name="T28" fmla="*/ 2147483647 w 306"/>
              <a:gd name="T29" fmla="*/ 2147483647 h 556"/>
              <a:gd name="T30" fmla="*/ 2147483647 w 306"/>
              <a:gd name="T31" fmla="*/ 2147483647 h 556"/>
              <a:gd name="T32" fmla="*/ 2147483647 w 306"/>
              <a:gd name="T33" fmla="*/ 2147483647 h 556"/>
              <a:gd name="T34" fmla="*/ 2147483647 w 306"/>
              <a:gd name="T35" fmla="*/ 2147483647 h 556"/>
              <a:gd name="T36" fmla="*/ 2147483647 w 306"/>
              <a:gd name="T37" fmla="*/ 2147483647 h 556"/>
              <a:gd name="T38" fmla="*/ 2147483647 w 306"/>
              <a:gd name="T39" fmla="*/ 2147483647 h 556"/>
              <a:gd name="T40" fmla="*/ 2147483647 w 306"/>
              <a:gd name="T41" fmla="*/ 2147483647 h 556"/>
              <a:gd name="T42" fmla="*/ 2147483647 w 306"/>
              <a:gd name="T43" fmla="*/ 2147483647 h 556"/>
              <a:gd name="T44" fmla="*/ 2147483647 w 306"/>
              <a:gd name="T45" fmla="*/ 2147483647 h 556"/>
              <a:gd name="T46" fmla="*/ 2147483647 w 306"/>
              <a:gd name="T47" fmla="*/ 2147483647 h 556"/>
              <a:gd name="T48" fmla="*/ 2147483647 w 306"/>
              <a:gd name="T49" fmla="*/ 2147483647 h 556"/>
              <a:gd name="T50" fmla="*/ 2147483647 w 306"/>
              <a:gd name="T51" fmla="*/ 2147483647 h 556"/>
              <a:gd name="T52" fmla="*/ 2147483647 w 306"/>
              <a:gd name="T53" fmla="*/ 2147483647 h 556"/>
              <a:gd name="T54" fmla="*/ 2147483647 w 306"/>
              <a:gd name="T55" fmla="*/ 2147483647 h 556"/>
              <a:gd name="T56" fmla="*/ 2147483647 w 306"/>
              <a:gd name="T57" fmla="*/ 2147483647 h 556"/>
              <a:gd name="T58" fmla="*/ 2147483647 w 306"/>
              <a:gd name="T59" fmla="*/ 2147483647 h 556"/>
              <a:gd name="T60" fmla="*/ 2147483647 w 306"/>
              <a:gd name="T61" fmla="*/ 2147483647 h 556"/>
              <a:gd name="T62" fmla="*/ 2147483647 w 306"/>
              <a:gd name="T63" fmla="*/ 0 h 556"/>
              <a:gd name="T64" fmla="*/ 2147483647 w 306"/>
              <a:gd name="T65" fmla="*/ 2147483647 h 556"/>
              <a:gd name="T66" fmla="*/ 2147483647 w 306"/>
              <a:gd name="T67" fmla="*/ 2147483647 h 556"/>
              <a:gd name="T68" fmla="*/ 2147483647 w 306"/>
              <a:gd name="T69" fmla="*/ 2147483647 h 556"/>
              <a:gd name="T70" fmla="*/ 2147483647 w 306"/>
              <a:gd name="T71" fmla="*/ 2147483647 h 556"/>
              <a:gd name="T72" fmla="*/ 2147483647 w 306"/>
              <a:gd name="T73" fmla="*/ 2147483647 h 556"/>
              <a:gd name="T74" fmla="*/ 2147483647 w 306"/>
              <a:gd name="T75" fmla="*/ 2147483647 h 556"/>
              <a:gd name="T76" fmla="*/ 2147483647 w 306"/>
              <a:gd name="T77" fmla="*/ 2147483647 h 556"/>
              <a:gd name="T78" fmla="*/ 2147483647 w 306"/>
              <a:gd name="T79" fmla="*/ 2147483647 h 556"/>
              <a:gd name="T80" fmla="*/ 2147483647 w 306"/>
              <a:gd name="T81" fmla="*/ 2147483647 h 556"/>
              <a:gd name="T82" fmla="*/ 2147483647 w 306"/>
              <a:gd name="T83" fmla="*/ 2147483647 h 556"/>
              <a:gd name="T84" fmla="*/ 2147483647 w 306"/>
              <a:gd name="T85" fmla="*/ 2147483647 h 556"/>
              <a:gd name="T86" fmla="*/ 2147483647 w 306"/>
              <a:gd name="T87" fmla="*/ 2147483647 h 556"/>
              <a:gd name="T88" fmla="*/ 2147483647 w 306"/>
              <a:gd name="T89" fmla="*/ 2147483647 h 556"/>
              <a:gd name="T90" fmla="*/ 2147483647 w 306"/>
              <a:gd name="T91" fmla="*/ 2147483647 h 556"/>
              <a:gd name="T92" fmla="*/ 2147483647 w 306"/>
              <a:gd name="T93" fmla="*/ 2147483647 h 556"/>
              <a:gd name="T94" fmla="*/ 2147483647 w 306"/>
              <a:gd name="T95" fmla="*/ 2147483647 h 556"/>
              <a:gd name="T96" fmla="*/ 2147483647 w 306"/>
              <a:gd name="T97" fmla="*/ 2147483647 h 556"/>
              <a:gd name="T98" fmla="*/ 2147483647 w 306"/>
              <a:gd name="T99" fmla="*/ 2147483647 h 556"/>
              <a:gd name="T100" fmla="*/ 2147483647 w 306"/>
              <a:gd name="T101" fmla="*/ 2147483647 h 556"/>
              <a:gd name="T102" fmla="*/ 2147483647 w 306"/>
              <a:gd name="T103" fmla="*/ 2147483647 h 556"/>
              <a:gd name="T104" fmla="*/ 2147483647 w 306"/>
              <a:gd name="T105" fmla="*/ 2147483647 h 556"/>
              <a:gd name="T106" fmla="*/ 2147483647 w 306"/>
              <a:gd name="T107" fmla="*/ 2147483647 h 556"/>
              <a:gd name="T108" fmla="*/ 2147483647 w 306"/>
              <a:gd name="T109" fmla="*/ 2147483647 h 556"/>
              <a:gd name="T110" fmla="*/ 2147483647 w 306"/>
              <a:gd name="T111" fmla="*/ 2147483647 h 556"/>
              <a:gd name="T112" fmla="*/ 2147483647 w 306"/>
              <a:gd name="T113" fmla="*/ 2147483647 h 556"/>
              <a:gd name="T114" fmla="*/ 2147483647 w 306"/>
              <a:gd name="T115" fmla="*/ 2147483647 h 556"/>
              <a:gd name="T116" fmla="*/ 2147483647 w 306"/>
              <a:gd name="T117" fmla="*/ 2147483647 h 556"/>
              <a:gd name="T118" fmla="*/ 2147483647 w 306"/>
              <a:gd name="T119" fmla="*/ 2147483647 h 556"/>
              <a:gd name="T120" fmla="*/ 2147483647 w 306"/>
              <a:gd name="T121" fmla="*/ 2147483647 h 556"/>
              <a:gd name="T122" fmla="*/ 2147483647 w 306"/>
              <a:gd name="T123" fmla="*/ 2147483647 h 556"/>
              <a:gd name="T124" fmla="*/ 2147483647 w 306"/>
              <a:gd name="T125" fmla="*/ 2147483647 h 5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6"/>
              <a:gd name="T190" fmla="*/ 0 h 556"/>
              <a:gd name="T191" fmla="*/ 306 w 306"/>
              <a:gd name="T192" fmla="*/ 556 h 5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6" h="556">
                <a:moveTo>
                  <a:pt x="45" y="555"/>
                </a:moveTo>
                <a:lnTo>
                  <a:pt x="36" y="537"/>
                </a:lnTo>
                <a:lnTo>
                  <a:pt x="29" y="522"/>
                </a:lnTo>
                <a:lnTo>
                  <a:pt x="22" y="510"/>
                </a:lnTo>
                <a:lnTo>
                  <a:pt x="17" y="491"/>
                </a:lnTo>
                <a:lnTo>
                  <a:pt x="8" y="468"/>
                </a:lnTo>
                <a:lnTo>
                  <a:pt x="4" y="447"/>
                </a:lnTo>
                <a:lnTo>
                  <a:pt x="4" y="421"/>
                </a:lnTo>
                <a:lnTo>
                  <a:pt x="1" y="396"/>
                </a:lnTo>
                <a:lnTo>
                  <a:pt x="0" y="372"/>
                </a:lnTo>
                <a:lnTo>
                  <a:pt x="3" y="343"/>
                </a:lnTo>
                <a:lnTo>
                  <a:pt x="4" y="322"/>
                </a:lnTo>
                <a:lnTo>
                  <a:pt x="12" y="290"/>
                </a:lnTo>
                <a:lnTo>
                  <a:pt x="15" y="259"/>
                </a:lnTo>
                <a:lnTo>
                  <a:pt x="25" y="227"/>
                </a:lnTo>
                <a:lnTo>
                  <a:pt x="33" y="205"/>
                </a:lnTo>
                <a:lnTo>
                  <a:pt x="47" y="176"/>
                </a:lnTo>
                <a:lnTo>
                  <a:pt x="61" y="154"/>
                </a:lnTo>
                <a:lnTo>
                  <a:pt x="74" y="129"/>
                </a:lnTo>
                <a:lnTo>
                  <a:pt x="92" y="104"/>
                </a:lnTo>
                <a:lnTo>
                  <a:pt x="108" y="93"/>
                </a:lnTo>
                <a:lnTo>
                  <a:pt x="122" y="81"/>
                </a:lnTo>
                <a:lnTo>
                  <a:pt x="136" y="69"/>
                </a:lnTo>
                <a:lnTo>
                  <a:pt x="150" y="59"/>
                </a:lnTo>
                <a:lnTo>
                  <a:pt x="162" y="56"/>
                </a:lnTo>
                <a:lnTo>
                  <a:pt x="105" y="10"/>
                </a:lnTo>
                <a:lnTo>
                  <a:pt x="138" y="13"/>
                </a:lnTo>
                <a:lnTo>
                  <a:pt x="165" y="14"/>
                </a:lnTo>
                <a:lnTo>
                  <a:pt x="203" y="15"/>
                </a:lnTo>
                <a:lnTo>
                  <a:pt x="240" y="13"/>
                </a:lnTo>
                <a:lnTo>
                  <a:pt x="270" y="8"/>
                </a:lnTo>
                <a:lnTo>
                  <a:pt x="305" y="0"/>
                </a:lnTo>
                <a:lnTo>
                  <a:pt x="294" y="24"/>
                </a:lnTo>
                <a:lnTo>
                  <a:pt x="286" y="52"/>
                </a:lnTo>
                <a:lnTo>
                  <a:pt x="281" y="86"/>
                </a:lnTo>
                <a:lnTo>
                  <a:pt x="278" y="112"/>
                </a:lnTo>
                <a:lnTo>
                  <a:pt x="278" y="129"/>
                </a:lnTo>
                <a:lnTo>
                  <a:pt x="283" y="152"/>
                </a:lnTo>
                <a:lnTo>
                  <a:pt x="226" y="106"/>
                </a:lnTo>
                <a:lnTo>
                  <a:pt x="204" y="122"/>
                </a:lnTo>
                <a:lnTo>
                  <a:pt x="182" y="138"/>
                </a:lnTo>
                <a:lnTo>
                  <a:pt x="161" y="158"/>
                </a:lnTo>
                <a:lnTo>
                  <a:pt x="142" y="179"/>
                </a:lnTo>
                <a:lnTo>
                  <a:pt x="126" y="204"/>
                </a:lnTo>
                <a:lnTo>
                  <a:pt x="107" y="228"/>
                </a:lnTo>
                <a:lnTo>
                  <a:pt x="90" y="264"/>
                </a:lnTo>
                <a:lnTo>
                  <a:pt x="75" y="294"/>
                </a:lnTo>
                <a:lnTo>
                  <a:pt x="64" y="324"/>
                </a:lnTo>
                <a:lnTo>
                  <a:pt x="56" y="355"/>
                </a:lnTo>
                <a:lnTo>
                  <a:pt x="51" y="370"/>
                </a:lnTo>
                <a:lnTo>
                  <a:pt x="45" y="384"/>
                </a:lnTo>
                <a:lnTo>
                  <a:pt x="43" y="397"/>
                </a:lnTo>
                <a:lnTo>
                  <a:pt x="42" y="410"/>
                </a:lnTo>
                <a:lnTo>
                  <a:pt x="38" y="431"/>
                </a:lnTo>
                <a:lnTo>
                  <a:pt x="36" y="450"/>
                </a:lnTo>
                <a:lnTo>
                  <a:pt x="36" y="462"/>
                </a:lnTo>
                <a:lnTo>
                  <a:pt x="34" y="476"/>
                </a:lnTo>
                <a:lnTo>
                  <a:pt x="36" y="489"/>
                </a:lnTo>
                <a:lnTo>
                  <a:pt x="34" y="500"/>
                </a:lnTo>
                <a:lnTo>
                  <a:pt x="37" y="515"/>
                </a:lnTo>
                <a:lnTo>
                  <a:pt x="38" y="528"/>
                </a:lnTo>
                <a:lnTo>
                  <a:pt x="41" y="542"/>
                </a:lnTo>
                <a:lnTo>
                  <a:pt x="45" y="555"/>
                </a:lnTo>
              </a:path>
            </a:pathLst>
          </a:custGeom>
          <a:solidFill>
            <a:srgbClr val="923222"/>
          </a:solidFill>
          <a:ln w="12700" cap="rnd">
            <a:solidFill>
              <a:srgbClr val="92322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2" name="Freeform 1033"/>
          <p:cNvSpPr>
            <a:spLocks noChangeAspect="1"/>
          </p:cNvSpPr>
          <p:nvPr/>
        </p:nvSpPr>
        <p:spPr bwMode="auto">
          <a:xfrm rot="4150381" flipH="1">
            <a:off x="5814219" y="3720306"/>
            <a:ext cx="260350" cy="642938"/>
          </a:xfrm>
          <a:custGeom>
            <a:avLst/>
            <a:gdLst>
              <a:gd name="T0" fmla="*/ 2147483647 w 306"/>
              <a:gd name="T1" fmla="*/ 2147483647 h 556"/>
              <a:gd name="T2" fmla="*/ 2147483647 w 306"/>
              <a:gd name="T3" fmla="*/ 2147483647 h 556"/>
              <a:gd name="T4" fmla="*/ 2147483647 w 306"/>
              <a:gd name="T5" fmla="*/ 2147483647 h 556"/>
              <a:gd name="T6" fmla="*/ 2147483647 w 306"/>
              <a:gd name="T7" fmla="*/ 2147483647 h 556"/>
              <a:gd name="T8" fmla="*/ 2147483647 w 306"/>
              <a:gd name="T9" fmla="*/ 2147483647 h 556"/>
              <a:gd name="T10" fmla="*/ 2147483647 w 306"/>
              <a:gd name="T11" fmla="*/ 2147483647 h 556"/>
              <a:gd name="T12" fmla="*/ 2147483647 w 306"/>
              <a:gd name="T13" fmla="*/ 2147483647 h 556"/>
              <a:gd name="T14" fmla="*/ 2147483647 w 306"/>
              <a:gd name="T15" fmla="*/ 2147483647 h 556"/>
              <a:gd name="T16" fmla="*/ 2147483647 w 306"/>
              <a:gd name="T17" fmla="*/ 2147483647 h 556"/>
              <a:gd name="T18" fmla="*/ 0 w 306"/>
              <a:gd name="T19" fmla="*/ 2147483647 h 556"/>
              <a:gd name="T20" fmla="*/ 2147483647 w 306"/>
              <a:gd name="T21" fmla="*/ 2147483647 h 556"/>
              <a:gd name="T22" fmla="*/ 2147483647 w 306"/>
              <a:gd name="T23" fmla="*/ 2147483647 h 556"/>
              <a:gd name="T24" fmla="*/ 2147483647 w 306"/>
              <a:gd name="T25" fmla="*/ 2147483647 h 556"/>
              <a:gd name="T26" fmla="*/ 2147483647 w 306"/>
              <a:gd name="T27" fmla="*/ 2147483647 h 556"/>
              <a:gd name="T28" fmla="*/ 2147483647 w 306"/>
              <a:gd name="T29" fmla="*/ 2147483647 h 556"/>
              <a:gd name="T30" fmla="*/ 2147483647 w 306"/>
              <a:gd name="T31" fmla="*/ 2147483647 h 556"/>
              <a:gd name="T32" fmla="*/ 2147483647 w 306"/>
              <a:gd name="T33" fmla="*/ 2147483647 h 556"/>
              <a:gd name="T34" fmla="*/ 2147483647 w 306"/>
              <a:gd name="T35" fmla="*/ 2147483647 h 556"/>
              <a:gd name="T36" fmla="*/ 2147483647 w 306"/>
              <a:gd name="T37" fmla="*/ 2147483647 h 556"/>
              <a:gd name="T38" fmla="*/ 2147483647 w 306"/>
              <a:gd name="T39" fmla="*/ 2147483647 h 556"/>
              <a:gd name="T40" fmla="*/ 2147483647 w 306"/>
              <a:gd name="T41" fmla="*/ 2147483647 h 556"/>
              <a:gd name="T42" fmla="*/ 2147483647 w 306"/>
              <a:gd name="T43" fmla="*/ 2147483647 h 556"/>
              <a:gd name="T44" fmla="*/ 2147483647 w 306"/>
              <a:gd name="T45" fmla="*/ 2147483647 h 556"/>
              <a:gd name="T46" fmla="*/ 2147483647 w 306"/>
              <a:gd name="T47" fmla="*/ 2147483647 h 556"/>
              <a:gd name="T48" fmla="*/ 2147483647 w 306"/>
              <a:gd name="T49" fmla="*/ 2147483647 h 556"/>
              <a:gd name="T50" fmla="*/ 2147483647 w 306"/>
              <a:gd name="T51" fmla="*/ 2147483647 h 556"/>
              <a:gd name="T52" fmla="*/ 2147483647 w 306"/>
              <a:gd name="T53" fmla="*/ 2147483647 h 556"/>
              <a:gd name="T54" fmla="*/ 2147483647 w 306"/>
              <a:gd name="T55" fmla="*/ 2147483647 h 556"/>
              <a:gd name="T56" fmla="*/ 2147483647 w 306"/>
              <a:gd name="T57" fmla="*/ 2147483647 h 556"/>
              <a:gd name="T58" fmla="*/ 2147483647 w 306"/>
              <a:gd name="T59" fmla="*/ 2147483647 h 556"/>
              <a:gd name="T60" fmla="*/ 2147483647 w 306"/>
              <a:gd name="T61" fmla="*/ 2147483647 h 556"/>
              <a:gd name="T62" fmla="*/ 2147483647 w 306"/>
              <a:gd name="T63" fmla="*/ 0 h 556"/>
              <a:gd name="T64" fmla="*/ 2147483647 w 306"/>
              <a:gd name="T65" fmla="*/ 2147483647 h 556"/>
              <a:gd name="T66" fmla="*/ 2147483647 w 306"/>
              <a:gd name="T67" fmla="*/ 2147483647 h 556"/>
              <a:gd name="T68" fmla="*/ 2147483647 w 306"/>
              <a:gd name="T69" fmla="*/ 2147483647 h 556"/>
              <a:gd name="T70" fmla="*/ 2147483647 w 306"/>
              <a:gd name="T71" fmla="*/ 2147483647 h 556"/>
              <a:gd name="T72" fmla="*/ 2147483647 w 306"/>
              <a:gd name="T73" fmla="*/ 2147483647 h 556"/>
              <a:gd name="T74" fmla="*/ 2147483647 w 306"/>
              <a:gd name="T75" fmla="*/ 2147483647 h 556"/>
              <a:gd name="T76" fmla="*/ 2147483647 w 306"/>
              <a:gd name="T77" fmla="*/ 2147483647 h 556"/>
              <a:gd name="T78" fmla="*/ 2147483647 w 306"/>
              <a:gd name="T79" fmla="*/ 2147483647 h 556"/>
              <a:gd name="T80" fmla="*/ 2147483647 w 306"/>
              <a:gd name="T81" fmla="*/ 2147483647 h 556"/>
              <a:gd name="T82" fmla="*/ 2147483647 w 306"/>
              <a:gd name="T83" fmla="*/ 2147483647 h 556"/>
              <a:gd name="T84" fmla="*/ 2147483647 w 306"/>
              <a:gd name="T85" fmla="*/ 2147483647 h 556"/>
              <a:gd name="T86" fmla="*/ 2147483647 w 306"/>
              <a:gd name="T87" fmla="*/ 2147483647 h 556"/>
              <a:gd name="T88" fmla="*/ 2147483647 w 306"/>
              <a:gd name="T89" fmla="*/ 2147483647 h 556"/>
              <a:gd name="T90" fmla="*/ 2147483647 w 306"/>
              <a:gd name="T91" fmla="*/ 2147483647 h 556"/>
              <a:gd name="T92" fmla="*/ 2147483647 w 306"/>
              <a:gd name="T93" fmla="*/ 2147483647 h 556"/>
              <a:gd name="T94" fmla="*/ 2147483647 w 306"/>
              <a:gd name="T95" fmla="*/ 2147483647 h 556"/>
              <a:gd name="T96" fmla="*/ 2147483647 w 306"/>
              <a:gd name="T97" fmla="*/ 2147483647 h 556"/>
              <a:gd name="T98" fmla="*/ 2147483647 w 306"/>
              <a:gd name="T99" fmla="*/ 2147483647 h 556"/>
              <a:gd name="T100" fmla="*/ 2147483647 w 306"/>
              <a:gd name="T101" fmla="*/ 2147483647 h 556"/>
              <a:gd name="T102" fmla="*/ 2147483647 w 306"/>
              <a:gd name="T103" fmla="*/ 2147483647 h 556"/>
              <a:gd name="T104" fmla="*/ 2147483647 w 306"/>
              <a:gd name="T105" fmla="*/ 2147483647 h 556"/>
              <a:gd name="T106" fmla="*/ 2147483647 w 306"/>
              <a:gd name="T107" fmla="*/ 2147483647 h 556"/>
              <a:gd name="T108" fmla="*/ 2147483647 w 306"/>
              <a:gd name="T109" fmla="*/ 2147483647 h 556"/>
              <a:gd name="T110" fmla="*/ 2147483647 w 306"/>
              <a:gd name="T111" fmla="*/ 2147483647 h 556"/>
              <a:gd name="T112" fmla="*/ 2147483647 w 306"/>
              <a:gd name="T113" fmla="*/ 2147483647 h 556"/>
              <a:gd name="T114" fmla="*/ 2147483647 w 306"/>
              <a:gd name="T115" fmla="*/ 2147483647 h 556"/>
              <a:gd name="T116" fmla="*/ 2147483647 w 306"/>
              <a:gd name="T117" fmla="*/ 2147483647 h 556"/>
              <a:gd name="T118" fmla="*/ 2147483647 w 306"/>
              <a:gd name="T119" fmla="*/ 2147483647 h 556"/>
              <a:gd name="T120" fmla="*/ 2147483647 w 306"/>
              <a:gd name="T121" fmla="*/ 2147483647 h 556"/>
              <a:gd name="T122" fmla="*/ 2147483647 w 306"/>
              <a:gd name="T123" fmla="*/ 2147483647 h 556"/>
              <a:gd name="T124" fmla="*/ 2147483647 w 306"/>
              <a:gd name="T125" fmla="*/ 2147483647 h 5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6"/>
              <a:gd name="T190" fmla="*/ 0 h 556"/>
              <a:gd name="T191" fmla="*/ 306 w 306"/>
              <a:gd name="T192" fmla="*/ 556 h 5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6" h="556">
                <a:moveTo>
                  <a:pt x="45" y="555"/>
                </a:moveTo>
                <a:lnTo>
                  <a:pt x="36" y="537"/>
                </a:lnTo>
                <a:lnTo>
                  <a:pt x="29" y="522"/>
                </a:lnTo>
                <a:lnTo>
                  <a:pt x="22" y="510"/>
                </a:lnTo>
                <a:lnTo>
                  <a:pt x="17" y="491"/>
                </a:lnTo>
                <a:lnTo>
                  <a:pt x="8" y="468"/>
                </a:lnTo>
                <a:lnTo>
                  <a:pt x="4" y="447"/>
                </a:lnTo>
                <a:lnTo>
                  <a:pt x="4" y="421"/>
                </a:lnTo>
                <a:lnTo>
                  <a:pt x="1" y="396"/>
                </a:lnTo>
                <a:lnTo>
                  <a:pt x="0" y="372"/>
                </a:lnTo>
                <a:lnTo>
                  <a:pt x="3" y="343"/>
                </a:lnTo>
                <a:lnTo>
                  <a:pt x="4" y="322"/>
                </a:lnTo>
                <a:lnTo>
                  <a:pt x="12" y="290"/>
                </a:lnTo>
                <a:lnTo>
                  <a:pt x="15" y="259"/>
                </a:lnTo>
                <a:lnTo>
                  <a:pt x="25" y="227"/>
                </a:lnTo>
                <a:lnTo>
                  <a:pt x="33" y="205"/>
                </a:lnTo>
                <a:lnTo>
                  <a:pt x="47" y="176"/>
                </a:lnTo>
                <a:lnTo>
                  <a:pt x="61" y="154"/>
                </a:lnTo>
                <a:lnTo>
                  <a:pt x="74" y="129"/>
                </a:lnTo>
                <a:lnTo>
                  <a:pt x="92" y="104"/>
                </a:lnTo>
                <a:lnTo>
                  <a:pt x="108" y="93"/>
                </a:lnTo>
                <a:lnTo>
                  <a:pt x="122" y="81"/>
                </a:lnTo>
                <a:lnTo>
                  <a:pt x="136" y="69"/>
                </a:lnTo>
                <a:lnTo>
                  <a:pt x="150" y="59"/>
                </a:lnTo>
                <a:lnTo>
                  <a:pt x="162" y="56"/>
                </a:lnTo>
                <a:lnTo>
                  <a:pt x="105" y="10"/>
                </a:lnTo>
                <a:lnTo>
                  <a:pt x="138" y="13"/>
                </a:lnTo>
                <a:lnTo>
                  <a:pt x="165" y="14"/>
                </a:lnTo>
                <a:lnTo>
                  <a:pt x="203" y="15"/>
                </a:lnTo>
                <a:lnTo>
                  <a:pt x="240" y="13"/>
                </a:lnTo>
                <a:lnTo>
                  <a:pt x="270" y="8"/>
                </a:lnTo>
                <a:lnTo>
                  <a:pt x="305" y="0"/>
                </a:lnTo>
                <a:lnTo>
                  <a:pt x="294" y="24"/>
                </a:lnTo>
                <a:lnTo>
                  <a:pt x="286" y="52"/>
                </a:lnTo>
                <a:lnTo>
                  <a:pt x="281" y="86"/>
                </a:lnTo>
                <a:lnTo>
                  <a:pt x="278" y="112"/>
                </a:lnTo>
                <a:lnTo>
                  <a:pt x="278" y="129"/>
                </a:lnTo>
                <a:lnTo>
                  <a:pt x="283" y="152"/>
                </a:lnTo>
                <a:lnTo>
                  <a:pt x="226" y="106"/>
                </a:lnTo>
                <a:lnTo>
                  <a:pt x="204" y="122"/>
                </a:lnTo>
                <a:lnTo>
                  <a:pt x="182" y="138"/>
                </a:lnTo>
                <a:lnTo>
                  <a:pt x="161" y="158"/>
                </a:lnTo>
                <a:lnTo>
                  <a:pt x="142" y="179"/>
                </a:lnTo>
                <a:lnTo>
                  <a:pt x="126" y="204"/>
                </a:lnTo>
                <a:lnTo>
                  <a:pt x="107" y="228"/>
                </a:lnTo>
                <a:lnTo>
                  <a:pt x="90" y="264"/>
                </a:lnTo>
                <a:lnTo>
                  <a:pt x="75" y="294"/>
                </a:lnTo>
                <a:lnTo>
                  <a:pt x="64" y="324"/>
                </a:lnTo>
                <a:lnTo>
                  <a:pt x="56" y="355"/>
                </a:lnTo>
                <a:lnTo>
                  <a:pt x="51" y="370"/>
                </a:lnTo>
                <a:lnTo>
                  <a:pt x="45" y="384"/>
                </a:lnTo>
                <a:lnTo>
                  <a:pt x="43" y="397"/>
                </a:lnTo>
                <a:lnTo>
                  <a:pt x="42" y="410"/>
                </a:lnTo>
                <a:lnTo>
                  <a:pt x="38" y="431"/>
                </a:lnTo>
                <a:lnTo>
                  <a:pt x="36" y="450"/>
                </a:lnTo>
                <a:lnTo>
                  <a:pt x="36" y="462"/>
                </a:lnTo>
                <a:lnTo>
                  <a:pt x="34" y="476"/>
                </a:lnTo>
                <a:lnTo>
                  <a:pt x="36" y="489"/>
                </a:lnTo>
                <a:lnTo>
                  <a:pt x="34" y="500"/>
                </a:lnTo>
                <a:lnTo>
                  <a:pt x="37" y="515"/>
                </a:lnTo>
                <a:lnTo>
                  <a:pt x="38" y="528"/>
                </a:lnTo>
                <a:lnTo>
                  <a:pt x="41" y="542"/>
                </a:lnTo>
                <a:lnTo>
                  <a:pt x="45" y="555"/>
                </a:lnTo>
              </a:path>
            </a:pathLst>
          </a:custGeom>
          <a:solidFill>
            <a:srgbClr val="923222"/>
          </a:solidFill>
          <a:ln w="12700" cap="rnd">
            <a:solidFill>
              <a:srgbClr val="92322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3" name="Oval 1034"/>
          <p:cNvSpPr>
            <a:spLocks noChangeArrowheads="1"/>
          </p:cNvSpPr>
          <p:nvPr/>
        </p:nvSpPr>
        <p:spPr bwMode="auto">
          <a:xfrm>
            <a:off x="4738688" y="4259263"/>
            <a:ext cx="166687" cy="149225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74" name="Oval 1035"/>
          <p:cNvSpPr>
            <a:spLocks noChangeArrowheads="1"/>
          </p:cNvSpPr>
          <p:nvPr/>
        </p:nvSpPr>
        <p:spPr bwMode="auto">
          <a:xfrm>
            <a:off x="4979988" y="4252913"/>
            <a:ext cx="168275" cy="147637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75" name="Oval 1036"/>
          <p:cNvSpPr>
            <a:spLocks noChangeArrowheads="1"/>
          </p:cNvSpPr>
          <p:nvPr/>
        </p:nvSpPr>
        <p:spPr bwMode="auto">
          <a:xfrm>
            <a:off x="5105400" y="4356100"/>
            <a:ext cx="168275" cy="150813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76" name="Oval 1037"/>
          <p:cNvSpPr>
            <a:spLocks noChangeArrowheads="1"/>
          </p:cNvSpPr>
          <p:nvPr/>
        </p:nvSpPr>
        <p:spPr bwMode="auto">
          <a:xfrm>
            <a:off x="5160963" y="4208463"/>
            <a:ext cx="168275" cy="150812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77" name="Oval 1038"/>
          <p:cNvSpPr>
            <a:spLocks noChangeArrowheads="1"/>
          </p:cNvSpPr>
          <p:nvPr/>
        </p:nvSpPr>
        <p:spPr bwMode="auto">
          <a:xfrm>
            <a:off x="5300663" y="4275138"/>
            <a:ext cx="168275" cy="149225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78" name="Oval 1039"/>
          <p:cNvSpPr>
            <a:spLocks noChangeArrowheads="1"/>
          </p:cNvSpPr>
          <p:nvPr/>
        </p:nvSpPr>
        <p:spPr bwMode="auto">
          <a:xfrm>
            <a:off x="5283200" y="4411663"/>
            <a:ext cx="168275" cy="149225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79" name="Oval 1040"/>
          <p:cNvSpPr>
            <a:spLocks noChangeArrowheads="1"/>
          </p:cNvSpPr>
          <p:nvPr/>
        </p:nvSpPr>
        <p:spPr bwMode="auto">
          <a:xfrm>
            <a:off x="5427663" y="4192588"/>
            <a:ext cx="166687" cy="149225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80" name="Oval 1041"/>
          <p:cNvSpPr>
            <a:spLocks noChangeArrowheads="1"/>
          </p:cNvSpPr>
          <p:nvPr/>
        </p:nvSpPr>
        <p:spPr bwMode="auto">
          <a:xfrm>
            <a:off x="5456238" y="4360863"/>
            <a:ext cx="168275" cy="147637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81" name="Oval 1042"/>
          <p:cNvSpPr>
            <a:spLocks noChangeArrowheads="1"/>
          </p:cNvSpPr>
          <p:nvPr/>
        </p:nvSpPr>
        <p:spPr bwMode="auto">
          <a:xfrm>
            <a:off x="5568950" y="4319588"/>
            <a:ext cx="169863" cy="150812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82" name="Oval 1043"/>
          <p:cNvSpPr>
            <a:spLocks noChangeArrowheads="1"/>
          </p:cNvSpPr>
          <p:nvPr/>
        </p:nvSpPr>
        <p:spPr bwMode="auto">
          <a:xfrm>
            <a:off x="5510213" y="4527550"/>
            <a:ext cx="168275" cy="146050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100000">
                <a:srgbClr val="EC802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83" name="Rectangle 1044"/>
          <p:cNvSpPr>
            <a:spLocks noChangeArrowheads="1"/>
          </p:cNvSpPr>
          <p:nvPr/>
        </p:nvSpPr>
        <p:spPr bwMode="auto">
          <a:xfrm>
            <a:off x="6035675" y="2981325"/>
            <a:ext cx="1739900" cy="792163"/>
          </a:xfrm>
          <a:prstGeom prst="rect">
            <a:avLst/>
          </a:prstGeom>
          <a:gradFill rotWithShape="1">
            <a:gsLst>
              <a:gs pos="0">
                <a:srgbClr val="FED300">
                  <a:alpha val="50000"/>
                </a:srgbClr>
              </a:gs>
              <a:gs pos="100000">
                <a:srgbClr val="923222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84" name="Text Box 1045"/>
          <p:cNvSpPr txBox="1">
            <a:spLocks noChangeArrowheads="1"/>
          </p:cNvSpPr>
          <p:nvPr/>
        </p:nvSpPr>
        <p:spPr bwMode="auto">
          <a:xfrm>
            <a:off x="6035675" y="2981325"/>
            <a:ext cx="179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/>
              <a:t>Assemblaggio virione</a:t>
            </a:r>
          </a:p>
        </p:txBody>
      </p:sp>
      <p:sp>
        <p:nvSpPr>
          <p:cNvPr id="62485" name="Rectangle 1046"/>
          <p:cNvSpPr>
            <a:spLocks noChangeArrowheads="1"/>
          </p:cNvSpPr>
          <p:nvPr/>
        </p:nvSpPr>
        <p:spPr bwMode="auto">
          <a:xfrm>
            <a:off x="1543050" y="3848100"/>
            <a:ext cx="2649538" cy="1050925"/>
          </a:xfrm>
          <a:prstGeom prst="rect">
            <a:avLst/>
          </a:prstGeom>
          <a:gradFill rotWithShape="1">
            <a:gsLst>
              <a:gs pos="0">
                <a:srgbClr val="FED300">
                  <a:alpha val="50000"/>
                </a:srgbClr>
              </a:gs>
              <a:gs pos="100000">
                <a:srgbClr val="923222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86" name="Text Box 1047"/>
          <p:cNvSpPr txBox="1">
            <a:spLocks noChangeArrowheads="1"/>
          </p:cNvSpPr>
          <p:nvPr/>
        </p:nvSpPr>
        <p:spPr bwMode="auto">
          <a:xfrm>
            <a:off x="1579563" y="3848100"/>
            <a:ext cx="222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/>
              <a:t>Traduzione e processazione </a:t>
            </a:r>
          </a:p>
          <a:p>
            <a:pPr eaLnBrk="0" hangingPunct="0"/>
            <a:r>
              <a:rPr lang="en-GB" sz="1200" b="1"/>
              <a:t>delle poliproteine</a:t>
            </a:r>
          </a:p>
        </p:txBody>
      </p:sp>
      <p:sp>
        <p:nvSpPr>
          <p:cNvPr id="62487" name="Freeform 1048"/>
          <p:cNvSpPr>
            <a:spLocks noChangeAspect="1"/>
          </p:cNvSpPr>
          <p:nvPr/>
        </p:nvSpPr>
        <p:spPr bwMode="auto">
          <a:xfrm rot="-6638670">
            <a:off x="4556919" y="4336256"/>
            <a:ext cx="260350" cy="642938"/>
          </a:xfrm>
          <a:custGeom>
            <a:avLst/>
            <a:gdLst>
              <a:gd name="T0" fmla="*/ 2147483647 w 306"/>
              <a:gd name="T1" fmla="*/ 2147483647 h 556"/>
              <a:gd name="T2" fmla="*/ 2147483647 w 306"/>
              <a:gd name="T3" fmla="*/ 2147483647 h 556"/>
              <a:gd name="T4" fmla="*/ 2147483647 w 306"/>
              <a:gd name="T5" fmla="*/ 2147483647 h 556"/>
              <a:gd name="T6" fmla="*/ 2147483647 w 306"/>
              <a:gd name="T7" fmla="*/ 2147483647 h 556"/>
              <a:gd name="T8" fmla="*/ 2147483647 w 306"/>
              <a:gd name="T9" fmla="*/ 2147483647 h 556"/>
              <a:gd name="T10" fmla="*/ 2147483647 w 306"/>
              <a:gd name="T11" fmla="*/ 2147483647 h 556"/>
              <a:gd name="T12" fmla="*/ 2147483647 w 306"/>
              <a:gd name="T13" fmla="*/ 2147483647 h 556"/>
              <a:gd name="T14" fmla="*/ 2147483647 w 306"/>
              <a:gd name="T15" fmla="*/ 2147483647 h 556"/>
              <a:gd name="T16" fmla="*/ 2147483647 w 306"/>
              <a:gd name="T17" fmla="*/ 2147483647 h 556"/>
              <a:gd name="T18" fmla="*/ 0 w 306"/>
              <a:gd name="T19" fmla="*/ 2147483647 h 556"/>
              <a:gd name="T20" fmla="*/ 2147483647 w 306"/>
              <a:gd name="T21" fmla="*/ 2147483647 h 556"/>
              <a:gd name="T22" fmla="*/ 2147483647 w 306"/>
              <a:gd name="T23" fmla="*/ 2147483647 h 556"/>
              <a:gd name="T24" fmla="*/ 2147483647 w 306"/>
              <a:gd name="T25" fmla="*/ 2147483647 h 556"/>
              <a:gd name="T26" fmla="*/ 2147483647 w 306"/>
              <a:gd name="T27" fmla="*/ 2147483647 h 556"/>
              <a:gd name="T28" fmla="*/ 2147483647 w 306"/>
              <a:gd name="T29" fmla="*/ 2147483647 h 556"/>
              <a:gd name="T30" fmla="*/ 2147483647 w 306"/>
              <a:gd name="T31" fmla="*/ 2147483647 h 556"/>
              <a:gd name="T32" fmla="*/ 2147483647 w 306"/>
              <a:gd name="T33" fmla="*/ 2147483647 h 556"/>
              <a:gd name="T34" fmla="*/ 2147483647 w 306"/>
              <a:gd name="T35" fmla="*/ 2147483647 h 556"/>
              <a:gd name="T36" fmla="*/ 2147483647 w 306"/>
              <a:gd name="T37" fmla="*/ 2147483647 h 556"/>
              <a:gd name="T38" fmla="*/ 2147483647 w 306"/>
              <a:gd name="T39" fmla="*/ 2147483647 h 556"/>
              <a:gd name="T40" fmla="*/ 2147483647 w 306"/>
              <a:gd name="T41" fmla="*/ 2147483647 h 556"/>
              <a:gd name="T42" fmla="*/ 2147483647 w 306"/>
              <a:gd name="T43" fmla="*/ 2147483647 h 556"/>
              <a:gd name="T44" fmla="*/ 2147483647 w 306"/>
              <a:gd name="T45" fmla="*/ 2147483647 h 556"/>
              <a:gd name="T46" fmla="*/ 2147483647 w 306"/>
              <a:gd name="T47" fmla="*/ 2147483647 h 556"/>
              <a:gd name="T48" fmla="*/ 2147483647 w 306"/>
              <a:gd name="T49" fmla="*/ 2147483647 h 556"/>
              <a:gd name="T50" fmla="*/ 2147483647 w 306"/>
              <a:gd name="T51" fmla="*/ 2147483647 h 556"/>
              <a:gd name="T52" fmla="*/ 2147483647 w 306"/>
              <a:gd name="T53" fmla="*/ 2147483647 h 556"/>
              <a:gd name="T54" fmla="*/ 2147483647 w 306"/>
              <a:gd name="T55" fmla="*/ 2147483647 h 556"/>
              <a:gd name="T56" fmla="*/ 2147483647 w 306"/>
              <a:gd name="T57" fmla="*/ 2147483647 h 556"/>
              <a:gd name="T58" fmla="*/ 2147483647 w 306"/>
              <a:gd name="T59" fmla="*/ 2147483647 h 556"/>
              <a:gd name="T60" fmla="*/ 2147483647 w 306"/>
              <a:gd name="T61" fmla="*/ 2147483647 h 556"/>
              <a:gd name="T62" fmla="*/ 2147483647 w 306"/>
              <a:gd name="T63" fmla="*/ 0 h 556"/>
              <a:gd name="T64" fmla="*/ 2147483647 w 306"/>
              <a:gd name="T65" fmla="*/ 2147483647 h 556"/>
              <a:gd name="T66" fmla="*/ 2147483647 w 306"/>
              <a:gd name="T67" fmla="*/ 2147483647 h 556"/>
              <a:gd name="T68" fmla="*/ 2147483647 w 306"/>
              <a:gd name="T69" fmla="*/ 2147483647 h 556"/>
              <a:gd name="T70" fmla="*/ 2147483647 w 306"/>
              <a:gd name="T71" fmla="*/ 2147483647 h 556"/>
              <a:gd name="T72" fmla="*/ 2147483647 w 306"/>
              <a:gd name="T73" fmla="*/ 2147483647 h 556"/>
              <a:gd name="T74" fmla="*/ 2147483647 w 306"/>
              <a:gd name="T75" fmla="*/ 2147483647 h 556"/>
              <a:gd name="T76" fmla="*/ 2147483647 w 306"/>
              <a:gd name="T77" fmla="*/ 2147483647 h 556"/>
              <a:gd name="T78" fmla="*/ 2147483647 w 306"/>
              <a:gd name="T79" fmla="*/ 2147483647 h 556"/>
              <a:gd name="T80" fmla="*/ 2147483647 w 306"/>
              <a:gd name="T81" fmla="*/ 2147483647 h 556"/>
              <a:gd name="T82" fmla="*/ 2147483647 w 306"/>
              <a:gd name="T83" fmla="*/ 2147483647 h 556"/>
              <a:gd name="T84" fmla="*/ 2147483647 w 306"/>
              <a:gd name="T85" fmla="*/ 2147483647 h 556"/>
              <a:gd name="T86" fmla="*/ 2147483647 w 306"/>
              <a:gd name="T87" fmla="*/ 2147483647 h 556"/>
              <a:gd name="T88" fmla="*/ 2147483647 w 306"/>
              <a:gd name="T89" fmla="*/ 2147483647 h 556"/>
              <a:gd name="T90" fmla="*/ 2147483647 w 306"/>
              <a:gd name="T91" fmla="*/ 2147483647 h 556"/>
              <a:gd name="T92" fmla="*/ 2147483647 w 306"/>
              <a:gd name="T93" fmla="*/ 2147483647 h 556"/>
              <a:gd name="T94" fmla="*/ 2147483647 w 306"/>
              <a:gd name="T95" fmla="*/ 2147483647 h 556"/>
              <a:gd name="T96" fmla="*/ 2147483647 w 306"/>
              <a:gd name="T97" fmla="*/ 2147483647 h 556"/>
              <a:gd name="T98" fmla="*/ 2147483647 w 306"/>
              <a:gd name="T99" fmla="*/ 2147483647 h 556"/>
              <a:gd name="T100" fmla="*/ 2147483647 w 306"/>
              <a:gd name="T101" fmla="*/ 2147483647 h 556"/>
              <a:gd name="T102" fmla="*/ 2147483647 w 306"/>
              <a:gd name="T103" fmla="*/ 2147483647 h 556"/>
              <a:gd name="T104" fmla="*/ 2147483647 w 306"/>
              <a:gd name="T105" fmla="*/ 2147483647 h 556"/>
              <a:gd name="T106" fmla="*/ 2147483647 w 306"/>
              <a:gd name="T107" fmla="*/ 2147483647 h 556"/>
              <a:gd name="T108" fmla="*/ 2147483647 w 306"/>
              <a:gd name="T109" fmla="*/ 2147483647 h 556"/>
              <a:gd name="T110" fmla="*/ 2147483647 w 306"/>
              <a:gd name="T111" fmla="*/ 2147483647 h 556"/>
              <a:gd name="T112" fmla="*/ 2147483647 w 306"/>
              <a:gd name="T113" fmla="*/ 2147483647 h 556"/>
              <a:gd name="T114" fmla="*/ 2147483647 w 306"/>
              <a:gd name="T115" fmla="*/ 2147483647 h 556"/>
              <a:gd name="T116" fmla="*/ 2147483647 w 306"/>
              <a:gd name="T117" fmla="*/ 2147483647 h 556"/>
              <a:gd name="T118" fmla="*/ 2147483647 w 306"/>
              <a:gd name="T119" fmla="*/ 2147483647 h 556"/>
              <a:gd name="T120" fmla="*/ 2147483647 w 306"/>
              <a:gd name="T121" fmla="*/ 2147483647 h 556"/>
              <a:gd name="T122" fmla="*/ 2147483647 w 306"/>
              <a:gd name="T123" fmla="*/ 2147483647 h 556"/>
              <a:gd name="T124" fmla="*/ 2147483647 w 306"/>
              <a:gd name="T125" fmla="*/ 2147483647 h 5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6"/>
              <a:gd name="T190" fmla="*/ 0 h 556"/>
              <a:gd name="T191" fmla="*/ 306 w 306"/>
              <a:gd name="T192" fmla="*/ 556 h 5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6" h="556">
                <a:moveTo>
                  <a:pt x="45" y="555"/>
                </a:moveTo>
                <a:lnTo>
                  <a:pt x="36" y="537"/>
                </a:lnTo>
                <a:lnTo>
                  <a:pt x="29" y="522"/>
                </a:lnTo>
                <a:lnTo>
                  <a:pt x="22" y="510"/>
                </a:lnTo>
                <a:lnTo>
                  <a:pt x="17" y="491"/>
                </a:lnTo>
                <a:lnTo>
                  <a:pt x="8" y="468"/>
                </a:lnTo>
                <a:lnTo>
                  <a:pt x="4" y="447"/>
                </a:lnTo>
                <a:lnTo>
                  <a:pt x="4" y="421"/>
                </a:lnTo>
                <a:lnTo>
                  <a:pt x="1" y="396"/>
                </a:lnTo>
                <a:lnTo>
                  <a:pt x="0" y="372"/>
                </a:lnTo>
                <a:lnTo>
                  <a:pt x="3" y="343"/>
                </a:lnTo>
                <a:lnTo>
                  <a:pt x="4" y="322"/>
                </a:lnTo>
                <a:lnTo>
                  <a:pt x="12" y="290"/>
                </a:lnTo>
                <a:lnTo>
                  <a:pt x="15" y="259"/>
                </a:lnTo>
                <a:lnTo>
                  <a:pt x="25" y="227"/>
                </a:lnTo>
                <a:lnTo>
                  <a:pt x="33" y="205"/>
                </a:lnTo>
                <a:lnTo>
                  <a:pt x="47" y="176"/>
                </a:lnTo>
                <a:lnTo>
                  <a:pt x="61" y="154"/>
                </a:lnTo>
                <a:lnTo>
                  <a:pt x="74" y="129"/>
                </a:lnTo>
                <a:lnTo>
                  <a:pt x="92" y="104"/>
                </a:lnTo>
                <a:lnTo>
                  <a:pt x="108" y="93"/>
                </a:lnTo>
                <a:lnTo>
                  <a:pt x="122" y="81"/>
                </a:lnTo>
                <a:lnTo>
                  <a:pt x="136" y="69"/>
                </a:lnTo>
                <a:lnTo>
                  <a:pt x="150" y="59"/>
                </a:lnTo>
                <a:lnTo>
                  <a:pt x="162" y="56"/>
                </a:lnTo>
                <a:lnTo>
                  <a:pt x="105" y="10"/>
                </a:lnTo>
                <a:lnTo>
                  <a:pt x="138" y="13"/>
                </a:lnTo>
                <a:lnTo>
                  <a:pt x="165" y="14"/>
                </a:lnTo>
                <a:lnTo>
                  <a:pt x="203" y="15"/>
                </a:lnTo>
                <a:lnTo>
                  <a:pt x="240" y="13"/>
                </a:lnTo>
                <a:lnTo>
                  <a:pt x="270" y="8"/>
                </a:lnTo>
                <a:lnTo>
                  <a:pt x="305" y="0"/>
                </a:lnTo>
                <a:lnTo>
                  <a:pt x="294" y="24"/>
                </a:lnTo>
                <a:lnTo>
                  <a:pt x="286" y="52"/>
                </a:lnTo>
                <a:lnTo>
                  <a:pt x="281" y="86"/>
                </a:lnTo>
                <a:lnTo>
                  <a:pt x="278" y="112"/>
                </a:lnTo>
                <a:lnTo>
                  <a:pt x="278" y="129"/>
                </a:lnTo>
                <a:lnTo>
                  <a:pt x="283" y="152"/>
                </a:lnTo>
                <a:lnTo>
                  <a:pt x="226" y="106"/>
                </a:lnTo>
                <a:lnTo>
                  <a:pt x="204" y="122"/>
                </a:lnTo>
                <a:lnTo>
                  <a:pt x="182" y="138"/>
                </a:lnTo>
                <a:lnTo>
                  <a:pt x="161" y="158"/>
                </a:lnTo>
                <a:lnTo>
                  <a:pt x="142" y="179"/>
                </a:lnTo>
                <a:lnTo>
                  <a:pt x="126" y="204"/>
                </a:lnTo>
                <a:lnTo>
                  <a:pt x="107" y="228"/>
                </a:lnTo>
                <a:lnTo>
                  <a:pt x="90" y="264"/>
                </a:lnTo>
                <a:lnTo>
                  <a:pt x="75" y="294"/>
                </a:lnTo>
                <a:lnTo>
                  <a:pt x="64" y="324"/>
                </a:lnTo>
                <a:lnTo>
                  <a:pt x="56" y="355"/>
                </a:lnTo>
                <a:lnTo>
                  <a:pt x="51" y="370"/>
                </a:lnTo>
                <a:lnTo>
                  <a:pt x="45" y="384"/>
                </a:lnTo>
                <a:lnTo>
                  <a:pt x="43" y="397"/>
                </a:lnTo>
                <a:lnTo>
                  <a:pt x="42" y="410"/>
                </a:lnTo>
                <a:lnTo>
                  <a:pt x="38" y="431"/>
                </a:lnTo>
                <a:lnTo>
                  <a:pt x="36" y="450"/>
                </a:lnTo>
                <a:lnTo>
                  <a:pt x="36" y="462"/>
                </a:lnTo>
                <a:lnTo>
                  <a:pt x="34" y="476"/>
                </a:lnTo>
                <a:lnTo>
                  <a:pt x="36" y="489"/>
                </a:lnTo>
                <a:lnTo>
                  <a:pt x="34" y="500"/>
                </a:lnTo>
                <a:lnTo>
                  <a:pt x="37" y="515"/>
                </a:lnTo>
                <a:lnTo>
                  <a:pt x="38" y="528"/>
                </a:lnTo>
                <a:lnTo>
                  <a:pt x="41" y="542"/>
                </a:lnTo>
                <a:lnTo>
                  <a:pt x="45" y="555"/>
                </a:lnTo>
              </a:path>
            </a:pathLst>
          </a:custGeom>
          <a:solidFill>
            <a:srgbClr val="923222"/>
          </a:solidFill>
          <a:ln w="12700" cap="rnd">
            <a:solidFill>
              <a:srgbClr val="92322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88" name="Freeform 1049"/>
          <p:cNvSpPr>
            <a:spLocks noChangeAspect="1"/>
          </p:cNvSpPr>
          <p:nvPr/>
        </p:nvSpPr>
        <p:spPr bwMode="auto">
          <a:xfrm rot="6638670" flipH="1">
            <a:off x="4556919" y="4158456"/>
            <a:ext cx="260350" cy="642938"/>
          </a:xfrm>
          <a:custGeom>
            <a:avLst/>
            <a:gdLst>
              <a:gd name="T0" fmla="*/ 2147483647 w 306"/>
              <a:gd name="T1" fmla="*/ 2147483647 h 556"/>
              <a:gd name="T2" fmla="*/ 2147483647 w 306"/>
              <a:gd name="T3" fmla="*/ 2147483647 h 556"/>
              <a:gd name="T4" fmla="*/ 2147483647 w 306"/>
              <a:gd name="T5" fmla="*/ 2147483647 h 556"/>
              <a:gd name="T6" fmla="*/ 2147483647 w 306"/>
              <a:gd name="T7" fmla="*/ 2147483647 h 556"/>
              <a:gd name="T8" fmla="*/ 2147483647 w 306"/>
              <a:gd name="T9" fmla="*/ 2147483647 h 556"/>
              <a:gd name="T10" fmla="*/ 2147483647 w 306"/>
              <a:gd name="T11" fmla="*/ 2147483647 h 556"/>
              <a:gd name="T12" fmla="*/ 2147483647 w 306"/>
              <a:gd name="T13" fmla="*/ 2147483647 h 556"/>
              <a:gd name="T14" fmla="*/ 2147483647 w 306"/>
              <a:gd name="T15" fmla="*/ 2147483647 h 556"/>
              <a:gd name="T16" fmla="*/ 2147483647 w 306"/>
              <a:gd name="T17" fmla="*/ 2147483647 h 556"/>
              <a:gd name="T18" fmla="*/ 0 w 306"/>
              <a:gd name="T19" fmla="*/ 2147483647 h 556"/>
              <a:gd name="T20" fmla="*/ 2147483647 w 306"/>
              <a:gd name="T21" fmla="*/ 2147483647 h 556"/>
              <a:gd name="T22" fmla="*/ 2147483647 w 306"/>
              <a:gd name="T23" fmla="*/ 2147483647 h 556"/>
              <a:gd name="T24" fmla="*/ 2147483647 w 306"/>
              <a:gd name="T25" fmla="*/ 2147483647 h 556"/>
              <a:gd name="T26" fmla="*/ 2147483647 w 306"/>
              <a:gd name="T27" fmla="*/ 2147483647 h 556"/>
              <a:gd name="T28" fmla="*/ 2147483647 w 306"/>
              <a:gd name="T29" fmla="*/ 2147483647 h 556"/>
              <a:gd name="T30" fmla="*/ 2147483647 w 306"/>
              <a:gd name="T31" fmla="*/ 2147483647 h 556"/>
              <a:gd name="T32" fmla="*/ 2147483647 w 306"/>
              <a:gd name="T33" fmla="*/ 2147483647 h 556"/>
              <a:gd name="T34" fmla="*/ 2147483647 w 306"/>
              <a:gd name="T35" fmla="*/ 2147483647 h 556"/>
              <a:gd name="T36" fmla="*/ 2147483647 w 306"/>
              <a:gd name="T37" fmla="*/ 2147483647 h 556"/>
              <a:gd name="T38" fmla="*/ 2147483647 w 306"/>
              <a:gd name="T39" fmla="*/ 2147483647 h 556"/>
              <a:gd name="T40" fmla="*/ 2147483647 w 306"/>
              <a:gd name="T41" fmla="*/ 2147483647 h 556"/>
              <a:gd name="T42" fmla="*/ 2147483647 w 306"/>
              <a:gd name="T43" fmla="*/ 2147483647 h 556"/>
              <a:gd name="T44" fmla="*/ 2147483647 w 306"/>
              <a:gd name="T45" fmla="*/ 2147483647 h 556"/>
              <a:gd name="T46" fmla="*/ 2147483647 w 306"/>
              <a:gd name="T47" fmla="*/ 2147483647 h 556"/>
              <a:gd name="T48" fmla="*/ 2147483647 w 306"/>
              <a:gd name="T49" fmla="*/ 2147483647 h 556"/>
              <a:gd name="T50" fmla="*/ 2147483647 w 306"/>
              <a:gd name="T51" fmla="*/ 2147483647 h 556"/>
              <a:gd name="T52" fmla="*/ 2147483647 w 306"/>
              <a:gd name="T53" fmla="*/ 2147483647 h 556"/>
              <a:gd name="T54" fmla="*/ 2147483647 w 306"/>
              <a:gd name="T55" fmla="*/ 2147483647 h 556"/>
              <a:gd name="T56" fmla="*/ 2147483647 w 306"/>
              <a:gd name="T57" fmla="*/ 2147483647 h 556"/>
              <a:gd name="T58" fmla="*/ 2147483647 w 306"/>
              <a:gd name="T59" fmla="*/ 2147483647 h 556"/>
              <a:gd name="T60" fmla="*/ 2147483647 w 306"/>
              <a:gd name="T61" fmla="*/ 2147483647 h 556"/>
              <a:gd name="T62" fmla="*/ 2147483647 w 306"/>
              <a:gd name="T63" fmla="*/ 0 h 556"/>
              <a:gd name="T64" fmla="*/ 2147483647 w 306"/>
              <a:gd name="T65" fmla="*/ 2147483647 h 556"/>
              <a:gd name="T66" fmla="*/ 2147483647 w 306"/>
              <a:gd name="T67" fmla="*/ 2147483647 h 556"/>
              <a:gd name="T68" fmla="*/ 2147483647 w 306"/>
              <a:gd name="T69" fmla="*/ 2147483647 h 556"/>
              <a:gd name="T70" fmla="*/ 2147483647 w 306"/>
              <a:gd name="T71" fmla="*/ 2147483647 h 556"/>
              <a:gd name="T72" fmla="*/ 2147483647 w 306"/>
              <a:gd name="T73" fmla="*/ 2147483647 h 556"/>
              <a:gd name="T74" fmla="*/ 2147483647 w 306"/>
              <a:gd name="T75" fmla="*/ 2147483647 h 556"/>
              <a:gd name="T76" fmla="*/ 2147483647 w 306"/>
              <a:gd name="T77" fmla="*/ 2147483647 h 556"/>
              <a:gd name="T78" fmla="*/ 2147483647 w 306"/>
              <a:gd name="T79" fmla="*/ 2147483647 h 556"/>
              <a:gd name="T80" fmla="*/ 2147483647 w 306"/>
              <a:gd name="T81" fmla="*/ 2147483647 h 556"/>
              <a:gd name="T82" fmla="*/ 2147483647 w 306"/>
              <a:gd name="T83" fmla="*/ 2147483647 h 556"/>
              <a:gd name="T84" fmla="*/ 2147483647 w 306"/>
              <a:gd name="T85" fmla="*/ 2147483647 h 556"/>
              <a:gd name="T86" fmla="*/ 2147483647 w 306"/>
              <a:gd name="T87" fmla="*/ 2147483647 h 556"/>
              <a:gd name="T88" fmla="*/ 2147483647 w 306"/>
              <a:gd name="T89" fmla="*/ 2147483647 h 556"/>
              <a:gd name="T90" fmla="*/ 2147483647 w 306"/>
              <a:gd name="T91" fmla="*/ 2147483647 h 556"/>
              <a:gd name="T92" fmla="*/ 2147483647 w 306"/>
              <a:gd name="T93" fmla="*/ 2147483647 h 556"/>
              <a:gd name="T94" fmla="*/ 2147483647 w 306"/>
              <a:gd name="T95" fmla="*/ 2147483647 h 556"/>
              <a:gd name="T96" fmla="*/ 2147483647 w 306"/>
              <a:gd name="T97" fmla="*/ 2147483647 h 556"/>
              <a:gd name="T98" fmla="*/ 2147483647 w 306"/>
              <a:gd name="T99" fmla="*/ 2147483647 h 556"/>
              <a:gd name="T100" fmla="*/ 2147483647 w 306"/>
              <a:gd name="T101" fmla="*/ 2147483647 h 556"/>
              <a:gd name="T102" fmla="*/ 2147483647 w 306"/>
              <a:gd name="T103" fmla="*/ 2147483647 h 556"/>
              <a:gd name="T104" fmla="*/ 2147483647 w 306"/>
              <a:gd name="T105" fmla="*/ 2147483647 h 556"/>
              <a:gd name="T106" fmla="*/ 2147483647 w 306"/>
              <a:gd name="T107" fmla="*/ 2147483647 h 556"/>
              <a:gd name="T108" fmla="*/ 2147483647 w 306"/>
              <a:gd name="T109" fmla="*/ 2147483647 h 556"/>
              <a:gd name="T110" fmla="*/ 2147483647 w 306"/>
              <a:gd name="T111" fmla="*/ 2147483647 h 556"/>
              <a:gd name="T112" fmla="*/ 2147483647 w 306"/>
              <a:gd name="T113" fmla="*/ 2147483647 h 556"/>
              <a:gd name="T114" fmla="*/ 2147483647 w 306"/>
              <a:gd name="T115" fmla="*/ 2147483647 h 556"/>
              <a:gd name="T116" fmla="*/ 2147483647 w 306"/>
              <a:gd name="T117" fmla="*/ 2147483647 h 556"/>
              <a:gd name="T118" fmla="*/ 2147483647 w 306"/>
              <a:gd name="T119" fmla="*/ 2147483647 h 556"/>
              <a:gd name="T120" fmla="*/ 2147483647 w 306"/>
              <a:gd name="T121" fmla="*/ 2147483647 h 556"/>
              <a:gd name="T122" fmla="*/ 2147483647 w 306"/>
              <a:gd name="T123" fmla="*/ 2147483647 h 556"/>
              <a:gd name="T124" fmla="*/ 2147483647 w 306"/>
              <a:gd name="T125" fmla="*/ 2147483647 h 5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6"/>
              <a:gd name="T190" fmla="*/ 0 h 556"/>
              <a:gd name="T191" fmla="*/ 306 w 306"/>
              <a:gd name="T192" fmla="*/ 556 h 5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6" h="556">
                <a:moveTo>
                  <a:pt x="45" y="555"/>
                </a:moveTo>
                <a:lnTo>
                  <a:pt x="36" y="537"/>
                </a:lnTo>
                <a:lnTo>
                  <a:pt x="29" y="522"/>
                </a:lnTo>
                <a:lnTo>
                  <a:pt x="22" y="510"/>
                </a:lnTo>
                <a:lnTo>
                  <a:pt x="17" y="491"/>
                </a:lnTo>
                <a:lnTo>
                  <a:pt x="8" y="468"/>
                </a:lnTo>
                <a:lnTo>
                  <a:pt x="4" y="447"/>
                </a:lnTo>
                <a:lnTo>
                  <a:pt x="4" y="421"/>
                </a:lnTo>
                <a:lnTo>
                  <a:pt x="1" y="396"/>
                </a:lnTo>
                <a:lnTo>
                  <a:pt x="0" y="372"/>
                </a:lnTo>
                <a:lnTo>
                  <a:pt x="3" y="343"/>
                </a:lnTo>
                <a:lnTo>
                  <a:pt x="4" y="322"/>
                </a:lnTo>
                <a:lnTo>
                  <a:pt x="12" y="290"/>
                </a:lnTo>
                <a:lnTo>
                  <a:pt x="15" y="259"/>
                </a:lnTo>
                <a:lnTo>
                  <a:pt x="25" y="227"/>
                </a:lnTo>
                <a:lnTo>
                  <a:pt x="33" y="205"/>
                </a:lnTo>
                <a:lnTo>
                  <a:pt x="47" y="176"/>
                </a:lnTo>
                <a:lnTo>
                  <a:pt x="61" y="154"/>
                </a:lnTo>
                <a:lnTo>
                  <a:pt x="74" y="129"/>
                </a:lnTo>
                <a:lnTo>
                  <a:pt x="92" y="104"/>
                </a:lnTo>
                <a:lnTo>
                  <a:pt x="108" y="93"/>
                </a:lnTo>
                <a:lnTo>
                  <a:pt x="122" y="81"/>
                </a:lnTo>
                <a:lnTo>
                  <a:pt x="136" y="69"/>
                </a:lnTo>
                <a:lnTo>
                  <a:pt x="150" y="59"/>
                </a:lnTo>
                <a:lnTo>
                  <a:pt x="162" y="56"/>
                </a:lnTo>
                <a:lnTo>
                  <a:pt x="105" y="10"/>
                </a:lnTo>
                <a:lnTo>
                  <a:pt x="138" y="13"/>
                </a:lnTo>
                <a:lnTo>
                  <a:pt x="165" y="14"/>
                </a:lnTo>
                <a:lnTo>
                  <a:pt x="203" y="15"/>
                </a:lnTo>
                <a:lnTo>
                  <a:pt x="240" y="13"/>
                </a:lnTo>
                <a:lnTo>
                  <a:pt x="270" y="8"/>
                </a:lnTo>
                <a:lnTo>
                  <a:pt x="305" y="0"/>
                </a:lnTo>
                <a:lnTo>
                  <a:pt x="294" y="24"/>
                </a:lnTo>
                <a:lnTo>
                  <a:pt x="286" y="52"/>
                </a:lnTo>
                <a:lnTo>
                  <a:pt x="281" y="86"/>
                </a:lnTo>
                <a:lnTo>
                  <a:pt x="278" y="112"/>
                </a:lnTo>
                <a:lnTo>
                  <a:pt x="278" y="129"/>
                </a:lnTo>
                <a:lnTo>
                  <a:pt x="283" y="152"/>
                </a:lnTo>
                <a:lnTo>
                  <a:pt x="226" y="106"/>
                </a:lnTo>
                <a:lnTo>
                  <a:pt x="204" y="122"/>
                </a:lnTo>
                <a:lnTo>
                  <a:pt x="182" y="138"/>
                </a:lnTo>
                <a:lnTo>
                  <a:pt x="161" y="158"/>
                </a:lnTo>
                <a:lnTo>
                  <a:pt x="142" y="179"/>
                </a:lnTo>
                <a:lnTo>
                  <a:pt x="126" y="204"/>
                </a:lnTo>
                <a:lnTo>
                  <a:pt x="107" y="228"/>
                </a:lnTo>
                <a:lnTo>
                  <a:pt x="90" y="264"/>
                </a:lnTo>
                <a:lnTo>
                  <a:pt x="75" y="294"/>
                </a:lnTo>
                <a:lnTo>
                  <a:pt x="64" y="324"/>
                </a:lnTo>
                <a:lnTo>
                  <a:pt x="56" y="355"/>
                </a:lnTo>
                <a:lnTo>
                  <a:pt x="51" y="370"/>
                </a:lnTo>
                <a:lnTo>
                  <a:pt x="45" y="384"/>
                </a:lnTo>
                <a:lnTo>
                  <a:pt x="43" y="397"/>
                </a:lnTo>
                <a:lnTo>
                  <a:pt x="42" y="410"/>
                </a:lnTo>
                <a:lnTo>
                  <a:pt x="38" y="431"/>
                </a:lnTo>
                <a:lnTo>
                  <a:pt x="36" y="450"/>
                </a:lnTo>
                <a:lnTo>
                  <a:pt x="36" y="462"/>
                </a:lnTo>
                <a:lnTo>
                  <a:pt x="34" y="476"/>
                </a:lnTo>
                <a:lnTo>
                  <a:pt x="36" y="489"/>
                </a:lnTo>
                <a:lnTo>
                  <a:pt x="34" y="500"/>
                </a:lnTo>
                <a:lnTo>
                  <a:pt x="37" y="515"/>
                </a:lnTo>
                <a:lnTo>
                  <a:pt x="38" y="528"/>
                </a:lnTo>
                <a:lnTo>
                  <a:pt x="41" y="542"/>
                </a:lnTo>
                <a:lnTo>
                  <a:pt x="45" y="555"/>
                </a:lnTo>
              </a:path>
            </a:pathLst>
          </a:custGeom>
          <a:solidFill>
            <a:srgbClr val="923222"/>
          </a:solidFill>
          <a:ln w="12700" cap="rnd">
            <a:solidFill>
              <a:srgbClr val="92322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89" name="Rectangle 1050"/>
          <p:cNvSpPr>
            <a:spLocks noChangeArrowheads="1"/>
          </p:cNvSpPr>
          <p:nvPr/>
        </p:nvSpPr>
        <p:spPr bwMode="auto">
          <a:xfrm>
            <a:off x="5857875" y="4114800"/>
            <a:ext cx="1898650" cy="942975"/>
          </a:xfrm>
          <a:prstGeom prst="rect">
            <a:avLst/>
          </a:prstGeom>
          <a:gradFill rotWithShape="1">
            <a:gsLst>
              <a:gs pos="0">
                <a:srgbClr val="FED300">
                  <a:alpha val="50000"/>
                </a:srgbClr>
              </a:gs>
              <a:gs pos="100000">
                <a:srgbClr val="923222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90" name="Text Box 1051"/>
          <p:cNvSpPr txBox="1">
            <a:spLocks noChangeArrowheads="1"/>
          </p:cNvSpPr>
          <p:nvPr/>
        </p:nvSpPr>
        <p:spPr bwMode="auto">
          <a:xfrm>
            <a:off x="5857875" y="4129088"/>
            <a:ext cx="2054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1"/>
              <a:t>Replicazione dell’RNA </a:t>
            </a:r>
          </a:p>
          <a:p>
            <a:pPr eaLnBrk="0" hangingPunct="0"/>
            <a:endParaRPr lang="en-GB" sz="1200" b="1"/>
          </a:p>
        </p:txBody>
      </p:sp>
      <p:sp>
        <p:nvSpPr>
          <p:cNvPr id="62491" name="Text Box 1052"/>
          <p:cNvSpPr txBox="1">
            <a:spLocks noChangeArrowheads="1"/>
          </p:cNvSpPr>
          <p:nvPr/>
        </p:nvSpPr>
        <p:spPr bwMode="auto">
          <a:xfrm>
            <a:off x="4079875" y="1712913"/>
            <a:ext cx="1595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 dirty="0" err="1"/>
              <a:t>Legame</a:t>
            </a:r>
            <a:r>
              <a:rPr lang="en-GB" sz="1200" b="1" dirty="0"/>
              <a:t> </a:t>
            </a:r>
            <a:r>
              <a:rPr lang="en-GB" sz="1200" b="1" dirty="0" err="1"/>
              <a:t>ai</a:t>
            </a:r>
            <a:r>
              <a:rPr lang="en-GB" sz="1200" b="1" dirty="0"/>
              <a:t> </a:t>
            </a:r>
            <a:r>
              <a:rPr lang="en-GB" sz="1200" b="1" dirty="0" err="1"/>
              <a:t>recettori</a:t>
            </a:r>
            <a:endParaRPr lang="en-GB" sz="1200" b="1" dirty="0"/>
          </a:p>
          <a:p>
            <a:pPr eaLnBrk="0" hangingPunct="0"/>
            <a:r>
              <a:rPr lang="en-GB" sz="1200" b="1" dirty="0" err="1"/>
              <a:t>ed</a:t>
            </a:r>
            <a:r>
              <a:rPr lang="en-GB" sz="1200" b="1" dirty="0"/>
              <a:t> </a:t>
            </a:r>
            <a:r>
              <a:rPr lang="en-GB" sz="1200" b="1" dirty="0" err="1"/>
              <a:t>endocitosi</a:t>
            </a:r>
            <a:endParaRPr lang="en-GB" sz="1200" b="1" dirty="0"/>
          </a:p>
        </p:txBody>
      </p:sp>
      <p:sp>
        <p:nvSpPr>
          <p:cNvPr id="62492" name="Text Box 1053"/>
          <p:cNvSpPr txBox="1">
            <a:spLocks noChangeArrowheads="1"/>
          </p:cNvSpPr>
          <p:nvPr/>
        </p:nvSpPr>
        <p:spPr bwMode="auto">
          <a:xfrm>
            <a:off x="3916363" y="2563813"/>
            <a:ext cx="1236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/>
              <a:t>Fusione e</a:t>
            </a:r>
          </a:p>
          <a:p>
            <a:pPr eaLnBrk="0" hangingPunct="0"/>
            <a:r>
              <a:rPr lang="en-US" sz="1200" b="1"/>
              <a:t>scapsidazione</a:t>
            </a:r>
            <a:endParaRPr lang="en-GB" sz="1200" b="1"/>
          </a:p>
        </p:txBody>
      </p:sp>
      <p:sp>
        <p:nvSpPr>
          <p:cNvPr id="62493" name="Freeform 1054"/>
          <p:cNvSpPr>
            <a:spLocks/>
          </p:cNvSpPr>
          <p:nvPr/>
        </p:nvSpPr>
        <p:spPr bwMode="auto">
          <a:xfrm>
            <a:off x="2832100" y="4360863"/>
            <a:ext cx="1189038" cy="185737"/>
          </a:xfrm>
          <a:custGeom>
            <a:avLst/>
            <a:gdLst>
              <a:gd name="T0" fmla="*/ 0 w 975"/>
              <a:gd name="T1" fmla="*/ 0 h 173"/>
              <a:gd name="T2" fmla="*/ 2147483647 w 975"/>
              <a:gd name="T3" fmla="*/ 2147483647 h 173"/>
              <a:gd name="T4" fmla="*/ 2147483647 w 975"/>
              <a:gd name="T5" fmla="*/ 2147483647 h 173"/>
              <a:gd name="T6" fmla="*/ 2147483647 w 975"/>
              <a:gd name="T7" fmla="*/ 2147483647 h 173"/>
              <a:gd name="T8" fmla="*/ 2147483647 w 975"/>
              <a:gd name="T9" fmla="*/ 2147483647 h 173"/>
              <a:gd name="T10" fmla="*/ 2147483647 w 975"/>
              <a:gd name="T11" fmla="*/ 2147483647 h 173"/>
              <a:gd name="T12" fmla="*/ 2147483647 w 975"/>
              <a:gd name="T13" fmla="*/ 2147483647 h 173"/>
              <a:gd name="T14" fmla="*/ 2147483647 w 975"/>
              <a:gd name="T15" fmla="*/ 2147483647 h 173"/>
              <a:gd name="T16" fmla="*/ 2147483647 w 975"/>
              <a:gd name="T17" fmla="*/ 2147483647 h 173"/>
              <a:gd name="T18" fmla="*/ 2147483647 w 975"/>
              <a:gd name="T19" fmla="*/ 2147483647 h 173"/>
              <a:gd name="T20" fmla="*/ 2147483647 w 975"/>
              <a:gd name="T21" fmla="*/ 2147483647 h 173"/>
              <a:gd name="T22" fmla="*/ 2147483647 w 975"/>
              <a:gd name="T23" fmla="*/ 2147483647 h 173"/>
              <a:gd name="T24" fmla="*/ 2147483647 w 975"/>
              <a:gd name="T25" fmla="*/ 2147483647 h 173"/>
              <a:gd name="T26" fmla="*/ 2147483647 w 975"/>
              <a:gd name="T27" fmla="*/ 2147483647 h 173"/>
              <a:gd name="T28" fmla="*/ 2147483647 w 975"/>
              <a:gd name="T29" fmla="*/ 2147483647 h 173"/>
              <a:gd name="T30" fmla="*/ 2147483647 w 975"/>
              <a:gd name="T31" fmla="*/ 2147483647 h 173"/>
              <a:gd name="T32" fmla="*/ 2147483647 w 975"/>
              <a:gd name="T33" fmla="*/ 2147483647 h 173"/>
              <a:gd name="T34" fmla="*/ 2147483647 w 975"/>
              <a:gd name="T35" fmla="*/ 2147483647 h 173"/>
              <a:gd name="T36" fmla="*/ 2147483647 w 975"/>
              <a:gd name="T37" fmla="*/ 2147483647 h 173"/>
              <a:gd name="T38" fmla="*/ 2147483647 w 975"/>
              <a:gd name="T39" fmla="*/ 2147483647 h 173"/>
              <a:gd name="T40" fmla="*/ 2147483647 w 975"/>
              <a:gd name="T41" fmla="*/ 2147483647 h 173"/>
              <a:gd name="T42" fmla="*/ 2147483647 w 975"/>
              <a:gd name="T43" fmla="*/ 2147483647 h 173"/>
              <a:gd name="T44" fmla="*/ 2147483647 w 975"/>
              <a:gd name="T45" fmla="*/ 2147483647 h 173"/>
              <a:gd name="T46" fmla="*/ 2147483647 w 975"/>
              <a:gd name="T47" fmla="*/ 2147483647 h 173"/>
              <a:gd name="T48" fmla="*/ 2147483647 w 975"/>
              <a:gd name="T49" fmla="*/ 2147483647 h 173"/>
              <a:gd name="T50" fmla="*/ 2147483647 w 975"/>
              <a:gd name="T51" fmla="*/ 2147483647 h 173"/>
              <a:gd name="T52" fmla="*/ 2147483647 w 975"/>
              <a:gd name="T53" fmla="*/ 2147483647 h 173"/>
              <a:gd name="T54" fmla="*/ 2147483647 w 975"/>
              <a:gd name="T55" fmla="*/ 2147483647 h 173"/>
              <a:gd name="T56" fmla="*/ 2147483647 w 975"/>
              <a:gd name="T57" fmla="*/ 2147483647 h 173"/>
              <a:gd name="T58" fmla="*/ 2147483647 w 975"/>
              <a:gd name="T59" fmla="*/ 2147483647 h 173"/>
              <a:gd name="T60" fmla="*/ 2147483647 w 975"/>
              <a:gd name="T61" fmla="*/ 2147483647 h 173"/>
              <a:gd name="T62" fmla="*/ 2147483647 w 975"/>
              <a:gd name="T63" fmla="*/ 2147483647 h 173"/>
              <a:gd name="T64" fmla="*/ 2147483647 w 975"/>
              <a:gd name="T65" fmla="*/ 2147483647 h 173"/>
              <a:gd name="T66" fmla="*/ 2147483647 w 975"/>
              <a:gd name="T67" fmla="*/ 2147483647 h 173"/>
              <a:gd name="T68" fmla="*/ 2147483647 w 975"/>
              <a:gd name="T69" fmla="*/ 2147483647 h 173"/>
              <a:gd name="T70" fmla="*/ 2147483647 w 975"/>
              <a:gd name="T71" fmla="*/ 2147483647 h 173"/>
              <a:gd name="T72" fmla="*/ 2147483647 w 975"/>
              <a:gd name="T73" fmla="*/ 2147483647 h 173"/>
              <a:gd name="T74" fmla="*/ 2147483647 w 975"/>
              <a:gd name="T75" fmla="*/ 2147483647 h 173"/>
              <a:gd name="T76" fmla="*/ 2147483647 w 975"/>
              <a:gd name="T77" fmla="*/ 2147483647 h 173"/>
              <a:gd name="T78" fmla="*/ 2147483647 w 975"/>
              <a:gd name="T79" fmla="*/ 2147483647 h 173"/>
              <a:gd name="T80" fmla="*/ 2147483647 w 975"/>
              <a:gd name="T81" fmla="*/ 2147483647 h 173"/>
              <a:gd name="T82" fmla="*/ 2147483647 w 975"/>
              <a:gd name="T83" fmla="*/ 2147483647 h 173"/>
              <a:gd name="T84" fmla="*/ 2147483647 w 975"/>
              <a:gd name="T85" fmla="*/ 2147483647 h 173"/>
              <a:gd name="T86" fmla="*/ 2147483647 w 975"/>
              <a:gd name="T87" fmla="*/ 2147483647 h 173"/>
              <a:gd name="T88" fmla="*/ 2147483647 w 975"/>
              <a:gd name="T89" fmla="*/ 2147483647 h 173"/>
              <a:gd name="T90" fmla="*/ 2147483647 w 975"/>
              <a:gd name="T91" fmla="*/ 2147483647 h 173"/>
              <a:gd name="T92" fmla="*/ 2147483647 w 975"/>
              <a:gd name="T93" fmla="*/ 2147483647 h 173"/>
              <a:gd name="T94" fmla="*/ 2147483647 w 975"/>
              <a:gd name="T95" fmla="*/ 2147483647 h 173"/>
              <a:gd name="T96" fmla="*/ 2147483647 w 975"/>
              <a:gd name="T97" fmla="*/ 2147483647 h 173"/>
              <a:gd name="T98" fmla="*/ 2147483647 w 975"/>
              <a:gd name="T99" fmla="*/ 2147483647 h 1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5"/>
              <a:gd name="T151" fmla="*/ 0 h 173"/>
              <a:gd name="T152" fmla="*/ 975 w 975"/>
              <a:gd name="T153" fmla="*/ 173 h 1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5" h="173">
                <a:moveTo>
                  <a:pt x="0" y="0"/>
                </a:moveTo>
                <a:cubicBezTo>
                  <a:pt x="8" y="5"/>
                  <a:pt x="16" y="11"/>
                  <a:pt x="22" y="18"/>
                </a:cubicBezTo>
                <a:cubicBezTo>
                  <a:pt x="28" y="25"/>
                  <a:pt x="29" y="37"/>
                  <a:pt x="37" y="42"/>
                </a:cubicBezTo>
                <a:cubicBezTo>
                  <a:pt x="45" y="47"/>
                  <a:pt x="59" y="49"/>
                  <a:pt x="69" y="48"/>
                </a:cubicBezTo>
                <a:cubicBezTo>
                  <a:pt x="79" y="47"/>
                  <a:pt x="91" y="36"/>
                  <a:pt x="100" y="36"/>
                </a:cubicBezTo>
                <a:cubicBezTo>
                  <a:pt x="109" y="36"/>
                  <a:pt x="116" y="44"/>
                  <a:pt x="123" y="51"/>
                </a:cubicBezTo>
                <a:cubicBezTo>
                  <a:pt x="130" y="58"/>
                  <a:pt x="135" y="71"/>
                  <a:pt x="141" y="76"/>
                </a:cubicBezTo>
                <a:cubicBezTo>
                  <a:pt x="147" y="81"/>
                  <a:pt x="153" y="82"/>
                  <a:pt x="159" y="82"/>
                </a:cubicBezTo>
                <a:cubicBezTo>
                  <a:pt x="165" y="82"/>
                  <a:pt x="172" y="79"/>
                  <a:pt x="180" y="76"/>
                </a:cubicBezTo>
                <a:cubicBezTo>
                  <a:pt x="188" y="73"/>
                  <a:pt x="197" y="66"/>
                  <a:pt x="205" y="67"/>
                </a:cubicBezTo>
                <a:cubicBezTo>
                  <a:pt x="213" y="68"/>
                  <a:pt x="221" y="79"/>
                  <a:pt x="226" y="85"/>
                </a:cubicBezTo>
                <a:cubicBezTo>
                  <a:pt x="231" y="91"/>
                  <a:pt x="234" y="100"/>
                  <a:pt x="238" y="105"/>
                </a:cubicBezTo>
                <a:cubicBezTo>
                  <a:pt x="242" y="110"/>
                  <a:pt x="247" y="115"/>
                  <a:pt x="253" y="117"/>
                </a:cubicBezTo>
                <a:cubicBezTo>
                  <a:pt x="259" y="119"/>
                  <a:pt x="265" y="122"/>
                  <a:pt x="273" y="120"/>
                </a:cubicBezTo>
                <a:cubicBezTo>
                  <a:pt x="281" y="118"/>
                  <a:pt x="293" y="108"/>
                  <a:pt x="300" y="106"/>
                </a:cubicBezTo>
                <a:cubicBezTo>
                  <a:pt x="307" y="104"/>
                  <a:pt x="311" y="102"/>
                  <a:pt x="318" y="108"/>
                </a:cubicBezTo>
                <a:cubicBezTo>
                  <a:pt x="325" y="114"/>
                  <a:pt x="337" y="137"/>
                  <a:pt x="343" y="144"/>
                </a:cubicBezTo>
                <a:cubicBezTo>
                  <a:pt x="349" y="151"/>
                  <a:pt x="350" y="150"/>
                  <a:pt x="355" y="151"/>
                </a:cubicBezTo>
                <a:cubicBezTo>
                  <a:pt x="360" y="152"/>
                  <a:pt x="366" y="154"/>
                  <a:pt x="373" y="151"/>
                </a:cubicBezTo>
                <a:cubicBezTo>
                  <a:pt x="380" y="148"/>
                  <a:pt x="392" y="137"/>
                  <a:pt x="400" y="133"/>
                </a:cubicBezTo>
                <a:cubicBezTo>
                  <a:pt x="408" y="129"/>
                  <a:pt x="417" y="126"/>
                  <a:pt x="424" y="127"/>
                </a:cubicBezTo>
                <a:cubicBezTo>
                  <a:pt x="431" y="128"/>
                  <a:pt x="437" y="137"/>
                  <a:pt x="442" y="141"/>
                </a:cubicBezTo>
                <a:cubicBezTo>
                  <a:pt x="447" y="145"/>
                  <a:pt x="451" y="152"/>
                  <a:pt x="456" y="154"/>
                </a:cubicBezTo>
                <a:cubicBezTo>
                  <a:pt x="461" y="156"/>
                  <a:pt x="468" y="157"/>
                  <a:pt x="475" y="153"/>
                </a:cubicBezTo>
                <a:cubicBezTo>
                  <a:pt x="482" y="149"/>
                  <a:pt x="491" y="134"/>
                  <a:pt x="498" y="130"/>
                </a:cubicBezTo>
                <a:cubicBezTo>
                  <a:pt x="505" y="126"/>
                  <a:pt x="512" y="128"/>
                  <a:pt x="520" y="127"/>
                </a:cubicBezTo>
                <a:cubicBezTo>
                  <a:pt x="528" y="126"/>
                  <a:pt x="536" y="124"/>
                  <a:pt x="544" y="127"/>
                </a:cubicBezTo>
                <a:cubicBezTo>
                  <a:pt x="552" y="130"/>
                  <a:pt x="561" y="140"/>
                  <a:pt x="568" y="145"/>
                </a:cubicBezTo>
                <a:cubicBezTo>
                  <a:pt x="575" y="150"/>
                  <a:pt x="580" y="154"/>
                  <a:pt x="585" y="157"/>
                </a:cubicBezTo>
                <a:cubicBezTo>
                  <a:pt x="590" y="160"/>
                  <a:pt x="594" y="163"/>
                  <a:pt x="600" y="162"/>
                </a:cubicBezTo>
                <a:cubicBezTo>
                  <a:pt x="606" y="161"/>
                  <a:pt x="616" y="157"/>
                  <a:pt x="622" y="153"/>
                </a:cubicBezTo>
                <a:cubicBezTo>
                  <a:pt x="628" y="149"/>
                  <a:pt x="631" y="142"/>
                  <a:pt x="636" y="138"/>
                </a:cubicBezTo>
                <a:cubicBezTo>
                  <a:pt x="641" y="134"/>
                  <a:pt x="646" y="128"/>
                  <a:pt x="654" y="129"/>
                </a:cubicBezTo>
                <a:cubicBezTo>
                  <a:pt x="662" y="130"/>
                  <a:pt x="675" y="139"/>
                  <a:pt x="682" y="144"/>
                </a:cubicBezTo>
                <a:cubicBezTo>
                  <a:pt x="689" y="149"/>
                  <a:pt x="692" y="156"/>
                  <a:pt x="697" y="160"/>
                </a:cubicBezTo>
                <a:cubicBezTo>
                  <a:pt x="702" y="164"/>
                  <a:pt x="706" y="167"/>
                  <a:pt x="712" y="166"/>
                </a:cubicBezTo>
                <a:cubicBezTo>
                  <a:pt x="718" y="165"/>
                  <a:pt x="730" y="159"/>
                  <a:pt x="736" y="154"/>
                </a:cubicBezTo>
                <a:cubicBezTo>
                  <a:pt x="742" y="149"/>
                  <a:pt x="745" y="141"/>
                  <a:pt x="751" y="138"/>
                </a:cubicBezTo>
                <a:cubicBezTo>
                  <a:pt x="757" y="135"/>
                  <a:pt x="767" y="134"/>
                  <a:pt x="774" y="136"/>
                </a:cubicBezTo>
                <a:cubicBezTo>
                  <a:pt x="781" y="138"/>
                  <a:pt x="788" y="148"/>
                  <a:pt x="793" y="153"/>
                </a:cubicBezTo>
                <a:cubicBezTo>
                  <a:pt x="798" y="158"/>
                  <a:pt x="800" y="166"/>
                  <a:pt x="807" y="168"/>
                </a:cubicBezTo>
                <a:cubicBezTo>
                  <a:pt x="814" y="170"/>
                  <a:pt x="829" y="167"/>
                  <a:pt x="835" y="165"/>
                </a:cubicBezTo>
                <a:cubicBezTo>
                  <a:pt x="841" y="163"/>
                  <a:pt x="841" y="161"/>
                  <a:pt x="846" y="157"/>
                </a:cubicBezTo>
                <a:cubicBezTo>
                  <a:pt x="851" y="153"/>
                  <a:pt x="861" y="144"/>
                  <a:pt x="867" y="141"/>
                </a:cubicBezTo>
                <a:cubicBezTo>
                  <a:pt x="873" y="138"/>
                  <a:pt x="878" y="136"/>
                  <a:pt x="885" y="139"/>
                </a:cubicBezTo>
                <a:cubicBezTo>
                  <a:pt x="892" y="142"/>
                  <a:pt x="903" y="155"/>
                  <a:pt x="909" y="160"/>
                </a:cubicBezTo>
                <a:cubicBezTo>
                  <a:pt x="915" y="165"/>
                  <a:pt x="918" y="167"/>
                  <a:pt x="922" y="169"/>
                </a:cubicBezTo>
                <a:cubicBezTo>
                  <a:pt x="926" y="171"/>
                  <a:pt x="928" y="173"/>
                  <a:pt x="934" y="171"/>
                </a:cubicBezTo>
                <a:cubicBezTo>
                  <a:pt x="940" y="169"/>
                  <a:pt x="951" y="164"/>
                  <a:pt x="958" y="159"/>
                </a:cubicBezTo>
                <a:cubicBezTo>
                  <a:pt x="965" y="154"/>
                  <a:pt x="970" y="148"/>
                  <a:pt x="975" y="142"/>
                </a:cubicBezTo>
              </a:path>
            </a:pathLst>
          </a:custGeom>
          <a:noFill/>
          <a:ln w="38100">
            <a:solidFill>
              <a:srgbClr val="EC80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4" name="Freeform 1055"/>
          <p:cNvSpPr>
            <a:spLocks/>
          </p:cNvSpPr>
          <p:nvPr/>
        </p:nvSpPr>
        <p:spPr bwMode="auto">
          <a:xfrm>
            <a:off x="3076575" y="4564063"/>
            <a:ext cx="31750" cy="28575"/>
          </a:xfrm>
          <a:custGeom>
            <a:avLst/>
            <a:gdLst>
              <a:gd name="T0" fmla="*/ 0 w 33"/>
              <a:gd name="T1" fmla="*/ 0 h 42"/>
              <a:gd name="T2" fmla="*/ 2147483647 w 33"/>
              <a:gd name="T3" fmla="*/ 2147483647 h 42"/>
              <a:gd name="T4" fmla="*/ 2147483647 w 33"/>
              <a:gd name="T5" fmla="*/ 2147483647 h 42"/>
              <a:gd name="T6" fmla="*/ 0 60000 65536"/>
              <a:gd name="T7" fmla="*/ 0 60000 65536"/>
              <a:gd name="T8" fmla="*/ 0 60000 65536"/>
              <a:gd name="T9" fmla="*/ 0 w 33"/>
              <a:gd name="T10" fmla="*/ 0 h 42"/>
              <a:gd name="T11" fmla="*/ 33 w 3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2">
                <a:moveTo>
                  <a:pt x="0" y="0"/>
                </a:moveTo>
                <a:cubicBezTo>
                  <a:pt x="6" y="5"/>
                  <a:pt x="13" y="10"/>
                  <a:pt x="18" y="17"/>
                </a:cubicBezTo>
                <a:cubicBezTo>
                  <a:pt x="23" y="24"/>
                  <a:pt x="28" y="33"/>
                  <a:pt x="33" y="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5" name="Freeform 1056"/>
          <p:cNvSpPr>
            <a:spLocks/>
          </p:cNvSpPr>
          <p:nvPr/>
        </p:nvSpPr>
        <p:spPr bwMode="auto">
          <a:xfrm>
            <a:off x="3241675" y="4552950"/>
            <a:ext cx="66675" cy="41275"/>
          </a:xfrm>
          <a:custGeom>
            <a:avLst/>
            <a:gdLst>
              <a:gd name="T0" fmla="*/ 2147483647 w 54"/>
              <a:gd name="T1" fmla="*/ 0 h 39"/>
              <a:gd name="T2" fmla="*/ 2147483647 w 54"/>
              <a:gd name="T3" fmla="*/ 2147483647 h 39"/>
              <a:gd name="T4" fmla="*/ 2147483647 w 54"/>
              <a:gd name="T5" fmla="*/ 2147483647 h 39"/>
              <a:gd name="T6" fmla="*/ 0 w 54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9"/>
              <a:gd name="T14" fmla="*/ 54 w 54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9">
                <a:moveTo>
                  <a:pt x="54" y="0"/>
                </a:moveTo>
                <a:cubicBezTo>
                  <a:pt x="46" y="1"/>
                  <a:pt x="38" y="2"/>
                  <a:pt x="31" y="4"/>
                </a:cubicBezTo>
                <a:cubicBezTo>
                  <a:pt x="24" y="6"/>
                  <a:pt x="17" y="9"/>
                  <a:pt x="12" y="15"/>
                </a:cubicBezTo>
                <a:cubicBezTo>
                  <a:pt x="7" y="21"/>
                  <a:pt x="3" y="30"/>
                  <a:pt x="0" y="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oup 1057"/>
          <p:cNvGrpSpPr>
            <a:grpSpLocks/>
          </p:cNvGrpSpPr>
          <p:nvPr/>
        </p:nvGrpSpPr>
        <p:grpSpPr bwMode="auto">
          <a:xfrm>
            <a:off x="2840038" y="4624388"/>
            <a:ext cx="34925" cy="109537"/>
            <a:chOff x="1191" y="3521"/>
            <a:chExt cx="56" cy="192"/>
          </a:xfrm>
        </p:grpSpPr>
        <p:sp>
          <p:nvSpPr>
            <p:cNvPr id="62727" name="Freeform 1058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28" name="Oval 1059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29" name="Oval 1060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1061"/>
          <p:cNvGrpSpPr>
            <a:grpSpLocks/>
          </p:cNvGrpSpPr>
          <p:nvPr/>
        </p:nvGrpSpPr>
        <p:grpSpPr bwMode="auto">
          <a:xfrm>
            <a:off x="2874963" y="4624388"/>
            <a:ext cx="33337" cy="109537"/>
            <a:chOff x="1191" y="3521"/>
            <a:chExt cx="56" cy="192"/>
          </a:xfrm>
        </p:grpSpPr>
        <p:sp>
          <p:nvSpPr>
            <p:cNvPr id="62724" name="Freeform 1062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25" name="Oval 1063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26" name="Oval 1064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oup 1065"/>
          <p:cNvGrpSpPr>
            <a:grpSpLocks/>
          </p:cNvGrpSpPr>
          <p:nvPr/>
        </p:nvGrpSpPr>
        <p:grpSpPr bwMode="auto">
          <a:xfrm>
            <a:off x="2908300" y="4624388"/>
            <a:ext cx="33338" cy="109537"/>
            <a:chOff x="1191" y="3521"/>
            <a:chExt cx="56" cy="192"/>
          </a:xfrm>
        </p:grpSpPr>
        <p:sp>
          <p:nvSpPr>
            <p:cNvPr id="62721" name="Freeform 1066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22" name="Oval 1067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23" name="Oval 1068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1069"/>
          <p:cNvGrpSpPr>
            <a:grpSpLocks/>
          </p:cNvGrpSpPr>
          <p:nvPr/>
        </p:nvGrpSpPr>
        <p:grpSpPr bwMode="auto">
          <a:xfrm>
            <a:off x="2941638" y="4624388"/>
            <a:ext cx="31750" cy="109537"/>
            <a:chOff x="1191" y="3521"/>
            <a:chExt cx="56" cy="192"/>
          </a:xfrm>
        </p:grpSpPr>
        <p:sp>
          <p:nvSpPr>
            <p:cNvPr id="62718" name="Freeform 1070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19" name="Oval 1071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20" name="Oval 1072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1073"/>
          <p:cNvGrpSpPr>
            <a:grpSpLocks/>
          </p:cNvGrpSpPr>
          <p:nvPr/>
        </p:nvGrpSpPr>
        <p:grpSpPr bwMode="auto">
          <a:xfrm>
            <a:off x="2973388" y="4624388"/>
            <a:ext cx="31750" cy="109537"/>
            <a:chOff x="1191" y="3521"/>
            <a:chExt cx="56" cy="192"/>
          </a:xfrm>
        </p:grpSpPr>
        <p:sp>
          <p:nvSpPr>
            <p:cNvPr id="62715" name="Freeform 1074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16" name="Oval 1075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17" name="Oval 1076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7" name="Group 1077"/>
          <p:cNvGrpSpPr>
            <a:grpSpLocks/>
          </p:cNvGrpSpPr>
          <p:nvPr/>
        </p:nvGrpSpPr>
        <p:grpSpPr bwMode="auto">
          <a:xfrm>
            <a:off x="3005138" y="4624388"/>
            <a:ext cx="33337" cy="109537"/>
            <a:chOff x="1191" y="3521"/>
            <a:chExt cx="56" cy="192"/>
          </a:xfrm>
        </p:grpSpPr>
        <p:sp>
          <p:nvSpPr>
            <p:cNvPr id="62712" name="Freeform 1078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13" name="Oval 1079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14" name="Oval 1080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8" name="Group 1081"/>
          <p:cNvGrpSpPr>
            <a:grpSpLocks/>
          </p:cNvGrpSpPr>
          <p:nvPr/>
        </p:nvGrpSpPr>
        <p:grpSpPr bwMode="auto">
          <a:xfrm>
            <a:off x="3040063" y="4624388"/>
            <a:ext cx="33337" cy="109537"/>
            <a:chOff x="1191" y="3521"/>
            <a:chExt cx="56" cy="192"/>
          </a:xfrm>
        </p:grpSpPr>
        <p:sp>
          <p:nvSpPr>
            <p:cNvPr id="62709" name="Freeform 1082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10" name="Oval 1083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11" name="Oval 1084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" name="Group 1085"/>
          <p:cNvGrpSpPr>
            <a:grpSpLocks/>
          </p:cNvGrpSpPr>
          <p:nvPr/>
        </p:nvGrpSpPr>
        <p:grpSpPr bwMode="auto">
          <a:xfrm>
            <a:off x="3073400" y="4624388"/>
            <a:ext cx="33338" cy="109537"/>
            <a:chOff x="1191" y="3521"/>
            <a:chExt cx="56" cy="192"/>
          </a:xfrm>
        </p:grpSpPr>
        <p:sp>
          <p:nvSpPr>
            <p:cNvPr id="62706" name="Freeform 1086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07" name="Oval 1087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08" name="Oval 1088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" name="Group 1089"/>
          <p:cNvGrpSpPr>
            <a:grpSpLocks/>
          </p:cNvGrpSpPr>
          <p:nvPr/>
        </p:nvGrpSpPr>
        <p:grpSpPr bwMode="auto">
          <a:xfrm>
            <a:off x="3105150" y="4624388"/>
            <a:ext cx="31750" cy="109537"/>
            <a:chOff x="1191" y="3521"/>
            <a:chExt cx="56" cy="192"/>
          </a:xfrm>
        </p:grpSpPr>
        <p:sp>
          <p:nvSpPr>
            <p:cNvPr id="62703" name="Freeform 1090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04" name="Oval 1091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05" name="Oval 1092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" name="Group 1093"/>
          <p:cNvGrpSpPr>
            <a:grpSpLocks/>
          </p:cNvGrpSpPr>
          <p:nvPr/>
        </p:nvGrpSpPr>
        <p:grpSpPr bwMode="auto">
          <a:xfrm>
            <a:off x="3136900" y="4624388"/>
            <a:ext cx="33338" cy="109537"/>
            <a:chOff x="1191" y="3521"/>
            <a:chExt cx="56" cy="192"/>
          </a:xfrm>
        </p:grpSpPr>
        <p:sp>
          <p:nvSpPr>
            <p:cNvPr id="62700" name="Freeform 1094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701" name="Oval 1095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702" name="Oval 1096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" name="Group 1097"/>
          <p:cNvGrpSpPr>
            <a:grpSpLocks/>
          </p:cNvGrpSpPr>
          <p:nvPr/>
        </p:nvGrpSpPr>
        <p:grpSpPr bwMode="auto">
          <a:xfrm>
            <a:off x="3170238" y="4624388"/>
            <a:ext cx="34925" cy="109537"/>
            <a:chOff x="1191" y="3521"/>
            <a:chExt cx="56" cy="192"/>
          </a:xfrm>
        </p:grpSpPr>
        <p:sp>
          <p:nvSpPr>
            <p:cNvPr id="62697" name="Freeform 1098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98" name="Oval 1099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99" name="Oval 1100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" name="Group 1101"/>
          <p:cNvGrpSpPr>
            <a:grpSpLocks/>
          </p:cNvGrpSpPr>
          <p:nvPr/>
        </p:nvGrpSpPr>
        <p:grpSpPr bwMode="auto">
          <a:xfrm>
            <a:off x="3205163" y="4624388"/>
            <a:ext cx="31750" cy="109537"/>
            <a:chOff x="1191" y="3521"/>
            <a:chExt cx="56" cy="192"/>
          </a:xfrm>
        </p:grpSpPr>
        <p:sp>
          <p:nvSpPr>
            <p:cNvPr id="62694" name="Freeform 1102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95" name="Oval 1103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96" name="Oval 1104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" name="Group 1105"/>
          <p:cNvGrpSpPr>
            <a:grpSpLocks/>
          </p:cNvGrpSpPr>
          <p:nvPr/>
        </p:nvGrpSpPr>
        <p:grpSpPr bwMode="auto">
          <a:xfrm>
            <a:off x="3236913" y="4624388"/>
            <a:ext cx="33337" cy="109537"/>
            <a:chOff x="1191" y="3521"/>
            <a:chExt cx="56" cy="192"/>
          </a:xfrm>
        </p:grpSpPr>
        <p:sp>
          <p:nvSpPr>
            <p:cNvPr id="62691" name="Freeform 1106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92" name="Oval 1107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93" name="Oval 1108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5" name="Group 1109"/>
          <p:cNvGrpSpPr>
            <a:grpSpLocks/>
          </p:cNvGrpSpPr>
          <p:nvPr/>
        </p:nvGrpSpPr>
        <p:grpSpPr bwMode="auto">
          <a:xfrm>
            <a:off x="3270250" y="4624388"/>
            <a:ext cx="31750" cy="109537"/>
            <a:chOff x="1191" y="3521"/>
            <a:chExt cx="56" cy="192"/>
          </a:xfrm>
        </p:grpSpPr>
        <p:sp>
          <p:nvSpPr>
            <p:cNvPr id="62688" name="Freeform 1110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89" name="Oval 1111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90" name="Oval 1112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6" name="Group 1113"/>
          <p:cNvGrpSpPr>
            <a:grpSpLocks/>
          </p:cNvGrpSpPr>
          <p:nvPr/>
        </p:nvGrpSpPr>
        <p:grpSpPr bwMode="auto">
          <a:xfrm>
            <a:off x="3303588" y="4624388"/>
            <a:ext cx="31750" cy="109537"/>
            <a:chOff x="1191" y="3521"/>
            <a:chExt cx="56" cy="192"/>
          </a:xfrm>
        </p:grpSpPr>
        <p:sp>
          <p:nvSpPr>
            <p:cNvPr id="62685" name="Freeform 1114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86" name="Oval 1115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87" name="Oval 1116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7" name="Group 1117"/>
          <p:cNvGrpSpPr>
            <a:grpSpLocks/>
          </p:cNvGrpSpPr>
          <p:nvPr/>
        </p:nvGrpSpPr>
        <p:grpSpPr bwMode="auto">
          <a:xfrm>
            <a:off x="3335338" y="4624388"/>
            <a:ext cx="34925" cy="109537"/>
            <a:chOff x="1191" y="3521"/>
            <a:chExt cx="56" cy="192"/>
          </a:xfrm>
        </p:grpSpPr>
        <p:sp>
          <p:nvSpPr>
            <p:cNvPr id="62682" name="Freeform 1118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83" name="Oval 1119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84" name="Oval 1120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8" name="Group 1121"/>
          <p:cNvGrpSpPr>
            <a:grpSpLocks/>
          </p:cNvGrpSpPr>
          <p:nvPr/>
        </p:nvGrpSpPr>
        <p:grpSpPr bwMode="auto">
          <a:xfrm>
            <a:off x="3367088" y="4624388"/>
            <a:ext cx="34925" cy="109537"/>
            <a:chOff x="1191" y="3521"/>
            <a:chExt cx="56" cy="192"/>
          </a:xfrm>
        </p:grpSpPr>
        <p:sp>
          <p:nvSpPr>
            <p:cNvPr id="62679" name="Freeform 1122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80" name="Oval 1123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81" name="Oval 1124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9" name="Group 1125"/>
          <p:cNvGrpSpPr>
            <a:grpSpLocks/>
          </p:cNvGrpSpPr>
          <p:nvPr/>
        </p:nvGrpSpPr>
        <p:grpSpPr bwMode="auto">
          <a:xfrm>
            <a:off x="3402013" y="4624388"/>
            <a:ext cx="31750" cy="109537"/>
            <a:chOff x="1191" y="3521"/>
            <a:chExt cx="56" cy="192"/>
          </a:xfrm>
        </p:grpSpPr>
        <p:sp>
          <p:nvSpPr>
            <p:cNvPr id="62676" name="Freeform 1126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77" name="Oval 1127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78" name="Oval 1128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0" name="Group 1129"/>
          <p:cNvGrpSpPr>
            <a:grpSpLocks/>
          </p:cNvGrpSpPr>
          <p:nvPr/>
        </p:nvGrpSpPr>
        <p:grpSpPr bwMode="auto">
          <a:xfrm>
            <a:off x="3435350" y="4624388"/>
            <a:ext cx="33338" cy="109537"/>
            <a:chOff x="1191" y="3521"/>
            <a:chExt cx="56" cy="192"/>
          </a:xfrm>
        </p:grpSpPr>
        <p:sp>
          <p:nvSpPr>
            <p:cNvPr id="62673" name="Freeform 1130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74" name="Oval 1131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75" name="Oval 1132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1" name="Group 1133"/>
          <p:cNvGrpSpPr>
            <a:grpSpLocks/>
          </p:cNvGrpSpPr>
          <p:nvPr/>
        </p:nvGrpSpPr>
        <p:grpSpPr bwMode="auto">
          <a:xfrm>
            <a:off x="3468688" y="4624388"/>
            <a:ext cx="31750" cy="109537"/>
            <a:chOff x="1191" y="3521"/>
            <a:chExt cx="56" cy="192"/>
          </a:xfrm>
        </p:grpSpPr>
        <p:sp>
          <p:nvSpPr>
            <p:cNvPr id="62670" name="Freeform 1134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71" name="Oval 1135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72" name="Oval 1136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2" name="Group 1137"/>
          <p:cNvGrpSpPr>
            <a:grpSpLocks/>
          </p:cNvGrpSpPr>
          <p:nvPr/>
        </p:nvGrpSpPr>
        <p:grpSpPr bwMode="auto">
          <a:xfrm>
            <a:off x="3498850" y="4624388"/>
            <a:ext cx="33338" cy="109537"/>
            <a:chOff x="1191" y="3521"/>
            <a:chExt cx="56" cy="192"/>
          </a:xfrm>
        </p:grpSpPr>
        <p:sp>
          <p:nvSpPr>
            <p:cNvPr id="62667" name="Freeform 1138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68" name="Oval 1139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69" name="Oval 1140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" name="Group 1141"/>
          <p:cNvGrpSpPr>
            <a:grpSpLocks/>
          </p:cNvGrpSpPr>
          <p:nvPr/>
        </p:nvGrpSpPr>
        <p:grpSpPr bwMode="auto">
          <a:xfrm>
            <a:off x="3532188" y="4624388"/>
            <a:ext cx="33337" cy="109537"/>
            <a:chOff x="1191" y="3521"/>
            <a:chExt cx="56" cy="192"/>
          </a:xfrm>
        </p:grpSpPr>
        <p:sp>
          <p:nvSpPr>
            <p:cNvPr id="62664" name="Freeform 1142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65" name="Oval 1143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66" name="Oval 1144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4" name="Group 1145"/>
          <p:cNvGrpSpPr>
            <a:grpSpLocks/>
          </p:cNvGrpSpPr>
          <p:nvPr/>
        </p:nvGrpSpPr>
        <p:grpSpPr bwMode="auto">
          <a:xfrm>
            <a:off x="3567113" y="4624388"/>
            <a:ext cx="33337" cy="109537"/>
            <a:chOff x="1191" y="3521"/>
            <a:chExt cx="56" cy="192"/>
          </a:xfrm>
        </p:grpSpPr>
        <p:sp>
          <p:nvSpPr>
            <p:cNvPr id="62661" name="Freeform 1146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62" name="Oval 1147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63" name="Oval 1148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" name="Group 1149"/>
          <p:cNvGrpSpPr>
            <a:grpSpLocks/>
          </p:cNvGrpSpPr>
          <p:nvPr/>
        </p:nvGrpSpPr>
        <p:grpSpPr bwMode="auto">
          <a:xfrm>
            <a:off x="3600450" y="4624388"/>
            <a:ext cx="31750" cy="109537"/>
            <a:chOff x="1191" y="3521"/>
            <a:chExt cx="56" cy="192"/>
          </a:xfrm>
        </p:grpSpPr>
        <p:sp>
          <p:nvSpPr>
            <p:cNvPr id="62658" name="Freeform 1150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59" name="Oval 1151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60" name="Oval 1152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6" name="Group 1153"/>
          <p:cNvGrpSpPr>
            <a:grpSpLocks/>
          </p:cNvGrpSpPr>
          <p:nvPr/>
        </p:nvGrpSpPr>
        <p:grpSpPr bwMode="auto">
          <a:xfrm>
            <a:off x="3632200" y="4624388"/>
            <a:ext cx="33338" cy="109537"/>
            <a:chOff x="1191" y="3521"/>
            <a:chExt cx="56" cy="192"/>
          </a:xfrm>
        </p:grpSpPr>
        <p:sp>
          <p:nvSpPr>
            <p:cNvPr id="62655" name="Freeform 1154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56" name="Oval 1155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57" name="Oval 1156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7" name="Group 1157"/>
          <p:cNvGrpSpPr>
            <a:grpSpLocks/>
          </p:cNvGrpSpPr>
          <p:nvPr/>
        </p:nvGrpSpPr>
        <p:grpSpPr bwMode="auto">
          <a:xfrm>
            <a:off x="3665538" y="4624388"/>
            <a:ext cx="31750" cy="109537"/>
            <a:chOff x="1191" y="3521"/>
            <a:chExt cx="56" cy="192"/>
          </a:xfrm>
        </p:grpSpPr>
        <p:sp>
          <p:nvSpPr>
            <p:cNvPr id="62652" name="Freeform 1158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53" name="Oval 1159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54" name="Oval 1160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8" name="Group 1161"/>
          <p:cNvGrpSpPr>
            <a:grpSpLocks/>
          </p:cNvGrpSpPr>
          <p:nvPr/>
        </p:nvGrpSpPr>
        <p:grpSpPr bwMode="auto">
          <a:xfrm>
            <a:off x="3700463" y="4624388"/>
            <a:ext cx="31750" cy="109537"/>
            <a:chOff x="1191" y="3521"/>
            <a:chExt cx="56" cy="192"/>
          </a:xfrm>
        </p:grpSpPr>
        <p:sp>
          <p:nvSpPr>
            <p:cNvPr id="62649" name="Freeform 1162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50" name="Oval 1163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51" name="Oval 1164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9" name="Group 1165"/>
          <p:cNvGrpSpPr>
            <a:grpSpLocks/>
          </p:cNvGrpSpPr>
          <p:nvPr/>
        </p:nvGrpSpPr>
        <p:grpSpPr bwMode="auto">
          <a:xfrm>
            <a:off x="3732213" y="4624388"/>
            <a:ext cx="31750" cy="109537"/>
            <a:chOff x="1191" y="3521"/>
            <a:chExt cx="56" cy="192"/>
          </a:xfrm>
        </p:grpSpPr>
        <p:sp>
          <p:nvSpPr>
            <p:cNvPr id="62646" name="Freeform 1166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47" name="Oval 1167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48" name="Oval 1168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0" name="Group 1169"/>
          <p:cNvGrpSpPr>
            <a:grpSpLocks/>
          </p:cNvGrpSpPr>
          <p:nvPr/>
        </p:nvGrpSpPr>
        <p:grpSpPr bwMode="auto">
          <a:xfrm>
            <a:off x="3763963" y="4624388"/>
            <a:ext cx="33337" cy="109537"/>
            <a:chOff x="1191" y="3521"/>
            <a:chExt cx="56" cy="192"/>
          </a:xfrm>
        </p:grpSpPr>
        <p:sp>
          <p:nvSpPr>
            <p:cNvPr id="62643" name="Freeform 1170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44" name="Oval 1171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45" name="Oval 1172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" name="Group 1173"/>
          <p:cNvGrpSpPr>
            <a:grpSpLocks/>
          </p:cNvGrpSpPr>
          <p:nvPr/>
        </p:nvGrpSpPr>
        <p:grpSpPr bwMode="auto">
          <a:xfrm>
            <a:off x="3797300" y="4624388"/>
            <a:ext cx="31750" cy="109537"/>
            <a:chOff x="1191" y="3521"/>
            <a:chExt cx="56" cy="192"/>
          </a:xfrm>
        </p:grpSpPr>
        <p:sp>
          <p:nvSpPr>
            <p:cNvPr id="62640" name="Freeform 1174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41" name="Oval 1175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42" name="Oval 1176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2564" name="Group 1177"/>
          <p:cNvGrpSpPr>
            <a:grpSpLocks/>
          </p:cNvGrpSpPr>
          <p:nvPr/>
        </p:nvGrpSpPr>
        <p:grpSpPr bwMode="auto">
          <a:xfrm>
            <a:off x="3830638" y="4624388"/>
            <a:ext cx="31750" cy="109537"/>
            <a:chOff x="1191" y="3521"/>
            <a:chExt cx="56" cy="192"/>
          </a:xfrm>
        </p:grpSpPr>
        <p:sp>
          <p:nvSpPr>
            <p:cNvPr id="62637" name="Freeform 1178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38" name="Oval 1179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39" name="Oval 1180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2567" name="Group 1181"/>
          <p:cNvGrpSpPr>
            <a:grpSpLocks/>
          </p:cNvGrpSpPr>
          <p:nvPr/>
        </p:nvGrpSpPr>
        <p:grpSpPr bwMode="auto">
          <a:xfrm>
            <a:off x="3862388" y="4624388"/>
            <a:ext cx="34925" cy="109537"/>
            <a:chOff x="1191" y="3521"/>
            <a:chExt cx="56" cy="192"/>
          </a:xfrm>
        </p:grpSpPr>
        <p:sp>
          <p:nvSpPr>
            <p:cNvPr id="62634" name="Freeform 1182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35" name="Oval 1183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36" name="Oval 1184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2569" name="Group 1185"/>
          <p:cNvGrpSpPr>
            <a:grpSpLocks/>
          </p:cNvGrpSpPr>
          <p:nvPr/>
        </p:nvGrpSpPr>
        <p:grpSpPr bwMode="auto">
          <a:xfrm>
            <a:off x="3897313" y="4624388"/>
            <a:ext cx="31750" cy="109537"/>
            <a:chOff x="1191" y="3521"/>
            <a:chExt cx="56" cy="192"/>
          </a:xfrm>
        </p:grpSpPr>
        <p:sp>
          <p:nvSpPr>
            <p:cNvPr id="62631" name="Freeform 1186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32" name="Oval 1187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33" name="Oval 1188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2570" name="Group 1189"/>
          <p:cNvGrpSpPr>
            <a:grpSpLocks/>
          </p:cNvGrpSpPr>
          <p:nvPr/>
        </p:nvGrpSpPr>
        <p:grpSpPr bwMode="auto">
          <a:xfrm>
            <a:off x="3929063" y="4624388"/>
            <a:ext cx="33337" cy="109537"/>
            <a:chOff x="1191" y="3521"/>
            <a:chExt cx="56" cy="192"/>
          </a:xfrm>
        </p:grpSpPr>
        <p:sp>
          <p:nvSpPr>
            <p:cNvPr id="62628" name="Freeform 1190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29" name="Oval 1191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30" name="Oval 1192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2571" name="Group 1193"/>
          <p:cNvGrpSpPr>
            <a:grpSpLocks/>
          </p:cNvGrpSpPr>
          <p:nvPr/>
        </p:nvGrpSpPr>
        <p:grpSpPr bwMode="auto">
          <a:xfrm>
            <a:off x="3962400" y="4624388"/>
            <a:ext cx="34925" cy="109537"/>
            <a:chOff x="1191" y="3521"/>
            <a:chExt cx="56" cy="192"/>
          </a:xfrm>
        </p:grpSpPr>
        <p:sp>
          <p:nvSpPr>
            <p:cNvPr id="62625" name="Freeform 1194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26" name="Oval 1195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27" name="Oval 1196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2572" name="Group 1197"/>
          <p:cNvGrpSpPr>
            <a:grpSpLocks/>
          </p:cNvGrpSpPr>
          <p:nvPr/>
        </p:nvGrpSpPr>
        <p:grpSpPr bwMode="auto">
          <a:xfrm>
            <a:off x="3997325" y="4624388"/>
            <a:ext cx="31750" cy="109537"/>
            <a:chOff x="1191" y="3521"/>
            <a:chExt cx="56" cy="192"/>
          </a:xfrm>
        </p:grpSpPr>
        <p:sp>
          <p:nvSpPr>
            <p:cNvPr id="62622" name="Freeform 1198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23" name="Oval 1199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24" name="Oval 1200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2573" name="Group 1201"/>
          <p:cNvGrpSpPr>
            <a:grpSpLocks/>
          </p:cNvGrpSpPr>
          <p:nvPr/>
        </p:nvGrpSpPr>
        <p:grpSpPr bwMode="auto">
          <a:xfrm>
            <a:off x="4027488" y="4624388"/>
            <a:ext cx="31750" cy="109537"/>
            <a:chOff x="1191" y="3521"/>
            <a:chExt cx="56" cy="192"/>
          </a:xfrm>
        </p:grpSpPr>
        <p:sp>
          <p:nvSpPr>
            <p:cNvPr id="62619" name="Freeform 1202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20" name="Oval 1203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21" name="Oval 1204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2578" name="Group 1205"/>
          <p:cNvGrpSpPr>
            <a:grpSpLocks/>
          </p:cNvGrpSpPr>
          <p:nvPr/>
        </p:nvGrpSpPr>
        <p:grpSpPr bwMode="auto">
          <a:xfrm>
            <a:off x="4059238" y="4624388"/>
            <a:ext cx="34925" cy="109537"/>
            <a:chOff x="1191" y="3521"/>
            <a:chExt cx="56" cy="192"/>
          </a:xfrm>
        </p:grpSpPr>
        <p:sp>
          <p:nvSpPr>
            <p:cNvPr id="62616" name="Freeform 1206"/>
            <p:cNvSpPr>
              <a:spLocks/>
            </p:cNvSpPr>
            <p:nvPr/>
          </p:nvSpPr>
          <p:spPr bwMode="auto">
            <a:xfrm>
              <a:off x="1205" y="3563"/>
              <a:ext cx="33" cy="115"/>
            </a:xfrm>
            <a:custGeom>
              <a:avLst/>
              <a:gdLst>
                <a:gd name="T0" fmla="*/ 6 w 33"/>
                <a:gd name="T1" fmla="*/ 6 h 115"/>
                <a:gd name="T2" fmla="*/ 14 w 33"/>
                <a:gd name="T3" fmla="*/ 17 h 115"/>
                <a:gd name="T4" fmla="*/ 3 w 33"/>
                <a:gd name="T5" fmla="*/ 30 h 115"/>
                <a:gd name="T6" fmla="*/ 15 w 33"/>
                <a:gd name="T7" fmla="*/ 45 h 115"/>
                <a:gd name="T8" fmla="*/ 3 w 33"/>
                <a:gd name="T9" fmla="*/ 57 h 115"/>
                <a:gd name="T10" fmla="*/ 15 w 33"/>
                <a:gd name="T11" fmla="*/ 69 h 115"/>
                <a:gd name="T12" fmla="*/ 0 w 33"/>
                <a:gd name="T13" fmla="*/ 80 h 115"/>
                <a:gd name="T14" fmla="*/ 14 w 33"/>
                <a:gd name="T15" fmla="*/ 93 h 115"/>
                <a:gd name="T16" fmla="*/ 2 w 33"/>
                <a:gd name="T17" fmla="*/ 104 h 115"/>
                <a:gd name="T18" fmla="*/ 6 w 33"/>
                <a:gd name="T19" fmla="*/ 114 h 115"/>
                <a:gd name="T20" fmla="*/ 23 w 33"/>
                <a:gd name="T21" fmla="*/ 110 h 115"/>
                <a:gd name="T22" fmla="*/ 30 w 33"/>
                <a:gd name="T23" fmla="*/ 92 h 115"/>
                <a:gd name="T24" fmla="*/ 17 w 33"/>
                <a:gd name="T25" fmla="*/ 80 h 115"/>
                <a:gd name="T26" fmla="*/ 29 w 33"/>
                <a:gd name="T27" fmla="*/ 72 h 115"/>
                <a:gd name="T28" fmla="*/ 17 w 33"/>
                <a:gd name="T29" fmla="*/ 56 h 115"/>
                <a:gd name="T30" fmla="*/ 33 w 33"/>
                <a:gd name="T31" fmla="*/ 45 h 115"/>
                <a:gd name="T32" fmla="*/ 14 w 33"/>
                <a:gd name="T33" fmla="*/ 30 h 115"/>
                <a:gd name="T34" fmla="*/ 27 w 33"/>
                <a:gd name="T35" fmla="*/ 18 h 115"/>
                <a:gd name="T36" fmla="*/ 17 w 33"/>
                <a:gd name="T37" fmla="*/ 2 h 115"/>
                <a:gd name="T38" fmla="*/ 6 w 33"/>
                <a:gd name="T39" fmla="*/ 6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5"/>
                <a:gd name="T62" fmla="*/ 33 w 3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5">
                  <a:moveTo>
                    <a:pt x="6" y="6"/>
                  </a:moveTo>
                  <a:cubicBezTo>
                    <a:pt x="6" y="8"/>
                    <a:pt x="15" y="13"/>
                    <a:pt x="14" y="17"/>
                  </a:cubicBezTo>
                  <a:cubicBezTo>
                    <a:pt x="13" y="21"/>
                    <a:pt x="3" y="25"/>
                    <a:pt x="3" y="30"/>
                  </a:cubicBezTo>
                  <a:cubicBezTo>
                    <a:pt x="3" y="35"/>
                    <a:pt x="15" y="41"/>
                    <a:pt x="15" y="45"/>
                  </a:cubicBezTo>
                  <a:cubicBezTo>
                    <a:pt x="15" y="49"/>
                    <a:pt x="3" y="53"/>
                    <a:pt x="3" y="57"/>
                  </a:cubicBezTo>
                  <a:cubicBezTo>
                    <a:pt x="3" y="61"/>
                    <a:pt x="15" y="65"/>
                    <a:pt x="15" y="69"/>
                  </a:cubicBezTo>
                  <a:cubicBezTo>
                    <a:pt x="15" y="73"/>
                    <a:pt x="0" y="76"/>
                    <a:pt x="0" y="80"/>
                  </a:cubicBezTo>
                  <a:cubicBezTo>
                    <a:pt x="0" y="84"/>
                    <a:pt x="14" y="89"/>
                    <a:pt x="14" y="93"/>
                  </a:cubicBezTo>
                  <a:cubicBezTo>
                    <a:pt x="14" y="97"/>
                    <a:pt x="3" y="101"/>
                    <a:pt x="2" y="104"/>
                  </a:cubicBezTo>
                  <a:cubicBezTo>
                    <a:pt x="1" y="107"/>
                    <a:pt x="3" y="113"/>
                    <a:pt x="6" y="114"/>
                  </a:cubicBezTo>
                  <a:cubicBezTo>
                    <a:pt x="9" y="115"/>
                    <a:pt x="19" y="114"/>
                    <a:pt x="23" y="110"/>
                  </a:cubicBezTo>
                  <a:cubicBezTo>
                    <a:pt x="27" y="106"/>
                    <a:pt x="31" y="97"/>
                    <a:pt x="30" y="92"/>
                  </a:cubicBezTo>
                  <a:cubicBezTo>
                    <a:pt x="29" y="87"/>
                    <a:pt x="17" y="83"/>
                    <a:pt x="17" y="80"/>
                  </a:cubicBezTo>
                  <a:cubicBezTo>
                    <a:pt x="17" y="77"/>
                    <a:pt x="29" y="76"/>
                    <a:pt x="29" y="72"/>
                  </a:cubicBezTo>
                  <a:cubicBezTo>
                    <a:pt x="29" y="68"/>
                    <a:pt x="16" y="60"/>
                    <a:pt x="17" y="56"/>
                  </a:cubicBezTo>
                  <a:cubicBezTo>
                    <a:pt x="18" y="52"/>
                    <a:pt x="33" y="49"/>
                    <a:pt x="33" y="45"/>
                  </a:cubicBezTo>
                  <a:cubicBezTo>
                    <a:pt x="33" y="41"/>
                    <a:pt x="15" y="34"/>
                    <a:pt x="14" y="30"/>
                  </a:cubicBezTo>
                  <a:cubicBezTo>
                    <a:pt x="13" y="26"/>
                    <a:pt x="27" y="23"/>
                    <a:pt x="27" y="18"/>
                  </a:cubicBezTo>
                  <a:cubicBezTo>
                    <a:pt x="27" y="13"/>
                    <a:pt x="20" y="4"/>
                    <a:pt x="17" y="2"/>
                  </a:cubicBezTo>
                  <a:cubicBezTo>
                    <a:pt x="14" y="0"/>
                    <a:pt x="6" y="4"/>
                    <a:pt x="6" y="6"/>
                  </a:cubicBezTo>
                  <a:close/>
                </a:path>
              </a:pathLst>
            </a:custGeom>
            <a:solidFill>
              <a:srgbClr val="EC80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17" name="Oval 1207"/>
            <p:cNvSpPr>
              <a:spLocks noChangeArrowheads="1"/>
            </p:cNvSpPr>
            <p:nvPr/>
          </p:nvSpPr>
          <p:spPr bwMode="auto">
            <a:xfrm>
              <a:off x="1191" y="3521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618" name="Oval 1208"/>
            <p:cNvSpPr>
              <a:spLocks noChangeArrowheads="1"/>
            </p:cNvSpPr>
            <p:nvPr/>
          </p:nvSpPr>
          <p:spPr bwMode="auto">
            <a:xfrm>
              <a:off x="1191" y="3657"/>
              <a:ext cx="56" cy="56"/>
            </a:xfrm>
            <a:prstGeom prst="ellipse">
              <a:avLst/>
            </a:prstGeom>
            <a:solidFill>
              <a:srgbClr val="FED3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2534" name="Oval 1209"/>
          <p:cNvSpPr>
            <a:spLocks noChangeArrowheads="1"/>
          </p:cNvSpPr>
          <p:nvPr/>
        </p:nvSpPr>
        <p:spPr bwMode="auto">
          <a:xfrm>
            <a:off x="3222625" y="4594225"/>
            <a:ext cx="47625" cy="157163"/>
          </a:xfrm>
          <a:prstGeom prst="ellipse">
            <a:avLst/>
          </a:prstGeom>
          <a:solidFill>
            <a:srgbClr val="92322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35" name="Oval 1210"/>
          <p:cNvSpPr>
            <a:spLocks noChangeArrowheads="1"/>
          </p:cNvSpPr>
          <p:nvPr/>
        </p:nvSpPr>
        <p:spPr bwMode="auto">
          <a:xfrm>
            <a:off x="3087688" y="4594225"/>
            <a:ext cx="47625" cy="157163"/>
          </a:xfrm>
          <a:prstGeom prst="ellipse">
            <a:avLst/>
          </a:prstGeom>
          <a:solidFill>
            <a:srgbClr val="92322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36" name="Oval 1211"/>
          <p:cNvSpPr>
            <a:spLocks noChangeArrowheads="1"/>
          </p:cNvSpPr>
          <p:nvPr/>
        </p:nvSpPr>
        <p:spPr bwMode="auto">
          <a:xfrm>
            <a:off x="3082925" y="4732338"/>
            <a:ext cx="180975" cy="127000"/>
          </a:xfrm>
          <a:prstGeom prst="ellipse">
            <a:avLst/>
          </a:prstGeom>
          <a:solidFill>
            <a:srgbClr val="92322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37" name="Oval 1212"/>
          <p:cNvSpPr>
            <a:spLocks noChangeArrowheads="1"/>
          </p:cNvSpPr>
          <p:nvPr/>
        </p:nvSpPr>
        <p:spPr bwMode="auto">
          <a:xfrm>
            <a:off x="3208338" y="4211638"/>
            <a:ext cx="347662" cy="3111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2322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38" name="Oval 1213"/>
          <p:cNvSpPr>
            <a:spLocks noChangeArrowheads="1"/>
          </p:cNvSpPr>
          <p:nvPr/>
        </p:nvSpPr>
        <p:spPr bwMode="auto">
          <a:xfrm>
            <a:off x="3309938" y="4456113"/>
            <a:ext cx="230187" cy="2047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2322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39" name="Oval 1214"/>
          <p:cNvSpPr>
            <a:spLocks noChangeArrowheads="1"/>
          </p:cNvSpPr>
          <p:nvPr/>
        </p:nvSpPr>
        <p:spPr bwMode="auto">
          <a:xfrm>
            <a:off x="2916238" y="4497388"/>
            <a:ext cx="180975" cy="85725"/>
          </a:xfrm>
          <a:prstGeom prst="ellipse">
            <a:avLst/>
          </a:prstGeom>
          <a:solidFill>
            <a:srgbClr val="92322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40" name="Freeform 1215"/>
          <p:cNvSpPr>
            <a:spLocks/>
          </p:cNvSpPr>
          <p:nvPr/>
        </p:nvSpPr>
        <p:spPr bwMode="auto">
          <a:xfrm>
            <a:off x="6048375" y="4422775"/>
            <a:ext cx="804863" cy="138113"/>
          </a:xfrm>
          <a:custGeom>
            <a:avLst/>
            <a:gdLst>
              <a:gd name="T0" fmla="*/ 0 w 660"/>
              <a:gd name="T1" fmla="*/ 2147483647 h 127"/>
              <a:gd name="T2" fmla="*/ 2147483647 w 660"/>
              <a:gd name="T3" fmla="*/ 2147483647 h 127"/>
              <a:gd name="T4" fmla="*/ 2147483647 w 660"/>
              <a:gd name="T5" fmla="*/ 2147483647 h 127"/>
              <a:gd name="T6" fmla="*/ 2147483647 w 660"/>
              <a:gd name="T7" fmla="*/ 2147483647 h 127"/>
              <a:gd name="T8" fmla="*/ 2147483647 w 660"/>
              <a:gd name="T9" fmla="*/ 2147483647 h 127"/>
              <a:gd name="T10" fmla="*/ 2147483647 w 660"/>
              <a:gd name="T11" fmla="*/ 2147483647 h 127"/>
              <a:gd name="T12" fmla="*/ 2147483647 w 660"/>
              <a:gd name="T13" fmla="*/ 2147483647 h 127"/>
              <a:gd name="T14" fmla="*/ 2147483647 w 660"/>
              <a:gd name="T15" fmla="*/ 2147483647 h 127"/>
              <a:gd name="T16" fmla="*/ 2147483647 w 660"/>
              <a:gd name="T17" fmla="*/ 2147483647 h 127"/>
              <a:gd name="T18" fmla="*/ 2147483647 w 660"/>
              <a:gd name="T19" fmla="*/ 2147483647 h 127"/>
              <a:gd name="T20" fmla="*/ 2147483647 w 660"/>
              <a:gd name="T21" fmla="*/ 2147483647 h 127"/>
              <a:gd name="T22" fmla="*/ 2147483647 w 660"/>
              <a:gd name="T23" fmla="*/ 2147483647 h 127"/>
              <a:gd name="T24" fmla="*/ 2147483647 w 660"/>
              <a:gd name="T25" fmla="*/ 2147483647 h 127"/>
              <a:gd name="T26" fmla="*/ 2147483647 w 660"/>
              <a:gd name="T27" fmla="*/ 2147483647 h 127"/>
              <a:gd name="T28" fmla="*/ 2147483647 w 660"/>
              <a:gd name="T29" fmla="*/ 2147483647 h 127"/>
              <a:gd name="T30" fmla="*/ 2147483647 w 660"/>
              <a:gd name="T31" fmla="*/ 2147483647 h 127"/>
              <a:gd name="T32" fmla="*/ 2147483647 w 660"/>
              <a:gd name="T33" fmla="*/ 2147483647 h 127"/>
              <a:gd name="T34" fmla="*/ 2147483647 w 660"/>
              <a:gd name="T35" fmla="*/ 2147483647 h 127"/>
              <a:gd name="T36" fmla="*/ 2147483647 w 660"/>
              <a:gd name="T37" fmla="*/ 2147483647 h 127"/>
              <a:gd name="T38" fmla="*/ 2147483647 w 660"/>
              <a:gd name="T39" fmla="*/ 2147483647 h 127"/>
              <a:gd name="T40" fmla="*/ 2147483647 w 660"/>
              <a:gd name="T41" fmla="*/ 2147483647 h 127"/>
              <a:gd name="T42" fmla="*/ 2147483647 w 660"/>
              <a:gd name="T43" fmla="*/ 2147483647 h 127"/>
              <a:gd name="T44" fmla="*/ 2147483647 w 660"/>
              <a:gd name="T45" fmla="*/ 2147483647 h 127"/>
              <a:gd name="T46" fmla="*/ 2147483647 w 660"/>
              <a:gd name="T47" fmla="*/ 2147483647 h 127"/>
              <a:gd name="T48" fmla="*/ 2147483647 w 660"/>
              <a:gd name="T49" fmla="*/ 2147483647 h 127"/>
              <a:gd name="T50" fmla="*/ 2147483647 w 660"/>
              <a:gd name="T51" fmla="*/ 2147483647 h 127"/>
              <a:gd name="T52" fmla="*/ 2147483647 w 660"/>
              <a:gd name="T53" fmla="*/ 2147483647 h 127"/>
              <a:gd name="T54" fmla="*/ 2147483647 w 660"/>
              <a:gd name="T55" fmla="*/ 2147483647 h 127"/>
              <a:gd name="T56" fmla="*/ 2147483647 w 660"/>
              <a:gd name="T57" fmla="*/ 2147483647 h 127"/>
              <a:gd name="T58" fmla="*/ 2147483647 w 660"/>
              <a:gd name="T59" fmla="*/ 2147483647 h 127"/>
              <a:gd name="T60" fmla="*/ 2147483647 w 660"/>
              <a:gd name="T61" fmla="*/ 2147483647 h 127"/>
              <a:gd name="T62" fmla="*/ 2147483647 w 660"/>
              <a:gd name="T63" fmla="*/ 2147483647 h 127"/>
              <a:gd name="T64" fmla="*/ 2147483647 w 660"/>
              <a:gd name="T65" fmla="*/ 2147483647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0"/>
              <a:gd name="T100" fmla="*/ 0 h 127"/>
              <a:gd name="T101" fmla="*/ 660 w 66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0" h="127">
                <a:moveTo>
                  <a:pt x="0" y="56"/>
                </a:moveTo>
                <a:cubicBezTo>
                  <a:pt x="9" y="48"/>
                  <a:pt x="19" y="40"/>
                  <a:pt x="26" y="40"/>
                </a:cubicBezTo>
                <a:cubicBezTo>
                  <a:pt x="33" y="40"/>
                  <a:pt x="38" y="49"/>
                  <a:pt x="44" y="54"/>
                </a:cubicBezTo>
                <a:cubicBezTo>
                  <a:pt x="50" y="59"/>
                  <a:pt x="53" y="65"/>
                  <a:pt x="60" y="68"/>
                </a:cubicBezTo>
                <a:cubicBezTo>
                  <a:pt x="67" y="71"/>
                  <a:pt x="76" y="72"/>
                  <a:pt x="84" y="70"/>
                </a:cubicBezTo>
                <a:cubicBezTo>
                  <a:pt x="92" y="68"/>
                  <a:pt x="101" y="64"/>
                  <a:pt x="108" y="58"/>
                </a:cubicBezTo>
                <a:cubicBezTo>
                  <a:pt x="115" y="52"/>
                  <a:pt x="119" y="41"/>
                  <a:pt x="124" y="34"/>
                </a:cubicBezTo>
                <a:cubicBezTo>
                  <a:pt x="129" y="27"/>
                  <a:pt x="131" y="19"/>
                  <a:pt x="136" y="14"/>
                </a:cubicBezTo>
                <a:cubicBezTo>
                  <a:pt x="141" y="9"/>
                  <a:pt x="146" y="4"/>
                  <a:pt x="154" y="2"/>
                </a:cubicBezTo>
                <a:cubicBezTo>
                  <a:pt x="162" y="0"/>
                  <a:pt x="173" y="0"/>
                  <a:pt x="182" y="4"/>
                </a:cubicBezTo>
                <a:cubicBezTo>
                  <a:pt x="191" y="8"/>
                  <a:pt x="200" y="21"/>
                  <a:pt x="206" y="28"/>
                </a:cubicBezTo>
                <a:cubicBezTo>
                  <a:pt x="212" y="35"/>
                  <a:pt x="213" y="41"/>
                  <a:pt x="218" y="48"/>
                </a:cubicBezTo>
                <a:cubicBezTo>
                  <a:pt x="223" y="55"/>
                  <a:pt x="228" y="63"/>
                  <a:pt x="234" y="68"/>
                </a:cubicBezTo>
                <a:cubicBezTo>
                  <a:pt x="240" y="73"/>
                  <a:pt x="250" y="75"/>
                  <a:pt x="256" y="76"/>
                </a:cubicBezTo>
                <a:cubicBezTo>
                  <a:pt x="262" y="77"/>
                  <a:pt x="265" y="79"/>
                  <a:pt x="272" y="76"/>
                </a:cubicBezTo>
                <a:cubicBezTo>
                  <a:pt x="279" y="73"/>
                  <a:pt x="289" y="63"/>
                  <a:pt x="296" y="58"/>
                </a:cubicBezTo>
                <a:cubicBezTo>
                  <a:pt x="303" y="53"/>
                  <a:pt x="305" y="47"/>
                  <a:pt x="312" y="44"/>
                </a:cubicBezTo>
                <a:cubicBezTo>
                  <a:pt x="319" y="41"/>
                  <a:pt x="328" y="36"/>
                  <a:pt x="336" y="38"/>
                </a:cubicBezTo>
                <a:cubicBezTo>
                  <a:pt x="344" y="40"/>
                  <a:pt x="353" y="49"/>
                  <a:pt x="360" y="56"/>
                </a:cubicBezTo>
                <a:cubicBezTo>
                  <a:pt x="367" y="63"/>
                  <a:pt x="371" y="70"/>
                  <a:pt x="376" y="78"/>
                </a:cubicBezTo>
                <a:cubicBezTo>
                  <a:pt x="381" y="86"/>
                  <a:pt x="385" y="96"/>
                  <a:pt x="390" y="102"/>
                </a:cubicBezTo>
                <a:cubicBezTo>
                  <a:pt x="395" y="108"/>
                  <a:pt x="397" y="111"/>
                  <a:pt x="404" y="114"/>
                </a:cubicBezTo>
                <a:cubicBezTo>
                  <a:pt x="411" y="117"/>
                  <a:pt x="422" y="123"/>
                  <a:pt x="432" y="122"/>
                </a:cubicBezTo>
                <a:cubicBezTo>
                  <a:pt x="442" y="121"/>
                  <a:pt x="457" y="112"/>
                  <a:pt x="464" y="106"/>
                </a:cubicBezTo>
                <a:cubicBezTo>
                  <a:pt x="471" y="100"/>
                  <a:pt x="471" y="89"/>
                  <a:pt x="476" y="84"/>
                </a:cubicBezTo>
                <a:cubicBezTo>
                  <a:pt x="481" y="79"/>
                  <a:pt x="485" y="75"/>
                  <a:pt x="492" y="74"/>
                </a:cubicBezTo>
                <a:cubicBezTo>
                  <a:pt x="499" y="73"/>
                  <a:pt x="512" y="73"/>
                  <a:pt x="520" y="78"/>
                </a:cubicBezTo>
                <a:cubicBezTo>
                  <a:pt x="528" y="83"/>
                  <a:pt x="535" y="94"/>
                  <a:pt x="542" y="102"/>
                </a:cubicBezTo>
                <a:cubicBezTo>
                  <a:pt x="549" y="110"/>
                  <a:pt x="552" y="121"/>
                  <a:pt x="560" y="124"/>
                </a:cubicBezTo>
                <a:cubicBezTo>
                  <a:pt x="568" y="127"/>
                  <a:pt x="580" y="125"/>
                  <a:pt x="590" y="120"/>
                </a:cubicBezTo>
                <a:cubicBezTo>
                  <a:pt x="600" y="115"/>
                  <a:pt x="610" y="103"/>
                  <a:pt x="618" y="92"/>
                </a:cubicBezTo>
                <a:cubicBezTo>
                  <a:pt x="626" y="81"/>
                  <a:pt x="629" y="66"/>
                  <a:pt x="636" y="56"/>
                </a:cubicBezTo>
                <a:cubicBezTo>
                  <a:pt x="643" y="46"/>
                  <a:pt x="651" y="38"/>
                  <a:pt x="660" y="30"/>
                </a:cubicBezTo>
              </a:path>
            </a:pathLst>
          </a:custGeom>
          <a:noFill/>
          <a:ln w="38100">
            <a:solidFill>
              <a:srgbClr val="EC80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1" name="Freeform 1216"/>
          <p:cNvSpPr>
            <a:spLocks/>
          </p:cNvSpPr>
          <p:nvPr/>
        </p:nvSpPr>
        <p:spPr bwMode="auto">
          <a:xfrm>
            <a:off x="6048375" y="4745038"/>
            <a:ext cx="808038" cy="141287"/>
          </a:xfrm>
          <a:custGeom>
            <a:avLst/>
            <a:gdLst>
              <a:gd name="T0" fmla="*/ 0 w 664"/>
              <a:gd name="T1" fmla="*/ 2147483647 h 130"/>
              <a:gd name="T2" fmla="*/ 2147483647 w 664"/>
              <a:gd name="T3" fmla="*/ 2147483647 h 130"/>
              <a:gd name="T4" fmla="*/ 2147483647 w 664"/>
              <a:gd name="T5" fmla="*/ 2147483647 h 130"/>
              <a:gd name="T6" fmla="*/ 2147483647 w 664"/>
              <a:gd name="T7" fmla="*/ 2147483647 h 130"/>
              <a:gd name="T8" fmla="*/ 2147483647 w 664"/>
              <a:gd name="T9" fmla="*/ 2147483647 h 130"/>
              <a:gd name="T10" fmla="*/ 2147483647 w 664"/>
              <a:gd name="T11" fmla="*/ 2147483647 h 130"/>
              <a:gd name="T12" fmla="*/ 2147483647 w 664"/>
              <a:gd name="T13" fmla="*/ 2147483647 h 130"/>
              <a:gd name="T14" fmla="*/ 2147483647 w 664"/>
              <a:gd name="T15" fmla="*/ 2147483647 h 130"/>
              <a:gd name="T16" fmla="*/ 2147483647 w 664"/>
              <a:gd name="T17" fmla="*/ 2147483647 h 130"/>
              <a:gd name="T18" fmla="*/ 2147483647 w 664"/>
              <a:gd name="T19" fmla="*/ 2147483647 h 130"/>
              <a:gd name="T20" fmla="*/ 2147483647 w 664"/>
              <a:gd name="T21" fmla="*/ 2147483647 h 130"/>
              <a:gd name="T22" fmla="*/ 2147483647 w 664"/>
              <a:gd name="T23" fmla="*/ 2147483647 h 130"/>
              <a:gd name="T24" fmla="*/ 2147483647 w 664"/>
              <a:gd name="T25" fmla="*/ 2147483647 h 130"/>
              <a:gd name="T26" fmla="*/ 2147483647 w 664"/>
              <a:gd name="T27" fmla="*/ 2147483647 h 130"/>
              <a:gd name="T28" fmla="*/ 2147483647 w 664"/>
              <a:gd name="T29" fmla="*/ 2147483647 h 130"/>
              <a:gd name="T30" fmla="*/ 2147483647 w 664"/>
              <a:gd name="T31" fmla="*/ 2147483647 h 130"/>
              <a:gd name="T32" fmla="*/ 2147483647 w 664"/>
              <a:gd name="T33" fmla="*/ 2147483647 h 130"/>
              <a:gd name="T34" fmla="*/ 2147483647 w 664"/>
              <a:gd name="T35" fmla="*/ 2147483647 h 130"/>
              <a:gd name="T36" fmla="*/ 2147483647 w 664"/>
              <a:gd name="T37" fmla="*/ 2147483647 h 130"/>
              <a:gd name="T38" fmla="*/ 2147483647 w 664"/>
              <a:gd name="T39" fmla="*/ 2147483647 h 130"/>
              <a:gd name="T40" fmla="*/ 2147483647 w 664"/>
              <a:gd name="T41" fmla="*/ 2147483647 h 130"/>
              <a:gd name="T42" fmla="*/ 2147483647 w 664"/>
              <a:gd name="T43" fmla="*/ 2147483647 h 130"/>
              <a:gd name="T44" fmla="*/ 2147483647 w 664"/>
              <a:gd name="T45" fmla="*/ 2147483647 h 130"/>
              <a:gd name="T46" fmla="*/ 2147483647 w 664"/>
              <a:gd name="T47" fmla="*/ 2147483647 h 130"/>
              <a:gd name="T48" fmla="*/ 2147483647 w 664"/>
              <a:gd name="T49" fmla="*/ 2147483647 h 130"/>
              <a:gd name="T50" fmla="*/ 2147483647 w 664"/>
              <a:gd name="T51" fmla="*/ 2147483647 h 130"/>
              <a:gd name="T52" fmla="*/ 2147483647 w 664"/>
              <a:gd name="T53" fmla="*/ 2147483647 h 130"/>
              <a:gd name="T54" fmla="*/ 2147483647 w 664"/>
              <a:gd name="T55" fmla="*/ 2147483647 h 130"/>
              <a:gd name="T56" fmla="*/ 2147483647 w 664"/>
              <a:gd name="T57" fmla="*/ 2147483647 h 130"/>
              <a:gd name="T58" fmla="*/ 2147483647 w 664"/>
              <a:gd name="T59" fmla="*/ 2147483647 h 13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4"/>
              <a:gd name="T91" fmla="*/ 0 h 130"/>
              <a:gd name="T92" fmla="*/ 664 w 664"/>
              <a:gd name="T93" fmla="*/ 130 h 13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4" h="130">
                <a:moveTo>
                  <a:pt x="0" y="57"/>
                </a:moveTo>
                <a:cubicBezTo>
                  <a:pt x="8" y="50"/>
                  <a:pt x="16" y="43"/>
                  <a:pt x="24" y="43"/>
                </a:cubicBezTo>
                <a:cubicBezTo>
                  <a:pt x="32" y="43"/>
                  <a:pt x="41" y="54"/>
                  <a:pt x="48" y="59"/>
                </a:cubicBezTo>
                <a:cubicBezTo>
                  <a:pt x="55" y="64"/>
                  <a:pt x="59" y="71"/>
                  <a:pt x="68" y="73"/>
                </a:cubicBezTo>
                <a:cubicBezTo>
                  <a:pt x="77" y="75"/>
                  <a:pt x="91" y="77"/>
                  <a:pt x="100" y="73"/>
                </a:cubicBezTo>
                <a:cubicBezTo>
                  <a:pt x="109" y="69"/>
                  <a:pt x="116" y="60"/>
                  <a:pt x="124" y="51"/>
                </a:cubicBezTo>
                <a:cubicBezTo>
                  <a:pt x="132" y="42"/>
                  <a:pt x="139" y="27"/>
                  <a:pt x="146" y="19"/>
                </a:cubicBezTo>
                <a:cubicBezTo>
                  <a:pt x="153" y="11"/>
                  <a:pt x="159" y="7"/>
                  <a:pt x="166" y="5"/>
                </a:cubicBezTo>
                <a:cubicBezTo>
                  <a:pt x="173" y="3"/>
                  <a:pt x="181" y="0"/>
                  <a:pt x="190" y="5"/>
                </a:cubicBezTo>
                <a:cubicBezTo>
                  <a:pt x="199" y="10"/>
                  <a:pt x="212" y="23"/>
                  <a:pt x="220" y="33"/>
                </a:cubicBezTo>
                <a:cubicBezTo>
                  <a:pt x="228" y="43"/>
                  <a:pt x="232" y="56"/>
                  <a:pt x="238" y="63"/>
                </a:cubicBezTo>
                <a:cubicBezTo>
                  <a:pt x="244" y="70"/>
                  <a:pt x="248" y="73"/>
                  <a:pt x="256" y="75"/>
                </a:cubicBezTo>
                <a:cubicBezTo>
                  <a:pt x="264" y="77"/>
                  <a:pt x="276" y="81"/>
                  <a:pt x="284" y="77"/>
                </a:cubicBezTo>
                <a:cubicBezTo>
                  <a:pt x="292" y="73"/>
                  <a:pt x="298" y="59"/>
                  <a:pt x="304" y="53"/>
                </a:cubicBezTo>
                <a:cubicBezTo>
                  <a:pt x="310" y="47"/>
                  <a:pt x="313" y="43"/>
                  <a:pt x="320" y="41"/>
                </a:cubicBezTo>
                <a:cubicBezTo>
                  <a:pt x="327" y="39"/>
                  <a:pt x="335" y="39"/>
                  <a:pt x="344" y="43"/>
                </a:cubicBezTo>
                <a:cubicBezTo>
                  <a:pt x="353" y="47"/>
                  <a:pt x="365" y="60"/>
                  <a:pt x="372" y="67"/>
                </a:cubicBezTo>
                <a:cubicBezTo>
                  <a:pt x="379" y="74"/>
                  <a:pt x="380" y="79"/>
                  <a:pt x="386" y="87"/>
                </a:cubicBezTo>
                <a:cubicBezTo>
                  <a:pt x="392" y="95"/>
                  <a:pt x="401" y="109"/>
                  <a:pt x="406" y="115"/>
                </a:cubicBezTo>
                <a:cubicBezTo>
                  <a:pt x="411" y="121"/>
                  <a:pt x="412" y="122"/>
                  <a:pt x="418" y="123"/>
                </a:cubicBezTo>
                <a:cubicBezTo>
                  <a:pt x="424" y="124"/>
                  <a:pt x="435" y="123"/>
                  <a:pt x="444" y="119"/>
                </a:cubicBezTo>
                <a:cubicBezTo>
                  <a:pt x="453" y="115"/>
                  <a:pt x="465" y="104"/>
                  <a:pt x="472" y="97"/>
                </a:cubicBezTo>
                <a:cubicBezTo>
                  <a:pt x="479" y="90"/>
                  <a:pt x="481" y="82"/>
                  <a:pt x="488" y="79"/>
                </a:cubicBezTo>
                <a:cubicBezTo>
                  <a:pt x="495" y="76"/>
                  <a:pt x="506" y="74"/>
                  <a:pt x="516" y="79"/>
                </a:cubicBezTo>
                <a:cubicBezTo>
                  <a:pt x="526" y="84"/>
                  <a:pt x="540" y="102"/>
                  <a:pt x="548" y="109"/>
                </a:cubicBezTo>
                <a:cubicBezTo>
                  <a:pt x="556" y="116"/>
                  <a:pt x="559" y="118"/>
                  <a:pt x="564" y="121"/>
                </a:cubicBezTo>
                <a:cubicBezTo>
                  <a:pt x="569" y="124"/>
                  <a:pt x="572" y="130"/>
                  <a:pt x="580" y="129"/>
                </a:cubicBezTo>
                <a:cubicBezTo>
                  <a:pt x="588" y="128"/>
                  <a:pt x="603" y="123"/>
                  <a:pt x="612" y="113"/>
                </a:cubicBezTo>
                <a:cubicBezTo>
                  <a:pt x="621" y="103"/>
                  <a:pt x="623" y="80"/>
                  <a:pt x="632" y="67"/>
                </a:cubicBezTo>
                <a:cubicBezTo>
                  <a:pt x="641" y="54"/>
                  <a:pt x="652" y="44"/>
                  <a:pt x="664" y="35"/>
                </a:cubicBezTo>
              </a:path>
            </a:pathLst>
          </a:custGeom>
          <a:noFill/>
          <a:ln w="38100">
            <a:solidFill>
              <a:srgbClr val="EC80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2" name="Freeform 1217"/>
          <p:cNvSpPr>
            <a:spLocks/>
          </p:cNvSpPr>
          <p:nvPr/>
        </p:nvSpPr>
        <p:spPr bwMode="auto">
          <a:xfrm>
            <a:off x="6048375" y="4852988"/>
            <a:ext cx="808038" cy="139700"/>
          </a:xfrm>
          <a:custGeom>
            <a:avLst/>
            <a:gdLst>
              <a:gd name="T0" fmla="*/ 0 w 664"/>
              <a:gd name="T1" fmla="*/ 2147483647 h 130"/>
              <a:gd name="T2" fmla="*/ 2147483647 w 664"/>
              <a:gd name="T3" fmla="*/ 2147483647 h 130"/>
              <a:gd name="T4" fmla="*/ 2147483647 w 664"/>
              <a:gd name="T5" fmla="*/ 2147483647 h 130"/>
              <a:gd name="T6" fmla="*/ 2147483647 w 664"/>
              <a:gd name="T7" fmla="*/ 2147483647 h 130"/>
              <a:gd name="T8" fmla="*/ 2147483647 w 664"/>
              <a:gd name="T9" fmla="*/ 2147483647 h 130"/>
              <a:gd name="T10" fmla="*/ 2147483647 w 664"/>
              <a:gd name="T11" fmla="*/ 2147483647 h 130"/>
              <a:gd name="T12" fmla="*/ 2147483647 w 664"/>
              <a:gd name="T13" fmla="*/ 2147483647 h 130"/>
              <a:gd name="T14" fmla="*/ 2147483647 w 664"/>
              <a:gd name="T15" fmla="*/ 2147483647 h 130"/>
              <a:gd name="T16" fmla="*/ 2147483647 w 664"/>
              <a:gd name="T17" fmla="*/ 2147483647 h 130"/>
              <a:gd name="T18" fmla="*/ 2147483647 w 664"/>
              <a:gd name="T19" fmla="*/ 2147483647 h 130"/>
              <a:gd name="T20" fmla="*/ 2147483647 w 664"/>
              <a:gd name="T21" fmla="*/ 2147483647 h 130"/>
              <a:gd name="T22" fmla="*/ 2147483647 w 664"/>
              <a:gd name="T23" fmla="*/ 2147483647 h 130"/>
              <a:gd name="T24" fmla="*/ 2147483647 w 664"/>
              <a:gd name="T25" fmla="*/ 2147483647 h 130"/>
              <a:gd name="T26" fmla="*/ 2147483647 w 664"/>
              <a:gd name="T27" fmla="*/ 2147483647 h 130"/>
              <a:gd name="T28" fmla="*/ 2147483647 w 664"/>
              <a:gd name="T29" fmla="*/ 2147483647 h 130"/>
              <a:gd name="T30" fmla="*/ 2147483647 w 664"/>
              <a:gd name="T31" fmla="*/ 2147483647 h 130"/>
              <a:gd name="T32" fmla="*/ 2147483647 w 664"/>
              <a:gd name="T33" fmla="*/ 2147483647 h 130"/>
              <a:gd name="T34" fmla="*/ 2147483647 w 664"/>
              <a:gd name="T35" fmla="*/ 2147483647 h 130"/>
              <a:gd name="T36" fmla="*/ 2147483647 w 664"/>
              <a:gd name="T37" fmla="*/ 2147483647 h 130"/>
              <a:gd name="T38" fmla="*/ 2147483647 w 664"/>
              <a:gd name="T39" fmla="*/ 2147483647 h 130"/>
              <a:gd name="T40" fmla="*/ 2147483647 w 664"/>
              <a:gd name="T41" fmla="*/ 2147483647 h 130"/>
              <a:gd name="T42" fmla="*/ 2147483647 w 664"/>
              <a:gd name="T43" fmla="*/ 2147483647 h 130"/>
              <a:gd name="T44" fmla="*/ 2147483647 w 664"/>
              <a:gd name="T45" fmla="*/ 2147483647 h 130"/>
              <a:gd name="T46" fmla="*/ 2147483647 w 664"/>
              <a:gd name="T47" fmla="*/ 2147483647 h 130"/>
              <a:gd name="T48" fmla="*/ 2147483647 w 664"/>
              <a:gd name="T49" fmla="*/ 2147483647 h 130"/>
              <a:gd name="T50" fmla="*/ 2147483647 w 664"/>
              <a:gd name="T51" fmla="*/ 2147483647 h 130"/>
              <a:gd name="T52" fmla="*/ 2147483647 w 664"/>
              <a:gd name="T53" fmla="*/ 2147483647 h 130"/>
              <a:gd name="T54" fmla="*/ 2147483647 w 664"/>
              <a:gd name="T55" fmla="*/ 2147483647 h 130"/>
              <a:gd name="T56" fmla="*/ 2147483647 w 664"/>
              <a:gd name="T57" fmla="*/ 2147483647 h 130"/>
              <a:gd name="T58" fmla="*/ 2147483647 w 664"/>
              <a:gd name="T59" fmla="*/ 2147483647 h 13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4"/>
              <a:gd name="T91" fmla="*/ 0 h 130"/>
              <a:gd name="T92" fmla="*/ 664 w 664"/>
              <a:gd name="T93" fmla="*/ 130 h 13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4" h="130">
                <a:moveTo>
                  <a:pt x="0" y="57"/>
                </a:moveTo>
                <a:cubicBezTo>
                  <a:pt x="8" y="50"/>
                  <a:pt x="16" y="43"/>
                  <a:pt x="24" y="43"/>
                </a:cubicBezTo>
                <a:cubicBezTo>
                  <a:pt x="32" y="43"/>
                  <a:pt x="41" y="54"/>
                  <a:pt x="48" y="59"/>
                </a:cubicBezTo>
                <a:cubicBezTo>
                  <a:pt x="55" y="64"/>
                  <a:pt x="59" y="71"/>
                  <a:pt x="68" y="73"/>
                </a:cubicBezTo>
                <a:cubicBezTo>
                  <a:pt x="77" y="75"/>
                  <a:pt x="91" y="77"/>
                  <a:pt x="100" y="73"/>
                </a:cubicBezTo>
                <a:cubicBezTo>
                  <a:pt x="109" y="69"/>
                  <a:pt x="116" y="60"/>
                  <a:pt x="124" y="51"/>
                </a:cubicBezTo>
                <a:cubicBezTo>
                  <a:pt x="132" y="42"/>
                  <a:pt x="139" y="27"/>
                  <a:pt x="146" y="19"/>
                </a:cubicBezTo>
                <a:cubicBezTo>
                  <a:pt x="153" y="11"/>
                  <a:pt x="159" y="7"/>
                  <a:pt x="166" y="5"/>
                </a:cubicBezTo>
                <a:cubicBezTo>
                  <a:pt x="173" y="3"/>
                  <a:pt x="181" y="0"/>
                  <a:pt x="190" y="5"/>
                </a:cubicBezTo>
                <a:cubicBezTo>
                  <a:pt x="199" y="10"/>
                  <a:pt x="212" y="23"/>
                  <a:pt x="220" y="33"/>
                </a:cubicBezTo>
                <a:cubicBezTo>
                  <a:pt x="228" y="43"/>
                  <a:pt x="232" y="56"/>
                  <a:pt x="238" y="63"/>
                </a:cubicBezTo>
                <a:cubicBezTo>
                  <a:pt x="244" y="70"/>
                  <a:pt x="248" y="73"/>
                  <a:pt x="256" y="75"/>
                </a:cubicBezTo>
                <a:cubicBezTo>
                  <a:pt x="264" y="77"/>
                  <a:pt x="276" y="81"/>
                  <a:pt x="284" y="77"/>
                </a:cubicBezTo>
                <a:cubicBezTo>
                  <a:pt x="292" y="73"/>
                  <a:pt x="298" y="59"/>
                  <a:pt x="304" y="53"/>
                </a:cubicBezTo>
                <a:cubicBezTo>
                  <a:pt x="310" y="47"/>
                  <a:pt x="313" y="43"/>
                  <a:pt x="320" y="41"/>
                </a:cubicBezTo>
                <a:cubicBezTo>
                  <a:pt x="327" y="39"/>
                  <a:pt x="335" y="39"/>
                  <a:pt x="344" y="43"/>
                </a:cubicBezTo>
                <a:cubicBezTo>
                  <a:pt x="353" y="47"/>
                  <a:pt x="365" y="60"/>
                  <a:pt x="372" y="67"/>
                </a:cubicBezTo>
                <a:cubicBezTo>
                  <a:pt x="379" y="74"/>
                  <a:pt x="380" y="79"/>
                  <a:pt x="386" y="87"/>
                </a:cubicBezTo>
                <a:cubicBezTo>
                  <a:pt x="392" y="95"/>
                  <a:pt x="401" y="109"/>
                  <a:pt x="406" y="115"/>
                </a:cubicBezTo>
                <a:cubicBezTo>
                  <a:pt x="411" y="121"/>
                  <a:pt x="412" y="122"/>
                  <a:pt x="418" y="123"/>
                </a:cubicBezTo>
                <a:cubicBezTo>
                  <a:pt x="424" y="124"/>
                  <a:pt x="435" y="123"/>
                  <a:pt x="444" y="119"/>
                </a:cubicBezTo>
                <a:cubicBezTo>
                  <a:pt x="453" y="115"/>
                  <a:pt x="465" y="104"/>
                  <a:pt x="472" y="97"/>
                </a:cubicBezTo>
                <a:cubicBezTo>
                  <a:pt x="479" y="90"/>
                  <a:pt x="481" y="82"/>
                  <a:pt x="488" y="79"/>
                </a:cubicBezTo>
                <a:cubicBezTo>
                  <a:pt x="495" y="76"/>
                  <a:pt x="506" y="74"/>
                  <a:pt x="516" y="79"/>
                </a:cubicBezTo>
                <a:cubicBezTo>
                  <a:pt x="526" y="84"/>
                  <a:pt x="540" y="102"/>
                  <a:pt x="548" y="109"/>
                </a:cubicBezTo>
                <a:cubicBezTo>
                  <a:pt x="556" y="116"/>
                  <a:pt x="559" y="118"/>
                  <a:pt x="564" y="121"/>
                </a:cubicBezTo>
                <a:cubicBezTo>
                  <a:pt x="569" y="124"/>
                  <a:pt x="572" y="130"/>
                  <a:pt x="580" y="129"/>
                </a:cubicBezTo>
                <a:cubicBezTo>
                  <a:pt x="588" y="128"/>
                  <a:pt x="603" y="123"/>
                  <a:pt x="612" y="113"/>
                </a:cubicBezTo>
                <a:cubicBezTo>
                  <a:pt x="621" y="103"/>
                  <a:pt x="623" y="80"/>
                  <a:pt x="632" y="67"/>
                </a:cubicBezTo>
                <a:cubicBezTo>
                  <a:pt x="641" y="54"/>
                  <a:pt x="652" y="44"/>
                  <a:pt x="664" y="35"/>
                </a:cubicBezTo>
              </a:path>
            </a:pathLst>
          </a:custGeom>
          <a:noFill/>
          <a:ln w="38100">
            <a:solidFill>
              <a:srgbClr val="92322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3" name="Line 1218"/>
          <p:cNvSpPr>
            <a:spLocks noChangeShapeType="1"/>
          </p:cNvSpPr>
          <p:nvPr/>
        </p:nvSpPr>
        <p:spPr bwMode="auto">
          <a:xfrm flipV="1">
            <a:off x="6188075" y="4529138"/>
            <a:ext cx="0" cy="212725"/>
          </a:xfrm>
          <a:prstGeom prst="line">
            <a:avLst/>
          </a:prstGeom>
          <a:noFill/>
          <a:ln w="57150">
            <a:solidFill>
              <a:srgbClr val="9232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544" name="Line 1219"/>
          <p:cNvSpPr>
            <a:spLocks noChangeShapeType="1"/>
          </p:cNvSpPr>
          <p:nvPr/>
        </p:nvSpPr>
        <p:spPr bwMode="auto">
          <a:xfrm rot="10800000" flipV="1">
            <a:off x="6657975" y="4567238"/>
            <a:ext cx="0" cy="214312"/>
          </a:xfrm>
          <a:prstGeom prst="line">
            <a:avLst/>
          </a:prstGeom>
          <a:noFill/>
          <a:ln w="57150">
            <a:solidFill>
              <a:srgbClr val="9232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545" name="Oval 1220"/>
          <p:cNvSpPr>
            <a:spLocks noChangeAspect="1" noChangeArrowheads="1"/>
          </p:cNvSpPr>
          <p:nvPr/>
        </p:nvSpPr>
        <p:spPr bwMode="auto">
          <a:xfrm>
            <a:off x="6313488" y="3267075"/>
            <a:ext cx="60325" cy="30163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46" name="Oval 1221"/>
          <p:cNvSpPr>
            <a:spLocks noChangeAspect="1" noChangeArrowheads="1"/>
          </p:cNvSpPr>
          <p:nvPr/>
        </p:nvSpPr>
        <p:spPr bwMode="auto">
          <a:xfrm>
            <a:off x="6140450" y="3427413"/>
            <a:ext cx="23813" cy="52387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47" name="Oval 1222"/>
          <p:cNvSpPr>
            <a:spLocks noChangeAspect="1" noChangeArrowheads="1"/>
          </p:cNvSpPr>
          <p:nvPr/>
        </p:nvSpPr>
        <p:spPr bwMode="auto">
          <a:xfrm rot="2700000">
            <a:off x="6457157" y="3317081"/>
            <a:ext cx="52388" cy="22225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48" name="Oval 1223"/>
          <p:cNvSpPr>
            <a:spLocks noChangeAspect="1" noChangeArrowheads="1"/>
          </p:cNvSpPr>
          <p:nvPr/>
        </p:nvSpPr>
        <p:spPr bwMode="auto">
          <a:xfrm rot="1320000">
            <a:off x="6384925" y="3282950"/>
            <a:ext cx="60325" cy="28575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49" name="Oval 1224"/>
          <p:cNvSpPr>
            <a:spLocks noChangeAspect="1" noChangeArrowheads="1"/>
          </p:cNvSpPr>
          <p:nvPr/>
        </p:nvSpPr>
        <p:spPr bwMode="auto">
          <a:xfrm rot="18900000" flipH="1">
            <a:off x="6175375" y="3317875"/>
            <a:ext cx="55563" cy="23813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50" name="Oval 1225"/>
          <p:cNvSpPr>
            <a:spLocks noChangeAspect="1" noChangeArrowheads="1"/>
          </p:cNvSpPr>
          <p:nvPr/>
        </p:nvSpPr>
        <p:spPr bwMode="auto">
          <a:xfrm rot="20280000" flipH="1">
            <a:off x="6238875" y="3282950"/>
            <a:ext cx="60325" cy="30163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51" name="Oval 1226"/>
          <p:cNvSpPr>
            <a:spLocks noChangeAspect="1" noChangeArrowheads="1"/>
          </p:cNvSpPr>
          <p:nvPr/>
        </p:nvSpPr>
        <p:spPr bwMode="auto">
          <a:xfrm rot="-4080000">
            <a:off x="6135688" y="3376612"/>
            <a:ext cx="52388" cy="23813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52" name="Oval 1227"/>
          <p:cNvSpPr>
            <a:spLocks noChangeAspect="1" noChangeArrowheads="1"/>
          </p:cNvSpPr>
          <p:nvPr/>
        </p:nvSpPr>
        <p:spPr bwMode="auto">
          <a:xfrm rot="13500000" flipH="1">
            <a:off x="6173788" y="3556000"/>
            <a:ext cx="61912" cy="30163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53" name="Oval 1228"/>
          <p:cNvSpPr>
            <a:spLocks noChangeAspect="1" noChangeArrowheads="1"/>
          </p:cNvSpPr>
          <p:nvPr/>
        </p:nvSpPr>
        <p:spPr bwMode="auto">
          <a:xfrm rot="14880000" flipH="1">
            <a:off x="6141244" y="3504406"/>
            <a:ext cx="53975" cy="23813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2554" name="Picture 1229" descr="bl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25" y="3306763"/>
            <a:ext cx="54768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55" name="Oval 1230"/>
          <p:cNvSpPr>
            <a:spLocks noChangeAspect="1" noChangeArrowheads="1"/>
          </p:cNvSpPr>
          <p:nvPr/>
        </p:nvSpPr>
        <p:spPr bwMode="auto">
          <a:xfrm>
            <a:off x="6519863" y="3427413"/>
            <a:ext cx="22225" cy="52387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56" name="Oval 1231"/>
          <p:cNvSpPr>
            <a:spLocks noChangeAspect="1" noChangeArrowheads="1"/>
          </p:cNvSpPr>
          <p:nvPr/>
        </p:nvSpPr>
        <p:spPr bwMode="auto">
          <a:xfrm rot="4080000" flipH="1">
            <a:off x="6496051" y="3373437"/>
            <a:ext cx="55562" cy="23813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57" name="Oval 1232"/>
          <p:cNvSpPr>
            <a:spLocks noChangeAspect="1" noChangeArrowheads="1"/>
          </p:cNvSpPr>
          <p:nvPr/>
        </p:nvSpPr>
        <p:spPr bwMode="auto">
          <a:xfrm rot="6720000">
            <a:off x="6493670" y="3504406"/>
            <a:ext cx="55562" cy="22225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58" name="Oval 1233"/>
          <p:cNvSpPr>
            <a:spLocks noChangeAspect="1" noChangeArrowheads="1"/>
          </p:cNvSpPr>
          <p:nvPr/>
        </p:nvSpPr>
        <p:spPr bwMode="auto">
          <a:xfrm rot="-9480000">
            <a:off x="6238875" y="3594100"/>
            <a:ext cx="61913" cy="28575"/>
          </a:xfrm>
          <a:prstGeom prst="ellipse">
            <a:avLst/>
          </a:prstGeom>
          <a:solidFill>
            <a:srgbClr val="EC8026"/>
          </a:solidFill>
          <a:ln w="12700">
            <a:solidFill>
              <a:srgbClr val="EC80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59" name="AutoShape 1234"/>
          <p:cNvSpPr>
            <a:spLocks noChangeArrowheads="1"/>
          </p:cNvSpPr>
          <p:nvPr/>
        </p:nvSpPr>
        <p:spPr bwMode="auto">
          <a:xfrm>
            <a:off x="6253163" y="3367088"/>
            <a:ext cx="209550" cy="161925"/>
          </a:xfrm>
          <a:prstGeom prst="hexagon">
            <a:avLst>
              <a:gd name="adj" fmla="val 32353"/>
              <a:gd name="vf" fmla="val 115470"/>
            </a:avLst>
          </a:prstGeom>
          <a:solidFill>
            <a:srgbClr val="FED300"/>
          </a:solidFill>
          <a:ln w="19050">
            <a:solidFill>
              <a:srgbClr val="EC802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60" name="Line 1235"/>
          <p:cNvSpPr>
            <a:spLocks noChangeShapeType="1"/>
          </p:cNvSpPr>
          <p:nvPr/>
        </p:nvSpPr>
        <p:spPr bwMode="auto">
          <a:xfrm>
            <a:off x="6513513" y="3578225"/>
            <a:ext cx="177800" cy="155575"/>
          </a:xfrm>
          <a:prstGeom prst="line">
            <a:avLst/>
          </a:prstGeom>
          <a:noFill/>
          <a:ln w="28575">
            <a:solidFill>
              <a:srgbClr val="92322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1" name="Freeform 1236"/>
          <p:cNvSpPr>
            <a:spLocks/>
          </p:cNvSpPr>
          <p:nvPr/>
        </p:nvSpPr>
        <p:spPr bwMode="auto">
          <a:xfrm rot="-234030">
            <a:off x="6291263" y="3398838"/>
            <a:ext cx="241300" cy="284162"/>
          </a:xfrm>
          <a:custGeom>
            <a:avLst/>
            <a:gdLst>
              <a:gd name="T0" fmla="*/ 2147483647 w 198"/>
              <a:gd name="T1" fmla="*/ 2147483647 h 265"/>
              <a:gd name="T2" fmla="*/ 2147483647 w 198"/>
              <a:gd name="T3" fmla="*/ 2147483647 h 265"/>
              <a:gd name="T4" fmla="*/ 2147483647 w 198"/>
              <a:gd name="T5" fmla="*/ 2147483647 h 265"/>
              <a:gd name="T6" fmla="*/ 2147483647 w 198"/>
              <a:gd name="T7" fmla="*/ 2147483647 h 265"/>
              <a:gd name="T8" fmla="*/ 2147483647 w 198"/>
              <a:gd name="T9" fmla="*/ 2147483647 h 265"/>
              <a:gd name="T10" fmla="*/ 2147483647 w 198"/>
              <a:gd name="T11" fmla="*/ 2147483647 h 265"/>
              <a:gd name="T12" fmla="*/ 2147483647 w 198"/>
              <a:gd name="T13" fmla="*/ 2147483647 h 265"/>
              <a:gd name="T14" fmla="*/ 2147483647 w 198"/>
              <a:gd name="T15" fmla="*/ 2147483647 h 265"/>
              <a:gd name="T16" fmla="*/ 2147483647 w 198"/>
              <a:gd name="T17" fmla="*/ 2147483647 h 265"/>
              <a:gd name="T18" fmla="*/ 2147483647 w 198"/>
              <a:gd name="T19" fmla="*/ 2147483647 h 265"/>
              <a:gd name="T20" fmla="*/ 2147483647 w 198"/>
              <a:gd name="T21" fmla="*/ 0 h 265"/>
              <a:gd name="T22" fmla="*/ 2147483647 w 198"/>
              <a:gd name="T23" fmla="*/ 2147483647 h 265"/>
              <a:gd name="T24" fmla="*/ 2147483647 w 198"/>
              <a:gd name="T25" fmla="*/ 2147483647 h 265"/>
              <a:gd name="T26" fmla="*/ 2147483647 w 198"/>
              <a:gd name="T27" fmla="*/ 2147483647 h 265"/>
              <a:gd name="T28" fmla="*/ 2147483647 w 198"/>
              <a:gd name="T29" fmla="*/ 2147483647 h 265"/>
              <a:gd name="T30" fmla="*/ 2147483647 w 198"/>
              <a:gd name="T31" fmla="*/ 2147483647 h 265"/>
              <a:gd name="T32" fmla="*/ 2147483647 w 198"/>
              <a:gd name="T33" fmla="*/ 2147483647 h 265"/>
              <a:gd name="T34" fmla="*/ 2147483647 w 198"/>
              <a:gd name="T35" fmla="*/ 2147483647 h 265"/>
              <a:gd name="T36" fmla="*/ 2147483647 w 198"/>
              <a:gd name="T37" fmla="*/ 2147483647 h 265"/>
              <a:gd name="T38" fmla="*/ 2147483647 w 198"/>
              <a:gd name="T39" fmla="*/ 2147483647 h 265"/>
              <a:gd name="T40" fmla="*/ 2147483647 w 198"/>
              <a:gd name="T41" fmla="*/ 2147483647 h 265"/>
              <a:gd name="T42" fmla="*/ 2147483647 w 198"/>
              <a:gd name="T43" fmla="*/ 2147483647 h 265"/>
              <a:gd name="T44" fmla="*/ 2147483647 w 198"/>
              <a:gd name="T45" fmla="*/ 2147483647 h 265"/>
              <a:gd name="T46" fmla="*/ 2147483647 w 198"/>
              <a:gd name="T47" fmla="*/ 2147483647 h 265"/>
              <a:gd name="T48" fmla="*/ 2147483647 w 198"/>
              <a:gd name="T49" fmla="*/ 2147483647 h 265"/>
              <a:gd name="T50" fmla="*/ 2147483647 w 198"/>
              <a:gd name="T51" fmla="*/ 2147483647 h 265"/>
              <a:gd name="T52" fmla="*/ 2147483647 w 198"/>
              <a:gd name="T53" fmla="*/ 2147483647 h 265"/>
              <a:gd name="T54" fmla="*/ 2147483647 w 198"/>
              <a:gd name="T55" fmla="*/ 2147483647 h 2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8"/>
              <a:gd name="T85" fmla="*/ 0 h 265"/>
              <a:gd name="T86" fmla="*/ 198 w 198"/>
              <a:gd name="T87" fmla="*/ 265 h 2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8" h="265">
                <a:moveTo>
                  <a:pt x="42" y="52"/>
                </a:moveTo>
                <a:cubicBezTo>
                  <a:pt x="42" y="47"/>
                  <a:pt x="43" y="43"/>
                  <a:pt x="45" y="39"/>
                </a:cubicBezTo>
                <a:cubicBezTo>
                  <a:pt x="47" y="35"/>
                  <a:pt x="52" y="29"/>
                  <a:pt x="56" y="28"/>
                </a:cubicBezTo>
                <a:cubicBezTo>
                  <a:pt x="60" y="27"/>
                  <a:pt x="65" y="29"/>
                  <a:pt x="68" y="34"/>
                </a:cubicBezTo>
                <a:cubicBezTo>
                  <a:pt x="71" y="39"/>
                  <a:pt x="73" y="52"/>
                  <a:pt x="71" y="58"/>
                </a:cubicBezTo>
                <a:cubicBezTo>
                  <a:pt x="69" y="64"/>
                  <a:pt x="60" y="67"/>
                  <a:pt x="54" y="69"/>
                </a:cubicBezTo>
                <a:cubicBezTo>
                  <a:pt x="48" y="71"/>
                  <a:pt x="40" y="71"/>
                  <a:pt x="32" y="69"/>
                </a:cubicBezTo>
                <a:cubicBezTo>
                  <a:pt x="24" y="67"/>
                  <a:pt x="13" y="64"/>
                  <a:pt x="8" y="57"/>
                </a:cubicBezTo>
                <a:cubicBezTo>
                  <a:pt x="3" y="50"/>
                  <a:pt x="0" y="35"/>
                  <a:pt x="3" y="27"/>
                </a:cubicBezTo>
                <a:cubicBezTo>
                  <a:pt x="6" y="19"/>
                  <a:pt x="22" y="10"/>
                  <a:pt x="29" y="6"/>
                </a:cubicBezTo>
                <a:cubicBezTo>
                  <a:pt x="36" y="2"/>
                  <a:pt x="42" y="0"/>
                  <a:pt x="48" y="0"/>
                </a:cubicBezTo>
                <a:cubicBezTo>
                  <a:pt x="54" y="0"/>
                  <a:pt x="63" y="2"/>
                  <a:pt x="68" y="6"/>
                </a:cubicBezTo>
                <a:cubicBezTo>
                  <a:pt x="73" y="10"/>
                  <a:pt x="77" y="17"/>
                  <a:pt x="80" y="25"/>
                </a:cubicBezTo>
                <a:cubicBezTo>
                  <a:pt x="83" y="33"/>
                  <a:pt x="87" y="43"/>
                  <a:pt x="89" y="52"/>
                </a:cubicBezTo>
                <a:cubicBezTo>
                  <a:pt x="91" y="61"/>
                  <a:pt x="92" y="73"/>
                  <a:pt x="92" y="81"/>
                </a:cubicBezTo>
                <a:cubicBezTo>
                  <a:pt x="92" y="89"/>
                  <a:pt x="87" y="94"/>
                  <a:pt x="86" y="99"/>
                </a:cubicBezTo>
                <a:cubicBezTo>
                  <a:pt x="85" y="104"/>
                  <a:pt x="83" y="106"/>
                  <a:pt x="83" y="111"/>
                </a:cubicBezTo>
                <a:cubicBezTo>
                  <a:pt x="83" y="116"/>
                  <a:pt x="81" y="126"/>
                  <a:pt x="83" y="130"/>
                </a:cubicBezTo>
                <a:cubicBezTo>
                  <a:pt x="85" y="134"/>
                  <a:pt x="94" y="134"/>
                  <a:pt x="96" y="138"/>
                </a:cubicBezTo>
                <a:cubicBezTo>
                  <a:pt x="98" y="142"/>
                  <a:pt x="94" y="151"/>
                  <a:pt x="93" y="156"/>
                </a:cubicBezTo>
                <a:cubicBezTo>
                  <a:pt x="92" y="161"/>
                  <a:pt x="90" y="162"/>
                  <a:pt x="92" y="168"/>
                </a:cubicBezTo>
                <a:cubicBezTo>
                  <a:pt x="94" y="174"/>
                  <a:pt x="99" y="191"/>
                  <a:pt x="107" y="195"/>
                </a:cubicBezTo>
                <a:cubicBezTo>
                  <a:pt x="115" y="199"/>
                  <a:pt x="134" y="192"/>
                  <a:pt x="141" y="195"/>
                </a:cubicBezTo>
                <a:cubicBezTo>
                  <a:pt x="148" y="198"/>
                  <a:pt x="149" y="206"/>
                  <a:pt x="150" y="213"/>
                </a:cubicBezTo>
                <a:cubicBezTo>
                  <a:pt x="151" y="220"/>
                  <a:pt x="146" y="233"/>
                  <a:pt x="146" y="240"/>
                </a:cubicBezTo>
                <a:cubicBezTo>
                  <a:pt x="146" y="247"/>
                  <a:pt x="147" y="251"/>
                  <a:pt x="152" y="253"/>
                </a:cubicBezTo>
                <a:cubicBezTo>
                  <a:pt x="157" y="255"/>
                  <a:pt x="169" y="253"/>
                  <a:pt x="177" y="255"/>
                </a:cubicBezTo>
                <a:cubicBezTo>
                  <a:pt x="185" y="257"/>
                  <a:pt x="195" y="263"/>
                  <a:pt x="198" y="265"/>
                </a:cubicBezTo>
              </a:path>
            </a:pathLst>
          </a:custGeom>
          <a:noFill/>
          <a:ln w="19050">
            <a:solidFill>
              <a:srgbClr val="92322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2" name="Oval 1237"/>
          <p:cNvSpPr>
            <a:spLocks noChangeArrowheads="1"/>
          </p:cNvSpPr>
          <p:nvPr/>
        </p:nvSpPr>
        <p:spPr bwMode="auto">
          <a:xfrm>
            <a:off x="3886200" y="2187575"/>
            <a:ext cx="68263" cy="171450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50000">
                <a:srgbClr val="EC8026"/>
              </a:gs>
              <a:gs pos="100000">
                <a:srgbClr val="92322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63" name="Oval 1238"/>
          <p:cNvSpPr>
            <a:spLocks noChangeArrowheads="1"/>
          </p:cNvSpPr>
          <p:nvPr/>
        </p:nvSpPr>
        <p:spPr bwMode="auto">
          <a:xfrm>
            <a:off x="3954463" y="2187575"/>
            <a:ext cx="69850" cy="171450"/>
          </a:xfrm>
          <a:prstGeom prst="ellipse">
            <a:avLst/>
          </a:prstGeom>
          <a:gradFill rotWithShape="1">
            <a:gsLst>
              <a:gs pos="0">
                <a:srgbClr val="923222"/>
              </a:gs>
              <a:gs pos="50000">
                <a:srgbClr val="EC8026"/>
              </a:gs>
              <a:gs pos="100000">
                <a:srgbClr val="92322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2580" name="Group 1239"/>
          <p:cNvGrpSpPr>
            <a:grpSpLocks/>
          </p:cNvGrpSpPr>
          <p:nvPr/>
        </p:nvGrpSpPr>
        <p:grpSpPr bwMode="auto">
          <a:xfrm>
            <a:off x="3797300" y="2727325"/>
            <a:ext cx="280988" cy="377825"/>
            <a:chOff x="1861" y="1623"/>
            <a:chExt cx="231" cy="349"/>
          </a:xfrm>
        </p:grpSpPr>
        <p:sp>
          <p:nvSpPr>
            <p:cNvPr id="62604" name="Freeform 1240"/>
            <p:cNvSpPr>
              <a:spLocks noChangeAspect="1"/>
            </p:cNvSpPr>
            <p:nvPr/>
          </p:nvSpPr>
          <p:spPr bwMode="auto">
            <a:xfrm rot="2307222">
              <a:off x="2077" y="1872"/>
              <a:ext cx="11" cy="100"/>
            </a:xfrm>
            <a:custGeom>
              <a:avLst/>
              <a:gdLst>
                <a:gd name="T0" fmla="*/ 3 w 13"/>
                <a:gd name="T1" fmla="*/ 66 h 104"/>
                <a:gd name="T2" fmla="*/ 3 w 13"/>
                <a:gd name="T3" fmla="*/ 67 h 104"/>
                <a:gd name="T4" fmla="*/ 3 w 13"/>
                <a:gd name="T5" fmla="*/ 66 h 104"/>
                <a:gd name="T6" fmla="*/ 1 w 13"/>
                <a:gd name="T7" fmla="*/ 64 h 104"/>
                <a:gd name="T8" fmla="*/ 0 w 13"/>
                <a:gd name="T9" fmla="*/ 62 h 104"/>
                <a:gd name="T10" fmla="*/ 1 w 13"/>
                <a:gd name="T11" fmla="*/ 60 h 104"/>
                <a:gd name="T12" fmla="*/ 3 w 13"/>
                <a:gd name="T13" fmla="*/ 12 h 104"/>
                <a:gd name="T14" fmla="*/ 3 w 13"/>
                <a:gd name="T15" fmla="*/ 8 h 104"/>
                <a:gd name="T16" fmla="*/ 3 w 13"/>
                <a:gd name="T17" fmla="*/ 5 h 104"/>
                <a:gd name="T18" fmla="*/ 3 w 13"/>
                <a:gd name="T19" fmla="*/ 3 h 104"/>
                <a:gd name="T20" fmla="*/ 3 w 13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4"/>
                <a:gd name="T35" fmla="*/ 13 w 13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4">
                  <a:moveTo>
                    <a:pt x="12" y="102"/>
                  </a:moveTo>
                  <a:lnTo>
                    <a:pt x="8" y="103"/>
                  </a:lnTo>
                  <a:lnTo>
                    <a:pt x="5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1" y="91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7" y="3"/>
                  </a:lnTo>
                  <a:lnTo>
                    <a:pt x="3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05" name="Freeform 1241"/>
            <p:cNvSpPr>
              <a:spLocks noChangeAspect="1"/>
            </p:cNvSpPr>
            <p:nvPr/>
          </p:nvSpPr>
          <p:spPr bwMode="auto">
            <a:xfrm rot="2307222">
              <a:off x="2042" y="1826"/>
              <a:ext cx="11" cy="99"/>
            </a:xfrm>
            <a:custGeom>
              <a:avLst/>
              <a:gdLst>
                <a:gd name="T0" fmla="*/ 1 w 15"/>
                <a:gd name="T1" fmla="*/ 54 h 105"/>
                <a:gd name="T2" fmla="*/ 1 w 15"/>
                <a:gd name="T3" fmla="*/ 55 h 105"/>
                <a:gd name="T4" fmla="*/ 1 w 15"/>
                <a:gd name="T5" fmla="*/ 54 h 105"/>
                <a:gd name="T6" fmla="*/ 1 w 15"/>
                <a:gd name="T7" fmla="*/ 53 h 105"/>
                <a:gd name="T8" fmla="*/ 0 w 15"/>
                <a:gd name="T9" fmla="*/ 51 h 105"/>
                <a:gd name="T10" fmla="*/ 1 w 15"/>
                <a:gd name="T11" fmla="*/ 48 h 105"/>
                <a:gd name="T12" fmla="*/ 1 w 15"/>
                <a:gd name="T13" fmla="*/ 8 h 105"/>
                <a:gd name="T14" fmla="*/ 1 w 15"/>
                <a:gd name="T15" fmla="*/ 8 h 105"/>
                <a:gd name="T16" fmla="*/ 1 w 15"/>
                <a:gd name="T17" fmla="*/ 5 h 105"/>
                <a:gd name="T18" fmla="*/ 1 w 15"/>
                <a:gd name="T19" fmla="*/ 3 h 105"/>
                <a:gd name="T20" fmla="*/ 1 w 15"/>
                <a:gd name="T21" fmla="*/ 0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05"/>
                <a:gd name="T35" fmla="*/ 15 w 15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05">
                  <a:moveTo>
                    <a:pt x="14" y="103"/>
                  </a:moveTo>
                  <a:lnTo>
                    <a:pt x="9" y="104"/>
                  </a:lnTo>
                  <a:lnTo>
                    <a:pt x="5" y="103"/>
                  </a:lnTo>
                  <a:lnTo>
                    <a:pt x="1" y="101"/>
                  </a:lnTo>
                  <a:lnTo>
                    <a:pt x="0" y="96"/>
                  </a:lnTo>
                  <a:lnTo>
                    <a:pt x="1" y="91"/>
                  </a:lnTo>
                  <a:lnTo>
                    <a:pt x="12" y="13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8" y="3"/>
                  </a:lnTo>
                  <a:lnTo>
                    <a:pt x="4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06" name="Freeform 1242"/>
            <p:cNvSpPr>
              <a:spLocks noChangeAspect="1"/>
            </p:cNvSpPr>
            <p:nvPr/>
          </p:nvSpPr>
          <p:spPr bwMode="auto">
            <a:xfrm rot="2307222">
              <a:off x="2007" y="1778"/>
              <a:ext cx="11" cy="101"/>
            </a:xfrm>
            <a:custGeom>
              <a:avLst/>
              <a:gdLst>
                <a:gd name="T0" fmla="*/ 2 w 14"/>
                <a:gd name="T1" fmla="*/ 62 h 106"/>
                <a:gd name="T2" fmla="*/ 2 w 14"/>
                <a:gd name="T3" fmla="*/ 62 h 106"/>
                <a:gd name="T4" fmla="*/ 2 w 14"/>
                <a:gd name="T5" fmla="*/ 62 h 106"/>
                <a:gd name="T6" fmla="*/ 1 w 14"/>
                <a:gd name="T7" fmla="*/ 60 h 106"/>
                <a:gd name="T8" fmla="*/ 0 w 14"/>
                <a:gd name="T9" fmla="*/ 56 h 106"/>
                <a:gd name="T10" fmla="*/ 0 w 14"/>
                <a:gd name="T11" fmla="*/ 54 h 106"/>
                <a:gd name="T12" fmla="*/ 2 w 14"/>
                <a:gd name="T13" fmla="*/ 10 h 106"/>
                <a:gd name="T14" fmla="*/ 2 w 14"/>
                <a:gd name="T15" fmla="*/ 8 h 106"/>
                <a:gd name="T16" fmla="*/ 2 w 14"/>
                <a:gd name="T17" fmla="*/ 5 h 106"/>
                <a:gd name="T18" fmla="*/ 2 w 14"/>
                <a:gd name="T19" fmla="*/ 2 h 106"/>
                <a:gd name="T20" fmla="*/ 2 w 14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6"/>
                <a:gd name="T35" fmla="*/ 14 w 14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6">
                  <a:moveTo>
                    <a:pt x="13" y="104"/>
                  </a:moveTo>
                  <a:lnTo>
                    <a:pt x="8" y="105"/>
                  </a:lnTo>
                  <a:lnTo>
                    <a:pt x="5" y="104"/>
                  </a:lnTo>
                  <a:lnTo>
                    <a:pt x="1" y="102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7" y="2"/>
                  </a:lnTo>
                  <a:lnTo>
                    <a:pt x="3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07" name="Freeform 1243"/>
            <p:cNvSpPr>
              <a:spLocks noChangeAspect="1"/>
            </p:cNvSpPr>
            <p:nvPr/>
          </p:nvSpPr>
          <p:spPr bwMode="auto">
            <a:xfrm rot="2307222">
              <a:off x="1998" y="1807"/>
              <a:ext cx="58" cy="85"/>
            </a:xfrm>
            <a:custGeom>
              <a:avLst/>
              <a:gdLst>
                <a:gd name="T0" fmla="*/ 0 w 73"/>
                <a:gd name="T1" fmla="*/ 46 h 90"/>
                <a:gd name="T2" fmla="*/ 2 w 73"/>
                <a:gd name="T3" fmla="*/ 47 h 90"/>
                <a:gd name="T4" fmla="*/ 2 w 73"/>
                <a:gd name="T5" fmla="*/ 48 h 90"/>
                <a:gd name="T6" fmla="*/ 2 w 73"/>
                <a:gd name="T7" fmla="*/ 48 h 90"/>
                <a:gd name="T8" fmla="*/ 2 w 73"/>
                <a:gd name="T9" fmla="*/ 45 h 90"/>
                <a:gd name="T10" fmla="*/ 2 w 73"/>
                <a:gd name="T11" fmla="*/ 43 h 90"/>
                <a:gd name="T12" fmla="*/ 5 w 73"/>
                <a:gd name="T13" fmla="*/ 8 h 90"/>
                <a:gd name="T14" fmla="*/ 5 w 73"/>
                <a:gd name="T15" fmla="*/ 4 h 90"/>
                <a:gd name="T16" fmla="*/ 5 w 73"/>
                <a:gd name="T17" fmla="*/ 1 h 90"/>
                <a:gd name="T18" fmla="*/ 6 w 73"/>
                <a:gd name="T19" fmla="*/ 1 h 90"/>
                <a:gd name="T20" fmla="*/ 6 w 73"/>
                <a:gd name="T21" fmla="*/ 0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90"/>
                <a:gd name="T35" fmla="*/ 73 w 73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90">
                  <a:moveTo>
                    <a:pt x="0" y="86"/>
                  </a:moveTo>
                  <a:lnTo>
                    <a:pt x="3" y="88"/>
                  </a:lnTo>
                  <a:lnTo>
                    <a:pt x="7" y="89"/>
                  </a:lnTo>
                  <a:lnTo>
                    <a:pt x="11" y="89"/>
                  </a:lnTo>
                  <a:lnTo>
                    <a:pt x="16" y="84"/>
                  </a:lnTo>
                  <a:lnTo>
                    <a:pt x="17" y="80"/>
                  </a:lnTo>
                  <a:lnTo>
                    <a:pt x="58" y="8"/>
                  </a:lnTo>
                  <a:lnTo>
                    <a:pt x="60" y="4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72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08" name="Freeform 1244"/>
            <p:cNvSpPr>
              <a:spLocks noChangeAspect="1"/>
            </p:cNvSpPr>
            <p:nvPr/>
          </p:nvSpPr>
          <p:spPr bwMode="auto">
            <a:xfrm rot="2307222">
              <a:off x="2034" y="1854"/>
              <a:ext cx="58" cy="85"/>
            </a:xfrm>
            <a:custGeom>
              <a:avLst/>
              <a:gdLst>
                <a:gd name="T0" fmla="*/ 0 w 74"/>
                <a:gd name="T1" fmla="*/ 51 h 89"/>
                <a:gd name="T2" fmla="*/ 2 w 74"/>
                <a:gd name="T3" fmla="*/ 52 h 89"/>
                <a:gd name="T4" fmla="*/ 2 w 74"/>
                <a:gd name="T5" fmla="*/ 53 h 89"/>
                <a:gd name="T6" fmla="*/ 2 w 74"/>
                <a:gd name="T7" fmla="*/ 52 h 89"/>
                <a:gd name="T8" fmla="*/ 2 w 74"/>
                <a:gd name="T9" fmla="*/ 50 h 89"/>
                <a:gd name="T10" fmla="*/ 2 w 74"/>
                <a:gd name="T11" fmla="*/ 48 h 89"/>
                <a:gd name="T12" fmla="*/ 4 w 74"/>
                <a:gd name="T13" fmla="*/ 7 h 89"/>
                <a:gd name="T14" fmla="*/ 4 w 74"/>
                <a:gd name="T15" fmla="*/ 3 h 89"/>
                <a:gd name="T16" fmla="*/ 4 w 74"/>
                <a:gd name="T17" fmla="*/ 1 h 89"/>
                <a:gd name="T18" fmla="*/ 5 w 74"/>
                <a:gd name="T19" fmla="*/ 0 h 89"/>
                <a:gd name="T20" fmla="*/ 5 w 74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89"/>
                <a:gd name="T35" fmla="*/ 74 w 74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89">
                  <a:moveTo>
                    <a:pt x="0" y="84"/>
                  </a:moveTo>
                  <a:lnTo>
                    <a:pt x="3" y="87"/>
                  </a:lnTo>
                  <a:lnTo>
                    <a:pt x="7" y="88"/>
                  </a:lnTo>
                  <a:lnTo>
                    <a:pt x="12" y="87"/>
                  </a:lnTo>
                  <a:lnTo>
                    <a:pt x="15" y="83"/>
                  </a:lnTo>
                  <a:lnTo>
                    <a:pt x="17" y="79"/>
                  </a:lnTo>
                  <a:lnTo>
                    <a:pt x="58" y="7"/>
                  </a:lnTo>
                  <a:lnTo>
                    <a:pt x="60" y="3"/>
                  </a:lnTo>
                  <a:lnTo>
                    <a:pt x="64" y="1"/>
                  </a:lnTo>
                  <a:lnTo>
                    <a:pt x="67" y="0"/>
                  </a:lnTo>
                  <a:lnTo>
                    <a:pt x="73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09" name="Freeform 1245"/>
            <p:cNvSpPr>
              <a:spLocks noChangeAspect="1"/>
            </p:cNvSpPr>
            <p:nvPr/>
          </p:nvSpPr>
          <p:spPr bwMode="auto">
            <a:xfrm rot="2307222">
              <a:off x="1972" y="1733"/>
              <a:ext cx="13" cy="100"/>
            </a:xfrm>
            <a:custGeom>
              <a:avLst/>
              <a:gdLst>
                <a:gd name="T0" fmla="*/ 2 w 16"/>
                <a:gd name="T1" fmla="*/ 61 h 105"/>
                <a:gd name="T2" fmla="*/ 2 w 16"/>
                <a:gd name="T3" fmla="*/ 61 h 105"/>
                <a:gd name="T4" fmla="*/ 2 w 16"/>
                <a:gd name="T5" fmla="*/ 61 h 105"/>
                <a:gd name="T6" fmla="*/ 1 w 16"/>
                <a:gd name="T7" fmla="*/ 59 h 105"/>
                <a:gd name="T8" fmla="*/ 0 w 16"/>
                <a:gd name="T9" fmla="*/ 55 h 105"/>
                <a:gd name="T10" fmla="*/ 1 w 16"/>
                <a:gd name="T11" fmla="*/ 53 h 105"/>
                <a:gd name="T12" fmla="*/ 2 w 16"/>
                <a:gd name="T13" fmla="*/ 10 h 105"/>
                <a:gd name="T14" fmla="*/ 2 w 16"/>
                <a:gd name="T15" fmla="*/ 8 h 105"/>
                <a:gd name="T16" fmla="*/ 2 w 16"/>
                <a:gd name="T17" fmla="*/ 4 h 105"/>
                <a:gd name="T18" fmla="*/ 2 w 16"/>
                <a:gd name="T19" fmla="*/ 2 h 105"/>
                <a:gd name="T20" fmla="*/ 2 w 16"/>
                <a:gd name="T21" fmla="*/ 0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05"/>
                <a:gd name="T35" fmla="*/ 16 w 16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05">
                  <a:moveTo>
                    <a:pt x="15" y="103"/>
                  </a:moveTo>
                  <a:lnTo>
                    <a:pt x="9" y="104"/>
                  </a:lnTo>
                  <a:lnTo>
                    <a:pt x="5" y="103"/>
                  </a:lnTo>
                  <a:lnTo>
                    <a:pt x="1" y="101"/>
                  </a:lnTo>
                  <a:lnTo>
                    <a:pt x="0" y="95"/>
                  </a:lnTo>
                  <a:lnTo>
                    <a:pt x="1" y="91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8" y="2"/>
                  </a:lnTo>
                  <a:lnTo>
                    <a:pt x="4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10" name="Freeform 1246"/>
            <p:cNvSpPr>
              <a:spLocks noChangeAspect="1"/>
            </p:cNvSpPr>
            <p:nvPr/>
          </p:nvSpPr>
          <p:spPr bwMode="auto">
            <a:xfrm rot="2307222">
              <a:off x="1937" y="1685"/>
              <a:ext cx="12" cy="100"/>
            </a:xfrm>
            <a:custGeom>
              <a:avLst/>
              <a:gdLst>
                <a:gd name="T0" fmla="*/ 2 w 15"/>
                <a:gd name="T1" fmla="*/ 61 h 105"/>
                <a:gd name="T2" fmla="*/ 2 w 15"/>
                <a:gd name="T3" fmla="*/ 61 h 105"/>
                <a:gd name="T4" fmla="*/ 2 w 15"/>
                <a:gd name="T5" fmla="*/ 61 h 105"/>
                <a:gd name="T6" fmla="*/ 1 w 15"/>
                <a:gd name="T7" fmla="*/ 59 h 105"/>
                <a:gd name="T8" fmla="*/ 0 w 15"/>
                <a:gd name="T9" fmla="*/ 56 h 105"/>
                <a:gd name="T10" fmla="*/ 1 w 15"/>
                <a:gd name="T11" fmla="*/ 53 h 105"/>
                <a:gd name="T12" fmla="*/ 2 w 15"/>
                <a:gd name="T13" fmla="*/ 10 h 105"/>
                <a:gd name="T14" fmla="*/ 2 w 15"/>
                <a:gd name="T15" fmla="*/ 8 h 105"/>
                <a:gd name="T16" fmla="*/ 2 w 15"/>
                <a:gd name="T17" fmla="*/ 5 h 105"/>
                <a:gd name="T18" fmla="*/ 2 w 15"/>
                <a:gd name="T19" fmla="*/ 2 h 105"/>
                <a:gd name="T20" fmla="*/ 2 w 15"/>
                <a:gd name="T21" fmla="*/ 0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05"/>
                <a:gd name="T35" fmla="*/ 15 w 15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05">
                  <a:moveTo>
                    <a:pt x="14" y="103"/>
                  </a:moveTo>
                  <a:lnTo>
                    <a:pt x="9" y="104"/>
                  </a:lnTo>
                  <a:lnTo>
                    <a:pt x="5" y="103"/>
                  </a:lnTo>
                  <a:lnTo>
                    <a:pt x="1" y="101"/>
                  </a:lnTo>
                  <a:lnTo>
                    <a:pt x="0" y="96"/>
                  </a:lnTo>
                  <a:lnTo>
                    <a:pt x="1" y="91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1" y="5"/>
                  </a:lnTo>
                  <a:lnTo>
                    <a:pt x="8" y="2"/>
                  </a:lnTo>
                  <a:lnTo>
                    <a:pt x="4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11" name="Freeform 1247"/>
            <p:cNvSpPr>
              <a:spLocks noChangeAspect="1"/>
            </p:cNvSpPr>
            <p:nvPr/>
          </p:nvSpPr>
          <p:spPr bwMode="auto">
            <a:xfrm rot="2307222">
              <a:off x="1931" y="1715"/>
              <a:ext cx="57" cy="85"/>
            </a:xfrm>
            <a:custGeom>
              <a:avLst/>
              <a:gdLst>
                <a:gd name="T0" fmla="*/ 0 w 73"/>
                <a:gd name="T1" fmla="*/ 46 h 90"/>
                <a:gd name="T2" fmla="*/ 2 w 73"/>
                <a:gd name="T3" fmla="*/ 47 h 90"/>
                <a:gd name="T4" fmla="*/ 2 w 73"/>
                <a:gd name="T5" fmla="*/ 48 h 90"/>
                <a:gd name="T6" fmla="*/ 2 w 73"/>
                <a:gd name="T7" fmla="*/ 48 h 90"/>
                <a:gd name="T8" fmla="*/ 2 w 73"/>
                <a:gd name="T9" fmla="*/ 45 h 90"/>
                <a:gd name="T10" fmla="*/ 2 w 73"/>
                <a:gd name="T11" fmla="*/ 43 h 90"/>
                <a:gd name="T12" fmla="*/ 3 w 73"/>
                <a:gd name="T13" fmla="*/ 8 h 90"/>
                <a:gd name="T14" fmla="*/ 4 w 73"/>
                <a:gd name="T15" fmla="*/ 4 h 90"/>
                <a:gd name="T16" fmla="*/ 4 w 73"/>
                <a:gd name="T17" fmla="*/ 1 h 90"/>
                <a:gd name="T18" fmla="*/ 4 w 73"/>
                <a:gd name="T19" fmla="*/ 1 h 90"/>
                <a:gd name="T20" fmla="*/ 4 w 73"/>
                <a:gd name="T21" fmla="*/ 0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90"/>
                <a:gd name="T35" fmla="*/ 73 w 73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90">
                  <a:moveTo>
                    <a:pt x="0" y="86"/>
                  </a:moveTo>
                  <a:lnTo>
                    <a:pt x="3" y="88"/>
                  </a:lnTo>
                  <a:lnTo>
                    <a:pt x="7" y="89"/>
                  </a:lnTo>
                  <a:lnTo>
                    <a:pt x="11" y="89"/>
                  </a:lnTo>
                  <a:lnTo>
                    <a:pt x="15" y="85"/>
                  </a:lnTo>
                  <a:lnTo>
                    <a:pt x="18" y="80"/>
                  </a:lnTo>
                  <a:lnTo>
                    <a:pt x="57" y="8"/>
                  </a:lnTo>
                  <a:lnTo>
                    <a:pt x="59" y="4"/>
                  </a:lnTo>
                  <a:lnTo>
                    <a:pt x="62" y="1"/>
                  </a:lnTo>
                  <a:lnTo>
                    <a:pt x="66" y="1"/>
                  </a:lnTo>
                  <a:lnTo>
                    <a:pt x="72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12" name="Freeform 1248"/>
            <p:cNvSpPr>
              <a:spLocks noChangeAspect="1"/>
            </p:cNvSpPr>
            <p:nvPr/>
          </p:nvSpPr>
          <p:spPr bwMode="auto">
            <a:xfrm rot="2307222">
              <a:off x="1966" y="1761"/>
              <a:ext cx="56" cy="86"/>
            </a:xfrm>
            <a:custGeom>
              <a:avLst/>
              <a:gdLst>
                <a:gd name="T0" fmla="*/ 0 w 72"/>
                <a:gd name="T1" fmla="*/ 52 h 90"/>
                <a:gd name="T2" fmla="*/ 2 w 72"/>
                <a:gd name="T3" fmla="*/ 53 h 90"/>
                <a:gd name="T4" fmla="*/ 2 w 72"/>
                <a:gd name="T5" fmla="*/ 54 h 90"/>
                <a:gd name="T6" fmla="*/ 2 w 72"/>
                <a:gd name="T7" fmla="*/ 53 h 90"/>
                <a:gd name="T8" fmla="*/ 2 w 72"/>
                <a:gd name="T9" fmla="*/ 51 h 90"/>
                <a:gd name="T10" fmla="*/ 2 w 72"/>
                <a:gd name="T11" fmla="*/ 49 h 90"/>
                <a:gd name="T12" fmla="*/ 3 w 72"/>
                <a:gd name="T13" fmla="*/ 7 h 90"/>
                <a:gd name="T14" fmla="*/ 3 w 72"/>
                <a:gd name="T15" fmla="*/ 3 h 90"/>
                <a:gd name="T16" fmla="*/ 4 w 72"/>
                <a:gd name="T17" fmla="*/ 1 h 90"/>
                <a:gd name="T18" fmla="*/ 4 w 72"/>
                <a:gd name="T19" fmla="*/ 0 h 90"/>
                <a:gd name="T20" fmla="*/ 4 w 72"/>
                <a:gd name="T21" fmla="*/ 0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90"/>
                <a:gd name="T35" fmla="*/ 72 w 72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90">
                  <a:moveTo>
                    <a:pt x="0" y="85"/>
                  </a:moveTo>
                  <a:lnTo>
                    <a:pt x="3" y="88"/>
                  </a:lnTo>
                  <a:lnTo>
                    <a:pt x="7" y="89"/>
                  </a:lnTo>
                  <a:lnTo>
                    <a:pt x="11" y="88"/>
                  </a:lnTo>
                  <a:lnTo>
                    <a:pt x="15" y="84"/>
                  </a:lnTo>
                  <a:lnTo>
                    <a:pt x="18" y="80"/>
                  </a:lnTo>
                  <a:lnTo>
                    <a:pt x="56" y="7"/>
                  </a:lnTo>
                  <a:lnTo>
                    <a:pt x="58" y="3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71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13" name="Freeform 1249"/>
            <p:cNvSpPr>
              <a:spLocks noChangeAspect="1"/>
            </p:cNvSpPr>
            <p:nvPr/>
          </p:nvSpPr>
          <p:spPr bwMode="auto">
            <a:xfrm rot="2307222">
              <a:off x="1905" y="1641"/>
              <a:ext cx="10" cy="100"/>
            </a:xfrm>
            <a:custGeom>
              <a:avLst/>
              <a:gdLst>
                <a:gd name="T0" fmla="*/ 1 w 14"/>
                <a:gd name="T1" fmla="*/ 66 h 104"/>
                <a:gd name="T2" fmla="*/ 1 w 14"/>
                <a:gd name="T3" fmla="*/ 67 h 104"/>
                <a:gd name="T4" fmla="*/ 1 w 14"/>
                <a:gd name="T5" fmla="*/ 66 h 104"/>
                <a:gd name="T6" fmla="*/ 0 w 14"/>
                <a:gd name="T7" fmla="*/ 64 h 104"/>
                <a:gd name="T8" fmla="*/ 0 w 14"/>
                <a:gd name="T9" fmla="*/ 62 h 104"/>
                <a:gd name="T10" fmla="*/ 1 w 14"/>
                <a:gd name="T11" fmla="*/ 59 h 104"/>
                <a:gd name="T12" fmla="*/ 1 w 14"/>
                <a:gd name="T13" fmla="*/ 12 h 104"/>
                <a:gd name="T14" fmla="*/ 1 w 14"/>
                <a:gd name="T15" fmla="*/ 8 h 104"/>
                <a:gd name="T16" fmla="*/ 1 w 14"/>
                <a:gd name="T17" fmla="*/ 4 h 104"/>
                <a:gd name="T18" fmla="*/ 1 w 14"/>
                <a:gd name="T19" fmla="*/ 2 h 104"/>
                <a:gd name="T20" fmla="*/ 1 w 14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4"/>
                <a:gd name="T35" fmla="*/ 14 w 14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4">
                  <a:moveTo>
                    <a:pt x="13" y="102"/>
                  </a:moveTo>
                  <a:lnTo>
                    <a:pt x="7" y="103"/>
                  </a:lnTo>
                  <a:lnTo>
                    <a:pt x="4" y="102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1" y="9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9" y="4"/>
                  </a:lnTo>
                  <a:lnTo>
                    <a:pt x="7" y="2"/>
                  </a:lnTo>
                  <a:lnTo>
                    <a:pt x="3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14" name="Freeform 1250"/>
            <p:cNvSpPr>
              <a:spLocks noChangeAspect="1"/>
            </p:cNvSpPr>
            <p:nvPr/>
          </p:nvSpPr>
          <p:spPr bwMode="auto">
            <a:xfrm rot="2307222">
              <a:off x="1861" y="1623"/>
              <a:ext cx="57" cy="84"/>
            </a:xfrm>
            <a:custGeom>
              <a:avLst/>
              <a:gdLst>
                <a:gd name="T0" fmla="*/ 0 w 73"/>
                <a:gd name="T1" fmla="*/ 50 h 88"/>
                <a:gd name="T2" fmla="*/ 2 w 73"/>
                <a:gd name="T3" fmla="*/ 51 h 88"/>
                <a:gd name="T4" fmla="*/ 2 w 73"/>
                <a:gd name="T5" fmla="*/ 52 h 88"/>
                <a:gd name="T6" fmla="*/ 2 w 73"/>
                <a:gd name="T7" fmla="*/ 51 h 88"/>
                <a:gd name="T8" fmla="*/ 2 w 73"/>
                <a:gd name="T9" fmla="*/ 49 h 88"/>
                <a:gd name="T10" fmla="*/ 2 w 73"/>
                <a:gd name="T11" fmla="*/ 47 h 88"/>
                <a:gd name="T12" fmla="*/ 3 w 73"/>
                <a:gd name="T13" fmla="*/ 7 h 88"/>
                <a:gd name="T14" fmla="*/ 4 w 73"/>
                <a:gd name="T15" fmla="*/ 3 h 88"/>
                <a:gd name="T16" fmla="*/ 4 w 73"/>
                <a:gd name="T17" fmla="*/ 1 h 88"/>
                <a:gd name="T18" fmla="*/ 4 w 73"/>
                <a:gd name="T19" fmla="*/ 0 h 88"/>
                <a:gd name="T20" fmla="*/ 4 w 73"/>
                <a:gd name="T21" fmla="*/ 0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88"/>
                <a:gd name="T35" fmla="*/ 73 w 73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88">
                  <a:moveTo>
                    <a:pt x="0" y="83"/>
                  </a:moveTo>
                  <a:lnTo>
                    <a:pt x="4" y="86"/>
                  </a:lnTo>
                  <a:lnTo>
                    <a:pt x="7" y="87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8" y="78"/>
                  </a:lnTo>
                  <a:lnTo>
                    <a:pt x="57" y="7"/>
                  </a:lnTo>
                  <a:lnTo>
                    <a:pt x="59" y="3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72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615" name="Freeform 1251"/>
            <p:cNvSpPr>
              <a:spLocks noChangeAspect="1"/>
            </p:cNvSpPr>
            <p:nvPr/>
          </p:nvSpPr>
          <p:spPr bwMode="auto">
            <a:xfrm rot="2307222">
              <a:off x="1895" y="1668"/>
              <a:ext cx="58" cy="86"/>
            </a:xfrm>
            <a:custGeom>
              <a:avLst/>
              <a:gdLst>
                <a:gd name="T0" fmla="*/ 0 w 74"/>
                <a:gd name="T1" fmla="*/ 59 h 89"/>
                <a:gd name="T2" fmla="*/ 2 w 74"/>
                <a:gd name="T3" fmla="*/ 60 h 89"/>
                <a:gd name="T4" fmla="*/ 2 w 74"/>
                <a:gd name="T5" fmla="*/ 61 h 89"/>
                <a:gd name="T6" fmla="*/ 2 w 74"/>
                <a:gd name="T7" fmla="*/ 60 h 89"/>
                <a:gd name="T8" fmla="*/ 2 w 74"/>
                <a:gd name="T9" fmla="*/ 58 h 89"/>
                <a:gd name="T10" fmla="*/ 2 w 74"/>
                <a:gd name="T11" fmla="*/ 55 h 89"/>
                <a:gd name="T12" fmla="*/ 4 w 74"/>
                <a:gd name="T13" fmla="*/ 7 h 89"/>
                <a:gd name="T14" fmla="*/ 4 w 74"/>
                <a:gd name="T15" fmla="*/ 3 h 89"/>
                <a:gd name="T16" fmla="*/ 4 w 74"/>
                <a:gd name="T17" fmla="*/ 1 h 89"/>
                <a:gd name="T18" fmla="*/ 5 w 74"/>
                <a:gd name="T19" fmla="*/ 1 h 89"/>
                <a:gd name="T20" fmla="*/ 5 w 74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89"/>
                <a:gd name="T35" fmla="*/ 74 w 74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89">
                  <a:moveTo>
                    <a:pt x="0" y="85"/>
                  </a:moveTo>
                  <a:lnTo>
                    <a:pt x="3" y="87"/>
                  </a:lnTo>
                  <a:lnTo>
                    <a:pt x="7" y="88"/>
                  </a:lnTo>
                  <a:lnTo>
                    <a:pt x="11" y="87"/>
                  </a:lnTo>
                  <a:lnTo>
                    <a:pt x="16" y="83"/>
                  </a:lnTo>
                  <a:lnTo>
                    <a:pt x="18" y="79"/>
                  </a:lnTo>
                  <a:lnTo>
                    <a:pt x="58" y="7"/>
                  </a:lnTo>
                  <a:lnTo>
                    <a:pt x="59" y="3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73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rgbClr val="FED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565" name="Oval 1252"/>
          <p:cNvSpPr>
            <a:spLocks noChangeArrowheads="1"/>
          </p:cNvSpPr>
          <p:nvPr/>
        </p:nvSpPr>
        <p:spPr bwMode="auto">
          <a:xfrm>
            <a:off x="3343275" y="2346325"/>
            <a:ext cx="558800" cy="488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2322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66" name="Text Box 1253"/>
          <p:cNvSpPr txBox="1">
            <a:spLocks noChangeArrowheads="1"/>
          </p:cNvSpPr>
          <p:nvPr/>
        </p:nvSpPr>
        <p:spPr bwMode="auto">
          <a:xfrm>
            <a:off x="3473450" y="3008313"/>
            <a:ext cx="74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/>
              <a:t>(+) RNA</a:t>
            </a:r>
          </a:p>
        </p:txBody>
      </p:sp>
      <p:grpSp>
        <p:nvGrpSpPr>
          <p:cNvPr id="62582" name="Group 1254"/>
          <p:cNvGrpSpPr>
            <a:grpSpLocks/>
          </p:cNvGrpSpPr>
          <p:nvPr/>
        </p:nvGrpSpPr>
        <p:grpSpPr bwMode="auto">
          <a:xfrm>
            <a:off x="3548063" y="2516188"/>
            <a:ext cx="333375" cy="285750"/>
            <a:chOff x="4802" y="1476"/>
            <a:chExt cx="272" cy="264"/>
          </a:xfrm>
        </p:grpSpPr>
        <p:sp>
          <p:nvSpPr>
            <p:cNvPr id="62602" name="Oval 1255"/>
            <p:cNvSpPr>
              <a:spLocks noChangeArrowheads="1"/>
            </p:cNvSpPr>
            <p:nvPr/>
          </p:nvSpPr>
          <p:spPr bwMode="auto">
            <a:xfrm>
              <a:off x="4814" y="1485"/>
              <a:ext cx="258" cy="250"/>
            </a:xfrm>
            <a:prstGeom prst="ellipse">
              <a:avLst/>
            </a:prstGeom>
            <a:solidFill>
              <a:srgbClr val="FED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2603" name="Picture 1256" descr="sam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2" y="1476"/>
              <a:ext cx="2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568" name="Oval 1257"/>
          <p:cNvSpPr>
            <a:spLocks noChangeArrowheads="1"/>
          </p:cNvSpPr>
          <p:nvPr/>
        </p:nvSpPr>
        <p:spPr bwMode="auto">
          <a:xfrm>
            <a:off x="4286250" y="3041650"/>
            <a:ext cx="1168400" cy="1035050"/>
          </a:xfrm>
          <a:prstGeom prst="ellipse">
            <a:avLst/>
          </a:prstGeom>
          <a:noFill/>
          <a:ln w="28575">
            <a:solidFill>
              <a:srgbClr val="923222">
                <a:alpha val="30196"/>
              </a:srgbClr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2584" name="Group 1258"/>
          <p:cNvGrpSpPr>
            <a:grpSpLocks/>
          </p:cNvGrpSpPr>
          <p:nvPr/>
        </p:nvGrpSpPr>
        <p:grpSpPr bwMode="auto">
          <a:xfrm>
            <a:off x="5965825" y="2062163"/>
            <a:ext cx="333375" cy="287337"/>
            <a:chOff x="4802" y="1476"/>
            <a:chExt cx="272" cy="264"/>
          </a:xfrm>
        </p:grpSpPr>
        <p:sp>
          <p:nvSpPr>
            <p:cNvPr id="62600" name="Oval 1259"/>
            <p:cNvSpPr>
              <a:spLocks noChangeArrowheads="1"/>
            </p:cNvSpPr>
            <p:nvPr/>
          </p:nvSpPr>
          <p:spPr bwMode="auto">
            <a:xfrm>
              <a:off x="4814" y="1485"/>
              <a:ext cx="258" cy="250"/>
            </a:xfrm>
            <a:prstGeom prst="ellipse">
              <a:avLst/>
            </a:prstGeom>
            <a:solidFill>
              <a:srgbClr val="FED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2601" name="Picture 1260" descr="sam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2" y="1476"/>
              <a:ext cx="2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586" name="Group 1261"/>
          <p:cNvGrpSpPr>
            <a:grpSpLocks/>
          </p:cNvGrpSpPr>
          <p:nvPr/>
        </p:nvGrpSpPr>
        <p:grpSpPr bwMode="auto">
          <a:xfrm>
            <a:off x="6100763" y="1560513"/>
            <a:ext cx="333375" cy="285750"/>
            <a:chOff x="4802" y="1476"/>
            <a:chExt cx="272" cy="264"/>
          </a:xfrm>
        </p:grpSpPr>
        <p:sp>
          <p:nvSpPr>
            <p:cNvPr id="62598" name="Oval 1262"/>
            <p:cNvSpPr>
              <a:spLocks noChangeArrowheads="1"/>
            </p:cNvSpPr>
            <p:nvPr/>
          </p:nvSpPr>
          <p:spPr bwMode="auto">
            <a:xfrm>
              <a:off x="4814" y="1485"/>
              <a:ext cx="258" cy="250"/>
            </a:xfrm>
            <a:prstGeom prst="ellipse">
              <a:avLst/>
            </a:prstGeom>
            <a:solidFill>
              <a:srgbClr val="FED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2599" name="Picture 1263" descr="sam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2" y="1476"/>
              <a:ext cx="2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588" name="Group 1264"/>
          <p:cNvGrpSpPr>
            <a:grpSpLocks/>
          </p:cNvGrpSpPr>
          <p:nvPr/>
        </p:nvGrpSpPr>
        <p:grpSpPr bwMode="auto">
          <a:xfrm>
            <a:off x="5692775" y="1506538"/>
            <a:ext cx="330200" cy="284162"/>
            <a:chOff x="4802" y="1476"/>
            <a:chExt cx="272" cy="264"/>
          </a:xfrm>
        </p:grpSpPr>
        <p:sp>
          <p:nvSpPr>
            <p:cNvPr id="62596" name="Oval 1265"/>
            <p:cNvSpPr>
              <a:spLocks noChangeArrowheads="1"/>
            </p:cNvSpPr>
            <p:nvPr/>
          </p:nvSpPr>
          <p:spPr bwMode="auto">
            <a:xfrm>
              <a:off x="4814" y="1485"/>
              <a:ext cx="258" cy="250"/>
            </a:xfrm>
            <a:prstGeom prst="ellipse">
              <a:avLst/>
            </a:prstGeom>
            <a:solidFill>
              <a:srgbClr val="FED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2597" name="Picture 1266" descr="sam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2" y="1476"/>
              <a:ext cx="2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730" name="Group 1267"/>
          <p:cNvGrpSpPr>
            <a:grpSpLocks/>
          </p:cNvGrpSpPr>
          <p:nvPr/>
        </p:nvGrpSpPr>
        <p:grpSpPr bwMode="auto">
          <a:xfrm>
            <a:off x="4284663" y="1412875"/>
            <a:ext cx="331787" cy="284163"/>
            <a:chOff x="4802" y="1476"/>
            <a:chExt cx="272" cy="264"/>
          </a:xfrm>
        </p:grpSpPr>
        <p:sp>
          <p:nvSpPr>
            <p:cNvPr id="62594" name="Oval 1268"/>
            <p:cNvSpPr>
              <a:spLocks noChangeArrowheads="1"/>
            </p:cNvSpPr>
            <p:nvPr/>
          </p:nvSpPr>
          <p:spPr bwMode="auto">
            <a:xfrm>
              <a:off x="4814" y="1485"/>
              <a:ext cx="258" cy="250"/>
            </a:xfrm>
            <a:prstGeom prst="ellipse">
              <a:avLst/>
            </a:prstGeom>
            <a:solidFill>
              <a:srgbClr val="FED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2595" name="Picture 1269" descr="sam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2" y="1476"/>
              <a:ext cx="2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731" name="Group 1270"/>
          <p:cNvGrpSpPr>
            <a:grpSpLocks/>
          </p:cNvGrpSpPr>
          <p:nvPr/>
        </p:nvGrpSpPr>
        <p:grpSpPr bwMode="auto">
          <a:xfrm>
            <a:off x="3781425" y="1903413"/>
            <a:ext cx="331788" cy="285750"/>
            <a:chOff x="4802" y="1476"/>
            <a:chExt cx="272" cy="264"/>
          </a:xfrm>
        </p:grpSpPr>
        <p:sp>
          <p:nvSpPr>
            <p:cNvPr id="62592" name="Oval 1271"/>
            <p:cNvSpPr>
              <a:spLocks noChangeArrowheads="1"/>
            </p:cNvSpPr>
            <p:nvPr/>
          </p:nvSpPr>
          <p:spPr bwMode="auto">
            <a:xfrm>
              <a:off x="4814" y="1485"/>
              <a:ext cx="258" cy="250"/>
            </a:xfrm>
            <a:prstGeom prst="ellipse">
              <a:avLst/>
            </a:prstGeom>
            <a:solidFill>
              <a:srgbClr val="FED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2593" name="Picture 1272" descr="sam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2" y="1476"/>
              <a:ext cx="2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574" name="Text Box 1274"/>
          <p:cNvSpPr txBox="1">
            <a:spLocks noChangeArrowheads="1"/>
          </p:cNvSpPr>
          <p:nvPr/>
        </p:nvSpPr>
        <p:spPr bwMode="auto">
          <a:xfrm>
            <a:off x="6272213" y="1751013"/>
            <a:ext cx="148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200" b="1"/>
              <a:t>Trasporto e </a:t>
            </a:r>
            <a:br>
              <a:rPr lang="it-IT" sz="1200" b="1"/>
            </a:br>
            <a:r>
              <a:rPr lang="it-IT" sz="1200" b="1"/>
              <a:t>rilascio</a:t>
            </a:r>
          </a:p>
        </p:txBody>
      </p:sp>
      <p:sp>
        <p:nvSpPr>
          <p:cNvPr id="62575" name="Rectangle 1292"/>
          <p:cNvSpPr>
            <a:spLocks noChangeArrowheads="1"/>
          </p:cNvSpPr>
          <p:nvPr/>
        </p:nvSpPr>
        <p:spPr bwMode="auto">
          <a:xfrm>
            <a:off x="6315075" y="5734050"/>
            <a:ext cx="1009650" cy="422275"/>
          </a:xfrm>
          <a:prstGeom prst="rect">
            <a:avLst/>
          </a:prstGeom>
          <a:solidFill>
            <a:srgbClr val="FCB3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576" name="Text Box 1293"/>
          <p:cNvSpPr txBox="1">
            <a:spLocks noChangeArrowheads="1"/>
          </p:cNvSpPr>
          <p:nvPr/>
        </p:nvSpPr>
        <p:spPr bwMode="auto">
          <a:xfrm>
            <a:off x="6481763" y="5819775"/>
            <a:ext cx="654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NS5B</a:t>
            </a:r>
          </a:p>
        </p:txBody>
      </p:sp>
      <p:sp>
        <p:nvSpPr>
          <p:cNvPr id="62577" name="Text Box 1297"/>
          <p:cNvSpPr txBox="1">
            <a:spLocks noChangeArrowheads="1"/>
          </p:cNvSpPr>
          <p:nvPr/>
        </p:nvSpPr>
        <p:spPr bwMode="auto">
          <a:xfrm>
            <a:off x="592138" y="6197600"/>
            <a:ext cx="950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283" name="Rettangolo 282"/>
          <p:cNvSpPr>
            <a:spLocks noChangeArrowheads="1"/>
          </p:cNvSpPr>
          <p:nvPr/>
        </p:nvSpPr>
        <p:spPr bwMode="auto">
          <a:xfrm>
            <a:off x="103188" y="2760663"/>
            <a:ext cx="2751137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sp>
        <p:nvSpPr>
          <p:cNvPr id="62579" name="CasellaDiTesto 283"/>
          <p:cNvSpPr txBox="1">
            <a:spLocks noChangeArrowheads="1"/>
          </p:cNvSpPr>
          <p:nvPr/>
        </p:nvSpPr>
        <p:spPr bwMode="auto">
          <a:xfrm>
            <a:off x="180975" y="2895600"/>
            <a:ext cx="2595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/>
              <a:t>Inibitori delle Proteasi</a:t>
            </a:r>
          </a:p>
          <a:p>
            <a:pPr algn="ctr"/>
            <a:r>
              <a:rPr lang="it-IT" b="1"/>
              <a:t>“….</a:t>
            </a:r>
            <a:r>
              <a:rPr lang="it-IT" b="1">
                <a:solidFill>
                  <a:srgbClr val="FF0000"/>
                </a:solidFill>
              </a:rPr>
              <a:t>previr</a:t>
            </a:r>
            <a:r>
              <a:rPr lang="it-IT" b="1"/>
              <a:t>….”</a:t>
            </a:r>
          </a:p>
        </p:txBody>
      </p:sp>
      <p:sp>
        <p:nvSpPr>
          <p:cNvPr id="285" name="Rettangolo 284"/>
          <p:cNvSpPr>
            <a:spLocks noChangeArrowheads="1"/>
          </p:cNvSpPr>
          <p:nvPr/>
        </p:nvSpPr>
        <p:spPr bwMode="auto">
          <a:xfrm>
            <a:off x="6310313" y="5116513"/>
            <a:ext cx="2752725" cy="10572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sp>
        <p:nvSpPr>
          <p:cNvPr id="62581" name="CasellaDiTesto 285"/>
          <p:cNvSpPr txBox="1">
            <a:spLocks noChangeArrowheads="1"/>
          </p:cNvSpPr>
          <p:nvPr/>
        </p:nvSpPr>
        <p:spPr bwMode="auto">
          <a:xfrm>
            <a:off x="6226175" y="5249863"/>
            <a:ext cx="292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/>
              <a:t>Inibitori della Polimerasi</a:t>
            </a:r>
          </a:p>
          <a:p>
            <a:pPr algn="ctr"/>
            <a:r>
              <a:rPr lang="it-IT" b="1"/>
              <a:t>NI-NNI</a:t>
            </a:r>
          </a:p>
          <a:p>
            <a:pPr algn="ctr"/>
            <a:r>
              <a:rPr lang="it-IT" b="1"/>
              <a:t>“….</a:t>
            </a:r>
            <a:r>
              <a:rPr lang="it-IT" b="1">
                <a:solidFill>
                  <a:srgbClr val="FF0000"/>
                </a:solidFill>
              </a:rPr>
              <a:t>buvir</a:t>
            </a:r>
            <a:r>
              <a:rPr lang="it-IT" b="1"/>
              <a:t>….”</a:t>
            </a:r>
          </a:p>
        </p:txBody>
      </p:sp>
      <p:sp>
        <p:nvSpPr>
          <p:cNvPr id="287" name="Rettangolo 286"/>
          <p:cNvSpPr>
            <a:spLocks noChangeArrowheads="1"/>
          </p:cNvSpPr>
          <p:nvPr/>
        </p:nvSpPr>
        <p:spPr bwMode="auto">
          <a:xfrm>
            <a:off x="6303963" y="1989138"/>
            <a:ext cx="2751137" cy="9144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sp>
        <p:nvSpPr>
          <p:cNvPr id="62583" name="CasellaDiTesto 287"/>
          <p:cNvSpPr txBox="1">
            <a:spLocks noChangeArrowheads="1"/>
          </p:cNvSpPr>
          <p:nvPr/>
        </p:nvSpPr>
        <p:spPr bwMode="auto">
          <a:xfrm>
            <a:off x="6529388" y="2122488"/>
            <a:ext cx="2300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/>
              <a:t>Inibitori della NS5A</a:t>
            </a:r>
          </a:p>
          <a:p>
            <a:pPr algn="ctr"/>
            <a:r>
              <a:rPr lang="it-IT" b="1"/>
              <a:t>“….</a:t>
            </a:r>
            <a:r>
              <a:rPr lang="it-IT" b="1">
                <a:solidFill>
                  <a:srgbClr val="FF0000"/>
                </a:solidFill>
              </a:rPr>
              <a:t>asvir</a:t>
            </a:r>
            <a:r>
              <a:rPr lang="it-IT" b="1"/>
              <a:t>….”</a:t>
            </a:r>
          </a:p>
        </p:txBody>
      </p:sp>
      <p:sp>
        <p:nvSpPr>
          <p:cNvPr id="289" name="Rettangolo 288"/>
          <p:cNvSpPr>
            <a:spLocks noChangeArrowheads="1"/>
          </p:cNvSpPr>
          <p:nvPr/>
        </p:nvSpPr>
        <p:spPr bwMode="auto">
          <a:xfrm>
            <a:off x="35496" y="3594100"/>
            <a:ext cx="1539875" cy="15382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sp>
        <p:nvSpPr>
          <p:cNvPr id="62585" name="CasellaDiTesto 289"/>
          <p:cNvSpPr txBox="1">
            <a:spLocks noChangeArrowheads="1"/>
          </p:cNvSpPr>
          <p:nvPr/>
        </p:nvSpPr>
        <p:spPr bwMode="auto">
          <a:xfrm>
            <a:off x="35496" y="3762375"/>
            <a:ext cx="1535113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 err="1"/>
              <a:t>Boceprevir</a:t>
            </a:r>
            <a:endParaRPr lang="it-IT" dirty="0"/>
          </a:p>
          <a:p>
            <a:pPr algn="ctr"/>
            <a:r>
              <a:rPr lang="it-IT" dirty="0" err="1"/>
              <a:t>Telaprevir</a:t>
            </a:r>
            <a:endParaRPr lang="it-IT" dirty="0"/>
          </a:p>
          <a:p>
            <a:pPr algn="ctr"/>
            <a:r>
              <a:rPr lang="it-IT" b="1" dirty="0" err="1"/>
              <a:t>Simeprevir</a:t>
            </a:r>
            <a:endParaRPr lang="it-IT" b="1" dirty="0"/>
          </a:p>
          <a:p>
            <a:pPr algn="ctr"/>
            <a:r>
              <a:rPr lang="it-IT" b="1" dirty="0" err="1"/>
              <a:t>Paritaprevir</a:t>
            </a:r>
            <a:endParaRPr lang="it-IT" b="1" dirty="0"/>
          </a:p>
        </p:txBody>
      </p:sp>
      <p:sp>
        <p:nvSpPr>
          <p:cNvPr id="291" name="Rettangolo 290"/>
          <p:cNvSpPr>
            <a:spLocks noChangeArrowheads="1"/>
          </p:cNvSpPr>
          <p:nvPr/>
        </p:nvSpPr>
        <p:spPr bwMode="auto">
          <a:xfrm>
            <a:off x="4924400" y="5097487"/>
            <a:ext cx="1447800" cy="11398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sp>
        <p:nvSpPr>
          <p:cNvPr id="62587" name="CasellaDiTesto 291"/>
          <p:cNvSpPr txBox="1">
            <a:spLocks noChangeArrowheads="1"/>
          </p:cNvSpPr>
          <p:nvPr/>
        </p:nvSpPr>
        <p:spPr bwMode="auto">
          <a:xfrm>
            <a:off x="4738688" y="5303167"/>
            <a:ext cx="16713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/>
              <a:t>Sofosbuvir</a:t>
            </a:r>
            <a:r>
              <a:rPr lang="it-IT" b="1" dirty="0" smtClean="0"/>
              <a:t> NI</a:t>
            </a:r>
          </a:p>
          <a:p>
            <a:pPr algn="ctr"/>
            <a:r>
              <a:rPr lang="it-IT" b="1" dirty="0" err="1" smtClean="0"/>
              <a:t>Dasabuvir</a:t>
            </a:r>
            <a:r>
              <a:rPr lang="it-IT" b="1" dirty="0" smtClean="0"/>
              <a:t> NNI</a:t>
            </a:r>
            <a:endParaRPr lang="it-IT" b="1" dirty="0"/>
          </a:p>
        </p:txBody>
      </p:sp>
      <p:sp>
        <p:nvSpPr>
          <p:cNvPr id="293" name="Rettangolo 292"/>
          <p:cNvSpPr>
            <a:spLocks noChangeArrowheads="1"/>
          </p:cNvSpPr>
          <p:nvPr/>
        </p:nvSpPr>
        <p:spPr bwMode="auto">
          <a:xfrm>
            <a:off x="7588250" y="2746375"/>
            <a:ext cx="1463675" cy="11017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b="1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sp>
        <p:nvSpPr>
          <p:cNvPr id="62589" name="CasellaDiTesto 293"/>
          <p:cNvSpPr txBox="1">
            <a:spLocks noChangeArrowheads="1"/>
          </p:cNvSpPr>
          <p:nvPr/>
        </p:nvSpPr>
        <p:spPr bwMode="auto">
          <a:xfrm>
            <a:off x="7581900" y="2835275"/>
            <a:ext cx="1476375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 err="1"/>
              <a:t>Daclatasvir</a:t>
            </a:r>
            <a:endParaRPr lang="it-IT" b="1" dirty="0"/>
          </a:p>
          <a:p>
            <a:pPr algn="ctr"/>
            <a:r>
              <a:rPr lang="it-IT" b="1" dirty="0" err="1"/>
              <a:t>Ledipasvir</a:t>
            </a:r>
            <a:endParaRPr lang="it-IT" b="1" dirty="0"/>
          </a:p>
          <a:p>
            <a:pPr algn="ctr"/>
            <a:r>
              <a:rPr lang="it-IT" b="1" dirty="0" err="1"/>
              <a:t>Ombitasvir</a:t>
            </a:r>
            <a:endParaRPr lang="it-IT" b="1" dirty="0"/>
          </a:p>
        </p:txBody>
      </p:sp>
      <p:sp>
        <p:nvSpPr>
          <p:cNvPr id="62590" name="CasellaDiTesto 8"/>
          <p:cNvSpPr txBox="1">
            <a:spLocks noChangeArrowheads="1"/>
          </p:cNvSpPr>
          <p:nvPr/>
        </p:nvSpPr>
        <p:spPr bwMode="auto">
          <a:xfrm>
            <a:off x="5624513" y="6307138"/>
            <a:ext cx="3355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i="1"/>
              <a:t>Manns, Von Hahn, Nat Rev Drug Discov 2013</a:t>
            </a:r>
          </a:p>
        </p:txBody>
      </p:sp>
      <p:sp>
        <p:nvSpPr>
          <p:cNvPr id="62591" name="Text Box 1026"/>
          <p:cNvSpPr txBox="1">
            <a:spLocks noChangeArrowheads="1"/>
          </p:cNvSpPr>
          <p:nvPr/>
        </p:nvSpPr>
        <p:spPr bwMode="auto">
          <a:xfrm>
            <a:off x="5621338" y="6553200"/>
            <a:ext cx="2627312" cy="27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i="1"/>
              <a:t>Lindenbach BD et al, . Nature 2005</a:t>
            </a:r>
          </a:p>
        </p:txBody>
      </p:sp>
      <p:sp>
        <p:nvSpPr>
          <p:cNvPr id="266" name="CasellaDiTesto 265"/>
          <p:cNvSpPr txBox="1"/>
          <p:nvPr/>
        </p:nvSpPr>
        <p:spPr>
          <a:xfrm>
            <a:off x="35496" y="188640"/>
            <a:ext cx="49890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SOVALDI;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SOFOSBUVIR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OLYSIO</a:t>
            </a:r>
            <a:r>
              <a:rPr lang="it-IT" dirty="0" smtClean="0"/>
              <a:t>;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SIMEPREVIR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HARVONI</a:t>
            </a:r>
            <a:r>
              <a:rPr lang="it-IT" dirty="0" smtClean="0"/>
              <a:t>;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SOFOSBUVIR+LEDIPASVIR</a:t>
            </a:r>
            <a:endParaRPr lang="it-IT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b="1" dirty="0" smtClean="0">
                <a:solidFill>
                  <a:srgbClr val="002060"/>
                </a:solidFill>
              </a:rPr>
              <a:t>DAKLINZA</a:t>
            </a:r>
            <a:r>
              <a:rPr lang="it-IT" dirty="0" smtClean="0"/>
              <a:t>;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DACLATASVIR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VIEKIRAX/EXVIERA</a:t>
            </a:r>
            <a:r>
              <a:rPr lang="it-IT" dirty="0" smtClean="0"/>
              <a:t>;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PARITAPREVIR/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r+OMBITASVIR</a:t>
            </a:r>
            <a:endParaRPr lang="it-IT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+/- DASABUVIR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680520"/>
          </a:xfrm>
        </p:spPr>
        <p:txBody>
          <a:bodyPr>
            <a:normAutofit fontScale="85000" lnSpcReduction="20000"/>
          </a:bodyPr>
          <a:lstStyle/>
          <a:p>
            <a:r>
              <a:rPr lang="it-IT" b="1" i="1" dirty="0" smtClean="0"/>
              <a:t>Nessun </a:t>
            </a:r>
            <a:r>
              <a:rPr lang="it-IT" b="1" i="1" dirty="0" err="1" smtClean="0"/>
              <a:t>DAAs</a:t>
            </a:r>
            <a:r>
              <a:rPr lang="it-IT" b="1" i="1" dirty="0" smtClean="0"/>
              <a:t> funziona </a:t>
            </a:r>
            <a:r>
              <a:rPr lang="it-IT" b="1" i="1" dirty="0"/>
              <a:t>se somministrato </a:t>
            </a:r>
            <a:r>
              <a:rPr lang="it-IT" b="1" i="1" dirty="0" smtClean="0"/>
              <a:t> </a:t>
            </a:r>
            <a:r>
              <a:rPr lang="it-IT" b="1" i="1" dirty="0"/>
              <a:t>in </a:t>
            </a:r>
            <a:r>
              <a:rPr lang="it-IT" b="1" i="1" dirty="0" err="1" smtClean="0"/>
              <a:t>monoterapia</a:t>
            </a:r>
            <a:r>
              <a:rPr lang="it-IT" b="1" i="1" dirty="0" smtClean="0"/>
              <a:t>.</a:t>
            </a:r>
            <a:endParaRPr lang="it-IT" i="1" dirty="0" smtClean="0"/>
          </a:p>
          <a:p>
            <a:endParaRPr lang="it-IT" b="1" i="1" dirty="0"/>
          </a:p>
          <a:p>
            <a:r>
              <a:rPr lang="it-IT" b="1" i="1" dirty="0" smtClean="0"/>
              <a:t>Associare </a:t>
            </a:r>
            <a:r>
              <a:rPr lang="it-IT" b="1" i="1" dirty="0" err="1" smtClean="0"/>
              <a:t>PegIFN</a:t>
            </a:r>
            <a:r>
              <a:rPr lang="it-IT" b="1" i="1" dirty="0" smtClean="0"/>
              <a:t> </a:t>
            </a:r>
            <a:r>
              <a:rPr lang="it-IT" b="1" i="1" dirty="0"/>
              <a:t>e </a:t>
            </a:r>
            <a:r>
              <a:rPr lang="it-IT" b="1" i="1" dirty="0" err="1" smtClean="0"/>
              <a:t>Ribavirina</a:t>
            </a:r>
            <a:r>
              <a:rPr lang="it-IT" b="1" i="1" dirty="0" smtClean="0"/>
              <a:t> </a:t>
            </a:r>
            <a:r>
              <a:rPr lang="it-IT" i="1" dirty="0"/>
              <a:t>o, </a:t>
            </a:r>
            <a:r>
              <a:rPr lang="it-IT" i="1" dirty="0" smtClean="0"/>
              <a:t>per il genotipo 2 ,  </a:t>
            </a:r>
            <a:r>
              <a:rPr lang="it-IT" b="1" i="1" dirty="0" smtClean="0"/>
              <a:t>la </a:t>
            </a:r>
            <a:r>
              <a:rPr lang="it-IT" b="1" i="1" dirty="0"/>
              <a:t>sola </a:t>
            </a:r>
            <a:r>
              <a:rPr lang="it-IT" b="1" i="1" dirty="0" err="1"/>
              <a:t>Ribavirina</a:t>
            </a:r>
            <a:r>
              <a:rPr lang="it-IT" b="1" i="1" dirty="0"/>
              <a:t>. </a:t>
            </a:r>
            <a:endParaRPr lang="it-IT" b="1" i="1" dirty="0" smtClean="0"/>
          </a:p>
          <a:p>
            <a:endParaRPr lang="it-IT" b="1" i="1" dirty="0" smtClean="0"/>
          </a:p>
          <a:p>
            <a:r>
              <a:rPr lang="it-IT" b="1" i="1" dirty="0" smtClean="0"/>
              <a:t>Associare </a:t>
            </a:r>
            <a:r>
              <a:rPr lang="it-IT" b="1" i="1" dirty="0"/>
              <a:t>due o più antivirali che agiscono sul virus con meccanismi differenti</a:t>
            </a:r>
            <a:r>
              <a:rPr lang="it-IT" i="1" dirty="0"/>
              <a:t>; I</a:t>
            </a:r>
            <a:r>
              <a:rPr lang="it-IT" i="1" dirty="0" smtClean="0"/>
              <a:t>nibitore </a:t>
            </a:r>
            <a:r>
              <a:rPr lang="it-IT" i="1" dirty="0"/>
              <a:t>della polimerasi + Inibitore della </a:t>
            </a:r>
            <a:r>
              <a:rPr lang="it-IT" i="1" dirty="0" err="1"/>
              <a:t>proteasi</a:t>
            </a:r>
            <a:r>
              <a:rPr lang="it-IT" i="1" dirty="0"/>
              <a:t>; Inibitore della proteina NS5A + Inibitore della </a:t>
            </a:r>
            <a:r>
              <a:rPr lang="it-IT" i="1" dirty="0" err="1"/>
              <a:t>proteasi</a:t>
            </a:r>
            <a:r>
              <a:rPr lang="it-IT" i="1" dirty="0"/>
              <a:t>; Inibitore della polimerasi + Inibitore di NS5A + Inibitore della </a:t>
            </a:r>
            <a:r>
              <a:rPr lang="it-IT" i="1" dirty="0" err="1"/>
              <a:t>proteasi</a:t>
            </a:r>
            <a:r>
              <a:rPr lang="it-IT" i="1" dirty="0"/>
              <a:t>, ecc. </a:t>
            </a:r>
            <a:r>
              <a:rPr lang="it-IT" i="1" dirty="0" smtClean="0"/>
              <a:t>+/- la </a:t>
            </a:r>
            <a:r>
              <a:rPr lang="it-IT" i="1" dirty="0" err="1" smtClean="0"/>
              <a:t>Ribavirina</a:t>
            </a:r>
            <a:r>
              <a:rPr lang="it-IT" i="1" dirty="0" smtClean="0"/>
              <a:t> (</a:t>
            </a:r>
            <a:r>
              <a:rPr lang="it-IT" b="1" i="1" dirty="0" smtClean="0"/>
              <a:t>regimi </a:t>
            </a:r>
            <a:r>
              <a:rPr lang="it-IT" b="1" i="1" dirty="0" err="1" smtClean="0"/>
              <a:t>Interferon-free</a:t>
            </a:r>
            <a:r>
              <a:rPr lang="it-IT" i="1" dirty="0" smtClean="0"/>
              <a:t>).</a:t>
            </a:r>
            <a:endParaRPr lang="it-IT" i="1" dirty="0"/>
          </a:p>
        </p:txBody>
      </p:sp>
      <p:sp>
        <p:nvSpPr>
          <p:cNvPr id="4" name="Rettangolo 3"/>
          <p:cNvSpPr/>
          <p:nvPr/>
        </p:nvSpPr>
        <p:spPr>
          <a:xfrm>
            <a:off x="1298285" y="188640"/>
            <a:ext cx="6547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Take home </a:t>
            </a:r>
            <a:r>
              <a:rPr lang="it-IT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message</a:t>
            </a:r>
            <a:endParaRPr lang="it-IT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7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b="1" dirty="0" smtClean="0"/>
              <a:t>				</a:t>
            </a:r>
            <a:endParaRPr lang="it-IT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endParaRPr lang="it-IT" dirty="0"/>
          </a:p>
          <a:p>
            <a:r>
              <a:rPr lang="it-IT" b="1" i="1" dirty="0" smtClean="0"/>
              <a:t>Tutti </a:t>
            </a:r>
            <a:r>
              <a:rPr lang="it-IT" b="1" i="1" dirty="0"/>
              <a:t>i genotipi (1,2,3 e 4) sono trattabili </a:t>
            </a:r>
          </a:p>
          <a:p>
            <a:endParaRPr lang="it-IT" b="1" i="1" dirty="0"/>
          </a:p>
          <a:p>
            <a:r>
              <a:rPr lang="it-IT" b="1" i="1" dirty="0" smtClean="0"/>
              <a:t> Maggior potenza e barriera genetica</a:t>
            </a:r>
            <a:endParaRPr lang="it-IT" b="1" i="1" dirty="0"/>
          </a:p>
          <a:p>
            <a:endParaRPr lang="it-IT" b="1" i="1" dirty="0"/>
          </a:p>
          <a:p>
            <a:r>
              <a:rPr lang="it-IT" b="1" i="1" dirty="0" smtClean="0"/>
              <a:t>Minori effetti </a:t>
            </a:r>
            <a:r>
              <a:rPr lang="it-IT" b="1" i="1" dirty="0"/>
              <a:t>collaterali </a:t>
            </a:r>
          </a:p>
          <a:p>
            <a:endParaRPr lang="it-IT" b="1" i="1" dirty="0"/>
          </a:p>
          <a:p>
            <a:r>
              <a:rPr lang="it-IT" b="1" i="1" dirty="0" smtClean="0"/>
              <a:t>Si </a:t>
            </a:r>
            <a:r>
              <a:rPr lang="it-IT" b="1" i="1" dirty="0"/>
              <a:t>assumono per bocca </a:t>
            </a:r>
          </a:p>
          <a:p>
            <a:endParaRPr lang="it-IT" b="1" i="1" dirty="0"/>
          </a:p>
          <a:p>
            <a:r>
              <a:rPr lang="it-IT" b="1" i="1" dirty="0" smtClean="0"/>
              <a:t> </a:t>
            </a:r>
            <a:r>
              <a:rPr lang="it-IT" b="1" i="1" dirty="0"/>
              <a:t>I periodi di trattamento sono più brevi </a:t>
            </a:r>
            <a:r>
              <a:rPr lang="it-IT" b="1" i="1" dirty="0" smtClean="0"/>
              <a:t> anche nel caso si prevede l’aggiunta del PEGIFN</a:t>
            </a:r>
            <a:endParaRPr lang="it-IT" b="1" i="1" dirty="0"/>
          </a:p>
          <a:p>
            <a:endParaRPr lang="it-IT" b="1" i="1" dirty="0"/>
          </a:p>
          <a:p>
            <a:r>
              <a:rPr lang="it-IT" b="1" i="1" dirty="0" smtClean="0"/>
              <a:t>Si </a:t>
            </a:r>
            <a:r>
              <a:rPr lang="it-IT" b="1" i="1" dirty="0"/>
              <a:t>ottengono ottime risposte anche senza l'uso dell'Interferone </a:t>
            </a:r>
          </a:p>
          <a:p>
            <a:endParaRPr lang="it-IT" b="1" i="1" dirty="0"/>
          </a:p>
          <a:p>
            <a:r>
              <a:rPr lang="it-IT" b="1" i="1" dirty="0" smtClean="0"/>
              <a:t>Rispondono </a:t>
            </a:r>
            <a:r>
              <a:rPr lang="it-IT" b="1" i="1" dirty="0"/>
              <a:t>bene anche le cirrosi epatiche compensate </a:t>
            </a:r>
            <a:r>
              <a:rPr lang="it-IT" b="1" i="1" dirty="0" smtClean="0"/>
              <a:t>E SCOMPENSATE</a:t>
            </a:r>
            <a:endParaRPr lang="it-IT" b="1" i="1" dirty="0"/>
          </a:p>
          <a:p>
            <a:endParaRPr lang="it-IT" b="1" i="1" dirty="0"/>
          </a:p>
          <a:p>
            <a:r>
              <a:rPr lang="it-IT" b="1" i="1" dirty="0" smtClean="0"/>
              <a:t>Rispondono </a:t>
            </a:r>
            <a:r>
              <a:rPr lang="it-IT" b="1" i="1" dirty="0"/>
              <a:t>bene anche i pazienti già trattati e non </a:t>
            </a:r>
            <a:r>
              <a:rPr lang="it-IT" b="1" i="1" dirty="0" err="1"/>
              <a:t>responsivi</a:t>
            </a:r>
            <a:r>
              <a:rPr lang="it-IT" b="1" i="1" dirty="0"/>
              <a:t> </a:t>
            </a:r>
          </a:p>
          <a:p>
            <a:endParaRPr lang="it-IT" b="1" i="1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55223" y="116632"/>
            <a:ext cx="50335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Take HOME </a:t>
            </a:r>
            <a:r>
              <a:rPr lang="it-IT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message</a:t>
            </a:r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it-IT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VANTAGGI</a:t>
            </a:r>
            <a:endParaRPr lang="it-IT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2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8827" r="22492" b="45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r 2"/>
          <p:cNvSpPr/>
          <p:nvPr/>
        </p:nvSpPr>
        <p:spPr>
          <a:xfrm>
            <a:off x="827584" y="1124744"/>
            <a:ext cx="1368152" cy="26642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7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34992" y="2649686"/>
            <a:ext cx="767402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GRAZIE PER L’ATTENZIONE</a:t>
            </a:r>
            <a:endParaRPr lang="it-IT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11438" r="6250" b="6250"/>
          <a:stretch>
            <a:fillRect/>
          </a:stretch>
        </p:blipFill>
        <p:spPr bwMode="auto">
          <a:xfrm>
            <a:off x="395536" y="432048"/>
            <a:ext cx="846043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e 1"/>
          <p:cNvSpPr/>
          <p:nvPr/>
        </p:nvSpPr>
        <p:spPr>
          <a:xfrm>
            <a:off x="7164288" y="5661248"/>
            <a:ext cx="144016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3068960"/>
            <a:ext cx="841236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Agenti che interferiscono con meccanismi specifici </a:t>
            </a:r>
          </a:p>
          <a:p>
            <a:r>
              <a:rPr lang="it-IT" sz="2400" b="1" i="1" dirty="0" smtClean="0"/>
              <a:t>nel ciclo replicativo del virus attraverso un interazione diretta </a:t>
            </a:r>
          </a:p>
          <a:p>
            <a:r>
              <a:rPr lang="it-IT" sz="2400" b="1" i="1" dirty="0" smtClean="0"/>
              <a:t>con una proteina del genoma virale; in particolare inattivandola </a:t>
            </a:r>
          </a:p>
          <a:p>
            <a:r>
              <a:rPr lang="it-IT" sz="2400" b="1" i="1" dirty="0" smtClean="0"/>
              <a:t>e quindi bloccando la produzione di nuovi virus</a:t>
            </a:r>
            <a:endParaRPr lang="it-IT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11438" r="6250" b="6250"/>
          <a:stretch>
            <a:fillRect/>
          </a:stretch>
        </p:blipFill>
        <p:spPr bwMode="auto">
          <a:xfrm>
            <a:off x="395536" y="332656"/>
            <a:ext cx="853244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7236296" y="5733256"/>
            <a:ext cx="144016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692696"/>
            <a:ext cx="701910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Il traguardo della terapia antivirale:</a:t>
            </a:r>
          </a:p>
          <a:p>
            <a:endParaRPr lang="it-IT" sz="2400" b="1" i="1" dirty="0" smtClean="0"/>
          </a:p>
          <a:p>
            <a:r>
              <a:rPr lang="it-IT" sz="2400" b="1" i="1" dirty="0" smtClean="0"/>
              <a:t>Rapida e completa clearance del virus dall’organismo </a:t>
            </a:r>
          </a:p>
        </p:txBody>
      </p:sp>
      <p:sp>
        <p:nvSpPr>
          <p:cNvPr id="2" name="CasellaDiTesto 1"/>
          <p:cNvSpPr txBox="1"/>
          <p:nvPr/>
        </p:nvSpPr>
        <p:spPr>
          <a:xfrm rot="16200000" flipV="1">
            <a:off x="6839210" y="4132359"/>
            <a:ext cx="313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ATTRAVERSO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arentesi graffa chiusa 4"/>
          <p:cNvSpPr/>
          <p:nvPr/>
        </p:nvSpPr>
        <p:spPr>
          <a:xfrm>
            <a:off x="7452320" y="2780928"/>
            <a:ext cx="504056" cy="295232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3895725"/>
            <a:ext cx="399732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magin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1042988"/>
            <a:ext cx="38766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magin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1450" y="1042988"/>
            <a:ext cx="3457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CasellaDiTesto 9"/>
          <p:cNvSpPr txBox="1">
            <a:spLocks noChangeArrowheads="1"/>
          </p:cNvSpPr>
          <p:nvPr/>
        </p:nvSpPr>
        <p:spPr bwMode="auto">
          <a:xfrm>
            <a:off x="158750" y="674688"/>
            <a:ext cx="59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HBV</a:t>
            </a:r>
          </a:p>
        </p:txBody>
      </p:sp>
      <p:sp>
        <p:nvSpPr>
          <p:cNvPr id="43014" name="CasellaDiTesto 10"/>
          <p:cNvSpPr txBox="1">
            <a:spLocks noChangeArrowheads="1"/>
          </p:cNvSpPr>
          <p:nvPr/>
        </p:nvSpPr>
        <p:spPr bwMode="auto">
          <a:xfrm>
            <a:off x="8313738" y="674688"/>
            <a:ext cx="52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HIV</a:t>
            </a:r>
          </a:p>
        </p:txBody>
      </p:sp>
      <p:sp>
        <p:nvSpPr>
          <p:cNvPr id="43015" name="CasellaDiTesto 11"/>
          <p:cNvSpPr txBox="1">
            <a:spLocks noChangeArrowheads="1"/>
          </p:cNvSpPr>
          <p:nvPr/>
        </p:nvSpPr>
        <p:spPr bwMode="auto">
          <a:xfrm>
            <a:off x="158750" y="3444875"/>
            <a:ext cx="588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HCV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158750" y="5048250"/>
            <a:ext cx="12842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755650" y="2205038"/>
            <a:ext cx="16033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708525" y="1979613"/>
            <a:ext cx="16033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9" name="CasellaDiTesto 19"/>
          <p:cNvSpPr txBox="1">
            <a:spLocks noChangeArrowheads="1"/>
          </p:cNvSpPr>
          <p:nvPr/>
        </p:nvSpPr>
        <p:spPr bwMode="auto">
          <a:xfrm>
            <a:off x="4167188" y="3500438"/>
            <a:ext cx="484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Il ciclo replicativo di HCV avviene solo nel citoplasma ed il genoma virale non viene archiviato nel nucleo delle cellule infettate.</a:t>
            </a:r>
          </a:p>
        </p:txBody>
      </p:sp>
      <p:sp>
        <p:nvSpPr>
          <p:cNvPr id="43020" name="CasellaDiTesto 20"/>
          <p:cNvSpPr txBox="1">
            <a:spLocks noChangeArrowheads="1"/>
          </p:cNvSpPr>
          <p:nvPr/>
        </p:nvSpPr>
        <p:spPr bwMode="auto">
          <a:xfrm>
            <a:off x="4167188" y="4464050"/>
            <a:ext cx="484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Non esistono reservoirs latenti di HCV nelle cellule, come invece per HBV o HIV.</a:t>
            </a:r>
          </a:p>
        </p:txBody>
      </p:sp>
      <p:sp>
        <p:nvSpPr>
          <p:cNvPr id="22" name="Freccia giù 21"/>
          <p:cNvSpPr>
            <a:spLocks noChangeArrowheads="1"/>
          </p:cNvSpPr>
          <p:nvPr/>
        </p:nvSpPr>
        <p:spPr bwMode="auto">
          <a:xfrm>
            <a:off x="6253163" y="5097463"/>
            <a:ext cx="335061" cy="46037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22" name="CasellaDiTesto 23"/>
          <p:cNvSpPr txBox="1">
            <a:spLocks noChangeArrowheads="1"/>
          </p:cNvSpPr>
          <p:nvPr/>
        </p:nvSpPr>
        <p:spPr bwMode="auto">
          <a:xfrm>
            <a:off x="2762563" y="7938"/>
            <a:ext cx="36188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HCV E’ “CURABILE”</a:t>
            </a:r>
          </a:p>
          <a:p>
            <a:pPr algn="ctr"/>
            <a:r>
              <a:rPr lang="it-IT" sz="3200" b="1" dirty="0" err="1">
                <a:solidFill>
                  <a:srgbClr val="002060"/>
                </a:solidFill>
              </a:rPr>
              <a:t>SVR=ERADICAZIONE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43023" name="CasellaDiTesto 24"/>
          <p:cNvSpPr txBox="1">
            <a:spLocks noChangeArrowheads="1"/>
          </p:cNvSpPr>
          <p:nvPr/>
        </p:nvSpPr>
        <p:spPr bwMode="auto">
          <a:xfrm>
            <a:off x="3940249" y="5502275"/>
            <a:ext cx="516825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/>
              <a:t>Non è necessaria la morte delle cellule infette per ottenere la </a:t>
            </a:r>
            <a:r>
              <a:rPr lang="it-IT" dirty="0" err="1"/>
              <a:t>clearance</a:t>
            </a:r>
            <a:r>
              <a:rPr lang="it-IT" dirty="0"/>
              <a:t> dell’infezione.</a:t>
            </a:r>
          </a:p>
          <a:p>
            <a:r>
              <a:rPr lang="it-IT" b="1" dirty="0">
                <a:solidFill>
                  <a:srgbClr val="002060"/>
                </a:solidFill>
              </a:rPr>
              <a:t>HCV </a:t>
            </a:r>
            <a:r>
              <a:rPr lang="it-IT" b="1" dirty="0" err="1">
                <a:solidFill>
                  <a:srgbClr val="002060"/>
                </a:solidFill>
              </a:rPr>
              <a:t>puo’</a:t>
            </a:r>
            <a:r>
              <a:rPr lang="it-IT" b="1" dirty="0">
                <a:solidFill>
                  <a:srgbClr val="002060"/>
                </a:solidFill>
              </a:rPr>
              <a:t> essere eliminato definitivamente dalle cellule.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8260" r="22704" b="5640"/>
          <a:stretch/>
        </p:blipFill>
        <p:spPr bwMode="auto">
          <a:xfrm>
            <a:off x="1043608" y="188640"/>
            <a:ext cx="734481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112" t="69045" r="10083" b="7090"/>
          <a:stretch>
            <a:fillRect/>
          </a:stretch>
        </p:blipFill>
        <p:spPr bwMode="auto">
          <a:xfrm>
            <a:off x="323528" y="4725144"/>
            <a:ext cx="8280920" cy="18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67544" y="479715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87824" y="6165304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8260" r="22385" b="5261"/>
          <a:stretch/>
        </p:blipFill>
        <p:spPr bwMode="auto">
          <a:xfrm>
            <a:off x="2555776" y="2924944"/>
            <a:ext cx="684076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096344"/>
          </a:xfrm>
        </p:spPr>
        <p:txBody>
          <a:bodyPr>
            <a:normAutofit/>
          </a:bodyPr>
          <a:lstStyle/>
          <a:p>
            <a:r>
              <a:rPr lang="it-IT" sz="1800" b="1" i="1" dirty="0" smtClean="0"/>
              <a:t>Il </a:t>
            </a:r>
            <a:r>
              <a:rPr lang="it-IT" sz="1800" b="1" i="1" dirty="0"/>
              <a:t>primo atto dell’HCVRNA è quello di codificare </a:t>
            </a:r>
            <a:r>
              <a:rPr lang="it-IT" sz="1800" b="1" i="1" dirty="0" smtClean="0"/>
              <a:t>una </a:t>
            </a:r>
            <a:r>
              <a:rPr lang="it-IT" sz="2000" b="1" i="1" dirty="0" err="1">
                <a:solidFill>
                  <a:srgbClr val="C00000"/>
                </a:solidFill>
              </a:rPr>
              <a:t>poliproteina</a:t>
            </a:r>
            <a:r>
              <a:rPr lang="it-IT" sz="1800" b="1" i="1" dirty="0"/>
              <a:t>, composta da oltre 3000 aminoacidi, del tutto non funzionante. Ad opera di enzimi </a:t>
            </a:r>
            <a:r>
              <a:rPr lang="it-IT" sz="1800" b="1" i="1" dirty="0" smtClean="0"/>
              <a:t>(</a:t>
            </a:r>
            <a:r>
              <a:rPr lang="it-IT" sz="1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peptidasi</a:t>
            </a:r>
            <a:r>
              <a:rPr lang="it-IT" sz="1800" b="1" i="1" dirty="0" smtClean="0"/>
              <a:t>) </a:t>
            </a:r>
            <a:r>
              <a:rPr lang="it-IT" sz="1800" b="1" i="1" dirty="0"/>
              <a:t>presenti nella cellula epatica </a:t>
            </a:r>
            <a:r>
              <a:rPr lang="it-IT" sz="1800" b="1" i="1" dirty="0" smtClean="0"/>
              <a:t>o </a:t>
            </a:r>
            <a:r>
              <a:rPr lang="it-IT" sz="1800" b="1" i="1" dirty="0"/>
              <a:t>prodotti dallo stesso RNA virale </a:t>
            </a:r>
            <a:r>
              <a:rPr lang="it-IT" sz="1800" b="1" i="1" dirty="0" smtClean="0"/>
              <a:t>(tramite la </a:t>
            </a:r>
            <a:r>
              <a:rPr lang="it-IT" sz="1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proteasi</a:t>
            </a:r>
            <a:r>
              <a:rPr lang="it-IT" sz="1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NS3 </a:t>
            </a:r>
            <a:r>
              <a:rPr lang="it-IT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ed NS4A</a:t>
            </a:r>
            <a:r>
              <a:rPr lang="it-IT" sz="1800" b="1" i="1" dirty="0"/>
              <a:t>), questa </a:t>
            </a:r>
            <a:r>
              <a:rPr lang="it-IT" sz="1800" b="1" i="1" dirty="0" err="1"/>
              <a:t>poliproteina</a:t>
            </a:r>
            <a:r>
              <a:rPr lang="it-IT" sz="1800" b="1" i="1" dirty="0"/>
              <a:t> viene </a:t>
            </a:r>
            <a:r>
              <a:rPr lang="it-IT" sz="1800" b="1" i="1" dirty="0" smtClean="0"/>
              <a:t>scissa </a:t>
            </a:r>
            <a:r>
              <a:rPr lang="it-IT" sz="1800" b="1" i="1" dirty="0"/>
              <a:t>in 10 differenti proteine mature e funzionanti, costituendo sia le proteine strutturali </a:t>
            </a:r>
            <a:r>
              <a:rPr lang="it-IT" sz="1800" b="1" i="1" dirty="0" smtClean="0"/>
              <a:t>che </a:t>
            </a:r>
            <a:r>
              <a:rPr lang="it-IT" sz="1800" b="1" i="1" dirty="0"/>
              <a:t>non strutturali (NS) per i futuri nuovi Virus</a:t>
            </a:r>
            <a:r>
              <a:rPr lang="it-IT" sz="1800" b="1" i="1" dirty="0" smtClean="0"/>
              <a:t>.</a:t>
            </a:r>
          </a:p>
          <a:p>
            <a:r>
              <a:rPr lang="it-IT" sz="1800" b="1" i="1" dirty="0" smtClean="0"/>
              <a:t> </a:t>
            </a:r>
            <a:r>
              <a:rPr lang="it-IT" sz="1800" b="1" i="1" dirty="0"/>
              <a:t>Le </a:t>
            </a:r>
            <a:r>
              <a:rPr lang="it-IT" sz="1800" b="1" i="1" dirty="0" smtClean="0"/>
              <a:t>proteine </a:t>
            </a:r>
            <a:r>
              <a:rPr lang="it-IT" sz="1800" b="1" i="1" dirty="0" smtClean="0">
                <a:solidFill>
                  <a:srgbClr val="00B0F0"/>
                </a:solidFill>
              </a:rPr>
              <a:t>Strutturali </a:t>
            </a:r>
            <a:r>
              <a:rPr lang="it-IT" sz="1800" b="1" i="1" dirty="0"/>
              <a:t>formeranno i </a:t>
            </a:r>
            <a:r>
              <a:rPr lang="it-IT" sz="1800" b="1" i="1" dirty="0">
                <a:solidFill>
                  <a:srgbClr val="00B0F0"/>
                </a:solidFill>
              </a:rPr>
              <a:t>Capsidi</a:t>
            </a:r>
            <a:r>
              <a:rPr lang="it-IT" sz="1800" b="1" i="1" dirty="0">
                <a:solidFill>
                  <a:schemeClr val="accent6"/>
                </a:solidFill>
              </a:rPr>
              <a:t> </a:t>
            </a:r>
            <a:r>
              <a:rPr lang="it-IT" sz="1800" b="1" i="1" dirty="0"/>
              <a:t>e le </a:t>
            </a:r>
            <a:r>
              <a:rPr lang="it-IT" sz="1800" b="1" i="1" dirty="0">
                <a:solidFill>
                  <a:srgbClr val="00B0F0"/>
                </a:solidFill>
              </a:rPr>
              <a:t>Glicoproteine E1 ed E2 </a:t>
            </a:r>
            <a:r>
              <a:rPr lang="it-IT" sz="1800" b="1" i="1" dirty="0"/>
              <a:t>dove “alloggeranno” gli RNA dei nuovi virus. Le proteine</a:t>
            </a:r>
            <a:r>
              <a:rPr lang="it-IT" sz="1800" b="1" i="1" dirty="0">
                <a:solidFill>
                  <a:schemeClr val="accent1"/>
                </a:solidFill>
              </a:rPr>
              <a:t> </a:t>
            </a:r>
            <a:r>
              <a:rPr lang="it-IT" sz="1800" b="1" i="1" dirty="0">
                <a:solidFill>
                  <a:srgbClr val="92D050"/>
                </a:solidFill>
              </a:rPr>
              <a:t>Non Strutturali</a:t>
            </a:r>
            <a:r>
              <a:rPr lang="it-IT" sz="1800" b="1" i="1" dirty="0"/>
              <a:t>, sono nominate </a:t>
            </a:r>
            <a:r>
              <a:rPr lang="it-IT" sz="1800" b="1" i="1" dirty="0" smtClean="0">
                <a:solidFill>
                  <a:srgbClr val="92D050"/>
                </a:solidFill>
              </a:rPr>
              <a:t>NS1, NS2,NS3, NS4A e B, NS5 A e B </a:t>
            </a:r>
            <a:r>
              <a:rPr lang="it-IT" sz="1800" b="1" i="1" dirty="0" smtClean="0"/>
              <a:t>con la </a:t>
            </a:r>
            <a:r>
              <a:rPr lang="it-IT" sz="1800" b="1" i="1" dirty="0"/>
              <a:t>funzione di </a:t>
            </a:r>
            <a:r>
              <a:rPr lang="it-IT" sz="1800" b="1" i="1" dirty="0" smtClean="0"/>
              <a:t>permettere </a:t>
            </a:r>
            <a:r>
              <a:rPr lang="it-IT" sz="1800" b="1" i="1" dirty="0"/>
              <a:t>al virus di </a:t>
            </a:r>
            <a:r>
              <a:rPr lang="it-IT" sz="1800" b="1" i="1" dirty="0" smtClean="0"/>
              <a:t>riprodursi.</a:t>
            </a:r>
            <a:endParaRPr lang="it-IT" sz="1800" dirty="0"/>
          </a:p>
        </p:txBody>
      </p:sp>
      <p:sp>
        <p:nvSpPr>
          <p:cNvPr id="5" name="Ovale 4"/>
          <p:cNvSpPr/>
          <p:nvPr/>
        </p:nvSpPr>
        <p:spPr>
          <a:xfrm>
            <a:off x="4572000" y="5085184"/>
            <a:ext cx="1296144" cy="2880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660232" y="5085184"/>
            <a:ext cx="1656184" cy="2880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9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46" t="27047" r="5733" b="46405"/>
          <a:stretch>
            <a:fillRect/>
          </a:stretch>
        </p:blipFill>
        <p:spPr bwMode="auto">
          <a:xfrm>
            <a:off x="0" y="44624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0" y="2668265"/>
            <a:ext cx="9144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00B050"/>
                </a:solidFill>
              </a:rPr>
              <a:t>Proteina </a:t>
            </a:r>
            <a:r>
              <a:rPr lang="it-IT" sz="2200" b="1" dirty="0">
                <a:solidFill>
                  <a:srgbClr val="00B050"/>
                </a:solidFill>
              </a:rPr>
              <a:t>NS3 </a:t>
            </a:r>
            <a:r>
              <a:rPr lang="it-IT" sz="2200" b="1" dirty="0" smtClean="0"/>
              <a:t>e il suo </a:t>
            </a:r>
            <a:r>
              <a:rPr lang="it-IT" sz="2200" b="1" dirty="0"/>
              <a:t>cofattore </a:t>
            </a:r>
            <a:r>
              <a:rPr lang="it-IT" sz="2200" b="1" dirty="0">
                <a:solidFill>
                  <a:srgbClr val="00B050"/>
                </a:solidFill>
              </a:rPr>
              <a:t>NS4A </a:t>
            </a:r>
            <a:r>
              <a:rPr lang="it-IT" sz="2200" b="1" dirty="0"/>
              <a:t>è una </a:t>
            </a:r>
            <a:r>
              <a:rPr lang="it-IT" sz="2200" b="1" dirty="0" smtClean="0">
                <a:solidFill>
                  <a:srgbClr val="00B050"/>
                </a:solidFill>
              </a:rPr>
              <a:t>PROTEASI</a:t>
            </a:r>
            <a:r>
              <a:rPr lang="it-IT" sz="2200" b="1" dirty="0" smtClean="0"/>
              <a:t> responsabile</a:t>
            </a:r>
            <a:r>
              <a:rPr lang="it-IT" sz="20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dirty="0" smtClean="0"/>
              <a:t> </a:t>
            </a:r>
            <a:r>
              <a:rPr lang="it-IT" b="1" dirty="0"/>
              <a:t>del taglio della </a:t>
            </a:r>
            <a:r>
              <a:rPr lang="it-IT" b="1" dirty="0" err="1"/>
              <a:t>Poliproteina</a:t>
            </a:r>
            <a:r>
              <a:rPr lang="it-IT" b="1" dirty="0"/>
              <a:t> </a:t>
            </a:r>
            <a:r>
              <a:rPr lang="it-IT" b="1" dirty="0" smtClean="0"/>
              <a:t> e della produzione delle </a:t>
            </a:r>
            <a:r>
              <a:rPr lang="it-IT" b="1" i="1" dirty="0"/>
              <a:t>Proteine Non </a:t>
            </a:r>
            <a:r>
              <a:rPr lang="it-IT" b="1" i="1" dirty="0" smtClean="0"/>
              <a:t>Strutturali</a:t>
            </a:r>
          </a:p>
          <a:p>
            <a:pPr algn="just"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b="1" dirty="0"/>
              <a:t>inattiva alcune proteine </a:t>
            </a:r>
            <a:r>
              <a:rPr lang="it-IT" b="1" dirty="0" smtClean="0"/>
              <a:t>cellulari cruciali </a:t>
            </a:r>
            <a:r>
              <a:rPr lang="it-IT" b="1" dirty="0"/>
              <a:t>per l’immunità naturale, bloccando </a:t>
            </a:r>
            <a:r>
              <a:rPr lang="it-IT" b="1" dirty="0" smtClean="0"/>
              <a:t>la difesa immunitaria </a:t>
            </a:r>
            <a:r>
              <a:rPr lang="it-IT" b="1" dirty="0"/>
              <a:t>attivata dall’Interferone endogeno del soggetto infettato </a:t>
            </a: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r>
              <a:rPr lang="it-IT" sz="2200" b="1" dirty="0" smtClean="0">
                <a:solidFill>
                  <a:srgbClr val="0070C0"/>
                </a:solidFill>
              </a:rPr>
              <a:t>Proteina </a:t>
            </a:r>
            <a:r>
              <a:rPr lang="it-IT" sz="2200" b="1" dirty="0">
                <a:solidFill>
                  <a:srgbClr val="0070C0"/>
                </a:solidFill>
              </a:rPr>
              <a:t>NS5A </a:t>
            </a:r>
            <a:r>
              <a:rPr lang="it-IT" sz="2200" b="1" dirty="0" smtClean="0"/>
              <a:t>modula </a:t>
            </a:r>
            <a:r>
              <a:rPr lang="it-IT" sz="2200" b="1" dirty="0"/>
              <a:t>l’attività della Polimerasi </a:t>
            </a:r>
            <a:r>
              <a:rPr lang="it-IT" sz="20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dirty="0" smtClean="0"/>
              <a:t> </a:t>
            </a:r>
            <a:r>
              <a:rPr lang="it-IT" b="1" dirty="0" smtClean="0"/>
              <a:t>interviene  nella </a:t>
            </a:r>
            <a:r>
              <a:rPr lang="it-IT" b="1" dirty="0"/>
              <a:t>replica virale e </a:t>
            </a:r>
            <a:r>
              <a:rPr lang="it-IT" b="1" dirty="0" smtClean="0"/>
              <a:t>nella </a:t>
            </a:r>
            <a:r>
              <a:rPr lang="it-IT" b="1" dirty="0"/>
              <a:t>formazione finale dei nuovi virus</a:t>
            </a:r>
            <a:r>
              <a:rPr lang="it-IT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it-IT" b="1" dirty="0" smtClean="0"/>
              <a:t> contribuisce </a:t>
            </a:r>
            <a:r>
              <a:rPr lang="it-IT" b="1" dirty="0"/>
              <a:t>all’assemblaggio finale del virus e alla sua uscita dalla cellula </a:t>
            </a:r>
            <a:r>
              <a:rPr lang="it-IT" b="1" dirty="0" smtClean="0"/>
              <a:t>epatica</a:t>
            </a:r>
          </a:p>
          <a:p>
            <a:pPr algn="just">
              <a:buFont typeface="Arial" pitchFamily="34" charset="0"/>
              <a:buChar char="•"/>
            </a:pPr>
            <a:r>
              <a:rPr lang="it-IT" b="1" dirty="0" smtClean="0"/>
              <a:t> inibisce la produzione dell’Interferone gamma; può contrastare  risposta immunitaria epatica sia l’innata che acquisita</a:t>
            </a:r>
          </a:p>
          <a:p>
            <a:pPr algn="just"/>
            <a:endParaRPr lang="it-IT" b="1" dirty="0"/>
          </a:p>
          <a:p>
            <a:pPr algn="just"/>
            <a:r>
              <a:rPr lang="it-IT" sz="2200" b="1" dirty="0" smtClean="0">
                <a:solidFill>
                  <a:srgbClr val="FF0000"/>
                </a:solidFill>
              </a:rPr>
              <a:t>Proteina </a:t>
            </a:r>
            <a:r>
              <a:rPr lang="it-IT" sz="2200" b="1" dirty="0">
                <a:solidFill>
                  <a:srgbClr val="FF0000"/>
                </a:solidFill>
              </a:rPr>
              <a:t>NS5B </a:t>
            </a:r>
            <a:r>
              <a:rPr lang="it-IT" sz="2200" b="1" dirty="0"/>
              <a:t>è una </a:t>
            </a:r>
            <a:r>
              <a:rPr lang="it-IT" sz="2200" b="1" dirty="0">
                <a:solidFill>
                  <a:srgbClr val="FF0000"/>
                </a:solidFill>
              </a:rPr>
              <a:t>POLIMERASI</a:t>
            </a:r>
            <a:r>
              <a:rPr lang="it-IT" sz="2200" b="1" dirty="0"/>
              <a:t>, enzima indispensabile per </a:t>
            </a:r>
            <a:r>
              <a:rPr lang="it-IT" sz="20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dirty="0" smtClean="0"/>
              <a:t> la </a:t>
            </a:r>
            <a:r>
              <a:rPr lang="it-IT" sz="2000" b="1" dirty="0"/>
              <a:t>replicazione dell’RNA Virale e la creazione dei nuovi virus.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804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7884" r="22067" b="4505"/>
          <a:stretch/>
        </p:blipFill>
        <p:spPr bwMode="auto">
          <a:xfrm>
            <a:off x="251520" y="332656"/>
            <a:ext cx="856895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r 2"/>
          <p:cNvSpPr/>
          <p:nvPr/>
        </p:nvSpPr>
        <p:spPr>
          <a:xfrm>
            <a:off x="3419872" y="4365104"/>
            <a:ext cx="288032" cy="10081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er 4"/>
          <p:cNvSpPr/>
          <p:nvPr/>
        </p:nvSpPr>
        <p:spPr>
          <a:xfrm>
            <a:off x="5364088" y="4365104"/>
            <a:ext cx="288032" cy="8640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6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8072" r="22492" b="5072"/>
          <a:stretch/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51720" y="6290156"/>
            <a:ext cx="705577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Azione di blocco sulle  proteine non strutturali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4" name="Freccia bidirezionale verticale 3"/>
          <p:cNvSpPr/>
          <p:nvPr/>
        </p:nvSpPr>
        <p:spPr>
          <a:xfrm>
            <a:off x="5652120" y="5301208"/>
            <a:ext cx="360040" cy="864096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749</Words>
  <Application>Microsoft Office PowerPoint</Application>
  <PresentationFormat>Presentazione su schermo (4:3)</PresentationFormat>
  <Paragraphs>162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spinettia</dc:creator>
  <cp:lastModifiedBy>Gemelli</cp:lastModifiedBy>
  <cp:revision>91</cp:revision>
  <cp:lastPrinted>2015-11-20T20:26:22Z</cp:lastPrinted>
  <dcterms:created xsi:type="dcterms:W3CDTF">2015-04-02T19:30:41Z</dcterms:created>
  <dcterms:modified xsi:type="dcterms:W3CDTF">2015-11-20T20:50:16Z</dcterms:modified>
</cp:coreProperties>
</file>