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303" r:id="rId2"/>
    <p:sldId id="304" r:id="rId3"/>
    <p:sldId id="285" r:id="rId4"/>
    <p:sldId id="286" r:id="rId5"/>
    <p:sldId id="287" r:id="rId6"/>
    <p:sldId id="289" r:id="rId7"/>
    <p:sldId id="288" r:id="rId8"/>
    <p:sldId id="290" r:id="rId9"/>
    <p:sldId id="291" r:id="rId10"/>
    <p:sldId id="293" r:id="rId11"/>
    <p:sldId id="292" r:id="rId12"/>
    <p:sldId id="298" r:id="rId13"/>
    <p:sldId id="299" r:id="rId14"/>
    <p:sldId id="300" r:id="rId15"/>
    <p:sldId id="302" r:id="rId16"/>
    <p:sldId id="301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65" autoAdjust="0"/>
    <p:restoredTop sz="94660"/>
  </p:normalViewPr>
  <p:slideViewPr>
    <p:cSldViewPr>
      <p:cViewPr varScale="1">
        <p:scale>
          <a:sx n="64" d="100"/>
          <a:sy n="64" d="100"/>
        </p:scale>
        <p:origin x="-19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D4368-01DC-4AF5-85C7-920C4AFA3DE1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2B865-E1F3-465B-958E-5F961A6875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671283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26565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263579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83647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20901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630672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4277364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109513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45750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69413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90959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952118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790780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41619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086796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65716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171630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10/04/2015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17425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Brescia, la Medicina che cambia 10-11 Aprile 2015\medicina che cambia - brescia.jpg"/>
          <p:cNvPicPr>
            <a:picLocks noChangeAspect="1" noChangeArrowheads="1"/>
          </p:cNvPicPr>
          <p:nvPr/>
        </p:nvPicPr>
        <p:blipFill>
          <a:blip r:embed="rId2" cstate="print">
            <a:lum bright="2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80728"/>
            <a:ext cx="4992556" cy="3670176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3779912" y="4293096"/>
            <a:ext cx="4248472" cy="144655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7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28575"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it-IT" sz="2200" b="1" dirty="0" smtClean="0">
                <a:solidFill>
                  <a:schemeClr val="accent1">
                    <a:lumMod val="75000"/>
                  </a:schemeClr>
                </a:solidFill>
              </a:rPr>
              <a:t>TAVOLA ROTONDA </a:t>
            </a:r>
          </a:p>
          <a:p>
            <a:r>
              <a:rPr lang="it-IT" sz="2200" b="1" i="1" dirty="0" smtClean="0">
                <a:solidFill>
                  <a:schemeClr val="tx2">
                    <a:lumMod val="75000"/>
                  </a:schemeClr>
                </a:solidFill>
              </a:rPr>
              <a:t>L’integrazione dell’assistenza</a:t>
            </a:r>
          </a:p>
          <a:p>
            <a:r>
              <a:rPr lang="it-IT" sz="2200" b="1" i="1" dirty="0" smtClean="0">
                <a:solidFill>
                  <a:schemeClr val="tx2">
                    <a:lumMod val="75000"/>
                  </a:schemeClr>
                </a:solidFill>
              </a:rPr>
              <a:t>alla luce della riforma della sanità lombarda</a:t>
            </a:r>
            <a:endParaRPr lang="it-IT" sz="2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941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- servizi mirati all’aderenza terapeutica -</a:t>
            </a:r>
            <a:endParaRPr lang="it-IT" sz="4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9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357188" indent="-357188">
              <a:buFont typeface="Wingdings" pitchFamily="2" charset="2"/>
              <a:buChar char="Ø"/>
            </a:pPr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comunicazione con il paziente, anche telefonica, al fine di valutare la corretta terapia farmacologica</a:t>
            </a:r>
          </a:p>
          <a:p>
            <a:pPr marL="357188" indent="-357188">
              <a:buFont typeface="Wingdings" pitchFamily="2" charset="2"/>
              <a:buChar char="Ø"/>
            </a:pPr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consiglio e supporto a famigliari e/o assistenti alla cura</a:t>
            </a:r>
          </a:p>
          <a:p>
            <a:pPr marL="357188" indent="-357188">
              <a:buFont typeface="Wingdings" pitchFamily="2" charset="2"/>
              <a:buChar char="Ø"/>
            </a:pPr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consegna a domicilio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5085184"/>
            <a:ext cx="1039170" cy="1418034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791" y="2780928"/>
            <a:ext cx="1504956" cy="1001480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84139" y="404664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it-IT" sz="4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- criticità che impediscono l’aderenza terapeutica -</a:t>
            </a:r>
            <a:endParaRPr lang="it-IT" sz="4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060848"/>
            <a:ext cx="6347714" cy="421436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8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it-IT" sz="28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interazioni tra farmaci, prestando attenzione a prescrizioni non coordinate tra più specialisti, farmaci cardiotossici, terapie multiple;</a:t>
            </a:r>
          </a:p>
          <a:p>
            <a:pPr>
              <a:buFont typeface="Wingdings" pitchFamily="2" charset="2"/>
              <a:buChar char="Ø"/>
            </a:pPr>
            <a:r>
              <a:rPr lang="it-IT" sz="28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it-IT" sz="2800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sop</a:t>
            </a:r>
            <a:r>
              <a:rPr lang="it-IT" sz="28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/</a:t>
            </a:r>
            <a:r>
              <a:rPr lang="it-IT" sz="2800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otc</a:t>
            </a:r>
            <a:r>
              <a:rPr lang="it-IT" sz="28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, prodotti fitoterapici, omeopatici, integratori alimentari, possono essere acquistati anche in canali diversi dalla farmacia (</a:t>
            </a:r>
            <a:r>
              <a:rPr lang="it-IT" sz="2800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gdo</a:t>
            </a:r>
            <a:r>
              <a:rPr lang="it-IT" sz="28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, e-commerce): influenza sulla terapia.</a:t>
            </a:r>
            <a:endParaRPr lang="it-IT" sz="28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3933056"/>
            <a:ext cx="1538259" cy="704263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2315" y="4924007"/>
            <a:ext cx="1119859" cy="449209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1026" name="Picture 2" descr="http://www.poloinformativohiv.info/new/wp-content/uploads/2011/08/effetticoll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155" y="1642746"/>
            <a:ext cx="1009191" cy="1009192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11560" y="1412776"/>
            <a:ext cx="6696744" cy="374441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8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4000" dirty="0" smtClean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Tutto questo porta </a:t>
            </a:r>
          </a:p>
          <a:p>
            <a:pPr algn="ctr"/>
            <a:r>
              <a:rPr lang="it-IT" sz="4000" dirty="0" smtClean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all’educazione terapeutica del paziente, intesa come capacità di gestire in maniera ottimale la propria o le proprie patologie.</a:t>
            </a:r>
            <a:endParaRPr lang="it-IT" sz="40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0199" y="4581128"/>
            <a:ext cx="2656209" cy="1927750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3" name="Freccia a destra 2"/>
          <p:cNvSpPr/>
          <p:nvPr/>
        </p:nvSpPr>
        <p:spPr>
          <a:xfrm>
            <a:off x="6804248" y="5157192"/>
            <a:ext cx="720080" cy="432048"/>
          </a:xfrm>
          <a:prstGeom prst="rightArrow">
            <a:avLst>
              <a:gd name="adj1" fmla="val 50000"/>
              <a:gd name="adj2" fmla="val 7645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2 8"/>
          <p:cNvCxnSpPr/>
          <p:nvPr/>
        </p:nvCxnSpPr>
        <p:spPr>
          <a:xfrm flipH="1">
            <a:off x="6516216" y="3933056"/>
            <a:ext cx="1008112" cy="792088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 flipH="1">
            <a:off x="8240364" y="4006082"/>
            <a:ext cx="792088" cy="691726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55540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 txBox="1">
            <a:spLocks/>
          </p:cNvSpPr>
          <p:nvPr/>
        </p:nvSpPr>
        <p:spPr>
          <a:xfrm>
            <a:off x="683568" y="836712"/>
            <a:ext cx="6408712" cy="532859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9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3200" dirty="0" smtClean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In questo processo la comunicazione tra MMG, Farmacia e tutti gli altri soggetti è fondamentale.</a:t>
            </a:r>
          </a:p>
          <a:p>
            <a:pPr algn="ctr"/>
            <a:r>
              <a:rPr lang="it-IT" sz="3200" dirty="0" smtClean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Le moderne risorse informatiche devono essere previste per migliorare questo rapporto </a:t>
            </a:r>
          </a:p>
          <a:p>
            <a:pPr algn="ctr"/>
            <a:r>
              <a:rPr lang="it-IT" sz="3200" dirty="0" smtClean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(fascicolo sanitario integrato ed informatizzato?)</a:t>
            </a:r>
            <a:endParaRPr lang="it-IT" sz="32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5412809"/>
            <a:ext cx="2993901" cy="1256551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5157192"/>
            <a:ext cx="1924277" cy="648072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="" xmlns:p14="http://schemas.microsoft.com/office/powerpoint/2010/main" val="224552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 txBox="1">
            <a:spLocks/>
          </p:cNvSpPr>
          <p:nvPr/>
        </p:nvSpPr>
        <p:spPr>
          <a:xfrm>
            <a:off x="653274" y="1196752"/>
            <a:ext cx="6561843" cy="396044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8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3200" dirty="0" smtClean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Questa integrazione porterebbe ad un netto miglioramento dell’efficienza e della qualità delle cure, con un evidente benessere del paziente ed un importante risparmio di risorse economiche e professionali.</a:t>
            </a:r>
            <a:endParaRPr lang="it-IT" sz="3200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7945" y="2181302"/>
            <a:ext cx="1341897" cy="1341897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838655"/>
            <a:ext cx="2485588" cy="1657058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="" xmlns:p14="http://schemas.microsoft.com/office/powerpoint/2010/main" val="124087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 txBox="1">
            <a:spLocks/>
          </p:cNvSpPr>
          <p:nvPr/>
        </p:nvSpPr>
        <p:spPr>
          <a:xfrm>
            <a:off x="827584" y="1988840"/>
            <a:ext cx="6984776" cy="302433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8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3200" i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«Migliorare l’aderenza alla terapia è un impegno che deve coinvolgere tutti, dalle istituzioni ai medici, dai farmacisti, alle aziende farmaceutiche»</a:t>
            </a:r>
          </a:p>
          <a:p>
            <a:pPr algn="l"/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Prof. Sergio Pecorelli, Presidente </a:t>
            </a:r>
            <a:r>
              <a:rPr lang="it-IT" sz="3200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Aifa</a:t>
            </a:r>
            <a:endParaRPr lang="it-IT" sz="3200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endParaRPr lang="it-IT" sz="3200" i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itolo 3"/>
          <p:cNvSpPr txBox="1">
            <a:spLocks/>
          </p:cNvSpPr>
          <p:nvPr/>
        </p:nvSpPr>
        <p:spPr>
          <a:xfrm>
            <a:off x="683568" y="260648"/>
            <a:ext cx="6347713" cy="15094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3600" dirty="0" smtClean="0">
                <a:latin typeface="Cambria" panose="02040503050406030204" pitchFamily="18" charset="0"/>
              </a:rPr>
              <a:t>Convegno</a:t>
            </a:r>
          </a:p>
          <a:p>
            <a:pPr algn="ctr"/>
            <a:r>
              <a:rPr lang="it-IT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«Punto insieme sanità»</a:t>
            </a:r>
          </a:p>
          <a:p>
            <a:pPr algn="ctr"/>
            <a:r>
              <a:rPr lang="it-IT" sz="3600" dirty="0" smtClean="0">
                <a:latin typeface="Cambria" panose="02040503050406030204" pitchFamily="18" charset="0"/>
              </a:rPr>
              <a:t>Roma - 25 marzo 2015</a:t>
            </a:r>
            <a:endParaRPr lang="it-IT" sz="3600" dirty="0">
              <a:latin typeface="Cambria" panose="02040503050406030204" pitchFamily="18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827584" y="5157192"/>
            <a:ext cx="584365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Durante l’evento </a:t>
            </a:r>
            <a:r>
              <a:rPr lang="it-IT" sz="2000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Federanziani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, </a:t>
            </a:r>
            <a:r>
              <a:rPr lang="it-IT" sz="2000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Fimmg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e </a:t>
            </a:r>
            <a:r>
              <a:rPr lang="it-IT" sz="2000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Federfarma</a:t>
            </a:r>
            <a:r>
              <a:rPr lang="it-IT" sz="200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hanno 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presentato un elenco di interventi cruciali rispetto all’obbiettivo da raggiungere, frutto del lavoro condotto con le 53 società medico-scientifiche partner.</a:t>
            </a:r>
            <a:endParaRPr lang="it-IT" sz="20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387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3528" y="117798"/>
            <a:ext cx="7130753" cy="1320800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Il decalogo sull’Aderenza terapeutica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438598"/>
            <a:ext cx="6685229" cy="523076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48671">
                <a:srgbClr val="E1F0C4"/>
              </a:gs>
              <a:gs pos="65000">
                <a:srgbClr val="E1F0C4"/>
              </a:gs>
              <a:gs pos="8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r</a:t>
            </a: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iconoscimento di diritti e doveri del paziente cronico;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informazione e formazione del paziente sul programma di terapia;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i</a:t>
            </a: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mplementazione del monitoraggio dell’aderenza sul territorio;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semplificazione delle terapie (farmaco e </a:t>
            </a:r>
            <a:r>
              <a:rPr lang="it-IT" sz="1600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device</a:t>
            </a: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) e impatto sull’aderenza delle combinazioni farmacologiche fisse rispetto alle associazioni;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c</a:t>
            </a: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reazione dei </a:t>
            </a:r>
            <a:r>
              <a:rPr lang="it-IT" sz="1600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chronic</a:t>
            </a: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team tra MMG, specialisti e farmacisti per l’implementazione dell’aderenza;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g</a:t>
            </a: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estione proattiva dell’agenda del paziente da parte di MMG in funzione del piano terapeutico individuale;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f</a:t>
            </a: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orte integrazione tra paziente, MMG, specialista e farmacista per il </a:t>
            </a:r>
            <a:r>
              <a:rPr lang="it-IT" sz="1600" dirty="0" err="1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counselling</a:t>
            </a: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 del paziente e il monitoraggio dell’aderenza;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f</a:t>
            </a: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ormazione specifica del MMG per la presa incarico del paziente cronico;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16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n</a:t>
            </a: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orme dedicate alla continuità terapeutica del paziente cronico;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1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PDTA unico nazionale.</a:t>
            </a:r>
            <a:endParaRPr lang="it-IT" sz="16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6503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 txBox="1">
            <a:spLocks/>
          </p:cNvSpPr>
          <p:nvPr/>
        </p:nvSpPr>
        <p:spPr>
          <a:xfrm>
            <a:off x="539552" y="2564904"/>
            <a:ext cx="6696744" cy="316835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35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28575" cap="flat" cmpd="sng" algn="ctr">
            <a:solidFill>
              <a:schemeClr val="accent2"/>
            </a:solidFill>
            <a:prstDash val="solid"/>
            <a:miter lim="800000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5738" indent="-185738" algn="just"/>
            <a:r>
              <a:rPr lang="it-IT" sz="3200" dirty="0" smtClean="0">
                <a:latin typeface="Cambria" pitchFamily="18" charset="0"/>
              </a:rPr>
              <a:t>  </a:t>
            </a:r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In Italia lo scompenso cardiaco rappresenta, dopo il parto naturale, la causa più frequente di ricovero ospedaliero, nonché la patologia che assorbe la maggior quantità di risorse per l’assistenza ospedaliera.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1462304" y="188640"/>
            <a:ext cx="4851239" cy="1944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6000" b="1" i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ambria" pitchFamily="18" charset="0"/>
              </a:rPr>
              <a:t>SCOMPENSO </a:t>
            </a:r>
          </a:p>
          <a:p>
            <a:pPr algn="ctr"/>
            <a:r>
              <a:rPr lang="it-IT" sz="6000" b="1" i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Cambria" pitchFamily="18" charset="0"/>
              </a:rPr>
              <a:t>CARDIACO</a:t>
            </a:r>
            <a:endParaRPr lang="it-IT" sz="6000" b="1" i="1" u="sng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581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99592" y="980728"/>
            <a:ext cx="5832648" cy="388077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200" dirty="0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La centralità della nostra attività è nel paziente, la cui gestione è affidata al MMG a cui afferiscono lo specialista, il farmacista, l’infermiere, il nutrizionista, lo psicologo, il fisioterapista, etc.</a:t>
            </a:r>
            <a:endParaRPr lang="it-IT" sz="3200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509120"/>
            <a:ext cx="1971420" cy="201622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78488" y="692696"/>
            <a:ext cx="6901823" cy="460851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1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DIAGNOSI e TERAPIA </a:t>
            </a:r>
            <a:b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/>
            </a:r>
            <a:b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/>
            </a:r>
            <a:b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/>
            </a:r>
            <a:b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sono fondamentalmente affidate al </a:t>
            </a:r>
            <a:b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Medico di Medicina Generale (MMG)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782841"/>
            <a:ext cx="2505685" cy="1886519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037" y="1849834"/>
            <a:ext cx="1213230" cy="787078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475703"/>
            <a:ext cx="1317712" cy="801169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269035" cy="1299614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59632" y="1556793"/>
            <a:ext cx="5337641" cy="273630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49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La prevenzione viene promossa anche in farmacia mediante misurazioni della pressione arteriosa, holter pressorio, holter dinamico, elettrocardiogramma; controllo del peso, dei parametri indicanti il diabete, degli stili di vita, dell’abitudine al fumo.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301" y="4037765"/>
            <a:ext cx="1227029" cy="781630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092" y="3237774"/>
            <a:ext cx="1205880" cy="793871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564063"/>
            <a:ext cx="1008112" cy="1602785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413" y="4687794"/>
            <a:ext cx="778346" cy="778346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5030057"/>
            <a:ext cx="2038831" cy="872166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539552" y="1412776"/>
            <a:ext cx="6768752" cy="424847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8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L’ADERENZA TERAPEUTICA VIENE SVILUPPATA</a:t>
            </a:r>
            <a:br>
              <a:rPr lang="it-IT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</a:br>
            <a:r>
              <a:rPr lang="it-IT" u="sng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ANCHE</a:t>
            </a:r>
            <a:r>
              <a:rPr lang="it-IT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 </a:t>
            </a:r>
            <a:br>
              <a:rPr lang="it-IT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</a:br>
            <a:r>
              <a:rPr lang="it-IT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IN FARMACIA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/>
          <p:cNvSpPr txBox="1">
            <a:spLocks/>
          </p:cNvSpPr>
          <p:nvPr/>
        </p:nvSpPr>
        <p:spPr>
          <a:xfrm>
            <a:off x="395536" y="2132856"/>
            <a:ext cx="6984776" cy="374441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5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9263" indent="-449263">
              <a:buFont typeface="Wingdings" pitchFamily="2" charset="2"/>
              <a:buChar char="Ø"/>
            </a:pPr>
            <a:r>
              <a:rPr lang="it-IT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autoanalisi e telemedicina, in accordo con il MMG riguardo la frequenza di tali rilevazioni </a:t>
            </a:r>
          </a:p>
          <a:p>
            <a:pPr marL="542925" indent="-542925">
              <a:buNone/>
            </a:pPr>
            <a:r>
              <a:rPr lang="it-IT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</a:t>
            </a:r>
          </a:p>
          <a:p>
            <a:pPr marL="2514600" indent="-2514600">
              <a:buNone/>
              <a:tabLst>
                <a:tab pos="2243138" algn="l"/>
              </a:tabLst>
            </a:pPr>
            <a:r>
              <a:rPr lang="it-IT" sz="3600" dirty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it-IT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utile sarebbe sviluppare un                     protocollo</a:t>
            </a:r>
            <a:endParaRPr lang="it-IT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Titolo 1"/>
          <p:cNvSpPr txBox="1">
            <a:spLocks noGrp="1"/>
          </p:cNvSpPr>
          <p:nvPr>
            <p:ph type="title"/>
          </p:nvPr>
        </p:nvSpPr>
        <p:spPr>
          <a:xfrm>
            <a:off x="-324544" y="620688"/>
            <a:ext cx="6914729" cy="8776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4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- aderenza terapeutica -</a:t>
            </a:r>
            <a:endParaRPr lang="it-IT" sz="4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Freccia in giù 5"/>
          <p:cNvSpPr/>
          <p:nvPr/>
        </p:nvSpPr>
        <p:spPr>
          <a:xfrm>
            <a:off x="3491880" y="4005064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394156"/>
            <a:ext cx="1155170" cy="1221815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2420888"/>
            <a:ext cx="6347714" cy="201622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9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442913" indent="-442913">
              <a:buFont typeface="Wingdings" pitchFamily="2" charset="2"/>
              <a:buChar char="Ø"/>
            </a:pPr>
            <a:r>
              <a:rPr lang="it-IT" sz="36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promemoria e pianificazione riguardo alle modalità di assunzione dei farmaci</a:t>
            </a:r>
            <a:endParaRPr lang="it-IT" sz="36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itolo 1"/>
          <p:cNvSpPr txBox="1">
            <a:spLocks noGrp="1"/>
          </p:cNvSpPr>
          <p:nvPr>
            <p:ph type="title"/>
          </p:nvPr>
        </p:nvSpPr>
        <p:spPr>
          <a:xfrm>
            <a:off x="179512" y="836712"/>
            <a:ext cx="6347713" cy="7336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4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- aderenza terapeutica -</a:t>
            </a:r>
            <a:endParaRPr lang="it-IT" sz="4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149080"/>
            <a:ext cx="2400300" cy="1905000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941168"/>
            <a:ext cx="2197320" cy="1475573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110856"/>
            <a:ext cx="6347714" cy="254227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67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357188">
              <a:buFont typeface="Wingdings" pitchFamily="2" charset="2"/>
              <a:buChar char="Ø"/>
            </a:pPr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</a:rPr>
              <a:t>calcolo della durata del trattamento farmacologico anche in rapporto alle confezioni di medicinali ritirate in farmacia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Titolo 1"/>
          <p:cNvSpPr txBox="1">
            <a:spLocks noGrp="1"/>
          </p:cNvSpPr>
          <p:nvPr>
            <p:ph type="title"/>
          </p:nvPr>
        </p:nvSpPr>
        <p:spPr>
          <a:xfrm>
            <a:off x="395536" y="548680"/>
            <a:ext cx="6347713" cy="10936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40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- aderenza terapeutica -</a:t>
            </a:r>
            <a:endParaRPr lang="it-IT" sz="40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365104"/>
            <a:ext cx="3000333" cy="1800200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Verde gia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Sfaccettatur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433</TotalTime>
  <Words>568</Words>
  <Application>Microsoft Office PowerPoint</Application>
  <PresentationFormat>Presentazione su schermo (4:3)</PresentationFormat>
  <Paragraphs>48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Sfaccettatura</vt:lpstr>
      <vt:lpstr>Diapositiva 1</vt:lpstr>
      <vt:lpstr>Diapositiva 2</vt:lpstr>
      <vt:lpstr>Diapositiva 3</vt:lpstr>
      <vt:lpstr>DIAGNOSI e TERAPIA     sono fondamentalmente affidate al  Medico di Medicina Generale (MMG)</vt:lpstr>
      <vt:lpstr>Diapositiva 5</vt:lpstr>
      <vt:lpstr>Diapositiva 6</vt:lpstr>
      <vt:lpstr>- aderenza terapeutica -</vt:lpstr>
      <vt:lpstr>- aderenza terapeutica -</vt:lpstr>
      <vt:lpstr>- aderenza terapeutica -</vt:lpstr>
      <vt:lpstr>- servizi mirati all’aderenza terapeutica -</vt:lpstr>
      <vt:lpstr>- criticità che impediscono l’aderenza terapeutica -</vt:lpstr>
      <vt:lpstr>Diapositiva 12</vt:lpstr>
      <vt:lpstr>Diapositiva 13</vt:lpstr>
      <vt:lpstr>Diapositiva 14</vt:lpstr>
      <vt:lpstr>Diapositiva 15</vt:lpstr>
      <vt:lpstr>Il decalogo sull’Aderenza terapeutica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Portatile</dc:creator>
  <cp:lastModifiedBy>Portatile</cp:lastModifiedBy>
  <cp:revision>49</cp:revision>
  <dcterms:created xsi:type="dcterms:W3CDTF">2015-03-24T09:06:42Z</dcterms:created>
  <dcterms:modified xsi:type="dcterms:W3CDTF">2015-04-10T07:37:31Z</dcterms:modified>
</cp:coreProperties>
</file>