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32" r:id="rId1"/>
  </p:sldMasterIdLst>
  <p:notesMasterIdLst>
    <p:notesMasterId r:id="rId53"/>
  </p:notesMasterIdLst>
  <p:handoutMasterIdLst>
    <p:handoutMasterId r:id="rId54"/>
  </p:handoutMasterIdLst>
  <p:sldIdLst>
    <p:sldId id="256" r:id="rId2"/>
    <p:sldId id="459" r:id="rId3"/>
    <p:sldId id="480" r:id="rId4"/>
    <p:sldId id="481" r:id="rId5"/>
    <p:sldId id="461" r:id="rId6"/>
    <p:sldId id="465" r:id="rId7"/>
    <p:sldId id="466" r:id="rId8"/>
    <p:sldId id="468" r:id="rId9"/>
    <p:sldId id="469" r:id="rId10"/>
    <p:sldId id="471" r:id="rId11"/>
    <p:sldId id="472" r:id="rId12"/>
    <p:sldId id="519" r:id="rId13"/>
    <p:sldId id="483" r:id="rId14"/>
    <p:sldId id="500" r:id="rId15"/>
    <p:sldId id="504" r:id="rId16"/>
    <p:sldId id="502" r:id="rId17"/>
    <p:sldId id="501" r:id="rId18"/>
    <p:sldId id="505" r:id="rId19"/>
    <p:sldId id="506" r:id="rId20"/>
    <p:sldId id="511" r:id="rId21"/>
    <p:sldId id="507" r:id="rId22"/>
    <p:sldId id="508" r:id="rId23"/>
    <p:sldId id="512" r:id="rId24"/>
    <p:sldId id="513" r:id="rId25"/>
    <p:sldId id="514" r:id="rId26"/>
    <p:sldId id="509" r:id="rId27"/>
    <p:sldId id="510" r:id="rId28"/>
    <p:sldId id="515" r:id="rId29"/>
    <p:sldId id="516" r:id="rId30"/>
    <p:sldId id="517" r:id="rId31"/>
    <p:sldId id="518" r:id="rId32"/>
    <p:sldId id="497" r:id="rId33"/>
    <p:sldId id="473" r:id="rId34"/>
    <p:sldId id="477" r:id="rId35"/>
    <p:sldId id="474" r:id="rId36"/>
    <p:sldId id="475" r:id="rId37"/>
    <p:sldId id="476" r:id="rId38"/>
    <p:sldId id="499" r:id="rId39"/>
    <p:sldId id="521" r:id="rId40"/>
    <p:sldId id="487" r:id="rId41"/>
    <p:sldId id="498" r:id="rId42"/>
    <p:sldId id="488" r:id="rId43"/>
    <p:sldId id="489" r:id="rId44"/>
    <p:sldId id="490" r:id="rId45"/>
    <p:sldId id="491" r:id="rId46"/>
    <p:sldId id="492" r:id="rId47"/>
    <p:sldId id="493" r:id="rId48"/>
    <p:sldId id="485" r:id="rId49"/>
    <p:sldId id="486" r:id="rId50"/>
    <p:sldId id="520" r:id="rId51"/>
    <p:sldId id="379" r:id="rId5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6581"/>
    <a:srgbClr val="745804"/>
    <a:srgbClr val="003300"/>
    <a:srgbClr val="684F04"/>
    <a:srgbClr val="9D7706"/>
    <a:srgbClr val="5A8CB4"/>
    <a:srgbClr val="6599C4"/>
    <a:srgbClr val="75A5CE"/>
    <a:srgbClr val="517DA1"/>
    <a:srgbClr val="527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56" y="-269"/>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82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676FAC-C83A-CF46-BC19-D537FC862469}" type="datetimeFigureOut">
              <a:rPr lang="it-IT" smtClean="0"/>
              <a:pPr/>
              <a:t>21/03/13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900768-8C45-6640-98EB-7939307CF142}" type="slidenum">
              <a:rPr lang="it-IT" smtClean="0"/>
              <a:pPr/>
              <a:t>‹N›</a:t>
            </a:fld>
            <a:endParaRPr lang="it-IT"/>
          </a:p>
        </p:txBody>
      </p:sp>
    </p:spTree>
    <p:extLst>
      <p:ext uri="{BB962C8B-B14F-4D97-AF65-F5344CB8AC3E}">
        <p14:creationId xmlns:p14="http://schemas.microsoft.com/office/powerpoint/2010/main" val="717610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63452D-90AA-45BA-B263-B973C7F09AF6}" type="datetimeFigureOut">
              <a:rPr lang="it-IT" smtClean="0"/>
              <a:pPr/>
              <a:t>21/03/13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FEEF4-533E-41C8-BCE4-C7276B6F9957}" type="slidenum">
              <a:rPr lang="it-IT" smtClean="0"/>
              <a:pPr/>
              <a:t>‹N›</a:t>
            </a:fld>
            <a:endParaRPr lang="it-IT"/>
          </a:p>
        </p:txBody>
      </p:sp>
    </p:spTree>
    <p:extLst>
      <p:ext uri="{BB962C8B-B14F-4D97-AF65-F5344CB8AC3E}">
        <p14:creationId xmlns:p14="http://schemas.microsoft.com/office/powerpoint/2010/main" val="3754217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8626581-DD93-4776-9D5C-F6137EC45F94}" type="slidenum">
              <a:rPr lang="it-IT">
                <a:ea typeface="ＭＳ Ｐゴシック" charset="-128"/>
              </a:rPr>
              <a:pPr/>
              <a:t>8</a:t>
            </a:fld>
            <a:endParaRPr lang="it-IT">
              <a:ea typeface="ＭＳ Ｐゴシック"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t-IT"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it-IT" smtClean="0">
              <a:latin typeface="Helvetica Neue Light" pitchFamily="1"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7" name="Segnaposto piè di pagina 16"/>
          <p:cNvSpPr>
            <a:spLocks noGrp="1"/>
          </p:cNvSpPr>
          <p:nvPr>
            <p:ph type="ftr" sz="quarter" idx="11"/>
          </p:nvPr>
        </p:nvSpPr>
        <p:spPr>
          <a:xfrm>
            <a:off x="1835696" y="5949280"/>
            <a:ext cx="5544616" cy="365760"/>
          </a:xfrm>
        </p:spPr>
        <p:txBody>
          <a:bodyPr/>
          <a:lstStyle>
            <a:lvl1pPr>
              <a:defRPr sz="1800"/>
            </a:lvl1pPr>
          </a:lstStyle>
          <a:p>
            <a:r>
              <a:rPr lang="it-IT" smtClean="0"/>
              <a:t>P. Lora Aprile - Prescrivere farmaci oppiacei . OdM-BS</a:t>
            </a:r>
            <a:endParaRPr lang="it-IT"/>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400800" y="6356350"/>
            <a:ext cx="2289048" cy="365760"/>
          </a:xfrm>
          <a:prstGeom prst="rect">
            <a:avLst/>
          </a:prstGeom>
        </p:spPr>
        <p:txBody>
          <a:bodyPr/>
          <a:lstStyle/>
          <a:p>
            <a:endParaRPr lang="it-IT"/>
          </a:p>
        </p:txBody>
      </p:sp>
      <p:sp>
        <p:nvSpPr>
          <p:cNvPr id="6" name="Segnaposto piè di pagina 5"/>
          <p:cNvSpPr>
            <a:spLocks noGrp="1"/>
          </p:cNvSpPr>
          <p:nvPr>
            <p:ph type="ftr" sz="quarter" idx="11"/>
          </p:nvPr>
        </p:nvSpPr>
        <p:spPr/>
        <p:txBody>
          <a:bodyPr/>
          <a:lstStyle/>
          <a:p>
            <a:r>
              <a:rPr lang="it-IT" smtClean="0"/>
              <a:t>P. Lora Aprile - Prescrivere farmaci oppiacei . OdM-BS</a:t>
            </a:r>
            <a:endParaRPr lang="it-IT"/>
          </a:p>
        </p:txBody>
      </p:sp>
      <p:sp>
        <p:nvSpPr>
          <p:cNvPr id="7" name="Segnaposto numero diapositiva 6"/>
          <p:cNvSpPr>
            <a:spLocks noGrp="1"/>
          </p:cNvSpPr>
          <p:nvPr>
            <p:ph type="sldNum" sz="quarter" idx="12"/>
          </p:nvPr>
        </p:nvSpPr>
        <p:spPr/>
        <p:txBody>
          <a:bodyPr/>
          <a:lstStyle/>
          <a:p>
            <a:fld id="{440B6355-6EBD-4A6C-9CD8-DA320D9F0786}"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6400800" y="6356350"/>
            <a:ext cx="2289048" cy="365760"/>
          </a:xfrm>
          <a:prstGeom prst="rect">
            <a:avLst/>
          </a:prstGeom>
        </p:spPr>
        <p:txBody>
          <a:bodyPr/>
          <a:lstStyle/>
          <a:p>
            <a:endParaRPr lang="it-IT"/>
          </a:p>
        </p:txBody>
      </p:sp>
      <p:sp>
        <p:nvSpPr>
          <p:cNvPr id="6" name="Segnaposto piè di pagina 5"/>
          <p:cNvSpPr>
            <a:spLocks noGrp="1"/>
          </p:cNvSpPr>
          <p:nvPr>
            <p:ph type="ftr" sz="quarter" idx="11"/>
          </p:nvPr>
        </p:nvSpPr>
        <p:spPr/>
        <p:txBody>
          <a:bodyPr/>
          <a:lstStyle/>
          <a:p>
            <a:r>
              <a:rPr lang="it-IT" smtClean="0"/>
              <a:t>P. Lora Aprile - Prescrivere farmaci oppiacei . OdM-BS</a:t>
            </a:r>
            <a:endParaRPr lang="it-IT"/>
          </a:p>
        </p:txBody>
      </p:sp>
      <p:sp>
        <p:nvSpPr>
          <p:cNvPr id="7" name="Segnaposto numero diapositiva 6"/>
          <p:cNvSpPr>
            <a:spLocks noGrp="1"/>
          </p:cNvSpPr>
          <p:nvPr>
            <p:ph type="sldNum" sz="quarter" idx="12"/>
          </p:nvPr>
        </p:nvSpPr>
        <p:spPr/>
        <p:txBody>
          <a:bodyPr/>
          <a:lstStyle/>
          <a:p>
            <a:fld id="{440B6355-6EBD-4A6C-9CD8-DA320D9F0786}"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400800" y="6356350"/>
            <a:ext cx="2289048" cy="365760"/>
          </a:xfrm>
          <a:prstGeom prst="rect">
            <a:avLst/>
          </a:prstGeom>
        </p:spPr>
        <p:txBody>
          <a:bodyPr/>
          <a:lstStyle/>
          <a:p>
            <a:endParaRPr lang="it-IT"/>
          </a:p>
        </p:txBody>
      </p:sp>
      <p:sp>
        <p:nvSpPr>
          <p:cNvPr id="5" name="Segnaposto piè di pagina 4"/>
          <p:cNvSpPr>
            <a:spLocks noGrp="1"/>
          </p:cNvSpPr>
          <p:nvPr>
            <p:ph type="ftr" sz="quarter" idx="11"/>
          </p:nvPr>
        </p:nvSpPr>
        <p:spPr/>
        <p:txBody>
          <a:bodyPr/>
          <a:lstStyle/>
          <a:p>
            <a:r>
              <a:rPr lang="it-IT" smtClean="0"/>
              <a:t>P. Lora Aprile - Prescrivere farmaci oppiacei . OdM-BS</a:t>
            </a:r>
            <a:endParaRPr lang="it-IT"/>
          </a:p>
        </p:txBody>
      </p:sp>
      <p:sp>
        <p:nvSpPr>
          <p:cNvPr id="6" name="Segnaposto numero diapositiva 5"/>
          <p:cNvSpPr>
            <a:spLocks noGrp="1"/>
          </p:cNvSpPr>
          <p:nvPr>
            <p:ph type="sldNum" sz="quarter" idx="12"/>
          </p:nvPr>
        </p:nvSpPr>
        <p:spPr/>
        <p:txBody>
          <a:bodyPr/>
          <a:lstStyle/>
          <a:p>
            <a:fld id="{440B6355-6EBD-4A6C-9CD8-DA320D9F0786}"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400800" y="6356350"/>
            <a:ext cx="2289048" cy="365760"/>
          </a:xfrm>
          <a:prstGeom prst="rect">
            <a:avLst/>
          </a:prstGeom>
        </p:spPr>
        <p:txBody>
          <a:bodyPr/>
          <a:lstStyle/>
          <a:p>
            <a:endParaRPr lang="it-IT"/>
          </a:p>
        </p:txBody>
      </p:sp>
      <p:sp>
        <p:nvSpPr>
          <p:cNvPr id="5" name="Segnaposto piè di pagina 4"/>
          <p:cNvSpPr>
            <a:spLocks noGrp="1"/>
          </p:cNvSpPr>
          <p:nvPr>
            <p:ph type="ftr" sz="quarter" idx="11"/>
          </p:nvPr>
        </p:nvSpPr>
        <p:spPr/>
        <p:txBody>
          <a:bodyPr/>
          <a:lstStyle/>
          <a:p>
            <a:r>
              <a:rPr lang="it-IT" smtClean="0"/>
              <a:t>P. Lora Aprile - Prescrivere farmaci oppiacei . OdM-BS</a:t>
            </a:r>
            <a:endParaRPr lang="it-IT"/>
          </a:p>
        </p:txBody>
      </p:sp>
      <p:sp>
        <p:nvSpPr>
          <p:cNvPr id="6" name="Segnaposto numero diapositiva 5"/>
          <p:cNvSpPr>
            <a:spLocks noGrp="1"/>
          </p:cNvSpPr>
          <p:nvPr>
            <p:ph type="sldNum" sz="quarter" idx="12"/>
          </p:nvPr>
        </p:nvSpPr>
        <p:spPr/>
        <p:txBody>
          <a:bodyPr/>
          <a:lstStyle/>
          <a:p>
            <a:fld id="{440B6355-6EBD-4A6C-9CD8-DA320D9F0786}" type="slidenum">
              <a:rPr lang="it-IT" smtClean="0"/>
              <a:pPr/>
              <a:t>‹N›</a:t>
            </a:fld>
            <a:endParaRPr lang="it-IT"/>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tes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2"/>
          <p:cNvSpPr>
            <a:spLocks noGrp="1"/>
          </p:cNvSpPr>
          <p:nvPr>
            <p:ph type="body"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13"/>
          <p:cNvSpPr>
            <a:spLocks noGrp="1"/>
          </p:cNvSpPr>
          <p:nvPr>
            <p:ph type="dt" sz="half" idx="10"/>
          </p:nvPr>
        </p:nvSpPr>
        <p:spPr>
          <a:xfrm>
            <a:off x="5791200" y="6405563"/>
            <a:ext cx="3044825" cy="365125"/>
          </a:xfrm>
          <a:prstGeom prst="rect">
            <a:avLst/>
          </a:prstGeom>
        </p:spPr>
        <p:txBody>
          <a:bodyPr/>
          <a:lstStyle>
            <a:lvl1pPr>
              <a:defRPr/>
            </a:lvl1pPr>
          </a:lstStyle>
          <a:p>
            <a:pPr>
              <a:defRPr/>
            </a:pPr>
            <a:endParaRPr lang="it-IT"/>
          </a:p>
        </p:txBody>
      </p:sp>
      <p:sp>
        <p:nvSpPr>
          <p:cNvPr id="5" name="Segnaposto piè di pagina 2"/>
          <p:cNvSpPr>
            <a:spLocks noGrp="1"/>
          </p:cNvSpPr>
          <p:nvPr>
            <p:ph type="ftr" sz="quarter" idx="11"/>
          </p:nvPr>
        </p:nvSpPr>
        <p:spPr/>
        <p:txBody>
          <a:bodyPr/>
          <a:lstStyle>
            <a:lvl1pPr>
              <a:defRPr/>
            </a:lvl1pPr>
          </a:lstStyle>
          <a:p>
            <a:pPr>
              <a:defRPr/>
            </a:pPr>
            <a:r>
              <a:rPr lang="it-IT" smtClean="0"/>
              <a:t>P. Lora Aprile - Prescrivere farmaci oppiacei . OdM-BS</a:t>
            </a:r>
            <a:endParaRPr lang="it-IT"/>
          </a:p>
        </p:txBody>
      </p:sp>
      <p:sp>
        <p:nvSpPr>
          <p:cNvPr id="6" name="Segnaposto numero diapositiva 22"/>
          <p:cNvSpPr>
            <a:spLocks noGrp="1"/>
          </p:cNvSpPr>
          <p:nvPr>
            <p:ph type="sldNum" sz="quarter" idx="12"/>
          </p:nvPr>
        </p:nvSpPr>
        <p:spPr/>
        <p:txBody>
          <a:bodyPr/>
          <a:lstStyle>
            <a:lvl1pPr>
              <a:defRPr/>
            </a:lvl1pPr>
          </a:lstStyle>
          <a:p>
            <a:pPr>
              <a:defRPr/>
            </a:pPr>
            <a:fld id="{130314EA-032E-40EF-8E8D-3579A1A2588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691680" y="152400"/>
            <a:ext cx="6995120" cy="990600"/>
          </a:xfrm>
        </p:spPr>
        <p:txBody>
          <a:bodyPr/>
          <a:lstStyle/>
          <a:p>
            <a:r>
              <a:rPr kumimoji="0" lang="it-IT" dirty="0" smtClean="0"/>
              <a:t>Fare clic per modificare lo stile del titolo</a:t>
            </a:r>
            <a:endParaRPr kumimoji="0" lang="en-US" dirty="0"/>
          </a:p>
        </p:txBody>
      </p:sp>
      <p:sp>
        <p:nvSpPr>
          <p:cNvPr id="4" name="Segnaposto data 3"/>
          <p:cNvSpPr>
            <a:spLocks noGrp="1"/>
          </p:cNvSpPr>
          <p:nvPr>
            <p:ph type="dt" sz="half" idx="10"/>
          </p:nvPr>
        </p:nvSpPr>
        <p:spPr>
          <a:xfrm>
            <a:off x="6400800" y="6356350"/>
            <a:ext cx="2289048" cy="365760"/>
          </a:xfrm>
          <a:prstGeom prst="rect">
            <a:avLst/>
          </a:prstGeom>
        </p:spPr>
        <p:txBody>
          <a:bodyPr/>
          <a:lstStyle/>
          <a:p>
            <a:endParaRPr lang="it-IT"/>
          </a:p>
        </p:txBody>
      </p:sp>
      <p:sp>
        <p:nvSpPr>
          <p:cNvPr id="5" name="Segnaposto piè di pagina 4"/>
          <p:cNvSpPr>
            <a:spLocks noGrp="1"/>
          </p:cNvSpPr>
          <p:nvPr>
            <p:ph type="ftr" sz="quarter" idx="11"/>
          </p:nvPr>
        </p:nvSpPr>
        <p:spPr/>
        <p:txBody>
          <a:bodyPr/>
          <a:lstStyle/>
          <a:p>
            <a:r>
              <a:rPr lang="it-IT" smtClean="0"/>
              <a:t>P. Lora Aprile - Prescrivere farmaci oppiacei . OdM-BS</a:t>
            </a:r>
            <a:endParaRPr lang="it-IT"/>
          </a:p>
        </p:txBody>
      </p:sp>
      <p:sp>
        <p:nvSpPr>
          <p:cNvPr id="6" name="Segnaposto numero diapositiva 5"/>
          <p:cNvSpPr>
            <a:spLocks noGrp="1"/>
          </p:cNvSpPr>
          <p:nvPr>
            <p:ph type="sldNum" sz="quarter" idx="12"/>
          </p:nvPr>
        </p:nvSpPr>
        <p:spPr/>
        <p:txBody>
          <a:bodyPr/>
          <a:lstStyle/>
          <a:p>
            <a:fld id="{440B6355-6EBD-4A6C-9CD8-DA320D9F0786}" type="slidenum">
              <a:rPr lang="it-IT" smtClean="0"/>
              <a:pPr/>
              <a:t>‹N›</a:t>
            </a:fld>
            <a:endParaRPr lang="it-IT"/>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6400800" y="6355080"/>
            <a:ext cx="2286000" cy="365760"/>
          </a:xfrm>
          <a:prstGeom prst="rect">
            <a:avLst/>
          </a:prstGeom>
        </p:spPr>
        <p:txBody>
          <a:bodyPr/>
          <a:lstStyle/>
          <a:p>
            <a:endParaRPr lang="it-IT"/>
          </a:p>
        </p:txBody>
      </p:sp>
      <p:sp>
        <p:nvSpPr>
          <p:cNvPr id="5" name="Segnaposto piè di pagina 4"/>
          <p:cNvSpPr>
            <a:spLocks noGrp="1"/>
          </p:cNvSpPr>
          <p:nvPr>
            <p:ph type="ftr" sz="quarter" idx="11"/>
          </p:nvPr>
        </p:nvSpPr>
        <p:spPr>
          <a:xfrm>
            <a:off x="2898648" y="6355080"/>
            <a:ext cx="3474720" cy="365760"/>
          </a:xfrm>
        </p:spPr>
        <p:txBody>
          <a:bodyPr/>
          <a:lstStyle/>
          <a:p>
            <a:r>
              <a:rPr lang="it-IT" smtClean="0"/>
              <a:t>P. Lora Aprile - Prescrivere farmaci oppiacei . OdM-BS</a:t>
            </a:r>
            <a:endParaRPr lang="it-IT"/>
          </a:p>
        </p:txBody>
      </p:sp>
      <p:sp>
        <p:nvSpPr>
          <p:cNvPr id="6" name="Segnaposto numero diapositiva 5"/>
          <p:cNvSpPr>
            <a:spLocks noGrp="1"/>
          </p:cNvSpPr>
          <p:nvPr>
            <p:ph type="sldNum" sz="quarter" idx="12"/>
          </p:nvPr>
        </p:nvSpPr>
        <p:spPr>
          <a:xfrm>
            <a:off x="1069848" y="6355080"/>
            <a:ext cx="1520952" cy="365760"/>
          </a:xfrm>
        </p:spPr>
        <p:txBody>
          <a:bodyPr/>
          <a:lstStyle/>
          <a:p>
            <a:fld id="{440B6355-6EBD-4A6C-9CD8-DA320D9F0786}" type="slidenum">
              <a:rPr lang="it-IT" smtClean="0"/>
              <a:pPr/>
              <a:t>‹N›</a:t>
            </a:fld>
            <a:endParaRPr lang="it-IT"/>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691680" y="228600"/>
            <a:ext cx="6995120" cy="914400"/>
          </a:xfrm>
        </p:spPr>
        <p:txBody>
          <a:bodyPr/>
          <a:lstStyle/>
          <a:p>
            <a:r>
              <a:rPr kumimoji="0" lang="it-IT" dirty="0" smtClean="0"/>
              <a:t>Fare clic per modificare lo stile del titolo</a:t>
            </a:r>
            <a:endParaRPr kumimoji="0" lang="en-US" dirty="0"/>
          </a:p>
        </p:txBody>
      </p:sp>
      <p:sp>
        <p:nvSpPr>
          <p:cNvPr id="5" name="Segnaposto data 4"/>
          <p:cNvSpPr>
            <a:spLocks noGrp="1"/>
          </p:cNvSpPr>
          <p:nvPr>
            <p:ph type="dt" sz="half" idx="10"/>
          </p:nvPr>
        </p:nvSpPr>
        <p:spPr>
          <a:xfrm>
            <a:off x="6400800" y="6356350"/>
            <a:ext cx="2289048" cy="365760"/>
          </a:xfrm>
          <a:prstGeom prst="rect">
            <a:avLst/>
          </a:prstGeom>
        </p:spPr>
        <p:txBody>
          <a:bodyPr/>
          <a:lstStyle/>
          <a:p>
            <a:endParaRPr lang="it-IT"/>
          </a:p>
        </p:txBody>
      </p:sp>
      <p:sp>
        <p:nvSpPr>
          <p:cNvPr id="6" name="Segnaposto piè di pagina 5"/>
          <p:cNvSpPr>
            <a:spLocks noGrp="1"/>
          </p:cNvSpPr>
          <p:nvPr>
            <p:ph type="ftr" sz="quarter" idx="11"/>
          </p:nvPr>
        </p:nvSpPr>
        <p:spPr/>
        <p:txBody>
          <a:bodyPr/>
          <a:lstStyle/>
          <a:p>
            <a:r>
              <a:rPr lang="it-IT" smtClean="0"/>
              <a:t>P. Lora Aprile - Prescrivere farmaci oppiacei . OdM-BS</a:t>
            </a:r>
            <a:endParaRPr lang="it-IT"/>
          </a:p>
        </p:txBody>
      </p:sp>
      <p:sp>
        <p:nvSpPr>
          <p:cNvPr id="7" name="Segnaposto numero diapositiva 6"/>
          <p:cNvSpPr>
            <a:spLocks noGrp="1"/>
          </p:cNvSpPr>
          <p:nvPr>
            <p:ph type="sldNum" sz="quarter" idx="12"/>
          </p:nvPr>
        </p:nvSpPr>
        <p:spPr/>
        <p:txBody>
          <a:bodyPr/>
          <a:lstStyle/>
          <a:p>
            <a:fld id="{440B6355-6EBD-4A6C-9CD8-DA320D9F0786}" type="slidenum">
              <a:rPr lang="it-IT" smtClean="0"/>
              <a:pPr/>
              <a:t>‹N›</a:t>
            </a:fld>
            <a:endParaRPr lang="it-IT"/>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pic>
        <p:nvPicPr>
          <p:cNvPr id="8" name="Immagine 7" descr=" "/>
          <p:cNvPicPr/>
          <p:nvPr userDrawn="1"/>
        </p:nvPicPr>
        <p:blipFill>
          <a:blip r:embed="rId2" cstate="print"/>
          <a:srcRect/>
          <a:stretch>
            <a:fillRect/>
          </a:stretch>
        </p:blipFill>
        <p:spPr bwMode="auto">
          <a:xfrm>
            <a:off x="539552" y="208207"/>
            <a:ext cx="1084709" cy="916537"/>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a:xfrm>
            <a:off x="6400800" y="6356350"/>
            <a:ext cx="2289048" cy="365760"/>
          </a:xfrm>
          <a:prstGeom prst="rect">
            <a:avLst/>
          </a:prstGeom>
        </p:spPr>
        <p:txBody>
          <a:bodyPr/>
          <a:lstStyle/>
          <a:p>
            <a:endParaRPr lang="it-IT"/>
          </a:p>
        </p:txBody>
      </p:sp>
      <p:sp>
        <p:nvSpPr>
          <p:cNvPr id="8" name="Segnaposto piè di pagina 7"/>
          <p:cNvSpPr>
            <a:spLocks noGrp="1"/>
          </p:cNvSpPr>
          <p:nvPr>
            <p:ph type="ftr" sz="quarter" idx="11"/>
          </p:nvPr>
        </p:nvSpPr>
        <p:spPr/>
        <p:txBody>
          <a:bodyPr/>
          <a:lstStyle/>
          <a:p>
            <a:r>
              <a:rPr lang="it-IT" smtClean="0"/>
              <a:t>P. Lora Aprile - Prescrivere farmaci oppiacei . OdM-BS</a:t>
            </a:r>
            <a:endParaRPr lang="it-IT"/>
          </a:p>
        </p:txBody>
      </p:sp>
      <p:sp>
        <p:nvSpPr>
          <p:cNvPr id="9" name="Segnaposto numero diapositiva 8"/>
          <p:cNvSpPr>
            <a:spLocks noGrp="1"/>
          </p:cNvSpPr>
          <p:nvPr>
            <p:ph type="sldNum" sz="quarter" idx="12"/>
          </p:nvPr>
        </p:nvSpPr>
        <p:spPr/>
        <p:txBody>
          <a:bodyPr/>
          <a:lstStyle/>
          <a:p>
            <a:fld id="{440B6355-6EBD-4A6C-9CD8-DA320D9F0786}" type="slidenum">
              <a:rPr lang="it-IT" smtClean="0"/>
              <a:pPr/>
              <a:t>‹N›</a:t>
            </a:fld>
            <a:endParaRPr lang="it-IT"/>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a:xfrm>
            <a:off x="6400800" y="6356350"/>
            <a:ext cx="2289048" cy="365760"/>
          </a:xfrm>
          <a:prstGeom prst="rect">
            <a:avLst/>
          </a:prstGeom>
        </p:spPr>
        <p:txBody>
          <a:bodyPr/>
          <a:lstStyle/>
          <a:p>
            <a:endParaRPr lang="it-IT"/>
          </a:p>
        </p:txBody>
      </p:sp>
      <p:sp>
        <p:nvSpPr>
          <p:cNvPr id="4" name="Segnaposto piè di pagina 3"/>
          <p:cNvSpPr>
            <a:spLocks noGrp="1"/>
          </p:cNvSpPr>
          <p:nvPr>
            <p:ph type="ftr" sz="quarter" idx="11"/>
          </p:nvPr>
        </p:nvSpPr>
        <p:spPr/>
        <p:txBody>
          <a:bodyPr/>
          <a:lstStyle/>
          <a:p>
            <a:r>
              <a:rPr lang="it-IT" smtClean="0"/>
              <a:t>P. Lora Aprile - Prescrivere farmaci oppiacei . OdM-BS</a:t>
            </a:r>
            <a:endParaRPr lang="it-IT"/>
          </a:p>
        </p:txBody>
      </p:sp>
      <p:sp>
        <p:nvSpPr>
          <p:cNvPr id="5" name="Segnaposto numero diapositiva 4"/>
          <p:cNvSpPr>
            <a:spLocks noGrp="1"/>
          </p:cNvSpPr>
          <p:nvPr>
            <p:ph type="sldNum" sz="quarter" idx="12"/>
          </p:nvPr>
        </p:nvSpPr>
        <p:spPr/>
        <p:txBody>
          <a:bodyPr/>
          <a:lstStyle/>
          <a:p>
            <a:fld id="{440B6355-6EBD-4A6C-9CD8-DA320D9F0786}" type="slidenum">
              <a:rPr lang="it-IT" smtClean="0"/>
              <a:pPr/>
              <a:t>‹N›</a:t>
            </a:fld>
            <a:endParaRPr lang="it-IT"/>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title"/>
          </p:nvPr>
        </p:nvSpPr>
        <p:spPr/>
        <p:txBody>
          <a:bodyPr/>
          <a:lstStyle/>
          <a:p>
            <a:r>
              <a:rPr lang="it-IT" dirty="0" smtClean="0"/>
              <a:t>Fare clic per modificare lo stile del titolo</a:t>
            </a:r>
            <a:endParaRPr lang="it-I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p>
            <a:r>
              <a:rPr lang="it-IT" smtClean="0"/>
              <a:t>P. Lora Aprile - Prescrivere farmaci oppiacei . OdM-BS</a:t>
            </a:r>
            <a:endParaRPr lang="it-IT"/>
          </a:p>
        </p:txBody>
      </p:sp>
      <p:sp>
        <p:nvSpPr>
          <p:cNvPr id="4" name="Segnaposto numero diapositiva 3"/>
          <p:cNvSpPr>
            <a:spLocks noGrp="1"/>
          </p:cNvSpPr>
          <p:nvPr>
            <p:ph type="sldNum" sz="quarter" idx="11"/>
          </p:nvPr>
        </p:nvSpPr>
        <p:spPr/>
        <p:txBody>
          <a:bodyPr/>
          <a:lstStyle/>
          <a:p>
            <a:fld id="{440B6355-6EBD-4A6C-9CD8-DA320D9F0786}" type="slidenum">
              <a:rPr lang="it-IT" smtClean="0"/>
              <a:pPr/>
              <a:t>‹N›</a:t>
            </a:fld>
            <a:endParaRPr lang="it-IT"/>
          </a:p>
        </p:txBody>
      </p:sp>
    </p:spTree>
    <p:extLst>
      <p:ext uri="{BB962C8B-B14F-4D97-AF65-F5344CB8AC3E}">
        <p14:creationId xmlns:p14="http://schemas.microsoft.com/office/powerpoint/2010/main" val="27902762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p>
            <a:r>
              <a:rPr lang="it-IT" smtClean="0"/>
              <a:t>P. Lora Aprile - Prescrivere farmaci oppiacei . OdM-BS</a:t>
            </a:r>
            <a:endParaRPr lang="it-IT"/>
          </a:p>
        </p:txBody>
      </p:sp>
      <p:sp>
        <p:nvSpPr>
          <p:cNvPr id="4" name="Segnaposto numero diapositiva 3"/>
          <p:cNvSpPr>
            <a:spLocks noGrp="1"/>
          </p:cNvSpPr>
          <p:nvPr>
            <p:ph type="sldNum" sz="quarter" idx="11"/>
          </p:nvPr>
        </p:nvSpPr>
        <p:spPr/>
        <p:txBody>
          <a:bodyPr/>
          <a:lstStyle/>
          <a:p>
            <a:fld id="{440B6355-6EBD-4A6C-9CD8-DA320D9F0786}" type="slidenum">
              <a:rPr lang="it-IT" smtClean="0"/>
              <a:pPr/>
              <a:t>‹N›</a:t>
            </a:fld>
            <a:endParaRPr lang="it-IT"/>
          </a:p>
        </p:txBody>
      </p:sp>
    </p:spTree>
    <p:extLst>
      <p:ext uri="{BB962C8B-B14F-4D97-AF65-F5344CB8AC3E}">
        <p14:creationId xmlns:p14="http://schemas.microsoft.com/office/powerpoint/2010/main" val="27250700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400800" y="6356350"/>
            <a:ext cx="2289048" cy="365760"/>
          </a:xfrm>
          <a:prstGeom prst="rect">
            <a:avLst/>
          </a:prstGeom>
        </p:spPr>
        <p:txBody>
          <a:bodyPr/>
          <a:lstStyle/>
          <a:p>
            <a:endParaRPr lang="it-IT"/>
          </a:p>
        </p:txBody>
      </p:sp>
      <p:sp>
        <p:nvSpPr>
          <p:cNvPr id="3" name="Segnaposto piè di pagina 2"/>
          <p:cNvSpPr>
            <a:spLocks noGrp="1"/>
          </p:cNvSpPr>
          <p:nvPr>
            <p:ph type="ftr" sz="quarter" idx="11"/>
          </p:nvPr>
        </p:nvSpPr>
        <p:spPr/>
        <p:txBody>
          <a:bodyPr/>
          <a:lstStyle/>
          <a:p>
            <a:r>
              <a:rPr lang="it-IT" smtClean="0"/>
              <a:t>P. Lora Aprile - Prescrivere farmaci oppiacei . OdM-BS</a:t>
            </a:r>
            <a:endParaRPr lang="it-IT"/>
          </a:p>
        </p:txBody>
      </p:sp>
      <p:sp>
        <p:nvSpPr>
          <p:cNvPr id="4" name="Segnaposto numero diapositiva 3"/>
          <p:cNvSpPr>
            <a:spLocks noGrp="1"/>
          </p:cNvSpPr>
          <p:nvPr>
            <p:ph type="sldNum" sz="quarter" idx="12"/>
          </p:nvPr>
        </p:nvSpPr>
        <p:spPr/>
        <p:txBody>
          <a:bodyPr/>
          <a:lstStyle/>
          <a:p>
            <a:fld id="{440B6355-6EBD-4A6C-9CD8-DA320D9F0786}" type="slidenum">
              <a:rPr lang="it-IT" smtClean="0"/>
              <a:pPr/>
              <a:t>‹N›</a:t>
            </a:fld>
            <a:endParaRPr lang="it-IT"/>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a:effectLst>
            <a:outerShdw blurRad="50800" dist="38100" dir="2700000" algn="tl" rotWithShape="0">
              <a:prstClr val="black">
                <a:alpha val="32000"/>
              </a:prstClr>
            </a:outerShdw>
          </a:effectLst>
        </p:spPr>
        <p:txBody>
          <a:bodyPr vert="horz"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dirty="0" smtClean="0"/>
              <a:t>Fare clic per modificare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sp>
        <p:nvSpPr>
          <p:cNvPr id="3" name="Segnaposto piè di pagina 2"/>
          <p:cNvSpPr>
            <a:spLocks noGrp="1"/>
          </p:cNvSpPr>
          <p:nvPr>
            <p:ph type="ftr" sz="quarter" idx="3"/>
          </p:nvPr>
        </p:nvSpPr>
        <p:spPr>
          <a:xfrm>
            <a:off x="2555776" y="6356350"/>
            <a:ext cx="4320480" cy="365760"/>
          </a:xfrm>
          <a:prstGeom prst="rect">
            <a:avLst/>
          </a:prstGeom>
        </p:spPr>
        <p:txBody>
          <a:bodyPr vert="horz"/>
          <a:lstStyle>
            <a:lvl1pPr algn="ctr" eaLnBrk="1" latinLnBrk="0" hangingPunct="1">
              <a:defRPr kumimoji="0" sz="1400">
                <a:solidFill>
                  <a:schemeClr val="tx2"/>
                </a:solidFill>
              </a:defRPr>
            </a:lvl1pPr>
          </a:lstStyle>
          <a:p>
            <a:r>
              <a:rPr lang="it-IT" smtClean="0"/>
              <a:t>P. Lora Aprile - Prescrivere farmaci oppiacei . OdM-BS</a:t>
            </a:r>
            <a:endParaRPr lang="it-IT"/>
          </a:p>
        </p:txBody>
      </p:sp>
      <p:sp>
        <p:nvSpPr>
          <p:cNvPr id="23" name="Segnaposto numero diapositiva 22"/>
          <p:cNvSpPr>
            <a:spLocks noGrp="1"/>
          </p:cNvSpPr>
          <p:nvPr>
            <p:ph type="sldNum" sz="quarter" idx="4"/>
          </p:nvPr>
        </p:nvSpPr>
        <p:spPr>
          <a:xfrm>
            <a:off x="612648" y="6356350"/>
            <a:ext cx="935016" cy="365760"/>
          </a:xfrm>
          <a:prstGeom prst="rect">
            <a:avLst/>
          </a:prstGeom>
        </p:spPr>
        <p:txBody>
          <a:bodyPr vert="horz"/>
          <a:lstStyle>
            <a:lvl1pPr algn="l" eaLnBrk="1" latinLnBrk="0" hangingPunct="1">
              <a:defRPr kumimoji="0" sz="1400">
                <a:solidFill>
                  <a:schemeClr val="tx2"/>
                </a:solidFill>
              </a:defRPr>
            </a:lvl1pPr>
          </a:lstStyle>
          <a:p>
            <a:fld id="{440B6355-6EBD-4A6C-9CD8-DA320D9F0786}" type="slidenum">
              <a:rPr lang="it-IT" smtClean="0"/>
              <a:pPr/>
              <a:t>‹N›</a:t>
            </a:fld>
            <a:endParaRPr lang="it-IT"/>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4" r:id="rId7"/>
    <p:sldLayoutId id="2147483745" r:id="rId8"/>
    <p:sldLayoutId id="2147483739" r:id="rId9"/>
    <p:sldLayoutId id="2147483740" r:id="rId10"/>
    <p:sldLayoutId id="2147483741" r:id="rId11"/>
    <p:sldLayoutId id="2147483742" r:id="rId12"/>
    <p:sldLayoutId id="2147483743" r:id="rId13"/>
    <p:sldLayoutId id="2147483747" r:id="rId14"/>
  </p:sldLayoutIdLst>
  <p:hf sldNum="0" hdr="0" dt="0"/>
  <p:txStyles>
    <p:titleStyle>
      <a:lvl1pPr algn="l" rtl="0" eaLnBrk="1" latinLnBrk="0" hangingPunct="1">
        <a:spcBef>
          <a:spcPct val="0"/>
        </a:spcBef>
        <a:buNone/>
        <a:defRPr kumimoji="0" sz="3600" kern="1200">
          <a:solidFill>
            <a:schemeClr val="tx1"/>
          </a:solidFill>
          <a:latin typeface="Arial"/>
          <a:ea typeface="+mj-ea"/>
          <a:cs typeface="Arial"/>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www.salute.gov.it/medicinaliSostanze/paginaInternaMedicinaliSostanze.jsp?id=38&amp;menu=tera"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59632" y="3861048"/>
            <a:ext cx="6858000" cy="1152128"/>
          </a:xfrm>
          <a:effectLst>
            <a:outerShdw blurRad="50800" dist="38100" dir="2700000" algn="tl" rotWithShape="0">
              <a:prstClr val="black">
                <a:alpha val="40000"/>
              </a:prstClr>
            </a:outerShdw>
          </a:effectLst>
        </p:spPr>
        <p:txBody>
          <a:bodyPr>
            <a:noAutofit/>
          </a:bodyPr>
          <a:lstStyle/>
          <a:p>
            <a:pPr algn="l"/>
            <a:r>
              <a:rPr lang="it-IT" sz="3600" b="1" dirty="0" smtClean="0">
                <a:solidFill>
                  <a:srgbClr val="745804"/>
                </a:solidFill>
              </a:rPr>
              <a:t>Prescrivere i farmaci oppiacei </a:t>
            </a:r>
            <a:endParaRPr lang="it-IT" sz="3600" b="1" dirty="0">
              <a:solidFill>
                <a:srgbClr val="745804"/>
              </a:solidFill>
            </a:endParaRPr>
          </a:p>
        </p:txBody>
      </p:sp>
      <p:sp>
        <p:nvSpPr>
          <p:cNvPr id="3" name="Sottotitolo 2"/>
          <p:cNvSpPr>
            <a:spLocks noGrp="1"/>
          </p:cNvSpPr>
          <p:nvPr>
            <p:ph type="subTitle" idx="1"/>
          </p:nvPr>
        </p:nvSpPr>
        <p:spPr>
          <a:xfrm>
            <a:off x="1219200" y="5085184"/>
            <a:ext cx="6858000" cy="648072"/>
          </a:xfrm>
          <a:effectLst>
            <a:outerShdw blurRad="50800" dist="38100" dir="2700000" algn="tl" rotWithShape="0">
              <a:prstClr val="black">
                <a:alpha val="40000"/>
              </a:prstClr>
            </a:outerShdw>
          </a:effectLst>
        </p:spPr>
        <p:txBody>
          <a:bodyPr>
            <a:normAutofit fontScale="55000" lnSpcReduction="20000"/>
          </a:bodyPr>
          <a:lstStyle/>
          <a:p>
            <a:r>
              <a:rPr lang="it-IT" sz="4200" i="1" dirty="0" smtClean="0"/>
              <a:t>Pierangelo </a:t>
            </a:r>
            <a:r>
              <a:rPr lang="it-IT" sz="4200" i="1" dirty="0" err="1" smtClean="0"/>
              <a:t>Lora</a:t>
            </a:r>
            <a:r>
              <a:rPr lang="it-IT" sz="4200" i="1" dirty="0" smtClean="0"/>
              <a:t> Aprile</a:t>
            </a:r>
          </a:p>
          <a:p>
            <a:r>
              <a:rPr lang="it-IT" sz="2400" i="1" dirty="0" smtClean="0"/>
              <a:t>Società Italiana di Medicina Generale</a:t>
            </a:r>
            <a:endParaRPr lang="it-IT" sz="2400" i="1" dirty="0"/>
          </a:p>
        </p:txBody>
      </p:sp>
      <p:sp>
        <p:nvSpPr>
          <p:cNvPr id="6" name="CasellaDiTesto 5"/>
          <p:cNvSpPr txBox="1"/>
          <p:nvPr/>
        </p:nvSpPr>
        <p:spPr>
          <a:xfrm>
            <a:off x="323528" y="764704"/>
            <a:ext cx="8064896" cy="830997"/>
          </a:xfrm>
          <a:prstGeom prst="rect">
            <a:avLst/>
          </a:prstGeom>
          <a:noFill/>
        </p:spPr>
        <p:txBody>
          <a:bodyPr wrap="square" rtlCol="0">
            <a:spAutoFit/>
          </a:bodyPr>
          <a:lstStyle/>
          <a:p>
            <a:pPr algn="ctr"/>
            <a:r>
              <a:rPr lang="it-IT" sz="2400" b="1" dirty="0" smtClean="0">
                <a:solidFill>
                  <a:srgbClr val="426581"/>
                </a:solidFill>
              </a:rPr>
              <a:t>“PRESCRIVERE FARMACI OGGI: ASPETTI CLINICI, NORMATIVI, ECONOMICI.”</a:t>
            </a:r>
            <a:endParaRPr lang="it-IT" b="1" dirty="0" smtClean="0">
              <a:solidFill>
                <a:srgbClr val="426581"/>
              </a:solidFill>
            </a:endParaRPr>
          </a:p>
        </p:txBody>
      </p:sp>
      <p:pic>
        <p:nvPicPr>
          <p:cNvPr id="8" name="Picture 2"/>
          <p:cNvPicPr>
            <a:picLocks noChangeAspect="1" noChangeArrowheads="1"/>
          </p:cNvPicPr>
          <p:nvPr/>
        </p:nvPicPr>
        <p:blipFill>
          <a:blip r:embed="rId2" cstate="print"/>
          <a:srcRect/>
          <a:stretch>
            <a:fillRect/>
          </a:stretch>
        </p:blipFill>
        <p:spPr bwMode="auto">
          <a:xfrm>
            <a:off x="4211960" y="5085184"/>
            <a:ext cx="648072" cy="6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rgbClr val="284428"/>
            </a:prstShdw>
          </a:effectLst>
        </p:spPr>
        <p:txBody>
          <a:bodyPr wrap="none" anchor="ctr">
            <a:spAutoFit/>
          </a:bodyPr>
          <a:lstStyle/>
          <a:p>
            <a:endParaRPr lang="it-IT"/>
          </a:p>
        </p:txBody>
      </p:sp>
      <p:pic>
        <p:nvPicPr>
          <p:cNvPr id="12291" name="Picture 1"/>
          <p:cNvPicPr>
            <a:picLocks noChangeAspect="1" noChangeArrowheads="1"/>
          </p:cNvPicPr>
          <p:nvPr/>
        </p:nvPicPr>
        <p:blipFill>
          <a:blip r:embed="rId2" cstate="print"/>
          <a:srcRect/>
          <a:stretch>
            <a:fillRect/>
          </a:stretch>
        </p:blipFill>
        <p:spPr bwMode="auto">
          <a:xfrm>
            <a:off x="0" y="0"/>
            <a:ext cx="9356725" cy="6858000"/>
          </a:xfrm>
          <a:prstGeom prst="rect">
            <a:avLst/>
          </a:prstGeom>
          <a:noFill/>
          <a:ln w="9525">
            <a:noFill/>
            <a:miter lim="800000"/>
            <a:headEnd/>
            <a:tailEnd/>
          </a:ln>
        </p:spPr>
      </p:pic>
      <p:sp>
        <p:nvSpPr>
          <p:cNvPr id="12292" name="Rettangolo 2"/>
          <p:cNvSpPr>
            <a:spLocks noChangeArrowheads="1"/>
          </p:cNvSpPr>
          <p:nvPr/>
        </p:nvSpPr>
        <p:spPr bwMode="auto">
          <a:xfrm>
            <a:off x="1116013" y="404813"/>
            <a:ext cx="7777162" cy="461962"/>
          </a:xfrm>
          <a:prstGeom prst="rect">
            <a:avLst/>
          </a:prstGeom>
          <a:noFill/>
          <a:ln w="9525">
            <a:noFill/>
            <a:miter lim="800000"/>
            <a:headEnd/>
            <a:tailEnd/>
          </a:ln>
        </p:spPr>
        <p:txBody>
          <a:bodyPr>
            <a:spAutoFit/>
          </a:bodyPr>
          <a:lstStyle/>
          <a:p>
            <a:r>
              <a:rPr lang="it-IT"/>
              <a:t>Consumi in ddd/giorno/1000 abitanti  ospedali</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0"/>
          </a:xfrm>
          <a:prstGeom prst="rect">
            <a:avLst/>
          </a:prstGeom>
          <a:noFill/>
          <a:ln w="9525">
            <a:noFill/>
            <a:miter lim="800000"/>
            <a:headEnd/>
            <a:tailEnd/>
          </a:ln>
          <a:effectLst>
            <a:prstShdw prst="shdw17" dist="17961" dir="2700000">
              <a:srgbClr val="284428"/>
            </a:prstShdw>
          </a:effectLst>
        </p:spPr>
        <p:txBody>
          <a:bodyPr wrap="none" anchor="ctr">
            <a:spAutoFit/>
          </a:bodyPr>
          <a:lstStyle/>
          <a:p>
            <a:endParaRPr lang="it-IT"/>
          </a:p>
        </p:txBody>
      </p:sp>
      <p:pic>
        <p:nvPicPr>
          <p:cNvPr id="13315" name="Picture 1"/>
          <p:cNvPicPr>
            <a:picLocks noChangeAspect="1" noChangeArrowheads="1"/>
          </p:cNvPicPr>
          <p:nvPr/>
        </p:nvPicPr>
        <p:blipFill>
          <a:blip r:embed="rId2" cstate="print"/>
          <a:srcRect/>
          <a:stretch>
            <a:fillRect/>
          </a:stretch>
        </p:blipFill>
        <p:spPr bwMode="auto">
          <a:xfrm>
            <a:off x="-19050" y="50800"/>
            <a:ext cx="9288463" cy="6807200"/>
          </a:xfrm>
          <a:prstGeom prst="rect">
            <a:avLst/>
          </a:prstGeom>
          <a:noFill/>
          <a:ln w="9525">
            <a:noFill/>
            <a:miter lim="800000"/>
            <a:headEnd/>
            <a:tailEnd/>
          </a:ln>
        </p:spPr>
      </p:pic>
      <p:sp>
        <p:nvSpPr>
          <p:cNvPr id="13316" name="CasellaDiTesto 2"/>
          <p:cNvSpPr txBox="1">
            <a:spLocks noChangeArrowheads="1"/>
          </p:cNvSpPr>
          <p:nvPr/>
        </p:nvSpPr>
        <p:spPr bwMode="auto">
          <a:xfrm>
            <a:off x="766763" y="333375"/>
            <a:ext cx="8350250" cy="460375"/>
          </a:xfrm>
          <a:prstGeom prst="rect">
            <a:avLst/>
          </a:prstGeom>
          <a:noFill/>
          <a:ln w="9525">
            <a:noFill/>
            <a:miter lim="800000"/>
            <a:headEnd/>
            <a:tailEnd/>
          </a:ln>
        </p:spPr>
        <p:txBody>
          <a:bodyPr wrap="none">
            <a:spAutoFit/>
          </a:bodyPr>
          <a:lstStyle/>
          <a:p>
            <a:r>
              <a:rPr lang="it-IT"/>
              <a:t>Consumi in ddd/giorno/1000 abitanti  farmacie aperte al pubblico</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700808"/>
            <a:ext cx="5519663" cy="3519413"/>
            <a:chOff x="0" y="0"/>
            <a:chExt cx="4944" cy="3152"/>
          </a:xfrm>
        </p:grpSpPr>
        <p:sp>
          <p:nvSpPr>
            <p:cNvPr id="27651" name="Oval 3"/>
            <p:cNvSpPr>
              <a:spLocks/>
            </p:cNvSpPr>
            <p:nvPr/>
          </p:nvSpPr>
          <p:spPr bwMode="auto">
            <a:xfrm flipH="1">
              <a:off x="1331" y="0"/>
              <a:ext cx="2403" cy="1058"/>
            </a:xfrm>
            <a:prstGeom prst="ellipse">
              <a:avLst/>
            </a:prstGeom>
            <a:solidFill>
              <a:srgbClr val="000000"/>
            </a:solid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defRPr/>
              </a:pPr>
              <a:endParaRPr lang="it-IT">
                <a:latin typeface="Helvetica Neue Light" charset="0"/>
                <a:ea typeface="ヒラギノ角ゴ ProN W3" charset="-128"/>
                <a:sym typeface="Helvetica Neue Light" charset="0"/>
              </a:endParaRPr>
            </a:p>
          </p:txBody>
        </p:sp>
        <p:pic>
          <p:nvPicPr>
            <p:cNvPr id="27652" name="Picture 4"/>
            <p:cNvPicPr>
              <a:picLocks noChangeArrowheads="1"/>
            </p:cNvPicPr>
            <p:nvPr/>
          </p:nvPicPr>
          <p:blipFill>
            <a:blip r:embed="rId3" cstate="print"/>
            <a:srcRect/>
            <a:stretch>
              <a:fillRect/>
            </a:stretch>
          </p:blipFill>
          <p:spPr bwMode="auto">
            <a:xfrm>
              <a:off x="0" y="38"/>
              <a:ext cx="4943" cy="312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pic>
        <p:nvPicPr>
          <p:cNvPr id="27653" name="Picture 5"/>
          <p:cNvPicPr>
            <a:picLocks noChangeArrowheads="1"/>
          </p:cNvPicPr>
          <p:nvPr/>
        </p:nvPicPr>
        <p:blipFill>
          <a:blip r:embed="rId4" cstate="print"/>
          <a:srcRect/>
          <a:stretch>
            <a:fillRect/>
          </a:stretch>
        </p:blipFill>
        <p:spPr bwMode="auto">
          <a:xfrm>
            <a:off x="4621807" y="1844824"/>
            <a:ext cx="3982641" cy="4473773"/>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50" name="Text Box 6"/>
          <p:cNvSpPr txBox="1">
            <a:spLocks noChangeArrowheads="1"/>
          </p:cNvSpPr>
          <p:nvPr/>
        </p:nvSpPr>
        <p:spPr bwMode="auto">
          <a:xfrm>
            <a:off x="8447484" y="6134695"/>
            <a:ext cx="258961" cy="258961"/>
          </a:xfrm>
          <a:prstGeom prst="rect">
            <a:avLst/>
          </a:prstGeom>
          <a:noFill/>
          <a:ln w="12700">
            <a:noFill/>
            <a:miter lim="800000"/>
            <a:headEnd/>
            <a:tailEnd/>
          </a:ln>
        </p:spPr>
        <p:txBody>
          <a:bodyPr wrap="none" lIns="64291" tIns="32146" rIns="64291" bIns="32146"/>
          <a:lstStyle/>
          <a:p>
            <a:pPr algn="r"/>
            <a:fld id="{A95C110D-4723-49F7-A2B8-E8C29F33D02F}" type="slidenum">
              <a:rPr lang="en-US" sz="1300">
                <a:solidFill>
                  <a:srgbClr val="A4A7B4"/>
                </a:solidFill>
                <a:latin typeface="Helvetica Neue" pitchFamily="1" charset="0"/>
                <a:sym typeface="Helvetica Neue" pitchFamily="1" charset="0"/>
              </a:rPr>
              <a:pPr algn="r"/>
              <a:t>12</a:t>
            </a:fld>
            <a:endParaRPr lang="en-US" sz="1300" dirty="0">
              <a:solidFill>
                <a:srgbClr val="A4A7B4"/>
              </a:solidFill>
              <a:latin typeface="Helvetica Neue" pitchFamily="1" charset="0"/>
              <a:sym typeface="Helvetica Neue" pitchFamily="1" charset="0"/>
            </a:endParaRPr>
          </a:p>
        </p:txBody>
      </p:sp>
      <p:sp>
        <p:nvSpPr>
          <p:cNvPr id="3" name="Segnaposto piè di pagina 2"/>
          <p:cNvSpPr>
            <a:spLocks noGrp="1"/>
          </p:cNvSpPr>
          <p:nvPr>
            <p:ph type="ftr" sz="quarter" idx="11"/>
          </p:nvPr>
        </p:nvSpPr>
        <p:spPr/>
        <p:txBody>
          <a:bodyPr/>
          <a:lstStyle/>
          <a:p>
            <a:r>
              <a:rPr lang="it-IT" smtClean="0"/>
              <a:t>P. Lora Aprile - Prescrivere farmaci oppiacei . OdM-BS</a:t>
            </a:r>
            <a:endParaRPr lang="it-IT"/>
          </a:p>
        </p:txBody>
      </p:sp>
    </p:spTree>
    <p:extLst>
      <p:ext uri="{BB962C8B-B14F-4D97-AF65-F5344CB8AC3E}">
        <p14:creationId xmlns:p14="http://schemas.microsoft.com/office/powerpoint/2010/main" val="116278788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p:cNvSpPr txBox="1">
            <a:spLocks noChangeArrowheads="1"/>
          </p:cNvSpPr>
          <p:nvPr/>
        </p:nvSpPr>
        <p:spPr bwMode="auto">
          <a:xfrm>
            <a:off x="642938" y="295275"/>
            <a:ext cx="8358187" cy="1138238"/>
          </a:xfrm>
          <a:prstGeom prst="rect">
            <a:avLst/>
          </a:prstGeom>
          <a:noFill/>
          <a:ln w="9525">
            <a:noFill/>
            <a:miter lim="800000"/>
            <a:headEnd/>
            <a:tailEnd/>
          </a:ln>
        </p:spPr>
        <p:txBody>
          <a:bodyPr>
            <a:spAutoFit/>
          </a:bodyPr>
          <a:lstStyle/>
          <a:p>
            <a:pPr>
              <a:defRPr/>
            </a:pPr>
            <a:endParaRPr lang="it-IT" sz="2000" dirty="0">
              <a:ea typeface="MS PGothic" pitchFamily="34" charset="-128"/>
              <a:cs typeface="MS PGothic" pitchFamily="34" charset="-128"/>
            </a:endParaRPr>
          </a:p>
          <a:p>
            <a:pPr>
              <a:spcBef>
                <a:spcPct val="50000"/>
              </a:spcBef>
              <a:defRPr/>
            </a:pPr>
            <a:r>
              <a:rPr lang="it-IT" sz="3200" b="1" dirty="0">
                <a:solidFill>
                  <a:srgbClr val="990000"/>
                </a:solidFill>
                <a:latin typeface="+mn-lt"/>
                <a:ea typeface="MS PGothic" pitchFamily="34" charset="-128"/>
                <a:cs typeface="MS PGothic" pitchFamily="34" charset="-128"/>
              </a:rPr>
              <a:t>APPROPRIATEZZA  PRESCRITTIVA</a:t>
            </a:r>
          </a:p>
        </p:txBody>
      </p:sp>
      <p:sp>
        <p:nvSpPr>
          <p:cNvPr id="22531" name="Rectangle 5"/>
          <p:cNvSpPr>
            <a:spLocks noChangeArrowheads="1"/>
          </p:cNvSpPr>
          <p:nvPr/>
        </p:nvSpPr>
        <p:spPr bwMode="auto">
          <a:xfrm>
            <a:off x="642938" y="1433513"/>
            <a:ext cx="7772400" cy="4114800"/>
          </a:xfrm>
          <a:prstGeom prst="rect">
            <a:avLst/>
          </a:prstGeom>
          <a:noFill/>
          <a:ln w="9525">
            <a:noFill/>
            <a:miter lim="800000"/>
            <a:headEnd/>
            <a:tailEnd/>
          </a:ln>
        </p:spPr>
        <p:txBody>
          <a:bodyPr/>
          <a:lstStyle/>
          <a:p>
            <a:pPr marL="228600" indent="-228600" defTabSz="914400">
              <a:lnSpc>
                <a:spcPct val="90000"/>
              </a:lnSpc>
              <a:spcBef>
                <a:spcPts val="1800"/>
              </a:spcBef>
              <a:buClr>
                <a:schemeClr val="accent1"/>
              </a:buClr>
              <a:buSzPct val="100000"/>
              <a:buFont typeface="Wingdings 2" charset="2"/>
              <a:buNone/>
            </a:pPr>
            <a:endParaRPr lang="it-IT" sz="2000">
              <a:solidFill>
                <a:schemeClr val="tx2"/>
              </a:solidFill>
              <a:latin typeface="Century Gothic" charset="0"/>
            </a:endParaRPr>
          </a:p>
          <a:p>
            <a:pPr marL="228600" indent="-228600" defTabSz="914400">
              <a:lnSpc>
                <a:spcPct val="90000"/>
              </a:lnSpc>
              <a:spcBef>
                <a:spcPts val="1800"/>
              </a:spcBef>
              <a:buClr>
                <a:schemeClr val="accent1"/>
              </a:buClr>
              <a:buSzPct val="100000"/>
              <a:buFont typeface="Wingdings 2" charset="2"/>
              <a:buNone/>
            </a:pPr>
            <a:r>
              <a:rPr lang="it-IT" sz="2000">
                <a:solidFill>
                  <a:schemeClr val="tx2"/>
                </a:solidFill>
                <a:latin typeface="Century Gothic" charset="0"/>
              </a:rPr>
              <a:t> </a:t>
            </a:r>
          </a:p>
          <a:p>
            <a:pPr lvl="1" indent="-228600" defTabSz="914400">
              <a:lnSpc>
                <a:spcPct val="90000"/>
              </a:lnSpc>
              <a:spcBef>
                <a:spcPts val="600"/>
              </a:spcBef>
              <a:buClr>
                <a:srgbClr val="4D0000"/>
              </a:buClr>
              <a:buSzPct val="100000"/>
              <a:buFont typeface="Wingdings 2" charset="2"/>
              <a:buChar char="¡"/>
            </a:pPr>
            <a:r>
              <a:rPr lang="it-IT" sz="2000" b="1">
                <a:solidFill>
                  <a:schemeClr val="tx2"/>
                </a:solidFill>
                <a:latin typeface="Century Gothic" charset="0"/>
              </a:rPr>
              <a:t>efficacia</a:t>
            </a:r>
            <a:r>
              <a:rPr lang="it-IT" sz="2000">
                <a:solidFill>
                  <a:schemeClr val="tx2"/>
                </a:solidFill>
                <a:latin typeface="Century Gothic" charset="0"/>
              </a:rPr>
              <a:t> (capacità di raggiungere l’obiettivo atteso),</a:t>
            </a:r>
          </a:p>
          <a:p>
            <a:pPr lvl="1" indent="-228600" defTabSz="914400">
              <a:lnSpc>
                <a:spcPct val="90000"/>
              </a:lnSpc>
              <a:spcBef>
                <a:spcPts val="600"/>
              </a:spcBef>
              <a:buClr>
                <a:srgbClr val="4D0000"/>
              </a:buClr>
              <a:buSzPct val="100000"/>
              <a:buFont typeface="Wingdings 2" charset="2"/>
              <a:buChar char="¡"/>
            </a:pPr>
            <a:r>
              <a:rPr lang="it-IT" sz="2000" b="1">
                <a:solidFill>
                  <a:schemeClr val="tx2"/>
                </a:solidFill>
                <a:latin typeface="Century Gothic" charset="0"/>
              </a:rPr>
              <a:t>efficienza</a:t>
            </a:r>
            <a:r>
              <a:rPr lang="it-IT" sz="2000">
                <a:solidFill>
                  <a:schemeClr val="tx2"/>
                </a:solidFill>
                <a:latin typeface="Century Gothic" charset="0"/>
              </a:rPr>
              <a:t> (raggiungere l’obiettivo in modo ottimale dal punto di vista di alcune variabili: formulazioni, costi, compliance, interazioni, etc).</a:t>
            </a:r>
          </a:p>
          <a:p>
            <a:pPr lvl="1" indent="-228600" defTabSz="914400">
              <a:lnSpc>
                <a:spcPct val="90000"/>
              </a:lnSpc>
              <a:spcBef>
                <a:spcPts val="600"/>
              </a:spcBef>
              <a:buClr>
                <a:srgbClr val="4D0000"/>
              </a:buClr>
              <a:buSzPct val="100000"/>
              <a:buFont typeface="Wingdings 2" charset="2"/>
              <a:buChar char="¡"/>
            </a:pPr>
            <a:r>
              <a:rPr lang="it-IT" sz="2000" b="1">
                <a:solidFill>
                  <a:schemeClr val="tx2"/>
                </a:solidFill>
                <a:latin typeface="Century Gothic" charset="0"/>
              </a:rPr>
              <a:t>sicurezza </a:t>
            </a:r>
            <a:r>
              <a:rPr lang="it-IT" sz="2000">
                <a:solidFill>
                  <a:schemeClr val="tx2"/>
                </a:solidFill>
                <a:latin typeface="Century Gothic" charset="0"/>
              </a:rPr>
              <a:t> (minimi effetti collaterali e rischio clinico)</a:t>
            </a:r>
          </a:p>
          <a:p>
            <a:pPr lvl="1" indent="-228600" defTabSz="914400">
              <a:lnSpc>
                <a:spcPct val="90000"/>
              </a:lnSpc>
              <a:spcBef>
                <a:spcPts val="600"/>
              </a:spcBef>
              <a:buClr>
                <a:srgbClr val="4D0000"/>
              </a:buClr>
              <a:buSzPct val="100000"/>
              <a:buFont typeface="Wingdings 2" charset="2"/>
              <a:buChar char="¡"/>
            </a:pPr>
            <a:endParaRPr lang="it-IT" sz="2000">
              <a:solidFill>
                <a:schemeClr val="tx2"/>
              </a:solidFill>
              <a:latin typeface="Century Gothic" charset="0"/>
            </a:endParaRPr>
          </a:p>
          <a:p>
            <a:pPr lvl="1" indent="-228600" defTabSz="914400">
              <a:lnSpc>
                <a:spcPct val="90000"/>
              </a:lnSpc>
              <a:spcBef>
                <a:spcPts val="600"/>
              </a:spcBef>
              <a:buClr>
                <a:srgbClr val="4D0000"/>
              </a:buClr>
              <a:buSzPct val="100000"/>
              <a:buFont typeface="Wingdings 2" charset="2"/>
              <a:buNone/>
            </a:pPr>
            <a:r>
              <a:rPr lang="it-IT" sz="2000">
                <a:solidFill>
                  <a:schemeClr val="tx2"/>
                </a:solidFill>
                <a:latin typeface="Century Gothic" charset="0"/>
              </a:rPr>
              <a:t>L'appropriatezza , una parte della </a:t>
            </a:r>
            <a:r>
              <a:rPr lang="it-IT" sz="2000" b="1">
                <a:solidFill>
                  <a:schemeClr val="tx2"/>
                </a:solidFill>
                <a:latin typeface="Century Gothic" charset="0"/>
              </a:rPr>
              <a:t>qualità</a:t>
            </a:r>
            <a:r>
              <a:rPr lang="it-IT" sz="2000">
                <a:solidFill>
                  <a:schemeClr val="tx2"/>
                </a:solidFill>
                <a:latin typeface="Century Gothic" charset="0"/>
              </a:rPr>
              <a:t> assistenziale, che fa riferimento ad </a:t>
            </a:r>
            <a:r>
              <a:rPr lang="it-IT" sz="2000" b="1">
                <a:solidFill>
                  <a:schemeClr val="tx2"/>
                </a:solidFill>
                <a:latin typeface="Century Gothic" charset="0"/>
              </a:rPr>
              <a:t>evidenze scientifiche</a:t>
            </a:r>
            <a:r>
              <a:rPr lang="it-IT" sz="2000">
                <a:solidFill>
                  <a:schemeClr val="tx2"/>
                </a:solidFill>
                <a:latin typeface="Century Gothic" charset="0"/>
              </a:rPr>
              <a:t>, accettabilità e pertinenza delle prestazioni sanitarie  </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026" name="Picture 2"/>
          <p:cNvPicPr>
            <a:picLocks noChangeAspect="1" noChangeArrowheads="1"/>
          </p:cNvPicPr>
          <p:nvPr/>
        </p:nvPicPr>
        <p:blipFill>
          <a:blip r:embed="rId2" cstate="print"/>
          <a:srcRect/>
          <a:stretch>
            <a:fillRect/>
          </a:stretch>
        </p:blipFill>
        <p:spPr bwMode="auto">
          <a:xfrm>
            <a:off x="1979712" y="0"/>
            <a:ext cx="4427537" cy="664130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5122" name="Picture 2"/>
          <p:cNvPicPr>
            <a:picLocks noChangeAspect="1" noChangeArrowheads="1"/>
          </p:cNvPicPr>
          <p:nvPr/>
        </p:nvPicPr>
        <p:blipFill>
          <a:blip r:embed="rId2" cstate="print"/>
          <a:srcRect/>
          <a:stretch>
            <a:fillRect/>
          </a:stretch>
        </p:blipFill>
        <p:spPr bwMode="auto">
          <a:xfrm>
            <a:off x="2411760" y="316086"/>
            <a:ext cx="3851473" cy="577721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3074" name="Picture 2"/>
          <p:cNvPicPr>
            <a:picLocks noChangeAspect="1" noChangeArrowheads="1"/>
          </p:cNvPicPr>
          <p:nvPr/>
        </p:nvPicPr>
        <p:blipFill>
          <a:blip r:embed="rId2" cstate="print"/>
          <a:srcRect/>
          <a:stretch>
            <a:fillRect/>
          </a:stretch>
        </p:blipFill>
        <p:spPr bwMode="auto">
          <a:xfrm>
            <a:off x="2051720" y="188640"/>
            <a:ext cx="4283521" cy="642528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2050" name="Picture 2"/>
          <p:cNvPicPr>
            <a:picLocks noChangeAspect="1" noChangeArrowheads="1"/>
          </p:cNvPicPr>
          <p:nvPr/>
        </p:nvPicPr>
        <p:blipFill>
          <a:blip r:embed="rId2" cstate="print"/>
          <a:srcRect/>
          <a:stretch>
            <a:fillRect/>
          </a:stretch>
        </p:blipFill>
        <p:spPr bwMode="auto">
          <a:xfrm>
            <a:off x="2699792" y="260648"/>
            <a:ext cx="4050027" cy="607504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6146" name="Picture 2"/>
          <p:cNvPicPr>
            <a:picLocks noChangeAspect="1" noChangeArrowheads="1"/>
          </p:cNvPicPr>
          <p:nvPr/>
        </p:nvPicPr>
        <p:blipFill>
          <a:blip r:embed="rId2" cstate="print"/>
          <a:srcRect/>
          <a:stretch>
            <a:fillRect/>
          </a:stretch>
        </p:blipFill>
        <p:spPr bwMode="auto">
          <a:xfrm>
            <a:off x="2195736" y="224644"/>
            <a:ext cx="3923481" cy="588522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7170" name="Picture 2"/>
          <p:cNvPicPr>
            <a:picLocks noChangeAspect="1" noChangeArrowheads="1"/>
          </p:cNvPicPr>
          <p:nvPr/>
        </p:nvPicPr>
        <p:blipFill>
          <a:blip r:embed="rId2" cstate="print"/>
          <a:srcRect/>
          <a:stretch>
            <a:fillRect/>
          </a:stretch>
        </p:blipFill>
        <p:spPr bwMode="auto">
          <a:xfrm>
            <a:off x="2267744" y="260648"/>
            <a:ext cx="4067497" cy="610124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3"/>
          <p:cNvPicPr>
            <a:picLocks noChangeAspect="1"/>
          </p:cNvPicPr>
          <p:nvPr/>
        </p:nvPicPr>
        <p:blipFill>
          <a:blip r:embed="rId2" cstate="print"/>
          <a:srcRect/>
          <a:stretch>
            <a:fillRect/>
          </a:stretch>
        </p:blipFill>
        <p:spPr bwMode="auto">
          <a:xfrm>
            <a:off x="539552" y="1196752"/>
            <a:ext cx="2673325" cy="2684488"/>
          </a:xfrm>
          <a:prstGeom prst="rect">
            <a:avLst/>
          </a:prstGeom>
          <a:noFill/>
          <a:ln w="9525">
            <a:noFill/>
            <a:miter lim="800000"/>
            <a:headEnd/>
            <a:tailEnd/>
          </a:ln>
        </p:spPr>
      </p:pic>
      <p:sp>
        <p:nvSpPr>
          <p:cNvPr id="22532" name="Rettangolo 7"/>
          <p:cNvSpPr>
            <a:spLocks noChangeArrowheads="1"/>
          </p:cNvSpPr>
          <p:nvPr/>
        </p:nvSpPr>
        <p:spPr bwMode="auto">
          <a:xfrm>
            <a:off x="467544" y="548680"/>
            <a:ext cx="4572000" cy="646212"/>
          </a:xfrm>
          <a:prstGeom prst="rect">
            <a:avLst/>
          </a:prstGeom>
          <a:noFill/>
          <a:ln w="9525">
            <a:noFill/>
            <a:miter lim="800000"/>
            <a:headEnd/>
            <a:tailEnd/>
          </a:ln>
        </p:spPr>
        <p:txBody>
          <a:bodyPr lIns="91321" tIns="45661" rIns="91321" bIns="45661">
            <a:spAutoFit/>
          </a:bodyPr>
          <a:lstStyle/>
          <a:p>
            <a:pPr defTabSz="454282"/>
            <a:r>
              <a:rPr lang="it-IT" dirty="0">
                <a:latin typeface="Calibri" charset="0"/>
                <a:ea typeface="ＭＳ Ｐゴシック" charset="-128"/>
              </a:rPr>
              <a:t>Roche 1909 </a:t>
            </a:r>
            <a:r>
              <a:rPr lang="it-IT" dirty="0" err="1">
                <a:latin typeface="Calibri" charset="0"/>
                <a:ea typeface="ＭＳ Ｐゴシック" charset="-128"/>
              </a:rPr>
              <a:t>Pantopon</a:t>
            </a:r>
            <a:r>
              <a:rPr lang="it-IT" dirty="0">
                <a:latin typeface="Calibri" charset="0"/>
                <a:ea typeface="ＭＳ Ｐゴシック" charset="-128"/>
              </a:rPr>
              <a:t> : </a:t>
            </a:r>
            <a:r>
              <a:rPr lang="it-IT" dirty="0" err="1">
                <a:latin typeface="Calibri" charset="0"/>
                <a:ea typeface="ＭＳ Ｐゴシック" charset="-128"/>
              </a:rPr>
              <a:t>oxymorphone</a:t>
            </a:r>
            <a:r>
              <a:rPr lang="it-IT" dirty="0">
                <a:latin typeface="Calibri" charset="0"/>
                <a:ea typeface="ＭＳ Ｐゴシック" charset="-128"/>
              </a:rPr>
              <a:t>, </a:t>
            </a:r>
            <a:r>
              <a:rPr lang="it-IT" dirty="0" err="1">
                <a:latin typeface="Calibri" charset="0"/>
                <a:ea typeface="ＭＳ Ｐゴシック" charset="-128"/>
              </a:rPr>
              <a:t>oxycodone</a:t>
            </a:r>
            <a:r>
              <a:rPr lang="it-IT" dirty="0">
                <a:latin typeface="Calibri" charset="0"/>
                <a:ea typeface="ＭＳ Ｐゴシック" charset="-128"/>
              </a:rPr>
              <a:t>, </a:t>
            </a:r>
            <a:r>
              <a:rPr lang="it-IT" dirty="0" err="1">
                <a:latin typeface="Calibri" charset="0"/>
                <a:ea typeface="ＭＳ Ｐゴシック" charset="-128"/>
              </a:rPr>
              <a:t>hydromorphone</a:t>
            </a:r>
            <a:r>
              <a:rPr lang="it-IT" dirty="0">
                <a:latin typeface="Calibri" charset="0"/>
                <a:ea typeface="ＭＳ Ｐゴシック" charset="-128"/>
              </a:rPr>
              <a:t>, and </a:t>
            </a:r>
            <a:r>
              <a:rPr lang="it-IT" dirty="0" err="1">
                <a:latin typeface="Calibri" charset="0"/>
                <a:ea typeface="ＭＳ Ｐゴシック" charset="-128"/>
              </a:rPr>
              <a:t>hydrocodone</a:t>
            </a:r>
            <a:endParaRPr lang="it-IT" dirty="0">
              <a:latin typeface="Calibri" charset="0"/>
              <a:ea typeface="ＭＳ Ｐゴシック" charset="-128"/>
            </a:endParaRPr>
          </a:p>
        </p:txBody>
      </p:sp>
      <p:sp>
        <p:nvSpPr>
          <p:cNvPr id="22533" name="Rettangolo 9"/>
          <p:cNvSpPr>
            <a:spLocks noChangeArrowheads="1"/>
          </p:cNvSpPr>
          <p:nvPr/>
        </p:nvSpPr>
        <p:spPr bwMode="auto">
          <a:xfrm>
            <a:off x="467544" y="4365104"/>
            <a:ext cx="4443635" cy="1169432"/>
          </a:xfrm>
          <a:prstGeom prst="rect">
            <a:avLst/>
          </a:prstGeom>
          <a:noFill/>
          <a:ln w="9525">
            <a:noFill/>
            <a:miter lim="800000"/>
            <a:headEnd/>
            <a:tailEnd/>
          </a:ln>
        </p:spPr>
        <p:txBody>
          <a:bodyPr lIns="91321" tIns="45661" rIns="91321" bIns="45661">
            <a:spAutoFit/>
          </a:bodyPr>
          <a:lstStyle/>
          <a:p>
            <a:pPr defTabSz="454282"/>
            <a:r>
              <a:rPr lang="it-IT" sz="1400" dirty="0">
                <a:latin typeface="Calibri" charset="0"/>
                <a:ea typeface="ＭＳ Ｐゴシック" charset="-128"/>
              </a:rPr>
              <a:t>ANALGESIC PROPERTIES OF MIXTURES OF CHLORPROMAZINE WITH MORPHINE AND MEPERIDINE</a:t>
            </a:r>
          </a:p>
          <a:p>
            <a:pPr defTabSz="454282"/>
            <a:r>
              <a:rPr lang="it-IT" sz="1400" dirty="0">
                <a:latin typeface="Calibri" charset="0"/>
                <a:ea typeface="ＭＳ Ｐゴシック" charset="-128"/>
              </a:rPr>
              <a:t>    * GEORGE L. JACKSON and</a:t>
            </a:r>
          </a:p>
          <a:p>
            <a:pPr defTabSz="454282"/>
            <a:r>
              <a:rPr lang="it-IT" sz="1400" dirty="0">
                <a:latin typeface="Calibri" charset="0"/>
                <a:ea typeface="ＭＳ Ｐゴシック" charset="-128"/>
              </a:rPr>
              <a:t>    * DAVID A. SMITH</a:t>
            </a:r>
          </a:p>
          <a:p>
            <a:pPr defTabSz="454282"/>
            <a:r>
              <a:rPr lang="it-IT" sz="1400" dirty="0" err="1">
                <a:latin typeface="Calibri" charset="0"/>
                <a:ea typeface="ＭＳ Ｐゴシック" charset="-128"/>
              </a:rPr>
              <a:t>Ann</a:t>
            </a:r>
            <a:r>
              <a:rPr lang="it-IT" sz="1400" dirty="0">
                <a:latin typeface="Calibri" charset="0"/>
                <a:ea typeface="ＭＳ Ｐゴシック" charset="-128"/>
              </a:rPr>
              <a:t> </a:t>
            </a:r>
            <a:r>
              <a:rPr lang="it-IT" sz="1400" dirty="0" err="1">
                <a:latin typeface="Calibri" charset="0"/>
                <a:ea typeface="ＭＳ Ｐゴシック" charset="-128"/>
              </a:rPr>
              <a:t>Intern</a:t>
            </a:r>
            <a:r>
              <a:rPr lang="it-IT" sz="1400" dirty="0">
                <a:latin typeface="Calibri" charset="0"/>
                <a:ea typeface="ＭＳ Ｐゴシック" charset="-128"/>
              </a:rPr>
              <a:t> </a:t>
            </a:r>
            <a:r>
              <a:rPr lang="it-IT" sz="1400" dirty="0" err="1">
                <a:latin typeface="Calibri" charset="0"/>
                <a:ea typeface="ＭＳ Ｐゴシック" charset="-128"/>
              </a:rPr>
              <a:t>Med</a:t>
            </a:r>
            <a:r>
              <a:rPr lang="it-IT" sz="1400" dirty="0">
                <a:latin typeface="Calibri" charset="0"/>
                <a:ea typeface="ＭＳ Ｐゴシック" charset="-128"/>
              </a:rPr>
              <a:t> </a:t>
            </a:r>
            <a:r>
              <a:rPr lang="it-IT" sz="1400" dirty="0" err="1">
                <a:latin typeface="Calibri" charset="0"/>
                <a:ea typeface="ＭＳ Ｐゴシック" charset="-128"/>
              </a:rPr>
              <a:t>October</a:t>
            </a:r>
            <a:r>
              <a:rPr lang="it-IT" sz="1400" dirty="0">
                <a:latin typeface="Calibri" charset="0"/>
                <a:ea typeface="ＭＳ Ｐゴシック" charset="-128"/>
              </a:rPr>
              <a:t> 1, 1956 45:640-652; </a:t>
            </a:r>
          </a:p>
        </p:txBody>
      </p:sp>
      <p:pic>
        <p:nvPicPr>
          <p:cNvPr id="9" name="Immagine 4"/>
          <p:cNvPicPr>
            <a:picLocks noChangeAspect="1"/>
          </p:cNvPicPr>
          <p:nvPr/>
        </p:nvPicPr>
        <p:blipFill>
          <a:blip r:embed="rId3" cstate="print"/>
          <a:srcRect/>
          <a:stretch>
            <a:fillRect/>
          </a:stretch>
        </p:blipFill>
        <p:spPr bwMode="auto">
          <a:xfrm>
            <a:off x="5868144" y="332656"/>
            <a:ext cx="2464594" cy="2035969"/>
          </a:xfrm>
          <a:prstGeom prst="rect">
            <a:avLst/>
          </a:prstGeom>
          <a:noFill/>
          <a:ln w="9525">
            <a:noFill/>
            <a:miter lim="800000"/>
            <a:headEnd/>
            <a:tailEnd/>
          </a:ln>
        </p:spPr>
      </p:pic>
      <p:sp>
        <p:nvSpPr>
          <p:cNvPr id="10" name="Rettangolo 5"/>
          <p:cNvSpPr>
            <a:spLocks noChangeArrowheads="1"/>
          </p:cNvSpPr>
          <p:nvPr/>
        </p:nvSpPr>
        <p:spPr bwMode="auto">
          <a:xfrm>
            <a:off x="5535488" y="2492896"/>
            <a:ext cx="3429000" cy="280169"/>
          </a:xfrm>
          <a:prstGeom prst="rect">
            <a:avLst/>
          </a:prstGeom>
          <a:noFill/>
          <a:ln w="9525">
            <a:noFill/>
            <a:miter lim="800000"/>
            <a:headEnd/>
            <a:tailEnd/>
          </a:ln>
        </p:spPr>
        <p:txBody>
          <a:bodyPr lIns="64236" tIns="32116" rIns="64236" bIns="32116">
            <a:spAutoFit/>
          </a:bodyPr>
          <a:lstStyle/>
          <a:p>
            <a:r>
              <a:rPr lang="it-IT" sz="1400" b="1" dirty="0"/>
              <a:t>Friedrich Wilhelm </a:t>
            </a:r>
            <a:r>
              <a:rPr lang="it-IT" sz="1400" b="1" dirty="0" err="1"/>
              <a:t>Adam</a:t>
            </a:r>
            <a:r>
              <a:rPr lang="it-IT" sz="1400" b="1" dirty="0"/>
              <a:t> </a:t>
            </a:r>
            <a:r>
              <a:rPr lang="it-IT" sz="1400" b="1" dirty="0" err="1"/>
              <a:t>Sertürner</a:t>
            </a:r>
            <a:endParaRPr lang="it-IT" sz="1400" b="1" dirty="0"/>
          </a:p>
        </p:txBody>
      </p:sp>
      <p:pic>
        <p:nvPicPr>
          <p:cNvPr id="11" name="Immagine 2"/>
          <p:cNvPicPr>
            <a:picLocks noChangeAspect="1"/>
          </p:cNvPicPr>
          <p:nvPr/>
        </p:nvPicPr>
        <p:blipFill>
          <a:blip r:embed="rId4" cstate="print"/>
          <a:srcRect/>
          <a:stretch>
            <a:fillRect/>
          </a:stretch>
        </p:blipFill>
        <p:spPr bwMode="auto">
          <a:xfrm>
            <a:off x="4827983" y="3501008"/>
            <a:ext cx="4016451" cy="2697386"/>
          </a:xfrm>
          <a:prstGeom prst="rect">
            <a:avLst/>
          </a:prstGeom>
          <a:noFill/>
          <a:ln w="9525">
            <a:noFill/>
            <a:miter lim="800000"/>
            <a:headEnd/>
            <a:tailEnd/>
          </a:ln>
        </p:spPr>
      </p:pic>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8194" name="Picture 2"/>
          <p:cNvPicPr>
            <a:picLocks noChangeAspect="1" noChangeArrowheads="1"/>
          </p:cNvPicPr>
          <p:nvPr/>
        </p:nvPicPr>
        <p:blipFill>
          <a:blip r:embed="rId2" cstate="print"/>
          <a:srcRect/>
          <a:stretch>
            <a:fillRect/>
          </a:stretch>
        </p:blipFill>
        <p:spPr bwMode="auto">
          <a:xfrm>
            <a:off x="2195736" y="152636"/>
            <a:ext cx="4074029" cy="611104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9218" name="Picture 2"/>
          <p:cNvPicPr>
            <a:picLocks noChangeAspect="1" noChangeArrowheads="1"/>
          </p:cNvPicPr>
          <p:nvPr/>
        </p:nvPicPr>
        <p:blipFill>
          <a:blip r:embed="rId2" cstate="print"/>
          <a:srcRect/>
          <a:stretch>
            <a:fillRect/>
          </a:stretch>
        </p:blipFill>
        <p:spPr bwMode="auto">
          <a:xfrm>
            <a:off x="2339752" y="476672"/>
            <a:ext cx="3810000" cy="5715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0242" name="Picture 2"/>
          <p:cNvPicPr>
            <a:picLocks noChangeAspect="1" noChangeArrowheads="1"/>
          </p:cNvPicPr>
          <p:nvPr/>
        </p:nvPicPr>
        <p:blipFill>
          <a:blip r:embed="rId2" cstate="print"/>
          <a:srcRect/>
          <a:stretch>
            <a:fillRect/>
          </a:stretch>
        </p:blipFill>
        <p:spPr bwMode="auto">
          <a:xfrm>
            <a:off x="2051720" y="404664"/>
            <a:ext cx="4098032" cy="614704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1266" name="Picture 2"/>
          <p:cNvPicPr>
            <a:picLocks noChangeAspect="1" noChangeArrowheads="1"/>
          </p:cNvPicPr>
          <p:nvPr/>
        </p:nvPicPr>
        <p:blipFill>
          <a:blip r:embed="rId2" cstate="print"/>
          <a:srcRect/>
          <a:stretch>
            <a:fillRect/>
          </a:stretch>
        </p:blipFill>
        <p:spPr bwMode="auto">
          <a:xfrm>
            <a:off x="2195736" y="188640"/>
            <a:ext cx="3923481" cy="588522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2290" name="Picture 2"/>
          <p:cNvPicPr>
            <a:picLocks noChangeAspect="1" noChangeArrowheads="1"/>
          </p:cNvPicPr>
          <p:nvPr/>
        </p:nvPicPr>
        <p:blipFill>
          <a:blip r:embed="rId2" cstate="print"/>
          <a:srcRect/>
          <a:stretch>
            <a:fillRect/>
          </a:stretch>
        </p:blipFill>
        <p:spPr bwMode="auto">
          <a:xfrm>
            <a:off x="2339752" y="404664"/>
            <a:ext cx="3810000" cy="5715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3314" name="Picture 2"/>
          <p:cNvPicPr>
            <a:picLocks noChangeAspect="1" noChangeArrowheads="1"/>
          </p:cNvPicPr>
          <p:nvPr/>
        </p:nvPicPr>
        <p:blipFill>
          <a:blip r:embed="rId2" cstate="print"/>
          <a:srcRect/>
          <a:stretch>
            <a:fillRect/>
          </a:stretch>
        </p:blipFill>
        <p:spPr bwMode="auto">
          <a:xfrm>
            <a:off x="2195736" y="332656"/>
            <a:ext cx="4067497" cy="610124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4338" name="Picture 2"/>
          <p:cNvPicPr>
            <a:picLocks noChangeAspect="1" noChangeArrowheads="1"/>
          </p:cNvPicPr>
          <p:nvPr/>
        </p:nvPicPr>
        <p:blipFill>
          <a:blip r:embed="rId2" cstate="print"/>
          <a:srcRect/>
          <a:stretch>
            <a:fillRect/>
          </a:stretch>
        </p:blipFill>
        <p:spPr bwMode="auto">
          <a:xfrm>
            <a:off x="2627784" y="260648"/>
            <a:ext cx="3954016" cy="5931024"/>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5362" name="Picture 2"/>
          <p:cNvPicPr>
            <a:picLocks noChangeAspect="1" noChangeArrowheads="1"/>
          </p:cNvPicPr>
          <p:nvPr/>
        </p:nvPicPr>
        <p:blipFill>
          <a:blip r:embed="rId2" cstate="print"/>
          <a:srcRect/>
          <a:stretch>
            <a:fillRect/>
          </a:stretch>
        </p:blipFill>
        <p:spPr bwMode="auto">
          <a:xfrm>
            <a:off x="1691680" y="188640"/>
            <a:ext cx="4283521" cy="642528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6386" name="Picture 2"/>
          <p:cNvPicPr>
            <a:picLocks noChangeAspect="1" noChangeArrowheads="1"/>
          </p:cNvPicPr>
          <p:nvPr/>
        </p:nvPicPr>
        <p:blipFill>
          <a:blip r:embed="rId2" cstate="print"/>
          <a:srcRect/>
          <a:stretch>
            <a:fillRect/>
          </a:stretch>
        </p:blipFill>
        <p:spPr bwMode="auto">
          <a:xfrm>
            <a:off x="2051720" y="304200"/>
            <a:ext cx="3906011" cy="585901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7410" name="Picture 2"/>
          <p:cNvPicPr>
            <a:picLocks noChangeAspect="1" noChangeArrowheads="1"/>
          </p:cNvPicPr>
          <p:nvPr/>
        </p:nvPicPr>
        <p:blipFill>
          <a:blip r:embed="rId2" cstate="print"/>
          <a:srcRect/>
          <a:stretch>
            <a:fillRect/>
          </a:stretch>
        </p:blipFill>
        <p:spPr bwMode="auto">
          <a:xfrm>
            <a:off x="1907704" y="188640"/>
            <a:ext cx="4338059" cy="650708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467544" y="548680"/>
            <a:ext cx="8229600" cy="990600"/>
          </a:xfrm>
        </p:spPr>
        <p:txBody>
          <a:bodyPr/>
          <a:lstStyle/>
          <a:p>
            <a:pPr algn="l" eaLnBrk="1" hangingPunct="1"/>
            <a:r>
              <a:rPr lang="it-IT" sz="2500" b="1" dirty="0" smtClean="0">
                <a:latin typeface="Century Gothic" pitchFamily="34" charset="0"/>
                <a:ea typeface="ＭＳ Ｐゴシック" pitchFamily="34" charset="-128"/>
              </a:rPr>
              <a:t>I farmaci oppiacei agiscono come analgesici a livello:</a:t>
            </a:r>
          </a:p>
        </p:txBody>
      </p:sp>
      <p:sp>
        <p:nvSpPr>
          <p:cNvPr id="34819" name="Segnaposto testo 2"/>
          <p:cNvSpPr>
            <a:spLocks noGrp="1"/>
          </p:cNvSpPr>
          <p:nvPr>
            <p:ph type="body" idx="1"/>
          </p:nvPr>
        </p:nvSpPr>
        <p:spPr>
          <a:xfrm>
            <a:off x="457200" y="2122488"/>
            <a:ext cx="8229600" cy="4525962"/>
          </a:xfrm>
        </p:spPr>
        <p:txBody>
          <a:bodyPr/>
          <a:lstStyle/>
          <a:p>
            <a:pPr algn="ctr" eaLnBrk="1" hangingPunct="1">
              <a:spcAft>
                <a:spcPts val="1200"/>
              </a:spcAft>
              <a:buFont typeface="Arial" pitchFamily="34" charset="0"/>
              <a:buNone/>
            </a:pPr>
            <a:r>
              <a:rPr lang="it-IT" sz="2800" b="1" dirty="0" smtClean="0">
                <a:latin typeface="Century Gothic" pitchFamily="34" charset="0"/>
                <a:ea typeface="ＭＳ Ｐゴシック" pitchFamily="34" charset="-128"/>
              </a:rPr>
              <a:t>Del recettore tissutale</a:t>
            </a:r>
          </a:p>
          <a:p>
            <a:pPr algn="ctr" eaLnBrk="1" hangingPunct="1">
              <a:spcAft>
                <a:spcPts val="1200"/>
              </a:spcAft>
              <a:buFont typeface="Arial" pitchFamily="34" charset="0"/>
              <a:buNone/>
            </a:pPr>
            <a:r>
              <a:rPr lang="it-IT" sz="2800" b="1" dirty="0" smtClean="0">
                <a:latin typeface="Century Gothic" pitchFamily="34" charset="0"/>
                <a:ea typeface="ＭＳ Ｐゴシック" pitchFamily="34" charset="-128"/>
              </a:rPr>
              <a:t>Della sinapsi spinale </a:t>
            </a:r>
          </a:p>
          <a:p>
            <a:pPr algn="ctr" eaLnBrk="1" hangingPunct="1">
              <a:spcAft>
                <a:spcPts val="1200"/>
              </a:spcAft>
              <a:buFont typeface="Arial" pitchFamily="34" charset="0"/>
              <a:buNone/>
            </a:pPr>
            <a:r>
              <a:rPr lang="it-IT" sz="2800" b="1" dirty="0" smtClean="0">
                <a:latin typeface="Century Gothic" pitchFamily="34" charset="0"/>
                <a:ea typeface="ＭＳ Ｐゴシック" pitchFamily="34" charset="-128"/>
              </a:rPr>
              <a:t>Delle cellule corticali</a:t>
            </a:r>
          </a:p>
          <a:p>
            <a:pPr algn="ctr" eaLnBrk="1" hangingPunct="1">
              <a:spcAft>
                <a:spcPts val="1200"/>
              </a:spcAft>
              <a:buFont typeface="Arial" pitchFamily="34" charset="0"/>
              <a:buNone/>
            </a:pPr>
            <a:r>
              <a:rPr lang="it-IT" sz="2800" b="1" dirty="0" smtClean="0">
                <a:latin typeface="Century Gothic" pitchFamily="34" charset="0"/>
                <a:ea typeface="ＭＳ Ｐゴシック" pitchFamily="34" charset="-128"/>
              </a:rPr>
              <a:t>Delle vie nervose periferiche</a:t>
            </a:r>
          </a:p>
        </p:txBody>
      </p:sp>
      <p:sp>
        <p:nvSpPr>
          <p:cNvPr id="4" name="Rettangolo 3"/>
          <p:cNvSpPr>
            <a:spLocks noChangeArrowheads="1"/>
          </p:cNvSpPr>
          <p:nvPr/>
        </p:nvSpPr>
        <p:spPr bwMode="auto">
          <a:xfrm>
            <a:off x="255588" y="2174875"/>
            <a:ext cx="8431212" cy="503238"/>
          </a:xfrm>
          <a:prstGeom prst="rect">
            <a:avLst/>
          </a:prstGeom>
          <a:noFill/>
          <a:ln w="7620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it-IT">
              <a:solidFill>
                <a:srgbClr val="FFFFFF"/>
              </a:solidFill>
              <a:latin typeface="+mn-lt"/>
              <a:ea typeface="ＭＳ Ｐゴシック" charset="-128"/>
              <a:cs typeface="ＭＳ Ｐゴシック" charset="-128"/>
            </a:endParaRPr>
          </a:p>
        </p:txBody>
      </p:sp>
      <p:sp>
        <p:nvSpPr>
          <p:cNvPr id="5" name="Rettangolo 4"/>
          <p:cNvSpPr>
            <a:spLocks noChangeArrowheads="1"/>
          </p:cNvSpPr>
          <p:nvPr/>
        </p:nvSpPr>
        <p:spPr bwMode="auto">
          <a:xfrm>
            <a:off x="255588" y="2830513"/>
            <a:ext cx="8431212" cy="501650"/>
          </a:xfrm>
          <a:prstGeom prst="rect">
            <a:avLst/>
          </a:prstGeom>
          <a:noFill/>
          <a:ln w="76200">
            <a:solidFill>
              <a:srgbClr val="FFFF00"/>
            </a:solidFill>
            <a:round/>
            <a:headEnd/>
            <a:tailEnd/>
          </a:ln>
          <a:effectLst>
            <a:outerShdw blurRad="40000" dist="23000" dir="5400000" rotWithShape="0">
              <a:srgbClr val="808080">
                <a:alpha val="9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it-IT">
              <a:solidFill>
                <a:srgbClr val="FFFFFF"/>
              </a:solidFill>
              <a:latin typeface="+mn-lt"/>
              <a:ea typeface="ＭＳ Ｐゴシック" charset="-128"/>
              <a:cs typeface="ＭＳ Ｐゴシック" charset="-128"/>
            </a:endParaRPr>
          </a:p>
        </p:txBody>
      </p:sp>
      <p:sp>
        <p:nvSpPr>
          <p:cNvPr id="6" name="Rettangolo 5"/>
          <p:cNvSpPr>
            <a:spLocks noChangeArrowheads="1"/>
          </p:cNvSpPr>
          <p:nvPr/>
        </p:nvSpPr>
        <p:spPr bwMode="auto">
          <a:xfrm>
            <a:off x="255588" y="3517900"/>
            <a:ext cx="8431212" cy="501650"/>
          </a:xfrm>
          <a:prstGeom prst="rect">
            <a:avLst/>
          </a:prstGeom>
          <a:noFill/>
          <a:ln w="76200">
            <a:solidFill>
              <a:srgbClr val="0000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it-IT">
              <a:solidFill>
                <a:srgbClr val="FFFFFF"/>
              </a:solidFill>
              <a:latin typeface="+mn-lt"/>
              <a:ea typeface="ＭＳ Ｐゴシック" charset="-128"/>
              <a:cs typeface="ＭＳ Ｐゴシック" charset="-128"/>
            </a:endParaRPr>
          </a:p>
        </p:txBody>
      </p:sp>
      <p:sp>
        <p:nvSpPr>
          <p:cNvPr id="7" name="Rettangolo 6"/>
          <p:cNvSpPr>
            <a:spLocks noChangeArrowheads="1"/>
          </p:cNvSpPr>
          <p:nvPr/>
        </p:nvSpPr>
        <p:spPr bwMode="auto">
          <a:xfrm>
            <a:off x="255588" y="4184650"/>
            <a:ext cx="8431212" cy="501650"/>
          </a:xfrm>
          <a:prstGeom prst="rect">
            <a:avLst/>
          </a:prstGeom>
          <a:noFill/>
          <a:ln w="76200">
            <a:solidFill>
              <a:srgbClr val="008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it-IT">
              <a:solidFill>
                <a:srgbClr val="FFFFFF"/>
              </a:solidFill>
              <a:latin typeface="+mn-lt"/>
              <a:ea typeface="ＭＳ Ｐゴシック" charset="-128"/>
              <a:cs typeface="ＭＳ Ｐゴシック" charset="-128"/>
            </a:endParaRPr>
          </a:p>
        </p:txBody>
      </p:sp>
      <p:sp>
        <p:nvSpPr>
          <p:cNvPr id="2" name="Segnaposto piè di pagina 1"/>
          <p:cNvSpPr>
            <a:spLocks noGrp="1"/>
          </p:cNvSpPr>
          <p:nvPr>
            <p:ph type="ftr" sz="quarter" idx="11"/>
          </p:nvPr>
        </p:nvSpPr>
        <p:spPr/>
        <p:txBody>
          <a:bodyPr/>
          <a:lstStyle/>
          <a:p>
            <a:pPr>
              <a:defRPr/>
            </a:pPr>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8434" name="Picture 2"/>
          <p:cNvPicPr>
            <a:picLocks noChangeAspect="1" noChangeArrowheads="1"/>
          </p:cNvPicPr>
          <p:nvPr/>
        </p:nvPicPr>
        <p:blipFill>
          <a:blip r:embed="rId2" cstate="print"/>
          <a:srcRect/>
          <a:stretch>
            <a:fillRect/>
          </a:stretch>
        </p:blipFill>
        <p:spPr bwMode="auto">
          <a:xfrm>
            <a:off x="2123728" y="188640"/>
            <a:ext cx="4050027" cy="607504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pic>
        <p:nvPicPr>
          <p:cNvPr id="19458" name="Picture 2"/>
          <p:cNvPicPr>
            <a:picLocks noChangeAspect="1" noChangeArrowheads="1"/>
          </p:cNvPicPr>
          <p:nvPr/>
        </p:nvPicPr>
        <p:blipFill>
          <a:blip r:embed="rId2" cstate="print"/>
          <a:srcRect/>
          <a:stretch>
            <a:fillRect/>
          </a:stretch>
        </p:blipFill>
        <p:spPr bwMode="auto">
          <a:xfrm>
            <a:off x="1835696" y="260648"/>
            <a:ext cx="4098032" cy="61470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a:xfrm>
            <a:off x="246063" y="116632"/>
            <a:ext cx="8897937" cy="990600"/>
          </a:xfrm>
        </p:spPr>
        <p:txBody>
          <a:bodyPr/>
          <a:lstStyle/>
          <a:p>
            <a:pPr algn="ctr" eaLnBrk="1" hangingPunct="1">
              <a:defRPr/>
            </a:pPr>
            <a:r>
              <a:rPr lang="it-IT" sz="3200" b="1" i="0" dirty="0" smtClean="0">
                <a:effectLst>
                  <a:outerShdw blurRad="38100" dist="38100" dir="2700000" algn="tl">
                    <a:srgbClr val="000000"/>
                  </a:outerShdw>
                </a:effectLst>
              </a:rPr>
              <a:t>SOSTANZE STUPEFACENTI E PSICOTROPE</a:t>
            </a:r>
          </a:p>
        </p:txBody>
      </p:sp>
      <p:sp>
        <p:nvSpPr>
          <p:cNvPr id="4099" name="Rectangle 3"/>
          <p:cNvSpPr>
            <a:spLocks noGrp="1" noChangeArrowheads="1"/>
          </p:cNvSpPr>
          <p:nvPr>
            <p:ph type="body" idx="1"/>
          </p:nvPr>
        </p:nvSpPr>
        <p:spPr>
          <a:xfrm>
            <a:off x="152400" y="1484313"/>
            <a:ext cx="8763000" cy="3816350"/>
          </a:xfrm>
        </p:spPr>
        <p:txBody>
          <a:bodyPr/>
          <a:lstStyle/>
          <a:p>
            <a:pPr algn="ctr" eaLnBrk="1" hangingPunct="1">
              <a:lnSpc>
                <a:spcPct val="90000"/>
              </a:lnSpc>
              <a:buFontTx/>
              <a:buNone/>
            </a:pPr>
            <a:r>
              <a:rPr lang="it-IT" sz="2400" smtClean="0"/>
              <a:t>Legge 22.12.1975, n.685</a:t>
            </a:r>
          </a:p>
          <a:p>
            <a:pPr algn="ctr" eaLnBrk="1" hangingPunct="1">
              <a:lnSpc>
                <a:spcPct val="90000"/>
              </a:lnSpc>
              <a:buFontTx/>
              <a:buNone/>
            </a:pPr>
            <a:endParaRPr lang="it-IT" sz="2400" smtClean="0"/>
          </a:p>
          <a:p>
            <a:pPr algn="ctr" eaLnBrk="1" hangingPunct="1">
              <a:lnSpc>
                <a:spcPct val="90000"/>
              </a:lnSpc>
              <a:buFontTx/>
              <a:buNone/>
            </a:pPr>
            <a:r>
              <a:rPr lang="it-IT" sz="2400" smtClean="0"/>
              <a:t>Legge 26.6.1990, n.162</a:t>
            </a:r>
          </a:p>
          <a:p>
            <a:pPr eaLnBrk="1" hangingPunct="1">
              <a:lnSpc>
                <a:spcPct val="90000"/>
              </a:lnSpc>
              <a:buFontTx/>
              <a:buNone/>
            </a:pPr>
            <a:endParaRPr lang="it-IT" sz="2000" smtClean="0"/>
          </a:p>
          <a:p>
            <a:pPr eaLnBrk="1" hangingPunct="1">
              <a:lnSpc>
                <a:spcPct val="90000"/>
              </a:lnSpc>
              <a:buFontTx/>
              <a:buNone/>
            </a:pPr>
            <a:r>
              <a:rPr lang="it-IT" sz="2000" smtClean="0"/>
              <a:t>            - Legge 685/75                                     - Legge 21.6.1985,n.297</a:t>
            </a:r>
          </a:p>
          <a:p>
            <a:pPr eaLnBrk="1" hangingPunct="1">
              <a:lnSpc>
                <a:spcPct val="90000"/>
              </a:lnSpc>
              <a:buFontTx/>
              <a:buNone/>
            </a:pPr>
            <a:r>
              <a:rPr lang="it-IT" sz="2000" smtClean="0"/>
              <a:t>            - Legge 162/90                                     - Legge 1.6.1988, n176</a:t>
            </a:r>
          </a:p>
          <a:p>
            <a:pPr algn="ctr" eaLnBrk="1" hangingPunct="1">
              <a:lnSpc>
                <a:spcPct val="90000"/>
              </a:lnSpc>
              <a:buFontTx/>
              <a:buNone/>
            </a:pPr>
            <a:r>
              <a:rPr lang="it-IT" sz="2400" smtClean="0"/>
              <a:t> 			        </a:t>
            </a:r>
            <a:r>
              <a:rPr lang="it-IT" sz="2100" smtClean="0"/>
              <a:t>DPR 9.10.1990, n.309</a:t>
            </a:r>
            <a:r>
              <a:rPr lang="it-IT" sz="2400" smtClean="0"/>
              <a:t>  	- C</a:t>
            </a:r>
            <a:r>
              <a:rPr lang="it-IT" sz="2000" smtClean="0"/>
              <a:t>odice di procedura</a:t>
            </a:r>
            <a:endParaRPr lang="it-IT" sz="1200" smtClean="0"/>
          </a:p>
          <a:p>
            <a:pPr algn="ctr" eaLnBrk="1" hangingPunct="1">
              <a:lnSpc>
                <a:spcPct val="90000"/>
              </a:lnSpc>
              <a:buFontTx/>
              <a:buNone/>
            </a:pPr>
            <a:r>
              <a:rPr lang="it-IT" sz="2000" smtClean="0"/>
              <a:t>					    penale</a:t>
            </a:r>
          </a:p>
          <a:p>
            <a:pPr algn="ctr" eaLnBrk="1" hangingPunct="1">
              <a:lnSpc>
                <a:spcPct val="90000"/>
              </a:lnSpc>
              <a:buFontTx/>
              <a:buNone/>
            </a:pPr>
            <a:r>
              <a:rPr lang="it-IT" sz="2000" smtClean="0"/>
              <a:t>                                                     </a:t>
            </a:r>
            <a:endParaRPr lang="it-IT" sz="2400" smtClean="0"/>
          </a:p>
          <a:p>
            <a:pPr algn="ctr" eaLnBrk="1" hangingPunct="1">
              <a:lnSpc>
                <a:spcPct val="90000"/>
              </a:lnSpc>
              <a:buFontTx/>
              <a:buNone/>
            </a:pPr>
            <a:r>
              <a:rPr lang="it-IT" sz="2000" smtClean="0"/>
              <a:t>(abrogazione parziale referendum popolare DPR 5.6.1993, n. 171)</a:t>
            </a:r>
            <a:endParaRPr lang="it-IT" sz="2400" smtClean="0"/>
          </a:p>
        </p:txBody>
      </p:sp>
      <p:sp>
        <p:nvSpPr>
          <p:cNvPr id="1007620" name="AutoShape 4"/>
          <p:cNvSpPr>
            <a:spLocks noChangeArrowheads="1"/>
          </p:cNvSpPr>
          <p:nvPr/>
        </p:nvSpPr>
        <p:spPr bwMode="auto">
          <a:xfrm>
            <a:off x="4140200" y="1844675"/>
            <a:ext cx="457200" cy="461963"/>
          </a:xfrm>
          <a:prstGeom prst="downArrow">
            <a:avLst>
              <a:gd name="adj1" fmla="val 50000"/>
              <a:gd name="adj2" fmla="val 25260"/>
            </a:avLst>
          </a:prstGeom>
          <a:gradFill rotWithShape="0">
            <a:gsLst>
              <a:gs pos="0">
                <a:schemeClr val="accent1"/>
              </a:gs>
              <a:gs pos="100000">
                <a:schemeClr val="accent1">
                  <a:gamma/>
                  <a:shade val="56078"/>
                  <a:invGamma/>
                </a:schemeClr>
              </a:gs>
            </a:gsLst>
            <a:lin ang="5400000" scaled="1"/>
          </a:gradFill>
          <a:ln w="9525">
            <a:solidFill>
              <a:schemeClr val="tx1"/>
            </a:solidFill>
            <a:miter lim="800000"/>
            <a:headEnd/>
            <a:tailEnd/>
          </a:ln>
          <a:effectLst/>
        </p:spPr>
        <p:txBody>
          <a:bodyPr wrap="none" anchor="ctr"/>
          <a:lstStyle/>
          <a:p>
            <a:pPr>
              <a:defRPr/>
            </a:pPr>
            <a:endParaRPr lang="it-IT" i="0"/>
          </a:p>
        </p:txBody>
      </p:sp>
      <p:sp>
        <p:nvSpPr>
          <p:cNvPr id="1007621" name="AutoShape 5"/>
          <p:cNvSpPr>
            <a:spLocks noChangeArrowheads="1"/>
          </p:cNvSpPr>
          <p:nvPr/>
        </p:nvSpPr>
        <p:spPr bwMode="auto">
          <a:xfrm>
            <a:off x="3852863" y="2636838"/>
            <a:ext cx="990600" cy="1152525"/>
          </a:xfrm>
          <a:prstGeom prst="downArrow">
            <a:avLst>
              <a:gd name="adj1" fmla="val 50000"/>
              <a:gd name="adj2" fmla="val 29087"/>
            </a:avLst>
          </a:prstGeom>
          <a:gradFill rotWithShape="0">
            <a:gsLst>
              <a:gs pos="0">
                <a:schemeClr val="accent1"/>
              </a:gs>
              <a:gs pos="100000">
                <a:schemeClr val="accent1">
                  <a:gamma/>
                  <a:shade val="56078"/>
                  <a:invGamma/>
                </a:schemeClr>
              </a:gs>
            </a:gsLst>
            <a:lin ang="5400000" scaled="1"/>
          </a:gradFill>
          <a:ln w="9525">
            <a:solidFill>
              <a:schemeClr val="tx1"/>
            </a:solidFill>
            <a:miter lim="800000"/>
            <a:headEnd/>
            <a:tailEnd/>
          </a:ln>
          <a:effectLst/>
        </p:spPr>
        <p:txBody>
          <a:bodyPr wrap="none" anchor="ctr"/>
          <a:lstStyle/>
          <a:p>
            <a:pPr>
              <a:defRPr/>
            </a:pPr>
            <a:endParaRPr lang="it-IT" i="0"/>
          </a:p>
        </p:txBody>
      </p:sp>
      <p:sp>
        <p:nvSpPr>
          <p:cNvPr id="1007622" name="AutoShape 6"/>
          <p:cNvSpPr>
            <a:spLocks noChangeArrowheads="1"/>
          </p:cNvSpPr>
          <p:nvPr/>
        </p:nvSpPr>
        <p:spPr bwMode="auto">
          <a:xfrm>
            <a:off x="4068763" y="4076700"/>
            <a:ext cx="574675" cy="647700"/>
          </a:xfrm>
          <a:prstGeom prst="downArrow">
            <a:avLst>
              <a:gd name="adj1" fmla="val 50000"/>
              <a:gd name="adj2" fmla="val 28177"/>
            </a:avLst>
          </a:prstGeom>
          <a:gradFill rotWithShape="0">
            <a:gsLst>
              <a:gs pos="0">
                <a:schemeClr val="accent1"/>
              </a:gs>
              <a:gs pos="100000">
                <a:schemeClr val="accent1">
                  <a:gamma/>
                  <a:shade val="56078"/>
                  <a:invGamma/>
                </a:schemeClr>
              </a:gs>
            </a:gsLst>
            <a:lin ang="5400000" scaled="1"/>
          </a:gradFill>
          <a:ln w="9525">
            <a:solidFill>
              <a:schemeClr val="tx1"/>
            </a:solidFill>
            <a:miter lim="800000"/>
            <a:headEnd/>
            <a:tailEnd/>
          </a:ln>
          <a:effectLst/>
        </p:spPr>
        <p:txBody>
          <a:bodyPr wrap="none" anchor="ctr"/>
          <a:lstStyle/>
          <a:p>
            <a:pPr>
              <a:defRPr/>
            </a:pPr>
            <a:endParaRPr lang="it-IT" i="0"/>
          </a:p>
        </p:txBody>
      </p:sp>
      <p:sp>
        <p:nvSpPr>
          <p:cNvPr id="1007623" name="AutoShape 7"/>
          <p:cNvSpPr>
            <a:spLocks noChangeArrowheads="1"/>
          </p:cNvSpPr>
          <p:nvPr/>
        </p:nvSpPr>
        <p:spPr bwMode="auto">
          <a:xfrm>
            <a:off x="1690688" y="5300663"/>
            <a:ext cx="577850" cy="576262"/>
          </a:xfrm>
          <a:prstGeom prst="downArrow">
            <a:avLst>
              <a:gd name="adj1" fmla="val 50000"/>
              <a:gd name="adj2" fmla="val 25000"/>
            </a:avLst>
          </a:prstGeom>
          <a:gradFill rotWithShape="0">
            <a:gsLst>
              <a:gs pos="0">
                <a:schemeClr val="accent1"/>
              </a:gs>
              <a:gs pos="100000">
                <a:schemeClr val="accent1">
                  <a:gamma/>
                  <a:shade val="56078"/>
                  <a:invGamma/>
                </a:schemeClr>
              </a:gs>
            </a:gsLst>
            <a:lin ang="5400000" scaled="1"/>
          </a:gradFill>
          <a:ln w="9525">
            <a:solidFill>
              <a:schemeClr val="tx1"/>
            </a:solidFill>
            <a:miter lim="800000"/>
            <a:headEnd/>
            <a:tailEnd/>
          </a:ln>
          <a:effectLst/>
        </p:spPr>
        <p:txBody>
          <a:bodyPr wrap="none" anchor="ctr"/>
          <a:lstStyle/>
          <a:p>
            <a:pPr>
              <a:defRPr/>
            </a:pPr>
            <a:endParaRPr lang="it-IT" i="0"/>
          </a:p>
        </p:txBody>
      </p:sp>
      <p:sp>
        <p:nvSpPr>
          <p:cNvPr id="4104" name="AutoShape 8"/>
          <p:cNvSpPr>
            <a:spLocks noChangeArrowheads="1"/>
          </p:cNvSpPr>
          <p:nvPr/>
        </p:nvSpPr>
        <p:spPr bwMode="auto">
          <a:xfrm>
            <a:off x="6732588" y="5300663"/>
            <a:ext cx="576262" cy="576262"/>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it-IT" i="0">
              <a:solidFill>
                <a:srgbClr val="993300"/>
              </a:solidFill>
            </a:endParaRPr>
          </a:p>
        </p:txBody>
      </p:sp>
      <p:sp>
        <p:nvSpPr>
          <p:cNvPr id="2" name="AutoShape 7"/>
          <p:cNvSpPr>
            <a:spLocks noChangeArrowheads="1"/>
          </p:cNvSpPr>
          <p:nvPr/>
        </p:nvSpPr>
        <p:spPr bwMode="auto">
          <a:xfrm>
            <a:off x="4138613" y="5300663"/>
            <a:ext cx="577850" cy="576262"/>
          </a:xfrm>
          <a:prstGeom prst="downArrow">
            <a:avLst>
              <a:gd name="adj1" fmla="val 50000"/>
              <a:gd name="adj2" fmla="val 25000"/>
            </a:avLst>
          </a:prstGeom>
          <a:gradFill rotWithShape="0">
            <a:gsLst>
              <a:gs pos="0">
                <a:schemeClr val="accent1"/>
              </a:gs>
              <a:gs pos="100000">
                <a:schemeClr val="accent1">
                  <a:gamma/>
                  <a:shade val="56078"/>
                  <a:invGamma/>
                </a:schemeClr>
              </a:gs>
            </a:gsLst>
            <a:lin ang="5400000" scaled="1"/>
          </a:gradFill>
          <a:ln w="9525">
            <a:solidFill>
              <a:schemeClr val="tx1"/>
            </a:solidFill>
            <a:miter lim="800000"/>
            <a:headEnd/>
            <a:tailEnd/>
          </a:ln>
          <a:effectLst/>
        </p:spPr>
        <p:txBody>
          <a:bodyPr wrap="none" anchor="ctr"/>
          <a:lstStyle/>
          <a:p>
            <a:pPr>
              <a:defRPr/>
            </a:pPr>
            <a:endParaRPr lang="it-IT" i="0"/>
          </a:p>
        </p:txBody>
      </p:sp>
      <p:sp>
        <p:nvSpPr>
          <p:cNvPr id="4106" name="Text Box 11"/>
          <p:cNvSpPr txBox="1">
            <a:spLocks noChangeArrowheads="1"/>
          </p:cNvSpPr>
          <p:nvPr/>
        </p:nvSpPr>
        <p:spPr bwMode="auto">
          <a:xfrm>
            <a:off x="971550" y="6021388"/>
            <a:ext cx="2160588" cy="822325"/>
          </a:xfrm>
          <a:prstGeom prst="rect">
            <a:avLst/>
          </a:prstGeom>
          <a:noFill/>
          <a:ln w="9525">
            <a:noFill/>
            <a:miter lim="800000"/>
            <a:headEnd/>
            <a:tailEnd/>
          </a:ln>
          <a:effectLst>
            <a:prstShdw prst="shdw17" dist="17961" dir="2700000">
              <a:srgbClr val="284428"/>
            </a:prstShdw>
          </a:effectLst>
        </p:spPr>
        <p:txBody>
          <a:bodyPr>
            <a:spAutoFit/>
          </a:bodyPr>
          <a:lstStyle/>
          <a:p>
            <a:pPr>
              <a:spcBef>
                <a:spcPct val="50000"/>
              </a:spcBef>
            </a:pPr>
            <a:r>
              <a:rPr lang="en-GB" i="0"/>
              <a:t>legge n. 12, 2001</a:t>
            </a:r>
          </a:p>
        </p:txBody>
      </p:sp>
      <p:sp>
        <p:nvSpPr>
          <p:cNvPr id="4107" name="Text Box 12"/>
          <p:cNvSpPr txBox="1">
            <a:spLocks noChangeArrowheads="1"/>
          </p:cNvSpPr>
          <p:nvPr/>
        </p:nvSpPr>
        <p:spPr bwMode="auto">
          <a:xfrm>
            <a:off x="3348038" y="6035675"/>
            <a:ext cx="2160587" cy="822325"/>
          </a:xfrm>
          <a:prstGeom prst="rect">
            <a:avLst/>
          </a:prstGeom>
          <a:noFill/>
          <a:ln w="9525">
            <a:noFill/>
            <a:miter lim="800000"/>
            <a:headEnd/>
            <a:tailEnd/>
          </a:ln>
          <a:effectLst>
            <a:prstShdw prst="shdw17" dist="17961" dir="2700000">
              <a:srgbClr val="284428"/>
            </a:prstShdw>
          </a:effectLst>
        </p:spPr>
        <p:txBody>
          <a:bodyPr>
            <a:spAutoFit/>
          </a:bodyPr>
          <a:lstStyle/>
          <a:p>
            <a:pPr>
              <a:spcBef>
                <a:spcPct val="50000"/>
              </a:spcBef>
            </a:pPr>
            <a:r>
              <a:rPr lang="en-GB" i="0"/>
              <a:t>legge n. 49, 2006</a:t>
            </a:r>
          </a:p>
        </p:txBody>
      </p:sp>
      <p:sp>
        <p:nvSpPr>
          <p:cNvPr id="38925" name="Text Box 13"/>
          <p:cNvSpPr txBox="1">
            <a:spLocks noChangeArrowheads="1"/>
          </p:cNvSpPr>
          <p:nvPr/>
        </p:nvSpPr>
        <p:spPr bwMode="auto">
          <a:xfrm>
            <a:off x="5940425" y="6035675"/>
            <a:ext cx="2592388" cy="822325"/>
          </a:xfrm>
          <a:prstGeom prst="rect">
            <a:avLst/>
          </a:prstGeom>
          <a:noFill/>
          <a:ln>
            <a:noFill/>
          </a:ln>
          <a:effectLst>
            <a:prstShdw prst="shdw17" dist="17961" dir="2700000">
              <a:srgbClr val="437143">
                <a:gamma/>
                <a:shade val="60000"/>
                <a:invGamma/>
              </a:srgbClr>
            </a:prstShdw>
          </a:effectLst>
          <a:extLst>
            <a:ext uri="{909E8E84-426E-40DD-AFC4-6F175D3DCCD1}">
              <a14:hiddenFill xmlns:a14="http://schemas.microsoft.com/office/drawing/2010/main">
                <a:gradFill rotWithShape="0">
                  <a:gsLst>
                    <a:gs pos="0">
                      <a:srgbClr val="437143"/>
                    </a:gs>
                    <a:gs pos="100000">
                      <a:srgbClr val="CCE1A3"/>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GB" b="1" i="0" u="sng">
                <a:effectLst>
                  <a:outerShdw blurRad="38100" dist="38100" dir="2700000" algn="tl">
                    <a:srgbClr val="FFFFFF"/>
                  </a:outerShdw>
                </a:effectLst>
                <a:latin typeface="Copperplate Gothic Bold" pitchFamily="34" charset="0"/>
              </a:rPr>
              <a:t>legge n. 38, 2010</a:t>
            </a:r>
          </a:p>
        </p:txBody>
      </p:sp>
      <p:sp>
        <p:nvSpPr>
          <p:cNvPr id="3" name="Segnaposto piè di pagina 2"/>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7" name="Rectangle 3"/>
          <p:cNvSpPr>
            <a:spLocks noChangeArrowheads="1"/>
          </p:cNvSpPr>
          <p:nvPr/>
        </p:nvSpPr>
        <p:spPr bwMode="auto">
          <a:xfrm>
            <a:off x="990600" y="152400"/>
            <a:ext cx="7239000" cy="579438"/>
          </a:xfrm>
          <a:prstGeom prst="rect">
            <a:avLst/>
          </a:prstGeom>
          <a:noFill/>
          <a:ln w="9525">
            <a:noFill/>
            <a:miter lim="800000"/>
            <a:headEnd/>
            <a:tailEnd/>
          </a:ln>
          <a:effectLst/>
        </p:spPr>
        <p:txBody>
          <a:bodyPr>
            <a:spAutoFit/>
          </a:bodyPr>
          <a:lstStyle/>
          <a:p>
            <a:pPr>
              <a:defRPr/>
            </a:pPr>
            <a:r>
              <a:rPr lang="it-IT" sz="3200" b="1">
                <a:solidFill>
                  <a:schemeClr val="tx2"/>
                </a:solidFill>
                <a:effectLst>
                  <a:outerShdw blurRad="38100" dist="38100" dir="2700000" algn="tl">
                    <a:srgbClr val="000000"/>
                  </a:outerShdw>
                </a:effectLst>
              </a:rPr>
              <a:t>RICETTA MINISTERIALE A RICALCO</a:t>
            </a:r>
          </a:p>
        </p:txBody>
      </p:sp>
      <p:sp>
        <p:nvSpPr>
          <p:cNvPr id="1009668" name="Rectangle 4"/>
          <p:cNvSpPr>
            <a:spLocks noChangeArrowheads="1"/>
          </p:cNvSpPr>
          <p:nvPr/>
        </p:nvSpPr>
        <p:spPr bwMode="auto">
          <a:xfrm>
            <a:off x="2771775" y="838200"/>
            <a:ext cx="3663950" cy="1066800"/>
          </a:xfrm>
          <a:prstGeom prst="rect">
            <a:avLst/>
          </a:prstGeom>
          <a:noFill/>
          <a:ln w="9525">
            <a:noFill/>
            <a:miter lim="800000"/>
            <a:headEnd/>
            <a:tailEnd/>
          </a:ln>
          <a:effectLst/>
        </p:spPr>
        <p:txBody>
          <a:bodyPr>
            <a:spAutoFit/>
          </a:bodyPr>
          <a:lstStyle/>
          <a:p>
            <a:pPr>
              <a:defRPr/>
            </a:pPr>
            <a:r>
              <a:rPr lang="it-IT" sz="3200" b="1">
                <a:solidFill>
                  <a:srgbClr val="FF9900"/>
                </a:solidFill>
                <a:effectLst>
                  <a:outerShdw blurRad="38100" dist="38100" dir="2700000" algn="tl">
                    <a:srgbClr val="000000"/>
                  </a:outerShdw>
                </a:effectLst>
                <a:latin typeface="Tahoma" pitchFamily="34" charset="0"/>
              </a:rPr>
              <a:t>…oggi...</a:t>
            </a:r>
          </a:p>
          <a:p>
            <a:pPr>
              <a:defRPr/>
            </a:pPr>
            <a:r>
              <a:rPr lang="it-IT" sz="3200" b="1">
                <a:solidFill>
                  <a:srgbClr val="FF9900"/>
                </a:solidFill>
                <a:effectLst>
                  <a:outerShdw blurRad="38100" dist="38100" dir="2700000" algn="tl">
                    <a:srgbClr val="000000"/>
                  </a:outerShdw>
                </a:effectLst>
                <a:latin typeface="Tahoma" pitchFamily="34" charset="0"/>
              </a:rPr>
              <a:t>dal 3.04.2010</a:t>
            </a:r>
          </a:p>
        </p:txBody>
      </p:sp>
      <p:sp>
        <p:nvSpPr>
          <p:cNvPr id="49156" name="AutoShape 5"/>
          <p:cNvSpPr>
            <a:spLocks noChangeArrowheads="1"/>
          </p:cNvSpPr>
          <p:nvPr/>
        </p:nvSpPr>
        <p:spPr bwMode="auto">
          <a:xfrm rot="-3215946">
            <a:off x="2219325" y="5062538"/>
            <a:ext cx="585788" cy="487362"/>
          </a:xfrm>
          <a:prstGeom prst="leftArrow">
            <a:avLst>
              <a:gd name="adj1" fmla="val 50000"/>
              <a:gd name="adj2" fmla="val 30049"/>
            </a:avLst>
          </a:prstGeom>
          <a:gradFill rotWithShape="0">
            <a:gsLst>
              <a:gs pos="0">
                <a:srgbClr val="437143"/>
              </a:gs>
              <a:gs pos="100000">
                <a:srgbClr val="CCE1A3"/>
              </a:gs>
            </a:gsLst>
            <a:lin ang="0" scaled="1"/>
          </a:gradFill>
          <a:ln w="9525">
            <a:noFill/>
            <a:miter lim="800000"/>
            <a:headEnd/>
            <a:tailEnd/>
          </a:ln>
        </p:spPr>
        <p:txBody>
          <a:bodyPr vert="eaVert" wrap="none" anchor="ctr"/>
          <a:lstStyle/>
          <a:p>
            <a:endParaRPr lang="it-IT" i="0"/>
          </a:p>
        </p:txBody>
      </p:sp>
      <p:sp>
        <p:nvSpPr>
          <p:cNvPr id="1009670" name="Text Box 6"/>
          <p:cNvSpPr txBox="1">
            <a:spLocks noChangeArrowheads="1"/>
          </p:cNvSpPr>
          <p:nvPr/>
        </p:nvSpPr>
        <p:spPr bwMode="auto">
          <a:xfrm>
            <a:off x="465138" y="2244725"/>
            <a:ext cx="8499475" cy="9683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defRPr/>
            </a:pPr>
            <a:r>
              <a:rPr lang="it-IT" sz="3200" b="1" i="0" smtClean="0">
                <a:solidFill>
                  <a:srgbClr val="993300"/>
                </a:solidFill>
                <a:effectLst>
                  <a:outerShdw blurRad="38100" dist="38100" dir="2700000" algn="tl">
                    <a:srgbClr val="000000"/>
                  </a:outerShdw>
                </a:effectLst>
                <a:latin typeface="Tahoma" pitchFamily="34" charset="0"/>
              </a:rPr>
              <a:t>LEGGE 15.03.2010, n. 38 e DM 31.03.2010</a:t>
            </a:r>
            <a:endParaRPr lang="it-IT" sz="3200" b="1" i="0" smtClean="0">
              <a:solidFill>
                <a:srgbClr val="993300"/>
              </a:solidFill>
              <a:effectLst>
                <a:outerShdw blurRad="38100" dist="38100" dir="2700000" algn="tl">
                  <a:srgbClr val="000000"/>
                </a:outerShdw>
              </a:effectLst>
            </a:endParaRPr>
          </a:p>
        </p:txBody>
      </p:sp>
      <p:sp>
        <p:nvSpPr>
          <p:cNvPr id="49158" name="Line 7"/>
          <p:cNvSpPr>
            <a:spLocks noChangeShapeType="1"/>
          </p:cNvSpPr>
          <p:nvPr/>
        </p:nvSpPr>
        <p:spPr bwMode="auto">
          <a:xfrm flipV="1">
            <a:off x="2209800" y="3581400"/>
            <a:ext cx="762000" cy="762000"/>
          </a:xfrm>
          <a:prstGeom prst="line">
            <a:avLst/>
          </a:prstGeom>
          <a:noFill/>
          <a:ln w="9525">
            <a:noFill/>
            <a:round/>
            <a:headEnd/>
            <a:tailEnd/>
          </a:ln>
        </p:spPr>
        <p:txBody>
          <a:bodyPr wrap="none" anchor="ctr"/>
          <a:lstStyle/>
          <a:p>
            <a:endParaRPr lang="it-IT"/>
          </a:p>
        </p:txBody>
      </p:sp>
      <p:sp>
        <p:nvSpPr>
          <p:cNvPr id="49159" name="Line 8"/>
          <p:cNvSpPr>
            <a:spLocks noChangeShapeType="1"/>
          </p:cNvSpPr>
          <p:nvPr/>
        </p:nvSpPr>
        <p:spPr bwMode="auto">
          <a:xfrm>
            <a:off x="2438400" y="3657600"/>
            <a:ext cx="381000" cy="685800"/>
          </a:xfrm>
          <a:prstGeom prst="line">
            <a:avLst/>
          </a:prstGeom>
          <a:noFill/>
          <a:ln w="9525">
            <a:noFill/>
            <a:round/>
            <a:headEnd/>
            <a:tailEnd/>
          </a:ln>
        </p:spPr>
        <p:txBody>
          <a:bodyPr wrap="none" anchor="ctr"/>
          <a:lstStyle/>
          <a:p>
            <a:endParaRPr lang="it-IT"/>
          </a:p>
        </p:txBody>
      </p:sp>
      <p:sp>
        <p:nvSpPr>
          <p:cNvPr id="1009681" name="Text Box 17"/>
          <p:cNvSpPr txBox="1">
            <a:spLocks noChangeArrowheads="1"/>
          </p:cNvSpPr>
          <p:nvPr/>
        </p:nvSpPr>
        <p:spPr bwMode="auto">
          <a:xfrm>
            <a:off x="0" y="3429000"/>
            <a:ext cx="8964613" cy="1917700"/>
          </a:xfrm>
          <a:prstGeom prst="rect">
            <a:avLst/>
          </a:prstGeom>
          <a:noFill/>
          <a:ln w="9525">
            <a:noFill/>
            <a:miter lim="800000"/>
            <a:headEnd/>
            <a:tailEnd/>
          </a:ln>
          <a:effec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algn="ctr" eaLnBrk="0" fontAlgn="base" hangingPunct="0">
              <a:spcBef>
                <a:spcPct val="0"/>
              </a:spcBef>
              <a:spcAft>
                <a:spcPct val="0"/>
              </a:spcAft>
              <a:defRPr sz="2400">
                <a:solidFill>
                  <a:schemeClr val="tx1"/>
                </a:solidFill>
                <a:latin typeface="Times New Roman" pitchFamily="18" charset="0"/>
              </a:defRPr>
            </a:lvl6pPr>
            <a:lvl7pPr marL="3200400" indent="-457200" algn="ctr" eaLnBrk="0" fontAlgn="base" hangingPunct="0">
              <a:spcBef>
                <a:spcPct val="0"/>
              </a:spcBef>
              <a:spcAft>
                <a:spcPct val="0"/>
              </a:spcAft>
              <a:defRPr sz="2400">
                <a:solidFill>
                  <a:schemeClr val="tx1"/>
                </a:solidFill>
                <a:latin typeface="Times New Roman" pitchFamily="18" charset="0"/>
              </a:defRPr>
            </a:lvl7pPr>
            <a:lvl8pPr marL="3657600" indent="-457200" algn="ctr" eaLnBrk="0" fontAlgn="base" hangingPunct="0">
              <a:spcBef>
                <a:spcPct val="0"/>
              </a:spcBef>
              <a:spcAft>
                <a:spcPct val="0"/>
              </a:spcAft>
              <a:defRPr sz="2400">
                <a:solidFill>
                  <a:schemeClr val="tx1"/>
                </a:solidFill>
                <a:latin typeface="Times New Roman" pitchFamily="18" charset="0"/>
              </a:defRPr>
            </a:lvl8pPr>
            <a:lvl9pPr marL="4114800" indent="-457200" algn="ctr" eaLnBrk="0" fontAlgn="base" hangingPunct="0">
              <a:spcBef>
                <a:spcPct val="0"/>
              </a:spcBef>
              <a:spcAft>
                <a:spcPct val="0"/>
              </a:spcAft>
              <a:defRPr sz="2400">
                <a:solidFill>
                  <a:schemeClr val="tx1"/>
                </a:solidFill>
                <a:latin typeface="Times New Roman" pitchFamily="18" charset="0"/>
              </a:defRPr>
            </a:lvl9pPr>
          </a:lstStyle>
          <a:p>
            <a:pPr eaLnBrk="1" hangingPunct="1">
              <a:buFontTx/>
              <a:buAutoNum type="arabicPeriod"/>
              <a:defRPr/>
            </a:pPr>
            <a:r>
              <a:rPr lang="it-IT" b="1" i="0" u="sng" smtClean="0">
                <a:solidFill>
                  <a:srgbClr val="993300"/>
                </a:solidFill>
                <a:effectLst>
                  <a:outerShdw blurRad="38100" dist="38100" dir="2700000" algn="tl">
                    <a:srgbClr val="000000"/>
                  </a:outerShdw>
                </a:effectLst>
              </a:rPr>
              <a:t>PER LE FORME PARENTERALI DEI FARMACI IN ALLEGATO III-BIS</a:t>
            </a:r>
            <a:r>
              <a:rPr lang="it-IT" b="1" i="0" smtClean="0">
                <a:solidFill>
                  <a:srgbClr val="993300"/>
                </a:solidFill>
                <a:effectLst>
                  <a:outerShdw blurRad="38100" dist="38100" dir="2700000" algn="tl">
                    <a:srgbClr val="000000"/>
                  </a:outerShdw>
                </a:effectLst>
              </a:rPr>
              <a:t>  E INOLTRE </a:t>
            </a:r>
          </a:p>
          <a:p>
            <a:pPr eaLnBrk="1" hangingPunct="1">
              <a:defRPr/>
            </a:pPr>
            <a:r>
              <a:rPr lang="it-IT" b="1" i="0" smtClean="0">
                <a:solidFill>
                  <a:srgbClr val="993300"/>
                </a:solidFill>
                <a:effectLst>
                  <a:outerShdw blurRad="38100" dist="38100" dir="2700000" algn="tl">
                    <a:srgbClr val="000000"/>
                  </a:outerShdw>
                </a:effectLst>
              </a:rPr>
              <a:t>BUPRENORFINA E METADONE ORALE</a:t>
            </a:r>
          </a:p>
          <a:p>
            <a:pPr eaLnBrk="1" hangingPunct="1">
              <a:defRPr/>
            </a:pPr>
            <a:r>
              <a:rPr lang="it-IT" b="1" i="0" smtClean="0">
                <a:solidFill>
                  <a:srgbClr val="993300"/>
                </a:solidFill>
                <a:effectLst>
                  <a:outerShdw blurRad="38100" dist="38100" dir="2700000" algn="tl">
                    <a:srgbClr val="000000"/>
                  </a:outerShdw>
                </a:effectLst>
              </a:rPr>
              <a:t> </a:t>
            </a:r>
            <a:endParaRPr lang="it-IT" b="1" i="0" u="sng" smtClean="0">
              <a:solidFill>
                <a:srgbClr val="993300"/>
              </a:solidFill>
              <a:effectLst>
                <a:outerShdw blurRad="38100" dist="38100" dir="2700000" algn="tl">
                  <a:srgbClr val="000000"/>
                </a:outerShdw>
              </a:effectLst>
            </a:endParaRPr>
          </a:p>
          <a:p>
            <a:pPr algn="r" eaLnBrk="1" hangingPunct="1">
              <a:defRPr/>
            </a:pPr>
            <a:endParaRPr lang="it-IT" b="1" i="0" smtClean="0">
              <a:solidFill>
                <a:srgbClr val="FF3300"/>
              </a:solidFill>
              <a:effectLst>
                <a:outerShdw blurRad="38100" dist="38100" dir="2700000" algn="tl">
                  <a:srgbClr val="000000"/>
                </a:outerShdw>
              </a:effectLst>
            </a:endParaRPr>
          </a:p>
        </p:txBody>
      </p:sp>
      <p:sp>
        <p:nvSpPr>
          <p:cNvPr id="1009682" name="Rectangle 18"/>
          <p:cNvSpPr>
            <a:spLocks noChangeArrowheads="1"/>
          </p:cNvSpPr>
          <p:nvPr/>
        </p:nvSpPr>
        <p:spPr bwMode="auto">
          <a:xfrm>
            <a:off x="611188" y="5516563"/>
            <a:ext cx="2160587" cy="701675"/>
          </a:xfrm>
          <a:prstGeom prst="rect">
            <a:avLst/>
          </a:prstGeom>
          <a:noFill/>
          <a:ln w="9525">
            <a:noFill/>
            <a:miter lim="800000"/>
            <a:headEnd/>
            <a:tailEnd/>
          </a:ln>
          <a:effectLst/>
        </p:spPr>
        <p:txBody>
          <a:bodyPr>
            <a:spAutoFit/>
          </a:bodyPr>
          <a:lstStyle/>
          <a:p>
            <a:pPr>
              <a:defRPr/>
            </a:pPr>
            <a:r>
              <a:rPr lang="it-IT" sz="4000" b="1" i="0">
                <a:effectLst>
                  <a:outerShdw blurRad="38100" dist="38100" dir="2700000" algn="tl">
                    <a:srgbClr val="FFFFFF"/>
                  </a:outerShdw>
                </a:effectLst>
              </a:rPr>
              <a:t>RMR</a:t>
            </a:r>
            <a:endParaRPr lang="it-IT" sz="3600" b="1" i="0">
              <a:effectLst>
                <a:outerShdw blurRad="38100" dist="38100" dir="2700000" algn="tl">
                  <a:srgbClr val="FFFFFF"/>
                </a:outerShdw>
              </a:effectLst>
            </a:endParaRPr>
          </a:p>
        </p:txBody>
      </p:sp>
      <p:sp>
        <p:nvSpPr>
          <p:cNvPr id="2" name="Rectangle 18"/>
          <p:cNvSpPr>
            <a:spLocks noChangeArrowheads="1"/>
          </p:cNvSpPr>
          <p:nvPr/>
        </p:nvSpPr>
        <p:spPr bwMode="auto">
          <a:xfrm>
            <a:off x="5580063" y="5516563"/>
            <a:ext cx="3168650" cy="701675"/>
          </a:xfrm>
          <a:prstGeom prst="rect">
            <a:avLst/>
          </a:prstGeom>
          <a:noFill/>
          <a:ln w="9525">
            <a:noFill/>
            <a:miter lim="800000"/>
            <a:headEnd/>
            <a:tailEnd/>
          </a:ln>
          <a:effectLst/>
        </p:spPr>
        <p:txBody>
          <a:bodyPr>
            <a:spAutoFit/>
          </a:bodyPr>
          <a:lstStyle/>
          <a:p>
            <a:pPr>
              <a:defRPr/>
            </a:pPr>
            <a:r>
              <a:rPr lang="it-IT" sz="4000" b="1" i="0">
                <a:effectLst>
                  <a:outerShdw blurRad="38100" dist="38100" dir="2700000" algn="tl">
                    <a:srgbClr val="FFFFFF"/>
                  </a:outerShdw>
                </a:effectLst>
              </a:rPr>
              <a:t>Ricetta SSN</a:t>
            </a:r>
          </a:p>
        </p:txBody>
      </p:sp>
      <p:sp>
        <p:nvSpPr>
          <p:cNvPr id="49163" name="AutoShape 5"/>
          <p:cNvSpPr>
            <a:spLocks noChangeArrowheads="1"/>
          </p:cNvSpPr>
          <p:nvPr/>
        </p:nvSpPr>
        <p:spPr bwMode="auto">
          <a:xfrm rot="-7454536">
            <a:off x="6323013" y="5062537"/>
            <a:ext cx="585788" cy="487363"/>
          </a:xfrm>
          <a:prstGeom prst="leftArrow">
            <a:avLst>
              <a:gd name="adj1" fmla="val 50000"/>
              <a:gd name="adj2" fmla="val 30049"/>
            </a:avLst>
          </a:prstGeom>
          <a:gradFill rotWithShape="0">
            <a:gsLst>
              <a:gs pos="0">
                <a:srgbClr val="437143"/>
              </a:gs>
              <a:gs pos="100000">
                <a:srgbClr val="CCE1A3"/>
              </a:gs>
            </a:gsLst>
            <a:lin ang="0" scaled="1"/>
          </a:gradFill>
          <a:ln w="9525">
            <a:noFill/>
            <a:miter lim="800000"/>
            <a:headEnd/>
            <a:tailEnd/>
          </a:ln>
        </p:spPr>
        <p:txBody>
          <a:bodyPr vert="eaVert" wrap="none" anchor="ctr"/>
          <a:lstStyle/>
          <a:p>
            <a:endParaRPr lang="it-IT" i="0"/>
          </a:p>
        </p:txBody>
      </p:sp>
      <p:sp>
        <p:nvSpPr>
          <p:cNvPr id="303125" name="Text Box 21"/>
          <p:cNvSpPr txBox="1">
            <a:spLocks noChangeArrowheads="1"/>
          </p:cNvSpPr>
          <p:nvPr/>
        </p:nvSpPr>
        <p:spPr bwMode="auto">
          <a:xfrm>
            <a:off x="4500563" y="6308725"/>
            <a:ext cx="4030662" cy="457200"/>
          </a:xfrm>
          <a:prstGeom prst="rect">
            <a:avLst/>
          </a:prstGeom>
          <a:noFill/>
          <a:ln>
            <a:noFill/>
          </a:ln>
          <a:effectLst>
            <a:prstShdw prst="shdw17" dist="17961" dir="2700000">
              <a:srgbClr val="437143">
                <a:gamma/>
                <a:shade val="60000"/>
                <a:invGamma/>
              </a:srgbClr>
            </a:prstShdw>
          </a:effectLst>
          <a:extLst>
            <a:ext uri="{909E8E84-426E-40DD-AFC4-6F175D3DCCD1}">
              <a14:hiddenFill xmlns:a14="http://schemas.microsoft.com/office/drawing/2010/main">
                <a:gradFill rotWithShape="0">
                  <a:gsLst>
                    <a:gs pos="0">
                      <a:srgbClr val="437143"/>
                    </a:gs>
                    <a:gs pos="100000">
                      <a:srgbClr val="CCE1A3"/>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it-IT" b="1" i="0">
                <a:effectLst>
                  <a:outerShdw blurRad="38100" dist="38100" dir="2700000" algn="tl">
                    <a:srgbClr val="FFFFFF"/>
                  </a:outerShdw>
                </a:effectLst>
              </a:rPr>
              <a:t>solo in regime convenzionale</a:t>
            </a:r>
            <a:endParaRPr lang="en-GB" b="1" i="0">
              <a:effectLst>
                <a:outerShdw blurRad="38100" dist="38100" dir="2700000" algn="tl">
                  <a:srgbClr val="FFFFFF"/>
                </a:outerShdw>
              </a:effectLst>
            </a:endParaRPr>
          </a:p>
        </p:txBody>
      </p:sp>
      <p:sp>
        <p:nvSpPr>
          <p:cNvPr id="3" name="Segnaposto piè di pagina 2"/>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4"/>
          <p:cNvSpPr>
            <a:spLocks noChangeArrowheads="1" noChangeShapeType="1" noTextEdit="1"/>
          </p:cNvSpPr>
          <p:nvPr/>
        </p:nvSpPr>
        <p:spPr bwMode="auto">
          <a:xfrm>
            <a:off x="2843213" y="260350"/>
            <a:ext cx="3276600" cy="571500"/>
          </a:xfrm>
          <a:prstGeom prst="rect">
            <a:avLst/>
          </a:prstGeom>
        </p:spPr>
        <p:txBody>
          <a:bodyPr wrap="none" fromWordArt="1">
            <a:prstTxWarp prst="textPlain">
              <a:avLst>
                <a:gd name="adj" fmla="val 50000"/>
              </a:avLst>
            </a:prstTxWarp>
          </a:bodyPr>
          <a:lstStyle/>
          <a:p>
            <a:r>
              <a:rPr lang="it-IT"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legge 38/10</a:t>
            </a:r>
          </a:p>
        </p:txBody>
      </p:sp>
      <p:sp>
        <p:nvSpPr>
          <p:cNvPr id="58371" name="Rectangle 8"/>
          <p:cNvSpPr>
            <a:spLocks noChangeArrowheads="1"/>
          </p:cNvSpPr>
          <p:nvPr/>
        </p:nvSpPr>
        <p:spPr bwMode="auto">
          <a:xfrm>
            <a:off x="179388" y="1052513"/>
            <a:ext cx="8640762" cy="3013075"/>
          </a:xfrm>
          <a:prstGeom prst="rect">
            <a:avLst/>
          </a:prstGeom>
          <a:noFill/>
          <a:ln w="9525">
            <a:noFill/>
            <a:miter lim="800000"/>
            <a:headEnd/>
            <a:tailEnd/>
          </a:ln>
        </p:spPr>
        <p:txBody>
          <a:bodyPr anchor="ctr">
            <a:spAutoFit/>
          </a:bodyPr>
          <a:lstStyle/>
          <a:p>
            <a:pPr algn="just"/>
            <a:r>
              <a:rPr lang="it-IT"/>
              <a:t>4-</a:t>
            </a:r>
            <a:r>
              <a:rPr lang="it-IT" i="0"/>
              <a:t>bis. </a:t>
            </a:r>
            <a:r>
              <a:rPr lang="it-IT" b="1" i="0">
                <a:solidFill>
                  <a:srgbClr val="990000"/>
                </a:solidFill>
              </a:rPr>
              <a:t>Per la prescrizione nell'ambito del Servizio sanitario nazionale di farmaci previsti dall'allegato III-</a:t>
            </a:r>
            <a:r>
              <a:rPr lang="it-IT" b="1">
                <a:solidFill>
                  <a:srgbClr val="990000"/>
                </a:solidFill>
              </a:rPr>
              <a:t>bis</a:t>
            </a:r>
            <a:r>
              <a:rPr lang="it-IT" b="1" i="0">
                <a:solidFill>
                  <a:srgbClr val="990000"/>
                </a:solidFill>
              </a:rPr>
              <a:t> per il trattamento di pazienti affetti da dolore severo, in luogo del ricettario di cui al comma 1,</a:t>
            </a:r>
            <a:r>
              <a:rPr lang="it-IT" i="0"/>
              <a:t> contenente le ricette a ricalco di cui al comma 4, </a:t>
            </a:r>
            <a:r>
              <a:rPr lang="it-IT" b="1" i="0">
                <a:solidFill>
                  <a:srgbClr val="990000"/>
                </a:solidFill>
              </a:rPr>
              <a:t>può essere utilizzato il ricettario del Servizio sanitario nazionale disciplinato dal decreto del Ministero dell'economia e delle finanze, di concerto con il Ministero della salute, 17 marzo 2008….</a:t>
            </a:r>
            <a:endParaRPr lang="it-IT" i="0"/>
          </a:p>
        </p:txBody>
      </p:sp>
      <p:sp>
        <p:nvSpPr>
          <p:cNvPr id="58372" name="AutoShape 8"/>
          <p:cNvSpPr>
            <a:spLocks noChangeArrowheads="1"/>
          </p:cNvSpPr>
          <p:nvPr/>
        </p:nvSpPr>
        <p:spPr bwMode="auto">
          <a:xfrm rot="-1907277">
            <a:off x="539750" y="4292600"/>
            <a:ext cx="792163" cy="1368425"/>
          </a:xfrm>
          <a:prstGeom prst="curvedRightArrow">
            <a:avLst>
              <a:gd name="adj1" fmla="val 34549"/>
              <a:gd name="adj2" fmla="val 69098"/>
              <a:gd name="adj3" fmla="val 33333"/>
            </a:avLst>
          </a:prstGeom>
          <a:gradFill rotWithShape="0">
            <a:gsLst>
              <a:gs pos="0">
                <a:srgbClr val="437143"/>
              </a:gs>
              <a:gs pos="100000">
                <a:srgbClr val="CCE1A3"/>
              </a:gs>
            </a:gsLst>
            <a:lin ang="0" scaled="1"/>
          </a:gradFill>
          <a:ln w="9525">
            <a:noFill/>
            <a:miter lim="800000"/>
            <a:headEnd/>
            <a:tailEnd/>
          </a:ln>
          <a:effectLst>
            <a:prstShdw prst="shdw17" dist="17961" dir="2700000">
              <a:srgbClr val="284428"/>
            </a:prstShdw>
          </a:effectLst>
        </p:spPr>
        <p:txBody>
          <a:bodyPr wrap="none" anchor="ctr"/>
          <a:lstStyle/>
          <a:p>
            <a:endParaRPr lang="it-IT"/>
          </a:p>
        </p:txBody>
      </p:sp>
      <p:sp>
        <p:nvSpPr>
          <p:cNvPr id="139273" name="Text Box 9"/>
          <p:cNvSpPr txBox="1">
            <a:spLocks noChangeArrowheads="1"/>
          </p:cNvSpPr>
          <p:nvPr/>
        </p:nvSpPr>
        <p:spPr bwMode="auto">
          <a:xfrm>
            <a:off x="2339975" y="4581525"/>
            <a:ext cx="6119813" cy="2227263"/>
          </a:xfrm>
          <a:prstGeom prst="rect">
            <a:avLst/>
          </a:prstGeom>
          <a:noFill/>
          <a:ln>
            <a:noFill/>
          </a:ln>
          <a:effectLst>
            <a:prstShdw prst="shdw17" dist="17961" dir="2700000">
              <a:srgbClr val="437143">
                <a:gamma/>
                <a:shade val="60000"/>
                <a:invGamma/>
              </a:srgbClr>
            </a:prstShdw>
          </a:effectLst>
          <a:extLst>
            <a:ext uri="{909E8E84-426E-40DD-AFC4-6F175D3DCCD1}">
              <a14:hiddenFill xmlns:a14="http://schemas.microsoft.com/office/drawing/2010/main">
                <a:gradFill rotWithShape="0">
                  <a:gsLst>
                    <a:gs pos="0">
                      <a:srgbClr val="437143"/>
                    </a:gs>
                    <a:gs pos="100000">
                      <a:srgbClr val="CCE1A3"/>
                    </a:gs>
                  </a:gsLst>
                  <a:lin ang="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GB" sz="2800" i="0"/>
              <a:t>Il farmacista fa </a:t>
            </a:r>
            <a:r>
              <a:rPr lang="en-GB" sz="2800" b="1" i="0">
                <a:effectLst>
                  <a:outerShdw blurRad="38100" dist="38100" dir="2700000" algn="tl">
                    <a:srgbClr val="FFFFFF"/>
                  </a:outerShdw>
                </a:effectLst>
              </a:rPr>
              <a:t>copia o fotocopia</a:t>
            </a:r>
            <a:r>
              <a:rPr lang="en-GB" sz="2800" i="0"/>
              <a:t> della ricetta nel caso di dispensazione in regime SSN di medicinali appartenenti alla Tab II sez A per giustificare lo scarico del medicinale</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246063" y="228600"/>
            <a:ext cx="8669337" cy="685800"/>
          </a:xfrm>
        </p:spPr>
        <p:txBody>
          <a:bodyPr/>
          <a:lstStyle/>
          <a:p>
            <a:pPr algn="ctr" eaLnBrk="1" hangingPunct="1">
              <a:defRPr/>
            </a:pPr>
            <a:r>
              <a:rPr lang="it-IT" sz="3000" b="1" i="0" smtClean="0">
                <a:effectLst>
                  <a:outerShdw blurRad="38100" dist="38100" dir="2700000" algn="tl">
                    <a:srgbClr val="000000"/>
                  </a:outerShdw>
                </a:effectLst>
              </a:rPr>
              <a:t>FORMALISMI DI COMPILAZIONE DELLE RMR</a:t>
            </a:r>
            <a:endParaRPr lang="it-IT" sz="3000" b="1" i="0" smtClean="0">
              <a:solidFill>
                <a:srgbClr val="993300"/>
              </a:solidFill>
              <a:effectLst>
                <a:outerShdw blurRad="38100" dist="38100" dir="2700000" algn="tl">
                  <a:srgbClr val="000000"/>
                </a:outerShdw>
              </a:effectLst>
            </a:endParaRPr>
          </a:p>
        </p:txBody>
      </p:sp>
      <p:sp>
        <p:nvSpPr>
          <p:cNvPr id="911364" name="Rectangle 4"/>
          <p:cNvSpPr>
            <a:spLocks noGrp="1" noChangeArrowheads="1"/>
          </p:cNvSpPr>
          <p:nvPr>
            <p:ph type="body" sz="half" idx="2"/>
          </p:nvPr>
        </p:nvSpPr>
        <p:spPr>
          <a:xfrm>
            <a:off x="0" y="1206500"/>
            <a:ext cx="8748713" cy="4598988"/>
          </a:xfrm>
        </p:spPr>
        <p:txBody>
          <a:bodyPr/>
          <a:lstStyle/>
          <a:p>
            <a:pPr algn="ctr" eaLnBrk="1" hangingPunct="1">
              <a:lnSpc>
                <a:spcPct val="90000"/>
              </a:lnSpc>
              <a:buFontTx/>
              <a:buNone/>
              <a:defRPr/>
            </a:pPr>
            <a:r>
              <a:rPr lang="it-IT" sz="3000" smtClean="0">
                <a:solidFill>
                  <a:srgbClr val="009900"/>
                </a:solidFill>
                <a:effectLst>
                  <a:outerShdw blurRad="38100" dist="38100" dir="2700000" algn="tl">
                    <a:srgbClr val="000000"/>
                  </a:outerShdw>
                </a:effectLst>
              </a:rPr>
              <a:t>DM 4 aprile 2003</a:t>
            </a:r>
          </a:p>
          <a:p>
            <a:pPr algn="ctr" eaLnBrk="1" hangingPunct="1">
              <a:lnSpc>
                <a:spcPct val="90000"/>
              </a:lnSpc>
              <a:buFontTx/>
              <a:buNone/>
              <a:defRPr/>
            </a:pPr>
            <a:r>
              <a:rPr lang="it-IT" sz="3000" smtClean="0">
                <a:solidFill>
                  <a:srgbClr val="009900"/>
                </a:solidFill>
                <a:effectLst>
                  <a:outerShdw blurRad="38100" dist="38100" dir="2700000" algn="tl">
                    <a:srgbClr val="000000"/>
                  </a:outerShdw>
                </a:effectLst>
              </a:rPr>
              <a:t> e legge 49/06</a:t>
            </a:r>
          </a:p>
          <a:p>
            <a:pPr algn="ctr" eaLnBrk="1" hangingPunct="1">
              <a:lnSpc>
                <a:spcPct val="110000"/>
              </a:lnSpc>
              <a:defRPr/>
            </a:pPr>
            <a:r>
              <a:rPr lang="it-IT" sz="2400" smtClean="0">
                <a:effectLst>
                  <a:outerShdw blurRad="38100" dist="38100" dir="2700000" algn="tl">
                    <a:srgbClr val="FFFFFF"/>
                  </a:outerShdw>
                </a:effectLst>
              </a:rPr>
              <a:t>data e firma</a:t>
            </a:r>
          </a:p>
          <a:p>
            <a:pPr algn="ctr" eaLnBrk="1" hangingPunct="1">
              <a:lnSpc>
                <a:spcPct val="110000"/>
              </a:lnSpc>
              <a:defRPr/>
            </a:pPr>
            <a:r>
              <a:rPr lang="it-IT" sz="2400" smtClean="0">
                <a:effectLst>
                  <a:outerShdw blurRad="38100" dist="38100" dir="2700000" algn="tl">
                    <a:srgbClr val="FFFFFF"/>
                  </a:outerShdw>
                </a:effectLst>
              </a:rPr>
              <a:t>mezzo indelebile</a:t>
            </a:r>
          </a:p>
          <a:p>
            <a:pPr algn="ctr" eaLnBrk="1" hangingPunct="1">
              <a:lnSpc>
                <a:spcPct val="110000"/>
              </a:lnSpc>
              <a:defRPr/>
            </a:pPr>
            <a:r>
              <a:rPr lang="it-IT" sz="2400" smtClean="0">
                <a:effectLst>
                  <a:outerShdw blurRad="38100" dist="38100" dir="2700000" algn="tl">
                    <a:srgbClr val="FFFFFF"/>
                  </a:outerShdw>
                </a:effectLst>
              </a:rPr>
              <a:t>nome e cognome del paziente</a:t>
            </a:r>
          </a:p>
          <a:p>
            <a:pPr algn="ctr" eaLnBrk="1" hangingPunct="1">
              <a:lnSpc>
                <a:spcPct val="110000"/>
              </a:lnSpc>
              <a:defRPr/>
            </a:pPr>
            <a:r>
              <a:rPr lang="it-IT" sz="2400" smtClean="0">
                <a:effectLst>
                  <a:outerShdw blurRad="38100" dist="38100" dir="2700000" algn="tl">
                    <a:srgbClr val="FFFFFF"/>
                  </a:outerShdw>
                </a:effectLst>
              </a:rPr>
              <a:t>dose, modi e tempi di somministrazione </a:t>
            </a:r>
            <a:r>
              <a:rPr lang="it-IT" sz="2400" smtClean="0">
                <a:solidFill>
                  <a:srgbClr val="009900"/>
                </a:solidFill>
                <a:effectLst>
                  <a:outerShdw blurRad="38100" dist="38100" dir="2700000" algn="tl">
                    <a:srgbClr val="000000"/>
                  </a:outerShdw>
                </a:effectLst>
              </a:rPr>
              <a:t>in numero</a:t>
            </a:r>
            <a:r>
              <a:rPr lang="it-IT" sz="2400" smtClean="0">
                <a:effectLst>
                  <a:outerShdw blurRad="38100" dist="38100" dir="2700000" algn="tl">
                    <a:srgbClr val="FFFFFF"/>
                  </a:outerShdw>
                </a:effectLst>
              </a:rPr>
              <a:t> </a:t>
            </a:r>
          </a:p>
          <a:p>
            <a:pPr algn="ctr" eaLnBrk="1" hangingPunct="1">
              <a:lnSpc>
                <a:spcPct val="110000"/>
              </a:lnSpc>
              <a:defRPr/>
            </a:pPr>
            <a:r>
              <a:rPr lang="it-IT" sz="2400" smtClean="0">
                <a:effectLst>
                  <a:outerShdw blurRad="38100" dist="38100" dir="2700000" algn="tl">
                    <a:srgbClr val="FFFFFF"/>
                  </a:outerShdw>
                </a:effectLst>
              </a:rPr>
              <a:t>domicilio professionale, numero telefonico professionale del medico chirurgo</a:t>
            </a:r>
          </a:p>
          <a:p>
            <a:pPr algn="ctr" eaLnBrk="1" hangingPunct="1">
              <a:lnSpc>
                <a:spcPct val="110000"/>
              </a:lnSpc>
              <a:defRPr/>
            </a:pPr>
            <a:r>
              <a:rPr lang="it-IT" sz="2400" smtClean="0">
                <a:effectLst>
                  <a:outerShdw blurRad="38100" dist="38100" dir="2700000" algn="tl">
                    <a:srgbClr val="FFFFFF"/>
                  </a:outerShdw>
                </a:effectLst>
              </a:rPr>
              <a:t>timbro personale del medico</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4"/>
          <p:cNvSpPr>
            <a:spLocks noChangeArrowheads="1" noChangeShapeType="1" noTextEdit="1"/>
          </p:cNvSpPr>
          <p:nvPr/>
        </p:nvSpPr>
        <p:spPr bwMode="auto">
          <a:xfrm>
            <a:off x="2843213" y="260350"/>
            <a:ext cx="3276600" cy="571500"/>
          </a:xfrm>
          <a:prstGeom prst="rect">
            <a:avLst/>
          </a:prstGeom>
        </p:spPr>
        <p:txBody>
          <a:bodyPr wrap="none" fromWordArt="1">
            <a:prstTxWarp prst="textPlain">
              <a:avLst>
                <a:gd name="adj" fmla="val 50000"/>
              </a:avLst>
            </a:prstTxWarp>
          </a:bodyPr>
          <a:lstStyle/>
          <a:p>
            <a:r>
              <a:rPr lang="it-IT"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legge 38/10</a:t>
            </a:r>
          </a:p>
        </p:txBody>
      </p:sp>
      <p:sp>
        <p:nvSpPr>
          <p:cNvPr id="54275" name="AutoShape 4"/>
          <p:cNvSpPr>
            <a:spLocks noChangeArrowheads="1"/>
          </p:cNvSpPr>
          <p:nvPr/>
        </p:nvSpPr>
        <p:spPr bwMode="auto">
          <a:xfrm rot="2200030">
            <a:off x="107950" y="2852738"/>
            <a:ext cx="792163" cy="1368425"/>
          </a:xfrm>
          <a:prstGeom prst="curvedRightArrow">
            <a:avLst>
              <a:gd name="adj1" fmla="val 34549"/>
              <a:gd name="adj2" fmla="val 69098"/>
              <a:gd name="adj3" fmla="val 33333"/>
            </a:avLst>
          </a:prstGeom>
          <a:gradFill rotWithShape="0">
            <a:gsLst>
              <a:gs pos="0">
                <a:srgbClr val="437143"/>
              </a:gs>
              <a:gs pos="100000">
                <a:srgbClr val="CCE1A3"/>
              </a:gs>
            </a:gsLst>
            <a:lin ang="0" scaled="1"/>
          </a:gradFill>
          <a:ln w="9525">
            <a:noFill/>
            <a:miter lim="800000"/>
            <a:headEnd/>
            <a:tailEnd/>
          </a:ln>
          <a:effectLst>
            <a:prstShdw prst="shdw17" dist="17961" dir="2700000">
              <a:srgbClr val="284428"/>
            </a:prstShdw>
          </a:effectLst>
        </p:spPr>
        <p:txBody>
          <a:bodyPr wrap="none" anchor="ctr"/>
          <a:lstStyle/>
          <a:p>
            <a:endParaRPr lang="it-IT"/>
          </a:p>
        </p:txBody>
      </p:sp>
      <p:sp>
        <p:nvSpPr>
          <p:cNvPr id="54276" name="Text Box 6"/>
          <p:cNvSpPr txBox="1">
            <a:spLocks noChangeArrowheads="1"/>
          </p:cNvSpPr>
          <p:nvPr/>
        </p:nvSpPr>
        <p:spPr bwMode="auto">
          <a:xfrm>
            <a:off x="684213" y="1412875"/>
            <a:ext cx="7775575" cy="1800225"/>
          </a:xfrm>
          <a:prstGeom prst="rect">
            <a:avLst/>
          </a:prstGeom>
          <a:noFill/>
          <a:ln w="9525">
            <a:noFill/>
            <a:miter lim="800000"/>
            <a:headEnd/>
            <a:tailEnd/>
          </a:ln>
          <a:effectLst>
            <a:prstShdw prst="shdw17" dist="17961" dir="2700000">
              <a:srgbClr val="284428"/>
            </a:prstShdw>
          </a:effectLst>
        </p:spPr>
        <p:txBody>
          <a:bodyPr>
            <a:spAutoFit/>
          </a:bodyPr>
          <a:lstStyle/>
          <a:p>
            <a:pPr>
              <a:spcBef>
                <a:spcPct val="50000"/>
              </a:spcBef>
            </a:pPr>
            <a:r>
              <a:rPr lang="en-GB" sz="2800" i="0"/>
              <a:t>Il farmacista, su richiesta del cliente, può dispensare un numero inferiore  di confezioni rispetto a quelle prescritte sulla ricetta previa specifica annotazione sulla ricetta.</a:t>
            </a:r>
          </a:p>
        </p:txBody>
      </p:sp>
      <p:sp>
        <p:nvSpPr>
          <p:cNvPr id="54277" name="Text Box 7"/>
          <p:cNvSpPr txBox="1">
            <a:spLocks noChangeArrowheads="1"/>
          </p:cNvSpPr>
          <p:nvPr/>
        </p:nvSpPr>
        <p:spPr bwMode="auto">
          <a:xfrm>
            <a:off x="684213" y="3933825"/>
            <a:ext cx="7775575" cy="1857375"/>
          </a:xfrm>
          <a:prstGeom prst="rect">
            <a:avLst/>
          </a:prstGeom>
          <a:noFill/>
          <a:ln w="57150" cmpd="thinThick">
            <a:solidFill>
              <a:srgbClr val="FF66CC"/>
            </a:solidFill>
            <a:miter lim="800000"/>
            <a:headEnd/>
            <a:tailEnd/>
          </a:ln>
          <a:effectLst>
            <a:prstShdw prst="shdw17" dist="17961" dir="2700000">
              <a:srgbClr val="993D7A"/>
            </a:prstShdw>
          </a:effectLst>
        </p:spPr>
        <p:txBody>
          <a:bodyPr>
            <a:spAutoFit/>
          </a:bodyPr>
          <a:lstStyle/>
          <a:p>
            <a:pPr>
              <a:spcBef>
                <a:spcPct val="50000"/>
              </a:spcBef>
            </a:pPr>
            <a:r>
              <a:rPr lang="en-GB" sz="2800" i="0"/>
              <a:t>su richiesta del cliente, il farmacista può consegnare in modo frazionato le confezioni purchè nel termine di validità della ricetta e previa annotazione volta per volta della quantità consegnata.</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4"/>
          <p:cNvSpPr>
            <a:spLocks noChangeArrowheads="1" noChangeShapeType="1" noTextEdit="1"/>
          </p:cNvSpPr>
          <p:nvPr/>
        </p:nvSpPr>
        <p:spPr bwMode="auto">
          <a:xfrm>
            <a:off x="2843213" y="260350"/>
            <a:ext cx="3276600" cy="571500"/>
          </a:xfrm>
          <a:prstGeom prst="rect">
            <a:avLst/>
          </a:prstGeom>
        </p:spPr>
        <p:txBody>
          <a:bodyPr wrap="none" fromWordArt="1">
            <a:prstTxWarp prst="textPlain">
              <a:avLst>
                <a:gd name="adj" fmla="val 50000"/>
              </a:avLst>
            </a:prstTxWarp>
          </a:bodyPr>
          <a:lstStyle/>
          <a:p>
            <a:r>
              <a:rPr lang="it-IT" sz="3600" kern="10">
                <a:ln w="9525">
                  <a:solidFill>
                    <a:schemeClr val="tx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legge 38/10</a:t>
            </a:r>
          </a:p>
        </p:txBody>
      </p:sp>
      <p:sp>
        <p:nvSpPr>
          <p:cNvPr id="55299" name="AutoShape 3"/>
          <p:cNvSpPr>
            <a:spLocks noChangeArrowheads="1"/>
          </p:cNvSpPr>
          <p:nvPr/>
        </p:nvSpPr>
        <p:spPr bwMode="auto">
          <a:xfrm rot="2200030">
            <a:off x="107950" y="2997200"/>
            <a:ext cx="792163" cy="1368425"/>
          </a:xfrm>
          <a:prstGeom prst="curvedRightArrow">
            <a:avLst>
              <a:gd name="adj1" fmla="val 34549"/>
              <a:gd name="adj2" fmla="val 69098"/>
              <a:gd name="adj3" fmla="val 33333"/>
            </a:avLst>
          </a:prstGeom>
          <a:gradFill rotWithShape="0">
            <a:gsLst>
              <a:gs pos="0">
                <a:srgbClr val="437143"/>
              </a:gs>
              <a:gs pos="100000">
                <a:srgbClr val="CCE1A3"/>
              </a:gs>
            </a:gsLst>
            <a:lin ang="0" scaled="1"/>
          </a:gradFill>
          <a:ln w="9525">
            <a:noFill/>
            <a:miter lim="800000"/>
            <a:headEnd/>
            <a:tailEnd/>
          </a:ln>
          <a:effectLst>
            <a:prstShdw prst="shdw17" dist="17961" dir="2700000">
              <a:srgbClr val="284428"/>
            </a:prstShdw>
          </a:effectLst>
        </p:spPr>
        <p:txBody>
          <a:bodyPr wrap="none" anchor="ctr"/>
          <a:lstStyle/>
          <a:p>
            <a:endParaRPr lang="it-IT"/>
          </a:p>
        </p:txBody>
      </p:sp>
      <p:sp>
        <p:nvSpPr>
          <p:cNvPr id="55300" name="Text Box 4"/>
          <p:cNvSpPr txBox="1">
            <a:spLocks noChangeArrowheads="1"/>
          </p:cNvSpPr>
          <p:nvPr/>
        </p:nvSpPr>
        <p:spPr bwMode="auto">
          <a:xfrm>
            <a:off x="684213" y="1412875"/>
            <a:ext cx="7775575" cy="2654300"/>
          </a:xfrm>
          <a:prstGeom prst="rect">
            <a:avLst/>
          </a:prstGeom>
          <a:noFill/>
          <a:ln w="9525">
            <a:noFill/>
            <a:miter lim="800000"/>
            <a:headEnd/>
            <a:tailEnd/>
          </a:ln>
          <a:effectLst>
            <a:prstShdw prst="shdw17" dist="17961" dir="2700000">
              <a:srgbClr val="284428"/>
            </a:prstShdw>
          </a:effectLst>
        </p:spPr>
        <p:txBody>
          <a:bodyPr>
            <a:spAutoFit/>
          </a:bodyPr>
          <a:lstStyle/>
          <a:p>
            <a:pPr>
              <a:spcBef>
                <a:spcPct val="50000"/>
              </a:spcBef>
            </a:pPr>
            <a:r>
              <a:rPr lang="en-GB" sz="2800" i="0"/>
              <a:t>Il farmacista potrà spedire le ricette che prescrivono un quantitativo che, in funzione della posologia indicata, superano il limite massimo di trenta giorni, quando l’eccedenza dipende dal numero di unità posologiche contenute nelle confezioni in commercio. </a:t>
            </a:r>
          </a:p>
        </p:txBody>
      </p:sp>
      <p:sp>
        <p:nvSpPr>
          <p:cNvPr id="55301" name="Text Box 5"/>
          <p:cNvSpPr txBox="1">
            <a:spLocks noChangeArrowheads="1"/>
          </p:cNvSpPr>
          <p:nvPr/>
        </p:nvSpPr>
        <p:spPr bwMode="auto">
          <a:xfrm>
            <a:off x="684213" y="4379913"/>
            <a:ext cx="7775575" cy="1430337"/>
          </a:xfrm>
          <a:prstGeom prst="rect">
            <a:avLst/>
          </a:prstGeom>
          <a:noFill/>
          <a:ln w="57150" cmpd="thinThick">
            <a:solidFill>
              <a:srgbClr val="FF66CC"/>
            </a:solidFill>
            <a:miter lim="800000"/>
            <a:headEnd/>
            <a:tailEnd/>
          </a:ln>
          <a:effectLst>
            <a:prstShdw prst="shdw17" dist="17961" dir="2700000">
              <a:srgbClr val="993D7A"/>
            </a:prstShdw>
          </a:effectLst>
        </p:spPr>
        <p:txBody>
          <a:bodyPr>
            <a:spAutoFit/>
          </a:bodyPr>
          <a:lstStyle/>
          <a:p>
            <a:pPr>
              <a:spcBef>
                <a:spcPct val="50000"/>
              </a:spcBef>
            </a:pPr>
            <a:r>
              <a:rPr lang="en-GB" sz="2800" i="0"/>
              <a:t>Il farmacista consegna il numero minimo di confezioni sufficiente a coprire una terapia di trenta giorni.</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250825" y="1844675"/>
            <a:ext cx="8497888" cy="2677656"/>
          </a:xfrm>
          <a:prstGeom prst="rect">
            <a:avLst/>
          </a:prstGeom>
          <a:noFill/>
          <a:ln w="9525">
            <a:noFill/>
            <a:miter lim="800000"/>
            <a:headEnd/>
            <a:tailEnd/>
          </a:ln>
          <a:effectLst>
            <a:prstShdw prst="shdw17" dist="17961" dir="2700000">
              <a:srgbClr val="284428"/>
            </a:prstShdw>
          </a:effectLst>
        </p:spPr>
        <p:txBody>
          <a:bodyPr>
            <a:spAutoFit/>
          </a:bodyPr>
          <a:lstStyle/>
          <a:p>
            <a:r>
              <a:rPr lang="it-IT" sz="2800" b="1" dirty="0">
                <a:solidFill>
                  <a:srgbClr val="FF3300"/>
                </a:solidFill>
              </a:rPr>
              <a:t>Il codice TDL</a:t>
            </a:r>
            <a:r>
              <a:rPr lang="it-IT" sz="2800" b="1" dirty="0"/>
              <a:t> </a:t>
            </a:r>
            <a:endParaRPr lang="it-IT" sz="2800" b="1" dirty="0" smtClean="0"/>
          </a:p>
          <a:p>
            <a:r>
              <a:rPr lang="it-IT" sz="2800" b="1" dirty="0" smtClean="0"/>
              <a:t>deve </a:t>
            </a:r>
            <a:r>
              <a:rPr lang="it-IT" sz="2800" b="1" dirty="0"/>
              <a:t>essere utilizzato come certificazione da parte del </a:t>
            </a:r>
            <a:r>
              <a:rPr lang="it-IT" sz="2800" b="1" dirty="0" err="1"/>
              <a:t>prescrittore</a:t>
            </a:r>
            <a:r>
              <a:rPr lang="it-IT" sz="2800" b="1" dirty="0"/>
              <a:t>, per la terapia del dolore, individuando la possibilità di prescrizione a carico del SSR di tali medicinali che a livello nazionale sono a carico del cittadino</a:t>
            </a:r>
          </a:p>
        </p:txBody>
      </p:sp>
      <p:sp>
        <p:nvSpPr>
          <p:cNvPr id="61443" name="Text Box 5"/>
          <p:cNvSpPr txBox="1">
            <a:spLocks noChangeArrowheads="1"/>
          </p:cNvSpPr>
          <p:nvPr/>
        </p:nvSpPr>
        <p:spPr bwMode="auto">
          <a:xfrm>
            <a:off x="6297613" y="5826125"/>
            <a:ext cx="1165225" cy="457200"/>
          </a:xfrm>
          <a:prstGeom prst="rect">
            <a:avLst/>
          </a:prstGeom>
          <a:noFill/>
          <a:ln w="9525">
            <a:noFill/>
            <a:miter lim="800000"/>
            <a:headEnd/>
            <a:tailEnd/>
          </a:ln>
          <a:effectLst>
            <a:prstShdw prst="shdw17" dist="17961" dir="2700000">
              <a:srgbClr val="284428"/>
            </a:prstShdw>
          </a:effectLst>
        </p:spPr>
        <p:txBody>
          <a:bodyPr wrap="none">
            <a:spAutoFit/>
          </a:bodyPr>
          <a:lstStyle/>
          <a:p>
            <a:r>
              <a:rPr lang="it-IT"/>
              <a:t>Inoltre..</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941388" y="1354138"/>
            <a:ext cx="7154862" cy="4572000"/>
          </a:xfrm>
          <a:prstGeom prst="rect">
            <a:avLst/>
          </a:prstGeom>
          <a:noFill/>
          <a:ln w="38100">
            <a:solidFill>
              <a:srgbClr val="0033CC"/>
            </a:solidFill>
            <a:miter lim="800000"/>
            <a:headEnd/>
            <a:tailEnd/>
          </a:ln>
          <a:effectLst>
            <a:outerShdw blurRad="63500" dist="161645" dir="2700000" algn="ctr" rotWithShape="0">
              <a:schemeClr val="bg2">
                <a:alpha val="74998"/>
              </a:schemeClr>
            </a:outerShdw>
          </a:effectLst>
        </p:spPr>
      </p:pic>
      <p:sp>
        <p:nvSpPr>
          <p:cNvPr id="5" name="Rettangolo 4"/>
          <p:cNvSpPr/>
          <p:nvPr/>
        </p:nvSpPr>
        <p:spPr>
          <a:xfrm>
            <a:off x="5137150" y="1354138"/>
            <a:ext cx="2849563" cy="1077912"/>
          </a:xfrm>
          <a:prstGeom prst="rect">
            <a:avLst/>
          </a:prstGeom>
        </p:spPr>
        <p:txBody>
          <a:bodyPr>
            <a:spAutoFit/>
          </a:bodyPr>
          <a:lstStyle/>
          <a:p>
            <a:pPr algn="just" defTabSz="762000">
              <a:defRPr/>
            </a:pPr>
            <a:r>
              <a:rPr lang="it-IT" sz="1600" b="1">
                <a:solidFill>
                  <a:srgbClr val="003366"/>
                </a:solidFill>
                <a:latin typeface="New York" charset="0"/>
              </a:rPr>
              <a:t>Do you know  the pill advertised in TV ? I do not understand what it is, but I want it </a:t>
            </a:r>
            <a:r>
              <a:rPr lang="it-IT" sz="1600" b="1">
                <a:effectLst>
                  <a:outerShdw blurRad="38100" dist="38100" dir="2700000" algn="tl">
                    <a:srgbClr val="C0C0C0"/>
                  </a:outerShdw>
                </a:effectLst>
                <a:latin typeface="Times" charset="0"/>
              </a:rPr>
              <a:t>! </a:t>
            </a:r>
            <a:endParaRPr lang="it-IT" sz="1600">
              <a:effectLst>
                <a:outerShdw blurRad="38100" dist="38100" dir="2700000" algn="tl">
                  <a:srgbClr val="C0C0C0"/>
                </a:outerShdw>
              </a:effectLst>
              <a:latin typeface="Times" charset="0"/>
            </a:endParaRP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extLst>
      <p:ext uri="{BB962C8B-B14F-4D97-AF65-F5344CB8AC3E}">
        <p14:creationId xmlns:p14="http://schemas.microsoft.com/office/powerpoint/2010/main" val="146691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pPr algn="l" eaLnBrk="1" hangingPunct="1"/>
            <a:r>
              <a:rPr lang="it-IT" sz="2500" b="1" smtClean="0">
                <a:latin typeface="Century Gothic" pitchFamily="34" charset="0"/>
                <a:ea typeface="ＭＳ Ｐゴシック" pitchFamily="34" charset="-128"/>
              </a:rPr>
              <a:t>I farmaci oppioidi agiscono come analgesici a livello:</a:t>
            </a:r>
          </a:p>
        </p:txBody>
      </p:sp>
      <p:sp>
        <p:nvSpPr>
          <p:cNvPr id="35843" name="Segnaposto testo 2"/>
          <p:cNvSpPr>
            <a:spLocks noGrp="1"/>
          </p:cNvSpPr>
          <p:nvPr>
            <p:ph type="body" idx="1"/>
          </p:nvPr>
        </p:nvSpPr>
        <p:spPr>
          <a:xfrm>
            <a:off x="457200" y="2122488"/>
            <a:ext cx="8229600" cy="4525962"/>
          </a:xfrm>
        </p:spPr>
        <p:txBody>
          <a:bodyPr/>
          <a:lstStyle/>
          <a:p>
            <a:pPr algn="ctr" eaLnBrk="1" hangingPunct="1">
              <a:spcAft>
                <a:spcPts val="1200"/>
              </a:spcAft>
              <a:buFont typeface="Arial" pitchFamily="34" charset="0"/>
              <a:buNone/>
            </a:pPr>
            <a:r>
              <a:rPr lang="it-IT" sz="2800" b="1" dirty="0" smtClean="0">
                <a:latin typeface="Century Gothic" pitchFamily="34" charset="0"/>
                <a:ea typeface="ＭＳ Ｐゴシック" pitchFamily="34" charset="-128"/>
              </a:rPr>
              <a:t>Del recettore tissutale</a:t>
            </a:r>
          </a:p>
          <a:p>
            <a:pPr algn="ctr" eaLnBrk="1" hangingPunct="1">
              <a:spcAft>
                <a:spcPts val="1200"/>
              </a:spcAft>
              <a:buFont typeface="Arial" pitchFamily="34" charset="0"/>
              <a:buNone/>
            </a:pPr>
            <a:r>
              <a:rPr lang="it-IT" sz="2800" b="1" dirty="0" smtClean="0">
                <a:latin typeface="Century Gothic" pitchFamily="34" charset="0"/>
                <a:ea typeface="ＭＳ Ｐゴシック" pitchFamily="34" charset="-128"/>
              </a:rPr>
              <a:t>Della sinapsi spinale </a:t>
            </a:r>
          </a:p>
          <a:p>
            <a:pPr algn="ctr" eaLnBrk="1" hangingPunct="1">
              <a:spcAft>
                <a:spcPts val="1200"/>
              </a:spcAft>
              <a:buFont typeface="Arial" pitchFamily="34" charset="0"/>
              <a:buNone/>
            </a:pPr>
            <a:r>
              <a:rPr lang="it-IT" sz="2800" b="1" dirty="0" smtClean="0">
                <a:latin typeface="Century Gothic" pitchFamily="34" charset="0"/>
                <a:ea typeface="ＭＳ Ｐゴシック" pitchFamily="34" charset="-128"/>
              </a:rPr>
              <a:t>Delle cellule corticali</a:t>
            </a:r>
          </a:p>
          <a:p>
            <a:pPr algn="ctr" eaLnBrk="1" hangingPunct="1">
              <a:spcAft>
                <a:spcPts val="1200"/>
              </a:spcAft>
              <a:buFont typeface="Arial" pitchFamily="34" charset="0"/>
              <a:buNone/>
            </a:pPr>
            <a:r>
              <a:rPr lang="it-IT" sz="2800" b="1" dirty="0" smtClean="0">
                <a:latin typeface="Century Gothic" pitchFamily="34" charset="0"/>
                <a:ea typeface="ＭＳ Ｐゴシック" pitchFamily="34" charset="-128"/>
              </a:rPr>
              <a:t>Delle vie nervose periferiche</a:t>
            </a:r>
          </a:p>
        </p:txBody>
      </p:sp>
      <p:sp>
        <p:nvSpPr>
          <p:cNvPr id="5" name="Rettangolo 4"/>
          <p:cNvSpPr>
            <a:spLocks noChangeArrowheads="1"/>
          </p:cNvSpPr>
          <p:nvPr/>
        </p:nvSpPr>
        <p:spPr bwMode="auto">
          <a:xfrm>
            <a:off x="255588" y="2830513"/>
            <a:ext cx="8431212" cy="501650"/>
          </a:xfrm>
          <a:prstGeom prst="rect">
            <a:avLst/>
          </a:prstGeom>
          <a:noFill/>
          <a:ln w="76200">
            <a:solidFill>
              <a:srgbClr val="FFFF00"/>
            </a:solidFill>
            <a:round/>
            <a:headEnd/>
            <a:tailEnd/>
          </a:ln>
          <a:effectLst>
            <a:outerShdw blurRad="40000" dist="23000" dir="5400000" rotWithShape="0">
              <a:srgbClr val="808080">
                <a:alpha val="9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it-IT">
              <a:solidFill>
                <a:srgbClr val="FFFFFF"/>
              </a:solidFill>
              <a:latin typeface="+mn-lt"/>
              <a:ea typeface="ＭＳ Ｐゴシック" charset="-128"/>
              <a:cs typeface="ＭＳ Ｐゴシック" charset="-128"/>
            </a:endParaRPr>
          </a:p>
        </p:txBody>
      </p:sp>
      <p:sp>
        <p:nvSpPr>
          <p:cNvPr id="2" name="Segnaposto piè di pagina 1"/>
          <p:cNvSpPr>
            <a:spLocks noGrp="1"/>
          </p:cNvSpPr>
          <p:nvPr>
            <p:ph type="ftr" sz="quarter" idx="11"/>
          </p:nvPr>
        </p:nvSpPr>
        <p:spPr/>
        <p:txBody>
          <a:bodyPr/>
          <a:lstStyle/>
          <a:p>
            <a:pPr>
              <a:defRPr/>
            </a:pPr>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
        <p:nvSpPr>
          <p:cNvPr id="4" name="Rectangle 6"/>
          <p:cNvSpPr txBox="1">
            <a:spLocks noChangeArrowheads="1"/>
          </p:cNvSpPr>
          <p:nvPr/>
        </p:nvSpPr>
        <p:spPr>
          <a:xfrm>
            <a:off x="107950" y="548680"/>
            <a:ext cx="6551613" cy="430212"/>
          </a:xfrm>
          <a:prstGeom prst="rect">
            <a:avLst/>
          </a:prstGeom>
          <a:solidFill>
            <a:srgbClr val="B2B2B2"/>
          </a:solidFill>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800" b="1" i="0" u="none" strike="noStrike" kern="1200" cap="none" spc="0" normalizeH="0" baseline="0" noProof="0" smtClean="0">
                <a:ln>
                  <a:noFill/>
                </a:ln>
                <a:solidFill>
                  <a:schemeClr val="bg1"/>
                </a:solidFill>
                <a:effectLst>
                  <a:outerShdw blurRad="50800" dist="38100" dir="2700000">
                    <a:srgbClr val="000000">
                      <a:alpha val="43000"/>
                    </a:srgbClr>
                  </a:outerShdw>
                </a:effectLst>
                <a:uLnTx/>
                <a:uFillTx/>
                <a:latin typeface="Arial"/>
                <a:ea typeface="+mj-ea"/>
                <a:cs typeface="Arial"/>
              </a:rPr>
              <a:t>Normativa Nazionale</a:t>
            </a:r>
            <a:endParaRPr kumimoji="0" lang="de-DE" sz="2800" b="1" i="0" u="none" strike="noStrike" kern="1200" cap="none" spc="0" normalizeH="0" baseline="0" noProof="0" dirty="0">
              <a:ln>
                <a:noFill/>
              </a:ln>
              <a:solidFill>
                <a:schemeClr val="bg1"/>
              </a:solidFill>
              <a:effectLst>
                <a:outerShdw blurRad="50800" dist="38100" dir="2700000">
                  <a:srgbClr val="000000">
                    <a:alpha val="43000"/>
                  </a:srgbClr>
                </a:outerShdw>
              </a:effectLst>
              <a:uLnTx/>
              <a:uFillTx/>
              <a:latin typeface="Arial"/>
              <a:ea typeface="+mj-ea"/>
              <a:cs typeface="Arial"/>
            </a:endParaRPr>
          </a:p>
        </p:txBody>
      </p:sp>
      <p:sp>
        <p:nvSpPr>
          <p:cNvPr id="5" name="Rectangle 3"/>
          <p:cNvSpPr txBox="1">
            <a:spLocks noChangeArrowheads="1"/>
          </p:cNvSpPr>
          <p:nvPr/>
        </p:nvSpPr>
        <p:spPr>
          <a:xfrm>
            <a:off x="395288" y="1339255"/>
            <a:ext cx="6985000" cy="3384550"/>
          </a:xfrm>
          <a:prstGeom prst="rect">
            <a:avLst/>
          </a:prstGeom>
          <a:noFill/>
        </p:spPr>
        <p:txBody>
          <a:bodyPr lIns="90000" tIns="46800" rIns="90000" bIns="46800"/>
          <a:lstStyle/>
          <a:p>
            <a:pPr marL="342900" marR="0" lvl="0" indent="-342900" algn="l"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Come deve essere compilata la ricetta del SSN (rossa) per i farmaci della terapia del Dolore</a:t>
            </a: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r>
              <a:rPr kumimoji="0" lang="de-DE" sz="1800" b="0" i="0" u="none" strike="noStrike" kern="1200" cap="none" spc="0" normalizeH="0" baseline="0" noProof="0" smtClean="0">
                <a:ln>
                  <a:noFill/>
                </a:ln>
                <a:solidFill>
                  <a:schemeClr val="tx1"/>
                </a:solidFill>
                <a:effectLst/>
                <a:uLnTx/>
                <a:uFillTx/>
                <a:latin typeface="+mn-lt"/>
                <a:ea typeface="+mn-ea"/>
                <a:cs typeface="+mn-cs"/>
              </a:rPr>
              <a:t>La ricetta deve contenere il codice  TDL (Terapia del dolore severo) per l‘esenzione della partecipazione alla spesa (decreto MEF 17.03.2008, allegato 12)</a:t>
            </a: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r>
              <a:rPr kumimoji="0" lang="de-DE" sz="1800" b="0" i="0" u="none" strike="noStrike" kern="1200" cap="none" spc="0" normalizeH="0" baseline="0" noProof="0" smtClean="0">
                <a:ln>
                  <a:noFill/>
                </a:ln>
                <a:solidFill>
                  <a:schemeClr val="tx1"/>
                </a:solidFill>
                <a:effectLst/>
                <a:uLnTx/>
                <a:uFillTx/>
                <a:latin typeface="+mn-lt"/>
                <a:ea typeface="+mn-ea"/>
                <a:cs typeface="+mn-cs"/>
              </a:rPr>
              <a:t>Il codice TDL determina la possibilità di prescrivere i farmaci di cui all‘allegato III bis, Tabella II Sezione A (farmaci oppiacei per la terapia del dolore)  il fabbisogno massimo di 30 giorni</a:t>
            </a: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r>
              <a:rPr kumimoji="0" lang="de-DE" sz="1800" b="0" i="0" u="none" strike="noStrike" kern="1200" cap="none" spc="0" normalizeH="0" baseline="0" noProof="0" smtClean="0">
                <a:ln>
                  <a:noFill/>
                </a:ln>
                <a:solidFill>
                  <a:schemeClr val="tx1"/>
                </a:solidFill>
                <a:effectLst/>
                <a:uLnTx/>
                <a:uFillTx/>
                <a:latin typeface="+mn-lt"/>
                <a:ea typeface="+mn-ea"/>
                <a:cs typeface="+mn-cs"/>
              </a:rPr>
              <a:t>E‘ possibile prescrivere due medicinali sulla stessa ricetta o un medicinale con due diverse formulazioni</a:t>
            </a: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endParaRPr kumimoji="0" lang="de-DE"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asellaDiTesto 1"/>
          <p:cNvSpPr txBox="1">
            <a:spLocks noChangeArrowheads="1"/>
          </p:cNvSpPr>
          <p:nvPr/>
        </p:nvSpPr>
        <p:spPr bwMode="auto">
          <a:xfrm>
            <a:off x="0" y="5155605"/>
            <a:ext cx="9144000" cy="338137"/>
          </a:xfrm>
          <a:prstGeom prst="rect">
            <a:avLst/>
          </a:prstGeom>
          <a:solidFill>
            <a:schemeClr val="tx1"/>
          </a:solidFill>
          <a:ln w="9525">
            <a:noFill/>
            <a:miter lim="800000"/>
            <a:headEnd/>
            <a:tailEnd/>
          </a:ln>
        </p:spPr>
        <p:txBody>
          <a:bodyPr>
            <a:spAutoFit/>
          </a:bodyPr>
          <a:lstStyle/>
          <a:p>
            <a:r>
              <a:rPr lang="it-IT" sz="1600" u="sng">
                <a:hlinkClick r:id="rId2"/>
              </a:rPr>
              <a:t>http://www.salute.gov.it/medicinaliSostanze/paginaInternaMedicinaliSostanze.jsp?id=38&amp;menu=tera</a:t>
            </a:r>
            <a:endParaRPr lang="it-IT" sz="16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
        <p:nvSpPr>
          <p:cNvPr id="4" name="Titolo 3"/>
          <p:cNvSpPr>
            <a:spLocks noGrp="1"/>
          </p:cNvSpPr>
          <p:nvPr>
            <p:ph type="title"/>
          </p:nvPr>
        </p:nvSpPr>
        <p:spPr/>
        <p:txBody>
          <a:bodyPr/>
          <a:lstStyle/>
          <a:p>
            <a:r>
              <a:rPr lang="it-IT" dirty="0" smtClean="0"/>
              <a:t>Allegato III bis (Decreto n. 12/2001)</a:t>
            </a:r>
            <a:endParaRPr lang="it-IT" dirty="0"/>
          </a:p>
        </p:txBody>
      </p:sp>
      <p:sp>
        <p:nvSpPr>
          <p:cNvPr id="6" name="CasellaDiTesto 5"/>
          <p:cNvSpPr txBox="1"/>
          <p:nvPr/>
        </p:nvSpPr>
        <p:spPr>
          <a:xfrm>
            <a:off x="1835696" y="1700808"/>
            <a:ext cx="5400600" cy="34778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mj-lt"/>
              <a:buAutoNum type="arabicPeriod"/>
            </a:pPr>
            <a:r>
              <a:rPr lang="it-IT" sz="2000" b="1" dirty="0" smtClean="0">
                <a:latin typeface="Arial" pitchFamily="34" charset="0"/>
                <a:cs typeface="Arial" pitchFamily="34" charset="0"/>
              </a:rPr>
              <a:t>BUPRENORFINA</a:t>
            </a:r>
          </a:p>
          <a:p>
            <a:pPr marL="342900" indent="-342900">
              <a:buFont typeface="+mj-lt"/>
              <a:buAutoNum type="arabicPeriod"/>
            </a:pPr>
            <a:r>
              <a:rPr lang="it-IT" sz="2000" b="1" dirty="0" smtClean="0">
                <a:latin typeface="Arial" pitchFamily="34" charset="0"/>
                <a:cs typeface="Arial" pitchFamily="34" charset="0"/>
              </a:rPr>
              <a:t>CODEINA</a:t>
            </a:r>
          </a:p>
          <a:p>
            <a:pPr marL="342900" indent="-342900">
              <a:buFont typeface="+mj-lt"/>
              <a:buAutoNum type="arabicPeriod"/>
            </a:pPr>
            <a:r>
              <a:rPr lang="it-IT" sz="2000" b="1" dirty="0" smtClean="0">
                <a:latin typeface="Arial" pitchFamily="34" charset="0"/>
                <a:cs typeface="Arial" pitchFamily="34" charset="0"/>
              </a:rPr>
              <a:t>DIIDROCODEINA</a:t>
            </a:r>
          </a:p>
          <a:p>
            <a:pPr marL="342900" indent="-342900">
              <a:buFont typeface="+mj-lt"/>
              <a:buAutoNum type="arabicPeriod"/>
            </a:pPr>
            <a:r>
              <a:rPr lang="it-IT" sz="2000" b="1" dirty="0" smtClean="0">
                <a:latin typeface="Arial" pitchFamily="34" charset="0"/>
                <a:cs typeface="Arial" pitchFamily="34" charset="0"/>
              </a:rPr>
              <a:t>FENTANYL</a:t>
            </a:r>
          </a:p>
          <a:p>
            <a:pPr marL="342900" indent="-342900">
              <a:buFont typeface="+mj-lt"/>
              <a:buAutoNum type="arabicPeriod"/>
            </a:pPr>
            <a:r>
              <a:rPr lang="it-IT" sz="2000" b="1" dirty="0" smtClean="0">
                <a:latin typeface="Arial" pitchFamily="34" charset="0"/>
                <a:cs typeface="Arial" pitchFamily="34" charset="0"/>
              </a:rPr>
              <a:t>IDROCODONE</a:t>
            </a:r>
          </a:p>
          <a:p>
            <a:pPr marL="342900" indent="-342900">
              <a:buFont typeface="+mj-lt"/>
              <a:buAutoNum type="arabicPeriod"/>
            </a:pPr>
            <a:r>
              <a:rPr lang="it-IT" sz="2000" b="1" dirty="0" smtClean="0">
                <a:latin typeface="Arial" pitchFamily="34" charset="0"/>
                <a:cs typeface="Arial" pitchFamily="34" charset="0"/>
              </a:rPr>
              <a:t>IDROMORFONE</a:t>
            </a:r>
          </a:p>
          <a:p>
            <a:pPr marL="342900" indent="-342900">
              <a:buFont typeface="+mj-lt"/>
              <a:buAutoNum type="arabicPeriod"/>
            </a:pPr>
            <a:r>
              <a:rPr lang="it-IT" sz="2000" b="1" dirty="0" smtClean="0">
                <a:latin typeface="Arial" pitchFamily="34" charset="0"/>
                <a:cs typeface="Arial" pitchFamily="34" charset="0"/>
              </a:rPr>
              <a:t>METADONE</a:t>
            </a:r>
          </a:p>
          <a:p>
            <a:pPr marL="342900" indent="-342900">
              <a:buFont typeface="+mj-lt"/>
              <a:buAutoNum type="arabicPeriod"/>
            </a:pPr>
            <a:r>
              <a:rPr lang="it-IT" sz="2000" b="1" dirty="0" smtClean="0">
                <a:latin typeface="Arial" pitchFamily="34" charset="0"/>
                <a:cs typeface="Arial" pitchFamily="34" charset="0"/>
              </a:rPr>
              <a:t>MORFINA</a:t>
            </a:r>
          </a:p>
          <a:p>
            <a:pPr marL="342900" indent="-342900">
              <a:buFont typeface="+mj-lt"/>
              <a:buAutoNum type="arabicPeriod"/>
            </a:pPr>
            <a:r>
              <a:rPr lang="it-IT" sz="2000" b="1" dirty="0" smtClean="0">
                <a:latin typeface="Arial" pitchFamily="34" charset="0"/>
                <a:cs typeface="Arial" pitchFamily="34" charset="0"/>
              </a:rPr>
              <a:t>OSSICODONE</a:t>
            </a:r>
          </a:p>
          <a:p>
            <a:pPr marL="342900" indent="-342900">
              <a:buFont typeface="+mj-lt"/>
              <a:buAutoNum type="arabicPeriod"/>
            </a:pPr>
            <a:r>
              <a:rPr lang="it-IT" sz="2000" b="1" dirty="0" smtClean="0">
                <a:latin typeface="Arial" pitchFamily="34" charset="0"/>
                <a:cs typeface="Arial" pitchFamily="34" charset="0"/>
              </a:rPr>
              <a:t>OSSIMORFONE</a:t>
            </a:r>
          </a:p>
          <a:p>
            <a:pPr marL="342900" indent="-342900">
              <a:buFont typeface="+mj-lt"/>
              <a:buAutoNum type="arabicPeriod"/>
            </a:pPr>
            <a:r>
              <a:rPr lang="it-IT" sz="2000" b="1" dirty="0" smtClean="0">
                <a:latin typeface="Arial" pitchFamily="34" charset="0"/>
                <a:cs typeface="Arial" pitchFamily="34" charset="0"/>
              </a:rPr>
              <a:t>TAPENTADOLO</a:t>
            </a:r>
            <a:endParaRPr lang="it-IT"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
        <p:nvSpPr>
          <p:cNvPr id="4" name="Rectangle 3"/>
          <p:cNvSpPr txBox="1">
            <a:spLocks noChangeArrowheads="1"/>
          </p:cNvSpPr>
          <p:nvPr/>
        </p:nvSpPr>
        <p:spPr>
          <a:xfrm>
            <a:off x="381000" y="1989138"/>
            <a:ext cx="8424863" cy="3384550"/>
          </a:xfrm>
          <a:prstGeom prst="rect">
            <a:avLst/>
          </a:prstGeom>
        </p:spPr>
        <p:txBody>
          <a:bodyPr lIns="90000" tIns="46800" rIns="90000" bIns="46800"/>
          <a:lstStyle/>
          <a:p>
            <a:pPr marL="342900" marR="0" lvl="0" indent="-342900" algn="l"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Come deve essere compilata la ricetta del SSN (rossa) per i farmaci della terapia del Dolore </a:t>
            </a:r>
            <a:r>
              <a:rPr kumimoji="0" lang="de-DE" sz="2000" b="0" i="0" u="none" strike="noStrike" kern="1200" cap="none" spc="0" normalizeH="0" baseline="0" noProof="0" smtClean="0">
                <a:ln>
                  <a:noFill/>
                </a:ln>
                <a:solidFill>
                  <a:srgbClr val="C00000"/>
                </a:solidFill>
                <a:effectLst/>
                <a:uLnTx/>
                <a:uFillTx/>
                <a:latin typeface="+mn-lt"/>
                <a:ea typeface="+mn-ea"/>
                <a:cs typeface="+mn-cs"/>
              </a:rPr>
              <a:t>in Lombardia</a:t>
            </a:r>
          </a:p>
          <a:p>
            <a:pPr marL="342900" marR="0" lvl="0" indent="-34290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de-DE" sz="2000" b="0" i="0" u="none" strike="noStrike" kern="1200" cap="none" spc="0" normalizeH="0" baseline="0" noProof="0" smtClean="0">
              <a:ln>
                <a:noFill/>
              </a:ln>
              <a:solidFill>
                <a:schemeClr val="tx1"/>
              </a:solidFill>
              <a:effectLst/>
              <a:uLnTx/>
              <a:uFillTx/>
              <a:latin typeface="+mn-lt"/>
              <a:ea typeface="+mn-ea"/>
              <a:cs typeface="+mn-cs"/>
            </a:endParaRP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DGR VIII/10804 del 16 Dicembre 2009: AGGIORNAMENTO</a:t>
            </a:r>
          </a:p>
          <a:p>
            <a:pPr marL="1714500" marR="0" lvl="3" indent="-342900" algn="l" defTabSz="914400" rtl="0" eaLnBrk="1" fontAlgn="auto" latinLnBrk="0" hangingPunct="1">
              <a:lnSpc>
                <a:spcPct val="100000"/>
              </a:lnSpc>
              <a:spcBef>
                <a:spcPts val="400"/>
              </a:spcBef>
              <a:spcAft>
                <a:spcPts val="0"/>
              </a:spcAft>
              <a:buClr>
                <a:schemeClr val="accent2">
                  <a:shade val="75000"/>
                </a:schemeClr>
              </a:buClr>
              <a:buSzPct val="70000"/>
              <a:buFont typeface="Wingdings" charset="2"/>
              <a:buChar char="Ø"/>
              <a:tabLst/>
              <a:defRPr/>
            </a:pPr>
            <a:r>
              <a:rPr kumimoji="0" lang="de-DE" sz="1800" b="1" i="0" u="none" strike="noStrike" kern="1200" cap="none" spc="0" normalizeH="0" baseline="0" noProof="0" smtClean="0">
                <a:ln>
                  <a:noFill/>
                </a:ln>
                <a:solidFill>
                  <a:srgbClr val="C00000"/>
                </a:solidFill>
                <a:effectLst/>
                <a:uLnTx/>
                <a:uFillTx/>
                <a:latin typeface="+mn-lt"/>
                <a:ea typeface="+mn-ea"/>
                <a:cs typeface="+mn-cs"/>
              </a:rPr>
              <a:t>a partire dal 1 Giugno 2010, „-“ per facilitare ulteriormente l‘accesso alle terapie del Dolore da parte dei malati…l‘elenco dei farmaci del dolore, di seguito riportato, aggiorna e sostituisce integralmente l‘elenco delle specialità medicinali di cui...prescrivibili a carico del SSR“</a:t>
            </a:r>
          </a:p>
          <a:p>
            <a:pPr marL="1714500" marR="0" lvl="3" indent="-342900" algn="l" defTabSz="914400" rtl="0" eaLnBrk="1" fontAlgn="auto" latinLnBrk="0" hangingPunct="1">
              <a:lnSpc>
                <a:spcPct val="100000"/>
              </a:lnSpc>
              <a:spcBef>
                <a:spcPts val="400"/>
              </a:spcBef>
              <a:spcAft>
                <a:spcPts val="0"/>
              </a:spcAft>
              <a:buClr>
                <a:schemeClr val="accent2">
                  <a:shade val="75000"/>
                </a:schemeClr>
              </a:buClr>
              <a:buSzPct val="70000"/>
              <a:buFontTx/>
              <a:buChar char="•"/>
              <a:tabLst/>
              <a:defRPr/>
            </a:pPr>
            <a:endParaRPr kumimoji="0" lang="de-DE" sz="1800" b="0" i="0" u="none" strike="noStrike" kern="1200" cap="none" spc="0" normalizeH="0" baseline="0" noProof="0" smtClean="0">
              <a:ln>
                <a:noFill/>
              </a:ln>
              <a:solidFill>
                <a:schemeClr val="tx1"/>
              </a:solidFill>
              <a:effectLst/>
              <a:uLnTx/>
              <a:uFillTx/>
              <a:latin typeface="+mn-lt"/>
              <a:ea typeface="+mn-ea"/>
              <a:cs typeface="+mn-cs"/>
            </a:endParaRP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endParaRPr kumimoji="0" lang="de-DE"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6"/>
          <p:cNvSpPr txBox="1">
            <a:spLocks noChangeArrowheads="1"/>
          </p:cNvSpPr>
          <p:nvPr/>
        </p:nvSpPr>
        <p:spPr bwMode="auto">
          <a:xfrm>
            <a:off x="107950" y="1198563"/>
            <a:ext cx="6551613" cy="430212"/>
          </a:xfrm>
          <a:prstGeom prst="rect">
            <a:avLst/>
          </a:prstGeom>
          <a:solidFill>
            <a:srgbClr val="B2B2B2"/>
          </a:solidFill>
          <a:ln w="9525">
            <a:noFill/>
            <a:miter lim="800000"/>
            <a:headEnd/>
            <a:tailEnd/>
          </a:ln>
        </p:spPr>
        <p:txBody>
          <a:bodyPr anchor="ctr"/>
          <a:lstStyle/>
          <a:p>
            <a:pPr algn="ctr"/>
            <a:r>
              <a:rPr lang="de-DE" sz="2800" b="1" dirty="0" err="1">
                <a:solidFill>
                  <a:schemeClr val="bg1"/>
                </a:solidFill>
                <a:effectLst>
                  <a:outerShdw blurRad="38100" dist="38100" dir="2700000" algn="tl">
                    <a:srgbClr val="000000"/>
                  </a:outerShdw>
                </a:effectLst>
              </a:rPr>
              <a:t>Normativa</a:t>
            </a:r>
            <a:r>
              <a:rPr lang="de-DE" sz="2800" b="1" dirty="0">
                <a:solidFill>
                  <a:schemeClr val="bg1"/>
                </a:solidFill>
                <a:effectLst>
                  <a:outerShdw blurRad="38100" dist="38100" dir="2700000" algn="tl">
                    <a:srgbClr val="000000"/>
                  </a:outerShdw>
                </a:effectLst>
              </a:rPr>
              <a:t> Regionale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
        <p:nvSpPr>
          <p:cNvPr id="4" name="Rectangle 3"/>
          <p:cNvSpPr txBox="1">
            <a:spLocks noChangeArrowheads="1"/>
          </p:cNvSpPr>
          <p:nvPr/>
        </p:nvSpPr>
        <p:spPr>
          <a:xfrm>
            <a:off x="395288" y="1989138"/>
            <a:ext cx="8424862" cy="1800225"/>
          </a:xfrm>
          <a:prstGeom prst="rect">
            <a:avLst/>
          </a:prstGeom>
        </p:spPr>
        <p:txBody>
          <a:bodyPr lIns="90000" tIns="46800" rIns="90000" bIns="46800">
            <a:normAutofit/>
          </a:bodyPr>
          <a:lstStyle/>
          <a:p>
            <a:pPr marL="342900" marR="0" lvl="0" indent="-342900" algn="l"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Come deve essere compilata la ricetta del SSN (rossa) per i farmaci della terapia del Dolore </a:t>
            </a:r>
            <a:r>
              <a:rPr kumimoji="0" lang="de-DE" sz="2400" b="0" i="0" u="none" strike="noStrike" kern="1200" cap="none" spc="0" normalizeH="0" baseline="0" noProof="0" smtClean="0">
                <a:ln>
                  <a:noFill/>
                </a:ln>
                <a:solidFill>
                  <a:srgbClr val="C00000"/>
                </a:solidFill>
                <a:effectLst/>
                <a:uLnTx/>
                <a:uFillTx/>
                <a:latin typeface="+mn-lt"/>
                <a:ea typeface="+mn-ea"/>
                <a:cs typeface="+mn-cs"/>
              </a:rPr>
              <a:t>in Lombardia</a:t>
            </a:r>
          </a:p>
          <a:p>
            <a:pPr marL="342900" marR="0" lvl="0" indent="-34290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de-DE" sz="2400" b="0" i="0" u="none" strike="noStrike" kern="1200" cap="none" spc="0" normalizeH="0" baseline="0" noProof="0" smtClean="0">
              <a:ln>
                <a:noFill/>
              </a:ln>
              <a:solidFill>
                <a:schemeClr val="tx1"/>
              </a:solidFill>
              <a:effectLst/>
              <a:uLnTx/>
              <a:uFillTx/>
              <a:latin typeface="+mn-lt"/>
              <a:ea typeface="+mn-ea"/>
              <a:cs typeface="+mn-cs"/>
            </a:endParaRP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DGR VIII/10804 del 16 Dicembre 2009: AGGIORNAMENTO</a:t>
            </a: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 typeface="Wingdings"/>
              <a:buChar char=""/>
              <a:tabLst/>
              <a:defRPr/>
            </a:pPr>
            <a:endParaRPr kumimoji="0" lang="de-DE" sz="1800" b="1" i="0" u="none" strike="noStrike" kern="1200" cap="none" spc="0" normalizeH="0" baseline="0" noProof="0" smtClean="0">
              <a:ln>
                <a:noFill/>
              </a:ln>
              <a:solidFill>
                <a:srgbClr val="C00000"/>
              </a:solidFill>
              <a:effectLst/>
              <a:uLnTx/>
              <a:uFillTx/>
              <a:latin typeface="+mn-lt"/>
              <a:ea typeface="+mn-ea"/>
              <a:cs typeface="+mn-cs"/>
            </a:endParaRPr>
          </a:p>
          <a:p>
            <a:pPr marL="1097280" marR="0" lvl="3" indent="-228600" algn="l" defTabSz="914400" rtl="0" eaLnBrk="1" fontAlgn="auto" latinLnBrk="0" hangingPunct="1">
              <a:lnSpc>
                <a:spcPct val="100000"/>
              </a:lnSpc>
              <a:spcBef>
                <a:spcPts val="400"/>
              </a:spcBef>
              <a:spcAft>
                <a:spcPts val="0"/>
              </a:spcAft>
              <a:buClr>
                <a:schemeClr val="accent2">
                  <a:shade val="75000"/>
                </a:schemeClr>
              </a:buClr>
              <a:buSzPct val="70000"/>
              <a:buFontTx/>
              <a:buChar char="•"/>
              <a:tabLst/>
              <a:defRPr/>
            </a:pPr>
            <a:endParaRPr kumimoji="0" lang="de-DE" sz="1600" b="0" i="0" u="none" strike="noStrike" kern="1200" cap="none" spc="0" normalizeH="0" baseline="0" noProof="0" smtClean="0">
              <a:ln>
                <a:noFill/>
              </a:ln>
              <a:solidFill>
                <a:schemeClr val="tx1"/>
              </a:solidFill>
              <a:effectLst/>
              <a:uLnTx/>
              <a:uFillTx/>
              <a:latin typeface="+mn-lt"/>
              <a:ea typeface="+mn-ea"/>
              <a:cs typeface="+mn-cs"/>
            </a:endParaRP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endParaRPr kumimoji="0" lang="de-DE" sz="20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215900" y="3759200"/>
            <a:ext cx="8677275" cy="1973263"/>
          </a:xfrm>
          <a:prstGeom prst="rect">
            <a:avLst/>
          </a:prstGeom>
          <a:noFill/>
          <a:ln w="9525">
            <a:solidFill>
              <a:schemeClr val="tx1"/>
            </a:solidFill>
            <a:miter lim="800000"/>
            <a:headEnd/>
            <a:tailEnd/>
          </a:ln>
        </p:spPr>
      </p:pic>
      <p:sp>
        <p:nvSpPr>
          <p:cNvPr id="6" name="Rectangle 6"/>
          <p:cNvSpPr txBox="1">
            <a:spLocks noChangeArrowheads="1"/>
          </p:cNvSpPr>
          <p:nvPr/>
        </p:nvSpPr>
        <p:spPr bwMode="auto">
          <a:xfrm>
            <a:off x="107950" y="1198563"/>
            <a:ext cx="6551613" cy="430212"/>
          </a:xfrm>
          <a:prstGeom prst="rect">
            <a:avLst/>
          </a:prstGeom>
          <a:solidFill>
            <a:srgbClr val="B2B2B2"/>
          </a:solidFill>
          <a:ln w="9525">
            <a:noFill/>
            <a:miter lim="800000"/>
            <a:headEnd/>
            <a:tailEnd/>
          </a:ln>
        </p:spPr>
        <p:txBody>
          <a:bodyPr anchor="ctr"/>
          <a:lstStyle/>
          <a:p>
            <a:pPr algn="ctr"/>
            <a:r>
              <a:rPr lang="de-DE" sz="2800" b="1" dirty="0" err="1">
                <a:solidFill>
                  <a:schemeClr val="bg1"/>
                </a:solidFill>
                <a:effectLst>
                  <a:outerShdw blurRad="38100" dist="38100" dir="2700000" algn="tl">
                    <a:srgbClr val="000000"/>
                  </a:outerShdw>
                </a:effectLst>
              </a:rPr>
              <a:t>Normativa</a:t>
            </a:r>
            <a:r>
              <a:rPr lang="de-DE" sz="2800" b="1" dirty="0">
                <a:solidFill>
                  <a:schemeClr val="bg1"/>
                </a:solidFill>
                <a:effectLst>
                  <a:outerShdw blurRad="38100" dist="38100" dir="2700000" algn="tl">
                    <a:srgbClr val="000000"/>
                  </a:outerShdw>
                </a:effectLst>
              </a:rPr>
              <a:t> Regionale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
        <p:nvSpPr>
          <p:cNvPr id="4" name="Rectangle 3"/>
          <p:cNvSpPr txBox="1">
            <a:spLocks noChangeArrowheads="1"/>
          </p:cNvSpPr>
          <p:nvPr/>
        </p:nvSpPr>
        <p:spPr>
          <a:xfrm>
            <a:off x="395288" y="1989138"/>
            <a:ext cx="8424862" cy="1871662"/>
          </a:xfrm>
          <a:prstGeom prst="rect">
            <a:avLst/>
          </a:prstGeom>
        </p:spPr>
        <p:txBody>
          <a:bodyPr lIns="90000" tIns="46800" rIns="90000" bIns="46800">
            <a:normAutofit/>
          </a:bodyPr>
          <a:lstStyle/>
          <a:p>
            <a:pPr marL="342900" marR="0" lvl="0" indent="-342900" algn="l"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Come deve essere compilata la ricetta del SSN (rossa) per i farmaci della terapia del Dolore </a:t>
            </a:r>
            <a:r>
              <a:rPr kumimoji="0" lang="de-DE" sz="2400" b="0" i="0" u="none" strike="noStrike" kern="1200" cap="none" spc="0" normalizeH="0" baseline="0" noProof="0" smtClean="0">
                <a:ln>
                  <a:noFill/>
                </a:ln>
                <a:solidFill>
                  <a:srgbClr val="C00000"/>
                </a:solidFill>
                <a:effectLst/>
                <a:uLnTx/>
                <a:uFillTx/>
                <a:latin typeface="+mn-lt"/>
                <a:ea typeface="+mn-ea"/>
                <a:cs typeface="+mn-cs"/>
              </a:rPr>
              <a:t>in Lombardia</a:t>
            </a:r>
          </a:p>
          <a:p>
            <a:pPr marL="342900" marR="0" lvl="0" indent="-34290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de-DE" sz="2400" b="0" i="0" u="none" strike="noStrike" kern="1200" cap="none" spc="0" normalizeH="0" baseline="0" noProof="0" smtClean="0">
              <a:ln>
                <a:noFill/>
              </a:ln>
              <a:solidFill>
                <a:schemeClr val="tx1"/>
              </a:solidFill>
              <a:effectLst/>
              <a:uLnTx/>
              <a:uFillTx/>
              <a:latin typeface="+mn-lt"/>
              <a:ea typeface="+mn-ea"/>
              <a:cs typeface="+mn-cs"/>
            </a:endParaRP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DGR VIII/10804 del 16 Dicembre 2009: AGGIORNAMENTO</a:t>
            </a:r>
            <a:endParaRPr kumimoji="0" lang="de-DE" sz="1800" b="1" i="0" u="none" strike="noStrike" kern="1200" cap="none" spc="0" normalizeH="0" baseline="0" noProof="0" smtClean="0">
              <a:ln>
                <a:noFill/>
              </a:ln>
              <a:solidFill>
                <a:srgbClr val="C00000"/>
              </a:solidFill>
              <a:effectLst/>
              <a:uLnTx/>
              <a:uFillTx/>
              <a:latin typeface="+mn-lt"/>
              <a:ea typeface="+mn-ea"/>
              <a:cs typeface="+mn-cs"/>
            </a:endParaRPr>
          </a:p>
          <a:p>
            <a:pPr marL="1714500" marR="0" lvl="3" indent="-342900" algn="l" defTabSz="914400" rtl="0" eaLnBrk="1" fontAlgn="auto" latinLnBrk="0" hangingPunct="1">
              <a:lnSpc>
                <a:spcPct val="100000"/>
              </a:lnSpc>
              <a:spcBef>
                <a:spcPts val="400"/>
              </a:spcBef>
              <a:spcAft>
                <a:spcPts val="0"/>
              </a:spcAft>
              <a:buClr>
                <a:schemeClr val="accent2">
                  <a:shade val="75000"/>
                </a:schemeClr>
              </a:buClr>
              <a:buSzPct val="70000"/>
              <a:buFontTx/>
              <a:buChar char="•"/>
              <a:tabLst/>
              <a:defRPr/>
            </a:pPr>
            <a:endParaRPr kumimoji="0" lang="de-DE" sz="1600" b="0" i="0" u="none" strike="noStrike" kern="1200" cap="none" spc="0" normalizeH="0" baseline="0" noProof="0" smtClean="0">
              <a:ln>
                <a:noFill/>
              </a:ln>
              <a:solidFill>
                <a:schemeClr val="tx1"/>
              </a:solidFill>
              <a:effectLst/>
              <a:uLnTx/>
              <a:uFillTx/>
              <a:latin typeface="+mn-lt"/>
              <a:ea typeface="+mn-ea"/>
              <a:cs typeface="+mn-cs"/>
            </a:endParaRP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endParaRPr kumimoji="0" lang="de-DE" sz="20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177800" y="3848100"/>
            <a:ext cx="8890000" cy="2095500"/>
          </a:xfrm>
          <a:prstGeom prst="rect">
            <a:avLst/>
          </a:prstGeom>
          <a:solidFill>
            <a:schemeClr val="tx1"/>
          </a:solidFill>
          <a:ln w="9525">
            <a:solidFill>
              <a:schemeClr val="bg1"/>
            </a:solidFill>
            <a:miter lim="800000"/>
            <a:headEnd/>
            <a:tailEnd/>
          </a:ln>
        </p:spPr>
      </p:pic>
      <p:sp>
        <p:nvSpPr>
          <p:cNvPr id="6" name="Rectangle 6"/>
          <p:cNvSpPr txBox="1">
            <a:spLocks noChangeArrowheads="1"/>
          </p:cNvSpPr>
          <p:nvPr/>
        </p:nvSpPr>
        <p:spPr bwMode="auto">
          <a:xfrm>
            <a:off x="107950" y="1198563"/>
            <a:ext cx="6551613" cy="430212"/>
          </a:xfrm>
          <a:prstGeom prst="rect">
            <a:avLst/>
          </a:prstGeom>
          <a:solidFill>
            <a:srgbClr val="B2B2B2"/>
          </a:solidFill>
          <a:ln w="9525">
            <a:noFill/>
            <a:miter lim="800000"/>
            <a:headEnd/>
            <a:tailEnd/>
          </a:ln>
        </p:spPr>
        <p:txBody>
          <a:bodyPr anchor="ctr"/>
          <a:lstStyle/>
          <a:p>
            <a:pPr algn="ctr"/>
            <a:r>
              <a:rPr lang="de-DE" sz="2800" b="1" dirty="0" err="1">
                <a:solidFill>
                  <a:schemeClr val="bg1"/>
                </a:solidFill>
                <a:effectLst>
                  <a:outerShdw blurRad="38100" dist="38100" dir="2700000" algn="tl">
                    <a:srgbClr val="000000"/>
                  </a:outerShdw>
                </a:effectLst>
              </a:rPr>
              <a:t>Normativa</a:t>
            </a:r>
            <a:r>
              <a:rPr lang="de-DE" sz="2800" b="1" dirty="0">
                <a:solidFill>
                  <a:schemeClr val="bg1"/>
                </a:solidFill>
                <a:effectLst>
                  <a:outerShdw blurRad="38100" dist="38100" dir="2700000" algn="tl">
                    <a:srgbClr val="000000"/>
                  </a:outerShdw>
                </a:effectLst>
              </a:rPr>
              <a:t> Regionale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
        <p:nvSpPr>
          <p:cNvPr id="4" name="Rectangle 3"/>
          <p:cNvSpPr txBox="1">
            <a:spLocks noChangeArrowheads="1"/>
          </p:cNvSpPr>
          <p:nvPr/>
        </p:nvSpPr>
        <p:spPr>
          <a:xfrm>
            <a:off x="395288" y="1989138"/>
            <a:ext cx="8424862" cy="1871662"/>
          </a:xfrm>
          <a:prstGeom prst="rect">
            <a:avLst/>
          </a:prstGeom>
        </p:spPr>
        <p:txBody>
          <a:bodyPr lIns="90000" tIns="46800" rIns="90000" bIns="46800">
            <a:normAutofit/>
          </a:bodyPr>
          <a:lstStyle/>
          <a:p>
            <a:pPr marL="342900" marR="0" lvl="0" indent="-342900" algn="l"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Come deve essere compilata la ricetta del SSN (rossa) per i farmaci della terapia del Dolore </a:t>
            </a:r>
            <a:r>
              <a:rPr kumimoji="0" lang="de-DE" sz="2400" b="0" i="0" u="none" strike="noStrike" kern="1200" cap="none" spc="0" normalizeH="0" baseline="0" noProof="0" smtClean="0">
                <a:ln>
                  <a:noFill/>
                </a:ln>
                <a:solidFill>
                  <a:srgbClr val="C00000"/>
                </a:solidFill>
                <a:effectLst/>
                <a:uLnTx/>
                <a:uFillTx/>
                <a:latin typeface="+mn-lt"/>
                <a:ea typeface="+mn-ea"/>
                <a:cs typeface="+mn-cs"/>
              </a:rPr>
              <a:t>in Lombardia</a:t>
            </a:r>
          </a:p>
          <a:p>
            <a:pPr marL="342900" marR="0" lvl="0" indent="-34290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de-DE" sz="2400" b="0" i="0" u="none" strike="noStrike" kern="1200" cap="none" spc="0" normalizeH="0" baseline="0" noProof="0" smtClean="0">
              <a:ln>
                <a:noFill/>
              </a:ln>
              <a:solidFill>
                <a:schemeClr val="tx1"/>
              </a:solidFill>
              <a:effectLst/>
              <a:uLnTx/>
              <a:uFillTx/>
              <a:latin typeface="+mn-lt"/>
              <a:ea typeface="+mn-ea"/>
              <a:cs typeface="+mn-cs"/>
            </a:endParaRP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r>
              <a:rPr kumimoji="0" lang="de-DE" sz="2000" b="0" i="0" u="none" strike="noStrike" kern="1200" cap="none" spc="0" normalizeH="0" baseline="0" noProof="0" smtClean="0">
                <a:ln>
                  <a:noFill/>
                </a:ln>
                <a:solidFill>
                  <a:schemeClr val="tx1"/>
                </a:solidFill>
                <a:effectLst/>
                <a:uLnTx/>
                <a:uFillTx/>
                <a:latin typeface="+mn-lt"/>
                <a:ea typeface="+mn-ea"/>
                <a:cs typeface="+mn-cs"/>
              </a:rPr>
              <a:t>DGR VIII/10804 del 16 Dicembre 2009: AGGIORNAMENTO</a:t>
            </a:r>
            <a:endParaRPr kumimoji="0" lang="de-DE" sz="1800" b="1" i="0" u="none" strike="noStrike" kern="1200" cap="none" spc="0" normalizeH="0" baseline="0" noProof="0" smtClean="0">
              <a:ln>
                <a:noFill/>
              </a:ln>
              <a:solidFill>
                <a:srgbClr val="C00000"/>
              </a:solidFill>
              <a:effectLst/>
              <a:uLnTx/>
              <a:uFillTx/>
              <a:latin typeface="+mn-lt"/>
              <a:ea typeface="+mn-ea"/>
              <a:cs typeface="+mn-cs"/>
            </a:endParaRPr>
          </a:p>
          <a:p>
            <a:pPr marL="1714500" marR="0" lvl="3" indent="-342900" algn="l" defTabSz="914400" rtl="0" eaLnBrk="1" fontAlgn="auto" latinLnBrk="0" hangingPunct="1">
              <a:lnSpc>
                <a:spcPct val="100000"/>
              </a:lnSpc>
              <a:spcBef>
                <a:spcPts val="400"/>
              </a:spcBef>
              <a:spcAft>
                <a:spcPts val="0"/>
              </a:spcAft>
              <a:buClr>
                <a:schemeClr val="accent2">
                  <a:shade val="75000"/>
                </a:schemeClr>
              </a:buClr>
              <a:buSzPct val="70000"/>
              <a:buFontTx/>
              <a:buChar char="•"/>
              <a:tabLst/>
              <a:defRPr/>
            </a:pPr>
            <a:endParaRPr kumimoji="0" lang="de-DE" sz="1600" b="0" i="0" u="none" strike="noStrike" kern="1200" cap="none" spc="0" normalizeH="0" baseline="0" noProof="0" smtClean="0">
              <a:ln>
                <a:noFill/>
              </a:ln>
              <a:solidFill>
                <a:schemeClr val="tx1"/>
              </a:solidFill>
              <a:effectLst/>
              <a:uLnTx/>
              <a:uFillTx/>
              <a:latin typeface="+mn-lt"/>
              <a:ea typeface="+mn-ea"/>
              <a:cs typeface="+mn-cs"/>
            </a:endParaRPr>
          </a:p>
          <a:p>
            <a:pPr marL="1257300" marR="0" lvl="2" indent="-3429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endParaRPr kumimoji="0" lang="de-DE" sz="20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76200" y="3716338"/>
            <a:ext cx="9026525" cy="2303462"/>
          </a:xfrm>
          <a:prstGeom prst="rect">
            <a:avLst/>
          </a:prstGeom>
          <a:noFill/>
          <a:ln w="9525">
            <a:noFill/>
            <a:miter lim="800000"/>
            <a:headEnd/>
            <a:tailEnd/>
          </a:ln>
        </p:spPr>
      </p:pic>
      <p:sp>
        <p:nvSpPr>
          <p:cNvPr id="6" name="Rectangle 6"/>
          <p:cNvSpPr txBox="1">
            <a:spLocks noChangeArrowheads="1"/>
          </p:cNvSpPr>
          <p:nvPr/>
        </p:nvSpPr>
        <p:spPr bwMode="auto">
          <a:xfrm>
            <a:off x="107950" y="1198563"/>
            <a:ext cx="6551613" cy="430212"/>
          </a:xfrm>
          <a:prstGeom prst="rect">
            <a:avLst/>
          </a:prstGeom>
          <a:solidFill>
            <a:srgbClr val="B2B2B2"/>
          </a:solidFill>
          <a:ln w="9525">
            <a:noFill/>
            <a:miter lim="800000"/>
            <a:headEnd/>
            <a:tailEnd/>
          </a:ln>
        </p:spPr>
        <p:txBody>
          <a:bodyPr anchor="ctr"/>
          <a:lstStyle/>
          <a:p>
            <a:pPr algn="ctr"/>
            <a:r>
              <a:rPr lang="de-DE" sz="2800" b="1" dirty="0" err="1">
                <a:solidFill>
                  <a:schemeClr val="bg1"/>
                </a:solidFill>
                <a:effectLst>
                  <a:outerShdw blurRad="38100" dist="38100" dir="2700000" algn="tl">
                    <a:srgbClr val="000000"/>
                  </a:outerShdw>
                </a:effectLst>
              </a:rPr>
              <a:t>Normativa</a:t>
            </a:r>
            <a:r>
              <a:rPr lang="de-DE" sz="2800" b="1" dirty="0">
                <a:solidFill>
                  <a:schemeClr val="bg1"/>
                </a:solidFill>
                <a:effectLst>
                  <a:outerShdw blurRad="38100" dist="38100" dir="2700000" algn="tl">
                    <a:srgbClr val="000000"/>
                  </a:outerShdw>
                </a:effectLst>
              </a:rPr>
              <a:t> Regionale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
        <p:nvSpPr>
          <p:cNvPr id="4" name="Rectangle 3"/>
          <p:cNvSpPr txBox="1">
            <a:spLocks noChangeArrowheads="1"/>
          </p:cNvSpPr>
          <p:nvPr/>
        </p:nvSpPr>
        <p:spPr>
          <a:xfrm>
            <a:off x="395288" y="1989138"/>
            <a:ext cx="8424862" cy="912812"/>
          </a:xfrm>
          <a:prstGeom prst="rect">
            <a:avLst/>
          </a:prstGeom>
        </p:spPr>
        <p:txBody>
          <a:bodyPr lIns="90000" tIns="46800" rIns="90000" bIns="46800">
            <a:normAutofit/>
          </a:bodyPr>
          <a:lstStyle/>
          <a:p>
            <a:pPr marL="342900" marR="0" lvl="0" indent="-342900" algn="l"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Come deve essere compilata la ricetta del SSN (rossa) per i farmaci della terapia del Dolore </a:t>
            </a:r>
            <a:r>
              <a:rPr kumimoji="0" lang="de-DE" sz="2400" b="0" i="0" u="none" strike="noStrike" kern="1200" cap="none" spc="0" normalizeH="0" baseline="0" noProof="0" smtClean="0">
                <a:ln>
                  <a:noFill/>
                </a:ln>
                <a:solidFill>
                  <a:srgbClr val="C00000"/>
                </a:solidFill>
                <a:effectLst/>
                <a:uLnTx/>
                <a:uFillTx/>
                <a:latin typeface="+mn-lt"/>
                <a:ea typeface="+mn-ea"/>
                <a:cs typeface="+mn-cs"/>
              </a:rPr>
              <a:t>in Lombardia</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Char char=""/>
              <a:tabLst/>
              <a:defRPr/>
            </a:pPr>
            <a:endParaRPr kumimoji="0" lang="de-DE" sz="1800" b="1" i="0" u="none" strike="noStrike" kern="1200" cap="none" spc="0" normalizeH="0" baseline="0" noProof="0" smtClean="0">
              <a:ln>
                <a:noFill/>
              </a:ln>
              <a:solidFill>
                <a:srgbClr val="C00000"/>
              </a:solidFill>
              <a:effectLst/>
              <a:uLnTx/>
              <a:uFillTx/>
              <a:latin typeface="+mn-lt"/>
              <a:ea typeface="+mn-ea"/>
              <a:cs typeface="+mn-cs"/>
            </a:endParaRPr>
          </a:p>
          <a:p>
            <a:pPr marL="1714500" marR="0" lvl="3" indent="-342900" algn="l" defTabSz="914400" rtl="0" eaLnBrk="1" fontAlgn="auto" latinLnBrk="0" hangingPunct="1">
              <a:lnSpc>
                <a:spcPct val="100000"/>
              </a:lnSpc>
              <a:spcBef>
                <a:spcPts val="400"/>
              </a:spcBef>
              <a:spcAft>
                <a:spcPts val="0"/>
              </a:spcAft>
              <a:buClr>
                <a:schemeClr val="accent2">
                  <a:shade val="75000"/>
                </a:schemeClr>
              </a:buClr>
              <a:buSzPct val="70000"/>
              <a:buFontTx/>
              <a:buChar char="•"/>
              <a:tabLst/>
              <a:defRPr/>
            </a:pPr>
            <a:endParaRPr kumimoji="0" lang="de-DE" sz="1600" b="0" i="0" u="none" strike="noStrike" kern="1200" cap="none" spc="0" normalizeH="0" baseline="0" noProof="0" smtClean="0">
              <a:ln>
                <a:noFill/>
              </a:ln>
              <a:solidFill>
                <a:schemeClr val="tx1"/>
              </a:solidFill>
              <a:effectLst/>
              <a:uLnTx/>
              <a:uFillTx/>
              <a:latin typeface="+mn-lt"/>
              <a:ea typeface="+mn-ea"/>
              <a:cs typeface="+mn-cs"/>
            </a:endParaRP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endParaRPr kumimoji="0" lang="de-DE" sz="20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2" cstate="print"/>
          <a:srcRect/>
          <a:stretch>
            <a:fillRect/>
          </a:stretch>
        </p:blipFill>
        <p:spPr bwMode="auto">
          <a:xfrm>
            <a:off x="127000" y="2852738"/>
            <a:ext cx="8788400" cy="3776662"/>
          </a:xfrm>
          <a:prstGeom prst="rect">
            <a:avLst/>
          </a:prstGeom>
          <a:noFill/>
          <a:ln w="9525">
            <a:noFill/>
            <a:miter lim="800000"/>
            <a:headEnd/>
            <a:tailEnd/>
          </a:ln>
        </p:spPr>
      </p:pic>
      <p:sp>
        <p:nvSpPr>
          <p:cNvPr id="6" name="Rectangle 6"/>
          <p:cNvSpPr txBox="1">
            <a:spLocks noChangeArrowheads="1"/>
          </p:cNvSpPr>
          <p:nvPr/>
        </p:nvSpPr>
        <p:spPr bwMode="auto">
          <a:xfrm>
            <a:off x="107950" y="1198563"/>
            <a:ext cx="6551613" cy="430212"/>
          </a:xfrm>
          <a:prstGeom prst="rect">
            <a:avLst/>
          </a:prstGeom>
          <a:solidFill>
            <a:srgbClr val="B2B2B2"/>
          </a:solidFill>
          <a:ln w="9525">
            <a:noFill/>
            <a:miter lim="800000"/>
            <a:headEnd/>
            <a:tailEnd/>
          </a:ln>
        </p:spPr>
        <p:txBody>
          <a:bodyPr anchor="ctr"/>
          <a:lstStyle/>
          <a:p>
            <a:pPr algn="ctr"/>
            <a:r>
              <a:rPr lang="de-DE" sz="2800" b="1">
                <a:solidFill>
                  <a:schemeClr val="bg1"/>
                </a:solidFill>
                <a:effectLst>
                  <a:outerShdw blurRad="38100" dist="38100" dir="2700000" algn="tl">
                    <a:srgbClr val="000000"/>
                  </a:outerShdw>
                </a:effectLst>
              </a:rPr>
              <a:t>Normativa Regionale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
        <p:nvSpPr>
          <p:cNvPr id="4" name="Rectangle 3"/>
          <p:cNvSpPr txBox="1">
            <a:spLocks noChangeArrowheads="1"/>
          </p:cNvSpPr>
          <p:nvPr/>
        </p:nvSpPr>
        <p:spPr>
          <a:xfrm>
            <a:off x="395288" y="1989138"/>
            <a:ext cx="8424862" cy="912812"/>
          </a:xfrm>
          <a:prstGeom prst="rect">
            <a:avLst/>
          </a:prstGeom>
        </p:spPr>
        <p:txBody>
          <a:bodyPr lIns="90000" tIns="46800" rIns="90000" bIns="46800">
            <a:normAutofit/>
          </a:bodyPr>
          <a:lstStyle/>
          <a:p>
            <a:pPr marL="342900" marR="0" lvl="0" indent="-342900" algn="l" defTabSz="914400" rtl="0" eaLnBrk="1" fontAlgn="auto" latinLnBrk="0" hangingPunct="1">
              <a:lnSpc>
                <a:spcPct val="100000"/>
              </a:lnSpc>
              <a:spcBef>
                <a:spcPts val="600"/>
              </a:spcBef>
              <a:spcAft>
                <a:spcPts val="0"/>
              </a:spcAft>
              <a:buClr>
                <a:schemeClr val="accent1"/>
              </a:buClr>
              <a:buSzPct val="76000"/>
              <a:buFontTx/>
              <a:buChar char="•"/>
              <a:tabLst/>
              <a:defRPr/>
            </a:pPr>
            <a:r>
              <a:rPr kumimoji="0" lang="de-DE" sz="2400" b="0" i="0" u="none" strike="noStrike" kern="1200" cap="none" spc="0" normalizeH="0" baseline="0" noProof="0" smtClean="0">
                <a:ln>
                  <a:noFill/>
                </a:ln>
                <a:solidFill>
                  <a:schemeClr val="tx1"/>
                </a:solidFill>
                <a:effectLst/>
                <a:uLnTx/>
                <a:uFillTx/>
                <a:latin typeface="+mn-lt"/>
                <a:ea typeface="+mn-ea"/>
                <a:cs typeface="+mn-cs"/>
              </a:rPr>
              <a:t>Come deve essere compilata la ricetta del SSN (rossa) per i farmaci della terapia del Dolore </a:t>
            </a:r>
            <a:r>
              <a:rPr kumimoji="0" lang="de-DE" sz="2400" b="0" i="0" u="none" strike="noStrike" kern="1200" cap="none" spc="0" normalizeH="0" baseline="0" noProof="0" smtClean="0">
                <a:ln>
                  <a:noFill/>
                </a:ln>
                <a:solidFill>
                  <a:srgbClr val="C00000"/>
                </a:solidFill>
                <a:effectLst/>
                <a:uLnTx/>
                <a:uFillTx/>
                <a:latin typeface="+mn-lt"/>
                <a:ea typeface="+mn-ea"/>
                <a:cs typeface="+mn-cs"/>
              </a:rPr>
              <a:t>in Lombardia</a:t>
            </a: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 typeface="Wingdings 3"/>
              <a:buChar char=""/>
              <a:tabLst/>
              <a:defRPr/>
            </a:pPr>
            <a:endParaRPr kumimoji="0" lang="de-DE" sz="1800" b="1" i="0" u="none" strike="noStrike" kern="1200" cap="none" spc="0" normalizeH="0" baseline="0" noProof="0" smtClean="0">
              <a:ln>
                <a:noFill/>
              </a:ln>
              <a:solidFill>
                <a:srgbClr val="C00000"/>
              </a:solidFill>
              <a:effectLst/>
              <a:uLnTx/>
              <a:uFillTx/>
              <a:latin typeface="+mn-lt"/>
              <a:ea typeface="+mn-ea"/>
              <a:cs typeface="+mn-cs"/>
            </a:endParaRPr>
          </a:p>
          <a:p>
            <a:pPr marL="1714500" marR="0" lvl="3" indent="-342900" algn="l" defTabSz="914400" rtl="0" eaLnBrk="1" fontAlgn="auto" latinLnBrk="0" hangingPunct="1">
              <a:lnSpc>
                <a:spcPct val="100000"/>
              </a:lnSpc>
              <a:spcBef>
                <a:spcPts val="400"/>
              </a:spcBef>
              <a:spcAft>
                <a:spcPts val="0"/>
              </a:spcAft>
              <a:buClr>
                <a:schemeClr val="accent2">
                  <a:shade val="75000"/>
                </a:schemeClr>
              </a:buClr>
              <a:buSzPct val="70000"/>
              <a:buFontTx/>
              <a:buChar char="•"/>
              <a:tabLst/>
              <a:defRPr/>
            </a:pPr>
            <a:endParaRPr kumimoji="0" lang="de-DE" sz="1600" b="0" i="0" u="none" strike="noStrike" kern="1200" cap="none" spc="0" normalizeH="0" baseline="0" noProof="0" smtClean="0">
              <a:ln>
                <a:noFill/>
              </a:ln>
              <a:solidFill>
                <a:schemeClr val="tx1"/>
              </a:solidFill>
              <a:effectLst/>
              <a:uLnTx/>
              <a:uFillTx/>
              <a:latin typeface="+mn-lt"/>
              <a:ea typeface="+mn-ea"/>
              <a:cs typeface="+mn-cs"/>
            </a:endParaRPr>
          </a:p>
          <a:p>
            <a:pPr marL="822960" marR="0" lvl="2" indent="-228600" algn="l" defTabSz="914400" rtl="0" eaLnBrk="1" fontAlgn="auto" latinLnBrk="0" hangingPunct="1">
              <a:lnSpc>
                <a:spcPct val="100000"/>
              </a:lnSpc>
              <a:spcBef>
                <a:spcPts val="500"/>
              </a:spcBef>
              <a:spcAft>
                <a:spcPts val="0"/>
              </a:spcAft>
              <a:buClr>
                <a:schemeClr val="bg1">
                  <a:shade val="50000"/>
                </a:schemeClr>
              </a:buClr>
              <a:buSzPct val="76000"/>
              <a:buFontTx/>
              <a:buChar char="•"/>
              <a:tabLst/>
              <a:defRPr/>
            </a:pPr>
            <a:endParaRPr kumimoji="0" lang="de-DE" sz="20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CasellaDiTesto 1"/>
          <p:cNvSpPr txBox="1">
            <a:spLocks noChangeArrowheads="1"/>
          </p:cNvSpPr>
          <p:nvPr/>
        </p:nvSpPr>
        <p:spPr bwMode="auto">
          <a:xfrm>
            <a:off x="381000" y="3048000"/>
            <a:ext cx="8382000" cy="923925"/>
          </a:xfrm>
          <a:prstGeom prst="rect">
            <a:avLst/>
          </a:prstGeom>
          <a:noFill/>
          <a:ln w="9525">
            <a:solidFill>
              <a:schemeClr val="tx1"/>
            </a:solidFill>
            <a:miter lim="800000"/>
            <a:headEnd/>
            <a:tailEnd/>
          </a:ln>
        </p:spPr>
        <p:txBody>
          <a:bodyPr>
            <a:spAutoFit/>
          </a:bodyPr>
          <a:lstStyle/>
          <a:p>
            <a:r>
              <a:rPr lang="it-IT" dirty="0"/>
              <a:t>Farmaci Oppiacei di cui All. </a:t>
            </a:r>
            <a:r>
              <a:rPr lang="it-IT" dirty="0" err="1"/>
              <a:t>IIIbis</a:t>
            </a:r>
            <a:r>
              <a:rPr lang="it-IT" dirty="0"/>
              <a:t>, Tab. II </a:t>
            </a:r>
            <a:r>
              <a:rPr lang="it-IT" dirty="0" err="1"/>
              <a:t>Sez.A</a:t>
            </a:r>
            <a:r>
              <a:rPr lang="it-IT" dirty="0"/>
              <a:t>:                                </a:t>
            </a:r>
            <a:r>
              <a:rPr lang="it-IT" dirty="0" smtClean="0"/>
              <a:t>                </a:t>
            </a:r>
            <a:r>
              <a:rPr lang="it-IT" dirty="0"/>
              <a:t>Buprenorfina-Codeina-Fentanyl-Idromorfone-Morfina-Metadone-Ossicodone</a:t>
            </a:r>
          </a:p>
          <a:p>
            <a:pPr marL="742950" lvl="1" indent="-285750">
              <a:buFont typeface="Wingdings" charset="2"/>
              <a:buChar char="Ø"/>
            </a:pPr>
            <a:r>
              <a:rPr lang="it-IT" dirty="0">
                <a:solidFill>
                  <a:srgbClr val="C00000"/>
                </a:solidFill>
              </a:rPr>
              <a:t> Ricetta Rossa, Codice TDL OBBLIGATORIO, Esenzione Ticket, 30 </a:t>
            </a:r>
            <a:r>
              <a:rPr lang="it-IT" dirty="0" err="1">
                <a:solidFill>
                  <a:srgbClr val="C00000"/>
                </a:solidFill>
              </a:rPr>
              <a:t>gg</a:t>
            </a:r>
            <a:endParaRPr lang="it-IT" dirty="0">
              <a:solidFill>
                <a:srgbClr val="C00000"/>
              </a:solidFill>
            </a:endParaRPr>
          </a:p>
        </p:txBody>
      </p:sp>
      <p:sp>
        <p:nvSpPr>
          <p:cNvPr id="6" name="CasellaDiTesto 2"/>
          <p:cNvSpPr txBox="1">
            <a:spLocks noChangeArrowheads="1"/>
          </p:cNvSpPr>
          <p:nvPr/>
        </p:nvSpPr>
        <p:spPr bwMode="auto">
          <a:xfrm>
            <a:off x="381000" y="4232275"/>
            <a:ext cx="8382000" cy="646113"/>
          </a:xfrm>
          <a:prstGeom prst="rect">
            <a:avLst/>
          </a:prstGeom>
          <a:noFill/>
          <a:ln w="9525">
            <a:solidFill>
              <a:schemeClr val="tx1"/>
            </a:solidFill>
            <a:miter lim="800000"/>
            <a:headEnd/>
            <a:tailEnd/>
          </a:ln>
        </p:spPr>
        <p:txBody>
          <a:bodyPr>
            <a:spAutoFit/>
          </a:bodyPr>
          <a:lstStyle/>
          <a:p>
            <a:r>
              <a:rPr lang="it-IT"/>
              <a:t>Paracetamolo-Codeina cpr «secche»</a:t>
            </a:r>
          </a:p>
          <a:p>
            <a:pPr marL="742950" lvl="1" indent="-285750">
              <a:buFont typeface="Wingdings" charset="2"/>
              <a:buChar char="Ø"/>
            </a:pPr>
            <a:r>
              <a:rPr lang="it-IT">
                <a:solidFill>
                  <a:srgbClr val="C00000"/>
                </a:solidFill>
              </a:rPr>
              <a:t> Ricetta Rossa, Codice TDL OBBLIGATORIO, Esenzione Ticket, 30 gg</a:t>
            </a:r>
          </a:p>
        </p:txBody>
      </p:sp>
      <p:sp>
        <p:nvSpPr>
          <p:cNvPr id="7" name="CasellaDiTesto 3"/>
          <p:cNvSpPr txBox="1">
            <a:spLocks noChangeArrowheads="1"/>
          </p:cNvSpPr>
          <p:nvPr/>
        </p:nvSpPr>
        <p:spPr bwMode="auto">
          <a:xfrm>
            <a:off x="381000" y="5135563"/>
            <a:ext cx="8382000" cy="923925"/>
          </a:xfrm>
          <a:prstGeom prst="rect">
            <a:avLst/>
          </a:prstGeom>
          <a:noFill/>
          <a:ln w="9525">
            <a:solidFill>
              <a:schemeClr val="tx1"/>
            </a:solidFill>
            <a:miter lim="800000"/>
            <a:headEnd/>
            <a:tailEnd/>
          </a:ln>
        </p:spPr>
        <p:txBody>
          <a:bodyPr>
            <a:spAutoFit/>
          </a:bodyPr>
          <a:lstStyle/>
          <a:p>
            <a:r>
              <a:rPr lang="it-IT" dirty="0"/>
              <a:t>Paracetamolo-Codeina </a:t>
            </a:r>
            <a:r>
              <a:rPr lang="it-IT" dirty="0" err="1"/>
              <a:t>cpr</a:t>
            </a:r>
            <a:r>
              <a:rPr lang="it-IT" dirty="0"/>
              <a:t> effervescenti &amp; </a:t>
            </a:r>
            <a:r>
              <a:rPr lang="it-IT" dirty="0" err="1"/>
              <a:t>Paracetamolo-Tramadolo</a:t>
            </a:r>
            <a:endParaRPr lang="it-IT" dirty="0"/>
          </a:p>
          <a:p>
            <a:pPr marL="742950" lvl="1" indent="-285750">
              <a:buFont typeface="Wingdings" charset="2"/>
              <a:buChar char="Ø"/>
            </a:pPr>
            <a:r>
              <a:rPr lang="it-IT" dirty="0">
                <a:solidFill>
                  <a:srgbClr val="C00000"/>
                </a:solidFill>
              </a:rPr>
              <a:t> Ricetta Rossa, Codice TDL  SOLO PER DOLORE CRONICO, Esenzione Ticket, 2 </a:t>
            </a:r>
            <a:r>
              <a:rPr lang="it-IT" dirty="0" err="1">
                <a:solidFill>
                  <a:srgbClr val="C00000"/>
                </a:solidFill>
              </a:rPr>
              <a:t>conf</a:t>
            </a:r>
            <a:r>
              <a:rPr lang="it-IT" dirty="0">
                <a:solidFill>
                  <a:srgbClr val="C00000"/>
                </a:solidFill>
              </a:rPr>
              <a:t>.</a:t>
            </a:r>
          </a:p>
        </p:txBody>
      </p:sp>
      <p:sp>
        <p:nvSpPr>
          <p:cNvPr id="8" name="Rectangle 6"/>
          <p:cNvSpPr txBox="1">
            <a:spLocks noChangeArrowheads="1"/>
          </p:cNvSpPr>
          <p:nvPr/>
        </p:nvSpPr>
        <p:spPr bwMode="auto">
          <a:xfrm>
            <a:off x="107950" y="1198563"/>
            <a:ext cx="6551613" cy="430212"/>
          </a:xfrm>
          <a:prstGeom prst="rect">
            <a:avLst/>
          </a:prstGeom>
          <a:solidFill>
            <a:srgbClr val="B2B2B2"/>
          </a:solidFill>
          <a:ln w="9525">
            <a:noFill/>
            <a:miter lim="800000"/>
            <a:headEnd/>
            <a:tailEnd/>
          </a:ln>
        </p:spPr>
        <p:txBody>
          <a:bodyPr anchor="ctr"/>
          <a:lstStyle/>
          <a:p>
            <a:pPr algn="ctr"/>
            <a:r>
              <a:rPr lang="de-DE" sz="2800" b="1" dirty="0" err="1">
                <a:solidFill>
                  <a:schemeClr val="bg1"/>
                </a:solidFill>
                <a:effectLst>
                  <a:outerShdw blurRad="38100" dist="38100" dir="2700000" algn="tl">
                    <a:srgbClr val="000000"/>
                  </a:outerShdw>
                </a:effectLst>
              </a:rPr>
              <a:t>Normativa</a:t>
            </a:r>
            <a:r>
              <a:rPr lang="de-DE" sz="2800" b="1" dirty="0">
                <a:solidFill>
                  <a:schemeClr val="bg1"/>
                </a:solidFill>
                <a:effectLst>
                  <a:outerShdw blurRad="38100" dist="38100" dir="2700000" algn="tl">
                    <a:srgbClr val="000000"/>
                  </a:outerShdw>
                </a:effectLst>
              </a:rPr>
              <a:t> Regionale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642938" y="47625"/>
            <a:ext cx="8358187" cy="1047750"/>
          </a:xfrm>
          <a:prstGeom prst="rect">
            <a:avLst/>
          </a:prstGeom>
          <a:noFill/>
          <a:ln w="9525">
            <a:noFill/>
            <a:miter lim="800000"/>
            <a:headEnd/>
            <a:tailEnd/>
          </a:ln>
        </p:spPr>
        <p:txBody>
          <a:bodyPr>
            <a:spAutoFit/>
          </a:bodyPr>
          <a:lstStyle/>
          <a:p>
            <a:endParaRPr lang="it-IT" sz="2000"/>
          </a:p>
          <a:p>
            <a:pPr>
              <a:spcBef>
                <a:spcPct val="50000"/>
              </a:spcBef>
            </a:pPr>
            <a:r>
              <a:rPr lang="it-IT" sz="2800" b="1">
                <a:solidFill>
                  <a:srgbClr val="990000"/>
                </a:solidFill>
                <a:latin typeface="Century Gothic" charset="0"/>
              </a:rPr>
              <a:t>RIMBORSABILITA’ DEL FARMACO </a:t>
            </a:r>
          </a:p>
        </p:txBody>
      </p:sp>
      <p:sp>
        <p:nvSpPr>
          <p:cNvPr id="24579" name="Rectangle 3"/>
          <p:cNvSpPr>
            <a:spLocks noChangeArrowheads="1"/>
          </p:cNvSpPr>
          <p:nvPr/>
        </p:nvSpPr>
        <p:spPr bwMode="auto">
          <a:xfrm>
            <a:off x="642938" y="1433513"/>
            <a:ext cx="7772400" cy="4114800"/>
          </a:xfrm>
          <a:prstGeom prst="rect">
            <a:avLst/>
          </a:prstGeom>
          <a:noFill/>
          <a:ln w="9525">
            <a:noFill/>
            <a:miter lim="800000"/>
            <a:headEnd/>
            <a:tailEnd/>
          </a:ln>
        </p:spPr>
        <p:txBody>
          <a:bodyPr/>
          <a:lstStyle/>
          <a:p>
            <a:pPr marL="228600" indent="-228600" defTabSz="914400">
              <a:lnSpc>
                <a:spcPct val="90000"/>
              </a:lnSpc>
              <a:spcBef>
                <a:spcPts val="1800"/>
              </a:spcBef>
              <a:buClr>
                <a:schemeClr val="accent1"/>
              </a:buClr>
              <a:buSzPct val="100000"/>
              <a:buFont typeface="Wingdings 2" charset="2"/>
              <a:buNone/>
            </a:pPr>
            <a:endParaRPr lang="it-IT" sz="2400" b="1">
              <a:solidFill>
                <a:schemeClr val="tx2"/>
              </a:solidFill>
              <a:latin typeface="Century Gothic" charset="0"/>
            </a:endParaRPr>
          </a:p>
          <a:p>
            <a:pPr lvl="1" indent="-228600" defTabSz="914400">
              <a:lnSpc>
                <a:spcPct val="90000"/>
              </a:lnSpc>
              <a:spcBef>
                <a:spcPts val="600"/>
              </a:spcBef>
              <a:buClr>
                <a:srgbClr val="4D0000"/>
              </a:buClr>
              <a:buSzPct val="100000"/>
              <a:buFont typeface="Wingdings 2" charset="2"/>
              <a:buChar char="¡"/>
            </a:pPr>
            <a:r>
              <a:rPr lang="it-IT" sz="2000" b="1">
                <a:solidFill>
                  <a:schemeClr val="tx2"/>
                </a:solidFill>
                <a:latin typeface="Century Gothic" charset="0"/>
              </a:rPr>
              <a:t>L’AIFA (Agenzia regolatoria per la rimborsabilità dei farmaci da parte del SSN) </a:t>
            </a:r>
            <a:r>
              <a:rPr lang="it-IT" sz="2000">
                <a:solidFill>
                  <a:schemeClr val="tx2"/>
                </a:solidFill>
                <a:latin typeface="Century Gothic" charset="0"/>
              </a:rPr>
              <a:t>determina alcune limitazioni alla rimborsabilità di alcuni farmaci per i quali registra in genere un “pericolo” di prescrizione inappropriata.</a:t>
            </a:r>
          </a:p>
          <a:p>
            <a:pPr lvl="1" indent="-228600" defTabSz="914400">
              <a:lnSpc>
                <a:spcPct val="90000"/>
              </a:lnSpc>
              <a:spcBef>
                <a:spcPts val="600"/>
              </a:spcBef>
              <a:buClr>
                <a:srgbClr val="4D0000"/>
              </a:buClr>
              <a:buSzPct val="100000"/>
              <a:buFont typeface="Wingdings 2" charset="2"/>
              <a:buChar char="¡"/>
            </a:pPr>
            <a:endParaRPr lang="it-IT" sz="2000">
              <a:solidFill>
                <a:schemeClr val="tx2"/>
              </a:solidFill>
              <a:latin typeface="Century Gothic" charset="0"/>
            </a:endParaRPr>
          </a:p>
          <a:p>
            <a:pPr lvl="1" indent="-228600" defTabSz="914400">
              <a:lnSpc>
                <a:spcPct val="90000"/>
              </a:lnSpc>
              <a:spcBef>
                <a:spcPts val="600"/>
              </a:spcBef>
              <a:buClr>
                <a:srgbClr val="4D0000"/>
              </a:buClr>
              <a:buSzPct val="100000"/>
              <a:buFont typeface="Wingdings 2" charset="2"/>
              <a:buChar char="¡"/>
            </a:pPr>
            <a:r>
              <a:rPr lang="it-IT" sz="2000">
                <a:solidFill>
                  <a:schemeClr val="tx2"/>
                </a:solidFill>
                <a:latin typeface="Century Gothic" charset="0"/>
              </a:rPr>
              <a:t>Le limitazioni sono regolate dalle </a:t>
            </a:r>
            <a:r>
              <a:rPr lang="it-IT" sz="2000" b="1">
                <a:solidFill>
                  <a:schemeClr val="tx2"/>
                </a:solidFill>
                <a:latin typeface="Century Gothic" charset="0"/>
              </a:rPr>
              <a:t>Note </a:t>
            </a:r>
            <a:r>
              <a:rPr lang="it-IT" sz="2000">
                <a:solidFill>
                  <a:schemeClr val="tx2"/>
                </a:solidFill>
                <a:latin typeface="Century Gothic" charset="0"/>
              </a:rPr>
              <a:t>cui viene riportato il razionale che giustifica la limitazione e le interpretazioni relative ad alcuni punti che possono risultare ambigui. </a:t>
            </a:r>
          </a:p>
          <a:p>
            <a:pPr lvl="1" indent="-228600" defTabSz="914400">
              <a:lnSpc>
                <a:spcPct val="90000"/>
              </a:lnSpc>
              <a:spcBef>
                <a:spcPts val="600"/>
              </a:spcBef>
              <a:buClr>
                <a:srgbClr val="4D0000"/>
              </a:buClr>
              <a:buSzPct val="100000"/>
              <a:buFont typeface="Wingdings 2" charset="2"/>
              <a:buChar char="¡"/>
            </a:pPr>
            <a:endParaRPr lang="it-IT" sz="2000">
              <a:solidFill>
                <a:schemeClr val="tx2"/>
              </a:solidFill>
              <a:latin typeface="Century Gothic" charset="0"/>
            </a:endParaRPr>
          </a:p>
          <a:p>
            <a:pPr lvl="1" indent="-228600" defTabSz="914400">
              <a:lnSpc>
                <a:spcPct val="90000"/>
              </a:lnSpc>
              <a:spcBef>
                <a:spcPts val="600"/>
              </a:spcBef>
              <a:buClr>
                <a:srgbClr val="4D0000"/>
              </a:buClr>
              <a:buSzPct val="100000"/>
              <a:buFont typeface="Wingdings 2" charset="2"/>
              <a:buChar char="¡"/>
            </a:pPr>
            <a:r>
              <a:rPr lang="it-IT" sz="2000">
                <a:solidFill>
                  <a:schemeClr val="tx2"/>
                </a:solidFill>
                <a:latin typeface="Century Gothic" charset="0"/>
              </a:rPr>
              <a:t>Alcuni farmaci possono essere rimborsati (in specifiche condizioni) dal </a:t>
            </a:r>
            <a:r>
              <a:rPr lang="it-IT" sz="2000" b="1">
                <a:solidFill>
                  <a:schemeClr val="tx2"/>
                </a:solidFill>
                <a:latin typeface="Century Gothic" charset="0"/>
              </a:rPr>
              <a:t>Servizio Sanitario Regionale</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ext Box 6"/>
          <p:cNvSpPr txBox="1">
            <a:spLocks noChangeArrowheads="1"/>
          </p:cNvSpPr>
          <p:nvPr/>
        </p:nvSpPr>
        <p:spPr bwMode="auto">
          <a:xfrm>
            <a:off x="642938" y="109538"/>
            <a:ext cx="8358187" cy="1169987"/>
          </a:xfrm>
          <a:prstGeom prst="rect">
            <a:avLst/>
          </a:prstGeom>
          <a:noFill/>
          <a:ln w="9525">
            <a:noFill/>
            <a:miter lim="800000"/>
            <a:headEnd/>
            <a:tailEnd/>
          </a:ln>
        </p:spPr>
        <p:txBody>
          <a:bodyPr>
            <a:spAutoFit/>
          </a:bodyPr>
          <a:lstStyle/>
          <a:p>
            <a:pPr>
              <a:defRPr/>
            </a:pPr>
            <a:endParaRPr lang="it-IT" sz="2800" b="1" dirty="0">
              <a:solidFill>
                <a:schemeClr val="accent1"/>
              </a:solidFill>
              <a:latin typeface="+mj-lt"/>
              <a:ea typeface="MS PGothic" pitchFamily="34" charset="-128"/>
              <a:cs typeface="MS PGothic" pitchFamily="34" charset="-128"/>
            </a:endParaRPr>
          </a:p>
          <a:p>
            <a:pPr>
              <a:spcBef>
                <a:spcPct val="50000"/>
              </a:spcBef>
              <a:defRPr/>
            </a:pPr>
            <a:r>
              <a:rPr lang="it-IT" sz="2800" b="1" dirty="0">
                <a:solidFill>
                  <a:schemeClr val="accent1"/>
                </a:solidFill>
                <a:latin typeface="+mj-lt"/>
                <a:ea typeface="MS PGothic" pitchFamily="34" charset="-128"/>
                <a:cs typeface="MS PGothic" pitchFamily="34" charset="-128"/>
              </a:rPr>
              <a:t>COMBINAZIONI </a:t>
            </a:r>
          </a:p>
        </p:txBody>
      </p:sp>
      <p:sp>
        <p:nvSpPr>
          <p:cNvPr id="25603" name="Rectangle 3"/>
          <p:cNvSpPr>
            <a:spLocks noChangeArrowheads="1"/>
          </p:cNvSpPr>
          <p:nvPr/>
        </p:nvSpPr>
        <p:spPr bwMode="auto">
          <a:xfrm>
            <a:off x="642938" y="1433513"/>
            <a:ext cx="8018462" cy="4114800"/>
          </a:xfrm>
          <a:prstGeom prst="rect">
            <a:avLst/>
          </a:prstGeom>
          <a:noFill/>
          <a:ln w="9525">
            <a:noFill/>
            <a:miter lim="800000"/>
            <a:headEnd/>
            <a:tailEnd/>
          </a:ln>
        </p:spPr>
        <p:txBody>
          <a:bodyPr/>
          <a:lstStyle/>
          <a:p>
            <a:pPr marL="228600" indent="-228600" defTabSz="914400">
              <a:lnSpc>
                <a:spcPct val="90000"/>
              </a:lnSpc>
              <a:spcBef>
                <a:spcPts val="1800"/>
              </a:spcBef>
              <a:buClr>
                <a:schemeClr val="accent1"/>
              </a:buClr>
              <a:buSzPct val="100000"/>
              <a:buFont typeface="Wingdings 2" charset="2"/>
              <a:buNone/>
            </a:pPr>
            <a:endParaRPr lang="it-IT" sz="2000">
              <a:solidFill>
                <a:schemeClr val="tx2"/>
              </a:solidFill>
              <a:latin typeface="Century Gothic" charset="0"/>
            </a:endParaRPr>
          </a:p>
          <a:p>
            <a:pPr lvl="1" indent="-228600" defTabSz="914400">
              <a:lnSpc>
                <a:spcPct val="90000"/>
              </a:lnSpc>
              <a:spcBef>
                <a:spcPts val="600"/>
              </a:spcBef>
              <a:buClr>
                <a:srgbClr val="4D0000"/>
              </a:buClr>
              <a:buSzPct val="100000"/>
              <a:buFont typeface="Wingdings 2" charset="2"/>
              <a:buChar char="¡"/>
            </a:pPr>
            <a:r>
              <a:rPr lang="it-IT" sz="2000" b="1">
                <a:solidFill>
                  <a:schemeClr val="tx2"/>
                </a:solidFill>
                <a:latin typeface="Century Gothic" charset="0"/>
              </a:rPr>
              <a:t>L’utilizzo di un farmaco secondo le indicazioni riportate nel foglio illustrativo è sempre appropriato</a:t>
            </a:r>
            <a:r>
              <a:rPr lang="it-IT" sz="2000">
                <a:solidFill>
                  <a:schemeClr val="tx2"/>
                </a:solidFill>
                <a:latin typeface="Century Gothic" charset="0"/>
              </a:rPr>
              <a:t>.</a:t>
            </a:r>
          </a:p>
          <a:p>
            <a:pPr marL="1143000" lvl="4" indent="-228600" defTabSz="914400">
              <a:lnSpc>
                <a:spcPct val="90000"/>
              </a:lnSpc>
              <a:spcBef>
                <a:spcPts val="600"/>
              </a:spcBef>
              <a:buClr>
                <a:schemeClr val="accent1"/>
              </a:buClr>
              <a:buSzPct val="100000"/>
              <a:buFont typeface="Wingdings 2" charset="2"/>
              <a:buChar char="¡"/>
            </a:pPr>
            <a:r>
              <a:rPr lang="it-IT" sz="2000">
                <a:solidFill>
                  <a:schemeClr val="tx2"/>
                </a:solidFill>
                <a:latin typeface="Century Gothic" charset="0"/>
              </a:rPr>
              <a:t>La rimborsabilità può essere condizionata o  regolata da una specifica Nota(es. per il dolore Nota 4)</a:t>
            </a:r>
          </a:p>
          <a:p>
            <a:pPr lvl="1" indent="-228600" defTabSz="914400">
              <a:lnSpc>
                <a:spcPct val="90000"/>
              </a:lnSpc>
              <a:spcBef>
                <a:spcPts val="600"/>
              </a:spcBef>
              <a:buClr>
                <a:srgbClr val="4D0000"/>
              </a:buClr>
              <a:buSzPct val="100000"/>
              <a:buFont typeface="Wingdings 2" charset="2"/>
              <a:buChar char="¡"/>
            </a:pPr>
            <a:endParaRPr lang="it-IT" sz="2000">
              <a:solidFill>
                <a:schemeClr val="tx2"/>
              </a:solidFill>
              <a:latin typeface="Century Gothic" charset="0"/>
            </a:endParaRPr>
          </a:p>
          <a:p>
            <a:pPr lvl="1" indent="-228600" defTabSz="914400">
              <a:lnSpc>
                <a:spcPct val="90000"/>
              </a:lnSpc>
              <a:spcBef>
                <a:spcPts val="600"/>
              </a:spcBef>
              <a:buClr>
                <a:srgbClr val="4D0000"/>
              </a:buClr>
              <a:buSzPct val="100000"/>
              <a:buFont typeface="Wingdings 2" charset="2"/>
              <a:buChar char="¡"/>
            </a:pPr>
            <a:r>
              <a:rPr lang="it-IT" sz="2000" b="1">
                <a:solidFill>
                  <a:schemeClr val="tx2"/>
                </a:solidFill>
                <a:latin typeface="Century Gothic" charset="0"/>
              </a:rPr>
              <a:t>L’utilizzo di un farmaco off-label può essere appropriato</a:t>
            </a:r>
            <a:r>
              <a:rPr lang="it-IT" sz="2000">
                <a:solidFill>
                  <a:schemeClr val="tx2"/>
                </a:solidFill>
                <a:latin typeface="Century Gothic" charset="0"/>
              </a:rPr>
              <a:t>, ma in genere non è rimborsato dal SSN</a:t>
            </a:r>
          </a:p>
          <a:p>
            <a:pPr marL="1143000" lvl="4" indent="-228600" defTabSz="914400">
              <a:lnSpc>
                <a:spcPct val="90000"/>
              </a:lnSpc>
              <a:spcBef>
                <a:spcPts val="600"/>
              </a:spcBef>
              <a:buClr>
                <a:schemeClr val="accent1"/>
              </a:buClr>
              <a:buSzPct val="100000"/>
              <a:buFont typeface="Wingdings 2" charset="2"/>
              <a:buChar char="¡"/>
            </a:pPr>
            <a:r>
              <a:rPr lang="it-IT" sz="2000">
                <a:solidFill>
                  <a:schemeClr val="tx2"/>
                </a:solidFill>
                <a:latin typeface="Century Gothic" charset="0"/>
              </a:rPr>
              <a:t>Alcuni farmaci off-labell godono di una particolare dispensa da questa regola: </a:t>
            </a:r>
            <a:r>
              <a:rPr lang="it-IT" sz="2000" b="1">
                <a:solidFill>
                  <a:schemeClr val="tx2"/>
                </a:solidFill>
                <a:latin typeface="Century Gothic" charset="0"/>
              </a:rPr>
              <a:t>“estensione delle indicazioni in base ad usi consolidati ed ai dati della letteratura” </a:t>
            </a:r>
            <a:r>
              <a:rPr lang="it-IT" sz="2000">
                <a:solidFill>
                  <a:schemeClr val="tx2"/>
                </a:solidFill>
                <a:latin typeface="Century Gothic" charset="0"/>
              </a:rPr>
              <a:t>(es: Determinazione AIFA 9-12-2008 riporta i farmaci Amitriptilina, Carbamazepina per il dolore neuropatico) </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magine 1"/>
          <p:cNvPicPr>
            <a:picLocks noChangeAspect="1"/>
          </p:cNvPicPr>
          <p:nvPr/>
        </p:nvPicPr>
        <p:blipFill>
          <a:blip r:embed="rId2" cstate="print"/>
          <a:srcRect/>
          <a:stretch>
            <a:fillRect/>
          </a:stretch>
        </p:blipFill>
        <p:spPr bwMode="auto">
          <a:xfrm>
            <a:off x="2162101" y="2710161"/>
            <a:ext cx="4719340" cy="3539505"/>
          </a:xfrm>
          <a:prstGeom prst="rect">
            <a:avLst/>
          </a:prstGeom>
          <a:noFill/>
          <a:ln w="9525">
            <a:noFill/>
            <a:miter lim="800000"/>
            <a:headEnd/>
            <a:tailEnd/>
          </a:ln>
        </p:spPr>
      </p:pic>
      <p:sp>
        <p:nvSpPr>
          <p:cNvPr id="24579" name="CasellaDiTesto 2"/>
          <p:cNvSpPr txBox="1">
            <a:spLocks noChangeArrowheads="1"/>
          </p:cNvSpPr>
          <p:nvPr/>
        </p:nvSpPr>
        <p:spPr bwMode="auto">
          <a:xfrm>
            <a:off x="2638723" y="2097361"/>
            <a:ext cx="3797350" cy="553641"/>
          </a:xfrm>
          <a:prstGeom prst="rect">
            <a:avLst/>
          </a:prstGeom>
          <a:noFill/>
          <a:ln w="9525">
            <a:noFill/>
            <a:miter lim="800000"/>
            <a:headEnd/>
            <a:tailEnd/>
          </a:ln>
        </p:spPr>
        <p:txBody>
          <a:bodyPr wrap="none" lIns="91321" tIns="45661" rIns="91321" bIns="45661">
            <a:spAutoFit/>
          </a:bodyPr>
          <a:lstStyle/>
          <a:p>
            <a:pPr defTabSz="454282"/>
            <a:r>
              <a:rPr lang="it-IT" sz="3000" b="1" dirty="0">
                <a:latin typeface="Calibri" charset="0"/>
                <a:ea typeface="ＭＳ Ｐゴシック" charset="-128"/>
              </a:rPr>
              <a:t>I recettori agli oppioidi</a:t>
            </a:r>
          </a:p>
        </p:txBody>
      </p:sp>
      <p:sp>
        <p:nvSpPr>
          <p:cNvPr id="24580" name="CasellaDiTesto 8"/>
          <p:cNvSpPr txBox="1">
            <a:spLocks noChangeArrowheads="1"/>
          </p:cNvSpPr>
          <p:nvPr/>
        </p:nvSpPr>
        <p:spPr bwMode="auto">
          <a:xfrm>
            <a:off x="323528" y="260648"/>
            <a:ext cx="8589243" cy="1569541"/>
          </a:xfrm>
          <a:prstGeom prst="rect">
            <a:avLst/>
          </a:prstGeom>
          <a:noFill/>
          <a:ln w="9525">
            <a:noFill/>
            <a:miter lim="800000"/>
            <a:headEnd/>
            <a:tailEnd/>
          </a:ln>
        </p:spPr>
        <p:txBody>
          <a:bodyPr lIns="91321" tIns="45661" rIns="91321" bIns="45661">
            <a:spAutoFit/>
          </a:bodyPr>
          <a:lstStyle/>
          <a:p>
            <a:pPr defTabSz="454282"/>
            <a:r>
              <a:rPr lang="it-IT" sz="2400" dirty="0">
                <a:latin typeface="Calibri" charset="0"/>
                <a:ea typeface="ＭＳ Ｐゴシック" charset="-128"/>
              </a:rPr>
              <a:t>Nel </a:t>
            </a:r>
            <a:r>
              <a:rPr lang="it-IT" sz="2400" b="1" dirty="0">
                <a:latin typeface="Calibri" charset="0"/>
                <a:ea typeface="ＭＳ Ｐゴシック" charset="-128"/>
              </a:rPr>
              <a:t>1979</a:t>
            </a:r>
            <a:r>
              <a:rPr lang="it-IT" sz="2400" dirty="0">
                <a:latin typeface="Calibri" charset="0"/>
                <a:ea typeface="ＭＳ Ｐゴシック" charset="-128"/>
              </a:rPr>
              <a:t> su NATURE nel numero che poi verrà chiamato il numero di Natale ad indicare il grande regalo fatto alla scienza, compare l’articolo firmato da Hughes, </a:t>
            </a:r>
            <a:r>
              <a:rPr lang="it-IT" sz="2400" dirty="0" err="1">
                <a:latin typeface="Calibri" charset="0"/>
                <a:ea typeface="ＭＳ Ｐゴシック" charset="-128"/>
              </a:rPr>
              <a:t>Koesterlitz</a:t>
            </a:r>
            <a:r>
              <a:rPr lang="it-IT" sz="2400" dirty="0">
                <a:latin typeface="Calibri" charset="0"/>
                <a:ea typeface="ＭＳ Ｐゴシック" charset="-128"/>
              </a:rPr>
              <a:t> ed altri che annuncia la scoperta dei recettori agli oppioidi</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642938" y="295275"/>
            <a:ext cx="8358187" cy="1138238"/>
          </a:xfrm>
          <a:prstGeom prst="rect">
            <a:avLst/>
          </a:prstGeom>
          <a:noFill/>
          <a:ln w="9525">
            <a:noFill/>
            <a:miter lim="800000"/>
            <a:headEnd/>
            <a:tailEnd/>
          </a:ln>
        </p:spPr>
        <p:txBody>
          <a:bodyPr>
            <a:spAutoFit/>
          </a:bodyPr>
          <a:lstStyle/>
          <a:p>
            <a:pPr>
              <a:defRPr/>
            </a:pPr>
            <a:endParaRPr lang="it-IT" sz="2000" dirty="0">
              <a:ea typeface="MS PGothic" pitchFamily="34" charset="-128"/>
              <a:cs typeface="MS PGothic" pitchFamily="34" charset="-128"/>
            </a:endParaRPr>
          </a:p>
          <a:p>
            <a:pPr>
              <a:spcBef>
                <a:spcPct val="50000"/>
              </a:spcBef>
              <a:defRPr/>
            </a:pPr>
            <a:r>
              <a:rPr lang="it-IT" sz="3200" b="1" dirty="0">
                <a:solidFill>
                  <a:srgbClr val="990000"/>
                </a:solidFill>
                <a:latin typeface="+mn-lt"/>
                <a:ea typeface="MS PGothic" pitchFamily="34" charset="-128"/>
                <a:cs typeface="MS PGothic" pitchFamily="34" charset="-128"/>
              </a:rPr>
              <a:t>INDICAZIONI PRESCRITTIVE</a:t>
            </a:r>
          </a:p>
        </p:txBody>
      </p:sp>
      <p:sp>
        <p:nvSpPr>
          <p:cNvPr id="23555" name="Rectangle 3"/>
          <p:cNvSpPr>
            <a:spLocks noChangeArrowheads="1"/>
          </p:cNvSpPr>
          <p:nvPr/>
        </p:nvSpPr>
        <p:spPr bwMode="auto">
          <a:xfrm>
            <a:off x="642938" y="1433513"/>
            <a:ext cx="7772400" cy="4114800"/>
          </a:xfrm>
          <a:prstGeom prst="rect">
            <a:avLst/>
          </a:prstGeom>
          <a:noFill/>
          <a:ln w="9525">
            <a:noFill/>
            <a:miter lim="800000"/>
            <a:headEnd/>
            <a:tailEnd/>
          </a:ln>
        </p:spPr>
        <p:txBody>
          <a:bodyPr/>
          <a:lstStyle/>
          <a:p>
            <a:pPr marL="228600" indent="-228600" defTabSz="914400">
              <a:lnSpc>
                <a:spcPct val="90000"/>
              </a:lnSpc>
              <a:spcBef>
                <a:spcPts val="1800"/>
              </a:spcBef>
              <a:buClr>
                <a:schemeClr val="accent1"/>
              </a:buClr>
              <a:buSzPct val="100000"/>
              <a:buFont typeface="Wingdings 2" charset="2"/>
              <a:buNone/>
            </a:pPr>
            <a:endParaRPr lang="it-IT" sz="2000">
              <a:solidFill>
                <a:schemeClr val="tx2"/>
              </a:solidFill>
              <a:latin typeface="Century Gothic" charset="0"/>
            </a:endParaRPr>
          </a:p>
          <a:p>
            <a:pPr marL="228600" indent="-228600" defTabSz="914400">
              <a:lnSpc>
                <a:spcPct val="90000"/>
              </a:lnSpc>
              <a:spcBef>
                <a:spcPts val="1800"/>
              </a:spcBef>
              <a:buClr>
                <a:schemeClr val="accent1"/>
              </a:buClr>
              <a:buSzPct val="100000"/>
              <a:buFont typeface="Wingdings 2" charset="2"/>
              <a:buNone/>
            </a:pPr>
            <a:r>
              <a:rPr lang="it-IT" sz="2000">
                <a:solidFill>
                  <a:schemeClr val="tx2"/>
                </a:solidFill>
                <a:latin typeface="Century Gothic" charset="0"/>
              </a:rPr>
              <a:t> </a:t>
            </a:r>
          </a:p>
          <a:p>
            <a:pPr lvl="1" indent="-228600" defTabSz="914400">
              <a:lnSpc>
                <a:spcPct val="90000"/>
              </a:lnSpc>
              <a:spcBef>
                <a:spcPts val="600"/>
              </a:spcBef>
              <a:buClr>
                <a:srgbClr val="4D0000"/>
              </a:buClr>
              <a:buSzPct val="100000"/>
              <a:buFont typeface="Wingdings 2" charset="2"/>
              <a:buChar char="¡"/>
            </a:pPr>
            <a:r>
              <a:rPr lang="it-IT" sz="2000" b="1">
                <a:solidFill>
                  <a:schemeClr val="tx2"/>
                </a:solidFill>
                <a:latin typeface="Century Gothic" charset="0"/>
              </a:rPr>
              <a:t>Condizioni (malattie, stati morbosi, sintomi) che sono stati ufficialmente riconosciuti in sede di Registrazione del farmaco e sono riportate nel Foglio Illustrativo allegato alla confezione del farmaco</a:t>
            </a:r>
          </a:p>
          <a:p>
            <a:pPr lvl="1" indent="-228600" defTabSz="914400">
              <a:lnSpc>
                <a:spcPct val="90000"/>
              </a:lnSpc>
              <a:spcBef>
                <a:spcPts val="600"/>
              </a:spcBef>
              <a:buClr>
                <a:srgbClr val="4D0000"/>
              </a:buClr>
              <a:buSzPct val="100000"/>
              <a:buFont typeface="Wingdings 2" charset="2"/>
              <a:buChar char="¡"/>
            </a:pPr>
            <a:endParaRPr lang="it-IT" sz="2000" b="1">
              <a:solidFill>
                <a:schemeClr val="tx2"/>
              </a:solidFill>
              <a:latin typeface="Century Gothic" charset="0"/>
            </a:endParaRPr>
          </a:p>
          <a:p>
            <a:pPr lvl="1" indent="-228600" defTabSz="914400">
              <a:lnSpc>
                <a:spcPct val="90000"/>
              </a:lnSpc>
              <a:spcBef>
                <a:spcPts val="600"/>
              </a:spcBef>
              <a:buClr>
                <a:srgbClr val="4D0000"/>
              </a:buClr>
              <a:buSzPct val="100000"/>
              <a:buFont typeface="Wingdings 2" charset="2"/>
              <a:buChar char="¡"/>
            </a:pPr>
            <a:endParaRPr lang="it-IT" sz="2000" b="1">
              <a:solidFill>
                <a:schemeClr val="tx2"/>
              </a:solidFill>
              <a:latin typeface="Century Gothic" charset="0"/>
            </a:endParaRPr>
          </a:p>
          <a:p>
            <a:pPr lvl="1" indent="-228600" defTabSz="914400">
              <a:lnSpc>
                <a:spcPct val="90000"/>
              </a:lnSpc>
              <a:spcBef>
                <a:spcPts val="600"/>
              </a:spcBef>
              <a:buClr>
                <a:srgbClr val="4D0000"/>
              </a:buClr>
              <a:buSzPct val="100000"/>
              <a:buFont typeface="Wingdings 2" charset="2"/>
              <a:buChar char="¡"/>
            </a:pPr>
            <a:r>
              <a:rPr lang="it-IT" sz="2000" b="1">
                <a:solidFill>
                  <a:schemeClr val="tx2"/>
                </a:solidFill>
                <a:latin typeface="Century Gothic" charset="0"/>
              </a:rPr>
              <a:t>L’utilizzo “fuori” dalle indicazioni riportate è “off label” e necessita di una piena assunzione di responsabilità da parte del Medico prescrittore</a:t>
            </a:r>
          </a:p>
          <a:p>
            <a:pPr marL="1143000" lvl="4" indent="-228600" defTabSz="914400">
              <a:lnSpc>
                <a:spcPct val="90000"/>
              </a:lnSpc>
              <a:spcBef>
                <a:spcPts val="600"/>
              </a:spcBef>
              <a:buClr>
                <a:schemeClr val="accent1"/>
              </a:buClr>
              <a:buSzPct val="100000"/>
              <a:buFont typeface="Wingdings 2" charset="2"/>
              <a:buChar char="¡"/>
            </a:pPr>
            <a:r>
              <a:rPr lang="it-IT" sz="2000" b="1">
                <a:solidFill>
                  <a:schemeClr val="tx2"/>
                </a:solidFill>
                <a:latin typeface="Century Gothic" charset="0"/>
              </a:rPr>
              <a:t>Informazione  e Consenso del paziente </a:t>
            </a:r>
          </a:p>
          <a:p>
            <a:pPr marL="1143000" lvl="4" indent="-228600" defTabSz="914400">
              <a:lnSpc>
                <a:spcPct val="90000"/>
              </a:lnSpc>
              <a:spcBef>
                <a:spcPts val="600"/>
              </a:spcBef>
              <a:buClr>
                <a:schemeClr val="accent1"/>
              </a:buClr>
              <a:buSzPct val="100000"/>
              <a:buFont typeface="Wingdings 2" charset="2"/>
              <a:buChar char="¡"/>
            </a:pPr>
            <a:r>
              <a:rPr lang="it-IT" sz="2000" b="1">
                <a:solidFill>
                  <a:schemeClr val="tx2"/>
                </a:solidFill>
                <a:latin typeface="Century Gothic" charset="0"/>
              </a:rPr>
              <a:t>Monitoraggio degli avventi avversi </a:t>
            </a:r>
            <a:endParaRPr lang="it-IT" sz="2000">
              <a:solidFill>
                <a:schemeClr val="tx2"/>
              </a:solidFill>
              <a:latin typeface="Century Gothic" charset="0"/>
            </a:endParaRP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extLst>
      <p:ext uri="{BB962C8B-B14F-4D97-AF65-F5344CB8AC3E}">
        <p14:creationId xmlns:p14="http://schemas.microsoft.com/office/powerpoint/2010/main" val="211827652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dirty="0" smtClean="0"/>
              <a:t>Grazie per l’attenzione</a:t>
            </a:r>
            <a:endParaRPr lang="it-IT" dirty="0"/>
          </a:p>
        </p:txBody>
      </p:sp>
      <p:pic>
        <p:nvPicPr>
          <p:cNvPr id="5" name="Immagine 4" descr=" "/>
          <p:cNvPicPr/>
          <p:nvPr/>
        </p:nvPicPr>
        <p:blipFill>
          <a:blip r:embed="rId2" cstate="print"/>
          <a:srcRect/>
          <a:stretch>
            <a:fillRect/>
          </a:stretch>
        </p:blipFill>
        <p:spPr bwMode="auto">
          <a:xfrm>
            <a:off x="2915816" y="908720"/>
            <a:ext cx="3168352" cy="2736304"/>
          </a:xfrm>
          <a:prstGeom prst="rect">
            <a:avLst/>
          </a:prstGeom>
          <a:noFill/>
          <a:ln w="9525">
            <a:noFill/>
            <a:miter lim="800000"/>
            <a:headEnd/>
            <a:tailEnd/>
          </a:ln>
        </p:spPr>
      </p:pic>
      <p:sp>
        <p:nvSpPr>
          <p:cNvPr id="2" name="CasellaDiTesto 1"/>
          <p:cNvSpPr txBox="1"/>
          <p:nvPr/>
        </p:nvSpPr>
        <p:spPr>
          <a:xfrm>
            <a:off x="3707904" y="5157192"/>
            <a:ext cx="4320480" cy="646331"/>
          </a:xfrm>
          <a:prstGeom prst="rect">
            <a:avLst/>
          </a:prstGeom>
          <a:noFill/>
        </p:spPr>
        <p:txBody>
          <a:bodyPr wrap="square" rtlCol="0">
            <a:spAutoFit/>
          </a:bodyPr>
          <a:lstStyle/>
          <a:p>
            <a:r>
              <a:rPr lang="it-IT" b="1" dirty="0" smtClean="0">
                <a:solidFill>
                  <a:srgbClr val="002060"/>
                </a:solidFill>
              </a:rPr>
              <a:t>lora.aprile.pierangelo@simg.it</a:t>
            </a:r>
          </a:p>
          <a:p>
            <a:endParaRPr lang="it-IT" b="1" dirty="0">
              <a:solidFill>
                <a:srgbClr val="002060"/>
              </a:solidFill>
            </a:endParaRPr>
          </a:p>
        </p:txBody>
      </p:sp>
    </p:spTree>
    <p:extLst>
      <p:ext uri="{BB962C8B-B14F-4D97-AF65-F5344CB8AC3E}">
        <p14:creationId xmlns:p14="http://schemas.microsoft.com/office/powerpoint/2010/main" val="529031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sz="half" idx="4294967295"/>
          </p:nvPr>
        </p:nvSpPr>
        <p:spPr>
          <a:xfrm>
            <a:off x="539750" y="692150"/>
            <a:ext cx="4038600" cy="4530725"/>
          </a:xfrm>
        </p:spPr>
        <p:txBody>
          <a:bodyPr/>
          <a:lstStyle/>
          <a:p>
            <a:pPr eaLnBrk="1" hangingPunct="1"/>
            <a:r>
              <a:rPr lang="it-IT" sz="2600" smtClean="0">
                <a:ea typeface="ＭＳ Ｐゴシック" charset="-128"/>
              </a:rPr>
              <a:t>Oppiacei naturali</a:t>
            </a:r>
          </a:p>
          <a:p>
            <a:pPr lvl="1" eaLnBrk="1" hangingPunct="1"/>
            <a:r>
              <a:rPr lang="it-IT" sz="2200" smtClean="0"/>
              <a:t>Morfina 	</a:t>
            </a:r>
          </a:p>
          <a:p>
            <a:pPr lvl="1" eaLnBrk="1" hangingPunct="1">
              <a:spcBef>
                <a:spcPct val="40000"/>
              </a:spcBef>
            </a:pPr>
            <a:r>
              <a:rPr lang="it-IT" sz="2200" smtClean="0"/>
              <a:t>Codeina</a:t>
            </a:r>
          </a:p>
          <a:p>
            <a:pPr lvl="1" eaLnBrk="1" hangingPunct="1">
              <a:spcBef>
                <a:spcPct val="40000"/>
              </a:spcBef>
            </a:pPr>
            <a:r>
              <a:rPr lang="it-IT" sz="2200" smtClean="0"/>
              <a:t>Tebaina</a:t>
            </a:r>
          </a:p>
          <a:p>
            <a:pPr eaLnBrk="1" hangingPunct="1"/>
            <a:endParaRPr lang="it-IT" sz="2600" smtClean="0">
              <a:ea typeface="ＭＳ Ｐゴシック" charset="-128"/>
            </a:endParaRPr>
          </a:p>
        </p:txBody>
      </p:sp>
      <p:sp>
        <p:nvSpPr>
          <p:cNvPr id="10243" name="Rectangle 7"/>
          <p:cNvSpPr>
            <a:spLocks noChangeArrowheads="1"/>
          </p:cNvSpPr>
          <p:nvPr/>
        </p:nvSpPr>
        <p:spPr bwMode="auto">
          <a:xfrm>
            <a:off x="611188" y="2565400"/>
            <a:ext cx="2519362" cy="790575"/>
          </a:xfrm>
          <a:prstGeom prst="rect">
            <a:avLst/>
          </a:prstGeom>
          <a:noFill/>
          <a:ln w="9525">
            <a:noFill/>
            <a:miter lim="800000"/>
            <a:headEnd/>
            <a:tailEnd/>
          </a:ln>
        </p:spPr>
        <p:txBody>
          <a:bodyPr lIns="0" tIns="0" rIns="0" bIns="0"/>
          <a:lstStyle/>
          <a:p>
            <a:pPr marL="342900" indent="-342900">
              <a:spcBef>
                <a:spcPct val="20000"/>
              </a:spcBef>
              <a:buClr>
                <a:schemeClr val="accent1"/>
              </a:buClr>
              <a:buSzPct val="65000"/>
              <a:buFont typeface="Wingdings" charset="2"/>
              <a:buChar char="n"/>
            </a:pPr>
            <a:r>
              <a:rPr lang="it-IT" sz="2400" b="1"/>
              <a:t>Semisintetici agonisti</a:t>
            </a:r>
          </a:p>
          <a:p>
            <a:pPr marL="669925" lvl="1" indent="-325438">
              <a:spcBef>
                <a:spcPct val="20000"/>
              </a:spcBef>
              <a:buClr>
                <a:schemeClr val="accent2"/>
              </a:buClr>
              <a:buSzPct val="60000"/>
              <a:buFont typeface="Wingdings" charset="2"/>
              <a:buChar char="q"/>
            </a:pPr>
            <a:r>
              <a:rPr lang="it-IT"/>
              <a:t>Eroina (diacetilmorfina) </a:t>
            </a:r>
          </a:p>
          <a:p>
            <a:pPr marL="669925" lvl="1" indent="-325438">
              <a:spcBef>
                <a:spcPct val="40000"/>
              </a:spcBef>
              <a:buClr>
                <a:schemeClr val="accent2"/>
              </a:buClr>
              <a:buSzPct val="60000"/>
              <a:buFont typeface="Wingdings" charset="2"/>
              <a:buChar char="q"/>
            </a:pPr>
            <a:r>
              <a:rPr lang="it-IT"/>
              <a:t>Ossimorfone</a:t>
            </a:r>
          </a:p>
          <a:p>
            <a:pPr marL="669925" lvl="1" indent="-325438">
              <a:spcBef>
                <a:spcPct val="40000"/>
              </a:spcBef>
              <a:buClr>
                <a:schemeClr val="accent2"/>
              </a:buClr>
              <a:buSzPct val="60000"/>
              <a:buFont typeface="Wingdings" charset="2"/>
              <a:buChar char="q"/>
            </a:pPr>
            <a:r>
              <a:rPr lang="it-IT"/>
              <a:t>Levorfano</a:t>
            </a:r>
          </a:p>
          <a:p>
            <a:pPr marL="669925" lvl="1" indent="-325438">
              <a:spcBef>
                <a:spcPct val="40000"/>
              </a:spcBef>
              <a:buClr>
                <a:schemeClr val="accent2"/>
              </a:buClr>
              <a:buSzPct val="60000"/>
              <a:buFont typeface="Wingdings" charset="2"/>
              <a:buChar char="q"/>
            </a:pPr>
            <a:r>
              <a:rPr lang="it-IT"/>
              <a:t>Ossicodone</a:t>
            </a:r>
          </a:p>
          <a:p>
            <a:pPr marL="669925" lvl="1" indent="-325438">
              <a:spcBef>
                <a:spcPct val="40000"/>
              </a:spcBef>
              <a:buClr>
                <a:schemeClr val="accent2"/>
              </a:buClr>
              <a:buSzPct val="60000"/>
              <a:buFont typeface="Wingdings" charset="2"/>
              <a:buChar char="q"/>
            </a:pPr>
            <a:r>
              <a:rPr lang="it-IT"/>
              <a:t>Destromorfano</a:t>
            </a:r>
          </a:p>
          <a:p>
            <a:pPr marL="669925" lvl="1" indent="-325438">
              <a:spcBef>
                <a:spcPct val="40000"/>
              </a:spcBef>
              <a:buClr>
                <a:schemeClr val="accent2"/>
              </a:buClr>
              <a:buSzPct val="60000"/>
              <a:buFont typeface="Wingdings" charset="2"/>
              <a:buChar char="q"/>
            </a:pPr>
            <a:r>
              <a:rPr lang="it-IT"/>
              <a:t>Buprenorfina</a:t>
            </a:r>
          </a:p>
          <a:p>
            <a:pPr marL="669925" lvl="1" indent="-325438">
              <a:spcBef>
                <a:spcPct val="40000"/>
              </a:spcBef>
              <a:buClr>
                <a:schemeClr val="accent2"/>
              </a:buClr>
              <a:buSzPct val="60000"/>
              <a:buFont typeface="Wingdings" charset="2"/>
              <a:buChar char="q"/>
            </a:pPr>
            <a:r>
              <a:rPr lang="it-IT"/>
              <a:t>Idromorfone</a:t>
            </a:r>
          </a:p>
        </p:txBody>
      </p:sp>
      <p:sp>
        <p:nvSpPr>
          <p:cNvPr id="10244" name="Rectangle 8"/>
          <p:cNvSpPr>
            <a:spLocks noChangeArrowheads="1"/>
          </p:cNvSpPr>
          <p:nvPr/>
        </p:nvSpPr>
        <p:spPr bwMode="auto">
          <a:xfrm>
            <a:off x="4356100" y="620713"/>
            <a:ext cx="4117975" cy="1800225"/>
          </a:xfrm>
          <a:prstGeom prst="rect">
            <a:avLst/>
          </a:prstGeom>
          <a:noFill/>
          <a:ln w="9525">
            <a:noFill/>
            <a:miter lim="800000"/>
            <a:headEnd/>
            <a:tailEnd/>
          </a:ln>
        </p:spPr>
        <p:txBody>
          <a:bodyPr lIns="0" tIns="0" rIns="0" bIns="0"/>
          <a:lstStyle/>
          <a:p>
            <a:pPr marL="342900" indent="-342900" eaLnBrk="0" hangingPunct="0">
              <a:buClr>
                <a:schemeClr val="bg1"/>
              </a:buClr>
              <a:buSzPct val="65000"/>
              <a:buFont typeface="Wingdings" charset="2"/>
              <a:buChar char="n"/>
            </a:pPr>
            <a:r>
              <a:rPr lang="it-IT" sz="3000"/>
              <a:t>Oppiacei di sintesi</a:t>
            </a:r>
          </a:p>
          <a:p>
            <a:pPr marL="669925" lvl="1" indent="-325438">
              <a:spcBef>
                <a:spcPct val="20000"/>
              </a:spcBef>
              <a:buClr>
                <a:schemeClr val="accent2"/>
              </a:buClr>
              <a:buSzPct val="60000"/>
              <a:buFont typeface="Wingdings" charset="2"/>
              <a:buChar char="q"/>
            </a:pPr>
            <a:r>
              <a:rPr lang="it-IT" sz="2000"/>
              <a:t>Metadone</a:t>
            </a:r>
            <a:r>
              <a:rPr lang="it-IT" sz="2000" b="1"/>
              <a:t> </a:t>
            </a:r>
            <a:r>
              <a:rPr lang="it-IT" sz="2000"/>
              <a:t>	</a:t>
            </a:r>
          </a:p>
          <a:p>
            <a:pPr marL="669925" lvl="1" indent="-325438">
              <a:spcBef>
                <a:spcPct val="40000"/>
              </a:spcBef>
              <a:buClr>
                <a:schemeClr val="accent2"/>
              </a:buClr>
              <a:buSzPct val="60000"/>
              <a:buFont typeface="Wingdings" charset="2"/>
              <a:buChar char="q"/>
            </a:pPr>
            <a:r>
              <a:rPr lang="it-IT" sz="2000"/>
              <a:t>Meperidina</a:t>
            </a:r>
          </a:p>
          <a:p>
            <a:pPr marL="669925" lvl="1" indent="-325438">
              <a:spcBef>
                <a:spcPct val="40000"/>
              </a:spcBef>
              <a:buClr>
                <a:schemeClr val="accent2"/>
              </a:buClr>
              <a:buSzPct val="60000"/>
              <a:buFont typeface="Wingdings" charset="2"/>
              <a:buChar char="q"/>
            </a:pPr>
            <a:r>
              <a:rPr lang="it-IT" sz="2000"/>
              <a:t>Destropropossifene</a:t>
            </a:r>
          </a:p>
          <a:p>
            <a:pPr marL="669925" lvl="1" indent="-325438">
              <a:spcBef>
                <a:spcPct val="40000"/>
              </a:spcBef>
              <a:buClr>
                <a:schemeClr val="accent2"/>
              </a:buClr>
              <a:buSzPct val="60000"/>
              <a:buFont typeface="Wingdings" charset="2"/>
              <a:buChar char="q"/>
            </a:pPr>
            <a:r>
              <a:rPr lang="it-IT" sz="2000"/>
              <a:t>Fentanyl</a:t>
            </a:r>
          </a:p>
        </p:txBody>
      </p:sp>
      <p:sp>
        <p:nvSpPr>
          <p:cNvPr id="10245" name="Rectangle 9"/>
          <p:cNvSpPr>
            <a:spLocks noChangeArrowheads="1"/>
          </p:cNvSpPr>
          <p:nvPr/>
        </p:nvSpPr>
        <p:spPr bwMode="auto">
          <a:xfrm>
            <a:off x="4427538" y="2924175"/>
            <a:ext cx="4117975" cy="1800225"/>
          </a:xfrm>
          <a:prstGeom prst="rect">
            <a:avLst/>
          </a:prstGeom>
          <a:noFill/>
          <a:ln w="9525">
            <a:noFill/>
            <a:miter lim="800000"/>
            <a:headEnd/>
            <a:tailEnd/>
          </a:ln>
        </p:spPr>
        <p:txBody>
          <a:bodyPr lIns="0" tIns="0" rIns="0" bIns="0"/>
          <a:lstStyle/>
          <a:p>
            <a:pPr marL="342900" indent="-342900" eaLnBrk="0" hangingPunct="0">
              <a:buClr>
                <a:schemeClr val="bg1"/>
              </a:buClr>
              <a:buSzPct val="65000"/>
              <a:buFont typeface="Wingdings" charset="2"/>
              <a:buChar char="n"/>
            </a:pPr>
            <a:r>
              <a:rPr lang="it-IT" sz="3000"/>
              <a:t>Semisintetici antagonisti	</a:t>
            </a:r>
          </a:p>
          <a:p>
            <a:pPr marL="669925" lvl="1" indent="-325438">
              <a:spcBef>
                <a:spcPct val="20000"/>
              </a:spcBef>
              <a:buClr>
                <a:schemeClr val="accent2"/>
              </a:buClr>
              <a:buSzPct val="60000"/>
              <a:buFont typeface="Wingdings" charset="2"/>
              <a:buChar char="q"/>
            </a:pPr>
            <a:r>
              <a:rPr lang="it-IT" sz="2000"/>
              <a:t>Nalorfina</a:t>
            </a:r>
          </a:p>
          <a:p>
            <a:pPr marL="669925" lvl="1" indent="-325438">
              <a:spcBef>
                <a:spcPct val="40000"/>
              </a:spcBef>
              <a:buClr>
                <a:schemeClr val="accent2"/>
              </a:buClr>
              <a:buSzPct val="60000"/>
              <a:buFont typeface="Wingdings" charset="2"/>
              <a:buChar char="q"/>
            </a:pPr>
            <a:r>
              <a:rPr lang="it-IT" sz="2000"/>
              <a:t>Naloxone</a:t>
            </a:r>
          </a:p>
          <a:p>
            <a:pPr marL="669925" lvl="1" indent="-325438">
              <a:spcBef>
                <a:spcPct val="40000"/>
              </a:spcBef>
              <a:buClr>
                <a:schemeClr val="accent2"/>
              </a:buClr>
              <a:buSzPct val="60000"/>
              <a:buFont typeface="Wingdings" charset="2"/>
              <a:buChar char="q"/>
            </a:pPr>
            <a:r>
              <a:rPr lang="it-IT" sz="2000"/>
              <a:t>Naltrexone</a:t>
            </a:r>
          </a:p>
          <a:p>
            <a:pPr marL="669925" lvl="1" indent="-325438">
              <a:spcBef>
                <a:spcPct val="40000"/>
              </a:spcBef>
              <a:buClr>
                <a:schemeClr val="accent2"/>
              </a:buClr>
              <a:buSzPct val="60000"/>
              <a:buFont typeface="Wingdings" charset="2"/>
              <a:buChar char="q"/>
            </a:pPr>
            <a:r>
              <a:rPr lang="it-IT" sz="2000"/>
              <a:t>Levallorfano</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560" y="260648"/>
            <a:ext cx="6995120" cy="990600"/>
          </a:xfrm>
        </p:spPr>
        <p:txBody>
          <a:bodyPr/>
          <a:lstStyle/>
          <a:p>
            <a:pPr eaLnBrk="1" hangingPunct="1"/>
            <a:r>
              <a:rPr lang="it-IT" dirty="0" smtClean="0">
                <a:ea typeface="ＭＳ Ｐゴシック" charset="-128"/>
              </a:rPr>
              <a:t>Oppiacei </a:t>
            </a:r>
          </a:p>
        </p:txBody>
      </p:sp>
      <p:sp>
        <p:nvSpPr>
          <p:cNvPr id="11267" name="Rectangle 3"/>
          <p:cNvSpPr>
            <a:spLocks noGrp="1" noChangeArrowheads="1"/>
          </p:cNvSpPr>
          <p:nvPr>
            <p:ph type="body" idx="1"/>
          </p:nvPr>
        </p:nvSpPr>
        <p:spPr>
          <a:xfrm>
            <a:off x="611560" y="2060848"/>
            <a:ext cx="8229600" cy="3361928"/>
          </a:xfrm>
        </p:spPr>
        <p:txBody>
          <a:bodyPr>
            <a:normAutofit fontScale="92500"/>
          </a:bodyPr>
          <a:lstStyle/>
          <a:p>
            <a:pPr eaLnBrk="1" hangingPunct="1"/>
            <a:r>
              <a:rPr lang="it-IT" dirty="0" smtClean="0">
                <a:ea typeface="ＭＳ Ｐゴシック" charset="-128"/>
              </a:rPr>
              <a:t>Sono tutte molecole vecchie:</a:t>
            </a:r>
          </a:p>
          <a:p>
            <a:pPr lvl="1"/>
            <a:r>
              <a:rPr lang="it-IT" dirty="0" smtClean="0">
                <a:ea typeface="ＭＳ Ｐゴシック" charset="-128"/>
              </a:rPr>
              <a:t>Morfina 1804 (1824 </a:t>
            </a:r>
            <a:r>
              <a:rPr lang="it-IT" dirty="0" err="1" smtClean="0">
                <a:ea typeface="ＭＳ Ｐゴシック" charset="-128"/>
              </a:rPr>
              <a:t>Darmastad</a:t>
            </a:r>
            <a:r>
              <a:rPr lang="it-IT" dirty="0" smtClean="0">
                <a:ea typeface="ＭＳ Ｐゴシック" charset="-128"/>
              </a:rPr>
              <a:t>), </a:t>
            </a:r>
            <a:r>
              <a:rPr lang="it-IT" dirty="0" err="1" smtClean="0">
                <a:ea typeface="ＭＳ Ｐゴシック" charset="-128"/>
              </a:rPr>
              <a:t>Ossicodone</a:t>
            </a:r>
            <a:r>
              <a:rPr lang="it-IT" dirty="0" smtClean="0">
                <a:ea typeface="ＭＳ Ｐゴシック" charset="-128"/>
              </a:rPr>
              <a:t> 1916,  Fentanyl 1960)</a:t>
            </a:r>
          </a:p>
          <a:p>
            <a:pPr lvl="1"/>
            <a:endParaRPr lang="it-IT" dirty="0" smtClean="0">
              <a:ea typeface="ＭＳ Ｐゴシック" charset="-128"/>
            </a:endParaRPr>
          </a:p>
          <a:p>
            <a:pPr eaLnBrk="1" hangingPunct="1"/>
            <a:r>
              <a:rPr lang="it-IT" dirty="0" smtClean="0">
                <a:ea typeface="ＭＳ Ｐゴシック" charset="-128"/>
              </a:rPr>
              <a:t>L’innovazione degli ultimi anni è stata soprattutto la comparsa di nuove formulazioni che hanno sfruttato al meglio le caratteristiche di ciascun farmaco</a:t>
            </a:r>
          </a:p>
          <a:p>
            <a:pPr eaLnBrk="1" hangingPunct="1"/>
            <a:endParaRPr lang="it-IT" dirty="0" smtClean="0">
              <a:ea typeface="ＭＳ Ｐゴシック" charset="-128"/>
            </a:endParaRPr>
          </a:p>
          <a:p>
            <a:pPr eaLnBrk="1" hangingPunct="1"/>
            <a:r>
              <a:rPr lang="it-IT" dirty="0" err="1" smtClean="0">
                <a:ea typeface="ＭＳ Ｐゴシック" charset="-128"/>
              </a:rPr>
              <a:t>Tapentadolo</a:t>
            </a:r>
            <a:r>
              <a:rPr lang="it-IT" dirty="0" smtClean="0">
                <a:ea typeface="ＭＳ Ｐゴシック" charset="-128"/>
              </a:rPr>
              <a:t>: nuova molecola</a:t>
            </a:r>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Oval 2"/>
          <p:cNvSpPr>
            <a:spLocks noChangeArrowheads="1"/>
          </p:cNvSpPr>
          <p:nvPr/>
        </p:nvSpPr>
        <p:spPr bwMode="auto">
          <a:xfrm>
            <a:off x="900113" y="1519238"/>
            <a:ext cx="3971925" cy="3971925"/>
          </a:xfrm>
          <a:prstGeom prst="ellipse">
            <a:avLst/>
          </a:prstGeom>
          <a:solidFill>
            <a:srgbClr val="FCF2F5">
              <a:alpha val="70195"/>
            </a:srgbClr>
          </a:solidFill>
          <a:ln w="9525">
            <a:noFill/>
            <a:round/>
            <a:headEnd/>
            <a:tailEnd/>
          </a:ln>
        </p:spPr>
        <p:txBody>
          <a:bodyPr wrap="none" anchor="ctr"/>
          <a:lstStyle/>
          <a:p>
            <a:endParaRPr lang="it-IT"/>
          </a:p>
        </p:txBody>
      </p:sp>
      <p:grpSp>
        <p:nvGrpSpPr>
          <p:cNvPr id="2" name="Group 3"/>
          <p:cNvGrpSpPr>
            <a:grpSpLocks/>
          </p:cNvGrpSpPr>
          <p:nvPr/>
        </p:nvGrpSpPr>
        <p:grpSpPr bwMode="auto">
          <a:xfrm>
            <a:off x="1509713" y="1781175"/>
            <a:ext cx="1692275" cy="3370263"/>
            <a:chOff x="951" y="1122"/>
            <a:chExt cx="1066" cy="2123"/>
          </a:xfrm>
        </p:grpSpPr>
        <p:pic>
          <p:nvPicPr>
            <p:cNvPr id="36989" name="Picture 4" descr="prova"/>
            <p:cNvPicPr>
              <a:picLocks noChangeAspect="1" noChangeArrowheads="1"/>
            </p:cNvPicPr>
            <p:nvPr/>
          </p:nvPicPr>
          <p:blipFill>
            <a:blip r:embed="rId3" cstate="print"/>
            <a:srcRect r="48535"/>
            <a:stretch>
              <a:fillRect/>
            </a:stretch>
          </p:blipFill>
          <p:spPr bwMode="auto">
            <a:xfrm>
              <a:off x="951" y="1122"/>
              <a:ext cx="688" cy="2060"/>
            </a:xfrm>
            <a:prstGeom prst="rect">
              <a:avLst/>
            </a:prstGeom>
            <a:noFill/>
            <a:ln w="9525">
              <a:noFill/>
              <a:miter lim="800000"/>
              <a:headEnd/>
              <a:tailEnd/>
            </a:ln>
          </p:spPr>
        </p:pic>
        <p:sp>
          <p:nvSpPr>
            <p:cNvPr id="36990" name="Oval 5"/>
            <p:cNvSpPr>
              <a:spLocks noChangeArrowheads="1"/>
            </p:cNvSpPr>
            <p:nvPr/>
          </p:nvSpPr>
          <p:spPr bwMode="auto">
            <a:xfrm>
              <a:off x="1667" y="3078"/>
              <a:ext cx="168" cy="167"/>
            </a:xfrm>
            <a:prstGeom prst="ellipse">
              <a:avLst/>
            </a:prstGeom>
            <a:solidFill>
              <a:srgbClr val="FF9900"/>
            </a:solidFill>
            <a:ln w="9525">
              <a:solidFill>
                <a:srgbClr val="FF6600"/>
              </a:solidFill>
              <a:round/>
              <a:headEnd/>
              <a:tailEnd/>
            </a:ln>
          </p:spPr>
          <p:txBody>
            <a:bodyPr wrap="none" anchor="ctr"/>
            <a:lstStyle/>
            <a:p>
              <a:pPr algn="ctr"/>
              <a:endParaRPr lang="en-US"/>
            </a:p>
          </p:txBody>
        </p:sp>
        <p:sp>
          <p:nvSpPr>
            <p:cNvPr id="36991" name="Line 6"/>
            <p:cNvSpPr>
              <a:spLocks noChangeShapeType="1"/>
            </p:cNvSpPr>
            <p:nvPr/>
          </p:nvSpPr>
          <p:spPr bwMode="auto">
            <a:xfrm rot="16200000" flipH="1">
              <a:off x="1464" y="2768"/>
              <a:ext cx="559" cy="4"/>
            </a:xfrm>
            <a:prstGeom prst="line">
              <a:avLst/>
            </a:prstGeom>
            <a:noFill/>
            <a:ln w="44450">
              <a:solidFill>
                <a:srgbClr val="CC0000"/>
              </a:solidFill>
              <a:round/>
              <a:headEnd/>
              <a:tailEnd/>
            </a:ln>
          </p:spPr>
          <p:txBody>
            <a:bodyPr/>
            <a:lstStyle/>
            <a:p>
              <a:endParaRPr lang="it-IT"/>
            </a:p>
          </p:txBody>
        </p:sp>
        <p:sp>
          <p:nvSpPr>
            <p:cNvPr id="36992" name="Line 7"/>
            <p:cNvSpPr>
              <a:spLocks noChangeShapeType="1"/>
            </p:cNvSpPr>
            <p:nvPr/>
          </p:nvSpPr>
          <p:spPr bwMode="auto">
            <a:xfrm rot="17879508" flipH="1">
              <a:off x="1645" y="2774"/>
              <a:ext cx="694" cy="1"/>
            </a:xfrm>
            <a:prstGeom prst="line">
              <a:avLst/>
            </a:prstGeom>
            <a:noFill/>
            <a:ln w="44450">
              <a:solidFill>
                <a:srgbClr val="CC0000"/>
              </a:solidFill>
              <a:round/>
              <a:headEnd/>
              <a:tailEnd/>
            </a:ln>
          </p:spPr>
          <p:txBody>
            <a:bodyPr/>
            <a:lstStyle/>
            <a:p>
              <a:endParaRPr lang="it-IT"/>
            </a:p>
          </p:txBody>
        </p:sp>
        <p:sp>
          <p:nvSpPr>
            <p:cNvPr id="36993" name="Line 8"/>
            <p:cNvSpPr>
              <a:spLocks noChangeShapeType="1"/>
            </p:cNvSpPr>
            <p:nvPr/>
          </p:nvSpPr>
          <p:spPr bwMode="auto">
            <a:xfrm rot="3720492">
              <a:off x="1167" y="2776"/>
              <a:ext cx="689" cy="2"/>
            </a:xfrm>
            <a:prstGeom prst="line">
              <a:avLst/>
            </a:prstGeom>
            <a:noFill/>
            <a:ln w="44450">
              <a:solidFill>
                <a:srgbClr val="CC0000"/>
              </a:solidFill>
              <a:round/>
              <a:headEnd/>
              <a:tailEnd/>
            </a:ln>
          </p:spPr>
          <p:txBody>
            <a:bodyPr/>
            <a:lstStyle/>
            <a:p>
              <a:endParaRPr lang="it-IT"/>
            </a:p>
          </p:txBody>
        </p:sp>
        <p:sp>
          <p:nvSpPr>
            <p:cNvPr id="36994" name="Line 9"/>
            <p:cNvSpPr>
              <a:spLocks noChangeShapeType="1"/>
            </p:cNvSpPr>
            <p:nvPr/>
          </p:nvSpPr>
          <p:spPr bwMode="auto">
            <a:xfrm rot="6502613" flipH="1">
              <a:off x="1263" y="2330"/>
              <a:ext cx="1428" cy="80"/>
            </a:xfrm>
            <a:prstGeom prst="line">
              <a:avLst/>
            </a:prstGeom>
            <a:noFill/>
            <a:ln w="44450">
              <a:solidFill>
                <a:srgbClr val="CC0000"/>
              </a:solidFill>
              <a:round/>
              <a:headEnd/>
              <a:tailEnd/>
            </a:ln>
          </p:spPr>
          <p:txBody>
            <a:bodyPr/>
            <a:lstStyle/>
            <a:p>
              <a:endParaRPr lang="it-IT"/>
            </a:p>
          </p:txBody>
        </p:sp>
        <p:sp>
          <p:nvSpPr>
            <p:cNvPr id="36995" name="Line 10"/>
            <p:cNvSpPr>
              <a:spLocks noChangeShapeType="1"/>
            </p:cNvSpPr>
            <p:nvPr/>
          </p:nvSpPr>
          <p:spPr bwMode="auto">
            <a:xfrm rot="-6502613">
              <a:off x="811" y="2327"/>
              <a:ext cx="1427" cy="80"/>
            </a:xfrm>
            <a:prstGeom prst="line">
              <a:avLst/>
            </a:prstGeom>
            <a:noFill/>
            <a:ln w="44450">
              <a:solidFill>
                <a:srgbClr val="CC0000"/>
              </a:solidFill>
              <a:round/>
              <a:headEnd/>
              <a:tailEnd/>
            </a:ln>
          </p:spPr>
          <p:txBody>
            <a:bodyPr/>
            <a:lstStyle/>
            <a:p>
              <a:endParaRPr lang="it-IT"/>
            </a:p>
          </p:txBody>
        </p:sp>
      </p:grpSp>
      <p:sp>
        <p:nvSpPr>
          <p:cNvPr id="183307" name="Oval 11"/>
          <p:cNvSpPr>
            <a:spLocks noChangeArrowheads="1"/>
          </p:cNvSpPr>
          <p:nvPr/>
        </p:nvSpPr>
        <p:spPr bwMode="auto">
          <a:xfrm>
            <a:off x="1946275" y="2363788"/>
            <a:ext cx="266700" cy="265112"/>
          </a:xfrm>
          <a:prstGeom prst="ellipse">
            <a:avLst/>
          </a:prstGeom>
          <a:solidFill>
            <a:srgbClr val="FF9900"/>
          </a:solidFill>
          <a:ln w="9525">
            <a:solidFill>
              <a:srgbClr val="FF6600"/>
            </a:solidFill>
            <a:round/>
            <a:headEnd/>
            <a:tailEnd/>
          </a:ln>
        </p:spPr>
        <p:txBody>
          <a:bodyPr wrap="none" anchor="ctr"/>
          <a:lstStyle/>
          <a:p>
            <a:pPr algn="ctr"/>
            <a:endParaRPr lang="en-US"/>
          </a:p>
        </p:txBody>
      </p:sp>
      <p:grpSp>
        <p:nvGrpSpPr>
          <p:cNvPr id="3" name="Group 12"/>
          <p:cNvGrpSpPr>
            <a:grpSpLocks/>
          </p:cNvGrpSpPr>
          <p:nvPr/>
        </p:nvGrpSpPr>
        <p:grpSpPr bwMode="auto">
          <a:xfrm>
            <a:off x="2259013" y="2363788"/>
            <a:ext cx="1358900" cy="265112"/>
            <a:chOff x="1423" y="1489"/>
            <a:chExt cx="856" cy="167"/>
          </a:xfrm>
        </p:grpSpPr>
        <p:sp>
          <p:nvSpPr>
            <p:cNvPr id="36987" name="Oval 13"/>
            <p:cNvSpPr>
              <a:spLocks noChangeArrowheads="1"/>
            </p:cNvSpPr>
            <p:nvPr/>
          </p:nvSpPr>
          <p:spPr bwMode="auto">
            <a:xfrm>
              <a:off x="2112" y="1489"/>
              <a:ext cx="167" cy="167"/>
            </a:xfrm>
            <a:prstGeom prst="ellipse">
              <a:avLst/>
            </a:prstGeom>
            <a:solidFill>
              <a:srgbClr val="FF9900"/>
            </a:solidFill>
            <a:ln w="9525">
              <a:solidFill>
                <a:srgbClr val="FF6600"/>
              </a:solidFill>
              <a:round/>
              <a:headEnd/>
              <a:tailEnd/>
            </a:ln>
          </p:spPr>
          <p:txBody>
            <a:bodyPr wrap="none" anchor="ctr"/>
            <a:lstStyle/>
            <a:p>
              <a:pPr algn="ctr"/>
              <a:endParaRPr lang="en-US"/>
            </a:p>
          </p:txBody>
        </p:sp>
        <p:sp>
          <p:nvSpPr>
            <p:cNvPr id="36988" name="Line 14"/>
            <p:cNvSpPr>
              <a:spLocks noChangeShapeType="1"/>
            </p:cNvSpPr>
            <p:nvPr/>
          </p:nvSpPr>
          <p:spPr bwMode="auto">
            <a:xfrm>
              <a:off x="1423" y="1570"/>
              <a:ext cx="656" cy="8"/>
            </a:xfrm>
            <a:prstGeom prst="line">
              <a:avLst/>
            </a:prstGeom>
            <a:noFill/>
            <a:ln w="44450">
              <a:solidFill>
                <a:srgbClr val="CC0000"/>
              </a:solidFill>
              <a:round/>
              <a:headEnd/>
              <a:tailEnd/>
            </a:ln>
          </p:spPr>
          <p:txBody>
            <a:bodyPr/>
            <a:lstStyle/>
            <a:p>
              <a:endParaRPr lang="it-IT"/>
            </a:p>
          </p:txBody>
        </p:sp>
      </p:grpSp>
      <p:grpSp>
        <p:nvGrpSpPr>
          <p:cNvPr id="4" name="Group 15"/>
          <p:cNvGrpSpPr>
            <a:grpSpLocks/>
          </p:cNvGrpSpPr>
          <p:nvPr/>
        </p:nvGrpSpPr>
        <p:grpSpPr bwMode="auto">
          <a:xfrm>
            <a:off x="1946275" y="2679700"/>
            <a:ext cx="1598613" cy="1222375"/>
            <a:chOff x="1226" y="1688"/>
            <a:chExt cx="1007" cy="770"/>
          </a:xfrm>
        </p:grpSpPr>
        <p:sp>
          <p:nvSpPr>
            <p:cNvPr id="36983" name="Oval 16"/>
            <p:cNvSpPr>
              <a:spLocks noChangeArrowheads="1"/>
            </p:cNvSpPr>
            <p:nvPr/>
          </p:nvSpPr>
          <p:spPr bwMode="auto">
            <a:xfrm>
              <a:off x="1226" y="2290"/>
              <a:ext cx="168" cy="168"/>
            </a:xfrm>
            <a:prstGeom prst="ellipse">
              <a:avLst/>
            </a:prstGeom>
            <a:solidFill>
              <a:srgbClr val="FF9900"/>
            </a:solidFill>
            <a:ln w="9525">
              <a:solidFill>
                <a:srgbClr val="FF6600"/>
              </a:solidFill>
              <a:round/>
              <a:headEnd/>
              <a:tailEnd/>
            </a:ln>
          </p:spPr>
          <p:txBody>
            <a:bodyPr wrap="none" anchor="ctr"/>
            <a:lstStyle/>
            <a:p>
              <a:pPr algn="ctr"/>
              <a:endParaRPr lang="en-US"/>
            </a:p>
          </p:txBody>
        </p:sp>
        <p:sp>
          <p:nvSpPr>
            <p:cNvPr id="36984" name="Line 17"/>
            <p:cNvSpPr>
              <a:spLocks noChangeShapeType="1"/>
            </p:cNvSpPr>
            <p:nvPr/>
          </p:nvSpPr>
          <p:spPr bwMode="auto">
            <a:xfrm rot="16200000" flipH="1">
              <a:off x="1023" y="1970"/>
              <a:ext cx="571" cy="8"/>
            </a:xfrm>
            <a:prstGeom prst="line">
              <a:avLst/>
            </a:prstGeom>
            <a:noFill/>
            <a:ln w="44450">
              <a:solidFill>
                <a:srgbClr val="CC0000"/>
              </a:solidFill>
              <a:round/>
              <a:headEnd/>
              <a:tailEnd/>
            </a:ln>
          </p:spPr>
          <p:txBody>
            <a:bodyPr/>
            <a:lstStyle/>
            <a:p>
              <a:endParaRPr lang="it-IT"/>
            </a:p>
          </p:txBody>
        </p:sp>
        <p:sp>
          <p:nvSpPr>
            <p:cNvPr id="36985" name="Line 18"/>
            <p:cNvSpPr>
              <a:spLocks noChangeShapeType="1"/>
            </p:cNvSpPr>
            <p:nvPr/>
          </p:nvSpPr>
          <p:spPr bwMode="auto">
            <a:xfrm rot="-2598137" flipH="1" flipV="1">
              <a:off x="1256" y="1962"/>
              <a:ext cx="977" cy="4"/>
            </a:xfrm>
            <a:prstGeom prst="line">
              <a:avLst/>
            </a:prstGeom>
            <a:noFill/>
            <a:ln w="44450">
              <a:solidFill>
                <a:srgbClr val="CC0000"/>
              </a:solidFill>
              <a:round/>
              <a:headEnd/>
              <a:tailEnd/>
            </a:ln>
          </p:spPr>
          <p:txBody>
            <a:bodyPr/>
            <a:lstStyle/>
            <a:p>
              <a:endParaRPr lang="it-IT"/>
            </a:p>
          </p:txBody>
        </p:sp>
        <p:sp>
          <p:nvSpPr>
            <p:cNvPr id="36986" name="Line 19"/>
            <p:cNvSpPr>
              <a:spLocks noChangeShapeType="1"/>
            </p:cNvSpPr>
            <p:nvPr/>
          </p:nvSpPr>
          <p:spPr bwMode="auto">
            <a:xfrm flipH="1">
              <a:off x="1419" y="2379"/>
              <a:ext cx="210" cy="1"/>
            </a:xfrm>
            <a:prstGeom prst="line">
              <a:avLst/>
            </a:prstGeom>
            <a:noFill/>
            <a:ln w="44450">
              <a:solidFill>
                <a:srgbClr val="CC0000"/>
              </a:solidFill>
              <a:round/>
              <a:headEnd/>
              <a:tailEnd/>
            </a:ln>
          </p:spPr>
          <p:txBody>
            <a:bodyPr/>
            <a:lstStyle/>
            <a:p>
              <a:endParaRPr lang="it-IT"/>
            </a:p>
          </p:txBody>
        </p:sp>
      </p:grpSp>
      <p:grpSp>
        <p:nvGrpSpPr>
          <p:cNvPr id="5" name="Group 20"/>
          <p:cNvGrpSpPr>
            <a:grpSpLocks/>
          </p:cNvGrpSpPr>
          <p:nvPr/>
        </p:nvGrpSpPr>
        <p:grpSpPr bwMode="auto">
          <a:xfrm>
            <a:off x="2224088" y="1744663"/>
            <a:ext cx="1116012" cy="1903412"/>
            <a:chOff x="1401" y="1099"/>
            <a:chExt cx="703" cy="1199"/>
          </a:xfrm>
        </p:grpSpPr>
        <p:sp>
          <p:nvSpPr>
            <p:cNvPr id="36977" name="Oval 21"/>
            <p:cNvSpPr>
              <a:spLocks noChangeArrowheads="1"/>
            </p:cNvSpPr>
            <p:nvPr/>
          </p:nvSpPr>
          <p:spPr bwMode="auto">
            <a:xfrm>
              <a:off x="1660" y="1099"/>
              <a:ext cx="167" cy="168"/>
            </a:xfrm>
            <a:prstGeom prst="ellipse">
              <a:avLst/>
            </a:prstGeom>
            <a:solidFill>
              <a:srgbClr val="FF9900"/>
            </a:solidFill>
            <a:ln w="9525">
              <a:solidFill>
                <a:srgbClr val="FF6600"/>
              </a:solidFill>
              <a:round/>
              <a:headEnd/>
              <a:tailEnd/>
            </a:ln>
          </p:spPr>
          <p:txBody>
            <a:bodyPr wrap="none" anchor="ctr"/>
            <a:lstStyle/>
            <a:p>
              <a:pPr algn="ctr"/>
              <a:endParaRPr lang="en-US"/>
            </a:p>
          </p:txBody>
        </p:sp>
        <p:sp>
          <p:nvSpPr>
            <p:cNvPr id="36978" name="Line 22"/>
            <p:cNvSpPr>
              <a:spLocks noChangeShapeType="1"/>
            </p:cNvSpPr>
            <p:nvPr/>
          </p:nvSpPr>
          <p:spPr bwMode="auto">
            <a:xfrm rot="16200000" flipH="1">
              <a:off x="1258" y="1773"/>
              <a:ext cx="971" cy="8"/>
            </a:xfrm>
            <a:prstGeom prst="line">
              <a:avLst/>
            </a:prstGeom>
            <a:noFill/>
            <a:ln w="44450">
              <a:solidFill>
                <a:srgbClr val="CC0000"/>
              </a:solidFill>
              <a:round/>
              <a:headEnd/>
              <a:tailEnd/>
            </a:ln>
          </p:spPr>
          <p:txBody>
            <a:bodyPr/>
            <a:lstStyle/>
            <a:p>
              <a:endParaRPr lang="it-IT"/>
            </a:p>
          </p:txBody>
        </p:sp>
        <p:sp>
          <p:nvSpPr>
            <p:cNvPr id="36979" name="Line 23"/>
            <p:cNvSpPr>
              <a:spLocks noChangeShapeType="1"/>
            </p:cNvSpPr>
            <p:nvPr/>
          </p:nvSpPr>
          <p:spPr bwMode="auto">
            <a:xfrm rot="15025341" flipH="1">
              <a:off x="1442" y="1757"/>
              <a:ext cx="1041" cy="34"/>
            </a:xfrm>
            <a:prstGeom prst="line">
              <a:avLst/>
            </a:prstGeom>
            <a:noFill/>
            <a:ln w="44450">
              <a:solidFill>
                <a:srgbClr val="CC0000"/>
              </a:solidFill>
              <a:round/>
              <a:headEnd/>
              <a:tailEnd/>
            </a:ln>
          </p:spPr>
          <p:txBody>
            <a:bodyPr/>
            <a:lstStyle/>
            <a:p>
              <a:endParaRPr lang="it-IT"/>
            </a:p>
          </p:txBody>
        </p:sp>
        <p:sp>
          <p:nvSpPr>
            <p:cNvPr id="36980" name="Line 24"/>
            <p:cNvSpPr>
              <a:spLocks noChangeShapeType="1"/>
            </p:cNvSpPr>
            <p:nvPr/>
          </p:nvSpPr>
          <p:spPr bwMode="auto">
            <a:xfrm rot="6502613">
              <a:off x="998" y="1773"/>
              <a:ext cx="1047" cy="3"/>
            </a:xfrm>
            <a:prstGeom prst="line">
              <a:avLst/>
            </a:prstGeom>
            <a:noFill/>
            <a:ln w="44450">
              <a:solidFill>
                <a:srgbClr val="CC0000"/>
              </a:solidFill>
              <a:round/>
              <a:headEnd/>
              <a:tailEnd/>
            </a:ln>
          </p:spPr>
          <p:txBody>
            <a:bodyPr/>
            <a:lstStyle/>
            <a:p>
              <a:endParaRPr lang="it-IT"/>
            </a:p>
          </p:txBody>
        </p:sp>
        <p:sp>
          <p:nvSpPr>
            <p:cNvPr id="36981" name="Line 25"/>
            <p:cNvSpPr>
              <a:spLocks noChangeShapeType="1"/>
            </p:cNvSpPr>
            <p:nvPr/>
          </p:nvSpPr>
          <p:spPr bwMode="auto">
            <a:xfrm flipH="1">
              <a:off x="1401" y="1256"/>
              <a:ext cx="255" cy="255"/>
            </a:xfrm>
            <a:prstGeom prst="line">
              <a:avLst/>
            </a:prstGeom>
            <a:noFill/>
            <a:ln w="44450">
              <a:solidFill>
                <a:srgbClr val="CC0000"/>
              </a:solidFill>
              <a:round/>
              <a:headEnd/>
              <a:tailEnd/>
            </a:ln>
          </p:spPr>
          <p:txBody>
            <a:bodyPr/>
            <a:lstStyle/>
            <a:p>
              <a:endParaRPr lang="it-IT"/>
            </a:p>
          </p:txBody>
        </p:sp>
        <p:sp>
          <p:nvSpPr>
            <p:cNvPr id="36982" name="Line 26"/>
            <p:cNvSpPr>
              <a:spLocks noChangeShapeType="1"/>
            </p:cNvSpPr>
            <p:nvPr/>
          </p:nvSpPr>
          <p:spPr bwMode="auto">
            <a:xfrm>
              <a:off x="1835" y="1248"/>
              <a:ext cx="269" cy="263"/>
            </a:xfrm>
            <a:prstGeom prst="line">
              <a:avLst/>
            </a:prstGeom>
            <a:noFill/>
            <a:ln w="44450">
              <a:solidFill>
                <a:srgbClr val="CC0000"/>
              </a:solidFill>
              <a:round/>
              <a:headEnd/>
              <a:tailEnd/>
            </a:ln>
          </p:spPr>
          <p:txBody>
            <a:bodyPr/>
            <a:lstStyle/>
            <a:p>
              <a:endParaRPr lang="it-IT"/>
            </a:p>
          </p:txBody>
        </p:sp>
      </p:grpSp>
      <p:grpSp>
        <p:nvGrpSpPr>
          <p:cNvPr id="6" name="Group 27"/>
          <p:cNvGrpSpPr>
            <a:grpSpLocks/>
          </p:cNvGrpSpPr>
          <p:nvPr/>
        </p:nvGrpSpPr>
        <p:grpSpPr bwMode="auto">
          <a:xfrm>
            <a:off x="2332038" y="2332038"/>
            <a:ext cx="2178050" cy="2854325"/>
            <a:chOff x="1469" y="1469"/>
            <a:chExt cx="1372" cy="1798"/>
          </a:xfrm>
        </p:grpSpPr>
        <p:sp>
          <p:nvSpPr>
            <p:cNvPr id="36970" name="Oval 28"/>
            <p:cNvSpPr>
              <a:spLocks noChangeArrowheads="1"/>
            </p:cNvSpPr>
            <p:nvPr/>
          </p:nvSpPr>
          <p:spPr bwMode="auto">
            <a:xfrm>
              <a:off x="2636" y="1886"/>
              <a:ext cx="168" cy="168"/>
            </a:xfrm>
            <a:prstGeom prst="ellipse">
              <a:avLst/>
            </a:prstGeom>
            <a:solidFill>
              <a:srgbClr val="FF9900"/>
            </a:solidFill>
            <a:ln w="9525">
              <a:solidFill>
                <a:srgbClr val="FF6600"/>
              </a:solidFill>
              <a:round/>
              <a:headEnd/>
              <a:tailEnd/>
            </a:ln>
          </p:spPr>
          <p:txBody>
            <a:bodyPr wrap="none" anchor="ctr"/>
            <a:lstStyle/>
            <a:p>
              <a:pPr algn="ctr"/>
              <a:endParaRPr lang="en-US"/>
            </a:p>
          </p:txBody>
        </p:sp>
        <p:sp>
          <p:nvSpPr>
            <p:cNvPr id="36971" name="Line 29"/>
            <p:cNvSpPr>
              <a:spLocks noChangeShapeType="1"/>
            </p:cNvSpPr>
            <p:nvPr/>
          </p:nvSpPr>
          <p:spPr bwMode="auto">
            <a:xfrm rot="7812504" flipH="1">
              <a:off x="1606" y="2584"/>
              <a:ext cx="1342" cy="23"/>
            </a:xfrm>
            <a:prstGeom prst="line">
              <a:avLst/>
            </a:prstGeom>
            <a:noFill/>
            <a:ln w="44450">
              <a:solidFill>
                <a:srgbClr val="CC0000"/>
              </a:solidFill>
              <a:round/>
              <a:headEnd/>
              <a:tailEnd/>
            </a:ln>
          </p:spPr>
          <p:txBody>
            <a:bodyPr/>
            <a:lstStyle/>
            <a:p>
              <a:endParaRPr lang="it-IT"/>
            </a:p>
          </p:txBody>
        </p:sp>
        <p:sp>
          <p:nvSpPr>
            <p:cNvPr id="36972" name="Line 30"/>
            <p:cNvSpPr>
              <a:spLocks noChangeShapeType="1"/>
            </p:cNvSpPr>
            <p:nvPr/>
          </p:nvSpPr>
          <p:spPr bwMode="auto">
            <a:xfrm rot="2598137" flipV="1">
              <a:off x="1735" y="1469"/>
              <a:ext cx="1106" cy="85"/>
            </a:xfrm>
            <a:prstGeom prst="line">
              <a:avLst/>
            </a:prstGeom>
            <a:noFill/>
            <a:ln w="44450">
              <a:solidFill>
                <a:srgbClr val="CC0000"/>
              </a:solidFill>
              <a:round/>
              <a:headEnd/>
              <a:tailEnd/>
            </a:ln>
          </p:spPr>
          <p:txBody>
            <a:bodyPr/>
            <a:lstStyle/>
            <a:p>
              <a:endParaRPr lang="it-IT"/>
            </a:p>
          </p:txBody>
        </p:sp>
        <p:sp>
          <p:nvSpPr>
            <p:cNvPr id="36973" name="Line 31"/>
            <p:cNvSpPr>
              <a:spLocks noChangeShapeType="1"/>
            </p:cNvSpPr>
            <p:nvPr/>
          </p:nvSpPr>
          <p:spPr bwMode="auto">
            <a:xfrm>
              <a:off x="2292" y="1627"/>
              <a:ext cx="337" cy="277"/>
            </a:xfrm>
            <a:prstGeom prst="line">
              <a:avLst/>
            </a:prstGeom>
            <a:noFill/>
            <a:ln w="44450">
              <a:solidFill>
                <a:srgbClr val="CC0000"/>
              </a:solidFill>
              <a:round/>
              <a:headEnd/>
              <a:tailEnd/>
            </a:ln>
          </p:spPr>
          <p:txBody>
            <a:bodyPr/>
            <a:lstStyle/>
            <a:p>
              <a:endParaRPr lang="it-IT"/>
            </a:p>
          </p:txBody>
        </p:sp>
        <p:sp>
          <p:nvSpPr>
            <p:cNvPr id="36974" name="Line 32"/>
            <p:cNvSpPr>
              <a:spLocks noChangeShapeType="1"/>
            </p:cNvSpPr>
            <p:nvPr/>
          </p:nvSpPr>
          <p:spPr bwMode="auto">
            <a:xfrm rot="7812504">
              <a:off x="1857" y="1964"/>
              <a:ext cx="732" cy="391"/>
            </a:xfrm>
            <a:prstGeom prst="line">
              <a:avLst/>
            </a:prstGeom>
            <a:noFill/>
            <a:ln w="44450">
              <a:solidFill>
                <a:srgbClr val="CC0000"/>
              </a:solidFill>
              <a:round/>
              <a:headEnd/>
              <a:tailEnd/>
            </a:ln>
          </p:spPr>
          <p:txBody>
            <a:bodyPr/>
            <a:lstStyle/>
            <a:p>
              <a:endParaRPr lang="it-IT"/>
            </a:p>
          </p:txBody>
        </p:sp>
        <p:sp>
          <p:nvSpPr>
            <p:cNvPr id="36975" name="Line 33"/>
            <p:cNvSpPr>
              <a:spLocks noChangeShapeType="1"/>
            </p:cNvSpPr>
            <p:nvPr/>
          </p:nvSpPr>
          <p:spPr bwMode="auto">
            <a:xfrm flipH="1">
              <a:off x="2292" y="2048"/>
              <a:ext cx="353" cy="250"/>
            </a:xfrm>
            <a:prstGeom prst="line">
              <a:avLst/>
            </a:prstGeom>
            <a:noFill/>
            <a:ln w="44450">
              <a:solidFill>
                <a:srgbClr val="CC0000"/>
              </a:solidFill>
              <a:round/>
              <a:headEnd/>
              <a:tailEnd/>
            </a:ln>
          </p:spPr>
          <p:txBody>
            <a:bodyPr/>
            <a:lstStyle/>
            <a:p>
              <a:endParaRPr lang="it-IT"/>
            </a:p>
          </p:txBody>
        </p:sp>
        <p:sp>
          <p:nvSpPr>
            <p:cNvPr id="36976" name="Line 34"/>
            <p:cNvSpPr>
              <a:spLocks noChangeShapeType="1"/>
            </p:cNvSpPr>
            <p:nvPr/>
          </p:nvSpPr>
          <p:spPr bwMode="auto">
            <a:xfrm rot="2598137" flipV="1">
              <a:off x="1469" y="1476"/>
              <a:ext cx="1097" cy="571"/>
            </a:xfrm>
            <a:prstGeom prst="line">
              <a:avLst/>
            </a:prstGeom>
            <a:noFill/>
            <a:ln w="44450">
              <a:solidFill>
                <a:srgbClr val="CC0000"/>
              </a:solidFill>
              <a:round/>
              <a:headEnd/>
              <a:tailEnd/>
            </a:ln>
          </p:spPr>
          <p:txBody>
            <a:bodyPr/>
            <a:lstStyle/>
            <a:p>
              <a:endParaRPr lang="it-IT"/>
            </a:p>
          </p:txBody>
        </p:sp>
      </p:grpSp>
      <p:sp>
        <p:nvSpPr>
          <p:cNvPr id="36873" name="Rectangle 35"/>
          <p:cNvSpPr>
            <a:spLocks noGrp="1" noChangeArrowheads="1"/>
          </p:cNvSpPr>
          <p:nvPr>
            <p:ph type="title"/>
          </p:nvPr>
        </p:nvSpPr>
        <p:spPr>
          <a:xfrm>
            <a:off x="1116013" y="473075"/>
            <a:ext cx="6621462" cy="825500"/>
          </a:xfrm>
          <a:noFill/>
        </p:spPr>
        <p:txBody>
          <a:bodyPr>
            <a:spAutoFit/>
          </a:bodyPr>
          <a:lstStyle/>
          <a:p>
            <a:pPr eaLnBrk="1" hangingPunct="1"/>
            <a:r>
              <a:rPr lang="it-IT" sz="2700" smtClean="0">
                <a:ea typeface="ＭＳ Ｐゴシック" charset="-128"/>
              </a:rPr>
              <a:t>La probabilità delle interazioni tra farmaci dipende dal numero dei farmaci prescritti/assunti</a:t>
            </a:r>
          </a:p>
        </p:txBody>
      </p:sp>
      <p:grpSp>
        <p:nvGrpSpPr>
          <p:cNvPr id="7" name="Group 36"/>
          <p:cNvGrpSpPr>
            <a:grpSpLocks/>
          </p:cNvGrpSpPr>
          <p:nvPr/>
        </p:nvGrpSpPr>
        <p:grpSpPr bwMode="auto">
          <a:xfrm>
            <a:off x="1209675" y="2576513"/>
            <a:ext cx="3576638" cy="2690812"/>
            <a:chOff x="762" y="1623"/>
            <a:chExt cx="2253" cy="1695"/>
          </a:xfrm>
        </p:grpSpPr>
        <p:sp>
          <p:nvSpPr>
            <p:cNvPr id="36960" name="Line 37"/>
            <p:cNvSpPr>
              <a:spLocks noChangeShapeType="1"/>
            </p:cNvSpPr>
            <p:nvPr/>
          </p:nvSpPr>
          <p:spPr bwMode="auto">
            <a:xfrm rot="2037517" flipH="1" flipV="1">
              <a:off x="1189" y="2080"/>
              <a:ext cx="1620" cy="240"/>
            </a:xfrm>
            <a:prstGeom prst="line">
              <a:avLst/>
            </a:prstGeom>
            <a:noFill/>
            <a:ln w="44450">
              <a:solidFill>
                <a:srgbClr val="CC0000"/>
              </a:solidFill>
              <a:round/>
              <a:headEnd/>
              <a:tailEnd/>
            </a:ln>
          </p:spPr>
          <p:txBody>
            <a:bodyPr/>
            <a:lstStyle/>
            <a:p>
              <a:endParaRPr lang="it-IT"/>
            </a:p>
          </p:txBody>
        </p:sp>
        <p:sp>
          <p:nvSpPr>
            <p:cNvPr id="36961" name="Line 38"/>
            <p:cNvSpPr>
              <a:spLocks noChangeShapeType="1"/>
            </p:cNvSpPr>
            <p:nvPr/>
          </p:nvSpPr>
          <p:spPr bwMode="auto">
            <a:xfrm rot="1126163" flipH="1" flipV="1">
              <a:off x="762" y="2361"/>
              <a:ext cx="1912" cy="124"/>
            </a:xfrm>
            <a:prstGeom prst="line">
              <a:avLst/>
            </a:prstGeom>
            <a:noFill/>
            <a:ln w="44450">
              <a:solidFill>
                <a:srgbClr val="CC0000"/>
              </a:solidFill>
              <a:round/>
              <a:headEnd/>
              <a:tailEnd/>
            </a:ln>
          </p:spPr>
          <p:txBody>
            <a:bodyPr/>
            <a:lstStyle/>
            <a:p>
              <a:endParaRPr lang="it-IT"/>
            </a:p>
          </p:txBody>
        </p:sp>
        <p:sp>
          <p:nvSpPr>
            <p:cNvPr id="36962" name="Oval 39"/>
            <p:cNvSpPr>
              <a:spLocks noChangeArrowheads="1"/>
            </p:cNvSpPr>
            <p:nvPr/>
          </p:nvSpPr>
          <p:spPr bwMode="auto">
            <a:xfrm>
              <a:off x="2636" y="2680"/>
              <a:ext cx="168" cy="168"/>
            </a:xfrm>
            <a:prstGeom prst="ellipse">
              <a:avLst/>
            </a:prstGeom>
            <a:solidFill>
              <a:srgbClr val="FF9900"/>
            </a:solidFill>
            <a:ln w="9525">
              <a:solidFill>
                <a:srgbClr val="FF6600"/>
              </a:solidFill>
              <a:round/>
              <a:headEnd/>
              <a:tailEnd/>
            </a:ln>
          </p:spPr>
          <p:txBody>
            <a:bodyPr wrap="none" anchor="ctr"/>
            <a:lstStyle/>
            <a:p>
              <a:pPr algn="ctr"/>
              <a:endParaRPr lang="en-US"/>
            </a:p>
          </p:txBody>
        </p:sp>
        <p:sp>
          <p:nvSpPr>
            <p:cNvPr id="36963" name="Line 40"/>
            <p:cNvSpPr>
              <a:spLocks noChangeShapeType="1"/>
            </p:cNvSpPr>
            <p:nvPr/>
          </p:nvSpPr>
          <p:spPr bwMode="auto">
            <a:xfrm rot="4354241" flipV="1">
              <a:off x="1934" y="2096"/>
              <a:ext cx="1080" cy="134"/>
            </a:xfrm>
            <a:prstGeom prst="line">
              <a:avLst/>
            </a:prstGeom>
            <a:noFill/>
            <a:ln w="44450">
              <a:solidFill>
                <a:srgbClr val="CC0000"/>
              </a:solidFill>
              <a:round/>
              <a:headEnd/>
              <a:tailEnd/>
            </a:ln>
          </p:spPr>
          <p:txBody>
            <a:bodyPr/>
            <a:lstStyle/>
            <a:p>
              <a:endParaRPr lang="it-IT"/>
            </a:p>
          </p:txBody>
        </p:sp>
        <p:sp>
          <p:nvSpPr>
            <p:cNvPr id="36964" name="Line 41"/>
            <p:cNvSpPr>
              <a:spLocks noChangeShapeType="1"/>
            </p:cNvSpPr>
            <p:nvPr/>
          </p:nvSpPr>
          <p:spPr bwMode="auto">
            <a:xfrm rot="-8387496" flipH="1" flipV="1">
              <a:off x="1460" y="1715"/>
              <a:ext cx="1555" cy="517"/>
            </a:xfrm>
            <a:prstGeom prst="line">
              <a:avLst/>
            </a:prstGeom>
            <a:noFill/>
            <a:ln w="44450">
              <a:solidFill>
                <a:srgbClr val="CC0000"/>
              </a:solidFill>
              <a:round/>
              <a:headEnd/>
              <a:tailEnd/>
            </a:ln>
          </p:spPr>
          <p:txBody>
            <a:bodyPr/>
            <a:lstStyle/>
            <a:p>
              <a:endParaRPr lang="it-IT"/>
            </a:p>
          </p:txBody>
        </p:sp>
        <p:sp>
          <p:nvSpPr>
            <p:cNvPr id="36965" name="Line 42"/>
            <p:cNvSpPr>
              <a:spLocks noChangeShapeType="1"/>
            </p:cNvSpPr>
            <p:nvPr/>
          </p:nvSpPr>
          <p:spPr bwMode="auto">
            <a:xfrm>
              <a:off x="2297" y="2409"/>
              <a:ext cx="332" cy="299"/>
            </a:xfrm>
            <a:prstGeom prst="line">
              <a:avLst/>
            </a:prstGeom>
            <a:noFill/>
            <a:ln w="44450">
              <a:solidFill>
                <a:srgbClr val="CC0000"/>
              </a:solidFill>
              <a:round/>
              <a:headEnd/>
              <a:tailEnd/>
            </a:ln>
          </p:spPr>
          <p:txBody>
            <a:bodyPr/>
            <a:lstStyle/>
            <a:p>
              <a:endParaRPr lang="it-IT"/>
            </a:p>
          </p:txBody>
        </p:sp>
        <p:sp>
          <p:nvSpPr>
            <p:cNvPr id="36966" name="Line 43"/>
            <p:cNvSpPr>
              <a:spLocks noChangeShapeType="1"/>
            </p:cNvSpPr>
            <p:nvPr/>
          </p:nvSpPr>
          <p:spPr bwMode="auto">
            <a:xfrm rot="16200000" flipH="1">
              <a:off x="2445" y="2366"/>
              <a:ext cx="576" cy="4"/>
            </a:xfrm>
            <a:prstGeom prst="line">
              <a:avLst/>
            </a:prstGeom>
            <a:noFill/>
            <a:ln w="44450">
              <a:solidFill>
                <a:srgbClr val="CC0000"/>
              </a:solidFill>
              <a:round/>
              <a:headEnd/>
              <a:tailEnd/>
            </a:ln>
          </p:spPr>
          <p:txBody>
            <a:bodyPr/>
            <a:lstStyle/>
            <a:p>
              <a:endParaRPr lang="it-IT"/>
            </a:p>
          </p:txBody>
        </p:sp>
        <p:sp>
          <p:nvSpPr>
            <p:cNvPr id="36967" name="Line 44"/>
            <p:cNvSpPr>
              <a:spLocks noChangeShapeType="1"/>
            </p:cNvSpPr>
            <p:nvPr/>
          </p:nvSpPr>
          <p:spPr bwMode="auto">
            <a:xfrm rot="-3720492">
              <a:off x="1922" y="2729"/>
              <a:ext cx="649" cy="530"/>
            </a:xfrm>
            <a:prstGeom prst="line">
              <a:avLst/>
            </a:prstGeom>
            <a:noFill/>
            <a:ln w="44450">
              <a:solidFill>
                <a:srgbClr val="CC0000"/>
              </a:solidFill>
              <a:round/>
              <a:headEnd/>
              <a:tailEnd/>
            </a:ln>
          </p:spPr>
          <p:txBody>
            <a:bodyPr/>
            <a:lstStyle/>
            <a:p>
              <a:endParaRPr lang="it-IT"/>
            </a:p>
          </p:txBody>
        </p:sp>
        <p:sp>
          <p:nvSpPr>
            <p:cNvPr id="36968" name="Line 45"/>
            <p:cNvSpPr>
              <a:spLocks noChangeShapeType="1"/>
            </p:cNvSpPr>
            <p:nvPr/>
          </p:nvSpPr>
          <p:spPr bwMode="auto">
            <a:xfrm rot="16200000" flipH="1">
              <a:off x="2050" y="2209"/>
              <a:ext cx="356" cy="764"/>
            </a:xfrm>
            <a:prstGeom prst="line">
              <a:avLst/>
            </a:prstGeom>
            <a:noFill/>
            <a:ln w="44450">
              <a:solidFill>
                <a:srgbClr val="CC0000"/>
              </a:solidFill>
              <a:round/>
              <a:headEnd/>
              <a:tailEnd/>
            </a:ln>
          </p:spPr>
          <p:txBody>
            <a:bodyPr/>
            <a:lstStyle/>
            <a:p>
              <a:endParaRPr lang="it-IT"/>
            </a:p>
          </p:txBody>
        </p:sp>
        <p:sp>
          <p:nvSpPr>
            <p:cNvPr id="36969" name="Line 46"/>
            <p:cNvSpPr>
              <a:spLocks noChangeShapeType="1"/>
            </p:cNvSpPr>
            <p:nvPr/>
          </p:nvSpPr>
          <p:spPr bwMode="auto">
            <a:xfrm rot="16200000" flipH="1">
              <a:off x="1818" y="2011"/>
              <a:ext cx="389" cy="1194"/>
            </a:xfrm>
            <a:prstGeom prst="line">
              <a:avLst/>
            </a:prstGeom>
            <a:noFill/>
            <a:ln w="44450">
              <a:solidFill>
                <a:srgbClr val="CC0000"/>
              </a:solidFill>
              <a:round/>
              <a:headEnd/>
              <a:tailEnd/>
            </a:ln>
          </p:spPr>
          <p:txBody>
            <a:bodyPr/>
            <a:lstStyle/>
            <a:p>
              <a:endParaRPr lang="it-IT"/>
            </a:p>
          </p:txBody>
        </p:sp>
      </p:grpSp>
      <p:grpSp>
        <p:nvGrpSpPr>
          <p:cNvPr id="8" name="Group 47"/>
          <p:cNvGrpSpPr>
            <a:grpSpLocks/>
          </p:cNvGrpSpPr>
          <p:nvPr/>
        </p:nvGrpSpPr>
        <p:grpSpPr bwMode="auto">
          <a:xfrm>
            <a:off x="5294313" y="5622925"/>
            <a:ext cx="3343275" cy="328613"/>
            <a:chOff x="3335" y="3542"/>
            <a:chExt cx="2106" cy="207"/>
          </a:xfrm>
        </p:grpSpPr>
        <p:sp>
          <p:nvSpPr>
            <p:cNvPr id="36957" name="Rectangle 48"/>
            <p:cNvSpPr>
              <a:spLocks noChangeArrowheads="1"/>
            </p:cNvSpPr>
            <p:nvPr/>
          </p:nvSpPr>
          <p:spPr bwMode="auto">
            <a:xfrm>
              <a:off x="4388" y="3542"/>
              <a:ext cx="1053" cy="207"/>
            </a:xfrm>
            <a:prstGeom prst="rect">
              <a:avLst/>
            </a:prstGeom>
            <a:noFill/>
            <a:ln w="9525">
              <a:noFill/>
              <a:miter lim="800000"/>
              <a:headEnd/>
              <a:tailEnd/>
            </a:ln>
          </p:spPr>
          <p:txBody>
            <a:bodyPr vert="eaVert" lIns="90000" tIns="46800" rIns="90000" bIns="46800" anchor="ctr"/>
            <a:lstStyle/>
            <a:p>
              <a:pPr marL="342900" indent="-342900" algn="ctr">
                <a:spcBef>
                  <a:spcPct val="20000"/>
                </a:spcBef>
                <a:buFontTx/>
                <a:buChar char="•"/>
              </a:pPr>
              <a:r>
                <a:rPr lang="en-US" sz="2400">
                  <a:solidFill>
                    <a:srgbClr val="CC0000"/>
                  </a:solidFill>
                </a:rPr>
                <a:t>…</a:t>
              </a:r>
            </a:p>
          </p:txBody>
        </p:sp>
        <p:sp>
          <p:nvSpPr>
            <p:cNvPr id="36958" name="Rectangle 49"/>
            <p:cNvSpPr>
              <a:spLocks noChangeArrowheads="1"/>
            </p:cNvSpPr>
            <p:nvPr/>
          </p:nvSpPr>
          <p:spPr bwMode="auto">
            <a:xfrm>
              <a:off x="3335" y="3542"/>
              <a:ext cx="1053" cy="207"/>
            </a:xfrm>
            <a:prstGeom prst="rect">
              <a:avLst/>
            </a:prstGeom>
            <a:noFill/>
            <a:ln w="9525">
              <a:noFill/>
              <a:miter lim="800000"/>
              <a:headEnd/>
              <a:tailEnd/>
            </a:ln>
          </p:spPr>
          <p:txBody>
            <a:bodyPr vert="eaVert" lIns="90000" tIns="46800" rIns="90000" bIns="46800" anchor="ctr"/>
            <a:lstStyle/>
            <a:p>
              <a:pPr marL="342900" indent="-342900" algn="ctr">
                <a:spcBef>
                  <a:spcPct val="20000"/>
                </a:spcBef>
                <a:buFontTx/>
                <a:buChar char="•"/>
              </a:pPr>
              <a:r>
                <a:rPr lang="en-US" sz="2400"/>
                <a:t>…</a:t>
              </a:r>
            </a:p>
          </p:txBody>
        </p:sp>
        <p:sp>
          <p:nvSpPr>
            <p:cNvPr id="36959" name="Line 50"/>
            <p:cNvSpPr>
              <a:spLocks noChangeShapeType="1"/>
            </p:cNvSpPr>
            <p:nvPr/>
          </p:nvSpPr>
          <p:spPr bwMode="auto">
            <a:xfrm>
              <a:off x="3335" y="3749"/>
              <a:ext cx="2106" cy="0"/>
            </a:xfrm>
            <a:prstGeom prst="line">
              <a:avLst/>
            </a:prstGeom>
            <a:noFill/>
            <a:ln w="28575">
              <a:solidFill>
                <a:srgbClr val="99042E"/>
              </a:solidFill>
              <a:round/>
              <a:headEnd/>
              <a:tailEnd/>
            </a:ln>
          </p:spPr>
          <p:txBody>
            <a:bodyPr/>
            <a:lstStyle/>
            <a:p>
              <a:endParaRPr lang="it-IT"/>
            </a:p>
          </p:txBody>
        </p:sp>
      </p:grpSp>
      <p:sp>
        <p:nvSpPr>
          <p:cNvPr id="36876" name="Line 51"/>
          <p:cNvSpPr>
            <a:spLocks noChangeShapeType="1"/>
          </p:cNvSpPr>
          <p:nvPr/>
        </p:nvSpPr>
        <p:spPr bwMode="auto">
          <a:xfrm>
            <a:off x="5294313" y="1644650"/>
            <a:ext cx="0" cy="574675"/>
          </a:xfrm>
          <a:prstGeom prst="line">
            <a:avLst/>
          </a:prstGeom>
          <a:noFill/>
          <a:ln w="12700" cap="sq">
            <a:noFill/>
            <a:round/>
            <a:headEnd/>
            <a:tailEnd/>
          </a:ln>
        </p:spPr>
        <p:txBody>
          <a:bodyPr/>
          <a:lstStyle/>
          <a:p>
            <a:endParaRPr lang="it-IT"/>
          </a:p>
        </p:txBody>
      </p:sp>
      <p:sp>
        <p:nvSpPr>
          <p:cNvPr id="36877" name="Line 52"/>
          <p:cNvSpPr>
            <a:spLocks noChangeShapeType="1"/>
          </p:cNvSpPr>
          <p:nvPr/>
        </p:nvSpPr>
        <p:spPr bwMode="auto">
          <a:xfrm>
            <a:off x="8637588" y="1644650"/>
            <a:ext cx="0" cy="574675"/>
          </a:xfrm>
          <a:prstGeom prst="line">
            <a:avLst/>
          </a:prstGeom>
          <a:noFill/>
          <a:ln w="12700" cap="sq">
            <a:noFill/>
            <a:round/>
            <a:headEnd/>
            <a:tailEnd/>
          </a:ln>
        </p:spPr>
        <p:txBody>
          <a:bodyPr/>
          <a:lstStyle/>
          <a:p>
            <a:endParaRPr lang="it-IT"/>
          </a:p>
        </p:txBody>
      </p:sp>
      <p:sp>
        <p:nvSpPr>
          <p:cNvPr id="36878" name="Line 53"/>
          <p:cNvSpPr>
            <a:spLocks noChangeShapeType="1"/>
          </p:cNvSpPr>
          <p:nvPr/>
        </p:nvSpPr>
        <p:spPr bwMode="auto">
          <a:xfrm>
            <a:off x="5294313" y="2219325"/>
            <a:ext cx="0" cy="3062288"/>
          </a:xfrm>
          <a:prstGeom prst="line">
            <a:avLst/>
          </a:prstGeom>
          <a:noFill/>
          <a:ln w="12700" cap="sq">
            <a:noFill/>
            <a:round/>
            <a:headEnd/>
            <a:tailEnd/>
          </a:ln>
        </p:spPr>
        <p:txBody>
          <a:bodyPr/>
          <a:lstStyle/>
          <a:p>
            <a:endParaRPr lang="it-IT"/>
          </a:p>
        </p:txBody>
      </p:sp>
      <p:sp>
        <p:nvSpPr>
          <p:cNvPr id="36879" name="Line 54"/>
          <p:cNvSpPr>
            <a:spLocks noChangeShapeType="1"/>
          </p:cNvSpPr>
          <p:nvPr/>
        </p:nvSpPr>
        <p:spPr bwMode="auto">
          <a:xfrm>
            <a:off x="8637588" y="2219325"/>
            <a:ext cx="0" cy="3062288"/>
          </a:xfrm>
          <a:prstGeom prst="line">
            <a:avLst/>
          </a:prstGeom>
          <a:noFill/>
          <a:ln w="12700" cap="sq">
            <a:noFill/>
            <a:round/>
            <a:headEnd/>
            <a:tailEnd/>
          </a:ln>
        </p:spPr>
        <p:txBody>
          <a:bodyPr/>
          <a:lstStyle/>
          <a:p>
            <a:endParaRPr lang="it-IT"/>
          </a:p>
        </p:txBody>
      </p:sp>
      <p:grpSp>
        <p:nvGrpSpPr>
          <p:cNvPr id="9" name="Group 55"/>
          <p:cNvGrpSpPr>
            <a:grpSpLocks/>
          </p:cNvGrpSpPr>
          <p:nvPr/>
        </p:nvGrpSpPr>
        <p:grpSpPr bwMode="auto">
          <a:xfrm>
            <a:off x="5294313" y="4941888"/>
            <a:ext cx="3343275" cy="339725"/>
            <a:chOff x="3335" y="3113"/>
            <a:chExt cx="2106" cy="214"/>
          </a:xfrm>
        </p:grpSpPr>
        <p:sp>
          <p:nvSpPr>
            <p:cNvPr id="36954" name="Rectangle 56"/>
            <p:cNvSpPr>
              <a:spLocks noChangeArrowheads="1"/>
            </p:cNvSpPr>
            <p:nvPr/>
          </p:nvSpPr>
          <p:spPr bwMode="auto">
            <a:xfrm>
              <a:off x="4388" y="3113"/>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36</a:t>
              </a:r>
            </a:p>
          </p:txBody>
        </p:sp>
        <p:sp>
          <p:nvSpPr>
            <p:cNvPr id="36955" name="Rectangle 57"/>
            <p:cNvSpPr>
              <a:spLocks noChangeArrowheads="1"/>
            </p:cNvSpPr>
            <p:nvPr/>
          </p:nvSpPr>
          <p:spPr bwMode="auto">
            <a:xfrm>
              <a:off x="3335" y="3113"/>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9</a:t>
              </a:r>
            </a:p>
          </p:txBody>
        </p:sp>
        <p:sp>
          <p:nvSpPr>
            <p:cNvPr id="36956" name="Line 58"/>
            <p:cNvSpPr>
              <a:spLocks noChangeShapeType="1"/>
            </p:cNvSpPr>
            <p:nvPr/>
          </p:nvSpPr>
          <p:spPr bwMode="auto">
            <a:xfrm>
              <a:off x="3335" y="3327"/>
              <a:ext cx="2106" cy="0"/>
            </a:xfrm>
            <a:prstGeom prst="line">
              <a:avLst/>
            </a:prstGeom>
            <a:noFill/>
            <a:ln w="12700">
              <a:solidFill>
                <a:srgbClr val="DAA9A5"/>
              </a:solidFill>
              <a:round/>
              <a:headEnd/>
              <a:tailEnd/>
            </a:ln>
          </p:spPr>
          <p:txBody>
            <a:bodyPr/>
            <a:lstStyle/>
            <a:p>
              <a:endParaRPr lang="it-IT"/>
            </a:p>
          </p:txBody>
        </p:sp>
      </p:grpSp>
      <p:sp>
        <p:nvSpPr>
          <p:cNvPr id="36881" name="Line 59"/>
          <p:cNvSpPr>
            <a:spLocks noChangeShapeType="1"/>
          </p:cNvSpPr>
          <p:nvPr/>
        </p:nvSpPr>
        <p:spPr bwMode="auto">
          <a:xfrm>
            <a:off x="5294313" y="5281613"/>
            <a:ext cx="0" cy="669925"/>
          </a:xfrm>
          <a:prstGeom prst="line">
            <a:avLst/>
          </a:prstGeom>
          <a:noFill/>
          <a:ln w="12700" cap="sq">
            <a:noFill/>
            <a:round/>
            <a:headEnd/>
            <a:tailEnd/>
          </a:ln>
        </p:spPr>
        <p:txBody>
          <a:bodyPr/>
          <a:lstStyle/>
          <a:p>
            <a:endParaRPr lang="it-IT"/>
          </a:p>
        </p:txBody>
      </p:sp>
      <p:sp>
        <p:nvSpPr>
          <p:cNvPr id="36882" name="Line 60"/>
          <p:cNvSpPr>
            <a:spLocks noChangeShapeType="1"/>
          </p:cNvSpPr>
          <p:nvPr/>
        </p:nvSpPr>
        <p:spPr bwMode="auto">
          <a:xfrm>
            <a:off x="8637588" y="5281613"/>
            <a:ext cx="0" cy="669925"/>
          </a:xfrm>
          <a:prstGeom prst="line">
            <a:avLst/>
          </a:prstGeom>
          <a:noFill/>
          <a:ln w="12700" cap="sq">
            <a:noFill/>
            <a:round/>
            <a:headEnd/>
            <a:tailEnd/>
          </a:ln>
        </p:spPr>
        <p:txBody>
          <a:bodyPr/>
          <a:lstStyle/>
          <a:p>
            <a:endParaRPr lang="it-IT"/>
          </a:p>
        </p:txBody>
      </p:sp>
      <p:grpSp>
        <p:nvGrpSpPr>
          <p:cNvPr id="10" name="Group 61"/>
          <p:cNvGrpSpPr>
            <a:grpSpLocks/>
          </p:cNvGrpSpPr>
          <p:nvPr/>
        </p:nvGrpSpPr>
        <p:grpSpPr bwMode="auto">
          <a:xfrm>
            <a:off x="5294313" y="1644650"/>
            <a:ext cx="3343275" cy="4306888"/>
            <a:chOff x="3335" y="1036"/>
            <a:chExt cx="2106" cy="2713"/>
          </a:xfrm>
        </p:grpSpPr>
        <p:sp>
          <p:nvSpPr>
            <p:cNvPr id="36949" name="Line 62"/>
            <p:cNvSpPr>
              <a:spLocks noChangeShapeType="1"/>
            </p:cNvSpPr>
            <p:nvPr/>
          </p:nvSpPr>
          <p:spPr bwMode="auto">
            <a:xfrm>
              <a:off x="4388" y="1036"/>
              <a:ext cx="0" cy="2713"/>
            </a:xfrm>
            <a:prstGeom prst="line">
              <a:avLst/>
            </a:prstGeom>
            <a:noFill/>
            <a:ln w="12700">
              <a:solidFill>
                <a:srgbClr val="DAA9A5"/>
              </a:solidFill>
              <a:round/>
              <a:headEnd/>
              <a:tailEnd/>
            </a:ln>
          </p:spPr>
          <p:txBody>
            <a:bodyPr/>
            <a:lstStyle/>
            <a:p>
              <a:endParaRPr lang="it-IT"/>
            </a:p>
          </p:txBody>
        </p:sp>
        <p:grpSp>
          <p:nvGrpSpPr>
            <p:cNvPr id="11" name="Group 63"/>
            <p:cNvGrpSpPr>
              <a:grpSpLocks/>
            </p:cNvGrpSpPr>
            <p:nvPr/>
          </p:nvGrpSpPr>
          <p:grpSpPr bwMode="auto">
            <a:xfrm>
              <a:off x="3335" y="1036"/>
              <a:ext cx="2106" cy="362"/>
              <a:chOff x="3335" y="1036"/>
              <a:chExt cx="2106" cy="362"/>
            </a:xfrm>
          </p:grpSpPr>
          <p:sp>
            <p:nvSpPr>
              <p:cNvPr id="36951" name="Rectangle 64"/>
              <p:cNvSpPr>
                <a:spLocks noChangeArrowheads="1"/>
              </p:cNvSpPr>
              <p:nvPr/>
            </p:nvSpPr>
            <p:spPr bwMode="auto">
              <a:xfrm>
                <a:off x="4388" y="1036"/>
                <a:ext cx="1053" cy="362"/>
              </a:xfrm>
              <a:prstGeom prst="rect">
                <a:avLst/>
              </a:prstGeom>
              <a:solidFill>
                <a:srgbClr val="99042E"/>
              </a:solidFill>
              <a:ln w="9525">
                <a:noFill/>
                <a:miter lim="800000"/>
                <a:headEnd/>
                <a:tailEnd/>
              </a:ln>
            </p:spPr>
            <p:txBody>
              <a:bodyPr lIns="90000" tIns="46800" rIns="90000" bIns="46800" anchor="ctr"/>
              <a:lstStyle/>
              <a:p>
                <a:pPr marL="342900" indent="-342900" algn="ctr">
                  <a:spcBef>
                    <a:spcPct val="20000"/>
                  </a:spcBef>
                  <a:buFontTx/>
                  <a:buChar char="•"/>
                </a:pPr>
                <a:r>
                  <a:rPr lang="en-US" sz="1900" b="1">
                    <a:solidFill>
                      <a:schemeClr val="bg1"/>
                    </a:solidFill>
                  </a:rPr>
                  <a:t>Interactions</a:t>
                </a:r>
              </a:p>
            </p:txBody>
          </p:sp>
          <p:sp>
            <p:nvSpPr>
              <p:cNvPr id="36952" name="Rectangle 65"/>
              <p:cNvSpPr>
                <a:spLocks noChangeArrowheads="1"/>
              </p:cNvSpPr>
              <p:nvPr/>
            </p:nvSpPr>
            <p:spPr bwMode="auto">
              <a:xfrm>
                <a:off x="3335" y="1036"/>
                <a:ext cx="1053" cy="362"/>
              </a:xfrm>
              <a:prstGeom prst="rect">
                <a:avLst/>
              </a:prstGeom>
              <a:solidFill>
                <a:srgbClr val="99042E"/>
              </a:solidFill>
              <a:ln w="9525">
                <a:noFill/>
                <a:miter lim="800000"/>
                <a:headEnd/>
                <a:tailEnd/>
              </a:ln>
            </p:spPr>
            <p:txBody>
              <a:bodyPr lIns="90000" tIns="46800" rIns="90000" bIns="46800" anchor="ctr"/>
              <a:lstStyle/>
              <a:p>
                <a:pPr marL="342900" indent="-342900" algn="ctr">
                  <a:spcBef>
                    <a:spcPct val="20000"/>
                  </a:spcBef>
                  <a:buFontTx/>
                  <a:buChar char="•"/>
                </a:pPr>
                <a:r>
                  <a:rPr lang="en-US" sz="1900" b="1">
                    <a:solidFill>
                      <a:schemeClr val="bg1"/>
                    </a:solidFill>
                  </a:rPr>
                  <a:t>Number of </a:t>
                </a:r>
                <a:br>
                  <a:rPr lang="en-US" sz="1900" b="1">
                    <a:solidFill>
                      <a:schemeClr val="bg1"/>
                    </a:solidFill>
                  </a:rPr>
                </a:br>
                <a:r>
                  <a:rPr lang="en-US" sz="1900" b="1">
                    <a:solidFill>
                      <a:schemeClr val="bg1"/>
                    </a:solidFill>
                  </a:rPr>
                  <a:t>prescribed drugs</a:t>
                </a:r>
              </a:p>
            </p:txBody>
          </p:sp>
          <p:sp>
            <p:nvSpPr>
              <p:cNvPr id="36953" name="Line 66"/>
              <p:cNvSpPr>
                <a:spLocks noChangeShapeType="1"/>
              </p:cNvSpPr>
              <p:nvPr/>
            </p:nvSpPr>
            <p:spPr bwMode="auto">
              <a:xfrm>
                <a:off x="3335" y="1036"/>
                <a:ext cx="2106" cy="0"/>
              </a:xfrm>
              <a:prstGeom prst="line">
                <a:avLst/>
              </a:prstGeom>
              <a:noFill/>
              <a:ln w="12700" cap="sq">
                <a:noFill/>
                <a:round/>
                <a:headEnd/>
                <a:tailEnd/>
              </a:ln>
            </p:spPr>
            <p:txBody>
              <a:bodyPr/>
              <a:lstStyle/>
              <a:p>
                <a:endParaRPr lang="it-IT"/>
              </a:p>
            </p:txBody>
          </p:sp>
        </p:grpSp>
      </p:grpSp>
      <p:grpSp>
        <p:nvGrpSpPr>
          <p:cNvPr id="12" name="Group 67"/>
          <p:cNvGrpSpPr>
            <a:grpSpLocks/>
          </p:cNvGrpSpPr>
          <p:nvPr/>
        </p:nvGrpSpPr>
        <p:grpSpPr bwMode="auto">
          <a:xfrm>
            <a:off x="5294313" y="2219325"/>
            <a:ext cx="3343275" cy="341313"/>
            <a:chOff x="3335" y="1398"/>
            <a:chExt cx="2106" cy="215"/>
          </a:xfrm>
        </p:grpSpPr>
        <p:sp>
          <p:nvSpPr>
            <p:cNvPr id="36946" name="Rectangle 68"/>
            <p:cNvSpPr>
              <a:spLocks noChangeArrowheads="1"/>
            </p:cNvSpPr>
            <p:nvPr/>
          </p:nvSpPr>
          <p:spPr bwMode="auto">
            <a:xfrm>
              <a:off x="4388" y="1398"/>
              <a:ext cx="1053" cy="215"/>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0</a:t>
              </a:r>
            </a:p>
          </p:txBody>
        </p:sp>
        <p:sp>
          <p:nvSpPr>
            <p:cNvPr id="36947" name="Rectangle 69"/>
            <p:cNvSpPr>
              <a:spLocks noChangeArrowheads="1"/>
            </p:cNvSpPr>
            <p:nvPr/>
          </p:nvSpPr>
          <p:spPr bwMode="auto">
            <a:xfrm>
              <a:off x="3335" y="1398"/>
              <a:ext cx="1053" cy="215"/>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1</a:t>
              </a:r>
            </a:p>
          </p:txBody>
        </p:sp>
        <p:sp>
          <p:nvSpPr>
            <p:cNvPr id="36948" name="Line 70"/>
            <p:cNvSpPr>
              <a:spLocks noChangeShapeType="1"/>
            </p:cNvSpPr>
            <p:nvPr/>
          </p:nvSpPr>
          <p:spPr bwMode="auto">
            <a:xfrm>
              <a:off x="3335" y="1613"/>
              <a:ext cx="2106" cy="0"/>
            </a:xfrm>
            <a:prstGeom prst="line">
              <a:avLst/>
            </a:prstGeom>
            <a:noFill/>
            <a:ln w="12700">
              <a:solidFill>
                <a:srgbClr val="DAA9A5"/>
              </a:solidFill>
              <a:round/>
              <a:headEnd/>
              <a:tailEnd/>
            </a:ln>
          </p:spPr>
          <p:txBody>
            <a:bodyPr/>
            <a:lstStyle/>
            <a:p>
              <a:endParaRPr lang="it-IT"/>
            </a:p>
          </p:txBody>
        </p:sp>
      </p:grpSp>
      <p:grpSp>
        <p:nvGrpSpPr>
          <p:cNvPr id="13" name="Group 71"/>
          <p:cNvGrpSpPr>
            <a:grpSpLocks/>
          </p:cNvGrpSpPr>
          <p:nvPr/>
        </p:nvGrpSpPr>
        <p:grpSpPr bwMode="auto">
          <a:xfrm>
            <a:off x="5294313" y="2560638"/>
            <a:ext cx="3343275" cy="339725"/>
            <a:chOff x="3335" y="1613"/>
            <a:chExt cx="2106" cy="214"/>
          </a:xfrm>
        </p:grpSpPr>
        <p:sp>
          <p:nvSpPr>
            <p:cNvPr id="36943" name="Rectangle 72"/>
            <p:cNvSpPr>
              <a:spLocks noChangeArrowheads="1"/>
            </p:cNvSpPr>
            <p:nvPr/>
          </p:nvSpPr>
          <p:spPr bwMode="auto">
            <a:xfrm>
              <a:off x="4388" y="1613"/>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1</a:t>
              </a:r>
            </a:p>
          </p:txBody>
        </p:sp>
        <p:sp>
          <p:nvSpPr>
            <p:cNvPr id="36944" name="Rectangle 73"/>
            <p:cNvSpPr>
              <a:spLocks noChangeArrowheads="1"/>
            </p:cNvSpPr>
            <p:nvPr/>
          </p:nvSpPr>
          <p:spPr bwMode="auto">
            <a:xfrm>
              <a:off x="3335" y="1613"/>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2</a:t>
              </a:r>
            </a:p>
          </p:txBody>
        </p:sp>
        <p:sp>
          <p:nvSpPr>
            <p:cNvPr id="36945" name="Line 74"/>
            <p:cNvSpPr>
              <a:spLocks noChangeShapeType="1"/>
            </p:cNvSpPr>
            <p:nvPr/>
          </p:nvSpPr>
          <p:spPr bwMode="auto">
            <a:xfrm>
              <a:off x="3335" y="1827"/>
              <a:ext cx="2106" cy="0"/>
            </a:xfrm>
            <a:prstGeom prst="line">
              <a:avLst/>
            </a:prstGeom>
            <a:noFill/>
            <a:ln w="12700">
              <a:solidFill>
                <a:srgbClr val="DAA9A5"/>
              </a:solidFill>
              <a:round/>
              <a:headEnd/>
              <a:tailEnd/>
            </a:ln>
          </p:spPr>
          <p:txBody>
            <a:bodyPr/>
            <a:lstStyle/>
            <a:p>
              <a:endParaRPr lang="it-IT"/>
            </a:p>
          </p:txBody>
        </p:sp>
      </p:grpSp>
      <p:grpSp>
        <p:nvGrpSpPr>
          <p:cNvPr id="14" name="Group 75"/>
          <p:cNvGrpSpPr>
            <a:grpSpLocks/>
          </p:cNvGrpSpPr>
          <p:nvPr/>
        </p:nvGrpSpPr>
        <p:grpSpPr bwMode="auto">
          <a:xfrm>
            <a:off x="5294313" y="4602163"/>
            <a:ext cx="3343275" cy="339725"/>
            <a:chOff x="3335" y="2899"/>
            <a:chExt cx="2106" cy="214"/>
          </a:xfrm>
        </p:grpSpPr>
        <p:sp>
          <p:nvSpPr>
            <p:cNvPr id="36940" name="Rectangle 76"/>
            <p:cNvSpPr>
              <a:spLocks noChangeArrowheads="1"/>
            </p:cNvSpPr>
            <p:nvPr/>
          </p:nvSpPr>
          <p:spPr bwMode="auto">
            <a:xfrm>
              <a:off x="4388" y="2899"/>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28</a:t>
              </a:r>
            </a:p>
          </p:txBody>
        </p:sp>
        <p:sp>
          <p:nvSpPr>
            <p:cNvPr id="36941" name="Rectangle 77"/>
            <p:cNvSpPr>
              <a:spLocks noChangeArrowheads="1"/>
            </p:cNvSpPr>
            <p:nvPr/>
          </p:nvSpPr>
          <p:spPr bwMode="auto">
            <a:xfrm>
              <a:off x="3335" y="2899"/>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8</a:t>
              </a:r>
            </a:p>
          </p:txBody>
        </p:sp>
        <p:sp>
          <p:nvSpPr>
            <p:cNvPr id="36942" name="Line 78"/>
            <p:cNvSpPr>
              <a:spLocks noChangeShapeType="1"/>
            </p:cNvSpPr>
            <p:nvPr/>
          </p:nvSpPr>
          <p:spPr bwMode="auto">
            <a:xfrm>
              <a:off x="3335" y="3113"/>
              <a:ext cx="2106" cy="0"/>
            </a:xfrm>
            <a:prstGeom prst="line">
              <a:avLst/>
            </a:prstGeom>
            <a:noFill/>
            <a:ln w="12700">
              <a:solidFill>
                <a:srgbClr val="DAA9A5"/>
              </a:solidFill>
              <a:round/>
              <a:headEnd/>
              <a:tailEnd/>
            </a:ln>
          </p:spPr>
          <p:txBody>
            <a:bodyPr/>
            <a:lstStyle/>
            <a:p>
              <a:endParaRPr lang="it-IT"/>
            </a:p>
          </p:txBody>
        </p:sp>
      </p:grpSp>
      <p:grpSp>
        <p:nvGrpSpPr>
          <p:cNvPr id="15" name="Group 79"/>
          <p:cNvGrpSpPr>
            <a:grpSpLocks/>
          </p:cNvGrpSpPr>
          <p:nvPr/>
        </p:nvGrpSpPr>
        <p:grpSpPr bwMode="auto">
          <a:xfrm>
            <a:off x="5294313" y="4260850"/>
            <a:ext cx="3343275" cy="341313"/>
            <a:chOff x="3335" y="2684"/>
            <a:chExt cx="2106" cy="215"/>
          </a:xfrm>
        </p:grpSpPr>
        <p:sp>
          <p:nvSpPr>
            <p:cNvPr id="36937" name="Rectangle 80"/>
            <p:cNvSpPr>
              <a:spLocks noChangeArrowheads="1"/>
            </p:cNvSpPr>
            <p:nvPr/>
          </p:nvSpPr>
          <p:spPr bwMode="auto">
            <a:xfrm>
              <a:off x="4388" y="2684"/>
              <a:ext cx="1053" cy="215"/>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21</a:t>
              </a:r>
            </a:p>
          </p:txBody>
        </p:sp>
        <p:sp>
          <p:nvSpPr>
            <p:cNvPr id="36938" name="Rectangle 81"/>
            <p:cNvSpPr>
              <a:spLocks noChangeArrowheads="1"/>
            </p:cNvSpPr>
            <p:nvPr/>
          </p:nvSpPr>
          <p:spPr bwMode="auto">
            <a:xfrm>
              <a:off x="3335" y="2684"/>
              <a:ext cx="1053" cy="215"/>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7</a:t>
              </a:r>
            </a:p>
          </p:txBody>
        </p:sp>
        <p:sp>
          <p:nvSpPr>
            <p:cNvPr id="36939" name="Line 82"/>
            <p:cNvSpPr>
              <a:spLocks noChangeShapeType="1"/>
            </p:cNvSpPr>
            <p:nvPr/>
          </p:nvSpPr>
          <p:spPr bwMode="auto">
            <a:xfrm>
              <a:off x="3335" y="2899"/>
              <a:ext cx="2106" cy="0"/>
            </a:xfrm>
            <a:prstGeom prst="line">
              <a:avLst/>
            </a:prstGeom>
            <a:noFill/>
            <a:ln w="12700">
              <a:solidFill>
                <a:srgbClr val="DAA9A5"/>
              </a:solidFill>
              <a:round/>
              <a:headEnd/>
              <a:tailEnd/>
            </a:ln>
          </p:spPr>
          <p:txBody>
            <a:bodyPr/>
            <a:lstStyle/>
            <a:p>
              <a:endParaRPr lang="it-IT"/>
            </a:p>
          </p:txBody>
        </p:sp>
      </p:grpSp>
      <p:grpSp>
        <p:nvGrpSpPr>
          <p:cNvPr id="16" name="Group 83"/>
          <p:cNvGrpSpPr>
            <a:grpSpLocks/>
          </p:cNvGrpSpPr>
          <p:nvPr/>
        </p:nvGrpSpPr>
        <p:grpSpPr bwMode="auto">
          <a:xfrm>
            <a:off x="5294313" y="2900363"/>
            <a:ext cx="3343275" cy="339725"/>
            <a:chOff x="3335" y="1827"/>
            <a:chExt cx="2106" cy="214"/>
          </a:xfrm>
        </p:grpSpPr>
        <p:sp>
          <p:nvSpPr>
            <p:cNvPr id="36934" name="Rectangle 84"/>
            <p:cNvSpPr>
              <a:spLocks noChangeArrowheads="1"/>
            </p:cNvSpPr>
            <p:nvPr/>
          </p:nvSpPr>
          <p:spPr bwMode="auto">
            <a:xfrm>
              <a:off x="4388" y="1827"/>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3</a:t>
              </a:r>
            </a:p>
          </p:txBody>
        </p:sp>
        <p:sp>
          <p:nvSpPr>
            <p:cNvPr id="36935" name="Rectangle 85"/>
            <p:cNvSpPr>
              <a:spLocks noChangeArrowheads="1"/>
            </p:cNvSpPr>
            <p:nvPr/>
          </p:nvSpPr>
          <p:spPr bwMode="auto">
            <a:xfrm>
              <a:off x="3335" y="1827"/>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3</a:t>
              </a:r>
            </a:p>
          </p:txBody>
        </p:sp>
        <p:sp>
          <p:nvSpPr>
            <p:cNvPr id="36936" name="Line 86"/>
            <p:cNvSpPr>
              <a:spLocks noChangeShapeType="1"/>
            </p:cNvSpPr>
            <p:nvPr/>
          </p:nvSpPr>
          <p:spPr bwMode="auto">
            <a:xfrm>
              <a:off x="3335" y="2041"/>
              <a:ext cx="2106" cy="0"/>
            </a:xfrm>
            <a:prstGeom prst="line">
              <a:avLst/>
            </a:prstGeom>
            <a:noFill/>
            <a:ln w="12700">
              <a:solidFill>
                <a:srgbClr val="DAA9A5"/>
              </a:solidFill>
              <a:round/>
              <a:headEnd/>
              <a:tailEnd/>
            </a:ln>
          </p:spPr>
          <p:txBody>
            <a:bodyPr/>
            <a:lstStyle/>
            <a:p>
              <a:endParaRPr lang="it-IT"/>
            </a:p>
          </p:txBody>
        </p:sp>
      </p:grpSp>
      <p:grpSp>
        <p:nvGrpSpPr>
          <p:cNvPr id="17" name="Group 87"/>
          <p:cNvGrpSpPr>
            <a:grpSpLocks/>
          </p:cNvGrpSpPr>
          <p:nvPr/>
        </p:nvGrpSpPr>
        <p:grpSpPr bwMode="auto">
          <a:xfrm>
            <a:off x="5294313" y="3240088"/>
            <a:ext cx="3343275" cy="341312"/>
            <a:chOff x="3335" y="2041"/>
            <a:chExt cx="2106" cy="215"/>
          </a:xfrm>
        </p:grpSpPr>
        <p:sp>
          <p:nvSpPr>
            <p:cNvPr id="36931" name="Rectangle 88"/>
            <p:cNvSpPr>
              <a:spLocks noChangeArrowheads="1"/>
            </p:cNvSpPr>
            <p:nvPr/>
          </p:nvSpPr>
          <p:spPr bwMode="auto">
            <a:xfrm>
              <a:off x="4388" y="2041"/>
              <a:ext cx="1053" cy="215"/>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6</a:t>
              </a:r>
            </a:p>
          </p:txBody>
        </p:sp>
        <p:sp>
          <p:nvSpPr>
            <p:cNvPr id="36932" name="Rectangle 89"/>
            <p:cNvSpPr>
              <a:spLocks noChangeArrowheads="1"/>
            </p:cNvSpPr>
            <p:nvPr/>
          </p:nvSpPr>
          <p:spPr bwMode="auto">
            <a:xfrm>
              <a:off x="3335" y="2041"/>
              <a:ext cx="1053" cy="215"/>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4</a:t>
              </a:r>
            </a:p>
          </p:txBody>
        </p:sp>
        <p:sp>
          <p:nvSpPr>
            <p:cNvPr id="36933" name="Line 90"/>
            <p:cNvSpPr>
              <a:spLocks noChangeShapeType="1"/>
            </p:cNvSpPr>
            <p:nvPr/>
          </p:nvSpPr>
          <p:spPr bwMode="auto">
            <a:xfrm>
              <a:off x="3335" y="2256"/>
              <a:ext cx="2106" cy="0"/>
            </a:xfrm>
            <a:prstGeom prst="line">
              <a:avLst/>
            </a:prstGeom>
            <a:noFill/>
            <a:ln w="12700">
              <a:solidFill>
                <a:srgbClr val="DAA9A5"/>
              </a:solidFill>
              <a:round/>
              <a:headEnd/>
              <a:tailEnd/>
            </a:ln>
          </p:spPr>
          <p:txBody>
            <a:bodyPr/>
            <a:lstStyle/>
            <a:p>
              <a:endParaRPr lang="it-IT"/>
            </a:p>
          </p:txBody>
        </p:sp>
      </p:grpSp>
      <p:grpSp>
        <p:nvGrpSpPr>
          <p:cNvPr id="18" name="Group 91"/>
          <p:cNvGrpSpPr>
            <a:grpSpLocks/>
          </p:cNvGrpSpPr>
          <p:nvPr/>
        </p:nvGrpSpPr>
        <p:grpSpPr bwMode="auto">
          <a:xfrm>
            <a:off x="5294313" y="3581400"/>
            <a:ext cx="3343275" cy="339725"/>
            <a:chOff x="3335" y="2256"/>
            <a:chExt cx="2106" cy="214"/>
          </a:xfrm>
        </p:grpSpPr>
        <p:sp>
          <p:nvSpPr>
            <p:cNvPr id="36928" name="Rectangle 92"/>
            <p:cNvSpPr>
              <a:spLocks noChangeArrowheads="1"/>
            </p:cNvSpPr>
            <p:nvPr/>
          </p:nvSpPr>
          <p:spPr bwMode="auto">
            <a:xfrm>
              <a:off x="4388" y="2256"/>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10</a:t>
              </a:r>
            </a:p>
          </p:txBody>
        </p:sp>
        <p:sp>
          <p:nvSpPr>
            <p:cNvPr id="36929" name="Rectangle 93"/>
            <p:cNvSpPr>
              <a:spLocks noChangeArrowheads="1"/>
            </p:cNvSpPr>
            <p:nvPr/>
          </p:nvSpPr>
          <p:spPr bwMode="auto">
            <a:xfrm>
              <a:off x="3335" y="2256"/>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5</a:t>
              </a:r>
            </a:p>
          </p:txBody>
        </p:sp>
        <p:sp>
          <p:nvSpPr>
            <p:cNvPr id="36930" name="Line 94"/>
            <p:cNvSpPr>
              <a:spLocks noChangeShapeType="1"/>
            </p:cNvSpPr>
            <p:nvPr/>
          </p:nvSpPr>
          <p:spPr bwMode="auto">
            <a:xfrm>
              <a:off x="3335" y="2470"/>
              <a:ext cx="2106" cy="0"/>
            </a:xfrm>
            <a:prstGeom prst="line">
              <a:avLst/>
            </a:prstGeom>
            <a:noFill/>
            <a:ln w="12700">
              <a:solidFill>
                <a:srgbClr val="DAA9A5"/>
              </a:solidFill>
              <a:round/>
              <a:headEnd/>
              <a:tailEnd/>
            </a:ln>
          </p:spPr>
          <p:txBody>
            <a:bodyPr/>
            <a:lstStyle/>
            <a:p>
              <a:endParaRPr lang="it-IT"/>
            </a:p>
          </p:txBody>
        </p:sp>
      </p:grpSp>
      <p:grpSp>
        <p:nvGrpSpPr>
          <p:cNvPr id="19" name="Group 95"/>
          <p:cNvGrpSpPr>
            <a:grpSpLocks/>
          </p:cNvGrpSpPr>
          <p:nvPr/>
        </p:nvGrpSpPr>
        <p:grpSpPr bwMode="auto">
          <a:xfrm>
            <a:off x="5294313" y="3921125"/>
            <a:ext cx="3343275" cy="339725"/>
            <a:chOff x="3335" y="2470"/>
            <a:chExt cx="2106" cy="214"/>
          </a:xfrm>
        </p:grpSpPr>
        <p:sp>
          <p:nvSpPr>
            <p:cNvPr id="36925" name="Rectangle 96"/>
            <p:cNvSpPr>
              <a:spLocks noChangeArrowheads="1"/>
            </p:cNvSpPr>
            <p:nvPr/>
          </p:nvSpPr>
          <p:spPr bwMode="auto">
            <a:xfrm>
              <a:off x="3335" y="2470"/>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6</a:t>
              </a:r>
            </a:p>
          </p:txBody>
        </p:sp>
        <p:sp>
          <p:nvSpPr>
            <p:cNvPr id="36926" name="Rectangle 97"/>
            <p:cNvSpPr>
              <a:spLocks noChangeArrowheads="1"/>
            </p:cNvSpPr>
            <p:nvPr/>
          </p:nvSpPr>
          <p:spPr bwMode="auto">
            <a:xfrm>
              <a:off x="4388" y="2470"/>
              <a:ext cx="1053" cy="214"/>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15</a:t>
              </a:r>
            </a:p>
          </p:txBody>
        </p:sp>
        <p:sp>
          <p:nvSpPr>
            <p:cNvPr id="36927" name="Line 98"/>
            <p:cNvSpPr>
              <a:spLocks noChangeShapeType="1"/>
            </p:cNvSpPr>
            <p:nvPr/>
          </p:nvSpPr>
          <p:spPr bwMode="auto">
            <a:xfrm>
              <a:off x="3335" y="2684"/>
              <a:ext cx="2106" cy="0"/>
            </a:xfrm>
            <a:prstGeom prst="line">
              <a:avLst/>
            </a:prstGeom>
            <a:noFill/>
            <a:ln w="12700">
              <a:solidFill>
                <a:srgbClr val="DAA9A5"/>
              </a:solidFill>
              <a:round/>
              <a:headEnd/>
              <a:tailEnd/>
            </a:ln>
          </p:spPr>
          <p:txBody>
            <a:bodyPr/>
            <a:lstStyle/>
            <a:p>
              <a:endParaRPr lang="it-IT"/>
            </a:p>
          </p:txBody>
        </p:sp>
      </p:grpSp>
      <p:grpSp>
        <p:nvGrpSpPr>
          <p:cNvPr id="20" name="Group 99"/>
          <p:cNvGrpSpPr>
            <a:grpSpLocks/>
          </p:cNvGrpSpPr>
          <p:nvPr/>
        </p:nvGrpSpPr>
        <p:grpSpPr bwMode="auto">
          <a:xfrm>
            <a:off x="5294313" y="5281613"/>
            <a:ext cx="3343275" cy="341312"/>
            <a:chOff x="3335" y="3327"/>
            <a:chExt cx="2106" cy="215"/>
          </a:xfrm>
        </p:grpSpPr>
        <p:sp>
          <p:nvSpPr>
            <p:cNvPr id="36922" name="Rectangle 100"/>
            <p:cNvSpPr>
              <a:spLocks noChangeArrowheads="1"/>
            </p:cNvSpPr>
            <p:nvPr/>
          </p:nvSpPr>
          <p:spPr bwMode="auto">
            <a:xfrm>
              <a:off x="4388" y="3327"/>
              <a:ext cx="1053" cy="215"/>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solidFill>
                    <a:srgbClr val="CC0000"/>
                  </a:solidFill>
                </a:rPr>
                <a:t>45</a:t>
              </a:r>
            </a:p>
          </p:txBody>
        </p:sp>
        <p:sp>
          <p:nvSpPr>
            <p:cNvPr id="36923" name="Rectangle 101"/>
            <p:cNvSpPr>
              <a:spLocks noChangeArrowheads="1"/>
            </p:cNvSpPr>
            <p:nvPr/>
          </p:nvSpPr>
          <p:spPr bwMode="auto">
            <a:xfrm>
              <a:off x="3335" y="3327"/>
              <a:ext cx="1053" cy="215"/>
            </a:xfrm>
            <a:prstGeom prst="rect">
              <a:avLst/>
            </a:prstGeom>
            <a:noFill/>
            <a:ln w="9525">
              <a:noFill/>
              <a:miter lim="800000"/>
              <a:headEnd/>
              <a:tailEnd/>
            </a:ln>
          </p:spPr>
          <p:txBody>
            <a:bodyPr lIns="90000" tIns="46800" rIns="90000" bIns="46800" anchor="ctr"/>
            <a:lstStyle/>
            <a:p>
              <a:pPr marL="342900" indent="-342900" algn="ctr">
                <a:spcBef>
                  <a:spcPct val="20000"/>
                </a:spcBef>
                <a:buFontTx/>
                <a:buChar char="•"/>
              </a:pPr>
              <a:r>
                <a:rPr lang="en-US" sz="1900"/>
                <a:t>10</a:t>
              </a:r>
            </a:p>
          </p:txBody>
        </p:sp>
        <p:sp>
          <p:nvSpPr>
            <p:cNvPr id="36924" name="Line 102"/>
            <p:cNvSpPr>
              <a:spLocks noChangeShapeType="1"/>
            </p:cNvSpPr>
            <p:nvPr/>
          </p:nvSpPr>
          <p:spPr bwMode="auto">
            <a:xfrm>
              <a:off x="3335" y="3542"/>
              <a:ext cx="2106" cy="0"/>
            </a:xfrm>
            <a:prstGeom prst="line">
              <a:avLst/>
            </a:prstGeom>
            <a:noFill/>
            <a:ln w="12700">
              <a:solidFill>
                <a:srgbClr val="DAA9A5"/>
              </a:solidFill>
              <a:round/>
              <a:headEnd/>
              <a:tailEnd/>
            </a:ln>
          </p:spPr>
          <p:txBody>
            <a:bodyPr/>
            <a:lstStyle/>
            <a:p>
              <a:endParaRPr lang="it-IT"/>
            </a:p>
          </p:txBody>
        </p:sp>
      </p:grpSp>
      <p:grpSp>
        <p:nvGrpSpPr>
          <p:cNvPr id="21" name="Group 103"/>
          <p:cNvGrpSpPr>
            <a:grpSpLocks/>
          </p:cNvGrpSpPr>
          <p:nvPr/>
        </p:nvGrpSpPr>
        <p:grpSpPr bwMode="auto">
          <a:xfrm>
            <a:off x="2416175" y="2581275"/>
            <a:ext cx="711200" cy="1320800"/>
            <a:chOff x="1522" y="1626"/>
            <a:chExt cx="448" cy="832"/>
          </a:xfrm>
        </p:grpSpPr>
        <p:sp>
          <p:nvSpPr>
            <p:cNvPr id="36919" name="Oval 104"/>
            <p:cNvSpPr>
              <a:spLocks noChangeArrowheads="1"/>
            </p:cNvSpPr>
            <p:nvPr/>
          </p:nvSpPr>
          <p:spPr bwMode="auto">
            <a:xfrm>
              <a:off x="1660" y="2290"/>
              <a:ext cx="167" cy="168"/>
            </a:xfrm>
            <a:prstGeom prst="ellipse">
              <a:avLst/>
            </a:prstGeom>
            <a:solidFill>
              <a:srgbClr val="FF9900"/>
            </a:solidFill>
            <a:ln w="9525">
              <a:solidFill>
                <a:srgbClr val="FF6600"/>
              </a:solidFill>
              <a:round/>
              <a:headEnd/>
              <a:tailEnd/>
            </a:ln>
          </p:spPr>
          <p:txBody>
            <a:bodyPr wrap="none" anchor="ctr"/>
            <a:lstStyle/>
            <a:p>
              <a:pPr algn="ctr"/>
              <a:endParaRPr lang="en-US"/>
            </a:p>
          </p:txBody>
        </p:sp>
        <p:sp>
          <p:nvSpPr>
            <p:cNvPr id="36920" name="Line 105"/>
            <p:cNvSpPr>
              <a:spLocks noChangeShapeType="1"/>
            </p:cNvSpPr>
            <p:nvPr/>
          </p:nvSpPr>
          <p:spPr bwMode="auto">
            <a:xfrm rot="3720492">
              <a:off x="1187" y="1967"/>
              <a:ext cx="680" cy="9"/>
            </a:xfrm>
            <a:prstGeom prst="line">
              <a:avLst/>
            </a:prstGeom>
            <a:noFill/>
            <a:ln w="44450">
              <a:solidFill>
                <a:srgbClr val="CC0000"/>
              </a:solidFill>
              <a:round/>
              <a:headEnd/>
              <a:tailEnd/>
            </a:ln>
          </p:spPr>
          <p:txBody>
            <a:bodyPr/>
            <a:lstStyle/>
            <a:p>
              <a:endParaRPr lang="it-IT"/>
            </a:p>
          </p:txBody>
        </p:sp>
        <p:sp>
          <p:nvSpPr>
            <p:cNvPr id="36921" name="Line 106"/>
            <p:cNvSpPr>
              <a:spLocks noChangeShapeType="1"/>
            </p:cNvSpPr>
            <p:nvPr/>
          </p:nvSpPr>
          <p:spPr bwMode="auto">
            <a:xfrm rot="17879508" flipH="1">
              <a:off x="1622" y="1973"/>
              <a:ext cx="695" cy="1"/>
            </a:xfrm>
            <a:prstGeom prst="line">
              <a:avLst/>
            </a:prstGeom>
            <a:noFill/>
            <a:ln w="44450">
              <a:solidFill>
                <a:srgbClr val="CC0000"/>
              </a:solidFill>
              <a:round/>
              <a:headEnd/>
              <a:tailEnd/>
            </a:ln>
          </p:spPr>
          <p:txBody>
            <a:bodyPr/>
            <a:lstStyle/>
            <a:p>
              <a:endParaRPr lang="it-IT"/>
            </a:p>
          </p:txBody>
        </p:sp>
      </p:grpSp>
      <p:grpSp>
        <p:nvGrpSpPr>
          <p:cNvPr id="22" name="Group 107"/>
          <p:cNvGrpSpPr>
            <a:grpSpLocks/>
          </p:cNvGrpSpPr>
          <p:nvPr/>
        </p:nvGrpSpPr>
        <p:grpSpPr bwMode="auto">
          <a:xfrm>
            <a:off x="506413" y="5314950"/>
            <a:ext cx="4443412" cy="646113"/>
            <a:chOff x="509" y="3348"/>
            <a:chExt cx="2610" cy="407"/>
          </a:xfrm>
        </p:grpSpPr>
        <p:sp>
          <p:nvSpPr>
            <p:cNvPr id="36912" name="Rectangle 108"/>
            <p:cNvSpPr>
              <a:spLocks noChangeArrowheads="1"/>
            </p:cNvSpPr>
            <p:nvPr/>
          </p:nvSpPr>
          <p:spPr bwMode="auto">
            <a:xfrm>
              <a:off x="513" y="3350"/>
              <a:ext cx="2575" cy="319"/>
            </a:xfrm>
            <a:prstGeom prst="rect">
              <a:avLst/>
            </a:prstGeom>
            <a:solidFill>
              <a:srgbClr val="FFFFFF"/>
            </a:solidFill>
            <a:ln w="9525">
              <a:noFill/>
              <a:miter lim="800000"/>
              <a:headEnd/>
              <a:tailEnd/>
            </a:ln>
          </p:spPr>
          <p:txBody>
            <a:bodyPr wrap="none" anchor="ctr"/>
            <a:lstStyle/>
            <a:p>
              <a:endParaRPr lang="it-IT"/>
            </a:p>
          </p:txBody>
        </p:sp>
        <p:grpSp>
          <p:nvGrpSpPr>
            <p:cNvPr id="23" name="Group 109"/>
            <p:cNvGrpSpPr>
              <a:grpSpLocks/>
            </p:cNvGrpSpPr>
            <p:nvPr/>
          </p:nvGrpSpPr>
          <p:grpSpPr bwMode="auto">
            <a:xfrm>
              <a:off x="509" y="3348"/>
              <a:ext cx="2610" cy="407"/>
              <a:chOff x="509" y="3308"/>
              <a:chExt cx="2610" cy="407"/>
            </a:xfrm>
          </p:grpSpPr>
          <p:sp>
            <p:nvSpPr>
              <p:cNvPr id="36914" name="Text Box 110"/>
              <p:cNvSpPr txBox="1">
                <a:spLocks noChangeArrowheads="1"/>
              </p:cNvSpPr>
              <p:nvPr/>
            </p:nvSpPr>
            <p:spPr bwMode="auto">
              <a:xfrm>
                <a:off x="1289" y="3358"/>
                <a:ext cx="1830" cy="192"/>
              </a:xfrm>
              <a:prstGeom prst="rect">
                <a:avLst/>
              </a:prstGeom>
              <a:noFill/>
              <a:ln w="9525">
                <a:noFill/>
                <a:miter lim="800000"/>
                <a:headEnd/>
                <a:tailEnd/>
              </a:ln>
            </p:spPr>
            <p:txBody>
              <a:bodyPr wrap="none">
                <a:spAutoFit/>
              </a:bodyPr>
              <a:lstStyle/>
              <a:p>
                <a:r>
                  <a:rPr lang="en-US" sz="1400" b="1">
                    <a:cs typeface="Arial" charset="0"/>
                  </a:rPr>
                  <a:t>[ Drug count ] x ([ Drug count ] – 1)</a:t>
                </a:r>
              </a:p>
            </p:txBody>
          </p:sp>
          <p:sp>
            <p:nvSpPr>
              <p:cNvPr id="36915" name="Text Box 111"/>
              <p:cNvSpPr txBox="1">
                <a:spLocks noChangeArrowheads="1"/>
              </p:cNvSpPr>
              <p:nvPr/>
            </p:nvSpPr>
            <p:spPr bwMode="auto">
              <a:xfrm>
                <a:off x="2119" y="3523"/>
                <a:ext cx="166" cy="192"/>
              </a:xfrm>
              <a:prstGeom prst="rect">
                <a:avLst/>
              </a:prstGeom>
              <a:noFill/>
              <a:ln w="9525">
                <a:noFill/>
                <a:miter lim="800000"/>
                <a:headEnd/>
                <a:tailEnd/>
              </a:ln>
            </p:spPr>
            <p:txBody>
              <a:bodyPr wrap="none">
                <a:spAutoFit/>
              </a:bodyPr>
              <a:lstStyle/>
              <a:p>
                <a:r>
                  <a:rPr lang="en-US" sz="1400" b="1">
                    <a:cs typeface="Arial" charset="0"/>
                  </a:rPr>
                  <a:t>2</a:t>
                </a:r>
              </a:p>
            </p:txBody>
          </p:sp>
          <p:sp>
            <p:nvSpPr>
              <p:cNvPr id="36916" name="Text Box 112"/>
              <p:cNvSpPr txBox="1">
                <a:spLocks noChangeArrowheads="1"/>
              </p:cNvSpPr>
              <p:nvPr/>
            </p:nvSpPr>
            <p:spPr bwMode="auto">
              <a:xfrm>
                <a:off x="539" y="3405"/>
                <a:ext cx="730" cy="202"/>
              </a:xfrm>
              <a:prstGeom prst="rect">
                <a:avLst/>
              </a:prstGeom>
              <a:noFill/>
              <a:ln w="9525">
                <a:noFill/>
                <a:miter lim="800000"/>
                <a:headEnd/>
                <a:tailEnd/>
              </a:ln>
            </p:spPr>
            <p:txBody>
              <a:bodyPr wrap="none" lIns="0" rIns="0">
                <a:spAutoFit/>
              </a:bodyPr>
              <a:lstStyle/>
              <a:p>
                <a:r>
                  <a:rPr lang="en-US" sz="1500" b="1">
                    <a:solidFill>
                      <a:srgbClr val="A50021"/>
                    </a:solidFill>
                    <a:cs typeface="Arial" charset="0"/>
                  </a:rPr>
                  <a:t>Interactions =</a:t>
                </a:r>
              </a:p>
            </p:txBody>
          </p:sp>
          <p:sp>
            <p:nvSpPr>
              <p:cNvPr id="36917" name="AutoShape 113"/>
              <p:cNvSpPr>
                <a:spLocks noChangeArrowheads="1"/>
              </p:cNvSpPr>
              <p:nvPr/>
            </p:nvSpPr>
            <p:spPr bwMode="auto">
              <a:xfrm rot="5400000">
                <a:off x="1604" y="2213"/>
                <a:ext cx="401" cy="2591"/>
              </a:xfrm>
              <a:prstGeom prst="bracketPair">
                <a:avLst>
                  <a:gd name="adj" fmla="val 10241"/>
                </a:avLst>
              </a:prstGeom>
              <a:noFill/>
              <a:ln w="28575">
                <a:solidFill>
                  <a:srgbClr val="DAA9A5"/>
                </a:solidFill>
                <a:round/>
                <a:headEnd/>
                <a:tailEnd/>
              </a:ln>
            </p:spPr>
            <p:txBody>
              <a:bodyPr wrap="none" anchor="ctr"/>
              <a:lstStyle/>
              <a:p>
                <a:endParaRPr lang="it-IT"/>
              </a:p>
            </p:txBody>
          </p:sp>
          <p:sp>
            <p:nvSpPr>
              <p:cNvPr id="36918" name="Line 114"/>
              <p:cNvSpPr>
                <a:spLocks noChangeShapeType="1"/>
              </p:cNvSpPr>
              <p:nvPr/>
            </p:nvSpPr>
            <p:spPr bwMode="auto">
              <a:xfrm>
                <a:off x="1320" y="3544"/>
                <a:ext cx="1760" cy="0"/>
              </a:xfrm>
              <a:prstGeom prst="line">
                <a:avLst/>
              </a:prstGeom>
              <a:noFill/>
              <a:ln w="25400">
                <a:solidFill>
                  <a:srgbClr val="000000"/>
                </a:solidFill>
                <a:round/>
                <a:headEnd/>
                <a:tailEnd/>
              </a:ln>
            </p:spPr>
            <p:txBody>
              <a:bodyPr/>
              <a:lstStyle/>
              <a:p>
                <a:endParaRPr lang="it-IT"/>
              </a:p>
            </p:txBody>
          </p:sp>
        </p:grpSp>
      </p:grpSp>
      <p:grpSp>
        <p:nvGrpSpPr>
          <p:cNvPr id="24" name="Group 115"/>
          <p:cNvGrpSpPr>
            <a:grpSpLocks/>
          </p:cNvGrpSpPr>
          <p:nvPr/>
        </p:nvGrpSpPr>
        <p:grpSpPr bwMode="auto">
          <a:xfrm>
            <a:off x="1055688" y="2341563"/>
            <a:ext cx="3087687" cy="2863850"/>
            <a:chOff x="658" y="1468"/>
            <a:chExt cx="1945" cy="1804"/>
          </a:xfrm>
        </p:grpSpPr>
        <p:grpSp>
          <p:nvGrpSpPr>
            <p:cNvPr id="25" name="Group 116"/>
            <p:cNvGrpSpPr>
              <a:grpSpLocks/>
            </p:cNvGrpSpPr>
            <p:nvPr/>
          </p:nvGrpSpPr>
          <p:grpSpPr bwMode="auto">
            <a:xfrm>
              <a:off x="658" y="1468"/>
              <a:ext cx="1370" cy="1804"/>
              <a:chOff x="658" y="1468"/>
              <a:chExt cx="1370" cy="1804"/>
            </a:xfrm>
          </p:grpSpPr>
          <p:sp>
            <p:nvSpPr>
              <p:cNvPr id="36904" name="Oval 117"/>
              <p:cNvSpPr>
                <a:spLocks noChangeArrowheads="1"/>
              </p:cNvSpPr>
              <p:nvPr/>
            </p:nvSpPr>
            <p:spPr bwMode="auto">
              <a:xfrm>
                <a:off x="673" y="1886"/>
                <a:ext cx="167" cy="168"/>
              </a:xfrm>
              <a:prstGeom prst="ellipse">
                <a:avLst/>
              </a:prstGeom>
              <a:solidFill>
                <a:srgbClr val="FF9900"/>
              </a:solidFill>
              <a:ln w="9525">
                <a:solidFill>
                  <a:srgbClr val="FF6600"/>
                </a:solidFill>
                <a:round/>
                <a:headEnd/>
                <a:tailEnd/>
              </a:ln>
            </p:spPr>
            <p:txBody>
              <a:bodyPr wrap="none" anchor="ctr"/>
              <a:lstStyle/>
              <a:p>
                <a:pPr algn="ctr"/>
                <a:endParaRPr lang="en-US"/>
              </a:p>
            </p:txBody>
          </p:sp>
          <p:sp>
            <p:nvSpPr>
              <p:cNvPr id="36905" name="Line 118"/>
              <p:cNvSpPr>
                <a:spLocks noChangeShapeType="1"/>
              </p:cNvSpPr>
              <p:nvPr/>
            </p:nvSpPr>
            <p:spPr bwMode="auto">
              <a:xfrm rot="-7812504">
                <a:off x="532" y="2591"/>
                <a:ext cx="1349" cy="14"/>
              </a:xfrm>
              <a:prstGeom prst="line">
                <a:avLst/>
              </a:prstGeom>
              <a:noFill/>
              <a:ln w="44450">
                <a:solidFill>
                  <a:srgbClr val="CC0000"/>
                </a:solidFill>
                <a:round/>
                <a:headEnd/>
                <a:tailEnd/>
              </a:ln>
            </p:spPr>
            <p:txBody>
              <a:bodyPr/>
              <a:lstStyle/>
              <a:p>
                <a:endParaRPr lang="it-IT"/>
              </a:p>
            </p:txBody>
          </p:sp>
          <p:sp>
            <p:nvSpPr>
              <p:cNvPr id="36906" name="Line 119"/>
              <p:cNvSpPr>
                <a:spLocks noChangeShapeType="1"/>
              </p:cNvSpPr>
              <p:nvPr/>
            </p:nvSpPr>
            <p:spPr bwMode="auto">
              <a:xfrm rot="-2598137" flipH="1" flipV="1">
                <a:off x="658" y="1472"/>
                <a:ext cx="1095" cy="83"/>
              </a:xfrm>
              <a:prstGeom prst="line">
                <a:avLst/>
              </a:prstGeom>
              <a:noFill/>
              <a:ln w="44450">
                <a:solidFill>
                  <a:srgbClr val="CC0000"/>
                </a:solidFill>
                <a:round/>
                <a:headEnd/>
                <a:tailEnd/>
              </a:ln>
            </p:spPr>
            <p:txBody>
              <a:bodyPr/>
              <a:lstStyle/>
              <a:p>
                <a:endParaRPr lang="it-IT"/>
              </a:p>
            </p:txBody>
          </p:sp>
          <p:sp>
            <p:nvSpPr>
              <p:cNvPr id="36907" name="Line 120"/>
              <p:cNvSpPr>
                <a:spLocks noChangeShapeType="1"/>
              </p:cNvSpPr>
              <p:nvPr/>
            </p:nvSpPr>
            <p:spPr bwMode="auto">
              <a:xfrm flipH="1">
                <a:off x="838" y="1622"/>
                <a:ext cx="359" cy="266"/>
              </a:xfrm>
              <a:prstGeom prst="line">
                <a:avLst/>
              </a:prstGeom>
              <a:noFill/>
              <a:ln w="44450">
                <a:solidFill>
                  <a:srgbClr val="CC0000"/>
                </a:solidFill>
                <a:round/>
                <a:headEnd/>
                <a:tailEnd/>
              </a:ln>
            </p:spPr>
            <p:txBody>
              <a:bodyPr/>
              <a:lstStyle/>
              <a:p>
                <a:endParaRPr lang="it-IT"/>
              </a:p>
            </p:txBody>
          </p:sp>
          <p:sp>
            <p:nvSpPr>
              <p:cNvPr id="36908" name="Line 121"/>
              <p:cNvSpPr>
                <a:spLocks noChangeShapeType="1"/>
              </p:cNvSpPr>
              <p:nvPr/>
            </p:nvSpPr>
            <p:spPr bwMode="auto">
              <a:xfrm rot="-2598137" flipH="1" flipV="1">
                <a:off x="918" y="1468"/>
                <a:ext cx="1110" cy="603"/>
              </a:xfrm>
              <a:prstGeom prst="line">
                <a:avLst/>
              </a:prstGeom>
              <a:noFill/>
              <a:ln w="44450">
                <a:solidFill>
                  <a:srgbClr val="CC0000"/>
                </a:solidFill>
                <a:round/>
                <a:headEnd/>
                <a:tailEnd/>
              </a:ln>
            </p:spPr>
            <p:txBody>
              <a:bodyPr/>
              <a:lstStyle/>
              <a:p>
                <a:endParaRPr lang="it-IT"/>
              </a:p>
            </p:txBody>
          </p:sp>
          <p:sp>
            <p:nvSpPr>
              <p:cNvPr id="36909" name="Line 122"/>
              <p:cNvSpPr>
                <a:spLocks noChangeShapeType="1"/>
              </p:cNvSpPr>
              <p:nvPr/>
            </p:nvSpPr>
            <p:spPr bwMode="auto">
              <a:xfrm rot="13787496" flipH="1">
                <a:off x="883" y="1967"/>
                <a:ext cx="729" cy="411"/>
              </a:xfrm>
              <a:prstGeom prst="line">
                <a:avLst/>
              </a:prstGeom>
              <a:noFill/>
              <a:ln w="44450">
                <a:solidFill>
                  <a:srgbClr val="CC0000"/>
                </a:solidFill>
                <a:round/>
                <a:headEnd/>
                <a:tailEnd/>
              </a:ln>
            </p:spPr>
            <p:txBody>
              <a:bodyPr/>
              <a:lstStyle/>
              <a:p>
                <a:endParaRPr lang="it-IT"/>
              </a:p>
            </p:txBody>
          </p:sp>
          <p:sp>
            <p:nvSpPr>
              <p:cNvPr id="36910" name="Line 123"/>
              <p:cNvSpPr>
                <a:spLocks noChangeShapeType="1"/>
              </p:cNvSpPr>
              <p:nvPr/>
            </p:nvSpPr>
            <p:spPr bwMode="auto">
              <a:xfrm>
                <a:off x="806" y="2070"/>
                <a:ext cx="397" cy="271"/>
              </a:xfrm>
              <a:prstGeom prst="line">
                <a:avLst/>
              </a:prstGeom>
              <a:noFill/>
              <a:ln w="44450">
                <a:solidFill>
                  <a:srgbClr val="CC0000"/>
                </a:solidFill>
                <a:round/>
                <a:headEnd/>
                <a:tailEnd/>
              </a:ln>
            </p:spPr>
            <p:txBody>
              <a:bodyPr/>
              <a:lstStyle/>
              <a:p>
                <a:endParaRPr lang="it-IT"/>
              </a:p>
            </p:txBody>
          </p:sp>
          <p:sp>
            <p:nvSpPr>
              <p:cNvPr id="36911" name="Line 124"/>
              <p:cNvSpPr>
                <a:spLocks noChangeShapeType="1"/>
              </p:cNvSpPr>
              <p:nvPr/>
            </p:nvSpPr>
            <p:spPr bwMode="auto">
              <a:xfrm rot="13787496" flipH="1">
                <a:off x="950" y="1807"/>
                <a:ext cx="1058" cy="717"/>
              </a:xfrm>
              <a:prstGeom prst="line">
                <a:avLst/>
              </a:prstGeom>
              <a:noFill/>
              <a:ln w="44450">
                <a:solidFill>
                  <a:srgbClr val="CC0000"/>
                </a:solidFill>
                <a:round/>
                <a:headEnd/>
                <a:tailEnd/>
              </a:ln>
            </p:spPr>
            <p:txBody>
              <a:bodyPr/>
              <a:lstStyle/>
              <a:p>
                <a:endParaRPr lang="it-IT"/>
              </a:p>
            </p:txBody>
          </p:sp>
        </p:grpSp>
        <p:sp>
          <p:nvSpPr>
            <p:cNvPr id="36903" name="Line 125"/>
            <p:cNvSpPr>
              <a:spLocks noChangeShapeType="1"/>
            </p:cNvSpPr>
            <p:nvPr/>
          </p:nvSpPr>
          <p:spPr bwMode="auto">
            <a:xfrm flipH="1">
              <a:off x="862" y="1958"/>
              <a:ext cx="1741" cy="8"/>
            </a:xfrm>
            <a:prstGeom prst="line">
              <a:avLst/>
            </a:prstGeom>
            <a:noFill/>
            <a:ln w="44450">
              <a:solidFill>
                <a:srgbClr val="CC0000"/>
              </a:solidFill>
              <a:round/>
              <a:headEnd/>
              <a:tailEnd/>
            </a:ln>
          </p:spPr>
          <p:txBody>
            <a:bodyPr/>
            <a:lstStyle/>
            <a:p>
              <a:endParaRPr lang="it-IT"/>
            </a:p>
          </p:txBody>
        </p:sp>
      </p:grpSp>
      <p:grpSp>
        <p:nvGrpSpPr>
          <p:cNvPr id="26" name="Group 126"/>
          <p:cNvGrpSpPr>
            <a:grpSpLocks/>
          </p:cNvGrpSpPr>
          <p:nvPr/>
        </p:nvGrpSpPr>
        <p:grpSpPr bwMode="auto">
          <a:xfrm>
            <a:off x="2044700" y="2668588"/>
            <a:ext cx="1573213" cy="1566862"/>
            <a:chOff x="1288" y="1681"/>
            <a:chExt cx="991" cy="987"/>
          </a:xfrm>
        </p:grpSpPr>
        <p:sp>
          <p:nvSpPr>
            <p:cNvPr id="36897" name="Oval 127"/>
            <p:cNvSpPr>
              <a:spLocks noChangeArrowheads="1"/>
            </p:cNvSpPr>
            <p:nvPr/>
          </p:nvSpPr>
          <p:spPr bwMode="auto">
            <a:xfrm>
              <a:off x="2112" y="2280"/>
              <a:ext cx="167" cy="167"/>
            </a:xfrm>
            <a:prstGeom prst="ellipse">
              <a:avLst/>
            </a:prstGeom>
            <a:solidFill>
              <a:srgbClr val="FF9900"/>
            </a:solidFill>
            <a:ln w="9525">
              <a:solidFill>
                <a:srgbClr val="FF6600"/>
              </a:solidFill>
              <a:round/>
              <a:headEnd/>
              <a:tailEnd/>
            </a:ln>
          </p:spPr>
          <p:txBody>
            <a:bodyPr wrap="none" anchor="ctr"/>
            <a:lstStyle/>
            <a:p>
              <a:pPr algn="ctr"/>
              <a:endParaRPr lang="en-US"/>
            </a:p>
          </p:txBody>
        </p:sp>
        <p:sp>
          <p:nvSpPr>
            <p:cNvPr id="36898" name="Line 128"/>
            <p:cNvSpPr>
              <a:spLocks noChangeShapeType="1"/>
            </p:cNvSpPr>
            <p:nvPr/>
          </p:nvSpPr>
          <p:spPr bwMode="auto">
            <a:xfrm rot="16200000" flipH="1">
              <a:off x="1911" y="1964"/>
              <a:ext cx="570" cy="4"/>
            </a:xfrm>
            <a:prstGeom prst="line">
              <a:avLst/>
            </a:prstGeom>
            <a:noFill/>
            <a:ln w="44450">
              <a:solidFill>
                <a:srgbClr val="CC0000"/>
              </a:solidFill>
              <a:round/>
              <a:headEnd/>
              <a:tailEnd/>
            </a:ln>
          </p:spPr>
          <p:txBody>
            <a:bodyPr/>
            <a:lstStyle/>
            <a:p>
              <a:endParaRPr lang="it-IT"/>
            </a:p>
          </p:txBody>
        </p:sp>
        <p:sp>
          <p:nvSpPr>
            <p:cNvPr id="36899" name="Line 129"/>
            <p:cNvSpPr>
              <a:spLocks noChangeShapeType="1"/>
            </p:cNvSpPr>
            <p:nvPr/>
          </p:nvSpPr>
          <p:spPr bwMode="auto">
            <a:xfrm rot="2598137" flipV="1">
              <a:off x="1288" y="1937"/>
              <a:ext cx="965" cy="12"/>
            </a:xfrm>
            <a:prstGeom prst="line">
              <a:avLst/>
            </a:prstGeom>
            <a:noFill/>
            <a:ln w="44450">
              <a:solidFill>
                <a:srgbClr val="CC0000"/>
              </a:solidFill>
              <a:round/>
              <a:headEnd/>
              <a:tailEnd/>
            </a:ln>
          </p:spPr>
          <p:txBody>
            <a:bodyPr/>
            <a:lstStyle/>
            <a:p>
              <a:endParaRPr lang="it-IT"/>
            </a:p>
          </p:txBody>
        </p:sp>
        <p:sp>
          <p:nvSpPr>
            <p:cNvPr id="36900" name="Arco 130"/>
            <p:cNvSpPr>
              <a:spLocks/>
            </p:cNvSpPr>
            <p:nvPr/>
          </p:nvSpPr>
          <p:spPr bwMode="auto">
            <a:xfrm rot="8773435">
              <a:off x="1454" y="2232"/>
              <a:ext cx="607" cy="436"/>
            </a:xfrm>
            <a:custGeom>
              <a:avLst/>
              <a:gdLst>
                <a:gd name="T0" fmla="*/ 0 w 28935"/>
                <a:gd name="T1" fmla="*/ 1 h 21600"/>
                <a:gd name="T2" fmla="*/ 13 w 28935"/>
                <a:gd name="T3" fmla="*/ 8 h 21600"/>
                <a:gd name="T4" fmla="*/ 3 w 28935"/>
                <a:gd name="T5" fmla="*/ 9 h 21600"/>
                <a:gd name="T6" fmla="*/ 0 60000 65536"/>
                <a:gd name="T7" fmla="*/ 0 60000 65536"/>
                <a:gd name="T8" fmla="*/ 0 60000 65536"/>
                <a:gd name="T9" fmla="*/ 0 w 28935"/>
                <a:gd name="T10" fmla="*/ 0 h 21600"/>
                <a:gd name="T11" fmla="*/ 28935 w 28935"/>
                <a:gd name="T12" fmla="*/ 21600 h 21600"/>
              </a:gdLst>
              <a:ahLst/>
              <a:cxnLst>
                <a:cxn ang="T6">
                  <a:pos x="T0" y="T1"/>
                </a:cxn>
                <a:cxn ang="T7">
                  <a:pos x="T2" y="T3"/>
                </a:cxn>
                <a:cxn ang="T8">
                  <a:pos x="T4" y="T5"/>
                </a:cxn>
              </a:cxnLst>
              <a:rect l="T9" t="T10" r="T11" b="T12"/>
              <a:pathLst>
                <a:path w="28935" h="21600" fill="none" extrusionOk="0">
                  <a:moveTo>
                    <a:pt x="-1" y="1288"/>
                  </a:moveTo>
                  <a:cubicBezTo>
                    <a:pt x="2356" y="436"/>
                    <a:pt x="4843" y="-1"/>
                    <a:pt x="7350" y="-1"/>
                  </a:cubicBezTo>
                  <a:cubicBezTo>
                    <a:pt x="18965" y="-1"/>
                    <a:pt x="28501" y="9186"/>
                    <a:pt x="28934" y="20794"/>
                  </a:cubicBezTo>
                </a:path>
                <a:path w="28935" h="21600" stroke="0" extrusionOk="0">
                  <a:moveTo>
                    <a:pt x="-1" y="1288"/>
                  </a:moveTo>
                  <a:cubicBezTo>
                    <a:pt x="2356" y="436"/>
                    <a:pt x="4843" y="-1"/>
                    <a:pt x="7350" y="-1"/>
                  </a:cubicBezTo>
                  <a:cubicBezTo>
                    <a:pt x="18965" y="-1"/>
                    <a:pt x="28501" y="9186"/>
                    <a:pt x="28934" y="20794"/>
                  </a:cubicBezTo>
                  <a:lnTo>
                    <a:pt x="7350" y="21600"/>
                  </a:lnTo>
                  <a:close/>
                </a:path>
              </a:pathLst>
            </a:custGeom>
            <a:noFill/>
            <a:ln w="50800">
              <a:solidFill>
                <a:srgbClr val="CC0000"/>
              </a:solidFill>
              <a:round/>
              <a:headEnd/>
              <a:tailEnd/>
            </a:ln>
          </p:spPr>
          <p:txBody>
            <a:bodyPr wrap="none" anchor="ctr"/>
            <a:lstStyle/>
            <a:p>
              <a:endParaRPr lang="it-IT"/>
            </a:p>
          </p:txBody>
        </p:sp>
        <p:sp>
          <p:nvSpPr>
            <p:cNvPr id="36901" name="Line 131"/>
            <p:cNvSpPr>
              <a:spLocks noChangeShapeType="1"/>
            </p:cNvSpPr>
            <p:nvPr/>
          </p:nvSpPr>
          <p:spPr bwMode="auto">
            <a:xfrm flipH="1">
              <a:off x="1857" y="2379"/>
              <a:ext cx="224" cy="1"/>
            </a:xfrm>
            <a:prstGeom prst="line">
              <a:avLst/>
            </a:prstGeom>
            <a:noFill/>
            <a:ln w="44450">
              <a:solidFill>
                <a:srgbClr val="CC0000"/>
              </a:solidFill>
              <a:round/>
              <a:headEnd/>
              <a:tailEnd/>
            </a:ln>
          </p:spPr>
          <p:txBody>
            <a:bodyPr/>
            <a:lstStyle/>
            <a:p>
              <a:endParaRPr lang="it-IT"/>
            </a:p>
          </p:txBody>
        </p:sp>
      </p:grpSp>
      <p:sp>
        <p:nvSpPr>
          <p:cNvPr id="27" name="Segnaposto piè di pagina 26"/>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3298"/>
                                        </p:tgtEl>
                                        <p:attrNameLst>
                                          <p:attrName>style.visibility</p:attrName>
                                        </p:attrNameLst>
                                      </p:cBhvr>
                                      <p:to>
                                        <p:strVal val="visible"/>
                                      </p:to>
                                    </p:set>
                                    <p:animEffect transition="in" filter="fade">
                                      <p:cBhvr>
                                        <p:cTn id="10" dur="500"/>
                                        <p:tgtEl>
                                          <p:spTgt spid="18329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3307"/>
                                        </p:tgtEl>
                                        <p:attrNameLst>
                                          <p:attrName>style.visibility</p:attrName>
                                        </p:attrNameLst>
                                      </p:cBhvr>
                                      <p:to>
                                        <p:strVal val="visible"/>
                                      </p:to>
                                    </p:set>
                                    <p:animEffect transition="in" filter="fade">
                                      <p:cBhvr>
                                        <p:cTn id="14" dur="500"/>
                                        <p:tgtEl>
                                          <p:spTgt spid="183307"/>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140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4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2000"/>
                                        <p:tgtEl>
                                          <p:spTgt spid="2"/>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2000"/>
                                        <p:tgtEl>
                                          <p:spTgt spid="15"/>
                                        </p:tgtEl>
                                      </p:cBhvr>
                                    </p:animEffect>
                                  </p:childTnLst>
                                </p:cTn>
                              </p:par>
                            </p:childTnLst>
                          </p:cTn>
                        </p:par>
                        <p:par>
                          <p:cTn id="65" fill="hold">
                            <p:stCondLst>
                              <p:cond delay="2500"/>
                            </p:stCondLst>
                            <p:childTnLst>
                              <p:par>
                                <p:cTn id="66" presetID="10"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2000"/>
                                        <p:tgtEl>
                                          <p:spTgt spid="6"/>
                                        </p:tgtEl>
                                      </p:cBhvr>
                                    </p:animEffect>
                                  </p:childTnLst>
                                </p:cTn>
                              </p:par>
                              <p:par>
                                <p:cTn id="69" presetID="10"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0"/>
                                        <p:tgtEl>
                                          <p:spTgt spid="14"/>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2000"/>
                                        <p:tgtEl>
                                          <p:spTgt spid="24"/>
                                        </p:tgtEl>
                                      </p:cBhvr>
                                    </p:animEffect>
                                  </p:childTnLst>
                                </p:cTn>
                              </p:par>
                              <p:par>
                                <p:cTn id="76" presetID="10"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2000"/>
                                        <p:tgtEl>
                                          <p:spTgt spid="9"/>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2000"/>
                                        <p:tgtEl>
                                          <p:spTgt spid="7"/>
                                        </p:tgtEl>
                                      </p:cBhvr>
                                    </p:animEffect>
                                  </p:childTnLst>
                                </p:cTn>
                              </p:par>
                              <p:par>
                                <p:cTn id="83" presetID="10"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2000"/>
                                        <p:tgtEl>
                                          <p:spTgt spid="20"/>
                                        </p:tgtEl>
                                      </p:cBhvr>
                                    </p:animEffect>
                                  </p:childTnLst>
                                </p:cTn>
                              </p:par>
                            </p:childTnLst>
                          </p:cTn>
                        </p:par>
                        <p:par>
                          <p:cTn id="86" fill="hold">
                            <p:stCondLst>
                              <p:cond delay="8500"/>
                            </p:stCondLst>
                            <p:childTnLst>
                              <p:par>
                                <p:cTn id="87" presetID="10" presetClass="entr" presetSubtype="0" fill="hold"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2000"/>
                                        <p:tgtEl>
                                          <p:spTgt spid="8"/>
                                        </p:tgtEl>
                                      </p:cBhvr>
                                    </p:animEffect>
                                  </p:childTnLst>
                                </p:cTn>
                              </p:par>
                              <p:par>
                                <p:cTn id="90" presetID="10"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nimBg="1"/>
      <p:bldP spid="1833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2"/>
          <p:cNvSpPr>
            <a:spLocks/>
          </p:cNvSpPr>
          <p:nvPr/>
        </p:nvSpPr>
        <p:spPr bwMode="auto">
          <a:xfrm>
            <a:off x="1250950" y="1228725"/>
            <a:ext cx="7383463" cy="4856163"/>
          </a:xfrm>
          <a:custGeom>
            <a:avLst/>
            <a:gdLst>
              <a:gd name="T0" fmla="*/ 7377776 w 5193"/>
              <a:gd name="T1" fmla="*/ 556601 h 3359"/>
              <a:gd name="T2" fmla="*/ 7357870 w 5193"/>
              <a:gd name="T3" fmla="*/ 923813 h 3359"/>
              <a:gd name="T4" fmla="*/ 7249813 w 5193"/>
              <a:gd name="T5" fmla="*/ 1288134 h 3359"/>
              <a:gd name="T6" fmla="*/ 6941280 w 5193"/>
              <a:gd name="T7" fmla="*/ 1812929 h 3359"/>
              <a:gd name="T8" fmla="*/ 6526111 w 5193"/>
              <a:gd name="T9" fmla="*/ 2259656 h 3359"/>
              <a:gd name="T10" fmla="*/ 6027056 w 5193"/>
              <a:gd name="T11" fmla="*/ 2608073 h 3359"/>
              <a:gd name="T12" fmla="*/ 5475392 w 5193"/>
              <a:gd name="T13" fmla="*/ 2843725 h 3359"/>
              <a:gd name="T14" fmla="*/ 4892450 w 5193"/>
              <a:gd name="T15" fmla="*/ 2947817 h 3359"/>
              <a:gd name="T16" fmla="*/ 4645055 w 5193"/>
              <a:gd name="T17" fmla="*/ 2856736 h 3359"/>
              <a:gd name="T18" fmla="*/ 4532732 w 5193"/>
              <a:gd name="T19" fmla="*/ 2887096 h 3359"/>
              <a:gd name="T20" fmla="*/ 4347897 w 5193"/>
              <a:gd name="T21" fmla="*/ 3132869 h 3359"/>
              <a:gd name="T22" fmla="*/ 4050739 w 5193"/>
              <a:gd name="T23" fmla="*/ 3320812 h 3359"/>
              <a:gd name="T24" fmla="*/ 3703817 w 5193"/>
              <a:gd name="T25" fmla="*/ 3446589 h 3359"/>
              <a:gd name="T26" fmla="*/ 3362582 w 5193"/>
              <a:gd name="T27" fmla="*/ 3502972 h 3359"/>
              <a:gd name="T28" fmla="*/ 3078220 w 5193"/>
              <a:gd name="T29" fmla="*/ 3494298 h 3359"/>
              <a:gd name="T30" fmla="*/ 2806654 w 5193"/>
              <a:gd name="T31" fmla="*/ 3533332 h 3359"/>
              <a:gd name="T32" fmla="*/ 2513761 w 5193"/>
              <a:gd name="T33" fmla="*/ 3664893 h 3359"/>
              <a:gd name="T34" fmla="*/ 2229399 w 5193"/>
              <a:gd name="T35" fmla="*/ 3855727 h 3359"/>
              <a:gd name="T36" fmla="*/ 1983426 w 5193"/>
              <a:gd name="T37" fmla="*/ 4074030 h 3359"/>
              <a:gd name="T38" fmla="*/ 1802856 w 5193"/>
              <a:gd name="T39" fmla="*/ 4286551 h 3359"/>
              <a:gd name="T40" fmla="*/ 1635082 w 5193"/>
              <a:gd name="T41" fmla="*/ 4481722 h 3359"/>
              <a:gd name="T42" fmla="*/ 1373469 w 5193"/>
              <a:gd name="T43" fmla="*/ 4662437 h 3359"/>
              <a:gd name="T44" fmla="*/ 1056405 w 5193"/>
              <a:gd name="T45" fmla="*/ 4798334 h 3359"/>
              <a:gd name="T46" fmla="*/ 729389 w 5193"/>
              <a:gd name="T47" fmla="*/ 4854717 h 3359"/>
              <a:gd name="T48" fmla="*/ 442183 w 5193"/>
              <a:gd name="T49" fmla="*/ 4801226 h 3359"/>
              <a:gd name="T50" fmla="*/ 220381 w 5193"/>
              <a:gd name="T51" fmla="*/ 4601717 h 3359"/>
              <a:gd name="T52" fmla="*/ 76778 w 5193"/>
              <a:gd name="T53" fmla="*/ 4311128 h 3359"/>
              <a:gd name="T54" fmla="*/ 11374 w 5193"/>
              <a:gd name="T55" fmla="*/ 3980059 h 3359"/>
              <a:gd name="T56" fmla="*/ 0 w 5193"/>
              <a:gd name="T57" fmla="*/ 3637424 h 3359"/>
              <a:gd name="T58" fmla="*/ 27014 w 5193"/>
              <a:gd name="T59" fmla="*/ 3309246 h 3359"/>
              <a:gd name="T60" fmla="*/ 75356 w 5193"/>
              <a:gd name="T61" fmla="*/ 3022995 h 3359"/>
              <a:gd name="T62" fmla="*/ 90996 w 5193"/>
              <a:gd name="T63" fmla="*/ 2756982 h 3359"/>
              <a:gd name="T64" fmla="*/ 81043 w 5193"/>
              <a:gd name="T65" fmla="*/ 2470730 h 3359"/>
              <a:gd name="T66" fmla="*/ 62560 w 5193"/>
              <a:gd name="T67" fmla="*/ 2178695 h 3359"/>
              <a:gd name="T68" fmla="*/ 52607 w 5193"/>
              <a:gd name="T69" fmla="*/ 1890998 h 3359"/>
              <a:gd name="T70" fmla="*/ 73934 w 5193"/>
              <a:gd name="T71" fmla="*/ 1624986 h 3359"/>
              <a:gd name="T72" fmla="*/ 159243 w 5193"/>
              <a:gd name="T73" fmla="*/ 1305482 h 3359"/>
              <a:gd name="T74" fmla="*/ 300002 w 5193"/>
              <a:gd name="T75" fmla="*/ 978750 h 3359"/>
              <a:gd name="T76" fmla="*/ 499056 w 5193"/>
              <a:gd name="T77" fmla="*/ 675150 h 3359"/>
              <a:gd name="T78" fmla="*/ 747872 w 5193"/>
              <a:gd name="T79" fmla="*/ 409138 h 3359"/>
              <a:gd name="T80" fmla="*/ 1049296 w 5193"/>
              <a:gd name="T81" fmla="*/ 192280 h 3359"/>
              <a:gd name="T82" fmla="*/ 1397640 w 5193"/>
              <a:gd name="T83" fmla="*/ 43372 h 3359"/>
              <a:gd name="T84" fmla="*/ 1741718 w 5193"/>
              <a:gd name="T85" fmla="*/ 0 h 3359"/>
              <a:gd name="T86" fmla="*/ 2077265 w 5193"/>
              <a:gd name="T87" fmla="*/ 36143 h 3359"/>
              <a:gd name="T88" fmla="*/ 2404282 w 5193"/>
              <a:gd name="T89" fmla="*/ 109874 h 3359"/>
              <a:gd name="T90" fmla="*/ 2734142 w 5193"/>
              <a:gd name="T91" fmla="*/ 174932 h 3359"/>
              <a:gd name="T92" fmla="*/ 3125140 w 5193"/>
              <a:gd name="T93" fmla="*/ 199509 h 3359"/>
              <a:gd name="T94" fmla="*/ 3793391 w 5193"/>
              <a:gd name="T95" fmla="*/ 254446 h 3359"/>
              <a:gd name="T96" fmla="*/ 4461642 w 5193"/>
              <a:gd name="T97" fmla="*/ 357092 h 3359"/>
              <a:gd name="T98" fmla="*/ 5129892 w 5193"/>
              <a:gd name="T99" fmla="*/ 455401 h 3359"/>
              <a:gd name="T100" fmla="*/ 5810940 w 5193"/>
              <a:gd name="T101" fmla="*/ 498772 h 3359"/>
              <a:gd name="T102" fmla="*/ 6506206 w 5193"/>
              <a:gd name="T103" fmla="*/ 435161 h 3359"/>
              <a:gd name="T104" fmla="*/ 6851706 w 5193"/>
              <a:gd name="T105" fmla="*/ 368658 h 3359"/>
              <a:gd name="T106" fmla="*/ 7109054 w 5193"/>
              <a:gd name="T107" fmla="*/ 329623 h 33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93"/>
              <a:gd name="T163" fmla="*/ 0 h 3359"/>
              <a:gd name="T164" fmla="*/ 5193 w 5193"/>
              <a:gd name="T165" fmla="*/ 3359 h 33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93" h="3359">
                <a:moveTo>
                  <a:pt x="5162" y="194"/>
                </a:moveTo>
                <a:lnTo>
                  <a:pt x="5171" y="228"/>
                </a:lnTo>
                <a:lnTo>
                  <a:pt x="5178" y="265"/>
                </a:lnTo>
                <a:lnTo>
                  <a:pt x="5183" y="303"/>
                </a:lnTo>
                <a:lnTo>
                  <a:pt x="5187" y="345"/>
                </a:lnTo>
                <a:lnTo>
                  <a:pt x="5189" y="385"/>
                </a:lnTo>
                <a:lnTo>
                  <a:pt x="5192" y="427"/>
                </a:lnTo>
                <a:lnTo>
                  <a:pt x="5192" y="470"/>
                </a:lnTo>
                <a:lnTo>
                  <a:pt x="5188" y="513"/>
                </a:lnTo>
                <a:lnTo>
                  <a:pt x="5186" y="556"/>
                </a:lnTo>
                <a:lnTo>
                  <a:pt x="5180" y="597"/>
                </a:lnTo>
                <a:lnTo>
                  <a:pt x="5175" y="639"/>
                </a:lnTo>
                <a:lnTo>
                  <a:pt x="5167" y="680"/>
                </a:lnTo>
                <a:lnTo>
                  <a:pt x="5160" y="720"/>
                </a:lnTo>
                <a:lnTo>
                  <a:pt x="5148" y="758"/>
                </a:lnTo>
                <a:lnTo>
                  <a:pt x="5138" y="793"/>
                </a:lnTo>
                <a:lnTo>
                  <a:pt x="5126" y="827"/>
                </a:lnTo>
                <a:lnTo>
                  <a:pt x="5099" y="891"/>
                </a:lnTo>
                <a:lnTo>
                  <a:pt x="5068" y="955"/>
                </a:lnTo>
                <a:lnTo>
                  <a:pt x="5036" y="1018"/>
                </a:lnTo>
                <a:lnTo>
                  <a:pt x="5001" y="1078"/>
                </a:lnTo>
                <a:lnTo>
                  <a:pt x="4964" y="1138"/>
                </a:lnTo>
                <a:lnTo>
                  <a:pt x="4924" y="1197"/>
                </a:lnTo>
                <a:lnTo>
                  <a:pt x="4882" y="1254"/>
                </a:lnTo>
                <a:lnTo>
                  <a:pt x="4839" y="1308"/>
                </a:lnTo>
                <a:lnTo>
                  <a:pt x="4794" y="1363"/>
                </a:lnTo>
                <a:lnTo>
                  <a:pt x="4745" y="1416"/>
                </a:lnTo>
                <a:lnTo>
                  <a:pt x="4695" y="1467"/>
                </a:lnTo>
                <a:lnTo>
                  <a:pt x="4643" y="1514"/>
                </a:lnTo>
                <a:lnTo>
                  <a:pt x="4590" y="1563"/>
                </a:lnTo>
                <a:lnTo>
                  <a:pt x="4534" y="1607"/>
                </a:lnTo>
                <a:lnTo>
                  <a:pt x="4479" y="1651"/>
                </a:lnTo>
                <a:lnTo>
                  <a:pt x="4421" y="1693"/>
                </a:lnTo>
                <a:lnTo>
                  <a:pt x="4363" y="1732"/>
                </a:lnTo>
                <a:lnTo>
                  <a:pt x="4301" y="1770"/>
                </a:lnTo>
                <a:lnTo>
                  <a:pt x="4239" y="1804"/>
                </a:lnTo>
                <a:lnTo>
                  <a:pt x="4177" y="1838"/>
                </a:lnTo>
                <a:lnTo>
                  <a:pt x="4114" y="1869"/>
                </a:lnTo>
                <a:lnTo>
                  <a:pt x="4049" y="1897"/>
                </a:lnTo>
                <a:lnTo>
                  <a:pt x="3984" y="1922"/>
                </a:lnTo>
                <a:lnTo>
                  <a:pt x="3917" y="1946"/>
                </a:lnTo>
                <a:lnTo>
                  <a:pt x="3851" y="1967"/>
                </a:lnTo>
                <a:lnTo>
                  <a:pt x="3784" y="1985"/>
                </a:lnTo>
                <a:lnTo>
                  <a:pt x="3715" y="2002"/>
                </a:lnTo>
                <a:lnTo>
                  <a:pt x="3647" y="2015"/>
                </a:lnTo>
                <a:lnTo>
                  <a:pt x="3579" y="2025"/>
                </a:lnTo>
                <a:lnTo>
                  <a:pt x="3510" y="2034"/>
                </a:lnTo>
                <a:lnTo>
                  <a:pt x="3441" y="2039"/>
                </a:lnTo>
                <a:lnTo>
                  <a:pt x="3372" y="2040"/>
                </a:lnTo>
                <a:lnTo>
                  <a:pt x="3352" y="2038"/>
                </a:lnTo>
                <a:lnTo>
                  <a:pt x="3330" y="2028"/>
                </a:lnTo>
                <a:lnTo>
                  <a:pt x="3309" y="2015"/>
                </a:lnTo>
                <a:lnTo>
                  <a:pt x="3287" y="1998"/>
                </a:lnTo>
                <a:lnTo>
                  <a:pt x="3267" y="1976"/>
                </a:lnTo>
                <a:lnTo>
                  <a:pt x="3247" y="1952"/>
                </a:lnTo>
                <a:lnTo>
                  <a:pt x="3229" y="1925"/>
                </a:lnTo>
                <a:lnTo>
                  <a:pt x="3214" y="1897"/>
                </a:lnTo>
                <a:lnTo>
                  <a:pt x="3209" y="1932"/>
                </a:lnTo>
                <a:lnTo>
                  <a:pt x="3201" y="1965"/>
                </a:lnTo>
                <a:lnTo>
                  <a:pt x="3188" y="1997"/>
                </a:lnTo>
                <a:lnTo>
                  <a:pt x="3174" y="2027"/>
                </a:lnTo>
                <a:lnTo>
                  <a:pt x="3157" y="2058"/>
                </a:lnTo>
                <a:lnTo>
                  <a:pt x="3135" y="2086"/>
                </a:lnTo>
                <a:lnTo>
                  <a:pt x="3112" y="2115"/>
                </a:lnTo>
                <a:lnTo>
                  <a:pt x="3086" y="2142"/>
                </a:lnTo>
                <a:lnTo>
                  <a:pt x="3058" y="2167"/>
                </a:lnTo>
                <a:lnTo>
                  <a:pt x="3027" y="2191"/>
                </a:lnTo>
                <a:lnTo>
                  <a:pt x="2994" y="2215"/>
                </a:lnTo>
                <a:lnTo>
                  <a:pt x="2960" y="2237"/>
                </a:lnTo>
                <a:lnTo>
                  <a:pt x="2925" y="2259"/>
                </a:lnTo>
                <a:lnTo>
                  <a:pt x="2887" y="2279"/>
                </a:lnTo>
                <a:lnTo>
                  <a:pt x="2849" y="2297"/>
                </a:lnTo>
                <a:lnTo>
                  <a:pt x="2810" y="2315"/>
                </a:lnTo>
                <a:lnTo>
                  <a:pt x="2770" y="2330"/>
                </a:lnTo>
                <a:lnTo>
                  <a:pt x="2730" y="2347"/>
                </a:lnTo>
                <a:lnTo>
                  <a:pt x="2689" y="2360"/>
                </a:lnTo>
                <a:lnTo>
                  <a:pt x="2648" y="2373"/>
                </a:lnTo>
                <a:lnTo>
                  <a:pt x="2605" y="2384"/>
                </a:lnTo>
                <a:lnTo>
                  <a:pt x="2564" y="2393"/>
                </a:lnTo>
                <a:lnTo>
                  <a:pt x="2522" y="2403"/>
                </a:lnTo>
                <a:lnTo>
                  <a:pt x="2483" y="2410"/>
                </a:lnTo>
                <a:lnTo>
                  <a:pt x="2443" y="2416"/>
                </a:lnTo>
                <a:lnTo>
                  <a:pt x="2403" y="2421"/>
                </a:lnTo>
                <a:lnTo>
                  <a:pt x="2365" y="2423"/>
                </a:lnTo>
                <a:lnTo>
                  <a:pt x="2328" y="2425"/>
                </a:lnTo>
                <a:lnTo>
                  <a:pt x="2292" y="2425"/>
                </a:lnTo>
                <a:lnTo>
                  <a:pt x="2258" y="2425"/>
                </a:lnTo>
                <a:lnTo>
                  <a:pt x="2226" y="2423"/>
                </a:lnTo>
                <a:lnTo>
                  <a:pt x="2195" y="2419"/>
                </a:lnTo>
                <a:lnTo>
                  <a:pt x="2165" y="2417"/>
                </a:lnTo>
                <a:lnTo>
                  <a:pt x="2136" y="2416"/>
                </a:lnTo>
                <a:lnTo>
                  <a:pt x="2106" y="2417"/>
                </a:lnTo>
                <a:lnTo>
                  <a:pt x="2074" y="2422"/>
                </a:lnTo>
                <a:lnTo>
                  <a:pt x="2041" y="2427"/>
                </a:lnTo>
                <a:lnTo>
                  <a:pt x="2008" y="2436"/>
                </a:lnTo>
                <a:lnTo>
                  <a:pt x="1974" y="2444"/>
                </a:lnTo>
                <a:lnTo>
                  <a:pt x="1941" y="2456"/>
                </a:lnTo>
                <a:lnTo>
                  <a:pt x="1906" y="2468"/>
                </a:lnTo>
                <a:lnTo>
                  <a:pt x="1871" y="2484"/>
                </a:lnTo>
                <a:lnTo>
                  <a:pt x="1838" y="2499"/>
                </a:lnTo>
                <a:lnTo>
                  <a:pt x="1803" y="2517"/>
                </a:lnTo>
                <a:lnTo>
                  <a:pt x="1768" y="2535"/>
                </a:lnTo>
                <a:lnTo>
                  <a:pt x="1733" y="2555"/>
                </a:lnTo>
                <a:lnTo>
                  <a:pt x="1700" y="2576"/>
                </a:lnTo>
                <a:lnTo>
                  <a:pt x="1667" y="2597"/>
                </a:lnTo>
                <a:lnTo>
                  <a:pt x="1634" y="2619"/>
                </a:lnTo>
                <a:lnTo>
                  <a:pt x="1600" y="2643"/>
                </a:lnTo>
                <a:lnTo>
                  <a:pt x="1568" y="2667"/>
                </a:lnTo>
                <a:lnTo>
                  <a:pt x="1537" y="2691"/>
                </a:lnTo>
                <a:lnTo>
                  <a:pt x="1506" y="2716"/>
                </a:lnTo>
                <a:lnTo>
                  <a:pt x="1477" y="2742"/>
                </a:lnTo>
                <a:lnTo>
                  <a:pt x="1450" y="2766"/>
                </a:lnTo>
                <a:lnTo>
                  <a:pt x="1421" y="2792"/>
                </a:lnTo>
                <a:lnTo>
                  <a:pt x="1395" y="2818"/>
                </a:lnTo>
                <a:lnTo>
                  <a:pt x="1370" y="2843"/>
                </a:lnTo>
                <a:lnTo>
                  <a:pt x="1346" y="2868"/>
                </a:lnTo>
                <a:lnTo>
                  <a:pt x="1324" y="2893"/>
                </a:lnTo>
                <a:lnTo>
                  <a:pt x="1304" y="2918"/>
                </a:lnTo>
                <a:lnTo>
                  <a:pt x="1284" y="2940"/>
                </a:lnTo>
                <a:lnTo>
                  <a:pt x="1268" y="2965"/>
                </a:lnTo>
                <a:lnTo>
                  <a:pt x="1252" y="2988"/>
                </a:lnTo>
                <a:lnTo>
                  <a:pt x="1237" y="3011"/>
                </a:lnTo>
                <a:lnTo>
                  <a:pt x="1219" y="3032"/>
                </a:lnTo>
                <a:lnTo>
                  <a:pt x="1199" y="3056"/>
                </a:lnTo>
                <a:lnTo>
                  <a:pt x="1176" y="3078"/>
                </a:lnTo>
                <a:lnTo>
                  <a:pt x="1150" y="3100"/>
                </a:lnTo>
                <a:lnTo>
                  <a:pt x="1125" y="3122"/>
                </a:lnTo>
                <a:lnTo>
                  <a:pt x="1096" y="3143"/>
                </a:lnTo>
                <a:lnTo>
                  <a:pt x="1065" y="3165"/>
                </a:lnTo>
                <a:lnTo>
                  <a:pt x="1033" y="3186"/>
                </a:lnTo>
                <a:lnTo>
                  <a:pt x="999" y="3206"/>
                </a:lnTo>
                <a:lnTo>
                  <a:pt x="966" y="3225"/>
                </a:lnTo>
                <a:lnTo>
                  <a:pt x="930" y="3243"/>
                </a:lnTo>
                <a:lnTo>
                  <a:pt x="894" y="3260"/>
                </a:lnTo>
                <a:lnTo>
                  <a:pt x="856" y="3276"/>
                </a:lnTo>
                <a:lnTo>
                  <a:pt x="819" y="3293"/>
                </a:lnTo>
                <a:lnTo>
                  <a:pt x="782" y="3306"/>
                </a:lnTo>
                <a:lnTo>
                  <a:pt x="743" y="3319"/>
                </a:lnTo>
                <a:lnTo>
                  <a:pt x="704" y="3329"/>
                </a:lnTo>
                <a:lnTo>
                  <a:pt x="665" y="3338"/>
                </a:lnTo>
                <a:lnTo>
                  <a:pt x="627" y="3345"/>
                </a:lnTo>
                <a:lnTo>
                  <a:pt x="588" y="3352"/>
                </a:lnTo>
                <a:lnTo>
                  <a:pt x="551" y="3356"/>
                </a:lnTo>
                <a:lnTo>
                  <a:pt x="513" y="3358"/>
                </a:lnTo>
                <a:lnTo>
                  <a:pt x="477" y="3358"/>
                </a:lnTo>
                <a:lnTo>
                  <a:pt x="441" y="3356"/>
                </a:lnTo>
                <a:lnTo>
                  <a:pt x="408" y="3351"/>
                </a:lnTo>
                <a:lnTo>
                  <a:pt x="374" y="3343"/>
                </a:lnTo>
                <a:lnTo>
                  <a:pt x="342" y="3333"/>
                </a:lnTo>
                <a:lnTo>
                  <a:pt x="311" y="3321"/>
                </a:lnTo>
                <a:lnTo>
                  <a:pt x="281" y="3306"/>
                </a:lnTo>
                <a:lnTo>
                  <a:pt x="255" y="3288"/>
                </a:lnTo>
                <a:lnTo>
                  <a:pt x="230" y="3266"/>
                </a:lnTo>
                <a:lnTo>
                  <a:pt x="202" y="3239"/>
                </a:lnTo>
                <a:lnTo>
                  <a:pt x="179" y="3212"/>
                </a:lnTo>
                <a:lnTo>
                  <a:pt x="155" y="3183"/>
                </a:lnTo>
                <a:lnTo>
                  <a:pt x="134" y="3152"/>
                </a:lnTo>
                <a:lnTo>
                  <a:pt x="115" y="3120"/>
                </a:lnTo>
                <a:lnTo>
                  <a:pt x="97" y="3087"/>
                </a:lnTo>
                <a:lnTo>
                  <a:pt x="81" y="3052"/>
                </a:lnTo>
                <a:lnTo>
                  <a:pt x="68" y="3018"/>
                </a:lnTo>
                <a:lnTo>
                  <a:pt x="54" y="2982"/>
                </a:lnTo>
                <a:lnTo>
                  <a:pt x="44" y="2945"/>
                </a:lnTo>
                <a:lnTo>
                  <a:pt x="35" y="2907"/>
                </a:lnTo>
                <a:lnTo>
                  <a:pt x="25" y="2869"/>
                </a:lnTo>
                <a:lnTo>
                  <a:pt x="18" y="2831"/>
                </a:lnTo>
                <a:lnTo>
                  <a:pt x="12" y="2792"/>
                </a:lnTo>
                <a:lnTo>
                  <a:pt x="8" y="2753"/>
                </a:lnTo>
                <a:lnTo>
                  <a:pt x="4" y="2713"/>
                </a:lnTo>
                <a:lnTo>
                  <a:pt x="1" y="2674"/>
                </a:lnTo>
                <a:lnTo>
                  <a:pt x="0" y="2634"/>
                </a:lnTo>
                <a:lnTo>
                  <a:pt x="0" y="2594"/>
                </a:lnTo>
                <a:lnTo>
                  <a:pt x="0" y="2555"/>
                </a:lnTo>
                <a:lnTo>
                  <a:pt x="0" y="2516"/>
                </a:lnTo>
                <a:lnTo>
                  <a:pt x="3" y="2477"/>
                </a:lnTo>
                <a:lnTo>
                  <a:pt x="5" y="2439"/>
                </a:lnTo>
                <a:lnTo>
                  <a:pt x="8" y="2399"/>
                </a:lnTo>
                <a:lnTo>
                  <a:pt x="12" y="2361"/>
                </a:lnTo>
                <a:lnTo>
                  <a:pt x="15" y="2324"/>
                </a:lnTo>
                <a:lnTo>
                  <a:pt x="19" y="2289"/>
                </a:lnTo>
                <a:lnTo>
                  <a:pt x="25" y="2253"/>
                </a:lnTo>
                <a:lnTo>
                  <a:pt x="30" y="2218"/>
                </a:lnTo>
                <a:lnTo>
                  <a:pt x="36" y="2185"/>
                </a:lnTo>
                <a:lnTo>
                  <a:pt x="43" y="2152"/>
                </a:lnTo>
                <a:lnTo>
                  <a:pt x="48" y="2121"/>
                </a:lnTo>
                <a:lnTo>
                  <a:pt x="53" y="2091"/>
                </a:lnTo>
                <a:lnTo>
                  <a:pt x="57" y="2063"/>
                </a:lnTo>
                <a:lnTo>
                  <a:pt x="59" y="2033"/>
                </a:lnTo>
                <a:lnTo>
                  <a:pt x="62" y="2002"/>
                </a:lnTo>
                <a:lnTo>
                  <a:pt x="63" y="1971"/>
                </a:lnTo>
                <a:lnTo>
                  <a:pt x="64" y="1939"/>
                </a:lnTo>
                <a:lnTo>
                  <a:pt x="64" y="1907"/>
                </a:lnTo>
                <a:lnTo>
                  <a:pt x="64" y="1875"/>
                </a:lnTo>
                <a:lnTo>
                  <a:pt x="63" y="1843"/>
                </a:lnTo>
                <a:lnTo>
                  <a:pt x="62" y="1809"/>
                </a:lnTo>
                <a:lnTo>
                  <a:pt x="61" y="1776"/>
                </a:lnTo>
                <a:lnTo>
                  <a:pt x="59" y="1743"/>
                </a:lnTo>
                <a:lnTo>
                  <a:pt x="57" y="1709"/>
                </a:lnTo>
                <a:lnTo>
                  <a:pt x="55" y="1675"/>
                </a:lnTo>
                <a:lnTo>
                  <a:pt x="53" y="1642"/>
                </a:lnTo>
                <a:lnTo>
                  <a:pt x="50" y="1608"/>
                </a:lnTo>
                <a:lnTo>
                  <a:pt x="48" y="1574"/>
                </a:lnTo>
                <a:lnTo>
                  <a:pt x="45" y="1540"/>
                </a:lnTo>
                <a:lnTo>
                  <a:pt x="44" y="1507"/>
                </a:lnTo>
                <a:lnTo>
                  <a:pt x="41" y="1473"/>
                </a:lnTo>
                <a:lnTo>
                  <a:pt x="40" y="1439"/>
                </a:lnTo>
                <a:lnTo>
                  <a:pt x="39" y="1406"/>
                </a:lnTo>
                <a:lnTo>
                  <a:pt x="37" y="1374"/>
                </a:lnTo>
                <a:lnTo>
                  <a:pt x="37" y="1341"/>
                </a:lnTo>
                <a:lnTo>
                  <a:pt x="37" y="1308"/>
                </a:lnTo>
                <a:lnTo>
                  <a:pt x="37" y="1276"/>
                </a:lnTo>
                <a:lnTo>
                  <a:pt x="39" y="1245"/>
                </a:lnTo>
                <a:lnTo>
                  <a:pt x="41" y="1213"/>
                </a:lnTo>
                <a:lnTo>
                  <a:pt x="44" y="1184"/>
                </a:lnTo>
                <a:lnTo>
                  <a:pt x="46" y="1154"/>
                </a:lnTo>
                <a:lnTo>
                  <a:pt x="52" y="1124"/>
                </a:lnTo>
                <a:lnTo>
                  <a:pt x="57" y="1096"/>
                </a:lnTo>
                <a:lnTo>
                  <a:pt x="66" y="1057"/>
                </a:lnTo>
                <a:lnTo>
                  <a:pt x="76" y="1018"/>
                </a:lnTo>
                <a:lnTo>
                  <a:pt x="86" y="979"/>
                </a:lnTo>
                <a:lnTo>
                  <a:pt x="98" y="941"/>
                </a:lnTo>
                <a:lnTo>
                  <a:pt x="112" y="903"/>
                </a:lnTo>
                <a:lnTo>
                  <a:pt x="125" y="865"/>
                </a:lnTo>
                <a:lnTo>
                  <a:pt x="142" y="827"/>
                </a:lnTo>
                <a:lnTo>
                  <a:pt x="157" y="789"/>
                </a:lnTo>
                <a:lnTo>
                  <a:pt x="174" y="752"/>
                </a:lnTo>
                <a:lnTo>
                  <a:pt x="193" y="715"/>
                </a:lnTo>
                <a:lnTo>
                  <a:pt x="211" y="677"/>
                </a:lnTo>
                <a:lnTo>
                  <a:pt x="233" y="640"/>
                </a:lnTo>
                <a:lnTo>
                  <a:pt x="255" y="604"/>
                </a:lnTo>
                <a:lnTo>
                  <a:pt x="277" y="570"/>
                </a:lnTo>
                <a:lnTo>
                  <a:pt x="302" y="534"/>
                </a:lnTo>
                <a:lnTo>
                  <a:pt x="326" y="501"/>
                </a:lnTo>
                <a:lnTo>
                  <a:pt x="351" y="467"/>
                </a:lnTo>
                <a:lnTo>
                  <a:pt x="378" y="434"/>
                </a:lnTo>
                <a:lnTo>
                  <a:pt x="406" y="402"/>
                </a:lnTo>
                <a:lnTo>
                  <a:pt x="435" y="371"/>
                </a:lnTo>
                <a:lnTo>
                  <a:pt x="464" y="341"/>
                </a:lnTo>
                <a:lnTo>
                  <a:pt x="495" y="312"/>
                </a:lnTo>
                <a:lnTo>
                  <a:pt x="526" y="283"/>
                </a:lnTo>
                <a:lnTo>
                  <a:pt x="560" y="256"/>
                </a:lnTo>
                <a:lnTo>
                  <a:pt x="593" y="228"/>
                </a:lnTo>
                <a:lnTo>
                  <a:pt x="628" y="202"/>
                </a:lnTo>
                <a:lnTo>
                  <a:pt x="663" y="178"/>
                </a:lnTo>
                <a:lnTo>
                  <a:pt x="700" y="156"/>
                </a:lnTo>
                <a:lnTo>
                  <a:pt x="738" y="133"/>
                </a:lnTo>
                <a:lnTo>
                  <a:pt x="775" y="113"/>
                </a:lnTo>
                <a:lnTo>
                  <a:pt x="815" y="93"/>
                </a:lnTo>
                <a:lnTo>
                  <a:pt x="855" y="75"/>
                </a:lnTo>
                <a:lnTo>
                  <a:pt x="898" y="57"/>
                </a:lnTo>
                <a:lnTo>
                  <a:pt x="940" y="43"/>
                </a:lnTo>
                <a:lnTo>
                  <a:pt x="983" y="30"/>
                </a:lnTo>
                <a:lnTo>
                  <a:pt x="1024" y="20"/>
                </a:lnTo>
                <a:lnTo>
                  <a:pt x="1064" y="13"/>
                </a:lnTo>
                <a:lnTo>
                  <a:pt x="1105" y="7"/>
                </a:lnTo>
                <a:lnTo>
                  <a:pt x="1145" y="4"/>
                </a:lnTo>
                <a:lnTo>
                  <a:pt x="1185" y="2"/>
                </a:lnTo>
                <a:lnTo>
                  <a:pt x="1225" y="0"/>
                </a:lnTo>
                <a:lnTo>
                  <a:pt x="1265" y="2"/>
                </a:lnTo>
                <a:lnTo>
                  <a:pt x="1305" y="5"/>
                </a:lnTo>
                <a:lnTo>
                  <a:pt x="1344" y="8"/>
                </a:lnTo>
                <a:lnTo>
                  <a:pt x="1384" y="13"/>
                </a:lnTo>
                <a:lnTo>
                  <a:pt x="1422" y="19"/>
                </a:lnTo>
                <a:lnTo>
                  <a:pt x="1461" y="25"/>
                </a:lnTo>
                <a:lnTo>
                  <a:pt x="1500" y="32"/>
                </a:lnTo>
                <a:lnTo>
                  <a:pt x="1537" y="42"/>
                </a:lnTo>
                <a:lnTo>
                  <a:pt x="1576" y="49"/>
                </a:lnTo>
                <a:lnTo>
                  <a:pt x="1615" y="57"/>
                </a:lnTo>
                <a:lnTo>
                  <a:pt x="1652" y="67"/>
                </a:lnTo>
                <a:lnTo>
                  <a:pt x="1691" y="76"/>
                </a:lnTo>
                <a:lnTo>
                  <a:pt x="1729" y="84"/>
                </a:lnTo>
                <a:lnTo>
                  <a:pt x="1768" y="93"/>
                </a:lnTo>
                <a:lnTo>
                  <a:pt x="1805" y="100"/>
                </a:lnTo>
                <a:lnTo>
                  <a:pt x="1844" y="109"/>
                </a:lnTo>
                <a:lnTo>
                  <a:pt x="1883" y="115"/>
                </a:lnTo>
                <a:lnTo>
                  <a:pt x="1923" y="121"/>
                </a:lnTo>
                <a:lnTo>
                  <a:pt x="1962" y="127"/>
                </a:lnTo>
                <a:lnTo>
                  <a:pt x="2000" y="131"/>
                </a:lnTo>
                <a:lnTo>
                  <a:pt x="2040" y="134"/>
                </a:lnTo>
                <a:lnTo>
                  <a:pt x="2079" y="138"/>
                </a:lnTo>
                <a:lnTo>
                  <a:pt x="2119" y="138"/>
                </a:lnTo>
                <a:lnTo>
                  <a:pt x="2198" y="138"/>
                </a:lnTo>
                <a:lnTo>
                  <a:pt x="2276" y="140"/>
                </a:lnTo>
                <a:lnTo>
                  <a:pt x="2354" y="145"/>
                </a:lnTo>
                <a:lnTo>
                  <a:pt x="2434" y="151"/>
                </a:lnTo>
                <a:lnTo>
                  <a:pt x="2512" y="157"/>
                </a:lnTo>
                <a:lnTo>
                  <a:pt x="2590" y="165"/>
                </a:lnTo>
                <a:lnTo>
                  <a:pt x="2668" y="176"/>
                </a:lnTo>
                <a:lnTo>
                  <a:pt x="2746" y="187"/>
                </a:lnTo>
                <a:lnTo>
                  <a:pt x="2824" y="197"/>
                </a:lnTo>
                <a:lnTo>
                  <a:pt x="2903" y="209"/>
                </a:lnTo>
                <a:lnTo>
                  <a:pt x="2980" y="221"/>
                </a:lnTo>
                <a:lnTo>
                  <a:pt x="3059" y="233"/>
                </a:lnTo>
                <a:lnTo>
                  <a:pt x="3138" y="247"/>
                </a:lnTo>
                <a:lnTo>
                  <a:pt x="3215" y="259"/>
                </a:lnTo>
                <a:lnTo>
                  <a:pt x="3294" y="271"/>
                </a:lnTo>
                <a:lnTo>
                  <a:pt x="3372" y="283"/>
                </a:lnTo>
                <a:lnTo>
                  <a:pt x="3451" y="295"/>
                </a:lnTo>
                <a:lnTo>
                  <a:pt x="3530" y="305"/>
                </a:lnTo>
                <a:lnTo>
                  <a:pt x="3608" y="315"/>
                </a:lnTo>
                <a:lnTo>
                  <a:pt x="3688" y="324"/>
                </a:lnTo>
                <a:lnTo>
                  <a:pt x="3767" y="331"/>
                </a:lnTo>
                <a:lnTo>
                  <a:pt x="3847" y="337"/>
                </a:lnTo>
                <a:lnTo>
                  <a:pt x="3927" y="343"/>
                </a:lnTo>
                <a:lnTo>
                  <a:pt x="4007" y="345"/>
                </a:lnTo>
                <a:lnTo>
                  <a:pt x="4087" y="345"/>
                </a:lnTo>
                <a:lnTo>
                  <a:pt x="4167" y="344"/>
                </a:lnTo>
                <a:lnTo>
                  <a:pt x="4249" y="341"/>
                </a:lnTo>
                <a:lnTo>
                  <a:pt x="4329" y="334"/>
                </a:lnTo>
                <a:lnTo>
                  <a:pt x="4410" y="326"/>
                </a:lnTo>
                <a:lnTo>
                  <a:pt x="4493" y="315"/>
                </a:lnTo>
                <a:lnTo>
                  <a:pt x="4576" y="301"/>
                </a:lnTo>
                <a:lnTo>
                  <a:pt x="4658" y="284"/>
                </a:lnTo>
                <a:lnTo>
                  <a:pt x="4693" y="277"/>
                </a:lnTo>
                <a:lnTo>
                  <a:pt x="4726" y="270"/>
                </a:lnTo>
                <a:lnTo>
                  <a:pt x="4759" y="264"/>
                </a:lnTo>
                <a:lnTo>
                  <a:pt x="4788" y="259"/>
                </a:lnTo>
                <a:lnTo>
                  <a:pt x="4819" y="255"/>
                </a:lnTo>
                <a:lnTo>
                  <a:pt x="4850" y="251"/>
                </a:lnTo>
                <a:lnTo>
                  <a:pt x="4880" y="246"/>
                </a:lnTo>
                <a:lnTo>
                  <a:pt x="4911" y="243"/>
                </a:lnTo>
                <a:lnTo>
                  <a:pt x="4941" y="237"/>
                </a:lnTo>
                <a:lnTo>
                  <a:pt x="4969" y="233"/>
                </a:lnTo>
                <a:lnTo>
                  <a:pt x="5000" y="228"/>
                </a:lnTo>
                <a:lnTo>
                  <a:pt x="5031" y="222"/>
                </a:lnTo>
                <a:lnTo>
                  <a:pt x="5062" y="218"/>
                </a:lnTo>
                <a:lnTo>
                  <a:pt x="5094" y="211"/>
                </a:lnTo>
                <a:lnTo>
                  <a:pt x="5128" y="202"/>
                </a:lnTo>
                <a:lnTo>
                  <a:pt x="5162" y="194"/>
                </a:lnTo>
              </a:path>
            </a:pathLst>
          </a:custGeom>
          <a:solidFill>
            <a:srgbClr val="CC0000">
              <a:alpha val="50195"/>
            </a:srgbClr>
          </a:solidFill>
          <a:ln w="12700" cap="rnd">
            <a:noFill/>
            <a:round/>
            <a:headEnd/>
            <a:tailEnd/>
          </a:ln>
        </p:spPr>
        <p:txBody>
          <a:bodyPr/>
          <a:lstStyle/>
          <a:p>
            <a:endParaRPr lang="it-IT"/>
          </a:p>
        </p:txBody>
      </p:sp>
      <p:pic>
        <p:nvPicPr>
          <p:cNvPr id="185347" name="Picture 3" descr="20"/>
          <p:cNvPicPr>
            <a:picLocks noChangeAspect="1" noChangeArrowheads="1"/>
          </p:cNvPicPr>
          <p:nvPr/>
        </p:nvPicPr>
        <p:blipFill>
          <a:blip r:embed="rId2" cstate="print">
            <a:clrChange>
              <a:clrFrom>
                <a:srgbClr val="010066"/>
              </a:clrFrom>
              <a:clrTo>
                <a:srgbClr val="010066">
                  <a:alpha val="0"/>
                </a:srgbClr>
              </a:clrTo>
            </a:clrChange>
          </a:blip>
          <a:srcRect t="37224" r="42772" b="6975"/>
          <a:stretch>
            <a:fillRect/>
          </a:stretch>
        </p:blipFill>
        <p:spPr bwMode="auto">
          <a:xfrm>
            <a:off x="525463" y="1276350"/>
            <a:ext cx="4135437" cy="3576638"/>
          </a:xfrm>
          <a:prstGeom prst="rect">
            <a:avLst/>
          </a:prstGeom>
          <a:noFill/>
          <a:ln w="9525">
            <a:noFill/>
            <a:miter lim="800000"/>
            <a:headEnd/>
            <a:tailEnd/>
          </a:ln>
        </p:spPr>
      </p:pic>
      <p:pic>
        <p:nvPicPr>
          <p:cNvPr id="185348" name="Picture 4" descr="21"/>
          <p:cNvPicPr>
            <a:picLocks noChangeAspect="1" noChangeArrowheads="1"/>
          </p:cNvPicPr>
          <p:nvPr/>
        </p:nvPicPr>
        <p:blipFill>
          <a:blip r:embed="rId3" cstate="print">
            <a:clrChange>
              <a:clrFrom>
                <a:srgbClr val="010066"/>
              </a:clrFrom>
              <a:clrTo>
                <a:srgbClr val="010066">
                  <a:alpha val="0"/>
                </a:srgbClr>
              </a:clrTo>
            </a:clrChange>
          </a:blip>
          <a:srcRect l="53964" t="37224" b="5424"/>
          <a:stretch>
            <a:fillRect/>
          </a:stretch>
        </p:blipFill>
        <p:spPr bwMode="auto">
          <a:xfrm>
            <a:off x="5075238" y="1082675"/>
            <a:ext cx="3351212" cy="3702050"/>
          </a:xfrm>
          <a:prstGeom prst="rect">
            <a:avLst/>
          </a:prstGeom>
          <a:noFill/>
          <a:ln w="9525">
            <a:noFill/>
            <a:miter lim="800000"/>
            <a:headEnd/>
            <a:tailEnd/>
          </a:ln>
        </p:spPr>
      </p:pic>
      <p:sp>
        <p:nvSpPr>
          <p:cNvPr id="37893" name="Rectangle 5"/>
          <p:cNvSpPr>
            <a:spLocks noGrp="1" noChangeArrowheads="1"/>
          </p:cNvSpPr>
          <p:nvPr>
            <p:ph type="title"/>
          </p:nvPr>
        </p:nvSpPr>
        <p:spPr/>
        <p:txBody>
          <a:bodyPr/>
          <a:lstStyle/>
          <a:p>
            <a:pPr eaLnBrk="1" hangingPunct="1"/>
            <a:r>
              <a:rPr lang="it-IT" smtClean="0">
                <a:ea typeface="ＭＳ Ｐゴシック" charset="-128"/>
              </a:rPr>
              <a:t>Metabolismo epatico</a:t>
            </a:r>
          </a:p>
        </p:txBody>
      </p:sp>
      <p:sp>
        <p:nvSpPr>
          <p:cNvPr id="37894" name="Rectangle 6"/>
          <p:cNvSpPr>
            <a:spLocks noChangeArrowheads="1"/>
          </p:cNvSpPr>
          <p:nvPr/>
        </p:nvSpPr>
        <p:spPr bwMode="auto">
          <a:xfrm>
            <a:off x="4192588" y="4792663"/>
            <a:ext cx="4572000" cy="1724025"/>
          </a:xfrm>
          <a:prstGeom prst="rect">
            <a:avLst/>
          </a:prstGeom>
          <a:noFill/>
          <a:ln w="9525">
            <a:noFill/>
            <a:miter lim="800000"/>
            <a:headEnd/>
            <a:tailEnd/>
          </a:ln>
        </p:spPr>
        <p:txBody>
          <a:bodyPr>
            <a:spAutoFit/>
          </a:bodyPr>
          <a:lstStyle/>
          <a:p>
            <a:pPr eaLnBrk="0" hangingPunct="0">
              <a:tabLst>
                <a:tab pos="2511425" algn="l"/>
              </a:tabLst>
            </a:pPr>
            <a:r>
              <a:rPr lang="it-IT" sz="2000"/>
              <a:t>Polimorfismi a carico di :</a:t>
            </a:r>
          </a:p>
          <a:p>
            <a:pPr eaLnBrk="0" hangingPunct="0">
              <a:tabLst>
                <a:tab pos="2511425" algn="l"/>
              </a:tabLst>
            </a:pPr>
            <a:r>
              <a:rPr lang="it-IT" sz="2000"/>
              <a:t>CYP2C19</a:t>
            </a:r>
          </a:p>
          <a:p>
            <a:pPr eaLnBrk="0" hangingPunct="0">
              <a:tabLst>
                <a:tab pos="2511425" algn="l"/>
              </a:tabLst>
            </a:pPr>
            <a:r>
              <a:rPr lang="it-IT" sz="2000"/>
              <a:t>CYP2 C9</a:t>
            </a:r>
          </a:p>
          <a:p>
            <a:pPr eaLnBrk="0" hangingPunct="0">
              <a:tabLst>
                <a:tab pos="2511425" algn="l"/>
              </a:tabLst>
            </a:pPr>
            <a:r>
              <a:rPr lang="it-IT" sz="2000"/>
              <a:t>CYP2D6</a:t>
            </a:r>
          </a:p>
          <a:p>
            <a:pPr>
              <a:spcBef>
                <a:spcPct val="50000"/>
              </a:spcBef>
              <a:tabLst>
                <a:tab pos="2511425" algn="l"/>
              </a:tabLst>
            </a:pPr>
            <a:endParaRPr lang="it-IT"/>
          </a:p>
        </p:txBody>
      </p:sp>
      <p:sp>
        <p:nvSpPr>
          <p:cNvPr id="2" name="Segnaposto piè di pagina 1"/>
          <p:cNvSpPr>
            <a:spLocks noGrp="1"/>
          </p:cNvSpPr>
          <p:nvPr>
            <p:ph type="ftr" sz="quarter" idx="11"/>
          </p:nvPr>
        </p:nvSpPr>
        <p:spPr/>
        <p:txBody>
          <a:bodyPr/>
          <a:lstStyle/>
          <a:p>
            <a:r>
              <a:rPr lang="it-IT" smtClean="0"/>
              <a:t>P. Lora Aprile - Prescrivere farmaci oppiacei . OdM-BS</a:t>
            </a: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checkerboard(down)">
                                      <p:cBhvr>
                                        <p:cTn id="7" dur="500"/>
                                        <p:tgtEl>
                                          <p:spTgt spid="185347"/>
                                        </p:tgtEl>
                                      </p:cBhvr>
                                    </p:animEffect>
                                  </p:childTnLst>
                                </p:cTn>
                              </p:par>
                            </p:childTnLst>
                          </p:cTn>
                        </p:par>
                        <p:par>
                          <p:cTn id="8" fill="hold">
                            <p:stCondLst>
                              <p:cond delay="500"/>
                            </p:stCondLst>
                            <p:childTnLst>
                              <p:par>
                                <p:cTn id="9" presetID="5" presetClass="entr" presetSubtype="5" fill="hold" nodeType="afterEffect">
                                  <p:stCondLst>
                                    <p:cond delay="0"/>
                                  </p:stCondLst>
                                  <p:childTnLst>
                                    <p:set>
                                      <p:cBhvr>
                                        <p:cTn id="10" dur="1" fill="hold">
                                          <p:stCondLst>
                                            <p:cond delay="0"/>
                                          </p:stCondLst>
                                        </p:cTn>
                                        <p:tgtEl>
                                          <p:spTgt spid="185348"/>
                                        </p:tgtEl>
                                        <p:attrNameLst>
                                          <p:attrName>style.visibility</p:attrName>
                                        </p:attrNameLst>
                                      </p:cBhvr>
                                      <p:to>
                                        <p:strVal val="visible"/>
                                      </p:to>
                                    </p:set>
                                    <p:animEffect transition="in" filter="checkerboard(down)">
                                      <p:cBhvr>
                                        <p:cTn id="11" dur="500"/>
                                        <p:tgtEl>
                                          <p:spTgt spid="18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8354</TotalTime>
  <Words>1929</Words>
  <Application>Microsoft Office PowerPoint</Application>
  <PresentationFormat>Presentazione su schermo (4:3)</PresentationFormat>
  <Paragraphs>268</Paragraphs>
  <Slides>51</Slides>
  <Notes>2</Notes>
  <HiddenSlides>3</HiddenSlides>
  <MMClips>0</MMClips>
  <ScaleCrop>false</ScaleCrop>
  <HeadingPairs>
    <vt:vector size="4" baseType="variant">
      <vt:variant>
        <vt:lpstr>Tema</vt:lpstr>
      </vt:variant>
      <vt:variant>
        <vt:i4>1</vt:i4>
      </vt:variant>
      <vt:variant>
        <vt:lpstr>Titoli diapositive</vt:lpstr>
      </vt:variant>
      <vt:variant>
        <vt:i4>51</vt:i4>
      </vt:variant>
    </vt:vector>
  </HeadingPairs>
  <TitlesOfParts>
    <vt:vector size="52" baseType="lpstr">
      <vt:lpstr>Satellite</vt:lpstr>
      <vt:lpstr>Prescrivere i farmaci oppiacei </vt:lpstr>
      <vt:lpstr>Presentazione standard di PowerPoint</vt:lpstr>
      <vt:lpstr>I farmaci oppiacei agiscono come analgesici a livello:</vt:lpstr>
      <vt:lpstr>I farmaci oppioidi agiscono come analgesici a livello:</vt:lpstr>
      <vt:lpstr>Presentazione standard di PowerPoint</vt:lpstr>
      <vt:lpstr>Presentazione standard di PowerPoint</vt:lpstr>
      <vt:lpstr>Oppiacei </vt:lpstr>
      <vt:lpstr>La probabilità delle interazioni tra farmaci dipende dal numero dei farmaci prescritti/assunti</vt:lpstr>
      <vt:lpstr>Metabolismo epatico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SOSTANZE STUPEFACENTI E PSICOTROPE</vt:lpstr>
      <vt:lpstr>Presentazione standard di PowerPoint</vt:lpstr>
      <vt:lpstr>Presentazione standard di PowerPoint</vt:lpstr>
      <vt:lpstr>FORMALISMI DI COMPILAZIONE DELLE RMR</vt:lpstr>
      <vt:lpstr>Presentazione standard di PowerPoint</vt:lpstr>
      <vt:lpstr>Presentazione standard di PowerPoint</vt:lpstr>
      <vt:lpstr>Presentazione standard di PowerPoint</vt:lpstr>
      <vt:lpstr>Presentazione standard di PowerPoint</vt:lpstr>
      <vt:lpstr>Presentazione standard di PowerPoint</vt:lpstr>
      <vt:lpstr>Allegato III bis (Decreto n. 12/2001)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AIOM ROMA</dc:title>
  <dc:creator>Pierangelo Lora Aprile</dc:creator>
  <cp:lastModifiedBy>Pierangelo</cp:lastModifiedBy>
  <cp:revision>174</cp:revision>
  <dcterms:created xsi:type="dcterms:W3CDTF">2011-09-06T09:24:09Z</dcterms:created>
  <dcterms:modified xsi:type="dcterms:W3CDTF">2013-03-21T19:40:15Z</dcterms:modified>
</cp:coreProperties>
</file>