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10/04/2015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1" y="0"/>
          <a:ext cx="9143998" cy="6924907"/>
        </p:xfrm>
        <a:graphic>
          <a:graphicData uri="http://schemas.openxmlformats.org/drawingml/2006/table">
            <a:tbl>
              <a:tblPr/>
              <a:tblGrid>
                <a:gridCol w="838042"/>
                <a:gridCol w="1213677"/>
                <a:gridCol w="936104"/>
                <a:gridCol w="927247"/>
                <a:gridCol w="1232993"/>
                <a:gridCol w="1512168"/>
                <a:gridCol w="936104"/>
                <a:gridCol w="792088"/>
                <a:gridCol w="755575"/>
              </a:tblGrid>
              <a:tr h="5702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it-IT" sz="1400" b="1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Arial"/>
                          <a:ea typeface="MS Mincho"/>
                          <a:cs typeface="Times New Roman"/>
                        </a:rPr>
                        <a:t>Criticità di partenza </a:t>
                      </a:r>
                      <a:endParaRPr lang="it-IT" sz="14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Arial"/>
                          <a:ea typeface="MS Mincho"/>
                          <a:cs typeface="Times New Roman"/>
                        </a:rPr>
                        <a:t>Obiettivi</a:t>
                      </a:r>
                      <a:endParaRPr lang="it-IT" sz="14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Arial"/>
                          <a:ea typeface="MS Mincho"/>
                          <a:cs typeface="Times New Roman"/>
                        </a:rPr>
                        <a:t>Piano intervento</a:t>
                      </a:r>
                      <a:endParaRPr lang="it-IT" sz="14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Arial"/>
                          <a:ea typeface="MS Mincho"/>
                          <a:cs typeface="Times New Roman"/>
                        </a:rPr>
                        <a:t>Criticità di realizzazione /Soluzioni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Arial"/>
                          <a:ea typeface="MS Mincho"/>
                          <a:cs typeface="Times New Roman"/>
                        </a:rPr>
                        <a:t>Indicatori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Arial"/>
                          <a:ea typeface="MS Mincho"/>
                          <a:cs typeface="Times New Roman"/>
                        </a:rPr>
                        <a:t>Medico /Gruppo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Arial"/>
                          <a:ea typeface="MS Mincho"/>
                          <a:cs typeface="Times New Roman"/>
                        </a:rPr>
                        <a:t>Standard ideale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Arial"/>
                          <a:ea typeface="MS Mincho"/>
                          <a:cs typeface="Times New Roman"/>
                        </a:rPr>
                        <a:t>LAP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6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Arial"/>
                          <a:ea typeface="MS Mincho"/>
                          <a:cs typeface="Times New Roman"/>
                        </a:rPr>
                        <a:t>Prevenzione</a:t>
                      </a:r>
                      <a:endParaRPr lang="it-IT" sz="1400" b="1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1- Alta prevalenza di fattori di rischio di ipertensione (sale, sovrapp.,  sedentarietà)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1- Riduzione dei fattori di rischio di ipertensione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Governo Clinico dei MMG: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1- Sistematica e documentata promozione di corretti stili di vita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(sale, stile nutriz.,  attività fisica) 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1a- Gli stili di vita sono difficili da modificare 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1b- Non sono disponibili indicatori sintetici validati sugli stili di vita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2- Difficoltà a sensibilizzare gli assistiti in età giovane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1a- % di assistiti con registraz. dati semiquantitativi;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1b- Uso sperim. di nuovi indicatori per monitorare l’effettiva attuazione di stili di vita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2- % di ipertesi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nella popolazione assistita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1a-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-X% MMG;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-Y% Gruppo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1b – almeno una sperim. in un gruppo di MMG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2-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-X% MMG;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-Y% Gruppo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1a- 100% 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1b– Individuazione indicatori validati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2- 100%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1a- 33%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1b–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diffusione dell’esito delle sperimentazioni attuate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2- 80% 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14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Arial"/>
                          <a:ea typeface="MS Mincho"/>
                          <a:cs typeface="Times New Roman"/>
                        </a:rPr>
                        <a:t>Diagnosi</a:t>
                      </a:r>
                      <a:endParaRPr lang="it-IT" sz="1400" b="1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1 - Mancato riconoscimento degli ipertesi in età giovane- adulta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2 - Insufficiente registrazione dei dati inquadramento diagnostico iniziale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3 -Eterogeneità distribuzione ipertesi/incompleta registrazione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 dirty="0">
                          <a:latin typeface="Arial"/>
                          <a:ea typeface="MS Mincho"/>
                          <a:cs typeface="Times New Roman"/>
                        </a:rPr>
                        <a:t>1 - </a:t>
                      </a:r>
                      <a:r>
                        <a:rPr lang="it-IT" sz="1200" dirty="0" err="1">
                          <a:latin typeface="Arial"/>
                          <a:ea typeface="MS Mincho"/>
                          <a:cs typeface="Times New Roman"/>
                        </a:rPr>
                        <a:t>Individuaz</a:t>
                      </a:r>
                      <a:r>
                        <a:rPr lang="it-IT" sz="1200" dirty="0">
                          <a:latin typeface="Arial"/>
                          <a:ea typeface="MS Mincho"/>
                          <a:cs typeface="Times New Roman"/>
                        </a:rPr>
                        <a:t>. degli ipertesi in età giovane-adulta </a:t>
                      </a:r>
                      <a:endParaRPr lang="it-IT" sz="140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 dirty="0">
                          <a:latin typeface="Arial"/>
                          <a:ea typeface="MS Mincho"/>
                          <a:cs typeface="Times New Roman"/>
                        </a:rPr>
                        <a:t>2 - </a:t>
                      </a:r>
                      <a:r>
                        <a:rPr lang="it-IT" sz="1200" dirty="0" err="1">
                          <a:latin typeface="Arial"/>
                          <a:ea typeface="MS Mincho"/>
                          <a:cs typeface="Times New Roman"/>
                        </a:rPr>
                        <a:t>Registraz</a:t>
                      </a:r>
                      <a:r>
                        <a:rPr lang="it-IT" sz="1200" dirty="0">
                          <a:latin typeface="Arial"/>
                          <a:ea typeface="MS Mincho"/>
                          <a:cs typeface="Times New Roman"/>
                        </a:rPr>
                        <a:t>. sistematica di valori pressori,</a:t>
                      </a:r>
                      <a:endParaRPr lang="it-IT" sz="140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 dirty="0">
                          <a:latin typeface="Arial"/>
                          <a:ea typeface="MS Mincho"/>
                          <a:cs typeface="Times New Roman"/>
                        </a:rPr>
                        <a:t>sintomi e segni di danno d’organo alla diagnosi e fattori di rischio </a:t>
                      </a:r>
                      <a:r>
                        <a:rPr lang="it-IT" sz="1200" dirty="0" err="1" smtClean="0">
                          <a:latin typeface="Arial"/>
                          <a:ea typeface="MS Mincho"/>
                          <a:cs typeface="Times New Roman"/>
                        </a:rPr>
                        <a:t>associat</a:t>
                      </a:r>
                      <a:endParaRPr lang="it-IT" sz="14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1- Rilevazione di almeno una PA ogni dieci anni nella popolazione generale 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2 – Aggiornamento e applicazione del PDT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- Mancanza di tempo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- Inadeguata sistematicità nell’attività di rilevazione e registrazione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% di ipertesi noti con: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- PA registrata in ciascun decennio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- PA registrata nell’ultimo anno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- RCV registrato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% di ipertesi registrati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-X% MMG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-Y% Gruppo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-X% MMG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-Y% Gruppo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t-IT" sz="1200">
                        <a:latin typeface="Arial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100%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100%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100%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>
                          <a:latin typeface="Arial"/>
                          <a:ea typeface="MS Mincho"/>
                          <a:cs typeface="Times New Roman"/>
                        </a:rPr>
                        <a:t>75 centile del gruppo MMG (correttivi per età)</a:t>
                      </a:r>
                      <a:endParaRPr lang="it-IT" sz="14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t-IT" sz="1200" dirty="0">
                        <a:latin typeface="Arial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 dirty="0">
                          <a:latin typeface="Arial"/>
                          <a:ea typeface="MS Mincho"/>
                          <a:cs typeface="Times New Roman"/>
                        </a:rPr>
                        <a:t>80% </a:t>
                      </a:r>
                      <a:endParaRPr lang="it-IT" sz="140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 dirty="0">
                          <a:latin typeface="Arial"/>
                          <a:ea typeface="MS Mincho"/>
                          <a:cs typeface="Times New Roman"/>
                        </a:rPr>
                        <a:t>80%</a:t>
                      </a:r>
                      <a:endParaRPr lang="it-IT" sz="140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 dirty="0">
                          <a:latin typeface="Arial"/>
                          <a:ea typeface="MS Mincho"/>
                          <a:cs typeface="Times New Roman"/>
                        </a:rPr>
                        <a:t>60%</a:t>
                      </a:r>
                      <a:endParaRPr lang="it-IT" sz="140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200" dirty="0">
                          <a:latin typeface="Arial"/>
                          <a:ea typeface="MS Mincho"/>
                          <a:cs typeface="Times New Roman"/>
                        </a:rPr>
                        <a:t>50 centile del gruppo MMG (correttivi per età)</a:t>
                      </a:r>
                      <a:endParaRPr lang="it-IT" sz="14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1" y="0"/>
          <a:ext cx="9143998" cy="6879642"/>
        </p:xfrm>
        <a:graphic>
          <a:graphicData uri="http://schemas.openxmlformats.org/drawingml/2006/table">
            <a:tbl>
              <a:tblPr/>
              <a:tblGrid>
                <a:gridCol w="838042"/>
                <a:gridCol w="1141669"/>
                <a:gridCol w="1008112"/>
                <a:gridCol w="927247"/>
                <a:gridCol w="1341625"/>
                <a:gridCol w="1547552"/>
                <a:gridCol w="936104"/>
                <a:gridCol w="720080"/>
                <a:gridCol w="683567"/>
              </a:tblGrid>
              <a:tr h="7698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it-IT" sz="16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Arial"/>
                          <a:ea typeface="MS Mincho"/>
                          <a:cs typeface="Times New Roman"/>
                        </a:rPr>
                        <a:t>Criticità di partenza 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Arial"/>
                          <a:ea typeface="MS Mincho"/>
                          <a:cs typeface="Times New Roman"/>
                        </a:rPr>
                        <a:t>Obiettivi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Arial"/>
                          <a:ea typeface="MS Mincho"/>
                          <a:cs typeface="Times New Roman"/>
                        </a:rPr>
                        <a:t>Piano intervento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Arial"/>
                          <a:ea typeface="MS Mincho"/>
                          <a:cs typeface="Times New Roman"/>
                        </a:rPr>
                        <a:t>Criticità di realizzazione /Soluzioni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Arial"/>
                          <a:ea typeface="MS Mincho"/>
                          <a:cs typeface="Times New Roman"/>
                        </a:rPr>
                        <a:t>Indicatori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Arial"/>
                          <a:ea typeface="MS Mincho"/>
                          <a:cs typeface="Times New Roman"/>
                        </a:rPr>
                        <a:t>Medico /Gruppo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Arial"/>
                          <a:ea typeface="MS Mincho"/>
                          <a:cs typeface="Times New Roman"/>
                        </a:rPr>
                        <a:t>Standard ideale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dirty="0">
                          <a:latin typeface="Arial"/>
                          <a:ea typeface="MS Mincho"/>
                          <a:cs typeface="Times New Roman"/>
                        </a:rPr>
                        <a:t>LAP</a:t>
                      </a:r>
                      <a:endParaRPr lang="it-IT" sz="16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0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dirty="0">
                          <a:latin typeface="Arial"/>
                          <a:ea typeface="MS Mincho"/>
                          <a:cs typeface="Times New Roman"/>
                        </a:rPr>
                        <a:t>Trattamento</a:t>
                      </a:r>
                      <a:endParaRPr lang="it-IT" sz="1600" b="1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Inadeguata educazione terapeutica dell’assistito e della famiglia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Capacità dell’assistito/famiglia di seguire gli stili di vita prescritti e di monitorare PA e la terapia farmacologica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Educazione terapeutica: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 ad ogni contatto specialistico 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 ad ogni modifica del piano di cura del MMG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Mancanza di tempo: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 in ospedale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 presso il MMG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% di ipertesi noti: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 che seguono indicazioni per corretto stile di vita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 con riduzione del BMI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 che mostrano persistenza in trattamento farmacologico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-X% MMG;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-Y% Gruppo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t-IT" sz="1400">
                        <a:latin typeface="Arial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100%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100%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100%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t-IT" sz="1400">
                        <a:latin typeface="Arial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75%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75%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75%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60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dirty="0">
                          <a:latin typeface="Arial"/>
                          <a:ea typeface="MS Mincho"/>
                          <a:cs typeface="Times New Roman"/>
                        </a:rPr>
                        <a:t>Follow-up</a:t>
                      </a:r>
                      <a:endParaRPr lang="it-IT" sz="1600" b="1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Insufficiente intervento proattivo guidato dal Governo clinico per l’ipertensione;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insufficiente registrazione dei dati di monitoraggio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Aumento dei MMG che adottano interventi proattivi e che registrano con continuità i dati del  Governo clinico per l’ipertensione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Governo clinico dei MMG con applicazione del PDT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 Mancanza di tempo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 Inadeguata sistematicità nell’attività di rilevazione e registrazione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 % di MMG che adottano interventi proattivi (query periodica per chiamata, sistemi di reminder, sistemi di recupero dati da altre agenzie)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 % di MMG che registrano con continuità i dati del  Governo clinico per l’ipertensione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-X% MMG;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-Y% Gruppo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100%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latin typeface="Arial"/>
                          <a:ea typeface="MS Mincho"/>
                          <a:cs typeface="Times New Roman"/>
                        </a:rPr>
                        <a:t>100%</a:t>
                      </a:r>
                      <a:endParaRPr lang="it-IT" sz="16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/>
                          <a:ea typeface="MS Mincho"/>
                          <a:cs typeface="Times New Roman"/>
                        </a:rPr>
                        <a:t>50%</a:t>
                      </a:r>
                      <a:endParaRPr lang="it-IT" sz="160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Arial"/>
                          <a:ea typeface="MS Mincho"/>
                          <a:cs typeface="Times New Roman"/>
                        </a:rPr>
                        <a:t>60%</a:t>
                      </a:r>
                      <a:endParaRPr lang="it-IT" sz="16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36369" marR="363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576</Words>
  <Application>Microsoft Office PowerPoint</Application>
  <PresentationFormat>Presentazione su schermo (4:3)</PresentationFormat>
  <Paragraphs>111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Tema di Office</vt:lpstr>
      <vt:lpstr>Diapositiva 1</vt:lpstr>
      <vt:lpstr>Diapositiva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lorenzo zanini</dc:creator>
  <cp:lastModifiedBy>lorenzo zanini</cp:lastModifiedBy>
  <cp:revision>1</cp:revision>
  <dcterms:created xsi:type="dcterms:W3CDTF">2015-04-10T15:54:47Z</dcterms:created>
  <dcterms:modified xsi:type="dcterms:W3CDTF">2015-04-10T16:05:37Z</dcterms:modified>
</cp:coreProperties>
</file>