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64"/>
  </p:notesMasterIdLst>
  <p:sldIdLst>
    <p:sldId id="258" r:id="rId6"/>
    <p:sldId id="303" r:id="rId7"/>
    <p:sldId id="304" r:id="rId8"/>
    <p:sldId id="320" r:id="rId9"/>
    <p:sldId id="305" r:id="rId10"/>
    <p:sldId id="280" r:id="rId11"/>
    <p:sldId id="281" r:id="rId12"/>
    <p:sldId id="283" r:id="rId13"/>
    <p:sldId id="285" r:id="rId14"/>
    <p:sldId id="308" r:id="rId15"/>
    <p:sldId id="309" r:id="rId16"/>
    <p:sldId id="306" r:id="rId17"/>
    <p:sldId id="287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288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07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289" r:id="rId6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3" autoAdjust="0"/>
    <p:restoredTop sz="94624" autoAdjust="0"/>
  </p:normalViewPr>
  <p:slideViewPr>
    <p:cSldViewPr>
      <p:cViewPr>
        <p:scale>
          <a:sx n="75" d="100"/>
          <a:sy n="75" d="100"/>
        </p:scale>
        <p:origin x="-125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2000" b="1" dirty="0" smtClean="0"/>
            <a:t>L’Ematuria è un problema di comune riscontro clinico e uno dei più frequenti segni di patologia urologica. Ogni episodio di ematuria merita un corretto iter </a:t>
          </a:r>
          <a:r>
            <a:rPr lang="it-IT" sz="2000" b="1" dirty="0" err="1" smtClean="0"/>
            <a:t>etiopatogenetico</a:t>
          </a:r>
          <a:r>
            <a:rPr lang="it-IT" sz="2000" b="1" dirty="0" smtClean="0"/>
            <a:t> ed un iter diagnostico mirato.</a:t>
          </a:r>
          <a:endParaRPr lang="it-IT" sz="2000" b="1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 custT="1"/>
      <dgm:spPr/>
      <dgm:t>
        <a:bodyPr/>
        <a:lstStyle/>
        <a:p>
          <a:r>
            <a:rPr lang="it-IT" sz="1800" b="1" dirty="0" smtClean="0"/>
            <a:t>Una microematuria persistente , anche se asintomatica, va sempre indagata per escludere la natura neoplastica ed in questo caso l'esame di I scelta è il citologico su tre campioni di urina ( II getto), che è </a:t>
          </a:r>
          <a:br>
            <a:rPr lang="it-IT" sz="1800" b="1" dirty="0" smtClean="0"/>
          </a:br>
          <a:r>
            <a:rPr lang="it-IT" sz="1800" b="1" dirty="0" smtClean="0"/>
            <a:t>- facile da eseguirsi</a:t>
          </a:r>
          <a:br>
            <a:rPr lang="it-IT" sz="1800" b="1" dirty="0" smtClean="0"/>
          </a:br>
          <a:r>
            <a:rPr lang="it-IT" sz="1800" b="1" dirty="0" smtClean="0"/>
            <a:t>- poco costoso</a:t>
          </a:r>
          <a:br>
            <a:rPr lang="it-IT" sz="1800" b="1" dirty="0" smtClean="0"/>
          </a:br>
          <a:r>
            <a:rPr lang="it-IT" sz="1800" b="1" dirty="0" smtClean="0"/>
            <a:t>- rivela la presenza di cellule di solito assenti: ATIPICHE /NEOPLASTICHE.</a:t>
          </a:r>
          <a:endParaRPr lang="it-IT" sz="1800" b="1" dirty="0">
            <a:solidFill>
              <a:schemeClr val="tx1"/>
            </a:solidFill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dirty="0" smtClean="0"/>
            <a:t> In presenza di sintomi come febbre e disturbi </a:t>
          </a:r>
          <a:r>
            <a:rPr lang="it-IT" sz="2000" b="1" dirty="0" err="1" smtClean="0"/>
            <a:t>minzionali</a:t>
          </a:r>
          <a:r>
            <a:rPr lang="it-IT" sz="2000" b="1" dirty="0" smtClean="0"/>
            <a:t> , l'esame urine e l'</a:t>
          </a:r>
          <a:r>
            <a:rPr lang="it-IT" sz="2000" b="1" dirty="0" err="1" smtClean="0"/>
            <a:t>urinocoltura</a:t>
          </a:r>
          <a:r>
            <a:rPr lang="it-IT" sz="2000" b="1" dirty="0" smtClean="0"/>
            <a:t> sono fondamentali. Nella valutazione dell'</a:t>
          </a:r>
          <a:r>
            <a:rPr lang="it-IT" sz="2000" b="1" dirty="0" err="1" smtClean="0"/>
            <a:t>urinocoltura</a:t>
          </a:r>
          <a:r>
            <a:rPr lang="it-IT" sz="2000" b="1" dirty="0" smtClean="0"/>
            <a:t> più che la carica batterica è opportuno considerare la correlazione tra notizie anamnestiche e presenza di un determinato microorganismo.</a:t>
          </a:r>
          <a:endParaRPr lang="it-IT" sz="2000" b="1" dirty="0" smtClean="0">
            <a:solidFill>
              <a:schemeClr val="tx1"/>
            </a:solidFill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9413570-DB32-1B45-9A22-CA8B29443D25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50B562BA-952C-0147-A589-C9E4F5D4CB60}" type="parTrans" cxnId="{82FD1096-7268-9F43-B909-1A76BC13D657}">
      <dgm:prSet/>
      <dgm:spPr/>
      <dgm:t>
        <a:bodyPr/>
        <a:lstStyle/>
        <a:p>
          <a:endParaRPr lang="it-IT"/>
        </a:p>
      </dgm:t>
    </dgm:pt>
    <dgm:pt modelId="{963AB2A7-CA36-5E48-9D33-16ABADF7E708}" type="sibTrans" cxnId="{82FD1096-7268-9F43-B909-1A76BC13D657}">
      <dgm:prSet/>
      <dgm:spPr/>
      <dgm:t>
        <a:bodyPr/>
        <a:lstStyle/>
        <a:p>
          <a:endParaRPr lang="it-IT"/>
        </a:p>
      </dgm:t>
    </dgm:pt>
    <dgm:pt modelId="{BE5476EB-597E-8D4A-BFDD-06574EBEAD81}">
      <dgm:prSet custT="1"/>
      <dgm:spPr/>
      <dgm:t>
        <a:bodyPr/>
        <a:lstStyle/>
        <a:p>
          <a:r>
            <a:rPr lang="it-IT" sz="2400" b="1" dirty="0" smtClean="0"/>
            <a:t>È da considerarsi a genesi neoplastica fino a prova contraria.</a:t>
          </a:r>
          <a:endParaRPr lang="it-IT" sz="1600" b="1" dirty="0">
            <a:latin typeface="Arial Narrow"/>
            <a:cs typeface="Arial Narrow"/>
          </a:endParaRPr>
        </a:p>
      </dgm:t>
    </dgm:pt>
    <dgm:pt modelId="{DBD8F366-6792-9445-9ED4-A485B992A58F}" type="parTrans" cxnId="{345E1405-61FA-E447-9CF8-986999EF4DC5}">
      <dgm:prSet/>
      <dgm:spPr/>
      <dgm:t>
        <a:bodyPr/>
        <a:lstStyle/>
        <a:p>
          <a:endParaRPr lang="it-IT"/>
        </a:p>
      </dgm:t>
    </dgm:pt>
    <dgm:pt modelId="{5E6AB347-5C4C-2E4B-9768-6B672A5ACBD1}" type="sibTrans" cxnId="{345E1405-61FA-E447-9CF8-986999EF4DC5}">
      <dgm:prSet/>
      <dgm:spPr/>
      <dgm:t>
        <a:bodyPr/>
        <a:lstStyle/>
        <a:p>
          <a:endParaRPr lang="it-IT"/>
        </a:p>
      </dgm:t>
    </dgm:pt>
    <dgm:pt modelId="{27F7E3F7-462E-0044-A4BD-648C303B9D5B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33663945-062B-FD4F-A296-59471C3F4197}" type="parTrans" cxnId="{C02D7309-D7DE-6142-AC70-FD7D07615B28}">
      <dgm:prSet/>
      <dgm:spPr/>
      <dgm:t>
        <a:bodyPr/>
        <a:lstStyle/>
        <a:p>
          <a:endParaRPr lang="it-IT"/>
        </a:p>
      </dgm:t>
    </dgm:pt>
    <dgm:pt modelId="{035BC956-37AB-4F43-95BE-61E102834F2C}" type="sibTrans" cxnId="{C02D7309-D7DE-6142-AC70-FD7D07615B28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5FCBC6E7-0F9B-E942-89F6-B71CFB4DD3F4}" type="pres">
      <dgm:prSet presAssocID="{27F7E3F7-462E-0044-A4BD-648C303B9D5B}" presName="composite" presStyleCnt="0"/>
      <dgm:spPr/>
    </dgm:pt>
    <dgm:pt modelId="{4A056282-9EDA-7D4F-8BC0-5F390C40F4A2}" type="pres">
      <dgm:prSet presAssocID="{27F7E3F7-462E-0044-A4BD-648C303B9D5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52CF6B-B9C0-D54B-A2E7-ADC48274B183}" type="pres">
      <dgm:prSet presAssocID="{27F7E3F7-462E-0044-A4BD-648C303B9D5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EBA3A7-A87A-2443-BA33-37C0448DE35D}" type="pres">
      <dgm:prSet presAssocID="{035BC956-37AB-4F43-95BE-61E102834F2C}" presName="sp" presStyleCnt="0"/>
      <dgm:spPr/>
    </dgm:pt>
    <dgm:pt modelId="{4184DB60-AE6F-9F47-A948-5C43243063FB}" type="pres">
      <dgm:prSet presAssocID="{F9413570-DB32-1B45-9A22-CA8B29443D25}" presName="composite" presStyleCnt="0"/>
      <dgm:spPr/>
    </dgm:pt>
    <dgm:pt modelId="{30AC3C0B-516D-1643-BEBD-02D6DFD991AA}" type="pres">
      <dgm:prSet presAssocID="{F9413570-DB32-1B45-9A22-CA8B29443D2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51E40F-0957-E848-9DF7-9FE1A6971CD6}" type="pres">
      <dgm:prSet presAssocID="{F9413570-DB32-1B45-9A22-CA8B29443D25}" presName="descendantText" presStyleLbl="alignAcc1" presStyleIdx="2" presStyleCnt="4" custScaleY="1447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EF8557-FD80-944B-AE4F-34681BA6B66E}" type="pres">
      <dgm:prSet presAssocID="{963AB2A7-CA36-5E48-9D33-16ABADF7E708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4" custScaleY="1748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A107217E-04DE-4685-922B-0343C44787B7}" type="presOf" srcId="{BE5476EB-597E-8D4A-BFDD-06574EBEAD81}" destId="{9552CF6B-B9C0-D54B-A2E7-ADC48274B183}" srcOrd="0" destOrd="0" presId="urn:microsoft.com/office/officeart/2005/8/layout/chevron2"/>
    <dgm:cxn modelId="{B956749E-67A5-4C4A-9C23-2F08C8D59CDB}" type="presOf" srcId="{3800E0CD-D18A-6B4E-B56D-EC77A674B61F}" destId="{C751E40F-0957-E848-9DF7-9FE1A6971CD6}" srcOrd="0" destOrd="0" presId="urn:microsoft.com/office/officeart/2005/8/layout/chevron2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82FD1096-7268-9F43-B909-1A76BC13D657}" srcId="{FE7C479A-06AC-4B44-BD18-E837F19107A3}" destId="{F9413570-DB32-1B45-9A22-CA8B29443D25}" srcOrd="2" destOrd="0" parTransId="{50B562BA-952C-0147-A589-C9E4F5D4CB60}" sibTransId="{963AB2A7-CA36-5E48-9D33-16ABADF7E708}"/>
    <dgm:cxn modelId="{5A396A8C-CA89-4794-9679-25487678D3CC}" type="presOf" srcId="{E1BFDECB-B5AA-5B42-B0D9-5495E9F87448}" destId="{F5DAF114-CBF2-6C42-A815-A4131FDC3DFB}" srcOrd="0" destOrd="0" presId="urn:microsoft.com/office/officeart/2005/8/layout/chevron2"/>
    <dgm:cxn modelId="{98E474EC-608A-40A6-9CEC-E599C8D3689A}" type="presOf" srcId="{27F7E3F7-462E-0044-A4BD-648C303B9D5B}" destId="{4A056282-9EDA-7D4F-8BC0-5F390C40F4A2}" srcOrd="0" destOrd="0" presId="urn:microsoft.com/office/officeart/2005/8/layout/chevron2"/>
    <dgm:cxn modelId="{345E1405-61FA-E447-9CF8-986999EF4DC5}" srcId="{27F7E3F7-462E-0044-A4BD-648C303B9D5B}" destId="{BE5476EB-597E-8D4A-BFDD-06574EBEAD81}" srcOrd="0" destOrd="0" parTransId="{DBD8F366-6792-9445-9ED4-A485B992A58F}" sibTransId="{5E6AB347-5C4C-2E4B-9768-6B672A5ACBD1}"/>
    <dgm:cxn modelId="{B7815F8B-CE6B-C44D-8726-F52F027A438E}" srcId="{F9413570-DB32-1B45-9A22-CA8B29443D25}" destId="{3800E0CD-D18A-6B4E-B56D-EC77A674B61F}" srcOrd="0" destOrd="0" parTransId="{3C83A840-A429-9140-B6C5-2BD15E5E8C13}" sibTransId="{FC492137-1D8A-4246-AB17-ADD4450B27EF}"/>
    <dgm:cxn modelId="{9C367190-D9CA-410D-8C95-E77008C88B65}" type="presOf" srcId="{54635D34-9A8F-3040-A6D1-AC1310742952}" destId="{927D0E4D-3F6D-644B-A84D-6BDF82C790D4}" srcOrd="0" destOrd="0" presId="urn:microsoft.com/office/officeart/2005/8/layout/chevron2"/>
    <dgm:cxn modelId="{3CC73A70-4F6A-40FC-BB34-D0B4BCA3CD76}" type="presOf" srcId="{FE7C479A-06AC-4B44-BD18-E837F19107A3}" destId="{8CC556F1-3902-064D-9B1D-7826AE877ED2}" srcOrd="0" destOrd="0" presId="urn:microsoft.com/office/officeart/2005/8/layout/chevron2"/>
    <dgm:cxn modelId="{B55E4150-1492-411A-B3E1-7EB59CADE0CB}" type="presOf" srcId="{F9413570-DB32-1B45-9A22-CA8B29443D25}" destId="{30AC3C0B-516D-1643-BEBD-02D6DFD991AA}" srcOrd="0" destOrd="0" presId="urn:microsoft.com/office/officeart/2005/8/layout/chevron2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815E2399-3A1A-4197-BAA4-503DA34F48A4}" type="presOf" srcId="{922FFC4C-6A2D-9A44-804C-E2E5705726AC}" destId="{350713BD-B27B-E948-80D9-169A97BCC1EF}" srcOrd="0" destOrd="0" presId="urn:microsoft.com/office/officeart/2005/8/layout/chevron2"/>
    <dgm:cxn modelId="{C02D7309-D7DE-6142-AC70-FD7D07615B28}" srcId="{FE7C479A-06AC-4B44-BD18-E837F19107A3}" destId="{27F7E3F7-462E-0044-A4BD-648C303B9D5B}" srcOrd="1" destOrd="0" parTransId="{33663945-062B-FD4F-A296-59471C3F4197}" sibTransId="{035BC956-37AB-4F43-95BE-61E102834F2C}"/>
    <dgm:cxn modelId="{3E4DEDD4-69CF-45EF-8FA0-BBE4F0CFFB43}" type="presOf" srcId="{CC0C5F87-9E09-F44A-9FE4-783D1ECA91D7}" destId="{A33AEACA-D2B7-DD4F-BC66-D0A9C74BB356}" srcOrd="0" destOrd="0" presId="urn:microsoft.com/office/officeart/2005/8/layout/chevron2"/>
    <dgm:cxn modelId="{9B5EC728-B187-4F64-8325-CC2510D18B27}" type="presParOf" srcId="{8CC556F1-3902-064D-9B1D-7826AE877ED2}" destId="{E3E038D3-8E18-EA42-AF72-11DD7CD67EA8}" srcOrd="0" destOrd="0" presId="urn:microsoft.com/office/officeart/2005/8/layout/chevron2"/>
    <dgm:cxn modelId="{67E3E80B-AB4E-4799-AD00-CDD9D47B0E1E}" type="presParOf" srcId="{E3E038D3-8E18-EA42-AF72-11DD7CD67EA8}" destId="{A33AEACA-D2B7-DD4F-BC66-D0A9C74BB356}" srcOrd="0" destOrd="0" presId="urn:microsoft.com/office/officeart/2005/8/layout/chevron2"/>
    <dgm:cxn modelId="{0803078F-F041-44C7-8DA8-F8A2BA11F432}" type="presParOf" srcId="{E3E038D3-8E18-EA42-AF72-11DD7CD67EA8}" destId="{350713BD-B27B-E948-80D9-169A97BCC1EF}" srcOrd="1" destOrd="0" presId="urn:microsoft.com/office/officeart/2005/8/layout/chevron2"/>
    <dgm:cxn modelId="{9180498A-9782-4AFA-AEF0-08B123AAE31D}" type="presParOf" srcId="{8CC556F1-3902-064D-9B1D-7826AE877ED2}" destId="{915AC809-38F8-0E4E-BD3E-2767400BDDE8}" srcOrd="1" destOrd="0" presId="urn:microsoft.com/office/officeart/2005/8/layout/chevron2"/>
    <dgm:cxn modelId="{7E8CD2EB-F069-423B-9191-B706846FBAD1}" type="presParOf" srcId="{8CC556F1-3902-064D-9B1D-7826AE877ED2}" destId="{5FCBC6E7-0F9B-E942-89F6-B71CFB4DD3F4}" srcOrd="2" destOrd="0" presId="urn:microsoft.com/office/officeart/2005/8/layout/chevron2"/>
    <dgm:cxn modelId="{750D5EF2-EC9D-431D-BEB7-F13B2A4C0D03}" type="presParOf" srcId="{5FCBC6E7-0F9B-E942-89F6-B71CFB4DD3F4}" destId="{4A056282-9EDA-7D4F-8BC0-5F390C40F4A2}" srcOrd="0" destOrd="0" presId="urn:microsoft.com/office/officeart/2005/8/layout/chevron2"/>
    <dgm:cxn modelId="{1428BC0C-EC97-49AF-B580-F80BB4AE889F}" type="presParOf" srcId="{5FCBC6E7-0F9B-E942-89F6-B71CFB4DD3F4}" destId="{9552CF6B-B9C0-D54B-A2E7-ADC48274B183}" srcOrd="1" destOrd="0" presId="urn:microsoft.com/office/officeart/2005/8/layout/chevron2"/>
    <dgm:cxn modelId="{5E2F7DD4-B3B7-4B37-8865-CFF5F9CAAF1A}" type="presParOf" srcId="{8CC556F1-3902-064D-9B1D-7826AE877ED2}" destId="{1EEBA3A7-A87A-2443-BA33-37C0448DE35D}" srcOrd="3" destOrd="0" presId="urn:microsoft.com/office/officeart/2005/8/layout/chevron2"/>
    <dgm:cxn modelId="{EAACCC0F-5E56-4F00-9BFF-72C244DEE88B}" type="presParOf" srcId="{8CC556F1-3902-064D-9B1D-7826AE877ED2}" destId="{4184DB60-AE6F-9F47-A948-5C43243063FB}" srcOrd="4" destOrd="0" presId="urn:microsoft.com/office/officeart/2005/8/layout/chevron2"/>
    <dgm:cxn modelId="{3ACA8D22-3942-453D-9C60-3E8861755428}" type="presParOf" srcId="{4184DB60-AE6F-9F47-A948-5C43243063FB}" destId="{30AC3C0B-516D-1643-BEBD-02D6DFD991AA}" srcOrd="0" destOrd="0" presId="urn:microsoft.com/office/officeart/2005/8/layout/chevron2"/>
    <dgm:cxn modelId="{96CEB297-9748-4186-8793-1E4B6C1EB3E2}" type="presParOf" srcId="{4184DB60-AE6F-9F47-A948-5C43243063FB}" destId="{C751E40F-0957-E848-9DF7-9FE1A6971CD6}" srcOrd="1" destOrd="0" presId="urn:microsoft.com/office/officeart/2005/8/layout/chevron2"/>
    <dgm:cxn modelId="{16345656-14DF-4F3E-81A3-404732345CAA}" type="presParOf" srcId="{8CC556F1-3902-064D-9B1D-7826AE877ED2}" destId="{CDEF8557-FD80-944B-AE4F-34681BA6B66E}" srcOrd="5" destOrd="0" presId="urn:microsoft.com/office/officeart/2005/8/layout/chevron2"/>
    <dgm:cxn modelId="{51E8D162-54A7-45AF-A21B-B44F54283F38}" type="presParOf" srcId="{8CC556F1-3902-064D-9B1D-7826AE877ED2}" destId="{1979A3C7-6B83-AE48-AD16-A7BE9B28A234}" srcOrd="6" destOrd="0" presId="urn:microsoft.com/office/officeart/2005/8/layout/chevron2"/>
    <dgm:cxn modelId="{277AA4E7-E3A0-4715-B5D7-70D8341D29F6}" type="presParOf" srcId="{1979A3C7-6B83-AE48-AD16-A7BE9B28A234}" destId="{F5DAF114-CBF2-6C42-A815-A4131FDC3DFB}" srcOrd="0" destOrd="0" presId="urn:microsoft.com/office/officeart/2005/8/layout/chevron2"/>
    <dgm:cxn modelId="{73BAF5B4-6AB4-466A-9388-7FAEBE2739F9}" type="presParOf" srcId="{1979A3C7-6B83-AE48-AD16-A7BE9B28A234}" destId="{927D0E4D-3F6D-644B-A84D-6BDF82C790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81E1D-97A6-42E1-8AFA-B693B6193FC8}" type="datetimeFigureOut">
              <a:rPr lang="it-IT" smtClean="0"/>
              <a:pPr/>
              <a:t>04/04/2014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CE512-AA0D-46FA-AEAC-107E9DEAEF0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D9DE0F-1E79-44D1-B426-4416B752BF82}" type="slidenum">
              <a:rPr lang="it-IT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ln w="12700" cap="flat">
            <a:solidFill>
              <a:schemeClr val="tx1"/>
            </a:solidFill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F101DF-26AA-4CC1-A5BE-4F76D09F3643}" type="slidenum">
              <a:rPr lang="it-IT">
                <a:solidFill>
                  <a:prstClr val="black"/>
                </a:solidFill>
              </a:rPr>
              <a:pPr/>
              <a:t>23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ln w="12700" cap="flat">
            <a:solidFill>
              <a:schemeClr val="tx1"/>
            </a:solidFill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069918-11D4-4C6F-8672-DF2C126195A4}" type="slidenum">
              <a:rPr lang="it-IT">
                <a:solidFill>
                  <a:prstClr val="black"/>
                </a:solidFill>
              </a:rPr>
              <a:pPr/>
              <a:t>24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67F5F4-7188-4747-AE54-B7CEC4F90653}" type="slidenum">
              <a:rPr lang="it-IT">
                <a:solidFill>
                  <a:prstClr val="black"/>
                </a:solidFill>
              </a:rPr>
              <a:pPr/>
              <a:t>25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28E404-DA27-48D1-BF23-A048CF2FC892}" type="slidenum">
              <a:rPr lang="it-IT">
                <a:solidFill>
                  <a:prstClr val="black"/>
                </a:solidFill>
              </a:rPr>
              <a:pPr/>
              <a:t>26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7C570D-D3A9-481A-AE0A-CAB696C0A314}" type="slidenum">
              <a:rPr lang="it-IT">
                <a:solidFill>
                  <a:prstClr val="black"/>
                </a:solidFill>
              </a:rPr>
              <a:pPr/>
              <a:t>27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ln w="12700" cap="flat">
            <a:solidFill>
              <a:schemeClr val="tx1"/>
            </a:solidFill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6C1A7B-78EE-4C90-AA99-47A9E52BE3AE}" type="slidenum">
              <a:rPr lang="it-IT">
                <a:solidFill>
                  <a:prstClr val="black"/>
                </a:solidFill>
              </a:rPr>
              <a:pPr/>
              <a:t>28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AE5A57-2182-4474-8CA3-18E04B855A0B}" type="slidenum">
              <a:rPr lang="it-IT">
                <a:solidFill>
                  <a:prstClr val="black"/>
                </a:solidFill>
              </a:rPr>
              <a:pPr/>
              <a:t>29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5842A3-8019-4842-872A-5D3EFE78B7D3}" type="slidenum">
              <a:rPr lang="it-IT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ln w="12700" cap="flat">
            <a:solidFill>
              <a:schemeClr val="tx1"/>
            </a:solidFill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F3C4A-DE6B-4383-87AA-7A177ED7147E}" type="slidenum">
              <a:rPr lang="it-IT">
                <a:solidFill>
                  <a:prstClr val="black"/>
                </a:solidFill>
              </a:rPr>
              <a:pPr/>
              <a:t>49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smtClean="0"/>
              <a:t>Con questo obbiettivo…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69F49F-C845-482C-8C82-429D7AE48AB3}" type="slidenum">
              <a:rPr lang="it-IT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ln w="12700" cap="flat">
            <a:solidFill>
              <a:schemeClr val="tx1"/>
            </a:solidFill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3FB709-E119-4C9F-B12F-2CB498771E9A}" type="slidenum">
              <a:rPr lang="it-IT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  <p:sp>
        <p:nvSpPr>
          <p:cNvPr id="266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0C6182-3CDE-4A71-BFAA-DDB307C7FDE2}" type="slidenum">
              <a:rPr lang="it-IT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ln w="12700" cap="flat">
            <a:solidFill>
              <a:schemeClr val="tx1"/>
            </a:solidFill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ABF13E-51CD-4C61-8BAC-1B2C04A17695}" type="slidenum">
              <a:rPr lang="it-IT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ln w="12700" cap="flat">
            <a:solidFill>
              <a:schemeClr val="tx1"/>
            </a:solidFill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42989-645E-45CF-9FCE-5C26F3EDB7D5}" type="slidenum">
              <a:rPr lang="it-IT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6A094E-65EC-4854-B634-E1592555F01C}" type="slidenum">
              <a:rPr lang="it-IT">
                <a:solidFill>
                  <a:prstClr val="black"/>
                </a:solidFill>
              </a:rPr>
              <a:pPr/>
              <a:t>21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ln w="12700" cap="flat">
            <a:solidFill>
              <a:schemeClr val="tx1"/>
            </a:solidFill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2E992E-1DD7-4378-8C1E-A4AE2FFBA69F}" type="slidenum">
              <a:rPr lang="it-IT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91850"/>
            <a:ext cx="4870450" cy="3416195"/>
          </a:xfrm>
          <a:ln w="12700" cap="flat">
            <a:solidFill>
              <a:schemeClr val="tx1"/>
            </a:solidFill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074"/>
            <a:ext cx="5029200" cy="3849715"/>
          </a:xfrm>
          <a:noFill/>
        </p:spPr>
        <p:txBody>
          <a:bodyPr lIns="90488" tIns="44450" rIns="90488" bIns="44450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71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535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05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738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674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248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125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78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202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781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2449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DB5BD-48A1-465D-9480-9C4E89CE9E4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B57C-0BD1-4EB6-884C-FC30EDAC3E8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4101B-D6CF-4B13-AB05-5E1FE1431F8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F206-97BF-4DBF-B962-66DC64C3664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14D3-8C40-488E-847F-4C02FD0AEE5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143F3-F88F-4A47-A9A0-40DA9260E29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D269-6915-40BE-8750-40D4A2DD98D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8A5E-12EF-4AAC-B903-9EF7ABDB0D3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58F24-576D-44B5-A4F0-B10D7180980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7937-B8C2-42AE-BCE3-20EA7E68953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62A2-E176-444A-B021-D5612B1E615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C5454-683A-4641-9513-E839A8C5990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31BE-0208-4DEC-BC04-E811F3E67D9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9453-3BC7-475A-A7EE-92D987CAD69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01E1-F3F1-4C74-8ACE-68E9061EA58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DB73-AF8A-4888-8BE7-C202453527B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DE8B-76A3-4E83-9D4E-AE3F5FD9126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889D8-0614-4F28-A950-6DF3686B9AF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CD61C-55C8-48B0-B914-66E15E574EF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7CB2-9529-4D41-A540-F231DD3B2E5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F031B-4F2C-478D-8DAE-0449B3A1B92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F9B05-1A5E-462F-B9D4-B860513531C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04/04/2014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64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79C129-8A78-4BE9-A5A6-32E17FE9FE4C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33FF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35A39-F199-4907-88D6-7D2904FE6936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0">
          <a:gsLst>
            <a:gs pos="0">
              <a:srgbClr val="FECE43"/>
            </a:gs>
            <a:gs pos="50000">
              <a:srgbClr val="FEBD00"/>
            </a:gs>
            <a:gs pos="100000">
              <a:srgbClr val="FECE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9FF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pic>
        <p:nvPicPr>
          <p:cNvPr id="1027" name="Picture 36" descr="Urodidattic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5600" y="260350"/>
            <a:ext cx="2159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45345" y="1303144"/>
            <a:ext cx="1418505" cy="18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2" descr="C:\Users\Santo\Desktop\foto.JPG"/>
          <p:cNvPicPr>
            <a:picLocks noChangeAspect="1" noChangeArrowheads="1"/>
          </p:cNvPicPr>
          <p:nvPr/>
        </p:nvPicPr>
        <p:blipFill>
          <a:blip r:embed="rId2" cstate="print"/>
          <a:srcRect l="3937" t="31626" r="6234" b="2343"/>
          <a:stretch>
            <a:fillRect/>
          </a:stretch>
        </p:blipFill>
        <p:spPr bwMode="auto">
          <a:xfrm>
            <a:off x="683568" y="2132856"/>
            <a:ext cx="7632848" cy="4536504"/>
          </a:xfrm>
          <a:prstGeom prst="rect">
            <a:avLst/>
          </a:prstGeom>
          <a:noFill/>
        </p:spPr>
      </p:pic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0" y="583623"/>
            <a:ext cx="9144000" cy="973169"/>
          </a:xfrm>
          <a:noFill/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Esame Urine, </a:t>
            </a:r>
            <a:r>
              <a:rPr lang="it-IT" b="1" dirty="0" err="1" smtClean="0">
                <a:solidFill>
                  <a:srgbClr val="00CCFF"/>
                </a:solidFill>
                <a:latin typeface="Arial Narrow"/>
                <a:cs typeface="Arial Narrow"/>
              </a:rPr>
              <a:t>urinocoltura</a:t>
            </a:r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 ed Eco </a:t>
            </a:r>
            <a:r>
              <a:rPr lang="it-IT" b="1" dirty="0" err="1" smtClean="0">
                <a:solidFill>
                  <a:srgbClr val="00CCFF"/>
                </a:solidFill>
                <a:latin typeface="Arial Narrow"/>
                <a:cs typeface="Arial Narrow"/>
              </a:rPr>
              <a:t>addome….negativi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0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99090"/>
            <a:ext cx="9144000" cy="973169"/>
          </a:xfrm>
          <a:noFill/>
        </p:spPr>
        <p:txBody>
          <a:bodyPr>
            <a:normAutofit fontScale="90000"/>
          </a:bodyPr>
          <a:lstStyle/>
          <a:p>
            <a:r>
              <a:rPr lang="it-IT" sz="49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Citologico urinario</a:t>
            </a:r>
            <a:br>
              <a:rPr lang="it-IT" sz="4900" b="1" dirty="0" smtClean="0">
                <a:solidFill>
                  <a:srgbClr val="00CCFF"/>
                </a:solidFill>
                <a:latin typeface="Arial Narrow"/>
                <a:cs typeface="Arial Narrow"/>
              </a:rPr>
            </a:br>
            <a:r>
              <a:rPr lang="it-IT" sz="2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SU 3 CAMPIONI DI URINE</a:t>
            </a:r>
            <a:endParaRPr lang="it-IT" sz="22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1196752"/>
            <a:ext cx="8559496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2800" b="1" dirty="0">
                <a:solidFill>
                  <a:srgbClr val="FF0000"/>
                </a:solidFill>
                <a:latin typeface="Arial Narrow"/>
                <a:cs typeface="Arial Narrow"/>
              </a:rPr>
              <a:t>Campione </a:t>
            </a:r>
            <a:r>
              <a:rPr lang="it-IT" sz="28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1</a:t>
            </a:r>
            <a:endParaRPr lang="it-IT" sz="2800" b="1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it-IT" sz="2400" dirty="0" smtClean="0">
                <a:latin typeface="Arial Narrow"/>
                <a:cs typeface="Arial Narrow"/>
              </a:rPr>
              <a:t>Presenza </a:t>
            </a:r>
            <a:r>
              <a:rPr lang="it-IT" sz="2400" dirty="0">
                <a:latin typeface="Arial Narrow"/>
                <a:cs typeface="Arial Narrow"/>
              </a:rPr>
              <a:t>di cellule pavimentose delle basse vie urinarie e alcune cellule metaplastiche squamose, detriti cellulari, flora batterica e </a:t>
            </a:r>
            <a:r>
              <a:rPr lang="it-IT" sz="2400" dirty="0" smtClean="0">
                <a:latin typeface="Arial Narrow"/>
                <a:cs typeface="Arial Narrow"/>
              </a:rPr>
              <a:t>tappeto di globuli rossi.</a:t>
            </a:r>
            <a:endParaRPr lang="it-IT" sz="2400" dirty="0">
              <a:latin typeface="Arial Narrow"/>
              <a:cs typeface="Arial Narrow"/>
            </a:endParaRPr>
          </a:p>
          <a:p>
            <a:pPr>
              <a:buNone/>
            </a:pPr>
            <a:endParaRPr lang="it-IT" sz="2000" dirty="0">
              <a:latin typeface="Arial Narrow"/>
              <a:cs typeface="Arial Narrow"/>
            </a:endParaRPr>
          </a:p>
          <a:p>
            <a:pPr>
              <a:buNone/>
            </a:pPr>
            <a:r>
              <a:rPr lang="it-IT" sz="2800" b="1" dirty="0">
                <a:solidFill>
                  <a:srgbClr val="FF0000"/>
                </a:solidFill>
                <a:latin typeface="Arial Narrow"/>
                <a:cs typeface="Arial Narrow"/>
              </a:rPr>
              <a:t>Campione </a:t>
            </a:r>
            <a:r>
              <a:rPr lang="it-IT" sz="28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2</a:t>
            </a:r>
            <a:endParaRPr lang="it-IT" sz="2800" b="1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it-IT" sz="2400" dirty="0" smtClean="0">
                <a:latin typeface="Arial Narrow"/>
                <a:cs typeface="Arial Narrow"/>
              </a:rPr>
              <a:t>Sovrapponibile </a:t>
            </a:r>
            <a:r>
              <a:rPr lang="it-IT" sz="2400" dirty="0">
                <a:latin typeface="Arial Narrow"/>
                <a:cs typeface="Arial Narrow"/>
              </a:rPr>
              <a:t>al campione 1</a:t>
            </a:r>
          </a:p>
          <a:p>
            <a:pPr>
              <a:buNone/>
            </a:pPr>
            <a:endParaRPr lang="it-IT" sz="2800" dirty="0">
              <a:latin typeface="Arial Narrow"/>
              <a:cs typeface="Arial Narrow"/>
            </a:endParaRPr>
          </a:p>
          <a:p>
            <a:pPr>
              <a:buNone/>
            </a:pPr>
            <a:r>
              <a:rPr lang="it-IT" sz="2800" b="1" dirty="0">
                <a:solidFill>
                  <a:srgbClr val="FF0000"/>
                </a:solidFill>
                <a:latin typeface="Arial Narrow"/>
                <a:cs typeface="Arial Narrow"/>
              </a:rPr>
              <a:t>Campione </a:t>
            </a:r>
            <a:r>
              <a:rPr lang="it-IT" sz="28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3</a:t>
            </a:r>
            <a:endParaRPr lang="it-IT" sz="2800" b="1" dirty="0">
              <a:latin typeface="Arial Narrow"/>
              <a:cs typeface="Arial Narrow"/>
            </a:endParaRPr>
          </a:p>
          <a:p>
            <a:pPr>
              <a:buNone/>
            </a:pPr>
            <a:r>
              <a:rPr lang="it-IT" sz="2400" dirty="0" smtClean="0">
                <a:latin typeface="Arial Narrow"/>
                <a:cs typeface="Arial Narrow"/>
              </a:rPr>
              <a:t>Sovrapponibile al campione 1</a:t>
            </a:r>
            <a:endParaRPr lang="it-IT" sz="2400" u="sng" dirty="0">
              <a:latin typeface="Arial Narrow"/>
              <a:cs typeface="Arial Narrow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alphaModFix amt="45000"/>
          </a:blip>
          <a:srcRect t="24317"/>
          <a:stretch/>
        </p:blipFill>
        <p:spPr>
          <a:xfrm>
            <a:off x="0" y="5386118"/>
            <a:ext cx="9144000" cy="14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P</a:t>
            </a:r>
            <a:r>
              <a:rPr lang="it-IT" sz="5400" dirty="0" smtClean="0">
                <a:solidFill>
                  <a:srgbClr val="003300"/>
                </a:solidFill>
                <a:latin typeface="Arial Narrow"/>
                <a:cs typeface="Arial Narrow"/>
              </a:rPr>
              <a:t>iano </a:t>
            </a:r>
            <a:endParaRPr lang="it-IT" sz="5400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Quando richiedere </a:t>
            </a:r>
            <a:r>
              <a:rPr lang="it-IT" sz="2800" dirty="0" err="1" smtClean="0">
                <a:latin typeface="Arial Narrow"/>
                <a:cs typeface="Arial Narrow"/>
              </a:rPr>
              <a:t>un’esame</a:t>
            </a:r>
            <a:r>
              <a:rPr lang="it-IT" sz="2800" dirty="0" smtClean="0">
                <a:latin typeface="Arial Narrow"/>
                <a:cs typeface="Arial Narrow"/>
              </a:rPr>
              <a:t> delle urine?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Quando richiedere un’</a:t>
            </a:r>
            <a:r>
              <a:rPr lang="it-IT" sz="2800" dirty="0" err="1" smtClean="0">
                <a:latin typeface="Arial Narrow"/>
                <a:cs typeface="Arial Narrow"/>
              </a:rPr>
              <a:t>urinocoltura</a:t>
            </a:r>
            <a:r>
              <a:rPr lang="it-IT" sz="2800" dirty="0" smtClean="0">
                <a:latin typeface="Arial Narrow"/>
                <a:cs typeface="Arial Narrow"/>
              </a:rPr>
              <a:t> con antibiogramma?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Qual è la corretta modalità di raccolta del campione?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Come leggere un esame </a:t>
            </a:r>
            <a:r>
              <a:rPr lang="it-IT" sz="2800" dirty="0" err="1" smtClean="0">
                <a:latin typeface="Arial Narrow"/>
                <a:cs typeface="Arial Narrow"/>
              </a:rPr>
              <a:t>urine…quali</a:t>
            </a:r>
            <a:r>
              <a:rPr lang="it-IT" sz="2800" dirty="0" smtClean="0">
                <a:latin typeface="Arial Narrow"/>
                <a:cs typeface="Arial Narrow"/>
              </a:rPr>
              <a:t> valori non devo sottovalutare?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Come lo interpreto?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Citologia </a:t>
            </a:r>
            <a:r>
              <a:rPr lang="it-IT" sz="2800" dirty="0" err="1" smtClean="0">
                <a:latin typeface="Arial Narrow"/>
                <a:cs typeface="Arial Narrow"/>
              </a:rPr>
              <a:t>urinaria…come</a:t>
            </a:r>
            <a:r>
              <a:rPr lang="it-IT" sz="2800" dirty="0" smtClean="0">
                <a:latin typeface="Arial Narrow"/>
                <a:cs typeface="Arial Narrow"/>
              </a:rPr>
              <a:t> e quando?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Un’ematuria in TAO è meno grave?</a:t>
            </a:r>
          </a:p>
          <a:p>
            <a:pPr marL="514350" indent="-457200">
              <a:buNone/>
            </a:pPr>
            <a:endParaRPr lang="it-IT" sz="2800" dirty="0" smtClean="0">
              <a:latin typeface="Arial Narrow"/>
              <a:cs typeface="Arial Narrow"/>
            </a:endParaRPr>
          </a:p>
          <a:p>
            <a:pPr marL="57150" indent="0" algn="ctr">
              <a:buNone/>
            </a:pPr>
            <a:r>
              <a:rPr lang="it-IT" sz="36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Con o senza bollino verde??</a:t>
            </a:r>
            <a:endParaRPr lang="it-IT" sz="3600" b="1" dirty="0">
              <a:solidFill>
                <a:srgbClr val="008000"/>
              </a:solidFill>
              <a:latin typeface="Arial Narrow"/>
              <a:cs typeface="Arial Narrow"/>
            </a:endParaRPr>
          </a:p>
          <a:p>
            <a:pPr marL="57150" indent="0" algn="ctr">
              <a:buNone/>
            </a:pPr>
            <a:r>
              <a:rPr lang="it-IT" b="1" dirty="0">
                <a:latin typeface="Arial Narrow"/>
                <a:cs typeface="Arial Narrow"/>
              </a:rPr>
              <a:t>Lo mando in Pronto Soccorso</a:t>
            </a:r>
            <a:r>
              <a:rPr lang="it-IT" b="1" dirty="0" smtClean="0">
                <a:latin typeface="Arial Narrow"/>
                <a:cs typeface="Arial Narrow"/>
              </a:rPr>
              <a:t>?</a:t>
            </a:r>
            <a:endParaRPr lang="it-IT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8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clinico...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err="1" smtClean="0">
                <a:latin typeface="Arial Narrow"/>
                <a:cs typeface="Arial Narrow"/>
              </a:rPr>
              <a:t>…COSA</a:t>
            </a:r>
            <a:r>
              <a:rPr lang="it-IT" sz="6600" b="1" dirty="0" smtClean="0">
                <a:latin typeface="Arial Narrow"/>
                <a:cs typeface="Arial Narrow"/>
              </a:rPr>
              <a:t> FARE?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411760" y="515719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Prof.  Claudio Simeone</a:t>
            </a: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34956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b="1" smtClean="0">
                <a:solidFill>
                  <a:srgbClr val="FEBD00"/>
                </a:solidFill>
                <a:latin typeface="Arial" charset="0"/>
              </a:rPr>
              <a:t>EMATURIA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475" y="2057400"/>
            <a:ext cx="6621463" cy="4086225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MACRO</a:t>
            </a:r>
            <a:r>
              <a:rPr lang="it-IT" smtClean="0">
                <a:solidFill>
                  <a:srgbClr val="FFFFFF"/>
                </a:solidFill>
                <a:latin typeface="Arial Narrow" pitchFamily="34" charset="0"/>
              </a:rPr>
              <a:t>EMATURIA</a:t>
            </a:r>
            <a:br>
              <a:rPr lang="it-IT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mtClean="0">
                <a:solidFill>
                  <a:srgbClr val="FFFFFF"/>
                </a:solidFill>
                <a:latin typeface="Arial Narrow" pitchFamily="34" charset="0"/>
              </a:rPr>
              <a:t>P</a:t>
            </a:r>
            <a:r>
              <a:rPr lang="it-IT" sz="3000" smtClean="0">
                <a:solidFill>
                  <a:srgbClr val="FFFFFF"/>
                </a:solidFill>
                <a:latin typeface="Arial Narrow" pitchFamily="34" charset="0"/>
              </a:rPr>
              <a:t>resenza di emazie nelle urine in quantità </a:t>
            </a:r>
            <a:br>
              <a:rPr lang="it-IT" sz="300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z="3000" smtClean="0">
                <a:solidFill>
                  <a:srgbClr val="FFFFFF"/>
                </a:solidFill>
                <a:latin typeface="Arial Narrow" pitchFamily="34" charset="0"/>
              </a:rPr>
              <a:t>tale da modificarne la colorazione </a:t>
            </a:r>
            <a:br>
              <a:rPr lang="it-IT" sz="300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z="3000" smtClean="0">
                <a:solidFill>
                  <a:srgbClr val="FFFFFF"/>
                </a:solidFill>
                <a:latin typeface="Arial Narrow" pitchFamily="34" charset="0"/>
              </a:rPr>
              <a:t>(almeno 1 ml di sangue in 100 di urina)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/>
            </a:r>
            <a:br>
              <a:rPr lang="it-IT" i="1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MICRO</a:t>
            </a:r>
            <a:r>
              <a:rPr lang="it-IT" smtClean="0">
                <a:solidFill>
                  <a:srgbClr val="FFFFFF"/>
                </a:solidFill>
                <a:latin typeface="Arial Narrow" pitchFamily="34" charset="0"/>
              </a:rPr>
              <a:t>EMATURIA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it-IT" sz="3000" smtClean="0">
                <a:solidFill>
                  <a:srgbClr val="FFFFFF"/>
                </a:solidFill>
                <a:latin typeface="Arial Narrow" pitchFamily="34" charset="0"/>
              </a:rPr>
              <a:t>Presenza di emazie rilevabili solo all’esame microscopico del sedimento urinario </a:t>
            </a:r>
            <a:br>
              <a:rPr lang="it-IT" sz="300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z="3000" smtClean="0">
                <a:solidFill>
                  <a:srgbClr val="FFFFFF"/>
                </a:solidFill>
                <a:latin typeface="Arial Narrow" pitchFamily="34" charset="0"/>
              </a:rPr>
              <a:t>(più di 4-6 eritrociti per campo microscopico)  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533400"/>
            <a:ext cx="9077325" cy="14478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b="1" smtClean="0">
                <a:solidFill>
                  <a:srgbClr val="FEBD00"/>
                </a:solidFill>
                <a:latin typeface="Arial" charset="0"/>
              </a:rPr>
              <a:t>CLASSIFICAZIONE </a:t>
            </a:r>
            <a:br>
              <a:rPr lang="it-IT" sz="4000" b="1" smtClean="0">
                <a:solidFill>
                  <a:srgbClr val="FEBD00"/>
                </a:solidFill>
                <a:latin typeface="Arial" charset="0"/>
              </a:rPr>
            </a:br>
            <a:r>
              <a:rPr lang="it-IT" sz="4000" b="1" smtClean="0">
                <a:solidFill>
                  <a:srgbClr val="FEBD00"/>
                </a:solidFill>
                <a:latin typeface="Arial" charset="0"/>
              </a:rPr>
              <a:t>ETIOPATOGENETICA</a:t>
            </a:r>
          </a:p>
        </p:txBody>
      </p:sp>
      <p:sp>
        <p:nvSpPr>
          <p:cNvPr id="3077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816100" y="2743200"/>
            <a:ext cx="5513388" cy="301625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it-IT" sz="3600" i="1" smtClean="0">
                <a:solidFill>
                  <a:srgbClr val="FFFFFF"/>
                </a:solidFill>
                <a:latin typeface="Arial Narrow" pitchFamily="34" charset="0"/>
              </a:rPr>
              <a:t>PSEUDOEMATURIA</a:t>
            </a:r>
          </a:p>
          <a:p>
            <a:pPr>
              <a:lnSpc>
                <a:spcPct val="120000"/>
              </a:lnSpc>
            </a:pPr>
            <a:r>
              <a:rPr lang="it-IT" sz="3600" smtClean="0">
                <a:solidFill>
                  <a:srgbClr val="FFFFFF"/>
                </a:solidFill>
                <a:latin typeface="Arial Narrow" pitchFamily="34" charset="0"/>
              </a:rPr>
              <a:t>EMATURIA “</a:t>
            </a:r>
            <a:r>
              <a:rPr lang="it-IT" sz="3600" i="1" smtClean="0">
                <a:solidFill>
                  <a:srgbClr val="FFFFFF"/>
                </a:solidFill>
                <a:latin typeface="Arial Narrow" pitchFamily="34" charset="0"/>
              </a:rPr>
              <a:t>MEDICA</a:t>
            </a:r>
            <a:r>
              <a:rPr lang="it-IT" sz="3600" smtClean="0">
                <a:solidFill>
                  <a:srgbClr val="FFFFFF"/>
                </a:solidFill>
                <a:latin typeface="Arial Narrow" pitchFamily="34" charset="0"/>
              </a:rPr>
              <a:t>”</a:t>
            </a:r>
          </a:p>
          <a:p>
            <a:pPr>
              <a:lnSpc>
                <a:spcPct val="120000"/>
              </a:lnSpc>
            </a:pPr>
            <a:r>
              <a:rPr lang="it-IT" sz="3600" smtClean="0">
                <a:solidFill>
                  <a:srgbClr val="FFFFFF"/>
                </a:solidFill>
                <a:latin typeface="Arial Narrow" pitchFamily="34" charset="0"/>
              </a:rPr>
              <a:t>EMATURIA “</a:t>
            </a:r>
            <a:r>
              <a:rPr lang="it-IT" sz="3600" i="1" smtClean="0">
                <a:solidFill>
                  <a:srgbClr val="FFFFFF"/>
                </a:solidFill>
                <a:latin typeface="Arial Narrow" pitchFamily="34" charset="0"/>
              </a:rPr>
              <a:t>UROLOGICA</a:t>
            </a:r>
            <a:r>
              <a:rPr lang="it-IT" sz="3600" smtClean="0">
                <a:solidFill>
                  <a:srgbClr val="FFFFFF"/>
                </a:solidFill>
                <a:latin typeface="Arial Narrow" pitchFamily="34" charset="0"/>
              </a:rPr>
              <a:t>”</a:t>
            </a:r>
            <a:r>
              <a:rPr lang="it-IT" sz="4000" smtClean="0">
                <a:solidFill>
                  <a:srgbClr val="FFFFFF"/>
                </a:solidFill>
                <a:latin typeface="Arial Narrow" pitchFamily="34" charset="0"/>
              </a:rPr>
              <a:t>	</a:t>
            </a:r>
            <a:endParaRPr lang="it-IT" sz="3600" smtClean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b="1" i="1" smtClean="0">
                <a:solidFill>
                  <a:srgbClr val="FEBD00"/>
                </a:solidFill>
                <a:latin typeface="Arial" charset="0"/>
              </a:rPr>
              <a:t>PSEUDOEMATURIA</a:t>
            </a:r>
            <a:r>
              <a:rPr lang="it-IT" b="1" i="1" smtClean="0">
                <a:solidFill>
                  <a:srgbClr val="FEBD00"/>
                </a:solidFill>
                <a:latin typeface="Arial" charset="0"/>
              </a:rPr>
              <a:t> </a:t>
            </a:r>
            <a:endParaRPr lang="it-IT" sz="3600" b="1" i="1" smtClean="0">
              <a:solidFill>
                <a:srgbClr val="FEBD00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976438" y="1447800"/>
            <a:ext cx="5491162" cy="5103813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FEBD00"/>
              </a:buClr>
            </a:pP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PIGMENTURIA</a:t>
            </a:r>
          </a:p>
          <a:p>
            <a:pPr lvl="1">
              <a:buClr>
                <a:srgbClr val="FEBD00"/>
              </a:buClr>
            </a:pPr>
            <a:r>
              <a:rPr lang="it-IT" sz="2000" b="1" smtClean="0">
                <a:solidFill>
                  <a:srgbClr val="FFFFFF"/>
                </a:solidFill>
                <a:latin typeface="Arial Narrow" pitchFamily="34" charset="0"/>
              </a:rPr>
              <a:t>Porfirinuria (porfiria)</a:t>
            </a:r>
          </a:p>
          <a:p>
            <a:pPr lvl="1">
              <a:buClr>
                <a:srgbClr val="FEBD00"/>
              </a:buClr>
            </a:pPr>
            <a:r>
              <a:rPr lang="it-IT" sz="2000" b="1" smtClean="0">
                <a:solidFill>
                  <a:srgbClr val="FFFFFF"/>
                </a:solidFill>
                <a:latin typeface="Arial Narrow" pitchFamily="34" charset="0"/>
              </a:rPr>
              <a:t>Emoglobinuria (emolisi)</a:t>
            </a:r>
          </a:p>
          <a:p>
            <a:pPr lvl="1">
              <a:buClr>
                <a:srgbClr val="FEBD00"/>
              </a:buClr>
            </a:pPr>
            <a:r>
              <a:rPr lang="it-IT" sz="2000" b="1" smtClean="0">
                <a:solidFill>
                  <a:srgbClr val="FFFFFF"/>
                </a:solidFill>
                <a:latin typeface="Arial Narrow" pitchFamily="34" charset="0"/>
              </a:rPr>
              <a:t>Mioglobinuria (rabdomiolisi)</a:t>
            </a:r>
          </a:p>
          <a:p>
            <a:pPr lvl="1">
              <a:buClr>
                <a:srgbClr val="FEBD00"/>
              </a:buClr>
            </a:pPr>
            <a:r>
              <a:rPr lang="it-IT" sz="2000" b="1" smtClean="0">
                <a:solidFill>
                  <a:srgbClr val="FFFFFF"/>
                </a:solidFill>
                <a:latin typeface="Arial Narrow" pitchFamily="34" charset="0"/>
              </a:rPr>
              <a:t>Urobilinogenuria  (ittero)</a:t>
            </a:r>
            <a:endParaRPr lang="it-IT" sz="200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buClr>
                <a:srgbClr val="FEBD00"/>
              </a:buClr>
            </a:pP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Da ALIMENTI</a:t>
            </a:r>
          </a:p>
          <a:p>
            <a:pPr lvl="1">
              <a:buClr>
                <a:srgbClr val="FEBD00"/>
              </a:buClr>
            </a:pPr>
            <a:r>
              <a:rPr lang="it-IT" sz="2000" b="1" smtClean="0">
                <a:solidFill>
                  <a:srgbClr val="FFFFFF"/>
                </a:solidFill>
                <a:latin typeface="Arial Narrow" pitchFamily="34" charset="0"/>
              </a:rPr>
              <a:t>Barbabietole, rabarbaro, fave, coloranti</a:t>
            </a:r>
            <a:endParaRPr lang="it-IT" sz="200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buClr>
                <a:srgbClr val="FEBD00"/>
              </a:buClr>
            </a:pP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Da FARMACI</a:t>
            </a:r>
          </a:p>
          <a:p>
            <a:pPr lvl="1">
              <a:buClr>
                <a:srgbClr val="FEBD00"/>
              </a:buClr>
            </a:pPr>
            <a:r>
              <a:rPr lang="it-IT" sz="2000" b="1" smtClean="0">
                <a:solidFill>
                  <a:srgbClr val="FFFFFF"/>
                </a:solidFill>
                <a:latin typeface="Arial Narrow" pitchFamily="34" charset="0"/>
              </a:rPr>
              <a:t>Rifampicina, sulfamidici, nitrofurantoina</a:t>
            </a:r>
          </a:p>
          <a:p>
            <a:pPr>
              <a:buClr>
                <a:srgbClr val="FEBD00"/>
              </a:buClr>
            </a:pP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URETRORRAGIA</a:t>
            </a:r>
          </a:p>
          <a:p>
            <a:pPr>
              <a:buClr>
                <a:srgbClr val="FEBD00"/>
              </a:buClr>
            </a:pP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SANGUINAMENTO VAGINALE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304800"/>
            <a:ext cx="9009062" cy="12192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b="1" smtClean="0">
                <a:solidFill>
                  <a:srgbClr val="FEBD00"/>
                </a:solidFill>
                <a:latin typeface="Arial" charset="0"/>
              </a:rPr>
              <a:t>EMATURIA “</a:t>
            </a:r>
            <a:r>
              <a:rPr lang="it-IT" sz="4000" b="1" i="1" smtClean="0">
                <a:solidFill>
                  <a:srgbClr val="FEBD00"/>
                </a:solidFill>
                <a:latin typeface="Arial" charset="0"/>
              </a:rPr>
              <a:t>MEDICA</a:t>
            </a:r>
            <a:r>
              <a:rPr lang="it-IT" sz="4000" b="1" smtClean="0">
                <a:solidFill>
                  <a:srgbClr val="FEBD00"/>
                </a:solidFill>
                <a:latin typeface="Arial" charset="0"/>
              </a:rPr>
              <a:t>”</a:t>
            </a:r>
            <a:endParaRPr lang="it-IT" sz="3600" b="1" smtClean="0">
              <a:solidFill>
                <a:srgbClr val="FEBD00"/>
              </a:solidFill>
              <a:latin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709738"/>
            <a:ext cx="7532687" cy="4386262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PRE-RENALE</a:t>
            </a:r>
            <a:endParaRPr lang="it-IT" i="1" smtClean="0">
              <a:solidFill>
                <a:srgbClr val="FFFFFF"/>
              </a:solidFill>
            </a:endParaRPr>
          </a:p>
          <a:p>
            <a:pPr lvl="1"/>
            <a:r>
              <a:rPr lang="it-IT" sz="2000" b="1" smtClean="0">
                <a:solidFill>
                  <a:srgbClr val="FFFFFF"/>
                </a:solidFill>
                <a:latin typeface="Arial Narrow" pitchFamily="34" charset="0"/>
              </a:rPr>
              <a:t>COAGULOPATIE (piastrinopenie, epatopatie, CID)</a:t>
            </a:r>
          </a:p>
          <a:p>
            <a:pPr lvl="1"/>
            <a:r>
              <a:rPr lang="it-IT" sz="2000" b="1" smtClean="0">
                <a:solidFill>
                  <a:srgbClr val="FFFFFF"/>
                </a:solidFill>
                <a:latin typeface="Arial Narrow" pitchFamily="34" charset="0"/>
              </a:rPr>
              <a:t>EMOPATIE (leucemie, linfomi)</a:t>
            </a:r>
          </a:p>
          <a:p>
            <a:pPr lvl="1"/>
            <a:r>
              <a:rPr lang="it-IT" sz="2000" b="1" smtClean="0">
                <a:solidFill>
                  <a:srgbClr val="FFFFFF"/>
                </a:solidFill>
                <a:latin typeface="Arial Narrow" pitchFamily="34" charset="0"/>
              </a:rPr>
              <a:t>EMOGLOBINOPATIE (drepanocitosi)</a:t>
            </a:r>
          </a:p>
          <a:p>
            <a:pPr lvl="1"/>
            <a:r>
              <a:rPr lang="it-IT" sz="2000" b="1" smtClean="0">
                <a:solidFill>
                  <a:srgbClr val="FFFFFF"/>
                </a:solidFill>
                <a:latin typeface="Arial Narrow" pitchFamily="34" charset="0"/>
              </a:rPr>
              <a:t>TERAPIE PROTRATTE CON ANTICOAGULANTI </a:t>
            </a:r>
            <a:r>
              <a:rPr lang="it-IT" sz="1800" b="1" smtClean="0">
                <a:solidFill>
                  <a:srgbClr val="FFFFFF"/>
                </a:solidFill>
                <a:latin typeface="Arial Narrow" pitchFamily="34" charset="0"/>
              </a:rPr>
              <a:t>  </a:t>
            </a:r>
            <a:endParaRPr lang="it-IT" sz="2000" b="1" smtClean="0">
              <a:solidFill>
                <a:srgbClr val="FFFFFF"/>
              </a:solidFill>
            </a:endParaRPr>
          </a:p>
          <a:p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RENALE</a:t>
            </a:r>
          </a:p>
          <a:p>
            <a:pPr lvl="1"/>
            <a:r>
              <a:rPr lang="it-IT" sz="2000" b="1" smtClean="0">
                <a:solidFill>
                  <a:srgbClr val="FFFFFF"/>
                </a:solidFill>
                <a:latin typeface="Arial Narrow" pitchFamily="34" charset="0"/>
              </a:rPr>
              <a:t>GLOMERULARE (glomerulonefriti in genere, M. di  Berger)</a:t>
            </a:r>
          </a:p>
          <a:p>
            <a:pPr lvl="1"/>
            <a:r>
              <a:rPr lang="it-IT" sz="2000" b="1" smtClean="0">
                <a:solidFill>
                  <a:srgbClr val="FFFFFF"/>
                </a:solidFill>
                <a:latin typeface="Arial Narrow" pitchFamily="34" charset="0"/>
              </a:rPr>
              <a:t>IMMUNOVASCOLARE (LES, granulomatosi di Wegener)</a:t>
            </a:r>
          </a:p>
          <a:p>
            <a:pPr lvl="1"/>
            <a:r>
              <a:rPr lang="it-IT" sz="2000" b="1" smtClean="0">
                <a:solidFill>
                  <a:srgbClr val="FFFFFF"/>
                </a:solidFill>
                <a:latin typeface="Arial Narrow" pitchFamily="34" charset="0"/>
              </a:rPr>
              <a:t>TUBULARE (necrosi tubulare acuta)</a:t>
            </a:r>
          </a:p>
          <a:p>
            <a:pPr lvl="1"/>
            <a:r>
              <a:rPr lang="it-IT" sz="2000" b="1" smtClean="0">
                <a:solidFill>
                  <a:srgbClr val="FFFFFF"/>
                </a:solidFill>
                <a:latin typeface="Arial Narrow" pitchFamily="34" charset="0"/>
              </a:rPr>
              <a:t>VASCOLARE (trombosi della vena renale, infarto renale, necrosi papillare)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228600"/>
            <a:ext cx="9077325" cy="14478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b="1" smtClean="0">
                <a:solidFill>
                  <a:srgbClr val="FEBD00"/>
                </a:solidFill>
                <a:latin typeface="Arial" charset="0"/>
              </a:rPr>
              <a:t>EMATURIA “</a:t>
            </a:r>
            <a:r>
              <a:rPr lang="it-IT" sz="4000" b="1" i="1" smtClean="0">
                <a:solidFill>
                  <a:srgbClr val="FEBD00"/>
                </a:solidFill>
                <a:latin typeface="Arial" charset="0"/>
              </a:rPr>
              <a:t>UROLOGICA</a:t>
            </a:r>
            <a:r>
              <a:rPr lang="it-IT" sz="4000" b="1" smtClean="0">
                <a:solidFill>
                  <a:srgbClr val="FEBD00"/>
                </a:solidFill>
                <a:latin typeface="Arial" charset="0"/>
              </a:rPr>
              <a:t>”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752600"/>
            <a:ext cx="8501063" cy="4738688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PATOLOGIA PARENCHIMALE RENALE</a:t>
            </a:r>
            <a:r>
              <a:rPr lang="it-IT" sz="2400" smtClean="0">
                <a:solidFill>
                  <a:srgbClr val="FAFD00"/>
                </a:solidFill>
                <a:latin typeface="Arial Narrow" pitchFamily="34" charset="0"/>
              </a:rPr>
              <a:t/>
            </a:r>
            <a:br>
              <a:rPr lang="it-IT" sz="2400" smtClean="0">
                <a:solidFill>
                  <a:srgbClr val="FAFD00"/>
                </a:solidFill>
                <a:latin typeface="Arial Narrow" pitchFamily="34" charset="0"/>
              </a:rPr>
            </a:br>
            <a:r>
              <a:rPr lang="it-IT" sz="2400" smtClean="0">
                <a:solidFill>
                  <a:srgbClr val="FFFFFF"/>
                </a:solidFill>
                <a:latin typeface="Arial Narrow" pitchFamily="34" charset="0"/>
              </a:rPr>
              <a:t>(neoplasie, traumi, TBC, malformazioni)</a:t>
            </a:r>
            <a:endParaRPr lang="it-IT" sz="2400" smtClean="0">
              <a:latin typeface="Arial Narrow" pitchFamily="34" charset="0"/>
            </a:endParaRPr>
          </a:p>
          <a:p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PATOLOGIA VIA ESCRETRICE E VESCICA </a:t>
            </a:r>
            <a:r>
              <a:rPr lang="it-IT" sz="2800" smtClean="0">
                <a:solidFill>
                  <a:srgbClr val="FFFFFF"/>
                </a:solidFill>
                <a:latin typeface="Arial Narrow" pitchFamily="34" charset="0"/>
              </a:rPr>
              <a:t/>
            </a:r>
            <a:br>
              <a:rPr lang="it-IT" sz="280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z="2400" smtClean="0">
                <a:solidFill>
                  <a:srgbClr val="FFFFFF"/>
                </a:solidFill>
                <a:latin typeface="Arial Narrow" pitchFamily="34" charset="0"/>
              </a:rPr>
              <a:t>(flogosi, neoplasie, calcolosi, traumi, TBC, malformazioni, endometriosi) </a:t>
            </a:r>
          </a:p>
          <a:p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PATOLOGIA PROSTATICA</a:t>
            </a:r>
            <a:br>
              <a:rPr lang="it-IT" i="1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z="2400" smtClean="0">
                <a:solidFill>
                  <a:srgbClr val="FFFFFF"/>
                </a:solidFill>
                <a:latin typeface="Arial Narrow" pitchFamily="34" charset="0"/>
              </a:rPr>
              <a:t>(IPB, neoplasia, flogosi)</a:t>
            </a:r>
          </a:p>
          <a:p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PATOLOGIA PELVICA NON UROLOGICA</a:t>
            </a:r>
            <a:r>
              <a:rPr lang="it-IT" sz="2800" smtClean="0">
                <a:solidFill>
                  <a:srgbClr val="FFFFFF"/>
                </a:solidFill>
                <a:latin typeface="Arial Narrow" pitchFamily="34" charset="0"/>
              </a:rPr>
              <a:t/>
            </a:r>
            <a:br>
              <a:rPr lang="it-IT" sz="280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z="2400" smtClean="0">
                <a:solidFill>
                  <a:schemeClr val="bg1"/>
                </a:solidFill>
                <a:latin typeface="Arial Narrow" pitchFamily="34" charset="0"/>
              </a:rPr>
              <a:t>(neoplasie colon-retto, neoplasie ginecologiche)</a:t>
            </a:r>
            <a:r>
              <a:rPr lang="it-IT" sz="2400" smtClean="0">
                <a:latin typeface="Arial Narrow" pitchFamily="34" charset="0"/>
              </a:rPr>
              <a:t> </a:t>
            </a:r>
          </a:p>
          <a:p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IATROGENA</a:t>
            </a:r>
            <a:r>
              <a:rPr lang="it-IT" sz="2800" smtClean="0">
                <a:solidFill>
                  <a:srgbClr val="FFFFFF"/>
                </a:solidFill>
                <a:latin typeface="Arial Narrow" pitchFamily="34" charset="0"/>
              </a:rPr>
              <a:t/>
            </a:r>
            <a:br>
              <a:rPr lang="it-IT" sz="280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z="2400" smtClean="0">
                <a:solidFill>
                  <a:srgbClr val="FFFFFF"/>
                </a:solidFill>
                <a:latin typeface="Arial Narrow" pitchFamily="34" charset="0"/>
              </a:rPr>
              <a:t>(interventi endoscopici, cateterismo, RT pelvica, fav)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76200"/>
            <a:ext cx="9077325" cy="14478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b="1" smtClean="0">
                <a:solidFill>
                  <a:srgbClr val="FEBD00"/>
                </a:solidFill>
                <a:latin typeface="Arial" charset="0"/>
              </a:rPr>
              <a:t>EMATURIA “</a:t>
            </a:r>
            <a:r>
              <a:rPr lang="it-IT" sz="4000" b="1" i="1" smtClean="0">
                <a:solidFill>
                  <a:srgbClr val="FEBD00"/>
                </a:solidFill>
                <a:latin typeface="Arial" charset="0"/>
              </a:rPr>
              <a:t>UROLOGICA</a:t>
            </a:r>
            <a:r>
              <a:rPr lang="it-IT" sz="4000" b="1" smtClean="0">
                <a:solidFill>
                  <a:srgbClr val="FEBD00"/>
                </a:solidFill>
                <a:latin typeface="Arial" charset="0"/>
              </a:rPr>
              <a:t>”</a:t>
            </a:r>
          </a:p>
        </p:txBody>
      </p:sp>
      <p:graphicFrame>
        <p:nvGraphicFramePr>
          <p:cNvPr id="278703" name="Group 175"/>
          <p:cNvGraphicFramePr>
            <a:graphicFrameLocks noGrp="1"/>
          </p:cNvGraphicFramePr>
          <p:nvPr/>
        </p:nvGraphicFramePr>
        <p:xfrm>
          <a:off x="1524000" y="1219200"/>
          <a:ext cx="6172200" cy="5327884"/>
        </p:xfrm>
        <a:graphic>
          <a:graphicData uri="http://schemas.openxmlformats.org/drawingml/2006/table">
            <a:tbl>
              <a:tblPr/>
              <a:tblGrid>
                <a:gridCol w="1317625"/>
                <a:gridCol w="2427288"/>
                <a:gridCol w="2427287"/>
              </a:tblGrid>
              <a:tr h="816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Età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Sesso</a:t>
                      </a:r>
                    </a:p>
                  </a:txBody>
                  <a:tcPr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♀</a:t>
                      </a:r>
                      <a:endParaRPr kumimoji="1" lang="it-IT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♂</a:t>
                      </a:r>
                      <a:endParaRPr kumimoji="1" lang="it-IT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7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0-20 aa</a:t>
                      </a:r>
                    </a:p>
                  </a:txBody>
                  <a:tcPr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Glomerulonefriti acute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IVU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Malformazioni</a:t>
                      </a:r>
                    </a:p>
                  </a:txBody>
                  <a:tcPr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1277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20-40 aa</a:t>
                      </a:r>
                    </a:p>
                  </a:txBody>
                  <a:tcPr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IVU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Calcolosi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N. Vescicale</a:t>
                      </a:r>
                    </a:p>
                  </a:txBody>
                  <a:tcPr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1277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40-60 aa</a:t>
                      </a:r>
                    </a:p>
                  </a:txBody>
                  <a:tcPr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IVU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Calcolosi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N. Vescicale</a:t>
                      </a:r>
                    </a:p>
                  </a:txBody>
                  <a:tcPr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N. Vescicale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Calcolosi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IVU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7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&gt; 60 aa</a:t>
                      </a:r>
                    </a:p>
                  </a:txBody>
                  <a:tcPr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N. Vescicale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IVU</a:t>
                      </a:r>
                    </a:p>
                  </a:txBody>
                  <a:tcPr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IPB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N. Vescicale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IVU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  <a:solidFill>
            <a:srgbClr val="00B0F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Ematuria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06489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b="1" smtClean="0">
                <a:solidFill>
                  <a:srgbClr val="FEBD00"/>
                </a:solidFill>
                <a:latin typeface="Arial" charset="0"/>
              </a:rPr>
              <a:t>ITER DIAGNOSTICO</a:t>
            </a:r>
          </a:p>
        </p:txBody>
      </p:sp>
      <p:sp>
        <p:nvSpPr>
          <p:cNvPr id="8197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690688" y="1447800"/>
            <a:ext cx="5762625" cy="50292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80000"/>
              </a:lnSpc>
              <a:buFont typeface="Monotype Sorts" pitchFamily="2" charset="2"/>
              <a:buNone/>
            </a:pP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ANAMNESI</a:t>
            </a:r>
          </a:p>
          <a:p>
            <a:pPr algn="ctr">
              <a:lnSpc>
                <a:spcPct val="180000"/>
              </a:lnSpc>
              <a:buFont typeface="Monotype Sorts" pitchFamily="2" charset="2"/>
              <a:buNone/>
            </a:pP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ESAME OBIETTIVO</a:t>
            </a:r>
          </a:p>
          <a:p>
            <a:pPr algn="ctr">
              <a:lnSpc>
                <a:spcPct val="180000"/>
              </a:lnSpc>
              <a:buFont typeface="Monotype Sorts" pitchFamily="2" charset="2"/>
              <a:buNone/>
            </a:pP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ESAMI EMATOCHIMICI</a:t>
            </a:r>
          </a:p>
          <a:p>
            <a:pPr algn="ctr">
              <a:lnSpc>
                <a:spcPct val="180000"/>
              </a:lnSpc>
              <a:buFont typeface="Monotype Sorts" pitchFamily="2" charset="2"/>
              <a:buNone/>
            </a:pP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ESAME DELLE URINE</a:t>
            </a:r>
          </a:p>
          <a:p>
            <a:pPr algn="ctr">
              <a:lnSpc>
                <a:spcPct val="180000"/>
              </a:lnSpc>
              <a:buFont typeface="Monotype Sorts" pitchFamily="2" charset="2"/>
              <a:buNone/>
            </a:pP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ECOGRAFIA – Rx ADDOME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572000" y="2362200"/>
            <a:ext cx="0" cy="38100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572000" y="3276600"/>
            <a:ext cx="0" cy="38100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572000" y="4267200"/>
            <a:ext cx="0" cy="38100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572000" y="5257800"/>
            <a:ext cx="0" cy="38100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b="1" smtClean="0">
                <a:solidFill>
                  <a:srgbClr val="FEBD00"/>
                </a:solidFill>
                <a:latin typeface="Arial" charset="0"/>
              </a:rPr>
              <a:t>ANAMNESI</a:t>
            </a:r>
          </a:p>
        </p:txBody>
      </p:sp>
      <p:sp>
        <p:nvSpPr>
          <p:cNvPr id="9221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012825" y="1905000"/>
            <a:ext cx="7118350" cy="4154488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81000" indent="-381000"/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FAMIGLIARE</a:t>
            </a:r>
            <a:r>
              <a:rPr lang="it-IT" sz="2400" i="1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it-IT" sz="2400" smtClean="0">
                <a:solidFill>
                  <a:srgbClr val="FFFFFF"/>
                </a:solidFill>
                <a:latin typeface="Arial Narrow" pitchFamily="34" charset="0"/>
              </a:rPr>
              <a:t/>
            </a:r>
            <a:br>
              <a:rPr lang="it-IT" sz="240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z="2400" smtClean="0">
                <a:solidFill>
                  <a:srgbClr val="FFFFFF"/>
                </a:solidFill>
                <a:latin typeface="Arial Narrow" pitchFamily="34" charset="0"/>
              </a:rPr>
              <a:t>(nefropatie ereditarie e famigliari, calcolosi)</a:t>
            </a:r>
          </a:p>
          <a:p>
            <a:pPr marL="381000" indent="-381000"/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FISIOLOGICA</a:t>
            </a:r>
            <a:br>
              <a:rPr lang="it-IT" i="1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z="2400" smtClean="0">
                <a:solidFill>
                  <a:srgbClr val="FFFFFF"/>
                </a:solidFill>
                <a:latin typeface="Arial Narrow" pitchFamily="34" charset="0"/>
              </a:rPr>
              <a:t>(abitudini minzionali)</a:t>
            </a:r>
          </a:p>
          <a:p>
            <a:pPr marL="381000" indent="-381000"/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PATOLOGICA REMOTA</a:t>
            </a:r>
            <a:r>
              <a:rPr lang="it-IT" sz="2400" i="1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it-IT" sz="2400" smtClean="0">
                <a:solidFill>
                  <a:srgbClr val="FFFFFF"/>
                </a:solidFill>
                <a:latin typeface="Arial Narrow" pitchFamily="34" charset="0"/>
              </a:rPr>
              <a:t/>
            </a:r>
            <a:br>
              <a:rPr lang="it-IT" sz="240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z="2400" smtClean="0">
                <a:solidFill>
                  <a:srgbClr val="FFFFFF"/>
                </a:solidFill>
                <a:latin typeface="Arial Narrow" pitchFamily="34" charset="0"/>
              </a:rPr>
              <a:t>(patologie e interventi pregressi, assunzione di farmaci)</a:t>
            </a:r>
          </a:p>
          <a:p>
            <a:pPr marL="381000" indent="-381000"/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PATOLOGICA PROSSIMA</a:t>
            </a:r>
            <a:r>
              <a:rPr lang="it-IT" sz="2400" smtClean="0">
                <a:solidFill>
                  <a:srgbClr val="FFFFFF"/>
                </a:solidFill>
                <a:latin typeface="Arial Narrow" pitchFamily="34" charset="0"/>
              </a:rPr>
              <a:t/>
            </a:r>
            <a:br>
              <a:rPr lang="it-IT" sz="240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z="2400" smtClean="0">
                <a:solidFill>
                  <a:srgbClr val="FFFFFF"/>
                </a:solidFill>
                <a:latin typeface="Arial Narrow" pitchFamily="34" charset="0"/>
              </a:rPr>
              <a:t>(recenti infezioni streptococciche e/o virali, </a:t>
            </a:r>
            <a:r>
              <a:rPr lang="it-IT" sz="2400" u="sng" smtClean="0">
                <a:solidFill>
                  <a:srgbClr val="FFFFFF"/>
                </a:solidFill>
                <a:latin typeface="Arial Narrow" pitchFamily="34" charset="0"/>
              </a:rPr>
              <a:t>caratteristiche  dell’ematuria</a:t>
            </a:r>
            <a:r>
              <a:rPr lang="it-IT" sz="2400" smtClean="0">
                <a:solidFill>
                  <a:srgbClr val="FFFFFF"/>
                </a:solidFill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1430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b="1" smtClean="0">
                <a:solidFill>
                  <a:srgbClr val="FEBD00"/>
                </a:solidFill>
                <a:latin typeface="Arial" charset="0"/>
              </a:rPr>
              <a:t>CARATTERISTICHE </a:t>
            </a:r>
            <a:br>
              <a:rPr lang="it-IT" sz="4000" b="1" smtClean="0">
                <a:solidFill>
                  <a:srgbClr val="FEBD00"/>
                </a:solidFill>
                <a:latin typeface="Arial" charset="0"/>
              </a:rPr>
            </a:br>
            <a:r>
              <a:rPr lang="it-IT" sz="4000" b="1" smtClean="0">
                <a:solidFill>
                  <a:srgbClr val="FEBD00"/>
                </a:solidFill>
                <a:latin typeface="Arial" charset="0"/>
              </a:rPr>
              <a:t>dell’EMATURIA</a:t>
            </a:r>
            <a:endParaRPr lang="it-IT" sz="3600" b="1" smtClean="0">
              <a:solidFill>
                <a:srgbClr val="FEBD00"/>
              </a:solidFill>
              <a:latin typeface="Arial" charset="0"/>
            </a:endParaRPr>
          </a:p>
        </p:txBody>
      </p:sp>
      <p:sp>
        <p:nvSpPr>
          <p:cNvPr id="10245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465263" y="2133600"/>
            <a:ext cx="6211887" cy="4306888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r>
              <a:rPr lang="it-IT" sz="2800" i="1" smtClean="0">
                <a:solidFill>
                  <a:srgbClr val="FFFFFF"/>
                </a:solidFill>
                <a:latin typeface="Arial Narrow" pitchFamily="34" charset="0"/>
              </a:rPr>
              <a:t>MACROSCOPICA/MICROSCOPICA</a:t>
            </a:r>
          </a:p>
          <a:p>
            <a:r>
              <a:rPr lang="it-IT" sz="2800" i="1" smtClean="0">
                <a:solidFill>
                  <a:srgbClr val="FFFFFF"/>
                </a:solidFill>
                <a:latin typeface="Arial Narrow" pitchFamily="34" charset="0"/>
              </a:rPr>
              <a:t>MODALITA’ D’INSORGENZA</a:t>
            </a:r>
          </a:p>
          <a:p>
            <a:r>
              <a:rPr lang="it-IT" sz="2800" i="1" smtClean="0">
                <a:solidFill>
                  <a:srgbClr val="FFFFFF"/>
                </a:solidFill>
                <a:latin typeface="Arial Narrow" pitchFamily="34" charset="0"/>
              </a:rPr>
              <a:t>FREQUENZA E DURATA</a:t>
            </a:r>
          </a:p>
          <a:p>
            <a:r>
              <a:rPr lang="it-IT" sz="2800" i="1" smtClean="0">
                <a:solidFill>
                  <a:srgbClr val="FFFFFF"/>
                </a:solidFill>
                <a:latin typeface="Arial Narrow" pitchFamily="34" charset="0"/>
              </a:rPr>
              <a:t>SINTOMATOLOGIA ASSOCIATA </a:t>
            </a:r>
            <a:br>
              <a:rPr lang="it-IT" sz="2800" i="1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z="2800" smtClean="0">
                <a:solidFill>
                  <a:srgbClr val="FFFFFF"/>
                </a:solidFill>
                <a:latin typeface="Arial Narrow" pitchFamily="34" charset="0"/>
              </a:rPr>
              <a:t>(dolore, disturbi minzionali, iperpiressia)</a:t>
            </a:r>
          </a:p>
          <a:p>
            <a:r>
              <a:rPr lang="it-IT" sz="2800" i="1" smtClean="0">
                <a:solidFill>
                  <a:srgbClr val="FFFFFF"/>
                </a:solidFill>
                <a:latin typeface="Arial Narrow" pitchFamily="34" charset="0"/>
              </a:rPr>
              <a:t>PRESENZA DI COAGULI</a:t>
            </a:r>
          </a:p>
          <a:p>
            <a:r>
              <a:rPr lang="it-IT" sz="2800" i="1" smtClean="0">
                <a:solidFill>
                  <a:srgbClr val="FFFFFF"/>
                </a:solidFill>
                <a:latin typeface="Arial Narrow" pitchFamily="34" charset="0"/>
              </a:rPr>
              <a:t>RAPPORTI CON LA FASE MINZIONALE </a:t>
            </a:r>
            <a:br>
              <a:rPr lang="it-IT" sz="2800" i="1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z="2800" smtClean="0">
                <a:solidFill>
                  <a:srgbClr val="FFFFFF"/>
                </a:solidFill>
                <a:latin typeface="Arial Narrow" pitchFamily="34" charset="0"/>
              </a:rPr>
              <a:t>(iniziale, terminale, totale)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b="1" smtClean="0">
                <a:solidFill>
                  <a:srgbClr val="FEBD00"/>
                </a:solidFill>
                <a:latin typeface="Arial" charset="0"/>
              </a:rPr>
              <a:t>ESAME OBIETTIVO</a:t>
            </a:r>
          </a:p>
        </p:txBody>
      </p:sp>
      <p:sp>
        <p:nvSpPr>
          <p:cNvPr id="11269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746250" y="2274888"/>
            <a:ext cx="5649913" cy="3592512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i="1" smtClean="0">
                <a:solidFill>
                  <a:srgbClr val="FFFFFF"/>
                </a:solidFill>
                <a:latin typeface="Arial Narrow" pitchFamily="34" charset="0"/>
              </a:rPr>
              <a:t>PRESSIONE ARTERIOSA, EDEMI</a:t>
            </a:r>
          </a:p>
          <a:p>
            <a:r>
              <a:rPr lang="it-IT" sz="2800" i="1" smtClean="0">
                <a:solidFill>
                  <a:srgbClr val="FFFFFF"/>
                </a:solidFill>
                <a:latin typeface="Arial Narrow" pitchFamily="34" charset="0"/>
              </a:rPr>
              <a:t>VALUTAZIONE ADDOME</a:t>
            </a:r>
          </a:p>
          <a:p>
            <a:r>
              <a:rPr lang="it-IT" sz="2800" i="1" smtClean="0">
                <a:solidFill>
                  <a:srgbClr val="FFFFFF"/>
                </a:solidFill>
                <a:latin typeface="Arial Narrow" pitchFamily="34" charset="0"/>
              </a:rPr>
              <a:t>VALUTAZIONE GLOBO VESCICALE</a:t>
            </a:r>
          </a:p>
          <a:p>
            <a:r>
              <a:rPr lang="it-IT" sz="2800" i="1" smtClean="0">
                <a:solidFill>
                  <a:srgbClr val="FFFFFF"/>
                </a:solidFill>
                <a:latin typeface="Arial Narrow" pitchFamily="34" charset="0"/>
              </a:rPr>
              <a:t>PALPAZIONE RENALE BIMANUALE</a:t>
            </a:r>
          </a:p>
          <a:p>
            <a:r>
              <a:rPr lang="it-IT" sz="2800" i="1" smtClean="0">
                <a:solidFill>
                  <a:srgbClr val="FFFFFF"/>
                </a:solidFill>
                <a:latin typeface="Arial Narrow" pitchFamily="34" charset="0"/>
              </a:rPr>
              <a:t>VALUTAZIONE GENITALI ESTERNI</a:t>
            </a:r>
          </a:p>
          <a:p>
            <a:r>
              <a:rPr lang="it-IT" sz="2800" i="1" smtClean="0">
                <a:solidFill>
                  <a:srgbClr val="FFFFFF"/>
                </a:solidFill>
                <a:latin typeface="Arial Narrow" pitchFamily="34" charset="0"/>
              </a:rPr>
              <a:t>ESPLORAZIONE RETTALE</a:t>
            </a:r>
          </a:p>
          <a:p>
            <a:r>
              <a:rPr lang="it-IT" sz="2800" i="1" smtClean="0">
                <a:solidFill>
                  <a:srgbClr val="FFFFFF"/>
                </a:solidFill>
                <a:latin typeface="Arial Narrow" pitchFamily="34" charset="0"/>
              </a:rPr>
              <a:t>ESPLORAZIONE VAGINALE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b="1" smtClean="0">
                <a:solidFill>
                  <a:srgbClr val="FEBD00"/>
                </a:solidFill>
                <a:latin typeface="Arial" charset="0"/>
              </a:rPr>
              <a:t>ESAMI EMATOCHIMICI</a:t>
            </a:r>
          </a:p>
        </p:txBody>
      </p:sp>
      <p:sp>
        <p:nvSpPr>
          <p:cNvPr id="12292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558925" y="2667000"/>
            <a:ext cx="6026150" cy="23622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EMOCROMO </a:t>
            </a:r>
          </a:p>
          <a:p>
            <a:pPr>
              <a:lnSpc>
                <a:spcPct val="120000"/>
              </a:lnSpc>
            </a:pP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ESAMI di FUNZIONALITA’ RENALE</a:t>
            </a:r>
            <a:endParaRPr lang="it-IT" i="1" u="sng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120000"/>
              </a:lnSpc>
            </a:pPr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PARAMETRI COAGULATIVI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b="1" smtClean="0">
                <a:solidFill>
                  <a:srgbClr val="FEBD00"/>
                </a:solidFill>
                <a:latin typeface="Arial" charset="0"/>
              </a:rPr>
              <a:t>ESAME  DELL’URINA</a:t>
            </a:r>
          </a:p>
        </p:txBody>
      </p:sp>
      <p:sp>
        <p:nvSpPr>
          <p:cNvPr id="13317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73100" y="2057400"/>
            <a:ext cx="7796213" cy="41148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CHIMICO-FISICO</a:t>
            </a:r>
            <a:r>
              <a:rPr lang="it-IT" smtClean="0">
                <a:solidFill>
                  <a:srgbClr val="FFFFFF"/>
                </a:solidFill>
                <a:latin typeface="Arial Narrow" pitchFamily="34" charset="0"/>
              </a:rPr>
              <a:t/>
            </a:r>
            <a:br>
              <a:rPr lang="it-IT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z="2800" smtClean="0">
                <a:solidFill>
                  <a:srgbClr val="FFFFFF"/>
                </a:solidFill>
                <a:latin typeface="Arial Narrow" pitchFamily="34" charset="0"/>
              </a:rPr>
              <a:t>(aspetto, peso specifico, pH, proteinuria, glicosuria, urobilinuria)</a:t>
            </a:r>
          </a:p>
          <a:p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MICROSCOPICO DEL SEDIMENTO</a:t>
            </a:r>
            <a:r>
              <a:rPr lang="it-IT" u="sng" smtClean="0">
                <a:solidFill>
                  <a:srgbClr val="FFFFFF"/>
                </a:solidFill>
                <a:latin typeface="Arial Narrow" pitchFamily="34" charset="0"/>
              </a:rPr>
              <a:t/>
            </a:r>
            <a:br>
              <a:rPr lang="it-IT" u="sng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it-IT" sz="2800" smtClean="0">
                <a:solidFill>
                  <a:srgbClr val="FFFFFF"/>
                </a:solidFill>
                <a:latin typeface="Arial Narrow" pitchFamily="34" charset="0"/>
              </a:rPr>
              <a:t>(morfologia delle emazie, cilindruria, cristalluria, leucocituria, batteriuria, miceti)</a:t>
            </a:r>
          </a:p>
          <a:p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ESAME COLTURALE con ANTIBIOGRAMMA</a:t>
            </a:r>
          </a:p>
          <a:p>
            <a:r>
              <a:rPr lang="it-IT" i="1" smtClean="0">
                <a:solidFill>
                  <a:srgbClr val="FFFFFF"/>
                </a:solidFill>
                <a:latin typeface="Arial Narrow" pitchFamily="34" charset="0"/>
              </a:rPr>
              <a:t>ESAME CITOLOGICO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342900"/>
            <a:ext cx="7569200" cy="13335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b="1" smtClean="0">
                <a:solidFill>
                  <a:srgbClr val="FEBD00"/>
                </a:solidFill>
                <a:latin typeface="Arial Narrow" pitchFamily="34" charset="0"/>
              </a:rPr>
              <a:t>ECOGRAFIA APPARATO URINARIO</a:t>
            </a:r>
          </a:p>
        </p:txBody>
      </p:sp>
      <p:sp>
        <p:nvSpPr>
          <p:cNvPr id="14341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838200" y="1371600"/>
            <a:ext cx="7696200" cy="19685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smtClean="0">
                <a:solidFill>
                  <a:srgbClr val="FFFFFF"/>
                </a:solidFill>
                <a:latin typeface="Arial Narrow" pitchFamily="34" charset="0"/>
              </a:rPr>
              <a:t>Valutazione spessore e caratteristiche del parenchima renale</a:t>
            </a:r>
          </a:p>
          <a:p>
            <a:r>
              <a:rPr lang="it-IT" sz="2800" smtClean="0">
                <a:solidFill>
                  <a:srgbClr val="FFFFFF"/>
                </a:solidFill>
                <a:latin typeface="Arial Narrow" pitchFamily="34" charset="0"/>
              </a:rPr>
              <a:t>Valutazione via escretrice </a:t>
            </a:r>
          </a:p>
          <a:p>
            <a:r>
              <a:rPr lang="it-IT" sz="2800" smtClean="0">
                <a:solidFill>
                  <a:srgbClr val="FFFFFF"/>
                </a:solidFill>
                <a:latin typeface="Arial Narrow" pitchFamily="34" charset="0"/>
              </a:rPr>
              <a:t>Valutazione vescica e prostata</a:t>
            </a:r>
            <a:endParaRPr lang="it-IT" sz="2800" b="1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05063" y="49530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pic>
        <p:nvPicPr>
          <p:cNvPr id="14343" name="Picture 7" descr="D:\LEZIONE VESCICA\KV1.JPG"/>
          <p:cNvPicPr>
            <a:picLocks noChangeAspect="1" noChangeArrowheads="1"/>
          </p:cNvPicPr>
          <p:nvPr/>
        </p:nvPicPr>
        <p:blipFill>
          <a:blip r:embed="rId3" cstate="print"/>
          <a:srcRect l="19130" t="22937" r="31451" b="27020"/>
          <a:stretch>
            <a:fillRect/>
          </a:stretch>
        </p:blipFill>
        <p:spPr bwMode="auto">
          <a:xfrm>
            <a:off x="4648200" y="3894138"/>
            <a:ext cx="33369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D:\LEZIONECALCOLOSI\CALC A2.JPG"/>
          <p:cNvPicPr>
            <a:picLocks noChangeAspect="1" noChangeArrowheads="1"/>
          </p:cNvPicPr>
          <p:nvPr/>
        </p:nvPicPr>
        <p:blipFill>
          <a:blip r:embed="rId4" cstate="print"/>
          <a:srcRect l="18916" t="20409" r="21182" b="14285"/>
          <a:stretch>
            <a:fillRect/>
          </a:stretch>
        </p:blipFill>
        <p:spPr bwMode="auto">
          <a:xfrm>
            <a:off x="1244600" y="3810000"/>
            <a:ext cx="32512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342900"/>
            <a:ext cx="7569200" cy="13335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b="1" smtClean="0">
                <a:solidFill>
                  <a:srgbClr val="FEBD00"/>
                </a:solidFill>
                <a:latin typeface="Arial" charset="0"/>
              </a:rPr>
              <a:t>Rx ADDOME DIRETTO</a:t>
            </a: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2405063" y="49530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pic>
        <p:nvPicPr>
          <p:cNvPr id="15366" name="Picture 10" descr="D:\URETEROSCOPIA\NASSI VALERIA\N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0963" y="1541463"/>
            <a:ext cx="3902075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2192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3800" b="1" smtClean="0">
                <a:solidFill>
                  <a:srgbClr val="FEBD00"/>
                </a:solidFill>
                <a:latin typeface="Arial" charset="0"/>
              </a:rPr>
              <a:t>EMATURIA “</a:t>
            </a:r>
            <a:r>
              <a:rPr lang="it-IT" sz="3800" b="1" i="1" smtClean="0">
                <a:solidFill>
                  <a:srgbClr val="FEBD00"/>
                </a:solidFill>
                <a:latin typeface="Arial" charset="0"/>
              </a:rPr>
              <a:t>MEDICA</a:t>
            </a:r>
            <a:r>
              <a:rPr lang="it-IT" sz="3800" b="1" smtClean="0">
                <a:solidFill>
                  <a:srgbClr val="FEBD00"/>
                </a:solidFill>
                <a:latin typeface="Arial" charset="0"/>
              </a:rPr>
              <a:t>”</a:t>
            </a:r>
            <a:br>
              <a:rPr lang="it-IT" sz="3800" b="1" smtClean="0">
                <a:solidFill>
                  <a:srgbClr val="FEBD00"/>
                </a:solidFill>
                <a:latin typeface="Arial" charset="0"/>
              </a:rPr>
            </a:br>
            <a:r>
              <a:rPr lang="it-IT" sz="3800" b="1" smtClean="0">
                <a:solidFill>
                  <a:srgbClr val="FEBD00"/>
                </a:solidFill>
                <a:latin typeface="Arial" charset="0"/>
              </a:rPr>
              <a:t>ITER DIAGNOSTICO</a:t>
            </a:r>
          </a:p>
        </p:txBody>
      </p:sp>
      <p:sp>
        <p:nvSpPr>
          <p:cNvPr id="16389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33388" y="2735263"/>
            <a:ext cx="8277225" cy="2074862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30000"/>
              </a:lnSpc>
            </a:pPr>
            <a:r>
              <a:rPr lang="it-IT" sz="3000" smtClean="0">
                <a:solidFill>
                  <a:srgbClr val="FFFFFF"/>
                </a:solidFill>
                <a:latin typeface="Arial Narrow" pitchFamily="34" charset="0"/>
              </a:rPr>
              <a:t>Clearance della creatinina, Ig, Indici di flogosi</a:t>
            </a:r>
          </a:p>
          <a:p>
            <a:pPr lvl="1">
              <a:lnSpc>
                <a:spcPct val="130000"/>
              </a:lnSpc>
            </a:pPr>
            <a:r>
              <a:rPr lang="it-IT" sz="3000" smtClean="0">
                <a:solidFill>
                  <a:srgbClr val="FFFFFF"/>
                </a:solidFill>
                <a:latin typeface="Arial Narrow" pitchFamily="34" charset="0"/>
              </a:rPr>
              <a:t>Proteinuria 24 h, Elettroliti urinari, Crioglobuline</a:t>
            </a:r>
          </a:p>
          <a:p>
            <a:pPr lvl="1">
              <a:lnSpc>
                <a:spcPct val="130000"/>
              </a:lnSpc>
            </a:pPr>
            <a:r>
              <a:rPr lang="it-IT" sz="3000" smtClean="0">
                <a:solidFill>
                  <a:srgbClr val="FFFFFF"/>
                </a:solidFill>
                <a:latin typeface="Arial Narrow" pitchFamily="34" charset="0"/>
              </a:rPr>
              <a:t>Biopsia Renale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7412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943100" y="2333625"/>
            <a:ext cx="5257800" cy="4067175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it-IT" sz="3600" i="1" smtClean="0">
                <a:solidFill>
                  <a:srgbClr val="FFFFFF"/>
                </a:solidFill>
                <a:latin typeface="Arial Narrow" pitchFamily="34" charset="0"/>
              </a:rPr>
              <a:t>ESAMI RADIOLOGICI</a:t>
            </a:r>
            <a:endParaRPr lang="it-IT" sz="3600" smtClean="0">
              <a:solidFill>
                <a:srgbClr val="FFFFFF"/>
              </a:solidFill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it-IT" smtClean="0">
                <a:solidFill>
                  <a:srgbClr val="FFFFFF"/>
                </a:solidFill>
                <a:latin typeface="Arial Narrow" pitchFamily="34" charset="0"/>
              </a:rPr>
              <a:t>Urografia</a:t>
            </a:r>
          </a:p>
          <a:p>
            <a:pPr lvl="1">
              <a:lnSpc>
                <a:spcPct val="80000"/>
              </a:lnSpc>
            </a:pPr>
            <a:r>
              <a:rPr lang="it-IT" smtClean="0">
                <a:solidFill>
                  <a:srgbClr val="FFFFFF"/>
                </a:solidFill>
                <a:latin typeface="Arial Narrow" pitchFamily="34" charset="0"/>
              </a:rPr>
              <a:t>TC</a:t>
            </a:r>
          </a:p>
          <a:p>
            <a:pPr lvl="1">
              <a:lnSpc>
                <a:spcPct val="80000"/>
              </a:lnSpc>
            </a:pPr>
            <a:r>
              <a:rPr lang="it-IT" smtClean="0">
                <a:solidFill>
                  <a:srgbClr val="FFFFFF"/>
                </a:solidFill>
                <a:latin typeface="Arial Narrow" pitchFamily="34" charset="0"/>
              </a:rPr>
              <a:t>RMN</a:t>
            </a:r>
          </a:p>
          <a:p>
            <a:pPr lvl="1">
              <a:lnSpc>
                <a:spcPct val="80000"/>
              </a:lnSpc>
            </a:pPr>
            <a:r>
              <a:rPr lang="it-IT" smtClean="0">
                <a:solidFill>
                  <a:srgbClr val="FFFFFF"/>
                </a:solidFill>
                <a:latin typeface="Arial Narrow" pitchFamily="34" charset="0"/>
              </a:rPr>
              <a:t>Arteriografia</a:t>
            </a:r>
          </a:p>
          <a:p>
            <a:pPr>
              <a:lnSpc>
                <a:spcPct val="80000"/>
              </a:lnSpc>
            </a:pPr>
            <a:r>
              <a:rPr lang="it-IT" sz="3600" i="1" smtClean="0">
                <a:solidFill>
                  <a:srgbClr val="FFFFFF"/>
                </a:solidFill>
                <a:latin typeface="Arial Narrow" pitchFamily="34" charset="0"/>
              </a:rPr>
              <a:t>ESAMI ENDOSCOPICI</a:t>
            </a:r>
          </a:p>
          <a:p>
            <a:pPr lvl="1">
              <a:lnSpc>
                <a:spcPct val="80000"/>
              </a:lnSpc>
            </a:pPr>
            <a:r>
              <a:rPr lang="it-IT" smtClean="0">
                <a:solidFill>
                  <a:srgbClr val="FFFFFF"/>
                </a:solidFill>
                <a:latin typeface="Arial Narrow" pitchFamily="34" charset="0"/>
              </a:rPr>
              <a:t>Uretrocistoscopia</a:t>
            </a:r>
          </a:p>
          <a:p>
            <a:pPr lvl="1">
              <a:lnSpc>
                <a:spcPct val="80000"/>
              </a:lnSpc>
            </a:pPr>
            <a:r>
              <a:rPr lang="it-IT" smtClean="0">
                <a:solidFill>
                  <a:srgbClr val="FFFFFF"/>
                </a:solidFill>
                <a:latin typeface="Arial Narrow" pitchFamily="34" charset="0"/>
              </a:rPr>
              <a:t>Ureteropielografia ascendente</a:t>
            </a:r>
          </a:p>
          <a:p>
            <a:pPr lvl="1">
              <a:lnSpc>
                <a:spcPct val="80000"/>
              </a:lnSpc>
            </a:pPr>
            <a:r>
              <a:rPr lang="it-IT" smtClean="0">
                <a:solidFill>
                  <a:srgbClr val="FFFFFF"/>
                </a:solidFill>
                <a:latin typeface="Arial Narrow" pitchFamily="34" charset="0"/>
              </a:rPr>
              <a:t>Ureterorenoscopia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2405063" y="49530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smtClean="0">
              <a:solidFill>
                <a:srgbClr val="402000"/>
              </a:solidFill>
            </a:endParaRPr>
          </a:p>
        </p:txBody>
      </p:sp>
      <p:sp>
        <p:nvSpPr>
          <p:cNvPr id="1741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3800" b="1" smtClean="0">
                <a:solidFill>
                  <a:srgbClr val="FEBD00"/>
                </a:solidFill>
                <a:latin typeface="Arial" charset="0"/>
              </a:rPr>
              <a:t>EMATURIA “</a:t>
            </a:r>
            <a:r>
              <a:rPr lang="it-IT" sz="3800" b="1" i="1" smtClean="0">
                <a:solidFill>
                  <a:srgbClr val="FEBD00"/>
                </a:solidFill>
                <a:latin typeface="Arial" charset="0"/>
              </a:rPr>
              <a:t>UROLOGICA</a:t>
            </a:r>
            <a:r>
              <a:rPr lang="it-IT" sz="3800" b="1" smtClean="0">
                <a:solidFill>
                  <a:srgbClr val="FEBD00"/>
                </a:solidFill>
                <a:latin typeface="Arial" charset="0"/>
              </a:rPr>
              <a:t>”</a:t>
            </a:r>
            <a:br>
              <a:rPr lang="it-IT" sz="3800" b="1" smtClean="0">
                <a:solidFill>
                  <a:srgbClr val="FEBD00"/>
                </a:solidFill>
                <a:latin typeface="Arial" charset="0"/>
              </a:rPr>
            </a:br>
            <a:r>
              <a:rPr lang="it-IT" sz="3800" b="1" smtClean="0">
                <a:solidFill>
                  <a:srgbClr val="FEBD00"/>
                </a:solidFill>
                <a:latin typeface="Arial" charset="0"/>
              </a:rPr>
              <a:t>ITER DIAGNOSTICO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19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Ematuria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619672" y="522920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Dr.ssa M. G. </a:t>
            </a:r>
            <a:r>
              <a:rPr lang="it-IT" sz="2400" dirty="0" err="1" smtClean="0"/>
              <a:t>Buffoli</a:t>
            </a:r>
            <a:r>
              <a:rPr lang="it-IT" sz="2400" dirty="0" smtClean="0"/>
              <a:t> – Dr. N. </a:t>
            </a:r>
            <a:r>
              <a:rPr lang="it-IT" sz="2400" dirty="0" err="1" smtClean="0"/>
              <a:t>Bastiani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2206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LEZIONE K RENE\PARENCHIMALE\P1.JPG"/>
          <p:cNvPicPr>
            <a:picLocks noChangeAspect="1" noChangeArrowheads="1"/>
          </p:cNvPicPr>
          <p:nvPr/>
        </p:nvPicPr>
        <p:blipFill>
          <a:blip r:embed="rId2" cstate="print"/>
          <a:srcRect l="9897" t="22618" r="13072" b="9926"/>
          <a:stretch>
            <a:fillRect/>
          </a:stretch>
        </p:blipFill>
        <p:spPr bwMode="auto">
          <a:xfrm>
            <a:off x="1219200" y="1219200"/>
            <a:ext cx="6705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LEZIONE VESCICA\KV2.JPG"/>
          <p:cNvPicPr>
            <a:picLocks noChangeAspect="1" noChangeArrowheads="1"/>
          </p:cNvPicPr>
          <p:nvPr/>
        </p:nvPicPr>
        <p:blipFill>
          <a:blip r:embed="rId2" cstate="print"/>
          <a:srcRect t="4192" r="4182" b="5786"/>
          <a:stretch>
            <a:fillRect/>
          </a:stretch>
        </p:blipFill>
        <p:spPr bwMode="auto">
          <a:xfrm>
            <a:off x="2667000" y="762000"/>
            <a:ext cx="45005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D:\LEZIONECALCOLOSI\GIUNTALE\GIUNTO 1.JPG"/>
          <p:cNvPicPr>
            <a:picLocks noChangeAspect="1" noChangeArrowheads="1"/>
          </p:cNvPicPr>
          <p:nvPr/>
        </p:nvPicPr>
        <p:blipFill>
          <a:blip r:embed="rId2" cstate="print"/>
          <a:srcRect l="6363" t="4192" b="5829"/>
          <a:stretch>
            <a:fillRect/>
          </a:stretch>
        </p:blipFill>
        <p:spPr bwMode="auto">
          <a:xfrm>
            <a:off x="304800" y="990600"/>
            <a:ext cx="41036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D:\LEZIONECALCOLOSI\GIUNTALE\GIUNTO 3.JPG"/>
          <p:cNvPicPr>
            <a:picLocks noChangeAspect="1" noChangeArrowheads="1"/>
          </p:cNvPicPr>
          <p:nvPr/>
        </p:nvPicPr>
        <p:blipFill>
          <a:blip r:embed="rId3" cstate="print"/>
          <a:srcRect l="7620" t="41820" r="19455" b="9100"/>
          <a:stretch>
            <a:fillRect/>
          </a:stretch>
        </p:blipFill>
        <p:spPr bwMode="auto">
          <a:xfrm>
            <a:off x="4495800" y="1511300"/>
            <a:ext cx="43434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800" b="1" smtClean="0">
                <a:solidFill>
                  <a:srgbClr val="FFCC00"/>
                </a:solidFill>
                <a:latin typeface="Arial" charset="0"/>
              </a:rPr>
              <a:t>CONCLUSIONI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133600"/>
            <a:ext cx="8001000" cy="381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>
                <a:solidFill>
                  <a:schemeClr val="bg1"/>
                </a:solidFill>
                <a:latin typeface="Arial Narrow" pitchFamily="34" charset="0"/>
              </a:rPr>
              <a:t>Problema di comune riscontro clinico e uno dei più frequenti segni di patologia urologica</a:t>
            </a:r>
          </a:p>
          <a:p>
            <a:r>
              <a:rPr lang="it-IT" smtClean="0">
                <a:solidFill>
                  <a:schemeClr val="bg1"/>
                </a:solidFill>
                <a:latin typeface="Arial Narrow" pitchFamily="34" charset="0"/>
              </a:rPr>
              <a:t>Ogni episodio di ematuria merita un corretto inquadramento etiopatogenetico ed un iter diagnostico mirato</a:t>
            </a:r>
          </a:p>
          <a:p>
            <a:r>
              <a:rPr lang="it-IT" smtClean="0">
                <a:solidFill>
                  <a:schemeClr val="bg1"/>
                </a:solidFill>
                <a:latin typeface="Arial Narrow" pitchFamily="34" charset="0"/>
              </a:rPr>
              <a:t>L’ematuria è da considerarsi a genesi neoplastica fino a prova contraria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988840"/>
            <a:ext cx="9143999" cy="10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000" b="1" dirty="0" smtClean="0">
                <a:latin typeface="Arial Narrow"/>
                <a:cs typeface="Arial Narrow"/>
              </a:rPr>
              <a:t>Ed ora al Microbiologo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843808" y="515719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Dr. Giuseppe </a:t>
            </a:r>
            <a:r>
              <a:rPr lang="it-IT" sz="2400" dirty="0" err="1" smtClean="0"/>
              <a:t>Ravizzola</a:t>
            </a: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15190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125538"/>
            <a:ext cx="7920038" cy="4968875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it-IT" sz="2400" smtClean="0">
                <a:solidFill>
                  <a:schemeClr val="bg1"/>
                </a:solidFill>
              </a:rPr>
              <a:t>Donna non gravida con cistite acuta che non migliora dopo trattamento antibiotico empirico o che ha una ricaduta entro due settimane dalla fine del trattamento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it-IT" sz="240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it-IT" sz="2400" smtClean="0">
                <a:solidFill>
                  <a:schemeClr val="bg1"/>
                </a:solidFill>
              </a:rPr>
              <a:t>Tutte le donne gravide al primo controllo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it-IT" sz="240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it-IT" sz="2400" smtClean="0">
                <a:solidFill>
                  <a:schemeClr val="bg1"/>
                </a:solidFill>
              </a:rPr>
              <a:t>Uomo con segni e sintomi suggestivi di IVU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it-IT" sz="240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it-IT" sz="2400" smtClean="0">
                <a:solidFill>
                  <a:schemeClr val="bg1"/>
                </a:solidFill>
              </a:rPr>
              <a:t>Sospetto di pielonefrite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it-IT" sz="240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it-IT" sz="2400" smtClean="0">
                <a:solidFill>
                  <a:schemeClr val="bg1"/>
                </a:solidFill>
              </a:rPr>
              <a:t>Prima di un intervento di prostatectomia transuretrale o di interventi/procedure sul tratto genito urinario con elevato rischio di sanguinamento della mucosa e nei casi di intervento per calcolosi complessa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000" smtClean="0">
                <a:solidFill>
                  <a:srgbClr val="FFFF00"/>
                </a:solidFill>
              </a:rPr>
              <a:t>Ricorso all’urinocoltura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>
                <a:solidFill>
                  <a:srgbClr val="FFFF00"/>
                </a:solidFill>
              </a:rPr>
              <a:t>Batteriuria</a:t>
            </a:r>
            <a:br>
              <a:rPr lang="it-IT" sz="4000" smtClean="0">
                <a:solidFill>
                  <a:srgbClr val="FFFF00"/>
                </a:solidFill>
              </a:rPr>
            </a:br>
            <a:r>
              <a:rPr lang="it-IT" sz="4000" smtClean="0">
                <a:solidFill>
                  <a:srgbClr val="FFFF00"/>
                </a:solidFill>
              </a:rPr>
              <a:t>criteri di significatività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000" smtClean="0">
                <a:solidFill>
                  <a:schemeClr val="bg1"/>
                </a:solidFill>
              </a:rPr>
              <a:t>     IVU acuta non complicata nelle donne &gt;=10</a:t>
            </a:r>
            <a:r>
              <a:rPr lang="it-IT" sz="2000" baseline="30000" smtClean="0">
                <a:solidFill>
                  <a:schemeClr val="bg1"/>
                </a:solidFill>
              </a:rPr>
              <a:t>5</a:t>
            </a:r>
            <a:r>
              <a:rPr lang="it-IT" sz="2000" smtClean="0">
                <a:solidFill>
                  <a:schemeClr val="bg1"/>
                </a:solidFill>
              </a:rPr>
              <a:t> UFC/ml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smtClean="0">
                <a:solidFill>
                  <a:schemeClr val="bg1"/>
                </a:solidFill>
              </a:rPr>
              <a:t>     Pielonefrite acuta non complicata  &gt;=10</a:t>
            </a:r>
            <a:r>
              <a:rPr lang="it-IT" sz="2000" baseline="30000" smtClean="0">
                <a:solidFill>
                  <a:schemeClr val="bg1"/>
                </a:solidFill>
              </a:rPr>
              <a:t>4</a:t>
            </a:r>
            <a:r>
              <a:rPr lang="it-IT" sz="2000" smtClean="0">
                <a:solidFill>
                  <a:schemeClr val="bg1"/>
                </a:solidFill>
              </a:rPr>
              <a:t>UFC/ml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smtClean="0">
                <a:solidFill>
                  <a:schemeClr val="bg1"/>
                </a:solidFill>
              </a:rPr>
              <a:t>     IVU complicate &gt;=10</a:t>
            </a:r>
            <a:r>
              <a:rPr lang="it-IT" sz="2000" baseline="30000" smtClean="0">
                <a:solidFill>
                  <a:schemeClr val="bg1"/>
                </a:solidFill>
              </a:rPr>
              <a:t>5</a:t>
            </a:r>
            <a:r>
              <a:rPr lang="it-IT" sz="2000" smtClean="0">
                <a:solidFill>
                  <a:schemeClr val="bg1"/>
                </a:solidFill>
              </a:rPr>
              <a:t> UFC/ml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smtClean="0">
                <a:solidFill>
                  <a:schemeClr val="bg1"/>
                </a:solidFill>
              </a:rPr>
              <a:t>     IVU negli uomini&gt;=10</a:t>
            </a:r>
            <a:r>
              <a:rPr lang="it-IT" sz="2000" baseline="30000" smtClean="0">
                <a:solidFill>
                  <a:schemeClr val="bg1"/>
                </a:solidFill>
              </a:rPr>
              <a:t>4  </a:t>
            </a:r>
            <a:r>
              <a:rPr lang="it-IT" sz="2000" smtClean="0">
                <a:solidFill>
                  <a:schemeClr val="bg1"/>
                </a:solidFill>
              </a:rPr>
              <a:t>UFC/ml</a:t>
            </a:r>
          </a:p>
          <a:p>
            <a:pPr>
              <a:lnSpc>
                <a:spcPct val="80000"/>
              </a:lnSpc>
            </a:pPr>
            <a:endParaRPr lang="it-IT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smtClean="0">
                <a:solidFill>
                  <a:schemeClr val="bg1"/>
                </a:solidFill>
              </a:rPr>
              <a:t>    Batteriuria asintomatica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smtClean="0">
                <a:solidFill>
                  <a:schemeClr val="bg1"/>
                </a:solidFill>
              </a:rPr>
              <a:t>     &gt;=10</a:t>
            </a:r>
            <a:r>
              <a:rPr lang="it-IT" sz="2000" baseline="30000" smtClean="0">
                <a:solidFill>
                  <a:schemeClr val="bg1"/>
                </a:solidFill>
              </a:rPr>
              <a:t>5</a:t>
            </a:r>
            <a:r>
              <a:rPr lang="it-IT" sz="2000" smtClean="0">
                <a:solidFill>
                  <a:schemeClr val="bg1"/>
                </a:solidFill>
              </a:rPr>
              <a:t>UFC/ml (2 urinocolture paziente non cateterizzato)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smtClean="0">
                <a:solidFill>
                  <a:schemeClr val="bg1"/>
                </a:solidFill>
              </a:rPr>
              <a:t>     &gt;10</a:t>
            </a:r>
            <a:r>
              <a:rPr lang="it-IT" sz="2000" baseline="30000" smtClean="0">
                <a:solidFill>
                  <a:schemeClr val="bg1"/>
                </a:solidFill>
              </a:rPr>
              <a:t>5</a:t>
            </a:r>
            <a:r>
              <a:rPr lang="it-IT" sz="2000" smtClean="0">
                <a:solidFill>
                  <a:schemeClr val="bg1"/>
                </a:solidFill>
              </a:rPr>
              <a:t>ufc/ml (1urinocoltura – paziente cataterizzato) e non più di due microrganismi isolati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smtClean="0">
                <a:solidFill>
                  <a:schemeClr val="bg1"/>
                </a:solidFill>
              </a:rPr>
              <a:t>      &gt;= 10</a:t>
            </a:r>
            <a:r>
              <a:rPr lang="it-IT" sz="2000" baseline="30000" smtClean="0">
                <a:solidFill>
                  <a:schemeClr val="bg1"/>
                </a:solidFill>
              </a:rPr>
              <a:t>5  </a:t>
            </a:r>
            <a:r>
              <a:rPr lang="it-IT" sz="2000" smtClean="0">
                <a:solidFill>
                  <a:schemeClr val="bg1"/>
                </a:solidFill>
              </a:rPr>
              <a:t>pazienti asintomatici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smtClean="0">
                <a:solidFill>
                  <a:schemeClr val="bg1"/>
                </a:solidFill>
              </a:rPr>
              <a:t>     In caso di </a:t>
            </a:r>
            <a:r>
              <a:rPr lang="it-IT" sz="2000" i="1" smtClean="0">
                <a:solidFill>
                  <a:schemeClr val="bg1"/>
                </a:solidFill>
              </a:rPr>
              <a:t>E. coli</a:t>
            </a:r>
            <a:r>
              <a:rPr lang="it-IT" sz="2000" smtClean="0">
                <a:solidFill>
                  <a:schemeClr val="bg1"/>
                </a:solidFill>
              </a:rPr>
              <a:t> o </a:t>
            </a:r>
            <a:r>
              <a:rPr lang="it-IT" sz="2000" i="1" smtClean="0">
                <a:solidFill>
                  <a:schemeClr val="bg1"/>
                </a:solidFill>
              </a:rPr>
              <a:t>S. saprophyticus</a:t>
            </a:r>
            <a:r>
              <a:rPr lang="it-IT" sz="2000" smtClean="0">
                <a:solidFill>
                  <a:schemeClr val="bg1"/>
                </a:solidFill>
              </a:rPr>
              <a:t> si considerano cariche &lt;10</a:t>
            </a:r>
            <a:r>
              <a:rPr lang="it-IT" sz="2000" baseline="30000" smtClean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endParaRPr lang="it-IT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it-IT" dirty="0" smtClean="0">
                <a:solidFill>
                  <a:srgbClr val="FFFF00"/>
                </a:solidFill>
              </a:rPr>
              <a:t>   </a:t>
            </a:r>
            <a:r>
              <a:rPr lang="it-IT" dirty="0" err="1" smtClean="0">
                <a:solidFill>
                  <a:srgbClr val="FFFF00"/>
                </a:solidFill>
              </a:rPr>
              <a:t>Batteriuria</a:t>
            </a:r>
            <a:r>
              <a:rPr lang="it-IT" dirty="0" smtClean="0">
                <a:solidFill>
                  <a:srgbClr val="FFFF00"/>
                </a:solidFill>
              </a:rPr>
              <a:t> asintomatica </a:t>
            </a:r>
            <a:r>
              <a:rPr lang="it-IT" dirty="0" smtClean="0">
                <a:solidFill>
                  <a:schemeClr val="bg1"/>
                </a:solidFill>
              </a:rPr>
              <a:t>non va ricercata né curata, tranne per donne in gravidanza, pazienti che devono sottoporsi ad intervento chirurgico urologico. In tutti gli altri casi i rischi collegati alla terapia antibiotica superano i benefici del trattamento che è da evitare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it-IT" dirty="0" smtClean="0">
                <a:solidFill>
                  <a:schemeClr val="bg1"/>
                </a:solidFill>
              </a:rPr>
              <a:t>   La valutazione della carica deve essere in funzione della sintomatologia</a:t>
            </a:r>
          </a:p>
          <a:p>
            <a:pPr>
              <a:buFontTx/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it-IT" dirty="0" smtClean="0">
                <a:solidFill>
                  <a:schemeClr val="bg1"/>
                </a:solidFill>
              </a:rPr>
              <a:t>   Più che la carica è opportuno considerare la </a:t>
            </a:r>
            <a:r>
              <a:rPr lang="it-IT" dirty="0" err="1" smtClean="0">
                <a:solidFill>
                  <a:schemeClr val="bg1"/>
                </a:solidFill>
              </a:rPr>
              <a:t>correlazine</a:t>
            </a:r>
            <a:r>
              <a:rPr lang="it-IT" dirty="0" smtClean="0">
                <a:solidFill>
                  <a:schemeClr val="bg1"/>
                </a:solidFill>
              </a:rPr>
              <a:t> tra notizie anamnestiche e presenza di un determinato microrganismo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FFFF00"/>
                </a:solidFill>
              </a:rPr>
              <a:t>Antibiotici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mtClean="0">
                <a:solidFill>
                  <a:schemeClr val="bg1"/>
                </a:solidFill>
              </a:rPr>
              <a:t>Nitrofurantoina</a:t>
            </a:r>
          </a:p>
          <a:p>
            <a:pPr>
              <a:lnSpc>
                <a:spcPct val="90000"/>
              </a:lnSpc>
            </a:pPr>
            <a:r>
              <a:rPr lang="it-IT" smtClean="0">
                <a:solidFill>
                  <a:schemeClr val="bg1"/>
                </a:solidFill>
              </a:rPr>
              <a:t>Cotrimossazolo</a:t>
            </a:r>
          </a:p>
          <a:p>
            <a:pPr>
              <a:lnSpc>
                <a:spcPct val="90000"/>
              </a:lnSpc>
            </a:pPr>
            <a:r>
              <a:rPr lang="it-IT" smtClean="0">
                <a:solidFill>
                  <a:schemeClr val="bg1"/>
                </a:solidFill>
              </a:rPr>
              <a:t>Amoxicillina/ac clavulanico</a:t>
            </a:r>
          </a:p>
          <a:p>
            <a:pPr>
              <a:lnSpc>
                <a:spcPct val="90000"/>
              </a:lnSpc>
            </a:pPr>
            <a:r>
              <a:rPr lang="it-IT" smtClean="0">
                <a:solidFill>
                  <a:schemeClr val="bg1"/>
                </a:solidFill>
              </a:rPr>
              <a:t>Fluorochinoloni</a:t>
            </a:r>
          </a:p>
          <a:p>
            <a:pPr>
              <a:lnSpc>
                <a:spcPct val="90000"/>
              </a:lnSpc>
            </a:pPr>
            <a:r>
              <a:rPr lang="it-IT" smtClean="0">
                <a:solidFill>
                  <a:schemeClr val="bg1"/>
                </a:solidFill>
              </a:rPr>
              <a:t>Cefalosporine</a:t>
            </a:r>
          </a:p>
          <a:p>
            <a:pPr>
              <a:lnSpc>
                <a:spcPct val="90000"/>
              </a:lnSpc>
            </a:pPr>
            <a:r>
              <a:rPr lang="it-IT" smtClean="0">
                <a:solidFill>
                  <a:schemeClr val="bg1"/>
                </a:solidFill>
              </a:rPr>
              <a:t>Aminoglicosidi</a:t>
            </a:r>
          </a:p>
          <a:p>
            <a:pPr>
              <a:lnSpc>
                <a:spcPct val="90000"/>
              </a:lnSpc>
            </a:pPr>
            <a:r>
              <a:rPr lang="it-IT" smtClean="0">
                <a:solidFill>
                  <a:schemeClr val="bg1"/>
                </a:solidFill>
              </a:rPr>
              <a:t>Fosfomicina</a:t>
            </a:r>
          </a:p>
          <a:p>
            <a:pPr>
              <a:lnSpc>
                <a:spcPct val="90000"/>
              </a:lnSpc>
            </a:pPr>
            <a:r>
              <a:rPr lang="it-IT" smtClean="0">
                <a:solidFill>
                  <a:schemeClr val="bg1"/>
                </a:solidFill>
              </a:rPr>
              <a:t>Carbapenemi</a:t>
            </a:r>
          </a:p>
          <a:p>
            <a:pPr>
              <a:lnSpc>
                <a:spcPct val="90000"/>
              </a:lnSpc>
            </a:pPr>
            <a:endParaRPr lang="it-IT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2708920"/>
            <a:ext cx="2051720" cy="367240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NICOLA 55 aa</a:t>
            </a:r>
            <a:endParaRPr lang="it-IT" b="1" dirty="0">
              <a:latin typeface="Arial Narrow"/>
              <a:cs typeface="Arial Narrow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9501" y="2924944"/>
            <a:ext cx="2114499" cy="3479862"/>
          </a:xfrm>
          <a:prstGeom prst="rect">
            <a:avLst/>
          </a:prstGeom>
        </p:spPr>
      </p:pic>
      <p:sp>
        <p:nvSpPr>
          <p:cNvPr id="10" name="Fumetto 2 9"/>
          <p:cNvSpPr/>
          <p:nvPr/>
        </p:nvSpPr>
        <p:spPr>
          <a:xfrm>
            <a:off x="1793875" y="2112911"/>
            <a:ext cx="5222875" cy="758927"/>
          </a:xfrm>
          <a:prstGeom prst="wedgeRoundRectCallout">
            <a:avLst>
              <a:gd name="adj1" fmla="val -55313"/>
              <a:gd name="adj2" fmla="val 87012"/>
              <a:gd name="adj3" fmla="val 16667"/>
            </a:avLst>
          </a:prstGeom>
          <a:solidFill>
            <a:schemeClr val="bg1">
              <a:lumMod val="85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1425"/>
              </a:spcAft>
              <a:buFontTx/>
              <a:buNone/>
            </a:pP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Ieri sono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andato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in bagno e ho visto le urine completamente rosse… </a:t>
            </a:r>
          </a:p>
        </p:txBody>
      </p:sp>
      <p:sp>
        <p:nvSpPr>
          <p:cNvPr id="11" name="Fumetto 2 10"/>
          <p:cNvSpPr/>
          <p:nvPr/>
        </p:nvSpPr>
        <p:spPr>
          <a:xfrm>
            <a:off x="1793875" y="4136357"/>
            <a:ext cx="5222875" cy="2039861"/>
          </a:xfrm>
          <a:prstGeom prst="wedgeRoundRectCallout">
            <a:avLst>
              <a:gd name="adj1" fmla="val -54061"/>
              <a:gd name="adj2" fmla="val -89862"/>
              <a:gd name="adj3" fmla="val 16667"/>
            </a:avLst>
          </a:prstGeom>
          <a:solidFill>
            <a:srgbClr val="D9D9D9"/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Mi sono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spaventato </a:t>
            </a:r>
            <a:r>
              <a:rPr lang="it-IT" sz="24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perchè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ho avuto anche bruciore allora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oggi sono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venuto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subito da lei!</a:t>
            </a:r>
          </a:p>
        </p:txBody>
      </p:sp>
    </p:spTree>
    <p:extLst>
      <p:ext uri="{BB962C8B-B14F-4D97-AF65-F5344CB8AC3E}">
        <p14:creationId xmlns="" xmlns:p14="http://schemas.microsoft.com/office/powerpoint/2010/main" val="3337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71438"/>
            <a:ext cx="8027988" cy="676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611188" y="6207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000" b="1" i="1" smtClean="0">
                <a:solidFill>
                  <a:srgbClr val="FFFF00"/>
                </a:solidFill>
              </a:rPr>
              <a:t>E coli, Kl pneumoniae</a:t>
            </a:r>
            <a:r>
              <a:rPr lang="it-IT" sz="4000" b="1" smtClean="0">
                <a:solidFill>
                  <a:srgbClr val="FFFF00"/>
                </a:solidFill>
              </a:rPr>
              <a:t> produttori di ESBL</a:t>
            </a:r>
            <a:r>
              <a:rPr lang="it-IT" sz="4000" b="1" baseline="-25000" smtClean="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611188" y="17002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sz="3200" smtClean="0">
              <a:solidFill>
                <a:srgbClr val="FFFFFF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sz="3200" smtClean="0">
                <a:solidFill>
                  <a:srgbClr val="FFFFFF"/>
                </a:solidFill>
              </a:rPr>
              <a:t>	 successo terapeutico con </a:t>
            </a:r>
            <a:r>
              <a:rPr lang="it-IT" sz="3200" b="1" smtClean="0">
                <a:solidFill>
                  <a:srgbClr val="FFFFFF"/>
                </a:solidFill>
              </a:rPr>
              <a:t>cefalosporine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sz="3200" smtClean="0">
              <a:solidFill>
                <a:srgbClr val="FFFFFF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3200" smtClean="0">
                <a:solidFill>
                  <a:srgbClr val="FFFFFF"/>
                </a:solidFill>
              </a:rPr>
              <a:t>81% con MIC = 1 mg/L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3200" smtClean="0">
                <a:solidFill>
                  <a:srgbClr val="FFFFFF"/>
                </a:solidFill>
              </a:rPr>
              <a:t>67% con MIC = 2 mg/L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3200" smtClean="0">
                <a:solidFill>
                  <a:srgbClr val="FFFFFF"/>
                </a:solidFill>
              </a:rPr>
              <a:t>11% con MIC = 8 mg/L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-1971675"/>
            <a:ext cx="8964612" cy="861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-1684338"/>
            <a:ext cx="8964613" cy="835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65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it-IT" smtClean="0">
                <a:solidFill>
                  <a:schemeClr val="bg1"/>
                </a:solidFill>
              </a:rPr>
              <a:t>   </a:t>
            </a:r>
            <a:r>
              <a:rPr lang="it-IT" i="1" smtClean="0">
                <a:solidFill>
                  <a:schemeClr val="bg1"/>
                </a:solidFill>
              </a:rPr>
              <a:t>E coli</a:t>
            </a:r>
            <a:r>
              <a:rPr lang="it-IT" smtClean="0">
                <a:solidFill>
                  <a:schemeClr val="bg1"/>
                </a:solidFill>
              </a:rPr>
              <a:t>, </a:t>
            </a:r>
            <a:r>
              <a:rPr lang="it-IT" i="1" smtClean="0">
                <a:solidFill>
                  <a:schemeClr val="bg1"/>
                </a:solidFill>
              </a:rPr>
              <a:t>Kl pneumoniae</a:t>
            </a:r>
            <a:r>
              <a:rPr lang="it-IT" smtClean="0">
                <a:solidFill>
                  <a:schemeClr val="bg1"/>
                </a:solidFill>
              </a:rPr>
              <a:t> produttori di ESBL</a:t>
            </a:r>
            <a:r>
              <a:rPr lang="it-IT" baseline="-25000" smtClean="0">
                <a:solidFill>
                  <a:schemeClr val="bg1"/>
                </a:solidFill>
              </a:rPr>
              <a:t>S</a:t>
            </a:r>
          </a:p>
          <a:p>
            <a:pPr>
              <a:buFontTx/>
              <a:buNone/>
            </a:pPr>
            <a:endParaRPr lang="it-IT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it-IT" smtClean="0">
                <a:solidFill>
                  <a:schemeClr val="bg1"/>
                </a:solidFill>
              </a:rPr>
              <a:t>   </a:t>
            </a:r>
            <a:r>
              <a:rPr lang="it-IT" i="1" smtClean="0">
                <a:solidFill>
                  <a:schemeClr val="bg1"/>
                </a:solidFill>
              </a:rPr>
              <a:t>Kl pneumoniae</a:t>
            </a:r>
            <a:r>
              <a:rPr lang="it-IT" smtClean="0">
                <a:solidFill>
                  <a:schemeClr val="bg1"/>
                </a:solidFill>
              </a:rPr>
              <a:t> produttore di carbapenemasi KPC</a:t>
            </a:r>
          </a:p>
          <a:p>
            <a:pPr>
              <a:buFontTx/>
              <a:buNone/>
            </a:pPr>
            <a:endParaRPr lang="it-IT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it-IT" smtClean="0">
                <a:solidFill>
                  <a:schemeClr val="bg1"/>
                </a:solidFill>
              </a:rPr>
              <a:t>   </a:t>
            </a:r>
            <a:r>
              <a:rPr lang="it-IT" i="1" smtClean="0">
                <a:solidFill>
                  <a:schemeClr val="bg1"/>
                </a:solidFill>
              </a:rPr>
              <a:t>Ps aeruginosa</a:t>
            </a:r>
            <a:r>
              <a:rPr lang="it-IT" smtClean="0">
                <a:solidFill>
                  <a:schemeClr val="bg1"/>
                </a:solidFill>
              </a:rPr>
              <a:t> produttore di metallobetalattamasi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-3024188"/>
            <a:ext cx="9083675" cy="9766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-3051175"/>
            <a:ext cx="9080500" cy="976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988840"/>
            <a:ext cx="9143999" cy="10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000" b="1" dirty="0" smtClean="0">
                <a:latin typeface="Arial Narrow"/>
                <a:cs typeface="Arial Narrow"/>
              </a:rPr>
              <a:t>Infine l’Anatomopatologo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843808" y="515719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Dr.ssa Regina </a:t>
            </a:r>
            <a:r>
              <a:rPr lang="it-IT" sz="2400" dirty="0" err="1" smtClean="0"/>
              <a:t>Tardanico</a:t>
            </a:r>
            <a:r>
              <a:rPr lang="it-IT" sz="2400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15190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87450" y="476250"/>
            <a:ext cx="666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COSA E’ L’ESAME CITOLOGICO URINARIO?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295400" y="1125538"/>
            <a:ext cx="6372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E’ un test che valuta la cellularità presente nelle urine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b="1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i="1" smtClean="0">
                <a:solidFill>
                  <a:srgbClr val="FFFFFF"/>
                </a:solidFill>
              </a:rPr>
              <a:t>In condizioni normali rappresentata dalle cellule che rivestono l’apparato escretore in particolare la vescica</a:t>
            </a:r>
          </a:p>
        </p:txBody>
      </p:sp>
      <p:pic>
        <p:nvPicPr>
          <p:cNvPr id="2052" name="Picture 11" descr="F0490-22-09a"/>
          <p:cNvPicPr>
            <a:picLocks noChangeAspect="1" noChangeArrowheads="1"/>
          </p:cNvPicPr>
          <p:nvPr/>
        </p:nvPicPr>
        <p:blipFill>
          <a:blip r:embed="rId2" cstate="print">
            <a:lum bright="-12000" contrast="-18000"/>
          </a:blip>
          <a:srcRect l="1167" t="1447" r="1193" b="21301"/>
          <a:stretch>
            <a:fillRect/>
          </a:stretch>
        </p:blipFill>
        <p:spPr bwMode="auto">
          <a:xfrm>
            <a:off x="1116013" y="2205038"/>
            <a:ext cx="69850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331913" y="5445125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000000"/>
                </a:solidFill>
              </a:rPr>
              <a:t>Uroteli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195513" y="2873375"/>
            <a:ext cx="4899025" cy="2787650"/>
            <a:chOff x="1383" y="1810"/>
            <a:chExt cx="3086" cy="1756"/>
          </a:xfrm>
        </p:grpSpPr>
        <p:sp>
          <p:nvSpPr>
            <p:cNvPr id="2058" name="Line 13"/>
            <p:cNvSpPr>
              <a:spLocks noChangeShapeType="1"/>
            </p:cNvSpPr>
            <p:nvPr/>
          </p:nvSpPr>
          <p:spPr bwMode="auto">
            <a:xfrm flipV="1">
              <a:off x="1383" y="2069"/>
              <a:ext cx="245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2059" name="Text Box 15"/>
            <p:cNvSpPr txBox="1">
              <a:spLocks noChangeArrowheads="1"/>
            </p:cNvSpPr>
            <p:nvPr/>
          </p:nvSpPr>
          <p:spPr bwMode="auto">
            <a:xfrm>
              <a:off x="3593" y="1810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b="1" smtClean="0">
                  <a:solidFill>
                    <a:srgbClr val="000000"/>
                  </a:solidFill>
                </a:rPr>
                <a:t>superficiali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195513" y="5078413"/>
            <a:ext cx="3416300" cy="582612"/>
            <a:chOff x="1383" y="3199"/>
            <a:chExt cx="2152" cy="367"/>
          </a:xfrm>
        </p:grpSpPr>
        <p:sp>
          <p:nvSpPr>
            <p:cNvPr id="2056" name="Line 14"/>
            <p:cNvSpPr>
              <a:spLocks noChangeShapeType="1"/>
            </p:cNvSpPr>
            <p:nvPr/>
          </p:nvSpPr>
          <p:spPr bwMode="auto">
            <a:xfrm flipV="1">
              <a:off x="1383" y="3339"/>
              <a:ext cx="140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2057" name="Text Box 16"/>
            <p:cNvSpPr txBox="1">
              <a:spLocks noChangeArrowheads="1"/>
            </p:cNvSpPr>
            <p:nvPr/>
          </p:nvSpPr>
          <p:spPr bwMode="auto">
            <a:xfrm>
              <a:off x="2835" y="3199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b="1" smtClean="0">
                  <a:solidFill>
                    <a:srgbClr val="000000"/>
                  </a:solidFill>
                </a:rPr>
                <a:t>profondi</a:t>
              </a: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16238" y="1316038"/>
            <a:ext cx="2919412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srgbClr val="FFFFFF"/>
                </a:solidFill>
              </a:rPr>
              <a:t>Facile da eseguirsi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32138" y="3141663"/>
            <a:ext cx="219075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srgbClr val="FFFFFF"/>
                </a:solidFill>
              </a:rPr>
              <a:t>Poco costoso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627313" y="1916113"/>
            <a:ext cx="3702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Non necessita di appuntamento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Dieta libera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Richiede una semplice minzione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239838" y="495300"/>
            <a:ext cx="648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srgbClr val="FFFFFF"/>
                </a:solidFill>
              </a:rPr>
              <a:t>Perché è il primo esame che viene chiesto?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0" y="3789363"/>
            <a:ext cx="9144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195513" y="4360863"/>
            <a:ext cx="48402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smtClean="0">
                <a:solidFill>
                  <a:srgbClr val="FFFFFF"/>
                </a:solidFill>
              </a:rPr>
              <a:t>     Rileva la presenza di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2800" smtClean="0">
                <a:solidFill>
                  <a:srgbClr val="FFFFFF"/>
                </a:solidFill>
              </a:rPr>
              <a:t> cellule normalmente assenti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2800" smtClean="0">
                <a:solidFill>
                  <a:srgbClr val="FFFFFF"/>
                </a:solidFill>
              </a:rPr>
              <a:t> cellule atipiche/neoplastiche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2124075" y="5229225"/>
            <a:ext cx="5111750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/>
      <p:bldP spid="6152" grpId="0" animBg="1"/>
      <p:bldP spid="6153" grpId="0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NICOLA 55 aa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03" y="2391507"/>
            <a:ext cx="8722026" cy="965485"/>
          </a:xfrm>
          <a:ln>
            <a:solidFill>
              <a:schemeClr val="tx2"/>
            </a:solidFill>
          </a:ln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>
                <a:latin typeface="Arial Narrow"/>
                <a:cs typeface="Arial Narrow"/>
              </a:rPr>
              <a:t>FA da 2 anni in TAO, Ex fumatore (10 </a:t>
            </a:r>
            <a:r>
              <a:rPr lang="it-IT" dirty="0" err="1" smtClean="0">
                <a:latin typeface="Arial Narrow"/>
                <a:cs typeface="Arial Narrow"/>
              </a:rPr>
              <a:t>sig</a:t>
            </a:r>
            <a:r>
              <a:rPr lang="it-IT" dirty="0" smtClean="0">
                <a:latin typeface="Arial Narrow"/>
                <a:cs typeface="Arial Narrow"/>
              </a:rPr>
              <a:t>/</a:t>
            </a:r>
            <a:r>
              <a:rPr lang="it-IT" dirty="0" err="1" smtClean="0">
                <a:latin typeface="Arial Narrow"/>
                <a:cs typeface="Arial Narrow"/>
              </a:rPr>
              <a:t>die</a:t>
            </a:r>
            <a:r>
              <a:rPr lang="it-IT" dirty="0" smtClean="0">
                <a:latin typeface="Arial Narrow"/>
                <a:cs typeface="Arial Narrow"/>
              </a:rPr>
              <a:t> per 20 anni), IPB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554826"/>
            <a:ext cx="820891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Anamnesi Patologica Remota</a:t>
            </a:r>
            <a:endParaRPr lang="it-IT" sz="6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3501008"/>
            <a:ext cx="8208912" cy="830997"/>
          </a:xfrm>
          <a:prstGeom prst="rect">
            <a:avLst/>
          </a:prstGeom>
          <a:solidFill>
            <a:srgbClr val="D9D9D9"/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Anamnesi Patologica Prossima</a:t>
            </a:r>
            <a:endParaRPr lang="it-IT" sz="48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79512" y="4509120"/>
            <a:ext cx="8712378" cy="194421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dirty="0">
              <a:latin typeface="Arial Narrow"/>
              <a:cs typeface="Arial Narrow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9512" y="472514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u="sng" dirty="0" smtClean="0">
                <a:latin typeface="Arial Narrow"/>
              </a:rPr>
              <a:t>Ieri</a:t>
            </a:r>
            <a:r>
              <a:rPr lang="it-IT" sz="3200" dirty="0" smtClean="0">
                <a:latin typeface="Arial Narrow"/>
              </a:rPr>
              <a:t>: comparsa di ematuria franca (“urine rosse”), contestualmente presenza di stranguria e febbre con brivido (38,5°C)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3337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619250" y="733425"/>
            <a:ext cx="5881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FFFFFF"/>
                </a:solidFill>
              </a:rPr>
              <a:t>Perché l’esame vada a buon fine..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22275" y="2276475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Che il “lettore” sia adeguato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95288" y="1773238"/>
            <a:ext cx="339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Che il campione sia adeguato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51275" y="1819275"/>
            <a:ext cx="5157788" cy="336550"/>
            <a:chOff x="2426" y="1146"/>
            <a:chExt cx="3249" cy="212"/>
          </a:xfrm>
        </p:grpSpPr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2963" y="1146"/>
              <a:ext cx="27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smtClean="0">
                  <a:solidFill>
                    <a:srgbClr val="FFFFFF"/>
                  </a:solidFill>
                </a:rPr>
                <a:t>Informare il paziente sulle modalità di raccolta</a:t>
              </a:r>
            </a:p>
          </p:txBody>
        </p:sp>
        <p:sp>
          <p:nvSpPr>
            <p:cNvPr id="4106" name="Line 9"/>
            <p:cNvSpPr>
              <a:spLocks noChangeShapeType="1"/>
            </p:cNvSpPr>
            <p:nvPr/>
          </p:nvSpPr>
          <p:spPr bwMode="auto">
            <a:xfrm>
              <a:off x="2426" y="1253"/>
              <a:ext cx="40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68313" y="3284538"/>
            <a:ext cx="8424862" cy="1547812"/>
            <a:chOff x="295" y="2069"/>
            <a:chExt cx="5307" cy="975"/>
          </a:xfrm>
        </p:grpSpPr>
        <p:pic>
          <p:nvPicPr>
            <p:cNvPr id="4103" name="Picture 11" descr="donne,dottori,medici,medicina,occupazioni,persone,sanit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" y="2069"/>
              <a:ext cx="975" cy="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Text Box 12"/>
            <p:cNvSpPr txBox="1">
              <a:spLocks noChangeArrowheads="1"/>
            </p:cNvSpPr>
            <p:nvPr/>
          </p:nvSpPr>
          <p:spPr bwMode="auto">
            <a:xfrm>
              <a:off x="1474" y="2232"/>
              <a:ext cx="4128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dirty="0" smtClean="0">
                  <a:solidFill>
                    <a:srgbClr val="FFFFFF"/>
                  </a:solidFill>
                </a:rPr>
                <a:t>2° urina del mattino </a:t>
              </a:r>
              <a:r>
                <a:rPr lang="it-IT" sz="1400" b="1" dirty="0" smtClean="0">
                  <a:solidFill>
                    <a:srgbClr val="FFFFFF"/>
                  </a:solidFill>
                </a:rPr>
                <a:t>(</a:t>
              </a:r>
              <a:r>
                <a:rPr lang="it-IT" sz="1400" b="1" i="1" dirty="0" smtClean="0">
                  <a:solidFill>
                    <a:srgbClr val="FFFFFF"/>
                  </a:solidFill>
                </a:rPr>
                <a:t>il ristagno notturno determina lisi e contaminazione batterica)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400" b="1" i="1" dirty="0" smtClean="0">
                <a:solidFill>
                  <a:srgbClr val="FFFFFF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dirty="0" smtClean="0">
                  <a:solidFill>
                    <a:srgbClr val="FFFFFF"/>
                  </a:solidFill>
                </a:rPr>
                <a:t>3 giorni consecutivi </a:t>
              </a:r>
              <a:r>
                <a:rPr lang="it-IT" sz="1400" b="1" i="1" dirty="0" smtClean="0">
                  <a:solidFill>
                    <a:srgbClr val="FFFFFF"/>
                  </a:solidFill>
                </a:rPr>
                <a:t>(per evitare scarsità di</a:t>
              </a:r>
              <a:r>
                <a:rPr lang="it-IT" sz="2400" b="1" dirty="0" smtClean="0">
                  <a:solidFill>
                    <a:srgbClr val="FFFFFF"/>
                  </a:solidFill>
                </a:rPr>
                <a:t> </a:t>
              </a:r>
              <a:r>
                <a:rPr lang="it-IT" sz="1400" b="1" i="1" dirty="0" smtClean="0">
                  <a:solidFill>
                    <a:srgbClr val="FFFFFF"/>
                  </a:solidFill>
                </a:rPr>
                <a:t>materiale)</a:t>
              </a: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terapia 1° c 2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 l="13934"/>
          <a:stretch>
            <a:fillRect/>
          </a:stretch>
        </p:blipFill>
        <p:spPr bwMode="auto">
          <a:xfrm>
            <a:off x="-36513" y="765175"/>
            <a:ext cx="6000751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34925" y="44450"/>
            <a:ext cx="8640763" cy="741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srgbClr val="FFFFFF"/>
                </a:solidFill>
              </a:rPr>
              <a:t>2° urina del mattino </a:t>
            </a:r>
            <a:r>
              <a:rPr lang="it-IT" sz="1400" b="1" smtClean="0">
                <a:solidFill>
                  <a:srgbClr val="FFFFFF"/>
                </a:solidFill>
              </a:rPr>
              <a:t>(</a:t>
            </a:r>
            <a:r>
              <a:rPr lang="it-IT" sz="1400" b="1" i="1" smtClean="0">
                <a:solidFill>
                  <a:srgbClr val="FFFFFF"/>
                </a:solidFill>
              </a:rPr>
              <a:t>il ristagno notturno determina lisi e contaminazione batterica)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C0C0C0"/>
                </a:solidFill>
              </a:rPr>
              <a:t>3 giorni consecutivi</a:t>
            </a:r>
            <a:r>
              <a:rPr lang="it-IT" sz="1200" b="1" smtClean="0">
                <a:solidFill>
                  <a:srgbClr val="C0C0C0"/>
                </a:solidFill>
              </a:rPr>
              <a:t> </a:t>
            </a:r>
            <a:r>
              <a:rPr lang="it-IT" sz="1200" b="1" i="1" smtClean="0">
                <a:solidFill>
                  <a:srgbClr val="C0C0C0"/>
                </a:solidFill>
              </a:rPr>
              <a:t>(per evitare scarsità di</a:t>
            </a:r>
            <a:r>
              <a:rPr lang="it-IT" sz="1200" b="1" smtClean="0">
                <a:solidFill>
                  <a:srgbClr val="C0C0C0"/>
                </a:solidFill>
              </a:rPr>
              <a:t> </a:t>
            </a:r>
            <a:r>
              <a:rPr lang="it-IT" sz="1200" b="1" i="1" smtClean="0">
                <a:solidFill>
                  <a:srgbClr val="C0C0C0"/>
                </a:solidFill>
              </a:rPr>
              <a:t>materiale)</a:t>
            </a:r>
          </a:p>
        </p:txBody>
      </p:sp>
      <p:sp>
        <p:nvSpPr>
          <p:cNvPr id="5125" name="Line 10"/>
          <p:cNvSpPr>
            <a:spLocks noChangeShapeType="1"/>
          </p:cNvSpPr>
          <p:nvPr/>
        </p:nvSpPr>
        <p:spPr bwMode="auto">
          <a:xfrm>
            <a:off x="5091113" y="5710238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pic>
        <p:nvPicPr>
          <p:cNvPr id="5126" name="Picture 6" descr="citologia3"/>
          <p:cNvPicPr>
            <a:picLocks noChangeAspect="1" noChangeArrowheads="1"/>
          </p:cNvPicPr>
          <p:nvPr/>
        </p:nvPicPr>
        <p:blipFill>
          <a:blip r:embed="rId3" cstate="print"/>
          <a:srcRect l="36273"/>
          <a:stretch>
            <a:fillRect/>
          </a:stretch>
        </p:blipFill>
        <p:spPr bwMode="auto">
          <a:xfrm>
            <a:off x="3995738" y="733425"/>
            <a:ext cx="5148262" cy="6080125"/>
          </a:xfrm>
          <a:prstGeom prst="rect">
            <a:avLst/>
          </a:prstGeom>
          <a:noFill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9113" y="5235575"/>
            <a:ext cx="6357937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                               Diagnosi Citologica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Campione inadeguato, non diagnostico              Ripetere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950913" y="2513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4925" y="44450"/>
            <a:ext cx="7345363" cy="831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C0C0C0"/>
                </a:solidFill>
              </a:rPr>
              <a:t>2° urina del mattino</a:t>
            </a:r>
            <a:r>
              <a:rPr lang="it-IT" sz="2400" b="1" smtClean="0">
                <a:solidFill>
                  <a:srgbClr val="C0C0C0"/>
                </a:solidFill>
              </a:rPr>
              <a:t> </a:t>
            </a:r>
            <a:r>
              <a:rPr lang="it-IT" sz="1200" b="1" smtClean="0">
                <a:solidFill>
                  <a:srgbClr val="C0C0C0"/>
                </a:solidFill>
              </a:rPr>
              <a:t>(</a:t>
            </a:r>
            <a:r>
              <a:rPr lang="it-IT" sz="1200" b="1" i="1" smtClean="0">
                <a:solidFill>
                  <a:srgbClr val="C0C0C0"/>
                </a:solidFill>
              </a:rPr>
              <a:t>il ristagno notturno determina lisi e contaminazione batterica)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srgbClr val="FFFFFF"/>
                </a:solidFill>
              </a:rPr>
              <a:t>3 giorni consecutivi </a:t>
            </a:r>
            <a:r>
              <a:rPr lang="it-IT" sz="1400" b="1" i="1" smtClean="0">
                <a:solidFill>
                  <a:srgbClr val="FFFFFF"/>
                </a:solidFill>
              </a:rPr>
              <a:t>(per evitare scarsità di</a:t>
            </a:r>
            <a:r>
              <a:rPr lang="it-IT" sz="2400" b="1" smtClean="0">
                <a:solidFill>
                  <a:srgbClr val="FFFFFF"/>
                </a:solidFill>
              </a:rPr>
              <a:t> </a:t>
            </a:r>
            <a:r>
              <a:rPr lang="it-IT" sz="1400" b="1" i="1" smtClean="0">
                <a:solidFill>
                  <a:srgbClr val="FFFFFF"/>
                </a:solidFill>
              </a:rPr>
              <a:t>materiale)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808038" y="3860800"/>
            <a:ext cx="685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FFFFFF"/>
                </a:solidFill>
              </a:rPr>
              <a:t>URINA= Liquido biologico con cellule libere singole o in aggregati,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FFFFFF"/>
                </a:solidFill>
              </a:rPr>
              <a:t>               suscettibili di citolisi precoce se non adeguatamente 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FFFFFF"/>
                </a:solidFill>
              </a:rPr>
              <a:t>               tempestivamente fissate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4213" y="4797425"/>
            <a:ext cx="7488237" cy="1419225"/>
            <a:chOff x="431" y="3022"/>
            <a:chExt cx="4717" cy="894"/>
          </a:xfrm>
        </p:grpSpPr>
        <p:sp>
          <p:nvSpPr>
            <p:cNvPr id="6150" name="Line 10"/>
            <p:cNvSpPr>
              <a:spLocks noChangeShapeType="1"/>
            </p:cNvSpPr>
            <p:nvPr/>
          </p:nvSpPr>
          <p:spPr bwMode="auto">
            <a:xfrm>
              <a:off x="2699" y="3022"/>
              <a:ext cx="0" cy="2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6151" name="Text Box 11"/>
            <p:cNvSpPr txBox="1">
              <a:spLocks noChangeArrowheads="1"/>
            </p:cNvSpPr>
            <p:nvPr/>
          </p:nvSpPr>
          <p:spPr bwMode="auto">
            <a:xfrm>
              <a:off x="431" y="3339"/>
              <a:ext cx="471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mtClean="0">
                  <a:solidFill>
                    <a:srgbClr val="000000"/>
                  </a:solidFill>
                </a:rPr>
                <a:t>Il miglior risultato si ottiene se l’urina viene fissata immediatamente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mtClean="0">
                  <a:solidFill>
                    <a:srgbClr val="000000"/>
                  </a:solidFill>
                </a:rPr>
                <a:t>dopo la minzione. Ecco perché è sempre stata richiesta l’esecuzione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mtClean="0">
                  <a:solidFill>
                    <a:srgbClr val="000000"/>
                  </a:solidFill>
                </a:rPr>
                <a:t>in laboratorio</a:t>
              </a:r>
            </a:p>
          </p:txBody>
        </p:sp>
      </p:grp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6588125" y="609282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000000"/>
                </a:solidFill>
              </a:rPr>
              <a:t>TUTTAVIA…….</a:t>
            </a:r>
          </a:p>
        </p:txBody>
      </p:sp>
      <p:pic>
        <p:nvPicPr>
          <p:cNvPr id="6154" name="Picture 10" descr="citolog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228725"/>
            <a:ext cx="3113088" cy="2344738"/>
          </a:xfrm>
          <a:prstGeom prst="rect">
            <a:avLst/>
          </a:prstGeom>
          <a:noFill/>
        </p:spPr>
      </p:pic>
      <p:pic>
        <p:nvPicPr>
          <p:cNvPr id="6155" name="Picture 11" descr="citologi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938" y="1236663"/>
            <a:ext cx="3105150" cy="233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ytosp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4056062" cy="269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500563" y="1101725"/>
            <a:ext cx="46434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it-IT" sz="2400" b="1" smtClean="0">
                <a:solidFill>
                  <a:srgbClr val="FFFFFF"/>
                </a:solidFill>
              </a:rPr>
              <a:t>Esistono dei prefissativi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000" b="1" smtClean="0">
                <a:solidFill>
                  <a:srgbClr val="FFFFFF"/>
                </a:solidFill>
              </a:rPr>
              <a:t>Etanolo 50°</a:t>
            </a:r>
            <a:endParaRPr lang="it-IT" sz="2000" smtClean="0">
              <a:solidFill>
                <a:srgbClr val="FFFFFF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000" b="1" smtClean="0">
                <a:solidFill>
                  <a:srgbClr val="FFFFFF"/>
                </a:solidFill>
              </a:rPr>
              <a:t>Cytospin </a:t>
            </a:r>
            <a:endParaRPr lang="it-IT" sz="2000" smtClean="0">
              <a:solidFill>
                <a:srgbClr val="FFFFFF"/>
              </a:solidFill>
            </a:endParaRP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4767263" y="280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4551363" y="2584450"/>
            <a:ext cx="440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Che permettono la raccolta delle urine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a domicilio sempre su 3 campioni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875088" y="3500438"/>
            <a:ext cx="1560512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srgbClr val="FF0000"/>
                </a:solidFill>
                <a:latin typeface="Comic Sans MS" pitchFamily="66" charset="0"/>
              </a:rPr>
              <a:t>NOVITA’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763713" y="5302250"/>
            <a:ext cx="5895975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3399FF"/>
                </a:solidFill>
              </a:rPr>
              <a:t>Il materiale (KIT) verrà ritirato al CENTRO PRELIEVI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3399FF"/>
                </a:solidFill>
              </a:rPr>
              <a:t>Il materiale verrà riconsegnato al CENTRO PRELIEVI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i="1" smtClean="0">
                <a:solidFill>
                  <a:srgbClr val="3399FF"/>
                </a:solidFill>
              </a:rPr>
              <a:t>  (area Stauffer) dopo i 3 giorni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490913" y="4221163"/>
            <a:ext cx="2449512" cy="431800"/>
            <a:chOff x="158" y="2795"/>
            <a:chExt cx="1543" cy="272"/>
          </a:xfrm>
        </p:grpSpPr>
        <p:sp>
          <p:nvSpPr>
            <p:cNvPr id="7177" name="Text Box 14"/>
            <p:cNvSpPr txBox="1">
              <a:spLocks noChangeArrowheads="1"/>
            </p:cNvSpPr>
            <p:nvPr/>
          </p:nvSpPr>
          <p:spPr bwMode="auto">
            <a:xfrm>
              <a:off x="191" y="2807"/>
              <a:ext cx="1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i="1" smtClean="0">
                  <a:solidFill>
                    <a:srgbClr val="FFFFFF"/>
                  </a:solidFill>
                </a:rPr>
                <a:t>Anatomia Patologica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58" y="2795"/>
              <a:ext cx="1543" cy="272"/>
              <a:chOff x="158" y="2795"/>
              <a:chExt cx="1543" cy="272"/>
            </a:xfrm>
          </p:grpSpPr>
          <p:sp>
            <p:nvSpPr>
              <p:cNvPr id="7179" name="Line 15"/>
              <p:cNvSpPr>
                <a:spLocks noChangeShapeType="1"/>
              </p:cNvSpPr>
              <p:nvPr/>
            </p:nvSpPr>
            <p:spPr bwMode="auto">
              <a:xfrm>
                <a:off x="158" y="2795"/>
                <a:ext cx="1543" cy="2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0" name="Line 16"/>
              <p:cNvSpPr>
                <a:spLocks noChangeShapeType="1"/>
              </p:cNvSpPr>
              <p:nvPr/>
            </p:nvSpPr>
            <p:spPr bwMode="auto">
              <a:xfrm flipH="1">
                <a:off x="158" y="2795"/>
                <a:ext cx="1497" cy="2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mtClean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1230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06363" y="-26988"/>
            <a:ext cx="48402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smtClean="0">
                <a:solidFill>
                  <a:srgbClr val="FFFFFF"/>
                </a:solidFill>
              </a:rPr>
              <a:t>        </a:t>
            </a:r>
            <a:r>
              <a:rPr lang="it-IT" sz="2000" smtClean="0">
                <a:solidFill>
                  <a:srgbClr val="FFFFFF"/>
                </a:solidFill>
              </a:rPr>
              <a:t>Rileva la presenza di</a:t>
            </a:r>
            <a:r>
              <a:rPr lang="it-IT" sz="2800" smtClean="0">
                <a:solidFill>
                  <a:srgbClr val="FFFF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2800" smtClean="0">
                <a:solidFill>
                  <a:srgbClr val="FFFFFF"/>
                </a:solidFill>
              </a:rPr>
              <a:t> </a:t>
            </a:r>
            <a:r>
              <a:rPr lang="it-IT" sz="2000" smtClean="0">
                <a:solidFill>
                  <a:srgbClr val="C0C0C0"/>
                </a:solidFill>
              </a:rPr>
              <a:t>cellule normalmente assenti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2800" smtClean="0">
                <a:solidFill>
                  <a:srgbClr val="FFFFFF"/>
                </a:solidFill>
              </a:rPr>
              <a:t> cellule atipiche/neoplastiche</a:t>
            </a:r>
          </a:p>
        </p:txBody>
      </p:sp>
      <p:sp>
        <p:nvSpPr>
          <p:cNvPr id="8195" name="Oval 5"/>
          <p:cNvSpPr>
            <a:spLocks noChangeArrowheads="1"/>
          </p:cNvSpPr>
          <p:nvPr/>
        </p:nvSpPr>
        <p:spPr bwMode="auto">
          <a:xfrm>
            <a:off x="34925" y="838200"/>
            <a:ext cx="5111750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FF00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95513" y="1412875"/>
            <a:ext cx="4773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FFFFFF"/>
                </a:solidFill>
              </a:rPr>
              <a:t>Quali cellule neoplastiche?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032000" y="2019300"/>
            <a:ext cx="4832350" cy="984250"/>
            <a:chOff x="1280" y="1272"/>
            <a:chExt cx="3044" cy="620"/>
          </a:xfrm>
        </p:grpSpPr>
        <p:sp>
          <p:nvSpPr>
            <p:cNvPr id="8207" name="AutoShape 8"/>
            <p:cNvSpPr>
              <a:spLocks noChangeArrowheads="1"/>
            </p:cNvSpPr>
            <p:nvPr/>
          </p:nvSpPr>
          <p:spPr bwMode="auto">
            <a:xfrm>
              <a:off x="2653" y="1272"/>
              <a:ext cx="306" cy="389"/>
            </a:xfrm>
            <a:prstGeom prst="downArrow">
              <a:avLst>
                <a:gd name="adj1" fmla="val 50000"/>
                <a:gd name="adj2" fmla="val 3178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208" name="Text Box 9"/>
            <p:cNvSpPr txBox="1">
              <a:spLocks noChangeArrowheads="1"/>
            </p:cNvSpPr>
            <p:nvPr/>
          </p:nvSpPr>
          <p:spPr bwMode="auto">
            <a:xfrm>
              <a:off x="1280" y="1661"/>
              <a:ext cx="30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b="1" smtClean="0">
                  <a:solidFill>
                    <a:srgbClr val="FFFFFF"/>
                  </a:solidFill>
                </a:rPr>
                <a:t>CARCINOMI UROTELIALI DI ALTO GRADO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11188" y="2944813"/>
            <a:ext cx="7366000" cy="2873375"/>
            <a:chOff x="385" y="1855"/>
            <a:chExt cx="4640" cy="1810"/>
          </a:xfrm>
        </p:grpSpPr>
        <p:pic>
          <p:nvPicPr>
            <p:cNvPr id="8203" name="Picture 12" descr="PC130108"/>
            <p:cNvPicPr>
              <a:picLocks noChangeAspect="1" noChangeArrowheads="1"/>
            </p:cNvPicPr>
            <p:nvPr/>
          </p:nvPicPr>
          <p:blipFill>
            <a:blip r:embed="rId2" cstate="print"/>
            <a:srcRect t="23512"/>
            <a:stretch>
              <a:fillRect/>
            </a:stretch>
          </p:blipFill>
          <p:spPr bwMode="auto">
            <a:xfrm>
              <a:off x="385" y="2024"/>
              <a:ext cx="2077" cy="15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8204" name="Picture 14" descr="P11001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" y="2024"/>
              <a:ext cx="2054" cy="16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205" name="Text Box 17"/>
            <p:cNvSpPr txBox="1">
              <a:spLocks noChangeArrowheads="1"/>
            </p:cNvSpPr>
            <p:nvPr/>
          </p:nvSpPr>
          <p:spPr bwMode="auto">
            <a:xfrm>
              <a:off x="599" y="1900"/>
              <a:ext cx="162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mtClean="0">
                  <a:solidFill>
                    <a:srgbClr val="000000"/>
                  </a:solidFill>
                </a:rPr>
                <a:t>Carcinoma di tipo piatto</a:t>
              </a:r>
            </a:p>
          </p:txBody>
        </p:sp>
        <p:sp>
          <p:nvSpPr>
            <p:cNvPr id="8206" name="Text Box 18"/>
            <p:cNvSpPr txBox="1">
              <a:spLocks noChangeArrowheads="1"/>
            </p:cNvSpPr>
            <p:nvPr/>
          </p:nvSpPr>
          <p:spPr bwMode="auto">
            <a:xfrm>
              <a:off x="3061" y="1855"/>
              <a:ext cx="18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mtClean="0">
                  <a:solidFill>
                    <a:srgbClr val="000000"/>
                  </a:solidFill>
                </a:rPr>
                <a:t>Carcinoma di tipo papillare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11188" y="4429125"/>
            <a:ext cx="7454900" cy="2428875"/>
            <a:chOff x="385" y="2790"/>
            <a:chExt cx="4696" cy="1530"/>
          </a:xfrm>
        </p:grpSpPr>
        <p:pic>
          <p:nvPicPr>
            <p:cNvPr id="8201" name="Picture 2" descr="C:\Documents and Settings\user\Desktop\bk CITO E NEW\AP1-1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" y="2843"/>
              <a:ext cx="2087" cy="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6" descr="fig 25"/>
            <p:cNvPicPr>
              <a:picLocks noChangeAspect="1" noChangeArrowheads="1"/>
            </p:cNvPicPr>
            <p:nvPr/>
          </p:nvPicPr>
          <p:blipFill>
            <a:blip r:embed="rId5" cstate="print">
              <a:lum bright="-12000" contrast="18000"/>
            </a:blip>
            <a:srcRect l="9154" t="2176" r="1442"/>
            <a:stretch>
              <a:fillRect/>
            </a:stretch>
          </p:blipFill>
          <p:spPr bwMode="auto">
            <a:xfrm>
              <a:off x="2971" y="2790"/>
              <a:ext cx="2110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1116013" y="6040438"/>
            <a:ext cx="6732587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smtClean="0">
                <a:solidFill>
                  <a:srgbClr val="FFFFFF"/>
                </a:solidFill>
              </a:rPr>
              <a:t>                                Diagnosi Citologica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smtClean="0">
                <a:solidFill>
                  <a:srgbClr val="FFFFFF"/>
                </a:solidFill>
              </a:rPr>
              <a:t> POSITIVO PER CELLULE TUMORALI MALIGNE (CTM)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3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68313" y="857250"/>
            <a:ext cx="299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Esiste una seconda entità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635375" y="692150"/>
            <a:ext cx="539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srgbClr val="FFFFFF"/>
                </a:solidFill>
              </a:rPr>
              <a:t>Carcinoma papillare di basso grado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i="1" smtClean="0">
                <a:solidFill>
                  <a:srgbClr val="FFFFFF"/>
                </a:solidFill>
              </a:rPr>
              <a:t>              (non progredisce, ma recidiva)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192588" y="1412875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Più frequente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194175" y="1700213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Ematuria</a:t>
            </a:r>
          </a:p>
        </p:txBody>
      </p:sp>
      <p:pic>
        <p:nvPicPr>
          <p:cNvPr id="14344" name="Picture 8" descr="F0490-23-18c"/>
          <p:cNvPicPr>
            <a:picLocks noChangeAspect="1" noChangeArrowheads="1"/>
          </p:cNvPicPr>
          <p:nvPr/>
        </p:nvPicPr>
        <p:blipFill>
          <a:blip r:embed="rId2" cstate="print">
            <a:lum contrast="-24000"/>
          </a:blip>
          <a:srcRect l="1680" t="864" r="630" b="26105"/>
          <a:stretch>
            <a:fillRect/>
          </a:stretch>
        </p:blipFill>
        <p:spPr bwMode="auto">
          <a:xfrm>
            <a:off x="2339975" y="2276475"/>
            <a:ext cx="400526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2555875" y="4727575"/>
            <a:ext cx="4443413" cy="1611313"/>
            <a:chOff x="2555875" y="4727575"/>
            <a:chExt cx="4443413" cy="1611313"/>
          </a:xfrm>
        </p:grpSpPr>
        <p:grpSp>
          <p:nvGrpSpPr>
            <p:cNvPr id="3" name="Gruppo 14"/>
            <p:cNvGrpSpPr>
              <a:grpSpLocks/>
            </p:cNvGrpSpPr>
            <p:nvPr/>
          </p:nvGrpSpPr>
          <p:grpSpPr bwMode="auto">
            <a:xfrm>
              <a:off x="2555875" y="5394325"/>
              <a:ext cx="4443413" cy="944563"/>
              <a:chOff x="2555875" y="5394325"/>
              <a:chExt cx="4443413" cy="944563"/>
            </a:xfrm>
          </p:grpSpPr>
          <p:sp>
            <p:nvSpPr>
              <p:cNvPr id="9229" name="Text Box 11"/>
              <p:cNvSpPr txBox="1">
                <a:spLocks noChangeArrowheads="1"/>
              </p:cNvSpPr>
              <p:nvPr/>
            </p:nvSpPr>
            <p:spPr bwMode="auto">
              <a:xfrm>
                <a:off x="2555875" y="5519738"/>
                <a:ext cx="1826141" cy="646331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smtClean="0">
                    <a:solidFill>
                      <a:srgbClr val="FFFFFF"/>
                    </a:solidFill>
                  </a:rPr>
                  <a:t>Ca papillare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smtClean="0">
                    <a:solidFill>
                      <a:srgbClr val="FFFFFF"/>
                    </a:solidFill>
                  </a:rPr>
                  <a:t>di basso grado</a:t>
                </a:r>
              </a:p>
            </p:txBody>
          </p:sp>
          <p:sp>
            <p:nvSpPr>
              <p:cNvPr id="9230" name="Text Box 12"/>
              <p:cNvSpPr txBox="1">
                <a:spLocks noChangeArrowheads="1"/>
              </p:cNvSpPr>
              <p:nvPr/>
            </p:nvSpPr>
            <p:spPr bwMode="auto">
              <a:xfrm>
                <a:off x="4716463" y="5394325"/>
                <a:ext cx="2282825" cy="944563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smtClean="0">
                    <a:solidFill>
                      <a:srgbClr val="FFFFFF"/>
                    </a:solidFill>
                  </a:rPr>
                  <a:t>Iperplasia papillare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smtClean="0">
                    <a:solidFill>
                      <a:srgbClr val="FFFFFF"/>
                    </a:solidFill>
                  </a:rPr>
                  <a:t>Calcoli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smtClean="0">
                    <a:solidFill>
                      <a:srgbClr val="FFFFFF"/>
                    </a:solidFill>
                  </a:rPr>
                  <a:t>Trauma</a:t>
                </a:r>
              </a:p>
            </p:txBody>
          </p:sp>
        </p:grpSp>
        <p:sp>
          <p:nvSpPr>
            <p:cNvPr id="9227" name="Line 13"/>
            <p:cNvSpPr>
              <a:spLocks noChangeShapeType="1"/>
            </p:cNvSpPr>
            <p:nvPr/>
          </p:nvSpPr>
          <p:spPr bwMode="auto">
            <a:xfrm flipH="1">
              <a:off x="3348038" y="4727575"/>
              <a:ext cx="936625" cy="5032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228" name="Line 14"/>
            <p:cNvSpPr>
              <a:spLocks noChangeShapeType="1"/>
            </p:cNvSpPr>
            <p:nvPr/>
          </p:nvSpPr>
          <p:spPr bwMode="auto">
            <a:xfrm>
              <a:off x="4284663" y="4727575"/>
              <a:ext cx="1150937" cy="5032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747838" y="3074988"/>
            <a:ext cx="608965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                   Diagnosi Citologica differenziale tra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Iperplasia papillare/Neoplasia papillare di basso grado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3687763" y="3933825"/>
            <a:ext cx="1171575" cy="368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Sospetto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51" grpId="0" animBg="1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4"/>
          <p:cNvSpPr txBox="1">
            <a:spLocks noChangeArrowheads="1"/>
          </p:cNvSpPr>
          <p:nvPr/>
        </p:nvSpPr>
        <p:spPr bwMode="auto">
          <a:xfrm>
            <a:off x="827088" y="404813"/>
            <a:ext cx="2189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i="1" smtClean="0">
                <a:solidFill>
                  <a:srgbClr val="FFFFFF"/>
                </a:solidFill>
              </a:rPr>
              <a:t>Cosa fare?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4344988" y="260350"/>
            <a:ext cx="393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Ripetizione della citologia urinaria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4356100" y="692150"/>
            <a:ext cx="149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Cistoscopia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4367213" y="1125538"/>
            <a:ext cx="3813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FFFFFF"/>
                </a:solidFill>
              </a:rPr>
              <a:t>Applicazione di markers tumorali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5114925" y="1628775"/>
            <a:ext cx="23368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3399FF"/>
                </a:solidFill>
              </a:rPr>
              <a:t>UROVYSION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66800" y="2492375"/>
            <a:ext cx="7105650" cy="4124325"/>
            <a:chOff x="748" y="1570"/>
            <a:chExt cx="4476" cy="2598"/>
          </a:xfrm>
        </p:grpSpPr>
        <p:sp>
          <p:nvSpPr>
            <p:cNvPr id="12" name="CasellaDiTesto 11"/>
            <p:cNvSpPr txBox="1">
              <a:spLocks noChangeArrowheads="1"/>
            </p:cNvSpPr>
            <p:nvPr/>
          </p:nvSpPr>
          <p:spPr bwMode="auto">
            <a:xfrm>
              <a:off x="748" y="1570"/>
              <a:ext cx="447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b="1" smtClean="0">
                  <a:solidFill>
                    <a:srgbClr val="000000"/>
                  </a:solidFill>
                </a:rPr>
                <a:t>Test genetico, basato sulla ibridazione in situ con fluorescenza,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b="1" smtClean="0">
                  <a:solidFill>
                    <a:srgbClr val="000000"/>
                  </a:solidFill>
                </a:rPr>
                <a:t> per rilevare nelle  cellule  dell’urina un aumento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b="1" smtClean="0">
                  <a:solidFill>
                    <a:srgbClr val="000000"/>
                  </a:solidFill>
                </a:rPr>
                <a:t>di alcuni cromosomi  (3, 7, 17) o delezione  9p21</a:t>
              </a:r>
            </a:p>
          </p:txBody>
        </p:sp>
        <p:pic>
          <p:nvPicPr>
            <p:cNvPr id="10249" name="Picture 9" descr="UROVYSION-PROVA-rt-20-06-2012-1mkm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3" y="2205"/>
              <a:ext cx="1963" cy="1963"/>
            </a:xfrm>
            <a:prstGeom prst="rect">
              <a:avLst/>
            </a:prstGeom>
            <a:noFill/>
          </p:spPr>
        </p:pic>
      </p:grp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 cstate="print"/>
          <a:srcRect l="45557" t="60829" r="41145" b="21463"/>
          <a:stretch>
            <a:fillRect/>
          </a:stretch>
        </p:blipFill>
        <p:spPr bwMode="auto">
          <a:xfrm>
            <a:off x="6659563" y="5086350"/>
            <a:ext cx="12969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1"/>
          <p:cNvSpPr txBox="1">
            <a:spLocks noChangeArrowheads="1"/>
          </p:cNvSpPr>
          <p:nvPr/>
        </p:nvSpPr>
        <p:spPr bwMode="auto">
          <a:xfrm>
            <a:off x="1116013" y="692150"/>
            <a:ext cx="49672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smtClean="0">
                <a:solidFill>
                  <a:srgbClr val="FFFFFF"/>
                </a:solidFill>
              </a:rPr>
              <a:t>Utilissimo se tutto va bene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239838" y="1700213"/>
            <a:ext cx="63230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srgbClr val="000000"/>
                </a:solidFill>
              </a:rPr>
              <a:t>…ma è provato avere una sensibilità inferiore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srgbClr val="000000"/>
                </a:solidFill>
              </a:rPr>
              <a:t>rispetto alla semplice citologia,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srgbClr val="000000"/>
                </a:solidFill>
              </a:rPr>
              <a:t>per frequenti falsi positivi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347788" y="3259138"/>
            <a:ext cx="262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srgbClr val="000000"/>
                </a:solidFill>
              </a:rPr>
              <a:t>…è molto costoso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684213" y="4600575"/>
            <a:ext cx="785495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srgbClr val="0099FF"/>
                </a:solidFill>
              </a:rPr>
              <a:t>                                        E’ un test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b="1" smtClean="0">
                <a:solidFill>
                  <a:srgbClr val="0099FF"/>
                </a:solidFill>
              </a:rPr>
              <a:t> che va richiesto </a:t>
            </a:r>
            <a:r>
              <a:rPr lang="it-IT" b="1" u="sng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casi selezionati</a:t>
            </a:r>
            <a:r>
              <a:rPr lang="it-IT" b="1" smtClean="0">
                <a:solidFill>
                  <a:srgbClr val="0099FF"/>
                </a:solidFill>
              </a:rPr>
              <a:t> da specialisti esperti e competenti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b="1" smtClean="0">
                <a:solidFill>
                  <a:srgbClr val="0099FF"/>
                </a:solidFill>
              </a:rPr>
              <a:t> che deve essere eseguito da personale esperto e competente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08719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latin typeface="Arial Narrow"/>
                <a:cs typeface="Arial Narrow"/>
              </a:rPr>
              <a:t>TAKE HOME MESSAGES:</a:t>
            </a:r>
            <a:endParaRPr lang="it-IT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="" xmlns:p14="http://schemas.microsoft.com/office/powerpoint/2010/main" val="1364903315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246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oggettività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Sintomi: </a:t>
            </a:r>
            <a:r>
              <a:rPr lang="it-IT" sz="3400" dirty="0" smtClean="0">
                <a:latin typeface="Arial Narrow"/>
                <a:cs typeface="Arial Narrow"/>
              </a:rPr>
              <a:t> primo episodio, associato a febbre e disturbi irritativi </a:t>
            </a:r>
            <a:r>
              <a:rPr lang="it-IT" sz="3400" dirty="0" err="1" smtClean="0">
                <a:latin typeface="Arial Narrow"/>
                <a:cs typeface="Arial Narrow"/>
              </a:rPr>
              <a:t>minzionali</a:t>
            </a:r>
            <a:r>
              <a:rPr lang="it-IT" sz="3400" dirty="0" smtClean="0">
                <a:latin typeface="Arial Narrow"/>
                <a:cs typeface="Arial Narrow"/>
              </a:rPr>
              <a:t>, non poliuria, non </a:t>
            </a:r>
            <a:r>
              <a:rPr lang="it-IT" sz="3400" dirty="0" err="1" smtClean="0">
                <a:latin typeface="Arial Narrow"/>
                <a:cs typeface="Arial Narrow"/>
              </a:rPr>
              <a:t>pollachiuria</a:t>
            </a:r>
            <a:r>
              <a:rPr lang="it-IT" sz="3400" dirty="0" smtClean="0">
                <a:latin typeface="Arial Narrow"/>
                <a:cs typeface="Arial Narrow"/>
              </a:rPr>
              <a:t> </a:t>
            </a:r>
          </a:p>
          <a:p>
            <a:pPr marL="457200" lvl="1" indent="0">
              <a:buNone/>
            </a:pPr>
            <a:endParaRPr lang="it-IT" sz="3400" dirty="0" smtClean="0">
              <a:solidFill>
                <a:srgbClr val="1F497D"/>
              </a:solidFill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Anamnesi farmacologica: </a:t>
            </a:r>
            <a:r>
              <a:rPr lang="it-IT" sz="3400" dirty="0" err="1" smtClean="0">
                <a:latin typeface="Arial Narrow"/>
                <a:cs typeface="Arial Narrow"/>
              </a:rPr>
              <a:t>Coumadin</a:t>
            </a:r>
            <a:r>
              <a:rPr lang="it-IT" sz="3400" dirty="0" smtClean="0">
                <a:latin typeface="Arial Narrow"/>
                <a:cs typeface="Arial Narrow"/>
              </a:rPr>
              <a:t> sec INR, </a:t>
            </a:r>
            <a:r>
              <a:rPr lang="it-IT" sz="3400" dirty="0" err="1" smtClean="0">
                <a:latin typeface="Arial Narrow"/>
                <a:cs typeface="Arial Narrow"/>
              </a:rPr>
              <a:t>Rytmonorm</a:t>
            </a:r>
            <a:r>
              <a:rPr lang="it-IT" sz="3400" dirty="0" smtClean="0">
                <a:latin typeface="Arial Narrow"/>
                <a:cs typeface="Arial Narrow"/>
              </a:rPr>
              <a:t> 150 X 2, </a:t>
            </a:r>
            <a:r>
              <a:rPr lang="it-IT" sz="3400" dirty="0" err="1" smtClean="0">
                <a:latin typeface="Arial Narrow"/>
                <a:cs typeface="Arial Narrow"/>
              </a:rPr>
              <a:t>Omnic</a:t>
            </a:r>
            <a:r>
              <a:rPr lang="it-IT" sz="3400" dirty="0" smtClean="0">
                <a:latin typeface="Arial Narrow"/>
                <a:cs typeface="Arial Narrow"/>
              </a:rPr>
              <a:t> 0,4 mg/</a:t>
            </a:r>
            <a:r>
              <a:rPr lang="it-IT" sz="3400" dirty="0" err="1" smtClean="0">
                <a:latin typeface="Arial Narrow"/>
                <a:cs typeface="Arial Narrow"/>
              </a:rPr>
              <a:t>die</a:t>
            </a:r>
            <a:endParaRPr lang="it-IT" sz="3400" dirty="0" smtClean="0"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it-IT" sz="3400" b="1" dirty="0" smtClean="0">
              <a:solidFill>
                <a:srgbClr val="1F497D"/>
              </a:solidFill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Anamnesi familiare: </a:t>
            </a:r>
            <a:r>
              <a:rPr lang="it-IT" sz="3400" dirty="0" smtClean="0">
                <a:latin typeface="Arial Narrow"/>
                <a:cs typeface="Arial Narrow"/>
              </a:rPr>
              <a:t>padre deceduto per k. Colon a 78 </a:t>
            </a:r>
            <a:r>
              <a:rPr lang="it-IT" sz="3400" dirty="0" err="1" smtClean="0">
                <a:latin typeface="Arial Narrow"/>
                <a:cs typeface="Arial Narrow"/>
              </a:rPr>
              <a:t>aa</a:t>
            </a:r>
            <a:endParaRPr lang="it-IT" sz="3400" b="1" dirty="0" smtClean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94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it-IT" sz="2700" dirty="0" smtClean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endParaRPr lang="it-IT" sz="2700" dirty="0" smtClean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it-IT" sz="2700" dirty="0" smtClean="0">
                <a:latin typeface="Arial Narrow"/>
                <a:cs typeface="Arial Narrow"/>
              </a:rPr>
              <a:t>PA 132/76mmHg   FC 78bpmR </a:t>
            </a:r>
          </a:p>
          <a:p>
            <a:pPr>
              <a:lnSpc>
                <a:spcPct val="90000"/>
              </a:lnSpc>
            </a:pPr>
            <a:endParaRPr lang="it-IT" sz="2700" dirty="0" smtClean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it-IT" sz="2700" dirty="0" smtClean="0">
                <a:latin typeface="Arial Narrow"/>
                <a:cs typeface="Arial Narrow"/>
              </a:rPr>
              <a:t>Cute e mucose rosee</a:t>
            </a:r>
          </a:p>
          <a:p>
            <a:pPr>
              <a:lnSpc>
                <a:spcPct val="90000"/>
              </a:lnSpc>
            </a:pPr>
            <a:endParaRPr lang="it-IT" sz="2700" dirty="0" smtClean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it-IT" sz="2700" dirty="0" smtClean="0">
                <a:latin typeface="Arial Narrow"/>
                <a:cs typeface="Arial Narrow"/>
              </a:rPr>
              <a:t>Addome </a:t>
            </a:r>
            <a:r>
              <a:rPr lang="it-IT" sz="2700" dirty="0" smtClean="0">
                <a:latin typeface="Arial Narrow"/>
                <a:cs typeface="Arial Narrow"/>
              </a:rPr>
              <a:t>trattabile</a:t>
            </a:r>
            <a:r>
              <a:rPr lang="it-IT" sz="2700" dirty="0" smtClean="0">
                <a:latin typeface="Arial Narrow"/>
                <a:cs typeface="Arial Narrow"/>
              </a:rPr>
              <a:t>, lievemente dolorabile ai quadranti inferiori &gt; a sinistra, Bloomberg negativo, Giordano negativo bilateralmente</a:t>
            </a:r>
            <a:endParaRPr lang="it-IT" sz="3400" b="1" dirty="0" smtClean="0">
              <a:solidFill>
                <a:srgbClr val="1F497D"/>
              </a:solidFill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endParaRPr lang="it-IT" sz="3400" b="1" dirty="0" smtClean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it-IT" sz="3400" b="1" dirty="0" err="1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Urostick</a:t>
            </a:r>
            <a:r>
              <a:rPr lang="it-IT" sz="3400" b="1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: </a:t>
            </a:r>
            <a:r>
              <a:rPr lang="it-IT" sz="27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 GR++, GB ++, </a:t>
            </a:r>
            <a:r>
              <a:rPr lang="it-IT" sz="2700" dirty="0" err="1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Nitriti+</a:t>
            </a:r>
            <a:endParaRPr lang="it-IT" sz="3400" dirty="0" smtClean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411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649549"/>
            <a:ext cx="8692470" cy="42780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/>
            <a:r>
              <a:rPr lang="it-IT" sz="3200" b="1" dirty="0" smtClean="0"/>
              <a:t>DIAGNOSI DIFFERENZIALE</a:t>
            </a:r>
          </a:p>
          <a:p>
            <a:pPr marL="571500" indent="-571500">
              <a:buFont typeface="Arial"/>
              <a:buChar char="•"/>
            </a:pPr>
            <a:endParaRPr lang="it-IT" sz="3200" b="1" dirty="0" smtClean="0"/>
          </a:p>
          <a:p>
            <a:pPr marL="571500" indent="-571500">
              <a:buFont typeface="Arial"/>
              <a:buChar char="•"/>
            </a:pPr>
            <a:r>
              <a:rPr lang="it-IT" sz="4800" b="1" u="sng" dirty="0" smtClean="0"/>
              <a:t>Infezione?</a:t>
            </a:r>
          </a:p>
          <a:p>
            <a:pPr marL="571500" indent="-571500">
              <a:buFont typeface="Arial"/>
              <a:buChar char="•"/>
            </a:pPr>
            <a:r>
              <a:rPr lang="it-IT" sz="3200" b="1" dirty="0" smtClean="0"/>
              <a:t>Neoplasia Vescicale (Benigna/Maligna)?</a:t>
            </a:r>
          </a:p>
          <a:p>
            <a:pPr marL="571500" indent="-571500">
              <a:buFont typeface="Arial"/>
              <a:buChar char="•"/>
            </a:pPr>
            <a:r>
              <a:rPr lang="it-IT" sz="3200" b="1" dirty="0" smtClean="0"/>
              <a:t>K Alte Vie </a:t>
            </a:r>
            <a:r>
              <a:rPr lang="it-IT" sz="3200" b="1" dirty="0" err="1" smtClean="0"/>
              <a:t>Escretrici</a:t>
            </a:r>
            <a:r>
              <a:rPr lang="it-IT" sz="3200" b="1" dirty="0" smtClean="0"/>
              <a:t>?</a:t>
            </a:r>
          </a:p>
          <a:p>
            <a:pPr marL="571500" indent="-571500">
              <a:buFont typeface="Arial"/>
              <a:buChar char="•"/>
            </a:pPr>
            <a:r>
              <a:rPr lang="it-IT" sz="3200" b="1" dirty="0" smtClean="0"/>
              <a:t>Nefropatia?</a:t>
            </a:r>
          </a:p>
          <a:p>
            <a:pPr marL="571500" indent="-571500">
              <a:buFont typeface="Arial"/>
              <a:buChar char="•"/>
            </a:pPr>
            <a:r>
              <a:rPr lang="it-IT" sz="3200" b="1" dirty="0" smtClean="0"/>
              <a:t>Finta ematuria?</a:t>
            </a:r>
          </a:p>
          <a:p>
            <a:pPr marL="571500" indent="-571500">
              <a:buFont typeface="Arial"/>
              <a:buChar char="•"/>
            </a:pPr>
            <a:r>
              <a:rPr lang="it-IT" sz="3200" dirty="0" smtClean="0">
                <a:latin typeface="Arial Narrow"/>
                <a:cs typeface="Arial Narrow"/>
              </a:rPr>
              <a:t>Calcolosi?</a:t>
            </a:r>
          </a:p>
        </p:txBody>
      </p:sp>
    </p:spTree>
    <p:extLst>
      <p:ext uri="{BB962C8B-B14F-4D97-AF65-F5344CB8AC3E}">
        <p14:creationId xmlns="" xmlns:p14="http://schemas.microsoft.com/office/powerpoint/2010/main" val="29423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56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8032" y="-16496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NICOLA</a:t>
            </a:r>
            <a:endParaRPr lang="it-IT" sz="3200" b="1" dirty="0"/>
          </a:p>
        </p:txBody>
      </p:sp>
      <p:sp>
        <p:nvSpPr>
          <p:cNvPr id="9" name="Rettangolo 8"/>
          <p:cNvSpPr/>
          <p:nvPr/>
        </p:nvSpPr>
        <p:spPr>
          <a:xfrm>
            <a:off x="445345" y="1303144"/>
            <a:ext cx="1418505" cy="18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2276872"/>
            <a:ext cx="5832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ESAME URINE + URINOCOLTURA + ev. </a:t>
            </a:r>
            <a:r>
              <a:rPr lang="it-IT" sz="2000" b="1" dirty="0" err="1" smtClean="0"/>
              <a:t>antibiorgamma</a:t>
            </a:r>
            <a:endParaRPr lang="it-IT" sz="2000" b="1" dirty="0" smtClean="0"/>
          </a:p>
          <a:p>
            <a:r>
              <a:rPr lang="it-IT" sz="2000" b="1" dirty="0" smtClean="0"/>
              <a:t>CITOLOGIA URINARIA</a:t>
            </a:r>
          </a:p>
          <a:p>
            <a:r>
              <a:rPr lang="it-IT" sz="2000" b="1" dirty="0" smtClean="0"/>
              <a:t>ECOADDOME</a:t>
            </a:r>
          </a:p>
          <a:p>
            <a:endParaRPr lang="it-IT" sz="2000" b="1" dirty="0" smtClean="0"/>
          </a:p>
          <a:p>
            <a:r>
              <a:rPr lang="it-IT" sz="2000" b="1" dirty="0" smtClean="0"/>
              <a:t>(visita urologica?)</a:t>
            </a:r>
            <a:endParaRPr lang="it-IT" sz="2000" b="1" dirty="0"/>
          </a:p>
        </p:txBody>
      </p:sp>
    </p:spTree>
    <p:extLst>
      <p:ext uri="{BB962C8B-B14F-4D97-AF65-F5344CB8AC3E}">
        <p14:creationId xmlns="" xmlns:p14="http://schemas.microsoft.com/office/powerpoint/2010/main" val="23010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OCNOTE">
  <a:themeElements>
    <a:clrScheme name="BLOCNOTE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BLOCNO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OCNOTE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OCNOTE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OCNO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OCNOTE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1558</Words>
  <Application>Microsoft Office PowerPoint</Application>
  <PresentationFormat>Presentazione su schermo (4:3)</PresentationFormat>
  <Paragraphs>355</Paragraphs>
  <Slides>58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58</vt:i4>
      </vt:variant>
    </vt:vector>
  </HeadingPairs>
  <TitlesOfParts>
    <vt:vector size="63" baseType="lpstr">
      <vt:lpstr>Tema di Office</vt:lpstr>
      <vt:lpstr>1_Tema di Office</vt:lpstr>
      <vt:lpstr>Struttura predefinita</vt:lpstr>
      <vt:lpstr>1_Struttura predefinita</vt:lpstr>
      <vt:lpstr>BLOCNOTE</vt:lpstr>
      <vt:lpstr>Diapositiva 1</vt:lpstr>
      <vt:lpstr>Ematuria</vt:lpstr>
      <vt:lpstr>Diapositiva 3</vt:lpstr>
      <vt:lpstr>NICOLA 55 aa</vt:lpstr>
      <vt:lpstr>NICOLA 55 aa</vt:lpstr>
      <vt:lpstr>Soggettività </vt:lpstr>
      <vt:lpstr>Oggettività </vt:lpstr>
      <vt:lpstr>Valutazione</vt:lpstr>
      <vt:lpstr>Diapositiva 9</vt:lpstr>
      <vt:lpstr>Esame Urine, urinocoltura ed Eco addome….negativi</vt:lpstr>
      <vt:lpstr>Citologico urinario SU 3 CAMPIONI DI URINE</vt:lpstr>
      <vt:lpstr>Piano </vt:lpstr>
      <vt:lpstr>Diapositiva 13</vt:lpstr>
      <vt:lpstr>EMATURIA</vt:lpstr>
      <vt:lpstr>CLASSIFICAZIONE  ETIOPATOGENETICA</vt:lpstr>
      <vt:lpstr>PSEUDOEMATURIA </vt:lpstr>
      <vt:lpstr>EMATURIA “MEDICA”</vt:lpstr>
      <vt:lpstr>EMATURIA “UROLOGICA”</vt:lpstr>
      <vt:lpstr>EMATURIA “UROLOGICA”</vt:lpstr>
      <vt:lpstr>ITER DIAGNOSTICO</vt:lpstr>
      <vt:lpstr>ANAMNESI</vt:lpstr>
      <vt:lpstr>CARATTERISTICHE  dell’EMATURIA</vt:lpstr>
      <vt:lpstr>ESAME OBIETTIVO</vt:lpstr>
      <vt:lpstr>ESAMI EMATOCHIMICI</vt:lpstr>
      <vt:lpstr>ESAME  DELL’URINA</vt:lpstr>
      <vt:lpstr>ECOGRAFIA APPARATO URINARIO</vt:lpstr>
      <vt:lpstr>Rx ADDOME DIRETTO</vt:lpstr>
      <vt:lpstr>EMATURIA “MEDICA” ITER DIAGNOSTICO</vt:lpstr>
      <vt:lpstr>EMATURIA “UROLOGICA” ITER DIAGNOSTICO</vt:lpstr>
      <vt:lpstr>Diapositiva 30</vt:lpstr>
      <vt:lpstr>Diapositiva 31</vt:lpstr>
      <vt:lpstr>Diapositiva 32</vt:lpstr>
      <vt:lpstr>CONCLUSIONI</vt:lpstr>
      <vt:lpstr>Diapositiva 34</vt:lpstr>
      <vt:lpstr>Diapositiva 35</vt:lpstr>
      <vt:lpstr>Batteriuria criteri di significatività  </vt:lpstr>
      <vt:lpstr>Diapositiva 37</vt:lpstr>
      <vt:lpstr>Diapositiva 38</vt:lpstr>
      <vt:lpstr>Antibiotici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TAKE HOME MESSAGES: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Insufficienza renale cronica</dc:title>
  <dc:creator>lorenzo zanini</dc:creator>
  <cp:lastModifiedBy>lorenzo zanini</cp:lastModifiedBy>
  <cp:revision>117</cp:revision>
  <dcterms:created xsi:type="dcterms:W3CDTF">2014-03-05T19:41:39Z</dcterms:created>
  <dcterms:modified xsi:type="dcterms:W3CDTF">2014-04-04T12:36:11Z</dcterms:modified>
</cp:coreProperties>
</file>