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5" r:id="rId2"/>
    <p:sldId id="298" r:id="rId3"/>
    <p:sldId id="299" r:id="rId4"/>
    <p:sldId id="320" r:id="rId5"/>
    <p:sldId id="304" r:id="rId6"/>
    <p:sldId id="306" r:id="rId7"/>
    <p:sldId id="311" r:id="rId8"/>
    <p:sldId id="309" r:id="rId9"/>
    <p:sldId id="310" r:id="rId10"/>
    <p:sldId id="307" r:id="rId11"/>
    <p:sldId id="308" r:id="rId12"/>
    <p:sldId id="321" r:id="rId13"/>
    <p:sldId id="326" r:id="rId14"/>
    <p:sldId id="327" r:id="rId15"/>
    <p:sldId id="313" r:id="rId16"/>
    <p:sldId id="315" r:id="rId17"/>
    <p:sldId id="322" r:id="rId18"/>
    <p:sldId id="312" r:id="rId19"/>
    <p:sldId id="323" r:id="rId20"/>
    <p:sldId id="324" r:id="rId21"/>
    <p:sldId id="314" r:id="rId22"/>
    <p:sldId id="332" r:id="rId23"/>
    <p:sldId id="331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24" autoAdjust="0"/>
  </p:normalViewPr>
  <p:slideViewPr>
    <p:cSldViewPr snapToGrid="0" snapToObjects="1"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'[Grafico in Microsoft PowerPoint]Foglio1'!$A$24:$A$44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'[Grafico in Microsoft PowerPoint]Foglio1'!$B$24:$B$44</c:f>
              <c:numCache>
                <c:formatCode>General</c:formatCode>
                <c:ptCount val="21"/>
                <c:pt idx="0">
                  <c:v>35</c:v>
                </c:pt>
                <c:pt idx="1">
                  <c:v>55</c:v>
                </c:pt>
                <c:pt idx="2">
                  <c:v>75</c:v>
                </c:pt>
                <c:pt idx="3">
                  <c:v>76</c:v>
                </c:pt>
                <c:pt idx="4">
                  <c:v>74</c:v>
                </c:pt>
                <c:pt idx="5">
                  <c:v>104</c:v>
                </c:pt>
                <c:pt idx="6">
                  <c:v>107</c:v>
                </c:pt>
                <c:pt idx="7">
                  <c:v>100</c:v>
                </c:pt>
                <c:pt idx="8">
                  <c:v>114</c:v>
                </c:pt>
                <c:pt idx="9">
                  <c:v>113</c:v>
                </c:pt>
                <c:pt idx="10">
                  <c:v>133</c:v>
                </c:pt>
                <c:pt idx="11">
                  <c:v>133</c:v>
                </c:pt>
                <c:pt idx="12">
                  <c:v>155</c:v>
                </c:pt>
                <c:pt idx="13">
                  <c:v>186</c:v>
                </c:pt>
                <c:pt idx="14">
                  <c:v>187</c:v>
                </c:pt>
                <c:pt idx="15">
                  <c:v>199</c:v>
                </c:pt>
                <c:pt idx="16">
                  <c:v>215</c:v>
                </c:pt>
                <c:pt idx="17">
                  <c:v>207</c:v>
                </c:pt>
                <c:pt idx="18">
                  <c:v>251</c:v>
                </c:pt>
                <c:pt idx="19">
                  <c:v>267</c:v>
                </c:pt>
                <c:pt idx="20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639160"/>
        <c:axId val="278640568"/>
      </c:barChart>
      <c:catAx>
        <c:axId val="27863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3000000" spcFirstLastPara="1" vertOverflow="ellipsis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8640568"/>
        <c:crosses val="autoZero"/>
        <c:auto val="1"/>
        <c:lblAlgn val="ctr"/>
        <c:lblOffset val="100"/>
        <c:noMultiLvlLbl val="0"/>
      </c:catAx>
      <c:valAx>
        <c:axId val="27864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863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r>
              <a:rPr lang="it-IT" sz="1800" b="1" i="0" u="none" strike="noStrike" baseline="0" dirty="0" smtClean="0">
                <a:solidFill>
                  <a:srgbClr val="000000"/>
                </a:solidFill>
                <a:latin typeface="Calibri"/>
              </a:rPr>
              <a:t>MEDIA PER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/>
              </a:rPr>
              <a:t>ANNO</a:t>
            </a:r>
          </a:p>
        </c:rich>
      </c:tx>
      <c:layout>
        <c:manualLayout>
          <c:xMode val="edge"/>
          <c:yMode val="edge"/>
          <c:x val="0.35229796941026886"/>
          <c:y val="1.4367856411234991E-2"/>
        </c:manualLayout>
      </c:layout>
      <c:overlay val="0"/>
      <c:spPr>
        <a:noFill/>
        <a:ln w="25400">
          <a:noFill/>
        </a:ln>
      </c:spPr>
    </c:title>
    <c:autoTitleDeleted val="0"/>
    <c:view3D>
      <c:rotX val="16"/>
      <c:hPercent val="37"/>
      <c:rotY val="19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910298257891842"/>
          <c:y val="0.38218498053885075"/>
          <c:w val="0.82056980452702377"/>
          <c:h val="0.35919641028087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Foglio2!$A$3</c:f>
              <c:strCache>
                <c:ptCount val="1"/>
                <c:pt idx="0">
                  <c:v>TOTALE ANNO</c:v>
                </c:pt>
              </c:strCache>
            </c:strRef>
          </c:tx>
          <c:spPr>
            <a:solidFill>
              <a:srgbClr val="BDD7EE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Foglio2!$B$2:$D$2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Foglio2!$B$3:$D$3</c:f>
              <c:numCache>
                <c:formatCode>General</c:formatCode>
                <c:ptCount val="3"/>
                <c:pt idx="0">
                  <c:v>20954</c:v>
                </c:pt>
                <c:pt idx="1">
                  <c:v>22522</c:v>
                </c:pt>
                <c:pt idx="2">
                  <c:v>25356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385456"/>
        <c:axId val="192385848"/>
        <c:axId val="0"/>
      </c:bar3DChart>
      <c:catAx>
        <c:axId val="1923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923858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92385848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92385456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0262625075459302"/>
          <c:y val="0.92241638160128636"/>
          <c:w val="0.20131312537729651"/>
          <c:h val="6.034499692718695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595959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D9D9D9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r>
              <a:rPr lang="it-IT" sz="1800" b="1" i="0" u="none" strike="noStrike" baseline="0" dirty="0" smtClean="0">
                <a:solidFill>
                  <a:srgbClr val="000000"/>
                </a:solidFill>
                <a:latin typeface="Calibri"/>
              </a:rPr>
              <a:t>MEDIA PER GIORNO</a:t>
            </a:r>
            <a:endParaRPr lang="it-IT" sz="1800" b="1" i="0" u="none" strike="noStrike" baseline="0" dirty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29759331577513398"/>
          <c:y val="1.4409221902017291E-2"/>
        </c:manualLayout>
      </c:layout>
      <c:overlay val="0"/>
      <c:spPr>
        <a:noFill/>
        <a:ln w="25400">
          <a:noFill/>
        </a:ln>
      </c:spPr>
    </c:title>
    <c:autoTitleDeleted val="0"/>
    <c:view3D>
      <c:rotX val="16"/>
      <c:hPercent val="36"/>
      <c:rotY val="19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284474883405365"/>
          <c:y val="0.38328530259365995"/>
          <c:w val="0.84682803827188857"/>
          <c:h val="0.357348703170028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Foglio2!$A$4</c:f>
              <c:strCache>
                <c:ptCount val="1"/>
                <c:pt idx="0">
                  <c:v>MEDIA GIORNALIERA</c:v>
                </c:pt>
              </c:strCache>
            </c:strRef>
          </c:tx>
          <c:spPr>
            <a:solidFill>
              <a:srgbClr val="F4B183"/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Foglio2!$B$2:$D$2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Foglio2!$B$4:$D$4</c:f>
              <c:numCache>
                <c:formatCode>General</c:formatCode>
                <c:ptCount val="3"/>
                <c:pt idx="0">
                  <c:v>79.071698113207546</c:v>
                </c:pt>
                <c:pt idx="1">
                  <c:v>87.634241245136181</c:v>
                </c:pt>
                <c:pt idx="2">
                  <c:v>95.683018867924531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386632"/>
        <c:axId val="192387416"/>
        <c:axId val="0"/>
      </c:bar3DChart>
      <c:catAx>
        <c:axId val="19238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923874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92387416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92386632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105071399189048"/>
          <c:y val="0.9221902017291066"/>
          <c:w val="0.28227601275729619"/>
          <c:h val="6.05187319884726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595959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D9D9D9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5632183908047"/>
          <c:y val="0.15393627879848354"/>
          <c:w val="0.66666666666666663"/>
          <c:h val="0.6759266550014581"/>
        </c:manualLayout>
      </c:layout>
      <c:pie3DChart>
        <c:varyColors val="1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5B9BD5"/>
              </a:solidFill>
              <a:ln w="3810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8100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8100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381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Foglio2!$A$9:$A$12</c:f>
              <c:strCache>
                <c:ptCount val="4"/>
                <c:pt idx="0">
                  <c:v>Clinico</c:v>
                </c:pt>
                <c:pt idx="1">
                  <c:v>Amministrativo-Burocratico</c:v>
                </c:pt>
                <c:pt idx="2">
                  <c:v>Comunicazioni esami</c:v>
                </c:pt>
                <c:pt idx="3">
                  <c:v>Altro</c:v>
                </c:pt>
              </c:strCache>
            </c:strRef>
          </c:cat>
          <c:val>
            <c:numRef>
              <c:f>Foglio2!$C$9:$C$12</c:f>
              <c:numCache>
                <c:formatCode>0.00</c:formatCode>
                <c:ptCount val="4"/>
                <c:pt idx="0">
                  <c:v>11.168954093705631</c:v>
                </c:pt>
                <c:pt idx="1">
                  <c:v>2.2953147184098439</c:v>
                </c:pt>
                <c:pt idx="2">
                  <c:v>78.521848872061838</c:v>
                </c:pt>
                <c:pt idx="3">
                  <c:v>8.0138823158226842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5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5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ayout>
        <c:manualLayout>
          <c:xMode val="edge"/>
          <c:yMode val="edge"/>
          <c:x val="7.3275862068965511E-2"/>
          <c:y val="0.8090305210724591"/>
          <c:w val="0.78222735089148343"/>
          <c:h val="0.1717191601049868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595959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zero"/>
    <c:showDLblsOverMax val="0"/>
  </c:chart>
  <c:spPr>
    <a:solidFill>
      <a:srgbClr val="FFFFFF"/>
    </a:solidFill>
    <a:ln w="12700">
      <a:solidFill>
        <a:srgbClr val="D9D9D9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28951611018939E-2"/>
          <c:y val="0.14392890486004689"/>
          <c:w val="0.91559563956582579"/>
          <c:h val="0.79366125095660578"/>
        </c:manualLayout>
      </c:layout>
      <c:pie3DChart>
        <c:varyColors val="1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5B9BD5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C66FF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8CBAD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FF99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70AD47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7045829212001321"/>
                  <c:y val="0.1049653468931595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7886866515572794"/>
                  <c:y val="0.1163696540169615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Foglio1!$A$1:$A$6</c:f>
              <c:strCache>
                <c:ptCount val="6"/>
                <c:pt idx="0">
                  <c:v>Linfomi</c:v>
                </c:pt>
                <c:pt idx="1">
                  <c:v>LLC</c:v>
                </c:pt>
                <c:pt idx="2">
                  <c:v>TE</c:v>
                </c:pt>
                <c:pt idx="3">
                  <c:v>PLT</c:v>
                </c:pt>
                <c:pt idx="4">
                  <c:v>IgM</c:v>
                </c:pt>
                <c:pt idx="5">
                  <c:v>IgG</c:v>
                </c:pt>
              </c:strCache>
            </c:strRef>
          </c:cat>
          <c:val>
            <c:numRef>
              <c:f>Foglio1!$B$1:$B$6</c:f>
              <c:numCache>
                <c:formatCode>General</c:formatCode>
                <c:ptCount val="6"/>
                <c:pt idx="0">
                  <c:v>543</c:v>
                </c:pt>
                <c:pt idx="1">
                  <c:v>170</c:v>
                </c:pt>
                <c:pt idx="2">
                  <c:v>271</c:v>
                </c:pt>
                <c:pt idx="3">
                  <c:v>112</c:v>
                </c:pt>
                <c:pt idx="4">
                  <c:v>148</c:v>
                </c:pt>
                <c:pt idx="5">
                  <c:v>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7"/>
      <c:hPercent val="55"/>
      <c:rotY val="18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511686591174335E-2"/>
          <c:y val="0.13539664625076148"/>
          <c:w val="0.93540169700028386"/>
          <c:h val="0.738878840968441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Foglio1!$B$31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Foglio1!$A$32:$A$37</c:f>
              <c:strCache>
                <c:ptCount val="6"/>
                <c:pt idx="0">
                  <c:v>Linfomi</c:v>
                </c:pt>
                <c:pt idx="1">
                  <c:v>LLC</c:v>
                </c:pt>
                <c:pt idx="2">
                  <c:v>TE</c:v>
                </c:pt>
                <c:pt idx="3">
                  <c:v>PLT</c:v>
                </c:pt>
                <c:pt idx="4">
                  <c:v>IgM</c:v>
                </c:pt>
                <c:pt idx="5">
                  <c:v>IgG</c:v>
                </c:pt>
              </c:strCache>
            </c:strRef>
          </c:cat>
          <c:val>
            <c:numRef>
              <c:f>Foglio1!$B$32:$B$37</c:f>
              <c:numCache>
                <c:formatCode>General</c:formatCode>
                <c:ptCount val="6"/>
                <c:pt idx="0">
                  <c:v>165</c:v>
                </c:pt>
                <c:pt idx="1">
                  <c:v>83</c:v>
                </c:pt>
                <c:pt idx="2">
                  <c:v>105</c:v>
                </c:pt>
                <c:pt idx="3">
                  <c:v>52</c:v>
                </c:pt>
                <c:pt idx="4">
                  <c:v>33</c:v>
                </c:pt>
                <c:pt idx="5">
                  <c:v>147</c:v>
                </c:pt>
              </c:numCache>
            </c:numRef>
          </c:val>
        </c:ser>
        <c:ser>
          <c:idx val="1"/>
          <c:order val="1"/>
          <c:tx>
            <c:strRef>
              <c:f>Foglio1!$C$31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Foglio1!$A$32:$A$37</c:f>
              <c:strCache>
                <c:ptCount val="6"/>
                <c:pt idx="0">
                  <c:v>Linfomi</c:v>
                </c:pt>
                <c:pt idx="1">
                  <c:v>LLC</c:v>
                </c:pt>
                <c:pt idx="2">
                  <c:v>TE</c:v>
                </c:pt>
                <c:pt idx="3">
                  <c:v>PLT</c:v>
                </c:pt>
                <c:pt idx="4">
                  <c:v>IgM</c:v>
                </c:pt>
                <c:pt idx="5">
                  <c:v>IgG</c:v>
                </c:pt>
              </c:strCache>
            </c:strRef>
          </c:cat>
          <c:val>
            <c:numRef>
              <c:f>Foglio1!$C$32:$C$37</c:f>
              <c:numCache>
                <c:formatCode>General</c:formatCode>
                <c:ptCount val="6"/>
                <c:pt idx="0">
                  <c:v>83</c:v>
                </c:pt>
                <c:pt idx="1">
                  <c:v>33</c:v>
                </c:pt>
                <c:pt idx="2">
                  <c:v>63</c:v>
                </c:pt>
                <c:pt idx="3">
                  <c:v>22</c:v>
                </c:pt>
                <c:pt idx="4">
                  <c:v>36</c:v>
                </c:pt>
                <c:pt idx="5">
                  <c:v>69</c:v>
                </c:pt>
              </c:numCache>
            </c:numRef>
          </c:val>
        </c:ser>
        <c:ser>
          <c:idx val="2"/>
          <c:order val="2"/>
          <c:tx>
            <c:strRef>
              <c:f>Foglio1!$D$31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Foglio1!$A$32:$A$37</c:f>
              <c:strCache>
                <c:ptCount val="6"/>
                <c:pt idx="0">
                  <c:v>Linfomi</c:v>
                </c:pt>
                <c:pt idx="1">
                  <c:v>LLC</c:v>
                </c:pt>
                <c:pt idx="2">
                  <c:v>TE</c:v>
                </c:pt>
                <c:pt idx="3">
                  <c:v>PLT</c:v>
                </c:pt>
                <c:pt idx="4">
                  <c:v>IgM</c:v>
                </c:pt>
                <c:pt idx="5">
                  <c:v>IgG</c:v>
                </c:pt>
              </c:strCache>
            </c:strRef>
          </c:cat>
          <c:val>
            <c:numRef>
              <c:f>Foglio1!$D$32:$D$37</c:f>
              <c:numCache>
                <c:formatCode>General</c:formatCode>
                <c:ptCount val="6"/>
                <c:pt idx="0">
                  <c:v>57</c:v>
                </c:pt>
                <c:pt idx="1">
                  <c:v>18</c:v>
                </c:pt>
                <c:pt idx="2">
                  <c:v>49</c:v>
                </c:pt>
                <c:pt idx="3">
                  <c:v>16</c:v>
                </c:pt>
                <c:pt idx="4">
                  <c:v>30</c:v>
                </c:pt>
                <c:pt idx="5">
                  <c:v>84</c:v>
                </c:pt>
              </c:numCache>
            </c:numRef>
          </c:val>
        </c:ser>
        <c:ser>
          <c:idx val="3"/>
          <c:order val="3"/>
          <c:tx>
            <c:strRef>
              <c:f>Foglio1!$E$31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Foglio1!$A$32:$A$37</c:f>
              <c:strCache>
                <c:ptCount val="6"/>
                <c:pt idx="0">
                  <c:v>Linfomi</c:v>
                </c:pt>
                <c:pt idx="1">
                  <c:v>LLC</c:v>
                </c:pt>
                <c:pt idx="2">
                  <c:v>TE</c:v>
                </c:pt>
                <c:pt idx="3">
                  <c:v>PLT</c:v>
                </c:pt>
                <c:pt idx="4">
                  <c:v>IgM</c:v>
                </c:pt>
                <c:pt idx="5">
                  <c:v>IgG</c:v>
                </c:pt>
              </c:strCache>
            </c:strRef>
          </c:cat>
          <c:val>
            <c:numRef>
              <c:f>Foglio1!$E$32:$E$37</c:f>
              <c:numCache>
                <c:formatCode>General</c:formatCode>
                <c:ptCount val="6"/>
                <c:pt idx="0">
                  <c:v>63</c:v>
                </c:pt>
                <c:pt idx="1">
                  <c:v>12</c:v>
                </c:pt>
                <c:pt idx="2">
                  <c:v>46</c:v>
                </c:pt>
                <c:pt idx="3">
                  <c:v>19</c:v>
                </c:pt>
                <c:pt idx="4">
                  <c:v>16</c:v>
                </c:pt>
                <c:pt idx="5">
                  <c:v>70</c:v>
                </c:pt>
              </c:numCache>
            </c:numRef>
          </c:val>
        </c:ser>
        <c:ser>
          <c:idx val="4"/>
          <c:order val="4"/>
          <c:tx>
            <c:strRef>
              <c:f>Foglio1!$F$31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6FF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Foglio1!$A$32:$A$37</c:f>
              <c:strCache>
                <c:ptCount val="6"/>
                <c:pt idx="0">
                  <c:v>Linfomi</c:v>
                </c:pt>
                <c:pt idx="1">
                  <c:v>LLC</c:v>
                </c:pt>
                <c:pt idx="2">
                  <c:v>TE</c:v>
                </c:pt>
                <c:pt idx="3">
                  <c:v>PLT</c:v>
                </c:pt>
                <c:pt idx="4">
                  <c:v>IgM</c:v>
                </c:pt>
                <c:pt idx="5">
                  <c:v>IgG</c:v>
                </c:pt>
              </c:strCache>
            </c:strRef>
          </c:cat>
          <c:val>
            <c:numRef>
              <c:f>Foglio1!$F$32:$F$37</c:f>
              <c:numCache>
                <c:formatCode>General</c:formatCode>
                <c:ptCount val="6"/>
                <c:pt idx="0">
                  <c:v>41</c:v>
                </c:pt>
                <c:pt idx="1">
                  <c:v>8</c:v>
                </c:pt>
                <c:pt idx="2">
                  <c:v>19</c:v>
                </c:pt>
                <c:pt idx="3">
                  <c:v>2</c:v>
                </c:pt>
                <c:pt idx="4">
                  <c:v>11</c:v>
                </c:pt>
                <c:pt idx="5">
                  <c:v>18</c:v>
                </c:pt>
              </c:numCache>
            </c:numRef>
          </c:val>
        </c:ser>
        <c:ser>
          <c:idx val="5"/>
          <c:order val="5"/>
          <c:tx>
            <c:strRef>
              <c:f>Foglio1!$G$31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Foglio1!$A$32:$A$37</c:f>
              <c:strCache>
                <c:ptCount val="6"/>
                <c:pt idx="0">
                  <c:v>Linfomi</c:v>
                </c:pt>
                <c:pt idx="1">
                  <c:v>LLC</c:v>
                </c:pt>
                <c:pt idx="2">
                  <c:v>TE</c:v>
                </c:pt>
                <c:pt idx="3">
                  <c:v>PLT</c:v>
                </c:pt>
                <c:pt idx="4">
                  <c:v>IgM</c:v>
                </c:pt>
                <c:pt idx="5">
                  <c:v>IgG</c:v>
                </c:pt>
              </c:strCache>
            </c:strRef>
          </c:cat>
          <c:val>
            <c:numRef>
              <c:f>Foglio1!$G$32:$G$37</c:f>
              <c:numCache>
                <c:formatCode>General</c:formatCode>
                <c:ptCount val="6"/>
                <c:pt idx="0">
                  <c:v>134</c:v>
                </c:pt>
                <c:pt idx="1">
                  <c:v>16</c:v>
                </c:pt>
                <c:pt idx="2">
                  <c:v>0</c:v>
                </c:pt>
                <c:pt idx="3">
                  <c:v>1</c:v>
                </c:pt>
                <c:pt idx="4">
                  <c:v>22</c:v>
                </c:pt>
                <c:pt idx="5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723224"/>
        <c:axId val="277725576"/>
        <c:axId val="0"/>
      </c:bar3DChart>
      <c:catAx>
        <c:axId val="27772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2777255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7725576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277723224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3979371037441253"/>
          <c:y val="0.94777652375533028"/>
          <c:w val="0.32170583225562249"/>
          <c:h val="4.061899387522843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595959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D9D9D9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5BBB-11CB-4ADC-979B-707BFE06BAA1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2E1A-27FE-45C7-BA25-AEC1F86E5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49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2E1A-27FE-45C7-BA25-AEC1F86E537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27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357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706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2E1A-27FE-45C7-BA25-AEC1F86E537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18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i="0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2E1A-27FE-45C7-BA25-AEC1F86E537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98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2E1A-27FE-45C7-BA25-AEC1F86E537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48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8113" cy="124872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678213D3-2D94-40C5-B024-4090D43EAEE4}" type="slidenum">
              <a:rPr lang="it-IT" altLang="it-IT"/>
              <a:pPr eaLnBrk="1" hangingPunct="1">
                <a:buClrTx/>
                <a:buFontTx/>
                <a:buNone/>
              </a:pPr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256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EA9E6-725F-4110-94BE-22A6B4E42599}" type="slidenum">
              <a:rPr lang="it-IT"/>
              <a:pPr/>
              <a:t>22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Documenti di programmazione</a:t>
            </a:r>
            <a:r>
              <a:rPr lang="it-IT" baseline="0" dirty="0" smtClean="0"/>
              <a:t> clinica assistenziale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016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5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86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ED1B2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z="2400">
              <a:latin typeface="Times New Roman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 rot="16200000">
            <a:off x="-113506" y="4914106"/>
            <a:ext cx="23622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1500">
                <a:solidFill>
                  <a:srgbClr val="FFFFFF"/>
                </a:solidFill>
                <a:latin typeface="News Gothic" pitchFamily="34" charset="0"/>
              </a:rPr>
              <a:t>www.fondazioneistud.it</a:t>
            </a:r>
          </a:p>
        </p:txBody>
      </p:sp>
      <p:pic>
        <p:nvPicPr>
          <p:cNvPr id="5" name="Picture 20" descr="O:\documenti FONDAZIONE ISTUD\loghi\Logo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31813"/>
            <a:ext cx="3397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5757863" cy="1905000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80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5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6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6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7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9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5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FD91-1117-9943-8868-A2F042F645B0}" type="datetimeFigureOut">
              <a:rPr lang="it-IT" smtClean="0"/>
              <a:pPr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8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obs.org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dipobs.org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3009952"/>
            <a:ext cx="9143999" cy="1942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580"/>
            <a:ext cx="3495675" cy="20383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6748" y="38100"/>
            <a:ext cx="78003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66CCFF"/>
                </a:solidFill>
              </a:rPr>
              <a:t>BRESCIA, LA MEDICINA CHE CAMBIA:</a:t>
            </a:r>
          </a:p>
          <a:p>
            <a:pPr algn="ctr"/>
            <a:r>
              <a:rPr lang="it-IT" dirty="0" smtClean="0">
                <a:solidFill>
                  <a:srgbClr val="66CCFF"/>
                </a:solidFill>
              </a:rPr>
              <a:t>LA PRESA IN CARICO SUL TERRITORIO DEL PAZIENTE A MEDIA INTENSITA’ DI CURA</a:t>
            </a:r>
          </a:p>
          <a:p>
            <a:pPr algn="ctr"/>
            <a:r>
              <a:rPr lang="it-IT" dirty="0" smtClean="0">
                <a:solidFill>
                  <a:srgbClr val="66CCFF"/>
                </a:solidFill>
              </a:rPr>
              <a:t>Fra realtà delle risorse attuali e il futuro prossimo</a:t>
            </a:r>
          </a:p>
          <a:p>
            <a:pPr algn="ctr"/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85878" y="2832736"/>
            <a:ext cx="760208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3200" b="1" dirty="0" smtClean="0"/>
          </a:p>
          <a:p>
            <a:pPr algn="ctr"/>
            <a:r>
              <a:rPr lang="it-IT" sz="3200" b="1" dirty="0" smtClean="0"/>
              <a:t>La Comunicazione fra Ospedale e Territorio:</a:t>
            </a:r>
          </a:p>
          <a:p>
            <a:pPr algn="ctr"/>
            <a:r>
              <a:rPr lang="it-IT" sz="3200" b="1" dirty="0" smtClean="0"/>
              <a:t>front office e condivisione del </a:t>
            </a:r>
            <a:r>
              <a:rPr lang="it-IT" sz="3200" b="1" dirty="0" err="1" smtClean="0"/>
              <a:t>follow</a:t>
            </a:r>
            <a:r>
              <a:rPr lang="it-IT" sz="3200" b="1" dirty="0" smtClean="0"/>
              <a:t> up</a:t>
            </a:r>
          </a:p>
          <a:p>
            <a:pPr algn="ctr"/>
            <a:endParaRPr lang="it-IT" b="1" dirty="0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44173" y="5387176"/>
            <a:ext cx="3349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Dott.ssa Tucci Alessandra,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SSVD Ematologia-Presidi periferici</a:t>
            </a:r>
            <a:endParaRPr lang="it-IT" altLang="it-IT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ASST Spedali </a:t>
            </a:r>
            <a:r>
              <a:rPr lang="it-IT" altLang="it-IT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Civili – Brescia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70" y="5413528"/>
            <a:ext cx="815658" cy="818844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42446" y="5645115"/>
            <a:ext cx="280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Brescia, 16 aprile 2016</a:t>
            </a:r>
            <a:endParaRPr lang="it-IT" alt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-1" y="300995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959889"/>
              </p:ext>
            </p:extLst>
          </p:nvPr>
        </p:nvGraphicFramePr>
        <p:xfrm>
          <a:off x="104774" y="2292667"/>
          <a:ext cx="4352925" cy="385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788832"/>
              </p:ext>
            </p:extLst>
          </p:nvPr>
        </p:nvGraphicFramePr>
        <p:xfrm>
          <a:off x="4457699" y="2297430"/>
          <a:ext cx="4572001" cy="384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61"/>
          <p:cNvSpPr txBox="1">
            <a:spLocks noChangeArrowheads="1"/>
          </p:cNvSpPr>
          <p:nvPr/>
        </p:nvSpPr>
        <p:spPr bwMode="auto">
          <a:xfrm>
            <a:off x="2649832" y="680770"/>
            <a:ext cx="361573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it-IT" altLang="it-IT" sz="3200" b="1" dirty="0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Numero dei contatti</a:t>
            </a:r>
            <a:endParaRPr lang="it-IT" altLang="it-IT" sz="3200" b="1" dirty="0">
              <a:solidFill>
                <a:srgbClr val="66CCFF"/>
              </a:solidFill>
              <a:latin typeface="+mj-lt"/>
              <a:ea typeface="+mj-ea"/>
              <a:cs typeface="+mj-cs"/>
            </a:endParaRPr>
          </a:p>
          <a:p>
            <a:endParaRPr lang="it-IT" altLang="it-IT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203253"/>
              </p:ext>
            </p:extLst>
          </p:nvPr>
        </p:nvGraphicFramePr>
        <p:xfrm>
          <a:off x="1108710" y="1611630"/>
          <a:ext cx="6686550" cy="424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61"/>
          <p:cNvSpPr txBox="1">
            <a:spLocks noChangeArrowheads="1"/>
          </p:cNvSpPr>
          <p:nvPr/>
        </p:nvSpPr>
        <p:spPr bwMode="auto">
          <a:xfrm>
            <a:off x="2649832" y="680770"/>
            <a:ext cx="367543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it-IT" altLang="it-IT" sz="3200" b="1" dirty="0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Motivo del contatto</a:t>
            </a:r>
            <a:endParaRPr lang="it-IT" altLang="it-IT" sz="3200" b="1" dirty="0">
              <a:solidFill>
                <a:srgbClr val="66CCFF"/>
              </a:solidFill>
              <a:latin typeface="+mj-lt"/>
              <a:ea typeface="+mj-ea"/>
              <a:cs typeface="+mj-cs"/>
            </a:endParaRPr>
          </a:p>
          <a:p>
            <a:endParaRPr lang="it-IT" altLang="it-IT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1"/>
          <p:cNvSpPr txBox="1">
            <a:spLocks noChangeArrowheads="1"/>
          </p:cNvSpPr>
          <p:nvPr/>
        </p:nvSpPr>
        <p:spPr bwMode="auto">
          <a:xfrm>
            <a:off x="295252" y="234494"/>
            <a:ext cx="39134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it-IT" altLang="it-IT" sz="3200" b="1" dirty="0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Trasfusioni domiciliari</a:t>
            </a:r>
            <a:endParaRPr lang="it-IT" altLang="it-IT" sz="3200" b="1" dirty="0">
              <a:solidFill>
                <a:srgbClr val="66CCFF"/>
              </a:solidFill>
              <a:latin typeface="+mj-lt"/>
              <a:ea typeface="+mj-ea"/>
              <a:cs typeface="+mj-cs"/>
            </a:endParaRPr>
          </a:p>
          <a:p>
            <a:endParaRPr lang="it-IT" altLang="it-IT" sz="2000" b="1" dirty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714375"/>
            <a:ext cx="69627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05" y="2638425"/>
            <a:ext cx="7353300" cy="42195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" y="59659"/>
            <a:ext cx="4629150" cy="495300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V="1">
            <a:off x="4575362" y="270820"/>
            <a:ext cx="620581" cy="2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195943" y="78149"/>
            <a:ext cx="372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MMG </a:t>
            </a:r>
            <a:r>
              <a:rPr lang="it-IT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accetta proposta di gestione domiciliare</a:t>
            </a:r>
            <a:endParaRPr 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84105" y="119753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32079" y="51148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8425183" y="495300"/>
            <a:ext cx="1937" cy="6761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518" y="774743"/>
            <a:ext cx="5734050" cy="1905000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H="1">
            <a:off x="4214269" y="402563"/>
            <a:ext cx="1165982" cy="4782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5195943" y="59659"/>
            <a:ext cx="633357" cy="3429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92124" y="78149"/>
            <a:ext cx="633357" cy="3429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214269" y="5595589"/>
            <a:ext cx="633357" cy="3429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452156" y="2519369"/>
            <a:ext cx="1743787" cy="521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185121" y="3323279"/>
            <a:ext cx="1743787" cy="521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1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0128" y="291414"/>
            <a:ext cx="7872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66CCFF"/>
                </a:solidFill>
              </a:rPr>
              <a:t>Attività  al 31.12.2015</a:t>
            </a:r>
            <a:endParaRPr lang="it-IT" sz="2400" b="1" dirty="0">
              <a:solidFill>
                <a:srgbClr val="66CCFF"/>
              </a:solidFill>
            </a:endParaRPr>
          </a:p>
        </p:txBody>
      </p:sp>
      <p:sp>
        <p:nvSpPr>
          <p:cNvPr id="6" name="Elaborazione alternativa 5"/>
          <p:cNvSpPr/>
          <p:nvPr/>
        </p:nvSpPr>
        <p:spPr>
          <a:xfrm>
            <a:off x="1495313" y="1893344"/>
            <a:ext cx="1183342" cy="7637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60</a:t>
            </a:r>
          </a:p>
          <a:p>
            <a:pPr algn="ctr"/>
            <a:r>
              <a:rPr lang="it-IT" dirty="0" smtClean="0"/>
              <a:t>pazienti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086984" y="2926080"/>
            <a:ext cx="10757" cy="1420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aborazione alternativa 11"/>
          <p:cNvSpPr/>
          <p:nvPr/>
        </p:nvSpPr>
        <p:spPr>
          <a:xfrm>
            <a:off x="292251" y="3275703"/>
            <a:ext cx="1075764" cy="7637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40</a:t>
            </a:r>
          </a:p>
          <a:p>
            <a:pPr algn="ctr"/>
            <a:r>
              <a:rPr lang="it-IT" dirty="0" smtClean="0"/>
              <a:t>usciti</a:t>
            </a:r>
            <a:endParaRPr lang="it-IT" dirty="0"/>
          </a:p>
        </p:txBody>
      </p:sp>
      <p:sp>
        <p:nvSpPr>
          <p:cNvPr id="13" name="Elaborazione alternativa 12"/>
          <p:cNvSpPr/>
          <p:nvPr/>
        </p:nvSpPr>
        <p:spPr>
          <a:xfrm>
            <a:off x="1592134" y="4715433"/>
            <a:ext cx="1075764" cy="7637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</a:t>
            </a:r>
          </a:p>
          <a:p>
            <a:pPr algn="ctr"/>
            <a:r>
              <a:rPr lang="it-IT" dirty="0" smtClean="0"/>
              <a:t>attivi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452282" y="3625327"/>
            <a:ext cx="6454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aborazione alternativa 15"/>
          <p:cNvSpPr/>
          <p:nvPr/>
        </p:nvSpPr>
        <p:spPr>
          <a:xfrm>
            <a:off x="6234963" y="1887965"/>
            <a:ext cx="1295390" cy="7637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</a:t>
            </a:r>
          </a:p>
          <a:p>
            <a:pPr algn="ctr"/>
            <a:r>
              <a:rPr lang="it-IT" dirty="0" smtClean="0"/>
              <a:t>infermiere</a:t>
            </a:r>
            <a:endParaRPr lang="it-IT" dirty="0"/>
          </a:p>
        </p:txBody>
      </p:sp>
      <p:sp>
        <p:nvSpPr>
          <p:cNvPr id="17" name="Elaborazione alternativa 16"/>
          <p:cNvSpPr/>
          <p:nvPr/>
        </p:nvSpPr>
        <p:spPr>
          <a:xfrm>
            <a:off x="3823679" y="1893344"/>
            <a:ext cx="1266259" cy="7637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16</a:t>
            </a:r>
          </a:p>
          <a:p>
            <a:pPr algn="ctr"/>
            <a:r>
              <a:rPr lang="it-IT" dirty="0" smtClean="0"/>
              <a:t>MCA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4432160" y="2877692"/>
            <a:ext cx="10757" cy="1420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882658" y="2877692"/>
            <a:ext cx="10757" cy="1420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aborazione alternativa 19"/>
          <p:cNvSpPr/>
          <p:nvPr/>
        </p:nvSpPr>
        <p:spPr>
          <a:xfrm>
            <a:off x="6357769" y="4697499"/>
            <a:ext cx="1075764" cy="7637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</a:t>
            </a:r>
          </a:p>
          <a:p>
            <a:pPr algn="ctr"/>
            <a:r>
              <a:rPr lang="it-IT" dirty="0" smtClean="0"/>
              <a:t>attive</a:t>
            </a:r>
            <a:endParaRPr lang="it-IT" dirty="0"/>
          </a:p>
        </p:txBody>
      </p:sp>
      <p:sp>
        <p:nvSpPr>
          <p:cNvPr id="21" name="Elaborazione alternativa 20"/>
          <p:cNvSpPr/>
          <p:nvPr/>
        </p:nvSpPr>
        <p:spPr>
          <a:xfrm>
            <a:off x="3918926" y="4715431"/>
            <a:ext cx="1075764" cy="7637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9</a:t>
            </a:r>
          </a:p>
          <a:p>
            <a:pPr algn="ctr"/>
            <a:r>
              <a:rPr lang="it-IT" dirty="0" smtClean="0"/>
              <a:t>attivi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678655" y="6052983"/>
            <a:ext cx="437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66CCFF"/>
                </a:solidFill>
              </a:rPr>
              <a:t>849 trasfusioni  totali  </a:t>
            </a:r>
            <a:r>
              <a:rPr lang="it-IT" dirty="0" smtClean="0"/>
              <a:t>(315 nel 2015)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246" y="245426"/>
            <a:ext cx="3076575" cy="723900"/>
          </a:xfrm>
          <a:prstGeom prst="rect">
            <a:avLst/>
          </a:prstGeom>
        </p:spPr>
      </p:pic>
      <p:cxnSp>
        <p:nvCxnSpPr>
          <p:cNvPr id="25" name="Connettore 1 24"/>
          <p:cNvCxnSpPr>
            <a:stCxn id="6" idx="3"/>
            <a:endCxn id="17" idx="1"/>
          </p:cNvCxnSpPr>
          <p:nvPr/>
        </p:nvCxnSpPr>
        <p:spPr>
          <a:xfrm>
            <a:off x="2678655" y="2275241"/>
            <a:ext cx="1145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5089939" y="2271654"/>
            <a:ext cx="1145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4874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    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emopat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36"/>
          <a:stretch>
            <a:fillRect/>
          </a:stretch>
        </p:blipFill>
        <p:spPr bwMode="auto">
          <a:xfrm>
            <a:off x="705224" y="365760"/>
            <a:ext cx="736245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48840" y="410435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rebuchetMS"/>
              </a:rPr>
              <a:t>“Percorso per la gestione integrata 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rebuchetMS"/>
              </a:rPr>
              <a:t>ospedale-territorio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rebuchetMS"/>
              </a:rPr>
              <a:t>delle emopatie croniche, neoplastiche e non,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rebuchetMS"/>
              </a:rPr>
              <a:t>nelle ASL di Brescia, 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MS"/>
              </a:rPr>
              <a:t>Vallecamonica-Sebino</a:t>
            </a: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rebuchetMS"/>
              </a:rPr>
              <a:t> e Mantova”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8840" y="3151554"/>
            <a:ext cx="5589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u="sng" dirty="0">
                <a:latin typeface="Trebuchet MS" panose="020B0603020202020204" pitchFamily="34" charset="0"/>
                <a:ea typeface="Times New Roman" panose="02020603050405020304" pitchFamily="18" charset="0"/>
              </a:rPr>
              <a:t>DI</a:t>
            </a:r>
            <a:r>
              <a:rPr lang="it-IT" u="sng" dirty="0">
                <a:latin typeface="Trebuchet MS" panose="020B0603020202020204" pitchFamily="34" charset="0"/>
                <a:ea typeface="Times New Roman" panose="02020603050405020304" pitchFamily="18" charset="0"/>
              </a:rPr>
              <a:t>PARTIMENTO </a:t>
            </a:r>
            <a:r>
              <a:rPr lang="it-IT" sz="2400" b="1" u="sng" dirty="0">
                <a:latin typeface="Trebuchet MS" panose="020B0603020202020204" pitchFamily="34" charset="0"/>
                <a:ea typeface="Times New Roman" panose="02020603050405020304" pitchFamily="18" charset="0"/>
              </a:rPr>
              <a:t>P</a:t>
            </a:r>
            <a:r>
              <a:rPr lang="it-IT" u="sng" dirty="0">
                <a:latin typeface="Trebuchet MS" panose="020B0603020202020204" pitchFamily="34" charset="0"/>
                <a:ea typeface="Times New Roman" panose="02020603050405020304" pitchFamily="18" charset="0"/>
              </a:rPr>
              <a:t>ROVINCIALE </a:t>
            </a:r>
            <a:r>
              <a:rPr lang="it-IT" sz="2400" u="sng" dirty="0">
                <a:latin typeface="Trebuchet MS" panose="020B0603020202020204" pitchFamily="34" charset="0"/>
                <a:ea typeface="Times New Roman" panose="02020603050405020304" pitchFamily="18" charset="0"/>
              </a:rPr>
              <a:t>O</a:t>
            </a:r>
            <a:r>
              <a:rPr lang="it-IT" u="sng" dirty="0">
                <a:latin typeface="Trebuchet MS" panose="020B0603020202020204" pitchFamily="34" charset="0"/>
                <a:ea typeface="Times New Roman" panose="02020603050405020304" pitchFamily="18" charset="0"/>
              </a:rPr>
              <a:t>NCOLOGICO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07672" y="6150255"/>
            <a:ext cx="27889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1600" dirty="0" smtClean="0"/>
              <a:t>1</a:t>
            </a:r>
            <a:r>
              <a:rPr lang="it-IT" sz="1600" dirty="0"/>
              <a:t>° edizione Settembre </a:t>
            </a:r>
            <a:r>
              <a:rPr lang="it-IT" sz="1600" dirty="0" smtClean="0"/>
              <a:t>2008</a:t>
            </a:r>
          </a:p>
          <a:p>
            <a:r>
              <a:rPr lang="it-IT" sz="1600" dirty="0" smtClean="0"/>
              <a:t> </a:t>
            </a:r>
            <a:r>
              <a:rPr lang="it-IT" sz="1600" dirty="0"/>
              <a:t>1° aggiornamento Agosto 2009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3710" y="6327394"/>
            <a:ext cx="2772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it-I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sito web </a:t>
            </a:r>
            <a:r>
              <a:rPr lang="it-IT" b="1" dirty="0"/>
              <a:t>: </a:t>
            </a:r>
            <a:r>
              <a:rPr lang="it-IT" u="sng" dirty="0">
                <a:hlinkClick r:id="rId3"/>
              </a:rPr>
              <a:t>www.dipobs.org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0" y="0"/>
            <a:ext cx="18507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it-IT" altLang="it-IT" sz="3200" b="1" dirty="0" err="1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Follow</a:t>
            </a:r>
            <a:r>
              <a:rPr lang="it-IT" altLang="it-IT" sz="3200" b="1" dirty="0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 up</a:t>
            </a:r>
            <a:endParaRPr lang="it-IT" altLang="it-IT" sz="3200" b="1" dirty="0">
              <a:solidFill>
                <a:srgbClr val="66CCFF"/>
              </a:solidFill>
              <a:latin typeface="+mj-lt"/>
              <a:ea typeface="+mj-ea"/>
              <a:cs typeface="+mj-cs"/>
            </a:endParaRPr>
          </a:p>
          <a:p>
            <a:endParaRPr lang="it-IT" altLang="it-IT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>
            <a:normAutofit/>
          </a:bodyPr>
          <a:lstStyle/>
          <a:p>
            <a:r>
              <a:rPr lang="it-IT" altLang="it-IT" sz="3200" b="1" dirty="0">
                <a:solidFill>
                  <a:srgbClr val="66CCFF"/>
                </a:solidFill>
              </a:rPr>
              <a:t>Destinatari del percorso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altLang="it-IT" sz="2800" b="1" dirty="0">
                <a:solidFill>
                  <a:srgbClr val="66CCFF"/>
                </a:solidFill>
              </a:rPr>
              <a:t>Pazienti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In periodico controllo clinico laboratoristico senza terapia specifica</a:t>
            </a:r>
          </a:p>
          <a:p>
            <a:pPr lvl="2">
              <a:lnSpc>
                <a:spcPct val="80000"/>
              </a:lnSpc>
            </a:pPr>
            <a:r>
              <a:rPr lang="it-IT" altLang="it-IT" sz="2000" dirty="0">
                <a:solidFill>
                  <a:schemeClr val="accent1">
                    <a:lumMod val="75000"/>
                  </a:schemeClr>
                </a:solidFill>
              </a:rPr>
              <a:t>Emopatie in fase preclinica</a:t>
            </a:r>
          </a:p>
          <a:p>
            <a:pPr lvl="2">
              <a:lnSpc>
                <a:spcPct val="80000"/>
              </a:lnSpc>
            </a:pPr>
            <a:r>
              <a:rPr lang="it-IT" altLang="it-IT" sz="2000" dirty="0">
                <a:solidFill>
                  <a:schemeClr val="accent1">
                    <a:lumMod val="75000"/>
                  </a:schemeClr>
                </a:solidFill>
              </a:rPr>
              <a:t>Emopatie in remissione stabile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it-IT" altLang="it-IT" sz="2400" dirty="0" err="1">
                <a:solidFill>
                  <a:schemeClr val="accent1">
                    <a:lumMod val="75000"/>
                  </a:schemeClr>
                </a:solidFill>
              </a:rPr>
              <a:t>monoterapia</a:t>
            </a: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 orale continuativa</a:t>
            </a:r>
          </a:p>
          <a:p>
            <a:pPr lvl="1"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800" b="1" dirty="0">
                <a:solidFill>
                  <a:srgbClr val="66CCFF"/>
                </a:solidFill>
              </a:rPr>
              <a:t>Patologie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Leucosi linfatica cronica in stadio A, asintomatica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 err="1">
                <a:solidFill>
                  <a:schemeClr val="accent1">
                    <a:lumMod val="75000"/>
                  </a:schemeClr>
                </a:solidFill>
              </a:rPr>
              <a:t>Paraproteinemia</a:t>
            </a: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 monoclonale 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 smtClean="0">
                <a:solidFill>
                  <a:schemeClr val="accent1">
                    <a:lumMod val="75000"/>
                  </a:schemeClr>
                </a:solidFill>
              </a:rPr>
              <a:t>Citopenie </a:t>
            </a: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croniche </a:t>
            </a:r>
            <a:endParaRPr lang="it-IT" alt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Linfoma in remissione </a:t>
            </a:r>
            <a:endParaRPr lang="it-IT" alt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Sindromi mieloproliferative croniche (</a:t>
            </a:r>
            <a:r>
              <a:rPr lang="it-IT" altLang="it-IT" sz="2400" dirty="0" err="1">
                <a:solidFill>
                  <a:schemeClr val="accent1">
                    <a:lumMod val="75000"/>
                  </a:schemeClr>
                </a:solidFill>
              </a:rPr>
              <a:t>trombocitemia</a:t>
            </a: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endParaRPr lang="it-IT" alt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it-IT" alt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it-IT" altLang="it-IT" sz="2400" dirty="0"/>
          </a:p>
          <a:p>
            <a:pPr lvl="1">
              <a:lnSpc>
                <a:spcPct val="80000"/>
              </a:lnSpc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7667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5" y="-376518"/>
            <a:ext cx="7315200" cy="78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325036" y="4453905"/>
            <a:ext cx="2883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FAX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0303996135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</a:t>
            </a:r>
            <a:r>
              <a:rPr lang="it-I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0303996566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Indirizzo </a:t>
            </a:r>
            <a:r>
              <a:rPr lang="it-I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posta elettronica :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helpdesk@dipobs.org</a:t>
            </a:r>
            <a:endParaRPr lang="it-IT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02306" y="4321673"/>
            <a:ext cx="3356386" cy="147669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5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081658"/>
              </p:ext>
            </p:extLst>
          </p:nvPr>
        </p:nvGraphicFramePr>
        <p:xfrm>
          <a:off x="890576" y="1708870"/>
          <a:ext cx="7703820" cy="510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61"/>
          <p:cNvSpPr txBox="1">
            <a:spLocks noChangeArrowheads="1"/>
          </p:cNvSpPr>
          <p:nvPr/>
        </p:nvSpPr>
        <p:spPr bwMode="auto">
          <a:xfrm>
            <a:off x="2535532" y="501909"/>
            <a:ext cx="388240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it-IT" altLang="it-IT" sz="3200" b="1" dirty="0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Pazienti per patologia</a:t>
            </a:r>
            <a:endParaRPr lang="it-IT" altLang="it-IT" sz="3200" b="1" dirty="0">
              <a:solidFill>
                <a:srgbClr val="66CCFF"/>
              </a:solidFill>
              <a:latin typeface="+mj-lt"/>
              <a:ea typeface="+mj-ea"/>
              <a:cs typeface="+mj-cs"/>
            </a:endParaRPr>
          </a:p>
          <a:p>
            <a:endParaRPr lang="it-IT" altLang="it-IT" sz="2000" b="1" dirty="0">
              <a:latin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5232" y="1618028"/>
            <a:ext cx="90087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kern="5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1698 </a:t>
            </a:r>
            <a:r>
              <a:rPr lang="it-IT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  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totale </a:t>
            </a:r>
            <a:r>
              <a:rPr lang="it-IT" kern="5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pazienti inseriti dall’inizio 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progetto                           </a:t>
            </a:r>
            <a:r>
              <a:rPr lang="it-IT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821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     MMG coinvolti</a:t>
            </a:r>
            <a:endParaRPr lang="it-IT" sz="16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5232" y="1618028"/>
            <a:ext cx="642008" cy="41088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11237" y="1618028"/>
            <a:ext cx="642008" cy="41088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1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076178"/>
              </p:ext>
            </p:extLst>
          </p:nvPr>
        </p:nvGraphicFramePr>
        <p:xfrm>
          <a:off x="602428" y="1160425"/>
          <a:ext cx="7892415" cy="534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1828749" y="273292"/>
            <a:ext cx="559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it-IT" altLang="it-IT" sz="3200" b="1" dirty="0" smtClean="0">
                <a:solidFill>
                  <a:srgbClr val="66CCFF"/>
                </a:solidFill>
              </a:rPr>
              <a:t>Pazienti per anno  </a:t>
            </a:r>
            <a:r>
              <a:rPr lang="it-IT" altLang="it-IT" sz="3200" b="1" dirty="0">
                <a:solidFill>
                  <a:srgbClr val="66CCFF"/>
                </a:solidFill>
              </a:rPr>
              <a:t>per patologia</a:t>
            </a:r>
          </a:p>
        </p:txBody>
      </p:sp>
    </p:spTree>
    <p:extLst>
      <p:ext uri="{BB962C8B-B14F-4D97-AF65-F5344CB8AC3E}">
        <p14:creationId xmlns:p14="http://schemas.microsoft.com/office/powerpoint/2010/main" val="36880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hangingPunct="1"/>
            <a:r>
              <a:rPr lang="it-IT" sz="3200" b="1" dirty="0">
                <a:solidFill>
                  <a:srgbClr val="66CCFF"/>
                </a:solidFill>
              </a:rPr>
              <a:t>Incidenza LNH nella casistica bresciana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639683"/>
              </p:ext>
            </p:extLst>
          </p:nvPr>
        </p:nvGraphicFramePr>
        <p:xfrm>
          <a:off x="827584" y="1655078"/>
          <a:ext cx="7041464" cy="422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1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208" r="19553" b="13654"/>
          <a:stretch>
            <a:fillRect/>
          </a:stretch>
        </p:blipFill>
        <p:spPr bwMode="auto">
          <a:xfrm>
            <a:off x="279400" y="692150"/>
            <a:ext cx="6750050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097" t="11208" r="19553" b="136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570663" y="6624638"/>
            <a:ext cx="2568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100" dirty="0" err="1">
                <a:solidFill>
                  <a:srgbClr val="000000"/>
                </a:solidFill>
              </a:rPr>
              <a:t>Maurer</a:t>
            </a:r>
            <a:r>
              <a:rPr lang="it-IT" altLang="it-IT" sz="1100" dirty="0">
                <a:solidFill>
                  <a:srgbClr val="000000"/>
                </a:solidFill>
              </a:rPr>
              <a:t> et al., J </a:t>
            </a:r>
            <a:r>
              <a:rPr lang="it-IT" altLang="it-IT" sz="1100" dirty="0" err="1">
                <a:solidFill>
                  <a:srgbClr val="000000"/>
                </a:solidFill>
              </a:rPr>
              <a:t>Clin</a:t>
            </a:r>
            <a:r>
              <a:rPr lang="it-IT" altLang="it-IT" sz="1100" dirty="0">
                <a:solidFill>
                  <a:srgbClr val="000000"/>
                </a:solidFill>
              </a:rPr>
              <a:t> </a:t>
            </a:r>
            <a:r>
              <a:rPr lang="it-IT" altLang="it-IT" sz="1100" dirty="0" err="1">
                <a:solidFill>
                  <a:srgbClr val="000000"/>
                </a:solidFill>
              </a:rPr>
              <a:t>Oncol</a:t>
            </a:r>
            <a:r>
              <a:rPr lang="it-IT" altLang="it-IT" sz="1100" dirty="0">
                <a:solidFill>
                  <a:srgbClr val="000000"/>
                </a:solidFill>
              </a:rPr>
              <a:t> 32. © 2014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92150"/>
            <a:ext cx="3402012" cy="60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60325"/>
            <a:ext cx="856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000"/>
              <a:t> </a:t>
            </a:r>
            <a:r>
              <a:rPr lang="it-IT" altLang="it-IT" sz="1600">
                <a:solidFill>
                  <a:srgbClr val="3333CC"/>
                </a:solidFill>
              </a:rPr>
              <a:t>Overall survival versus expected survival in US and French DLBCL cohort at diagnosis, in patients achieving event-free survival at 12 (EFS12) or 24 (EFS24) months.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692150"/>
            <a:ext cx="3292475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935788" y="4581525"/>
            <a:ext cx="4572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(C) overall survival since</a:t>
            </a:r>
          </a:p>
          <a:p>
            <a:pPr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 EFS24 evaluation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948488" y="1341438"/>
            <a:ext cx="1889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Times New Roman" panose="02020603050405020304" pitchFamily="18" charset="0"/>
              <a:buAutoNum type="alphaUcParenBoth"/>
            </a:pPr>
            <a:r>
              <a:rPr lang="it-IT" altLang="it-IT" sz="1200">
                <a:solidFill>
                  <a:srgbClr val="000000"/>
                </a:solidFill>
              </a:rPr>
              <a:t>Overall survival since </a:t>
            </a:r>
          </a:p>
          <a:p>
            <a:pPr indent="-225425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      diagnosis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948488" y="2822575"/>
            <a:ext cx="18716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(B) overall survival since </a:t>
            </a:r>
          </a:p>
          <a:p>
            <a:pPr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</a:rPr>
              <a:t>       EFS12 evaluation</a:t>
            </a:r>
          </a:p>
        </p:txBody>
      </p:sp>
    </p:spTree>
    <p:extLst>
      <p:ext uri="{BB962C8B-B14F-4D97-AF65-F5344CB8AC3E}">
        <p14:creationId xmlns:p14="http://schemas.microsoft.com/office/powerpoint/2010/main" val="861829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59130" y="387542"/>
            <a:ext cx="754380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ATTIVITA’ HELPDESK </a:t>
            </a:r>
            <a:r>
              <a:rPr lang="it-IT" sz="2800" b="1" dirty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DIPO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gennaio </a:t>
            </a:r>
            <a:r>
              <a:rPr lang="it-IT" sz="2800" b="1" dirty="0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- dicembre </a:t>
            </a:r>
            <a:r>
              <a:rPr lang="it-IT" sz="2800" b="1" dirty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2015</a:t>
            </a:r>
          </a:p>
        </p:txBody>
      </p:sp>
      <p:sp>
        <p:nvSpPr>
          <p:cNvPr id="4" name="Elaborazione alternativa 3"/>
          <p:cNvSpPr/>
          <p:nvPr/>
        </p:nvSpPr>
        <p:spPr>
          <a:xfrm>
            <a:off x="2179054" y="2377947"/>
            <a:ext cx="1293495" cy="95847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Nuovi</a:t>
            </a:r>
          </a:p>
          <a:p>
            <a:pPr algn="ctr"/>
            <a:r>
              <a:rPr lang="it-IT" sz="1600" dirty="0" smtClean="0"/>
              <a:t> pazienti inseriti</a:t>
            </a:r>
          </a:p>
          <a:p>
            <a:pPr algn="ctr"/>
            <a:r>
              <a:rPr lang="it-IT" b="1" dirty="0" smtClean="0"/>
              <a:t>209</a:t>
            </a:r>
            <a:endParaRPr lang="it-IT" b="1" dirty="0"/>
          </a:p>
        </p:txBody>
      </p:sp>
      <p:sp>
        <p:nvSpPr>
          <p:cNvPr id="5" name="Elaborazione alternativa 4"/>
          <p:cNvSpPr/>
          <p:nvPr/>
        </p:nvSpPr>
        <p:spPr>
          <a:xfrm>
            <a:off x="5764238" y="2048691"/>
            <a:ext cx="1348740" cy="100584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Richieste di valutazione</a:t>
            </a:r>
          </a:p>
          <a:p>
            <a:pPr algn="ctr"/>
            <a:r>
              <a:rPr lang="it-IT" sz="1600" dirty="0" smtClean="0"/>
              <a:t>clinica</a:t>
            </a:r>
          </a:p>
          <a:p>
            <a:pPr algn="ctr"/>
            <a:r>
              <a:rPr lang="it-IT" b="1" dirty="0" smtClean="0"/>
              <a:t>134</a:t>
            </a:r>
            <a:endParaRPr lang="it-IT" b="1" dirty="0"/>
          </a:p>
        </p:txBody>
      </p:sp>
      <p:sp>
        <p:nvSpPr>
          <p:cNvPr id="9" name="Elaborazione alternativa 8"/>
          <p:cNvSpPr/>
          <p:nvPr/>
        </p:nvSpPr>
        <p:spPr>
          <a:xfrm>
            <a:off x="3939248" y="3526646"/>
            <a:ext cx="1348740" cy="100584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Rientrati nel percorso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119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7608278" y="3491381"/>
            <a:ext cx="1348740" cy="100584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Rientrati in Ematologia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13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6114758" y="3054531"/>
            <a:ext cx="0" cy="712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5287988" y="3767001"/>
            <a:ext cx="82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781508" y="3054531"/>
            <a:ext cx="0" cy="712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6781508" y="3767001"/>
            <a:ext cx="82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aborazione alternativa 17"/>
          <p:cNvSpPr/>
          <p:nvPr/>
        </p:nvSpPr>
        <p:spPr>
          <a:xfrm>
            <a:off x="414803" y="3744990"/>
            <a:ext cx="1348740" cy="100584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Richiesta di notizie cliniche</a:t>
            </a:r>
          </a:p>
          <a:p>
            <a:pPr algn="ctr"/>
            <a:r>
              <a:rPr lang="it-IT" b="1" dirty="0" smtClean="0"/>
              <a:t>1277</a:t>
            </a:r>
            <a:endParaRPr lang="it-IT" b="1" dirty="0"/>
          </a:p>
        </p:txBody>
      </p:sp>
      <p:pic>
        <p:nvPicPr>
          <p:cNvPr id="2050" name="Picture 2" descr="http://previews.123rf.com/images/petdcat/petdcat0903/petdcat090300053/4569333-Medico-o-l-infermiere-seduta-alla-sua-scrivania-e-la-scrittura-Archivio-Fotogra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3" y="2457319"/>
            <a:ext cx="1160694" cy="9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https://paoblog.files.wordpress.com/2014/10/12830994-medico-con-stetoscopio-in-stile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24" y="1518174"/>
            <a:ext cx="820899" cy="134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20"/>
          <p:cNvCxnSpPr/>
          <p:nvPr/>
        </p:nvCxnSpPr>
        <p:spPr>
          <a:xfrm>
            <a:off x="7286488" y="2715586"/>
            <a:ext cx="0" cy="2308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aborazione alternativa 22"/>
          <p:cNvSpPr/>
          <p:nvPr/>
        </p:nvSpPr>
        <p:spPr>
          <a:xfrm>
            <a:off x="6309068" y="4392016"/>
            <a:ext cx="1348740" cy="100584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Richieste di valutazione</a:t>
            </a:r>
          </a:p>
          <a:p>
            <a:pPr algn="ctr"/>
            <a:r>
              <a:rPr lang="it-IT" sz="1600" dirty="0" smtClean="0"/>
              <a:t>Nuovi casi</a:t>
            </a:r>
          </a:p>
          <a:p>
            <a:pPr algn="ctr"/>
            <a:r>
              <a:rPr lang="it-IT" b="1" dirty="0" smtClean="0"/>
              <a:t>70</a:t>
            </a:r>
            <a:endParaRPr lang="it-IT" b="1" dirty="0"/>
          </a:p>
        </p:txBody>
      </p:sp>
      <p:cxnSp>
        <p:nvCxnSpPr>
          <p:cNvPr id="24" name="Connettore 1 23"/>
          <p:cNvCxnSpPr/>
          <p:nvPr/>
        </p:nvCxnSpPr>
        <p:spPr>
          <a:xfrm>
            <a:off x="1089173" y="3434875"/>
            <a:ext cx="0" cy="310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4" idx="1"/>
          </p:cNvCxnSpPr>
          <p:nvPr/>
        </p:nvCxnSpPr>
        <p:spPr>
          <a:xfrm flipH="1">
            <a:off x="1678197" y="2857186"/>
            <a:ext cx="5008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Rettangolo 2051"/>
          <p:cNvSpPr/>
          <p:nvPr/>
        </p:nvSpPr>
        <p:spPr>
          <a:xfrm>
            <a:off x="0" y="578079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solidFill>
                  <a:srgbClr val="66CC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CRITICITA’: </a:t>
            </a:r>
            <a:r>
              <a:rPr lang="it-IT" b="1" kern="50" dirty="0" smtClean="0">
                <a:solidFill>
                  <a:srgbClr val="66CC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r>
              <a:rPr lang="it-IT" b="1" kern="50" dirty="0" smtClean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174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it-IT" dirty="0"/>
              <a:t>pazienti sono stati richiamati per scarsa </a:t>
            </a:r>
            <a:r>
              <a:rPr lang="it-IT" dirty="0" err="1"/>
              <a:t>compliance</a:t>
            </a:r>
            <a:r>
              <a:rPr lang="it-IT" dirty="0"/>
              <a:t> ed invitati a proseguire </a:t>
            </a:r>
            <a:r>
              <a:rPr lang="it-IT" dirty="0" smtClean="0"/>
              <a:t>il </a:t>
            </a:r>
            <a:r>
              <a:rPr lang="it-IT" dirty="0" err="1" smtClean="0"/>
              <a:t>follow</a:t>
            </a:r>
            <a:r>
              <a:rPr lang="it-IT" dirty="0" smtClean="0"/>
              <a:t> up presso </a:t>
            </a:r>
            <a:r>
              <a:rPr lang="it-IT" dirty="0"/>
              <a:t>il </a:t>
            </a:r>
            <a:r>
              <a:rPr lang="it-IT" dirty="0" smtClean="0"/>
              <a:t>medico curante</a:t>
            </a:r>
          </a:p>
          <a:p>
            <a:r>
              <a:rPr lang="it-IT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it-IT" b="1" kern="50" dirty="0" smtClean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it-IT" kern="5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pazienti 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sono rientrati in </a:t>
            </a:r>
            <a:r>
              <a:rPr lang="it-IT" kern="5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regime 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ambulatoriale </a:t>
            </a:r>
            <a:r>
              <a:rPr lang="it-IT" kern="5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per assenza 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 </a:t>
            </a:r>
            <a:r>
              <a:rPr lang="it-IT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compliance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it-IT" kern="5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da parte </a:t>
            </a:r>
            <a:r>
              <a:rPr lang="it-IT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del MMG </a:t>
            </a:r>
            <a:endParaRPr lang="it-IT" dirty="0"/>
          </a:p>
        </p:txBody>
      </p:sp>
      <p:cxnSp>
        <p:nvCxnSpPr>
          <p:cNvPr id="37" name="Connettore 1 36"/>
          <p:cNvCxnSpPr/>
          <p:nvPr/>
        </p:nvCxnSpPr>
        <p:spPr>
          <a:xfrm flipH="1">
            <a:off x="11430" y="5780795"/>
            <a:ext cx="91325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H="1">
            <a:off x="6995025" y="2380161"/>
            <a:ext cx="291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470" y="37750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66CCFF"/>
                </a:solidFill>
              </a:rPr>
              <a:t>Sviluppi futuri</a:t>
            </a:r>
            <a:endParaRPr lang="it-IT" b="1" dirty="0">
              <a:solidFill>
                <a:srgbClr val="66CCFF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506" y="1752600"/>
            <a:ext cx="8253734" cy="3802380"/>
          </a:xfrm>
        </p:spPr>
        <p:txBody>
          <a:bodyPr/>
          <a:lstStyle/>
          <a:p>
            <a:r>
              <a:rPr lang="it-IT" sz="2800" dirty="0" smtClean="0"/>
              <a:t>Pubblicazione DPCA su FSE</a:t>
            </a:r>
          </a:p>
          <a:p>
            <a:endParaRPr lang="it-IT" sz="2800" dirty="0" smtClean="0"/>
          </a:p>
          <a:p>
            <a:r>
              <a:rPr lang="it-IT" sz="2800" dirty="0" smtClean="0"/>
              <a:t>Monitoraggio clinico stringente (</a:t>
            </a:r>
            <a:r>
              <a:rPr lang="it-IT" sz="2800" dirty="0" err="1" smtClean="0"/>
              <a:t>alerts</a:t>
            </a:r>
            <a:r>
              <a:rPr lang="it-IT" sz="2800" dirty="0" smtClean="0"/>
              <a:t>)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err="1" smtClean="0"/>
              <a:t>Consultabilità</a:t>
            </a:r>
            <a:r>
              <a:rPr lang="it-IT" sz="2800" dirty="0" smtClean="0"/>
              <a:t> bidirezionale (MMG/specialista)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Teleconsulto</a:t>
            </a:r>
          </a:p>
        </p:txBody>
      </p:sp>
      <p:pic>
        <p:nvPicPr>
          <p:cNvPr id="4" name="Picture 5" descr="emop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195" y="5410200"/>
            <a:ext cx="2543175" cy="110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3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massociati.it/wp-content/uploads/2016/04/stretta-m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58" y="1977390"/>
            <a:ext cx="6670676" cy="44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66CCFF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3531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78041" y="2423726"/>
            <a:ext cx="5667122" cy="20952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4428722" y="6373470"/>
            <a:ext cx="6032882" cy="18323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80"/>
              </a:spcBef>
              <a:spcAft>
                <a:spcPts val="88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SEER-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Incidence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&amp; U.S.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Mortality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1975-2012,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All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Races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,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Both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Sexes</a:t>
            </a:r>
            <a:endParaRPr lang="it-IT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5780" y="5220209"/>
            <a:ext cx="5801264" cy="6352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80"/>
              </a:spcBef>
              <a:spcAft>
                <a:spcPts val="88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Rates for new non-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Hodgkin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lymphoma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cases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have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been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stable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over the last 10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years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80"/>
              </a:spcBef>
              <a:spcAft>
                <a:spcPts val="88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Death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rates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have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been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falling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on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average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2.5%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each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it-IT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year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rPr>
              <a:t> over 2003-2012</a:t>
            </a:r>
          </a:p>
        </p:txBody>
      </p:sp>
      <p:sp>
        <p:nvSpPr>
          <p:cNvPr id="5" name="Titolo 5"/>
          <p:cNvSpPr txBox="1">
            <a:spLocks noGrp="1"/>
          </p:cNvSpPr>
          <p:nvPr>
            <p:ph type="title"/>
          </p:nvPr>
        </p:nvSpPr>
        <p:spPr>
          <a:xfrm>
            <a:off x="395276" y="45020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it-IT" sz="3200" b="1" dirty="0">
                <a:solidFill>
                  <a:srgbClr val="66CCFF"/>
                </a:solidFill>
              </a:rPr>
              <a:t>Non </a:t>
            </a:r>
            <a:r>
              <a:rPr lang="it-IT" sz="3200" b="1" dirty="0" err="1">
                <a:solidFill>
                  <a:srgbClr val="66CCFF"/>
                </a:solidFill>
              </a:rPr>
              <a:t>Hodgkin</a:t>
            </a:r>
            <a:r>
              <a:rPr lang="it-IT" sz="3200" b="1" dirty="0">
                <a:solidFill>
                  <a:srgbClr val="66CCFF"/>
                </a:solidFill>
              </a:rPr>
              <a:t> </a:t>
            </a:r>
            <a:r>
              <a:rPr lang="it-IT" sz="3200" b="1" dirty="0" err="1">
                <a:solidFill>
                  <a:srgbClr val="66CCFF"/>
                </a:solidFill>
              </a:rPr>
              <a:t>lymphoma</a:t>
            </a:r>
            <a:endParaRPr lang="it-IT" sz="3200" b="1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paziente-ricoverato-22451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79" y="2533399"/>
            <a:ext cx="1257300" cy="21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allesabbianews.it/files/magazine/img/110211bres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1" y="548956"/>
            <a:ext cx="3497580" cy="23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curva 3"/>
          <p:cNvSpPr/>
          <p:nvPr/>
        </p:nvSpPr>
        <p:spPr>
          <a:xfrm>
            <a:off x="1062990" y="731520"/>
            <a:ext cx="4149090" cy="3200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urva 9"/>
          <p:cNvSpPr/>
          <p:nvPr/>
        </p:nvSpPr>
        <p:spPr>
          <a:xfrm rot="10800000">
            <a:off x="3531870" y="3257537"/>
            <a:ext cx="4149090" cy="3200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8455" y="444267"/>
            <a:ext cx="2907665" cy="3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it-IT" altLang="it-IT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Front office</a:t>
            </a:r>
            <a:endParaRPr lang="it-IT" altLang="it-IT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800" dirty="0"/>
              <a:t>                 </a:t>
            </a:r>
            <a:endParaRPr lang="it-IT" altLang="it-IT" sz="20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12331" y="6032986"/>
            <a:ext cx="1659062" cy="63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it-IT" altLang="it-IT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Follow</a:t>
            </a:r>
            <a:r>
              <a:rPr lang="it-IT" altLang="it-IT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up</a:t>
            </a:r>
            <a:endParaRPr lang="it-IT" altLang="it-IT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800" dirty="0"/>
              <a:t>                 </a:t>
            </a:r>
            <a:endParaRPr lang="it-IT" altLang="it-IT" sz="20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27600" y="211190"/>
            <a:ext cx="3306720" cy="3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it-IT" altLang="it-IT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Terapie domiciliari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0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800" dirty="0"/>
              <a:t>                 </a:t>
            </a:r>
            <a:endParaRPr lang="it-IT" altLang="it-IT" sz="2000" dirty="0"/>
          </a:p>
        </p:txBody>
      </p:sp>
      <p:pic>
        <p:nvPicPr>
          <p:cNvPr id="3" name="Picture 4" descr="http://www.scuolaospedalebrescia.it/data1/images/ospedale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9" y="4526280"/>
            <a:ext cx="3249535" cy="215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26160" y="4086406"/>
            <a:ext cx="387731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Gestione più efficace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800" dirty="0"/>
              <a:t>                 </a:t>
            </a:r>
            <a:endParaRPr lang="it-IT" altLang="it-IT" sz="2000" dirty="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30578" y="4226106"/>
            <a:ext cx="503238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667884" y="5427050"/>
            <a:ext cx="503238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 rot="5400000">
            <a:off x="3890008" y="2700519"/>
            <a:ext cx="1081087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048388" y="5220806"/>
            <a:ext cx="7854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altLang="it-IT" sz="2400" dirty="0" smtClean="0">
                <a:latin typeface="Arial" panose="020B0604020202020204" pitchFamily="34" charset="0"/>
              </a:rPr>
              <a:t> Gestione </a:t>
            </a:r>
            <a:r>
              <a:rPr lang="it-IT" altLang="it-IT" sz="2400" dirty="0">
                <a:latin typeface="Arial" panose="020B0604020202020204" pitchFamily="34" charset="0"/>
              </a:rPr>
              <a:t>più efficiente</a:t>
            </a:r>
          </a:p>
          <a:p>
            <a:endParaRPr lang="it-IT" altLang="it-IT" sz="2400" dirty="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51303" y="4121331"/>
            <a:ext cx="2916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it-IT" altLang="it-IT" sz="2400" dirty="0">
                <a:latin typeface="Arial" panose="020B0604020202020204" pitchFamily="34" charset="0"/>
              </a:rPr>
              <a:t>miglioramento della 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390491" y="4472667"/>
            <a:ext cx="4176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>
                <a:latin typeface="Arial" panose="020B0604020202020204" pitchFamily="34" charset="0"/>
              </a:rPr>
              <a:t>qualità di vita del paziente  </a:t>
            </a:r>
          </a:p>
          <a:p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330666" y="5253218"/>
            <a:ext cx="3183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 smtClean="0">
                <a:latin typeface="Arial" panose="020B0604020202020204" pitchFamily="34" charset="0"/>
              </a:rPr>
              <a:t>Riduzione del numero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390491" y="5594531"/>
            <a:ext cx="71240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 smtClean="0">
                <a:latin typeface="Arial" panose="020B0604020202020204" pitchFamily="34" charset="0"/>
              </a:rPr>
              <a:t>di accessi impropri in </a:t>
            </a:r>
            <a:r>
              <a:rPr lang="it-IT" altLang="it-IT" sz="2400" dirty="0">
                <a:latin typeface="Arial" panose="020B0604020202020204" pitchFamily="34" charset="0"/>
              </a:rPr>
              <a:t>PS </a:t>
            </a:r>
            <a:r>
              <a:rPr lang="it-IT" altLang="it-IT" sz="2400" dirty="0" smtClean="0">
                <a:latin typeface="Arial" panose="020B0604020202020204" pitchFamily="34" charset="0"/>
              </a:rPr>
              <a:t>e di ricoveri </a:t>
            </a:r>
            <a:r>
              <a:rPr lang="it-IT" altLang="it-IT" sz="2400" dirty="0">
                <a:latin typeface="Arial" panose="020B0604020202020204" pitchFamily="34" charset="0"/>
              </a:rPr>
              <a:t>ordinari </a:t>
            </a:r>
          </a:p>
          <a:p>
            <a:endParaRPr lang="it-IT" altLang="it-IT" sz="2400" dirty="0">
              <a:latin typeface="Arial" panose="020B0604020202020204" pitchFamily="34" charset="0"/>
            </a:endParaRPr>
          </a:p>
          <a:p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6973" y="1084412"/>
            <a:ext cx="6931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1" dirty="0">
                <a:solidFill>
                  <a:srgbClr val="66CCFF"/>
                </a:solidFill>
                <a:latin typeface="Arial" panose="020B0604020202020204" pitchFamily="34" charset="0"/>
              </a:rPr>
              <a:t>“Case management”  </a:t>
            </a:r>
            <a:br>
              <a:rPr lang="it-IT" altLang="it-IT" sz="2400" b="1" dirty="0">
                <a:solidFill>
                  <a:srgbClr val="66CCFF"/>
                </a:solidFill>
                <a:latin typeface="Arial" panose="020B0604020202020204" pitchFamily="34" charset="0"/>
              </a:rPr>
            </a:br>
            <a:r>
              <a:rPr lang="it-IT" altLang="it-IT" sz="2400" b="1" dirty="0">
                <a:solidFill>
                  <a:srgbClr val="66CCFF"/>
                </a:solidFill>
                <a:latin typeface="Arial" panose="020B0604020202020204" pitchFamily="34" charset="0"/>
              </a:rPr>
              <a:t>una risorsa per il paziente </a:t>
            </a:r>
            <a:r>
              <a:rPr lang="it-IT" altLang="it-IT" sz="2400" b="1" dirty="0" err="1">
                <a:solidFill>
                  <a:srgbClr val="66CCFF"/>
                </a:solidFill>
                <a:latin typeface="Arial" panose="020B0604020202020204" pitchFamily="34" charset="0"/>
              </a:rPr>
              <a:t>oncoematologico</a:t>
            </a:r>
            <a:r>
              <a:rPr lang="it-IT" altLang="it-IT" b="1" dirty="0">
                <a:latin typeface="Arial" panose="020B0604020202020204" pitchFamily="34" charset="0"/>
              </a:rPr>
              <a:t/>
            </a:r>
            <a:br>
              <a:rPr lang="it-IT" altLang="it-IT" b="1" dirty="0">
                <a:latin typeface="Arial" panose="020B0604020202020204" pitchFamily="34" charset="0"/>
              </a:rPr>
            </a:br>
            <a:r>
              <a:rPr lang="it-IT" altLang="it-IT" b="1" dirty="0">
                <a:latin typeface="Arial" panose="020B0604020202020204" pitchFamily="34" charset="0"/>
              </a:rPr>
              <a:t/>
            </a:r>
            <a:br>
              <a:rPr lang="it-IT" altLang="it-IT" b="1" dirty="0">
                <a:latin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941169" y="18104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2005</a:t>
            </a:r>
            <a:endParaRPr lang="it-IT" dirty="0"/>
          </a:p>
        </p:txBody>
      </p:sp>
      <p:pic>
        <p:nvPicPr>
          <p:cNvPr id="1026" name="Picture 2" descr="IREF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7" y="19299"/>
            <a:ext cx="1584007" cy="184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1"/>
          <p:cNvSpPr txBox="1">
            <a:spLocks noChangeArrowheads="1"/>
          </p:cNvSpPr>
          <p:nvPr/>
        </p:nvSpPr>
        <p:spPr bwMode="auto">
          <a:xfrm>
            <a:off x="0" y="14060"/>
            <a:ext cx="21475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it-IT" altLang="it-IT" sz="3200" b="1" dirty="0" smtClean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Front office</a:t>
            </a:r>
            <a:endParaRPr lang="it-IT" altLang="it-IT" sz="3200" b="1" dirty="0">
              <a:solidFill>
                <a:srgbClr val="66CCFF"/>
              </a:solidFill>
              <a:latin typeface="+mj-lt"/>
              <a:ea typeface="+mj-ea"/>
              <a:cs typeface="+mj-cs"/>
            </a:endParaRPr>
          </a:p>
          <a:p>
            <a:endParaRPr lang="it-IT" altLang="it-IT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animBg="1"/>
      <p:bldP spid="45061" grpId="0" animBg="1"/>
      <p:bldP spid="45062" grpId="0" animBg="1"/>
      <p:bldP spid="45064" grpId="0"/>
      <p:bldP spid="45065" grpId="0"/>
      <p:bldP spid="45066" grpId="0"/>
      <p:bldP spid="45067" grpId="0"/>
      <p:bldP spid="45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Group 3"/>
          <p:cNvGrpSpPr>
            <a:grpSpLocks noChangeAspect="1"/>
          </p:cNvGrpSpPr>
          <p:nvPr/>
        </p:nvGrpSpPr>
        <p:grpSpPr bwMode="auto">
          <a:xfrm>
            <a:off x="142029" y="263439"/>
            <a:ext cx="8322040" cy="3985394"/>
            <a:chOff x="2276" y="3127"/>
            <a:chExt cx="10017" cy="4699"/>
          </a:xfrm>
        </p:grpSpPr>
        <p:sp>
          <p:nvSpPr>
            <p:cNvPr id="471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76" y="3127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 flipH="1">
              <a:off x="9176" y="4735"/>
              <a:ext cx="1158" cy="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6643" y="729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6643" y="729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6507" y="729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8" name="AutoShape 14"/>
            <p:cNvSpPr>
              <a:spLocks noChangeArrowheads="1"/>
            </p:cNvSpPr>
            <p:nvPr/>
          </p:nvSpPr>
          <p:spPr bwMode="auto">
            <a:xfrm rot="10800000">
              <a:off x="11344" y="6407"/>
              <a:ext cx="949" cy="540"/>
            </a:xfrm>
            <a:prstGeom prst="rightArrow">
              <a:avLst>
                <a:gd name="adj1" fmla="val 50000"/>
                <a:gd name="adj2" fmla="val 4393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cene3d>
                <a:camera prst="orthographicFront">
                  <a:rot lat="12000000" lon="10200000" rev="10800000"/>
                </a:camera>
                <a:lightRig rig="threePt" dir="t"/>
              </a:scene3d>
            </a:bodyPr>
            <a:lstStyle/>
            <a:p>
              <a:r>
                <a:rPr lang="it-IT" altLang="it-IT" sz="1200" dirty="0"/>
                <a:t>Telefoni</a:t>
              </a:r>
            </a:p>
          </p:txBody>
        </p:sp>
        <p:sp>
          <p:nvSpPr>
            <p:cNvPr id="47119" name="AutoShape 15"/>
            <p:cNvSpPr>
              <a:spLocks noChangeArrowheads="1"/>
            </p:cNvSpPr>
            <p:nvPr/>
          </p:nvSpPr>
          <p:spPr bwMode="auto">
            <a:xfrm rot="10800000">
              <a:off x="10754" y="7379"/>
              <a:ext cx="815" cy="405"/>
            </a:xfrm>
            <a:prstGeom prst="rightArrow">
              <a:avLst>
                <a:gd name="adj1" fmla="val 50000"/>
                <a:gd name="adj2" fmla="val 503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cene3d>
                <a:camera prst="orthographicFront">
                  <a:rot lat="10800000" lon="12000000" rev="10800000"/>
                </a:camera>
                <a:lightRig rig="threePt" dir="t"/>
              </a:scene3d>
            </a:bodyPr>
            <a:lstStyle/>
            <a:p>
              <a:r>
                <a:rPr lang="it-IT" altLang="it-IT" sz="1200" dirty="0"/>
                <a:t>FAX</a:t>
              </a:r>
            </a:p>
          </p:txBody>
        </p:sp>
        <p:sp>
          <p:nvSpPr>
            <p:cNvPr id="47120" name="AutoShape 16"/>
            <p:cNvSpPr>
              <a:spLocks noChangeArrowheads="1"/>
            </p:cNvSpPr>
            <p:nvPr/>
          </p:nvSpPr>
          <p:spPr bwMode="auto">
            <a:xfrm>
              <a:off x="3350" y="7286"/>
              <a:ext cx="1223" cy="540"/>
            </a:xfrm>
            <a:prstGeom prst="rightArrow">
              <a:avLst>
                <a:gd name="adj1" fmla="val 50000"/>
                <a:gd name="adj2" fmla="val 566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altLang="it-IT" sz="1200" dirty="0" err="1"/>
                <a:t>Computers</a:t>
              </a:r>
              <a:endParaRPr lang="it-IT" altLang="it-IT" sz="1200" dirty="0"/>
            </a:p>
          </p:txBody>
        </p:sp>
        <p:sp>
          <p:nvSpPr>
            <p:cNvPr id="47121" name="AutoShape 17"/>
            <p:cNvSpPr>
              <a:spLocks noChangeArrowheads="1"/>
            </p:cNvSpPr>
            <p:nvPr/>
          </p:nvSpPr>
          <p:spPr bwMode="auto">
            <a:xfrm>
              <a:off x="4299" y="5961"/>
              <a:ext cx="1766" cy="675"/>
            </a:xfrm>
            <a:prstGeom prst="homePlate">
              <a:avLst>
                <a:gd name="adj" fmla="val 6540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altLang="it-IT" sz="1200" dirty="0"/>
                <a:t>Formazione del </a:t>
              </a:r>
              <a:r>
                <a:rPr lang="it-IT" altLang="it-IT" sz="1200" dirty="0" smtClean="0"/>
                <a:t>personale</a:t>
              </a:r>
            </a:p>
            <a:p>
              <a:pPr algn="ctr"/>
              <a:r>
                <a:rPr lang="it-IT" altLang="it-IT" sz="1200" dirty="0" smtClean="0"/>
                <a:t>ICM</a:t>
              </a:r>
              <a:endParaRPr lang="it-IT" altLang="it-IT" sz="1200" dirty="0"/>
            </a:p>
          </p:txBody>
        </p:sp>
      </p:grpSp>
      <p:grpSp>
        <p:nvGrpSpPr>
          <p:cNvPr id="47122" name="Group 18"/>
          <p:cNvGrpSpPr>
            <a:grpSpLocks noChangeAspect="1"/>
          </p:cNvGrpSpPr>
          <p:nvPr/>
        </p:nvGrpSpPr>
        <p:grpSpPr bwMode="auto">
          <a:xfrm>
            <a:off x="2165755" y="5146678"/>
            <a:ext cx="4494409" cy="1362075"/>
            <a:chOff x="3709" y="8659"/>
            <a:chExt cx="5617" cy="2160"/>
          </a:xfrm>
        </p:grpSpPr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3709" y="8659"/>
              <a:ext cx="1152" cy="97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altLang="it-IT" sz="1200" dirty="0">
                  <a:solidFill>
                    <a:srgbClr val="002060"/>
                  </a:solidFill>
                </a:rPr>
                <a:t>Problema sanitario clinico</a:t>
              </a: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4285" y="9667"/>
              <a:ext cx="1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3853" y="10387"/>
              <a:ext cx="1008" cy="4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altLang="it-IT" sz="1200"/>
                <a:t>Medico</a:t>
              </a:r>
            </a:p>
          </p:txBody>
        </p:sp>
        <p:sp>
          <p:nvSpPr>
            <p:cNvPr id="47128" name="Text Box 24"/>
            <p:cNvSpPr txBox="1">
              <a:spLocks noChangeArrowheads="1"/>
            </p:cNvSpPr>
            <p:nvPr/>
          </p:nvSpPr>
          <p:spPr bwMode="auto">
            <a:xfrm>
              <a:off x="5293" y="8659"/>
              <a:ext cx="1296" cy="97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altLang="it-IT" sz="1200" dirty="0">
                  <a:solidFill>
                    <a:srgbClr val="002060"/>
                  </a:solidFill>
                </a:rPr>
                <a:t>Problema sanitario organizzativo</a:t>
              </a:r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5869" y="9667"/>
              <a:ext cx="1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auto">
            <a:xfrm>
              <a:off x="5293" y="10387"/>
              <a:ext cx="1152" cy="4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altLang="it-IT" sz="1200"/>
                <a:t>Infermiere</a:t>
              </a:r>
            </a:p>
          </p:txBody>
        </p:sp>
        <p:sp>
          <p:nvSpPr>
            <p:cNvPr id="47132" name="Text Box 28"/>
            <p:cNvSpPr txBox="1">
              <a:spLocks noChangeArrowheads="1"/>
            </p:cNvSpPr>
            <p:nvPr/>
          </p:nvSpPr>
          <p:spPr bwMode="auto">
            <a:xfrm>
              <a:off x="6877" y="8659"/>
              <a:ext cx="1440" cy="86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altLang="it-IT" sz="1200" dirty="0" smtClean="0">
                  <a:solidFill>
                    <a:srgbClr val="002060"/>
                  </a:solidFill>
                </a:rPr>
                <a:t>Problema </a:t>
              </a:r>
              <a:r>
                <a:rPr lang="it-IT" altLang="it-IT" sz="1200" dirty="0">
                  <a:solidFill>
                    <a:srgbClr val="002060"/>
                  </a:solidFill>
                </a:rPr>
                <a:t>amministrativo</a:t>
              </a:r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>
              <a:off x="9325" y="8934"/>
              <a:ext cx="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>
              <a:off x="7597" y="9667"/>
              <a:ext cx="1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>
              <a:off x="9325" y="9667"/>
              <a:ext cx="1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9" name="Text Box 35"/>
            <p:cNvSpPr txBox="1">
              <a:spLocks noChangeArrowheads="1"/>
            </p:cNvSpPr>
            <p:nvPr/>
          </p:nvSpPr>
          <p:spPr bwMode="auto">
            <a:xfrm>
              <a:off x="7021" y="10387"/>
              <a:ext cx="1152" cy="4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altLang="it-IT" sz="1200"/>
                <a:t>Segretaria</a:t>
              </a:r>
            </a:p>
          </p:txBody>
        </p:sp>
      </p:grpSp>
      <p:sp>
        <p:nvSpPr>
          <p:cNvPr id="47159" name="Text Box 55"/>
          <p:cNvSpPr txBox="1">
            <a:spLocks noChangeArrowheads="1"/>
          </p:cNvSpPr>
          <p:nvPr/>
        </p:nvSpPr>
        <p:spPr bwMode="auto">
          <a:xfrm>
            <a:off x="6031024" y="5083816"/>
            <a:ext cx="1016000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1200" dirty="0" smtClean="0">
                <a:solidFill>
                  <a:srgbClr val="002060"/>
                </a:solidFill>
              </a:rPr>
              <a:t>Urgenza </a:t>
            </a:r>
            <a:r>
              <a:rPr lang="it-IT" altLang="it-IT" sz="1200" dirty="0">
                <a:solidFill>
                  <a:srgbClr val="002060"/>
                </a:solidFill>
              </a:rPr>
              <a:t>medica</a:t>
            </a:r>
            <a:endParaRPr lang="it-IT" altLang="it-IT" dirty="0">
              <a:solidFill>
                <a:srgbClr val="002060"/>
              </a:solidFill>
            </a:endParaRP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031024" y="6236338"/>
            <a:ext cx="15303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1200"/>
              <a:t>Medico di guardia</a:t>
            </a:r>
          </a:p>
        </p:txBody>
      </p:sp>
      <p:sp>
        <p:nvSpPr>
          <p:cNvPr id="47162" name="Rectangle 58"/>
          <p:cNvSpPr>
            <a:spLocks noChangeArrowheads="1"/>
          </p:cNvSpPr>
          <p:nvPr/>
        </p:nvSpPr>
        <p:spPr bwMode="auto">
          <a:xfrm>
            <a:off x="1103954" y="1588495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600" dirty="0">
                <a:cs typeface="Times New Roman" panose="02020603050405020304" pitchFamily="18" charset="0"/>
              </a:rPr>
              <a:t>PAZIENTI</a:t>
            </a:r>
          </a:p>
        </p:txBody>
      </p:sp>
      <p:sp>
        <p:nvSpPr>
          <p:cNvPr id="47163" name="Rectangle 59"/>
          <p:cNvSpPr>
            <a:spLocks noChangeArrowheads="1"/>
          </p:cNvSpPr>
          <p:nvPr/>
        </p:nvSpPr>
        <p:spPr bwMode="auto">
          <a:xfrm>
            <a:off x="6156325" y="981075"/>
            <a:ext cx="90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600" dirty="0">
                <a:cs typeface="Times New Roman" panose="02020603050405020304" pitchFamily="18" charset="0"/>
              </a:rPr>
              <a:t>MEDICI</a:t>
            </a:r>
          </a:p>
        </p:txBody>
      </p:sp>
      <p:sp>
        <p:nvSpPr>
          <p:cNvPr id="47164" name="Rectangle 60"/>
          <p:cNvSpPr>
            <a:spLocks noChangeArrowheads="1"/>
          </p:cNvSpPr>
          <p:nvPr/>
        </p:nvSpPr>
        <p:spPr bwMode="auto">
          <a:xfrm>
            <a:off x="3531091" y="703415"/>
            <a:ext cx="1275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600" dirty="0" smtClean="0">
                <a:cs typeface="Times New Roman" panose="02020603050405020304" pitchFamily="18" charset="0"/>
              </a:rPr>
              <a:t>CARE GIVERS</a:t>
            </a:r>
            <a:endParaRPr lang="it-IT" altLang="it-IT" sz="1600" dirty="0">
              <a:cs typeface="Times New Roman" panose="02020603050405020304" pitchFamily="18" charset="0"/>
            </a:endParaRPr>
          </a:p>
        </p:txBody>
      </p:sp>
      <p:sp>
        <p:nvSpPr>
          <p:cNvPr id="47165" name="Text Box 61"/>
          <p:cNvSpPr txBox="1">
            <a:spLocks noChangeArrowheads="1"/>
          </p:cNvSpPr>
          <p:nvPr/>
        </p:nvSpPr>
        <p:spPr bwMode="auto">
          <a:xfrm>
            <a:off x="2676858" y="143560"/>
            <a:ext cx="395441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it-IT" altLang="it-IT" sz="3200" b="1" dirty="0">
                <a:solidFill>
                  <a:srgbClr val="66CCFF"/>
                </a:solidFill>
                <a:latin typeface="+mj-lt"/>
                <a:ea typeface="+mj-ea"/>
                <a:cs typeface="+mj-cs"/>
              </a:rPr>
              <a:t>Modello organizzativo</a:t>
            </a:r>
          </a:p>
          <a:p>
            <a:endParaRPr lang="it-IT" altLang="it-IT" sz="2000" b="1" dirty="0">
              <a:latin typeface="Arial" panose="020B0604020202020204" pitchFamily="34" charset="0"/>
            </a:endParaRPr>
          </a:p>
        </p:txBody>
      </p:sp>
      <p:grpSp>
        <p:nvGrpSpPr>
          <p:cNvPr id="45" name="Group 3"/>
          <p:cNvGrpSpPr>
            <a:grpSpLocks noChangeAspect="1"/>
          </p:cNvGrpSpPr>
          <p:nvPr/>
        </p:nvGrpSpPr>
        <p:grpSpPr bwMode="auto">
          <a:xfrm>
            <a:off x="883719" y="1112537"/>
            <a:ext cx="2997824" cy="1452107"/>
            <a:chOff x="2499" y="2905"/>
            <a:chExt cx="9248" cy="4388"/>
          </a:xfrm>
        </p:grpSpPr>
        <p:sp>
          <p:nvSpPr>
            <p:cNvPr id="46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99" y="2905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>
              <a:off x="10024" y="4161"/>
              <a:ext cx="1723" cy="2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6643" y="729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6643" y="729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6507" y="729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57" name="Picture 6" descr="http://us.123rf.com/450wm/stockbroker/stockbroker1303/stockbroker130302233/18736183-nurse-making-phone-call-at-nurses-station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96" y="2707852"/>
            <a:ext cx="2101217" cy="13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omunicat.com/images/lka2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21" y="2692031"/>
            <a:ext cx="737406" cy="5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ipartlord.com/wp-content/uploads/2014/02/desktop-computer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72" y="3450711"/>
            <a:ext cx="1478249" cy="9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data:image/jpeg;base64,/9j/4AAQSkZJRgABAQAAAQABAAD/2wCEAAkGBxMSEhUSEhIWFhUXFRUYFxYXFxYWFxUXFhUXFhUYFRkYHSggGBomGxYVITEhJSkrLi4uFx8zODMsNygtLisBCgoKDg0OFQ8QGC0ZHR0tLS0tLS0rLy0tLS0rLS0tKysrLS0tLSstKy0tKystKzUrLSsrKy0tKy04Ky0tLSsrLf/AABEIAM8A8wMBIgACEQEDEQH/xAAcAAABBQEBAQAAAAAAAAAAAAAAAgMEBQcGAQj/xABGEAABAwEEBQgGBwcEAgMAAAABAAIDEQQSITEFBkFRYQciMnGBkaGxE0JywdHwIzNSYoKSshQVJEOiwuFTY3OzNPEWF6P/xAAYAQEBAQEBAAAAAAAAAAAAAAAAAQIDBP/EACMRAQEBAQACAgIBBQAAAAAAAAABEQIhMRJBA1FxBBNhgbH/2gAMAwEAAhEDEQA/ANxQhCAQhCAQhCAQhCAQhCAQhVmsOmmWSEyPxOTG7Xu2Dq2k7kEfWXWSOxtF4X3u6LAaGm9x9UfO9cy3lNG2zf8A6fFiz7WHTTiXTyuBe9wAqaAuODWjc0eQVZpLSgsjQxzxNOQCWgXGRVx55BJc853RSm0qyMXpr0PKTAc4n9jmO94UyPX+ynNso62tPk4rDdC6YknDqiKrSBiXtGIrsa5W0tpewCsYdXCkb2up2PumnYrhrZY9dbEf5pHWx/uClxaz2N2VoZ2m7+qiwwaWb6zJG9cbj+mqlQWtrxVprvzBHWDiExfk3WLScDujNG7qe0+RUtfPOlL5ieIhV5aQ3IYnCtSqaCS2sA+ktDD92Z/9jkwvT6fQvmyLWjSUeVrtI9oud+sFTrPym6SZgbS1/B8cf9oBT4p84+hULJNDcpFuewOkjgxOFGPFRvIvq4h5RZPXgafZeW+YKmNbGhoXFwcokJ6cMg9ktd5kKfBrxY3Zvc32mO/tqphrpUKqg1jsj8rRH+Jwae51FYxTtdi1zXDgQfJFOIQhAIQhAIQhAIQhAIQhAJmW0taaEr20TBor3Kpc6pqUFoLYz7XgV6LSz7QVQUzK6pujM5nc3f17B/hBeTWtjWOeXC60EkjHAZ5ZrGdZtNvtUxkdVrRgxh9VvxOZ/wABai0UwGzJJe0HMA9eKqWPnXS9qDgJzk14EO6oqTIRtrTDgAdq5m2WgklxNSST1kr6ltOibPILslnieNzo2OHcQqybUrRzs7DZ/wAMbW/porqfFh2qsdyK8dpLipzBM93pY3MAoQ0Pa44VzwIpWi12TUWwFtwQXW7mvkH9yqNZtDWKwwemMb385rGx+kuhxPGhIAaCexWTbkSzPNcA2a1DOOF3sve39TSp9ke4tBey47GovB1B1gKZHrNYPWsDx1TOPmQrWzT2GRocLNaGgitQ4O/uJW7+LufTPy5/anCQ1gdiQDuqK4f5+CuJ2aOPNNplhJ2SxluH4mtwXv7pjf8AUWyCTheDXd1SsXnqe4uyqf0Ddgp1Et8k4WA5gHrxUmfR0zCb0bhTaASO8YKLeUU1a7T6MCjS5xNGtFBU9ewAbVGFotO2GLqErq+LF5ZJ2SPc++00qxoqMADzj2uHc0KegistcxNP2Z5O5j2HzIUuBsjq/RObQEkl8Ja0Da4seaBeSyXW8XeQz+eCiwaYBjmgBpSjnD7e6vAVGHFBHl0vCzB0xHEjA9VQlQaVjJFy0MLjli2vZQgrntDWi/I/gAD11Ku4oW1rdFRjWgz2JUjpbDrDaYqObaJMMaFznMNN7XEii2uyWgSMZI3J7WuHU4AjzXznbprsbj90j83N99exbrqMHfu+yXs/2eLuuCnhRStReIQhRoIQhAIQhALxxpiV6oFvnrzR2/BBHtM1412bEyheIETSBoqe7aScABxqvIm3QXOzOLju4DgPnNIh57r/AKrahvE5F3mB28Epzg51KtAbib1aE7sNyoHvcG1LCXHogPaK7h1pEkzmsvFkl7DmAAnjQ7evBNRtbK6/SJ0bcqEgtLTicU2+VpcJH0H+mRIXXmkEEU2n/OSB60aRjjwe+lcRVrsuNAQEt1tYGtfeqH0DKVN8kEi7TgCeoVSA5jyHB5w2VLaniDQpVps141wrQgVF4AHPDjQdyBUdoqaXHjiRh31XK8o2hpLUIWMeAGX3FpDjeLroBF0HIA/mXV2aENAApsqQAK9gRbmNI5xpTGu5WdXm7z7Y75vXOMmh0HbmhrRCx7aeqOcBsq15afDYU26wStwksBJ/45Rs2FrHDxWqxvjBoMyMT1bzkM8l5aiac0jtJFe0ArpPy/vmf8Yn47nmsdnMJxlsc7N55+FOLqKz1L1U9M8TyspHWsbHY3hsc77g/q6s++giya1oBOYaajvoMFOLXMwaLxOLjUVr2nLNav5smc+P9r/b8+UyJt0UC8lha7pNDusA+aiy2iRoHMqeF47ThzQeGPFEtuu0vNoSK0qONKVzK4OqutWpmj5K3rFBjmWsDD3soVVS8mWj/wCWyWL/AI5pBT8xK7CN9QDiK78+1NxT3jSnaCCKbDvQcra9Q2OpcncKAABzQ/ACgxBHeuQ0lyXWwTulhmhc05tcXsNKAH1SNlc1r1Ulx2d/V8+9NZyMi0VyeSscAfTRF9L7nQwzxtcekQYrSH3a1zZVNW6yiGRzB6QtDnXXSNuPc0GgcRQUr1LYSVR6yPj9C8ysD9jWn7RwbQ5jeSNlUMZJpd5LWsbi5xrTq5re8l3cF9L2GziONkYyYxrR1NaAPJfPmhNHGXSdljzaZWH8MQ9I4HsY49pX0UlOfsIQhRoIQhAIQvHOoKlA1apro4nJVRTk8t417k0UHirdLaRjjLI3vu+kNK41oASaUyJpRTrRMGNLjkFkWvelHPkBHq4jrVS3Gsx2qMijHtGFBspuoCiRjyy4ySnEAE+SwmTWu3NAfGxt0AAtcA9tannVBvDZgpNg5UntIbLCK7TG8tx9lwPmrifJtc7XkAAMzF6ra3htFK4VUefR4JJDWk0ugGoawVBNAN5pX2W7lxWj+UaBwxe9ntAO8iVfWXW+F+U0R6zdPjRRdi7fDdAYxppXMXe2t4HySJIyHANGe25lhneaQmotLtONK8QQU6NIsO8diCTELoG/t8Kkqo066Qh4YaENOLiGsoBUVOyuGOQxVkLWw+sPJMSx3/XaezGm4Frgg5exySmS9JEIYyx15kkjJTI+rbhbcwa2l6uVajDdeWNsjwBSjdhyoMgAPHhWil2ewtaaloJ2GpJ/qyUtW3UkNANjbXvO0qFF6MkvJdzTUjClc8wKnLKu5SrSX1F0VHZjnnXZlkmpnOFGlgIpjQEivDdjv/8AUUiKlS/0uAoSDUHhWpp6u7el2YSF1fSAtzNCDXqFMO9Nyva2jSwNriaHbTZ9o7OxFptDbPEZLpxpnnU5AnYrJtweaZtgju1adtDeLRxyOaf0c2rQ7nNrWrTTHMVOFePcuasusV6VoLTznAcxzwauIG+h2dy66q13+Pri5Sd89c+IWSkA7d/yElztnf1fPkUVWAmV2xcRrdpCr7gPNiGPF7h7mmn4nLqdKW0RRvkONBzRvJwaO0kd6yfWC2EC7WriSXHeSauPaSSrEteatadMGkIJyeaJAHbrj6seT1BxPYvpRfI7sV9O6k6T/abDZ5ial0YDj99nMf8A1NKdJxV2hCFlsIQhAKDb5vVHapU8t0V7lVOKBK8K9KqtPaRETKA852XAbSqKvWHSBcbjATTcK1PYuD0lqxbLQ7mROaD6ziGfqNfBX37/AJIQQylCa0IrjSmxNM16kFB+zl520dTuqCqxcQdBcnVric17rY1tPVDfSbKZ83zXZN1diLaTUlO28xlO4g+aiWPWkPHOhe3rAPkVYxaYjPDsI8wovhXT6k2F9foGCv2eb4DBVlp5NLKeiXs6nE+dV1jbew7fJONtLN48kMjPpOTZ7cYbU9vWPhRNHVrSsX1drDuDiT+qq0oSNORHfVLqFdPjGXmbTEfShZIN9B7iEk612yP62wO62kj3FagWpDohuCaYzePlEjHTimj7AfeFPs/KHZj/AD3D2mO+BXYzaOjd0mNPYFV2rVCxv6UDO5DyiWfXOB2VojPWQPOisIdYWOydG7qcPiqO1cm9jd0Wub1OPxVVaOS1v8ud466FPB5d2NLD7PcUmXScbgWvbUHMEAgjiCs1m5PbXH9XaG9tW+9VNssVvgIBlrU0FJXDzICJrV7JJZI3XmRtY7eGY9+YCnjSkX2x21WJutmkG7JTxFHj3q71IntVptTWSF4jYC+S9G0VAwDa3RiXEdlVb580l+mstkGe/wAtnzxK8c/DBeVUDSFtETHTHENGW12wNHEkinErLTntcdIi8IwcIxed7bhgOxpr+MblmVvtBe4lXOsFuJqCaucS5x4k1NOHuXOuWo59V4St15DbQXaPe0+paHgcA5jH+bnLCStp5A3/AMNaW7p2nvjaP7Uvo59tRQhCw6hCExbJKNO84IIlslvHgFGK8ufePh8F4Qd47v8AKAJXL6Q0W+WRznHM4DcBkulNeCQ4n7PcR71RzMerTPWx4KWzQ8bcmhXBPA93wSHEb+/DzRMVn7C0bEh1mG5Wbm1yUK2m40uOQ3Y+AQVtpc0YVAO6oqqS2zEEhla8CQB1n4VKXHa4ZpC9zSxwqBeje2oBoC5xF0nhXvTtpZeBuFrjsF4Z7K0rRVFLJpKaMVMnlTq5wNUtmsczaY1FNxB7aU8kyzRsgN+bnP2AdBnBg95x8k3NAiLOHXF4BvYnYK0HjUp1mu7trCRwLP7iFzj7Mo77KhtdTJr44ZQSnqDCO8EqFNykOGUDu1zR/aVQizO+cf8A0hljkNQCTSlam9SuIqCibU20cplo9WzjtkJ8mhU9r5RtIHosiaOp7j4up4KUdEE7PBH7hrsQ2uateuekXZzOHBjWN8Q2qp3aYtFbzpZCd5e4+ZXaT6v8FWWjQtNiGqeDWa0N/mE9Yafctz1Bil/Y2STU9JKL9AKUYfqx10x/Esv1Y1XZPaWMey8yt5+zmtxNab8B2rb27go1BK7Cm/5K47XLSIqIgcGC+/2iOY3sFXU4sK6a22psbHyO6LQT2DdxPvCybTttc4m8ec8lzqbzsHACgHABWFqotcxe4kpheqTHHdzzx4Upn1UwqdladI4ac0MrY+QF30VrH+5Ee9rvgsbK2LkA6Fr9uH9L1L6Xn21pCELDqFV22XnEblZk0xXOvlqSd5QPX14XJi+vL6oeLkklN315eQOEpJKReXl5EDmDcEzJH81KdvJqeYNFSf8APUEEOaKvHrAKr7RYWHNjT2UTs2nrODQys/OzyrVJZpOB/RlYe0DzW/h1PcZ+Uv2r5NHNGRc32XGijSWF2yT8zQfFXr2Jl0ayrn32F/2Y3dVQfemXWMj+SfwkH4LonRpPokMUdnsF4B10t4OpXtpknrLoZjCS1gBcauO0k5knara5xXtDw8kMRG2EJRsYUip3I9Lxp14eaCE/R1dihWrQvBdBHMeBTxkrsCGK7V3RYhBdTnO8h/n3K5c7DrTTSkyTBoc9xo1oJJ3ACpKDmdeNIhobCOEj+oH6MfmBd+Ab1mtpmvEkq00/pEyvc84F7qkbhSjW9jQB2KlcVYxaesr+dTDInaCKUxByFMeccs86J923q3UyFRgcqVrQ5Vqec4BR7KedSuz7QzqCKNPSOFQTgKVOSffkerr2Xhnnvx9o5tCqK8rZeQAfRWs/7kX6XfFYyVtPIAPoLUf95g7owfepfS8+2qoQhYdTNsdSN5+6fJcvfXSaT+qf7JXImRULGkGb08y0NORHeuOtshCmRDDAnvVxNdReXlVy9ptb42Oe0k3Wk3d9BWg68lzujOUm+9sb43Ncc63SAdxINfBTE1pVV5VUsGnKipZ3KUzSjDtoip95U+tOjXWiAtjdde03m4kAmhBa6mwgkdqsG2phycEsOqrLZZYlmzGVG2ejIimgF5opdcAH0rXCoNRniN+BXk0sLmn6ItfkMaNJwGW/PADOi1C02ZkgpIxrxuc0OHimLPo+KPGOKNh3tY1p7wF7Z/WT38fP8vNf6b/Pj+FNqlZZY4SJLwaSPRsdmxtMcDiAcKNOVDvVu5qkEJsheTvr5dXr9vRzz8ZIYc1IIT5CQQsqZISSnSEghAhFV6Qk0QF0bgltbuJHj5pC9BQOSPcBhzuAwNNtN5VBrtpQNgaxp+sx/A2h8TdHVeXQB9AXfO4eKzPXe0A2l4acBQHHAGlXAbheJw31RK56Z9TVNFe1SSVphIsYNTnSgGTSCScBjiTh0cjTHAFPyZE8Dxzx/Fvrt6RwuhMWNuJw9UDok5k4V2g4c3N2AyvLy1TVqAes1rtrQHbjmdp4AIIb3LceQBv8HaDvtPlDF8Vhj1vXIKymj5DvtL/CKIKX0vPtpKEIWHVG0kPopPYd5Li129rFY3j7rvIrPzZ3Doyu6nAPb7nH8ysQ46zsObAUn9jj2AjqSL8ozY1/suLSfwuwH5kg6QA6bJGdbC4DrdHeaO9UVus2jJHWd4hJc7mm7kSA4E0Jpisafq7b2vLv2eYUJxuOO3gCt8s1rjk+rka/2XB1OumSeRMZNonTWk4m0NjMrR9yRjvHA9gVh/8AYIZ/5NiniPVX9d1aSXfJxSHxtOBaCg4iy676Pk/nFh3Oa9viBTxVzY9JwyfU2lj+DXtce4GqkW3Vexy4vs8ZO+42veKFUNt5MbE/oBzD915/vqEHTNtEg9aqWNIPGbarh3cn1pi/8a3zNAyaS4jtuuA8E2bLpuGtJIphsDgAfJvmiu/GkxtBCcbbWHas6/8AlOkIvr9HF28xl3uvpUXKHZa3ZYpYztq0Gnca+CDRhK07QhcbZda7DJ0bS1vtXo/1gK4s87XiscocN7SHDwRFwQkEKD6Z42gpJtzhm2qCcQkkKvm05GwVkIYK0q40Fd1SpUFuY/ouBQOFCWQkuCCHpzSLbPAZCK0LQBvJIA957Fkdrnvvc7eSe81Pau05S7XRkMW9znn8Iuj9RXB1VjHT2q8QvFULZLStMyKVxwGNabMa57sNpTa8JXlUEeSTnhvaeqngvpHkb0bJBo1npGlple+UA53HUDCd1Q0HqIWWclmpP7faPTSs/hoiL9cpX5tiG8ZF3Cg24fRQCzW+Z9vUIQstkyCoI4FcGu+XByChI4lWDwJQSQlhVDc1mY/psa7rAPmmv3c31XPZ1PJH5X1b4KUhBDNmmHRka7g9lD+ZhA/pSC+YdKGv/G9rvB91WAK9qgqXaQYOmHs9tjwPzUu+KegtLH9B7Xey4HyVhVRrRYYpOnGx3EtBPeoEFeFybOiIx0HSM9mR1PyuJHgkOsEo6M9f+SNp8WFqqHXNBzA+epRrRYI3ijmAjiAR4r0i0Nzjjfxa8tPc5vvSDbHDpwyt6mh4/oJPggp7ZqTYpM4GD2RcPewhUtp5MoK1ifJGRlddl+YV8V2P7yiyMgadz6sPc6ikseHCrSCN4NUGdu1R0jD9TbnncH3iPNw8FW23SmlLNhMGP+9cND2tp4havReEVzxQYVp/Sb5mh8mZAwGTcMbo2K05PraXW4uaDdfdB4Bo293itMk1fsxcXGBl45kYZ55FPWXREMZvMjDTwqiSJ7s03IlpuXNFZpyjzk2prdjYm95c8nwu9y5kFXWvrq21/BsY/oB96owVpzvspBKQ11fn5+fAJQe1Vrqtq/Lb7Syzw4E4vfSojYOk93eABtJAVbZbO+V7Yoml73uDWNGbnHID47F9Lcn2qDNG2e5g6Z9HTSDa7Y1v3G1IHacypbi8zVzoPREVkgZZ4G3Y2Cg3k5uc47XEkkneVPQhYdQhCEAuHtYo94+87zK7hQLVoiJ5JLaE5lpp/hByBSb5Cv59Wz6knY4e8fBV8+hZ2+pe9kg+GaqIItA2iiW14ORTM8Lm9Jrm9YI81DkoqLOqKqlbanBwAcaccfNShbCMwD1YILC8i8oTbc3bUdnwTrZ2nJw70D95F5N1XlUCy5eVSKrwlEKdjniocmjoSamJld4aAe8YqSSkkoIn7vaOi+RvVI5w7n1C8/Z5R0Zq+2xp/RdUuq8qgiEzj1Ynficz3O814bU8ZwPPFro3DxcD4KWhBGbbG7Wvb1xv86UPem5LZGTg4E7m849wxU1NTHJBkeuzq22WoI6GdP8ATaqR/wA/Pz8LzXc/x0v4P+tqoXn5+fnyOmPsqP5+fn4elJj+fn5951fke1E9M5tvtLPommsDCPrHA/WkfZB6O8iuQFYZtdJyRai/srBbLQ3+IkbzGEYwxu3jZI7buGG+uloQsOkmBCEIoQhCAQhCAQhCATMlljd0mNPW0FPIQRP3ZB/ox/kb8FGn1fs7v5dPZJb4DBWiEHM2jU5h6Erm+0A4eFFV2nU+YdEsf2lp8RTxXdIV0xmU+hrVH/KkHs84f01UI2uRpoTjucMfitaTc0LXijmhw3EAjxTUxlbdJu2tB6jRON0o3a1w7iu9tOrVlfnCB7JLPBpoqu06jRHoSvb1gOHuPimplc223xn1u8EJxs7Tk4HtCmWnUiYdB7H9dWnyI8VAdoiWD62MtFcDg4d4Jp2qhyqKrwRN3IMYQer0JICUg9TU2adTU2aDINdT/HTdbP8ArYqWlSrjXQ/x0/tM/wCpimajapS6Sn9GyrYm0M0tMGNOxtcC80wHacAtMfaz5M9R3aRm9JICLLEeecvSuz9E0+LjsB3mo+jYow1oa0ANAAAAoAAKAADIUUXROjIrNCyCBgZGwUa0d5JO0k1JJzJJUxYtdJMCEIUUIQhAIQhAIQhAIQhAIQhAIQhAIQhAIQhAIQhALwiuBXqEFXatAQP9W6d7DTwy8FV2jVV3qSg8HCniPguoQg4eXV+0N9QO9lw99FDksUrelE8fhNO9aIhXUxmoKbmOPYtKlha7pNB6wD5plmjoQbwiYDvujDq3JpjDo+Te1aQt0sjgYbMXM+lcOc8CNgIhbtOBF44DjSi2rQGhILFC2CzsuMb2lzjm55zc471YoS0kwIQhRQhCEAhCEAhC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14" descr="data:image/jpeg;base64,/9j/4AAQSkZJRgABAQAAAQABAAD/2wCEAAkGBxMSEhUSEhIWFhUXFRUYFxYXFxYWFxUXFhUXFhUYFRkYHSggGBomGxYVITEhJSkrLi4uFx8zODMsNygtLisBCgoKDg0OFQ8QGC0ZHR0tLS0tLS0rLy0tLS0rLS0tKysrLS0tLSstKy0tKystKzUrLSsrKy0tKy04Ky0tLSsrLf/AABEIAM8A8wMBIgACEQEDEQH/xAAcAAABBQEBAQAAAAAAAAAAAAAAAgMEBQcGAQj/xABGEAABAwEEBQgGBwcEAgMAAAABAAIDEQQSITEFBkFRYQciMnGBkaGxE0JywdHwIzNSYoKSshQVJEOiwuFTY3OzNPEWF6P/xAAYAQEBAQEBAAAAAAAAAAAAAAAAAQIDBP/EACMRAQEBAQACAgIBBQAAAAAAAAABEQIhMRJBA1FxBBNhgbH/2gAMAwEAAhEDEQA/ANxQhCAQhCAQhCAQhCAQhCAQhVmsOmmWSEyPxOTG7Xu2Dq2k7kEfWXWSOxtF4X3u6LAaGm9x9UfO9cy3lNG2zf8A6fFiz7WHTTiXTyuBe9wAqaAuODWjc0eQVZpLSgsjQxzxNOQCWgXGRVx55BJc853RSm0qyMXpr0PKTAc4n9jmO94UyPX+ynNso62tPk4rDdC6YknDqiKrSBiXtGIrsa5W0tpewCsYdXCkb2up2PumnYrhrZY9dbEf5pHWx/uClxaz2N2VoZ2m7+qiwwaWb6zJG9cbj+mqlQWtrxVprvzBHWDiExfk3WLScDujNG7qe0+RUtfPOlL5ieIhV5aQ3IYnCtSqaCS2sA+ktDD92Z/9jkwvT6fQvmyLWjSUeVrtI9oud+sFTrPym6SZgbS1/B8cf9oBT4p84+hULJNDcpFuewOkjgxOFGPFRvIvq4h5RZPXgafZeW+YKmNbGhoXFwcokJ6cMg9ktd5kKfBrxY3Zvc32mO/tqphrpUKqg1jsj8rRH+Jwae51FYxTtdi1zXDgQfJFOIQhAIQhAIQhAIQhAIQhAJmW0taaEr20TBor3Kpc6pqUFoLYz7XgV6LSz7QVQUzK6pujM5nc3f17B/hBeTWtjWOeXC60EkjHAZ5ZrGdZtNvtUxkdVrRgxh9VvxOZ/wABai0UwGzJJe0HMA9eKqWPnXS9qDgJzk14EO6oqTIRtrTDgAdq5m2WgklxNSST1kr6ltOibPILslnieNzo2OHcQqybUrRzs7DZ/wAMbW/porqfFh2qsdyK8dpLipzBM93pY3MAoQ0Pa44VzwIpWi12TUWwFtwQXW7mvkH9yqNZtDWKwwemMb385rGx+kuhxPGhIAaCexWTbkSzPNcA2a1DOOF3sve39TSp9ke4tBey47GovB1B1gKZHrNYPWsDx1TOPmQrWzT2GRocLNaGgitQ4O/uJW7+LufTPy5/anCQ1gdiQDuqK4f5+CuJ2aOPNNplhJ2SxluH4mtwXv7pjf8AUWyCTheDXd1SsXnqe4uyqf0Ddgp1Et8k4WA5gHrxUmfR0zCb0bhTaASO8YKLeUU1a7T6MCjS5xNGtFBU9ewAbVGFotO2GLqErq+LF5ZJ2SPc++00qxoqMADzj2uHc0KegistcxNP2Z5O5j2HzIUuBsjq/RObQEkl8Ja0Da4seaBeSyXW8XeQz+eCiwaYBjmgBpSjnD7e6vAVGHFBHl0vCzB0xHEjA9VQlQaVjJFy0MLjli2vZQgrntDWi/I/gAD11Ku4oW1rdFRjWgz2JUjpbDrDaYqObaJMMaFznMNN7XEii2uyWgSMZI3J7WuHU4AjzXznbprsbj90j83N99exbrqMHfu+yXs/2eLuuCnhRStReIQhRoIQhAIQhALxxpiV6oFvnrzR2/BBHtM1412bEyheIETSBoqe7aScABxqvIm3QXOzOLju4DgPnNIh57r/AKrahvE5F3mB28Epzg51KtAbib1aE7sNyoHvcG1LCXHogPaK7h1pEkzmsvFkl7DmAAnjQ7evBNRtbK6/SJ0bcqEgtLTicU2+VpcJH0H+mRIXXmkEEU2n/OSB60aRjjwe+lcRVrsuNAQEt1tYGtfeqH0DKVN8kEi7TgCeoVSA5jyHB5w2VLaniDQpVps141wrQgVF4AHPDjQdyBUdoqaXHjiRh31XK8o2hpLUIWMeAGX3FpDjeLroBF0HIA/mXV2aENAApsqQAK9gRbmNI5xpTGu5WdXm7z7Y75vXOMmh0HbmhrRCx7aeqOcBsq15afDYU26wStwksBJ/45Rs2FrHDxWqxvjBoMyMT1bzkM8l5aiac0jtJFe0ArpPy/vmf8Yn47nmsdnMJxlsc7N55+FOLqKz1L1U9M8TyspHWsbHY3hsc77g/q6s++giya1oBOYaajvoMFOLXMwaLxOLjUVr2nLNav5smc+P9r/b8+UyJt0UC8lha7pNDusA+aiy2iRoHMqeF47ThzQeGPFEtuu0vNoSK0qONKVzK4OqutWpmj5K3rFBjmWsDD3soVVS8mWj/wCWyWL/AI5pBT8xK7CN9QDiK78+1NxT3jSnaCCKbDvQcra9Q2OpcncKAABzQ/ACgxBHeuQ0lyXWwTulhmhc05tcXsNKAH1SNlc1r1Ulx2d/V8+9NZyMi0VyeSscAfTRF9L7nQwzxtcekQYrSH3a1zZVNW6yiGRzB6QtDnXXSNuPc0GgcRQUr1LYSVR6yPj9C8ysD9jWn7RwbQ5jeSNlUMZJpd5LWsbi5xrTq5re8l3cF9L2GziONkYyYxrR1NaAPJfPmhNHGXSdljzaZWH8MQ9I4HsY49pX0UlOfsIQhRoIQhAIQvHOoKlA1apro4nJVRTk8t417k0UHirdLaRjjLI3vu+kNK41oASaUyJpRTrRMGNLjkFkWvelHPkBHq4jrVS3Gsx2qMijHtGFBspuoCiRjyy4ySnEAE+SwmTWu3NAfGxt0AAtcA9tannVBvDZgpNg5UntIbLCK7TG8tx9lwPmrifJtc7XkAAMzF6ra3htFK4VUefR4JJDWk0ugGoawVBNAN5pX2W7lxWj+UaBwxe9ntAO8iVfWXW+F+U0R6zdPjRRdi7fDdAYxppXMXe2t4HySJIyHANGe25lhneaQmotLtONK8QQU6NIsO8diCTELoG/t8Kkqo066Qh4YaENOLiGsoBUVOyuGOQxVkLWw+sPJMSx3/XaezGm4Frgg5exySmS9JEIYyx15kkjJTI+rbhbcwa2l6uVajDdeWNsjwBSjdhyoMgAPHhWil2ewtaaloJ2GpJ/qyUtW3UkNANjbXvO0qFF6MkvJdzTUjClc8wKnLKu5SrSX1F0VHZjnnXZlkmpnOFGlgIpjQEivDdjv/8AUUiKlS/0uAoSDUHhWpp6u7el2YSF1fSAtzNCDXqFMO9Nyva2jSwNriaHbTZ9o7OxFptDbPEZLpxpnnU5AnYrJtweaZtgju1adtDeLRxyOaf0c2rQ7nNrWrTTHMVOFePcuasusV6VoLTznAcxzwauIG+h2dy66q13+Pri5Sd89c+IWSkA7d/yElztnf1fPkUVWAmV2xcRrdpCr7gPNiGPF7h7mmn4nLqdKW0RRvkONBzRvJwaO0kd6yfWC2EC7WriSXHeSauPaSSrEteatadMGkIJyeaJAHbrj6seT1BxPYvpRfI7sV9O6k6T/abDZ5ial0YDj99nMf8A1NKdJxV2hCFlsIQhAKDb5vVHapU8t0V7lVOKBK8K9KqtPaRETKA852XAbSqKvWHSBcbjATTcK1PYuD0lqxbLQ7mROaD6ziGfqNfBX37/AJIQQylCa0IrjSmxNM16kFB+zl520dTuqCqxcQdBcnVric17rY1tPVDfSbKZ83zXZN1diLaTUlO28xlO4g+aiWPWkPHOhe3rAPkVYxaYjPDsI8wovhXT6k2F9foGCv2eb4DBVlp5NLKeiXs6nE+dV1jbew7fJONtLN48kMjPpOTZ7cYbU9vWPhRNHVrSsX1drDuDiT+qq0oSNORHfVLqFdPjGXmbTEfShZIN9B7iEk612yP62wO62kj3FagWpDohuCaYzePlEjHTimj7AfeFPs/KHZj/AD3D2mO+BXYzaOjd0mNPYFV2rVCxv6UDO5DyiWfXOB2VojPWQPOisIdYWOydG7qcPiqO1cm9jd0Wub1OPxVVaOS1v8ud466FPB5d2NLD7PcUmXScbgWvbUHMEAgjiCs1m5PbXH9XaG9tW+9VNssVvgIBlrU0FJXDzICJrV7JJZI3XmRtY7eGY9+YCnjSkX2x21WJutmkG7JTxFHj3q71IntVptTWSF4jYC+S9G0VAwDa3RiXEdlVb580l+mstkGe/wAtnzxK8c/DBeVUDSFtETHTHENGW12wNHEkinErLTntcdIi8IwcIxed7bhgOxpr+MblmVvtBe4lXOsFuJqCaucS5x4k1NOHuXOuWo59V4St15DbQXaPe0+paHgcA5jH+bnLCStp5A3/AMNaW7p2nvjaP7Uvo59tRQhCw6hCExbJKNO84IIlslvHgFGK8ufePh8F4Qd47v8AKAJXL6Q0W+WRznHM4DcBkulNeCQ4n7PcR71RzMerTPWx4KWzQ8bcmhXBPA93wSHEb+/DzRMVn7C0bEh1mG5Wbm1yUK2m40uOQ3Y+AQVtpc0YVAO6oqqS2zEEhla8CQB1n4VKXHa4ZpC9zSxwqBeje2oBoC5xF0nhXvTtpZeBuFrjsF4Z7K0rRVFLJpKaMVMnlTq5wNUtmsczaY1FNxB7aU8kyzRsgN+bnP2AdBnBg95x8k3NAiLOHXF4BvYnYK0HjUp1mu7trCRwLP7iFzj7Mo77KhtdTJr44ZQSnqDCO8EqFNykOGUDu1zR/aVQizO+cf8A0hljkNQCTSlam9SuIqCibU20cplo9WzjtkJ8mhU9r5RtIHosiaOp7j4up4KUdEE7PBH7hrsQ2uateuekXZzOHBjWN8Q2qp3aYtFbzpZCd5e4+ZXaT6v8FWWjQtNiGqeDWa0N/mE9Yafctz1Bil/Y2STU9JKL9AKUYfqx10x/Esv1Y1XZPaWMey8yt5+zmtxNab8B2rb27go1BK7Cm/5K47XLSIqIgcGC+/2iOY3sFXU4sK6a22psbHyO6LQT2DdxPvCybTttc4m8ec8lzqbzsHACgHABWFqotcxe4kpheqTHHdzzx4Upn1UwqdladI4ac0MrY+QF30VrH+5Ee9rvgsbK2LkA6Fr9uH9L1L6Xn21pCELDqFV22XnEblZk0xXOvlqSd5QPX14XJi+vL6oeLkklN315eQOEpJKReXl5EDmDcEzJH81KdvJqeYNFSf8APUEEOaKvHrAKr7RYWHNjT2UTs2nrODQys/OzyrVJZpOB/RlYe0DzW/h1PcZ+Uv2r5NHNGRc32XGijSWF2yT8zQfFXr2Jl0ayrn32F/2Y3dVQfemXWMj+SfwkH4LonRpPokMUdnsF4B10t4OpXtpknrLoZjCS1gBcauO0k5knara5xXtDw8kMRG2EJRsYUip3I9Lxp14eaCE/R1dihWrQvBdBHMeBTxkrsCGK7V3RYhBdTnO8h/n3K5c7DrTTSkyTBoc9xo1oJJ3ACpKDmdeNIhobCOEj+oH6MfmBd+Ab1mtpmvEkq00/pEyvc84F7qkbhSjW9jQB2KlcVYxaesr+dTDInaCKUxByFMeccs86J923q3UyFRgcqVrQ5Vqec4BR7KedSuz7QzqCKNPSOFQTgKVOSffkerr2Xhnnvx9o5tCqK8rZeQAfRWs/7kX6XfFYyVtPIAPoLUf95g7owfepfS8+2qoQhYdTNsdSN5+6fJcvfXSaT+qf7JXImRULGkGb08y0NORHeuOtshCmRDDAnvVxNdReXlVy9ptb42Oe0k3Wk3d9BWg68lzujOUm+9sb43Ncc63SAdxINfBTE1pVV5VUsGnKipZ3KUzSjDtoip95U+tOjXWiAtjdde03m4kAmhBa6mwgkdqsG2phycEsOqrLZZYlmzGVG2ejIimgF5opdcAH0rXCoNRniN+BXk0sLmn6ItfkMaNJwGW/PADOi1C02ZkgpIxrxuc0OHimLPo+KPGOKNh3tY1p7wF7Z/WT38fP8vNf6b/Pj+FNqlZZY4SJLwaSPRsdmxtMcDiAcKNOVDvVu5qkEJsheTvr5dXr9vRzz8ZIYc1IIT5CQQsqZISSnSEghAhFV6Qk0QF0bgltbuJHj5pC9BQOSPcBhzuAwNNtN5VBrtpQNgaxp+sx/A2h8TdHVeXQB9AXfO4eKzPXe0A2l4acBQHHAGlXAbheJw31RK56Z9TVNFe1SSVphIsYNTnSgGTSCScBjiTh0cjTHAFPyZE8Dxzx/Fvrt6RwuhMWNuJw9UDok5k4V2g4c3N2AyvLy1TVqAes1rtrQHbjmdp4AIIb3LceQBv8HaDvtPlDF8Vhj1vXIKymj5DvtL/CKIKX0vPtpKEIWHVG0kPopPYd5Li129rFY3j7rvIrPzZ3Doyu6nAPb7nH8ysQ46zsObAUn9jj2AjqSL8ozY1/suLSfwuwH5kg6QA6bJGdbC4DrdHeaO9UVus2jJHWd4hJc7mm7kSA4E0Jpisafq7b2vLv2eYUJxuOO3gCt8s1rjk+rka/2XB1OumSeRMZNonTWk4m0NjMrR9yRjvHA9gVh/8AYIZ/5NiniPVX9d1aSXfJxSHxtOBaCg4iy676Pk/nFh3Oa9viBTxVzY9JwyfU2lj+DXtce4GqkW3Vexy4vs8ZO+42veKFUNt5MbE/oBzD915/vqEHTNtEg9aqWNIPGbarh3cn1pi/8a3zNAyaS4jtuuA8E2bLpuGtJIphsDgAfJvmiu/GkxtBCcbbWHas6/8AlOkIvr9HF28xl3uvpUXKHZa3ZYpYztq0Gnca+CDRhK07QhcbZda7DJ0bS1vtXo/1gK4s87XiscocN7SHDwRFwQkEKD6Z42gpJtzhm2qCcQkkKvm05GwVkIYK0q40Fd1SpUFuY/ouBQOFCWQkuCCHpzSLbPAZCK0LQBvJIA957Fkdrnvvc7eSe81Pau05S7XRkMW9znn8Iuj9RXB1VjHT2q8QvFULZLStMyKVxwGNabMa57sNpTa8JXlUEeSTnhvaeqngvpHkb0bJBo1npGlple+UA53HUDCd1Q0HqIWWclmpP7faPTSs/hoiL9cpX5tiG8ZF3Cg24fRQCzW+Z9vUIQstkyCoI4FcGu+XByChI4lWDwJQSQlhVDc1mY/psa7rAPmmv3c31XPZ1PJH5X1b4KUhBDNmmHRka7g9lD+ZhA/pSC+YdKGv/G9rvB91WAK9qgqXaQYOmHs9tjwPzUu+KegtLH9B7Xey4HyVhVRrRYYpOnGx3EtBPeoEFeFybOiIx0HSM9mR1PyuJHgkOsEo6M9f+SNp8WFqqHXNBzA+epRrRYI3ijmAjiAR4r0i0Nzjjfxa8tPc5vvSDbHDpwyt6mh4/oJPggp7ZqTYpM4GD2RcPewhUtp5MoK1ifJGRlddl+YV8V2P7yiyMgadz6sPc6ikseHCrSCN4NUGdu1R0jD9TbnncH3iPNw8FW23SmlLNhMGP+9cND2tp4havReEVzxQYVp/Sb5mh8mZAwGTcMbo2K05PraXW4uaDdfdB4Bo293itMk1fsxcXGBl45kYZ55FPWXREMZvMjDTwqiSJ7s03IlpuXNFZpyjzk2prdjYm95c8nwu9y5kFXWvrq21/BsY/oB96owVpzvspBKQ11fn5+fAJQe1Vrqtq/Lb7Syzw4E4vfSojYOk93eABtJAVbZbO+V7Yoml73uDWNGbnHID47F9Lcn2qDNG2e5g6Z9HTSDa7Y1v3G1IHacypbi8zVzoPREVkgZZ4G3Y2Cg3k5uc47XEkkneVPQhYdQhCEAuHtYo94+87zK7hQLVoiJ5JLaE5lpp/hByBSb5Cv59Wz6knY4e8fBV8+hZ2+pe9kg+GaqIItA2iiW14ORTM8Lm9Jrm9YI81DkoqLOqKqlbanBwAcaccfNShbCMwD1YILC8i8oTbc3bUdnwTrZ2nJw70D95F5N1XlUCy5eVSKrwlEKdjniocmjoSamJld4aAe8YqSSkkoIn7vaOi+RvVI5w7n1C8/Z5R0Zq+2xp/RdUuq8qgiEzj1Ynficz3O814bU8ZwPPFro3DxcD4KWhBGbbG7Wvb1xv86UPem5LZGTg4E7m849wxU1NTHJBkeuzq22WoI6GdP8ATaqR/wA/Pz8LzXc/x0v4P+tqoXn5+fnyOmPsqP5+fn4elJj+fn5951fke1E9M5tvtLPommsDCPrHA/WkfZB6O8iuQFYZtdJyRai/srBbLQ3+IkbzGEYwxu3jZI7buGG+uloQsOkmBCEIoQhCAQhCAQhCATMlljd0mNPW0FPIQRP3ZB/ox/kb8FGn1fs7v5dPZJb4DBWiEHM2jU5h6Erm+0A4eFFV2nU+YdEsf2lp8RTxXdIV0xmU+hrVH/KkHs84f01UI2uRpoTjucMfitaTc0LXijmhw3EAjxTUxlbdJu2tB6jRON0o3a1w7iu9tOrVlfnCB7JLPBpoqu06jRHoSvb1gOHuPimplc223xn1u8EJxs7Tk4HtCmWnUiYdB7H9dWnyI8VAdoiWD62MtFcDg4d4Jp2qhyqKrwRN3IMYQer0JICUg9TU2adTU2aDINdT/HTdbP8ArYqWlSrjXQ/x0/tM/wCpimajapS6Sn9GyrYm0M0tMGNOxtcC80wHacAtMfaz5M9R3aRm9JICLLEeecvSuz9E0+LjsB3mo+jYow1oa0ANAAAAoAAKAADIUUXROjIrNCyCBgZGwUa0d5JO0k1JJzJJUxYtdJMCEIUUIQhAIQhAIQhAIQhAIQhAIQhAIQhAIQhAIQhALwiuBXqEFXatAQP9W6d7DTwy8FV2jVV3qSg8HCniPguoQg4eXV+0N9QO9lw99FDksUrelE8fhNO9aIhXUxmoKbmOPYtKlha7pNB6wD5plmjoQbwiYDvujDq3JpjDo+Te1aQt0sjgYbMXM+lcOc8CNgIhbtOBF44DjSi2rQGhILFC2CzsuMb2lzjm55zc471YoS0kwIQhRQhCEAhCEAhC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6" name="Picture 18" descr="http://images.superwarehouse.com/images/products/brother_fax29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17" y="3301176"/>
            <a:ext cx="918392" cy="9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paoblog.files.wordpress.com/2014/10/12830994-medico-con-stetoscopio-in-stile-carto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54" y="537425"/>
            <a:ext cx="1247024" cy="20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viterbotv.eu/public/news/mala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55" y="1127062"/>
            <a:ext cx="1300767" cy="11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298" y="1036026"/>
            <a:ext cx="905537" cy="1390650"/>
          </a:xfrm>
          <a:prstGeom prst="rect">
            <a:avLst/>
          </a:prstGeom>
        </p:spPr>
      </p:pic>
      <p:sp>
        <p:nvSpPr>
          <p:cNvPr id="67" name="Line 5"/>
          <p:cNvSpPr>
            <a:spLocks noChangeShapeType="1"/>
          </p:cNvSpPr>
          <p:nvPr/>
        </p:nvSpPr>
        <p:spPr bwMode="auto">
          <a:xfrm>
            <a:off x="5106836" y="1238771"/>
            <a:ext cx="213064" cy="11879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68" name="Connettore 1 67"/>
          <p:cNvCxnSpPr/>
          <p:nvPr/>
        </p:nvCxnSpPr>
        <p:spPr>
          <a:xfrm flipV="1">
            <a:off x="2560770" y="4393574"/>
            <a:ext cx="3917968" cy="76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Freccia in giù 7"/>
          <p:cNvSpPr/>
          <p:nvPr/>
        </p:nvSpPr>
        <p:spPr>
          <a:xfrm>
            <a:off x="2542570" y="4414808"/>
            <a:ext cx="151620" cy="5448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Freccia in giù 72"/>
          <p:cNvSpPr/>
          <p:nvPr/>
        </p:nvSpPr>
        <p:spPr>
          <a:xfrm>
            <a:off x="3783922" y="4443651"/>
            <a:ext cx="151620" cy="5448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Freccia in giù 73"/>
          <p:cNvSpPr/>
          <p:nvPr/>
        </p:nvSpPr>
        <p:spPr>
          <a:xfrm>
            <a:off x="5146399" y="4438742"/>
            <a:ext cx="151620" cy="5448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Freccia in giù 74"/>
          <p:cNvSpPr/>
          <p:nvPr/>
        </p:nvSpPr>
        <p:spPr>
          <a:xfrm>
            <a:off x="6402928" y="4393574"/>
            <a:ext cx="151620" cy="5448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57" idx="2"/>
          </p:cNvCxnSpPr>
          <p:nvPr/>
        </p:nvCxnSpPr>
        <p:spPr>
          <a:xfrm>
            <a:off x="4788005" y="4106663"/>
            <a:ext cx="0" cy="286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1450" y="-15002"/>
            <a:ext cx="89725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486400" algn="r"/>
              </a:tabLst>
            </a:pPr>
            <a:r>
              <a:rPr lang="it-IT" sz="2400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pc="-1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486400" algn="r"/>
              </a:tabLst>
            </a:pPr>
            <a:r>
              <a:rPr lang="it-IT" sz="2400" b="1" spc="-10" dirty="0">
                <a:solidFill>
                  <a:srgbClr val="66CC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servizio di Front Office è a disposizione dei pazienti afferenti al </a:t>
            </a:r>
            <a:r>
              <a:rPr lang="it-IT" sz="2400" b="1" spc="-10" dirty="0" err="1">
                <a:solidFill>
                  <a:srgbClr val="66CC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2400" b="1" spc="-10" dirty="0">
                <a:solidFill>
                  <a:srgbClr val="66CC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 di Ematologia per favorire la comunicazione con il personale medico-infermieristico.</a:t>
            </a:r>
            <a:endParaRPr lang="it-IT" b="1" spc="-10" dirty="0">
              <a:solidFill>
                <a:srgbClr val="66CC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86400" algn="r"/>
              </a:tabLst>
            </a:pPr>
            <a:r>
              <a:rPr lang="it-IT" b="1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5486400" algn="r"/>
              </a:tabLst>
            </a:pPr>
            <a:r>
              <a:rPr lang="it-IT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pazienti che a domicilio presentino problemi di ordine clinico o burocratico-organizzativo; debbano comunicare l’esito di esami ematochimici o strumentali o necessitino comunque di informazioni specifiche, sono invitati a telefonare al numero:</a:t>
            </a:r>
          </a:p>
          <a:p>
            <a:pPr algn="just">
              <a:spcAft>
                <a:spcPts val="0"/>
              </a:spcAft>
              <a:tabLst>
                <a:tab pos="5486400" algn="r"/>
              </a:tabLst>
            </a:pPr>
            <a:r>
              <a:rPr lang="it-IT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  <a:tabLst>
                <a:tab pos="5486400" algn="r"/>
              </a:tabLst>
            </a:pPr>
            <a:r>
              <a:rPr lang="it-IT" sz="2400" b="1" spc="-10" dirty="0">
                <a:solidFill>
                  <a:srgbClr val="66CC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030 3995438</a:t>
            </a:r>
            <a:endParaRPr lang="it-IT" b="1" spc="-10" dirty="0">
              <a:solidFill>
                <a:srgbClr val="66CC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486400" algn="r"/>
              </a:tabLst>
            </a:pPr>
            <a:r>
              <a:rPr lang="it-IT" sz="2400" b="1" spc="-10" dirty="0">
                <a:solidFill>
                  <a:srgbClr val="66CC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dalle ore 8.30 alle ore 13.30 dal lunedì al venerdì</a:t>
            </a:r>
            <a:endParaRPr lang="it-IT" b="1" spc="-10" dirty="0">
              <a:solidFill>
                <a:srgbClr val="66CC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486400" algn="r"/>
              </a:tabLst>
            </a:pPr>
            <a:r>
              <a:rPr lang="it-IT" sz="2400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pc="-1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86400" algn="r"/>
              </a:tabLst>
            </a:pPr>
            <a:r>
              <a:rPr lang="it-IT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tale fascia oraria è possibile parlare direttamente con l’infermiera o lasciare un messaggio nella casella vocale. La richiesta sarà valutata in funzione dell’urgenza e verrà comunque fornita una risposta entro le 24 ore.</a:t>
            </a:r>
          </a:p>
          <a:p>
            <a:pPr algn="just">
              <a:spcAft>
                <a:spcPts val="0"/>
              </a:spcAft>
              <a:tabLst>
                <a:tab pos="5486400" algn="r"/>
                <a:tab pos="1714500" algn="l"/>
              </a:tabLst>
            </a:pPr>
            <a:r>
              <a:rPr lang="it-IT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L’esito degli esami può essere inviato anche via fax al n° 030 3995090.</a:t>
            </a:r>
          </a:p>
          <a:p>
            <a:pPr algn="ctr">
              <a:spcAft>
                <a:spcPts val="0"/>
              </a:spcAft>
              <a:tabLst>
                <a:tab pos="5486400" algn="r"/>
              </a:tabLst>
            </a:pPr>
            <a:r>
              <a:rPr lang="it-IT" sz="2400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pc="-1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486400" algn="r"/>
              </a:tabLst>
            </a:pPr>
            <a:r>
              <a:rPr lang="it-IT" sz="2400" b="1" spc="-10" dirty="0">
                <a:solidFill>
                  <a:srgbClr val="66CC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problemi urgenti</a:t>
            </a:r>
            <a:endParaRPr lang="it-IT" b="1" spc="-10" dirty="0">
              <a:solidFill>
                <a:srgbClr val="66CC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86400" algn="r"/>
              </a:tabLst>
            </a:pPr>
            <a:r>
              <a:rPr lang="it-IT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personale del </a:t>
            </a:r>
            <a:r>
              <a:rPr lang="it-IT" spc="-1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 risponde dalle 13.30 alle 16.30 dei giorni feriali al </a:t>
            </a:r>
            <a:r>
              <a:rPr lang="it-IT" spc="-10" dirty="0" err="1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</a:t>
            </a:r>
            <a:r>
              <a:rPr lang="it-IT" spc="-1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030 3996569 </a:t>
            </a:r>
            <a:endParaRPr lang="it-IT" spc="-10" dirty="0" smtClean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86400" algn="r"/>
              </a:tabLst>
            </a:pPr>
            <a:r>
              <a:rPr lang="it-IT" spc="-1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pc="-1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tutti gli altri orari, è possibile telefonare in reparto al numero 030 3996573, per essere messi in contatto con il medico reperibile.</a:t>
            </a:r>
            <a:endParaRPr lang="it-IT" spc="-1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6" y="1101090"/>
            <a:ext cx="8825181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50" y="0"/>
            <a:ext cx="752599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542</Words>
  <Application>Microsoft Office PowerPoint</Application>
  <PresentationFormat>Presentazione su schermo (4:3)</PresentationFormat>
  <Paragraphs>196</Paragraphs>
  <Slides>23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6" baseType="lpstr">
      <vt:lpstr>Microsoft YaHei</vt:lpstr>
      <vt:lpstr>SimSun</vt:lpstr>
      <vt:lpstr>Arial</vt:lpstr>
      <vt:lpstr>Calibri</vt:lpstr>
      <vt:lpstr>Garamond</vt:lpstr>
      <vt:lpstr>News Gothic</vt:lpstr>
      <vt:lpstr>Segoe UI</vt:lpstr>
      <vt:lpstr>Tahoma</vt:lpstr>
      <vt:lpstr>Times New Roman</vt:lpstr>
      <vt:lpstr>Trebuchet MS</vt:lpstr>
      <vt:lpstr>TrebuchetMS</vt:lpstr>
      <vt:lpstr>Wingdings</vt:lpstr>
      <vt:lpstr>Tema di Office</vt:lpstr>
      <vt:lpstr>Presentazione standard di PowerPoint</vt:lpstr>
      <vt:lpstr>Incidenza LNH nella casistica bresciana</vt:lpstr>
      <vt:lpstr>Non Hodgkin lymphoma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Destinatari del percorso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Sviluppi futuri</vt:lpstr>
      <vt:lpstr>Grazie per l’attenzione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Caselani</dc:creator>
  <cp:lastModifiedBy>Giulio cherubini</cp:lastModifiedBy>
  <cp:revision>144</cp:revision>
  <dcterms:created xsi:type="dcterms:W3CDTF">2013-03-17T12:58:42Z</dcterms:created>
  <dcterms:modified xsi:type="dcterms:W3CDTF">2016-04-15T20:32:01Z</dcterms:modified>
</cp:coreProperties>
</file>