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31244-A8B2-497F-BB90-7160CBC69A87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F2A84-46DA-4EA7-ABD1-1C129EB758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91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AF3E-44C5-49AA-A920-B6D6AFBCF802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0DF1-C8BA-472E-B662-62C9D75CE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22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AF3E-44C5-49AA-A920-B6D6AFBCF802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0DF1-C8BA-472E-B662-62C9D75CE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57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AF3E-44C5-49AA-A920-B6D6AFBCF802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0DF1-C8BA-472E-B662-62C9D75CE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32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AF3E-44C5-49AA-A920-B6D6AFBCF802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0DF1-C8BA-472E-B662-62C9D75CE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81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AF3E-44C5-49AA-A920-B6D6AFBCF802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0DF1-C8BA-472E-B662-62C9D75CE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80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AF3E-44C5-49AA-A920-B6D6AFBCF802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0DF1-C8BA-472E-B662-62C9D75CE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3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AF3E-44C5-49AA-A920-B6D6AFBCF802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0DF1-C8BA-472E-B662-62C9D75CE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04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AF3E-44C5-49AA-A920-B6D6AFBCF802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0DF1-C8BA-472E-B662-62C9D75CE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47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AF3E-44C5-49AA-A920-B6D6AFBCF802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0DF1-C8BA-472E-B662-62C9D75CE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41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AF3E-44C5-49AA-A920-B6D6AFBCF802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0DF1-C8BA-472E-B662-62C9D75CE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80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AF3E-44C5-49AA-A920-B6D6AFBCF802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0DF1-C8BA-472E-B662-62C9D75CE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44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AF3E-44C5-49AA-A920-B6D6AFBCF802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60DF1-C8BA-472E-B662-62C9D75CE8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02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3723"/>
            <a:ext cx="8585200" cy="489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65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069975"/>
            <a:ext cx="9144000" cy="28162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267" name="CasellaDiTesto 7"/>
          <p:cNvSpPr txBox="1">
            <a:spLocks noChangeArrowheads="1"/>
          </p:cNvSpPr>
          <p:nvPr/>
        </p:nvSpPr>
        <p:spPr bwMode="auto">
          <a:xfrm>
            <a:off x="0" y="709613"/>
            <a:ext cx="9144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8000" b="1">
                <a:latin typeface="Arial Narrow" pitchFamily="34" charset="0"/>
              </a:rPr>
              <a:t>La parola al </a:t>
            </a:r>
          </a:p>
          <a:p>
            <a:pPr marL="109538" algn="ctr">
              <a:lnSpc>
                <a:spcPct val="120000"/>
              </a:lnSpc>
            </a:pPr>
            <a:r>
              <a:rPr lang="it-IT" sz="8000" b="1">
                <a:latin typeface="Arial Narrow" pitchFamily="34" charset="0"/>
              </a:rPr>
              <a:t>clinico...</a:t>
            </a:r>
          </a:p>
        </p:txBody>
      </p:sp>
      <p:sp>
        <p:nvSpPr>
          <p:cNvPr id="11268" name="CasellaDiTesto 4"/>
          <p:cNvSpPr txBox="1">
            <a:spLocks noChangeArrowheads="1"/>
          </p:cNvSpPr>
          <p:nvPr/>
        </p:nvSpPr>
        <p:spPr bwMode="auto">
          <a:xfrm>
            <a:off x="0" y="3886200"/>
            <a:ext cx="91440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6600" b="1">
                <a:latin typeface="Arial Narrow" pitchFamily="34" charset="0"/>
              </a:rPr>
              <a:t>…COSA FARE???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738188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55276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71" name="CasellaDiTesto 10"/>
          <p:cNvSpPr txBox="1">
            <a:spLocks noChangeArrowheads="1"/>
          </p:cNvSpPr>
          <p:nvPr/>
        </p:nvSpPr>
        <p:spPr bwMode="auto">
          <a:xfrm>
            <a:off x="3819525" y="5719763"/>
            <a:ext cx="2149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i="1">
                <a:latin typeface="Arial Narrow" pitchFamily="34" charset="0"/>
              </a:rPr>
              <a:t>Dr.ssa </a:t>
            </a:r>
            <a:r>
              <a:rPr lang="it-IT" sz="3200" i="1" smtClean="0">
                <a:latin typeface="Arial Narrow" pitchFamily="34" charset="0"/>
              </a:rPr>
              <a:t>Luoni </a:t>
            </a:r>
            <a:endParaRPr lang="it-IT" sz="32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37161"/>
            <a:ext cx="9143999" cy="5394021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dirty="0">
                <a:latin typeface="Arial Narrow"/>
                <a:cs typeface="Arial Narrow"/>
              </a:rPr>
              <a:t>Storia familiare: neoplasie familiari? (Maligne? Benigne? Grado di parentela?)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None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CARCINOMA EREDITARIO: FAMILIARITA’ PER HNPCC E PER FAP 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None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  <a:sym typeface="Wingdings" pitchFamily="2" charset="2"/>
              </a:rPr>
              <a:t>COLONSCOPIA VA INIZIATA ALL’ETA’ DI 25 ANNI.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it-IT" sz="2000" dirty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dirty="0">
                <a:latin typeface="Arial Narrow"/>
                <a:cs typeface="Arial Narrow"/>
              </a:rPr>
              <a:t>Fattori di rischio: 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r>
              <a:rPr lang="it-IT" sz="2400" dirty="0">
                <a:latin typeface="Arial Narrow"/>
                <a:cs typeface="Arial Narrow"/>
              </a:rPr>
              <a:t>		malattie infiammatorie intestinali? Neoplasie dell’endometrio? 	Acromegalia? Esposizione a radiazioni per neoplasia della prostata?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r>
              <a:rPr lang="it-IT" sz="2400" dirty="0">
                <a:latin typeface="Arial Narrow"/>
                <a:cs typeface="Arial Narrow"/>
              </a:rPr>
              <a:t>		Età &gt; 50 aa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None/>
            </a:pPr>
            <a:r>
              <a:rPr lang="it-IT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LA MAGGIOR PARTE DEI CARCINOMI C-R SONO SPORADICI!!!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None/>
            </a:pP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dirty="0">
                <a:latin typeface="Arial Narrow"/>
                <a:cs typeface="Arial Narrow"/>
              </a:rPr>
              <a:t>Screening (SOF  e colonscopia): dall’età di 50 anni.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dirty="0">
                <a:latin typeface="Arial Narrow"/>
                <a:cs typeface="Arial Narrow"/>
              </a:rPr>
              <a:t>Sorveglianza post-</a:t>
            </a:r>
            <a:r>
              <a:rPr lang="it-IT" sz="2400" dirty="0" err="1">
                <a:latin typeface="Arial Narrow"/>
                <a:cs typeface="Arial Narrow"/>
              </a:rPr>
              <a:t>polipectomia</a:t>
            </a:r>
            <a:r>
              <a:rPr lang="it-IT" sz="2400" dirty="0">
                <a:latin typeface="Arial Narrow"/>
                <a:cs typeface="Arial Narrow"/>
              </a:rPr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dirty="0">
                <a:latin typeface="Arial Narrow"/>
                <a:cs typeface="Arial Narrow"/>
              </a:rPr>
              <a:t>Indagine genetica.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FFFF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Anamnesi: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890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" y="994467"/>
            <a:ext cx="9143999" cy="514713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None/>
            </a:pP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	La </a:t>
            </a:r>
            <a:r>
              <a:rPr lang="it-IT" dirty="0">
                <a:solidFill>
                  <a:srgbClr val="000000"/>
                </a:solidFill>
                <a:latin typeface="Arial Narrow"/>
                <a:cs typeface="Arial Narrow"/>
              </a:rPr>
              <a:t>maggior parte dei carcinomi del colon retto è di tipo </a:t>
            </a:r>
            <a:r>
              <a:rPr lang="it-IT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sporadico </a:t>
            </a:r>
            <a:r>
              <a:rPr lang="it-IT" dirty="0">
                <a:solidFill>
                  <a:srgbClr val="000000"/>
                </a:solidFill>
                <a:latin typeface="Arial Narrow"/>
                <a:cs typeface="Arial Narrow"/>
              </a:rPr>
              <a:t> con incidenza in incremento con </a:t>
            </a:r>
            <a:r>
              <a:rPr lang="it-IT" b="1" u="sng" dirty="0">
                <a:solidFill>
                  <a:srgbClr val="000000"/>
                </a:solidFill>
                <a:latin typeface="Arial Narrow"/>
                <a:cs typeface="Arial Narrow"/>
              </a:rPr>
              <a:t>l’aumentare dell’età</a:t>
            </a:r>
            <a:r>
              <a:rPr lang="it-IT" dirty="0">
                <a:solidFill>
                  <a:srgbClr val="000000"/>
                </a:solidFill>
                <a:latin typeface="Arial Narrow"/>
                <a:cs typeface="Arial Narrow"/>
              </a:rPr>
              <a:t>, con mediana di insorgenza di circa 70 anni ed a bassa probabilità di comparsa prima dei 50 anni. </a:t>
            </a:r>
          </a:p>
          <a:p>
            <a:pPr marL="0" lvl="0" indent="0" algn="ctr">
              <a:buClr>
                <a:schemeClr val="tx1"/>
              </a:buClr>
              <a:buNone/>
              <a:defRPr/>
            </a:pPr>
            <a:r>
              <a:rPr lang="it-IT" b="1" u="sng" dirty="0">
                <a:solidFill>
                  <a:srgbClr val="000000"/>
                </a:solidFill>
                <a:latin typeface="Arial Narrow"/>
                <a:cs typeface="Arial Narrow"/>
              </a:rPr>
              <a:t>L’età superiore a 50 anni viene quindi considerata un fattore di rischio. 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0" y="984197"/>
            <a:ext cx="9144000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-1" y="6163399"/>
            <a:ext cx="9144000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6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FFFF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 Narrow"/>
                <a:cs typeface="Arial Narrow"/>
              </a:rPr>
              <a:t>Sintomi e segni allarmanti</a:t>
            </a:r>
            <a:endParaRPr lang="it-IT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6379" y="1384051"/>
            <a:ext cx="4182587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1" rtlCol="0">
            <a:spAutoFit/>
          </a:bodyPr>
          <a:lstStyle/>
          <a:p>
            <a:pPr lvl="0" algn="ctr">
              <a:buClr>
                <a:schemeClr val="tx1"/>
              </a:buClr>
              <a:defRPr/>
            </a:pPr>
            <a:r>
              <a:rPr lang="it-IT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SINTOMI</a:t>
            </a:r>
          </a:p>
          <a:p>
            <a:pPr lvl="0" algn="ctr">
              <a:buClr>
                <a:schemeClr val="tx1"/>
              </a:buClr>
              <a:defRPr/>
            </a:pPr>
            <a:endParaRPr lang="it-IT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 lvl="0" algn="ctr">
              <a:buClr>
                <a:schemeClr val="tx1"/>
              </a:buClr>
              <a:defRPr/>
            </a:pP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dolore addominale</a:t>
            </a:r>
          </a:p>
          <a:p>
            <a:pPr lvl="0" algn="ctr">
              <a:buClr>
                <a:schemeClr val="tx1"/>
              </a:buClr>
              <a:defRPr/>
            </a:pP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emorragia intestinale 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  <a:sym typeface="Wingdings" pitchFamily="2" charset="2"/>
              </a:rPr>
              <a:t> anemia</a:t>
            </a:r>
            <a:endParaRPr 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 lvl="0" algn="ctr">
              <a:buClr>
                <a:schemeClr val="tx1"/>
              </a:buClr>
              <a:defRPr/>
            </a:pP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alterazione dell’alvo</a:t>
            </a:r>
          </a:p>
          <a:p>
            <a:pPr lvl="0" algn="ctr">
              <a:buClr>
                <a:schemeClr val="tx1"/>
              </a:buClr>
              <a:defRPr/>
            </a:pP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tenesmo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rettale</a:t>
            </a:r>
            <a:endParaRPr 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99460" y="1384051"/>
            <a:ext cx="4376996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1" rtlCol="0">
            <a:spAutoFit/>
          </a:bodyPr>
          <a:lstStyle/>
          <a:p>
            <a:pPr lvl="0" algn="ctr">
              <a:buClr>
                <a:schemeClr val="tx1"/>
              </a:buClr>
              <a:defRPr/>
            </a:pPr>
            <a:r>
              <a:rPr lang="it-IT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SEGNI</a:t>
            </a:r>
          </a:p>
          <a:p>
            <a:pPr lvl="0">
              <a:buClr>
                <a:schemeClr val="tx1"/>
              </a:buClr>
              <a:defRPr/>
            </a:pPr>
            <a:endParaRPr lang="it-IT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 lvl="0" algn="ctr">
              <a:buClr>
                <a:schemeClr val="tx1"/>
              </a:buClr>
              <a:defRPr/>
            </a:pP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massa addominale palpabile</a:t>
            </a:r>
          </a:p>
          <a:p>
            <a:pPr lvl="0" algn="ctr">
              <a:buClr>
                <a:schemeClr val="tx1"/>
              </a:buClr>
              <a:defRPr/>
            </a:pP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massa rettale apprezzabile 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all’ER</a:t>
            </a:r>
          </a:p>
          <a:p>
            <a:pPr lvl="0">
              <a:buClr>
                <a:schemeClr val="tx1"/>
              </a:buClr>
              <a:defRPr/>
            </a:pPr>
            <a:endParaRPr 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 lvl="0">
              <a:buClr>
                <a:schemeClr val="tx1"/>
              </a:buClr>
              <a:defRPr/>
            </a:pPr>
            <a:endParaRPr 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459017" y="3529768"/>
            <a:ext cx="8217439" cy="3104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numCol="1" rtlCol="0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it-IT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Colon destro</a:t>
            </a:r>
            <a:r>
              <a:rPr kumimoji="0" lang="it-IT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: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dolore addominale, anemia, calo ponderale, massa addominale palpabile, 	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      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emorragia.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it-IT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Colon sinistro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: alterazioni dell’alvo, occlusione intestinale, dolore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addominale, anemia, 		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        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emorragia.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it-IT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Sigma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: stipsi, difficoltà alla evacuazione, dolore addominale.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it-IT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Retto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: emorragia, alterazioni dell’alvo, anemia, modificazioni del calibro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fecale, senso di </a:t>
            </a:r>
            <a:r>
              <a:rPr lang="it-IT" dirty="0">
                <a:latin typeface="Arial Narrow"/>
                <a:cs typeface="Arial Narrow"/>
              </a:rPr>
              <a:t> </a:t>
            </a:r>
            <a:r>
              <a:rPr lang="it-IT" dirty="0" smtClean="0">
                <a:latin typeface="Arial Narrow"/>
                <a:cs typeface="Arial Narrow"/>
              </a:rPr>
              <a:t>    	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cs typeface="Arial Narrow"/>
              </a:rPr>
              <a:t>evacuazione incompleta, tenesmo, dolore addominale, massa rettale palpabile.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Calibri"/>
                <a:cs typeface="Arial Narrow"/>
              </a:rPr>
              <a:t>	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/>
              <a:cs typeface="Arial Narrow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5139" y="0"/>
            <a:ext cx="1384051" cy="13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" y="994467"/>
            <a:ext cx="9143999" cy="514713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None/>
            </a:pPr>
            <a:r>
              <a:rPr lang="it-IT" sz="3600" dirty="0" smtClean="0">
                <a:latin typeface="Arial Narrow"/>
                <a:cs typeface="Arial Narrow"/>
              </a:rPr>
              <a:t>	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 sintomi tipici delle neoplasie  sono </a:t>
            </a:r>
            <a:r>
              <a:rPr lang="it-IT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presenti solo nel 40% dei casi</a:t>
            </a:r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. 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None/>
            </a:pP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 algn="ctr">
              <a:lnSpc>
                <a:spcPct val="90000"/>
              </a:lnSpc>
              <a:buClr>
                <a:schemeClr val="tx1"/>
              </a:buClr>
              <a:buNone/>
            </a:pP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 pazienti tendono a sottovalutare il sintomo con un </a:t>
            </a:r>
            <a:r>
              <a:rPr lang="it-IT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ritardo</a:t>
            </a:r>
            <a:r>
              <a:rPr lang="it-IT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tra comparsa ed accesso al MMG che può arrivare anche dopo anni.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0" y="984197"/>
            <a:ext cx="9144000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-1" y="6163399"/>
            <a:ext cx="9144000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3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FFFF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Proctorragia: percorso decisionale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6379" y="1235592"/>
            <a:ext cx="8362585" cy="4955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None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Pz con </a:t>
            </a:r>
            <a:r>
              <a:rPr lang="it-IT" sz="2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età &gt; 50 aa 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che si presentano con nuovi, significativi e persistenti sintomi addominali devono ricevere SUBITO: </a:t>
            </a:r>
          </a:p>
          <a:p>
            <a:pPr>
              <a:buClr>
                <a:schemeClr val="bg1"/>
              </a:buClr>
              <a:buNone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		- una accurata </a:t>
            </a:r>
            <a:r>
              <a:rPr lang="it-IT" sz="2400" u="sng" dirty="0">
                <a:solidFill>
                  <a:srgbClr val="000000"/>
                </a:solidFill>
                <a:latin typeface="Arial Narrow"/>
                <a:cs typeface="Arial Narrow"/>
              </a:rPr>
              <a:t>anamnesi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(anche familiare)</a:t>
            </a:r>
          </a:p>
          <a:p>
            <a:pPr>
              <a:buClr>
                <a:schemeClr val="bg1"/>
              </a:buClr>
              <a:buNone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		- essere sottoposti ad </a:t>
            </a:r>
            <a:r>
              <a:rPr lang="it-IT" sz="2400" u="sng" dirty="0">
                <a:solidFill>
                  <a:srgbClr val="000000"/>
                </a:solidFill>
                <a:latin typeface="Arial Narrow"/>
                <a:cs typeface="Arial Narrow"/>
              </a:rPr>
              <a:t>esame obiettivo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con </a:t>
            </a:r>
            <a:r>
              <a:rPr lang="it-IT" sz="2400" u="sng" dirty="0">
                <a:solidFill>
                  <a:srgbClr val="000000"/>
                </a:solidFill>
                <a:latin typeface="Arial Narrow"/>
                <a:cs typeface="Arial Narrow"/>
              </a:rPr>
              <a:t>esplorazione rettale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</a:p>
          <a:p>
            <a:pPr>
              <a:buClr>
                <a:schemeClr val="bg1"/>
              </a:buClr>
              <a:buNone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		- </a:t>
            </a:r>
            <a:r>
              <a:rPr lang="it-IT" sz="2400" b="1" u="sng" dirty="0">
                <a:solidFill>
                  <a:srgbClr val="000000"/>
                </a:solidFill>
                <a:latin typeface="Arial Narrow"/>
                <a:cs typeface="Arial Narrow"/>
              </a:rPr>
              <a:t>colonscopia.</a:t>
            </a:r>
            <a:endParaRPr lang="it-IT" sz="1050" b="1" u="sng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buClr>
                <a:schemeClr val="bg1"/>
              </a:buClr>
              <a:buNone/>
            </a:pPr>
            <a:endParaRPr lang="it-IT" sz="20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ctr">
              <a:buClr>
                <a:schemeClr val="tx1"/>
              </a:buClr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	</a:t>
            </a:r>
            <a:r>
              <a:rPr lang="it-IT" sz="2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Sanguinamento rettale in </a:t>
            </a:r>
            <a:r>
              <a:rPr lang="it-IT" sz="28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paz</a:t>
            </a:r>
            <a:r>
              <a:rPr lang="it-IT" sz="2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con età &gt; 50 aa</a:t>
            </a:r>
            <a:r>
              <a:rPr lang="it-IT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</a:t>
            </a:r>
          </a:p>
          <a:p>
            <a:pPr algn="ctr">
              <a:buClr>
                <a:schemeClr val="tx1"/>
              </a:buClr>
            </a:pP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non deve essere attribuito a patologia benigna </a:t>
            </a:r>
          </a:p>
          <a:p>
            <a:pPr algn="ctr">
              <a:buClr>
                <a:schemeClr val="tx1"/>
              </a:buClr>
            </a:pP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senza aver escluso carcinomi o polipi adenomatosi.</a:t>
            </a:r>
          </a:p>
          <a:p>
            <a:pPr algn="ctr">
              <a:buClr>
                <a:schemeClr val="tx1"/>
              </a:buClr>
            </a:pPr>
            <a:endParaRPr lang="it-IT" sz="2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>
              <a:buClr>
                <a:schemeClr val="bg1"/>
              </a:buClr>
              <a:buNone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Anche i pz di </a:t>
            </a:r>
            <a:r>
              <a:rPr lang="it-IT" sz="2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età &lt; 50 aa 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con i sintomi sopraindicati in assenza di obiettività e di rischio familiare </a:t>
            </a:r>
            <a:r>
              <a:rPr lang="it-IT" sz="2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devono essere studiati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, se persistenza dei sintomi.</a:t>
            </a:r>
          </a:p>
        </p:txBody>
      </p:sp>
    </p:spTree>
    <p:extLst>
      <p:ext uri="{BB962C8B-B14F-4D97-AF65-F5344CB8AC3E}">
        <p14:creationId xmlns:p14="http://schemas.microsoft.com/office/powerpoint/2010/main" val="42512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90891"/>
            <a:ext cx="9144000" cy="973169"/>
          </a:xfrm>
          <a:solidFill>
            <a:srgbClr val="FFFF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Proctorragia: percorso decisionale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6379" y="1618080"/>
            <a:ext cx="8362585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it-IT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Invio </a:t>
            </a:r>
            <a:r>
              <a:rPr lang="it-IT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in urgenza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: </a:t>
            </a:r>
          </a:p>
          <a:p>
            <a:pPr>
              <a:buClr>
                <a:schemeClr val="bg1"/>
              </a:buClr>
              <a:buNone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	</a:t>
            </a:r>
            <a:r>
              <a:rPr lang="it-IT" sz="2400" dirty="0">
                <a:latin typeface="Arial Narrow"/>
                <a:cs typeface="Arial Narrow"/>
              </a:rPr>
              <a:t>addome acuto (pericolo di perforazione, occlusione intestinale), </a:t>
            </a:r>
          </a:p>
          <a:p>
            <a:pPr>
              <a:buClr>
                <a:schemeClr val="bg1"/>
              </a:buClr>
              <a:buNone/>
            </a:pPr>
            <a:r>
              <a:rPr lang="it-IT" sz="2400" dirty="0">
                <a:latin typeface="Arial Narrow"/>
                <a:cs typeface="Arial Narrow"/>
              </a:rPr>
              <a:t>	emorragia massiva</a:t>
            </a:r>
          </a:p>
          <a:p>
            <a:pPr>
              <a:buClr>
                <a:schemeClr val="bg1"/>
              </a:buClr>
              <a:buNone/>
            </a:pPr>
            <a:r>
              <a:rPr lang="it-IT" sz="2400" dirty="0">
                <a:latin typeface="Arial Narrow"/>
                <a:cs typeface="Arial Narrow"/>
              </a:rPr>
              <a:t>	presenza di sintomi sistemici(febbre, rapida </a:t>
            </a:r>
            <a:r>
              <a:rPr lang="it-IT" sz="2400" dirty="0" err="1">
                <a:latin typeface="Arial Narrow"/>
                <a:cs typeface="Arial Narrow"/>
              </a:rPr>
              <a:t>anemizzazione</a:t>
            </a:r>
            <a:r>
              <a:rPr lang="it-IT" sz="2400" dirty="0">
                <a:latin typeface="Arial Narrow"/>
                <a:cs typeface="Arial Narrow"/>
              </a:rPr>
              <a:t>), </a:t>
            </a:r>
          </a:p>
          <a:p>
            <a:pPr>
              <a:buClr>
                <a:schemeClr val="bg1"/>
              </a:buClr>
              <a:buNone/>
            </a:pPr>
            <a:r>
              <a:rPr lang="it-IT" sz="2400" dirty="0">
                <a:latin typeface="Arial Narrow"/>
                <a:cs typeface="Arial Narrow"/>
              </a:rPr>
              <a:t>	dispnea e/o tosse stizzosa (metastasi polmonari?)</a:t>
            </a:r>
            <a:r>
              <a:rPr lang="it-IT" sz="2400" dirty="0" smtClean="0">
                <a:latin typeface="Arial Narrow"/>
                <a:cs typeface="Arial Narrow"/>
              </a:rPr>
              <a:t>.</a:t>
            </a:r>
          </a:p>
          <a:p>
            <a:pPr>
              <a:buClr>
                <a:schemeClr val="bg1"/>
              </a:buClr>
              <a:buNone/>
            </a:pPr>
            <a:endParaRPr lang="it-IT" sz="2400" dirty="0" smtClean="0">
              <a:latin typeface="Arial Narrow"/>
              <a:cs typeface="Arial Narrow"/>
            </a:endParaRPr>
          </a:p>
          <a:p>
            <a:pPr marL="342900" indent="-342900">
              <a:buClr>
                <a:schemeClr val="tx1"/>
              </a:buClr>
              <a:buFont typeface="Wingdings" charset="2"/>
              <a:buChar char="Ø"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Percorso 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ambulatoriale</a:t>
            </a:r>
            <a:r>
              <a:rPr lang="it-IT" sz="2400" dirty="0">
                <a:latin typeface="Arial Narrow"/>
                <a:cs typeface="Arial Narrow"/>
              </a:rPr>
              <a:t>: nelle altre situazioni</a:t>
            </a:r>
            <a:r>
              <a:rPr lang="it-IT" sz="2400" dirty="0" smtClean="0">
                <a:latin typeface="Arial Narrow"/>
                <a:cs typeface="Arial Narrow"/>
              </a:rPr>
              <a:t>.</a:t>
            </a:r>
          </a:p>
          <a:p>
            <a:pPr>
              <a:buClr>
                <a:schemeClr val="tx1"/>
              </a:buClr>
            </a:pPr>
            <a:endParaRPr lang="it-IT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237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FFFF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Diagnosi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6379" y="1235592"/>
            <a:ext cx="8362585" cy="547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Font typeface="Arial"/>
              <a:buChar char="•"/>
            </a:pPr>
            <a:r>
              <a:rPr lang="it-IT" sz="2400" b="1" i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COLONSCOPIA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, che deve essere condotta fino al cieco, è l‘esame più importante perché ciò che </a:t>
            </a:r>
            <a:r>
              <a:rPr lang="it-IT" sz="24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è fondamentale è escludere </a:t>
            </a:r>
            <a:r>
              <a:rPr lang="it-IT" sz="24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o confermare </a:t>
            </a:r>
            <a:r>
              <a:rPr lang="it-IT" sz="24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la diagnosi della neoplasia colon-rettale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. </a:t>
            </a:r>
          </a:p>
          <a:p>
            <a:pPr>
              <a:lnSpc>
                <a:spcPct val="120000"/>
              </a:lnSpc>
              <a:buClr>
                <a:schemeClr val="accent5"/>
              </a:buClr>
            </a:pP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	La 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conferma istologica dovrebbe essere sempre disponibile. Può </a:t>
            </a: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	essere 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omessa in casi di neoformazioni non facilmente </a:t>
            </a: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	raggiungibili 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o </a:t>
            </a: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con 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iconografia inequivocabile.</a:t>
            </a:r>
          </a:p>
          <a:p>
            <a:pPr marL="342900" indent="-342900">
              <a:lnSpc>
                <a:spcPct val="120000"/>
              </a:lnSpc>
              <a:buClr>
                <a:schemeClr val="accent5"/>
              </a:buClr>
              <a:buFont typeface="Arial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Accertamenti ematologici:  dosaggio </a:t>
            </a:r>
            <a:r>
              <a:rPr lang="it-IT" sz="2400" b="1" i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CEA, Ca 19.9</a:t>
            </a: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endParaRPr lang="it-IT" sz="24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None/>
            </a:pPr>
            <a:endParaRPr lang="it-IT" sz="24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None/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Si può stimare che ad un MMG con 1500 assistiti si presenti, un caso all’anno di C-R  e 15 casi sospetti. </a:t>
            </a:r>
          </a:p>
          <a:p>
            <a:pPr>
              <a:lnSpc>
                <a:spcPct val="120000"/>
              </a:lnSpc>
              <a:buClr>
                <a:schemeClr val="tx1"/>
              </a:buClr>
              <a:buNone/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Fra esordio dei sintomi e terapia chirurgica intercorrono in media 4 mesi per le localizzazioni del colon sinistro e 7 mesi per quelle del colon destro (correlazione tra ritardo e peggioramento della prognosi ? !).</a:t>
            </a:r>
          </a:p>
        </p:txBody>
      </p:sp>
    </p:spTree>
    <p:extLst>
      <p:ext uri="{BB962C8B-B14F-4D97-AF65-F5344CB8AC3E}">
        <p14:creationId xmlns:p14="http://schemas.microsoft.com/office/powerpoint/2010/main" val="39824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3"/>
            <a:ext cx="9144000" cy="381439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" y="2787258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Ed ora al chirurgo...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5209397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500007" y="5264511"/>
            <a:ext cx="183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Taglietti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588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roup 1"/>
          <p:cNvGraphicFramePr>
            <a:graphicFrameLocks noGrp="1"/>
          </p:cNvGraphicFramePr>
          <p:nvPr/>
        </p:nvGraphicFramePr>
        <p:xfrm>
          <a:off x="0" y="0"/>
          <a:ext cx="9167812" cy="6575425"/>
        </p:xfrm>
        <a:graphic>
          <a:graphicData uri="http://schemas.openxmlformats.org/drawingml/2006/table">
            <a:tbl>
              <a:tblPr/>
              <a:tblGrid>
                <a:gridCol w="1841131"/>
                <a:gridCol w="1767365"/>
                <a:gridCol w="2061926"/>
                <a:gridCol w="1620084"/>
                <a:gridCol w="1459458"/>
                <a:gridCol w="417848"/>
              </a:tblGrid>
              <a:tr h="1268865">
                <a:tc gridSpan="6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GOGEN+Arial;Arial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SINTOMI D’ALLARME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E LORO FREQUENZA (%) PER SEDE </a:t>
                      </a:r>
                    </a:p>
                  </a:txBody>
                  <a:tcPr marL="90002" marR="90002" marT="76899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GOGEN+Arial;Arial" pitchFamily="32" charset="0"/>
                        <a:ea typeface="Microsoft YaHei" charset="-122"/>
                      </a:endParaRPr>
                    </a:p>
                  </a:txBody>
                  <a:tcPr marL="90000" marR="90000" marT="7689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8490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GOGEN+Arial;Arial" pitchFamily="32" charset="0"/>
                        <a:ea typeface="Microsoft YaHei" charset="-122"/>
                      </a:endParaRP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Colon dx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Trasverso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Colon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sn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Sigma-retto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2" marR="90002" marT="92128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4472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Calo ponderale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60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45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65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50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4680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Alterazioni dell’alvo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20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35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45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60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4472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Rettorragia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5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5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40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60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1565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Anemia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40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5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5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4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4472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Tenesmo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-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-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-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20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88558">
                <a:tc gridSpan="6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GOGEN+Arial;Arial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circa 10%= ostruzione intestinale 1° sintomo, indipendentemente dalla sede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GOGEN+Arial;Arial" pitchFamily="32" charset="0"/>
                        <a:ea typeface="Microsoft YaHei" charset="-122"/>
                      </a:endParaRPr>
                    </a:p>
                  </a:txBody>
                  <a:tcPr marL="90000" marR="90000" marT="7453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72341">
                <a:tc gridSpan="6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GOGEN+Arial;Arial" pitchFamily="32" charset="0"/>
                          <a:ea typeface="Microsoft YaHei" charset="-122"/>
                        </a:rPr>
                        <a:t>circa 5% = perforazione 1° sintomo, indipendentemente dalla sede. </a:t>
                      </a:r>
                    </a:p>
                  </a:txBody>
                  <a:tcPr marL="90002" marR="90002" marT="74541" marB="468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GOGEN+Arial;Arial" pitchFamily="32" charset="0"/>
                        <a:ea typeface="Microsoft YaHei" charset="-122"/>
                      </a:endParaRPr>
                    </a:p>
                  </a:txBody>
                  <a:tcPr marL="90000" marR="90000" marT="7453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375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22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b="1" dirty="0">
                <a:solidFill>
                  <a:srgbClr val="00CCFF"/>
                </a:solidFill>
                <a:latin typeface="Arial Narrow"/>
                <a:cs typeface="Arial Narrow"/>
              </a:rPr>
              <a:t>III SESSIONE: ADDOME</a:t>
            </a:r>
            <a:endParaRPr lang="it-IT" sz="5400" b="1" dirty="0">
              <a:solidFill>
                <a:srgbClr val="62E1E3"/>
              </a:solidFill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7802" y="1269858"/>
            <a:ext cx="8218220" cy="830997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29C1EF"/>
                </a:solidFill>
                <a:latin typeface="Arial Narrow"/>
                <a:cs typeface="Arial Narrow"/>
              </a:rPr>
              <a:t>1° MODULO: </a:t>
            </a:r>
            <a:r>
              <a:rPr lang="it-IT" sz="4800" b="1" dirty="0" smtClean="0">
                <a:solidFill>
                  <a:srgbClr val="29C1EF"/>
                </a:solidFill>
                <a:latin typeface="Arial Narrow"/>
                <a:cs typeface="Arial Narrow"/>
              </a:rPr>
              <a:t>carcinoma colon-retto</a:t>
            </a:r>
            <a:endParaRPr lang="it-IT" sz="4800" b="1" dirty="0">
              <a:solidFill>
                <a:srgbClr val="29C1EF"/>
              </a:solidFill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50173" y="2570096"/>
            <a:ext cx="7741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800" dirty="0" smtClean="0"/>
              <a:t>MMG Senior (Dr. Bruno </a:t>
            </a:r>
            <a:r>
              <a:rPr lang="it-IT" sz="2800" dirty="0" err="1" smtClean="0"/>
              <a:t>Platto</a:t>
            </a:r>
            <a:r>
              <a:rPr lang="it-IT" sz="28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MMG in formazione</a:t>
            </a:r>
            <a:r>
              <a:rPr lang="it-IT" sz="2800" dirty="0"/>
              <a:t> (Dr.ssa Laura </a:t>
            </a:r>
            <a:r>
              <a:rPr lang="it-IT" sz="2800" dirty="0" err="1"/>
              <a:t>Gheza</a:t>
            </a:r>
            <a:r>
              <a:rPr lang="it-IT" sz="2800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Oncologo (Dr.ssa Renata </a:t>
            </a:r>
            <a:r>
              <a:rPr lang="it-IT" sz="2800" dirty="0" err="1" smtClean="0"/>
              <a:t>Luoni</a:t>
            </a:r>
            <a:r>
              <a:rPr lang="it-IT" sz="28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Chirurgo (Dr. Lucio Taglietti)</a:t>
            </a:r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Radiologo (Dr. Maurizio </a:t>
            </a:r>
            <a:r>
              <a:rPr lang="it-IT" sz="2800" dirty="0" err="1" smtClean="0"/>
              <a:t>Frassi</a:t>
            </a:r>
            <a:r>
              <a:rPr lang="it-IT" sz="28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Medico Nucleare ( Dr. Mattia Bertoli)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4134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373188"/>
            <a:ext cx="5148263" cy="4792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>
                <a:solidFill>
                  <a:srgbClr val="33CCFF"/>
                </a:solidFill>
                <a:latin typeface="Arial Narrow" pitchFamily="34" charset="0"/>
              </a:rPr>
              <a:t>PERCORSI DIAGNOSTICI: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>
                <a:solidFill>
                  <a:srgbClr val="33CCFF"/>
                </a:solidFill>
                <a:latin typeface="Arial Narrow" pitchFamily="34" charset="0"/>
              </a:rPr>
              <a:t>LE BASI TEORICHE</a:t>
            </a:r>
          </a:p>
        </p:txBody>
      </p:sp>
    </p:spTree>
    <p:extLst>
      <p:ext uri="{BB962C8B-B14F-4D97-AF65-F5344CB8AC3E}">
        <p14:creationId xmlns:p14="http://schemas.microsoft.com/office/powerpoint/2010/main" val="522882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14300" y="1885950"/>
            <a:ext cx="1371600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b="1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90000"/>
              </a:lnSpc>
              <a:spcBef>
                <a:spcPts val="30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latin typeface="Verdana" pitchFamily="32" charset="0"/>
              </a:rPr>
              <a:t>Mutation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214438" y="1909763"/>
            <a:ext cx="17367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APC/β-catenin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FAP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273425" y="1905000"/>
            <a:ext cx="839788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000000"/>
                </a:solidFill>
              </a:rPr>
              <a:t>K-</a:t>
            </a:r>
            <a:r>
              <a:rPr lang="en-US" b="1" dirty="0" err="1">
                <a:solidFill>
                  <a:srgbClr val="000000"/>
                </a:solidFill>
              </a:rPr>
              <a:t>Ras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000000"/>
                </a:solidFill>
              </a:rPr>
              <a:t>B-</a:t>
            </a:r>
            <a:r>
              <a:rPr lang="en-US" b="1" dirty="0" err="1">
                <a:solidFill>
                  <a:srgbClr val="000000"/>
                </a:solidFill>
              </a:rPr>
              <a:t>Raf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000000"/>
                </a:solidFill>
              </a:rPr>
              <a:t>18q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724400" y="1903413"/>
            <a:ext cx="22860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p53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SMAD4/SMAD2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PIK3CA/Akt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5763" y="3603625"/>
            <a:ext cx="8412162" cy="698500"/>
            <a:chOff x="243" y="2270"/>
            <a:chExt cx="5299" cy="440"/>
          </a:xfrm>
        </p:grpSpPr>
        <p:sp>
          <p:nvSpPr>
            <p:cNvPr id="8214" name="Rectangle 6"/>
            <p:cNvSpPr>
              <a:spLocks noChangeArrowheads="1"/>
            </p:cNvSpPr>
            <p:nvPr/>
          </p:nvSpPr>
          <p:spPr bwMode="auto">
            <a:xfrm>
              <a:off x="243" y="2286"/>
              <a:ext cx="844" cy="424"/>
            </a:xfrm>
            <a:prstGeom prst="rect">
              <a:avLst/>
            </a:prstGeom>
            <a:solidFill>
              <a:srgbClr val="008000"/>
            </a:solidFill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FFFFFF"/>
                  </a:solidFill>
                  <a:latin typeface="Verdana" pitchFamily="32" charset="0"/>
                </a:rPr>
                <a:t>Normal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FFFFFF"/>
                  </a:solidFill>
                  <a:latin typeface="Verdana" pitchFamily="32" charset="0"/>
                </a:rPr>
                <a:t>Epithelium</a:t>
              </a:r>
            </a:p>
          </p:txBody>
        </p:sp>
        <p:sp>
          <p:nvSpPr>
            <p:cNvPr id="8215" name="Rectangle 7"/>
            <p:cNvSpPr>
              <a:spLocks noChangeArrowheads="1"/>
            </p:cNvSpPr>
            <p:nvPr/>
          </p:nvSpPr>
          <p:spPr bwMode="auto">
            <a:xfrm>
              <a:off x="1356" y="2280"/>
              <a:ext cx="844" cy="424"/>
            </a:xfrm>
            <a:prstGeom prst="rect">
              <a:avLst/>
            </a:prstGeom>
            <a:solidFill>
              <a:srgbClr val="008000"/>
            </a:solidFill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FFFFFF"/>
                  </a:solidFill>
                  <a:latin typeface="Verdana" pitchFamily="32" charset="0"/>
                </a:rPr>
                <a:t>Adenoma</a:t>
              </a:r>
            </a:p>
          </p:txBody>
        </p:sp>
        <p:sp>
          <p:nvSpPr>
            <p:cNvPr id="8216" name="Rectangle 8"/>
            <p:cNvSpPr>
              <a:spLocks noChangeArrowheads="1"/>
            </p:cNvSpPr>
            <p:nvPr/>
          </p:nvSpPr>
          <p:spPr bwMode="auto">
            <a:xfrm>
              <a:off x="2470" y="2280"/>
              <a:ext cx="844" cy="424"/>
            </a:xfrm>
            <a:prstGeom prst="rect">
              <a:avLst/>
            </a:prstGeom>
            <a:solidFill>
              <a:srgbClr val="008000"/>
            </a:solidFill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 dirty="0">
                  <a:solidFill>
                    <a:srgbClr val="FFFFFF"/>
                  </a:solidFill>
                  <a:latin typeface="Verdana" pitchFamily="32" charset="0"/>
                </a:rPr>
                <a:t>Late </a:t>
              </a:r>
              <a:br>
                <a:rPr lang="it-IT" sz="1600" b="1" dirty="0">
                  <a:solidFill>
                    <a:srgbClr val="FFFFFF"/>
                  </a:solidFill>
                  <a:latin typeface="Verdana" pitchFamily="32" charset="0"/>
                </a:rPr>
              </a:br>
              <a:r>
                <a:rPr lang="it-IT" sz="1600" b="1" dirty="0">
                  <a:solidFill>
                    <a:srgbClr val="FFFFFF"/>
                  </a:solidFill>
                  <a:latin typeface="Verdana" pitchFamily="32" charset="0"/>
                </a:rPr>
                <a:t>Adenoma</a:t>
              </a:r>
            </a:p>
          </p:txBody>
        </p:sp>
        <p:sp>
          <p:nvSpPr>
            <p:cNvPr id="8217" name="Rectangle 9"/>
            <p:cNvSpPr>
              <a:spLocks noChangeArrowheads="1"/>
            </p:cNvSpPr>
            <p:nvPr/>
          </p:nvSpPr>
          <p:spPr bwMode="auto">
            <a:xfrm>
              <a:off x="3583" y="2270"/>
              <a:ext cx="844" cy="424"/>
            </a:xfrm>
            <a:prstGeom prst="rect">
              <a:avLst/>
            </a:prstGeom>
            <a:solidFill>
              <a:srgbClr val="008000"/>
            </a:solidFill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400" b="1">
                  <a:solidFill>
                    <a:srgbClr val="FFFFFF"/>
                  </a:solidFill>
                  <a:latin typeface="Verdana" pitchFamily="32" charset="0"/>
                </a:rPr>
                <a:t>Early </a:t>
              </a:r>
              <a:br>
                <a:rPr lang="it-IT" sz="1400" b="1">
                  <a:solidFill>
                    <a:srgbClr val="FFFFFF"/>
                  </a:solidFill>
                  <a:latin typeface="Verdana" pitchFamily="32" charset="0"/>
                </a:rPr>
              </a:br>
              <a:r>
                <a:rPr lang="it-IT" sz="1400" b="1">
                  <a:solidFill>
                    <a:srgbClr val="FFFFFF"/>
                  </a:solidFill>
                  <a:latin typeface="Verdana" pitchFamily="32" charset="0"/>
                </a:rPr>
                <a:t>Cancer</a:t>
              </a:r>
            </a:p>
          </p:txBody>
        </p:sp>
        <p:sp>
          <p:nvSpPr>
            <p:cNvPr id="8218" name="Rectangle 10"/>
            <p:cNvSpPr>
              <a:spLocks noChangeArrowheads="1"/>
            </p:cNvSpPr>
            <p:nvPr/>
          </p:nvSpPr>
          <p:spPr bwMode="auto">
            <a:xfrm>
              <a:off x="4697" y="2270"/>
              <a:ext cx="845" cy="424"/>
            </a:xfrm>
            <a:prstGeom prst="rect">
              <a:avLst/>
            </a:prstGeom>
            <a:solidFill>
              <a:srgbClr val="008000"/>
            </a:solidFill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FFFFFF"/>
                  </a:solidFill>
                  <a:latin typeface="Verdana" pitchFamily="32" charset="0"/>
                </a:rPr>
                <a:t>Late </a:t>
              </a:r>
              <a:br>
                <a:rPr lang="it-IT" sz="1600" b="1">
                  <a:solidFill>
                    <a:srgbClr val="FFFFFF"/>
                  </a:solidFill>
                  <a:latin typeface="Verdana" pitchFamily="32" charset="0"/>
                </a:rPr>
              </a:br>
              <a:r>
                <a:rPr lang="it-IT" sz="1600" b="1">
                  <a:solidFill>
                    <a:srgbClr val="FFFFFF"/>
                  </a:solidFill>
                  <a:latin typeface="Verdana" pitchFamily="32" charset="0"/>
                </a:rPr>
                <a:t>Cancer</a:t>
              </a:r>
            </a:p>
          </p:txBody>
        </p:sp>
        <p:sp>
          <p:nvSpPr>
            <p:cNvPr id="8219" name="Line 11"/>
            <p:cNvSpPr>
              <a:spLocks noChangeShapeType="1"/>
            </p:cNvSpPr>
            <p:nvPr/>
          </p:nvSpPr>
          <p:spPr bwMode="auto">
            <a:xfrm>
              <a:off x="2210" y="2483"/>
              <a:ext cx="236" cy="0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220" name="Line 12"/>
            <p:cNvSpPr>
              <a:spLocks noChangeShapeType="1"/>
            </p:cNvSpPr>
            <p:nvPr/>
          </p:nvSpPr>
          <p:spPr bwMode="auto">
            <a:xfrm>
              <a:off x="3326" y="2483"/>
              <a:ext cx="236" cy="0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221" name="Line 13"/>
            <p:cNvSpPr>
              <a:spLocks noChangeShapeType="1"/>
            </p:cNvSpPr>
            <p:nvPr/>
          </p:nvSpPr>
          <p:spPr bwMode="auto">
            <a:xfrm>
              <a:off x="4442" y="2483"/>
              <a:ext cx="236" cy="0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222" name="Line 14"/>
            <p:cNvSpPr>
              <a:spLocks noChangeShapeType="1"/>
            </p:cNvSpPr>
            <p:nvPr/>
          </p:nvSpPr>
          <p:spPr bwMode="auto">
            <a:xfrm>
              <a:off x="1106" y="2483"/>
              <a:ext cx="236" cy="0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199" name="Line 15"/>
          <p:cNvSpPr>
            <a:spLocks noChangeShapeType="1"/>
          </p:cNvSpPr>
          <p:nvPr/>
        </p:nvSpPr>
        <p:spPr bwMode="auto">
          <a:xfrm>
            <a:off x="1981200" y="2819400"/>
            <a:ext cx="1588" cy="609600"/>
          </a:xfrm>
          <a:prstGeom prst="line">
            <a:avLst/>
          </a:prstGeom>
          <a:noFill/>
          <a:ln w="223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0" name="Line 16"/>
          <p:cNvSpPr>
            <a:spLocks noChangeShapeType="1"/>
          </p:cNvSpPr>
          <p:nvPr/>
        </p:nvSpPr>
        <p:spPr bwMode="auto">
          <a:xfrm>
            <a:off x="3657600" y="2844800"/>
            <a:ext cx="1588" cy="609600"/>
          </a:xfrm>
          <a:prstGeom prst="line">
            <a:avLst/>
          </a:prstGeom>
          <a:noFill/>
          <a:ln w="223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1" name="Line 17"/>
          <p:cNvSpPr>
            <a:spLocks noChangeShapeType="1"/>
          </p:cNvSpPr>
          <p:nvPr/>
        </p:nvSpPr>
        <p:spPr bwMode="auto">
          <a:xfrm>
            <a:off x="5410200" y="2819400"/>
            <a:ext cx="1588" cy="609600"/>
          </a:xfrm>
          <a:prstGeom prst="line">
            <a:avLst/>
          </a:prstGeom>
          <a:noFill/>
          <a:ln w="223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2" name="Text Box 18"/>
          <p:cNvSpPr txBox="1">
            <a:spLocks noChangeArrowheads="1"/>
          </p:cNvSpPr>
          <p:nvPr/>
        </p:nvSpPr>
        <p:spPr bwMode="auto">
          <a:xfrm>
            <a:off x="385763" y="4724400"/>
            <a:ext cx="8351837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2325688" algn="ctr"/>
                <a:tab pos="4100513" algn="ctr"/>
                <a:tab pos="5818188" algn="ctr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</a:pPr>
            <a:r>
              <a:rPr lang="it-IT" b="1">
                <a:solidFill>
                  <a:srgbClr val="000000"/>
                </a:solidFill>
                <a:latin typeface="Verdana" pitchFamily="32" charset="0"/>
              </a:rPr>
              <a:t>Dwell Time:	 Many decades	   2-5 years	  2-5 years</a:t>
            </a:r>
            <a:r>
              <a:rPr lang="it-IT" b="1">
                <a:solidFill>
                  <a:srgbClr val="FFFFFF"/>
                </a:solidFill>
                <a:latin typeface="Verdana" pitchFamily="32" charset="0"/>
              </a:rPr>
              <a:t/>
            </a:r>
            <a:br>
              <a:rPr lang="it-IT" b="1">
                <a:solidFill>
                  <a:srgbClr val="FFFFFF"/>
                </a:solidFill>
                <a:latin typeface="Verdana" pitchFamily="32" charset="0"/>
              </a:rPr>
            </a:br>
            <a:endParaRPr lang="it-IT" b="1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8203" name="Line 19"/>
          <p:cNvSpPr>
            <a:spLocks noChangeShapeType="1"/>
          </p:cNvSpPr>
          <p:nvPr/>
        </p:nvSpPr>
        <p:spPr bwMode="auto">
          <a:xfrm>
            <a:off x="1755775" y="3941763"/>
            <a:ext cx="385763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4" name="Line 20"/>
          <p:cNvSpPr>
            <a:spLocks noChangeShapeType="1"/>
          </p:cNvSpPr>
          <p:nvPr/>
        </p:nvSpPr>
        <p:spPr bwMode="auto">
          <a:xfrm>
            <a:off x="3508375" y="3941763"/>
            <a:ext cx="385763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5" name="Line 21"/>
          <p:cNvSpPr>
            <a:spLocks noChangeShapeType="1"/>
          </p:cNvSpPr>
          <p:nvPr/>
        </p:nvSpPr>
        <p:spPr bwMode="auto">
          <a:xfrm>
            <a:off x="5280025" y="3941763"/>
            <a:ext cx="385763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206" name="Line 22"/>
          <p:cNvSpPr>
            <a:spLocks noChangeShapeType="1"/>
          </p:cNvSpPr>
          <p:nvPr/>
        </p:nvSpPr>
        <p:spPr bwMode="auto">
          <a:xfrm>
            <a:off x="7051675" y="3941763"/>
            <a:ext cx="385763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752850" y="4343400"/>
            <a:ext cx="3436938" cy="2024063"/>
            <a:chOff x="2364" y="2736"/>
            <a:chExt cx="2165" cy="1275"/>
          </a:xfrm>
        </p:grpSpPr>
        <p:sp>
          <p:nvSpPr>
            <p:cNvPr id="8209" name="Line 24"/>
            <p:cNvSpPr>
              <a:spLocks noChangeShapeType="1"/>
            </p:cNvSpPr>
            <p:nvPr/>
          </p:nvSpPr>
          <p:spPr bwMode="auto">
            <a:xfrm flipV="1">
              <a:off x="2364" y="2735"/>
              <a:ext cx="0" cy="1277"/>
            </a:xfrm>
            <a:prstGeom prst="line">
              <a:avLst/>
            </a:prstGeom>
            <a:noFill/>
            <a:ln w="9360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210" name="Line 25"/>
            <p:cNvSpPr>
              <a:spLocks noChangeShapeType="1"/>
            </p:cNvSpPr>
            <p:nvPr/>
          </p:nvSpPr>
          <p:spPr bwMode="auto">
            <a:xfrm flipV="1">
              <a:off x="4530" y="2735"/>
              <a:ext cx="0" cy="1277"/>
            </a:xfrm>
            <a:prstGeom prst="line">
              <a:avLst/>
            </a:prstGeom>
            <a:noFill/>
            <a:ln w="9360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211" name="Text Box 26"/>
            <p:cNvSpPr txBox="1">
              <a:spLocks noChangeArrowheads="1"/>
            </p:cNvSpPr>
            <p:nvPr/>
          </p:nvSpPr>
          <p:spPr bwMode="auto">
            <a:xfrm>
              <a:off x="2601" y="3299"/>
              <a:ext cx="1713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b="1">
                  <a:solidFill>
                    <a:srgbClr val="000000"/>
                  </a:solidFill>
                  <a:latin typeface="Arial Narrow" pitchFamily="34" charset="0"/>
                </a:rPr>
                <a:t>Optimum phase for early detection</a:t>
              </a:r>
            </a:p>
          </p:txBody>
        </p:sp>
        <p:sp>
          <p:nvSpPr>
            <p:cNvPr id="8212" name="Line 27"/>
            <p:cNvSpPr>
              <a:spLocks noChangeShapeType="1"/>
            </p:cNvSpPr>
            <p:nvPr/>
          </p:nvSpPr>
          <p:spPr bwMode="auto">
            <a:xfrm>
              <a:off x="4082" y="3587"/>
              <a:ext cx="424" cy="0"/>
            </a:xfrm>
            <a:prstGeom prst="line">
              <a:avLst/>
            </a:prstGeom>
            <a:noFill/>
            <a:ln w="28440">
              <a:solidFill>
                <a:srgbClr val="99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213" name="Line 28"/>
            <p:cNvSpPr>
              <a:spLocks noChangeShapeType="1"/>
            </p:cNvSpPr>
            <p:nvPr/>
          </p:nvSpPr>
          <p:spPr bwMode="auto">
            <a:xfrm flipH="1">
              <a:off x="2369" y="3587"/>
              <a:ext cx="487" cy="0"/>
            </a:xfrm>
            <a:prstGeom prst="line">
              <a:avLst/>
            </a:prstGeom>
            <a:noFill/>
            <a:ln w="28440">
              <a:solidFill>
                <a:srgbClr val="99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08" name="Text Box 29"/>
          <p:cNvSpPr txBox="1">
            <a:spLocks noChangeArrowheads="1"/>
          </p:cNvSpPr>
          <p:nvPr/>
        </p:nvSpPr>
        <p:spPr bwMode="auto">
          <a:xfrm>
            <a:off x="0" y="292100"/>
            <a:ext cx="91440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>
                <a:solidFill>
                  <a:srgbClr val="33CCFF"/>
                </a:solidFill>
                <a:latin typeface="Arial Narrow" pitchFamily="34" charset="0"/>
              </a:rPr>
              <a:t>LA SEQUENZA ADENOMA-CARCINOMA</a:t>
            </a:r>
          </a:p>
        </p:txBody>
      </p:sp>
    </p:spTree>
    <p:extLst>
      <p:ext uri="{BB962C8B-B14F-4D97-AF65-F5344CB8AC3E}">
        <p14:creationId xmlns:p14="http://schemas.microsoft.com/office/powerpoint/2010/main" val="342072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0" y="287338"/>
            <a:ext cx="91440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u="sng">
                <a:solidFill>
                  <a:srgbClr val="33CCFF"/>
                </a:solidFill>
                <a:latin typeface="Arial Narrow" pitchFamily="34" charset="0"/>
              </a:rPr>
              <a:t>CATEGORIE DI RISCHIO</a:t>
            </a:r>
          </a:p>
        </p:txBody>
      </p:sp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1901825" y="1592263"/>
          <a:ext cx="5872163" cy="375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4406880" imgH="2781120" progId="MSGraph.Chart.8">
                  <p:embed/>
                </p:oleObj>
              </mc:Choice>
              <mc:Fallback>
                <p:oleObj r:id="rId4" imgW="4406880" imgH="278112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1592263"/>
                        <a:ext cx="5872163" cy="375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66838" y="1566863"/>
            <a:ext cx="320516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Sporadic </a:t>
            </a:r>
          </a:p>
          <a:p>
            <a:pPr>
              <a:buClrTx/>
              <a:buFontTx/>
              <a:buNone/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(average risk) </a:t>
            </a:r>
          </a:p>
          <a:p>
            <a:pPr>
              <a:buClrTx/>
              <a:buFontTx/>
              <a:buNone/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(75-80%)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316788" y="3352800"/>
            <a:ext cx="122396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Family</a:t>
            </a:r>
          </a:p>
          <a:p>
            <a:pPr>
              <a:buClrTx/>
              <a:buFontTx/>
              <a:buNone/>
              <a:defRPr/>
            </a:pPr>
            <a:r>
              <a:rPr lang="it-IT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history</a:t>
            </a:r>
            <a:br>
              <a:rPr lang="it-IT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(10-15%)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181600" y="4724400"/>
            <a:ext cx="333216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Hereditary non-polyposis colorectal cancer (HNPCC) (3-5%)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981200" y="5453063"/>
            <a:ext cx="3135313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Familial adenomatous polyposis (FAP) (1-2%)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9338" y="4202113"/>
            <a:ext cx="177323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Rare syndromes (&lt;0.1%)</a:t>
            </a:r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2921000" y="2389188"/>
            <a:ext cx="203200" cy="125412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2711450" y="4724400"/>
            <a:ext cx="56515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>
            <a:off x="4267200" y="4953000"/>
            <a:ext cx="9906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>
            <a:off x="3581400" y="4800600"/>
            <a:ext cx="1588" cy="56991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>
            <a:off x="6400800" y="3581400"/>
            <a:ext cx="9144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648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71438"/>
            <a:ext cx="6300787" cy="80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725" y="900113"/>
            <a:ext cx="7704138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8026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 l="12692" t="25560" r="15250" b="13904"/>
          <a:stretch>
            <a:fillRect/>
          </a:stretch>
        </p:blipFill>
        <p:spPr bwMode="auto">
          <a:xfrm>
            <a:off x="250825" y="179388"/>
            <a:ext cx="8713788" cy="6173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/>
          <a:srcRect l="69246" t="78137" r="21843" b="19731"/>
          <a:stretch>
            <a:fillRect/>
          </a:stretch>
        </p:blipFill>
        <p:spPr bwMode="auto">
          <a:xfrm>
            <a:off x="7594600" y="6426200"/>
            <a:ext cx="1225550" cy="23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1825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8" y="1981200"/>
            <a:ext cx="4559300" cy="359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979613"/>
            <a:ext cx="3432175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8613"/>
            <a:ext cx="9144000" cy="973137"/>
          </a:xfrm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smtClean="0">
                <a:solidFill>
                  <a:srgbClr val="33CCFF"/>
                </a:solidFill>
                <a:latin typeface="Arial Narrow" pitchFamily="34" charset="0"/>
              </a:rPr>
              <a:t>STRUMENTI DIAGNOSTICI</a:t>
            </a:r>
          </a:p>
        </p:txBody>
      </p:sp>
    </p:spTree>
    <p:extLst>
      <p:ext uri="{BB962C8B-B14F-4D97-AF65-F5344CB8AC3E}">
        <p14:creationId xmlns:p14="http://schemas.microsoft.com/office/powerpoint/2010/main" val="1461212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0" y="223838"/>
            <a:ext cx="91440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 b="1" u="sng">
                <a:solidFill>
                  <a:srgbClr val="33CCFF"/>
                </a:solidFill>
                <a:latin typeface="Arial Narrow" pitchFamily="34" charset="0"/>
              </a:rPr>
              <a:t>COLONSCOPIA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0" y="1301750"/>
            <a:ext cx="9144000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latin typeface="Arial Narrow" pitchFamily="34" charset="0"/>
              </a:rPr>
              <a:t>Diagnosi istologica mediante biopsia </a:t>
            </a:r>
          </a:p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latin typeface="Arial Narrow" pitchFamily="34" charset="0"/>
              </a:rPr>
              <a:t>Terapia di lesioni precancerose (adenomi) o carcinomi in situ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3070225"/>
            <a:ext cx="2843213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0088" y="3070225"/>
            <a:ext cx="2879725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070225"/>
            <a:ext cx="2700337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570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0" y="223838"/>
            <a:ext cx="91440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 b="1" u="sng">
                <a:solidFill>
                  <a:srgbClr val="33CCFF"/>
                </a:solidFill>
                <a:latin typeface="Arial Narrow" pitchFamily="34" charset="0"/>
              </a:rPr>
              <a:t>COLONSCOPIA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0" y="1020763"/>
            <a:ext cx="9144000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ClrTx/>
              <a:buFont typeface="Courier New" pitchFamily="49" charset="0"/>
              <a:buChar char="o"/>
              <a:defRPr/>
            </a:pPr>
            <a:r>
              <a:rPr lang="it-IT" sz="2400" dirty="0" smtClean="0">
                <a:solidFill>
                  <a:schemeClr val="tx1"/>
                </a:solidFill>
                <a:latin typeface="Arial Narrow" pitchFamily="32" charset="0"/>
              </a:rPr>
              <a:t>Operatore dipendente (riconoscimento di lesioni piatte o di ridotte dimensioni) </a:t>
            </a:r>
          </a:p>
          <a:p>
            <a:pPr marL="342900" indent="-342900" eaLnBrk="1" hangingPunct="1">
              <a:lnSpc>
                <a:spcPct val="120000"/>
              </a:lnSpc>
              <a:buClrTx/>
              <a:buFont typeface="Courier New" pitchFamily="49" charset="0"/>
              <a:buChar char="o"/>
              <a:defRPr/>
            </a:pPr>
            <a:r>
              <a:rPr lang="it-IT" sz="2400" dirty="0" smtClean="0">
                <a:solidFill>
                  <a:schemeClr val="tx1"/>
                </a:solidFill>
                <a:latin typeface="Arial Narrow" pitchFamily="32" charset="0"/>
              </a:rPr>
              <a:t>Efficace se:</a:t>
            </a:r>
          </a:p>
          <a:p>
            <a:pPr eaLnBrk="1" hangingPunct="1">
              <a:lnSpc>
                <a:spcPct val="120000"/>
              </a:lnSpc>
              <a:buClrTx/>
              <a:buFontTx/>
              <a:buNone/>
              <a:defRPr/>
            </a:pPr>
            <a:r>
              <a:rPr lang="it-IT" sz="2400" dirty="0" smtClean="0">
                <a:solidFill>
                  <a:schemeClr val="tx1"/>
                </a:solidFill>
                <a:latin typeface="Arial Narrow" pitchFamily="32" charset="0"/>
              </a:rPr>
              <a:t>	- buona preparazione intestinale</a:t>
            </a:r>
          </a:p>
          <a:p>
            <a:pPr eaLnBrk="1" hangingPunct="1">
              <a:lnSpc>
                <a:spcPct val="120000"/>
              </a:lnSpc>
              <a:buClrTx/>
              <a:buFontTx/>
              <a:buNone/>
              <a:defRPr/>
            </a:pPr>
            <a:r>
              <a:rPr lang="it-IT" sz="2400" dirty="0" smtClean="0">
                <a:solidFill>
                  <a:schemeClr val="tx1"/>
                </a:solidFill>
                <a:latin typeface="Arial Narrow" pitchFamily="32" charset="0"/>
              </a:rPr>
              <a:t>	- condotta fino al cieco</a:t>
            </a:r>
          </a:p>
          <a:p>
            <a:pPr eaLnBrk="1" hangingPunct="1">
              <a:lnSpc>
                <a:spcPct val="120000"/>
              </a:lnSpc>
              <a:buClrTx/>
              <a:buFontTx/>
              <a:buNone/>
              <a:defRPr/>
            </a:pPr>
            <a:r>
              <a:rPr lang="it-IT" sz="2400" dirty="0" smtClean="0">
                <a:solidFill>
                  <a:schemeClr val="tx1"/>
                </a:solidFill>
                <a:latin typeface="Arial Narrow" pitchFamily="32" charset="0"/>
              </a:rPr>
              <a:t>	- tempo di estrazione non inferiore ai 6 minuti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3419475"/>
            <a:ext cx="3959225" cy="3348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3088" y="2420938"/>
            <a:ext cx="3240087" cy="428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6846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0" y="76200"/>
            <a:ext cx="91440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 b="1" u="sng">
                <a:solidFill>
                  <a:srgbClr val="33CCFF"/>
                </a:solidFill>
                <a:latin typeface="Arial Narrow" pitchFamily="34" charset="0"/>
              </a:rPr>
              <a:t>COLONSCOPIA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176713"/>
            <a:ext cx="3600450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4050" y="1187450"/>
            <a:ext cx="4392613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152525"/>
            <a:ext cx="3240088" cy="2617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6" name="CasellaDiTesto 1"/>
          <p:cNvSpPr txBox="1">
            <a:spLocks noChangeArrowheads="1"/>
          </p:cNvSpPr>
          <p:nvPr/>
        </p:nvSpPr>
        <p:spPr bwMode="auto">
          <a:xfrm>
            <a:off x="4211638" y="4724400"/>
            <a:ext cx="47529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/>
              <a:t>COMPLICANZE</a:t>
            </a:r>
          </a:p>
          <a:p>
            <a:pPr algn="ctr"/>
            <a:endParaRPr lang="it-IT"/>
          </a:p>
          <a:p>
            <a:r>
              <a:rPr lang="it-IT"/>
              <a:t>Perforazione: 0,06%</a:t>
            </a:r>
          </a:p>
          <a:p>
            <a:r>
              <a:rPr lang="it-IT"/>
              <a:t>                      2% in caso di polipectomia</a:t>
            </a:r>
          </a:p>
          <a:p>
            <a:endParaRPr lang="it-IT"/>
          </a:p>
          <a:p>
            <a:r>
              <a:rPr lang="it-IT"/>
              <a:t>Emorragia: 0,2-2,7% in caso di polipectomia</a:t>
            </a:r>
          </a:p>
        </p:txBody>
      </p:sp>
    </p:spTree>
    <p:extLst>
      <p:ext uri="{BB962C8B-B14F-4D97-AF65-F5344CB8AC3E}">
        <p14:creationId xmlns:p14="http://schemas.microsoft.com/office/powerpoint/2010/main" val="2804653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0" y="539750"/>
            <a:ext cx="4319588" cy="973138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 b="1" u="sng" dirty="0">
                <a:solidFill>
                  <a:srgbClr val="33CCFF"/>
                </a:solidFill>
                <a:latin typeface="Arial Narrow" pitchFamily="34" charset="0"/>
              </a:rPr>
              <a:t>COLONSCOPIA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5088"/>
            <a:ext cx="3921125" cy="2671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2771775"/>
            <a:ext cx="7620000" cy="399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3847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171" name="CasellaDiTesto 7"/>
          <p:cNvSpPr txBox="1">
            <a:spLocks noChangeArrowheads="1"/>
          </p:cNvSpPr>
          <p:nvPr/>
        </p:nvSpPr>
        <p:spPr bwMode="auto">
          <a:xfrm>
            <a:off x="0" y="1395413"/>
            <a:ext cx="914400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8000" b="1">
                <a:latin typeface="Arial Narrow" pitchFamily="34" charset="0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25"/>
            <a:ext cx="9144000" cy="1277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109728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atin typeface="Arial Narrow"/>
                <a:cs typeface="Arial Narrow"/>
              </a:rPr>
              <a:t>Proctorragia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413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9942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5" name="CasellaDiTesto 10"/>
          <p:cNvSpPr txBox="1">
            <a:spLocks noChangeArrowheads="1"/>
          </p:cNvSpPr>
          <p:nvPr/>
        </p:nvSpPr>
        <p:spPr bwMode="auto">
          <a:xfrm>
            <a:off x="2439670" y="5149850"/>
            <a:ext cx="3898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i="1" dirty="0" smtClean="0">
                <a:latin typeface="Arial Narrow" pitchFamily="34" charset="0"/>
              </a:rPr>
              <a:t>Dr. </a:t>
            </a:r>
            <a:r>
              <a:rPr lang="it-IT" sz="3200" i="1" dirty="0" err="1" smtClean="0">
                <a:latin typeface="Arial Narrow" pitchFamily="34" charset="0"/>
              </a:rPr>
              <a:t>Platto</a:t>
            </a:r>
            <a:r>
              <a:rPr lang="it-IT" sz="3200" i="1" dirty="0" smtClean="0">
                <a:latin typeface="Arial Narrow" pitchFamily="34" charset="0"/>
              </a:rPr>
              <a:t> - Dr.ssa </a:t>
            </a:r>
            <a:r>
              <a:rPr lang="it-IT" sz="3200" i="1" dirty="0" err="1">
                <a:latin typeface="Arial Narrow" pitchFamily="34" charset="0"/>
              </a:rPr>
              <a:t>Gheza</a:t>
            </a:r>
            <a:endParaRPr lang="it-IT" sz="32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1619250"/>
            <a:ext cx="7559675" cy="5053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04788"/>
            <a:ext cx="8534400" cy="123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3893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IMG_0134"/>
          <p:cNvPicPr>
            <a:picLocks noChangeAspect="1" noChangeArrowheads="1"/>
          </p:cNvPicPr>
          <p:nvPr/>
        </p:nvPicPr>
        <p:blipFill>
          <a:blip r:embed="rId2"/>
          <a:srcRect b="3978"/>
          <a:stretch>
            <a:fillRect/>
          </a:stretch>
        </p:blipFill>
        <p:spPr bwMode="auto">
          <a:xfrm>
            <a:off x="1190625" y="1109663"/>
            <a:ext cx="6678613" cy="5748337"/>
          </a:xfrm>
          <a:prstGeom prst="rect">
            <a:avLst/>
          </a:prstGeom>
          <a:noFill/>
        </p:spPr>
      </p:pic>
      <p:sp>
        <p:nvSpPr>
          <p:cNvPr id="92166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“Chi è il prossimo paziente?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849438" y="2763838"/>
            <a:ext cx="3338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914400"/>
            <a:r>
              <a:rPr lang="it-IT" sz="3200" b="1">
                <a:solidFill>
                  <a:srgbClr val="FF0000"/>
                </a:solidFill>
              </a:rPr>
              <a:t>LUIGI ROSSI</a:t>
            </a:r>
          </a:p>
        </p:txBody>
      </p:sp>
    </p:spTree>
    <p:extLst>
      <p:ext uri="{BB962C8B-B14F-4D97-AF65-F5344CB8AC3E}">
        <p14:creationId xmlns:p14="http://schemas.microsoft.com/office/powerpoint/2010/main" val="8745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2" name="Picture 8" descr="IMG_0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8138" y="1550988"/>
            <a:ext cx="2422525" cy="2511425"/>
          </a:xfrm>
          <a:prstGeom prst="rect">
            <a:avLst/>
          </a:prstGeom>
          <a:noFill/>
        </p:spPr>
      </p:pic>
      <p:sp>
        <p:nvSpPr>
          <p:cNvPr id="8806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  <a:solidFill>
            <a:srgbClr val="00CCFF">
              <a:alpha val="50980"/>
            </a:srgbClr>
          </a:solidFill>
          <a:ln/>
        </p:spPr>
        <p:txBody>
          <a:bodyPr/>
          <a:lstStyle/>
          <a:p>
            <a:r>
              <a:rPr lang="it-IT" b="1" smtClean="0"/>
              <a:t>STORIA CLINICA di LUIGI</a:t>
            </a:r>
          </a:p>
        </p:txBody>
      </p:sp>
      <p:sp>
        <p:nvSpPr>
          <p:cNvPr id="88070" name="Rectangle 6"/>
          <p:cNvSpPr>
            <a:spLocks noGrp="1"/>
          </p:cNvSpPr>
          <p:nvPr>
            <p:ph type="body" idx="1"/>
          </p:nvPr>
        </p:nvSpPr>
        <p:spPr>
          <a:xfrm>
            <a:off x="457200" y="1117600"/>
            <a:ext cx="8229600" cy="54229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it-IT" sz="2400" smtClean="0"/>
              <a:t>65enne affetto da: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it-IT" sz="2400" smtClean="0"/>
              <a:t>BPCO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it-IT" sz="2400" smtClean="0"/>
              <a:t>IPERTENSIONE ARTERIOSA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it-IT" sz="2400" smtClean="0"/>
              <a:t>ULCERA DUODENALE PREGRESSA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it-IT" sz="2400" smtClean="0"/>
              <a:t>EMORROIDI (OPERATE 5 ANNI PRIMA, RECIDIVATE)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endParaRPr lang="it-IT" sz="240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it-IT" sz="2400" smtClean="0"/>
              <a:t>In terapia con: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ACE-INIBITORI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B-BLOCCANTI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IPP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FANS SALTUARIAMENTE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it-IT" smtClean="0"/>
          </a:p>
          <a:p>
            <a:pPr marL="609600" indent="-609600">
              <a:lnSpc>
                <a:spcPct val="90000"/>
              </a:lnSpc>
              <a:buFontTx/>
              <a:buChar char="-"/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1646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1" name="Picture 13" descr="IMG_0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5035550"/>
            <a:ext cx="1822450" cy="1822450"/>
          </a:xfrm>
          <a:prstGeom prst="rect">
            <a:avLst/>
          </a:prstGeom>
          <a:noFill/>
        </p:spPr>
      </p:pic>
      <p:pic>
        <p:nvPicPr>
          <p:cNvPr id="89099" name="Picture 11" descr="IMG_0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6075" y="1295400"/>
            <a:ext cx="2644775" cy="2590800"/>
          </a:xfrm>
          <a:prstGeom prst="rect">
            <a:avLst/>
          </a:prstGeom>
          <a:noFill/>
        </p:spPr>
      </p:pic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400" smtClean="0"/>
              <a:t>Giunge in ambulatorio perché da mesi lamenta: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it-IT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400" smtClean="0"/>
              <a:t>Astenia;       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it-IT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400" smtClean="0"/>
              <a:t>Anoressia;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it-IT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400" smtClean="0"/>
              <a:t>Episodi saltuari di addominalgia che si risolvono spontaneamente;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it-IT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400" smtClean="0"/>
              <a:t>Riscontri di tracce di sangue rosso vivo all’evacuazione;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it-IT" sz="2000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it-IT" sz="2000" smtClean="0"/>
              <a:t>                           </a:t>
            </a:r>
            <a:r>
              <a:rPr lang="it-IT" sz="2600" b="1" smtClean="0"/>
              <a:t>COME PROCEDI???</a:t>
            </a:r>
          </a:p>
        </p:txBody>
      </p:sp>
      <p:sp>
        <p:nvSpPr>
          <p:cNvPr id="8909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  <a:solidFill>
            <a:srgbClr val="00CCFF">
              <a:alpha val="50980"/>
            </a:srgbClr>
          </a:solidFill>
          <a:ln/>
        </p:spPr>
        <p:txBody>
          <a:bodyPr/>
          <a:lstStyle/>
          <a:p>
            <a:r>
              <a:rPr lang="it-IT" b="1" smtClean="0"/>
              <a:t>LUIGI 65 aa</a:t>
            </a:r>
          </a:p>
        </p:txBody>
      </p:sp>
    </p:spTree>
    <p:extLst>
      <p:ext uri="{BB962C8B-B14F-4D97-AF65-F5344CB8AC3E}">
        <p14:creationId xmlns:p14="http://schemas.microsoft.com/office/powerpoint/2010/main" val="54704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 descr="IMG_01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687638"/>
            <a:ext cx="2852737" cy="2700337"/>
          </a:xfrm>
          <a:prstGeom prst="rect">
            <a:avLst/>
          </a:prstGeom>
          <a:noFill/>
        </p:spPr>
      </p:pic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xfrm>
            <a:off x="457200" y="1206500"/>
            <a:ext cx="8229600" cy="49196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it-IT" smtClean="0"/>
              <a:t>Approfondisco con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it-IT" sz="2800" b="1" smtClean="0">
                <a:solidFill>
                  <a:schemeClr val="folHlink"/>
                </a:solidFill>
              </a:rPr>
              <a:t>Anamnesi familiare</a:t>
            </a:r>
            <a:r>
              <a:rPr lang="it-IT" sz="2800" smtClean="0"/>
              <a:t>: negativa 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it-IT" sz="2800" b="1" smtClean="0">
                <a:solidFill>
                  <a:schemeClr val="folHlink"/>
                </a:solidFill>
              </a:rPr>
              <a:t>Anamnesi fisiologica</a:t>
            </a:r>
            <a:r>
              <a:rPr lang="it-IT" sz="2800" smtClean="0"/>
              <a:t>: fumatore, dieta ricca di carni rosse e povera di fibre, alvo tendenzialmente stitico, minzione regolare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it-IT" sz="2800" smtClean="0"/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it-IT" smtClean="0"/>
              <a:t>Eseguo E.O.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it-IT" sz="2800" b="1" smtClean="0">
                <a:solidFill>
                  <a:schemeClr val="hlink"/>
                </a:solidFill>
              </a:rPr>
              <a:t>Toracico</a:t>
            </a:r>
            <a:r>
              <a:rPr lang="it-IT" sz="2800" smtClean="0"/>
              <a:t>: nulla di rilevante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it-IT" sz="2800" b="1" smtClean="0">
                <a:solidFill>
                  <a:schemeClr val="hlink"/>
                </a:solidFill>
              </a:rPr>
              <a:t>Addominale</a:t>
            </a:r>
            <a:r>
              <a:rPr lang="it-IT" sz="2800" smtClean="0"/>
              <a:t>: non dirimente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it-IT" sz="2800" b="1" smtClean="0">
                <a:solidFill>
                  <a:schemeClr val="hlink"/>
                </a:solidFill>
              </a:rPr>
              <a:t>Rettale</a:t>
            </a:r>
            <a:r>
              <a:rPr lang="it-IT" sz="2800" smtClean="0"/>
              <a:t>: emmorroidi, non sanguinamento in atto</a:t>
            </a:r>
          </a:p>
        </p:txBody>
      </p:sp>
      <p:sp>
        <p:nvSpPr>
          <p:cNvPr id="9011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39100" cy="703262"/>
          </a:xfrm>
          <a:solidFill>
            <a:srgbClr val="00CCFF">
              <a:alpha val="50980"/>
            </a:srgbClr>
          </a:solidFill>
          <a:ln/>
        </p:spPr>
        <p:txBody>
          <a:bodyPr/>
          <a:lstStyle/>
          <a:p>
            <a:r>
              <a:rPr lang="it-IT" sz="4000" b="1" smtClean="0"/>
              <a:t>LUIGI 65 aa</a:t>
            </a:r>
          </a:p>
        </p:txBody>
      </p:sp>
    </p:spTree>
    <p:extLst>
      <p:ext uri="{BB962C8B-B14F-4D97-AF65-F5344CB8AC3E}">
        <p14:creationId xmlns:p14="http://schemas.microsoft.com/office/powerpoint/2010/main" val="36342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xfrm>
            <a:off x="320675" y="228600"/>
            <a:ext cx="8229600" cy="591898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it-IT" sz="2800" dirty="0" smtClean="0"/>
              <a:t>3. Quindi mi chiedo:</a:t>
            </a:r>
          </a:p>
          <a:p>
            <a:pPr>
              <a:buFont typeface="Arial" charset="0"/>
              <a:buNone/>
            </a:pPr>
            <a:r>
              <a:rPr lang="it-IT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Calibri" pitchFamily="34" charset="0"/>
                <a:cs typeface="Arial Narrow" pitchFamily="34" charset="0"/>
              </a:rPr>
              <a:t>Ho indagato tutto ciò che poteva indirizzarmi verso una diagnosi?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it-IT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Calibri" pitchFamily="34" charset="0"/>
                <a:cs typeface="Arial Narrow" pitchFamily="34" charset="0"/>
              </a:rPr>
              <a:t>Di cosa potrebbe trattarsi?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endParaRPr lang="it-IT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Calibri" pitchFamily="34" charset="0"/>
              <a:cs typeface="Arial Narrow" pitchFamily="34" charset="0"/>
            </a:endParaRPr>
          </a:p>
          <a:p>
            <a:pPr>
              <a:lnSpc>
                <a:spcPct val="95000"/>
              </a:lnSpc>
              <a:buFont typeface="Arial" charset="0"/>
              <a:buNone/>
            </a:pPr>
            <a:endParaRPr lang="it-IT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Calibri" pitchFamily="34" charset="0"/>
              <a:cs typeface="Arial Narrow" pitchFamily="34" charset="0"/>
            </a:endParaRPr>
          </a:p>
          <a:p>
            <a:pPr>
              <a:lnSpc>
                <a:spcPct val="95000"/>
              </a:lnSpc>
              <a:buFont typeface="Arial" charset="0"/>
              <a:buNone/>
            </a:pPr>
            <a:endParaRPr lang="it-IT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Calibri" pitchFamily="34" charset="0"/>
              <a:cs typeface="Arial Narrow" pitchFamily="34" charset="0"/>
            </a:endParaRPr>
          </a:p>
          <a:p>
            <a:pPr>
              <a:lnSpc>
                <a:spcPct val="95000"/>
              </a:lnSpc>
              <a:buFont typeface="Arial" charset="0"/>
              <a:buNone/>
            </a:pPr>
            <a:endParaRPr lang="it-IT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Calibri" pitchFamily="34" charset="0"/>
              <a:cs typeface="Arial Narrow" pitchFamily="34" charset="0"/>
            </a:endParaRPr>
          </a:p>
          <a:p>
            <a:pPr>
              <a:lnSpc>
                <a:spcPct val="95000"/>
              </a:lnSpc>
              <a:buFont typeface="Arial" charset="0"/>
              <a:buNone/>
            </a:pPr>
            <a:endParaRPr lang="it-IT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Calibri" pitchFamily="34" charset="0"/>
              <a:cs typeface="Arial Narrow" pitchFamily="34" charset="0"/>
            </a:endParaRPr>
          </a:p>
          <a:p>
            <a:pPr>
              <a:lnSpc>
                <a:spcPct val="95000"/>
              </a:lnSpc>
              <a:buFont typeface="Arial" charset="0"/>
              <a:buNone/>
            </a:pPr>
            <a:endParaRPr lang="it-IT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Calibri" pitchFamily="34" charset="0"/>
              <a:cs typeface="Arial Narrow" pitchFamily="34" charset="0"/>
            </a:endParaRP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it-IT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Calibri" pitchFamily="34" charset="0"/>
                <a:cs typeface="Arial Narrow" pitchFamily="34" charset="0"/>
              </a:rPr>
              <a:t>Ho escluso le cause più preoccupanti?</a:t>
            </a:r>
            <a:endParaRPr lang="it-IT" sz="2200" dirty="0" smtClean="0">
              <a:solidFill>
                <a:srgbClr val="000000"/>
              </a:solidFill>
              <a:latin typeface="Arial Narrow" pitchFamily="34" charset="0"/>
              <a:ea typeface="Calibri" pitchFamily="34" charset="0"/>
              <a:cs typeface="Arial Narrow" pitchFamily="34" charset="0"/>
            </a:endParaRP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it-IT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Calibri" pitchFamily="34" charset="0"/>
                <a:cs typeface="Arial Narrow" pitchFamily="34" charset="0"/>
              </a:rPr>
              <a:t>Lo invio in PS? Faccio degli accertamenti?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endParaRPr lang="it-IT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Calibri" pitchFamily="34" charset="0"/>
              <a:cs typeface="Arial Narrow" pitchFamily="34" charset="0"/>
            </a:endParaRPr>
          </a:p>
          <a:p>
            <a:pPr>
              <a:lnSpc>
                <a:spcPct val="95000"/>
              </a:lnSpc>
              <a:buFont typeface="Arial" charset="0"/>
              <a:buNone/>
            </a:pPr>
            <a:endParaRPr lang="it-IT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Calibri" pitchFamily="34" charset="0"/>
              <a:cs typeface="Arial Narrow" pitchFamily="34" charset="0"/>
            </a:endParaRP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it-IT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Calibri" pitchFamily="34" charset="0"/>
                <a:cs typeface="Arial Narrow" pitchFamily="34" charset="0"/>
              </a:rPr>
              <a:t>Quali indagini?  Con che tempistiche?</a:t>
            </a:r>
          </a:p>
          <a:p>
            <a:pPr algn="r">
              <a:lnSpc>
                <a:spcPct val="95000"/>
              </a:lnSpc>
              <a:buFont typeface="Arial" charset="0"/>
              <a:buNone/>
            </a:pPr>
            <a:r>
              <a:rPr lang="it-IT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Calibri" pitchFamily="34" charset="0"/>
                <a:cs typeface="Arial Narrow" pitchFamily="34" charset="0"/>
              </a:rPr>
              <a:t>…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endParaRPr lang="it-IT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Calibri" pitchFamily="34" charset="0"/>
              <a:cs typeface="Arial Narrow" pitchFamily="34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882441" y="1139483"/>
            <a:ext cx="2376488" cy="2179637"/>
          </a:xfrm>
          <a:prstGeom prst="rect">
            <a:avLst/>
          </a:prstGeom>
          <a:solidFill>
            <a:srgbClr val="66CCFF"/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latin typeface="Arial Narrow" pitchFamily="34" charset="0"/>
                <a:cs typeface="+mn-cs"/>
              </a:rPr>
              <a:t>Emorroidi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latin typeface="Arial Narrow" pitchFamily="34" charset="0"/>
                <a:cs typeface="+mn-cs"/>
              </a:rPr>
              <a:t>RCU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err="1">
                <a:latin typeface="Arial Narrow" pitchFamily="34" charset="0"/>
                <a:cs typeface="+mn-cs"/>
              </a:rPr>
              <a:t>Chron</a:t>
            </a:r>
            <a:endParaRPr lang="it-IT" sz="2200" b="1" dirty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latin typeface="Arial Narrow" pitchFamily="34" charset="0"/>
                <a:cs typeface="+mn-cs"/>
              </a:rPr>
              <a:t>Poliposi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latin typeface="Arial Narrow" pitchFamily="34" charset="0"/>
                <a:cs typeface="+mn-cs"/>
              </a:rPr>
              <a:t>Diverticolosi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err="1">
                <a:latin typeface="Arial Narrow" pitchFamily="34" charset="0"/>
                <a:cs typeface="+mn-cs"/>
              </a:rPr>
              <a:t>Angiodisplasia</a:t>
            </a:r>
            <a:endParaRPr lang="it-IT" sz="2200" b="1" dirty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latin typeface="Arial Narrow" pitchFamily="34" charset="0"/>
                <a:cs typeface="+mn-cs"/>
              </a:rPr>
              <a:t> </a:t>
            </a:r>
            <a:endParaRPr lang="it-IT" sz="2200" b="1" dirty="0">
              <a:latin typeface="Arial Narrow" pitchFamily="34" charset="0"/>
              <a:cs typeface="+mn-cs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5278987" y="3876138"/>
            <a:ext cx="2376488" cy="492125"/>
          </a:xfrm>
          <a:prstGeom prst="rect">
            <a:avLst/>
          </a:prstGeom>
          <a:solidFill>
            <a:srgbClr val="FD8D81"/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latin typeface="Arial Narrow" pitchFamily="34" charset="0"/>
                <a:cs typeface="+mn-cs"/>
              </a:rPr>
              <a:t>CARCINOMA</a:t>
            </a:r>
          </a:p>
        </p:txBody>
      </p:sp>
      <p:sp>
        <p:nvSpPr>
          <p:cNvPr id="2" name="CasellaDiTesto 6"/>
          <p:cNvSpPr txBox="1">
            <a:spLocks noChangeArrowheads="1"/>
          </p:cNvSpPr>
          <p:nvPr/>
        </p:nvSpPr>
        <p:spPr bwMode="auto">
          <a:xfrm>
            <a:off x="5510627" y="5078437"/>
            <a:ext cx="2376488" cy="492125"/>
          </a:xfrm>
          <a:prstGeom prst="rect">
            <a:avLst/>
          </a:prstGeom>
          <a:solidFill>
            <a:srgbClr val="9DF688"/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200" b="1" dirty="0">
                <a:latin typeface="Arial Narrow" pitchFamily="34" charset="0"/>
              </a:rPr>
              <a:t>Bollino verde o no?</a:t>
            </a:r>
          </a:p>
        </p:txBody>
      </p:sp>
    </p:spTree>
    <p:extLst>
      <p:ext uri="{BB962C8B-B14F-4D97-AF65-F5344CB8AC3E}">
        <p14:creationId xmlns:p14="http://schemas.microsoft.com/office/powerpoint/2010/main" val="11968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8" name="Picture 12" descr="IMG_0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6570" y="4309523"/>
            <a:ext cx="1860550" cy="1943100"/>
          </a:xfrm>
          <a:prstGeom prst="rect">
            <a:avLst/>
          </a:prstGeom>
          <a:noFill/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698500" y="858129"/>
            <a:ext cx="7988300" cy="345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800" b="1" dirty="0" err="1">
                <a:solidFill>
                  <a:srgbClr val="000000"/>
                </a:solidFill>
                <a:latin typeface="Calibri" pitchFamily="34" charset="0"/>
              </a:rPr>
              <a:t>….E</a:t>
            </a:r>
            <a:r>
              <a:rPr lang="it-IT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2800" b="1" dirty="0" smtClean="0">
                <a:solidFill>
                  <a:srgbClr val="000000"/>
                </a:solidFill>
                <a:latin typeface="Calibri" pitchFamily="34" charset="0"/>
              </a:rPr>
              <a:t>decido</a:t>
            </a:r>
            <a:endParaRPr lang="it-IT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defTabSz="914400">
              <a:lnSpc>
                <a:spcPct val="150000"/>
              </a:lnSpc>
            </a:pPr>
            <a:r>
              <a:rPr lang="it-IT" sz="2400" b="1" u="sng" dirty="0">
                <a:solidFill>
                  <a:srgbClr val="FF0000"/>
                </a:solidFill>
                <a:latin typeface="Calibri" pitchFamily="34" charset="0"/>
              </a:rPr>
              <a:t>non</a:t>
            </a:r>
            <a:r>
              <a:rPr lang="it-IT" sz="2400" u="sng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</a:rPr>
              <a:t>faccio un SOF 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 non dirimente</a:t>
            </a:r>
            <a:endParaRPr lang="it-IT" sz="2400" dirty="0">
              <a:solidFill>
                <a:srgbClr val="000000"/>
              </a:solidFill>
              <a:latin typeface="Calibri" pitchFamily="34" charset="0"/>
            </a:endParaRPr>
          </a:p>
          <a:p>
            <a:pPr defTabSz="914400">
              <a:lnSpc>
                <a:spcPct val="150000"/>
              </a:lnSpc>
            </a:pPr>
            <a:r>
              <a:rPr lang="it-IT" sz="2400" b="1" u="sng" dirty="0">
                <a:solidFill>
                  <a:srgbClr val="FF0000"/>
                </a:solidFill>
                <a:latin typeface="Calibri" pitchFamily="34" charset="0"/>
              </a:rPr>
              <a:t>non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</a:rPr>
              <a:t> invio in PS 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 sono sintomi che ha da mesi</a:t>
            </a:r>
            <a:endParaRPr lang="it-IT" sz="2400" dirty="0">
              <a:solidFill>
                <a:srgbClr val="000000"/>
              </a:solidFill>
              <a:latin typeface="Calibri" pitchFamily="34" charset="0"/>
            </a:endParaRPr>
          </a:p>
          <a:p>
            <a:pPr defTabSz="914400">
              <a:lnSpc>
                <a:spcPct val="150000"/>
              </a:lnSpc>
            </a:pPr>
            <a:r>
              <a:rPr lang="it-IT" sz="2400" dirty="0">
                <a:solidFill>
                  <a:srgbClr val="000000"/>
                </a:solidFill>
                <a:latin typeface="Calibri" pitchFamily="34" charset="0"/>
              </a:rPr>
              <a:t>consiglio </a:t>
            </a:r>
            <a:r>
              <a:rPr lang="it-IT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colonscopia con bollino verde</a:t>
            </a:r>
            <a:endParaRPr lang="it-IT" sz="2400" dirty="0">
              <a:solidFill>
                <a:srgbClr val="000000"/>
              </a:solidFill>
              <a:latin typeface="Calibri" pitchFamily="34" charset="0"/>
            </a:endParaRPr>
          </a:p>
          <a:p>
            <a:pPr defTabSz="914400">
              <a:lnSpc>
                <a:spcPct val="150000"/>
              </a:lnSpc>
            </a:pPr>
            <a:r>
              <a:rPr lang="it-IT" sz="2400" dirty="0">
                <a:solidFill>
                  <a:srgbClr val="000000"/>
                </a:solidFill>
                <a:latin typeface="Calibri" pitchFamily="34" charset="0"/>
              </a:rPr>
              <a:t>richiedo EE </a:t>
            </a:r>
            <a:r>
              <a:rPr lang="it-IT" sz="2400" b="1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emocromo, MT (CEA, CA19.9, AFP)</a:t>
            </a:r>
            <a:r>
              <a:rPr lang="it-IT" sz="2400" b="1" dirty="0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</a:rPr>
              <a:t> funzione epatica, elettroforesi proteica, assetto lipidico, glicemia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972820" y="5162843"/>
            <a:ext cx="646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it-IT" sz="2800" b="1" dirty="0">
                <a:latin typeface="Calibri" pitchFamily="34" charset="0"/>
              </a:rPr>
              <a:t>Avrò fatto la scelta migliore</a:t>
            </a:r>
          </a:p>
        </p:txBody>
      </p:sp>
    </p:spTree>
    <p:extLst>
      <p:ext uri="{BB962C8B-B14F-4D97-AF65-F5344CB8AC3E}">
        <p14:creationId xmlns:p14="http://schemas.microsoft.com/office/powerpoint/2010/main" val="68801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Presentazione su schermo (4:3)</PresentationFormat>
  <Paragraphs>227</Paragraphs>
  <Slides>30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2" baseType="lpstr">
      <vt:lpstr>Tema di Office</vt:lpstr>
      <vt:lpstr>Grafico di Microsoft Graph</vt:lpstr>
      <vt:lpstr>Presentazione standard di PowerPoint</vt:lpstr>
      <vt:lpstr>III SESSIONE: ADDOME</vt:lpstr>
      <vt:lpstr>Presentazione standard di PowerPoint</vt:lpstr>
      <vt:lpstr>“Chi è il prossimo paziente?</vt:lpstr>
      <vt:lpstr>STORIA CLINICA di LUIGI</vt:lpstr>
      <vt:lpstr>LUIGI 65 aa</vt:lpstr>
      <vt:lpstr>LUIGI 65 aa</vt:lpstr>
      <vt:lpstr>Presentazione standard di PowerPoint</vt:lpstr>
      <vt:lpstr>Presentazione standard di PowerPoint</vt:lpstr>
      <vt:lpstr>Presentazione standard di PowerPoint</vt:lpstr>
      <vt:lpstr>Anamnesi:</vt:lpstr>
      <vt:lpstr>Presentazione standard di PowerPoint</vt:lpstr>
      <vt:lpstr>Sintomi e segni allarmanti</vt:lpstr>
      <vt:lpstr>Presentazione standard di PowerPoint</vt:lpstr>
      <vt:lpstr>Proctorragia: percorso decisionale</vt:lpstr>
      <vt:lpstr>Proctorragia: percorso decisionale</vt:lpstr>
      <vt:lpstr>Diagnosi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STRUMENTI DIAGNOSTICI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2013-10-29T10:50:11Z</dcterms:created>
  <dcterms:modified xsi:type="dcterms:W3CDTF">2013-10-29T10:50:59Z</dcterms:modified>
</cp:coreProperties>
</file>