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avi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256" r:id="rId3"/>
    <p:sldId id="257" r:id="rId4"/>
    <p:sldId id="273" r:id="rId5"/>
    <p:sldId id="274" r:id="rId6"/>
    <p:sldId id="272" r:id="rId7"/>
    <p:sldId id="282" r:id="rId8"/>
    <p:sldId id="283" r:id="rId9"/>
    <p:sldId id="259" r:id="rId10"/>
    <p:sldId id="271" r:id="rId11"/>
    <p:sldId id="284" r:id="rId12"/>
    <p:sldId id="313" r:id="rId13"/>
    <p:sldId id="263" r:id="rId14"/>
    <p:sldId id="277" r:id="rId15"/>
    <p:sldId id="315" r:id="rId16"/>
    <p:sldId id="314" r:id="rId17"/>
    <p:sldId id="311" r:id="rId18"/>
    <p:sldId id="309" r:id="rId19"/>
    <p:sldId id="291" r:id="rId20"/>
    <p:sldId id="292" r:id="rId21"/>
    <p:sldId id="293" r:id="rId22"/>
    <p:sldId id="295" r:id="rId23"/>
    <p:sldId id="294" r:id="rId24"/>
    <p:sldId id="298" r:id="rId25"/>
    <p:sldId id="301" r:id="rId26"/>
    <p:sldId id="305" r:id="rId27"/>
    <p:sldId id="306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B0CCFA"/>
    <a:srgbClr val="36DEDE"/>
    <a:srgbClr val="5BA9FF"/>
    <a:srgbClr val="99CC00"/>
    <a:srgbClr val="48AE02"/>
    <a:srgbClr val="4D4DD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9882" autoAdjust="0"/>
  </p:normalViewPr>
  <p:slideViewPr>
    <p:cSldViewPr>
      <p:cViewPr varScale="1">
        <p:scale>
          <a:sx n="66" d="100"/>
          <a:sy n="66" d="100"/>
        </p:scale>
        <p:origin x="-64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!!!\Grafici%20(excel%202003)%20(1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!!!\Grafici%20(excel%202003)%20(1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!!!\Grafici%20(excel%202003)%20(1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!!!\Grafici%20(excel%202003)%20(1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!!!\Grafici%20(excel%202003)%20(1)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!!!\Grafici%20(excel%202003)%20(1)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MUUL </a:t>
            </a:r>
            <a:r>
              <a:rPr lang="it-IT" dirty="0"/>
              <a:t>(valori) - CASI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'[Grafici (excel 2003) (1).xls]GRAFICI - MUUL (valori)'!$L$4</c:f>
              <c:strCache>
                <c:ptCount val="1"/>
                <c:pt idx="0">
                  <c:v> T0 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MUUL (valori)'!$L$5:$L$8</c:f>
              <c:numCache>
                <c:formatCode>General</c:formatCode>
                <c:ptCount val="4"/>
                <c:pt idx="0">
                  <c:v>101</c:v>
                </c:pt>
                <c:pt idx="1">
                  <c:v>112</c:v>
                </c:pt>
                <c:pt idx="2">
                  <c:v>103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'[Grafici (excel 2003) (1).xls]GRAFICI - MUUL (valori)'!$M$4</c:f>
              <c:strCache>
                <c:ptCount val="1"/>
                <c:pt idx="0">
                  <c:v> T1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MUUL (valori)'!$M$5:$M$8</c:f>
              <c:numCache>
                <c:formatCode>General</c:formatCode>
                <c:ptCount val="4"/>
                <c:pt idx="0">
                  <c:v>101</c:v>
                </c:pt>
                <c:pt idx="1">
                  <c:v>112</c:v>
                </c:pt>
                <c:pt idx="2">
                  <c:v>103</c:v>
                </c:pt>
                <c:pt idx="3">
                  <c:v>65</c:v>
                </c:pt>
              </c:numCache>
            </c:numRef>
          </c:val>
        </c:ser>
        <c:ser>
          <c:idx val="2"/>
          <c:order val="2"/>
          <c:tx>
            <c:strRef>
              <c:f>'[Grafici (excel 2003) (1).xls]GRAFICI - MUUL (valori)'!$N$4</c:f>
              <c:strCache>
                <c:ptCount val="1"/>
                <c:pt idx="0">
                  <c:v> T2 </c:v>
                </c:pt>
              </c:strCache>
            </c:strRef>
          </c:tx>
          <c:spPr>
            <a:solidFill>
              <a:schemeClr val="accent3"/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MUUL (valori)'!$N$5:$N$8</c:f>
              <c:numCache>
                <c:formatCode>General</c:formatCode>
                <c:ptCount val="4"/>
                <c:pt idx="0">
                  <c:v>106</c:v>
                </c:pt>
                <c:pt idx="1">
                  <c:v>115</c:v>
                </c:pt>
                <c:pt idx="2">
                  <c:v>112</c:v>
                </c:pt>
                <c:pt idx="3">
                  <c:v>68</c:v>
                </c:pt>
              </c:numCache>
            </c:numRef>
          </c:val>
        </c:ser>
        <c:ser>
          <c:idx val="3"/>
          <c:order val="3"/>
          <c:tx>
            <c:strRef>
              <c:f>'[Grafici (excel 2003) (1).xls]GRAFICI - MUUL (valori)'!$O$4</c:f>
              <c:strCache>
                <c:ptCount val="1"/>
                <c:pt idx="0">
                  <c:v> T3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MUUL (valori)'!$O$5:$O$7</c:f>
              <c:numCache>
                <c:formatCode>General</c:formatCode>
                <c:ptCount val="3"/>
                <c:pt idx="0">
                  <c:v>108</c:v>
                </c:pt>
                <c:pt idx="1">
                  <c:v>117</c:v>
                </c:pt>
                <c:pt idx="2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48704"/>
        <c:axId val="79454592"/>
      </c:barChart>
      <c:catAx>
        <c:axId val="794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54592"/>
        <c:crosses val="autoZero"/>
        <c:auto val="1"/>
        <c:lblAlgn val="ctr"/>
        <c:lblOffset val="100"/>
        <c:noMultiLvlLbl val="0"/>
      </c:catAx>
      <c:valAx>
        <c:axId val="79454592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79448704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95000"/>
      </a:schemeClr>
    </a:solidFill>
    <a:ln w="25400"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MUUL </a:t>
            </a:r>
            <a:r>
              <a:rPr lang="it-IT" dirty="0"/>
              <a:t>(valori) - CONTROLLI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'[Grafici (excel 2003) (1).xls]GRAFICI - MUUL (valori)'!$L$25</c:f>
              <c:strCache>
                <c:ptCount val="1"/>
                <c:pt idx="0">
                  <c:v> T0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MUUL (valori)'!$L$26:$L$30</c:f>
              <c:numCache>
                <c:formatCode>General</c:formatCode>
                <c:ptCount val="5"/>
                <c:pt idx="0">
                  <c:v>103</c:v>
                </c:pt>
                <c:pt idx="1">
                  <c:v>77</c:v>
                </c:pt>
                <c:pt idx="2">
                  <c:v>108</c:v>
                </c:pt>
                <c:pt idx="3">
                  <c:v>95</c:v>
                </c:pt>
                <c:pt idx="4">
                  <c:v>116</c:v>
                </c:pt>
              </c:numCache>
            </c:numRef>
          </c:val>
        </c:ser>
        <c:ser>
          <c:idx val="1"/>
          <c:order val="1"/>
          <c:tx>
            <c:strRef>
              <c:f>'[Grafici (excel 2003) (1).xls]GRAFICI - MUUL (valori)'!$M$25</c:f>
              <c:strCache>
                <c:ptCount val="1"/>
                <c:pt idx="0">
                  <c:v> T1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MUUL (valori)'!$M$26:$M$30</c:f>
              <c:numCache>
                <c:formatCode>General</c:formatCode>
                <c:ptCount val="5"/>
                <c:pt idx="0">
                  <c:v>103</c:v>
                </c:pt>
                <c:pt idx="1">
                  <c:v>77</c:v>
                </c:pt>
                <c:pt idx="2">
                  <c:v>108</c:v>
                </c:pt>
                <c:pt idx="3">
                  <c:v>95</c:v>
                </c:pt>
                <c:pt idx="4">
                  <c:v>116</c:v>
                </c:pt>
              </c:numCache>
            </c:numRef>
          </c:val>
        </c:ser>
        <c:ser>
          <c:idx val="2"/>
          <c:order val="2"/>
          <c:tx>
            <c:strRef>
              <c:f>'[Grafici (excel 2003) (1).xls]GRAFICI - MUUL (valori)'!$N$25</c:f>
              <c:strCache>
                <c:ptCount val="1"/>
                <c:pt idx="0">
                  <c:v> T2 </c:v>
                </c:pt>
              </c:strCache>
            </c:strRef>
          </c:tx>
          <c:spPr>
            <a:solidFill>
              <a:schemeClr val="accent4"/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MUUL (valori)'!$N$26:$N$30</c:f>
              <c:numCache>
                <c:formatCode>General</c:formatCode>
                <c:ptCount val="5"/>
                <c:pt idx="0">
                  <c:v>105</c:v>
                </c:pt>
                <c:pt idx="1">
                  <c:v>80</c:v>
                </c:pt>
                <c:pt idx="2">
                  <c:v>110</c:v>
                </c:pt>
                <c:pt idx="3">
                  <c:v>97</c:v>
                </c:pt>
                <c:pt idx="4">
                  <c:v>117</c:v>
                </c:pt>
              </c:numCache>
            </c:numRef>
          </c:val>
        </c:ser>
        <c:ser>
          <c:idx val="3"/>
          <c:order val="3"/>
          <c:tx>
            <c:strRef>
              <c:f>'[Grafici (excel 2003) (1).xls]GRAFICI - MUUL (valori)'!$O$25</c:f>
              <c:strCache>
                <c:ptCount val="1"/>
                <c:pt idx="0">
                  <c:v> T3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MUUL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MUUL (valori)'!$O$26:$O$28</c:f>
              <c:numCache>
                <c:formatCode>General</c:formatCode>
                <c:ptCount val="3"/>
                <c:pt idx="0">
                  <c:v>105</c:v>
                </c:pt>
                <c:pt idx="1">
                  <c:v>81</c:v>
                </c:pt>
                <c:pt idx="2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73280"/>
        <c:axId val="80679296"/>
      </c:barChart>
      <c:catAx>
        <c:axId val="794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79296"/>
        <c:crosses val="autoZero"/>
        <c:auto val="1"/>
        <c:lblAlgn val="ctr"/>
        <c:lblOffset val="100"/>
        <c:noMultiLvlLbl val="0"/>
      </c:catAx>
      <c:valAx>
        <c:axId val="80679296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79473280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95000"/>
      </a:schemeClr>
    </a:solidFill>
    <a:ln w="25400">
      <a:solidFill>
        <a:schemeClr val="tx1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AHA (valori) - CASI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'[Grafici (excel 2003) (1).xls]GRAFICI - AHA (valori)'!$L$4</c:f>
              <c:strCache>
                <c:ptCount val="1"/>
                <c:pt idx="0">
                  <c:v> T0 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AHA (valori)'!$L$5:$L$8</c:f>
              <c:numCache>
                <c:formatCode>General</c:formatCode>
                <c:ptCount val="4"/>
                <c:pt idx="0">
                  <c:v>61</c:v>
                </c:pt>
                <c:pt idx="1">
                  <c:v>72</c:v>
                </c:pt>
                <c:pt idx="2">
                  <c:v>71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'[Grafici (excel 2003) (1).xls]GRAFICI - AHA (valori)'!$M$4</c:f>
              <c:strCache>
                <c:ptCount val="1"/>
                <c:pt idx="0">
                  <c:v> T1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AHA (valori)'!$M$5:$M$8</c:f>
              <c:numCache>
                <c:formatCode>General</c:formatCode>
                <c:ptCount val="4"/>
                <c:pt idx="0">
                  <c:v>61</c:v>
                </c:pt>
                <c:pt idx="1">
                  <c:v>72</c:v>
                </c:pt>
                <c:pt idx="2">
                  <c:v>71</c:v>
                </c:pt>
                <c:pt idx="3">
                  <c:v>51</c:v>
                </c:pt>
              </c:numCache>
            </c:numRef>
          </c:val>
        </c:ser>
        <c:ser>
          <c:idx val="2"/>
          <c:order val="2"/>
          <c:tx>
            <c:strRef>
              <c:f>'[Grafici (excel 2003) (1).xls]GRAFICI - AHA (valori)'!$N$4</c:f>
              <c:strCache>
                <c:ptCount val="1"/>
                <c:pt idx="0">
                  <c:v> T2 </c:v>
                </c:pt>
              </c:strCache>
            </c:strRef>
          </c:tx>
          <c:spPr>
            <a:solidFill>
              <a:schemeClr val="accent3"/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AHA (valori)'!$N$5:$N$8</c:f>
              <c:numCache>
                <c:formatCode>General</c:formatCode>
                <c:ptCount val="4"/>
                <c:pt idx="0">
                  <c:v>64</c:v>
                </c:pt>
                <c:pt idx="1">
                  <c:v>75</c:v>
                </c:pt>
                <c:pt idx="2">
                  <c:v>74</c:v>
                </c:pt>
                <c:pt idx="3">
                  <c:v>53</c:v>
                </c:pt>
              </c:numCache>
            </c:numRef>
          </c:val>
        </c:ser>
        <c:ser>
          <c:idx val="3"/>
          <c:order val="3"/>
          <c:tx>
            <c:strRef>
              <c:f>'[Grafici (excel 2003) (1).xls]GRAFICI - AHA (valori)'!$O$4</c:f>
              <c:strCache>
                <c:ptCount val="1"/>
                <c:pt idx="0">
                  <c:v> T3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(valori)'!$K$5:$K$8</c:f>
              <c:strCache>
                <c:ptCount val="4"/>
                <c:pt idx="0">
                  <c:v>01.MR</c:v>
                </c:pt>
                <c:pt idx="1">
                  <c:v>03.AC</c:v>
                </c:pt>
                <c:pt idx="2">
                  <c:v>06.SB</c:v>
                </c:pt>
                <c:pt idx="3">
                  <c:v>09.PI</c:v>
                </c:pt>
              </c:strCache>
            </c:strRef>
          </c:cat>
          <c:val>
            <c:numRef>
              <c:f>'[Grafici (excel 2003) (1).xls]GRAFICI - AHA (valori)'!$O$5:$O$7</c:f>
              <c:numCache>
                <c:formatCode>General</c:formatCode>
                <c:ptCount val="3"/>
                <c:pt idx="0">
                  <c:v>67</c:v>
                </c:pt>
                <c:pt idx="1">
                  <c:v>78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06944"/>
        <c:axId val="80721024"/>
      </c:barChart>
      <c:catAx>
        <c:axId val="8070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21024"/>
        <c:crosses val="autoZero"/>
        <c:auto val="1"/>
        <c:lblAlgn val="ctr"/>
        <c:lblOffset val="100"/>
        <c:noMultiLvlLbl val="0"/>
      </c:catAx>
      <c:valAx>
        <c:axId val="80721024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80706944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95000"/>
      </a:schemeClr>
    </a:solidFill>
    <a:ln w="25400">
      <a:solidFill>
        <a:schemeClr val="tx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AHA (valori) - CONTROLLI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'[Grafici (excel 2003) (1).xls]GRAFICI - AHA (valori)'!$L$25</c:f>
              <c:strCache>
                <c:ptCount val="1"/>
                <c:pt idx="0">
                  <c:v> T0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AHA (valori)'!$L$26:$L$30</c:f>
              <c:numCache>
                <c:formatCode>General</c:formatCode>
                <c:ptCount val="5"/>
                <c:pt idx="0">
                  <c:v>67</c:v>
                </c:pt>
                <c:pt idx="1">
                  <c:v>64</c:v>
                </c:pt>
                <c:pt idx="2">
                  <c:v>69</c:v>
                </c:pt>
                <c:pt idx="3">
                  <c:v>59</c:v>
                </c:pt>
                <c:pt idx="4">
                  <c:v>77</c:v>
                </c:pt>
              </c:numCache>
            </c:numRef>
          </c:val>
        </c:ser>
        <c:ser>
          <c:idx val="1"/>
          <c:order val="1"/>
          <c:tx>
            <c:strRef>
              <c:f>'[Grafici (excel 2003) (1).xls]GRAFICI - AHA (valori)'!$M$25</c:f>
              <c:strCache>
                <c:ptCount val="1"/>
                <c:pt idx="0">
                  <c:v> T1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AHA (valori)'!$M$26:$M$30</c:f>
              <c:numCache>
                <c:formatCode>General</c:formatCode>
                <c:ptCount val="5"/>
                <c:pt idx="0">
                  <c:v>67</c:v>
                </c:pt>
                <c:pt idx="1">
                  <c:v>64</c:v>
                </c:pt>
                <c:pt idx="2">
                  <c:v>69</c:v>
                </c:pt>
                <c:pt idx="3">
                  <c:v>59</c:v>
                </c:pt>
                <c:pt idx="4">
                  <c:v>77</c:v>
                </c:pt>
              </c:numCache>
            </c:numRef>
          </c:val>
        </c:ser>
        <c:ser>
          <c:idx val="2"/>
          <c:order val="2"/>
          <c:tx>
            <c:strRef>
              <c:f>'[Grafici (excel 2003) (1).xls]GRAFICI - AHA (valori)'!$N$25</c:f>
              <c:strCache>
                <c:ptCount val="1"/>
                <c:pt idx="0">
                  <c:v> T2 </c:v>
                </c:pt>
              </c:strCache>
            </c:strRef>
          </c:tx>
          <c:spPr>
            <a:solidFill>
              <a:schemeClr val="accent4"/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AHA (valori)'!$N$26:$N$30</c:f>
              <c:numCache>
                <c:formatCode>General</c:formatCode>
                <c:ptCount val="5"/>
                <c:pt idx="0">
                  <c:v>68</c:v>
                </c:pt>
                <c:pt idx="1">
                  <c:v>65</c:v>
                </c:pt>
                <c:pt idx="2">
                  <c:v>70</c:v>
                </c:pt>
                <c:pt idx="3">
                  <c:v>60</c:v>
                </c:pt>
                <c:pt idx="4">
                  <c:v>78</c:v>
                </c:pt>
              </c:numCache>
            </c:numRef>
          </c:val>
        </c:ser>
        <c:ser>
          <c:idx val="3"/>
          <c:order val="3"/>
          <c:tx>
            <c:strRef>
              <c:f>'[Grafici (excel 2003) (1).xls]GRAFICI - AHA (valori)'!$O$25</c:f>
              <c:strCache>
                <c:ptCount val="1"/>
                <c:pt idx="0">
                  <c:v> T3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50800"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cat>
            <c:strRef>
              <c:f>'[Grafici (excel 2003) (1).xls]GRAFICI - AHA (valori)'!$K$26:$K$30</c:f>
              <c:strCache>
                <c:ptCount val="5"/>
                <c:pt idx="0">
                  <c:v>02.AA</c:v>
                </c:pt>
                <c:pt idx="1">
                  <c:v>04.LL</c:v>
                </c:pt>
                <c:pt idx="2">
                  <c:v>05.BA</c:v>
                </c:pt>
                <c:pt idx="3">
                  <c:v>07.TE</c:v>
                </c:pt>
                <c:pt idx="4">
                  <c:v>08.LA</c:v>
                </c:pt>
              </c:strCache>
            </c:strRef>
          </c:cat>
          <c:val>
            <c:numRef>
              <c:f>'[Grafici (excel 2003) (1).xls]GRAFICI - AHA (valori)'!$O$26:$O$28</c:f>
              <c:numCache>
                <c:formatCode>General</c:formatCode>
                <c:ptCount val="3"/>
                <c:pt idx="0">
                  <c:v>67</c:v>
                </c:pt>
                <c:pt idx="1">
                  <c:v>65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33472"/>
        <c:axId val="95843456"/>
      </c:barChart>
      <c:catAx>
        <c:axId val="9583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843456"/>
        <c:crosses val="autoZero"/>
        <c:auto val="1"/>
        <c:lblAlgn val="ctr"/>
        <c:lblOffset val="100"/>
        <c:noMultiLvlLbl val="0"/>
      </c:catAx>
      <c:valAx>
        <c:axId val="95843456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95833472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95000"/>
      </a:schemeClr>
    </a:solidFill>
    <a:ln w="25400">
      <a:solidFill>
        <a:schemeClr val="tx1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[Grafici (excel 2003) (1).xls]GRAFICI - MUUL (valori)!Tabella_pivot2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it-IT"/>
              <a:t>MUUL - DELTA SCORE</a:t>
            </a:r>
          </a:p>
        </c:rich>
      </c:tx>
      <c:layout/>
      <c:overlay val="0"/>
    </c:title>
    <c:autoTitleDeleted val="0"/>
    <c:pivotFmts>
      <c:pivotFmt>
        <c:idx val="0"/>
        <c:spPr>
          <a:solidFill>
            <a:schemeClr val="accent4"/>
          </a:solidFill>
          <a:scene3d>
            <a:camera prst="orthographicFront"/>
            <a:lightRig rig="threePt" dir="t"/>
          </a:scene3d>
          <a:sp3d prstMaterial="metal">
            <a:bevelT/>
          </a:sp3d>
        </c:spPr>
        <c:marker>
          <c:symbol val="none"/>
        </c:marker>
      </c:pivotFmt>
      <c:pivotFmt>
        <c:idx val="1"/>
        <c:spPr>
          <a:solidFill>
            <a:schemeClr val="accent3"/>
          </a:solidFill>
          <a:scene3d>
            <a:camera prst="orthographicFront"/>
            <a:lightRig rig="threePt" dir="t"/>
          </a:scene3d>
          <a:sp3d prstMaterial="metal">
            <a:bevelT/>
          </a:sp3d>
        </c:spPr>
      </c:pivotFmt>
      <c:pivotFmt>
        <c:idx val="2"/>
        <c:spPr>
          <a:solidFill>
            <a:schemeClr val="accent3"/>
          </a:solidFill>
          <a:scene3d>
            <a:camera prst="orthographicFront"/>
            <a:lightRig rig="threePt" dir="t"/>
          </a:scene3d>
          <a:sp3d prstMaterial="metal">
            <a:bevelT/>
          </a:sp3d>
        </c:spPr>
      </c:pivotFmt>
      <c:pivotFmt>
        <c:idx val="3"/>
        <c:spPr>
          <a:solidFill>
            <a:schemeClr val="accent3"/>
          </a:solidFill>
          <a:scene3d>
            <a:camera prst="orthographicFront"/>
            <a:lightRig rig="threePt" dir="t"/>
          </a:scene3d>
          <a:sp3d prstMaterial="metal">
            <a:bevelT/>
          </a:sp3d>
        </c:spPr>
      </c:pivotFmt>
      <c:pivotFmt>
        <c:idx val="4"/>
        <c:spPr>
          <a:solidFill>
            <a:schemeClr val="accent4"/>
          </a:solidFill>
          <a:scene3d>
            <a:camera prst="orthographicFront"/>
            <a:lightRig rig="threePt" dir="t"/>
          </a:scene3d>
          <a:sp3d prstMaterial="metal">
            <a:bevelT/>
          </a:sp3d>
        </c:spPr>
        <c:marker>
          <c:symbol val="none"/>
        </c:marker>
      </c:pivotFmt>
      <c:pivotFmt>
        <c:idx val="5"/>
        <c:spPr>
          <a:solidFill>
            <a:schemeClr val="accent3"/>
          </a:solidFill>
          <a:scene3d>
            <a:camera prst="orthographicFront"/>
            <a:lightRig rig="threePt" dir="t"/>
          </a:scene3d>
          <a:sp3d prstMaterial="metal">
            <a:bevelT/>
          </a:sp3d>
        </c:spPr>
      </c:pivotFmt>
      <c:pivotFmt>
        <c:idx val="6"/>
        <c:spPr>
          <a:solidFill>
            <a:schemeClr val="accent3"/>
          </a:solidFill>
          <a:scene3d>
            <a:camera prst="orthographicFront"/>
            <a:lightRig rig="threePt" dir="t"/>
          </a:scene3d>
          <a:sp3d prstMaterial="metal">
            <a:bevelT/>
          </a:sp3d>
        </c:spPr>
      </c:pivotFmt>
      <c:pivotFmt>
        <c:idx val="7"/>
        <c:spPr>
          <a:solidFill>
            <a:schemeClr val="accent3"/>
          </a:solidFill>
          <a:scene3d>
            <a:camera prst="orthographicFront"/>
            <a:lightRig rig="threePt" dir="t"/>
          </a:scene3d>
          <a:sp3d prstMaterial="metal">
            <a:bevelT/>
          </a:sp3d>
        </c:spPr>
      </c:pivotFmt>
    </c:pivotFmts>
    <c:plotArea>
      <c:layout>
        <c:manualLayout>
          <c:layoutTarget val="inner"/>
          <c:xMode val="edge"/>
          <c:yMode val="edge"/>
          <c:x val="6.1488657407407436E-2"/>
          <c:y val="0.16508564814814822"/>
          <c:w val="0.7455726851851856"/>
          <c:h val="0.60530509259259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'GRAFICI - MUUL (valori)'!$C$17:$C$18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cat>
            <c:strRef>
              <c:f>'GRAFICI - MUUL (valori)'!$B$19:$B$25</c:f>
              <c:strCache>
                <c:ptCount val="6"/>
                <c:pt idx="0">
                  <c:v>01.MR</c:v>
                </c:pt>
                <c:pt idx="1">
                  <c:v>02.AA</c:v>
                </c:pt>
                <c:pt idx="2">
                  <c:v>03.AC</c:v>
                </c:pt>
                <c:pt idx="3">
                  <c:v>04.LL</c:v>
                </c:pt>
                <c:pt idx="4">
                  <c:v>05.BA</c:v>
                </c:pt>
                <c:pt idx="5">
                  <c:v>06.SB</c:v>
                </c:pt>
              </c:strCache>
            </c:strRef>
          </c:cat>
          <c:val>
            <c:numRef>
              <c:f>'GRAFICI - MUUL (valori)'!$C$19:$C$25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00416"/>
        <c:axId val="95901952"/>
      </c:barChart>
      <c:catAx>
        <c:axId val="9590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901952"/>
        <c:crosses val="autoZero"/>
        <c:auto val="1"/>
        <c:lblAlgn val="ctr"/>
        <c:lblOffset val="100"/>
        <c:noMultiLvlLbl val="0"/>
      </c:catAx>
      <c:valAx>
        <c:axId val="95901952"/>
        <c:scaling>
          <c:orientation val="minMax"/>
          <c:max val="1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95900416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95000"/>
      </a:schemeClr>
    </a:solidFill>
    <a:ln w="25400">
      <a:solidFill>
        <a:schemeClr val="tx1"/>
      </a:solidFill>
    </a:ln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[Grafici (excel 2003) (1).xls]GRAFICI - AHA (valori)!Tabella_pivot1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it-IT" dirty="0"/>
              <a:t>AHA </a:t>
            </a:r>
            <a:r>
              <a:rPr lang="it-IT" dirty="0" smtClean="0"/>
              <a:t>– DELTA</a:t>
            </a:r>
            <a:r>
              <a:rPr lang="it-IT" baseline="0" dirty="0" smtClean="0"/>
              <a:t> SCORE</a:t>
            </a:r>
            <a:endParaRPr lang="it-IT" dirty="0"/>
          </a:p>
        </c:rich>
      </c:tx>
      <c:layout/>
      <c:overlay val="0"/>
    </c:title>
    <c:autoTitleDeleted val="0"/>
    <c:pivotFmts>
      <c:pivotFmt>
        <c:idx val="0"/>
        <c:spPr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</c:pivotFmt>
      <c:pivotFmt>
        <c:idx val="1"/>
        <c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c:spPr>
      </c:pivotFmt>
      <c:pivotFmt>
        <c:idx val="2"/>
        <c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c:spPr>
      </c:pivotFmt>
      <c:pivotFmt>
        <c:idx val="3"/>
        <c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c:spPr>
      </c:pivotFmt>
      <c:pivotFmt>
        <c:idx val="4"/>
        <c:spPr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</c:pivotFmt>
      <c:pivotFmt>
        <c:idx val="5"/>
        <c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c:spPr>
      </c:pivotFmt>
      <c:pivotFmt>
        <c:idx val="6"/>
        <c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c:spPr>
      </c:pivotFmt>
      <c:pivotFmt>
        <c:idx val="7"/>
        <c:spPr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'GRAFICI - AHA (valori)'!$C$18:$C$19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'GRAFICI - AHA (valori)'!$B$20:$B$26</c:f>
              <c:strCache>
                <c:ptCount val="6"/>
                <c:pt idx="0">
                  <c:v>01.MR</c:v>
                </c:pt>
                <c:pt idx="1">
                  <c:v>02.AA</c:v>
                </c:pt>
                <c:pt idx="2">
                  <c:v>03.AC</c:v>
                </c:pt>
                <c:pt idx="3">
                  <c:v>04.LL</c:v>
                </c:pt>
                <c:pt idx="4">
                  <c:v>05.BA</c:v>
                </c:pt>
                <c:pt idx="5">
                  <c:v>06.SB</c:v>
                </c:pt>
              </c:strCache>
            </c:strRef>
          </c:cat>
          <c:val>
            <c:numRef>
              <c:f>'GRAFICI - AHA (valori)'!$C$20:$C$26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47392"/>
        <c:axId val="95949184"/>
      </c:barChart>
      <c:catAx>
        <c:axId val="959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949184"/>
        <c:crosses val="autoZero"/>
        <c:auto val="1"/>
        <c:lblAlgn val="ctr"/>
        <c:lblOffset val="100"/>
        <c:noMultiLvlLbl val="0"/>
      </c:catAx>
      <c:valAx>
        <c:axId val="95949184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95947392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95000"/>
      </a:schemeClr>
    </a:solidFill>
    <a:ln w="25400">
      <a:solidFill>
        <a:schemeClr val="tx1"/>
      </a:solidFill>
    </a:ln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2970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986B91B-443A-4464-8432-039AAAC293C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80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0E4768B-3124-4BAD-AAC3-70BC4969CE18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8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636531F-FC7C-4D25-B0B3-C392858797E4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7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2E9853B-90FE-41A1-A96F-E4D8F2BB0D0F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B2C1B00B-55C4-48B7-A776-1A473571E288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aseline="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946BD1D-E6B6-4D64-BE46-E106CC7A99AC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7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5DC403D-13A8-449B-B375-C6F6A9294412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2CE542CB-3073-41E7-B85C-B260EECBCD36}" type="slidenum">
              <a:rPr lang="it-IT" sz="1400">
                <a:solidFill>
                  <a:srgbClr val="FFFFFF"/>
                </a:solidFill>
              </a:rPr>
              <a:pPr eaLnBrk="1"/>
              <a:t>15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588" y="-90488"/>
            <a:ext cx="7021513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5CE0C98D-D731-4707-A4F9-1FF7A859FA9D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08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D250589-EB08-4A39-A71B-C39E7E452B37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DFC7242-4869-4E2D-9EB7-9E4AB8570B8F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5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FA68B8F-3C81-4A33-B508-D77F446BB8A2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03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Times New Roman" panose="02020603050405020304" pitchFamily="18" charset="0"/>
              <a:buAutoNum type="arabicPeriod"/>
            </a:pPr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7A75B90-AB79-4611-B2EA-68123C439648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65BBBA3-58E2-4FE6-A7DD-66349E6AD143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ABB411EB-E5A3-46BA-A215-DD31447FB968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A832DF8B-876E-479D-AC23-A945DAB1825A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2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588" y="-90488"/>
            <a:ext cx="7021513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94208DBA-8BD4-47A5-BDC2-B4C9D5FB34D7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2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48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46ED3A5-3B43-483F-9A19-E9F51090913F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67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75D93FF0-69E4-4157-9E78-30EE20071F27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3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6030983-FFE3-4983-B6EF-5B584424F837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302BDAD-D235-418E-AA79-A3DFE694D408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8B3E2B0F-D746-468F-8525-635D885A5EE4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3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588" y="-90488"/>
            <a:ext cx="7021513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1B93D9DE-8755-480E-ADF4-123C9E3DAA90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3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A601BD11-9394-422B-AB98-D81ED93201B6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1BE9FAF7-CB53-4C23-9F37-C55661255526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4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588" y="-90488"/>
            <a:ext cx="7021513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9DF6D501-71C1-44FC-8773-438A8BB8BB93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4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4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96A2DC8-8D79-464D-A2E2-977681202132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D98E9C92-6559-430E-9CA9-A05D5915CED7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5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588" y="-90488"/>
            <a:ext cx="7021513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335817ED-1587-4DD0-A9CF-822F91672CF2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5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8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CE5C770-69C9-41BB-8DD4-4181DAA09BA1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FB473190-B6A3-495E-ACB0-74AE8D479DE1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6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588" y="-90488"/>
            <a:ext cx="7021513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4B6301B9-4042-474E-B1DC-9C869B5ECF8E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6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1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FEC047D-8A99-4AF5-8072-8B5F07E8D17E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DEA9A9CB-B58B-4E86-9857-607D53D1CBA1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7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759450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2EC570D4-2732-4165-B2B6-EA5F07DAE8AE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7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1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842416B-9D9E-4FDF-9870-D4C13F9A546E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701B62C9-040C-4A3D-87CC-8F0F96DE3423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8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588" y="0"/>
            <a:ext cx="7199312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5964E1AF-F868-47EF-9D27-E0547D5A9DBD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8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2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7C6C841B-A956-4B67-BAC0-DE3F44E37C57}" type="slidenum"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B20DC405-6405-4805-9FA2-E0084E45FE9C}" type="slidenum">
              <a:rPr lang="it-IT" sz="14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buSzPct val="100000"/>
              </a:pPr>
              <a:t>10</a:t>
            </a:fld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759450" cy="138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fld id="{26D601B7-B211-4F8C-BE7A-D9D9C0DE6B51}" type="slidenum">
              <a:rPr lang="it-IT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10</a:t>
            </a:fld>
            <a:endParaRPr lang="it-I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5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46EBF-06B5-4608-8B18-8BDE55638FC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20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1191A-C687-43B3-8CF0-B0E5270F701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54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72288" y="274638"/>
            <a:ext cx="2138362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62688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6A4A9-8ADC-4162-B08C-48B28ACFAB2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91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1C421-3093-4F98-831E-3F48ED6B1B1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53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67CD8-AB2F-449C-A016-D29611E30D1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16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FE353-14B7-4823-A0F4-D2F58997450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6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28ADB-34F4-40D2-B183-FF09E438FB7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21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1D46B-7620-4384-BD90-75635DC34FA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38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A7CC-0295-45E6-A810-F7E6C35F776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58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34A09-D3C1-4953-A5AF-6CD973B1D42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00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714D4-3E1B-4415-B6DA-CB1DA16248D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93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01FCA-5E3F-46A4-B2C7-978581542BC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07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42EAD-DCC1-477C-8587-CF2EFE01044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789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9C172-0348-459D-BAC8-05E20B524A3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00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6AFE9-5C66-456D-9B7F-079F31061CC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38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90422-3E31-4C62-9462-3D002B95C2E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6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E8631-FD3C-4B83-8062-FB6E086EE59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0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E33EB-A554-4646-B971-4B96A7B2250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CA6A5-95CB-44E4-9346-87D6B34B215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23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5267E-3344-4420-B93E-7BD58366BFA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60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0C220-696A-43CF-9D15-7E98F699C49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36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B898D-4757-4123-A803-FA3F228AA24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26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071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69C020CD-63F7-4A45-BA6C-F1EF802559B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9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A2630602-7F23-4069-B8B8-84686FAFBD9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9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jpe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5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Relationship Id="rId30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jpe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png"/><Relationship Id="rId15" Type="http://schemas.openxmlformats.org/officeDocument/2006/relationships/image" Target="../media/image83.pn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../media/media1.AVI"/><Relationship Id="rId7" Type="http://schemas.openxmlformats.org/officeDocument/2006/relationships/image" Target="../media/image9.png"/><Relationship Id="rId2" Type="http://schemas.microsoft.com/office/2007/relationships/media" Target="../media/media1.AVI"/><Relationship Id="rId1" Type="http://schemas.openxmlformats.org/officeDocument/2006/relationships/video" Target="file:///E:\MIRROR%209%20NOVEMBRE\MANIPOLAZIONE%20OGGETTO.AVI" TargetMode="Externa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6013" y="836613"/>
            <a:ext cx="6840537" cy="22685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>
            <a:solidFill>
              <a:srgbClr val="FF6600"/>
            </a:solidFill>
          </a:ln>
          <a:effectLst/>
          <a:extLst/>
        </p:spPr>
        <p:txBody>
          <a:bodyPr lIns="79920" tIns="34920" rIns="79920" bIns="349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en-GB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anose="0207040306080B030204" pitchFamily="18" charset="0"/>
              </a:rPr>
            </a:br>
            <a:r>
              <a:rPr lang="it-IT" sz="3600">
                <a:latin typeface="Cambria" panose="02040503050406030204" pitchFamily="18" charset="0"/>
              </a:rPr>
              <a:t>Contributo del neuroimaging funzionale alle nuove prospettive riabilitative</a:t>
            </a:r>
            <a:br>
              <a:rPr lang="it-IT" sz="3600">
                <a:latin typeface="Cambria" panose="02040503050406030204" pitchFamily="18" charset="0"/>
              </a:rPr>
            </a:br>
            <a: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73138" y="3284538"/>
            <a:ext cx="71993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2000">
                <a:latin typeface="Cambria" panose="02040503050406030204" pitchFamily="18" charset="0"/>
              </a:rPr>
              <a:t>C. Ambrosi , R. Gasparotti</a:t>
            </a: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298450" y="5199063"/>
            <a:ext cx="3114675" cy="1038225"/>
            <a:chOff x="188" y="3022"/>
            <a:chExt cx="1691" cy="564"/>
          </a:xfrm>
        </p:grpSpPr>
        <p:pic>
          <p:nvPicPr>
            <p:cNvPr id="308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22"/>
              <a:ext cx="56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8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" y="3022"/>
              <a:ext cx="56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8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3022"/>
              <a:ext cx="496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74625" y="6453188"/>
            <a:ext cx="87217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ts val="900"/>
              </a:spcBef>
              <a:buSzPct val="100000"/>
            </a:pPr>
            <a:r>
              <a:rPr lang="it-IT" sz="1400"/>
              <a:t>U.O. Neuroradiologia, Spedali Civili di Brescia, Università degli Studi di Brescia</a:t>
            </a:r>
          </a:p>
        </p:txBody>
      </p:sp>
      <p:pic>
        <p:nvPicPr>
          <p:cNvPr id="3078" name="Immagine 8" descr="locandin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56647" b="80450"/>
          <a:stretch>
            <a:fillRect/>
          </a:stretch>
        </p:blipFill>
        <p:spPr bwMode="auto">
          <a:xfrm>
            <a:off x="6659563" y="5040313"/>
            <a:ext cx="23050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5508625" y="4532313"/>
            <a:ext cx="381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1600">
                <a:latin typeface="Cambria" panose="02040503050406030204" pitchFamily="18" charset="0"/>
              </a:rPr>
              <a:t>9 novembre 2013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7950" y="1412875"/>
            <a:ext cx="2627313" cy="1444625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E6FF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sz="2400" b="1">
                <a:solidFill>
                  <a:srgbClr val="FFFF00"/>
                </a:solidFill>
                <a:latin typeface="Constantia" panose="02030602050306030303" pitchFamily="18" charset="0"/>
              </a:rPr>
              <a:t>fMRI:</a:t>
            </a:r>
            <a:r>
              <a:rPr lang="it-IT" sz="240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</a:p>
          <a:p>
            <a:pPr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Immagini echo planari EPI, TR/TE 2500/50   </a:t>
            </a:r>
          </a:p>
          <a:p>
            <a:pPr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3,5 mm spessore</a:t>
            </a:r>
          </a:p>
          <a:p>
            <a:pPr eaLnBrk="1" hangingPunct="1">
              <a:buSzPct val="100000"/>
            </a:pPr>
            <a:endParaRPr lang="it-IT" sz="1600">
              <a:latin typeface="Constantia" panose="02030602050306030303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276600" y="1412875"/>
            <a:ext cx="2663825" cy="1444625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00AE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sz="2400" b="1">
                <a:solidFill>
                  <a:srgbClr val="00AE00"/>
                </a:solidFill>
                <a:latin typeface="Constantia" panose="02030602050306030303" pitchFamily="18" charset="0"/>
              </a:rPr>
              <a:t>DTI</a:t>
            </a:r>
            <a:r>
              <a:rPr lang="it-IT" sz="240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it-IT" sz="2000" b="1">
                <a:solidFill>
                  <a:srgbClr val="00B050"/>
                </a:solidFill>
                <a:latin typeface="Constantia" panose="02030602050306030303" pitchFamily="18" charset="0"/>
              </a:rPr>
              <a:t>:</a:t>
            </a:r>
          </a:p>
          <a:p>
            <a:pPr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Sequenza gradient-echo EPI  </a:t>
            </a:r>
          </a:p>
          <a:p>
            <a:pPr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2mm voxel isotropico </a:t>
            </a:r>
          </a:p>
          <a:p>
            <a:pPr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20 direzioni, 2 medie/dir</a:t>
            </a:r>
          </a:p>
          <a:p>
            <a:pPr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b= 1000 sec/mm</a:t>
            </a:r>
            <a:r>
              <a:rPr lang="it-IT" sz="1600" baseline="30000">
                <a:latin typeface="Constantia" panose="02030602050306030303" pitchFamily="18" charset="0"/>
              </a:rPr>
              <a:t>2</a:t>
            </a:r>
            <a:endParaRPr lang="it-IT" baseline="30000">
              <a:solidFill>
                <a:srgbClr val="000080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79388" y="765175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solidFill>
                  <a:srgbClr val="000080"/>
                </a:solidFill>
              </a:rPr>
              <a:t>  </a:t>
            </a:r>
            <a:r>
              <a:rPr lang="it-IT">
                <a:latin typeface="Constantia" panose="02030602050306030303" pitchFamily="18" charset="0"/>
              </a:rPr>
              <a:t>1.5 T scanner (Siemens Avanto), bobina dedicata a 8 canali (Invivo-Gainesville)</a:t>
            </a: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107950" y="3141663"/>
            <a:ext cx="2627313" cy="858837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E6FF00"/>
            </a:solidFill>
            <a:round/>
            <a:headEnd/>
            <a:tailEnd/>
          </a:ln>
        </p:spPr>
        <p:txBody>
          <a:bodyPr lIns="90000" tIns="45000" rIns="90000" bIns="450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Analisi statistica </a:t>
            </a:r>
            <a:br>
              <a:rPr lang="it-IT" sz="1600">
                <a:latin typeface="Constantia" panose="02030602050306030303" pitchFamily="18" charset="0"/>
              </a:rPr>
            </a:br>
            <a:r>
              <a:rPr lang="it-IT" sz="1600">
                <a:latin typeface="Constantia" panose="02030602050306030303" pitchFamily="18" charset="0"/>
              </a:rPr>
              <a:t>SPM 8 &gt; GLM</a:t>
            </a:r>
          </a:p>
          <a:p>
            <a:pPr algn="ctr" eaLnBrk="1" hangingPunct="1">
              <a:buSzPct val="100000"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3276600" y="3141663"/>
            <a:ext cx="2663825" cy="828675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00AE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Analisi statistica</a:t>
            </a:r>
          </a:p>
          <a:p>
            <a:pPr algn="ctr"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FSL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600">
                <a:latin typeface="Constantia" panose="02030602050306030303" pitchFamily="18" charset="0"/>
              </a:rPr>
              <a:t>(FMRIB's Diffusion Toolbox)</a:t>
            </a:r>
            <a:endParaRPr lang="it-IT">
              <a:solidFill>
                <a:srgbClr val="000080"/>
              </a:solidFill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1619250" y="5373688"/>
            <a:ext cx="6048375" cy="1198562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it-IT" sz="1600"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Immagini anatomiche e risultati funzionali coregistrati con template anatomico pediatrico (ANTS)</a:t>
            </a:r>
            <a:endParaRPr lang="it-IT" sz="2000"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>
              <a:solidFill>
                <a:srgbClr val="000080"/>
              </a:solidFill>
            </a:endParaRP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107950" y="4221163"/>
            <a:ext cx="2627313" cy="860425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E6FF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Analisi a T1, T2, T3 </a:t>
            </a:r>
            <a:br>
              <a:rPr lang="it-IT" sz="1600">
                <a:latin typeface="Constantia" panose="02030602050306030303" pitchFamily="18" charset="0"/>
              </a:rPr>
            </a:br>
            <a:r>
              <a:rPr lang="it-IT" sz="1600">
                <a:latin typeface="Constantia" panose="02030602050306030303" pitchFamily="18" charset="0"/>
              </a:rPr>
              <a:t>Confronto casi/controlli</a:t>
            </a:r>
          </a:p>
          <a:p>
            <a:pPr algn="ctr" eaLnBrk="1" hangingPunct="1">
              <a:buSzPct val="100000"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276600" y="4221163"/>
            <a:ext cx="2627313" cy="828675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00AE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1600">
                <a:latin typeface="Constantia" panose="02030602050306030303" pitchFamily="18" charset="0"/>
              </a:rPr>
              <a:t>Trattografia probabilistica fra aree di attivazione (vPMC, SPL, IPL)</a:t>
            </a:r>
            <a:endParaRPr lang="it-IT">
              <a:solidFill>
                <a:srgbClr val="000080"/>
              </a:solidFill>
            </a:endParaRPr>
          </a:p>
        </p:txBody>
      </p:sp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6624638" y="1412875"/>
            <a:ext cx="2411412" cy="1476375"/>
          </a:xfrm>
          <a:prstGeom prst="rect">
            <a:avLst/>
          </a:prstGeom>
          <a:solidFill>
            <a:srgbClr val="7F7FCC">
              <a:alpha val="27058"/>
            </a:srgbClr>
          </a:solidFill>
          <a:ln w="12700">
            <a:solidFill>
              <a:srgbClr val="0066CC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sz="2400" b="1">
                <a:solidFill>
                  <a:srgbClr val="0047FF"/>
                </a:solidFill>
                <a:latin typeface="Constantia" panose="02030602050306030303" pitchFamily="18" charset="0"/>
              </a:rPr>
              <a:t>3D anatomica:</a:t>
            </a:r>
            <a:endParaRPr lang="it-IT" sz="2000" b="1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it-IT" sz="1600">
                <a:latin typeface="Constantia" panose="02030602050306030303" pitchFamily="18" charset="0"/>
              </a:rPr>
              <a:t>T1 MPrage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it-IT" sz="1600">
                <a:latin typeface="Constantia" panose="02030602050306030303" pitchFamily="18" charset="0"/>
              </a:rPr>
              <a:t>TR/TE 2050/2.56   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it-IT" sz="1600">
                <a:latin typeface="Constantia" panose="02030602050306030303" pitchFamily="18" charset="0"/>
              </a:rPr>
              <a:t>1 mm spessore 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it-IT">
              <a:solidFill>
                <a:srgbClr val="000080"/>
              </a:solidFill>
            </a:endParaRPr>
          </a:p>
        </p:txBody>
      </p:sp>
      <p:sp>
        <p:nvSpPr>
          <p:cNvPr id="133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58763"/>
            <a:ext cx="6316663" cy="5778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7DBBFF"/>
                </a:solidFill>
                <a:latin typeface="Calibri" panose="020F0502020204030204" pitchFamily="34" charset="0"/>
              </a:rPr>
              <a:t>AOT: MATERIALI E METODI</a:t>
            </a:r>
          </a:p>
        </p:txBody>
      </p:sp>
      <p:grpSp>
        <p:nvGrpSpPr>
          <p:cNvPr id="13324" name="Gruppo 31"/>
          <p:cNvGrpSpPr>
            <a:grpSpLocks/>
          </p:cNvGrpSpPr>
          <p:nvPr/>
        </p:nvGrpSpPr>
        <p:grpSpPr bwMode="auto">
          <a:xfrm>
            <a:off x="6372225" y="3429000"/>
            <a:ext cx="2736850" cy="1655763"/>
            <a:chOff x="6342585" y="3320462"/>
            <a:chExt cx="2736238" cy="1656767"/>
          </a:xfrm>
        </p:grpSpPr>
        <p:grpSp>
          <p:nvGrpSpPr>
            <p:cNvPr id="13327" name="Group 3"/>
            <p:cNvGrpSpPr>
              <a:grpSpLocks noChangeAspect="1"/>
            </p:cNvGrpSpPr>
            <p:nvPr/>
          </p:nvGrpSpPr>
          <p:grpSpPr bwMode="auto">
            <a:xfrm>
              <a:off x="6372200" y="3356992"/>
              <a:ext cx="2706623" cy="1613641"/>
              <a:chOff x="-23" y="2268"/>
              <a:chExt cx="3405" cy="2030"/>
            </a:xfrm>
          </p:grpSpPr>
          <p:grpSp>
            <p:nvGrpSpPr>
              <p:cNvPr id="13329" name="Group 4"/>
              <p:cNvGrpSpPr>
                <a:grpSpLocks/>
              </p:cNvGrpSpPr>
              <p:nvPr/>
            </p:nvGrpSpPr>
            <p:grpSpPr bwMode="auto">
              <a:xfrm>
                <a:off x="-23" y="2268"/>
                <a:ext cx="3401" cy="2030"/>
                <a:chOff x="-23" y="2268"/>
                <a:chExt cx="3401" cy="2030"/>
              </a:xfrm>
            </p:grpSpPr>
            <p:grpSp>
              <p:nvGrpSpPr>
                <p:cNvPr id="13331" name="Group 5"/>
                <p:cNvGrpSpPr>
                  <a:grpSpLocks/>
                </p:cNvGrpSpPr>
                <p:nvPr/>
              </p:nvGrpSpPr>
              <p:grpSpPr bwMode="auto">
                <a:xfrm>
                  <a:off x="-23" y="2268"/>
                  <a:ext cx="3401" cy="2030"/>
                  <a:chOff x="-23" y="2268"/>
                  <a:chExt cx="3401" cy="2030"/>
                </a:xfrm>
              </p:grpSpPr>
              <p:grpSp>
                <p:nvGrpSpPr>
                  <p:cNvPr id="1333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-23" y="2268"/>
                    <a:ext cx="3396" cy="1022"/>
                    <a:chOff x="-23" y="2268"/>
                    <a:chExt cx="3396" cy="1022"/>
                  </a:xfrm>
                </p:grpSpPr>
                <p:pic>
                  <p:nvPicPr>
                    <p:cNvPr id="13339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9608" b="10303"/>
                    <a:stretch>
                      <a:fillRect/>
                    </a:stretch>
                  </p:blipFill>
                  <p:spPr bwMode="auto">
                    <a:xfrm>
                      <a:off x="2095" y="2268"/>
                      <a:ext cx="1278" cy="10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340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9608" b="10303"/>
                    <a:stretch>
                      <a:fillRect/>
                    </a:stretch>
                  </p:blipFill>
                  <p:spPr bwMode="auto">
                    <a:xfrm>
                      <a:off x="919" y="2268"/>
                      <a:ext cx="1277" cy="10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341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416" t="10677" r="4333" b="9235"/>
                    <a:stretch>
                      <a:fillRect/>
                    </a:stretch>
                  </p:blipFill>
                  <p:spPr bwMode="auto">
                    <a:xfrm>
                      <a:off x="-23" y="2268"/>
                      <a:ext cx="1101" cy="10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333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-18" y="3286"/>
                    <a:ext cx="3396" cy="1012"/>
                    <a:chOff x="-18" y="3286"/>
                    <a:chExt cx="3396" cy="1012"/>
                  </a:xfrm>
                </p:grpSpPr>
                <p:pic>
                  <p:nvPicPr>
                    <p:cNvPr id="13335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887"/>
                    <a:stretch>
                      <a:fillRect/>
                    </a:stretch>
                  </p:blipFill>
                  <p:spPr bwMode="auto">
                    <a:xfrm>
                      <a:off x="-18" y="3286"/>
                      <a:ext cx="1207" cy="10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336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8701" b="5872"/>
                    <a:stretch>
                      <a:fillRect/>
                    </a:stretch>
                  </p:blipFill>
                  <p:spPr bwMode="auto">
                    <a:xfrm>
                      <a:off x="2165" y="3286"/>
                      <a:ext cx="1213" cy="10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337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0677" b="3896"/>
                    <a:stretch>
                      <a:fillRect/>
                    </a:stretch>
                  </p:blipFill>
                  <p:spPr bwMode="auto">
                    <a:xfrm>
                      <a:off x="1079" y="3286"/>
                      <a:ext cx="1213" cy="10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33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0" y="3388"/>
                      <a:ext cx="58" cy="57"/>
                    </a:xfrm>
                    <a:prstGeom prst="rect">
                      <a:avLst/>
                    </a:prstGeom>
                    <a:solidFill>
                      <a:srgbClr val="0047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endParaRPr lang="it-IT"/>
                    </a:p>
                  </p:txBody>
                </p:sp>
              </p:grpSp>
            </p:grpSp>
            <p:sp>
              <p:nvSpPr>
                <p:cNvPr id="13332" name="Line 15"/>
                <p:cNvSpPr>
                  <a:spLocks noChangeShapeType="1"/>
                </p:cNvSpPr>
                <p:nvPr/>
              </p:nvSpPr>
              <p:spPr bwMode="auto">
                <a:xfrm>
                  <a:off x="533" y="4274"/>
                  <a:ext cx="1156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080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3330" name="Line 16"/>
              <p:cNvSpPr>
                <a:spLocks noChangeShapeType="1"/>
              </p:cNvSpPr>
              <p:nvPr/>
            </p:nvSpPr>
            <p:spPr bwMode="auto">
              <a:xfrm>
                <a:off x="-17" y="4216"/>
                <a:ext cx="3399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720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28" name="Rettangolo 30"/>
            <p:cNvSpPr>
              <a:spLocks noChangeArrowheads="1"/>
            </p:cNvSpPr>
            <p:nvPr/>
          </p:nvSpPr>
          <p:spPr bwMode="auto">
            <a:xfrm>
              <a:off x="6342585" y="3320462"/>
              <a:ext cx="2663936" cy="1656767"/>
            </a:xfrm>
            <a:prstGeom prst="rect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/>
            </a:p>
          </p:txBody>
        </p:sp>
      </p:grpSp>
      <p:sp>
        <p:nvSpPr>
          <p:cNvPr id="13325" name="Freccia a destra 32"/>
          <p:cNvSpPr>
            <a:spLocks noChangeArrowheads="1"/>
          </p:cNvSpPr>
          <p:nvPr/>
        </p:nvSpPr>
        <p:spPr bwMode="auto">
          <a:xfrm>
            <a:off x="2771775" y="4508500"/>
            <a:ext cx="431800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3326" name="Freccia a destra 33"/>
          <p:cNvSpPr>
            <a:spLocks noChangeArrowheads="1"/>
          </p:cNvSpPr>
          <p:nvPr/>
        </p:nvSpPr>
        <p:spPr bwMode="auto">
          <a:xfrm>
            <a:off x="5940425" y="4508500"/>
            <a:ext cx="431800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34925" y="114300"/>
            <a:ext cx="631666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>
                <a:solidFill>
                  <a:srgbClr val="7DBBFF"/>
                </a:solidFill>
                <a:latin typeface="Calibri" pitchFamily="34" charset="0"/>
                <a:ea typeface="+mj-ea"/>
                <a:cs typeface="+mj-cs"/>
              </a:rPr>
              <a:t>AOT: RISULTATI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765175"/>
            <a:ext cx="6316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SzPct val="100000"/>
              <a:buFont typeface="Times New Roman" panose="02020603050405020304" pitchFamily="18" charset="0"/>
              <a:buNone/>
            </a:pPr>
            <a:r>
              <a:rPr lang="it-IT" sz="240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4340" name="Gruppo 14"/>
          <p:cNvGrpSpPr>
            <a:grpSpLocks/>
          </p:cNvGrpSpPr>
          <p:nvPr/>
        </p:nvGrpSpPr>
        <p:grpSpPr bwMode="auto">
          <a:xfrm>
            <a:off x="106363" y="1054100"/>
            <a:ext cx="8785225" cy="3095625"/>
            <a:chOff x="106933" y="765175"/>
            <a:chExt cx="8785067" cy="3095633"/>
          </a:xfrm>
        </p:grpSpPr>
        <p:graphicFrame>
          <p:nvGraphicFramePr>
            <p:cNvPr id="5" name="Grafico 4"/>
            <p:cNvGraphicFramePr>
              <a:graphicFrameLocks noChangeAspect="1"/>
            </p:cNvGraphicFramePr>
            <p:nvPr/>
          </p:nvGraphicFramePr>
          <p:xfrm>
            <a:off x="179512" y="1700808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Grafico 5"/>
            <p:cNvGraphicFramePr>
              <a:graphicFrameLocks noChangeAspect="1"/>
            </p:cNvGraphicFramePr>
            <p:nvPr/>
          </p:nvGraphicFramePr>
          <p:xfrm>
            <a:off x="4572000" y="1700808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ttangolo 9"/>
            <p:cNvSpPr/>
            <p:nvPr/>
          </p:nvSpPr>
          <p:spPr>
            <a:xfrm>
              <a:off x="106933" y="765175"/>
              <a:ext cx="2881260" cy="863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it-IT" altLang="it-IT" sz="1400" b="1" dirty="0">
                  <a:solidFill>
                    <a:schemeClr val="tx1"/>
                  </a:solidFill>
                  <a:latin typeface="Constantia" pitchFamily="18" charset="0"/>
                </a:rPr>
                <a:t>MELBOURNE ASSESSMENT OF UNILATERAL UPPER LIMB FUNCTION</a:t>
              </a:r>
            </a:p>
          </p:txBody>
        </p:sp>
      </p:grpSp>
      <p:grpSp>
        <p:nvGrpSpPr>
          <p:cNvPr id="4" name="Gruppo 18"/>
          <p:cNvGrpSpPr>
            <a:grpSpLocks/>
          </p:cNvGrpSpPr>
          <p:nvPr/>
        </p:nvGrpSpPr>
        <p:grpSpPr bwMode="auto">
          <a:xfrm>
            <a:off x="179388" y="1052513"/>
            <a:ext cx="8712200" cy="5472112"/>
            <a:chOff x="179512" y="-27384"/>
            <a:chExt cx="8712488" cy="5472368"/>
          </a:xfrm>
        </p:grpSpPr>
        <p:graphicFrame>
          <p:nvGraphicFramePr>
            <p:cNvPr id="21" name="Grafico 20"/>
            <p:cNvGraphicFramePr>
              <a:graphicFrameLocks noChangeAspect="1"/>
            </p:cNvGraphicFramePr>
            <p:nvPr/>
          </p:nvGraphicFramePr>
          <p:xfrm>
            <a:off x="179512" y="3284273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Rettangolo 9"/>
            <p:cNvSpPr/>
            <p:nvPr/>
          </p:nvSpPr>
          <p:spPr>
            <a:xfrm>
              <a:off x="3132360" y="-27384"/>
              <a:ext cx="2879820" cy="863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it-IT" altLang="it-IT" sz="1400" b="1" dirty="0">
                  <a:solidFill>
                    <a:schemeClr val="tx1"/>
                  </a:solidFill>
                  <a:latin typeface="Constantia" pitchFamily="18" charset="0"/>
                </a:rPr>
                <a:t>ASSISTING HAND ASSESMENT</a:t>
              </a:r>
            </a:p>
          </p:txBody>
        </p:sp>
        <p:graphicFrame>
          <p:nvGraphicFramePr>
            <p:cNvPr id="26" name="Grafico 25"/>
            <p:cNvGraphicFramePr>
              <a:graphicFrameLocks noChangeAspect="1"/>
            </p:cNvGraphicFramePr>
            <p:nvPr/>
          </p:nvGraphicFramePr>
          <p:xfrm>
            <a:off x="4572000" y="3284984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7" name="Gruppo 26"/>
          <p:cNvGrpSpPr>
            <a:grpSpLocks/>
          </p:cNvGrpSpPr>
          <p:nvPr/>
        </p:nvGrpSpPr>
        <p:grpSpPr bwMode="auto">
          <a:xfrm>
            <a:off x="179388" y="1054100"/>
            <a:ext cx="8856662" cy="5470525"/>
            <a:chOff x="179512" y="765175"/>
            <a:chExt cx="8856664" cy="5471897"/>
          </a:xfrm>
        </p:grpSpPr>
        <p:graphicFrame>
          <p:nvGraphicFramePr>
            <p:cNvPr id="28" name="Grafico 27"/>
            <p:cNvGraphicFramePr>
              <a:graphicFrameLocks noChangeAspect="1"/>
            </p:cNvGraphicFramePr>
            <p:nvPr/>
          </p:nvGraphicFramePr>
          <p:xfrm>
            <a:off x="4572000" y="4077072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9" name="Rettangolo 9"/>
            <p:cNvSpPr/>
            <p:nvPr/>
          </p:nvSpPr>
          <p:spPr>
            <a:xfrm>
              <a:off x="6156450" y="765175"/>
              <a:ext cx="2879726" cy="863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 b="1">
                  <a:solidFill>
                    <a:schemeClr val="tx1"/>
                  </a:solidFill>
                  <a:latin typeface="Constantia" panose="02030602050306030303" pitchFamily="18" charset="0"/>
                </a:rPr>
                <a:t>∆ SCORES</a:t>
              </a:r>
            </a:p>
          </p:txBody>
        </p:sp>
        <p:graphicFrame>
          <p:nvGraphicFramePr>
            <p:cNvPr id="30" name="Grafico 29"/>
            <p:cNvGraphicFramePr>
              <a:graphicFrameLocks noChangeAspect="1"/>
            </p:cNvGraphicFramePr>
            <p:nvPr/>
          </p:nvGraphicFramePr>
          <p:xfrm>
            <a:off x="179512" y="4077072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4" descr="volontari_all_p0_001_k151_s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12791" r="13364" b="13657"/>
          <a:stretch>
            <a:fillRect/>
          </a:stretch>
        </p:blipFill>
        <p:spPr bwMode="auto">
          <a:xfrm>
            <a:off x="7451725" y="44450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sellaDiTesto 15"/>
          <p:cNvSpPr txBox="1">
            <a:spLocks noChangeArrowheads="1"/>
          </p:cNvSpPr>
          <p:nvPr/>
        </p:nvSpPr>
        <p:spPr bwMode="auto">
          <a:xfrm>
            <a:off x="395288" y="836613"/>
            <a:ext cx="79200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2800">
                <a:latin typeface="Constantia" panose="02030602050306030303" pitchFamily="18" charset="0"/>
              </a:rPr>
              <a:t>Casi+Controlli a T1: Task-Rest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2000">
                <a:latin typeface="Constantia" panose="02030602050306030303" pitchFamily="18" charset="0"/>
              </a:rPr>
              <a:t>(attivazioni durante manipolazione di oggetti complessi vs sfera)</a:t>
            </a:r>
            <a:r>
              <a:rPr lang="it-IT"/>
              <a:t>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44025"/>
              </p:ext>
            </p:extLst>
          </p:nvPr>
        </p:nvGraphicFramePr>
        <p:xfrm>
          <a:off x="611188" y="2060575"/>
          <a:ext cx="6465887" cy="4184642"/>
        </p:xfrm>
        <a:graphic>
          <a:graphicData uri="http://schemas.openxmlformats.org/drawingml/2006/table">
            <a:tbl>
              <a:tblPr/>
              <a:tblGrid>
                <a:gridCol w="390525"/>
                <a:gridCol w="3670300"/>
                <a:gridCol w="392112"/>
                <a:gridCol w="390525"/>
                <a:gridCol w="390525"/>
                <a:gridCol w="584200"/>
                <a:gridCol w="647700"/>
              </a:tblGrid>
              <a:tr h="246063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Lato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vox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PreCG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3732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14,60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Frontal Operculum/STG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9,96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(Orbitalis)/INSULA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9,51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STG (Temporal Pole)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10,19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Middle Cingulate Cortex/SMA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5,11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SFG/PreCG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6,33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(Opercularis e Triangularis)/PreCG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7,39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Anterior Cingulate Cortex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5,76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Putamen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8,18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(Orbitalis)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6,07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(Orbitalis e Triangularis)/INSULA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7,63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Insula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448" marR="15448" marT="1545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6,95</a:t>
                      </a:r>
                    </a:p>
                  </a:txBody>
                  <a:tcPr marL="15448" marR="15448" marT="15451" marB="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65" name="CasellaDiTesto 4"/>
          <p:cNvSpPr txBox="1">
            <a:spLocks noChangeArrowheads="1"/>
          </p:cNvSpPr>
          <p:nvPr/>
        </p:nvSpPr>
        <p:spPr bwMode="auto">
          <a:xfrm>
            <a:off x="7812088" y="1484313"/>
            <a:ext cx="14843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1200">
                <a:latin typeface="Cambria" panose="02040503050406030204" pitchFamily="18" charset="0"/>
              </a:rPr>
              <a:t>VOLONTARI SANI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839075" y="6308725"/>
            <a:ext cx="836613" cy="2651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200" dirty="0">
                <a:latin typeface="Cambria" panose="02040503050406030204" pitchFamily="18" charset="0"/>
                <a:cs typeface="+mn-cs"/>
              </a:rPr>
              <a:t>p&lt;0.005</a:t>
            </a:r>
          </a:p>
        </p:txBody>
      </p:sp>
      <p:grpSp>
        <p:nvGrpSpPr>
          <p:cNvPr id="2" name="Gruppo 5"/>
          <p:cNvGrpSpPr>
            <a:grpSpLocks noChangeAspect="1"/>
          </p:cNvGrpSpPr>
          <p:nvPr/>
        </p:nvGrpSpPr>
        <p:grpSpPr bwMode="auto">
          <a:xfrm>
            <a:off x="4716463" y="2060575"/>
            <a:ext cx="4211637" cy="4211638"/>
            <a:chOff x="212107" y="1916832"/>
            <a:chExt cx="2808287" cy="2808287"/>
          </a:xfrm>
        </p:grpSpPr>
        <p:pic>
          <p:nvPicPr>
            <p:cNvPr id="15483" name="Immagine 13" descr="casi+controlli_T1_all_p0_005_k100_sx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7" t="13364" r="11475" b="12183"/>
            <a:stretch>
              <a:fillRect/>
            </a:stretch>
          </p:blipFill>
          <p:spPr bwMode="auto">
            <a:xfrm>
              <a:off x="212107" y="1916832"/>
              <a:ext cx="2808287" cy="280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84" name="CasellaDiTesto 14"/>
            <p:cNvSpPr txBox="1">
              <a:spLocks noChangeArrowheads="1"/>
            </p:cNvSpPr>
            <p:nvPr/>
          </p:nvSpPr>
          <p:spPr bwMode="auto">
            <a:xfrm>
              <a:off x="500194" y="1916832"/>
              <a:ext cx="288032" cy="29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400">
                  <a:latin typeface="Cambria" panose="02040503050406030204" pitchFamily="18" charset="0"/>
                </a:rPr>
                <a:t>L</a:t>
              </a: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76250"/>
            <a:ext cx="63166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solidFill>
                  <a:srgbClr val="FF6600"/>
                </a:solidFill>
                <a:latin typeface="Calibri" pitchFamily="34" charset="0"/>
                <a:ea typeface="+mj-ea"/>
                <a:cs typeface="+mj-cs"/>
              </a:rPr>
              <a:t> fMRI</a:t>
            </a: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34925" y="114300"/>
            <a:ext cx="631666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>
                <a:solidFill>
                  <a:srgbClr val="7DBBFF"/>
                </a:solidFill>
                <a:latin typeface="Calibri" pitchFamily="34" charset="0"/>
                <a:ea typeface="+mj-ea"/>
                <a:cs typeface="+mj-cs"/>
              </a:rPr>
              <a:t>AOT: RISULTATI</a:t>
            </a:r>
          </a:p>
        </p:txBody>
      </p: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1042988" y="549275"/>
            <a:ext cx="3457575" cy="2087563"/>
            <a:chOff x="1691680" y="5013176"/>
            <a:chExt cx="3456384" cy="2088000"/>
          </a:xfrm>
        </p:grpSpPr>
        <p:sp>
          <p:nvSpPr>
            <p:cNvPr id="15479" name="Rettangolo 16"/>
            <p:cNvSpPr>
              <a:spLocks noChangeArrowheads="1"/>
            </p:cNvSpPr>
            <p:nvPr/>
          </p:nvSpPr>
          <p:spPr bwMode="auto">
            <a:xfrm>
              <a:off x="1691680" y="5013176"/>
              <a:ext cx="3456000" cy="208800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/>
            </a:p>
          </p:txBody>
        </p:sp>
        <p:grpSp>
          <p:nvGrpSpPr>
            <p:cNvPr id="15480" name="Gruppo 28"/>
            <p:cNvGrpSpPr>
              <a:grpSpLocks/>
            </p:cNvGrpSpPr>
            <p:nvPr/>
          </p:nvGrpSpPr>
          <p:grpSpPr bwMode="auto">
            <a:xfrm>
              <a:off x="1763688" y="5085184"/>
              <a:ext cx="3384376" cy="1987128"/>
              <a:chOff x="1763688" y="5085184"/>
              <a:chExt cx="3384376" cy="1987128"/>
            </a:xfrm>
          </p:grpSpPr>
          <p:pic>
            <p:nvPicPr>
              <p:cNvPr id="15481" name="Immagine 18" descr="T1 all patologici 2D cl3 SAG.T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277" b="81500"/>
              <a:stretch>
                <a:fillRect/>
              </a:stretch>
            </p:blipFill>
            <p:spPr bwMode="auto">
              <a:xfrm flipH="1">
                <a:off x="3347864" y="5265384"/>
                <a:ext cx="1800200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82" name="Immagine 19" descr="T1 all patologici 2D cl3 AX.T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443" b="82045"/>
              <a:stretch>
                <a:fillRect/>
              </a:stretch>
            </p:blipFill>
            <p:spPr bwMode="auto">
              <a:xfrm rot="5400000" flipH="1">
                <a:off x="1580124" y="5268748"/>
                <a:ext cx="1987128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po 20"/>
          <p:cNvGrpSpPr>
            <a:grpSpLocks/>
          </p:cNvGrpSpPr>
          <p:nvPr/>
        </p:nvGrpSpPr>
        <p:grpSpPr bwMode="auto">
          <a:xfrm>
            <a:off x="1042988" y="2636838"/>
            <a:ext cx="3457575" cy="2087562"/>
            <a:chOff x="1691680" y="836712"/>
            <a:chExt cx="3456384" cy="2088000"/>
          </a:xfrm>
        </p:grpSpPr>
        <p:sp>
          <p:nvSpPr>
            <p:cNvPr id="15477" name="Rettangolo 21"/>
            <p:cNvSpPr>
              <a:spLocks noChangeArrowheads="1"/>
            </p:cNvSpPr>
            <p:nvPr/>
          </p:nvSpPr>
          <p:spPr bwMode="auto">
            <a:xfrm>
              <a:off x="1691680" y="836712"/>
              <a:ext cx="3456000" cy="208800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/>
            </a:p>
          </p:txBody>
        </p:sp>
        <p:grpSp>
          <p:nvGrpSpPr>
            <p:cNvPr id="7" name="Gruppo 26"/>
            <p:cNvGrpSpPr/>
            <p:nvPr/>
          </p:nvGrpSpPr>
          <p:grpSpPr>
            <a:xfrm>
              <a:off x="1763687" y="908542"/>
              <a:ext cx="3384377" cy="2004814"/>
              <a:chOff x="1763687" y="908542"/>
              <a:chExt cx="3384377" cy="2004814"/>
            </a:xfrm>
            <a:solidFill>
              <a:schemeClr val="tx1">
                <a:alpha val="0"/>
              </a:schemeClr>
            </a:solidFill>
          </p:grpSpPr>
          <p:pic>
            <p:nvPicPr>
              <p:cNvPr id="24" name="Immagine 23" descr="T1 all patologici 2D cl1 SAG.TIF"/>
              <p:cNvPicPr>
                <a:picLocks noChangeAspect="1"/>
              </p:cNvPicPr>
              <p:nvPr/>
            </p:nvPicPr>
            <p:blipFill>
              <a:blip r:embed="rId7" cstate="print"/>
              <a:srcRect r="74962" b="82550"/>
              <a:stretch>
                <a:fillRect/>
              </a:stretch>
            </p:blipFill>
            <p:spPr>
              <a:xfrm flipH="1">
                <a:off x="3290348" y="1052736"/>
                <a:ext cx="1857716" cy="1620000"/>
              </a:xfrm>
              <a:prstGeom prst="rect">
                <a:avLst/>
              </a:prstGeom>
              <a:grpFill/>
            </p:spPr>
          </p:pic>
          <p:pic>
            <p:nvPicPr>
              <p:cNvPr id="25" name="Immagine 24" descr="T1 all patologici 2D cl1 AX.TIF"/>
              <p:cNvPicPr>
                <a:picLocks noChangeAspect="1"/>
              </p:cNvPicPr>
              <p:nvPr/>
            </p:nvPicPr>
            <p:blipFill>
              <a:blip r:embed="rId8" cstate="print"/>
              <a:srcRect l="1602" r="71020" b="82320"/>
              <a:stretch>
                <a:fillRect/>
              </a:stretch>
            </p:blipFill>
            <p:spPr>
              <a:xfrm rot="5400000" flipH="1">
                <a:off x="1571280" y="1100949"/>
                <a:ext cx="2004814" cy="16200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8" name="Gruppo 25"/>
          <p:cNvGrpSpPr>
            <a:grpSpLocks/>
          </p:cNvGrpSpPr>
          <p:nvPr/>
        </p:nvGrpSpPr>
        <p:grpSpPr bwMode="auto">
          <a:xfrm>
            <a:off x="1042988" y="4725988"/>
            <a:ext cx="3457575" cy="2087562"/>
            <a:chOff x="1691680" y="2925176"/>
            <a:chExt cx="3456384" cy="2088000"/>
          </a:xfrm>
        </p:grpSpPr>
        <p:sp>
          <p:nvSpPr>
            <p:cNvPr id="15473" name="Rettangolo 26"/>
            <p:cNvSpPr>
              <a:spLocks noChangeArrowheads="1"/>
            </p:cNvSpPr>
            <p:nvPr/>
          </p:nvSpPr>
          <p:spPr bwMode="auto">
            <a:xfrm>
              <a:off x="1691680" y="2925176"/>
              <a:ext cx="3456000" cy="208800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/>
            </a:p>
          </p:txBody>
        </p:sp>
        <p:grpSp>
          <p:nvGrpSpPr>
            <p:cNvPr id="15474" name="Gruppo 27"/>
            <p:cNvGrpSpPr>
              <a:grpSpLocks/>
            </p:cNvGrpSpPr>
            <p:nvPr/>
          </p:nvGrpSpPr>
          <p:grpSpPr bwMode="auto">
            <a:xfrm>
              <a:off x="1763688" y="3068960"/>
              <a:ext cx="3384376" cy="1937662"/>
              <a:chOff x="1763688" y="3068960"/>
              <a:chExt cx="3384376" cy="1937662"/>
            </a:xfrm>
          </p:grpSpPr>
          <p:pic>
            <p:nvPicPr>
              <p:cNvPr id="15475" name="Immagine 28" descr="T1 all patologici 2D cl4 SAG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411" b="81500"/>
              <a:stretch>
                <a:fillRect/>
              </a:stretch>
            </p:blipFill>
            <p:spPr bwMode="auto">
              <a:xfrm>
                <a:off x="3217272" y="3177152"/>
                <a:ext cx="1930792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76" name="Immagine 29" descr="T1 all patologici 2D cl4 AX.T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443" b="81587"/>
              <a:stretch>
                <a:fillRect/>
              </a:stretch>
            </p:blipFill>
            <p:spPr bwMode="auto">
              <a:xfrm rot="5400000" flipH="1">
                <a:off x="1604857" y="3227791"/>
                <a:ext cx="1937662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o 32"/>
          <p:cNvGrpSpPr>
            <a:grpSpLocks/>
          </p:cNvGrpSpPr>
          <p:nvPr/>
        </p:nvGrpSpPr>
        <p:grpSpPr bwMode="auto">
          <a:xfrm>
            <a:off x="34925" y="476250"/>
            <a:ext cx="8816975" cy="2697163"/>
            <a:chOff x="35496" y="476672"/>
            <a:chExt cx="8816636" cy="2695956"/>
          </a:xfrm>
        </p:grpSpPr>
        <p:grpSp>
          <p:nvGrpSpPr>
            <p:cNvPr id="16509" name="Gruppo 2"/>
            <p:cNvGrpSpPr>
              <a:grpSpLocks noChangeAspect="1"/>
            </p:cNvGrpSpPr>
            <p:nvPr/>
          </p:nvGrpSpPr>
          <p:grpSpPr bwMode="auto">
            <a:xfrm>
              <a:off x="6156176" y="476672"/>
              <a:ext cx="2695956" cy="2695956"/>
              <a:chOff x="5867400" y="242102"/>
              <a:chExt cx="2808288" cy="2808288"/>
            </a:xfrm>
          </p:grpSpPr>
          <p:pic>
            <p:nvPicPr>
              <p:cNvPr id="16511" name="Immagine 8" descr="casi+controlli_T1_non_noto_p0_005_k100_sx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59" t="13364" r="12437" b="12183"/>
              <a:stretch>
                <a:fillRect/>
              </a:stretch>
            </p:blipFill>
            <p:spPr bwMode="auto">
              <a:xfrm>
                <a:off x="5867400" y="242102"/>
                <a:ext cx="2808288" cy="280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512" name="CasellaDiTesto 11"/>
              <p:cNvSpPr txBox="1">
                <a:spLocks noChangeArrowheads="1"/>
              </p:cNvSpPr>
              <p:nvPr/>
            </p:nvSpPr>
            <p:spPr bwMode="auto">
              <a:xfrm>
                <a:off x="5868144" y="467127"/>
                <a:ext cx="288032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it-IT" sz="1400">
                    <a:latin typeface="Cambria" panose="02040503050406030204" pitchFamily="18" charset="0"/>
                  </a:rPr>
                  <a:t>L</a:t>
                </a:r>
              </a:p>
            </p:txBody>
          </p:sp>
        </p:grpSp>
        <p:sp>
          <p:nvSpPr>
            <p:cNvPr id="16510" name="CasellaDiTesto 15"/>
            <p:cNvSpPr txBox="1">
              <a:spLocks noChangeArrowheads="1"/>
            </p:cNvSpPr>
            <p:nvPr/>
          </p:nvSpPr>
          <p:spPr bwMode="auto">
            <a:xfrm>
              <a:off x="35496" y="1050759"/>
              <a:ext cx="7920037" cy="72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2400">
                  <a:latin typeface="Constantia" panose="02030602050306030303" pitchFamily="18" charset="0"/>
                </a:rPr>
                <a:t>T1: Manipolazione pura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2000">
                  <a:latin typeface="Constantia" panose="02030602050306030303" pitchFamily="18" charset="0"/>
                </a:rPr>
                <a:t>(oggetti non riconoscibili </a:t>
              </a:r>
              <a:r>
                <a:rPr lang="it-IT" sz="2000" i="1">
                  <a:latin typeface="Constantia" panose="02030602050306030303" pitchFamily="18" charset="0"/>
                </a:rPr>
                <a:t>vs</a:t>
              </a:r>
              <a:r>
                <a:rPr lang="it-IT" sz="2000">
                  <a:latin typeface="Constantia" panose="02030602050306030303" pitchFamily="18" charset="0"/>
                </a:rPr>
                <a:t> sfera)</a:t>
              </a:r>
            </a:p>
          </p:txBody>
        </p:sp>
      </p:grpSp>
      <p:grpSp>
        <p:nvGrpSpPr>
          <p:cNvPr id="4" name="Gruppo 35"/>
          <p:cNvGrpSpPr>
            <a:grpSpLocks/>
          </p:cNvGrpSpPr>
          <p:nvPr/>
        </p:nvGrpSpPr>
        <p:grpSpPr bwMode="auto">
          <a:xfrm>
            <a:off x="34925" y="3213100"/>
            <a:ext cx="8821738" cy="2695575"/>
            <a:chOff x="-2916832" y="3212976"/>
            <a:chExt cx="8820472" cy="2695956"/>
          </a:xfrm>
        </p:grpSpPr>
        <p:grpSp>
          <p:nvGrpSpPr>
            <p:cNvPr id="16505" name="Gruppo 33"/>
            <p:cNvGrpSpPr>
              <a:grpSpLocks/>
            </p:cNvGrpSpPr>
            <p:nvPr/>
          </p:nvGrpSpPr>
          <p:grpSpPr bwMode="auto">
            <a:xfrm>
              <a:off x="-2916832" y="3212976"/>
              <a:ext cx="8820472" cy="2695956"/>
              <a:chOff x="1728192" y="3181316"/>
              <a:chExt cx="8820472" cy="2695956"/>
            </a:xfrm>
          </p:grpSpPr>
          <p:sp>
            <p:nvSpPr>
              <p:cNvPr id="16507" name="CasellaDiTesto 15"/>
              <p:cNvSpPr txBox="1">
                <a:spLocks noChangeArrowheads="1"/>
              </p:cNvSpPr>
              <p:nvPr/>
            </p:nvSpPr>
            <p:spPr bwMode="auto">
              <a:xfrm>
                <a:off x="1728192" y="3859071"/>
                <a:ext cx="7920037" cy="722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it-IT" sz="2400">
                    <a:latin typeface="Constantia" panose="02030602050306030303" pitchFamily="18" charset="0"/>
                  </a:rPr>
                  <a:t>T1: Manipolazione e denominazione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it-IT" sz="2000">
                    <a:latin typeface="Constantia" panose="02030602050306030303" pitchFamily="18" charset="0"/>
                  </a:rPr>
                  <a:t>(oggetti riconoscibili </a:t>
                </a:r>
                <a:r>
                  <a:rPr lang="it-IT" sz="2000" i="1">
                    <a:latin typeface="Constantia" panose="02030602050306030303" pitchFamily="18" charset="0"/>
                  </a:rPr>
                  <a:t>vs</a:t>
                </a:r>
                <a:r>
                  <a:rPr lang="it-IT" sz="2000">
                    <a:latin typeface="Constantia" panose="02030602050306030303" pitchFamily="18" charset="0"/>
                  </a:rPr>
                  <a:t> sfera)</a:t>
                </a:r>
              </a:p>
            </p:txBody>
          </p:sp>
          <p:pic>
            <p:nvPicPr>
              <p:cNvPr id="16508" name="Immagine 9" descr="casi+controlli_T1_noto_p0_005_k100_sx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52" t="12318" r="12395" b="12723"/>
              <a:stretch>
                <a:fillRect/>
              </a:stretch>
            </p:blipFill>
            <p:spPr bwMode="auto">
              <a:xfrm>
                <a:off x="7852708" y="3181316"/>
                <a:ext cx="2695956" cy="2695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506" name="CasellaDiTesto 11"/>
            <p:cNvSpPr txBox="1">
              <a:spLocks noChangeArrowheads="1"/>
            </p:cNvSpPr>
            <p:nvPr/>
          </p:nvSpPr>
          <p:spPr bwMode="auto">
            <a:xfrm>
              <a:off x="3347864" y="3356992"/>
              <a:ext cx="276511" cy="29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400">
                  <a:latin typeface="Cambria" panose="02040503050406030204" pitchFamily="18" charset="0"/>
                </a:rPr>
                <a:t>L</a:t>
              </a:r>
            </a:p>
          </p:txBody>
        </p:sp>
      </p:grpSp>
      <p:grpSp>
        <p:nvGrpSpPr>
          <p:cNvPr id="6" name="Gruppo 28"/>
          <p:cNvGrpSpPr>
            <a:grpSpLocks noChangeAspect="1"/>
          </p:cNvGrpSpPr>
          <p:nvPr/>
        </p:nvGrpSpPr>
        <p:grpSpPr bwMode="auto">
          <a:xfrm>
            <a:off x="5076825" y="981075"/>
            <a:ext cx="4035425" cy="2052638"/>
            <a:chOff x="5219474" y="3429000"/>
            <a:chExt cx="4249070" cy="2160587"/>
          </a:xfrm>
        </p:grpSpPr>
        <p:pic>
          <p:nvPicPr>
            <p:cNvPr id="16501" name="Immagine 14" descr="2D T1 all noto cl2 -38 16 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94" b="70599"/>
            <a:stretch>
              <a:fillRect/>
            </a:stretch>
          </p:blipFill>
          <p:spPr bwMode="auto">
            <a:xfrm>
              <a:off x="6858961" y="3429000"/>
              <a:ext cx="2537575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" name="Immagine 13" descr="2D T1 all noto cl2 -38 16 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" t="-542" r="71510" b="67989"/>
            <a:stretch>
              <a:fillRect/>
            </a:stretch>
          </p:blipFill>
          <p:spPr bwMode="auto">
            <a:xfrm>
              <a:off x="5219474" y="3429587"/>
              <a:ext cx="1728395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3" name="CasellaDiTesto 31"/>
            <p:cNvSpPr txBox="1">
              <a:spLocks noChangeArrowheads="1"/>
            </p:cNvSpPr>
            <p:nvPr/>
          </p:nvSpPr>
          <p:spPr bwMode="auto">
            <a:xfrm>
              <a:off x="8820472" y="3429000"/>
              <a:ext cx="648072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200" i="1">
                  <a:latin typeface="Cambria" panose="02040503050406030204" pitchFamily="18" charset="0"/>
                </a:rPr>
                <a:t>x</a:t>
              </a:r>
              <a:r>
                <a:rPr lang="it-IT" sz="1200">
                  <a:latin typeface="Cambria" panose="02040503050406030204" pitchFamily="18" charset="0"/>
                </a:rPr>
                <a:t>=-38</a:t>
              </a:r>
            </a:p>
          </p:txBody>
        </p:sp>
        <p:sp>
          <p:nvSpPr>
            <p:cNvPr id="16504" name="CasellaDiTesto 32"/>
            <p:cNvSpPr txBox="1">
              <a:spLocks noChangeArrowheads="1"/>
            </p:cNvSpPr>
            <p:nvPr/>
          </p:nvSpPr>
          <p:spPr bwMode="auto">
            <a:xfrm>
              <a:off x="6660232" y="3452985"/>
              <a:ext cx="648072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200" i="1">
                  <a:latin typeface="Cambria" panose="02040503050406030204" pitchFamily="18" charset="0"/>
                </a:rPr>
                <a:t>z</a:t>
              </a:r>
              <a:r>
                <a:rPr lang="it-IT" sz="1200">
                  <a:latin typeface="Cambria" panose="02040503050406030204" pitchFamily="18" charset="0"/>
                </a:rPr>
                <a:t>=0</a:t>
              </a:r>
            </a:p>
          </p:txBody>
        </p:sp>
      </p:grpSp>
      <p:sp>
        <p:nvSpPr>
          <p:cNvPr id="28" name="Ovale 27"/>
          <p:cNvSpPr>
            <a:spLocks noChangeArrowheads="1"/>
          </p:cNvSpPr>
          <p:nvPr/>
        </p:nvSpPr>
        <p:spPr bwMode="auto">
          <a:xfrm>
            <a:off x="6875463" y="4652963"/>
            <a:ext cx="433387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cxnSp>
        <p:nvCxnSpPr>
          <p:cNvPr id="30" name="Connettore 2 29"/>
          <p:cNvCxnSpPr/>
          <p:nvPr/>
        </p:nvCxnSpPr>
        <p:spPr bwMode="auto">
          <a:xfrm flipH="1" flipV="1">
            <a:off x="7740650" y="4221163"/>
            <a:ext cx="517525" cy="25876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grpSp>
        <p:nvGrpSpPr>
          <p:cNvPr id="7" name="Gruppo 23"/>
          <p:cNvGrpSpPr>
            <a:grpSpLocks noChangeAspect="1"/>
          </p:cNvGrpSpPr>
          <p:nvPr/>
        </p:nvGrpSpPr>
        <p:grpSpPr bwMode="auto">
          <a:xfrm>
            <a:off x="5072063" y="3789363"/>
            <a:ext cx="4037012" cy="2052637"/>
            <a:chOff x="5220072" y="1340768"/>
            <a:chExt cx="4248472" cy="2160000"/>
          </a:xfrm>
        </p:grpSpPr>
        <p:pic>
          <p:nvPicPr>
            <p:cNvPr id="16497" name="Immagine 12" descr="2D T1 all noto cl1 -59 -18 3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8" t="1050" r="2170" b="69550"/>
            <a:stretch>
              <a:fillRect/>
            </a:stretch>
          </p:blipFill>
          <p:spPr bwMode="auto">
            <a:xfrm>
              <a:off x="6927920" y="1340768"/>
              <a:ext cx="246861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" name="Immagine 11" descr="2D T1 all noto cl1 -59 -18 3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" t="1050" r="71384" b="67450"/>
            <a:stretch>
              <a:fillRect/>
            </a:stretch>
          </p:blipFill>
          <p:spPr bwMode="auto">
            <a:xfrm>
              <a:off x="5220072" y="1341438"/>
              <a:ext cx="17272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9" name="CasellaDiTesto 26"/>
            <p:cNvSpPr txBox="1">
              <a:spLocks noChangeArrowheads="1"/>
            </p:cNvSpPr>
            <p:nvPr/>
          </p:nvSpPr>
          <p:spPr bwMode="auto">
            <a:xfrm>
              <a:off x="8820472" y="1412776"/>
              <a:ext cx="648072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200" i="1">
                  <a:latin typeface="Cambria" panose="02040503050406030204" pitchFamily="18" charset="0"/>
                </a:rPr>
                <a:t>x</a:t>
              </a:r>
              <a:r>
                <a:rPr lang="it-IT" sz="1200">
                  <a:latin typeface="Cambria" panose="02040503050406030204" pitchFamily="18" charset="0"/>
                </a:rPr>
                <a:t>=-59</a:t>
              </a:r>
            </a:p>
          </p:txBody>
        </p:sp>
        <p:sp>
          <p:nvSpPr>
            <p:cNvPr id="16500" name="CasellaDiTesto 27"/>
            <p:cNvSpPr txBox="1">
              <a:spLocks noChangeArrowheads="1"/>
            </p:cNvSpPr>
            <p:nvPr/>
          </p:nvSpPr>
          <p:spPr bwMode="auto">
            <a:xfrm>
              <a:off x="6660232" y="1364753"/>
              <a:ext cx="648072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200" i="1">
                  <a:latin typeface="Cambria" panose="02040503050406030204" pitchFamily="18" charset="0"/>
                </a:rPr>
                <a:t>z</a:t>
              </a:r>
              <a:r>
                <a:rPr lang="it-IT" sz="1200">
                  <a:latin typeface="Cambria" panose="02040503050406030204" pitchFamily="18" charset="0"/>
                </a:rPr>
                <a:t>=34</a:t>
              </a:r>
            </a:p>
          </p:txBody>
        </p:sp>
      </p:grpSp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179388" y="4713288"/>
          <a:ext cx="4292600" cy="1537286"/>
        </p:xfrm>
        <a:graphic>
          <a:graphicData uri="http://schemas.openxmlformats.org/drawingml/2006/table">
            <a:tbl>
              <a:tblPr/>
              <a:tblGrid>
                <a:gridCol w="254000"/>
                <a:gridCol w="2384425"/>
                <a:gridCol w="252412"/>
                <a:gridCol w="254000"/>
                <a:gridCol w="254000"/>
                <a:gridCol w="446088"/>
                <a:gridCol w="447675"/>
              </a:tblGrid>
              <a:tr h="1905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Lato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vox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PostCG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7,80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(Orbitalis)/ INSULA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1239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9,46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PreCG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PUTAMEN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6,51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Anterior Cingulate Cortex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5,53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Anterior Cingulate Cortex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1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7,03</a:t>
                      </a:r>
                    </a:p>
                  </a:txBody>
                  <a:tcPr marL="9525" marR="9525" marT="9518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179388" y="2060575"/>
          <a:ext cx="4292600" cy="767739"/>
        </p:xfrm>
        <a:graphic>
          <a:graphicData uri="http://schemas.openxmlformats.org/drawingml/2006/table">
            <a:tbl>
              <a:tblPr/>
              <a:tblGrid>
                <a:gridCol w="254000"/>
                <a:gridCol w="2384425"/>
                <a:gridCol w="252412"/>
                <a:gridCol w="254000"/>
                <a:gridCol w="254000"/>
                <a:gridCol w="446088"/>
                <a:gridCol w="447675"/>
              </a:tblGrid>
              <a:tr h="1905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Lato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vox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PostCG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7,91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PreCG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14,64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PostCG/IPL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3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5,34</a:t>
                      </a:r>
                    </a:p>
                  </a:txBody>
                  <a:tcPr marL="9525" marR="9525" marT="9533" marB="0" anchor="b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1"/>
          <p:cNvSpPr txBox="1">
            <a:spLocks noChangeArrowheads="1"/>
          </p:cNvSpPr>
          <p:nvPr/>
        </p:nvSpPr>
        <p:spPr bwMode="auto">
          <a:xfrm>
            <a:off x="34925" y="114300"/>
            <a:ext cx="631666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>
                <a:solidFill>
                  <a:srgbClr val="7DBBFF"/>
                </a:solidFill>
                <a:latin typeface="Calibri" pitchFamily="34" charset="0"/>
                <a:ea typeface="+mj-ea"/>
                <a:cs typeface="+mj-cs"/>
              </a:rPr>
              <a:t>AOT: RISULTATI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47813" y="1700213"/>
          <a:ext cx="5688012" cy="2521585"/>
        </p:xfrm>
        <a:graphic>
          <a:graphicData uri="http://schemas.openxmlformats.org/drawingml/2006/table">
            <a:tbl>
              <a:tblPr/>
              <a:tblGrid>
                <a:gridCol w="423862"/>
                <a:gridCol w="3108325"/>
                <a:gridCol w="331788"/>
                <a:gridCol w="328612"/>
                <a:gridCol w="330200"/>
                <a:gridCol w="584200"/>
                <a:gridCol w="581025"/>
              </a:tblGrid>
              <a:tr h="2413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Lato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AREA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vox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PreCG  BA44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it-IT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 Triangularis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BA45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Frontal pole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Middle Cingulate Cortex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Putamen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IFG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it-IT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 Opercularis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Middle Cingulate Cortex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86" name="CasellaDiTesto 15"/>
          <p:cNvSpPr txBox="1">
            <a:spLocks noChangeArrowheads="1"/>
          </p:cNvSpPr>
          <p:nvPr/>
        </p:nvSpPr>
        <p:spPr bwMode="auto">
          <a:xfrm>
            <a:off x="468313" y="908050"/>
            <a:ext cx="79200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2800">
                <a:latin typeface="Constantia" panose="02030602050306030303" pitchFamily="18" charset="0"/>
              </a:rPr>
              <a:t>Casi &gt; Controlli a T2 (dopo AOT): Task-Rest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4925" y="114300"/>
            <a:ext cx="631666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>
                <a:solidFill>
                  <a:srgbClr val="7DBBFF"/>
                </a:solidFill>
                <a:latin typeface="Calibri" pitchFamily="34" charset="0"/>
                <a:ea typeface="+mj-ea"/>
                <a:cs typeface="+mj-cs"/>
              </a:rPr>
              <a:t>AOT: RISULTATI</a:t>
            </a:r>
          </a:p>
        </p:txBody>
      </p:sp>
      <p:pic>
        <p:nvPicPr>
          <p:cNvPr id="9" name="Immagine 8" descr="T2 casi vs controlli all c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54431" r="3233"/>
          <a:stretch>
            <a:fillRect/>
          </a:stretch>
        </p:blipFill>
        <p:spPr bwMode="auto">
          <a:xfrm>
            <a:off x="11113" y="4437112"/>
            <a:ext cx="23288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4"/>
          <p:cNvGrpSpPr>
            <a:grpSpLocks noChangeAspect="1"/>
          </p:cNvGrpSpPr>
          <p:nvPr/>
        </p:nvGrpSpPr>
        <p:grpSpPr bwMode="auto">
          <a:xfrm>
            <a:off x="2268538" y="4437063"/>
            <a:ext cx="4786312" cy="2376487"/>
            <a:chOff x="2627784" y="4697760"/>
            <a:chExt cx="4419260" cy="2193717"/>
          </a:xfrm>
        </p:grpSpPr>
        <p:pic>
          <p:nvPicPr>
            <p:cNvPr id="17494" name="Immagine 9" descr="T2 casi vs controlli all cl8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" t="54431" b="-2982"/>
            <a:stretch>
              <a:fillRect/>
            </a:stretch>
          </p:blipFill>
          <p:spPr bwMode="auto">
            <a:xfrm>
              <a:off x="4860032" y="4697999"/>
              <a:ext cx="2187012" cy="219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95" name="Immagine 10" descr="T2 casi vs controlli all cl1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42" r="6258"/>
            <a:stretch>
              <a:fillRect/>
            </a:stretch>
          </p:blipFill>
          <p:spPr bwMode="auto">
            <a:xfrm>
              <a:off x="2627784" y="4697760"/>
              <a:ext cx="2232248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magine 11" descr="T2 casi vs controlli all cl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53703" r="4515"/>
          <a:stretch>
            <a:fillRect/>
          </a:stretch>
        </p:blipFill>
        <p:spPr bwMode="auto">
          <a:xfrm>
            <a:off x="6875463" y="4437063"/>
            <a:ext cx="22939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 bwMode="auto">
          <a:xfrm>
            <a:off x="1547813" y="3500438"/>
            <a:ext cx="5688012" cy="288925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4" name="Rettangolo 13"/>
          <p:cNvSpPr/>
          <p:nvPr/>
        </p:nvSpPr>
        <p:spPr bwMode="auto">
          <a:xfrm>
            <a:off x="1547813" y="1989138"/>
            <a:ext cx="5688012" cy="431800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6" name="Rettangolo 15"/>
          <p:cNvSpPr/>
          <p:nvPr/>
        </p:nvSpPr>
        <p:spPr bwMode="auto">
          <a:xfrm>
            <a:off x="1547813" y="2492375"/>
            <a:ext cx="5688012" cy="288925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2875" y="1789113"/>
            <a:ext cx="88566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F2F2F2"/>
                </a:solidFill>
              </a:rPr>
              <a:t>La manipolazione di un oggetto determina l’attivazione di un circuito </a:t>
            </a:r>
            <a:r>
              <a:rPr lang="it-IT" dirty="0" err="1">
                <a:solidFill>
                  <a:srgbClr val="F2F2F2"/>
                </a:solidFill>
              </a:rPr>
              <a:t>parieto</a:t>
            </a:r>
            <a:r>
              <a:rPr lang="it-IT" dirty="0">
                <a:solidFill>
                  <a:srgbClr val="F2F2F2"/>
                </a:solidFill>
              </a:rPr>
              <a:t>-frontale che include la corteccia </a:t>
            </a:r>
            <a:r>
              <a:rPr lang="it-IT" dirty="0" err="1">
                <a:solidFill>
                  <a:srgbClr val="F2F2F2"/>
                </a:solidFill>
              </a:rPr>
              <a:t>somatosensitiva</a:t>
            </a:r>
            <a:r>
              <a:rPr lang="it-IT" dirty="0">
                <a:solidFill>
                  <a:srgbClr val="F2F2F2"/>
                </a:solidFill>
              </a:rPr>
              <a:t> secondaria (SII), l’area </a:t>
            </a:r>
            <a:r>
              <a:rPr lang="it-IT" dirty="0" err="1">
                <a:solidFill>
                  <a:srgbClr val="F2F2F2"/>
                </a:solidFill>
              </a:rPr>
              <a:t>intraparietale</a:t>
            </a:r>
            <a:r>
              <a:rPr lang="it-IT" dirty="0">
                <a:solidFill>
                  <a:srgbClr val="F2F2F2"/>
                </a:solidFill>
              </a:rPr>
              <a:t> (AIP) e la corteccia </a:t>
            </a:r>
            <a:r>
              <a:rPr lang="it-IT" dirty="0" err="1">
                <a:solidFill>
                  <a:srgbClr val="F2F2F2"/>
                </a:solidFill>
              </a:rPr>
              <a:t>premotoria</a:t>
            </a:r>
            <a:r>
              <a:rPr lang="it-IT" dirty="0">
                <a:solidFill>
                  <a:srgbClr val="F2F2F2"/>
                </a:solidFill>
              </a:rPr>
              <a:t> ventrale (</a:t>
            </a:r>
            <a:r>
              <a:rPr lang="it-IT" dirty="0" err="1">
                <a:solidFill>
                  <a:srgbClr val="F2F2F2"/>
                </a:solidFill>
              </a:rPr>
              <a:t>vPMC</a:t>
            </a:r>
            <a:r>
              <a:rPr lang="it-IT" dirty="0">
                <a:solidFill>
                  <a:srgbClr val="F2F2F2"/>
                </a:solidFill>
              </a:rPr>
              <a:t>)</a:t>
            </a:r>
            <a:r>
              <a:rPr lang="it-IT" i="1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r>
              <a:rPr lang="it-IT" sz="1400" i="1" dirty="0">
                <a:solidFill>
                  <a:srgbClr val="F2F2F2"/>
                </a:solidFill>
              </a:rPr>
              <a:t>(</a:t>
            </a:r>
            <a:r>
              <a:rPr lang="it-IT" sz="1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Binkofski</a:t>
            </a:r>
            <a:r>
              <a:rPr lang="it-IT" sz="1400" dirty="0">
                <a:solidFill>
                  <a:srgbClr val="F2F2F2"/>
                </a:solidFill>
                <a:latin typeface="Times New Roman" panose="02020603050405020304" pitchFamily="18" charset="0"/>
              </a:rPr>
              <a:t> et al. </a:t>
            </a:r>
            <a:r>
              <a:rPr lang="it-IT" sz="1400" i="1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Eur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 Jour of </a:t>
            </a:r>
            <a:r>
              <a:rPr lang="it-IT" sz="1400" i="1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Neurosci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  1999. </a:t>
            </a:r>
            <a:r>
              <a:rPr lang="it-IT" sz="1400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Makris</a:t>
            </a:r>
            <a:r>
              <a:rPr lang="it-IT" sz="1400" dirty="0">
                <a:solidFill>
                  <a:srgbClr val="F2F2F2"/>
                </a:solidFill>
                <a:latin typeface="Times New Roman" panose="02020603050405020304" pitchFamily="18" charset="0"/>
              </a:rPr>
              <a:t> et al.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Cereb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Cortex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, 2005. </a:t>
            </a:r>
            <a:r>
              <a:rPr lang="it-IT" sz="1400" dirty="0">
                <a:solidFill>
                  <a:srgbClr val="F2F2F2"/>
                </a:solidFill>
                <a:latin typeface="Times New Roman" panose="02020603050405020304" pitchFamily="18" charset="0"/>
              </a:rPr>
              <a:t>Koch et al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. </a:t>
            </a:r>
            <a:r>
              <a:rPr lang="it-IT" sz="1400" i="1" dirty="0" err="1">
                <a:solidFill>
                  <a:srgbClr val="F2F2F2"/>
                </a:solidFill>
                <a:latin typeface="Times New Roman" panose="02020603050405020304" pitchFamily="18" charset="0"/>
              </a:rPr>
              <a:t>Neuroimage</a:t>
            </a:r>
            <a:r>
              <a:rPr lang="it-IT" sz="1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 2010)</a:t>
            </a:r>
          </a:p>
          <a:p>
            <a:pPr eaLnBrk="1" hangingPunct="1"/>
            <a:endParaRPr lang="it-IT" sz="1400" i="1" dirty="0">
              <a:solidFill>
                <a:srgbClr val="F2F2F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3516313"/>
            <a:ext cx="8856662" cy="11366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Nella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vPMC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e nella corteccia parietale (SII e lobo parietale superiore) dell’uomo esiste una rappresentazione della mano; queste aree vengono attivate durante esecuzione di movimenti fini della mano/delle dita e l’interazione mano-oggetto 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Buccino et al. </a:t>
            </a:r>
            <a:r>
              <a:rPr lang="it-IT" sz="14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Cog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14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Behav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14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Neurol</a:t>
            </a:r>
            <a:r>
              <a:rPr lang="it-IT" sz="14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, 2006)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1520" y="765175"/>
            <a:ext cx="63166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5BA9FF"/>
                </a:solidFill>
                <a:latin typeface="Calibri" pitchFamily="34" charset="0"/>
                <a:ea typeface="+mj-ea"/>
                <a:cs typeface="+mj-cs"/>
              </a:rPr>
              <a:t>REGIONI DI INTERESSE</a:t>
            </a:r>
            <a:endParaRPr lang="it-IT" sz="2400" dirty="0">
              <a:solidFill>
                <a:srgbClr val="5BA9FF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o 1"/>
          <p:cNvGrpSpPr>
            <a:grpSpLocks/>
          </p:cNvGrpSpPr>
          <p:nvPr/>
        </p:nvGrpSpPr>
        <p:grpSpPr bwMode="auto">
          <a:xfrm>
            <a:off x="1042988" y="1562100"/>
            <a:ext cx="6975475" cy="5251450"/>
            <a:chOff x="976337" y="909776"/>
            <a:chExt cx="6975302" cy="5250791"/>
          </a:xfrm>
        </p:grpSpPr>
        <p:pic>
          <p:nvPicPr>
            <p:cNvPr id="18461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909776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2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909776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3" name="Picture 4"/>
            <p:cNvPicPr>
              <a:picLocks noChangeAspect="1" noChangeArrowheads="1"/>
            </p:cNvPicPr>
            <p:nvPr/>
          </p:nvPicPr>
          <p:blipFill>
            <a:blip r:embed="rId5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27313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4" name="Picture 5"/>
            <p:cNvPicPr>
              <a:picLocks noChangeAspect="1" noChangeArrowheads="1"/>
            </p:cNvPicPr>
            <p:nvPr/>
          </p:nvPicPr>
          <p:blipFill>
            <a:blip r:embed="rId6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365104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5" name="Picture 6"/>
            <p:cNvPicPr>
              <a:picLocks noChangeAspect="1" noChangeArrowheads="1"/>
            </p:cNvPicPr>
            <p:nvPr/>
          </p:nvPicPr>
          <p:blipFill>
            <a:blip r:embed="rId7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27313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6" name="Picture 7"/>
            <p:cNvPicPr>
              <a:picLocks noChangeAspect="1" noChangeArrowheads="1"/>
            </p:cNvPicPr>
            <p:nvPr/>
          </p:nvPicPr>
          <p:blipFill>
            <a:blip r:embed="rId8" cstate="print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2627313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7" name="Picture 8"/>
            <p:cNvPicPr>
              <a:picLocks noChangeAspect="1" noChangeArrowheads="1"/>
            </p:cNvPicPr>
            <p:nvPr/>
          </p:nvPicPr>
          <p:blipFill>
            <a:blip r:embed="rId9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365104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8" name="Picture 9"/>
            <p:cNvPicPr>
              <a:picLocks noChangeAspect="1" noChangeArrowheads="1"/>
            </p:cNvPicPr>
            <p:nvPr/>
          </p:nvPicPr>
          <p:blipFill>
            <a:blip r:embed="rId10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4365104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69" name="Picture 10"/>
            <p:cNvPicPr>
              <a:picLocks noChangeAspect="1" noChangeArrowheads="1"/>
            </p:cNvPicPr>
            <p:nvPr/>
          </p:nvPicPr>
          <p:blipFill>
            <a:blip r:embed="rId11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37" y="4365104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70" name="Picture 11"/>
            <p:cNvPicPr>
              <a:picLocks noChangeAspect="1" noChangeArrowheads="1"/>
            </p:cNvPicPr>
            <p:nvPr/>
          </p:nvPicPr>
          <p:blipFill>
            <a:blip r:embed="rId12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37" y="2627313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71" name="Picture 12"/>
            <p:cNvPicPr>
              <a:picLocks noChangeAspect="1" noChangeArrowheads="1"/>
            </p:cNvPicPr>
            <p:nvPr/>
          </p:nvPicPr>
          <p:blipFill>
            <a:blip r:embed="rId13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37" y="909776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72" name="Picture 13"/>
            <p:cNvPicPr>
              <a:picLocks noChangeAspect="1" noChangeArrowheads="1"/>
            </p:cNvPicPr>
            <p:nvPr/>
          </p:nvPicPr>
          <p:blipFill>
            <a:blip r:embed="rId14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909776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8" name="Rectangle 1"/>
          <p:cNvSpPr txBox="1">
            <a:spLocks noChangeArrowheads="1"/>
          </p:cNvSpPr>
          <p:nvPr/>
        </p:nvSpPr>
        <p:spPr bwMode="auto">
          <a:xfrm>
            <a:off x="34925" y="114300"/>
            <a:ext cx="631666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>
                <a:solidFill>
                  <a:srgbClr val="7DBBFF"/>
                </a:solidFill>
                <a:latin typeface="Calibri" pitchFamily="34" charset="0"/>
                <a:ea typeface="+mj-ea"/>
                <a:cs typeface="+mj-cs"/>
              </a:rPr>
              <a:t>AOT: RISULTATI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765175"/>
            <a:ext cx="63166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solidFill>
                  <a:srgbClr val="FF6600"/>
                </a:solidFill>
                <a:latin typeface="Calibri" pitchFamily="34" charset="0"/>
                <a:ea typeface="+mj-ea"/>
                <a:cs typeface="+mj-cs"/>
              </a:rPr>
              <a:t> DTI: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77900" y="1412875"/>
            <a:ext cx="7194550" cy="5395913"/>
            <a:chOff x="567" y="45"/>
            <a:chExt cx="4532" cy="3399"/>
          </a:xfrm>
        </p:grpSpPr>
        <p:sp>
          <p:nvSpPr>
            <p:cNvPr id="18457" name="AutoShape 15"/>
            <p:cNvSpPr>
              <a:spLocks noChangeArrowheads="1"/>
            </p:cNvSpPr>
            <p:nvPr/>
          </p:nvSpPr>
          <p:spPr bwMode="auto">
            <a:xfrm>
              <a:off x="567" y="45"/>
              <a:ext cx="4532" cy="3399"/>
            </a:xfrm>
            <a:prstGeom prst="roundRect">
              <a:avLst>
                <a:gd name="adj" fmla="val 28"/>
              </a:avLst>
            </a:prstGeom>
            <a:solidFill>
              <a:srgbClr val="C0C0C0"/>
            </a:solidFill>
            <a:ln w="1080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/>
            </a:p>
          </p:txBody>
        </p:sp>
        <p:grpSp>
          <p:nvGrpSpPr>
            <p:cNvPr id="18458" name="Group 16"/>
            <p:cNvGrpSpPr>
              <a:grpSpLocks/>
            </p:cNvGrpSpPr>
            <p:nvPr/>
          </p:nvGrpSpPr>
          <p:grpSpPr bwMode="auto">
            <a:xfrm>
              <a:off x="958" y="830"/>
              <a:ext cx="3779" cy="1888"/>
              <a:chOff x="958" y="830"/>
              <a:chExt cx="3779" cy="1888"/>
            </a:xfrm>
          </p:grpSpPr>
          <p:pic>
            <p:nvPicPr>
              <p:cNvPr id="18459" name="Picture 17"/>
              <p:cNvPicPr>
                <a:picLocks noChangeAspect="1" noChangeArrowheads="1"/>
              </p:cNvPicPr>
              <p:nvPr/>
            </p:nvPicPr>
            <p:blipFill>
              <a:blip r:embed="rId15">
                <a:lum bright="-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" y="830"/>
                <a:ext cx="1888" cy="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460" name="Picture 18"/>
              <p:cNvPicPr>
                <a:picLocks noChangeAspect="1" noChangeArrowheads="1"/>
              </p:cNvPicPr>
              <p:nvPr/>
            </p:nvPicPr>
            <p:blipFill>
              <a:blip r:embed="rId16">
                <a:lum bright="-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" y="830"/>
                <a:ext cx="1888" cy="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38" name="CasellaDiTesto 40"/>
          <p:cNvSpPr txBox="1">
            <a:spLocks noChangeArrowheads="1"/>
          </p:cNvSpPr>
          <p:nvPr/>
        </p:nvSpPr>
        <p:spPr bwMode="auto">
          <a:xfrm>
            <a:off x="1331913" y="765175"/>
            <a:ext cx="6335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Trattografia probabilistica: connettività fra SPL/vPMC  e fra IPL/vPMC in soggetti sani di controllo</a:t>
            </a:r>
          </a:p>
        </p:txBody>
      </p:sp>
      <p:grpSp>
        <p:nvGrpSpPr>
          <p:cNvPr id="5" name="Gruppo 41"/>
          <p:cNvGrpSpPr>
            <a:grpSpLocks/>
          </p:cNvGrpSpPr>
          <p:nvPr/>
        </p:nvGrpSpPr>
        <p:grpSpPr bwMode="auto">
          <a:xfrm>
            <a:off x="1042988" y="1484313"/>
            <a:ext cx="6985000" cy="5246687"/>
            <a:chOff x="1036245" y="764704"/>
            <a:chExt cx="6985814" cy="5247110"/>
          </a:xfrm>
        </p:grpSpPr>
        <p:pic>
          <p:nvPicPr>
            <p:cNvPr id="18445" name="Picture 2"/>
            <p:cNvPicPr>
              <a:picLocks noChangeAspect="1" noChangeArrowheads="1"/>
            </p:cNvPicPr>
            <p:nvPr/>
          </p:nvPicPr>
          <p:blipFill>
            <a:blip r:embed="rId17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479899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6" name="Picture 3"/>
            <p:cNvPicPr>
              <a:picLocks noChangeAspect="1" noChangeArrowheads="1"/>
            </p:cNvPicPr>
            <p:nvPr/>
          </p:nvPicPr>
          <p:blipFill>
            <a:blip r:embed="rId18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4216351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7" name="Picture 4"/>
            <p:cNvPicPr>
              <a:picLocks noChangeAspect="1" noChangeArrowheads="1"/>
            </p:cNvPicPr>
            <p:nvPr/>
          </p:nvPicPr>
          <p:blipFill>
            <a:blip r:embed="rId19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677" y="2479899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8" name="Picture 5"/>
            <p:cNvPicPr>
              <a:picLocks noChangeAspect="1" noChangeArrowheads="1"/>
            </p:cNvPicPr>
            <p:nvPr/>
          </p:nvPicPr>
          <p:blipFill>
            <a:blip r:embed="rId20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764704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9" name="Picture 6"/>
            <p:cNvPicPr>
              <a:picLocks noChangeAspect="1" noChangeArrowheads="1"/>
            </p:cNvPicPr>
            <p:nvPr/>
          </p:nvPicPr>
          <p:blipFill>
            <a:blip r:embed="rId21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2479899"/>
              <a:ext cx="1795463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0" name="Picture 7"/>
            <p:cNvPicPr>
              <a:picLocks noChangeAspect="1" noChangeArrowheads="1"/>
            </p:cNvPicPr>
            <p:nvPr/>
          </p:nvPicPr>
          <p:blipFill>
            <a:blip r:embed="rId22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216351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1" name="Picture 8"/>
            <p:cNvPicPr>
              <a:picLocks noChangeAspect="1" noChangeArrowheads="1"/>
            </p:cNvPicPr>
            <p:nvPr/>
          </p:nvPicPr>
          <p:blipFill>
            <a:blip r:embed="rId23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216351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2" name="Picture 9"/>
            <p:cNvPicPr>
              <a:picLocks noChangeAspect="1" noChangeArrowheads="1"/>
            </p:cNvPicPr>
            <p:nvPr/>
          </p:nvPicPr>
          <p:blipFill>
            <a:blip r:embed="rId24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764704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3" name="Picture 10"/>
            <p:cNvPicPr>
              <a:picLocks noChangeAspect="1" noChangeArrowheads="1"/>
            </p:cNvPicPr>
            <p:nvPr/>
          </p:nvPicPr>
          <p:blipFill>
            <a:blip r:embed="rId25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479899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4" name="Picture 11"/>
            <p:cNvPicPr>
              <a:picLocks noChangeAspect="1" noChangeArrowheads="1"/>
            </p:cNvPicPr>
            <p:nvPr/>
          </p:nvPicPr>
          <p:blipFill>
            <a:blip r:embed="rId26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677" y="764704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5" name="Picture 12"/>
            <p:cNvPicPr>
              <a:picLocks noChangeAspect="1" noChangeArrowheads="1"/>
            </p:cNvPicPr>
            <p:nvPr/>
          </p:nvPicPr>
          <p:blipFill>
            <a:blip r:embed="rId27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245" y="4211617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56" name="Picture 13"/>
            <p:cNvPicPr>
              <a:picLocks noChangeAspect="1" noChangeArrowheads="1"/>
            </p:cNvPicPr>
            <p:nvPr/>
          </p:nvPicPr>
          <p:blipFill>
            <a:blip r:embed="rId28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764704"/>
              <a:ext cx="1793875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977900" y="1412875"/>
            <a:ext cx="7194550" cy="5395913"/>
            <a:chOff x="631" y="362"/>
            <a:chExt cx="4532" cy="3399"/>
          </a:xfrm>
        </p:grpSpPr>
        <p:sp>
          <p:nvSpPr>
            <p:cNvPr id="18441" name="AutoShape 16"/>
            <p:cNvSpPr>
              <a:spLocks noChangeArrowheads="1"/>
            </p:cNvSpPr>
            <p:nvPr/>
          </p:nvSpPr>
          <p:spPr bwMode="auto">
            <a:xfrm>
              <a:off x="631" y="362"/>
              <a:ext cx="4532" cy="3399"/>
            </a:xfrm>
            <a:prstGeom prst="roundRect">
              <a:avLst>
                <a:gd name="adj" fmla="val 28"/>
              </a:avLst>
            </a:prstGeom>
            <a:solidFill>
              <a:srgbClr val="C0C0C0"/>
            </a:solidFill>
            <a:ln w="1080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/>
            </a:p>
          </p:txBody>
        </p:sp>
        <p:grpSp>
          <p:nvGrpSpPr>
            <p:cNvPr id="18442" name="Group 17"/>
            <p:cNvGrpSpPr>
              <a:grpSpLocks/>
            </p:cNvGrpSpPr>
            <p:nvPr/>
          </p:nvGrpSpPr>
          <p:grpSpPr bwMode="auto">
            <a:xfrm>
              <a:off x="734" y="1102"/>
              <a:ext cx="4342" cy="1905"/>
              <a:chOff x="734" y="1102"/>
              <a:chExt cx="4342" cy="1905"/>
            </a:xfrm>
          </p:grpSpPr>
          <p:pic>
            <p:nvPicPr>
              <p:cNvPr id="18443" name="Picture 18"/>
              <p:cNvPicPr>
                <a:picLocks noChangeAspect="1" noChangeArrowheads="1"/>
              </p:cNvPicPr>
              <p:nvPr/>
            </p:nvPicPr>
            <p:blipFill>
              <a:blip r:embed="rId29">
                <a:lum bright="-2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" y="1102"/>
                <a:ext cx="2183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444" name="Picture 19"/>
              <p:cNvPicPr>
                <a:picLocks noChangeAspect="1" noChangeArrowheads="1"/>
              </p:cNvPicPr>
              <p:nvPr/>
            </p:nvPicPr>
            <p:blipFill>
              <a:blip r:embed="rId30">
                <a:lum bright="-2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2" y="1102"/>
                <a:ext cx="2204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9"/>
          <p:cNvSpPr/>
          <p:nvPr/>
        </p:nvSpPr>
        <p:spPr>
          <a:xfrm>
            <a:off x="1692275" y="1268413"/>
            <a:ext cx="5905500" cy="649287"/>
          </a:xfrm>
          <a:prstGeom prst="rect">
            <a:avLst/>
          </a:prstGeom>
          <a:solidFill>
            <a:srgbClr val="7DBB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Efficacia dell’Action Observation Treatment</a:t>
            </a:r>
          </a:p>
        </p:txBody>
      </p:sp>
      <p:sp>
        <p:nvSpPr>
          <p:cNvPr id="3" name="Rettangolo 9"/>
          <p:cNvSpPr/>
          <p:nvPr/>
        </p:nvSpPr>
        <p:spPr>
          <a:xfrm>
            <a:off x="1692275" y="2133600"/>
            <a:ext cx="5905500" cy="865188"/>
          </a:xfrm>
          <a:prstGeom prst="rect">
            <a:avLst/>
          </a:prstGeom>
          <a:solidFill>
            <a:srgbClr val="7DBB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Ruolo del circuito dei neuroni mirror: sistema interposto fra osservazione/esecuzione di un movimento</a:t>
            </a:r>
          </a:p>
        </p:txBody>
      </p:sp>
      <p:sp>
        <p:nvSpPr>
          <p:cNvPr id="4" name="Rettangolo 9"/>
          <p:cNvSpPr/>
          <p:nvPr/>
        </p:nvSpPr>
        <p:spPr>
          <a:xfrm>
            <a:off x="1691680" y="6021288"/>
            <a:ext cx="5905500" cy="649287"/>
          </a:xfrm>
          <a:prstGeom prst="rect">
            <a:avLst/>
          </a:prstGeom>
          <a:solidFill>
            <a:srgbClr val="7DBB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b="1" dirty="0">
                <a:solidFill>
                  <a:srgbClr val="002060"/>
                </a:solidFill>
              </a:rPr>
              <a:t>NUOVA STRATEGIA NEURORIABILITATIVA</a:t>
            </a:r>
          </a:p>
        </p:txBody>
      </p:sp>
      <p:sp>
        <p:nvSpPr>
          <p:cNvPr id="6" name="Rettangolo 9"/>
          <p:cNvSpPr/>
          <p:nvPr/>
        </p:nvSpPr>
        <p:spPr>
          <a:xfrm>
            <a:off x="1692275" y="4652963"/>
            <a:ext cx="5905500" cy="1223962"/>
          </a:xfrm>
          <a:prstGeom prst="rect">
            <a:avLst/>
          </a:prstGeom>
          <a:solidFill>
            <a:srgbClr val="7DBB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Dimostrazione con trattografia probabilistica della presenza di connessioni strutturali fra aree frontali e parietali funzionalmente correlate (in bambini sani)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5563" y="404813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7DBBFF"/>
                </a:solidFill>
                <a:latin typeface="Calibri" panose="020F0502020204030204" pitchFamily="34" charset="0"/>
              </a:rPr>
              <a:t>AOT: CONCLUSIONI</a:t>
            </a:r>
          </a:p>
        </p:txBody>
      </p:sp>
      <p:sp>
        <p:nvSpPr>
          <p:cNvPr id="8" name="Rettangolo 9"/>
          <p:cNvSpPr/>
          <p:nvPr/>
        </p:nvSpPr>
        <p:spPr>
          <a:xfrm>
            <a:off x="1692275" y="3213100"/>
            <a:ext cx="5905500" cy="1223963"/>
          </a:xfrm>
          <a:prstGeom prst="rect">
            <a:avLst/>
          </a:prstGeom>
          <a:solidFill>
            <a:srgbClr val="7DBB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Dimostrazione con fMRI dell’incremento dell’attivazione nella corteccia premotoria ventrale (strettamente legata alla presenza dei neuroni mirror)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539750" y="180975"/>
            <a:ext cx="8064500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kern="0" dirty="0" smtClean="0">
                <a:solidFill>
                  <a:srgbClr val="FF6600"/>
                </a:solidFill>
                <a:latin typeface="Calibri" panose="020F0502020204030204" pitchFamily="34" charset="0"/>
              </a:rPr>
              <a:t>STUDIO RIABILITAZIONE DEL LINGUAGGIO (RL)</a:t>
            </a:r>
          </a:p>
        </p:txBody>
      </p:sp>
      <p:sp>
        <p:nvSpPr>
          <p:cNvPr id="20483" name="CasellaDiTesto 2"/>
          <p:cNvSpPr txBox="1">
            <a:spLocks noChangeArrowheads="1"/>
          </p:cNvSpPr>
          <p:nvPr/>
        </p:nvSpPr>
        <p:spPr bwMode="auto">
          <a:xfrm>
            <a:off x="755650" y="1470025"/>
            <a:ext cx="75612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“Early aphasia rehabilitation is associated with functional reactivation of the left inferior frontal gyrus:a pilot study” 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Mattioli F., Ambrosi C., Gasparotti R.et al</a:t>
            </a:r>
            <a:endParaRPr 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1" b="58400"/>
          <a:stretch>
            <a:fillRect/>
          </a:stretch>
        </p:blipFill>
        <p:spPr bwMode="auto">
          <a:xfrm>
            <a:off x="923925" y="2513013"/>
            <a:ext cx="7138988" cy="2139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923925" y="4832350"/>
            <a:ext cx="7215188" cy="1620838"/>
            <a:chOff x="942135" y="811414"/>
            <a:chExt cx="7213971" cy="1620000"/>
          </a:xfrm>
        </p:grpSpPr>
        <p:pic>
          <p:nvPicPr>
            <p:cNvPr id="20486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12" b="71117"/>
            <a:stretch>
              <a:fillRect/>
            </a:stretch>
          </p:blipFill>
          <p:spPr bwMode="auto">
            <a:xfrm>
              <a:off x="942135" y="811414"/>
              <a:ext cx="7213971" cy="1620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26" b="94215"/>
            <a:stretch>
              <a:fillRect/>
            </a:stretch>
          </p:blipFill>
          <p:spPr bwMode="auto">
            <a:xfrm>
              <a:off x="2195736" y="1916832"/>
              <a:ext cx="4392488" cy="29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465138" y="731838"/>
            <a:ext cx="821372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2800">
                <a:latin typeface="Constantia" panose="02030602050306030303" pitchFamily="18" charset="0"/>
                <a:cs typeface="Times New Roman" panose="02020603050405020304" pitchFamily="18" charset="0"/>
              </a:rPr>
              <a:t>Ruolo delle aree del linguaggio omologhe nell’emisfero destro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280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2800">
                <a:latin typeface="Constantia" panose="02030602050306030303" pitchFamily="18" charset="0"/>
                <a:cs typeface="Times New Roman" panose="02020603050405020304" pitchFamily="18" charset="0"/>
              </a:rPr>
              <a:t>Correlazione fra riorganizzazione delle aree del linguaggio e recupero funzionale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280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2800">
                <a:latin typeface="Constantia" panose="02030602050306030303" pitchFamily="18" charset="0"/>
                <a:cs typeface="Times New Roman" panose="02020603050405020304" pitchFamily="18" charset="0"/>
              </a:rPr>
              <a:t>Differenze fra pazienti riabilitati e non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2800"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1438" y="180975"/>
            <a:ext cx="6316662" cy="57785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00B0F0"/>
                </a:solidFill>
                <a:latin typeface="Calibri" panose="020F0502020204030204" pitchFamily="34" charset="0"/>
              </a:rPr>
              <a:t>INTRODUZIONE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0113" y="1557338"/>
            <a:ext cx="7200900" cy="460375"/>
          </a:xfrm>
          <a:prstGeom prst="rect">
            <a:avLst/>
          </a:prstGeom>
          <a:gradFill rotWithShape="1">
            <a:gsLst>
              <a:gs pos="0">
                <a:srgbClr val="232380"/>
              </a:gs>
              <a:gs pos="50000">
                <a:srgbClr val="3737BA"/>
              </a:gs>
              <a:gs pos="100000">
                <a:srgbClr val="4343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sz="2400">
                <a:latin typeface="Constantia" panose="02030602050306030303" pitchFamily="18" charset="0"/>
              </a:rPr>
              <a:t>Risonanza Magnetica “convenzionale”</a:t>
            </a:r>
            <a:endParaRPr lang="it-IT" i="1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00113" y="3540125"/>
            <a:ext cx="70564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endParaRPr lang="it-IT" sz="2400">
              <a:latin typeface="Constantia" panose="02030602050306030303" pitchFamily="18" charset="0"/>
            </a:endParaRPr>
          </a:p>
          <a:p>
            <a:pPr lvl="1"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400">
                <a:latin typeface="Constantia" panose="02030602050306030303" pitchFamily="18" charset="0"/>
              </a:rPr>
              <a:t>	fMRI  esplora l’attività cerebrale durante 		esecuzione di un compito</a:t>
            </a:r>
          </a:p>
          <a:p>
            <a:pPr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endParaRPr lang="it-IT" sz="2400">
              <a:latin typeface="Constantia" panose="02030602050306030303" pitchFamily="18" charset="0"/>
            </a:endParaRPr>
          </a:p>
          <a:p>
            <a:pPr lvl="1"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400">
                <a:latin typeface="Constantia" panose="02030602050306030303" pitchFamily="18" charset="0"/>
              </a:rPr>
              <a:t>	DTI esplora la connettività fra diverse aree 	funzionalmente correlate</a:t>
            </a:r>
          </a:p>
          <a:p>
            <a:pPr eaLnBrk="1" hangingPunct="1">
              <a:buSzPct val="100000"/>
            </a:pPr>
            <a:endParaRPr lang="it-IT" sz="1600" i="1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00113" y="2752725"/>
            <a:ext cx="7199312" cy="460375"/>
          </a:xfrm>
          <a:prstGeom prst="rect">
            <a:avLst/>
          </a:prstGeom>
          <a:gradFill rotWithShape="1">
            <a:gsLst>
              <a:gs pos="0">
                <a:srgbClr val="232380"/>
              </a:gs>
              <a:gs pos="50000">
                <a:srgbClr val="3737BA"/>
              </a:gs>
              <a:gs pos="100000">
                <a:srgbClr val="4343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sz="2400">
                <a:latin typeface="Constantia" panose="02030602050306030303" pitchFamily="18" charset="0"/>
              </a:rPr>
              <a:t>Risonanza Magnetica “funzionale”</a:t>
            </a:r>
            <a:endParaRPr lang="it-IT" i="1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2500" y="1484313"/>
            <a:ext cx="2232025" cy="350837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Pazienti eleggibili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55987" y="2143125"/>
            <a:ext cx="2232025" cy="349250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Randomizzazione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87675" y="2997200"/>
            <a:ext cx="3168650" cy="608013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T1 (entro 3 giorni) fase ACUTA: AAT e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fMRI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87675" y="4221088"/>
            <a:ext cx="3168650" cy="608013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T2 (entro 2 settimane) fase SUBACUTA: AAT e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fMRI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7675" y="5516563"/>
            <a:ext cx="3168650" cy="608012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T3 (fra 6 e 8 mesi) fase CRONICA: AAT e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fMRI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750" y="3141663"/>
            <a:ext cx="2016125" cy="608012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Gruppo di studio </a:t>
            </a:r>
            <a:b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(6) </a:t>
            </a:r>
          </a:p>
        </p:txBody>
      </p:sp>
      <p:sp>
        <p:nvSpPr>
          <p:cNvPr id="8" name="CasellaDiTesto 7"/>
          <p:cNvSpPr txBox="1">
            <a:spLocks noChangeAspect="1"/>
          </p:cNvSpPr>
          <p:nvPr/>
        </p:nvSpPr>
        <p:spPr>
          <a:xfrm>
            <a:off x="6640513" y="3141663"/>
            <a:ext cx="2035175" cy="612775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Gruppo di controllo (6)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61150" y="4184650"/>
            <a:ext cx="2014538" cy="612775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Nessun trattamento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750" y="4189413"/>
            <a:ext cx="2016125" cy="608012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Riabilitazione intensiva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55563" y="404813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MATERIALI E METODI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981075"/>
            <a:ext cx="63166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latin typeface="Calibri" pitchFamily="34" charset="0"/>
                <a:ea typeface="+mj-ea"/>
                <a:cs typeface="+mj-cs"/>
              </a:rPr>
              <a:t>DISEGNO DELLO STUDIO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4427538" y="1844675"/>
            <a:ext cx="288925" cy="2889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4" name="Freccia in giù 13"/>
          <p:cNvSpPr/>
          <p:nvPr/>
        </p:nvSpPr>
        <p:spPr bwMode="auto">
          <a:xfrm>
            <a:off x="4427538" y="2565400"/>
            <a:ext cx="288925" cy="2873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15" name="Freccia in giù 14"/>
          <p:cNvSpPr/>
          <p:nvPr/>
        </p:nvSpPr>
        <p:spPr bwMode="auto">
          <a:xfrm>
            <a:off x="4427538" y="5013325"/>
            <a:ext cx="288925" cy="2873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 bwMode="auto">
          <a:xfrm>
            <a:off x="6227763" y="3284538"/>
            <a:ext cx="288925" cy="2889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18" name="Freccia a destra 17"/>
          <p:cNvSpPr/>
          <p:nvPr/>
        </p:nvSpPr>
        <p:spPr bwMode="auto">
          <a:xfrm>
            <a:off x="2627313" y="4365625"/>
            <a:ext cx="288925" cy="2873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19" name="Freccia a sinistra 18"/>
          <p:cNvSpPr/>
          <p:nvPr/>
        </p:nvSpPr>
        <p:spPr bwMode="auto">
          <a:xfrm>
            <a:off x="2627313" y="3284538"/>
            <a:ext cx="288925" cy="2889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20" name="Freccia a sinistra 19"/>
          <p:cNvSpPr/>
          <p:nvPr/>
        </p:nvSpPr>
        <p:spPr bwMode="auto">
          <a:xfrm>
            <a:off x="6227763" y="4365625"/>
            <a:ext cx="288925" cy="2873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21" name="Freccia angolare in su 20"/>
          <p:cNvSpPr/>
          <p:nvPr/>
        </p:nvSpPr>
        <p:spPr bwMode="auto">
          <a:xfrm rot="10800000">
            <a:off x="1403350" y="2276475"/>
            <a:ext cx="1873250" cy="576263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>
              <a:latin typeface="Arial" charset="0"/>
            </a:endParaRPr>
          </a:p>
        </p:txBody>
      </p:sp>
      <p:sp>
        <p:nvSpPr>
          <p:cNvPr id="22" name="Freccia angolare in su 21"/>
          <p:cNvSpPr/>
          <p:nvPr/>
        </p:nvSpPr>
        <p:spPr bwMode="auto">
          <a:xfrm rot="10800000" flipH="1">
            <a:off x="5940425" y="2276475"/>
            <a:ext cx="1871663" cy="576263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>
              <a:latin typeface="Arial" charset="0"/>
            </a:endParaRPr>
          </a:p>
        </p:txBody>
      </p:sp>
      <p:sp>
        <p:nvSpPr>
          <p:cNvPr id="23" name="Freccia in giù 22"/>
          <p:cNvSpPr/>
          <p:nvPr/>
        </p:nvSpPr>
        <p:spPr bwMode="auto">
          <a:xfrm>
            <a:off x="1402755" y="3789040"/>
            <a:ext cx="288925" cy="2873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24" name="Freccia in giù 23"/>
          <p:cNvSpPr/>
          <p:nvPr/>
        </p:nvSpPr>
        <p:spPr bwMode="auto">
          <a:xfrm>
            <a:off x="7524328" y="3789040"/>
            <a:ext cx="288925" cy="2873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1187450" y="2420938"/>
            <a:ext cx="4572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800100" indent="-3429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Linguaggio spontaneo </a:t>
            </a: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endParaRPr lang="it-IT" sz="2000">
              <a:latin typeface="Constantia" panose="02030602050306030303" pitchFamily="18" charset="0"/>
            </a:endParaRP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Ripetizione</a:t>
            </a: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endParaRPr lang="it-IT" sz="2000">
              <a:latin typeface="Constantia" panose="02030602050306030303" pitchFamily="18" charset="0"/>
            </a:endParaRP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Linguaggio scritto</a:t>
            </a: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endParaRPr lang="it-IT" sz="2000">
              <a:latin typeface="Constantia" panose="02030602050306030303" pitchFamily="18" charset="0"/>
            </a:endParaRP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Denominazione </a:t>
            </a: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endParaRPr lang="it-IT" sz="2000">
              <a:latin typeface="Constantia" panose="02030602050306030303" pitchFamily="18" charset="0"/>
            </a:endParaRP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Comprensione</a:t>
            </a: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endParaRPr lang="it-IT" sz="2000">
              <a:latin typeface="Constantia" panose="02030602050306030303" pitchFamily="18" charset="0"/>
            </a:endParaRPr>
          </a:p>
          <a:p>
            <a:pPr lvl="1" eaLnBrk="1">
              <a:lnSpc>
                <a:spcPct val="93000"/>
              </a:lnSpc>
              <a:buClr>
                <a:srgbClr val="85FFE0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Test dei gettoni (Token Test)</a:t>
            </a:r>
          </a:p>
        </p:txBody>
      </p:sp>
      <p:sp>
        <p:nvSpPr>
          <p:cNvPr id="3" name="Rettangolo 2"/>
          <p:cNvSpPr/>
          <p:nvPr/>
        </p:nvSpPr>
        <p:spPr>
          <a:xfrm>
            <a:off x="755650" y="1412875"/>
            <a:ext cx="3671888" cy="349250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AACHEN APHASIA TEST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4212" y="6021388"/>
            <a:ext cx="6408067" cy="349968"/>
          </a:xfrm>
          <a:prstGeom prst="rect">
            <a:avLst/>
          </a:prstGeom>
          <a:gradFill flip="none" rotWithShape="1">
            <a:gsLst>
              <a:gs pos="0">
                <a:srgbClr val="83E74B">
                  <a:shade val="30000"/>
                  <a:satMod val="115000"/>
                </a:srgbClr>
              </a:gs>
              <a:gs pos="50000">
                <a:srgbClr val="83E74B">
                  <a:shade val="67500"/>
                  <a:satMod val="115000"/>
                </a:srgbClr>
              </a:gs>
              <a:gs pos="100000">
                <a:srgbClr val="83E74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alt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SESSIONI </a:t>
            </a:r>
            <a:r>
              <a:rPr lang="it-IT" alt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GIORNALIERE DI </a:t>
            </a:r>
            <a:r>
              <a:rPr lang="it-IT" alt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LOGOPEDIA PER 15 GIORNI</a:t>
            </a:r>
            <a:endParaRPr lang="it-IT" alt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5563" y="404813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MATERIALI E METODI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55563" y="404813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MATERIALI E METODI</a:t>
            </a:r>
          </a:p>
        </p:txBody>
      </p:sp>
      <p:pic>
        <p:nvPicPr>
          <p:cNvPr id="23555" name="Immagine 13" descr="C:\Documents and Settings\Cristina\Desktop\afasia\Figure 1_CRISTINA.jpg"/>
          <p:cNvPicPr>
            <a:picLocks noChangeAspect="1" noChangeArrowheads="1"/>
          </p:cNvPicPr>
          <p:nvPr/>
        </p:nvPicPr>
        <p:blipFill>
          <a:blip r:embed="rId2"/>
          <a:srcRect r="1144" b="3411"/>
          <a:stretch>
            <a:fillRect/>
          </a:stretch>
        </p:blipFill>
        <p:spPr bwMode="auto">
          <a:xfrm>
            <a:off x="1476375" y="908050"/>
            <a:ext cx="6192838" cy="27368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3556" name="CasellaDiTesto 4"/>
          <p:cNvSpPr txBox="1">
            <a:spLocks noChangeArrowheads="1"/>
          </p:cNvSpPr>
          <p:nvPr/>
        </p:nvSpPr>
        <p:spPr bwMode="auto">
          <a:xfrm>
            <a:off x="323850" y="1773238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92D050"/>
                </a:solidFill>
                <a:latin typeface="Constantia" panose="02030602050306030303" pitchFamily="18" charset="0"/>
              </a:rPr>
              <a:t>Riabilitati</a:t>
            </a:r>
          </a:p>
        </p:txBody>
      </p:sp>
      <p:sp>
        <p:nvSpPr>
          <p:cNvPr id="23557" name="CasellaDiTesto 5"/>
          <p:cNvSpPr txBox="1">
            <a:spLocks noChangeArrowheads="1"/>
          </p:cNvSpPr>
          <p:nvPr/>
        </p:nvSpPr>
        <p:spPr bwMode="auto">
          <a:xfrm>
            <a:off x="323850" y="29987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92D050"/>
                </a:solidFill>
                <a:latin typeface="Constantia" panose="02030602050306030303" pitchFamily="18" charset="0"/>
              </a:rPr>
              <a:t>Non Riabilitati</a:t>
            </a:r>
          </a:p>
        </p:txBody>
      </p:sp>
      <p:sp>
        <p:nvSpPr>
          <p:cNvPr id="23558" name="CasellaDiTesto 6"/>
          <p:cNvSpPr txBox="1">
            <a:spLocks noChangeArrowheads="1"/>
          </p:cNvSpPr>
          <p:nvPr/>
        </p:nvSpPr>
        <p:spPr bwMode="auto">
          <a:xfrm>
            <a:off x="468313" y="5300663"/>
            <a:ext cx="4824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Constantia" panose="02030602050306030303" pitchFamily="18" charset="0"/>
              </a:rPr>
              <a:t>Siemens Scanner 1.5T</a:t>
            </a:r>
          </a:p>
          <a:p>
            <a:r>
              <a:rPr lang="it-IT">
                <a:latin typeface="Constantia" panose="02030602050306030303" pitchFamily="18" charset="0"/>
              </a:rPr>
              <a:t>EPI T2* TR/TE 2500/50; voxel 3.5mm</a:t>
            </a:r>
            <a:r>
              <a:rPr lang="it-IT" baseline="30000">
                <a:latin typeface="Constantia" panose="02030602050306030303" pitchFamily="18" charset="0"/>
              </a:rPr>
              <a:t>3</a:t>
            </a:r>
          </a:p>
          <a:p>
            <a:r>
              <a:rPr lang="it-IT">
                <a:latin typeface="Constantia" panose="02030602050306030303" pitchFamily="18" charset="0"/>
              </a:rPr>
              <a:t>3D Mprage TR/TE 2000/2.5 TI 110; voxel 1mm</a:t>
            </a:r>
            <a:r>
              <a:rPr lang="it-IT" baseline="30000">
                <a:latin typeface="Constantia" panose="02030602050306030303" pitchFamily="18" charset="0"/>
              </a:rPr>
              <a:t>3</a:t>
            </a:r>
            <a:endParaRPr lang="it-IT">
              <a:latin typeface="Constantia" panose="02030602050306030303" pitchFamily="18" charset="0"/>
            </a:endParaRPr>
          </a:p>
        </p:txBody>
      </p:sp>
      <p:sp>
        <p:nvSpPr>
          <p:cNvPr id="23559" name="CasellaDiTesto 7"/>
          <p:cNvSpPr txBox="1">
            <a:spLocks noChangeArrowheads="1"/>
          </p:cNvSpPr>
          <p:nvPr/>
        </p:nvSpPr>
        <p:spPr bwMode="auto">
          <a:xfrm>
            <a:off x="504825" y="6443663"/>
            <a:ext cx="413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Constantia" panose="02030602050306030303" pitchFamily="18" charset="0"/>
              </a:rPr>
              <a:t>Analisi statistica: Brain Voyager QX</a:t>
            </a:r>
          </a:p>
        </p:txBody>
      </p:sp>
      <p:sp>
        <p:nvSpPr>
          <p:cNvPr id="23560" name="CasellaDiTesto 8"/>
          <p:cNvSpPr txBox="1">
            <a:spLocks noChangeArrowheads="1"/>
          </p:cNvSpPr>
          <p:nvPr/>
        </p:nvSpPr>
        <p:spPr bwMode="auto">
          <a:xfrm>
            <a:off x="323850" y="3813175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Constantia" panose="02030602050306030303" pitchFamily="18" charset="0"/>
              </a:rPr>
              <a:t>Test uditivo di comprensione verbale secondo schema </a:t>
            </a:r>
            <a:r>
              <a:rPr lang="it-IT" i="1">
                <a:latin typeface="Constantia" panose="02030602050306030303" pitchFamily="18" charset="0"/>
              </a:rPr>
              <a:t>event-related</a:t>
            </a:r>
            <a:r>
              <a:rPr lang="it-IT">
                <a:latin typeface="Constantia" panose="02030602050306030303" pitchFamily="18" charset="0"/>
              </a:rPr>
              <a:t> :</a:t>
            </a:r>
          </a:p>
          <a:p>
            <a:pPr lvl="1">
              <a:buClr>
                <a:srgbClr val="7DBBFF"/>
              </a:buClr>
              <a:buFont typeface="Wingdings" panose="05000000000000000000" pitchFamily="2" charset="2"/>
              <a:buChar char="Ø"/>
            </a:pPr>
            <a:r>
              <a:rPr lang="it-IT">
                <a:latin typeface="Constantia" panose="02030602050306030303" pitchFamily="18" charset="0"/>
              </a:rPr>
              <a:t>	frasi semanticamente corrette</a:t>
            </a:r>
          </a:p>
          <a:p>
            <a:pPr lvl="1">
              <a:buClr>
                <a:srgbClr val="7DBBFF"/>
              </a:buClr>
              <a:buFont typeface="Wingdings" panose="05000000000000000000" pitchFamily="2" charset="2"/>
              <a:buChar char="Ø"/>
            </a:pPr>
            <a:r>
              <a:rPr lang="it-IT">
                <a:latin typeface="Constantia" panose="02030602050306030303" pitchFamily="18" charset="0"/>
              </a:rPr>
              <a:t>	frasi contenenti una violazione semantica</a:t>
            </a:r>
          </a:p>
          <a:p>
            <a:pPr lvl="1">
              <a:buClr>
                <a:srgbClr val="7DBBFF"/>
              </a:buClr>
              <a:buFont typeface="Wingdings" panose="05000000000000000000" pitchFamily="2" charset="2"/>
              <a:buChar char="Ø"/>
            </a:pPr>
            <a:r>
              <a:rPr lang="it-IT">
                <a:latin typeface="Constantia" panose="02030602050306030303" pitchFamily="18" charset="0"/>
              </a:rPr>
              <a:t>	stesse frasi </a:t>
            </a:r>
            <a:r>
              <a:rPr lang="it-IT" i="1">
                <a:latin typeface="Constantia" panose="02030602050306030303" pitchFamily="18" charset="0"/>
              </a:rPr>
              <a:t>reverse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1"/>
          <p:cNvSpPr txBox="1">
            <a:spLocks noChangeArrowheads="1"/>
          </p:cNvSpPr>
          <p:nvPr/>
        </p:nvSpPr>
        <p:spPr bwMode="auto">
          <a:xfrm>
            <a:off x="55563" y="115888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RISULTATI AAT</a:t>
            </a:r>
          </a:p>
        </p:txBody>
      </p:sp>
      <p:grpSp>
        <p:nvGrpSpPr>
          <p:cNvPr id="25603" name="Gruppo 515"/>
          <p:cNvGrpSpPr>
            <a:grpSpLocks/>
          </p:cNvGrpSpPr>
          <p:nvPr/>
        </p:nvGrpSpPr>
        <p:grpSpPr bwMode="auto">
          <a:xfrm>
            <a:off x="133350" y="765175"/>
            <a:ext cx="4222750" cy="6049963"/>
            <a:chOff x="-523875" y="765175"/>
            <a:chExt cx="4222750" cy="6049963"/>
          </a:xfrm>
        </p:grpSpPr>
        <p:grpSp>
          <p:nvGrpSpPr>
            <p:cNvPr id="25878" name="Group 159"/>
            <p:cNvGrpSpPr>
              <a:grpSpLocks/>
            </p:cNvGrpSpPr>
            <p:nvPr/>
          </p:nvGrpSpPr>
          <p:grpSpPr bwMode="auto">
            <a:xfrm>
              <a:off x="169863" y="5216525"/>
              <a:ext cx="1565275" cy="1598613"/>
              <a:chOff x="329" y="3138"/>
              <a:chExt cx="2197" cy="1007"/>
            </a:xfrm>
          </p:grpSpPr>
          <p:sp>
            <p:nvSpPr>
              <p:cNvPr id="26079" name="Text Box 9"/>
              <p:cNvSpPr txBox="1">
                <a:spLocks noChangeArrowheads="1"/>
              </p:cNvSpPr>
              <p:nvPr/>
            </p:nvSpPr>
            <p:spPr bwMode="auto">
              <a:xfrm>
                <a:off x="453" y="3927"/>
                <a:ext cx="1880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 b="1" i="1">
                    <a:latin typeface="Times New Roman" panose="02020603050405020304" pitchFamily="18" charset="0"/>
                    <a:cs typeface="Arial" panose="020B0604020202020204" pitchFamily="34" charset="0"/>
                  </a:rPr>
                  <a:t>Naming </a:t>
                </a:r>
              </a:p>
            </p:txBody>
          </p:sp>
          <p:grpSp>
            <p:nvGrpSpPr>
              <p:cNvPr id="26080" name="Group 161"/>
              <p:cNvGrpSpPr>
                <a:grpSpLocks/>
              </p:cNvGrpSpPr>
              <p:nvPr/>
            </p:nvGrpSpPr>
            <p:grpSpPr bwMode="auto">
              <a:xfrm>
                <a:off x="329" y="3138"/>
                <a:ext cx="2197" cy="825"/>
                <a:chOff x="329" y="3138"/>
                <a:chExt cx="2197" cy="825"/>
              </a:xfrm>
            </p:grpSpPr>
            <p:sp>
              <p:nvSpPr>
                <p:cNvPr id="26081" name="Freeform 162"/>
                <p:cNvSpPr>
                  <a:spLocks/>
                </p:cNvSpPr>
                <p:nvPr/>
              </p:nvSpPr>
              <p:spPr bwMode="auto">
                <a:xfrm>
                  <a:off x="445" y="3800"/>
                  <a:ext cx="2081" cy="137"/>
                </a:xfrm>
                <a:custGeom>
                  <a:avLst/>
                  <a:gdLst>
                    <a:gd name="T0" fmla="*/ 0 w 2081"/>
                    <a:gd name="T1" fmla="*/ 137 h 137"/>
                    <a:gd name="T2" fmla="*/ 184 w 2081"/>
                    <a:gd name="T3" fmla="*/ 0 h 137"/>
                    <a:gd name="T4" fmla="*/ 2081 w 2081"/>
                    <a:gd name="T5" fmla="*/ 0 h 137"/>
                    <a:gd name="T6" fmla="*/ 1898 w 2081"/>
                    <a:gd name="T7" fmla="*/ 137 h 137"/>
                    <a:gd name="T8" fmla="*/ 0 w 2081"/>
                    <a:gd name="T9" fmla="*/ 137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1"/>
                    <a:gd name="T16" fmla="*/ 0 h 137"/>
                    <a:gd name="T17" fmla="*/ 2081 w 2081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1" h="137">
                      <a:moveTo>
                        <a:pt x="0" y="137"/>
                      </a:moveTo>
                      <a:lnTo>
                        <a:pt x="184" y="0"/>
                      </a:lnTo>
                      <a:lnTo>
                        <a:pt x="2081" y="0"/>
                      </a:lnTo>
                      <a:lnTo>
                        <a:pt x="1898" y="137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2" name="Freeform 163"/>
                <p:cNvSpPr>
                  <a:spLocks/>
                </p:cNvSpPr>
                <p:nvPr/>
              </p:nvSpPr>
              <p:spPr bwMode="auto">
                <a:xfrm>
                  <a:off x="445" y="3138"/>
                  <a:ext cx="184" cy="799"/>
                </a:xfrm>
                <a:custGeom>
                  <a:avLst/>
                  <a:gdLst>
                    <a:gd name="T0" fmla="*/ 0 w 184"/>
                    <a:gd name="T1" fmla="*/ 799 h 799"/>
                    <a:gd name="T2" fmla="*/ 0 w 184"/>
                    <a:gd name="T3" fmla="*/ 137 h 799"/>
                    <a:gd name="T4" fmla="*/ 184 w 184"/>
                    <a:gd name="T5" fmla="*/ 0 h 799"/>
                    <a:gd name="T6" fmla="*/ 184 w 184"/>
                    <a:gd name="T7" fmla="*/ 662 h 799"/>
                    <a:gd name="T8" fmla="*/ 0 w 184"/>
                    <a:gd name="T9" fmla="*/ 799 h 7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4"/>
                    <a:gd name="T16" fmla="*/ 0 h 799"/>
                    <a:gd name="T17" fmla="*/ 184 w 184"/>
                    <a:gd name="T18" fmla="*/ 799 h 7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4" h="799">
                      <a:moveTo>
                        <a:pt x="0" y="799"/>
                      </a:moveTo>
                      <a:lnTo>
                        <a:pt x="0" y="137"/>
                      </a:lnTo>
                      <a:lnTo>
                        <a:pt x="184" y="0"/>
                      </a:lnTo>
                      <a:lnTo>
                        <a:pt x="184" y="662"/>
                      </a:lnTo>
                      <a:lnTo>
                        <a:pt x="0" y="7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3" name="Rectangle 164"/>
                <p:cNvSpPr>
                  <a:spLocks noChangeArrowheads="1"/>
                </p:cNvSpPr>
                <p:nvPr/>
              </p:nvSpPr>
              <p:spPr bwMode="auto">
                <a:xfrm>
                  <a:off x="629" y="3138"/>
                  <a:ext cx="1897" cy="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4" name="Freeform 165"/>
                <p:cNvSpPr>
                  <a:spLocks/>
                </p:cNvSpPr>
                <p:nvPr/>
              </p:nvSpPr>
              <p:spPr bwMode="auto">
                <a:xfrm>
                  <a:off x="445" y="3800"/>
                  <a:ext cx="2081" cy="137"/>
                </a:xfrm>
                <a:custGeom>
                  <a:avLst/>
                  <a:gdLst>
                    <a:gd name="T0" fmla="*/ 0 w 396"/>
                    <a:gd name="T1" fmla="*/ 556515 h 26"/>
                    <a:gd name="T2" fmla="*/ 737499 w 396"/>
                    <a:gd name="T3" fmla="*/ 0 h 26"/>
                    <a:gd name="T4" fmla="*/ 8339954 w 396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6"/>
                    <a:gd name="T11" fmla="*/ 396 w 39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5" name="Freeform 166"/>
                <p:cNvSpPr>
                  <a:spLocks/>
                </p:cNvSpPr>
                <p:nvPr/>
              </p:nvSpPr>
              <p:spPr bwMode="auto">
                <a:xfrm>
                  <a:off x="445" y="3716"/>
                  <a:ext cx="2081" cy="142"/>
                </a:xfrm>
                <a:custGeom>
                  <a:avLst/>
                  <a:gdLst>
                    <a:gd name="T0" fmla="*/ 0 w 396"/>
                    <a:gd name="T1" fmla="*/ 571561 h 27"/>
                    <a:gd name="T2" fmla="*/ 737499 w 396"/>
                    <a:gd name="T3" fmla="*/ 0 h 27"/>
                    <a:gd name="T4" fmla="*/ 8339954 w 39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7"/>
                    <a:gd name="T11" fmla="*/ 396 w 39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6" name="Freeform 167"/>
                <p:cNvSpPr>
                  <a:spLocks/>
                </p:cNvSpPr>
                <p:nvPr/>
              </p:nvSpPr>
              <p:spPr bwMode="auto">
                <a:xfrm>
                  <a:off x="445" y="3632"/>
                  <a:ext cx="2081" cy="142"/>
                </a:xfrm>
                <a:custGeom>
                  <a:avLst/>
                  <a:gdLst>
                    <a:gd name="T0" fmla="*/ 0 w 396"/>
                    <a:gd name="T1" fmla="*/ 571561 h 27"/>
                    <a:gd name="T2" fmla="*/ 737499 w 396"/>
                    <a:gd name="T3" fmla="*/ 0 h 27"/>
                    <a:gd name="T4" fmla="*/ 8339954 w 39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7"/>
                    <a:gd name="T11" fmla="*/ 396 w 39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7" name="Freeform 168"/>
                <p:cNvSpPr>
                  <a:spLocks/>
                </p:cNvSpPr>
                <p:nvPr/>
              </p:nvSpPr>
              <p:spPr bwMode="auto">
                <a:xfrm>
                  <a:off x="445" y="3548"/>
                  <a:ext cx="2081" cy="142"/>
                </a:xfrm>
                <a:custGeom>
                  <a:avLst/>
                  <a:gdLst>
                    <a:gd name="T0" fmla="*/ 0 w 396"/>
                    <a:gd name="T1" fmla="*/ 571561 h 27"/>
                    <a:gd name="T2" fmla="*/ 737499 w 396"/>
                    <a:gd name="T3" fmla="*/ 0 h 27"/>
                    <a:gd name="T4" fmla="*/ 8339954 w 39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7"/>
                    <a:gd name="T11" fmla="*/ 396 w 39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8" name="Freeform 169"/>
                <p:cNvSpPr>
                  <a:spLocks/>
                </p:cNvSpPr>
                <p:nvPr/>
              </p:nvSpPr>
              <p:spPr bwMode="auto">
                <a:xfrm>
                  <a:off x="445" y="3469"/>
                  <a:ext cx="2081" cy="137"/>
                </a:xfrm>
                <a:custGeom>
                  <a:avLst/>
                  <a:gdLst>
                    <a:gd name="T0" fmla="*/ 0 w 396"/>
                    <a:gd name="T1" fmla="*/ 556515 h 26"/>
                    <a:gd name="T2" fmla="*/ 737499 w 396"/>
                    <a:gd name="T3" fmla="*/ 0 h 26"/>
                    <a:gd name="T4" fmla="*/ 8339954 w 396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6"/>
                    <a:gd name="T11" fmla="*/ 396 w 39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89" name="Freeform 170"/>
                <p:cNvSpPr>
                  <a:spLocks/>
                </p:cNvSpPr>
                <p:nvPr/>
              </p:nvSpPr>
              <p:spPr bwMode="auto">
                <a:xfrm>
                  <a:off x="445" y="3385"/>
                  <a:ext cx="2081" cy="142"/>
                </a:xfrm>
                <a:custGeom>
                  <a:avLst/>
                  <a:gdLst>
                    <a:gd name="T0" fmla="*/ 0 w 396"/>
                    <a:gd name="T1" fmla="*/ 571561 h 27"/>
                    <a:gd name="T2" fmla="*/ 737499 w 396"/>
                    <a:gd name="T3" fmla="*/ 0 h 27"/>
                    <a:gd name="T4" fmla="*/ 8339954 w 39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7"/>
                    <a:gd name="T11" fmla="*/ 396 w 39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0" name="Freeform 171"/>
                <p:cNvSpPr>
                  <a:spLocks/>
                </p:cNvSpPr>
                <p:nvPr/>
              </p:nvSpPr>
              <p:spPr bwMode="auto">
                <a:xfrm>
                  <a:off x="445" y="3301"/>
                  <a:ext cx="2081" cy="142"/>
                </a:xfrm>
                <a:custGeom>
                  <a:avLst/>
                  <a:gdLst>
                    <a:gd name="T0" fmla="*/ 0 w 396"/>
                    <a:gd name="T1" fmla="*/ 571561 h 27"/>
                    <a:gd name="T2" fmla="*/ 737499 w 396"/>
                    <a:gd name="T3" fmla="*/ 0 h 27"/>
                    <a:gd name="T4" fmla="*/ 8339954 w 39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7"/>
                    <a:gd name="T11" fmla="*/ 396 w 39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1" name="Freeform 172"/>
                <p:cNvSpPr>
                  <a:spLocks/>
                </p:cNvSpPr>
                <p:nvPr/>
              </p:nvSpPr>
              <p:spPr bwMode="auto">
                <a:xfrm>
                  <a:off x="445" y="3217"/>
                  <a:ext cx="2081" cy="142"/>
                </a:xfrm>
                <a:custGeom>
                  <a:avLst/>
                  <a:gdLst>
                    <a:gd name="T0" fmla="*/ 0 w 396"/>
                    <a:gd name="T1" fmla="*/ 571561 h 27"/>
                    <a:gd name="T2" fmla="*/ 737499 w 396"/>
                    <a:gd name="T3" fmla="*/ 0 h 27"/>
                    <a:gd name="T4" fmla="*/ 8339954 w 39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7"/>
                    <a:gd name="T11" fmla="*/ 396 w 39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2" name="Freeform 173"/>
                <p:cNvSpPr>
                  <a:spLocks/>
                </p:cNvSpPr>
                <p:nvPr/>
              </p:nvSpPr>
              <p:spPr bwMode="auto">
                <a:xfrm>
                  <a:off x="445" y="3138"/>
                  <a:ext cx="2081" cy="137"/>
                </a:xfrm>
                <a:custGeom>
                  <a:avLst/>
                  <a:gdLst>
                    <a:gd name="T0" fmla="*/ 0 w 396"/>
                    <a:gd name="T1" fmla="*/ 556515 h 26"/>
                    <a:gd name="T2" fmla="*/ 737499 w 396"/>
                    <a:gd name="T3" fmla="*/ 0 h 26"/>
                    <a:gd name="T4" fmla="*/ 8339954 w 396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6"/>
                    <a:gd name="T10" fmla="*/ 0 h 26"/>
                    <a:gd name="T11" fmla="*/ 396 w 39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6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6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3" name="Freeform 174"/>
                <p:cNvSpPr>
                  <a:spLocks/>
                </p:cNvSpPr>
                <p:nvPr/>
              </p:nvSpPr>
              <p:spPr bwMode="auto">
                <a:xfrm>
                  <a:off x="445" y="3800"/>
                  <a:ext cx="2081" cy="137"/>
                </a:xfrm>
                <a:custGeom>
                  <a:avLst/>
                  <a:gdLst>
                    <a:gd name="T0" fmla="*/ 2081 w 2081"/>
                    <a:gd name="T1" fmla="*/ 0 h 137"/>
                    <a:gd name="T2" fmla="*/ 1898 w 2081"/>
                    <a:gd name="T3" fmla="*/ 137 h 137"/>
                    <a:gd name="T4" fmla="*/ 0 w 2081"/>
                    <a:gd name="T5" fmla="*/ 137 h 137"/>
                    <a:gd name="T6" fmla="*/ 184 w 2081"/>
                    <a:gd name="T7" fmla="*/ 0 h 137"/>
                    <a:gd name="T8" fmla="*/ 2081 w 2081"/>
                    <a:gd name="T9" fmla="*/ 0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1"/>
                    <a:gd name="T16" fmla="*/ 0 h 137"/>
                    <a:gd name="T17" fmla="*/ 2081 w 2081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1" h="137">
                      <a:moveTo>
                        <a:pt x="2081" y="0"/>
                      </a:moveTo>
                      <a:lnTo>
                        <a:pt x="1898" y="137"/>
                      </a:lnTo>
                      <a:lnTo>
                        <a:pt x="0" y="137"/>
                      </a:lnTo>
                      <a:lnTo>
                        <a:pt x="184" y="0"/>
                      </a:lnTo>
                      <a:lnTo>
                        <a:pt x="2081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4" name="Freeform 175"/>
                <p:cNvSpPr>
                  <a:spLocks/>
                </p:cNvSpPr>
                <p:nvPr/>
              </p:nvSpPr>
              <p:spPr bwMode="auto">
                <a:xfrm>
                  <a:off x="445" y="3138"/>
                  <a:ext cx="184" cy="799"/>
                </a:xfrm>
                <a:custGeom>
                  <a:avLst/>
                  <a:gdLst>
                    <a:gd name="T0" fmla="*/ 0 w 184"/>
                    <a:gd name="T1" fmla="*/ 799 h 799"/>
                    <a:gd name="T2" fmla="*/ 0 w 184"/>
                    <a:gd name="T3" fmla="*/ 137 h 799"/>
                    <a:gd name="T4" fmla="*/ 184 w 184"/>
                    <a:gd name="T5" fmla="*/ 0 h 799"/>
                    <a:gd name="T6" fmla="*/ 184 w 184"/>
                    <a:gd name="T7" fmla="*/ 662 h 799"/>
                    <a:gd name="T8" fmla="*/ 0 w 184"/>
                    <a:gd name="T9" fmla="*/ 799 h 7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4"/>
                    <a:gd name="T16" fmla="*/ 0 h 799"/>
                    <a:gd name="T17" fmla="*/ 184 w 184"/>
                    <a:gd name="T18" fmla="*/ 799 h 7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4" h="799">
                      <a:moveTo>
                        <a:pt x="0" y="799"/>
                      </a:moveTo>
                      <a:lnTo>
                        <a:pt x="0" y="137"/>
                      </a:lnTo>
                      <a:lnTo>
                        <a:pt x="184" y="0"/>
                      </a:lnTo>
                      <a:lnTo>
                        <a:pt x="184" y="662"/>
                      </a:lnTo>
                      <a:lnTo>
                        <a:pt x="0" y="799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5" name="Rectangle 176"/>
                <p:cNvSpPr>
                  <a:spLocks noChangeArrowheads="1"/>
                </p:cNvSpPr>
                <p:nvPr/>
              </p:nvSpPr>
              <p:spPr bwMode="auto">
                <a:xfrm>
                  <a:off x="629" y="3138"/>
                  <a:ext cx="1897" cy="662"/>
                </a:xfrm>
                <a:prstGeom prst="rect">
                  <a:avLst/>
                </a:prstGeom>
                <a:noFill/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6" name="Freeform 177"/>
                <p:cNvSpPr>
                  <a:spLocks/>
                </p:cNvSpPr>
                <p:nvPr/>
              </p:nvSpPr>
              <p:spPr bwMode="auto">
                <a:xfrm>
                  <a:off x="1391" y="3569"/>
                  <a:ext cx="189" cy="368"/>
                </a:xfrm>
                <a:custGeom>
                  <a:avLst/>
                  <a:gdLst>
                    <a:gd name="T0" fmla="*/ 0 w 189"/>
                    <a:gd name="T1" fmla="*/ 368 h 368"/>
                    <a:gd name="T2" fmla="*/ 0 w 189"/>
                    <a:gd name="T3" fmla="*/ 142 h 368"/>
                    <a:gd name="T4" fmla="*/ 189 w 189"/>
                    <a:gd name="T5" fmla="*/ 0 h 368"/>
                    <a:gd name="T6" fmla="*/ 189 w 189"/>
                    <a:gd name="T7" fmla="*/ 231 h 368"/>
                    <a:gd name="T8" fmla="*/ 0 w 189"/>
                    <a:gd name="T9" fmla="*/ 368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368"/>
                    <a:gd name="T17" fmla="*/ 189 w 189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368">
                      <a:moveTo>
                        <a:pt x="0" y="368"/>
                      </a:moveTo>
                      <a:lnTo>
                        <a:pt x="0" y="142"/>
                      </a:lnTo>
                      <a:lnTo>
                        <a:pt x="189" y="0"/>
                      </a:lnTo>
                      <a:lnTo>
                        <a:pt x="189" y="231"/>
                      </a:lnTo>
                      <a:lnTo>
                        <a:pt x="0" y="36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7" name="Rectangle 178"/>
                <p:cNvSpPr>
                  <a:spLocks noChangeArrowheads="1"/>
                </p:cNvSpPr>
                <p:nvPr/>
              </p:nvSpPr>
              <p:spPr bwMode="auto">
                <a:xfrm>
                  <a:off x="850" y="3711"/>
                  <a:ext cx="541" cy="226"/>
                </a:xfrm>
                <a:prstGeom prst="rect">
                  <a:avLst/>
                </a:prstGeom>
                <a:solidFill>
                  <a:srgbClr val="99CC00"/>
                </a:solidFill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8" name="Freeform 179"/>
                <p:cNvSpPr>
                  <a:spLocks/>
                </p:cNvSpPr>
                <p:nvPr/>
              </p:nvSpPr>
              <p:spPr bwMode="auto">
                <a:xfrm>
                  <a:off x="850" y="3569"/>
                  <a:ext cx="730" cy="142"/>
                </a:xfrm>
                <a:custGeom>
                  <a:avLst/>
                  <a:gdLst>
                    <a:gd name="T0" fmla="*/ 541 w 730"/>
                    <a:gd name="T1" fmla="*/ 142 h 142"/>
                    <a:gd name="T2" fmla="*/ 730 w 730"/>
                    <a:gd name="T3" fmla="*/ 0 h 142"/>
                    <a:gd name="T4" fmla="*/ 189 w 730"/>
                    <a:gd name="T5" fmla="*/ 0 h 142"/>
                    <a:gd name="T6" fmla="*/ 0 w 730"/>
                    <a:gd name="T7" fmla="*/ 142 h 142"/>
                    <a:gd name="T8" fmla="*/ 541 w 730"/>
                    <a:gd name="T9" fmla="*/ 142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142"/>
                    <a:gd name="T17" fmla="*/ 730 w 730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142">
                      <a:moveTo>
                        <a:pt x="541" y="142"/>
                      </a:moveTo>
                      <a:lnTo>
                        <a:pt x="730" y="0"/>
                      </a:lnTo>
                      <a:lnTo>
                        <a:pt x="189" y="0"/>
                      </a:lnTo>
                      <a:lnTo>
                        <a:pt x="0" y="142"/>
                      </a:lnTo>
                      <a:lnTo>
                        <a:pt x="541" y="142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99" name="Freeform 180"/>
                <p:cNvSpPr>
                  <a:spLocks/>
                </p:cNvSpPr>
                <p:nvPr/>
              </p:nvSpPr>
              <p:spPr bwMode="auto">
                <a:xfrm>
                  <a:off x="1932" y="3138"/>
                  <a:ext cx="190" cy="799"/>
                </a:xfrm>
                <a:custGeom>
                  <a:avLst/>
                  <a:gdLst>
                    <a:gd name="T0" fmla="*/ 0 w 190"/>
                    <a:gd name="T1" fmla="*/ 799 h 799"/>
                    <a:gd name="T2" fmla="*/ 0 w 190"/>
                    <a:gd name="T3" fmla="*/ 137 h 799"/>
                    <a:gd name="T4" fmla="*/ 190 w 190"/>
                    <a:gd name="T5" fmla="*/ 0 h 799"/>
                    <a:gd name="T6" fmla="*/ 190 w 190"/>
                    <a:gd name="T7" fmla="*/ 662 h 799"/>
                    <a:gd name="T8" fmla="*/ 0 w 190"/>
                    <a:gd name="T9" fmla="*/ 799 h 7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799"/>
                    <a:gd name="T17" fmla="*/ 190 w 190"/>
                    <a:gd name="T18" fmla="*/ 799 h 7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799">
                      <a:moveTo>
                        <a:pt x="0" y="799"/>
                      </a:moveTo>
                      <a:lnTo>
                        <a:pt x="0" y="137"/>
                      </a:lnTo>
                      <a:lnTo>
                        <a:pt x="190" y="0"/>
                      </a:lnTo>
                      <a:lnTo>
                        <a:pt x="190" y="662"/>
                      </a:lnTo>
                      <a:lnTo>
                        <a:pt x="0" y="799"/>
                      </a:lnTo>
                      <a:close/>
                    </a:path>
                  </a:pathLst>
                </a:custGeom>
                <a:solidFill>
                  <a:srgbClr val="5776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0" name="Rectangle 181"/>
                <p:cNvSpPr>
                  <a:spLocks noChangeArrowheads="1"/>
                </p:cNvSpPr>
                <p:nvPr/>
              </p:nvSpPr>
              <p:spPr bwMode="auto">
                <a:xfrm>
                  <a:off x="1391" y="3275"/>
                  <a:ext cx="541" cy="662"/>
                </a:xfrm>
                <a:prstGeom prst="rect">
                  <a:avLst/>
                </a:prstGeom>
                <a:solidFill>
                  <a:srgbClr val="577600"/>
                </a:solidFill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1" name="Freeform 182"/>
                <p:cNvSpPr>
                  <a:spLocks/>
                </p:cNvSpPr>
                <p:nvPr/>
              </p:nvSpPr>
              <p:spPr bwMode="auto">
                <a:xfrm>
                  <a:off x="1391" y="3138"/>
                  <a:ext cx="731" cy="137"/>
                </a:xfrm>
                <a:custGeom>
                  <a:avLst/>
                  <a:gdLst>
                    <a:gd name="T0" fmla="*/ 541 w 731"/>
                    <a:gd name="T1" fmla="*/ 137 h 137"/>
                    <a:gd name="T2" fmla="*/ 731 w 731"/>
                    <a:gd name="T3" fmla="*/ 0 h 137"/>
                    <a:gd name="T4" fmla="*/ 189 w 731"/>
                    <a:gd name="T5" fmla="*/ 0 h 137"/>
                    <a:gd name="T6" fmla="*/ 0 w 731"/>
                    <a:gd name="T7" fmla="*/ 137 h 137"/>
                    <a:gd name="T8" fmla="*/ 541 w 731"/>
                    <a:gd name="T9" fmla="*/ 137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1"/>
                    <a:gd name="T16" fmla="*/ 0 h 137"/>
                    <a:gd name="T17" fmla="*/ 731 w 731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1" h="137">
                      <a:moveTo>
                        <a:pt x="541" y="137"/>
                      </a:moveTo>
                      <a:lnTo>
                        <a:pt x="731" y="0"/>
                      </a:lnTo>
                      <a:lnTo>
                        <a:pt x="189" y="0"/>
                      </a:lnTo>
                      <a:lnTo>
                        <a:pt x="0" y="137"/>
                      </a:lnTo>
                      <a:lnTo>
                        <a:pt x="541" y="137"/>
                      </a:lnTo>
                      <a:close/>
                    </a:path>
                  </a:pathLst>
                </a:custGeom>
                <a:solidFill>
                  <a:srgbClr val="5776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2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445" y="3275"/>
                  <a:ext cx="0" cy="662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3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429" y="3937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4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429" y="3858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5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429" y="3774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6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429" y="3690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7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429" y="3606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8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429" y="3527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09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429" y="3443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10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429" y="3359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11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429" y="3275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12" name="Rectangle 193"/>
                <p:cNvSpPr>
                  <a:spLocks noChangeArrowheads="1"/>
                </p:cNvSpPr>
                <p:nvPr/>
              </p:nvSpPr>
              <p:spPr bwMode="auto">
                <a:xfrm>
                  <a:off x="329" y="3905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100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3" name="Rectangle 194"/>
                <p:cNvSpPr>
                  <a:spLocks noChangeArrowheads="1"/>
                </p:cNvSpPr>
                <p:nvPr/>
              </p:nvSpPr>
              <p:spPr bwMode="auto">
                <a:xfrm>
                  <a:off x="329" y="3826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102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4" name="Rectangle 195"/>
                <p:cNvSpPr>
                  <a:spLocks noChangeArrowheads="1"/>
                </p:cNvSpPr>
                <p:nvPr/>
              </p:nvSpPr>
              <p:spPr bwMode="auto">
                <a:xfrm>
                  <a:off x="329" y="3742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104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29" y="3658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106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6" name="Rectangle 197"/>
                <p:cNvSpPr>
                  <a:spLocks noChangeArrowheads="1"/>
                </p:cNvSpPr>
                <p:nvPr/>
              </p:nvSpPr>
              <p:spPr bwMode="auto">
                <a:xfrm>
                  <a:off x="329" y="3574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108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7" name="Rectangle 198"/>
                <p:cNvSpPr>
                  <a:spLocks noChangeArrowheads="1"/>
                </p:cNvSpPr>
                <p:nvPr/>
              </p:nvSpPr>
              <p:spPr bwMode="auto">
                <a:xfrm>
                  <a:off x="340" y="3495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110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8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" y="3411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112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9" name="Rectangle 200"/>
                <p:cNvSpPr>
                  <a:spLocks noChangeArrowheads="1"/>
                </p:cNvSpPr>
                <p:nvPr/>
              </p:nvSpPr>
              <p:spPr bwMode="auto">
                <a:xfrm>
                  <a:off x="340" y="3327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114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20" name="Rectangle 201"/>
                <p:cNvSpPr>
                  <a:spLocks noChangeArrowheads="1"/>
                </p:cNvSpPr>
                <p:nvPr/>
              </p:nvSpPr>
              <p:spPr bwMode="auto">
                <a:xfrm>
                  <a:off x="340" y="3243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116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21" name="Line 202"/>
                <p:cNvSpPr>
                  <a:spLocks noChangeShapeType="1"/>
                </p:cNvSpPr>
                <p:nvPr/>
              </p:nvSpPr>
              <p:spPr bwMode="auto">
                <a:xfrm>
                  <a:off x="445" y="3937"/>
                  <a:ext cx="1898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22" name="Line 203"/>
                <p:cNvSpPr>
                  <a:spLocks noChangeShapeType="1"/>
                </p:cNvSpPr>
                <p:nvPr/>
              </p:nvSpPr>
              <p:spPr bwMode="auto">
                <a:xfrm>
                  <a:off x="445" y="3937"/>
                  <a:ext cx="0" cy="16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23" name="Line 204"/>
                <p:cNvSpPr>
                  <a:spLocks noChangeShapeType="1"/>
                </p:cNvSpPr>
                <p:nvPr/>
              </p:nvSpPr>
              <p:spPr bwMode="auto">
                <a:xfrm>
                  <a:off x="2343" y="3937"/>
                  <a:ext cx="0" cy="16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5879" name="Group 205"/>
            <p:cNvGrpSpPr>
              <a:grpSpLocks/>
            </p:cNvGrpSpPr>
            <p:nvPr/>
          </p:nvGrpSpPr>
          <p:grpSpPr bwMode="auto">
            <a:xfrm>
              <a:off x="1884363" y="5060950"/>
              <a:ext cx="1814512" cy="1730375"/>
              <a:chOff x="3081" y="2999"/>
              <a:chExt cx="2544" cy="1090"/>
            </a:xfrm>
          </p:grpSpPr>
          <p:sp>
            <p:nvSpPr>
              <p:cNvPr id="26039" name="Text Box 10"/>
              <p:cNvSpPr txBox="1">
                <a:spLocks noChangeArrowheads="1"/>
              </p:cNvSpPr>
              <p:nvPr/>
            </p:nvSpPr>
            <p:spPr bwMode="auto">
              <a:xfrm>
                <a:off x="3190" y="3876"/>
                <a:ext cx="2321" cy="2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 b="1" i="1">
                    <a:latin typeface="Times New Roman" panose="02020603050405020304" pitchFamily="18" charset="0"/>
                    <a:cs typeface="Arial" panose="020B0604020202020204" pitchFamily="34" charset="0"/>
                  </a:rPr>
                  <a:t>Comprehension</a:t>
                </a:r>
              </a:p>
            </p:txBody>
          </p:sp>
          <p:grpSp>
            <p:nvGrpSpPr>
              <p:cNvPr id="26040" name="Group 207"/>
              <p:cNvGrpSpPr>
                <a:grpSpLocks/>
              </p:cNvGrpSpPr>
              <p:nvPr/>
            </p:nvGrpSpPr>
            <p:grpSpPr bwMode="auto">
              <a:xfrm>
                <a:off x="3081" y="2999"/>
                <a:ext cx="2544" cy="1015"/>
                <a:chOff x="3081" y="2999"/>
                <a:chExt cx="2544" cy="1015"/>
              </a:xfrm>
            </p:grpSpPr>
            <p:sp>
              <p:nvSpPr>
                <p:cNvPr id="26041" name="AutoShape 20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081" y="2999"/>
                  <a:ext cx="2544" cy="1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2" name="Freeform 209"/>
                <p:cNvSpPr>
                  <a:spLocks/>
                </p:cNvSpPr>
                <p:nvPr/>
              </p:nvSpPr>
              <p:spPr bwMode="auto">
                <a:xfrm>
                  <a:off x="3356" y="3744"/>
                  <a:ext cx="2084" cy="143"/>
                </a:xfrm>
                <a:custGeom>
                  <a:avLst/>
                  <a:gdLst>
                    <a:gd name="T0" fmla="*/ 0 w 2084"/>
                    <a:gd name="T1" fmla="*/ 143 h 143"/>
                    <a:gd name="T2" fmla="*/ 185 w 2084"/>
                    <a:gd name="T3" fmla="*/ 0 h 143"/>
                    <a:gd name="T4" fmla="*/ 2084 w 2084"/>
                    <a:gd name="T5" fmla="*/ 0 h 143"/>
                    <a:gd name="T6" fmla="*/ 1899 w 2084"/>
                    <a:gd name="T7" fmla="*/ 143 h 143"/>
                    <a:gd name="T8" fmla="*/ 0 w 2084"/>
                    <a:gd name="T9" fmla="*/ 143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4"/>
                    <a:gd name="T16" fmla="*/ 0 h 143"/>
                    <a:gd name="T17" fmla="*/ 2084 w 2084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4" h="143">
                      <a:moveTo>
                        <a:pt x="0" y="143"/>
                      </a:moveTo>
                      <a:lnTo>
                        <a:pt x="185" y="0"/>
                      </a:lnTo>
                      <a:lnTo>
                        <a:pt x="2084" y="0"/>
                      </a:lnTo>
                      <a:lnTo>
                        <a:pt x="1899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3" name="Freeform 210"/>
                <p:cNvSpPr>
                  <a:spLocks/>
                </p:cNvSpPr>
                <p:nvPr/>
              </p:nvSpPr>
              <p:spPr bwMode="auto">
                <a:xfrm>
                  <a:off x="3356" y="3084"/>
                  <a:ext cx="185" cy="803"/>
                </a:xfrm>
                <a:custGeom>
                  <a:avLst/>
                  <a:gdLst>
                    <a:gd name="T0" fmla="*/ 0 w 185"/>
                    <a:gd name="T1" fmla="*/ 803 h 803"/>
                    <a:gd name="T2" fmla="*/ 0 w 185"/>
                    <a:gd name="T3" fmla="*/ 142 h 803"/>
                    <a:gd name="T4" fmla="*/ 185 w 185"/>
                    <a:gd name="T5" fmla="*/ 0 h 803"/>
                    <a:gd name="T6" fmla="*/ 185 w 185"/>
                    <a:gd name="T7" fmla="*/ 660 h 803"/>
                    <a:gd name="T8" fmla="*/ 0 w 185"/>
                    <a:gd name="T9" fmla="*/ 803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803"/>
                    <a:gd name="T17" fmla="*/ 185 w 185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803">
                      <a:moveTo>
                        <a:pt x="0" y="803"/>
                      </a:moveTo>
                      <a:lnTo>
                        <a:pt x="0" y="142"/>
                      </a:lnTo>
                      <a:lnTo>
                        <a:pt x="185" y="0"/>
                      </a:lnTo>
                      <a:lnTo>
                        <a:pt x="185" y="66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4" name="Rectangle 211"/>
                <p:cNvSpPr>
                  <a:spLocks noChangeArrowheads="1"/>
                </p:cNvSpPr>
                <p:nvPr/>
              </p:nvSpPr>
              <p:spPr bwMode="auto">
                <a:xfrm>
                  <a:off x="3541" y="3084"/>
                  <a:ext cx="1899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5" name="Freeform 212"/>
                <p:cNvSpPr>
                  <a:spLocks/>
                </p:cNvSpPr>
                <p:nvPr/>
              </p:nvSpPr>
              <p:spPr bwMode="auto">
                <a:xfrm>
                  <a:off x="3356" y="3744"/>
                  <a:ext cx="2084" cy="143"/>
                </a:xfrm>
                <a:custGeom>
                  <a:avLst/>
                  <a:gdLst>
                    <a:gd name="T0" fmla="*/ 0 w 394"/>
                    <a:gd name="T1" fmla="*/ 595600 h 27"/>
                    <a:gd name="T2" fmla="*/ 766235 w 394"/>
                    <a:gd name="T3" fmla="*/ 0 h 27"/>
                    <a:gd name="T4" fmla="*/ 8627866 w 394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7"/>
                    <a:gd name="T11" fmla="*/ 394 w 394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6" name="Freeform 213"/>
                <p:cNvSpPr>
                  <a:spLocks/>
                </p:cNvSpPr>
                <p:nvPr/>
              </p:nvSpPr>
              <p:spPr bwMode="auto">
                <a:xfrm>
                  <a:off x="3356" y="3639"/>
                  <a:ext cx="2084" cy="137"/>
                </a:xfrm>
                <a:custGeom>
                  <a:avLst/>
                  <a:gdLst>
                    <a:gd name="T0" fmla="*/ 0 w 394"/>
                    <a:gd name="T1" fmla="*/ 556515 h 26"/>
                    <a:gd name="T2" fmla="*/ 766235 w 394"/>
                    <a:gd name="T3" fmla="*/ 0 h 26"/>
                    <a:gd name="T4" fmla="*/ 8627866 w 394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6"/>
                    <a:gd name="T11" fmla="*/ 394 w 394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7" name="Freeform 214"/>
                <p:cNvSpPr>
                  <a:spLocks/>
                </p:cNvSpPr>
                <p:nvPr/>
              </p:nvSpPr>
              <p:spPr bwMode="auto">
                <a:xfrm>
                  <a:off x="3356" y="3528"/>
                  <a:ext cx="2084" cy="137"/>
                </a:xfrm>
                <a:custGeom>
                  <a:avLst/>
                  <a:gdLst>
                    <a:gd name="T0" fmla="*/ 0 w 394"/>
                    <a:gd name="T1" fmla="*/ 556515 h 26"/>
                    <a:gd name="T2" fmla="*/ 766235 w 394"/>
                    <a:gd name="T3" fmla="*/ 0 h 26"/>
                    <a:gd name="T4" fmla="*/ 8627866 w 394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6"/>
                    <a:gd name="T11" fmla="*/ 394 w 394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8" name="Freeform 215"/>
                <p:cNvSpPr>
                  <a:spLocks/>
                </p:cNvSpPr>
                <p:nvPr/>
              </p:nvSpPr>
              <p:spPr bwMode="auto">
                <a:xfrm>
                  <a:off x="3356" y="3417"/>
                  <a:ext cx="2084" cy="137"/>
                </a:xfrm>
                <a:custGeom>
                  <a:avLst/>
                  <a:gdLst>
                    <a:gd name="T0" fmla="*/ 0 w 394"/>
                    <a:gd name="T1" fmla="*/ 556515 h 26"/>
                    <a:gd name="T2" fmla="*/ 766235 w 394"/>
                    <a:gd name="T3" fmla="*/ 0 h 26"/>
                    <a:gd name="T4" fmla="*/ 8627866 w 394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6"/>
                    <a:gd name="T11" fmla="*/ 394 w 394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49" name="Freeform 216"/>
                <p:cNvSpPr>
                  <a:spLocks/>
                </p:cNvSpPr>
                <p:nvPr/>
              </p:nvSpPr>
              <p:spPr bwMode="auto">
                <a:xfrm>
                  <a:off x="3356" y="3306"/>
                  <a:ext cx="2084" cy="137"/>
                </a:xfrm>
                <a:custGeom>
                  <a:avLst/>
                  <a:gdLst>
                    <a:gd name="T0" fmla="*/ 0 w 394"/>
                    <a:gd name="T1" fmla="*/ 556515 h 26"/>
                    <a:gd name="T2" fmla="*/ 766235 w 394"/>
                    <a:gd name="T3" fmla="*/ 0 h 26"/>
                    <a:gd name="T4" fmla="*/ 8627866 w 394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6"/>
                    <a:gd name="T11" fmla="*/ 394 w 394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0" name="Freeform 217"/>
                <p:cNvSpPr>
                  <a:spLocks/>
                </p:cNvSpPr>
                <p:nvPr/>
              </p:nvSpPr>
              <p:spPr bwMode="auto">
                <a:xfrm>
                  <a:off x="3356" y="3195"/>
                  <a:ext cx="2084" cy="137"/>
                </a:xfrm>
                <a:custGeom>
                  <a:avLst/>
                  <a:gdLst>
                    <a:gd name="T0" fmla="*/ 0 w 394"/>
                    <a:gd name="T1" fmla="*/ 556515 h 26"/>
                    <a:gd name="T2" fmla="*/ 766235 w 394"/>
                    <a:gd name="T3" fmla="*/ 0 h 26"/>
                    <a:gd name="T4" fmla="*/ 8627866 w 394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6"/>
                    <a:gd name="T11" fmla="*/ 394 w 394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1" name="Freeform 218"/>
                <p:cNvSpPr>
                  <a:spLocks/>
                </p:cNvSpPr>
                <p:nvPr/>
              </p:nvSpPr>
              <p:spPr bwMode="auto">
                <a:xfrm>
                  <a:off x="3356" y="3084"/>
                  <a:ext cx="2084" cy="142"/>
                </a:xfrm>
                <a:custGeom>
                  <a:avLst/>
                  <a:gdLst>
                    <a:gd name="T0" fmla="*/ 0 w 394"/>
                    <a:gd name="T1" fmla="*/ 571561 h 27"/>
                    <a:gd name="T2" fmla="*/ 766235 w 394"/>
                    <a:gd name="T3" fmla="*/ 0 h 27"/>
                    <a:gd name="T4" fmla="*/ 8627866 w 394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94"/>
                    <a:gd name="T10" fmla="*/ 0 h 27"/>
                    <a:gd name="T11" fmla="*/ 394 w 394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4" h="27">
                      <a:moveTo>
                        <a:pt x="0" y="27"/>
                      </a:moveTo>
                      <a:lnTo>
                        <a:pt x="35" y="0"/>
                      </a:lnTo>
                      <a:lnTo>
                        <a:pt x="394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2" name="Freeform 219"/>
                <p:cNvSpPr>
                  <a:spLocks/>
                </p:cNvSpPr>
                <p:nvPr/>
              </p:nvSpPr>
              <p:spPr bwMode="auto">
                <a:xfrm>
                  <a:off x="3356" y="3744"/>
                  <a:ext cx="2084" cy="143"/>
                </a:xfrm>
                <a:custGeom>
                  <a:avLst/>
                  <a:gdLst>
                    <a:gd name="T0" fmla="*/ 2084 w 2084"/>
                    <a:gd name="T1" fmla="*/ 0 h 143"/>
                    <a:gd name="T2" fmla="*/ 1899 w 2084"/>
                    <a:gd name="T3" fmla="*/ 143 h 143"/>
                    <a:gd name="T4" fmla="*/ 0 w 2084"/>
                    <a:gd name="T5" fmla="*/ 143 h 143"/>
                    <a:gd name="T6" fmla="*/ 185 w 2084"/>
                    <a:gd name="T7" fmla="*/ 0 h 143"/>
                    <a:gd name="T8" fmla="*/ 2084 w 2084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4"/>
                    <a:gd name="T16" fmla="*/ 0 h 143"/>
                    <a:gd name="T17" fmla="*/ 2084 w 2084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4" h="143">
                      <a:moveTo>
                        <a:pt x="2084" y="0"/>
                      </a:moveTo>
                      <a:lnTo>
                        <a:pt x="1899" y="143"/>
                      </a:lnTo>
                      <a:lnTo>
                        <a:pt x="0" y="143"/>
                      </a:lnTo>
                      <a:lnTo>
                        <a:pt x="185" y="0"/>
                      </a:lnTo>
                      <a:lnTo>
                        <a:pt x="2084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3" name="Freeform 220"/>
                <p:cNvSpPr>
                  <a:spLocks/>
                </p:cNvSpPr>
                <p:nvPr/>
              </p:nvSpPr>
              <p:spPr bwMode="auto">
                <a:xfrm>
                  <a:off x="3356" y="3084"/>
                  <a:ext cx="185" cy="803"/>
                </a:xfrm>
                <a:custGeom>
                  <a:avLst/>
                  <a:gdLst>
                    <a:gd name="T0" fmla="*/ 0 w 185"/>
                    <a:gd name="T1" fmla="*/ 803 h 803"/>
                    <a:gd name="T2" fmla="*/ 0 w 185"/>
                    <a:gd name="T3" fmla="*/ 142 h 803"/>
                    <a:gd name="T4" fmla="*/ 185 w 185"/>
                    <a:gd name="T5" fmla="*/ 0 h 803"/>
                    <a:gd name="T6" fmla="*/ 185 w 185"/>
                    <a:gd name="T7" fmla="*/ 660 h 803"/>
                    <a:gd name="T8" fmla="*/ 0 w 185"/>
                    <a:gd name="T9" fmla="*/ 803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803"/>
                    <a:gd name="T17" fmla="*/ 185 w 185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803">
                      <a:moveTo>
                        <a:pt x="0" y="803"/>
                      </a:moveTo>
                      <a:lnTo>
                        <a:pt x="0" y="142"/>
                      </a:lnTo>
                      <a:lnTo>
                        <a:pt x="185" y="0"/>
                      </a:lnTo>
                      <a:lnTo>
                        <a:pt x="185" y="66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4" name="Rectangle 221"/>
                <p:cNvSpPr>
                  <a:spLocks noChangeArrowheads="1"/>
                </p:cNvSpPr>
                <p:nvPr/>
              </p:nvSpPr>
              <p:spPr bwMode="auto">
                <a:xfrm>
                  <a:off x="3541" y="3084"/>
                  <a:ext cx="1899" cy="660"/>
                </a:xfrm>
                <a:prstGeom prst="rect">
                  <a:avLst/>
                </a:prstGeom>
                <a:noFill/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5" name="Freeform 222"/>
                <p:cNvSpPr>
                  <a:spLocks/>
                </p:cNvSpPr>
                <p:nvPr/>
              </p:nvSpPr>
              <p:spPr bwMode="auto">
                <a:xfrm>
                  <a:off x="4303" y="3528"/>
                  <a:ext cx="190" cy="359"/>
                </a:xfrm>
                <a:custGeom>
                  <a:avLst/>
                  <a:gdLst>
                    <a:gd name="T0" fmla="*/ 0 w 190"/>
                    <a:gd name="T1" fmla="*/ 359 h 359"/>
                    <a:gd name="T2" fmla="*/ 0 w 190"/>
                    <a:gd name="T3" fmla="*/ 137 h 359"/>
                    <a:gd name="T4" fmla="*/ 190 w 190"/>
                    <a:gd name="T5" fmla="*/ 0 h 359"/>
                    <a:gd name="T6" fmla="*/ 190 w 190"/>
                    <a:gd name="T7" fmla="*/ 216 h 359"/>
                    <a:gd name="T8" fmla="*/ 0 w 190"/>
                    <a:gd name="T9" fmla="*/ 359 h 3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359"/>
                    <a:gd name="T17" fmla="*/ 190 w 190"/>
                    <a:gd name="T18" fmla="*/ 359 h 3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359">
                      <a:moveTo>
                        <a:pt x="0" y="359"/>
                      </a:moveTo>
                      <a:lnTo>
                        <a:pt x="0" y="137"/>
                      </a:lnTo>
                      <a:lnTo>
                        <a:pt x="190" y="0"/>
                      </a:lnTo>
                      <a:lnTo>
                        <a:pt x="190" y="216"/>
                      </a:lnTo>
                      <a:lnTo>
                        <a:pt x="0" y="35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6" name="Rectangle 223"/>
                <p:cNvSpPr>
                  <a:spLocks noChangeArrowheads="1"/>
                </p:cNvSpPr>
                <p:nvPr/>
              </p:nvSpPr>
              <p:spPr bwMode="auto">
                <a:xfrm>
                  <a:off x="3763" y="3665"/>
                  <a:ext cx="540" cy="222"/>
                </a:xfrm>
                <a:prstGeom prst="rect">
                  <a:avLst/>
                </a:prstGeom>
                <a:solidFill>
                  <a:srgbClr val="99CC00"/>
                </a:solidFill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7" name="Freeform 224"/>
                <p:cNvSpPr>
                  <a:spLocks/>
                </p:cNvSpPr>
                <p:nvPr/>
              </p:nvSpPr>
              <p:spPr bwMode="auto">
                <a:xfrm>
                  <a:off x="3763" y="3528"/>
                  <a:ext cx="730" cy="137"/>
                </a:xfrm>
                <a:custGeom>
                  <a:avLst/>
                  <a:gdLst>
                    <a:gd name="T0" fmla="*/ 540 w 730"/>
                    <a:gd name="T1" fmla="*/ 137 h 137"/>
                    <a:gd name="T2" fmla="*/ 730 w 730"/>
                    <a:gd name="T3" fmla="*/ 0 h 137"/>
                    <a:gd name="T4" fmla="*/ 185 w 730"/>
                    <a:gd name="T5" fmla="*/ 0 h 137"/>
                    <a:gd name="T6" fmla="*/ 0 w 730"/>
                    <a:gd name="T7" fmla="*/ 137 h 137"/>
                    <a:gd name="T8" fmla="*/ 540 w 730"/>
                    <a:gd name="T9" fmla="*/ 137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137"/>
                    <a:gd name="T17" fmla="*/ 730 w 730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137">
                      <a:moveTo>
                        <a:pt x="540" y="137"/>
                      </a:moveTo>
                      <a:lnTo>
                        <a:pt x="730" y="0"/>
                      </a:lnTo>
                      <a:lnTo>
                        <a:pt x="185" y="0"/>
                      </a:lnTo>
                      <a:lnTo>
                        <a:pt x="0" y="137"/>
                      </a:lnTo>
                      <a:lnTo>
                        <a:pt x="540" y="137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8" name="Freeform 225"/>
                <p:cNvSpPr>
                  <a:spLocks/>
                </p:cNvSpPr>
                <p:nvPr/>
              </p:nvSpPr>
              <p:spPr bwMode="auto">
                <a:xfrm>
                  <a:off x="4848" y="3136"/>
                  <a:ext cx="185" cy="751"/>
                </a:xfrm>
                <a:custGeom>
                  <a:avLst/>
                  <a:gdLst>
                    <a:gd name="T0" fmla="*/ 0 w 185"/>
                    <a:gd name="T1" fmla="*/ 751 h 751"/>
                    <a:gd name="T2" fmla="*/ 0 w 185"/>
                    <a:gd name="T3" fmla="*/ 143 h 751"/>
                    <a:gd name="T4" fmla="*/ 185 w 185"/>
                    <a:gd name="T5" fmla="*/ 0 h 751"/>
                    <a:gd name="T6" fmla="*/ 185 w 185"/>
                    <a:gd name="T7" fmla="*/ 608 h 751"/>
                    <a:gd name="T8" fmla="*/ 0 w 185"/>
                    <a:gd name="T9" fmla="*/ 751 h 7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751"/>
                    <a:gd name="T17" fmla="*/ 185 w 185"/>
                    <a:gd name="T18" fmla="*/ 751 h 7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751">
                      <a:moveTo>
                        <a:pt x="0" y="751"/>
                      </a:moveTo>
                      <a:lnTo>
                        <a:pt x="0" y="143"/>
                      </a:lnTo>
                      <a:lnTo>
                        <a:pt x="185" y="0"/>
                      </a:lnTo>
                      <a:lnTo>
                        <a:pt x="185" y="608"/>
                      </a:lnTo>
                      <a:lnTo>
                        <a:pt x="0" y="751"/>
                      </a:lnTo>
                      <a:close/>
                    </a:path>
                  </a:pathLst>
                </a:custGeom>
                <a:solidFill>
                  <a:srgbClr val="5776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59" name="Rectangle 226"/>
                <p:cNvSpPr>
                  <a:spLocks noChangeArrowheads="1"/>
                </p:cNvSpPr>
                <p:nvPr/>
              </p:nvSpPr>
              <p:spPr bwMode="auto">
                <a:xfrm>
                  <a:off x="4303" y="3279"/>
                  <a:ext cx="545" cy="608"/>
                </a:xfrm>
                <a:prstGeom prst="rect">
                  <a:avLst/>
                </a:prstGeom>
                <a:solidFill>
                  <a:srgbClr val="577600"/>
                </a:solidFill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0" name="Freeform 227"/>
                <p:cNvSpPr>
                  <a:spLocks/>
                </p:cNvSpPr>
                <p:nvPr/>
              </p:nvSpPr>
              <p:spPr bwMode="auto">
                <a:xfrm>
                  <a:off x="4303" y="3136"/>
                  <a:ext cx="730" cy="143"/>
                </a:xfrm>
                <a:custGeom>
                  <a:avLst/>
                  <a:gdLst>
                    <a:gd name="T0" fmla="*/ 545 w 730"/>
                    <a:gd name="T1" fmla="*/ 143 h 143"/>
                    <a:gd name="T2" fmla="*/ 730 w 730"/>
                    <a:gd name="T3" fmla="*/ 0 h 143"/>
                    <a:gd name="T4" fmla="*/ 190 w 730"/>
                    <a:gd name="T5" fmla="*/ 0 h 143"/>
                    <a:gd name="T6" fmla="*/ 0 w 730"/>
                    <a:gd name="T7" fmla="*/ 143 h 143"/>
                    <a:gd name="T8" fmla="*/ 545 w 730"/>
                    <a:gd name="T9" fmla="*/ 143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143"/>
                    <a:gd name="T17" fmla="*/ 730 w 730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143">
                      <a:moveTo>
                        <a:pt x="545" y="143"/>
                      </a:moveTo>
                      <a:lnTo>
                        <a:pt x="730" y="0"/>
                      </a:lnTo>
                      <a:lnTo>
                        <a:pt x="190" y="0"/>
                      </a:lnTo>
                      <a:lnTo>
                        <a:pt x="0" y="143"/>
                      </a:lnTo>
                      <a:lnTo>
                        <a:pt x="545" y="143"/>
                      </a:lnTo>
                      <a:close/>
                    </a:path>
                  </a:pathLst>
                </a:custGeom>
                <a:solidFill>
                  <a:srgbClr val="5776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1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3356" y="3226"/>
                  <a:ext cx="0" cy="661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340" y="3887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3340" y="3776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4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3340" y="3665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5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3340" y="3554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340" y="3443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7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3340" y="3332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8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3340" y="3226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69" name="Rectangle 236"/>
                <p:cNvSpPr>
                  <a:spLocks noChangeArrowheads="1"/>
                </p:cNvSpPr>
                <p:nvPr/>
              </p:nvSpPr>
              <p:spPr bwMode="auto">
                <a:xfrm>
                  <a:off x="3240" y="3855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102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0" name="Rectangle 237"/>
                <p:cNvSpPr>
                  <a:spLocks noChangeArrowheads="1"/>
                </p:cNvSpPr>
                <p:nvPr/>
              </p:nvSpPr>
              <p:spPr bwMode="auto">
                <a:xfrm>
                  <a:off x="3240" y="3744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104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1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40" y="3633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106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2" name="Rectangle 239"/>
                <p:cNvSpPr>
                  <a:spLocks noChangeArrowheads="1"/>
                </p:cNvSpPr>
                <p:nvPr/>
              </p:nvSpPr>
              <p:spPr bwMode="auto">
                <a:xfrm>
                  <a:off x="3240" y="3522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108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3" name="Rectangle 240"/>
                <p:cNvSpPr>
                  <a:spLocks noChangeArrowheads="1"/>
                </p:cNvSpPr>
                <p:nvPr/>
              </p:nvSpPr>
              <p:spPr bwMode="auto">
                <a:xfrm>
                  <a:off x="3250" y="3411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110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4" name="Rectangle 241"/>
                <p:cNvSpPr>
                  <a:spLocks noChangeArrowheads="1"/>
                </p:cNvSpPr>
                <p:nvPr/>
              </p:nvSpPr>
              <p:spPr bwMode="auto">
                <a:xfrm>
                  <a:off x="3250" y="3300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112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5" name="Rectangle 242"/>
                <p:cNvSpPr>
                  <a:spLocks noChangeArrowheads="1"/>
                </p:cNvSpPr>
                <p:nvPr/>
              </p:nvSpPr>
              <p:spPr bwMode="auto">
                <a:xfrm>
                  <a:off x="3250" y="3195"/>
                  <a:ext cx="8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114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6" name="Line 243"/>
                <p:cNvSpPr>
                  <a:spLocks noChangeShapeType="1"/>
                </p:cNvSpPr>
                <p:nvPr/>
              </p:nvSpPr>
              <p:spPr bwMode="auto">
                <a:xfrm>
                  <a:off x="3356" y="3887"/>
                  <a:ext cx="1899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77" name="Line 244"/>
                <p:cNvSpPr>
                  <a:spLocks noChangeShapeType="1"/>
                </p:cNvSpPr>
                <p:nvPr/>
              </p:nvSpPr>
              <p:spPr bwMode="auto">
                <a:xfrm>
                  <a:off x="3356" y="3887"/>
                  <a:ext cx="0" cy="16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78" name="Line 245"/>
                <p:cNvSpPr>
                  <a:spLocks noChangeShapeType="1"/>
                </p:cNvSpPr>
                <p:nvPr/>
              </p:nvSpPr>
              <p:spPr bwMode="auto">
                <a:xfrm>
                  <a:off x="5255" y="3887"/>
                  <a:ext cx="0" cy="16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5880" name="Text Box 5"/>
            <p:cNvSpPr txBox="1">
              <a:spLocks noChangeArrowheads="1"/>
            </p:cNvSpPr>
            <p:nvPr/>
          </p:nvSpPr>
          <p:spPr bwMode="auto">
            <a:xfrm>
              <a:off x="-523875" y="2420938"/>
              <a:ext cx="2935288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>
                  <a:latin typeface="Times New Roman" panose="02020603050405020304" pitchFamily="18" charset="0"/>
                  <a:cs typeface="Arial" panose="020B0604020202020204" pitchFamily="34" charset="0"/>
                </a:rPr>
                <a:t>Spontaneous Speech </a:t>
              </a:r>
            </a:p>
          </p:txBody>
        </p:sp>
        <p:grpSp>
          <p:nvGrpSpPr>
            <p:cNvPr id="25881" name="Gruppo 514"/>
            <p:cNvGrpSpPr>
              <a:grpSpLocks/>
            </p:cNvGrpSpPr>
            <p:nvPr/>
          </p:nvGrpSpPr>
          <p:grpSpPr bwMode="auto">
            <a:xfrm>
              <a:off x="107950" y="765175"/>
              <a:ext cx="3587750" cy="3938588"/>
              <a:chOff x="107950" y="765175"/>
              <a:chExt cx="3587750" cy="3938588"/>
            </a:xfrm>
          </p:grpSpPr>
          <p:grpSp>
            <p:nvGrpSpPr>
              <p:cNvPr id="25882" name="Group 3"/>
              <p:cNvGrpSpPr>
                <a:grpSpLocks/>
              </p:cNvGrpSpPr>
              <p:nvPr/>
            </p:nvGrpSpPr>
            <p:grpSpPr bwMode="auto">
              <a:xfrm>
                <a:off x="122238" y="1092200"/>
                <a:ext cx="1773237" cy="1527175"/>
                <a:chOff x="155" y="218"/>
                <a:chExt cx="2486" cy="962"/>
              </a:xfrm>
            </p:grpSpPr>
            <p:sp>
              <p:nvSpPr>
                <p:cNvPr id="26004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5" y="218"/>
                  <a:ext cx="2486" cy="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05" name="Freeform 5"/>
                <p:cNvSpPr>
                  <a:spLocks/>
                </p:cNvSpPr>
                <p:nvPr/>
              </p:nvSpPr>
              <p:spPr bwMode="auto">
                <a:xfrm>
                  <a:off x="414" y="921"/>
                  <a:ext cx="2009" cy="135"/>
                </a:xfrm>
                <a:custGeom>
                  <a:avLst/>
                  <a:gdLst>
                    <a:gd name="T0" fmla="*/ 0 w 2009"/>
                    <a:gd name="T1" fmla="*/ 135 h 135"/>
                    <a:gd name="T2" fmla="*/ 181 w 2009"/>
                    <a:gd name="T3" fmla="*/ 0 h 135"/>
                    <a:gd name="T4" fmla="*/ 2009 w 2009"/>
                    <a:gd name="T5" fmla="*/ 0 h 135"/>
                    <a:gd name="T6" fmla="*/ 1828 w 2009"/>
                    <a:gd name="T7" fmla="*/ 135 h 135"/>
                    <a:gd name="T8" fmla="*/ 0 w 2009"/>
                    <a:gd name="T9" fmla="*/ 135 h 1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9"/>
                    <a:gd name="T16" fmla="*/ 0 h 135"/>
                    <a:gd name="T17" fmla="*/ 2009 w 2009"/>
                    <a:gd name="T18" fmla="*/ 135 h 1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9" h="135">
                      <a:moveTo>
                        <a:pt x="0" y="135"/>
                      </a:moveTo>
                      <a:lnTo>
                        <a:pt x="181" y="0"/>
                      </a:lnTo>
                      <a:lnTo>
                        <a:pt x="2009" y="0"/>
                      </a:lnTo>
                      <a:lnTo>
                        <a:pt x="1828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06" name="Freeform 6"/>
                <p:cNvSpPr>
                  <a:spLocks/>
                </p:cNvSpPr>
                <p:nvPr/>
              </p:nvSpPr>
              <p:spPr bwMode="auto">
                <a:xfrm>
                  <a:off x="414" y="301"/>
                  <a:ext cx="181" cy="755"/>
                </a:xfrm>
                <a:custGeom>
                  <a:avLst/>
                  <a:gdLst>
                    <a:gd name="T0" fmla="*/ 0 w 181"/>
                    <a:gd name="T1" fmla="*/ 755 h 755"/>
                    <a:gd name="T2" fmla="*/ 0 w 181"/>
                    <a:gd name="T3" fmla="*/ 134 h 755"/>
                    <a:gd name="T4" fmla="*/ 181 w 181"/>
                    <a:gd name="T5" fmla="*/ 0 h 755"/>
                    <a:gd name="T6" fmla="*/ 181 w 181"/>
                    <a:gd name="T7" fmla="*/ 620 h 755"/>
                    <a:gd name="T8" fmla="*/ 0 w 181"/>
                    <a:gd name="T9" fmla="*/ 755 h 7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1"/>
                    <a:gd name="T16" fmla="*/ 0 h 755"/>
                    <a:gd name="T17" fmla="*/ 181 w 181"/>
                    <a:gd name="T18" fmla="*/ 755 h 7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1" h="755">
                      <a:moveTo>
                        <a:pt x="0" y="755"/>
                      </a:moveTo>
                      <a:lnTo>
                        <a:pt x="0" y="134"/>
                      </a:lnTo>
                      <a:lnTo>
                        <a:pt x="181" y="0"/>
                      </a:lnTo>
                      <a:lnTo>
                        <a:pt x="181" y="620"/>
                      </a:lnTo>
                      <a:lnTo>
                        <a:pt x="0" y="75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07" name="Rectangle 7"/>
                <p:cNvSpPr>
                  <a:spLocks noChangeArrowheads="1"/>
                </p:cNvSpPr>
                <p:nvPr/>
              </p:nvSpPr>
              <p:spPr bwMode="auto">
                <a:xfrm>
                  <a:off x="595" y="301"/>
                  <a:ext cx="1828" cy="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08" name="Freeform 8"/>
                <p:cNvSpPr>
                  <a:spLocks/>
                </p:cNvSpPr>
                <p:nvPr/>
              </p:nvSpPr>
              <p:spPr bwMode="auto">
                <a:xfrm>
                  <a:off x="414" y="921"/>
                  <a:ext cx="2009" cy="135"/>
                </a:xfrm>
                <a:custGeom>
                  <a:avLst/>
                  <a:gdLst>
                    <a:gd name="T0" fmla="*/ 0 w 388"/>
                    <a:gd name="T1" fmla="*/ 509547 h 26"/>
                    <a:gd name="T2" fmla="*/ 673548 w 388"/>
                    <a:gd name="T3" fmla="*/ 0 h 26"/>
                    <a:gd name="T4" fmla="*/ 7476711 w 38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88"/>
                    <a:gd name="T10" fmla="*/ 0 h 26"/>
                    <a:gd name="T11" fmla="*/ 388 w 38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09" name="Freeform 9"/>
                <p:cNvSpPr>
                  <a:spLocks/>
                </p:cNvSpPr>
                <p:nvPr/>
              </p:nvSpPr>
              <p:spPr bwMode="auto">
                <a:xfrm>
                  <a:off x="414" y="797"/>
                  <a:ext cx="2009" cy="135"/>
                </a:xfrm>
                <a:custGeom>
                  <a:avLst/>
                  <a:gdLst>
                    <a:gd name="T0" fmla="*/ 0 w 388"/>
                    <a:gd name="T1" fmla="*/ 509547 h 26"/>
                    <a:gd name="T2" fmla="*/ 673548 w 388"/>
                    <a:gd name="T3" fmla="*/ 0 h 26"/>
                    <a:gd name="T4" fmla="*/ 7476711 w 38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88"/>
                    <a:gd name="T10" fmla="*/ 0 h 26"/>
                    <a:gd name="T11" fmla="*/ 388 w 38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0" name="Freeform 10"/>
                <p:cNvSpPr>
                  <a:spLocks/>
                </p:cNvSpPr>
                <p:nvPr/>
              </p:nvSpPr>
              <p:spPr bwMode="auto">
                <a:xfrm>
                  <a:off x="414" y="673"/>
                  <a:ext cx="2009" cy="135"/>
                </a:xfrm>
                <a:custGeom>
                  <a:avLst/>
                  <a:gdLst>
                    <a:gd name="T0" fmla="*/ 0 w 388"/>
                    <a:gd name="T1" fmla="*/ 509547 h 26"/>
                    <a:gd name="T2" fmla="*/ 673548 w 388"/>
                    <a:gd name="T3" fmla="*/ 0 h 26"/>
                    <a:gd name="T4" fmla="*/ 7476711 w 38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88"/>
                    <a:gd name="T10" fmla="*/ 0 h 26"/>
                    <a:gd name="T11" fmla="*/ 388 w 38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1" name="Freeform 11"/>
                <p:cNvSpPr>
                  <a:spLocks/>
                </p:cNvSpPr>
                <p:nvPr/>
              </p:nvSpPr>
              <p:spPr bwMode="auto">
                <a:xfrm>
                  <a:off x="414" y="549"/>
                  <a:ext cx="2009" cy="134"/>
                </a:xfrm>
                <a:custGeom>
                  <a:avLst/>
                  <a:gdLst>
                    <a:gd name="T0" fmla="*/ 0 w 388"/>
                    <a:gd name="T1" fmla="*/ 487497 h 26"/>
                    <a:gd name="T2" fmla="*/ 673548 w 388"/>
                    <a:gd name="T3" fmla="*/ 0 h 26"/>
                    <a:gd name="T4" fmla="*/ 7476711 w 38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88"/>
                    <a:gd name="T10" fmla="*/ 0 h 26"/>
                    <a:gd name="T11" fmla="*/ 388 w 38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2" name="Freeform 12"/>
                <p:cNvSpPr>
                  <a:spLocks/>
                </p:cNvSpPr>
                <p:nvPr/>
              </p:nvSpPr>
              <p:spPr bwMode="auto">
                <a:xfrm>
                  <a:off x="414" y="425"/>
                  <a:ext cx="2009" cy="134"/>
                </a:xfrm>
                <a:custGeom>
                  <a:avLst/>
                  <a:gdLst>
                    <a:gd name="T0" fmla="*/ 0 w 388"/>
                    <a:gd name="T1" fmla="*/ 487497 h 26"/>
                    <a:gd name="T2" fmla="*/ 673548 w 388"/>
                    <a:gd name="T3" fmla="*/ 0 h 26"/>
                    <a:gd name="T4" fmla="*/ 7476711 w 38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88"/>
                    <a:gd name="T10" fmla="*/ 0 h 26"/>
                    <a:gd name="T11" fmla="*/ 388 w 38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3" name="Freeform 13"/>
                <p:cNvSpPr>
                  <a:spLocks/>
                </p:cNvSpPr>
                <p:nvPr/>
              </p:nvSpPr>
              <p:spPr bwMode="auto">
                <a:xfrm>
                  <a:off x="414" y="301"/>
                  <a:ext cx="2009" cy="134"/>
                </a:xfrm>
                <a:custGeom>
                  <a:avLst/>
                  <a:gdLst>
                    <a:gd name="T0" fmla="*/ 0 w 388"/>
                    <a:gd name="T1" fmla="*/ 487497 h 26"/>
                    <a:gd name="T2" fmla="*/ 673548 w 388"/>
                    <a:gd name="T3" fmla="*/ 0 h 26"/>
                    <a:gd name="T4" fmla="*/ 7476711 w 38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388"/>
                    <a:gd name="T10" fmla="*/ 0 h 26"/>
                    <a:gd name="T11" fmla="*/ 388 w 38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" h="26">
                      <a:moveTo>
                        <a:pt x="0" y="26"/>
                      </a:moveTo>
                      <a:lnTo>
                        <a:pt x="35" y="0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4" name="Freeform 14"/>
                <p:cNvSpPr>
                  <a:spLocks/>
                </p:cNvSpPr>
                <p:nvPr/>
              </p:nvSpPr>
              <p:spPr bwMode="auto">
                <a:xfrm>
                  <a:off x="414" y="921"/>
                  <a:ext cx="2009" cy="135"/>
                </a:xfrm>
                <a:custGeom>
                  <a:avLst/>
                  <a:gdLst>
                    <a:gd name="T0" fmla="*/ 2009 w 2009"/>
                    <a:gd name="T1" fmla="*/ 0 h 135"/>
                    <a:gd name="T2" fmla="*/ 1828 w 2009"/>
                    <a:gd name="T3" fmla="*/ 135 h 135"/>
                    <a:gd name="T4" fmla="*/ 0 w 2009"/>
                    <a:gd name="T5" fmla="*/ 135 h 135"/>
                    <a:gd name="T6" fmla="*/ 181 w 2009"/>
                    <a:gd name="T7" fmla="*/ 0 h 135"/>
                    <a:gd name="T8" fmla="*/ 2009 w 2009"/>
                    <a:gd name="T9" fmla="*/ 0 h 1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9"/>
                    <a:gd name="T16" fmla="*/ 0 h 135"/>
                    <a:gd name="T17" fmla="*/ 2009 w 2009"/>
                    <a:gd name="T18" fmla="*/ 135 h 1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9" h="135">
                      <a:moveTo>
                        <a:pt x="2009" y="0"/>
                      </a:moveTo>
                      <a:lnTo>
                        <a:pt x="1828" y="135"/>
                      </a:lnTo>
                      <a:lnTo>
                        <a:pt x="0" y="135"/>
                      </a:lnTo>
                      <a:lnTo>
                        <a:pt x="181" y="0"/>
                      </a:lnTo>
                      <a:lnTo>
                        <a:pt x="2009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5" name="Freeform 15"/>
                <p:cNvSpPr>
                  <a:spLocks/>
                </p:cNvSpPr>
                <p:nvPr/>
              </p:nvSpPr>
              <p:spPr bwMode="auto">
                <a:xfrm>
                  <a:off x="414" y="301"/>
                  <a:ext cx="181" cy="755"/>
                </a:xfrm>
                <a:custGeom>
                  <a:avLst/>
                  <a:gdLst>
                    <a:gd name="T0" fmla="*/ 0 w 181"/>
                    <a:gd name="T1" fmla="*/ 755 h 755"/>
                    <a:gd name="T2" fmla="*/ 0 w 181"/>
                    <a:gd name="T3" fmla="*/ 134 h 755"/>
                    <a:gd name="T4" fmla="*/ 181 w 181"/>
                    <a:gd name="T5" fmla="*/ 0 h 755"/>
                    <a:gd name="T6" fmla="*/ 181 w 181"/>
                    <a:gd name="T7" fmla="*/ 620 h 755"/>
                    <a:gd name="T8" fmla="*/ 0 w 181"/>
                    <a:gd name="T9" fmla="*/ 755 h 7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1"/>
                    <a:gd name="T16" fmla="*/ 0 h 755"/>
                    <a:gd name="T17" fmla="*/ 181 w 181"/>
                    <a:gd name="T18" fmla="*/ 755 h 7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1" h="755">
                      <a:moveTo>
                        <a:pt x="0" y="755"/>
                      </a:moveTo>
                      <a:lnTo>
                        <a:pt x="0" y="134"/>
                      </a:lnTo>
                      <a:lnTo>
                        <a:pt x="181" y="0"/>
                      </a:lnTo>
                      <a:lnTo>
                        <a:pt x="181" y="620"/>
                      </a:lnTo>
                      <a:lnTo>
                        <a:pt x="0" y="755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6" name="Rectangle 16"/>
                <p:cNvSpPr>
                  <a:spLocks noChangeArrowheads="1"/>
                </p:cNvSpPr>
                <p:nvPr/>
              </p:nvSpPr>
              <p:spPr bwMode="auto">
                <a:xfrm>
                  <a:off x="595" y="301"/>
                  <a:ext cx="1828" cy="620"/>
                </a:xfrm>
                <a:prstGeom prst="rect">
                  <a:avLst/>
                </a:prstGeom>
                <a:noFill/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7" name="Freeform 17"/>
                <p:cNvSpPr>
                  <a:spLocks/>
                </p:cNvSpPr>
                <p:nvPr/>
              </p:nvSpPr>
              <p:spPr bwMode="auto">
                <a:xfrm>
                  <a:off x="1331" y="611"/>
                  <a:ext cx="176" cy="445"/>
                </a:xfrm>
                <a:custGeom>
                  <a:avLst/>
                  <a:gdLst>
                    <a:gd name="T0" fmla="*/ 0 w 176"/>
                    <a:gd name="T1" fmla="*/ 445 h 445"/>
                    <a:gd name="T2" fmla="*/ 0 w 176"/>
                    <a:gd name="T3" fmla="*/ 135 h 445"/>
                    <a:gd name="T4" fmla="*/ 176 w 176"/>
                    <a:gd name="T5" fmla="*/ 0 h 445"/>
                    <a:gd name="T6" fmla="*/ 176 w 176"/>
                    <a:gd name="T7" fmla="*/ 310 h 445"/>
                    <a:gd name="T8" fmla="*/ 0 w 176"/>
                    <a:gd name="T9" fmla="*/ 445 h 4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445"/>
                    <a:gd name="T17" fmla="*/ 176 w 176"/>
                    <a:gd name="T18" fmla="*/ 445 h 4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445">
                      <a:moveTo>
                        <a:pt x="0" y="445"/>
                      </a:moveTo>
                      <a:lnTo>
                        <a:pt x="0" y="135"/>
                      </a:lnTo>
                      <a:lnTo>
                        <a:pt x="176" y="0"/>
                      </a:lnTo>
                      <a:lnTo>
                        <a:pt x="176" y="310"/>
                      </a:lnTo>
                      <a:lnTo>
                        <a:pt x="0" y="44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18" name="Rectangle 18"/>
                <p:cNvSpPr>
                  <a:spLocks noChangeArrowheads="1"/>
                </p:cNvSpPr>
                <p:nvPr/>
              </p:nvSpPr>
              <p:spPr bwMode="auto">
                <a:xfrm>
                  <a:off x="808" y="746"/>
                  <a:ext cx="523" cy="310"/>
                </a:xfrm>
                <a:prstGeom prst="rect">
                  <a:avLst/>
                </a:prstGeom>
                <a:solidFill>
                  <a:srgbClr val="99CC00"/>
                </a:solidFill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99CC00"/>
                    </a:solidFill>
                  </a:endParaRPr>
                </a:p>
              </p:txBody>
            </p:sp>
            <p:sp>
              <p:nvSpPr>
                <p:cNvPr id="26019" name="Freeform 19"/>
                <p:cNvSpPr>
                  <a:spLocks/>
                </p:cNvSpPr>
                <p:nvPr/>
              </p:nvSpPr>
              <p:spPr bwMode="auto">
                <a:xfrm>
                  <a:off x="808" y="611"/>
                  <a:ext cx="699" cy="135"/>
                </a:xfrm>
                <a:custGeom>
                  <a:avLst/>
                  <a:gdLst>
                    <a:gd name="T0" fmla="*/ 523 w 699"/>
                    <a:gd name="T1" fmla="*/ 135 h 135"/>
                    <a:gd name="T2" fmla="*/ 699 w 699"/>
                    <a:gd name="T3" fmla="*/ 0 h 135"/>
                    <a:gd name="T4" fmla="*/ 176 w 699"/>
                    <a:gd name="T5" fmla="*/ 0 h 135"/>
                    <a:gd name="T6" fmla="*/ 0 w 699"/>
                    <a:gd name="T7" fmla="*/ 135 h 135"/>
                    <a:gd name="T8" fmla="*/ 523 w 699"/>
                    <a:gd name="T9" fmla="*/ 135 h 1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9"/>
                    <a:gd name="T16" fmla="*/ 0 h 135"/>
                    <a:gd name="T17" fmla="*/ 699 w 699"/>
                    <a:gd name="T18" fmla="*/ 135 h 1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9" h="135">
                      <a:moveTo>
                        <a:pt x="523" y="135"/>
                      </a:moveTo>
                      <a:lnTo>
                        <a:pt x="699" y="0"/>
                      </a:lnTo>
                      <a:lnTo>
                        <a:pt x="176" y="0"/>
                      </a:lnTo>
                      <a:lnTo>
                        <a:pt x="0" y="135"/>
                      </a:lnTo>
                      <a:lnTo>
                        <a:pt x="523" y="13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0" name="Freeform 20"/>
                <p:cNvSpPr>
                  <a:spLocks/>
                </p:cNvSpPr>
                <p:nvPr/>
              </p:nvSpPr>
              <p:spPr bwMode="auto">
                <a:xfrm>
                  <a:off x="1854" y="363"/>
                  <a:ext cx="176" cy="693"/>
                </a:xfrm>
                <a:custGeom>
                  <a:avLst/>
                  <a:gdLst>
                    <a:gd name="T0" fmla="*/ 0 w 176"/>
                    <a:gd name="T1" fmla="*/ 693 h 693"/>
                    <a:gd name="T2" fmla="*/ 0 w 176"/>
                    <a:gd name="T3" fmla="*/ 134 h 693"/>
                    <a:gd name="T4" fmla="*/ 176 w 176"/>
                    <a:gd name="T5" fmla="*/ 0 h 693"/>
                    <a:gd name="T6" fmla="*/ 176 w 176"/>
                    <a:gd name="T7" fmla="*/ 558 h 693"/>
                    <a:gd name="T8" fmla="*/ 0 w 176"/>
                    <a:gd name="T9" fmla="*/ 693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693"/>
                    <a:gd name="T17" fmla="*/ 176 w 176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693">
                      <a:moveTo>
                        <a:pt x="0" y="693"/>
                      </a:moveTo>
                      <a:lnTo>
                        <a:pt x="0" y="134"/>
                      </a:lnTo>
                      <a:lnTo>
                        <a:pt x="176" y="0"/>
                      </a:lnTo>
                      <a:lnTo>
                        <a:pt x="176" y="558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5776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1" name="Rectangle 21"/>
                <p:cNvSpPr>
                  <a:spLocks noChangeArrowheads="1"/>
                </p:cNvSpPr>
                <p:nvPr/>
              </p:nvSpPr>
              <p:spPr bwMode="auto">
                <a:xfrm>
                  <a:off x="1331" y="497"/>
                  <a:ext cx="523" cy="559"/>
                </a:xfrm>
                <a:prstGeom prst="rect">
                  <a:avLst/>
                </a:prstGeom>
                <a:solidFill>
                  <a:srgbClr val="577600"/>
                </a:solidFill>
                <a:ln w="793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2" name="Freeform 22"/>
                <p:cNvSpPr>
                  <a:spLocks/>
                </p:cNvSpPr>
                <p:nvPr/>
              </p:nvSpPr>
              <p:spPr bwMode="auto">
                <a:xfrm>
                  <a:off x="1331" y="363"/>
                  <a:ext cx="699" cy="134"/>
                </a:xfrm>
                <a:custGeom>
                  <a:avLst/>
                  <a:gdLst>
                    <a:gd name="T0" fmla="*/ 523 w 699"/>
                    <a:gd name="T1" fmla="*/ 134 h 134"/>
                    <a:gd name="T2" fmla="*/ 699 w 699"/>
                    <a:gd name="T3" fmla="*/ 0 h 134"/>
                    <a:gd name="T4" fmla="*/ 176 w 699"/>
                    <a:gd name="T5" fmla="*/ 0 h 134"/>
                    <a:gd name="T6" fmla="*/ 0 w 699"/>
                    <a:gd name="T7" fmla="*/ 134 h 134"/>
                    <a:gd name="T8" fmla="*/ 523 w 699"/>
                    <a:gd name="T9" fmla="*/ 134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9"/>
                    <a:gd name="T16" fmla="*/ 0 h 134"/>
                    <a:gd name="T17" fmla="*/ 699 w 699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9" h="134">
                      <a:moveTo>
                        <a:pt x="523" y="134"/>
                      </a:moveTo>
                      <a:lnTo>
                        <a:pt x="699" y="0"/>
                      </a:lnTo>
                      <a:lnTo>
                        <a:pt x="176" y="0"/>
                      </a:lnTo>
                      <a:lnTo>
                        <a:pt x="0" y="134"/>
                      </a:lnTo>
                      <a:lnTo>
                        <a:pt x="523" y="134"/>
                      </a:lnTo>
                      <a:close/>
                    </a:path>
                  </a:pathLst>
                </a:custGeom>
                <a:solidFill>
                  <a:srgbClr val="577600"/>
                </a:solidFill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14" y="435"/>
                  <a:ext cx="0" cy="621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98" y="1056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98" y="932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98" y="808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98" y="683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98" y="559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2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98" y="435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30" name="Rectangle 30"/>
                <p:cNvSpPr>
                  <a:spLocks noChangeArrowheads="1"/>
                </p:cNvSpPr>
                <p:nvPr/>
              </p:nvSpPr>
              <p:spPr bwMode="auto">
                <a:xfrm>
                  <a:off x="352" y="1025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0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1" name="Rectangle 31"/>
                <p:cNvSpPr>
                  <a:spLocks noChangeArrowheads="1"/>
                </p:cNvSpPr>
                <p:nvPr/>
              </p:nvSpPr>
              <p:spPr bwMode="auto">
                <a:xfrm>
                  <a:off x="362" y="901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1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2" name="Rectangle 32"/>
                <p:cNvSpPr>
                  <a:spLocks noChangeArrowheads="1"/>
                </p:cNvSpPr>
                <p:nvPr/>
              </p:nvSpPr>
              <p:spPr bwMode="auto">
                <a:xfrm>
                  <a:off x="352" y="777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2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3" name="Rectangle 33"/>
                <p:cNvSpPr>
                  <a:spLocks noChangeArrowheads="1"/>
                </p:cNvSpPr>
                <p:nvPr/>
              </p:nvSpPr>
              <p:spPr bwMode="auto">
                <a:xfrm>
                  <a:off x="352" y="652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3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4" name="Rectangle 34"/>
                <p:cNvSpPr>
                  <a:spLocks noChangeArrowheads="1"/>
                </p:cNvSpPr>
                <p:nvPr/>
              </p:nvSpPr>
              <p:spPr bwMode="auto">
                <a:xfrm>
                  <a:off x="352" y="528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4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2" y="404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600" b="1">
                      <a:solidFill>
                        <a:srgbClr val="FFFFFF"/>
                      </a:solidFill>
                      <a:latin typeface="Small Fonts"/>
                      <a:cs typeface="Arial" panose="020B0604020202020204" pitchFamily="34" charset="0"/>
                    </a:rPr>
                    <a:t>5</a:t>
                  </a:r>
                  <a:endParaRPr lang="it-IT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6" name="Line 36"/>
                <p:cNvSpPr>
                  <a:spLocks noChangeShapeType="1"/>
                </p:cNvSpPr>
                <p:nvPr/>
              </p:nvSpPr>
              <p:spPr bwMode="auto">
                <a:xfrm>
                  <a:off x="414" y="1056"/>
                  <a:ext cx="1828" cy="0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37" name="Line 37"/>
                <p:cNvSpPr>
                  <a:spLocks noChangeShapeType="1"/>
                </p:cNvSpPr>
                <p:nvPr/>
              </p:nvSpPr>
              <p:spPr bwMode="auto">
                <a:xfrm>
                  <a:off x="414" y="1056"/>
                  <a:ext cx="0" cy="15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38" name="Line 38"/>
                <p:cNvSpPr>
                  <a:spLocks noChangeShapeType="1"/>
                </p:cNvSpPr>
                <p:nvPr/>
              </p:nvSpPr>
              <p:spPr bwMode="auto">
                <a:xfrm>
                  <a:off x="2242" y="1056"/>
                  <a:ext cx="0" cy="15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5883" name="Group 39"/>
              <p:cNvGrpSpPr>
                <a:grpSpLocks/>
              </p:cNvGrpSpPr>
              <p:nvPr/>
            </p:nvGrpSpPr>
            <p:grpSpPr bwMode="auto">
              <a:xfrm>
                <a:off x="1924050" y="1052513"/>
                <a:ext cx="1771650" cy="1714500"/>
                <a:chOff x="2163" y="458"/>
                <a:chExt cx="2485" cy="1080"/>
              </a:xfrm>
            </p:grpSpPr>
            <p:sp>
              <p:nvSpPr>
                <p:cNvPr id="2596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431" y="1320"/>
                  <a:ext cx="1808" cy="21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600" b="1" i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Token Test </a:t>
                  </a:r>
                </a:p>
              </p:txBody>
            </p:sp>
            <p:grpSp>
              <p:nvGrpSpPr>
                <p:cNvPr id="25968" name="Group 41"/>
                <p:cNvGrpSpPr>
                  <a:grpSpLocks/>
                </p:cNvGrpSpPr>
                <p:nvPr/>
              </p:nvGrpSpPr>
              <p:grpSpPr bwMode="auto">
                <a:xfrm>
                  <a:off x="2163" y="458"/>
                  <a:ext cx="2485" cy="989"/>
                  <a:chOff x="2139" y="466"/>
                  <a:chExt cx="2485" cy="989"/>
                </a:xfrm>
              </p:grpSpPr>
              <p:sp>
                <p:nvSpPr>
                  <p:cNvPr id="25969" name="AutoShape 4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139" y="466"/>
                    <a:ext cx="2485" cy="9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0" name="Freeform 43"/>
                  <p:cNvSpPr>
                    <a:spLocks/>
                  </p:cNvSpPr>
                  <p:nvPr/>
                </p:nvSpPr>
                <p:spPr bwMode="auto">
                  <a:xfrm>
                    <a:off x="2408" y="1191"/>
                    <a:ext cx="2019" cy="135"/>
                  </a:xfrm>
                  <a:custGeom>
                    <a:avLst/>
                    <a:gdLst>
                      <a:gd name="T0" fmla="*/ 0 w 2019"/>
                      <a:gd name="T1" fmla="*/ 135 h 135"/>
                      <a:gd name="T2" fmla="*/ 176 w 2019"/>
                      <a:gd name="T3" fmla="*/ 0 h 135"/>
                      <a:gd name="T4" fmla="*/ 2019 w 2019"/>
                      <a:gd name="T5" fmla="*/ 0 h 135"/>
                      <a:gd name="T6" fmla="*/ 1843 w 2019"/>
                      <a:gd name="T7" fmla="*/ 135 h 135"/>
                      <a:gd name="T8" fmla="*/ 0 w 2019"/>
                      <a:gd name="T9" fmla="*/ 135 h 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9"/>
                      <a:gd name="T16" fmla="*/ 0 h 135"/>
                      <a:gd name="T17" fmla="*/ 2019 w 2019"/>
                      <a:gd name="T18" fmla="*/ 135 h 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9" h="135">
                        <a:moveTo>
                          <a:pt x="0" y="135"/>
                        </a:moveTo>
                        <a:lnTo>
                          <a:pt x="176" y="0"/>
                        </a:lnTo>
                        <a:lnTo>
                          <a:pt x="2019" y="0"/>
                        </a:lnTo>
                        <a:lnTo>
                          <a:pt x="1843" y="135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1" name="Freeform 44"/>
                  <p:cNvSpPr>
                    <a:spLocks/>
                  </p:cNvSpPr>
                  <p:nvPr/>
                </p:nvSpPr>
                <p:spPr bwMode="auto">
                  <a:xfrm>
                    <a:off x="2408" y="549"/>
                    <a:ext cx="176" cy="777"/>
                  </a:xfrm>
                  <a:custGeom>
                    <a:avLst/>
                    <a:gdLst>
                      <a:gd name="T0" fmla="*/ 0 w 176"/>
                      <a:gd name="T1" fmla="*/ 777 h 777"/>
                      <a:gd name="T2" fmla="*/ 0 w 176"/>
                      <a:gd name="T3" fmla="*/ 134 h 777"/>
                      <a:gd name="T4" fmla="*/ 176 w 176"/>
                      <a:gd name="T5" fmla="*/ 0 h 777"/>
                      <a:gd name="T6" fmla="*/ 176 w 176"/>
                      <a:gd name="T7" fmla="*/ 642 h 777"/>
                      <a:gd name="T8" fmla="*/ 0 w 176"/>
                      <a:gd name="T9" fmla="*/ 777 h 7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77"/>
                      <a:gd name="T17" fmla="*/ 176 w 176"/>
                      <a:gd name="T18" fmla="*/ 777 h 7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77">
                        <a:moveTo>
                          <a:pt x="0" y="777"/>
                        </a:moveTo>
                        <a:lnTo>
                          <a:pt x="0" y="134"/>
                        </a:lnTo>
                        <a:lnTo>
                          <a:pt x="176" y="0"/>
                        </a:lnTo>
                        <a:lnTo>
                          <a:pt x="176" y="642"/>
                        </a:lnTo>
                        <a:lnTo>
                          <a:pt x="0" y="777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584" y="549"/>
                    <a:ext cx="1843" cy="6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3" name="Freeform 46"/>
                  <p:cNvSpPr>
                    <a:spLocks/>
                  </p:cNvSpPr>
                  <p:nvPr/>
                </p:nvSpPr>
                <p:spPr bwMode="auto">
                  <a:xfrm>
                    <a:off x="2408" y="1191"/>
                    <a:ext cx="2019" cy="135"/>
                  </a:xfrm>
                  <a:custGeom>
                    <a:avLst/>
                    <a:gdLst>
                      <a:gd name="T0" fmla="*/ 0 w 390"/>
                      <a:gd name="T1" fmla="*/ 509547 h 26"/>
                      <a:gd name="T2" fmla="*/ 654306 w 390"/>
                      <a:gd name="T3" fmla="*/ 0 h 26"/>
                      <a:gd name="T4" fmla="*/ 7507315 w 390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6"/>
                      <a:gd name="T11" fmla="*/ 390 w 390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6">
                        <a:moveTo>
                          <a:pt x="0" y="26"/>
                        </a:moveTo>
                        <a:lnTo>
                          <a:pt x="34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4" name="Freeform 47"/>
                  <p:cNvSpPr>
                    <a:spLocks/>
                  </p:cNvSpPr>
                  <p:nvPr/>
                </p:nvSpPr>
                <p:spPr bwMode="auto">
                  <a:xfrm>
                    <a:off x="2408" y="1061"/>
                    <a:ext cx="2019" cy="140"/>
                  </a:xfrm>
                  <a:custGeom>
                    <a:avLst/>
                    <a:gdLst>
                      <a:gd name="T0" fmla="*/ 0 w 390"/>
                      <a:gd name="T1" fmla="*/ 524736 h 27"/>
                      <a:gd name="T2" fmla="*/ 654306 w 390"/>
                      <a:gd name="T3" fmla="*/ 0 h 27"/>
                      <a:gd name="T4" fmla="*/ 7507315 w 390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7"/>
                      <a:gd name="T11" fmla="*/ 390 w 39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7">
                        <a:moveTo>
                          <a:pt x="0" y="27"/>
                        </a:moveTo>
                        <a:lnTo>
                          <a:pt x="34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5" name="Freeform 48"/>
                  <p:cNvSpPr>
                    <a:spLocks/>
                  </p:cNvSpPr>
                  <p:nvPr/>
                </p:nvSpPr>
                <p:spPr bwMode="auto">
                  <a:xfrm>
                    <a:off x="2408" y="932"/>
                    <a:ext cx="2019" cy="140"/>
                  </a:xfrm>
                  <a:custGeom>
                    <a:avLst/>
                    <a:gdLst>
                      <a:gd name="T0" fmla="*/ 0 w 390"/>
                      <a:gd name="T1" fmla="*/ 524736 h 27"/>
                      <a:gd name="T2" fmla="*/ 654306 w 390"/>
                      <a:gd name="T3" fmla="*/ 0 h 27"/>
                      <a:gd name="T4" fmla="*/ 7507315 w 390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7"/>
                      <a:gd name="T11" fmla="*/ 390 w 39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7">
                        <a:moveTo>
                          <a:pt x="0" y="27"/>
                        </a:moveTo>
                        <a:lnTo>
                          <a:pt x="34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6" name="Freeform 49"/>
                  <p:cNvSpPr>
                    <a:spLocks/>
                  </p:cNvSpPr>
                  <p:nvPr/>
                </p:nvSpPr>
                <p:spPr bwMode="auto">
                  <a:xfrm>
                    <a:off x="2408" y="803"/>
                    <a:ext cx="2019" cy="139"/>
                  </a:xfrm>
                  <a:custGeom>
                    <a:avLst/>
                    <a:gdLst>
                      <a:gd name="T0" fmla="*/ 0 w 390"/>
                      <a:gd name="T1" fmla="*/ 502928 h 27"/>
                      <a:gd name="T2" fmla="*/ 654306 w 390"/>
                      <a:gd name="T3" fmla="*/ 0 h 27"/>
                      <a:gd name="T4" fmla="*/ 7507315 w 390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7"/>
                      <a:gd name="T11" fmla="*/ 390 w 39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7">
                        <a:moveTo>
                          <a:pt x="0" y="27"/>
                        </a:moveTo>
                        <a:lnTo>
                          <a:pt x="34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7" name="Freeform 50"/>
                  <p:cNvSpPr>
                    <a:spLocks/>
                  </p:cNvSpPr>
                  <p:nvPr/>
                </p:nvSpPr>
                <p:spPr bwMode="auto">
                  <a:xfrm>
                    <a:off x="2408" y="673"/>
                    <a:ext cx="2019" cy="140"/>
                  </a:xfrm>
                  <a:custGeom>
                    <a:avLst/>
                    <a:gdLst>
                      <a:gd name="T0" fmla="*/ 0 w 390"/>
                      <a:gd name="T1" fmla="*/ 524736 h 27"/>
                      <a:gd name="T2" fmla="*/ 654306 w 390"/>
                      <a:gd name="T3" fmla="*/ 0 h 27"/>
                      <a:gd name="T4" fmla="*/ 7507315 w 390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7"/>
                      <a:gd name="T11" fmla="*/ 390 w 39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7">
                        <a:moveTo>
                          <a:pt x="0" y="27"/>
                        </a:moveTo>
                        <a:lnTo>
                          <a:pt x="34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8" name="Freeform 51"/>
                  <p:cNvSpPr>
                    <a:spLocks/>
                  </p:cNvSpPr>
                  <p:nvPr/>
                </p:nvSpPr>
                <p:spPr bwMode="auto">
                  <a:xfrm>
                    <a:off x="2408" y="549"/>
                    <a:ext cx="2019" cy="134"/>
                  </a:xfrm>
                  <a:custGeom>
                    <a:avLst/>
                    <a:gdLst>
                      <a:gd name="T0" fmla="*/ 0 w 390"/>
                      <a:gd name="T1" fmla="*/ 487497 h 26"/>
                      <a:gd name="T2" fmla="*/ 654306 w 390"/>
                      <a:gd name="T3" fmla="*/ 0 h 26"/>
                      <a:gd name="T4" fmla="*/ 7507315 w 390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6"/>
                      <a:gd name="T11" fmla="*/ 390 w 390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6">
                        <a:moveTo>
                          <a:pt x="0" y="26"/>
                        </a:moveTo>
                        <a:lnTo>
                          <a:pt x="34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79" name="Freeform 52"/>
                  <p:cNvSpPr>
                    <a:spLocks/>
                  </p:cNvSpPr>
                  <p:nvPr/>
                </p:nvSpPr>
                <p:spPr bwMode="auto">
                  <a:xfrm>
                    <a:off x="2408" y="1191"/>
                    <a:ext cx="2019" cy="135"/>
                  </a:xfrm>
                  <a:custGeom>
                    <a:avLst/>
                    <a:gdLst>
                      <a:gd name="T0" fmla="*/ 2019 w 2019"/>
                      <a:gd name="T1" fmla="*/ 0 h 135"/>
                      <a:gd name="T2" fmla="*/ 1843 w 2019"/>
                      <a:gd name="T3" fmla="*/ 135 h 135"/>
                      <a:gd name="T4" fmla="*/ 0 w 2019"/>
                      <a:gd name="T5" fmla="*/ 135 h 135"/>
                      <a:gd name="T6" fmla="*/ 176 w 2019"/>
                      <a:gd name="T7" fmla="*/ 0 h 135"/>
                      <a:gd name="T8" fmla="*/ 2019 w 2019"/>
                      <a:gd name="T9" fmla="*/ 0 h 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9"/>
                      <a:gd name="T16" fmla="*/ 0 h 135"/>
                      <a:gd name="T17" fmla="*/ 2019 w 2019"/>
                      <a:gd name="T18" fmla="*/ 135 h 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9" h="135">
                        <a:moveTo>
                          <a:pt x="2019" y="0"/>
                        </a:moveTo>
                        <a:lnTo>
                          <a:pt x="1843" y="135"/>
                        </a:lnTo>
                        <a:lnTo>
                          <a:pt x="0" y="135"/>
                        </a:lnTo>
                        <a:lnTo>
                          <a:pt x="176" y="0"/>
                        </a:lnTo>
                        <a:lnTo>
                          <a:pt x="2019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0" name="Freeform 53"/>
                  <p:cNvSpPr>
                    <a:spLocks/>
                  </p:cNvSpPr>
                  <p:nvPr/>
                </p:nvSpPr>
                <p:spPr bwMode="auto">
                  <a:xfrm>
                    <a:off x="2408" y="549"/>
                    <a:ext cx="176" cy="777"/>
                  </a:xfrm>
                  <a:custGeom>
                    <a:avLst/>
                    <a:gdLst>
                      <a:gd name="T0" fmla="*/ 0 w 176"/>
                      <a:gd name="T1" fmla="*/ 777 h 777"/>
                      <a:gd name="T2" fmla="*/ 0 w 176"/>
                      <a:gd name="T3" fmla="*/ 134 h 777"/>
                      <a:gd name="T4" fmla="*/ 176 w 176"/>
                      <a:gd name="T5" fmla="*/ 0 h 777"/>
                      <a:gd name="T6" fmla="*/ 176 w 176"/>
                      <a:gd name="T7" fmla="*/ 642 h 777"/>
                      <a:gd name="T8" fmla="*/ 0 w 176"/>
                      <a:gd name="T9" fmla="*/ 777 h 7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77"/>
                      <a:gd name="T17" fmla="*/ 176 w 176"/>
                      <a:gd name="T18" fmla="*/ 777 h 7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77">
                        <a:moveTo>
                          <a:pt x="0" y="777"/>
                        </a:moveTo>
                        <a:lnTo>
                          <a:pt x="0" y="134"/>
                        </a:lnTo>
                        <a:lnTo>
                          <a:pt x="176" y="0"/>
                        </a:lnTo>
                        <a:lnTo>
                          <a:pt x="176" y="642"/>
                        </a:lnTo>
                        <a:lnTo>
                          <a:pt x="0" y="777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584" y="549"/>
                    <a:ext cx="1843" cy="642"/>
                  </a:xfrm>
                  <a:prstGeom prst="rect">
                    <a:avLst/>
                  </a:prstGeom>
                  <a:noFill/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2" name="Freeform 55"/>
                  <p:cNvSpPr>
                    <a:spLocks/>
                  </p:cNvSpPr>
                  <p:nvPr/>
                </p:nvSpPr>
                <p:spPr bwMode="auto">
                  <a:xfrm>
                    <a:off x="3330" y="968"/>
                    <a:ext cx="176" cy="358"/>
                  </a:xfrm>
                  <a:custGeom>
                    <a:avLst/>
                    <a:gdLst>
                      <a:gd name="T0" fmla="*/ 0 w 176"/>
                      <a:gd name="T1" fmla="*/ 358 h 358"/>
                      <a:gd name="T2" fmla="*/ 0 w 176"/>
                      <a:gd name="T3" fmla="*/ 135 h 358"/>
                      <a:gd name="T4" fmla="*/ 176 w 176"/>
                      <a:gd name="T5" fmla="*/ 0 h 358"/>
                      <a:gd name="T6" fmla="*/ 176 w 176"/>
                      <a:gd name="T7" fmla="*/ 223 h 358"/>
                      <a:gd name="T8" fmla="*/ 0 w 176"/>
                      <a:gd name="T9" fmla="*/ 358 h 3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358"/>
                      <a:gd name="T17" fmla="*/ 176 w 176"/>
                      <a:gd name="T18" fmla="*/ 358 h 3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358">
                        <a:moveTo>
                          <a:pt x="0" y="358"/>
                        </a:moveTo>
                        <a:lnTo>
                          <a:pt x="0" y="135"/>
                        </a:lnTo>
                        <a:lnTo>
                          <a:pt x="176" y="0"/>
                        </a:lnTo>
                        <a:lnTo>
                          <a:pt x="176" y="223"/>
                        </a:lnTo>
                        <a:lnTo>
                          <a:pt x="0" y="358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01" y="1101"/>
                    <a:ext cx="528" cy="223"/>
                  </a:xfrm>
                  <a:prstGeom prst="rect">
                    <a:avLst/>
                  </a:prstGeom>
                  <a:solidFill>
                    <a:srgbClr val="99CC00"/>
                  </a:solidFill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4" name="Freeform 57"/>
                  <p:cNvSpPr>
                    <a:spLocks/>
                  </p:cNvSpPr>
                  <p:nvPr/>
                </p:nvSpPr>
                <p:spPr bwMode="auto">
                  <a:xfrm>
                    <a:off x="2802" y="968"/>
                    <a:ext cx="704" cy="135"/>
                  </a:xfrm>
                  <a:custGeom>
                    <a:avLst/>
                    <a:gdLst>
                      <a:gd name="T0" fmla="*/ 528 w 704"/>
                      <a:gd name="T1" fmla="*/ 135 h 135"/>
                      <a:gd name="T2" fmla="*/ 704 w 704"/>
                      <a:gd name="T3" fmla="*/ 0 h 135"/>
                      <a:gd name="T4" fmla="*/ 181 w 704"/>
                      <a:gd name="T5" fmla="*/ 0 h 135"/>
                      <a:gd name="T6" fmla="*/ 0 w 704"/>
                      <a:gd name="T7" fmla="*/ 135 h 135"/>
                      <a:gd name="T8" fmla="*/ 528 w 704"/>
                      <a:gd name="T9" fmla="*/ 135 h 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4"/>
                      <a:gd name="T16" fmla="*/ 0 h 135"/>
                      <a:gd name="T17" fmla="*/ 704 w 704"/>
                      <a:gd name="T18" fmla="*/ 135 h 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4" h="135">
                        <a:moveTo>
                          <a:pt x="528" y="135"/>
                        </a:moveTo>
                        <a:lnTo>
                          <a:pt x="704" y="0"/>
                        </a:lnTo>
                        <a:lnTo>
                          <a:pt x="181" y="0"/>
                        </a:lnTo>
                        <a:lnTo>
                          <a:pt x="0" y="135"/>
                        </a:lnTo>
                        <a:lnTo>
                          <a:pt x="528" y="135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5" name="Freeform 58"/>
                  <p:cNvSpPr>
                    <a:spLocks/>
                  </p:cNvSpPr>
                  <p:nvPr/>
                </p:nvSpPr>
                <p:spPr bwMode="auto">
                  <a:xfrm>
                    <a:off x="3834" y="557"/>
                    <a:ext cx="181" cy="777"/>
                  </a:xfrm>
                  <a:custGeom>
                    <a:avLst/>
                    <a:gdLst>
                      <a:gd name="T0" fmla="*/ 0 w 181"/>
                      <a:gd name="T1" fmla="*/ 777 h 777"/>
                      <a:gd name="T2" fmla="*/ 0 w 181"/>
                      <a:gd name="T3" fmla="*/ 134 h 777"/>
                      <a:gd name="T4" fmla="*/ 181 w 181"/>
                      <a:gd name="T5" fmla="*/ 0 h 777"/>
                      <a:gd name="T6" fmla="*/ 181 w 181"/>
                      <a:gd name="T7" fmla="*/ 642 h 777"/>
                      <a:gd name="T8" fmla="*/ 0 w 181"/>
                      <a:gd name="T9" fmla="*/ 777 h 7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777"/>
                      <a:gd name="T17" fmla="*/ 181 w 181"/>
                      <a:gd name="T18" fmla="*/ 777 h 7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777">
                        <a:moveTo>
                          <a:pt x="0" y="777"/>
                        </a:moveTo>
                        <a:lnTo>
                          <a:pt x="0" y="134"/>
                        </a:lnTo>
                        <a:lnTo>
                          <a:pt x="181" y="0"/>
                        </a:lnTo>
                        <a:lnTo>
                          <a:pt x="181" y="642"/>
                        </a:lnTo>
                        <a:lnTo>
                          <a:pt x="0" y="777"/>
                        </a:lnTo>
                        <a:close/>
                      </a:path>
                    </a:pathLst>
                  </a:cu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683"/>
                    <a:ext cx="523" cy="643"/>
                  </a:xfrm>
                  <a:prstGeom prst="rect">
                    <a:avLst/>
                  </a:pr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7" name="Freeform 60"/>
                  <p:cNvSpPr>
                    <a:spLocks/>
                  </p:cNvSpPr>
                  <p:nvPr/>
                </p:nvSpPr>
                <p:spPr bwMode="auto">
                  <a:xfrm>
                    <a:off x="3330" y="549"/>
                    <a:ext cx="704" cy="134"/>
                  </a:xfrm>
                  <a:custGeom>
                    <a:avLst/>
                    <a:gdLst>
                      <a:gd name="T0" fmla="*/ 523 w 704"/>
                      <a:gd name="T1" fmla="*/ 134 h 134"/>
                      <a:gd name="T2" fmla="*/ 704 w 704"/>
                      <a:gd name="T3" fmla="*/ 0 h 134"/>
                      <a:gd name="T4" fmla="*/ 176 w 704"/>
                      <a:gd name="T5" fmla="*/ 0 h 134"/>
                      <a:gd name="T6" fmla="*/ 0 w 704"/>
                      <a:gd name="T7" fmla="*/ 134 h 134"/>
                      <a:gd name="T8" fmla="*/ 523 w 704"/>
                      <a:gd name="T9" fmla="*/ 134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4"/>
                      <a:gd name="T16" fmla="*/ 0 h 134"/>
                      <a:gd name="T17" fmla="*/ 704 w 704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4" h="134">
                        <a:moveTo>
                          <a:pt x="523" y="134"/>
                        </a:moveTo>
                        <a:lnTo>
                          <a:pt x="704" y="0"/>
                        </a:lnTo>
                        <a:lnTo>
                          <a:pt x="176" y="0"/>
                        </a:lnTo>
                        <a:lnTo>
                          <a:pt x="0" y="134"/>
                        </a:lnTo>
                        <a:lnTo>
                          <a:pt x="523" y="134"/>
                        </a:lnTo>
                        <a:close/>
                      </a:path>
                    </a:pathLst>
                  </a:cu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8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8" y="683"/>
                    <a:ext cx="0" cy="643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89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3" y="1326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90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3" y="1201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91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3" y="1072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92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3" y="942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93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3" y="813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94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3" y="683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95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15" y="1294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38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9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315" y="1170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40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9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315" y="1041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42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98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315" y="911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44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9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315" y="782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46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000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315" y="652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48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00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1326"/>
                    <a:ext cx="1843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0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1326"/>
                    <a:ext cx="0" cy="15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0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251" y="1326"/>
                    <a:ext cx="0" cy="15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5884" name="Group 77"/>
              <p:cNvGrpSpPr>
                <a:grpSpLocks/>
              </p:cNvGrpSpPr>
              <p:nvPr/>
            </p:nvGrpSpPr>
            <p:grpSpPr bwMode="auto">
              <a:xfrm>
                <a:off x="107950" y="2984500"/>
                <a:ext cx="1779588" cy="1703388"/>
                <a:chOff x="158" y="1665"/>
                <a:chExt cx="2496" cy="1073"/>
              </a:xfrm>
            </p:grpSpPr>
            <p:sp>
              <p:nvSpPr>
                <p:cNvPr id="259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3" y="2520"/>
                  <a:ext cx="1860" cy="21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600" b="1" i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Repetition </a:t>
                  </a:r>
                </a:p>
              </p:txBody>
            </p:sp>
            <p:grpSp>
              <p:nvGrpSpPr>
                <p:cNvPr id="25931" name="Group 79"/>
                <p:cNvGrpSpPr>
                  <a:grpSpLocks/>
                </p:cNvGrpSpPr>
                <p:nvPr/>
              </p:nvGrpSpPr>
              <p:grpSpPr bwMode="auto">
                <a:xfrm>
                  <a:off x="158" y="1665"/>
                  <a:ext cx="2496" cy="988"/>
                  <a:chOff x="158" y="1665"/>
                  <a:chExt cx="2496" cy="988"/>
                </a:xfrm>
              </p:grpSpPr>
              <p:sp>
                <p:nvSpPr>
                  <p:cNvPr id="25932" name="AutoShape 8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58" y="1665"/>
                    <a:ext cx="2496" cy="9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3" name="Freeform 81"/>
                  <p:cNvSpPr>
                    <a:spLocks/>
                  </p:cNvSpPr>
                  <p:nvPr/>
                </p:nvSpPr>
                <p:spPr bwMode="auto">
                  <a:xfrm>
                    <a:off x="443" y="2387"/>
                    <a:ext cx="2014" cy="138"/>
                  </a:xfrm>
                  <a:custGeom>
                    <a:avLst/>
                    <a:gdLst>
                      <a:gd name="T0" fmla="*/ 0 w 2014"/>
                      <a:gd name="T1" fmla="*/ 138 h 138"/>
                      <a:gd name="T2" fmla="*/ 182 w 2014"/>
                      <a:gd name="T3" fmla="*/ 0 h 138"/>
                      <a:gd name="T4" fmla="*/ 2014 w 2014"/>
                      <a:gd name="T5" fmla="*/ 0 h 138"/>
                      <a:gd name="T6" fmla="*/ 1832 w 2014"/>
                      <a:gd name="T7" fmla="*/ 138 h 138"/>
                      <a:gd name="T8" fmla="*/ 0 w 2014"/>
                      <a:gd name="T9" fmla="*/ 13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4"/>
                      <a:gd name="T16" fmla="*/ 0 h 138"/>
                      <a:gd name="T17" fmla="*/ 2014 w 2014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4" h="138">
                        <a:moveTo>
                          <a:pt x="0" y="138"/>
                        </a:moveTo>
                        <a:lnTo>
                          <a:pt x="182" y="0"/>
                        </a:lnTo>
                        <a:lnTo>
                          <a:pt x="2014" y="0"/>
                        </a:lnTo>
                        <a:lnTo>
                          <a:pt x="1832" y="138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4" name="Freeform 82"/>
                  <p:cNvSpPr>
                    <a:spLocks/>
                  </p:cNvSpPr>
                  <p:nvPr/>
                </p:nvSpPr>
                <p:spPr bwMode="auto">
                  <a:xfrm>
                    <a:off x="443" y="1750"/>
                    <a:ext cx="182" cy="775"/>
                  </a:xfrm>
                  <a:custGeom>
                    <a:avLst/>
                    <a:gdLst>
                      <a:gd name="T0" fmla="*/ 0 w 182"/>
                      <a:gd name="T1" fmla="*/ 775 h 775"/>
                      <a:gd name="T2" fmla="*/ 0 w 182"/>
                      <a:gd name="T3" fmla="*/ 138 h 775"/>
                      <a:gd name="T4" fmla="*/ 182 w 182"/>
                      <a:gd name="T5" fmla="*/ 0 h 775"/>
                      <a:gd name="T6" fmla="*/ 182 w 182"/>
                      <a:gd name="T7" fmla="*/ 637 h 775"/>
                      <a:gd name="T8" fmla="*/ 0 w 182"/>
                      <a:gd name="T9" fmla="*/ 775 h 7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2"/>
                      <a:gd name="T16" fmla="*/ 0 h 775"/>
                      <a:gd name="T17" fmla="*/ 182 w 182"/>
                      <a:gd name="T18" fmla="*/ 775 h 7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2" h="775">
                        <a:moveTo>
                          <a:pt x="0" y="775"/>
                        </a:moveTo>
                        <a:lnTo>
                          <a:pt x="0" y="138"/>
                        </a:lnTo>
                        <a:lnTo>
                          <a:pt x="182" y="0"/>
                        </a:lnTo>
                        <a:lnTo>
                          <a:pt x="182" y="637"/>
                        </a:lnTo>
                        <a:lnTo>
                          <a:pt x="0" y="77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750"/>
                    <a:ext cx="1832" cy="6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6" name="Freeform 84"/>
                  <p:cNvSpPr>
                    <a:spLocks/>
                  </p:cNvSpPr>
                  <p:nvPr/>
                </p:nvSpPr>
                <p:spPr bwMode="auto">
                  <a:xfrm>
                    <a:off x="443" y="2387"/>
                    <a:ext cx="2014" cy="138"/>
                  </a:xfrm>
                  <a:custGeom>
                    <a:avLst/>
                    <a:gdLst>
                      <a:gd name="T0" fmla="*/ 0 w 388"/>
                      <a:gd name="T1" fmla="*/ 580900 h 26"/>
                      <a:gd name="T2" fmla="*/ 685985 w 388"/>
                      <a:gd name="T3" fmla="*/ 0 h 26"/>
                      <a:gd name="T4" fmla="*/ 7589178 w 388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88"/>
                      <a:gd name="T10" fmla="*/ 0 h 26"/>
                      <a:gd name="T11" fmla="*/ 388 w 388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88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7" name="Freeform 85"/>
                  <p:cNvSpPr>
                    <a:spLocks/>
                  </p:cNvSpPr>
                  <p:nvPr/>
                </p:nvSpPr>
                <p:spPr bwMode="auto">
                  <a:xfrm>
                    <a:off x="443" y="2260"/>
                    <a:ext cx="2014" cy="138"/>
                  </a:xfrm>
                  <a:custGeom>
                    <a:avLst/>
                    <a:gdLst>
                      <a:gd name="T0" fmla="*/ 0 w 388"/>
                      <a:gd name="T1" fmla="*/ 580900 h 26"/>
                      <a:gd name="T2" fmla="*/ 685985 w 388"/>
                      <a:gd name="T3" fmla="*/ 0 h 26"/>
                      <a:gd name="T4" fmla="*/ 7589178 w 388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88"/>
                      <a:gd name="T10" fmla="*/ 0 h 26"/>
                      <a:gd name="T11" fmla="*/ 388 w 388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88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8" name="Freeform 86"/>
                  <p:cNvSpPr>
                    <a:spLocks/>
                  </p:cNvSpPr>
                  <p:nvPr/>
                </p:nvSpPr>
                <p:spPr bwMode="auto">
                  <a:xfrm>
                    <a:off x="443" y="2132"/>
                    <a:ext cx="2014" cy="138"/>
                  </a:xfrm>
                  <a:custGeom>
                    <a:avLst/>
                    <a:gdLst>
                      <a:gd name="T0" fmla="*/ 0 w 388"/>
                      <a:gd name="T1" fmla="*/ 580900 h 26"/>
                      <a:gd name="T2" fmla="*/ 685985 w 388"/>
                      <a:gd name="T3" fmla="*/ 0 h 26"/>
                      <a:gd name="T4" fmla="*/ 7589178 w 388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88"/>
                      <a:gd name="T10" fmla="*/ 0 h 26"/>
                      <a:gd name="T11" fmla="*/ 388 w 388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88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39" name="Freeform 87"/>
                  <p:cNvSpPr>
                    <a:spLocks/>
                  </p:cNvSpPr>
                  <p:nvPr/>
                </p:nvSpPr>
                <p:spPr bwMode="auto">
                  <a:xfrm>
                    <a:off x="443" y="2005"/>
                    <a:ext cx="2014" cy="138"/>
                  </a:xfrm>
                  <a:custGeom>
                    <a:avLst/>
                    <a:gdLst>
                      <a:gd name="T0" fmla="*/ 0 w 388"/>
                      <a:gd name="T1" fmla="*/ 580900 h 26"/>
                      <a:gd name="T2" fmla="*/ 685985 w 388"/>
                      <a:gd name="T3" fmla="*/ 0 h 26"/>
                      <a:gd name="T4" fmla="*/ 7589178 w 388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88"/>
                      <a:gd name="T10" fmla="*/ 0 h 26"/>
                      <a:gd name="T11" fmla="*/ 388 w 388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88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0" name="Freeform 88"/>
                  <p:cNvSpPr>
                    <a:spLocks/>
                  </p:cNvSpPr>
                  <p:nvPr/>
                </p:nvSpPr>
                <p:spPr bwMode="auto">
                  <a:xfrm>
                    <a:off x="443" y="1877"/>
                    <a:ext cx="2014" cy="139"/>
                  </a:xfrm>
                  <a:custGeom>
                    <a:avLst/>
                    <a:gdLst>
                      <a:gd name="T0" fmla="*/ 0 w 388"/>
                      <a:gd name="T1" fmla="*/ 606927 h 26"/>
                      <a:gd name="T2" fmla="*/ 685985 w 388"/>
                      <a:gd name="T3" fmla="*/ 0 h 26"/>
                      <a:gd name="T4" fmla="*/ 7589178 w 388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88"/>
                      <a:gd name="T10" fmla="*/ 0 h 26"/>
                      <a:gd name="T11" fmla="*/ 388 w 388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88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1" name="Freeform 89"/>
                  <p:cNvSpPr>
                    <a:spLocks/>
                  </p:cNvSpPr>
                  <p:nvPr/>
                </p:nvSpPr>
                <p:spPr bwMode="auto">
                  <a:xfrm>
                    <a:off x="443" y="1750"/>
                    <a:ext cx="2014" cy="138"/>
                  </a:xfrm>
                  <a:custGeom>
                    <a:avLst/>
                    <a:gdLst>
                      <a:gd name="T0" fmla="*/ 0 w 388"/>
                      <a:gd name="T1" fmla="*/ 580900 h 26"/>
                      <a:gd name="T2" fmla="*/ 685985 w 388"/>
                      <a:gd name="T3" fmla="*/ 0 h 26"/>
                      <a:gd name="T4" fmla="*/ 7589178 w 388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88"/>
                      <a:gd name="T10" fmla="*/ 0 h 26"/>
                      <a:gd name="T11" fmla="*/ 388 w 388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88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2" name="Freeform 90"/>
                  <p:cNvSpPr>
                    <a:spLocks/>
                  </p:cNvSpPr>
                  <p:nvPr/>
                </p:nvSpPr>
                <p:spPr bwMode="auto">
                  <a:xfrm>
                    <a:off x="443" y="2387"/>
                    <a:ext cx="2014" cy="138"/>
                  </a:xfrm>
                  <a:custGeom>
                    <a:avLst/>
                    <a:gdLst>
                      <a:gd name="T0" fmla="*/ 2014 w 2014"/>
                      <a:gd name="T1" fmla="*/ 0 h 138"/>
                      <a:gd name="T2" fmla="*/ 1832 w 2014"/>
                      <a:gd name="T3" fmla="*/ 138 h 138"/>
                      <a:gd name="T4" fmla="*/ 0 w 2014"/>
                      <a:gd name="T5" fmla="*/ 138 h 138"/>
                      <a:gd name="T6" fmla="*/ 182 w 2014"/>
                      <a:gd name="T7" fmla="*/ 0 h 138"/>
                      <a:gd name="T8" fmla="*/ 2014 w 2014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4"/>
                      <a:gd name="T16" fmla="*/ 0 h 138"/>
                      <a:gd name="T17" fmla="*/ 2014 w 2014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4" h="138">
                        <a:moveTo>
                          <a:pt x="2014" y="0"/>
                        </a:moveTo>
                        <a:lnTo>
                          <a:pt x="1832" y="138"/>
                        </a:lnTo>
                        <a:lnTo>
                          <a:pt x="0" y="138"/>
                        </a:lnTo>
                        <a:lnTo>
                          <a:pt x="182" y="0"/>
                        </a:lnTo>
                        <a:lnTo>
                          <a:pt x="2014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3" name="Freeform 91"/>
                  <p:cNvSpPr>
                    <a:spLocks/>
                  </p:cNvSpPr>
                  <p:nvPr/>
                </p:nvSpPr>
                <p:spPr bwMode="auto">
                  <a:xfrm>
                    <a:off x="443" y="1750"/>
                    <a:ext cx="182" cy="775"/>
                  </a:xfrm>
                  <a:custGeom>
                    <a:avLst/>
                    <a:gdLst>
                      <a:gd name="T0" fmla="*/ 0 w 182"/>
                      <a:gd name="T1" fmla="*/ 775 h 775"/>
                      <a:gd name="T2" fmla="*/ 0 w 182"/>
                      <a:gd name="T3" fmla="*/ 138 h 775"/>
                      <a:gd name="T4" fmla="*/ 182 w 182"/>
                      <a:gd name="T5" fmla="*/ 0 h 775"/>
                      <a:gd name="T6" fmla="*/ 182 w 182"/>
                      <a:gd name="T7" fmla="*/ 637 h 775"/>
                      <a:gd name="T8" fmla="*/ 0 w 182"/>
                      <a:gd name="T9" fmla="*/ 775 h 7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2"/>
                      <a:gd name="T16" fmla="*/ 0 h 775"/>
                      <a:gd name="T17" fmla="*/ 182 w 182"/>
                      <a:gd name="T18" fmla="*/ 775 h 7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2" h="775">
                        <a:moveTo>
                          <a:pt x="0" y="775"/>
                        </a:moveTo>
                        <a:lnTo>
                          <a:pt x="0" y="138"/>
                        </a:lnTo>
                        <a:lnTo>
                          <a:pt x="182" y="0"/>
                        </a:lnTo>
                        <a:lnTo>
                          <a:pt x="182" y="637"/>
                        </a:lnTo>
                        <a:lnTo>
                          <a:pt x="0" y="775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750"/>
                    <a:ext cx="1832" cy="637"/>
                  </a:xfrm>
                  <a:prstGeom prst="rect">
                    <a:avLst/>
                  </a:prstGeom>
                  <a:noFill/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5" name="Freeform 93"/>
                  <p:cNvSpPr>
                    <a:spLocks/>
                  </p:cNvSpPr>
                  <p:nvPr/>
                </p:nvSpPr>
                <p:spPr bwMode="auto">
                  <a:xfrm>
                    <a:off x="1362" y="2159"/>
                    <a:ext cx="176" cy="366"/>
                  </a:xfrm>
                  <a:custGeom>
                    <a:avLst/>
                    <a:gdLst>
                      <a:gd name="T0" fmla="*/ 0 w 176"/>
                      <a:gd name="T1" fmla="*/ 366 h 366"/>
                      <a:gd name="T2" fmla="*/ 0 w 176"/>
                      <a:gd name="T3" fmla="*/ 138 h 366"/>
                      <a:gd name="T4" fmla="*/ 176 w 176"/>
                      <a:gd name="T5" fmla="*/ 0 h 366"/>
                      <a:gd name="T6" fmla="*/ 176 w 176"/>
                      <a:gd name="T7" fmla="*/ 228 h 366"/>
                      <a:gd name="T8" fmla="*/ 0 w 176"/>
                      <a:gd name="T9" fmla="*/ 366 h 3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366"/>
                      <a:gd name="T17" fmla="*/ 176 w 176"/>
                      <a:gd name="T18" fmla="*/ 366 h 3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366">
                        <a:moveTo>
                          <a:pt x="0" y="366"/>
                        </a:moveTo>
                        <a:lnTo>
                          <a:pt x="0" y="138"/>
                        </a:lnTo>
                        <a:lnTo>
                          <a:pt x="176" y="0"/>
                        </a:lnTo>
                        <a:lnTo>
                          <a:pt x="176" y="228"/>
                        </a:lnTo>
                        <a:lnTo>
                          <a:pt x="0" y="36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8" y="2297"/>
                    <a:ext cx="524" cy="228"/>
                  </a:xfrm>
                  <a:prstGeom prst="rect">
                    <a:avLst/>
                  </a:prstGeom>
                  <a:solidFill>
                    <a:srgbClr val="99CC00"/>
                  </a:solidFill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7" name="Freeform 95"/>
                  <p:cNvSpPr>
                    <a:spLocks/>
                  </p:cNvSpPr>
                  <p:nvPr/>
                </p:nvSpPr>
                <p:spPr bwMode="auto">
                  <a:xfrm>
                    <a:off x="838" y="2159"/>
                    <a:ext cx="700" cy="138"/>
                  </a:xfrm>
                  <a:custGeom>
                    <a:avLst/>
                    <a:gdLst>
                      <a:gd name="T0" fmla="*/ 524 w 700"/>
                      <a:gd name="T1" fmla="*/ 138 h 138"/>
                      <a:gd name="T2" fmla="*/ 700 w 700"/>
                      <a:gd name="T3" fmla="*/ 0 h 138"/>
                      <a:gd name="T4" fmla="*/ 176 w 700"/>
                      <a:gd name="T5" fmla="*/ 0 h 138"/>
                      <a:gd name="T6" fmla="*/ 0 w 700"/>
                      <a:gd name="T7" fmla="*/ 138 h 138"/>
                      <a:gd name="T8" fmla="*/ 524 w 700"/>
                      <a:gd name="T9" fmla="*/ 13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0"/>
                      <a:gd name="T16" fmla="*/ 0 h 138"/>
                      <a:gd name="T17" fmla="*/ 700 w 700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0" h="138">
                        <a:moveTo>
                          <a:pt x="524" y="138"/>
                        </a:moveTo>
                        <a:lnTo>
                          <a:pt x="700" y="0"/>
                        </a:lnTo>
                        <a:lnTo>
                          <a:pt x="176" y="0"/>
                        </a:lnTo>
                        <a:lnTo>
                          <a:pt x="0" y="138"/>
                        </a:lnTo>
                        <a:lnTo>
                          <a:pt x="524" y="138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8" name="Freeform 96"/>
                  <p:cNvSpPr>
                    <a:spLocks/>
                  </p:cNvSpPr>
                  <p:nvPr/>
                </p:nvSpPr>
                <p:spPr bwMode="auto">
                  <a:xfrm>
                    <a:off x="1886" y="1787"/>
                    <a:ext cx="176" cy="738"/>
                  </a:xfrm>
                  <a:custGeom>
                    <a:avLst/>
                    <a:gdLst>
                      <a:gd name="T0" fmla="*/ 0 w 176"/>
                      <a:gd name="T1" fmla="*/ 738 h 738"/>
                      <a:gd name="T2" fmla="*/ 0 w 176"/>
                      <a:gd name="T3" fmla="*/ 138 h 738"/>
                      <a:gd name="T4" fmla="*/ 176 w 176"/>
                      <a:gd name="T5" fmla="*/ 0 h 738"/>
                      <a:gd name="T6" fmla="*/ 176 w 176"/>
                      <a:gd name="T7" fmla="*/ 600 h 738"/>
                      <a:gd name="T8" fmla="*/ 0 w 176"/>
                      <a:gd name="T9" fmla="*/ 738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38"/>
                      <a:gd name="T17" fmla="*/ 176 w 176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38">
                        <a:moveTo>
                          <a:pt x="0" y="738"/>
                        </a:moveTo>
                        <a:lnTo>
                          <a:pt x="0" y="138"/>
                        </a:lnTo>
                        <a:lnTo>
                          <a:pt x="176" y="0"/>
                        </a:lnTo>
                        <a:lnTo>
                          <a:pt x="176" y="600"/>
                        </a:lnTo>
                        <a:lnTo>
                          <a:pt x="0" y="738"/>
                        </a:lnTo>
                        <a:close/>
                      </a:path>
                    </a:pathLst>
                  </a:cu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4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362" y="1925"/>
                    <a:ext cx="524" cy="600"/>
                  </a:xfrm>
                  <a:prstGeom prst="rect">
                    <a:avLst/>
                  </a:pr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0" name="Freeform 98"/>
                  <p:cNvSpPr>
                    <a:spLocks/>
                  </p:cNvSpPr>
                  <p:nvPr/>
                </p:nvSpPr>
                <p:spPr bwMode="auto">
                  <a:xfrm>
                    <a:off x="1362" y="1787"/>
                    <a:ext cx="700" cy="138"/>
                  </a:xfrm>
                  <a:custGeom>
                    <a:avLst/>
                    <a:gdLst>
                      <a:gd name="T0" fmla="*/ 524 w 700"/>
                      <a:gd name="T1" fmla="*/ 138 h 138"/>
                      <a:gd name="T2" fmla="*/ 700 w 700"/>
                      <a:gd name="T3" fmla="*/ 0 h 138"/>
                      <a:gd name="T4" fmla="*/ 176 w 700"/>
                      <a:gd name="T5" fmla="*/ 0 h 138"/>
                      <a:gd name="T6" fmla="*/ 0 w 700"/>
                      <a:gd name="T7" fmla="*/ 138 h 138"/>
                      <a:gd name="T8" fmla="*/ 524 w 700"/>
                      <a:gd name="T9" fmla="*/ 13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0"/>
                      <a:gd name="T16" fmla="*/ 0 h 138"/>
                      <a:gd name="T17" fmla="*/ 700 w 700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0" h="138">
                        <a:moveTo>
                          <a:pt x="524" y="138"/>
                        </a:moveTo>
                        <a:lnTo>
                          <a:pt x="700" y="0"/>
                        </a:lnTo>
                        <a:lnTo>
                          <a:pt x="176" y="0"/>
                        </a:lnTo>
                        <a:lnTo>
                          <a:pt x="0" y="138"/>
                        </a:lnTo>
                        <a:lnTo>
                          <a:pt x="524" y="138"/>
                        </a:lnTo>
                        <a:close/>
                      </a:path>
                    </a:pathLst>
                  </a:cu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1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3" y="1888"/>
                    <a:ext cx="0" cy="637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2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" y="2525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3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" y="2398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4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" y="2270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5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" y="2143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6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" y="2016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7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" y="1888"/>
                    <a:ext cx="15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58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29" y="2494"/>
                    <a:ext cx="8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120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5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29" y="2366"/>
                    <a:ext cx="8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125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6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29" y="2239"/>
                    <a:ext cx="8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130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61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29" y="2111"/>
                    <a:ext cx="8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135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6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29" y="1984"/>
                    <a:ext cx="8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140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6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329" y="1856"/>
                    <a:ext cx="81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145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64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443" y="2525"/>
                    <a:ext cx="1832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65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43" y="2525"/>
                    <a:ext cx="0" cy="16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6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275" y="2525"/>
                    <a:ext cx="0" cy="16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5885" name="Group 115"/>
              <p:cNvGrpSpPr>
                <a:grpSpLocks/>
              </p:cNvGrpSpPr>
              <p:nvPr/>
            </p:nvGrpSpPr>
            <p:grpSpPr bwMode="auto">
              <a:xfrm>
                <a:off x="1692275" y="2967038"/>
                <a:ext cx="1966913" cy="1736725"/>
                <a:chOff x="2818" y="1662"/>
                <a:chExt cx="2761" cy="1094"/>
              </a:xfrm>
            </p:grpSpPr>
            <p:sp>
              <p:nvSpPr>
                <p:cNvPr id="2588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18" y="2543"/>
                  <a:ext cx="2687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600" b="1" i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Written Language </a:t>
                  </a:r>
                  <a:endParaRPr lang="it-IT" b="1" i="1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888" name="Group 117"/>
                <p:cNvGrpSpPr>
                  <a:grpSpLocks/>
                </p:cNvGrpSpPr>
                <p:nvPr/>
              </p:nvGrpSpPr>
              <p:grpSpPr bwMode="auto">
                <a:xfrm>
                  <a:off x="3036" y="1662"/>
                  <a:ext cx="2543" cy="1015"/>
                  <a:chOff x="3036" y="1662"/>
                  <a:chExt cx="2543" cy="1015"/>
                </a:xfrm>
              </p:grpSpPr>
              <p:sp>
                <p:nvSpPr>
                  <p:cNvPr id="25889" name="AutoShape 11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036" y="1662"/>
                    <a:ext cx="2543" cy="10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0" name="Freeform 119"/>
                  <p:cNvSpPr>
                    <a:spLocks/>
                  </p:cNvSpPr>
                  <p:nvPr/>
                </p:nvSpPr>
                <p:spPr bwMode="auto">
                  <a:xfrm>
                    <a:off x="3295" y="2407"/>
                    <a:ext cx="2094" cy="138"/>
                  </a:xfrm>
                  <a:custGeom>
                    <a:avLst/>
                    <a:gdLst>
                      <a:gd name="T0" fmla="*/ 0 w 2094"/>
                      <a:gd name="T1" fmla="*/ 138 h 138"/>
                      <a:gd name="T2" fmla="*/ 185 w 2094"/>
                      <a:gd name="T3" fmla="*/ 0 h 138"/>
                      <a:gd name="T4" fmla="*/ 2094 w 2094"/>
                      <a:gd name="T5" fmla="*/ 0 h 138"/>
                      <a:gd name="T6" fmla="*/ 1909 w 2094"/>
                      <a:gd name="T7" fmla="*/ 138 h 138"/>
                      <a:gd name="T8" fmla="*/ 0 w 2094"/>
                      <a:gd name="T9" fmla="*/ 13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4"/>
                      <a:gd name="T16" fmla="*/ 0 h 138"/>
                      <a:gd name="T17" fmla="*/ 2094 w 2094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4" h="138">
                        <a:moveTo>
                          <a:pt x="0" y="138"/>
                        </a:moveTo>
                        <a:lnTo>
                          <a:pt x="185" y="0"/>
                        </a:lnTo>
                        <a:lnTo>
                          <a:pt x="2094" y="0"/>
                        </a:lnTo>
                        <a:lnTo>
                          <a:pt x="1909" y="138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1" name="Freeform 120"/>
                  <p:cNvSpPr>
                    <a:spLocks/>
                  </p:cNvSpPr>
                  <p:nvPr/>
                </p:nvSpPr>
                <p:spPr bwMode="auto">
                  <a:xfrm>
                    <a:off x="3295" y="1741"/>
                    <a:ext cx="185" cy="804"/>
                  </a:xfrm>
                  <a:custGeom>
                    <a:avLst/>
                    <a:gdLst>
                      <a:gd name="T0" fmla="*/ 0 w 185"/>
                      <a:gd name="T1" fmla="*/ 804 h 804"/>
                      <a:gd name="T2" fmla="*/ 0 w 185"/>
                      <a:gd name="T3" fmla="*/ 138 h 804"/>
                      <a:gd name="T4" fmla="*/ 185 w 185"/>
                      <a:gd name="T5" fmla="*/ 0 h 804"/>
                      <a:gd name="T6" fmla="*/ 185 w 185"/>
                      <a:gd name="T7" fmla="*/ 666 h 804"/>
                      <a:gd name="T8" fmla="*/ 0 w 185"/>
                      <a:gd name="T9" fmla="*/ 804 h 8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804"/>
                      <a:gd name="T17" fmla="*/ 185 w 185"/>
                      <a:gd name="T18" fmla="*/ 804 h 8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804">
                        <a:moveTo>
                          <a:pt x="0" y="804"/>
                        </a:moveTo>
                        <a:lnTo>
                          <a:pt x="0" y="138"/>
                        </a:lnTo>
                        <a:lnTo>
                          <a:pt x="185" y="0"/>
                        </a:lnTo>
                        <a:lnTo>
                          <a:pt x="185" y="666"/>
                        </a:lnTo>
                        <a:lnTo>
                          <a:pt x="0" y="804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2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741"/>
                    <a:ext cx="1909" cy="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3" name="Freeform 122"/>
                  <p:cNvSpPr>
                    <a:spLocks/>
                  </p:cNvSpPr>
                  <p:nvPr/>
                </p:nvSpPr>
                <p:spPr bwMode="auto">
                  <a:xfrm>
                    <a:off x="3295" y="2407"/>
                    <a:ext cx="2094" cy="138"/>
                  </a:xfrm>
                  <a:custGeom>
                    <a:avLst/>
                    <a:gdLst>
                      <a:gd name="T0" fmla="*/ 0 w 396"/>
                      <a:gd name="T1" fmla="*/ 580900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4" name="Freeform 123"/>
                  <p:cNvSpPr>
                    <a:spLocks/>
                  </p:cNvSpPr>
                  <p:nvPr/>
                </p:nvSpPr>
                <p:spPr bwMode="auto">
                  <a:xfrm>
                    <a:off x="3295" y="2312"/>
                    <a:ext cx="2094" cy="138"/>
                  </a:xfrm>
                  <a:custGeom>
                    <a:avLst/>
                    <a:gdLst>
                      <a:gd name="T0" fmla="*/ 0 w 396"/>
                      <a:gd name="T1" fmla="*/ 580900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5" name="Freeform 124"/>
                  <p:cNvSpPr>
                    <a:spLocks/>
                  </p:cNvSpPr>
                  <p:nvPr/>
                </p:nvSpPr>
                <p:spPr bwMode="auto">
                  <a:xfrm>
                    <a:off x="3295" y="2217"/>
                    <a:ext cx="2094" cy="138"/>
                  </a:xfrm>
                  <a:custGeom>
                    <a:avLst/>
                    <a:gdLst>
                      <a:gd name="T0" fmla="*/ 0 w 396"/>
                      <a:gd name="T1" fmla="*/ 580900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6" name="Freeform 125"/>
                  <p:cNvSpPr>
                    <a:spLocks/>
                  </p:cNvSpPr>
                  <p:nvPr/>
                </p:nvSpPr>
                <p:spPr bwMode="auto">
                  <a:xfrm>
                    <a:off x="3295" y="2122"/>
                    <a:ext cx="2094" cy="137"/>
                  </a:xfrm>
                  <a:custGeom>
                    <a:avLst/>
                    <a:gdLst>
                      <a:gd name="T0" fmla="*/ 0 w 396"/>
                      <a:gd name="T1" fmla="*/ 556515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7" name="Freeform 126"/>
                  <p:cNvSpPr>
                    <a:spLocks/>
                  </p:cNvSpPr>
                  <p:nvPr/>
                </p:nvSpPr>
                <p:spPr bwMode="auto">
                  <a:xfrm>
                    <a:off x="3295" y="2027"/>
                    <a:ext cx="2094" cy="137"/>
                  </a:xfrm>
                  <a:custGeom>
                    <a:avLst/>
                    <a:gdLst>
                      <a:gd name="T0" fmla="*/ 0 w 396"/>
                      <a:gd name="T1" fmla="*/ 556515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8" name="Freeform 127"/>
                  <p:cNvSpPr>
                    <a:spLocks/>
                  </p:cNvSpPr>
                  <p:nvPr/>
                </p:nvSpPr>
                <p:spPr bwMode="auto">
                  <a:xfrm>
                    <a:off x="3295" y="1932"/>
                    <a:ext cx="2094" cy="137"/>
                  </a:xfrm>
                  <a:custGeom>
                    <a:avLst/>
                    <a:gdLst>
                      <a:gd name="T0" fmla="*/ 0 w 396"/>
                      <a:gd name="T1" fmla="*/ 556515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99" name="Freeform 128"/>
                  <p:cNvSpPr>
                    <a:spLocks/>
                  </p:cNvSpPr>
                  <p:nvPr/>
                </p:nvSpPr>
                <p:spPr bwMode="auto">
                  <a:xfrm>
                    <a:off x="3295" y="1836"/>
                    <a:ext cx="2094" cy="138"/>
                  </a:xfrm>
                  <a:custGeom>
                    <a:avLst/>
                    <a:gdLst>
                      <a:gd name="T0" fmla="*/ 0 w 396"/>
                      <a:gd name="T1" fmla="*/ 580900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0" name="Freeform 129"/>
                  <p:cNvSpPr>
                    <a:spLocks/>
                  </p:cNvSpPr>
                  <p:nvPr/>
                </p:nvSpPr>
                <p:spPr bwMode="auto">
                  <a:xfrm>
                    <a:off x="3295" y="1741"/>
                    <a:ext cx="2094" cy="138"/>
                  </a:xfrm>
                  <a:custGeom>
                    <a:avLst/>
                    <a:gdLst>
                      <a:gd name="T0" fmla="*/ 0 w 396"/>
                      <a:gd name="T1" fmla="*/ 580900 h 26"/>
                      <a:gd name="T2" fmla="*/ 764723 w 396"/>
                      <a:gd name="T3" fmla="*/ 0 h 26"/>
                      <a:gd name="T4" fmla="*/ 8657516 w 396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396"/>
                      <a:gd name="T10" fmla="*/ 0 h 26"/>
                      <a:gd name="T11" fmla="*/ 396 w 396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6" h="26">
                        <a:moveTo>
                          <a:pt x="0" y="26"/>
                        </a:moveTo>
                        <a:lnTo>
                          <a:pt x="35" y="0"/>
                        </a:lnTo>
                        <a:lnTo>
                          <a:pt x="396" y="0"/>
                        </a:lnTo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1" name="Freeform 130"/>
                  <p:cNvSpPr>
                    <a:spLocks/>
                  </p:cNvSpPr>
                  <p:nvPr/>
                </p:nvSpPr>
                <p:spPr bwMode="auto">
                  <a:xfrm>
                    <a:off x="3295" y="2407"/>
                    <a:ext cx="2094" cy="138"/>
                  </a:xfrm>
                  <a:custGeom>
                    <a:avLst/>
                    <a:gdLst>
                      <a:gd name="T0" fmla="*/ 2094 w 2094"/>
                      <a:gd name="T1" fmla="*/ 0 h 138"/>
                      <a:gd name="T2" fmla="*/ 1909 w 2094"/>
                      <a:gd name="T3" fmla="*/ 138 h 138"/>
                      <a:gd name="T4" fmla="*/ 0 w 2094"/>
                      <a:gd name="T5" fmla="*/ 138 h 138"/>
                      <a:gd name="T6" fmla="*/ 185 w 2094"/>
                      <a:gd name="T7" fmla="*/ 0 h 138"/>
                      <a:gd name="T8" fmla="*/ 2094 w 2094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4"/>
                      <a:gd name="T16" fmla="*/ 0 h 138"/>
                      <a:gd name="T17" fmla="*/ 2094 w 2094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4" h="138">
                        <a:moveTo>
                          <a:pt x="2094" y="0"/>
                        </a:moveTo>
                        <a:lnTo>
                          <a:pt x="1909" y="138"/>
                        </a:lnTo>
                        <a:lnTo>
                          <a:pt x="0" y="138"/>
                        </a:lnTo>
                        <a:lnTo>
                          <a:pt x="185" y="0"/>
                        </a:lnTo>
                        <a:lnTo>
                          <a:pt x="2094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2" name="Freeform 131"/>
                  <p:cNvSpPr>
                    <a:spLocks/>
                  </p:cNvSpPr>
                  <p:nvPr/>
                </p:nvSpPr>
                <p:spPr bwMode="auto">
                  <a:xfrm>
                    <a:off x="3295" y="1741"/>
                    <a:ext cx="185" cy="804"/>
                  </a:xfrm>
                  <a:custGeom>
                    <a:avLst/>
                    <a:gdLst>
                      <a:gd name="T0" fmla="*/ 0 w 185"/>
                      <a:gd name="T1" fmla="*/ 804 h 804"/>
                      <a:gd name="T2" fmla="*/ 0 w 185"/>
                      <a:gd name="T3" fmla="*/ 138 h 804"/>
                      <a:gd name="T4" fmla="*/ 185 w 185"/>
                      <a:gd name="T5" fmla="*/ 0 h 804"/>
                      <a:gd name="T6" fmla="*/ 185 w 185"/>
                      <a:gd name="T7" fmla="*/ 666 h 804"/>
                      <a:gd name="T8" fmla="*/ 0 w 185"/>
                      <a:gd name="T9" fmla="*/ 804 h 8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804"/>
                      <a:gd name="T17" fmla="*/ 185 w 185"/>
                      <a:gd name="T18" fmla="*/ 804 h 8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804">
                        <a:moveTo>
                          <a:pt x="0" y="804"/>
                        </a:moveTo>
                        <a:lnTo>
                          <a:pt x="0" y="138"/>
                        </a:lnTo>
                        <a:lnTo>
                          <a:pt x="185" y="0"/>
                        </a:lnTo>
                        <a:lnTo>
                          <a:pt x="185" y="666"/>
                        </a:lnTo>
                        <a:lnTo>
                          <a:pt x="0" y="80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3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741"/>
                    <a:ext cx="1909" cy="666"/>
                  </a:xfrm>
                  <a:prstGeom prst="rect">
                    <a:avLst/>
                  </a:prstGeom>
                  <a:noFill/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4" name="Freeform 133"/>
                  <p:cNvSpPr>
                    <a:spLocks/>
                  </p:cNvSpPr>
                  <p:nvPr/>
                </p:nvSpPr>
                <p:spPr bwMode="auto">
                  <a:xfrm>
                    <a:off x="4247" y="2180"/>
                    <a:ext cx="190" cy="365"/>
                  </a:xfrm>
                  <a:custGeom>
                    <a:avLst/>
                    <a:gdLst>
                      <a:gd name="T0" fmla="*/ 0 w 190"/>
                      <a:gd name="T1" fmla="*/ 365 h 365"/>
                      <a:gd name="T2" fmla="*/ 0 w 190"/>
                      <a:gd name="T3" fmla="*/ 138 h 365"/>
                      <a:gd name="T4" fmla="*/ 190 w 190"/>
                      <a:gd name="T5" fmla="*/ 0 h 365"/>
                      <a:gd name="T6" fmla="*/ 190 w 190"/>
                      <a:gd name="T7" fmla="*/ 227 h 365"/>
                      <a:gd name="T8" fmla="*/ 0 w 190"/>
                      <a:gd name="T9" fmla="*/ 365 h 3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365"/>
                      <a:gd name="T17" fmla="*/ 190 w 190"/>
                      <a:gd name="T18" fmla="*/ 365 h 3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365">
                        <a:moveTo>
                          <a:pt x="0" y="365"/>
                        </a:moveTo>
                        <a:lnTo>
                          <a:pt x="0" y="138"/>
                        </a:lnTo>
                        <a:lnTo>
                          <a:pt x="190" y="0"/>
                        </a:lnTo>
                        <a:lnTo>
                          <a:pt x="190" y="227"/>
                        </a:lnTo>
                        <a:lnTo>
                          <a:pt x="0" y="365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2318"/>
                    <a:ext cx="545" cy="227"/>
                  </a:xfrm>
                  <a:prstGeom prst="rect">
                    <a:avLst/>
                  </a:prstGeom>
                  <a:solidFill>
                    <a:srgbClr val="99CC00"/>
                  </a:solidFill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6" name="Freeform 135"/>
                  <p:cNvSpPr>
                    <a:spLocks/>
                  </p:cNvSpPr>
                  <p:nvPr/>
                </p:nvSpPr>
                <p:spPr bwMode="auto">
                  <a:xfrm>
                    <a:off x="3702" y="2180"/>
                    <a:ext cx="735" cy="138"/>
                  </a:xfrm>
                  <a:custGeom>
                    <a:avLst/>
                    <a:gdLst>
                      <a:gd name="T0" fmla="*/ 545 w 735"/>
                      <a:gd name="T1" fmla="*/ 138 h 138"/>
                      <a:gd name="T2" fmla="*/ 735 w 735"/>
                      <a:gd name="T3" fmla="*/ 0 h 138"/>
                      <a:gd name="T4" fmla="*/ 190 w 735"/>
                      <a:gd name="T5" fmla="*/ 0 h 138"/>
                      <a:gd name="T6" fmla="*/ 0 w 735"/>
                      <a:gd name="T7" fmla="*/ 138 h 138"/>
                      <a:gd name="T8" fmla="*/ 545 w 735"/>
                      <a:gd name="T9" fmla="*/ 13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5"/>
                      <a:gd name="T16" fmla="*/ 0 h 138"/>
                      <a:gd name="T17" fmla="*/ 735 w 73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5" h="138">
                        <a:moveTo>
                          <a:pt x="545" y="138"/>
                        </a:moveTo>
                        <a:lnTo>
                          <a:pt x="735" y="0"/>
                        </a:lnTo>
                        <a:lnTo>
                          <a:pt x="190" y="0"/>
                        </a:lnTo>
                        <a:lnTo>
                          <a:pt x="0" y="138"/>
                        </a:lnTo>
                        <a:lnTo>
                          <a:pt x="545" y="138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7" name="Freeform 136"/>
                  <p:cNvSpPr>
                    <a:spLocks/>
                  </p:cNvSpPr>
                  <p:nvPr/>
                </p:nvSpPr>
                <p:spPr bwMode="auto">
                  <a:xfrm>
                    <a:off x="4791" y="1741"/>
                    <a:ext cx="191" cy="804"/>
                  </a:xfrm>
                  <a:custGeom>
                    <a:avLst/>
                    <a:gdLst>
                      <a:gd name="T0" fmla="*/ 0 w 191"/>
                      <a:gd name="T1" fmla="*/ 804 h 804"/>
                      <a:gd name="T2" fmla="*/ 0 w 191"/>
                      <a:gd name="T3" fmla="*/ 138 h 804"/>
                      <a:gd name="T4" fmla="*/ 191 w 191"/>
                      <a:gd name="T5" fmla="*/ 0 h 804"/>
                      <a:gd name="T6" fmla="*/ 191 w 191"/>
                      <a:gd name="T7" fmla="*/ 666 h 804"/>
                      <a:gd name="T8" fmla="*/ 0 w 191"/>
                      <a:gd name="T9" fmla="*/ 804 h 8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1"/>
                      <a:gd name="T16" fmla="*/ 0 h 804"/>
                      <a:gd name="T17" fmla="*/ 191 w 191"/>
                      <a:gd name="T18" fmla="*/ 804 h 8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1" h="804">
                        <a:moveTo>
                          <a:pt x="0" y="804"/>
                        </a:moveTo>
                        <a:lnTo>
                          <a:pt x="0" y="138"/>
                        </a:lnTo>
                        <a:lnTo>
                          <a:pt x="191" y="0"/>
                        </a:lnTo>
                        <a:lnTo>
                          <a:pt x="191" y="666"/>
                        </a:lnTo>
                        <a:lnTo>
                          <a:pt x="0" y="804"/>
                        </a:lnTo>
                        <a:close/>
                      </a:path>
                    </a:pathLst>
                  </a:cu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879"/>
                    <a:ext cx="544" cy="666"/>
                  </a:xfrm>
                  <a:prstGeom prst="rect">
                    <a:avLst/>
                  </a:pr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09" name="Freeform 138"/>
                  <p:cNvSpPr>
                    <a:spLocks/>
                  </p:cNvSpPr>
                  <p:nvPr/>
                </p:nvSpPr>
                <p:spPr bwMode="auto">
                  <a:xfrm>
                    <a:off x="4247" y="1741"/>
                    <a:ext cx="735" cy="138"/>
                  </a:xfrm>
                  <a:custGeom>
                    <a:avLst/>
                    <a:gdLst>
                      <a:gd name="T0" fmla="*/ 544 w 735"/>
                      <a:gd name="T1" fmla="*/ 138 h 138"/>
                      <a:gd name="T2" fmla="*/ 735 w 735"/>
                      <a:gd name="T3" fmla="*/ 0 h 138"/>
                      <a:gd name="T4" fmla="*/ 190 w 735"/>
                      <a:gd name="T5" fmla="*/ 0 h 138"/>
                      <a:gd name="T6" fmla="*/ 0 w 735"/>
                      <a:gd name="T7" fmla="*/ 138 h 138"/>
                      <a:gd name="T8" fmla="*/ 544 w 735"/>
                      <a:gd name="T9" fmla="*/ 13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5"/>
                      <a:gd name="T16" fmla="*/ 0 h 138"/>
                      <a:gd name="T17" fmla="*/ 735 w 73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5" h="138">
                        <a:moveTo>
                          <a:pt x="544" y="138"/>
                        </a:moveTo>
                        <a:lnTo>
                          <a:pt x="735" y="0"/>
                        </a:lnTo>
                        <a:lnTo>
                          <a:pt x="190" y="0"/>
                        </a:lnTo>
                        <a:lnTo>
                          <a:pt x="0" y="138"/>
                        </a:lnTo>
                        <a:lnTo>
                          <a:pt x="544" y="138"/>
                        </a:lnTo>
                        <a:close/>
                      </a:path>
                    </a:pathLst>
                  </a:custGeom>
                  <a:solidFill>
                    <a:srgbClr val="577600"/>
                  </a:solidFill>
                  <a:ln w="793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0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95" y="1879"/>
                    <a:ext cx="0" cy="666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1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2545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2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2450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3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2355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4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2259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5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2164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6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2069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7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1974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8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9" y="1879"/>
                    <a:ext cx="16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1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513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74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418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76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1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323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78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228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80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132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82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2037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84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942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86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847"/>
                    <a:ext cx="54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it-IT" sz="600" b="1">
                        <a:solidFill>
                          <a:srgbClr val="FFFFFF"/>
                        </a:solidFill>
                        <a:latin typeface="Small Fonts"/>
                        <a:cs typeface="Arial" panose="020B0604020202020204" pitchFamily="34" charset="0"/>
                      </a:rPr>
                      <a:t>88</a:t>
                    </a:r>
                    <a:endParaRPr lang="it-IT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2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2545"/>
                    <a:ext cx="1909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2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2545"/>
                    <a:ext cx="0" cy="16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2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5204" y="2545"/>
                    <a:ext cx="0" cy="16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63" name="Rectangle 4"/>
              <p:cNvSpPr>
                <a:spLocks noChangeArrowheads="1"/>
              </p:cNvSpPr>
              <p:nvPr/>
            </p:nvSpPr>
            <p:spPr bwMode="auto">
              <a:xfrm>
                <a:off x="287338" y="765175"/>
                <a:ext cx="3348037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 eaLnBrk="1">
                  <a:buSzPct val="100000"/>
                  <a:buFont typeface="Times New Roman" pitchFamily="16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it-IT" sz="2400" dirty="0">
                    <a:latin typeface="Calibri" pitchFamily="34" charset="0"/>
                    <a:ea typeface="+mj-ea"/>
                    <a:cs typeface="+mj-cs"/>
                  </a:rPr>
                  <a:t>RIABILITATI  A T1 E T2</a:t>
                </a:r>
              </a:p>
            </p:txBody>
          </p:sp>
        </p:grpSp>
      </p:grp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067944" y="2420938"/>
            <a:ext cx="2935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Spontaneous</a:t>
            </a:r>
            <a:r>
              <a:rPr lang="it-IT" sz="1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Speech </a:t>
            </a:r>
          </a:p>
        </p:txBody>
      </p:sp>
      <p:grpSp>
        <p:nvGrpSpPr>
          <p:cNvPr id="25605" name="Gruppo 516"/>
          <p:cNvGrpSpPr>
            <a:grpSpLocks/>
          </p:cNvGrpSpPr>
          <p:nvPr/>
        </p:nvGrpSpPr>
        <p:grpSpPr bwMode="auto">
          <a:xfrm>
            <a:off x="4427538" y="765175"/>
            <a:ext cx="3852862" cy="6034088"/>
            <a:chOff x="5256213" y="765175"/>
            <a:chExt cx="3852862" cy="6034088"/>
          </a:xfrm>
        </p:grpSpPr>
        <p:grpSp>
          <p:nvGrpSpPr>
            <p:cNvPr id="25612" name="Group 184"/>
            <p:cNvGrpSpPr>
              <a:grpSpLocks/>
            </p:cNvGrpSpPr>
            <p:nvPr/>
          </p:nvGrpSpPr>
          <p:grpSpPr bwMode="auto">
            <a:xfrm>
              <a:off x="5376863" y="1109663"/>
              <a:ext cx="1920875" cy="1527175"/>
              <a:chOff x="2263" y="218"/>
              <a:chExt cx="1922138" cy="962"/>
            </a:xfrm>
          </p:grpSpPr>
          <p:sp>
            <p:nvSpPr>
              <p:cNvPr id="25834" name="AutoShape 185"/>
              <p:cNvSpPr>
                <a:spLocks noChangeAspect="1" noChangeArrowheads="1" noTextEdit="1"/>
              </p:cNvSpPr>
              <p:nvPr/>
            </p:nvSpPr>
            <p:spPr bwMode="auto">
              <a:xfrm>
                <a:off x="112943" y="218"/>
                <a:ext cx="1811458" cy="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5" name="Freeform 186"/>
              <p:cNvSpPr>
                <a:spLocks/>
              </p:cNvSpPr>
              <p:nvPr/>
            </p:nvSpPr>
            <p:spPr bwMode="auto">
              <a:xfrm>
                <a:off x="316969" y="921"/>
                <a:ext cx="1463885" cy="135"/>
              </a:xfrm>
              <a:custGeom>
                <a:avLst/>
                <a:gdLst>
                  <a:gd name="T0" fmla="*/ 0 w 2009"/>
                  <a:gd name="T1" fmla="*/ 135 h 135"/>
                  <a:gd name="T2" fmla="*/ 2147483647 w 2009"/>
                  <a:gd name="T3" fmla="*/ 0 h 135"/>
                  <a:gd name="T4" fmla="*/ 2147483647 w 2009"/>
                  <a:gd name="T5" fmla="*/ 0 h 135"/>
                  <a:gd name="T6" fmla="*/ 2147483647 w 2009"/>
                  <a:gd name="T7" fmla="*/ 135 h 135"/>
                  <a:gd name="T8" fmla="*/ 0 w 2009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9"/>
                  <a:gd name="T16" fmla="*/ 0 h 135"/>
                  <a:gd name="T17" fmla="*/ 2009 w 2009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9" h="135">
                    <a:moveTo>
                      <a:pt x="0" y="135"/>
                    </a:moveTo>
                    <a:lnTo>
                      <a:pt x="181" y="0"/>
                    </a:lnTo>
                    <a:lnTo>
                      <a:pt x="2009" y="0"/>
                    </a:lnTo>
                    <a:lnTo>
                      <a:pt x="1828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6" name="Freeform 187"/>
              <p:cNvSpPr>
                <a:spLocks/>
              </p:cNvSpPr>
              <p:nvPr/>
            </p:nvSpPr>
            <p:spPr bwMode="auto">
              <a:xfrm>
                <a:off x="316969" y="301"/>
                <a:ext cx="131888" cy="755"/>
              </a:xfrm>
              <a:custGeom>
                <a:avLst/>
                <a:gdLst>
                  <a:gd name="T0" fmla="*/ 0 w 181"/>
                  <a:gd name="T1" fmla="*/ 755 h 755"/>
                  <a:gd name="T2" fmla="*/ 0 w 181"/>
                  <a:gd name="T3" fmla="*/ 134 h 755"/>
                  <a:gd name="T4" fmla="*/ 2147483647 w 181"/>
                  <a:gd name="T5" fmla="*/ 0 h 755"/>
                  <a:gd name="T6" fmla="*/ 2147483647 w 181"/>
                  <a:gd name="T7" fmla="*/ 620 h 755"/>
                  <a:gd name="T8" fmla="*/ 0 w 181"/>
                  <a:gd name="T9" fmla="*/ 755 h 7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755"/>
                  <a:gd name="T17" fmla="*/ 181 w 181"/>
                  <a:gd name="T18" fmla="*/ 755 h 7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755">
                    <a:moveTo>
                      <a:pt x="0" y="755"/>
                    </a:moveTo>
                    <a:lnTo>
                      <a:pt x="0" y="134"/>
                    </a:lnTo>
                    <a:lnTo>
                      <a:pt x="181" y="0"/>
                    </a:lnTo>
                    <a:lnTo>
                      <a:pt x="181" y="620"/>
                    </a:lnTo>
                    <a:lnTo>
                      <a:pt x="0" y="75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7" name="Rectangle 188"/>
              <p:cNvSpPr>
                <a:spLocks noChangeArrowheads="1"/>
              </p:cNvSpPr>
              <p:nvPr/>
            </p:nvSpPr>
            <p:spPr bwMode="auto">
              <a:xfrm>
                <a:off x="448857" y="301"/>
                <a:ext cx="1331997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8" name="Freeform 189"/>
              <p:cNvSpPr>
                <a:spLocks/>
              </p:cNvSpPr>
              <p:nvPr/>
            </p:nvSpPr>
            <p:spPr bwMode="auto">
              <a:xfrm>
                <a:off x="316969" y="921"/>
                <a:ext cx="1463885" cy="135"/>
              </a:xfrm>
              <a:custGeom>
                <a:avLst/>
                <a:gdLst>
                  <a:gd name="T0" fmla="*/ 0 w 388"/>
                  <a:gd name="T1" fmla="*/ 50954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9" name="Freeform 190"/>
              <p:cNvSpPr>
                <a:spLocks/>
              </p:cNvSpPr>
              <p:nvPr/>
            </p:nvSpPr>
            <p:spPr bwMode="auto">
              <a:xfrm>
                <a:off x="316969" y="844"/>
                <a:ext cx="1463885" cy="134"/>
              </a:xfrm>
              <a:custGeom>
                <a:avLst/>
                <a:gdLst>
                  <a:gd name="T0" fmla="*/ 0 w 388"/>
                  <a:gd name="T1" fmla="*/ 48749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0" name="Freeform 191"/>
              <p:cNvSpPr>
                <a:spLocks/>
              </p:cNvSpPr>
              <p:nvPr/>
            </p:nvSpPr>
            <p:spPr bwMode="auto">
              <a:xfrm>
                <a:off x="316969" y="766"/>
                <a:ext cx="1463885" cy="135"/>
              </a:xfrm>
              <a:custGeom>
                <a:avLst/>
                <a:gdLst>
                  <a:gd name="T0" fmla="*/ 0 w 388"/>
                  <a:gd name="T1" fmla="*/ 50954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1" name="Freeform 192"/>
              <p:cNvSpPr>
                <a:spLocks/>
              </p:cNvSpPr>
              <p:nvPr/>
            </p:nvSpPr>
            <p:spPr bwMode="auto">
              <a:xfrm>
                <a:off x="316969" y="689"/>
                <a:ext cx="1463885" cy="134"/>
              </a:xfrm>
              <a:custGeom>
                <a:avLst/>
                <a:gdLst>
                  <a:gd name="T0" fmla="*/ 0 w 388"/>
                  <a:gd name="T1" fmla="*/ 48749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2" name="Freeform 193"/>
              <p:cNvSpPr>
                <a:spLocks/>
              </p:cNvSpPr>
              <p:nvPr/>
            </p:nvSpPr>
            <p:spPr bwMode="auto">
              <a:xfrm>
                <a:off x="316969" y="611"/>
                <a:ext cx="1463885" cy="135"/>
              </a:xfrm>
              <a:custGeom>
                <a:avLst/>
                <a:gdLst>
                  <a:gd name="T0" fmla="*/ 0 w 388"/>
                  <a:gd name="T1" fmla="*/ 50954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3" name="Freeform 194"/>
              <p:cNvSpPr>
                <a:spLocks/>
              </p:cNvSpPr>
              <p:nvPr/>
            </p:nvSpPr>
            <p:spPr bwMode="auto">
              <a:xfrm>
                <a:off x="316969" y="533"/>
                <a:ext cx="1463885" cy="135"/>
              </a:xfrm>
              <a:custGeom>
                <a:avLst/>
                <a:gdLst>
                  <a:gd name="T0" fmla="*/ 0 w 388"/>
                  <a:gd name="T1" fmla="*/ 50954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4" name="Freeform 195"/>
              <p:cNvSpPr>
                <a:spLocks/>
              </p:cNvSpPr>
              <p:nvPr/>
            </p:nvSpPr>
            <p:spPr bwMode="auto">
              <a:xfrm>
                <a:off x="316969" y="456"/>
                <a:ext cx="1463885" cy="134"/>
              </a:xfrm>
              <a:custGeom>
                <a:avLst/>
                <a:gdLst>
                  <a:gd name="T0" fmla="*/ 0 w 388"/>
                  <a:gd name="T1" fmla="*/ 48749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5" name="Freeform 196"/>
              <p:cNvSpPr>
                <a:spLocks/>
              </p:cNvSpPr>
              <p:nvPr/>
            </p:nvSpPr>
            <p:spPr bwMode="auto">
              <a:xfrm>
                <a:off x="316969" y="378"/>
                <a:ext cx="1463885" cy="135"/>
              </a:xfrm>
              <a:custGeom>
                <a:avLst/>
                <a:gdLst>
                  <a:gd name="T0" fmla="*/ 0 w 388"/>
                  <a:gd name="T1" fmla="*/ 50954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6" name="Freeform 197"/>
              <p:cNvSpPr>
                <a:spLocks/>
              </p:cNvSpPr>
              <p:nvPr/>
            </p:nvSpPr>
            <p:spPr bwMode="auto">
              <a:xfrm>
                <a:off x="316969" y="301"/>
                <a:ext cx="1463885" cy="134"/>
              </a:xfrm>
              <a:custGeom>
                <a:avLst/>
                <a:gdLst>
                  <a:gd name="T0" fmla="*/ 0 w 388"/>
                  <a:gd name="T1" fmla="*/ 487497 h 26"/>
                  <a:gd name="T2" fmla="*/ 2147483647 w 388"/>
                  <a:gd name="T3" fmla="*/ 0 h 26"/>
                  <a:gd name="T4" fmla="*/ 2147483647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5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7" name="Freeform 198"/>
              <p:cNvSpPr>
                <a:spLocks/>
              </p:cNvSpPr>
              <p:nvPr/>
            </p:nvSpPr>
            <p:spPr bwMode="auto">
              <a:xfrm>
                <a:off x="316969" y="921"/>
                <a:ext cx="1463885" cy="135"/>
              </a:xfrm>
              <a:custGeom>
                <a:avLst/>
                <a:gdLst>
                  <a:gd name="T0" fmla="*/ 2147483647 w 2009"/>
                  <a:gd name="T1" fmla="*/ 0 h 135"/>
                  <a:gd name="T2" fmla="*/ 2147483647 w 2009"/>
                  <a:gd name="T3" fmla="*/ 135 h 135"/>
                  <a:gd name="T4" fmla="*/ 0 w 2009"/>
                  <a:gd name="T5" fmla="*/ 135 h 135"/>
                  <a:gd name="T6" fmla="*/ 2147483647 w 2009"/>
                  <a:gd name="T7" fmla="*/ 0 h 135"/>
                  <a:gd name="T8" fmla="*/ 2147483647 w 2009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9"/>
                  <a:gd name="T16" fmla="*/ 0 h 135"/>
                  <a:gd name="T17" fmla="*/ 2009 w 2009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9" h="135">
                    <a:moveTo>
                      <a:pt x="2009" y="0"/>
                    </a:moveTo>
                    <a:lnTo>
                      <a:pt x="1828" y="135"/>
                    </a:lnTo>
                    <a:lnTo>
                      <a:pt x="0" y="135"/>
                    </a:lnTo>
                    <a:lnTo>
                      <a:pt x="181" y="0"/>
                    </a:lnTo>
                    <a:lnTo>
                      <a:pt x="2009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8" name="Freeform 199"/>
              <p:cNvSpPr>
                <a:spLocks/>
              </p:cNvSpPr>
              <p:nvPr/>
            </p:nvSpPr>
            <p:spPr bwMode="auto">
              <a:xfrm>
                <a:off x="316969" y="301"/>
                <a:ext cx="131888" cy="755"/>
              </a:xfrm>
              <a:custGeom>
                <a:avLst/>
                <a:gdLst>
                  <a:gd name="T0" fmla="*/ 0 w 181"/>
                  <a:gd name="T1" fmla="*/ 755 h 755"/>
                  <a:gd name="T2" fmla="*/ 0 w 181"/>
                  <a:gd name="T3" fmla="*/ 134 h 755"/>
                  <a:gd name="T4" fmla="*/ 2147483647 w 181"/>
                  <a:gd name="T5" fmla="*/ 0 h 755"/>
                  <a:gd name="T6" fmla="*/ 2147483647 w 181"/>
                  <a:gd name="T7" fmla="*/ 620 h 755"/>
                  <a:gd name="T8" fmla="*/ 0 w 181"/>
                  <a:gd name="T9" fmla="*/ 755 h 7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755"/>
                  <a:gd name="T17" fmla="*/ 181 w 181"/>
                  <a:gd name="T18" fmla="*/ 755 h 7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755">
                    <a:moveTo>
                      <a:pt x="0" y="755"/>
                    </a:moveTo>
                    <a:lnTo>
                      <a:pt x="0" y="134"/>
                    </a:lnTo>
                    <a:lnTo>
                      <a:pt x="181" y="0"/>
                    </a:lnTo>
                    <a:lnTo>
                      <a:pt x="181" y="620"/>
                    </a:lnTo>
                    <a:lnTo>
                      <a:pt x="0" y="755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49" name="Rectangle 200"/>
              <p:cNvSpPr>
                <a:spLocks noChangeArrowheads="1"/>
              </p:cNvSpPr>
              <p:nvPr/>
            </p:nvSpPr>
            <p:spPr bwMode="auto">
              <a:xfrm>
                <a:off x="448857" y="301"/>
                <a:ext cx="1331997" cy="620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0" name="Freeform 201"/>
              <p:cNvSpPr>
                <a:spLocks/>
              </p:cNvSpPr>
              <p:nvPr/>
            </p:nvSpPr>
            <p:spPr bwMode="auto">
              <a:xfrm>
                <a:off x="984425" y="466"/>
                <a:ext cx="128245" cy="590"/>
              </a:xfrm>
              <a:custGeom>
                <a:avLst/>
                <a:gdLst>
                  <a:gd name="T0" fmla="*/ 0 w 176"/>
                  <a:gd name="T1" fmla="*/ 590 h 590"/>
                  <a:gd name="T2" fmla="*/ 0 w 176"/>
                  <a:gd name="T3" fmla="*/ 135 h 590"/>
                  <a:gd name="T4" fmla="*/ 2147483647 w 176"/>
                  <a:gd name="T5" fmla="*/ 0 h 590"/>
                  <a:gd name="T6" fmla="*/ 2147483647 w 176"/>
                  <a:gd name="T7" fmla="*/ 455 h 590"/>
                  <a:gd name="T8" fmla="*/ 0 w 176"/>
                  <a:gd name="T9" fmla="*/ 590 h 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590"/>
                  <a:gd name="T17" fmla="*/ 176 w 176"/>
                  <a:gd name="T18" fmla="*/ 590 h 5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590">
                    <a:moveTo>
                      <a:pt x="0" y="590"/>
                    </a:moveTo>
                    <a:lnTo>
                      <a:pt x="0" y="135"/>
                    </a:lnTo>
                    <a:lnTo>
                      <a:pt x="176" y="0"/>
                    </a:lnTo>
                    <a:lnTo>
                      <a:pt x="176" y="455"/>
                    </a:lnTo>
                    <a:lnTo>
                      <a:pt x="0" y="590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1" name="Rectangle 202"/>
              <p:cNvSpPr>
                <a:spLocks noChangeArrowheads="1"/>
              </p:cNvSpPr>
              <p:nvPr/>
            </p:nvSpPr>
            <p:spPr bwMode="auto">
              <a:xfrm>
                <a:off x="603334" y="601"/>
                <a:ext cx="381091" cy="455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2" name="Freeform 203"/>
              <p:cNvSpPr>
                <a:spLocks/>
              </p:cNvSpPr>
              <p:nvPr/>
            </p:nvSpPr>
            <p:spPr bwMode="auto">
              <a:xfrm>
                <a:off x="603334" y="466"/>
                <a:ext cx="509336" cy="135"/>
              </a:xfrm>
              <a:custGeom>
                <a:avLst/>
                <a:gdLst>
                  <a:gd name="T0" fmla="*/ 2147483647 w 699"/>
                  <a:gd name="T1" fmla="*/ 135 h 135"/>
                  <a:gd name="T2" fmla="*/ 2147483647 w 699"/>
                  <a:gd name="T3" fmla="*/ 0 h 135"/>
                  <a:gd name="T4" fmla="*/ 2147483647 w 699"/>
                  <a:gd name="T5" fmla="*/ 0 h 135"/>
                  <a:gd name="T6" fmla="*/ 0 w 699"/>
                  <a:gd name="T7" fmla="*/ 135 h 135"/>
                  <a:gd name="T8" fmla="*/ 2147483647 w 699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9"/>
                  <a:gd name="T16" fmla="*/ 0 h 135"/>
                  <a:gd name="T17" fmla="*/ 699 w 699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9" h="135">
                    <a:moveTo>
                      <a:pt x="523" y="135"/>
                    </a:moveTo>
                    <a:lnTo>
                      <a:pt x="699" y="0"/>
                    </a:lnTo>
                    <a:lnTo>
                      <a:pt x="176" y="0"/>
                    </a:lnTo>
                    <a:lnTo>
                      <a:pt x="0" y="135"/>
                    </a:lnTo>
                    <a:lnTo>
                      <a:pt x="523" y="135"/>
                    </a:lnTo>
                    <a:close/>
                  </a:path>
                </a:pathLst>
              </a:custGeom>
              <a:solidFill>
                <a:srgbClr val="BF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3" name="Freeform 204"/>
              <p:cNvSpPr>
                <a:spLocks/>
              </p:cNvSpPr>
              <p:nvPr/>
            </p:nvSpPr>
            <p:spPr bwMode="auto">
              <a:xfrm>
                <a:off x="1365516" y="337"/>
                <a:ext cx="128973" cy="719"/>
              </a:xfrm>
              <a:custGeom>
                <a:avLst/>
                <a:gdLst>
                  <a:gd name="T0" fmla="*/ 0 w 177"/>
                  <a:gd name="T1" fmla="*/ 719 h 719"/>
                  <a:gd name="T2" fmla="*/ 0 w 177"/>
                  <a:gd name="T3" fmla="*/ 140 h 719"/>
                  <a:gd name="T4" fmla="*/ 2147483647 w 177"/>
                  <a:gd name="T5" fmla="*/ 0 h 719"/>
                  <a:gd name="T6" fmla="*/ 2147483647 w 177"/>
                  <a:gd name="T7" fmla="*/ 584 h 719"/>
                  <a:gd name="T8" fmla="*/ 0 w 177"/>
                  <a:gd name="T9" fmla="*/ 719 h 7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719"/>
                  <a:gd name="T17" fmla="*/ 177 w 177"/>
                  <a:gd name="T18" fmla="*/ 719 h 7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719">
                    <a:moveTo>
                      <a:pt x="0" y="719"/>
                    </a:moveTo>
                    <a:lnTo>
                      <a:pt x="0" y="140"/>
                    </a:lnTo>
                    <a:lnTo>
                      <a:pt x="177" y="0"/>
                    </a:lnTo>
                    <a:lnTo>
                      <a:pt x="177" y="584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4" name="Rectangle 205"/>
              <p:cNvSpPr>
                <a:spLocks noChangeArrowheads="1"/>
              </p:cNvSpPr>
              <p:nvPr/>
            </p:nvSpPr>
            <p:spPr bwMode="auto">
              <a:xfrm>
                <a:off x="984425" y="477"/>
                <a:ext cx="381091" cy="579"/>
              </a:xfrm>
              <a:prstGeom prst="rect">
                <a:avLst/>
              </a:prstGeom>
              <a:solidFill>
                <a:srgbClr val="FF802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5" name="Freeform 206"/>
              <p:cNvSpPr>
                <a:spLocks/>
              </p:cNvSpPr>
              <p:nvPr/>
            </p:nvSpPr>
            <p:spPr bwMode="auto">
              <a:xfrm>
                <a:off x="984425" y="337"/>
                <a:ext cx="510065" cy="140"/>
              </a:xfrm>
              <a:custGeom>
                <a:avLst/>
                <a:gdLst>
                  <a:gd name="T0" fmla="*/ 2147483647 w 700"/>
                  <a:gd name="T1" fmla="*/ 140 h 140"/>
                  <a:gd name="T2" fmla="*/ 2147483647 w 700"/>
                  <a:gd name="T3" fmla="*/ 0 h 140"/>
                  <a:gd name="T4" fmla="*/ 2147483647 w 700"/>
                  <a:gd name="T5" fmla="*/ 0 h 140"/>
                  <a:gd name="T6" fmla="*/ 0 w 700"/>
                  <a:gd name="T7" fmla="*/ 140 h 140"/>
                  <a:gd name="T8" fmla="*/ 2147483647 w 700"/>
                  <a:gd name="T9" fmla="*/ 14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0"/>
                  <a:gd name="T16" fmla="*/ 0 h 140"/>
                  <a:gd name="T17" fmla="*/ 700 w 70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0" h="140">
                    <a:moveTo>
                      <a:pt x="523" y="140"/>
                    </a:moveTo>
                    <a:lnTo>
                      <a:pt x="700" y="0"/>
                    </a:lnTo>
                    <a:lnTo>
                      <a:pt x="176" y="0"/>
                    </a:lnTo>
                    <a:lnTo>
                      <a:pt x="0" y="140"/>
                    </a:lnTo>
                    <a:lnTo>
                      <a:pt x="523" y="140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6" name="Line 207"/>
              <p:cNvSpPr>
                <a:spLocks noChangeShapeType="1"/>
              </p:cNvSpPr>
              <p:nvPr/>
            </p:nvSpPr>
            <p:spPr bwMode="auto">
              <a:xfrm flipV="1">
                <a:off x="316969" y="435"/>
                <a:ext cx="0" cy="62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7" name="Line 208"/>
              <p:cNvSpPr>
                <a:spLocks noChangeShapeType="1"/>
              </p:cNvSpPr>
              <p:nvPr/>
            </p:nvSpPr>
            <p:spPr bwMode="auto">
              <a:xfrm flipH="1">
                <a:off x="305310" y="1056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8" name="Line 209"/>
              <p:cNvSpPr>
                <a:spLocks noChangeShapeType="1"/>
              </p:cNvSpPr>
              <p:nvPr/>
            </p:nvSpPr>
            <p:spPr bwMode="auto">
              <a:xfrm flipH="1">
                <a:off x="305310" y="978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59" name="Line 210"/>
              <p:cNvSpPr>
                <a:spLocks noChangeShapeType="1"/>
              </p:cNvSpPr>
              <p:nvPr/>
            </p:nvSpPr>
            <p:spPr bwMode="auto">
              <a:xfrm flipH="1">
                <a:off x="305310" y="901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0" name="Line 211"/>
              <p:cNvSpPr>
                <a:spLocks noChangeShapeType="1"/>
              </p:cNvSpPr>
              <p:nvPr/>
            </p:nvSpPr>
            <p:spPr bwMode="auto">
              <a:xfrm flipH="1">
                <a:off x="305310" y="823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1" name="Line 212"/>
              <p:cNvSpPr>
                <a:spLocks noChangeShapeType="1"/>
              </p:cNvSpPr>
              <p:nvPr/>
            </p:nvSpPr>
            <p:spPr bwMode="auto">
              <a:xfrm flipH="1">
                <a:off x="305310" y="746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2" name="Line 213"/>
              <p:cNvSpPr>
                <a:spLocks noChangeShapeType="1"/>
              </p:cNvSpPr>
              <p:nvPr/>
            </p:nvSpPr>
            <p:spPr bwMode="auto">
              <a:xfrm flipH="1">
                <a:off x="305310" y="668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3" name="Line 214"/>
              <p:cNvSpPr>
                <a:spLocks noChangeShapeType="1"/>
              </p:cNvSpPr>
              <p:nvPr/>
            </p:nvSpPr>
            <p:spPr bwMode="auto">
              <a:xfrm flipH="1">
                <a:off x="305310" y="590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4" name="Line 215"/>
              <p:cNvSpPr>
                <a:spLocks noChangeShapeType="1"/>
              </p:cNvSpPr>
              <p:nvPr/>
            </p:nvSpPr>
            <p:spPr bwMode="auto">
              <a:xfrm flipH="1">
                <a:off x="305310" y="513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5" name="Line 216"/>
              <p:cNvSpPr>
                <a:spLocks noChangeShapeType="1"/>
              </p:cNvSpPr>
              <p:nvPr/>
            </p:nvSpPr>
            <p:spPr bwMode="auto">
              <a:xfrm flipH="1">
                <a:off x="305310" y="435"/>
                <a:ext cx="11659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66" name="Rectangle 217"/>
              <p:cNvSpPr>
                <a:spLocks noChangeArrowheads="1"/>
              </p:cNvSpPr>
              <p:nvPr/>
            </p:nvSpPr>
            <p:spPr bwMode="auto">
              <a:xfrm>
                <a:off x="271792" y="1025"/>
                <a:ext cx="1967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67" name="Rectangle 218"/>
              <p:cNvSpPr>
                <a:spLocks noChangeArrowheads="1"/>
              </p:cNvSpPr>
              <p:nvPr/>
            </p:nvSpPr>
            <p:spPr bwMode="auto">
              <a:xfrm>
                <a:off x="237544" y="947"/>
                <a:ext cx="4882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0,5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68" name="Rectangle 219"/>
              <p:cNvSpPr>
                <a:spLocks noChangeArrowheads="1"/>
              </p:cNvSpPr>
              <p:nvPr/>
            </p:nvSpPr>
            <p:spPr bwMode="auto">
              <a:xfrm>
                <a:off x="279078" y="870"/>
                <a:ext cx="1967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1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69" name="Rectangle 220"/>
              <p:cNvSpPr>
                <a:spLocks noChangeArrowheads="1"/>
              </p:cNvSpPr>
              <p:nvPr/>
            </p:nvSpPr>
            <p:spPr bwMode="auto">
              <a:xfrm>
                <a:off x="244831" y="792"/>
                <a:ext cx="4882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1,5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70" name="Rectangle 221"/>
              <p:cNvSpPr>
                <a:spLocks noChangeArrowheads="1"/>
              </p:cNvSpPr>
              <p:nvPr/>
            </p:nvSpPr>
            <p:spPr bwMode="auto">
              <a:xfrm>
                <a:off x="271792" y="714"/>
                <a:ext cx="1967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2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71" name="Rectangle 222"/>
              <p:cNvSpPr>
                <a:spLocks noChangeArrowheads="1"/>
              </p:cNvSpPr>
              <p:nvPr/>
            </p:nvSpPr>
            <p:spPr bwMode="auto">
              <a:xfrm>
                <a:off x="237544" y="637"/>
                <a:ext cx="4882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2,5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72" name="Rectangle 223"/>
              <p:cNvSpPr>
                <a:spLocks noChangeArrowheads="1"/>
              </p:cNvSpPr>
              <p:nvPr/>
            </p:nvSpPr>
            <p:spPr bwMode="auto">
              <a:xfrm>
                <a:off x="271792" y="559"/>
                <a:ext cx="1967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3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73" name="Rectangle 224"/>
              <p:cNvSpPr>
                <a:spLocks noChangeArrowheads="1"/>
              </p:cNvSpPr>
              <p:nvPr/>
            </p:nvSpPr>
            <p:spPr bwMode="auto">
              <a:xfrm>
                <a:off x="237544" y="482"/>
                <a:ext cx="4882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3,5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74" name="Rectangle 225"/>
              <p:cNvSpPr>
                <a:spLocks noChangeArrowheads="1"/>
              </p:cNvSpPr>
              <p:nvPr/>
            </p:nvSpPr>
            <p:spPr bwMode="auto">
              <a:xfrm>
                <a:off x="271792" y="404"/>
                <a:ext cx="1967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75" name="Line 226"/>
              <p:cNvSpPr>
                <a:spLocks noChangeShapeType="1"/>
              </p:cNvSpPr>
              <p:nvPr/>
            </p:nvSpPr>
            <p:spPr bwMode="auto">
              <a:xfrm>
                <a:off x="316969" y="1056"/>
                <a:ext cx="1331997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76" name="Line 227"/>
              <p:cNvSpPr>
                <a:spLocks noChangeShapeType="1"/>
              </p:cNvSpPr>
              <p:nvPr/>
            </p:nvSpPr>
            <p:spPr bwMode="auto">
              <a:xfrm>
                <a:off x="316969" y="1056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77" name="Line 228"/>
              <p:cNvSpPr>
                <a:spLocks noChangeShapeType="1"/>
              </p:cNvSpPr>
              <p:nvPr/>
            </p:nvSpPr>
            <p:spPr bwMode="auto">
              <a:xfrm>
                <a:off x="2263" y="1056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5613" name="Group 5"/>
            <p:cNvGrpSpPr>
              <a:grpSpLocks/>
            </p:cNvGrpSpPr>
            <p:nvPr/>
          </p:nvGrpSpPr>
          <p:grpSpPr bwMode="auto">
            <a:xfrm>
              <a:off x="7278688" y="1052513"/>
              <a:ext cx="1820862" cy="1570037"/>
              <a:chOff x="3012" y="226"/>
              <a:chExt cx="2499" cy="989"/>
            </a:xfrm>
          </p:grpSpPr>
          <p:sp>
            <p:nvSpPr>
              <p:cNvPr id="2579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3012" y="226"/>
                <a:ext cx="249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97" name="Freeform 7"/>
              <p:cNvSpPr>
                <a:spLocks/>
              </p:cNvSpPr>
              <p:nvPr/>
            </p:nvSpPr>
            <p:spPr bwMode="auto">
              <a:xfrm>
                <a:off x="3288" y="955"/>
                <a:ext cx="2020" cy="135"/>
              </a:xfrm>
              <a:custGeom>
                <a:avLst/>
                <a:gdLst>
                  <a:gd name="T0" fmla="*/ 0 w 2020"/>
                  <a:gd name="T1" fmla="*/ 135 h 135"/>
                  <a:gd name="T2" fmla="*/ 177 w 2020"/>
                  <a:gd name="T3" fmla="*/ 0 h 135"/>
                  <a:gd name="T4" fmla="*/ 2020 w 2020"/>
                  <a:gd name="T5" fmla="*/ 0 h 135"/>
                  <a:gd name="T6" fmla="*/ 1843 w 2020"/>
                  <a:gd name="T7" fmla="*/ 135 h 135"/>
                  <a:gd name="T8" fmla="*/ 0 w 2020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0"/>
                  <a:gd name="T16" fmla="*/ 0 h 135"/>
                  <a:gd name="T17" fmla="*/ 2020 w 202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0" h="135">
                    <a:moveTo>
                      <a:pt x="0" y="135"/>
                    </a:moveTo>
                    <a:lnTo>
                      <a:pt x="177" y="0"/>
                    </a:lnTo>
                    <a:lnTo>
                      <a:pt x="2020" y="0"/>
                    </a:lnTo>
                    <a:lnTo>
                      <a:pt x="1843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98" name="Freeform 8"/>
              <p:cNvSpPr>
                <a:spLocks/>
              </p:cNvSpPr>
              <p:nvPr/>
            </p:nvSpPr>
            <p:spPr bwMode="auto">
              <a:xfrm>
                <a:off x="3288" y="309"/>
                <a:ext cx="177" cy="781"/>
              </a:xfrm>
              <a:custGeom>
                <a:avLst/>
                <a:gdLst>
                  <a:gd name="T0" fmla="*/ 0 w 177"/>
                  <a:gd name="T1" fmla="*/ 781 h 781"/>
                  <a:gd name="T2" fmla="*/ 0 w 177"/>
                  <a:gd name="T3" fmla="*/ 136 h 781"/>
                  <a:gd name="T4" fmla="*/ 177 w 177"/>
                  <a:gd name="T5" fmla="*/ 0 h 781"/>
                  <a:gd name="T6" fmla="*/ 177 w 177"/>
                  <a:gd name="T7" fmla="*/ 646 h 781"/>
                  <a:gd name="T8" fmla="*/ 0 w 177"/>
                  <a:gd name="T9" fmla="*/ 781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781"/>
                  <a:gd name="T17" fmla="*/ 177 w 177"/>
                  <a:gd name="T18" fmla="*/ 781 h 7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781">
                    <a:moveTo>
                      <a:pt x="0" y="781"/>
                    </a:moveTo>
                    <a:lnTo>
                      <a:pt x="0" y="136"/>
                    </a:lnTo>
                    <a:lnTo>
                      <a:pt x="177" y="0"/>
                    </a:lnTo>
                    <a:lnTo>
                      <a:pt x="177" y="646"/>
                    </a:lnTo>
                    <a:lnTo>
                      <a:pt x="0" y="781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99" name="Rectangle 9"/>
              <p:cNvSpPr>
                <a:spLocks noChangeArrowheads="1"/>
              </p:cNvSpPr>
              <p:nvPr/>
            </p:nvSpPr>
            <p:spPr bwMode="auto">
              <a:xfrm>
                <a:off x="3465" y="309"/>
                <a:ext cx="1843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0" name="Freeform 10"/>
              <p:cNvSpPr>
                <a:spLocks/>
              </p:cNvSpPr>
              <p:nvPr/>
            </p:nvSpPr>
            <p:spPr bwMode="auto">
              <a:xfrm>
                <a:off x="3288" y="955"/>
                <a:ext cx="2020" cy="135"/>
              </a:xfrm>
              <a:custGeom>
                <a:avLst/>
                <a:gdLst>
                  <a:gd name="T0" fmla="*/ 0 w 388"/>
                  <a:gd name="T1" fmla="*/ 509547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1" name="Freeform 11"/>
              <p:cNvSpPr>
                <a:spLocks/>
              </p:cNvSpPr>
              <p:nvPr/>
            </p:nvSpPr>
            <p:spPr bwMode="auto">
              <a:xfrm>
                <a:off x="3288" y="845"/>
                <a:ext cx="2020" cy="136"/>
              </a:xfrm>
              <a:custGeom>
                <a:avLst/>
                <a:gdLst>
                  <a:gd name="T0" fmla="*/ 0 w 388"/>
                  <a:gd name="T1" fmla="*/ 532252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2" name="Freeform 12"/>
              <p:cNvSpPr>
                <a:spLocks/>
              </p:cNvSpPr>
              <p:nvPr/>
            </p:nvSpPr>
            <p:spPr bwMode="auto">
              <a:xfrm>
                <a:off x="3288" y="741"/>
                <a:ext cx="2020" cy="136"/>
              </a:xfrm>
              <a:custGeom>
                <a:avLst/>
                <a:gdLst>
                  <a:gd name="T0" fmla="*/ 0 w 388"/>
                  <a:gd name="T1" fmla="*/ 532252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3" name="Freeform 13"/>
              <p:cNvSpPr>
                <a:spLocks/>
              </p:cNvSpPr>
              <p:nvPr/>
            </p:nvSpPr>
            <p:spPr bwMode="auto">
              <a:xfrm>
                <a:off x="3288" y="632"/>
                <a:ext cx="2020" cy="135"/>
              </a:xfrm>
              <a:custGeom>
                <a:avLst/>
                <a:gdLst>
                  <a:gd name="T0" fmla="*/ 0 w 388"/>
                  <a:gd name="T1" fmla="*/ 509547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4" name="Freeform 14"/>
              <p:cNvSpPr>
                <a:spLocks/>
              </p:cNvSpPr>
              <p:nvPr/>
            </p:nvSpPr>
            <p:spPr bwMode="auto">
              <a:xfrm>
                <a:off x="3288" y="523"/>
                <a:ext cx="2020" cy="135"/>
              </a:xfrm>
              <a:custGeom>
                <a:avLst/>
                <a:gdLst>
                  <a:gd name="T0" fmla="*/ 0 w 388"/>
                  <a:gd name="T1" fmla="*/ 509547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5" name="Freeform 15"/>
              <p:cNvSpPr>
                <a:spLocks/>
              </p:cNvSpPr>
              <p:nvPr/>
            </p:nvSpPr>
            <p:spPr bwMode="auto">
              <a:xfrm>
                <a:off x="3288" y="419"/>
                <a:ext cx="2020" cy="135"/>
              </a:xfrm>
              <a:custGeom>
                <a:avLst/>
                <a:gdLst>
                  <a:gd name="T0" fmla="*/ 0 w 388"/>
                  <a:gd name="T1" fmla="*/ 509547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6" name="Freeform 16"/>
              <p:cNvSpPr>
                <a:spLocks/>
              </p:cNvSpPr>
              <p:nvPr/>
            </p:nvSpPr>
            <p:spPr bwMode="auto">
              <a:xfrm>
                <a:off x="3288" y="309"/>
                <a:ext cx="2020" cy="136"/>
              </a:xfrm>
              <a:custGeom>
                <a:avLst/>
                <a:gdLst>
                  <a:gd name="T0" fmla="*/ 0 w 388"/>
                  <a:gd name="T1" fmla="*/ 532252 h 26"/>
                  <a:gd name="T2" fmla="*/ 676632 w 388"/>
                  <a:gd name="T3" fmla="*/ 0 h 26"/>
                  <a:gd name="T4" fmla="*/ 7725506 w 38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88"/>
                  <a:gd name="T10" fmla="*/ 0 h 26"/>
                  <a:gd name="T11" fmla="*/ 388 w 38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" h="26">
                    <a:moveTo>
                      <a:pt x="0" y="26"/>
                    </a:moveTo>
                    <a:lnTo>
                      <a:pt x="34" y="0"/>
                    </a:lnTo>
                    <a:lnTo>
                      <a:pt x="388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7" name="Freeform 17"/>
              <p:cNvSpPr>
                <a:spLocks/>
              </p:cNvSpPr>
              <p:nvPr/>
            </p:nvSpPr>
            <p:spPr bwMode="auto">
              <a:xfrm>
                <a:off x="3288" y="955"/>
                <a:ext cx="2020" cy="135"/>
              </a:xfrm>
              <a:custGeom>
                <a:avLst/>
                <a:gdLst>
                  <a:gd name="T0" fmla="*/ 2020 w 2020"/>
                  <a:gd name="T1" fmla="*/ 0 h 135"/>
                  <a:gd name="T2" fmla="*/ 1843 w 2020"/>
                  <a:gd name="T3" fmla="*/ 135 h 135"/>
                  <a:gd name="T4" fmla="*/ 0 w 2020"/>
                  <a:gd name="T5" fmla="*/ 135 h 135"/>
                  <a:gd name="T6" fmla="*/ 177 w 2020"/>
                  <a:gd name="T7" fmla="*/ 0 h 135"/>
                  <a:gd name="T8" fmla="*/ 2020 w 2020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0"/>
                  <a:gd name="T16" fmla="*/ 0 h 135"/>
                  <a:gd name="T17" fmla="*/ 2020 w 202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0" h="135">
                    <a:moveTo>
                      <a:pt x="2020" y="0"/>
                    </a:moveTo>
                    <a:lnTo>
                      <a:pt x="1843" y="135"/>
                    </a:lnTo>
                    <a:lnTo>
                      <a:pt x="0" y="135"/>
                    </a:lnTo>
                    <a:lnTo>
                      <a:pt x="177" y="0"/>
                    </a:lnTo>
                    <a:lnTo>
                      <a:pt x="2020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8" name="Freeform 18"/>
              <p:cNvSpPr>
                <a:spLocks/>
              </p:cNvSpPr>
              <p:nvPr/>
            </p:nvSpPr>
            <p:spPr bwMode="auto">
              <a:xfrm>
                <a:off x="3288" y="309"/>
                <a:ext cx="177" cy="781"/>
              </a:xfrm>
              <a:custGeom>
                <a:avLst/>
                <a:gdLst>
                  <a:gd name="T0" fmla="*/ 0 w 177"/>
                  <a:gd name="T1" fmla="*/ 781 h 781"/>
                  <a:gd name="T2" fmla="*/ 0 w 177"/>
                  <a:gd name="T3" fmla="*/ 136 h 781"/>
                  <a:gd name="T4" fmla="*/ 177 w 177"/>
                  <a:gd name="T5" fmla="*/ 0 h 781"/>
                  <a:gd name="T6" fmla="*/ 177 w 177"/>
                  <a:gd name="T7" fmla="*/ 646 h 781"/>
                  <a:gd name="T8" fmla="*/ 0 w 177"/>
                  <a:gd name="T9" fmla="*/ 781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781"/>
                  <a:gd name="T17" fmla="*/ 177 w 177"/>
                  <a:gd name="T18" fmla="*/ 781 h 7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781">
                    <a:moveTo>
                      <a:pt x="0" y="781"/>
                    </a:moveTo>
                    <a:lnTo>
                      <a:pt x="0" y="136"/>
                    </a:lnTo>
                    <a:lnTo>
                      <a:pt x="177" y="0"/>
                    </a:lnTo>
                    <a:lnTo>
                      <a:pt x="177" y="646"/>
                    </a:lnTo>
                    <a:lnTo>
                      <a:pt x="0" y="78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09" name="Rectangle 19"/>
              <p:cNvSpPr>
                <a:spLocks noChangeArrowheads="1"/>
              </p:cNvSpPr>
              <p:nvPr/>
            </p:nvSpPr>
            <p:spPr bwMode="auto">
              <a:xfrm>
                <a:off x="3465" y="309"/>
                <a:ext cx="1843" cy="646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0" name="Freeform 20"/>
              <p:cNvSpPr>
                <a:spLocks/>
              </p:cNvSpPr>
              <p:nvPr/>
            </p:nvSpPr>
            <p:spPr bwMode="auto">
              <a:xfrm>
                <a:off x="4209" y="460"/>
                <a:ext cx="177" cy="630"/>
              </a:xfrm>
              <a:custGeom>
                <a:avLst/>
                <a:gdLst>
                  <a:gd name="T0" fmla="*/ 0 w 177"/>
                  <a:gd name="T1" fmla="*/ 630 h 630"/>
                  <a:gd name="T2" fmla="*/ 0 w 177"/>
                  <a:gd name="T3" fmla="*/ 136 h 630"/>
                  <a:gd name="T4" fmla="*/ 177 w 177"/>
                  <a:gd name="T5" fmla="*/ 0 h 630"/>
                  <a:gd name="T6" fmla="*/ 177 w 177"/>
                  <a:gd name="T7" fmla="*/ 495 h 630"/>
                  <a:gd name="T8" fmla="*/ 0 w 177"/>
                  <a:gd name="T9" fmla="*/ 630 h 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630"/>
                  <a:gd name="T17" fmla="*/ 177 w 177"/>
                  <a:gd name="T18" fmla="*/ 630 h 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630">
                    <a:moveTo>
                      <a:pt x="0" y="630"/>
                    </a:moveTo>
                    <a:lnTo>
                      <a:pt x="0" y="136"/>
                    </a:lnTo>
                    <a:lnTo>
                      <a:pt x="177" y="0"/>
                    </a:lnTo>
                    <a:lnTo>
                      <a:pt x="177" y="495"/>
                    </a:lnTo>
                    <a:lnTo>
                      <a:pt x="0" y="630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1" name="Rectangle 21"/>
              <p:cNvSpPr>
                <a:spLocks noChangeArrowheads="1"/>
              </p:cNvSpPr>
              <p:nvPr/>
            </p:nvSpPr>
            <p:spPr bwMode="auto">
              <a:xfrm>
                <a:off x="3684" y="596"/>
                <a:ext cx="525" cy="494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2" name="Freeform 22"/>
              <p:cNvSpPr>
                <a:spLocks/>
              </p:cNvSpPr>
              <p:nvPr/>
            </p:nvSpPr>
            <p:spPr bwMode="auto">
              <a:xfrm>
                <a:off x="3684" y="460"/>
                <a:ext cx="702" cy="136"/>
              </a:xfrm>
              <a:custGeom>
                <a:avLst/>
                <a:gdLst>
                  <a:gd name="T0" fmla="*/ 525 w 702"/>
                  <a:gd name="T1" fmla="*/ 136 h 136"/>
                  <a:gd name="T2" fmla="*/ 702 w 702"/>
                  <a:gd name="T3" fmla="*/ 0 h 136"/>
                  <a:gd name="T4" fmla="*/ 177 w 702"/>
                  <a:gd name="T5" fmla="*/ 0 h 136"/>
                  <a:gd name="T6" fmla="*/ 0 w 702"/>
                  <a:gd name="T7" fmla="*/ 136 h 136"/>
                  <a:gd name="T8" fmla="*/ 525 w 702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36"/>
                  <a:gd name="T17" fmla="*/ 702 w 702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36">
                    <a:moveTo>
                      <a:pt x="525" y="136"/>
                    </a:moveTo>
                    <a:lnTo>
                      <a:pt x="702" y="0"/>
                    </a:lnTo>
                    <a:lnTo>
                      <a:pt x="177" y="0"/>
                    </a:lnTo>
                    <a:lnTo>
                      <a:pt x="0" y="136"/>
                    </a:lnTo>
                    <a:lnTo>
                      <a:pt x="525" y="136"/>
                    </a:lnTo>
                    <a:close/>
                  </a:path>
                </a:pathLst>
              </a:custGeom>
              <a:solidFill>
                <a:srgbClr val="BF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3" name="Freeform 23"/>
              <p:cNvSpPr>
                <a:spLocks/>
              </p:cNvSpPr>
              <p:nvPr/>
            </p:nvSpPr>
            <p:spPr bwMode="auto">
              <a:xfrm>
                <a:off x="4735" y="351"/>
                <a:ext cx="177" cy="739"/>
              </a:xfrm>
              <a:custGeom>
                <a:avLst/>
                <a:gdLst>
                  <a:gd name="T0" fmla="*/ 0 w 177"/>
                  <a:gd name="T1" fmla="*/ 739 h 739"/>
                  <a:gd name="T2" fmla="*/ 0 w 177"/>
                  <a:gd name="T3" fmla="*/ 135 h 739"/>
                  <a:gd name="T4" fmla="*/ 177 w 177"/>
                  <a:gd name="T5" fmla="*/ 0 h 739"/>
                  <a:gd name="T6" fmla="*/ 177 w 177"/>
                  <a:gd name="T7" fmla="*/ 604 h 739"/>
                  <a:gd name="T8" fmla="*/ 0 w 177"/>
                  <a:gd name="T9" fmla="*/ 739 h 7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739"/>
                  <a:gd name="T17" fmla="*/ 177 w 177"/>
                  <a:gd name="T18" fmla="*/ 739 h 7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739">
                    <a:moveTo>
                      <a:pt x="0" y="739"/>
                    </a:moveTo>
                    <a:lnTo>
                      <a:pt x="0" y="135"/>
                    </a:lnTo>
                    <a:lnTo>
                      <a:pt x="177" y="0"/>
                    </a:lnTo>
                    <a:lnTo>
                      <a:pt x="177" y="60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4" name="Rectangle 24"/>
              <p:cNvSpPr>
                <a:spLocks noChangeArrowheads="1"/>
              </p:cNvSpPr>
              <p:nvPr/>
            </p:nvSpPr>
            <p:spPr bwMode="auto">
              <a:xfrm>
                <a:off x="4209" y="486"/>
                <a:ext cx="526" cy="604"/>
              </a:xfrm>
              <a:prstGeom prst="rect">
                <a:avLst/>
              </a:prstGeom>
              <a:solidFill>
                <a:srgbClr val="FF802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5" name="Freeform 25"/>
              <p:cNvSpPr>
                <a:spLocks/>
              </p:cNvSpPr>
              <p:nvPr/>
            </p:nvSpPr>
            <p:spPr bwMode="auto">
              <a:xfrm>
                <a:off x="4209" y="351"/>
                <a:ext cx="703" cy="135"/>
              </a:xfrm>
              <a:custGeom>
                <a:avLst/>
                <a:gdLst>
                  <a:gd name="T0" fmla="*/ 526 w 703"/>
                  <a:gd name="T1" fmla="*/ 135 h 135"/>
                  <a:gd name="T2" fmla="*/ 703 w 703"/>
                  <a:gd name="T3" fmla="*/ 0 h 135"/>
                  <a:gd name="T4" fmla="*/ 177 w 703"/>
                  <a:gd name="T5" fmla="*/ 0 h 135"/>
                  <a:gd name="T6" fmla="*/ 0 w 703"/>
                  <a:gd name="T7" fmla="*/ 135 h 135"/>
                  <a:gd name="T8" fmla="*/ 526 w 703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35"/>
                  <a:gd name="T17" fmla="*/ 703 w 70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35">
                    <a:moveTo>
                      <a:pt x="526" y="135"/>
                    </a:moveTo>
                    <a:lnTo>
                      <a:pt x="703" y="0"/>
                    </a:lnTo>
                    <a:lnTo>
                      <a:pt x="177" y="0"/>
                    </a:lnTo>
                    <a:lnTo>
                      <a:pt x="0" y="135"/>
                    </a:lnTo>
                    <a:lnTo>
                      <a:pt x="526" y="135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6" name="Line 26"/>
              <p:cNvSpPr>
                <a:spLocks noChangeShapeType="1"/>
              </p:cNvSpPr>
              <p:nvPr/>
            </p:nvSpPr>
            <p:spPr bwMode="auto">
              <a:xfrm flipV="1">
                <a:off x="3288" y="445"/>
                <a:ext cx="0" cy="6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7" name="Line 27"/>
              <p:cNvSpPr>
                <a:spLocks noChangeShapeType="1"/>
              </p:cNvSpPr>
              <p:nvPr/>
            </p:nvSpPr>
            <p:spPr bwMode="auto">
              <a:xfrm flipH="1">
                <a:off x="3272" y="1090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8" name="Line 28"/>
              <p:cNvSpPr>
                <a:spLocks noChangeShapeType="1"/>
              </p:cNvSpPr>
              <p:nvPr/>
            </p:nvSpPr>
            <p:spPr bwMode="auto">
              <a:xfrm flipH="1">
                <a:off x="3272" y="981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19" name="Line 29"/>
              <p:cNvSpPr>
                <a:spLocks noChangeShapeType="1"/>
              </p:cNvSpPr>
              <p:nvPr/>
            </p:nvSpPr>
            <p:spPr bwMode="auto">
              <a:xfrm flipH="1">
                <a:off x="3272" y="877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20" name="Line 30"/>
              <p:cNvSpPr>
                <a:spLocks noChangeShapeType="1"/>
              </p:cNvSpPr>
              <p:nvPr/>
            </p:nvSpPr>
            <p:spPr bwMode="auto">
              <a:xfrm flipH="1">
                <a:off x="3272" y="767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21" name="Line 31"/>
              <p:cNvSpPr>
                <a:spLocks noChangeShapeType="1"/>
              </p:cNvSpPr>
              <p:nvPr/>
            </p:nvSpPr>
            <p:spPr bwMode="auto">
              <a:xfrm flipH="1">
                <a:off x="3272" y="658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22" name="Line 32"/>
              <p:cNvSpPr>
                <a:spLocks noChangeShapeType="1"/>
              </p:cNvSpPr>
              <p:nvPr/>
            </p:nvSpPr>
            <p:spPr bwMode="auto">
              <a:xfrm flipH="1">
                <a:off x="3272" y="554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23" name="Line 33"/>
              <p:cNvSpPr>
                <a:spLocks noChangeShapeType="1"/>
              </p:cNvSpPr>
              <p:nvPr/>
            </p:nvSpPr>
            <p:spPr bwMode="auto">
              <a:xfrm flipH="1">
                <a:off x="3272" y="445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24" name="Rectangle 34"/>
              <p:cNvSpPr>
                <a:spLocks noChangeArrowheads="1"/>
              </p:cNvSpPr>
              <p:nvPr/>
            </p:nvSpPr>
            <p:spPr bwMode="auto">
              <a:xfrm>
                <a:off x="3225" y="1059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25" name="Rectangle 35"/>
              <p:cNvSpPr>
                <a:spLocks noChangeArrowheads="1"/>
              </p:cNvSpPr>
              <p:nvPr/>
            </p:nvSpPr>
            <p:spPr bwMode="auto">
              <a:xfrm>
                <a:off x="3225" y="949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26" name="Rectangle 36"/>
              <p:cNvSpPr>
                <a:spLocks noChangeArrowheads="1"/>
              </p:cNvSpPr>
              <p:nvPr/>
            </p:nvSpPr>
            <p:spPr bwMode="auto">
              <a:xfrm>
                <a:off x="3205" y="845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10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27" name="Rectangle 37"/>
              <p:cNvSpPr>
                <a:spLocks noChangeArrowheads="1"/>
              </p:cNvSpPr>
              <p:nvPr/>
            </p:nvSpPr>
            <p:spPr bwMode="auto">
              <a:xfrm>
                <a:off x="3205" y="736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15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28" name="Rectangle 38"/>
              <p:cNvSpPr>
                <a:spLocks noChangeArrowheads="1"/>
              </p:cNvSpPr>
              <p:nvPr/>
            </p:nvSpPr>
            <p:spPr bwMode="auto">
              <a:xfrm>
                <a:off x="3194" y="627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20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29" name="Rectangle 39"/>
              <p:cNvSpPr>
                <a:spLocks noChangeArrowheads="1"/>
              </p:cNvSpPr>
              <p:nvPr/>
            </p:nvSpPr>
            <p:spPr bwMode="auto">
              <a:xfrm>
                <a:off x="3194" y="523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25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30" name="Rectangle 40"/>
              <p:cNvSpPr>
                <a:spLocks noChangeArrowheads="1"/>
              </p:cNvSpPr>
              <p:nvPr/>
            </p:nvSpPr>
            <p:spPr bwMode="auto">
              <a:xfrm>
                <a:off x="3194" y="413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30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831" name="Line 41"/>
              <p:cNvSpPr>
                <a:spLocks noChangeShapeType="1"/>
              </p:cNvSpPr>
              <p:nvPr/>
            </p:nvSpPr>
            <p:spPr bwMode="auto">
              <a:xfrm>
                <a:off x="3288" y="1090"/>
                <a:ext cx="1843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2" name="Line 42"/>
              <p:cNvSpPr>
                <a:spLocks noChangeShapeType="1"/>
              </p:cNvSpPr>
              <p:nvPr/>
            </p:nvSpPr>
            <p:spPr bwMode="auto">
              <a:xfrm>
                <a:off x="3288" y="1090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833" name="Line 43"/>
              <p:cNvSpPr>
                <a:spLocks noChangeShapeType="1"/>
              </p:cNvSpPr>
              <p:nvPr/>
            </p:nvSpPr>
            <p:spPr bwMode="auto">
              <a:xfrm>
                <a:off x="5131" y="1090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5614" name="Group 231"/>
            <p:cNvGrpSpPr>
              <a:grpSpLocks/>
            </p:cNvGrpSpPr>
            <p:nvPr/>
          </p:nvGrpSpPr>
          <p:grpSpPr bwMode="auto">
            <a:xfrm>
              <a:off x="5435600" y="3013075"/>
              <a:ext cx="1819275" cy="1568450"/>
              <a:chOff x="158" y="1665"/>
              <a:chExt cx="2496" cy="988"/>
            </a:xfrm>
          </p:grpSpPr>
          <p:sp>
            <p:nvSpPr>
              <p:cNvPr id="25752" name="AutoShape 232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1665"/>
                <a:ext cx="2496" cy="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3" name="Freeform 233"/>
              <p:cNvSpPr>
                <a:spLocks/>
              </p:cNvSpPr>
              <p:nvPr/>
            </p:nvSpPr>
            <p:spPr bwMode="auto">
              <a:xfrm>
                <a:off x="438" y="2389"/>
                <a:ext cx="2034" cy="137"/>
              </a:xfrm>
              <a:custGeom>
                <a:avLst/>
                <a:gdLst>
                  <a:gd name="T0" fmla="*/ 0 w 2034"/>
                  <a:gd name="T1" fmla="*/ 137 h 137"/>
                  <a:gd name="T2" fmla="*/ 182 w 2034"/>
                  <a:gd name="T3" fmla="*/ 0 h 137"/>
                  <a:gd name="T4" fmla="*/ 2034 w 2034"/>
                  <a:gd name="T5" fmla="*/ 0 h 137"/>
                  <a:gd name="T6" fmla="*/ 1853 w 2034"/>
                  <a:gd name="T7" fmla="*/ 137 h 137"/>
                  <a:gd name="T8" fmla="*/ 0 w 2034"/>
                  <a:gd name="T9" fmla="*/ 137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4"/>
                  <a:gd name="T16" fmla="*/ 0 h 137"/>
                  <a:gd name="T17" fmla="*/ 2034 w 203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4" h="137">
                    <a:moveTo>
                      <a:pt x="0" y="137"/>
                    </a:moveTo>
                    <a:lnTo>
                      <a:pt x="182" y="0"/>
                    </a:lnTo>
                    <a:lnTo>
                      <a:pt x="2034" y="0"/>
                    </a:lnTo>
                    <a:lnTo>
                      <a:pt x="1853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4" name="Freeform 234"/>
              <p:cNvSpPr>
                <a:spLocks/>
              </p:cNvSpPr>
              <p:nvPr/>
            </p:nvSpPr>
            <p:spPr bwMode="auto">
              <a:xfrm>
                <a:off x="438" y="1744"/>
                <a:ext cx="182" cy="782"/>
              </a:xfrm>
              <a:custGeom>
                <a:avLst/>
                <a:gdLst>
                  <a:gd name="T0" fmla="*/ 0 w 182"/>
                  <a:gd name="T1" fmla="*/ 782 h 782"/>
                  <a:gd name="T2" fmla="*/ 0 w 182"/>
                  <a:gd name="T3" fmla="*/ 138 h 782"/>
                  <a:gd name="T4" fmla="*/ 182 w 182"/>
                  <a:gd name="T5" fmla="*/ 0 h 782"/>
                  <a:gd name="T6" fmla="*/ 182 w 182"/>
                  <a:gd name="T7" fmla="*/ 645 h 782"/>
                  <a:gd name="T8" fmla="*/ 0 w 182"/>
                  <a:gd name="T9" fmla="*/ 782 h 7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782"/>
                  <a:gd name="T17" fmla="*/ 182 w 182"/>
                  <a:gd name="T18" fmla="*/ 782 h 7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782">
                    <a:moveTo>
                      <a:pt x="0" y="782"/>
                    </a:moveTo>
                    <a:lnTo>
                      <a:pt x="0" y="138"/>
                    </a:lnTo>
                    <a:lnTo>
                      <a:pt x="182" y="0"/>
                    </a:lnTo>
                    <a:lnTo>
                      <a:pt x="182" y="645"/>
                    </a:lnTo>
                    <a:lnTo>
                      <a:pt x="0" y="78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5" name="Rectangle 235"/>
              <p:cNvSpPr>
                <a:spLocks noChangeArrowheads="1"/>
              </p:cNvSpPr>
              <p:nvPr/>
            </p:nvSpPr>
            <p:spPr bwMode="auto">
              <a:xfrm>
                <a:off x="620" y="1744"/>
                <a:ext cx="1852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6" name="Freeform 236"/>
              <p:cNvSpPr>
                <a:spLocks/>
              </p:cNvSpPr>
              <p:nvPr/>
            </p:nvSpPr>
            <p:spPr bwMode="auto">
              <a:xfrm>
                <a:off x="438" y="2389"/>
                <a:ext cx="2034" cy="137"/>
              </a:xfrm>
              <a:custGeom>
                <a:avLst/>
                <a:gdLst>
                  <a:gd name="T0" fmla="*/ 0 w 392"/>
                  <a:gd name="T1" fmla="*/ 556515 h 26"/>
                  <a:gd name="T2" fmla="*/ 684260 w 392"/>
                  <a:gd name="T3" fmla="*/ 0 h 26"/>
                  <a:gd name="T4" fmla="*/ 7650227 w 39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6"/>
                  <a:gd name="T11" fmla="*/ 392 w 39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7" name="Freeform 237"/>
              <p:cNvSpPr>
                <a:spLocks/>
              </p:cNvSpPr>
              <p:nvPr/>
            </p:nvSpPr>
            <p:spPr bwMode="auto">
              <a:xfrm>
                <a:off x="438" y="2304"/>
                <a:ext cx="2034" cy="143"/>
              </a:xfrm>
              <a:custGeom>
                <a:avLst/>
                <a:gdLst>
                  <a:gd name="T0" fmla="*/ 0 w 392"/>
                  <a:gd name="T1" fmla="*/ 595600 h 27"/>
                  <a:gd name="T2" fmla="*/ 684260 w 392"/>
                  <a:gd name="T3" fmla="*/ 0 h 27"/>
                  <a:gd name="T4" fmla="*/ 7650227 w 39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7"/>
                  <a:gd name="T11" fmla="*/ 392 w 39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8" name="Freeform 238"/>
              <p:cNvSpPr>
                <a:spLocks/>
              </p:cNvSpPr>
              <p:nvPr/>
            </p:nvSpPr>
            <p:spPr bwMode="auto">
              <a:xfrm>
                <a:off x="438" y="2225"/>
                <a:ext cx="2034" cy="143"/>
              </a:xfrm>
              <a:custGeom>
                <a:avLst/>
                <a:gdLst>
                  <a:gd name="T0" fmla="*/ 0 w 392"/>
                  <a:gd name="T1" fmla="*/ 595600 h 27"/>
                  <a:gd name="T2" fmla="*/ 684260 w 392"/>
                  <a:gd name="T3" fmla="*/ 0 h 27"/>
                  <a:gd name="T4" fmla="*/ 7650227 w 39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7"/>
                  <a:gd name="T11" fmla="*/ 392 w 39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9" name="Freeform 239"/>
              <p:cNvSpPr>
                <a:spLocks/>
              </p:cNvSpPr>
              <p:nvPr/>
            </p:nvSpPr>
            <p:spPr bwMode="auto">
              <a:xfrm>
                <a:off x="438" y="2146"/>
                <a:ext cx="2034" cy="137"/>
              </a:xfrm>
              <a:custGeom>
                <a:avLst/>
                <a:gdLst>
                  <a:gd name="T0" fmla="*/ 0 w 392"/>
                  <a:gd name="T1" fmla="*/ 556515 h 26"/>
                  <a:gd name="T2" fmla="*/ 684260 w 392"/>
                  <a:gd name="T3" fmla="*/ 0 h 26"/>
                  <a:gd name="T4" fmla="*/ 7650227 w 39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6"/>
                  <a:gd name="T11" fmla="*/ 392 w 39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0" name="Freeform 240"/>
              <p:cNvSpPr>
                <a:spLocks/>
              </p:cNvSpPr>
              <p:nvPr/>
            </p:nvSpPr>
            <p:spPr bwMode="auto">
              <a:xfrm>
                <a:off x="438" y="2067"/>
                <a:ext cx="2034" cy="137"/>
              </a:xfrm>
              <a:custGeom>
                <a:avLst/>
                <a:gdLst>
                  <a:gd name="T0" fmla="*/ 0 w 392"/>
                  <a:gd name="T1" fmla="*/ 556515 h 26"/>
                  <a:gd name="T2" fmla="*/ 684260 w 392"/>
                  <a:gd name="T3" fmla="*/ 0 h 26"/>
                  <a:gd name="T4" fmla="*/ 7650227 w 39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6"/>
                  <a:gd name="T11" fmla="*/ 392 w 39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1" name="Freeform 241"/>
              <p:cNvSpPr>
                <a:spLocks/>
              </p:cNvSpPr>
              <p:nvPr/>
            </p:nvSpPr>
            <p:spPr bwMode="auto">
              <a:xfrm>
                <a:off x="438" y="1987"/>
                <a:ext cx="2034" cy="138"/>
              </a:xfrm>
              <a:custGeom>
                <a:avLst/>
                <a:gdLst>
                  <a:gd name="T0" fmla="*/ 0 w 392"/>
                  <a:gd name="T1" fmla="*/ 580900 h 26"/>
                  <a:gd name="T2" fmla="*/ 684260 w 392"/>
                  <a:gd name="T3" fmla="*/ 0 h 26"/>
                  <a:gd name="T4" fmla="*/ 7650227 w 39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6"/>
                  <a:gd name="T11" fmla="*/ 392 w 39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2" name="Freeform 242"/>
              <p:cNvSpPr>
                <a:spLocks/>
              </p:cNvSpPr>
              <p:nvPr/>
            </p:nvSpPr>
            <p:spPr bwMode="auto">
              <a:xfrm>
                <a:off x="438" y="1903"/>
                <a:ext cx="2034" cy="142"/>
              </a:xfrm>
              <a:custGeom>
                <a:avLst/>
                <a:gdLst>
                  <a:gd name="T0" fmla="*/ 0 w 392"/>
                  <a:gd name="T1" fmla="*/ 571561 h 27"/>
                  <a:gd name="T2" fmla="*/ 684260 w 392"/>
                  <a:gd name="T3" fmla="*/ 0 h 27"/>
                  <a:gd name="T4" fmla="*/ 7650227 w 39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7"/>
                  <a:gd name="T11" fmla="*/ 392 w 39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3" name="Freeform 243"/>
              <p:cNvSpPr>
                <a:spLocks/>
              </p:cNvSpPr>
              <p:nvPr/>
            </p:nvSpPr>
            <p:spPr bwMode="auto">
              <a:xfrm>
                <a:off x="438" y="1823"/>
                <a:ext cx="2034" cy="143"/>
              </a:xfrm>
              <a:custGeom>
                <a:avLst/>
                <a:gdLst>
                  <a:gd name="T0" fmla="*/ 0 w 392"/>
                  <a:gd name="T1" fmla="*/ 595600 h 27"/>
                  <a:gd name="T2" fmla="*/ 684260 w 392"/>
                  <a:gd name="T3" fmla="*/ 0 h 27"/>
                  <a:gd name="T4" fmla="*/ 7650227 w 39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7"/>
                  <a:gd name="T11" fmla="*/ 392 w 39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4" name="Freeform 244"/>
              <p:cNvSpPr>
                <a:spLocks/>
              </p:cNvSpPr>
              <p:nvPr/>
            </p:nvSpPr>
            <p:spPr bwMode="auto">
              <a:xfrm>
                <a:off x="438" y="1744"/>
                <a:ext cx="2034" cy="138"/>
              </a:xfrm>
              <a:custGeom>
                <a:avLst/>
                <a:gdLst>
                  <a:gd name="T0" fmla="*/ 0 w 392"/>
                  <a:gd name="T1" fmla="*/ 580900 h 26"/>
                  <a:gd name="T2" fmla="*/ 684260 w 392"/>
                  <a:gd name="T3" fmla="*/ 0 h 26"/>
                  <a:gd name="T4" fmla="*/ 7650227 w 39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6"/>
                  <a:gd name="T11" fmla="*/ 392 w 39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5" name="Freeform 245"/>
              <p:cNvSpPr>
                <a:spLocks/>
              </p:cNvSpPr>
              <p:nvPr/>
            </p:nvSpPr>
            <p:spPr bwMode="auto">
              <a:xfrm>
                <a:off x="438" y="2389"/>
                <a:ext cx="2034" cy="137"/>
              </a:xfrm>
              <a:custGeom>
                <a:avLst/>
                <a:gdLst>
                  <a:gd name="T0" fmla="*/ 2034 w 2034"/>
                  <a:gd name="T1" fmla="*/ 0 h 137"/>
                  <a:gd name="T2" fmla="*/ 1853 w 2034"/>
                  <a:gd name="T3" fmla="*/ 137 h 137"/>
                  <a:gd name="T4" fmla="*/ 0 w 2034"/>
                  <a:gd name="T5" fmla="*/ 137 h 137"/>
                  <a:gd name="T6" fmla="*/ 182 w 2034"/>
                  <a:gd name="T7" fmla="*/ 0 h 137"/>
                  <a:gd name="T8" fmla="*/ 2034 w 2034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4"/>
                  <a:gd name="T16" fmla="*/ 0 h 137"/>
                  <a:gd name="T17" fmla="*/ 2034 w 203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4" h="137">
                    <a:moveTo>
                      <a:pt x="2034" y="0"/>
                    </a:moveTo>
                    <a:lnTo>
                      <a:pt x="1853" y="137"/>
                    </a:lnTo>
                    <a:lnTo>
                      <a:pt x="0" y="137"/>
                    </a:lnTo>
                    <a:lnTo>
                      <a:pt x="182" y="0"/>
                    </a:lnTo>
                    <a:lnTo>
                      <a:pt x="2034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6" name="Freeform 246"/>
              <p:cNvSpPr>
                <a:spLocks/>
              </p:cNvSpPr>
              <p:nvPr/>
            </p:nvSpPr>
            <p:spPr bwMode="auto">
              <a:xfrm>
                <a:off x="438" y="1744"/>
                <a:ext cx="182" cy="782"/>
              </a:xfrm>
              <a:custGeom>
                <a:avLst/>
                <a:gdLst>
                  <a:gd name="T0" fmla="*/ 0 w 182"/>
                  <a:gd name="T1" fmla="*/ 782 h 782"/>
                  <a:gd name="T2" fmla="*/ 0 w 182"/>
                  <a:gd name="T3" fmla="*/ 138 h 782"/>
                  <a:gd name="T4" fmla="*/ 182 w 182"/>
                  <a:gd name="T5" fmla="*/ 0 h 782"/>
                  <a:gd name="T6" fmla="*/ 182 w 182"/>
                  <a:gd name="T7" fmla="*/ 645 h 782"/>
                  <a:gd name="T8" fmla="*/ 0 w 182"/>
                  <a:gd name="T9" fmla="*/ 782 h 7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782"/>
                  <a:gd name="T17" fmla="*/ 182 w 182"/>
                  <a:gd name="T18" fmla="*/ 782 h 7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782">
                    <a:moveTo>
                      <a:pt x="0" y="782"/>
                    </a:moveTo>
                    <a:lnTo>
                      <a:pt x="0" y="138"/>
                    </a:lnTo>
                    <a:lnTo>
                      <a:pt x="182" y="0"/>
                    </a:lnTo>
                    <a:lnTo>
                      <a:pt x="182" y="645"/>
                    </a:lnTo>
                    <a:lnTo>
                      <a:pt x="0" y="782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7" name="Rectangle 247"/>
              <p:cNvSpPr>
                <a:spLocks noChangeArrowheads="1"/>
              </p:cNvSpPr>
              <p:nvPr/>
            </p:nvSpPr>
            <p:spPr bwMode="auto">
              <a:xfrm>
                <a:off x="620" y="1744"/>
                <a:ext cx="1852" cy="645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8" name="Freeform 248"/>
              <p:cNvSpPr>
                <a:spLocks/>
              </p:cNvSpPr>
              <p:nvPr/>
            </p:nvSpPr>
            <p:spPr bwMode="auto">
              <a:xfrm>
                <a:off x="1367" y="2167"/>
                <a:ext cx="177" cy="359"/>
              </a:xfrm>
              <a:custGeom>
                <a:avLst/>
                <a:gdLst>
                  <a:gd name="T0" fmla="*/ 0 w 177"/>
                  <a:gd name="T1" fmla="*/ 359 h 359"/>
                  <a:gd name="T2" fmla="*/ 0 w 177"/>
                  <a:gd name="T3" fmla="*/ 137 h 359"/>
                  <a:gd name="T4" fmla="*/ 177 w 177"/>
                  <a:gd name="T5" fmla="*/ 0 h 359"/>
                  <a:gd name="T6" fmla="*/ 177 w 177"/>
                  <a:gd name="T7" fmla="*/ 222 h 359"/>
                  <a:gd name="T8" fmla="*/ 0 w 177"/>
                  <a:gd name="T9" fmla="*/ 359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359"/>
                  <a:gd name="T17" fmla="*/ 177 w 177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359">
                    <a:moveTo>
                      <a:pt x="0" y="359"/>
                    </a:moveTo>
                    <a:lnTo>
                      <a:pt x="0" y="137"/>
                    </a:lnTo>
                    <a:lnTo>
                      <a:pt x="177" y="0"/>
                    </a:lnTo>
                    <a:lnTo>
                      <a:pt x="177" y="222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69" name="Rectangle 249"/>
              <p:cNvSpPr>
                <a:spLocks noChangeArrowheads="1"/>
              </p:cNvSpPr>
              <p:nvPr/>
            </p:nvSpPr>
            <p:spPr bwMode="auto">
              <a:xfrm>
                <a:off x="833" y="2304"/>
                <a:ext cx="534" cy="222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0" name="Freeform 250"/>
              <p:cNvSpPr>
                <a:spLocks/>
              </p:cNvSpPr>
              <p:nvPr/>
            </p:nvSpPr>
            <p:spPr bwMode="auto">
              <a:xfrm>
                <a:off x="833" y="2167"/>
                <a:ext cx="711" cy="137"/>
              </a:xfrm>
              <a:custGeom>
                <a:avLst/>
                <a:gdLst>
                  <a:gd name="T0" fmla="*/ 534 w 711"/>
                  <a:gd name="T1" fmla="*/ 137 h 137"/>
                  <a:gd name="T2" fmla="*/ 711 w 711"/>
                  <a:gd name="T3" fmla="*/ 0 h 137"/>
                  <a:gd name="T4" fmla="*/ 181 w 711"/>
                  <a:gd name="T5" fmla="*/ 0 h 137"/>
                  <a:gd name="T6" fmla="*/ 0 w 711"/>
                  <a:gd name="T7" fmla="*/ 137 h 137"/>
                  <a:gd name="T8" fmla="*/ 534 w 711"/>
                  <a:gd name="T9" fmla="*/ 137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1"/>
                  <a:gd name="T16" fmla="*/ 0 h 137"/>
                  <a:gd name="T17" fmla="*/ 711 w 711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1" h="137">
                    <a:moveTo>
                      <a:pt x="534" y="137"/>
                    </a:moveTo>
                    <a:lnTo>
                      <a:pt x="711" y="0"/>
                    </a:lnTo>
                    <a:lnTo>
                      <a:pt x="181" y="0"/>
                    </a:lnTo>
                    <a:lnTo>
                      <a:pt x="0" y="137"/>
                    </a:lnTo>
                    <a:lnTo>
                      <a:pt x="534" y="137"/>
                    </a:lnTo>
                    <a:close/>
                  </a:path>
                </a:pathLst>
              </a:custGeom>
              <a:solidFill>
                <a:srgbClr val="BF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1" name="Freeform 251"/>
              <p:cNvSpPr>
                <a:spLocks/>
              </p:cNvSpPr>
              <p:nvPr/>
            </p:nvSpPr>
            <p:spPr bwMode="auto">
              <a:xfrm>
                <a:off x="1896" y="1802"/>
                <a:ext cx="182" cy="724"/>
              </a:xfrm>
              <a:custGeom>
                <a:avLst/>
                <a:gdLst>
                  <a:gd name="T0" fmla="*/ 0 w 182"/>
                  <a:gd name="T1" fmla="*/ 724 h 724"/>
                  <a:gd name="T2" fmla="*/ 0 w 182"/>
                  <a:gd name="T3" fmla="*/ 143 h 724"/>
                  <a:gd name="T4" fmla="*/ 182 w 182"/>
                  <a:gd name="T5" fmla="*/ 0 h 724"/>
                  <a:gd name="T6" fmla="*/ 182 w 182"/>
                  <a:gd name="T7" fmla="*/ 587 h 724"/>
                  <a:gd name="T8" fmla="*/ 0 w 182"/>
                  <a:gd name="T9" fmla="*/ 724 h 7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724"/>
                  <a:gd name="T17" fmla="*/ 182 w 182"/>
                  <a:gd name="T18" fmla="*/ 724 h 7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724">
                    <a:moveTo>
                      <a:pt x="0" y="724"/>
                    </a:moveTo>
                    <a:lnTo>
                      <a:pt x="0" y="143"/>
                    </a:lnTo>
                    <a:lnTo>
                      <a:pt x="182" y="0"/>
                    </a:lnTo>
                    <a:lnTo>
                      <a:pt x="182" y="587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2" name="Rectangle 252"/>
              <p:cNvSpPr>
                <a:spLocks noChangeArrowheads="1"/>
              </p:cNvSpPr>
              <p:nvPr/>
            </p:nvSpPr>
            <p:spPr bwMode="auto">
              <a:xfrm>
                <a:off x="1367" y="1945"/>
                <a:ext cx="529" cy="581"/>
              </a:xfrm>
              <a:prstGeom prst="rect">
                <a:avLst/>
              </a:prstGeom>
              <a:solidFill>
                <a:srgbClr val="FF802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3" name="Freeform 253"/>
              <p:cNvSpPr>
                <a:spLocks/>
              </p:cNvSpPr>
              <p:nvPr/>
            </p:nvSpPr>
            <p:spPr bwMode="auto">
              <a:xfrm>
                <a:off x="1367" y="1802"/>
                <a:ext cx="711" cy="143"/>
              </a:xfrm>
              <a:custGeom>
                <a:avLst/>
                <a:gdLst>
                  <a:gd name="T0" fmla="*/ 529 w 711"/>
                  <a:gd name="T1" fmla="*/ 143 h 143"/>
                  <a:gd name="T2" fmla="*/ 711 w 711"/>
                  <a:gd name="T3" fmla="*/ 0 h 143"/>
                  <a:gd name="T4" fmla="*/ 177 w 711"/>
                  <a:gd name="T5" fmla="*/ 0 h 143"/>
                  <a:gd name="T6" fmla="*/ 0 w 711"/>
                  <a:gd name="T7" fmla="*/ 143 h 143"/>
                  <a:gd name="T8" fmla="*/ 529 w 711"/>
                  <a:gd name="T9" fmla="*/ 143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1"/>
                  <a:gd name="T16" fmla="*/ 0 h 143"/>
                  <a:gd name="T17" fmla="*/ 711 w 711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1" h="143">
                    <a:moveTo>
                      <a:pt x="529" y="143"/>
                    </a:moveTo>
                    <a:lnTo>
                      <a:pt x="711" y="0"/>
                    </a:lnTo>
                    <a:lnTo>
                      <a:pt x="177" y="0"/>
                    </a:lnTo>
                    <a:lnTo>
                      <a:pt x="0" y="143"/>
                    </a:lnTo>
                    <a:lnTo>
                      <a:pt x="529" y="143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4" name="Line 254"/>
              <p:cNvSpPr>
                <a:spLocks noChangeShapeType="1"/>
              </p:cNvSpPr>
              <p:nvPr/>
            </p:nvSpPr>
            <p:spPr bwMode="auto">
              <a:xfrm flipV="1">
                <a:off x="438" y="1882"/>
                <a:ext cx="0" cy="644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5" name="Line 255"/>
              <p:cNvSpPr>
                <a:spLocks noChangeShapeType="1"/>
              </p:cNvSpPr>
              <p:nvPr/>
            </p:nvSpPr>
            <p:spPr bwMode="auto">
              <a:xfrm flipH="1">
                <a:off x="423" y="2526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6" name="Line 256"/>
              <p:cNvSpPr>
                <a:spLocks noChangeShapeType="1"/>
              </p:cNvSpPr>
              <p:nvPr/>
            </p:nvSpPr>
            <p:spPr bwMode="auto">
              <a:xfrm flipH="1">
                <a:off x="423" y="2447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7" name="Line 257"/>
              <p:cNvSpPr>
                <a:spLocks noChangeShapeType="1"/>
              </p:cNvSpPr>
              <p:nvPr/>
            </p:nvSpPr>
            <p:spPr bwMode="auto">
              <a:xfrm flipH="1">
                <a:off x="423" y="2368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8" name="Line 258"/>
              <p:cNvSpPr>
                <a:spLocks noChangeShapeType="1"/>
              </p:cNvSpPr>
              <p:nvPr/>
            </p:nvSpPr>
            <p:spPr bwMode="auto">
              <a:xfrm flipH="1">
                <a:off x="423" y="2283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79" name="Line 259"/>
              <p:cNvSpPr>
                <a:spLocks noChangeShapeType="1"/>
              </p:cNvSpPr>
              <p:nvPr/>
            </p:nvSpPr>
            <p:spPr bwMode="auto">
              <a:xfrm flipH="1">
                <a:off x="423" y="2204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80" name="Line 260"/>
              <p:cNvSpPr>
                <a:spLocks noChangeShapeType="1"/>
              </p:cNvSpPr>
              <p:nvPr/>
            </p:nvSpPr>
            <p:spPr bwMode="auto">
              <a:xfrm flipH="1">
                <a:off x="423" y="2125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81" name="Line 261"/>
              <p:cNvSpPr>
                <a:spLocks noChangeShapeType="1"/>
              </p:cNvSpPr>
              <p:nvPr/>
            </p:nvSpPr>
            <p:spPr bwMode="auto">
              <a:xfrm flipH="1">
                <a:off x="423" y="2045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82" name="Line 262"/>
              <p:cNvSpPr>
                <a:spLocks noChangeShapeType="1"/>
              </p:cNvSpPr>
              <p:nvPr/>
            </p:nvSpPr>
            <p:spPr bwMode="auto">
              <a:xfrm flipH="1">
                <a:off x="423" y="1966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83" name="Line 263"/>
              <p:cNvSpPr>
                <a:spLocks noChangeShapeType="1"/>
              </p:cNvSpPr>
              <p:nvPr/>
            </p:nvSpPr>
            <p:spPr bwMode="auto">
              <a:xfrm flipH="1">
                <a:off x="423" y="1882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84" name="Rectangle 264"/>
              <p:cNvSpPr>
                <a:spLocks noChangeArrowheads="1"/>
              </p:cNvSpPr>
              <p:nvPr/>
            </p:nvSpPr>
            <p:spPr bwMode="auto">
              <a:xfrm>
                <a:off x="319" y="2494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107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85" name="Rectangle 265"/>
              <p:cNvSpPr>
                <a:spLocks noChangeArrowheads="1"/>
              </p:cNvSpPr>
              <p:nvPr/>
            </p:nvSpPr>
            <p:spPr bwMode="auto">
              <a:xfrm>
                <a:off x="319" y="2415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108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86" name="Rectangle 266"/>
              <p:cNvSpPr>
                <a:spLocks noChangeArrowheads="1"/>
              </p:cNvSpPr>
              <p:nvPr/>
            </p:nvSpPr>
            <p:spPr bwMode="auto">
              <a:xfrm>
                <a:off x="319" y="2336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109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87" name="Rectangle 267"/>
              <p:cNvSpPr>
                <a:spLocks noChangeArrowheads="1"/>
              </p:cNvSpPr>
              <p:nvPr/>
            </p:nvSpPr>
            <p:spPr bwMode="auto">
              <a:xfrm>
                <a:off x="319" y="2251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110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88" name="Rectangle 268"/>
              <p:cNvSpPr>
                <a:spLocks noChangeArrowheads="1"/>
              </p:cNvSpPr>
              <p:nvPr/>
            </p:nvSpPr>
            <p:spPr bwMode="auto">
              <a:xfrm>
                <a:off x="319" y="2172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111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89" name="Rectangle 269"/>
              <p:cNvSpPr>
                <a:spLocks noChangeArrowheads="1"/>
              </p:cNvSpPr>
              <p:nvPr/>
            </p:nvSpPr>
            <p:spPr bwMode="auto">
              <a:xfrm>
                <a:off x="319" y="2093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112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90" name="Rectangle 270"/>
              <p:cNvSpPr>
                <a:spLocks noChangeArrowheads="1"/>
              </p:cNvSpPr>
              <p:nvPr/>
            </p:nvSpPr>
            <p:spPr bwMode="auto">
              <a:xfrm>
                <a:off x="319" y="2014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113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91" name="Rectangle 271"/>
              <p:cNvSpPr>
                <a:spLocks noChangeArrowheads="1"/>
              </p:cNvSpPr>
              <p:nvPr/>
            </p:nvSpPr>
            <p:spPr bwMode="auto">
              <a:xfrm>
                <a:off x="319" y="1934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114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92" name="Rectangle 272"/>
              <p:cNvSpPr>
                <a:spLocks noChangeArrowheads="1"/>
              </p:cNvSpPr>
              <p:nvPr/>
            </p:nvSpPr>
            <p:spPr bwMode="auto">
              <a:xfrm>
                <a:off x="319" y="1850"/>
                <a:ext cx="9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7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115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93" name="Line 273"/>
              <p:cNvSpPr>
                <a:spLocks noChangeShapeType="1"/>
              </p:cNvSpPr>
              <p:nvPr/>
            </p:nvSpPr>
            <p:spPr bwMode="auto">
              <a:xfrm>
                <a:off x="438" y="2526"/>
                <a:ext cx="1853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94" name="Line 274"/>
              <p:cNvSpPr>
                <a:spLocks noChangeShapeType="1"/>
              </p:cNvSpPr>
              <p:nvPr/>
            </p:nvSpPr>
            <p:spPr bwMode="auto">
              <a:xfrm>
                <a:off x="438" y="2526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95" name="Line 275"/>
              <p:cNvSpPr>
                <a:spLocks noChangeShapeType="1"/>
              </p:cNvSpPr>
              <p:nvPr/>
            </p:nvSpPr>
            <p:spPr bwMode="auto">
              <a:xfrm>
                <a:off x="2291" y="2526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5615" name="Group 46"/>
            <p:cNvGrpSpPr>
              <a:grpSpLocks/>
            </p:cNvGrpSpPr>
            <p:nvPr/>
          </p:nvGrpSpPr>
          <p:grpSpPr bwMode="auto">
            <a:xfrm>
              <a:off x="7248525" y="2970213"/>
              <a:ext cx="1852613" cy="1611312"/>
              <a:chOff x="3036" y="1325"/>
              <a:chExt cx="2544" cy="1015"/>
            </a:xfrm>
          </p:grpSpPr>
          <p:sp>
            <p:nvSpPr>
              <p:cNvPr id="25714" name="AutoShape 47"/>
              <p:cNvSpPr>
                <a:spLocks noChangeAspect="1" noChangeArrowheads="1" noTextEdit="1"/>
              </p:cNvSpPr>
              <p:nvPr/>
            </p:nvSpPr>
            <p:spPr bwMode="auto">
              <a:xfrm>
                <a:off x="3036" y="1325"/>
                <a:ext cx="2544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5" name="Freeform 48"/>
              <p:cNvSpPr>
                <a:spLocks/>
              </p:cNvSpPr>
              <p:nvPr/>
            </p:nvSpPr>
            <p:spPr bwMode="auto">
              <a:xfrm>
                <a:off x="3291" y="2074"/>
                <a:ext cx="2103" cy="138"/>
              </a:xfrm>
              <a:custGeom>
                <a:avLst/>
                <a:gdLst>
                  <a:gd name="T0" fmla="*/ 0 w 2103"/>
                  <a:gd name="T1" fmla="*/ 138 h 138"/>
                  <a:gd name="T2" fmla="*/ 186 w 2103"/>
                  <a:gd name="T3" fmla="*/ 0 h 138"/>
                  <a:gd name="T4" fmla="*/ 2103 w 2103"/>
                  <a:gd name="T5" fmla="*/ 0 h 138"/>
                  <a:gd name="T6" fmla="*/ 1917 w 2103"/>
                  <a:gd name="T7" fmla="*/ 138 h 138"/>
                  <a:gd name="T8" fmla="*/ 0 w 2103"/>
                  <a:gd name="T9" fmla="*/ 138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3"/>
                  <a:gd name="T16" fmla="*/ 0 h 138"/>
                  <a:gd name="T17" fmla="*/ 2103 w 210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3" h="138">
                    <a:moveTo>
                      <a:pt x="0" y="138"/>
                    </a:moveTo>
                    <a:lnTo>
                      <a:pt x="186" y="0"/>
                    </a:lnTo>
                    <a:lnTo>
                      <a:pt x="2103" y="0"/>
                    </a:lnTo>
                    <a:lnTo>
                      <a:pt x="1917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6" name="Freeform 49"/>
              <p:cNvSpPr>
                <a:spLocks/>
              </p:cNvSpPr>
              <p:nvPr/>
            </p:nvSpPr>
            <p:spPr bwMode="auto">
              <a:xfrm>
                <a:off x="3291" y="1405"/>
                <a:ext cx="186" cy="807"/>
              </a:xfrm>
              <a:custGeom>
                <a:avLst/>
                <a:gdLst>
                  <a:gd name="T0" fmla="*/ 0 w 186"/>
                  <a:gd name="T1" fmla="*/ 807 h 807"/>
                  <a:gd name="T2" fmla="*/ 0 w 186"/>
                  <a:gd name="T3" fmla="*/ 138 h 807"/>
                  <a:gd name="T4" fmla="*/ 186 w 186"/>
                  <a:gd name="T5" fmla="*/ 0 h 807"/>
                  <a:gd name="T6" fmla="*/ 186 w 186"/>
                  <a:gd name="T7" fmla="*/ 669 h 807"/>
                  <a:gd name="T8" fmla="*/ 0 w 186"/>
                  <a:gd name="T9" fmla="*/ 807 h 8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807"/>
                  <a:gd name="T17" fmla="*/ 186 w 186"/>
                  <a:gd name="T18" fmla="*/ 807 h 8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807">
                    <a:moveTo>
                      <a:pt x="0" y="807"/>
                    </a:moveTo>
                    <a:lnTo>
                      <a:pt x="0" y="138"/>
                    </a:lnTo>
                    <a:lnTo>
                      <a:pt x="186" y="0"/>
                    </a:lnTo>
                    <a:lnTo>
                      <a:pt x="186" y="669"/>
                    </a:lnTo>
                    <a:lnTo>
                      <a:pt x="0" y="80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7" name="Rectangle 50"/>
              <p:cNvSpPr>
                <a:spLocks noChangeArrowheads="1"/>
              </p:cNvSpPr>
              <p:nvPr/>
            </p:nvSpPr>
            <p:spPr bwMode="auto">
              <a:xfrm>
                <a:off x="3477" y="1405"/>
                <a:ext cx="1917" cy="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8" name="Freeform 51"/>
              <p:cNvSpPr>
                <a:spLocks/>
              </p:cNvSpPr>
              <p:nvPr/>
            </p:nvSpPr>
            <p:spPr bwMode="auto">
              <a:xfrm>
                <a:off x="3291" y="2074"/>
                <a:ext cx="2103" cy="138"/>
              </a:xfrm>
              <a:custGeom>
                <a:avLst/>
                <a:gdLst>
                  <a:gd name="T0" fmla="*/ 0 w 396"/>
                  <a:gd name="T1" fmla="*/ 580900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9" name="Freeform 52"/>
              <p:cNvSpPr>
                <a:spLocks/>
              </p:cNvSpPr>
              <p:nvPr/>
            </p:nvSpPr>
            <p:spPr bwMode="auto">
              <a:xfrm>
                <a:off x="3291" y="1963"/>
                <a:ext cx="2103" cy="138"/>
              </a:xfrm>
              <a:custGeom>
                <a:avLst/>
                <a:gdLst>
                  <a:gd name="T0" fmla="*/ 0 w 396"/>
                  <a:gd name="T1" fmla="*/ 580900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0" name="Freeform 53"/>
              <p:cNvSpPr>
                <a:spLocks/>
              </p:cNvSpPr>
              <p:nvPr/>
            </p:nvSpPr>
            <p:spPr bwMode="auto">
              <a:xfrm>
                <a:off x="3291" y="1851"/>
                <a:ext cx="2103" cy="138"/>
              </a:xfrm>
              <a:custGeom>
                <a:avLst/>
                <a:gdLst>
                  <a:gd name="T0" fmla="*/ 0 w 396"/>
                  <a:gd name="T1" fmla="*/ 580900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1" name="Freeform 54"/>
              <p:cNvSpPr>
                <a:spLocks/>
              </p:cNvSpPr>
              <p:nvPr/>
            </p:nvSpPr>
            <p:spPr bwMode="auto">
              <a:xfrm>
                <a:off x="3291" y="1739"/>
                <a:ext cx="2103" cy="139"/>
              </a:xfrm>
              <a:custGeom>
                <a:avLst/>
                <a:gdLst>
                  <a:gd name="T0" fmla="*/ 0 w 396"/>
                  <a:gd name="T1" fmla="*/ 606927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2" name="Freeform 55"/>
              <p:cNvSpPr>
                <a:spLocks/>
              </p:cNvSpPr>
              <p:nvPr/>
            </p:nvSpPr>
            <p:spPr bwMode="auto">
              <a:xfrm>
                <a:off x="3291" y="1628"/>
                <a:ext cx="2103" cy="138"/>
              </a:xfrm>
              <a:custGeom>
                <a:avLst/>
                <a:gdLst>
                  <a:gd name="T0" fmla="*/ 0 w 396"/>
                  <a:gd name="T1" fmla="*/ 580900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3" name="Freeform 56"/>
              <p:cNvSpPr>
                <a:spLocks/>
              </p:cNvSpPr>
              <p:nvPr/>
            </p:nvSpPr>
            <p:spPr bwMode="auto">
              <a:xfrm>
                <a:off x="3291" y="1516"/>
                <a:ext cx="2103" cy="138"/>
              </a:xfrm>
              <a:custGeom>
                <a:avLst/>
                <a:gdLst>
                  <a:gd name="T0" fmla="*/ 0 w 396"/>
                  <a:gd name="T1" fmla="*/ 580900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4" name="Freeform 57"/>
              <p:cNvSpPr>
                <a:spLocks/>
              </p:cNvSpPr>
              <p:nvPr/>
            </p:nvSpPr>
            <p:spPr bwMode="auto">
              <a:xfrm>
                <a:off x="3291" y="1405"/>
                <a:ext cx="2103" cy="138"/>
              </a:xfrm>
              <a:custGeom>
                <a:avLst/>
                <a:gdLst>
                  <a:gd name="T0" fmla="*/ 0 w 396"/>
                  <a:gd name="T1" fmla="*/ 580900 h 26"/>
                  <a:gd name="T2" fmla="*/ 785864 w 396"/>
                  <a:gd name="T3" fmla="*/ 0 h 26"/>
                  <a:gd name="T4" fmla="*/ 8882870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5" name="Freeform 58"/>
              <p:cNvSpPr>
                <a:spLocks/>
              </p:cNvSpPr>
              <p:nvPr/>
            </p:nvSpPr>
            <p:spPr bwMode="auto">
              <a:xfrm>
                <a:off x="3291" y="2074"/>
                <a:ext cx="2103" cy="138"/>
              </a:xfrm>
              <a:custGeom>
                <a:avLst/>
                <a:gdLst>
                  <a:gd name="T0" fmla="*/ 2103 w 2103"/>
                  <a:gd name="T1" fmla="*/ 0 h 138"/>
                  <a:gd name="T2" fmla="*/ 1917 w 2103"/>
                  <a:gd name="T3" fmla="*/ 138 h 138"/>
                  <a:gd name="T4" fmla="*/ 0 w 2103"/>
                  <a:gd name="T5" fmla="*/ 138 h 138"/>
                  <a:gd name="T6" fmla="*/ 186 w 2103"/>
                  <a:gd name="T7" fmla="*/ 0 h 138"/>
                  <a:gd name="T8" fmla="*/ 2103 w 2103"/>
                  <a:gd name="T9" fmla="*/ 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3"/>
                  <a:gd name="T16" fmla="*/ 0 h 138"/>
                  <a:gd name="T17" fmla="*/ 2103 w 210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3" h="138">
                    <a:moveTo>
                      <a:pt x="2103" y="0"/>
                    </a:moveTo>
                    <a:lnTo>
                      <a:pt x="1917" y="138"/>
                    </a:lnTo>
                    <a:lnTo>
                      <a:pt x="0" y="138"/>
                    </a:lnTo>
                    <a:lnTo>
                      <a:pt x="186" y="0"/>
                    </a:lnTo>
                    <a:lnTo>
                      <a:pt x="2103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6" name="Freeform 59"/>
              <p:cNvSpPr>
                <a:spLocks/>
              </p:cNvSpPr>
              <p:nvPr/>
            </p:nvSpPr>
            <p:spPr bwMode="auto">
              <a:xfrm>
                <a:off x="3291" y="1405"/>
                <a:ext cx="186" cy="807"/>
              </a:xfrm>
              <a:custGeom>
                <a:avLst/>
                <a:gdLst>
                  <a:gd name="T0" fmla="*/ 0 w 186"/>
                  <a:gd name="T1" fmla="*/ 807 h 807"/>
                  <a:gd name="T2" fmla="*/ 0 w 186"/>
                  <a:gd name="T3" fmla="*/ 138 h 807"/>
                  <a:gd name="T4" fmla="*/ 186 w 186"/>
                  <a:gd name="T5" fmla="*/ 0 h 807"/>
                  <a:gd name="T6" fmla="*/ 186 w 186"/>
                  <a:gd name="T7" fmla="*/ 669 h 807"/>
                  <a:gd name="T8" fmla="*/ 0 w 186"/>
                  <a:gd name="T9" fmla="*/ 807 h 8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807"/>
                  <a:gd name="T17" fmla="*/ 186 w 186"/>
                  <a:gd name="T18" fmla="*/ 807 h 8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807">
                    <a:moveTo>
                      <a:pt x="0" y="807"/>
                    </a:moveTo>
                    <a:lnTo>
                      <a:pt x="0" y="138"/>
                    </a:lnTo>
                    <a:lnTo>
                      <a:pt x="186" y="0"/>
                    </a:lnTo>
                    <a:lnTo>
                      <a:pt x="186" y="669"/>
                    </a:lnTo>
                    <a:lnTo>
                      <a:pt x="0" y="807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7" name="Rectangle 60"/>
              <p:cNvSpPr>
                <a:spLocks noChangeArrowheads="1"/>
              </p:cNvSpPr>
              <p:nvPr/>
            </p:nvSpPr>
            <p:spPr bwMode="auto">
              <a:xfrm>
                <a:off x="3477" y="1405"/>
                <a:ext cx="1917" cy="669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8" name="Freeform 61"/>
              <p:cNvSpPr>
                <a:spLocks/>
              </p:cNvSpPr>
              <p:nvPr/>
            </p:nvSpPr>
            <p:spPr bwMode="auto">
              <a:xfrm>
                <a:off x="4247" y="1835"/>
                <a:ext cx="191" cy="377"/>
              </a:xfrm>
              <a:custGeom>
                <a:avLst/>
                <a:gdLst>
                  <a:gd name="T0" fmla="*/ 0 w 191"/>
                  <a:gd name="T1" fmla="*/ 377 h 377"/>
                  <a:gd name="T2" fmla="*/ 0 w 191"/>
                  <a:gd name="T3" fmla="*/ 144 h 377"/>
                  <a:gd name="T4" fmla="*/ 191 w 191"/>
                  <a:gd name="T5" fmla="*/ 0 h 377"/>
                  <a:gd name="T6" fmla="*/ 191 w 191"/>
                  <a:gd name="T7" fmla="*/ 239 h 377"/>
                  <a:gd name="T8" fmla="*/ 0 w 191"/>
                  <a:gd name="T9" fmla="*/ 377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377"/>
                  <a:gd name="T17" fmla="*/ 191 w 191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377">
                    <a:moveTo>
                      <a:pt x="0" y="377"/>
                    </a:moveTo>
                    <a:lnTo>
                      <a:pt x="0" y="144"/>
                    </a:lnTo>
                    <a:lnTo>
                      <a:pt x="191" y="0"/>
                    </a:lnTo>
                    <a:lnTo>
                      <a:pt x="191" y="239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29" name="Rectangle 62"/>
              <p:cNvSpPr>
                <a:spLocks noChangeArrowheads="1"/>
              </p:cNvSpPr>
              <p:nvPr/>
            </p:nvSpPr>
            <p:spPr bwMode="auto">
              <a:xfrm>
                <a:off x="3700" y="1979"/>
                <a:ext cx="547" cy="233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0" name="Freeform 63"/>
              <p:cNvSpPr>
                <a:spLocks/>
              </p:cNvSpPr>
              <p:nvPr/>
            </p:nvSpPr>
            <p:spPr bwMode="auto">
              <a:xfrm>
                <a:off x="3700" y="1835"/>
                <a:ext cx="738" cy="144"/>
              </a:xfrm>
              <a:custGeom>
                <a:avLst/>
                <a:gdLst>
                  <a:gd name="T0" fmla="*/ 547 w 738"/>
                  <a:gd name="T1" fmla="*/ 144 h 144"/>
                  <a:gd name="T2" fmla="*/ 738 w 738"/>
                  <a:gd name="T3" fmla="*/ 0 h 144"/>
                  <a:gd name="T4" fmla="*/ 191 w 738"/>
                  <a:gd name="T5" fmla="*/ 0 h 144"/>
                  <a:gd name="T6" fmla="*/ 0 w 738"/>
                  <a:gd name="T7" fmla="*/ 144 h 144"/>
                  <a:gd name="T8" fmla="*/ 547 w 738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8"/>
                  <a:gd name="T16" fmla="*/ 0 h 144"/>
                  <a:gd name="T17" fmla="*/ 738 w 73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8" h="144">
                    <a:moveTo>
                      <a:pt x="547" y="144"/>
                    </a:moveTo>
                    <a:lnTo>
                      <a:pt x="738" y="0"/>
                    </a:lnTo>
                    <a:lnTo>
                      <a:pt x="191" y="0"/>
                    </a:lnTo>
                    <a:lnTo>
                      <a:pt x="0" y="144"/>
                    </a:lnTo>
                    <a:lnTo>
                      <a:pt x="547" y="144"/>
                    </a:lnTo>
                    <a:close/>
                  </a:path>
                </a:pathLst>
              </a:custGeom>
              <a:solidFill>
                <a:srgbClr val="BF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1" name="Freeform 64"/>
              <p:cNvSpPr>
                <a:spLocks/>
              </p:cNvSpPr>
              <p:nvPr/>
            </p:nvSpPr>
            <p:spPr bwMode="auto">
              <a:xfrm>
                <a:off x="4794" y="1474"/>
                <a:ext cx="191" cy="738"/>
              </a:xfrm>
              <a:custGeom>
                <a:avLst/>
                <a:gdLst>
                  <a:gd name="T0" fmla="*/ 0 w 191"/>
                  <a:gd name="T1" fmla="*/ 738 h 738"/>
                  <a:gd name="T2" fmla="*/ 0 w 191"/>
                  <a:gd name="T3" fmla="*/ 138 h 738"/>
                  <a:gd name="T4" fmla="*/ 191 w 191"/>
                  <a:gd name="T5" fmla="*/ 0 h 738"/>
                  <a:gd name="T6" fmla="*/ 191 w 191"/>
                  <a:gd name="T7" fmla="*/ 600 h 738"/>
                  <a:gd name="T8" fmla="*/ 0 w 191"/>
                  <a:gd name="T9" fmla="*/ 738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738"/>
                  <a:gd name="T17" fmla="*/ 191 w 19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738">
                    <a:moveTo>
                      <a:pt x="0" y="738"/>
                    </a:moveTo>
                    <a:lnTo>
                      <a:pt x="0" y="138"/>
                    </a:lnTo>
                    <a:lnTo>
                      <a:pt x="191" y="0"/>
                    </a:lnTo>
                    <a:lnTo>
                      <a:pt x="191" y="600"/>
                    </a:lnTo>
                    <a:lnTo>
                      <a:pt x="0" y="738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2" name="Rectangle 65"/>
              <p:cNvSpPr>
                <a:spLocks noChangeArrowheads="1"/>
              </p:cNvSpPr>
              <p:nvPr/>
            </p:nvSpPr>
            <p:spPr bwMode="auto">
              <a:xfrm>
                <a:off x="4247" y="1612"/>
                <a:ext cx="547" cy="600"/>
              </a:xfrm>
              <a:prstGeom prst="rect">
                <a:avLst/>
              </a:prstGeom>
              <a:solidFill>
                <a:srgbClr val="FF802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3" name="Freeform 66"/>
              <p:cNvSpPr>
                <a:spLocks/>
              </p:cNvSpPr>
              <p:nvPr/>
            </p:nvSpPr>
            <p:spPr bwMode="auto">
              <a:xfrm>
                <a:off x="4247" y="1474"/>
                <a:ext cx="738" cy="138"/>
              </a:xfrm>
              <a:custGeom>
                <a:avLst/>
                <a:gdLst>
                  <a:gd name="T0" fmla="*/ 547 w 738"/>
                  <a:gd name="T1" fmla="*/ 138 h 138"/>
                  <a:gd name="T2" fmla="*/ 738 w 738"/>
                  <a:gd name="T3" fmla="*/ 0 h 138"/>
                  <a:gd name="T4" fmla="*/ 191 w 738"/>
                  <a:gd name="T5" fmla="*/ 0 h 138"/>
                  <a:gd name="T6" fmla="*/ 0 w 738"/>
                  <a:gd name="T7" fmla="*/ 138 h 138"/>
                  <a:gd name="T8" fmla="*/ 547 w 738"/>
                  <a:gd name="T9" fmla="*/ 138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8"/>
                  <a:gd name="T16" fmla="*/ 0 h 138"/>
                  <a:gd name="T17" fmla="*/ 738 w 738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8" h="138">
                    <a:moveTo>
                      <a:pt x="547" y="138"/>
                    </a:moveTo>
                    <a:lnTo>
                      <a:pt x="738" y="0"/>
                    </a:lnTo>
                    <a:lnTo>
                      <a:pt x="191" y="0"/>
                    </a:lnTo>
                    <a:lnTo>
                      <a:pt x="0" y="138"/>
                    </a:lnTo>
                    <a:lnTo>
                      <a:pt x="547" y="138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4" name="Line 67"/>
              <p:cNvSpPr>
                <a:spLocks noChangeShapeType="1"/>
              </p:cNvSpPr>
              <p:nvPr/>
            </p:nvSpPr>
            <p:spPr bwMode="auto">
              <a:xfrm flipV="1">
                <a:off x="3291" y="1543"/>
                <a:ext cx="0" cy="669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5" name="Line 68"/>
              <p:cNvSpPr>
                <a:spLocks noChangeShapeType="1"/>
              </p:cNvSpPr>
              <p:nvPr/>
            </p:nvSpPr>
            <p:spPr bwMode="auto">
              <a:xfrm flipH="1">
                <a:off x="3275" y="2212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6" name="Line 69"/>
              <p:cNvSpPr>
                <a:spLocks noChangeShapeType="1"/>
              </p:cNvSpPr>
              <p:nvPr/>
            </p:nvSpPr>
            <p:spPr bwMode="auto">
              <a:xfrm flipH="1">
                <a:off x="3275" y="2101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7" name="Line 70"/>
              <p:cNvSpPr>
                <a:spLocks noChangeShapeType="1"/>
              </p:cNvSpPr>
              <p:nvPr/>
            </p:nvSpPr>
            <p:spPr bwMode="auto">
              <a:xfrm flipH="1">
                <a:off x="3275" y="1989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8" name="Line 71"/>
              <p:cNvSpPr>
                <a:spLocks noChangeShapeType="1"/>
              </p:cNvSpPr>
              <p:nvPr/>
            </p:nvSpPr>
            <p:spPr bwMode="auto">
              <a:xfrm flipH="1">
                <a:off x="3275" y="1878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9" name="Line 72"/>
              <p:cNvSpPr>
                <a:spLocks noChangeShapeType="1"/>
              </p:cNvSpPr>
              <p:nvPr/>
            </p:nvSpPr>
            <p:spPr bwMode="auto">
              <a:xfrm flipH="1">
                <a:off x="3275" y="1766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40" name="Line 73"/>
              <p:cNvSpPr>
                <a:spLocks noChangeShapeType="1"/>
              </p:cNvSpPr>
              <p:nvPr/>
            </p:nvSpPr>
            <p:spPr bwMode="auto">
              <a:xfrm flipH="1">
                <a:off x="3275" y="1654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41" name="Line 74"/>
              <p:cNvSpPr>
                <a:spLocks noChangeShapeType="1"/>
              </p:cNvSpPr>
              <p:nvPr/>
            </p:nvSpPr>
            <p:spPr bwMode="auto">
              <a:xfrm flipH="1">
                <a:off x="3275" y="1543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42" name="Rectangle 75"/>
              <p:cNvSpPr>
                <a:spLocks noChangeArrowheads="1"/>
              </p:cNvSpPr>
              <p:nvPr/>
            </p:nvSpPr>
            <p:spPr bwMode="auto">
              <a:xfrm>
                <a:off x="3195" y="2181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34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3" name="Rectangle 76"/>
              <p:cNvSpPr>
                <a:spLocks noChangeArrowheads="1"/>
              </p:cNvSpPr>
              <p:nvPr/>
            </p:nvSpPr>
            <p:spPr bwMode="auto">
              <a:xfrm>
                <a:off x="3195" y="2069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36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4" name="Rectangle 77"/>
              <p:cNvSpPr>
                <a:spLocks noChangeArrowheads="1"/>
              </p:cNvSpPr>
              <p:nvPr/>
            </p:nvSpPr>
            <p:spPr bwMode="auto">
              <a:xfrm>
                <a:off x="3195" y="1957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38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5" name="Rectangle 78"/>
              <p:cNvSpPr>
                <a:spLocks noChangeArrowheads="1"/>
              </p:cNvSpPr>
              <p:nvPr/>
            </p:nvSpPr>
            <p:spPr bwMode="auto">
              <a:xfrm>
                <a:off x="3195" y="1846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40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6" name="Rectangle 79"/>
              <p:cNvSpPr>
                <a:spLocks noChangeArrowheads="1"/>
              </p:cNvSpPr>
              <p:nvPr/>
            </p:nvSpPr>
            <p:spPr bwMode="auto">
              <a:xfrm>
                <a:off x="3195" y="1734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42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7" name="Rectangle 80"/>
              <p:cNvSpPr>
                <a:spLocks noChangeArrowheads="1"/>
              </p:cNvSpPr>
              <p:nvPr/>
            </p:nvSpPr>
            <p:spPr bwMode="auto">
              <a:xfrm>
                <a:off x="3195" y="1623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44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8" name="Rectangle 81"/>
              <p:cNvSpPr>
                <a:spLocks noChangeArrowheads="1"/>
              </p:cNvSpPr>
              <p:nvPr/>
            </p:nvSpPr>
            <p:spPr bwMode="auto">
              <a:xfrm>
                <a:off x="3195" y="1511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46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49" name="Line 82"/>
              <p:cNvSpPr>
                <a:spLocks noChangeShapeType="1"/>
              </p:cNvSpPr>
              <p:nvPr/>
            </p:nvSpPr>
            <p:spPr bwMode="auto">
              <a:xfrm>
                <a:off x="3291" y="2212"/>
                <a:ext cx="1917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0" name="Line 83"/>
              <p:cNvSpPr>
                <a:spLocks noChangeShapeType="1"/>
              </p:cNvSpPr>
              <p:nvPr/>
            </p:nvSpPr>
            <p:spPr bwMode="auto">
              <a:xfrm>
                <a:off x="3291" y="2212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1" name="Line 84"/>
              <p:cNvSpPr>
                <a:spLocks noChangeShapeType="1"/>
              </p:cNvSpPr>
              <p:nvPr/>
            </p:nvSpPr>
            <p:spPr bwMode="auto">
              <a:xfrm>
                <a:off x="5208" y="2212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5616" name="Group 134"/>
            <p:cNvGrpSpPr>
              <a:grpSpLocks/>
            </p:cNvGrpSpPr>
            <p:nvPr/>
          </p:nvGrpSpPr>
          <p:grpSpPr bwMode="auto">
            <a:xfrm>
              <a:off x="7332663" y="5203825"/>
              <a:ext cx="1606550" cy="1320800"/>
              <a:chOff x="3240" y="2746"/>
              <a:chExt cx="2205" cy="832"/>
            </a:xfrm>
          </p:grpSpPr>
          <p:sp>
            <p:nvSpPr>
              <p:cNvPr id="25668" name="Freeform 135"/>
              <p:cNvSpPr>
                <a:spLocks/>
              </p:cNvSpPr>
              <p:nvPr/>
            </p:nvSpPr>
            <p:spPr bwMode="auto">
              <a:xfrm>
                <a:off x="3357" y="3409"/>
                <a:ext cx="2088" cy="143"/>
              </a:xfrm>
              <a:custGeom>
                <a:avLst/>
                <a:gdLst>
                  <a:gd name="T0" fmla="*/ 0 w 2088"/>
                  <a:gd name="T1" fmla="*/ 143 h 143"/>
                  <a:gd name="T2" fmla="*/ 185 w 2088"/>
                  <a:gd name="T3" fmla="*/ 0 h 143"/>
                  <a:gd name="T4" fmla="*/ 2088 w 2088"/>
                  <a:gd name="T5" fmla="*/ 0 h 143"/>
                  <a:gd name="T6" fmla="*/ 1902 w 2088"/>
                  <a:gd name="T7" fmla="*/ 143 h 143"/>
                  <a:gd name="T8" fmla="*/ 0 w 2088"/>
                  <a:gd name="T9" fmla="*/ 143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8"/>
                  <a:gd name="T16" fmla="*/ 0 h 143"/>
                  <a:gd name="T17" fmla="*/ 2088 w 2088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8" h="143">
                    <a:moveTo>
                      <a:pt x="0" y="143"/>
                    </a:moveTo>
                    <a:lnTo>
                      <a:pt x="185" y="0"/>
                    </a:lnTo>
                    <a:lnTo>
                      <a:pt x="2088" y="0"/>
                    </a:lnTo>
                    <a:lnTo>
                      <a:pt x="1902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69" name="Freeform 136"/>
              <p:cNvSpPr>
                <a:spLocks/>
              </p:cNvSpPr>
              <p:nvPr/>
            </p:nvSpPr>
            <p:spPr bwMode="auto">
              <a:xfrm>
                <a:off x="3357" y="2746"/>
                <a:ext cx="185" cy="806"/>
              </a:xfrm>
              <a:custGeom>
                <a:avLst/>
                <a:gdLst>
                  <a:gd name="T0" fmla="*/ 0 w 185"/>
                  <a:gd name="T1" fmla="*/ 806 h 806"/>
                  <a:gd name="T2" fmla="*/ 0 w 185"/>
                  <a:gd name="T3" fmla="*/ 143 h 806"/>
                  <a:gd name="T4" fmla="*/ 185 w 185"/>
                  <a:gd name="T5" fmla="*/ 0 h 806"/>
                  <a:gd name="T6" fmla="*/ 185 w 185"/>
                  <a:gd name="T7" fmla="*/ 663 h 806"/>
                  <a:gd name="T8" fmla="*/ 0 w 185"/>
                  <a:gd name="T9" fmla="*/ 806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806"/>
                  <a:gd name="T17" fmla="*/ 185 w 185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806">
                    <a:moveTo>
                      <a:pt x="0" y="806"/>
                    </a:moveTo>
                    <a:lnTo>
                      <a:pt x="0" y="143"/>
                    </a:lnTo>
                    <a:lnTo>
                      <a:pt x="185" y="0"/>
                    </a:lnTo>
                    <a:lnTo>
                      <a:pt x="185" y="663"/>
                    </a:lnTo>
                    <a:lnTo>
                      <a:pt x="0" y="80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0" name="Rectangle 137"/>
              <p:cNvSpPr>
                <a:spLocks noChangeArrowheads="1"/>
              </p:cNvSpPr>
              <p:nvPr/>
            </p:nvSpPr>
            <p:spPr bwMode="auto">
              <a:xfrm>
                <a:off x="3542" y="2746"/>
                <a:ext cx="1903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1" name="Freeform 138"/>
              <p:cNvSpPr>
                <a:spLocks/>
              </p:cNvSpPr>
              <p:nvPr/>
            </p:nvSpPr>
            <p:spPr bwMode="auto">
              <a:xfrm>
                <a:off x="3357" y="3409"/>
                <a:ext cx="2088" cy="143"/>
              </a:xfrm>
              <a:custGeom>
                <a:avLst/>
                <a:gdLst>
                  <a:gd name="T0" fmla="*/ 0 w 394"/>
                  <a:gd name="T1" fmla="*/ 595600 h 27"/>
                  <a:gd name="T2" fmla="*/ 773058 w 394"/>
                  <a:gd name="T3" fmla="*/ 0 h 27"/>
                  <a:gd name="T4" fmla="*/ 8727495 w 394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7"/>
                  <a:gd name="T11" fmla="*/ 394 w 394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2" name="Freeform 139"/>
              <p:cNvSpPr>
                <a:spLocks/>
              </p:cNvSpPr>
              <p:nvPr/>
            </p:nvSpPr>
            <p:spPr bwMode="auto">
              <a:xfrm>
                <a:off x="3357" y="3340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3" name="Freeform 140"/>
              <p:cNvSpPr>
                <a:spLocks/>
              </p:cNvSpPr>
              <p:nvPr/>
            </p:nvSpPr>
            <p:spPr bwMode="auto">
              <a:xfrm>
                <a:off x="3357" y="3265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4" name="Freeform 141"/>
              <p:cNvSpPr>
                <a:spLocks/>
              </p:cNvSpPr>
              <p:nvPr/>
            </p:nvSpPr>
            <p:spPr bwMode="auto">
              <a:xfrm>
                <a:off x="3357" y="3191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5" name="Freeform 142"/>
              <p:cNvSpPr>
                <a:spLocks/>
              </p:cNvSpPr>
              <p:nvPr/>
            </p:nvSpPr>
            <p:spPr bwMode="auto">
              <a:xfrm>
                <a:off x="3357" y="3117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6" name="Freeform 143"/>
              <p:cNvSpPr>
                <a:spLocks/>
              </p:cNvSpPr>
              <p:nvPr/>
            </p:nvSpPr>
            <p:spPr bwMode="auto">
              <a:xfrm>
                <a:off x="3357" y="3043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7" name="Freeform 144"/>
              <p:cNvSpPr>
                <a:spLocks/>
              </p:cNvSpPr>
              <p:nvPr/>
            </p:nvSpPr>
            <p:spPr bwMode="auto">
              <a:xfrm>
                <a:off x="3357" y="2969"/>
                <a:ext cx="2088" cy="137"/>
              </a:xfrm>
              <a:custGeom>
                <a:avLst/>
                <a:gdLst>
                  <a:gd name="T0" fmla="*/ 0 w 394"/>
                  <a:gd name="T1" fmla="*/ 556515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8" name="Freeform 145"/>
              <p:cNvSpPr>
                <a:spLocks/>
              </p:cNvSpPr>
              <p:nvPr/>
            </p:nvSpPr>
            <p:spPr bwMode="auto">
              <a:xfrm>
                <a:off x="3357" y="2894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79" name="Freeform 146"/>
              <p:cNvSpPr>
                <a:spLocks/>
              </p:cNvSpPr>
              <p:nvPr/>
            </p:nvSpPr>
            <p:spPr bwMode="auto">
              <a:xfrm>
                <a:off x="3357" y="2820"/>
                <a:ext cx="2088" cy="138"/>
              </a:xfrm>
              <a:custGeom>
                <a:avLst/>
                <a:gdLst>
                  <a:gd name="T0" fmla="*/ 0 w 394"/>
                  <a:gd name="T1" fmla="*/ 580900 h 26"/>
                  <a:gd name="T2" fmla="*/ 773058 w 394"/>
                  <a:gd name="T3" fmla="*/ 0 h 26"/>
                  <a:gd name="T4" fmla="*/ 8727495 w 39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6"/>
                  <a:gd name="T11" fmla="*/ 394 w 3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0" name="Freeform 147"/>
              <p:cNvSpPr>
                <a:spLocks/>
              </p:cNvSpPr>
              <p:nvPr/>
            </p:nvSpPr>
            <p:spPr bwMode="auto">
              <a:xfrm>
                <a:off x="3357" y="2746"/>
                <a:ext cx="2088" cy="143"/>
              </a:xfrm>
              <a:custGeom>
                <a:avLst/>
                <a:gdLst>
                  <a:gd name="T0" fmla="*/ 0 w 394"/>
                  <a:gd name="T1" fmla="*/ 595600 h 27"/>
                  <a:gd name="T2" fmla="*/ 773058 w 394"/>
                  <a:gd name="T3" fmla="*/ 0 h 27"/>
                  <a:gd name="T4" fmla="*/ 8727495 w 394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27"/>
                  <a:gd name="T11" fmla="*/ 394 w 394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1" name="Freeform 148"/>
              <p:cNvSpPr>
                <a:spLocks/>
              </p:cNvSpPr>
              <p:nvPr/>
            </p:nvSpPr>
            <p:spPr bwMode="auto">
              <a:xfrm>
                <a:off x="3357" y="3409"/>
                <a:ext cx="2088" cy="143"/>
              </a:xfrm>
              <a:custGeom>
                <a:avLst/>
                <a:gdLst>
                  <a:gd name="T0" fmla="*/ 2088 w 2088"/>
                  <a:gd name="T1" fmla="*/ 0 h 143"/>
                  <a:gd name="T2" fmla="*/ 1902 w 2088"/>
                  <a:gd name="T3" fmla="*/ 143 h 143"/>
                  <a:gd name="T4" fmla="*/ 0 w 2088"/>
                  <a:gd name="T5" fmla="*/ 143 h 143"/>
                  <a:gd name="T6" fmla="*/ 185 w 2088"/>
                  <a:gd name="T7" fmla="*/ 0 h 143"/>
                  <a:gd name="T8" fmla="*/ 2088 w 2088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8"/>
                  <a:gd name="T16" fmla="*/ 0 h 143"/>
                  <a:gd name="T17" fmla="*/ 2088 w 2088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8" h="143">
                    <a:moveTo>
                      <a:pt x="2088" y="0"/>
                    </a:moveTo>
                    <a:lnTo>
                      <a:pt x="1902" y="143"/>
                    </a:lnTo>
                    <a:lnTo>
                      <a:pt x="0" y="143"/>
                    </a:lnTo>
                    <a:lnTo>
                      <a:pt x="185" y="0"/>
                    </a:lnTo>
                    <a:lnTo>
                      <a:pt x="2088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2" name="Freeform 149"/>
              <p:cNvSpPr>
                <a:spLocks/>
              </p:cNvSpPr>
              <p:nvPr/>
            </p:nvSpPr>
            <p:spPr bwMode="auto">
              <a:xfrm>
                <a:off x="3357" y="2746"/>
                <a:ext cx="185" cy="806"/>
              </a:xfrm>
              <a:custGeom>
                <a:avLst/>
                <a:gdLst>
                  <a:gd name="T0" fmla="*/ 0 w 185"/>
                  <a:gd name="T1" fmla="*/ 806 h 806"/>
                  <a:gd name="T2" fmla="*/ 0 w 185"/>
                  <a:gd name="T3" fmla="*/ 143 h 806"/>
                  <a:gd name="T4" fmla="*/ 185 w 185"/>
                  <a:gd name="T5" fmla="*/ 0 h 806"/>
                  <a:gd name="T6" fmla="*/ 185 w 185"/>
                  <a:gd name="T7" fmla="*/ 663 h 806"/>
                  <a:gd name="T8" fmla="*/ 0 w 185"/>
                  <a:gd name="T9" fmla="*/ 806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806"/>
                  <a:gd name="T17" fmla="*/ 185 w 185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806">
                    <a:moveTo>
                      <a:pt x="0" y="806"/>
                    </a:moveTo>
                    <a:lnTo>
                      <a:pt x="0" y="143"/>
                    </a:lnTo>
                    <a:lnTo>
                      <a:pt x="185" y="0"/>
                    </a:lnTo>
                    <a:lnTo>
                      <a:pt x="185" y="663"/>
                    </a:lnTo>
                    <a:lnTo>
                      <a:pt x="0" y="806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3" name="Rectangle 150"/>
              <p:cNvSpPr>
                <a:spLocks noChangeArrowheads="1"/>
              </p:cNvSpPr>
              <p:nvPr/>
            </p:nvSpPr>
            <p:spPr bwMode="auto">
              <a:xfrm>
                <a:off x="3542" y="2746"/>
                <a:ext cx="1903" cy="663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4" name="Freeform 151"/>
              <p:cNvSpPr>
                <a:spLocks/>
              </p:cNvSpPr>
              <p:nvPr/>
            </p:nvSpPr>
            <p:spPr bwMode="auto">
              <a:xfrm>
                <a:off x="4305" y="3170"/>
                <a:ext cx="191" cy="382"/>
              </a:xfrm>
              <a:custGeom>
                <a:avLst/>
                <a:gdLst>
                  <a:gd name="T0" fmla="*/ 0 w 191"/>
                  <a:gd name="T1" fmla="*/ 382 h 382"/>
                  <a:gd name="T2" fmla="*/ 0 w 191"/>
                  <a:gd name="T3" fmla="*/ 143 h 382"/>
                  <a:gd name="T4" fmla="*/ 191 w 191"/>
                  <a:gd name="T5" fmla="*/ 0 h 382"/>
                  <a:gd name="T6" fmla="*/ 191 w 191"/>
                  <a:gd name="T7" fmla="*/ 239 h 382"/>
                  <a:gd name="T8" fmla="*/ 0 w 191"/>
                  <a:gd name="T9" fmla="*/ 382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382"/>
                  <a:gd name="T17" fmla="*/ 191 w 191"/>
                  <a:gd name="T18" fmla="*/ 382 h 3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382">
                    <a:moveTo>
                      <a:pt x="0" y="382"/>
                    </a:moveTo>
                    <a:lnTo>
                      <a:pt x="0" y="143"/>
                    </a:lnTo>
                    <a:lnTo>
                      <a:pt x="191" y="0"/>
                    </a:lnTo>
                    <a:lnTo>
                      <a:pt x="191" y="239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5" name="Rectangle 152"/>
              <p:cNvSpPr>
                <a:spLocks noChangeArrowheads="1"/>
              </p:cNvSpPr>
              <p:nvPr/>
            </p:nvSpPr>
            <p:spPr bwMode="auto">
              <a:xfrm>
                <a:off x="3765" y="3313"/>
                <a:ext cx="540" cy="239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6" name="Freeform 153"/>
              <p:cNvSpPr>
                <a:spLocks/>
              </p:cNvSpPr>
              <p:nvPr/>
            </p:nvSpPr>
            <p:spPr bwMode="auto">
              <a:xfrm>
                <a:off x="3765" y="3170"/>
                <a:ext cx="731" cy="143"/>
              </a:xfrm>
              <a:custGeom>
                <a:avLst/>
                <a:gdLst>
                  <a:gd name="T0" fmla="*/ 540 w 731"/>
                  <a:gd name="T1" fmla="*/ 143 h 143"/>
                  <a:gd name="T2" fmla="*/ 731 w 731"/>
                  <a:gd name="T3" fmla="*/ 0 h 143"/>
                  <a:gd name="T4" fmla="*/ 185 w 731"/>
                  <a:gd name="T5" fmla="*/ 0 h 143"/>
                  <a:gd name="T6" fmla="*/ 0 w 731"/>
                  <a:gd name="T7" fmla="*/ 143 h 143"/>
                  <a:gd name="T8" fmla="*/ 540 w 731"/>
                  <a:gd name="T9" fmla="*/ 143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1"/>
                  <a:gd name="T16" fmla="*/ 0 h 143"/>
                  <a:gd name="T17" fmla="*/ 731 w 731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1" h="143">
                    <a:moveTo>
                      <a:pt x="540" y="143"/>
                    </a:moveTo>
                    <a:lnTo>
                      <a:pt x="731" y="0"/>
                    </a:lnTo>
                    <a:lnTo>
                      <a:pt x="185" y="0"/>
                    </a:lnTo>
                    <a:lnTo>
                      <a:pt x="0" y="143"/>
                    </a:lnTo>
                    <a:lnTo>
                      <a:pt x="540" y="143"/>
                    </a:lnTo>
                    <a:close/>
                  </a:path>
                </a:pathLst>
              </a:custGeom>
              <a:solidFill>
                <a:srgbClr val="BF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7" name="Freeform 154"/>
              <p:cNvSpPr>
                <a:spLocks/>
              </p:cNvSpPr>
              <p:nvPr/>
            </p:nvSpPr>
            <p:spPr bwMode="auto">
              <a:xfrm>
                <a:off x="4851" y="2746"/>
                <a:ext cx="186" cy="806"/>
              </a:xfrm>
              <a:custGeom>
                <a:avLst/>
                <a:gdLst>
                  <a:gd name="T0" fmla="*/ 0 w 186"/>
                  <a:gd name="T1" fmla="*/ 806 h 806"/>
                  <a:gd name="T2" fmla="*/ 0 w 186"/>
                  <a:gd name="T3" fmla="*/ 143 h 806"/>
                  <a:gd name="T4" fmla="*/ 186 w 186"/>
                  <a:gd name="T5" fmla="*/ 0 h 806"/>
                  <a:gd name="T6" fmla="*/ 186 w 186"/>
                  <a:gd name="T7" fmla="*/ 663 h 806"/>
                  <a:gd name="T8" fmla="*/ 0 w 186"/>
                  <a:gd name="T9" fmla="*/ 806 h 8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806"/>
                  <a:gd name="T17" fmla="*/ 186 w 186"/>
                  <a:gd name="T18" fmla="*/ 806 h 8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806">
                    <a:moveTo>
                      <a:pt x="0" y="806"/>
                    </a:moveTo>
                    <a:lnTo>
                      <a:pt x="0" y="143"/>
                    </a:lnTo>
                    <a:lnTo>
                      <a:pt x="186" y="0"/>
                    </a:lnTo>
                    <a:lnTo>
                      <a:pt x="186" y="663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8" name="Rectangle 155"/>
              <p:cNvSpPr>
                <a:spLocks noChangeArrowheads="1"/>
              </p:cNvSpPr>
              <p:nvPr/>
            </p:nvSpPr>
            <p:spPr bwMode="auto">
              <a:xfrm>
                <a:off x="4305" y="2889"/>
                <a:ext cx="546" cy="663"/>
              </a:xfrm>
              <a:prstGeom prst="rect">
                <a:avLst/>
              </a:prstGeom>
              <a:solidFill>
                <a:srgbClr val="FF802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89" name="Freeform 156"/>
              <p:cNvSpPr>
                <a:spLocks/>
              </p:cNvSpPr>
              <p:nvPr/>
            </p:nvSpPr>
            <p:spPr bwMode="auto">
              <a:xfrm>
                <a:off x="4305" y="2746"/>
                <a:ext cx="732" cy="143"/>
              </a:xfrm>
              <a:custGeom>
                <a:avLst/>
                <a:gdLst>
                  <a:gd name="T0" fmla="*/ 546 w 732"/>
                  <a:gd name="T1" fmla="*/ 143 h 143"/>
                  <a:gd name="T2" fmla="*/ 732 w 732"/>
                  <a:gd name="T3" fmla="*/ 0 h 143"/>
                  <a:gd name="T4" fmla="*/ 191 w 732"/>
                  <a:gd name="T5" fmla="*/ 0 h 143"/>
                  <a:gd name="T6" fmla="*/ 0 w 732"/>
                  <a:gd name="T7" fmla="*/ 143 h 143"/>
                  <a:gd name="T8" fmla="*/ 546 w 732"/>
                  <a:gd name="T9" fmla="*/ 143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2"/>
                  <a:gd name="T16" fmla="*/ 0 h 143"/>
                  <a:gd name="T17" fmla="*/ 732 w 732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2" h="143">
                    <a:moveTo>
                      <a:pt x="546" y="143"/>
                    </a:moveTo>
                    <a:lnTo>
                      <a:pt x="732" y="0"/>
                    </a:lnTo>
                    <a:lnTo>
                      <a:pt x="191" y="0"/>
                    </a:lnTo>
                    <a:lnTo>
                      <a:pt x="0" y="143"/>
                    </a:lnTo>
                    <a:lnTo>
                      <a:pt x="546" y="143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0" name="Line 157"/>
              <p:cNvSpPr>
                <a:spLocks noChangeShapeType="1"/>
              </p:cNvSpPr>
              <p:nvPr/>
            </p:nvSpPr>
            <p:spPr bwMode="auto">
              <a:xfrm flipV="1">
                <a:off x="3357" y="2889"/>
                <a:ext cx="0" cy="66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1" name="Line 158"/>
              <p:cNvSpPr>
                <a:spLocks noChangeShapeType="1"/>
              </p:cNvSpPr>
              <p:nvPr/>
            </p:nvSpPr>
            <p:spPr bwMode="auto">
              <a:xfrm flipH="1">
                <a:off x="3341" y="3552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2" name="Line 159"/>
              <p:cNvSpPr>
                <a:spLocks noChangeShapeType="1"/>
              </p:cNvSpPr>
              <p:nvPr/>
            </p:nvSpPr>
            <p:spPr bwMode="auto">
              <a:xfrm flipH="1">
                <a:off x="3341" y="3478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3" name="Line 160"/>
              <p:cNvSpPr>
                <a:spLocks noChangeShapeType="1"/>
              </p:cNvSpPr>
              <p:nvPr/>
            </p:nvSpPr>
            <p:spPr bwMode="auto">
              <a:xfrm flipH="1">
                <a:off x="3341" y="3403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4" name="Line 161"/>
              <p:cNvSpPr>
                <a:spLocks noChangeShapeType="1"/>
              </p:cNvSpPr>
              <p:nvPr/>
            </p:nvSpPr>
            <p:spPr bwMode="auto">
              <a:xfrm flipH="1">
                <a:off x="3341" y="3329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5" name="Line 162"/>
              <p:cNvSpPr>
                <a:spLocks noChangeShapeType="1"/>
              </p:cNvSpPr>
              <p:nvPr/>
            </p:nvSpPr>
            <p:spPr bwMode="auto">
              <a:xfrm flipH="1">
                <a:off x="3341" y="3255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6" name="Line 163"/>
              <p:cNvSpPr>
                <a:spLocks noChangeShapeType="1"/>
              </p:cNvSpPr>
              <p:nvPr/>
            </p:nvSpPr>
            <p:spPr bwMode="auto">
              <a:xfrm flipH="1">
                <a:off x="3341" y="3181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7" name="Line 164"/>
              <p:cNvSpPr>
                <a:spLocks noChangeShapeType="1"/>
              </p:cNvSpPr>
              <p:nvPr/>
            </p:nvSpPr>
            <p:spPr bwMode="auto">
              <a:xfrm flipH="1">
                <a:off x="3341" y="3106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8" name="Line 165"/>
              <p:cNvSpPr>
                <a:spLocks noChangeShapeType="1"/>
              </p:cNvSpPr>
              <p:nvPr/>
            </p:nvSpPr>
            <p:spPr bwMode="auto">
              <a:xfrm flipH="1">
                <a:off x="3341" y="3032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99" name="Line 166"/>
              <p:cNvSpPr>
                <a:spLocks noChangeShapeType="1"/>
              </p:cNvSpPr>
              <p:nvPr/>
            </p:nvSpPr>
            <p:spPr bwMode="auto">
              <a:xfrm flipH="1">
                <a:off x="3341" y="2958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00" name="Line 167"/>
              <p:cNvSpPr>
                <a:spLocks noChangeShapeType="1"/>
              </p:cNvSpPr>
              <p:nvPr/>
            </p:nvSpPr>
            <p:spPr bwMode="auto">
              <a:xfrm flipH="1">
                <a:off x="3341" y="2889"/>
                <a:ext cx="16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01" name="Rectangle 168"/>
              <p:cNvSpPr>
                <a:spLocks noChangeArrowheads="1"/>
              </p:cNvSpPr>
              <p:nvPr/>
            </p:nvSpPr>
            <p:spPr bwMode="auto">
              <a:xfrm>
                <a:off x="3272" y="3520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91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2" name="Rectangle 169"/>
              <p:cNvSpPr>
                <a:spLocks noChangeArrowheads="1"/>
              </p:cNvSpPr>
              <p:nvPr/>
            </p:nvSpPr>
            <p:spPr bwMode="auto">
              <a:xfrm>
                <a:off x="3261" y="3446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92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3" name="Rectangle 170"/>
              <p:cNvSpPr>
                <a:spLocks noChangeArrowheads="1"/>
              </p:cNvSpPr>
              <p:nvPr/>
            </p:nvSpPr>
            <p:spPr bwMode="auto">
              <a:xfrm>
                <a:off x="3261" y="3371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93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4" name="Rectangle 171"/>
              <p:cNvSpPr>
                <a:spLocks noChangeArrowheads="1"/>
              </p:cNvSpPr>
              <p:nvPr/>
            </p:nvSpPr>
            <p:spPr bwMode="auto">
              <a:xfrm>
                <a:off x="3261" y="3297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5" name="Rectangle 172"/>
              <p:cNvSpPr>
                <a:spLocks noChangeArrowheads="1"/>
              </p:cNvSpPr>
              <p:nvPr/>
            </p:nvSpPr>
            <p:spPr bwMode="auto">
              <a:xfrm>
                <a:off x="3261" y="3223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95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6" name="Rectangle 173"/>
              <p:cNvSpPr>
                <a:spLocks noChangeArrowheads="1"/>
              </p:cNvSpPr>
              <p:nvPr/>
            </p:nvSpPr>
            <p:spPr bwMode="auto">
              <a:xfrm>
                <a:off x="3261" y="3149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96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7" name="Rectangle 174"/>
              <p:cNvSpPr>
                <a:spLocks noChangeArrowheads="1"/>
              </p:cNvSpPr>
              <p:nvPr/>
            </p:nvSpPr>
            <p:spPr bwMode="auto">
              <a:xfrm>
                <a:off x="3261" y="3075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97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8" name="Rectangle 175"/>
              <p:cNvSpPr>
                <a:spLocks noChangeArrowheads="1"/>
              </p:cNvSpPr>
              <p:nvPr/>
            </p:nvSpPr>
            <p:spPr bwMode="auto">
              <a:xfrm>
                <a:off x="3261" y="3000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98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09" name="Rectangle 176"/>
              <p:cNvSpPr>
                <a:spLocks noChangeArrowheads="1"/>
              </p:cNvSpPr>
              <p:nvPr/>
            </p:nvSpPr>
            <p:spPr bwMode="auto">
              <a:xfrm>
                <a:off x="3261" y="2926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99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10" name="Rectangle 177"/>
              <p:cNvSpPr>
                <a:spLocks noChangeArrowheads="1"/>
              </p:cNvSpPr>
              <p:nvPr/>
            </p:nvSpPr>
            <p:spPr bwMode="auto">
              <a:xfrm>
                <a:off x="3240" y="2857"/>
                <a:ext cx="8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100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711" name="Line 178"/>
              <p:cNvSpPr>
                <a:spLocks noChangeShapeType="1"/>
              </p:cNvSpPr>
              <p:nvPr/>
            </p:nvSpPr>
            <p:spPr bwMode="auto">
              <a:xfrm>
                <a:off x="3357" y="3552"/>
                <a:ext cx="1902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2" name="Line 179"/>
              <p:cNvSpPr>
                <a:spLocks noChangeShapeType="1"/>
              </p:cNvSpPr>
              <p:nvPr/>
            </p:nvSpPr>
            <p:spPr bwMode="auto">
              <a:xfrm>
                <a:off x="3357" y="3552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13" name="Line 180"/>
              <p:cNvSpPr>
                <a:spLocks noChangeShapeType="1"/>
              </p:cNvSpPr>
              <p:nvPr/>
            </p:nvSpPr>
            <p:spPr bwMode="auto">
              <a:xfrm>
                <a:off x="5259" y="3552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5617" name="Group 87"/>
            <p:cNvGrpSpPr>
              <a:grpSpLocks/>
            </p:cNvGrpSpPr>
            <p:nvPr/>
          </p:nvGrpSpPr>
          <p:grpSpPr bwMode="auto">
            <a:xfrm>
              <a:off x="5465763" y="5075238"/>
              <a:ext cx="1835150" cy="1593850"/>
              <a:chOff x="182" y="3059"/>
              <a:chExt cx="2518" cy="1004"/>
            </a:xfrm>
          </p:grpSpPr>
          <p:sp>
            <p:nvSpPr>
              <p:cNvPr id="25624" name="AutoShape 88"/>
              <p:cNvSpPr>
                <a:spLocks noChangeAspect="1" noChangeArrowheads="1" noTextEdit="1"/>
              </p:cNvSpPr>
              <p:nvPr/>
            </p:nvSpPr>
            <p:spPr bwMode="auto">
              <a:xfrm>
                <a:off x="182" y="3059"/>
                <a:ext cx="2518" cy="1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5" name="Freeform 89"/>
              <p:cNvSpPr>
                <a:spLocks/>
              </p:cNvSpPr>
              <p:nvPr/>
            </p:nvSpPr>
            <p:spPr bwMode="auto">
              <a:xfrm>
                <a:off x="434" y="3800"/>
                <a:ext cx="2082" cy="137"/>
              </a:xfrm>
              <a:custGeom>
                <a:avLst/>
                <a:gdLst>
                  <a:gd name="T0" fmla="*/ 0 w 2082"/>
                  <a:gd name="T1" fmla="*/ 137 h 137"/>
                  <a:gd name="T2" fmla="*/ 184 w 2082"/>
                  <a:gd name="T3" fmla="*/ 0 h 137"/>
                  <a:gd name="T4" fmla="*/ 2082 w 2082"/>
                  <a:gd name="T5" fmla="*/ 0 h 137"/>
                  <a:gd name="T6" fmla="*/ 1898 w 2082"/>
                  <a:gd name="T7" fmla="*/ 137 h 137"/>
                  <a:gd name="T8" fmla="*/ 0 w 2082"/>
                  <a:gd name="T9" fmla="*/ 137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2"/>
                  <a:gd name="T16" fmla="*/ 0 h 137"/>
                  <a:gd name="T17" fmla="*/ 2082 w 2082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2" h="137">
                    <a:moveTo>
                      <a:pt x="0" y="137"/>
                    </a:moveTo>
                    <a:lnTo>
                      <a:pt x="184" y="0"/>
                    </a:lnTo>
                    <a:lnTo>
                      <a:pt x="2082" y="0"/>
                    </a:lnTo>
                    <a:lnTo>
                      <a:pt x="1898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6" name="Freeform 90"/>
              <p:cNvSpPr>
                <a:spLocks/>
              </p:cNvSpPr>
              <p:nvPr/>
            </p:nvSpPr>
            <p:spPr bwMode="auto">
              <a:xfrm>
                <a:off x="434" y="3138"/>
                <a:ext cx="184" cy="799"/>
              </a:xfrm>
              <a:custGeom>
                <a:avLst/>
                <a:gdLst>
                  <a:gd name="T0" fmla="*/ 0 w 184"/>
                  <a:gd name="T1" fmla="*/ 799 h 799"/>
                  <a:gd name="T2" fmla="*/ 0 w 184"/>
                  <a:gd name="T3" fmla="*/ 137 h 799"/>
                  <a:gd name="T4" fmla="*/ 184 w 184"/>
                  <a:gd name="T5" fmla="*/ 0 h 799"/>
                  <a:gd name="T6" fmla="*/ 184 w 184"/>
                  <a:gd name="T7" fmla="*/ 662 h 799"/>
                  <a:gd name="T8" fmla="*/ 0 w 184"/>
                  <a:gd name="T9" fmla="*/ 799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799"/>
                  <a:gd name="T17" fmla="*/ 184 w 184"/>
                  <a:gd name="T18" fmla="*/ 799 h 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799">
                    <a:moveTo>
                      <a:pt x="0" y="799"/>
                    </a:moveTo>
                    <a:lnTo>
                      <a:pt x="0" y="137"/>
                    </a:lnTo>
                    <a:lnTo>
                      <a:pt x="184" y="0"/>
                    </a:lnTo>
                    <a:lnTo>
                      <a:pt x="184" y="662"/>
                    </a:lnTo>
                    <a:lnTo>
                      <a:pt x="0" y="79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7" name="Rectangle 91"/>
              <p:cNvSpPr>
                <a:spLocks noChangeArrowheads="1"/>
              </p:cNvSpPr>
              <p:nvPr/>
            </p:nvSpPr>
            <p:spPr bwMode="auto">
              <a:xfrm>
                <a:off x="618" y="3138"/>
                <a:ext cx="1898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8" name="Freeform 92"/>
              <p:cNvSpPr>
                <a:spLocks/>
              </p:cNvSpPr>
              <p:nvPr/>
            </p:nvSpPr>
            <p:spPr bwMode="auto">
              <a:xfrm>
                <a:off x="434" y="3800"/>
                <a:ext cx="2082" cy="137"/>
              </a:xfrm>
              <a:custGeom>
                <a:avLst/>
                <a:gdLst>
                  <a:gd name="T0" fmla="*/ 0 w 396"/>
                  <a:gd name="T1" fmla="*/ 556515 h 26"/>
                  <a:gd name="T2" fmla="*/ 738874 w 396"/>
                  <a:gd name="T3" fmla="*/ 0 h 26"/>
                  <a:gd name="T4" fmla="*/ 8363615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9" name="Freeform 93"/>
              <p:cNvSpPr>
                <a:spLocks/>
              </p:cNvSpPr>
              <p:nvPr/>
            </p:nvSpPr>
            <p:spPr bwMode="auto">
              <a:xfrm>
                <a:off x="434" y="3716"/>
                <a:ext cx="2082" cy="142"/>
              </a:xfrm>
              <a:custGeom>
                <a:avLst/>
                <a:gdLst>
                  <a:gd name="T0" fmla="*/ 0 w 396"/>
                  <a:gd name="T1" fmla="*/ 571561 h 27"/>
                  <a:gd name="T2" fmla="*/ 738874 w 396"/>
                  <a:gd name="T3" fmla="*/ 0 h 27"/>
                  <a:gd name="T4" fmla="*/ 8363615 w 39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7"/>
                  <a:gd name="T11" fmla="*/ 396 w 39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0" name="Freeform 94"/>
              <p:cNvSpPr>
                <a:spLocks/>
              </p:cNvSpPr>
              <p:nvPr/>
            </p:nvSpPr>
            <p:spPr bwMode="auto">
              <a:xfrm>
                <a:off x="434" y="3632"/>
                <a:ext cx="2082" cy="142"/>
              </a:xfrm>
              <a:custGeom>
                <a:avLst/>
                <a:gdLst>
                  <a:gd name="T0" fmla="*/ 0 w 396"/>
                  <a:gd name="T1" fmla="*/ 571561 h 27"/>
                  <a:gd name="T2" fmla="*/ 738874 w 396"/>
                  <a:gd name="T3" fmla="*/ 0 h 27"/>
                  <a:gd name="T4" fmla="*/ 8363615 w 39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7"/>
                  <a:gd name="T11" fmla="*/ 396 w 39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1" name="Freeform 95"/>
              <p:cNvSpPr>
                <a:spLocks/>
              </p:cNvSpPr>
              <p:nvPr/>
            </p:nvSpPr>
            <p:spPr bwMode="auto">
              <a:xfrm>
                <a:off x="434" y="3548"/>
                <a:ext cx="2082" cy="142"/>
              </a:xfrm>
              <a:custGeom>
                <a:avLst/>
                <a:gdLst>
                  <a:gd name="T0" fmla="*/ 0 w 396"/>
                  <a:gd name="T1" fmla="*/ 571561 h 27"/>
                  <a:gd name="T2" fmla="*/ 738874 w 396"/>
                  <a:gd name="T3" fmla="*/ 0 h 27"/>
                  <a:gd name="T4" fmla="*/ 8363615 w 39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7"/>
                  <a:gd name="T11" fmla="*/ 396 w 39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2" name="Freeform 96"/>
              <p:cNvSpPr>
                <a:spLocks/>
              </p:cNvSpPr>
              <p:nvPr/>
            </p:nvSpPr>
            <p:spPr bwMode="auto">
              <a:xfrm>
                <a:off x="434" y="3469"/>
                <a:ext cx="2082" cy="137"/>
              </a:xfrm>
              <a:custGeom>
                <a:avLst/>
                <a:gdLst>
                  <a:gd name="T0" fmla="*/ 0 w 396"/>
                  <a:gd name="T1" fmla="*/ 556515 h 26"/>
                  <a:gd name="T2" fmla="*/ 738874 w 396"/>
                  <a:gd name="T3" fmla="*/ 0 h 26"/>
                  <a:gd name="T4" fmla="*/ 8363615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3" name="Freeform 97"/>
              <p:cNvSpPr>
                <a:spLocks/>
              </p:cNvSpPr>
              <p:nvPr/>
            </p:nvSpPr>
            <p:spPr bwMode="auto">
              <a:xfrm>
                <a:off x="434" y="3385"/>
                <a:ext cx="2082" cy="142"/>
              </a:xfrm>
              <a:custGeom>
                <a:avLst/>
                <a:gdLst>
                  <a:gd name="T0" fmla="*/ 0 w 396"/>
                  <a:gd name="T1" fmla="*/ 571561 h 27"/>
                  <a:gd name="T2" fmla="*/ 738874 w 396"/>
                  <a:gd name="T3" fmla="*/ 0 h 27"/>
                  <a:gd name="T4" fmla="*/ 8363615 w 39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7"/>
                  <a:gd name="T11" fmla="*/ 396 w 39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4" name="Freeform 98"/>
              <p:cNvSpPr>
                <a:spLocks/>
              </p:cNvSpPr>
              <p:nvPr/>
            </p:nvSpPr>
            <p:spPr bwMode="auto">
              <a:xfrm>
                <a:off x="434" y="3301"/>
                <a:ext cx="2082" cy="142"/>
              </a:xfrm>
              <a:custGeom>
                <a:avLst/>
                <a:gdLst>
                  <a:gd name="T0" fmla="*/ 0 w 396"/>
                  <a:gd name="T1" fmla="*/ 571561 h 27"/>
                  <a:gd name="T2" fmla="*/ 738874 w 396"/>
                  <a:gd name="T3" fmla="*/ 0 h 27"/>
                  <a:gd name="T4" fmla="*/ 8363615 w 39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7"/>
                  <a:gd name="T11" fmla="*/ 396 w 39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5" name="Freeform 99"/>
              <p:cNvSpPr>
                <a:spLocks/>
              </p:cNvSpPr>
              <p:nvPr/>
            </p:nvSpPr>
            <p:spPr bwMode="auto">
              <a:xfrm>
                <a:off x="434" y="3217"/>
                <a:ext cx="2082" cy="142"/>
              </a:xfrm>
              <a:custGeom>
                <a:avLst/>
                <a:gdLst>
                  <a:gd name="T0" fmla="*/ 0 w 396"/>
                  <a:gd name="T1" fmla="*/ 571561 h 27"/>
                  <a:gd name="T2" fmla="*/ 738874 w 396"/>
                  <a:gd name="T3" fmla="*/ 0 h 27"/>
                  <a:gd name="T4" fmla="*/ 8363615 w 39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7"/>
                  <a:gd name="T11" fmla="*/ 396 w 39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7">
                    <a:moveTo>
                      <a:pt x="0" y="27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6" name="Freeform 100"/>
              <p:cNvSpPr>
                <a:spLocks/>
              </p:cNvSpPr>
              <p:nvPr/>
            </p:nvSpPr>
            <p:spPr bwMode="auto">
              <a:xfrm>
                <a:off x="434" y="3138"/>
                <a:ext cx="2082" cy="137"/>
              </a:xfrm>
              <a:custGeom>
                <a:avLst/>
                <a:gdLst>
                  <a:gd name="T0" fmla="*/ 0 w 396"/>
                  <a:gd name="T1" fmla="*/ 556515 h 26"/>
                  <a:gd name="T2" fmla="*/ 738874 w 396"/>
                  <a:gd name="T3" fmla="*/ 0 h 26"/>
                  <a:gd name="T4" fmla="*/ 8363615 w 39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26"/>
                  <a:gd name="T11" fmla="*/ 396 w 39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26">
                    <a:moveTo>
                      <a:pt x="0" y="26"/>
                    </a:moveTo>
                    <a:lnTo>
                      <a:pt x="35" y="0"/>
                    </a:lnTo>
                    <a:lnTo>
                      <a:pt x="39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7" name="Freeform 101"/>
              <p:cNvSpPr>
                <a:spLocks/>
              </p:cNvSpPr>
              <p:nvPr/>
            </p:nvSpPr>
            <p:spPr bwMode="auto">
              <a:xfrm>
                <a:off x="434" y="3800"/>
                <a:ext cx="2082" cy="137"/>
              </a:xfrm>
              <a:custGeom>
                <a:avLst/>
                <a:gdLst>
                  <a:gd name="T0" fmla="*/ 2082 w 2082"/>
                  <a:gd name="T1" fmla="*/ 0 h 137"/>
                  <a:gd name="T2" fmla="*/ 1898 w 2082"/>
                  <a:gd name="T3" fmla="*/ 137 h 137"/>
                  <a:gd name="T4" fmla="*/ 0 w 2082"/>
                  <a:gd name="T5" fmla="*/ 137 h 137"/>
                  <a:gd name="T6" fmla="*/ 184 w 2082"/>
                  <a:gd name="T7" fmla="*/ 0 h 137"/>
                  <a:gd name="T8" fmla="*/ 2082 w 2082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2"/>
                  <a:gd name="T16" fmla="*/ 0 h 137"/>
                  <a:gd name="T17" fmla="*/ 2082 w 2082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2" h="137">
                    <a:moveTo>
                      <a:pt x="2082" y="0"/>
                    </a:moveTo>
                    <a:lnTo>
                      <a:pt x="1898" y="137"/>
                    </a:lnTo>
                    <a:lnTo>
                      <a:pt x="0" y="137"/>
                    </a:lnTo>
                    <a:lnTo>
                      <a:pt x="184" y="0"/>
                    </a:lnTo>
                    <a:lnTo>
                      <a:pt x="2082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8" name="Freeform 102"/>
              <p:cNvSpPr>
                <a:spLocks/>
              </p:cNvSpPr>
              <p:nvPr/>
            </p:nvSpPr>
            <p:spPr bwMode="auto">
              <a:xfrm>
                <a:off x="434" y="3138"/>
                <a:ext cx="184" cy="799"/>
              </a:xfrm>
              <a:custGeom>
                <a:avLst/>
                <a:gdLst>
                  <a:gd name="T0" fmla="*/ 0 w 184"/>
                  <a:gd name="T1" fmla="*/ 799 h 799"/>
                  <a:gd name="T2" fmla="*/ 0 w 184"/>
                  <a:gd name="T3" fmla="*/ 137 h 799"/>
                  <a:gd name="T4" fmla="*/ 184 w 184"/>
                  <a:gd name="T5" fmla="*/ 0 h 799"/>
                  <a:gd name="T6" fmla="*/ 184 w 184"/>
                  <a:gd name="T7" fmla="*/ 662 h 799"/>
                  <a:gd name="T8" fmla="*/ 0 w 184"/>
                  <a:gd name="T9" fmla="*/ 799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799"/>
                  <a:gd name="T17" fmla="*/ 184 w 184"/>
                  <a:gd name="T18" fmla="*/ 799 h 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799">
                    <a:moveTo>
                      <a:pt x="0" y="799"/>
                    </a:moveTo>
                    <a:lnTo>
                      <a:pt x="0" y="137"/>
                    </a:lnTo>
                    <a:lnTo>
                      <a:pt x="184" y="0"/>
                    </a:lnTo>
                    <a:lnTo>
                      <a:pt x="184" y="662"/>
                    </a:lnTo>
                    <a:lnTo>
                      <a:pt x="0" y="799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39" name="Rectangle 103"/>
              <p:cNvSpPr>
                <a:spLocks noChangeArrowheads="1"/>
              </p:cNvSpPr>
              <p:nvPr/>
            </p:nvSpPr>
            <p:spPr bwMode="auto">
              <a:xfrm>
                <a:off x="618" y="3138"/>
                <a:ext cx="1898" cy="662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0" name="Freeform 104"/>
              <p:cNvSpPr>
                <a:spLocks/>
              </p:cNvSpPr>
              <p:nvPr/>
            </p:nvSpPr>
            <p:spPr bwMode="auto">
              <a:xfrm>
                <a:off x="1381" y="3558"/>
                <a:ext cx="189" cy="379"/>
              </a:xfrm>
              <a:custGeom>
                <a:avLst/>
                <a:gdLst>
                  <a:gd name="T0" fmla="*/ 0 w 189"/>
                  <a:gd name="T1" fmla="*/ 379 h 379"/>
                  <a:gd name="T2" fmla="*/ 0 w 189"/>
                  <a:gd name="T3" fmla="*/ 142 h 379"/>
                  <a:gd name="T4" fmla="*/ 189 w 189"/>
                  <a:gd name="T5" fmla="*/ 0 h 379"/>
                  <a:gd name="T6" fmla="*/ 189 w 189"/>
                  <a:gd name="T7" fmla="*/ 242 h 379"/>
                  <a:gd name="T8" fmla="*/ 0 w 189"/>
                  <a:gd name="T9" fmla="*/ 379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379"/>
                  <a:gd name="T17" fmla="*/ 189 w 189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379">
                    <a:moveTo>
                      <a:pt x="0" y="379"/>
                    </a:moveTo>
                    <a:lnTo>
                      <a:pt x="0" y="142"/>
                    </a:lnTo>
                    <a:lnTo>
                      <a:pt x="189" y="0"/>
                    </a:lnTo>
                    <a:lnTo>
                      <a:pt x="189" y="242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80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1" name="Rectangle 105"/>
              <p:cNvSpPr>
                <a:spLocks noChangeArrowheads="1"/>
              </p:cNvSpPr>
              <p:nvPr/>
            </p:nvSpPr>
            <p:spPr bwMode="auto">
              <a:xfrm>
                <a:off x="839" y="3700"/>
                <a:ext cx="542" cy="237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2" name="Freeform 106"/>
              <p:cNvSpPr>
                <a:spLocks/>
              </p:cNvSpPr>
              <p:nvPr/>
            </p:nvSpPr>
            <p:spPr bwMode="auto">
              <a:xfrm>
                <a:off x="839" y="3558"/>
                <a:ext cx="731" cy="142"/>
              </a:xfrm>
              <a:custGeom>
                <a:avLst/>
                <a:gdLst>
                  <a:gd name="T0" fmla="*/ 542 w 731"/>
                  <a:gd name="T1" fmla="*/ 142 h 142"/>
                  <a:gd name="T2" fmla="*/ 731 w 731"/>
                  <a:gd name="T3" fmla="*/ 0 h 142"/>
                  <a:gd name="T4" fmla="*/ 189 w 731"/>
                  <a:gd name="T5" fmla="*/ 0 h 142"/>
                  <a:gd name="T6" fmla="*/ 0 w 731"/>
                  <a:gd name="T7" fmla="*/ 142 h 142"/>
                  <a:gd name="T8" fmla="*/ 542 w 731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1"/>
                  <a:gd name="T16" fmla="*/ 0 h 142"/>
                  <a:gd name="T17" fmla="*/ 731 w 731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1" h="142">
                    <a:moveTo>
                      <a:pt x="542" y="142"/>
                    </a:moveTo>
                    <a:lnTo>
                      <a:pt x="731" y="0"/>
                    </a:lnTo>
                    <a:lnTo>
                      <a:pt x="189" y="0"/>
                    </a:lnTo>
                    <a:lnTo>
                      <a:pt x="0" y="142"/>
                    </a:lnTo>
                    <a:lnTo>
                      <a:pt x="542" y="142"/>
                    </a:lnTo>
                    <a:close/>
                  </a:path>
                </a:pathLst>
              </a:custGeom>
              <a:solidFill>
                <a:srgbClr val="BF0000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3" name="Freeform 107"/>
              <p:cNvSpPr>
                <a:spLocks/>
              </p:cNvSpPr>
              <p:nvPr/>
            </p:nvSpPr>
            <p:spPr bwMode="auto">
              <a:xfrm>
                <a:off x="1922" y="3206"/>
                <a:ext cx="189" cy="731"/>
              </a:xfrm>
              <a:custGeom>
                <a:avLst/>
                <a:gdLst>
                  <a:gd name="T0" fmla="*/ 0 w 189"/>
                  <a:gd name="T1" fmla="*/ 731 h 731"/>
                  <a:gd name="T2" fmla="*/ 0 w 189"/>
                  <a:gd name="T3" fmla="*/ 142 h 731"/>
                  <a:gd name="T4" fmla="*/ 189 w 189"/>
                  <a:gd name="T5" fmla="*/ 0 h 731"/>
                  <a:gd name="T6" fmla="*/ 189 w 189"/>
                  <a:gd name="T7" fmla="*/ 594 h 731"/>
                  <a:gd name="T8" fmla="*/ 0 w 189"/>
                  <a:gd name="T9" fmla="*/ 731 h 7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731"/>
                  <a:gd name="T17" fmla="*/ 189 w 189"/>
                  <a:gd name="T18" fmla="*/ 731 h 7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731">
                    <a:moveTo>
                      <a:pt x="0" y="731"/>
                    </a:moveTo>
                    <a:lnTo>
                      <a:pt x="0" y="142"/>
                    </a:lnTo>
                    <a:lnTo>
                      <a:pt x="189" y="0"/>
                    </a:lnTo>
                    <a:lnTo>
                      <a:pt x="189" y="594"/>
                    </a:lnTo>
                    <a:lnTo>
                      <a:pt x="0" y="731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4" name="Rectangle 108"/>
              <p:cNvSpPr>
                <a:spLocks noChangeArrowheads="1"/>
              </p:cNvSpPr>
              <p:nvPr/>
            </p:nvSpPr>
            <p:spPr bwMode="auto">
              <a:xfrm>
                <a:off x="1381" y="3348"/>
                <a:ext cx="541" cy="589"/>
              </a:xfrm>
              <a:prstGeom prst="rect">
                <a:avLst/>
              </a:prstGeom>
              <a:solidFill>
                <a:srgbClr val="FF8029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5" name="Freeform 109"/>
              <p:cNvSpPr>
                <a:spLocks/>
              </p:cNvSpPr>
              <p:nvPr/>
            </p:nvSpPr>
            <p:spPr bwMode="auto">
              <a:xfrm>
                <a:off x="1381" y="3206"/>
                <a:ext cx="730" cy="142"/>
              </a:xfrm>
              <a:custGeom>
                <a:avLst/>
                <a:gdLst>
                  <a:gd name="T0" fmla="*/ 541 w 730"/>
                  <a:gd name="T1" fmla="*/ 142 h 142"/>
                  <a:gd name="T2" fmla="*/ 730 w 730"/>
                  <a:gd name="T3" fmla="*/ 0 h 142"/>
                  <a:gd name="T4" fmla="*/ 189 w 730"/>
                  <a:gd name="T5" fmla="*/ 0 h 142"/>
                  <a:gd name="T6" fmla="*/ 0 w 730"/>
                  <a:gd name="T7" fmla="*/ 142 h 142"/>
                  <a:gd name="T8" fmla="*/ 541 w 730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142"/>
                  <a:gd name="T17" fmla="*/ 730 w 730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142">
                    <a:moveTo>
                      <a:pt x="541" y="142"/>
                    </a:moveTo>
                    <a:lnTo>
                      <a:pt x="730" y="0"/>
                    </a:lnTo>
                    <a:lnTo>
                      <a:pt x="189" y="0"/>
                    </a:lnTo>
                    <a:lnTo>
                      <a:pt x="0" y="142"/>
                    </a:lnTo>
                    <a:lnTo>
                      <a:pt x="541" y="142"/>
                    </a:lnTo>
                    <a:close/>
                  </a:path>
                </a:pathLst>
              </a:custGeom>
              <a:solidFill>
                <a:srgbClr val="FF8029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6" name="Line 110"/>
              <p:cNvSpPr>
                <a:spLocks noChangeShapeType="1"/>
              </p:cNvSpPr>
              <p:nvPr/>
            </p:nvSpPr>
            <p:spPr bwMode="auto">
              <a:xfrm flipV="1">
                <a:off x="434" y="3275"/>
                <a:ext cx="0" cy="662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7" name="Line 111"/>
              <p:cNvSpPr>
                <a:spLocks noChangeShapeType="1"/>
              </p:cNvSpPr>
              <p:nvPr/>
            </p:nvSpPr>
            <p:spPr bwMode="auto">
              <a:xfrm flipH="1">
                <a:off x="419" y="3937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8" name="Line 112"/>
              <p:cNvSpPr>
                <a:spLocks noChangeShapeType="1"/>
              </p:cNvSpPr>
              <p:nvPr/>
            </p:nvSpPr>
            <p:spPr bwMode="auto">
              <a:xfrm flipH="1">
                <a:off x="419" y="3858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49" name="Line 113"/>
              <p:cNvSpPr>
                <a:spLocks noChangeShapeType="1"/>
              </p:cNvSpPr>
              <p:nvPr/>
            </p:nvSpPr>
            <p:spPr bwMode="auto">
              <a:xfrm flipH="1">
                <a:off x="419" y="3774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0" name="Line 114"/>
              <p:cNvSpPr>
                <a:spLocks noChangeShapeType="1"/>
              </p:cNvSpPr>
              <p:nvPr/>
            </p:nvSpPr>
            <p:spPr bwMode="auto">
              <a:xfrm flipH="1">
                <a:off x="419" y="3690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1" name="Line 115"/>
              <p:cNvSpPr>
                <a:spLocks noChangeShapeType="1"/>
              </p:cNvSpPr>
              <p:nvPr/>
            </p:nvSpPr>
            <p:spPr bwMode="auto">
              <a:xfrm flipH="1">
                <a:off x="419" y="3606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2" name="Line 116"/>
              <p:cNvSpPr>
                <a:spLocks noChangeShapeType="1"/>
              </p:cNvSpPr>
              <p:nvPr/>
            </p:nvSpPr>
            <p:spPr bwMode="auto">
              <a:xfrm flipH="1">
                <a:off x="419" y="3527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3" name="Line 117"/>
              <p:cNvSpPr>
                <a:spLocks noChangeShapeType="1"/>
              </p:cNvSpPr>
              <p:nvPr/>
            </p:nvSpPr>
            <p:spPr bwMode="auto">
              <a:xfrm flipH="1">
                <a:off x="419" y="3443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4" name="Line 118"/>
              <p:cNvSpPr>
                <a:spLocks noChangeShapeType="1"/>
              </p:cNvSpPr>
              <p:nvPr/>
            </p:nvSpPr>
            <p:spPr bwMode="auto">
              <a:xfrm flipH="1">
                <a:off x="419" y="3359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5" name="Line 119"/>
              <p:cNvSpPr>
                <a:spLocks noChangeShapeType="1"/>
              </p:cNvSpPr>
              <p:nvPr/>
            </p:nvSpPr>
            <p:spPr bwMode="auto">
              <a:xfrm flipH="1">
                <a:off x="419" y="3275"/>
                <a:ext cx="15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56" name="Rectangle 120"/>
              <p:cNvSpPr>
                <a:spLocks noChangeArrowheads="1"/>
              </p:cNvSpPr>
              <p:nvPr/>
            </p:nvSpPr>
            <p:spPr bwMode="auto">
              <a:xfrm>
                <a:off x="340" y="3905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72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57" name="Rectangle 121"/>
              <p:cNvSpPr>
                <a:spLocks noChangeArrowheads="1"/>
              </p:cNvSpPr>
              <p:nvPr/>
            </p:nvSpPr>
            <p:spPr bwMode="auto">
              <a:xfrm>
                <a:off x="340" y="3826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74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58" name="Rectangle 122"/>
              <p:cNvSpPr>
                <a:spLocks noChangeArrowheads="1"/>
              </p:cNvSpPr>
              <p:nvPr/>
            </p:nvSpPr>
            <p:spPr bwMode="auto">
              <a:xfrm>
                <a:off x="340" y="3742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76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59" name="Rectangle 123"/>
              <p:cNvSpPr>
                <a:spLocks noChangeArrowheads="1"/>
              </p:cNvSpPr>
              <p:nvPr/>
            </p:nvSpPr>
            <p:spPr bwMode="auto">
              <a:xfrm>
                <a:off x="340" y="3658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78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60" name="Rectangle 124"/>
              <p:cNvSpPr>
                <a:spLocks noChangeArrowheads="1"/>
              </p:cNvSpPr>
              <p:nvPr/>
            </p:nvSpPr>
            <p:spPr bwMode="auto">
              <a:xfrm>
                <a:off x="340" y="3574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80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61" name="Rectangle 125"/>
              <p:cNvSpPr>
                <a:spLocks noChangeArrowheads="1"/>
              </p:cNvSpPr>
              <p:nvPr/>
            </p:nvSpPr>
            <p:spPr bwMode="auto">
              <a:xfrm>
                <a:off x="340" y="3495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82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62" name="Rectangle 126"/>
              <p:cNvSpPr>
                <a:spLocks noChangeArrowheads="1"/>
              </p:cNvSpPr>
              <p:nvPr/>
            </p:nvSpPr>
            <p:spPr bwMode="auto">
              <a:xfrm>
                <a:off x="340" y="3411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84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63" name="Rectangle 127"/>
              <p:cNvSpPr>
                <a:spLocks noChangeArrowheads="1"/>
              </p:cNvSpPr>
              <p:nvPr/>
            </p:nvSpPr>
            <p:spPr bwMode="auto">
              <a:xfrm>
                <a:off x="340" y="3327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86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64" name="Rectangle 128"/>
              <p:cNvSpPr>
                <a:spLocks noChangeArrowheads="1"/>
              </p:cNvSpPr>
              <p:nvPr/>
            </p:nvSpPr>
            <p:spPr bwMode="auto">
              <a:xfrm>
                <a:off x="340" y="3243"/>
                <a:ext cx="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600" b="1">
                    <a:solidFill>
                      <a:srgbClr val="FFFFFF"/>
                    </a:solidFill>
                    <a:latin typeface="Small Fonts"/>
                    <a:cs typeface="Arial" panose="020B0604020202020204" pitchFamily="34" charset="0"/>
                  </a:rPr>
                  <a:t>88</a:t>
                </a:r>
                <a:endParaRPr lang="it-IT">
                  <a:cs typeface="Arial" panose="020B0604020202020204" pitchFamily="34" charset="0"/>
                </a:endParaRPr>
              </a:p>
            </p:txBody>
          </p:sp>
          <p:sp>
            <p:nvSpPr>
              <p:cNvPr id="25665" name="Line 129"/>
              <p:cNvSpPr>
                <a:spLocks noChangeShapeType="1"/>
              </p:cNvSpPr>
              <p:nvPr/>
            </p:nvSpPr>
            <p:spPr bwMode="auto">
              <a:xfrm>
                <a:off x="434" y="3937"/>
                <a:ext cx="1898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66" name="Line 130"/>
              <p:cNvSpPr>
                <a:spLocks noChangeShapeType="1"/>
              </p:cNvSpPr>
              <p:nvPr/>
            </p:nvSpPr>
            <p:spPr bwMode="auto">
              <a:xfrm>
                <a:off x="434" y="3937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67" name="Line 131"/>
              <p:cNvSpPr>
                <a:spLocks noChangeShapeType="1"/>
              </p:cNvSpPr>
              <p:nvPr/>
            </p:nvSpPr>
            <p:spPr bwMode="auto">
              <a:xfrm>
                <a:off x="2332" y="3937"/>
                <a:ext cx="0" cy="1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34" name="Rectangle 4"/>
            <p:cNvSpPr>
              <a:spLocks noChangeArrowheads="1"/>
            </p:cNvSpPr>
            <p:nvPr/>
          </p:nvSpPr>
          <p:spPr bwMode="auto">
            <a:xfrm>
              <a:off x="5256213" y="765175"/>
              <a:ext cx="3852862" cy="43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eaLnBrk="1"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sz="2400" dirty="0">
                  <a:latin typeface="Calibri" pitchFamily="34" charset="0"/>
                  <a:ea typeface="+mj-ea"/>
                  <a:cs typeface="+mj-cs"/>
                </a:rPr>
                <a:t>NON RIABILITATI  A T1 E T2</a:t>
              </a:r>
            </a:p>
          </p:txBody>
        </p:sp>
        <p:sp>
          <p:nvSpPr>
            <p:cNvPr id="25619" name="Text Box 6"/>
            <p:cNvSpPr txBox="1">
              <a:spLocks noChangeArrowheads="1"/>
            </p:cNvSpPr>
            <p:nvPr/>
          </p:nvSpPr>
          <p:spPr bwMode="auto">
            <a:xfrm>
              <a:off x="7626350" y="2420938"/>
              <a:ext cx="1193800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>
                  <a:latin typeface="Times New Roman" panose="02020603050405020304" pitchFamily="18" charset="0"/>
                  <a:cs typeface="Arial" panose="020B0604020202020204" pitchFamily="34" charset="0"/>
                </a:rPr>
                <a:t>Token Test </a:t>
              </a:r>
            </a:p>
          </p:txBody>
        </p:sp>
        <p:sp>
          <p:nvSpPr>
            <p:cNvPr id="25620" name="Text Box 8"/>
            <p:cNvSpPr txBox="1">
              <a:spLocks noChangeArrowheads="1"/>
            </p:cNvSpPr>
            <p:nvPr/>
          </p:nvSpPr>
          <p:spPr bwMode="auto">
            <a:xfrm>
              <a:off x="7191375" y="4365625"/>
              <a:ext cx="1773238" cy="338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>
                  <a:latin typeface="Times New Roman" panose="02020603050405020304" pitchFamily="18" charset="0"/>
                  <a:cs typeface="Arial" panose="020B0604020202020204" pitchFamily="34" charset="0"/>
                </a:rPr>
                <a:t>Written Language </a:t>
              </a:r>
              <a:endParaRPr lang="it-IT" b="1" i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621" name="Text Box 7"/>
            <p:cNvSpPr txBox="1">
              <a:spLocks noChangeArrowheads="1"/>
            </p:cNvSpPr>
            <p:nvPr/>
          </p:nvSpPr>
          <p:spPr bwMode="auto">
            <a:xfrm>
              <a:off x="5719763" y="4365625"/>
              <a:ext cx="1228725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>
                  <a:latin typeface="Times New Roman" panose="02020603050405020304" pitchFamily="18" charset="0"/>
                  <a:cs typeface="Arial" panose="020B0604020202020204" pitchFamily="34" charset="0"/>
                </a:rPr>
                <a:t>Repetition </a:t>
              </a:r>
            </a:p>
          </p:txBody>
        </p:sp>
        <p:sp>
          <p:nvSpPr>
            <p:cNvPr id="25622" name="Text Box 10"/>
            <p:cNvSpPr txBox="1">
              <a:spLocks noChangeArrowheads="1"/>
            </p:cNvSpPr>
            <p:nvPr/>
          </p:nvSpPr>
          <p:spPr bwMode="auto">
            <a:xfrm>
              <a:off x="7432675" y="6453188"/>
              <a:ext cx="1531938" cy="338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>
                  <a:latin typeface="Times New Roman" panose="02020603050405020304" pitchFamily="18" charset="0"/>
                  <a:cs typeface="Arial" panose="020B0604020202020204" pitchFamily="34" charset="0"/>
                </a:rPr>
                <a:t>Comprehension</a:t>
              </a:r>
            </a:p>
          </p:txBody>
        </p:sp>
        <p:sp>
          <p:nvSpPr>
            <p:cNvPr id="25623" name="Text Box 9"/>
            <p:cNvSpPr txBox="1">
              <a:spLocks noChangeArrowheads="1"/>
            </p:cNvSpPr>
            <p:nvPr/>
          </p:nvSpPr>
          <p:spPr bwMode="auto">
            <a:xfrm>
              <a:off x="5707063" y="6453188"/>
              <a:ext cx="1241425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>
                  <a:latin typeface="Times New Roman" panose="02020603050405020304" pitchFamily="18" charset="0"/>
                  <a:cs typeface="Arial" panose="020B0604020202020204" pitchFamily="34" charset="0"/>
                </a:rPr>
                <a:t>Naming </a:t>
              </a:r>
            </a:p>
          </p:txBody>
        </p:sp>
      </p:grpSp>
      <p:sp>
        <p:nvSpPr>
          <p:cNvPr id="520" name="Rettangolo 519"/>
          <p:cNvSpPr/>
          <p:nvPr/>
        </p:nvSpPr>
        <p:spPr bwMode="auto">
          <a:xfrm>
            <a:off x="684213" y="764704"/>
            <a:ext cx="7704137" cy="6094413"/>
          </a:xfrm>
          <a:prstGeom prst="rect">
            <a:avLst/>
          </a:prstGeom>
          <a:solidFill>
            <a:srgbClr val="02020A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graphicFrame>
        <p:nvGraphicFramePr>
          <p:cNvPr id="518" name="Tabella 5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86662"/>
              </p:ext>
            </p:extLst>
          </p:nvPr>
        </p:nvGraphicFramePr>
        <p:xfrm>
          <a:off x="972391" y="2060848"/>
          <a:ext cx="7128001" cy="3349678"/>
        </p:xfrm>
        <a:graphic>
          <a:graphicData uri="http://schemas.openxmlformats.org/drawingml/2006/table">
            <a:tbl>
              <a:tblPr/>
              <a:tblGrid>
                <a:gridCol w="659120"/>
                <a:gridCol w="839474"/>
                <a:gridCol w="1015496"/>
                <a:gridCol w="805594"/>
                <a:gridCol w="878848"/>
                <a:gridCol w="805594"/>
                <a:gridCol w="878848"/>
                <a:gridCol w="1245027"/>
              </a:tblGrid>
              <a:tr h="61798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 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Spontaneous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Speech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Token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Test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Repetition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Naming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Written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Language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Comprehension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0979"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(0-5)</a:t>
                      </a:r>
                      <a:r>
                        <a:rPr lang="it-IT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(0-50)</a:t>
                      </a:r>
                      <a:r>
                        <a:rPr lang="it-IT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(0-150)</a:t>
                      </a:r>
                      <a:r>
                        <a:rPr lang="it-IT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(0-120)</a:t>
                      </a:r>
                      <a:r>
                        <a:rPr lang="it-IT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(0-90)</a:t>
                      </a:r>
                      <a:r>
                        <a:rPr lang="it-IT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(0-120)</a:t>
                      </a:r>
                      <a:r>
                        <a:rPr lang="it-IT" sz="15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18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48AE02"/>
                          </a:solidFill>
                          <a:latin typeface="Calibri"/>
                        </a:rPr>
                        <a:t>RIABILITATI</a:t>
                      </a:r>
                    </a:p>
                  </a:txBody>
                  <a:tcPr marL="8060" marR="8060" marT="8060" marB="0" vert="vert27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60" marR="8060" marT="8060" marB="0" anchor="b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2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T1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129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78.8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T2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143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8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Mean</a:t>
                      </a: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diff</a:t>
                      </a: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</a:t>
                      </a: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6.5</a:t>
                      </a:r>
                      <a:r>
                        <a:rPr lang="it-IT" sz="2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14.5</a:t>
                      </a:r>
                      <a:r>
                        <a:rPr lang="it-IT" sz="2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10.5</a:t>
                      </a:r>
                      <a:r>
                        <a:rPr lang="it-IT" sz="2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10.8</a:t>
                      </a:r>
                      <a:r>
                        <a:rPr lang="it-IT" sz="2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CFA"/>
                    </a:solidFill>
                  </a:tcPr>
                </a:tc>
              </a:tr>
              <a:tr h="3059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NON RIABILITATI</a:t>
                      </a:r>
                    </a:p>
                  </a:txBody>
                  <a:tcPr marL="8060" marR="8060" marT="8060" marB="0" vert="vert27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T1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2.92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T2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3.7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287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Mean</a:t>
                      </a: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diff</a:t>
                      </a: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0.85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4.5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6.5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5.75</a:t>
                      </a:r>
                    </a:p>
                  </a:txBody>
                  <a:tcPr marL="8060" marR="8060" marT="80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BE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CFA"/>
                    </a:solidFill>
                  </a:tcPr>
                </a:tc>
              </a:tr>
            </a:tbl>
          </a:graphicData>
        </a:graphic>
      </p:graphicFrame>
      <p:sp>
        <p:nvSpPr>
          <p:cNvPr id="521" name="Oval 520"/>
          <p:cNvSpPr>
            <a:spLocks noChangeAspect="1" noChangeArrowheads="1"/>
          </p:cNvSpPr>
          <p:nvPr/>
        </p:nvSpPr>
        <p:spPr bwMode="auto">
          <a:xfrm>
            <a:off x="6357938" y="3775075"/>
            <a:ext cx="446087" cy="446088"/>
          </a:xfrm>
          <a:prstGeom prst="ellipse">
            <a:avLst/>
          </a:prstGeom>
          <a:noFill/>
          <a:ln w="19050">
            <a:solidFill>
              <a:srgbClr val="48AE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" name="Oval 520"/>
          <p:cNvSpPr>
            <a:spLocks noChangeAspect="1" noChangeArrowheads="1"/>
          </p:cNvSpPr>
          <p:nvPr/>
        </p:nvSpPr>
        <p:spPr bwMode="auto">
          <a:xfrm>
            <a:off x="5349875" y="3775075"/>
            <a:ext cx="446088" cy="446088"/>
          </a:xfrm>
          <a:prstGeom prst="ellipse">
            <a:avLst/>
          </a:prstGeom>
          <a:noFill/>
          <a:ln w="19050">
            <a:solidFill>
              <a:srgbClr val="48AE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" name="Oval 520"/>
          <p:cNvSpPr>
            <a:spLocks noChangeAspect="1" noChangeArrowheads="1"/>
          </p:cNvSpPr>
          <p:nvPr/>
        </p:nvSpPr>
        <p:spPr bwMode="auto">
          <a:xfrm>
            <a:off x="4629150" y="3775075"/>
            <a:ext cx="447675" cy="446088"/>
          </a:xfrm>
          <a:prstGeom prst="ellipse">
            <a:avLst/>
          </a:prstGeom>
          <a:noFill/>
          <a:ln w="19050">
            <a:solidFill>
              <a:srgbClr val="48AE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" name="Oval 520"/>
          <p:cNvSpPr>
            <a:spLocks noChangeAspect="1" noChangeArrowheads="1"/>
          </p:cNvSpPr>
          <p:nvPr/>
        </p:nvSpPr>
        <p:spPr bwMode="auto">
          <a:xfrm>
            <a:off x="7235825" y="3789363"/>
            <a:ext cx="446088" cy="446087"/>
          </a:xfrm>
          <a:prstGeom prst="ellipse">
            <a:avLst/>
          </a:prstGeom>
          <a:noFill/>
          <a:ln w="19050">
            <a:solidFill>
              <a:srgbClr val="48AE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 animBg="1"/>
      <p:bldP spid="521" grpId="0" animBg="1"/>
      <p:bldP spid="522" grpId="0" animBg="1"/>
      <p:bldP spid="523" grpId="0" animBg="1"/>
      <p:bldP spid="5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po 11"/>
          <p:cNvGrpSpPr>
            <a:grpSpLocks noChangeAspect="1"/>
          </p:cNvGrpSpPr>
          <p:nvPr/>
        </p:nvGrpSpPr>
        <p:grpSpPr bwMode="auto">
          <a:xfrm>
            <a:off x="881063" y="1052513"/>
            <a:ext cx="3544887" cy="1941512"/>
            <a:chOff x="-1260648" y="2813387"/>
            <a:chExt cx="2981648" cy="1632468"/>
          </a:xfrm>
        </p:grpSpPr>
        <p:pic>
          <p:nvPicPr>
            <p:cNvPr id="26662" name="Immagine 8" descr="CONTROLLI VR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95" b="59052"/>
            <a:stretch>
              <a:fillRect/>
            </a:stretch>
          </p:blipFill>
          <p:spPr bwMode="auto">
            <a:xfrm>
              <a:off x="-1260648" y="2852936"/>
              <a:ext cx="2981648" cy="159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3" name="CasellaDiTesto 4"/>
            <p:cNvSpPr txBox="1">
              <a:spLocks noChangeArrowheads="1"/>
            </p:cNvSpPr>
            <p:nvPr/>
          </p:nvSpPr>
          <p:spPr bwMode="auto">
            <a:xfrm>
              <a:off x="-275994" y="2813387"/>
              <a:ext cx="1211204" cy="22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sz="1200">
                  <a:latin typeface="Cambria" panose="02040503050406030204" pitchFamily="18" charset="0"/>
                </a:rPr>
                <a:t>CONTROLLI SANI</a:t>
              </a:r>
            </a:p>
          </p:txBody>
        </p:sp>
      </p:grpSp>
      <p:grpSp>
        <p:nvGrpSpPr>
          <p:cNvPr id="3" name="Gruppo 59"/>
          <p:cNvGrpSpPr>
            <a:grpSpLocks/>
          </p:cNvGrpSpPr>
          <p:nvPr/>
        </p:nvGrpSpPr>
        <p:grpSpPr bwMode="auto">
          <a:xfrm>
            <a:off x="323850" y="3167063"/>
            <a:ext cx="12312650" cy="3430587"/>
            <a:chOff x="323528" y="3166552"/>
            <a:chExt cx="12313368" cy="3430800"/>
          </a:xfrm>
        </p:grpSpPr>
        <p:grpSp>
          <p:nvGrpSpPr>
            <p:cNvPr id="26636" name="Gruppo 58"/>
            <p:cNvGrpSpPr>
              <a:grpSpLocks/>
            </p:cNvGrpSpPr>
            <p:nvPr/>
          </p:nvGrpSpPr>
          <p:grpSpPr bwMode="auto">
            <a:xfrm>
              <a:off x="323528" y="3166552"/>
              <a:ext cx="12313368" cy="3430800"/>
              <a:chOff x="323528" y="2734504"/>
              <a:chExt cx="12313368" cy="3430800"/>
            </a:xfrm>
          </p:grpSpPr>
          <p:grpSp>
            <p:nvGrpSpPr>
              <p:cNvPr id="26638" name="Gruppo 33"/>
              <p:cNvGrpSpPr>
                <a:grpSpLocks/>
              </p:cNvGrpSpPr>
              <p:nvPr/>
            </p:nvGrpSpPr>
            <p:grpSpPr bwMode="auto">
              <a:xfrm>
                <a:off x="323528" y="2745264"/>
                <a:ext cx="12313368" cy="3420040"/>
                <a:chOff x="-1152376" y="2987749"/>
                <a:chExt cx="12313368" cy="3420040"/>
              </a:xfrm>
            </p:grpSpPr>
            <p:sp>
              <p:nvSpPr>
                <p:cNvPr id="26640" name="Rettangolo 33"/>
                <p:cNvSpPr>
                  <a:spLocks noChangeArrowheads="1"/>
                </p:cNvSpPr>
                <p:nvPr/>
              </p:nvSpPr>
              <p:spPr bwMode="auto">
                <a:xfrm>
                  <a:off x="-1079008" y="2987749"/>
                  <a:ext cx="12240000" cy="3420000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26641" name="Gruppo 32"/>
                <p:cNvGrpSpPr>
                  <a:grpSpLocks/>
                </p:cNvGrpSpPr>
                <p:nvPr/>
              </p:nvGrpSpPr>
              <p:grpSpPr bwMode="auto">
                <a:xfrm>
                  <a:off x="-792336" y="3347789"/>
                  <a:ext cx="11449079" cy="3060000"/>
                  <a:chOff x="-792336" y="3347789"/>
                  <a:chExt cx="11449079" cy="3060000"/>
                </a:xfrm>
              </p:grpSpPr>
              <p:grpSp>
                <p:nvGrpSpPr>
                  <p:cNvPr id="26647" name="Gruppo 21"/>
                  <p:cNvGrpSpPr>
                    <a:grpSpLocks/>
                  </p:cNvGrpSpPr>
                  <p:nvPr/>
                </p:nvGrpSpPr>
                <p:grpSpPr bwMode="auto">
                  <a:xfrm>
                    <a:off x="3002411" y="3347789"/>
                    <a:ext cx="3694085" cy="3060000"/>
                    <a:chOff x="2901750" y="3347788"/>
                    <a:chExt cx="3694085" cy="3060000"/>
                  </a:xfrm>
                </p:grpSpPr>
                <p:pic>
                  <p:nvPicPr>
                    <p:cNvPr id="26658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21" r="5716"/>
                    <a:stretch>
                      <a:fillRect/>
                    </a:stretch>
                  </p:blipFill>
                  <p:spPr bwMode="auto">
                    <a:xfrm>
                      <a:off x="4748792" y="4906230"/>
                      <a:ext cx="1847043" cy="15015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88" t="12622" r="13672" b="9944"/>
                    <a:stretch>
                      <a:fillRect/>
                    </a:stretch>
                  </p:blipFill>
                  <p:spPr bwMode="auto">
                    <a:xfrm>
                      <a:off x="4748792" y="3347788"/>
                      <a:ext cx="1847043" cy="1600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60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6661" t="19167" r="6007" b="6956"/>
                    <a:stretch>
                      <a:fillRect/>
                    </a:stretch>
                  </p:blipFill>
                  <p:spPr bwMode="auto">
                    <a:xfrm>
                      <a:off x="2901750" y="3347788"/>
                      <a:ext cx="1904763" cy="15007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61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5823"/>
                    <a:stretch>
                      <a:fillRect/>
                    </a:stretch>
                  </p:blipFill>
                  <p:spPr bwMode="auto">
                    <a:xfrm>
                      <a:off x="2901750" y="4848510"/>
                      <a:ext cx="1867125" cy="15575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6648" name="Gruppo 22"/>
                  <p:cNvGrpSpPr>
                    <a:grpSpLocks/>
                  </p:cNvGrpSpPr>
                  <p:nvPr/>
                </p:nvGrpSpPr>
                <p:grpSpPr bwMode="auto">
                  <a:xfrm>
                    <a:off x="-792336" y="3347789"/>
                    <a:ext cx="3809526" cy="3059165"/>
                    <a:chOff x="-792336" y="3347788"/>
                    <a:chExt cx="3809526" cy="3059165"/>
                  </a:xfrm>
                </p:grpSpPr>
                <p:pic>
                  <p:nvPicPr>
                    <p:cNvPr id="266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16"/>
                    <a:stretch>
                      <a:fillRect/>
                    </a:stretch>
                  </p:blipFill>
                  <p:spPr bwMode="auto">
                    <a:xfrm>
                      <a:off x="1054707" y="4848510"/>
                      <a:ext cx="1904028" cy="15575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25" t="12860" r="7018" b="1509"/>
                    <a:stretch>
                      <a:fillRect/>
                    </a:stretch>
                  </p:blipFill>
                  <p:spPr bwMode="auto">
                    <a:xfrm>
                      <a:off x="1054707" y="3347788"/>
                      <a:ext cx="1962483" cy="15957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6" name="Picture 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5882"/>
                    <a:stretch>
                      <a:fillRect/>
                    </a:stretch>
                  </p:blipFill>
                  <p:spPr bwMode="auto">
                    <a:xfrm>
                      <a:off x="-792336" y="4849405"/>
                      <a:ext cx="1846765" cy="15575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7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886" t="15092" r="8202" b="2176"/>
                    <a:stretch>
                      <a:fillRect/>
                    </a:stretch>
                  </p:blipFill>
                  <p:spPr bwMode="auto">
                    <a:xfrm>
                      <a:off x="-792336" y="3347788"/>
                      <a:ext cx="1847043" cy="15584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6649" name="Gruppo 25"/>
                  <p:cNvGrpSpPr>
                    <a:grpSpLocks/>
                  </p:cNvGrpSpPr>
                  <p:nvPr/>
                </p:nvGrpSpPr>
                <p:grpSpPr bwMode="auto">
                  <a:xfrm>
                    <a:off x="6742861" y="3347789"/>
                    <a:ext cx="3913882" cy="3060000"/>
                    <a:chOff x="6742861" y="3347789"/>
                    <a:chExt cx="3913882" cy="3060000"/>
                  </a:xfrm>
                </p:grpSpPr>
                <p:pic>
                  <p:nvPicPr>
                    <p:cNvPr id="26650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538" r="3387"/>
                    <a:stretch>
                      <a:fillRect/>
                    </a:stretch>
                  </p:blipFill>
                  <p:spPr bwMode="auto">
                    <a:xfrm>
                      <a:off x="6768504" y="3348266"/>
                      <a:ext cx="1944216" cy="1508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1" name="Picture 2"/>
                    <p:cNvPicPr preferRelativeResize="0">
                      <a:picLocks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265" t="5077" r="11092" b="1135"/>
                    <a:stretch>
                      <a:fillRect/>
                    </a:stretch>
                  </p:blipFill>
                  <p:spPr bwMode="auto">
                    <a:xfrm>
                      <a:off x="8640712" y="3347789"/>
                      <a:ext cx="1944216" cy="15086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311" t="4572" r="9879"/>
                    <a:stretch>
                      <a:fillRect/>
                    </a:stretch>
                  </p:blipFill>
                  <p:spPr bwMode="auto">
                    <a:xfrm>
                      <a:off x="8712720" y="4856437"/>
                      <a:ext cx="1944023" cy="1551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6653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427" t="3226" r="7182"/>
                    <a:stretch>
                      <a:fillRect/>
                    </a:stretch>
                  </p:blipFill>
                  <p:spPr bwMode="auto">
                    <a:xfrm>
                      <a:off x="6742861" y="4856437"/>
                      <a:ext cx="2025395" cy="1546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26642" name="CasellaDiTesto 35"/>
                <p:cNvSpPr txBox="1">
                  <a:spLocks noChangeArrowheads="1"/>
                </p:cNvSpPr>
                <p:nvPr/>
              </p:nvSpPr>
              <p:spPr bwMode="auto">
                <a:xfrm>
                  <a:off x="540072" y="3014121"/>
                  <a:ext cx="11878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it-IT">
                      <a:latin typeface="Constantia" panose="02030602050306030303" pitchFamily="18" charset="0"/>
                    </a:rPr>
                    <a:t>Riabilitati</a:t>
                  </a:r>
                </a:p>
              </p:txBody>
            </p:sp>
            <p:sp>
              <p:nvSpPr>
                <p:cNvPr id="26643" name="CasellaDiTesto 36"/>
                <p:cNvSpPr txBox="1">
                  <a:spLocks noChangeArrowheads="1"/>
                </p:cNvSpPr>
                <p:nvPr/>
              </p:nvSpPr>
              <p:spPr bwMode="auto">
                <a:xfrm>
                  <a:off x="4104208" y="3023413"/>
                  <a:ext cx="17281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it-IT">
                      <a:latin typeface="Constantia" panose="02030602050306030303" pitchFamily="18" charset="0"/>
                    </a:rPr>
                    <a:t>Non Riabilitati</a:t>
                  </a:r>
                </a:p>
              </p:txBody>
            </p:sp>
            <p:sp>
              <p:nvSpPr>
                <p:cNvPr id="26644" name="CasellaDiTesto 38"/>
                <p:cNvSpPr txBox="1">
                  <a:spLocks noChangeArrowheads="1"/>
                </p:cNvSpPr>
                <p:nvPr/>
              </p:nvSpPr>
              <p:spPr bwMode="auto">
                <a:xfrm>
                  <a:off x="-1116632" y="3923853"/>
                  <a:ext cx="5398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it-IT">
                      <a:latin typeface="Constantia" panose="02030602050306030303" pitchFamily="18" charset="0"/>
                    </a:rPr>
                    <a:t>T2</a:t>
                  </a:r>
                </a:p>
              </p:txBody>
            </p:sp>
            <p:sp>
              <p:nvSpPr>
                <p:cNvPr id="26645" name="CasellaDiTesto 39"/>
                <p:cNvSpPr txBox="1">
                  <a:spLocks noChangeArrowheads="1"/>
                </p:cNvSpPr>
                <p:nvPr/>
              </p:nvSpPr>
              <p:spPr bwMode="auto">
                <a:xfrm>
                  <a:off x="-1152376" y="5508029"/>
                  <a:ext cx="4677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it-IT">
                      <a:latin typeface="Constantia" panose="02030602050306030303" pitchFamily="18" charset="0"/>
                    </a:rPr>
                    <a:t>T3</a:t>
                  </a:r>
                </a:p>
              </p:txBody>
            </p:sp>
            <p:pic>
              <p:nvPicPr>
                <p:cNvPr id="26646" name="Immagine 40" descr="Barra intensità.JPG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9899" b="36560"/>
                <a:stretch>
                  <a:fillRect/>
                </a:stretch>
              </p:blipFill>
              <p:spPr bwMode="auto">
                <a:xfrm>
                  <a:off x="10656936" y="3923853"/>
                  <a:ext cx="415636" cy="1631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39" name="Rettangolo 57"/>
              <p:cNvSpPr>
                <a:spLocks noChangeArrowheads="1"/>
              </p:cNvSpPr>
              <p:nvPr/>
            </p:nvSpPr>
            <p:spPr bwMode="auto">
              <a:xfrm>
                <a:off x="8244408" y="2734504"/>
                <a:ext cx="4392488" cy="3430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/>
              </a:p>
            </p:txBody>
          </p:sp>
        </p:grpSp>
        <p:pic>
          <p:nvPicPr>
            <p:cNvPr id="26637" name="Immagine 3" descr="Barra intensità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00" b="36160"/>
            <a:stretch>
              <a:fillRect/>
            </a:stretch>
          </p:blipFill>
          <p:spPr bwMode="auto">
            <a:xfrm>
              <a:off x="8352412" y="4005064"/>
              <a:ext cx="540068" cy="205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uppo 62"/>
          <p:cNvGrpSpPr>
            <a:grpSpLocks/>
          </p:cNvGrpSpPr>
          <p:nvPr/>
        </p:nvGrpSpPr>
        <p:grpSpPr bwMode="auto">
          <a:xfrm>
            <a:off x="4511675" y="1027113"/>
            <a:ext cx="3660775" cy="1970087"/>
            <a:chOff x="359792" y="899428"/>
            <a:chExt cx="3660714" cy="1970338"/>
          </a:xfrm>
        </p:grpSpPr>
        <p:pic>
          <p:nvPicPr>
            <p:cNvPr id="26633" name="Immagine 9" descr="T1 AFASICI VRT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1" b="61151"/>
            <a:stretch>
              <a:fillRect/>
            </a:stretch>
          </p:blipFill>
          <p:spPr bwMode="auto">
            <a:xfrm>
              <a:off x="395536" y="980728"/>
              <a:ext cx="3624970" cy="18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CasellaDiTesto 60"/>
            <p:cNvSpPr txBox="1">
              <a:spLocks noChangeArrowheads="1"/>
            </p:cNvSpPr>
            <p:nvPr/>
          </p:nvSpPr>
          <p:spPr bwMode="auto">
            <a:xfrm>
              <a:off x="359792" y="1268760"/>
              <a:ext cx="53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>
                  <a:latin typeface="Constantia" panose="02030602050306030303" pitchFamily="18" charset="0"/>
                </a:rPr>
                <a:t>T1</a:t>
              </a:r>
            </a:p>
          </p:txBody>
        </p:sp>
        <p:sp>
          <p:nvSpPr>
            <p:cNvPr id="26635" name="CasellaDiTesto 61"/>
            <p:cNvSpPr txBox="1">
              <a:spLocks noChangeArrowheads="1"/>
            </p:cNvSpPr>
            <p:nvPr/>
          </p:nvSpPr>
          <p:spPr bwMode="auto">
            <a:xfrm>
              <a:off x="899592" y="899428"/>
              <a:ext cx="2952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>
                  <a:latin typeface="Constantia" panose="02030602050306030303" pitchFamily="18" charset="0"/>
                </a:rPr>
                <a:t>Riabilitati+Non Riabilitati</a:t>
              </a:r>
            </a:p>
          </p:txBody>
        </p:sp>
      </p:grpSp>
      <p:sp>
        <p:nvSpPr>
          <p:cNvPr id="64" name="Ovale 63"/>
          <p:cNvSpPr/>
          <p:nvPr/>
        </p:nvSpPr>
        <p:spPr bwMode="auto">
          <a:xfrm>
            <a:off x="971550" y="4076700"/>
            <a:ext cx="647700" cy="576263"/>
          </a:xfrm>
          <a:prstGeom prst="ellipse">
            <a:avLst/>
          </a:prstGeom>
          <a:noFill/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65" name="Ovale 64"/>
          <p:cNvSpPr/>
          <p:nvPr/>
        </p:nvSpPr>
        <p:spPr bwMode="auto">
          <a:xfrm>
            <a:off x="4787900" y="4076700"/>
            <a:ext cx="647700" cy="576263"/>
          </a:xfrm>
          <a:prstGeom prst="ellipse">
            <a:avLst/>
          </a:prstGeom>
          <a:noFill/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28679" name="Text Box 22"/>
          <p:cNvSpPr txBox="1">
            <a:spLocks noChangeArrowheads="1"/>
          </p:cNvSpPr>
          <p:nvPr/>
        </p:nvSpPr>
        <p:spPr bwMode="auto">
          <a:xfrm>
            <a:off x="8169275" y="6580188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40" name="Rectangle 1"/>
          <p:cNvSpPr txBox="1">
            <a:spLocks noChangeArrowheads="1"/>
          </p:cNvSpPr>
          <p:nvPr/>
        </p:nvSpPr>
        <p:spPr bwMode="auto">
          <a:xfrm>
            <a:off x="55563" y="115888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RISULTATI 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286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55563" y="115888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RISULTATI AAT</a:t>
            </a:r>
          </a:p>
        </p:txBody>
      </p:sp>
      <p:sp>
        <p:nvSpPr>
          <p:cNvPr id="27651" name="Text Box 22"/>
          <p:cNvSpPr txBox="1">
            <a:spLocks noChangeArrowheads="1"/>
          </p:cNvSpPr>
          <p:nvPr/>
        </p:nvSpPr>
        <p:spPr bwMode="auto">
          <a:xfrm>
            <a:off x="3708400" y="5427663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p&lt;0.001</a:t>
            </a:r>
          </a:p>
        </p:txBody>
      </p:sp>
      <p:grpSp>
        <p:nvGrpSpPr>
          <p:cNvPr id="5" name="Gruppo 38"/>
          <p:cNvGrpSpPr>
            <a:grpSpLocks/>
          </p:cNvGrpSpPr>
          <p:nvPr/>
        </p:nvGrpSpPr>
        <p:grpSpPr bwMode="auto">
          <a:xfrm>
            <a:off x="-3132138" y="2085975"/>
            <a:ext cx="12263438" cy="3430588"/>
            <a:chOff x="-5293096" y="2636912"/>
            <a:chExt cx="12262412" cy="3430800"/>
          </a:xfrm>
        </p:grpSpPr>
        <p:grpSp>
          <p:nvGrpSpPr>
            <p:cNvPr id="27753" name="Gruppo 37"/>
            <p:cNvGrpSpPr>
              <a:grpSpLocks/>
            </p:cNvGrpSpPr>
            <p:nvPr/>
          </p:nvGrpSpPr>
          <p:grpSpPr bwMode="auto">
            <a:xfrm>
              <a:off x="-5293096" y="2636912"/>
              <a:ext cx="12262412" cy="3430800"/>
              <a:chOff x="-1332656" y="2636912"/>
              <a:chExt cx="12262412" cy="3430800"/>
            </a:xfrm>
          </p:grpSpPr>
          <p:grpSp>
            <p:nvGrpSpPr>
              <p:cNvPr id="27756" name="Gruppo 30"/>
              <p:cNvGrpSpPr>
                <a:grpSpLocks/>
              </p:cNvGrpSpPr>
              <p:nvPr/>
            </p:nvGrpSpPr>
            <p:grpSpPr bwMode="auto">
              <a:xfrm>
                <a:off x="-1332656" y="2636912"/>
                <a:ext cx="12262412" cy="3420040"/>
                <a:chOff x="-4139608" y="2214156"/>
                <a:chExt cx="12262412" cy="3420040"/>
              </a:xfrm>
            </p:grpSpPr>
            <p:grpSp>
              <p:nvGrpSpPr>
                <p:cNvPr id="27758" name="Gruppo 33"/>
                <p:cNvGrpSpPr>
                  <a:grpSpLocks/>
                </p:cNvGrpSpPr>
                <p:nvPr/>
              </p:nvGrpSpPr>
              <p:grpSpPr bwMode="auto">
                <a:xfrm>
                  <a:off x="-4139608" y="2214156"/>
                  <a:ext cx="12262412" cy="3420040"/>
                  <a:chOff x="-1079008" y="2987749"/>
                  <a:chExt cx="12262412" cy="3420040"/>
                </a:xfrm>
              </p:grpSpPr>
              <p:sp>
                <p:nvSpPr>
                  <p:cNvPr id="27760" name="Rettangolo 4"/>
                  <p:cNvSpPr>
                    <a:spLocks noChangeArrowheads="1"/>
                  </p:cNvSpPr>
                  <p:nvPr/>
                </p:nvSpPr>
                <p:spPr bwMode="auto">
                  <a:xfrm>
                    <a:off x="-1079008" y="2987749"/>
                    <a:ext cx="12240000" cy="342000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</a:pPr>
                    <a:endParaRPr lang="it-IT"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7761" name="Gruppo 32"/>
                  <p:cNvGrpSpPr>
                    <a:grpSpLocks/>
                  </p:cNvGrpSpPr>
                  <p:nvPr/>
                </p:nvGrpSpPr>
                <p:grpSpPr bwMode="auto">
                  <a:xfrm>
                    <a:off x="-792336" y="3347789"/>
                    <a:ext cx="11449079" cy="3060000"/>
                    <a:chOff x="-792336" y="3347789"/>
                    <a:chExt cx="11449079" cy="3060000"/>
                  </a:xfrm>
                </p:grpSpPr>
                <p:grpSp>
                  <p:nvGrpSpPr>
                    <p:cNvPr id="27763" name="Gruppo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2411" y="3347789"/>
                      <a:ext cx="3694085" cy="3060000"/>
                      <a:chOff x="2901750" y="3347788"/>
                      <a:chExt cx="3694085" cy="3060000"/>
                    </a:xfrm>
                  </p:grpSpPr>
                  <p:pic>
                    <p:nvPicPr>
                      <p:cNvPr id="27774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21" r="5716"/>
                      <a:stretch>
                        <a:fillRect/>
                      </a:stretch>
                    </p:blipFill>
                    <p:spPr bwMode="auto">
                      <a:xfrm>
                        <a:off x="4748792" y="4906230"/>
                        <a:ext cx="1847043" cy="1501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75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88" t="12622" r="13672" b="9944"/>
                      <a:stretch>
                        <a:fillRect/>
                      </a:stretch>
                    </p:blipFill>
                    <p:spPr bwMode="auto">
                      <a:xfrm>
                        <a:off x="4748792" y="3347788"/>
                        <a:ext cx="1847043" cy="160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7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61" t="19167" r="6007" b="6956"/>
                      <a:stretch>
                        <a:fillRect/>
                      </a:stretch>
                    </p:blipFill>
                    <p:spPr bwMode="auto">
                      <a:xfrm>
                        <a:off x="2901750" y="3347788"/>
                        <a:ext cx="1904763" cy="1500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77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23"/>
                      <a:stretch>
                        <a:fillRect/>
                      </a:stretch>
                    </p:blipFill>
                    <p:spPr bwMode="auto">
                      <a:xfrm>
                        <a:off x="2901750" y="4848510"/>
                        <a:ext cx="1867125" cy="1557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7764" name="Gruppo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792336" y="3347789"/>
                      <a:ext cx="3809526" cy="3059165"/>
                      <a:chOff x="-792336" y="3347788"/>
                      <a:chExt cx="3809526" cy="3059165"/>
                    </a:xfrm>
                  </p:grpSpPr>
                  <p:pic>
                    <p:nvPicPr>
                      <p:cNvPr id="277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16"/>
                      <a:stretch>
                        <a:fillRect/>
                      </a:stretch>
                    </p:blipFill>
                    <p:spPr bwMode="auto">
                      <a:xfrm>
                        <a:off x="1054707" y="4848510"/>
                        <a:ext cx="1904028" cy="1557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71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25" t="12860" r="7018" b="1509"/>
                      <a:stretch>
                        <a:fillRect/>
                      </a:stretch>
                    </p:blipFill>
                    <p:spPr bwMode="auto">
                      <a:xfrm>
                        <a:off x="1054707" y="3347788"/>
                        <a:ext cx="1962483" cy="1595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72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82"/>
                      <a:stretch>
                        <a:fillRect/>
                      </a:stretch>
                    </p:blipFill>
                    <p:spPr bwMode="auto">
                      <a:xfrm>
                        <a:off x="-792336" y="4849405"/>
                        <a:ext cx="1846765" cy="1557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73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886" t="15092" r="8202" b="2176"/>
                      <a:stretch>
                        <a:fillRect/>
                      </a:stretch>
                    </p:blipFill>
                    <p:spPr bwMode="auto">
                      <a:xfrm>
                        <a:off x="-792336" y="3347788"/>
                        <a:ext cx="1847043" cy="1558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7765" name="Gruppo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2861" y="3347789"/>
                      <a:ext cx="3913882" cy="3060000"/>
                      <a:chOff x="6742861" y="3347789"/>
                      <a:chExt cx="3913882" cy="3060000"/>
                    </a:xfrm>
                  </p:grpSpPr>
                  <p:pic>
                    <p:nvPicPr>
                      <p:cNvPr id="27766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38" r="3387"/>
                      <a:stretch>
                        <a:fillRect/>
                      </a:stretch>
                    </p:blipFill>
                    <p:spPr bwMode="auto">
                      <a:xfrm>
                        <a:off x="6768504" y="3348266"/>
                        <a:ext cx="1944216" cy="150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67" name="Pictur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65" t="5077" r="11092" b="1135"/>
                      <a:stretch>
                        <a:fillRect/>
                      </a:stretch>
                    </p:blipFill>
                    <p:spPr bwMode="auto">
                      <a:xfrm>
                        <a:off x="8640712" y="3347789"/>
                        <a:ext cx="1944216" cy="150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11" t="4572" r="9879"/>
                      <a:stretch>
                        <a:fillRect/>
                      </a:stretch>
                    </p:blipFill>
                    <p:spPr bwMode="auto">
                      <a:xfrm>
                        <a:off x="8712720" y="4856437"/>
                        <a:ext cx="1944023" cy="1551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7769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427" t="3226" r="7182"/>
                      <a:stretch>
                        <a:fillRect/>
                      </a:stretch>
                    </p:blipFill>
                    <p:spPr bwMode="auto">
                      <a:xfrm>
                        <a:off x="6742861" y="4856437"/>
                        <a:ext cx="2025395" cy="1546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27762" name="Immagine 11" descr="Barra intensità.JPG"/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9899" b="36560"/>
                  <a:stretch>
                    <a:fillRect/>
                  </a:stretch>
                </p:blipFill>
                <p:spPr bwMode="auto">
                  <a:xfrm>
                    <a:off x="10656931" y="3792187"/>
                    <a:ext cx="526473" cy="20665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7759" name="CasellaDiTesto 29"/>
                <p:cNvSpPr txBox="1">
                  <a:spLocks noChangeArrowheads="1"/>
                </p:cNvSpPr>
                <p:nvPr/>
              </p:nvSpPr>
              <p:spPr bwMode="auto">
                <a:xfrm>
                  <a:off x="4211960" y="2276872"/>
                  <a:ext cx="288032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it-IT">
                      <a:latin typeface="Constantia" panose="02030602050306030303" pitchFamily="18" charset="0"/>
                    </a:rPr>
                    <a:t>Riabilitati &gt; Non Riabilitati</a:t>
                  </a:r>
                </a:p>
              </p:txBody>
            </p:sp>
          </p:grpSp>
          <p:sp>
            <p:nvSpPr>
              <p:cNvPr id="27757" name="Rettangolo 31"/>
              <p:cNvSpPr>
                <a:spLocks noChangeArrowheads="1"/>
              </p:cNvSpPr>
              <p:nvPr/>
            </p:nvSpPr>
            <p:spPr bwMode="auto">
              <a:xfrm>
                <a:off x="-1332656" y="2636912"/>
                <a:ext cx="7848872" cy="3430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/>
              </a:p>
            </p:txBody>
          </p:sp>
        </p:grpSp>
        <p:sp>
          <p:nvSpPr>
            <p:cNvPr id="27754" name="CasellaDiTesto 35"/>
            <p:cNvSpPr txBox="1">
              <a:spLocks noChangeArrowheads="1"/>
            </p:cNvSpPr>
            <p:nvPr/>
          </p:nvSpPr>
          <p:spPr bwMode="auto">
            <a:xfrm>
              <a:off x="5975428" y="3131730"/>
              <a:ext cx="53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>
                  <a:latin typeface="Constantia" panose="02030602050306030303" pitchFamily="18" charset="0"/>
                </a:rPr>
                <a:t>T2</a:t>
              </a:r>
            </a:p>
          </p:txBody>
        </p:sp>
        <p:sp>
          <p:nvSpPr>
            <p:cNvPr id="27755" name="CasellaDiTesto 36"/>
            <p:cNvSpPr txBox="1">
              <a:spLocks noChangeArrowheads="1"/>
            </p:cNvSpPr>
            <p:nvPr/>
          </p:nvSpPr>
          <p:spPr bwMode="auto">
            <a:xfrm>
              <a:off x="6047430" y="4571979"/>
              <a:ext cx="53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>
                  <a:latin typeface="Constantia" panose="02030602050306030303" pitchFamily="18" charset="0"/>
                </a:rPr>
                <a:t>T3</a:t>
              </a:r>
            </a:p>
          </p:txBody>
        </p:sp>
      </p:grp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7950" y="2227263"/>
          <a:ext cx="4464050" cy="3075316"/>
        </p:xfrm>
        <a:graphic>
          <a:graphicData uri="http://schemas.openxmlformats.org/drawingml/2006/table">
            <a:tbl>
              <a:tblPr/>
              <a:tblGrid>
                <a:gridCol w="466725"/>
                <a:gridCol w="865188"/>
                <a:gridCol w="400050"/>
                <a:gridCol w="1798637"/>
                <a:gridCol w="533400"/>
                <a:gridCol w="400050"/>
              </a:tblGrid>
              <a:tr h="3270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Rehabilitated &gt; Not Rehabilitated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Coordinates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Side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Area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BA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T1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-52 16  3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frontal gyrus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45,44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7,35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-49 28  9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parietal lobule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7,18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-55 -62 28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Superior temporal gyrus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39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6,37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T2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-1 20 56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Medial frontal gyrus (SMA)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5,53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61 -29 30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parietal lobule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6,80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54 4 13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frontal gyrus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44,46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4,57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  <a:t>-52 25 9   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-34 25 0 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frontal gyrus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45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47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6,10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T3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-49 -35 36   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parietal lobule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5,42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50 24 4*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frontal gyrus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45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4,64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63 -37 25*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Inferior parietal lobule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7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lnSpc>
                          <a:spcPct val="8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8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8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8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3,73</a:t>
                      </a:r>
                    </a:p>
                  </a:txBody>
                  <a:tcPr marL="9525" marR="9525" marT="9526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Ovale 30"/>
          <p:cNvSpPr>
            <a:spLocks noChangeAspect="1"/>
          </p:cNvSpPr>
          <p:nvPr/>
        </p:nvSpPr>
        <p:spPr bwMode="auto">
          <a:xfrm>
            <a:off x="5133975" y="3068638"/>
            <a:ext cx="517525" cy="460375"/>
          </a:xfrm>
          <a:prstGeom prst="ellipse">
            <a:avLst/>
          </a:prstGeom>
          <a:noFill/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32" name="Ovale 31"/>
          <p:cNvSpPr>
            <a:spLocks noChangeAspect="1"/>
          </p:cNvSpPr>
          <p:nvPr/>
        </p:nvSpPr>
        <p:spPr bwMode="auto">
          <a:xfrm>
            <a:off x="5060950" y="4608513"/>
            <a:ext cx="519113" cy="461962"/>
          </a:xfrm>
          <a:prstGeom prst="ellipse">
            <a:avLst/>
          </a:prstGeom>
          <a:noFill/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33" name="Rettangolo 32"/>
          <p:cNvSpPr/>
          <p:nvPr/>
        </p:nvSpPr>
        <p:spPr bwMode="auto">
          <a:xfrm>
            <a:off x="576263" y="4365625"/>
            <a:ext cx="3995737" cy="358775"/>
          </a:xfrm>
          <a:prstGeom prst="rect">
            <a:avLst/>
          </a:prstGeom>
          <a:solidFill>
            <a:schemeClr val="accent6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34" name="Rettangolo 33"/>
          <p:cNvSpPr/>
          <p:nvPr/>
        </p:nvSpPr>
        <p:spPr bwMode="auto">
          <a:xfrm>
            <a:off x="576263" y="3068638"/>
            <a:ext cx="3995737" cy="288925"/>
          </a:xfrm>
          <a:prstGeom prst="rect">
            <a:avLst/>
          </a:prstGeom>
          <a:solidFill>
            <a:schemeClr val="accent6"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grpSp>
        <p:nvGrpSpPr>
          <p:cNvPr id="35" name="Gruppo 42"/>
          <p:cNvGrpSpPr>
            <a:grpSpLocks/>
          </p:cNvGrpSpPr>
          <p:nvPr/>
        </p:nvGrpSpPr>
        <p:grpSpPr bwMode="auto">
          <a:xfrm>
            <a:off x="71438" y="1773238"/>
            <a:ext cx="4645025" cy="4105275"/>
            <a:chOff x="-36512" y="1882029"/>
            <a:chExt cx="4486913" cy="4067251"/>
          </a:xfrm>
        </p:grpSpPr>
        <p:pic>
          <p:nvPicPr>
            <p:cNvPr id="27751" name="Immagine 1" descr="FIGURE_3.t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882029"/>
              <a:ext cx="4486656" cy="406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2" name="Immagine 41" descr="Barra intensità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899" b="36560"/>
            <a:stretch>
              <a:fillRect/>
            </a:stretch>
          </p:blipFill>
          <p:spPr bwMode="auto">
            <a:xfrm>
              <a:off x="3923928" y="3018594"/>
              <a:ext cx="526473" cy="206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Connettore 2 44"/>
          <p:cNvCxnSpPr>
            <a:cxnSpLocks noChangeShapeType="1"/>
          </p:cNvCxnSpPr>
          <p:nvPr/>
        </p:nvCxnSpPr>
        <p:spPr bwMode="auto">
          <a:xfrm flipH="1">
            <a:off x="1692275" y="2276475"/>
            <a:ext cx="215900" cy="3587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nettore 2 47"/>
          <p:cNvCxnSpPr>
            <a:cxnSpLocks noChangeShapeType="1"/>
          </p:cNvCxnSpPr>
          <p:nvPr/>
        </p:nvCxnSpPr>
        <p:spPr bwMode="auto">
          <a:xfrm flipH="1">
            <a:off x="3275013" y="2276475"/>
            <a:ext cx="217487" cy="3587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ttore 2 48"/>
          <p:cNvCxnSpPr>
            <a:cxnSpLocks noChangeShapeType="1"/>
          </p:cNvCxnSpPr>
          <p:nvPr/>
        </p:nvCxnSpPr>
        <p:spPr bwMode="auto">
          <a:xfrm>
            <a:off x="395288" y="4292600"/>
            <a:ext cx="288925" cy="3587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Connettore 2 50"/>
          <p:cNvCxnSpPr>
            <a:cxnSpLocks noChangeShapeType="1"/>
          </p:cNvCxnSpPr>
          <p:nvPr/>
        </p:nvCxnSpPr>
        <p:spPr bwMode="auto">
          <a:xfrm flipH="1">
            <a:off x="3419475" y="4292600"/>
            <a:ext cx="217488" cy="360363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55563" y="404813"/>
            <a:ext cx="6316662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48AE02"/>
                </a:solidFill>
                <a:latin typeface="Calibri" panose="020F0502020204030204" pitchFamily="34" charset="0"/>
              </a:rPr>
              <a:t>RL: CONCLUSIONI</a:t>
            </a:r>
          </a:p>
        </p:txBody>
      </p:sp>
      <p:sp>
        <p:nvSpPr>
          <p:cNvPr id="5" name="Rettangolo 9"/>
          <p:cNvSpPr/>
          <p:nvPr/>
        </p:nvSpPr>
        <p:spPr>
          <a:xfrm>
            <a:off x="1692275" y="1268413"/>
            <a:ext cx="5905500" cy="649287"/>
          </a:xfrm>
          <a:prstGeom prst="rect">
            <a:avLst/>
          </a:prstGeom>
          <a:gradFill flip="none" rotWithShape="1">
            <a:gsLst>
              <a:gs pos="0">
                <a:srgbClr val="7DBBFF">
                  <a:shade val="30000"/>
                  <a:satMod val="115000"/>
                </a:srgbClr>
              </a:gs>
              <a:gs pos="50000">
                <a:srgbClr val="7DBBFF">
                  <a:shade val="67500"/>
                  <a:satMod val="115000"/>
                </a:srgbClr>
              </a:gs>
              <a:gs pos="100000">
                <a:srgbClr val="7DBB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Efficacia clinica della riabilitazione precoce</a:t>
            </a:r>
          </a:p>
        </p:txBody>
      </p:sp>
      <p:sp>
        <p:nvSpPr>
          <p:cNvPr id="6" name="Rettangolo 9"/>
          <p:cNvSpPr/>
          <p:nvPr/>
        </p:nvSpPr>
        <p:spPr>
          <a:xfrm>
            <a:off x="1692275" y="2132013"/>
            <a:ext cx="5905500" cy="936625"/>
          </a:xfrm>
          <a:prstGeom prst="rect">
            <a:avLst/>
          </a:prstGeom>
          <a:gradFill flip="none" rotWithShape="1">
            <a:gsLst>
              <a:gs pos="0">
                <a:srgbClr val="7DBBFF">
                  <a:shade val="30000"/>
                  <a:satMod val="115000"/>
                </a:srgbClr>
              </a:gs>
              <a:gs pos="50000">
                <a:srgbClr val="7DBBFF">
                  <a:shade val="67500"/>
                  <a:satMod val="115000"/>
                </a:srgbClr>
              </a:gs>
              <a:gs pos="100000">
                <a:srgbClr val="7DBB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Evidenza di una correlazione fra migliore recupero funzionale e reclutamento precoce di aree del linguaggio nell’emisfero sinistro  </a:t>
            </a:r>
          </a:p>
        </p:txBody>
      </p:sp>
      <p:sp>
        <p:nvSpPr>
          <p:cNvPr id="7" name="Rettangolo 9"/>
          <p:cNvSpPr/>
          <p:nvPr/>
        </p:nvSpPr>
        <p:spPr>
          <a:xfrm>
            <a:off x="1692275" y="3355975"/>
            <a:ext cx="5905500" cy="936625"/>
          </a:xfrm>
          <a:prstGeom prst="rect">
            <a:avLst/>
          </a:prstGeom>
          <a:gradFill flip="none" rotWithShape="1">
            <a:gsLst>
              <a:gs pos="0">
                <a:srgbClr val="7DBBFF">
                  <a:shade val="30000"/>
                  <a:satMod val="115000"/>
                </a:srgbClr>
              </a:gs>
              <a:gs pos="50000">
                <a:srgbClr val="7DBBFF">
                  <a:shade val="67500"/>
                  <a:satMod val="115000"/>
                </a:srgbClr>
              </a:gs>
              <a:gs pos="100000">
                <a:srgbClr val="7DBB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La riorganizzazione del linguaggio nell’afasia post-ictus avviene in diverse fasi e sembra modulata dalla terapia riabilitativa precoce</a:t>
            </a:r>
          </a:p>
        </p:txBody>
      </p:sp>
      <p:sp>
        <p:nvSpPr>
          <p:cNvPr id="8" name="Rettangolo 9"/>
          <p:cNvSpPr/>
          <p:nvPr/>
        </p:nvSpPr>
        <p:spPr>
          <a:xfrm>
            <a:off x="1692275" y="4579938"/>
            <a:ext cx="5905500" cy="649287"/>
          </a:xfrm>
          <a:prstGeom prst="rect">
            <a:avLst/>
          </a:prstGeom>
          <a:gradFill flip="none" rotWithShape="1">
            <a:gsLst>
              <a:gs pos="0">
                <a:srgbClr val="7DBBFF">
                  <a:shade val="30000"/>
                  <a:satMod val="115000"/>
                </a:srgbClr>
              </a:gs>
              <a:gs pos="50000">
                <a:srgbClr val="7DBBFF">
                  <a:shade val="67500"/>
                  <a:satMod val="115000"/>
                </a:srgbClr>
              </a:gs>
              <a:gs pos="100000">
                <a:srgbClr val="7DBB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Scarso ruolo compensatorio delle aree omologhe del linguaggio dell’emisfero destro</a:t>
            </a:r>
          </a:p>
        </p:txBody>
      </p:sp>
      <p:sp>
        <p:nvSpPr>
          <p:cNvPr id="9" name="Rettangolo 9"/>
          <p:cNvSpPr/>
          <p:nvPr/>
        </p:nvSpPr>
        <p:spPr>
          <a:xfrm>
            <a:off x="1692275" y="5732463"/>
            <a:ext cx="5905500" cy="649287"/>
          </a:xfrm>
          <a:prstGeom prst="rect">
            <a:avLst/>
          </a:prstGeom>
          <a:gradFill flip="none" rotWithShape="1">
            <a:gsLst>
              <a:gs pos="0">
                <a:srgbClr val="7DBBFF">
                  <a:shade val="30000"/>
                  <a:satMod val="115000"/>
                </a:srgbClr>
              </a:gs>
              <a:gs pos="50000">
                <a:srgbClr val="7DBBFF">
                  <a:shade val="67500"/>
                  <a:satMod val="115000"/>
                </a:srgbClr>
              </a:gs>
              <a:gs pos="100000">
                <a:srgbClr val="7DBB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>
                <a:solidFill>
                  <a:srgbClr val="000000"/>
                </a:solidFill>
              </a:rPr>
              <a:t> NUOVA STRATEGIA </a:t>
            </a:r>
            <a:r>
              <a:rPr lang="it-IT" altLang="it-IT" dirty="0" smtClean="0">
                <a:solidFill>
                  <a:srgbClr val="000000"/>
                </a:solidFill>
              </a:rPr>
              <a:t>TERAPEUTICA</a:t>
            </a:r>
            <a:endParaRPr lang="it-IT" alt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095500"/>
            <a:ext cx="8640763" cy="8286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latin typeface="Constantia" pitchFamily="18" charset="0"/>
              </a:rPr>
              <a:t>Le tecniche di RM funzionale sono largamente utilizzate negli studi di riabilitazione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850" y="3957638"/>
            <a:ext cx="8640763" cy="12001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latin typeface="Constantia" pitchFamily="18" charset="0"/>
              </a:rPr>
              <a:t>Consentono di osservare le modificazioni funzionali e strutturali che si instaurano in diverse condizioni patologiche e gli effetti di terapie riabilitative</a:t>
            </a:r>
          </a:p>
        </p:txBody>
      </p:sp>
      <p:sp>
        <p:nvSpPr>
          <p:cNvPr id="512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1438" y="180975"/>
            <a:ext cx="6316662" cy="57785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00B0F0"/>
                </a:solidFill>
                <a:latin typeface="Calibri" panose="020F0502020204030204" pitchFamily="34" charset="0"/>
              </a:rPr>
              <a:t>INTRODUZIONE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59338" y="1196975"/>
            <a:ext cx="3960812" cy="4679950"/>
          </a:xfrm>
          <a:prstGeom prst="rect">
            <a:avLst/>
          </a:prstGeom>
          <a:noFill/>
          <a:ln w="19050">
            <a:solidFill>
              <a:srgbClr val="48AE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>
                <a:latin typeface="Constantia" panose="02030602050306030303" pitchFamily="18" charset="0"/>
              </a:rPr>
              <a:t>Studio prospettico sugli effetti della riabilitazione precoce in pazienti adulti con afasia lieve post-ictus</a:t>
            </a: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r>
              <a:rPr lang="it-IT">
                <a:latin typeface="Constantia" panose="02030602050306030303" pitchFamily="18" charset="0"/>
              </a:rPr>
              <a:t>fMRI durante task di comprensione verbale</a:t>
            </a:r>
          </a:p>
          <a:p>
            <a:pPr algn="ctr" eaLnBrk="1" hangingPunct="1">
              <a:buSzPct val="100000"/>
            </a:pPr>
            <a:endParaRPr lang="it-IT"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it-IT" sz="2000">
              <a:solidFill>
                <a:srgbClr val="99CC00"/>
              </a:solidFill>
              <a:latin typeface="Constantia" panose="02030602050306030303" pitchFamily="18" charset="0"/>
            </a:endParaRPr>
          </a:p>
        </p:txBody>
      </p:sp>
      <p:sp>
        <p:nvSpPr>
          <p:cNvPr id="6150" name="Freccia in giù 7"/>
          <p:cNvSpPr>
            <a:spLocks noChangeArrowheads="1"/>
          </p:cNvSpPr>
          <p:nvPr/>
        </p:nvSpPr>
        <p:spPr bwMode="auto">
          <a:xfrm>
            <a:off x="6732588" y="2492375"/>
            <a:ext cx="287337" cy="433388"/>
          </a:xfrm>
          <a:prstGeom prst="downArrow">
            <a:avLst>
              <a:gd name="adj1" fmla="val 50000"/>
              <a:gd name="adj2" fmla="val 50276"/>
            </a:avLst>
          </a:prstGeom>
          <a:solidFill>
            <a:srgbClr val="48AE0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196975"/>
            <a:ext cx="3960813" cy="4679950"/>
          </a:xfrm>
          <a:prstGeom prst="rect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>
                <a:latin typeface="Constantia" panose="02030602050306030303" pitchFamily="18" charset="0"/>
              </a:rPr>
              <a:t>Studio sugli effetti della riabilitazione osservazionale  (“action observation treatment”, AOT) in bambini affetti da paralisi cerebrale infantile</a:t>
            </a:r>
          </a:p>
          <a:p>
            <a:pPr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fMRI durante task di manipolazione di oggetti complessi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it-IT">
              <a:latin typeface="Constantia" panose="02030602050306030303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DTI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it-IT">
              <a:latin typeface="Constantia" panose="02030602050306030303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it-IT">
              <a:latin typeface="Constantia" panose="02030602050306030303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it-IT"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 sz="1400" i="1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Freccia in giù 6"/>
          <p:cNvSpPr>
            <a:spLocks noChangeArrowheads="1"/>
          </p:cNvSpPr>
          <p:nvPr/>
        </p:nvSpPr>
        <p:spPr bwMode="auto">
          <a:xfrm>
            <a:off x="2051050" y="2544763"/>
            <a:ext cx="287338" cy="450850"/>
          </a:xfrm>
          <a:prstGeom prst="downArrow">
            <a:avLst>
              <a:gd name="adj1" fmla="val 50000"/>
              <a:gd name="adj2" fmla="val 50282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6151" name="Freccia in giù 6"/>
          <p:cNvSpPr>
            <a:spLocks noChangeArrowheads="1"/>
          </p:cNvSpPr>
          <p:nvPr/>
        </p:nvSpPr>
        <p:spPr bwMode="auto">
          <a:xfrm>
            <a:off x="2051050" y="4724400"/>
            <a:ext cx="287338" cy="450850"/>
          </a:xfrm>
          <a:prstGeom prst="downArrow">
            <a:avLst>
              <a:gd name="adj1" fmla="val 50000"/>
              <a:gd name="adj2" fmla="val 50282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6152" name="Freccia in giù 7"/>
          <p:cNvSpPr>
            <a:spLocks noChangeArrowheads="1"/>
          </p:cNvSpPr>
          <p:nvPr/>
        </p:nvSpPr>
        <p:spPr bwMode="auto">
          <a:xfrm>
            <a:off x="6732588" y="4652963"/>
            <a:ext cx="287337" cy="433387"/>
          </a:xfrm>
          <a:prstGeom prst="downArrow">
            <a:avLst>
              <a:gd name="adj1" fmla="val 50000"/>
              <a:gd name="adj2" fmla="val 50276"/>
            </a:avLst>
          </a:prstGeom>
          <a:solidFill>
            <a:srgbClr val="48AE0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1438" y="180975"/>
            <a:ext cx="6316662" cy="57785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APPLICAZIONI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23850" y="5300663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  <a:latin typeface="Constantia" panose="02030602050306030303" pitchFamily="18" charset="0"/>
              </a:rPr>
              <a:t>Circuito interazione mano-oggetto</a:t>
            </a:r>
          </a:p>
          <a:p>
            <a:pPr algn="ctr"/>
            <a:endParaRPr lang="it-IT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5292725" y="5300663"/>
            <a:ext cx="3167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99CC00"/>
                </a:solidFill>
                <a:latin typeface="Constantia" panose="02030602050306030303" pitchFamily="18" charset="0"/>
              </a:rPr>
              <a:t>Circuito del linguaggio</a:t>
            </a: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50" grpId="0" animBg="1"/>
      <p:bldP spid="6" grpId="0" animBg="1"/>
      <p:bldP spid="6149" grpId="0" animBg="1"/>
      <p:bldP spid="6151" grpId="0" animBg="1"/>
      <p:bldP spid="6152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1438" y="180975"/>
            <a:ext cx="6316662" cy="57785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smtClean="0">
                <a:solidFill>
                  <a:srgbClr val="FF6600"/>
                </a:solidFill>
                <a:latin typeface="Calibri" panose="020F0502020204030204" pitchFamily="34" charset="0"/>
              </a:rPr>
              <a:t>STUDIO AOT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23" y="1066970"/>
            <a:ext cx="6119713" cy="2794078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750" b="38915"/>
          <a:stretch/>
        </p:blipFill>
        <p:spPr>
          <a:xfrm>
            <a:off x="1763688" y="4149080"/>
            <a:ext cx="5338936" cy="2453032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  <p:sp>
        <p:nvSpPr>
          <p:cNvPr id="16" name="Rettangolo 15"/>
          <p:cNvSpPr/>
          <p:nvPr/>
        </p:nvSpPr>
        <p:spPr>
          <a:xfrm>
            <a:off x="395288" y="4005064"/>
            <a:ext cx="8281168" cy="2664296"/>
          </a:xfrm>
          <a:prstGeom prst="rect">
            <a:avLst/>
          </a:prstGeom>
          <a:solidFill>
            <a:schemeClr val="bg1"/>
          </a:solidFill>
          <a:ln w="698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altLang="it-IT" dirty="0">
                <a:solidFill>
                  <a:schemeClr val="tx1"/>
                </a:solidFill>
                <a:latin typeface="Constantia" pitchFamily="18" charset="0"/>
              </a:rPr>
              <a:t>Paralisi Cerebrali Infantili (PIC)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altLang="it-IT" dirty="0">
                <a:solidFill>
                  <a:schemeClr val="tx1"/>
                </a:solidFill>
                <a:latin typeface="Constantia" pitchFamily="18" charset="0"/>
              </a:rPr>
              <a:t>Gruppo di disordini permanenti dello sviluppo del movimento e della postura, che causano una limitazione dell’attività e che sono da attribuirsi a disturbi non progressivi verificatesi nel cervello fetale e infantile nel corso dello sviluppo. I disordini motori sono spesso accompagnati da disturbi della sensibilità, della percezione, della conoscenza, della comunicazione, del comportamento, oltre che da epilessia e da problemi </a:t>
            </a:r>
            <a:r>
              <a:rPr lang="it-IT" altLang="it-IT" dirty="0" err="1">
                <a:solidFill>
                  <a:schemeClr val="tx1"/>
                </a:solidFill>
                <a:latin typeface="Constantia" pitchFamily="18" charset="0"/>
              </a:rPr>
              <a:t>muscoloscheletrici</a:t>
            </a:r>
            <a:r>
              <a:rPr lang="it-IT" altLang="it-IT" dirty="0">
                <a:solidFill>
                  <a:schemeClr val="tx1"/>
                </a:solidFill>
                <a:latin typeface="Constantia" pitchFamily="18" charset="0"/>
              </a:rPr>
              <a:t> secondari </a:t>
            </a:r>
            <a:r>
              <a:rPr lang="it-IT" altLang="it-IT" sz="1600" i="1" dirty="0">
                <a:solidFill>
                  <a:schemeClr val="tx1"/>
                </a:solidFill>
                <a:latin typeface="Constantia" pitchFamily="18" charset="0"/>
              </a:rPr>
              <a:t>(</a:t>
            </a:r>
            <a:r>
              <a:rPr lang="it-IT" altLang="it-IT" sz="1600" i="1" dirty="0" err="1">
                <a:solidFill>
                  <a:schemeClr val="tx1"/>
                </a:solidFill>
                <a:latin typeface="Constantia" pitchFamily="18" charset="0"/>
              </a:rPr>
              <a:t>Bax</a:t>
            </a:r>
            <a:r>
              <a:rPr lang="it-IT" altLang="it-IT" sz="1600" i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it-IT" altLang="it-IT" sz="1600" i="1" dirty="0" err="1">
                <a:solidFill>
                  <a:schemeClr val="tx1"/>
                </a:solidFill>
                <a:latin typeface="Constantia" pitchFamily="18" charset="0"/>
              </a:rPr>
              <a:t>et</a:t>
            </a:r>
            <a:r>
              <a:rPr lang="it-IT" altLang="it-IT" sz="1600" i="1" dirty="0">
                <a:solidFill>
                  <a:schemeClr val="tx1"/>
                </a:solidFill>
                <a:latin typeface="Constantia" pitchFamily="18" charset="0"/>
              </a:rPr>
              <a:t> al. 2005).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404813"/>
            <a:ext cx="6316662" cy="5778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7DBBFF"/>
                </a:solidFill>
                <a:latin typeface="Calibri" panose="020F0502020204030204" pitchFamily="34" charset="0"/>
              </a:rPr>
              <a:t>AOT: MATERIALI E METODI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46450" y="1125538"/>
            <a:ext cx="2162175" cy="608012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dirty="0">
                <a:latin typeface="Constantia" pitchFamily="18" charset="0"/>
                <a:cs typeface="+mn-cs"/>
              </a:rPr>
              <a:t>Pazienti eleggibili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dirty="0">
                <a:latin typeface="Constantia" pitchFamily="18" charset="0"/>
                <a:cs typeface="+mn-cs"/>
              </a:rPr>
              <a:t>(9, età fra 6-11 anni)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17888" y="2276475"/>
            <a:ext cx="2017712" cy="349250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Randomizzazione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843213" y="3151188"/>
            <a:ext cx="3168650" cy="608012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dirty="0">
                <a:latin typeface="Constantia" panose="02030602050306030303" pitchFamily="18" charset="0"/>
              </a:rPr>
              <a:t>T1: valutazione iniziale clinica e </a:t>
            </a:r>
            <a:r>
              <a:rPr lang="it-IT" dirty="0" err="1" smtClean="0">
                <a:latin typeface="Constantia" panose="02030602050306030303" pitchFamily="18" charset="0"/>
              </a:rPr>
              <a:t>fMRI</a:t>
            </a:r>
            <a:r>
              <a:rPr lang="it-IT" dirty="0" smtClean="0">
                <a:latin typeface="Constantia" panose="02030602050306030303" pitchFamily="18" charset="0"/>
              </a:rPr>
              <a:t>/DTI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43213" y="4405313"/>
            <a:ext cx="3168650" cy="608012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dirty="0">
                <a:latin typeface="Constantia" panose="02030602050306030303" pitchFamily="18" charset="0"/>
              </a:rPr>
              <a:t>T2: valutazione finale clinica e </a:t>
            </a:r>
            <a:r>
              <a:rPr lang="it-IT" dirty="0" err="1" smtClean="0">
                <a:latin typeface="Constantia" panose="02030602050306030303" pitchFamily="18" charset="0"/>
              </a:rPr>
              <a:t>fMRI</a:t>
            </a:r>
            <a:r>
              <a:rPr lang="it-IT" dirty="0" smtClean="0">
                <a:latin typeface="Constantia" panose="02030602050306030303" pitchFamily="18" charset="0"/>
              </a:rPr>
              <a:t>/DTI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43213" y="5805488"/>
            <a:ext cx="3168650" cy="608012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dirty="0">
                <a:latin typeface="Constantia" panose="02030602050306030303" pitchFamily="18" charset="0"/>
              </a:rPr>
              <a:t>T3: valutazione conclusiva clinica e </a:t>
            </a:r>
            <a:r>
              <a:rPr lang="it-IT" dirty="0" err="1" smtClean="0">
                <a:latin typeface="Constantia" panose="02030602050306030303" pitchFamily="18" charset="0"/>
              </a:rPr>
              <a:t>fMRI</a:t>
            </a:r>
            <a:r>
              <a:rPr lang="it-IT" dirty="0" smtClean="0">
                <a:latin typeface="Constantia" panose="02030602050306030303" pitchFamily="18" charset="0"/>
              </a:rPr>
              <a:t>/DTI </a:t>
            </a:r>
            <a:r>
              <a:rPr lang="it-IT" dirty="0">
                <a:latin typeface="Constantia" panose="02030602050306030303" pitchFamily="18" charset="0"/>
              </a:rPr>
              <a:t>(2/9)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0825" y="3141663"/>
            <a:ext cx="2016125" cy="606425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Gruppo di studio (4) </a:t>
            </a: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588125" y="3141663"/>
            <a:ext cx="2017713" cy="606425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Gruppo di controllo (5)</a:t>
            </a:r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657975" y="4405313"/>
            <a:ext cx="2017713" cy="608012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Trattamento con filmati neutri</a:t>
            </a:r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50825" y="4405313"/>
            <a:ext cx="2016125" cy="608012"/>
          </a:xfrm>
          <a:prstGeom prst="rect">
            <a:avLst/>
          </a:prstGeom>
          <a:solidFill>
            <a:srgbClr val="36DEDE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latin typeface="Constantia" panose="02030602050306030303" pitchFamily="18" charset="0"/>
              </a:rPr>
              <a:t>Trattamento con filmati azioni</a:t>
            </a:r>
            <a:endParaRPr lang="it-IT"/>
          </a:p>
        </p:txBody>
      </p:sp>
      <p:sp>
        <p:nvSpPr>
          <p:cNvPr id="9228" name="Freccia in giù 1"/>
          <p:cNvSpPr>
            <a:spLocks noChangeArrowheads="1"/>
          </p:cNvSpPr>
          <p:nvPr/>
        </p:nvSpPr>
        <p:spPr bwMode="auto">
          <a:xfrm>
            <a:off x="4211638" y="1773238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29" name="Freccia in giù 12"/>
          <p:cNvSpPr>
            <a:spLocks noChangeArrowheads="1"/>
          </p:cNvSpPr>
          <p:nvPr/>
        </p:nvSpPr>
        <p:spPr bwMode="auto">
          <a:xfrm>
            <a:off x="4211638" y="2708275"/>
            <a:ext cx="4318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0" name="Freccia a destra 2"/>
          <p:cNvSpPr>
            <a:spLocks noChangeArrowheads="1"/>
          </p:cNvSpPr>
          <p:nvPr/>
        </p:nvSpPr>
        <p:spPr bwMode="auto">
          <a:xfrm>
            <a:off x="6084888" y="3213100"/>
            <a:ext cx="4318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1" name="Freccia a destra 18"/>
          <p:cNvSpPr>
            <a:spLocks noChangeArrowheads="1"/>
          </p:cNvSpPr>
          <p:nvPr/>
        </p:nvSpPr>
        <p:spPr bwMode="auto">
          <a:xfrm rot="10800000">
            <a:off x="2339975" y="3213100"/>
            <a:ext cx="430213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2" name="Freccia in giù 19"/>
          <p:cNvSpPr>
            <a:spLocks noChangeArrowheads="1"/>
          </p:cNvSpPr>
          <p:nvPr/>
        </p:nvSpPr>
        <p:spPr bwMode="auto">
          <a:xfrm>
            <a:off x="1042988" y="3860800"/>
            <a:ext cx="433387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3" name="Freccia in giù 20"/>
          <p:cNvSpPr>
            <a:spLocks noChangeArrowheads="1"/>
          </p:cNvSpPr>
          <p:nvPr/>
        </p:nvSpPr>
        <p:spPr bwMode="auto">
          <a:xfrm>
            <a:off x="7451725" y="3860800"/>
            <a:ext cx="433388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4" name="Freccia in giù 21"/>
          <p:cNvSpPr>
            <a:spLocks noChangeArrowheads="1"/>
          </p:cNvSpPr>
          <p:nvPr/>
        </p:nvSpPr>
        <p:spPr bwMode="auto">
          <a:xfrm>
            <a:off x="4211638" y="5229225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5" name="Freccia a destra 18"/>
          <p:cNvSpPr>
            <a:spLocks noChangeArrowheads="1"/>
          </p:cNvSpPr>
          <p:nvPr/>
        </p:nvSpPr>
        <p:spPr bwMode="auto">
          <a:xfrm>
            <a:off x="2339975" y="4510088"/>
            <a:ext cx="430213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  <p:sp>
        <p:nvSpPr>
          <p:cNvPr id="9236" name="Freccia a destra 18"/>
          <p:cNvSpPr>
            <a:spLocks noChangeArrowheads="1"/>
          </p:cNvSpPr>
          <p:nvPr/>
        </p:nvSpPr>
        <p:spPr bwMode="auto">
          <a:xfrm rot="10800000">
            <a:off x="6086475" y="4508500"/>
            <a:ext cx="430213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404813"/>
            <a:ext cx="6316662" cy="5778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7DBBFF"/>
                </a:solidFill>
                <a:latin typeface="Calibri" panose="020F0502020204030204" pitchFamily="34" charset="0"/>
              </a:rPr>
              <a:t>AOT: MATERIALI E METODI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43808" y="1482725"/>
            <a:ext cx="3671888" cy="576263"/>
          </a:xfrm>
          <a:prstGeom prst="rect">
            <a:avLst/>
          </a:prstGeom>
          <a:solidFill>
            <a:srgbClr val="5BA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altLang="it-IT" sz="14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ASSISTING HAND ASSESSMENT</a:t>
            </a:r>
          </a:p>
        </p:txBody>
      </p:sp>
      <p:sp>
        <p:nvSpPr>
          <p:cNvPr id="5" name="Rettangolo 9"/>
          <p:cNvSpPr/>
          <p:nvPr/>
        </p:nvSpPr>
        <p:spPr>
          <a:xfrm>
            <a:off x="2843808" y="2420938"/>
            <a:ext cx="3671888" cy="576262"/>
          </a:xfrm>
          <a:prstGeom prst="rect">
            <a:avLst/>
          </a:prstGeom>
          <a:solidFill>
            <a:srgbClr val="5BA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4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MELBOURNE ASSESSMENT OF UNILATERAL UPPER LIMB FUNCTION</a:t>
            </a:r>
          </a:p>
        </p:txBody>
      </p:sp>
      <p:sp>
        <p:nvSpPr>
          <p:cNvPr id="6" name="Rettangolo 9"/>
          <p:cNvSpPr/>
          <p:nvPr/>
        </p:nvSpPr>
        <p:spPr>
          <a:xfrm>
            <a:off x="2843808" y="3370263"/>
            <a:ext cx="3671888" cy="576262"/>
          </a:xfrm>
          <a:prstGeom prst="rect">
            <a:avLst/>
          </a:prstGeom>
          <a:solidFill>
            <a:srgbClr val="5BA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altLang="it-IT" sz="1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PEDSQL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43808" y="4343400"/>
            <a:ext cx="3671888" cy="576263"/>
          </a:xfrm>
          <a:prstGeom prst="rect">
            <a:avLst/>
          </a:prstGeom>
          <a:solidFill>
            <a:srgbClr val="5BA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ABILHAND-KIDS-QUESTIONNAIRE</a:t>
            </a:r>
          </a:p>
        </p:txBody>
      </p:sp>
      <p:sp>
        <p:nvSpPr>
          <p:cNvPr id="11" name="Rettangolo 9"/>
          <p:cNvSpPr/>
          <p:nvPr/>
        </p:nvSpPr>
        <p:spPr>
          <a:xfrm>
            <a:off x="2843808" y="5445125"/>
            <a:ext cx="3671888" cy="576263"/>
          </a:xfrm>
          <a:prstGeom prst="rect">
            <a:avLst/>
          </a:prstGeom>
          <a:solidFill>
            <a:srgbClr val="5BA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altLang="it-IT" sz="1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NEPSY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4006850" cy="1643062"/>
          </a:xfrm>
          <a:prstGeom prst="rect">
            <a:avLst/>
          </a:prstGeom>
          <a:noFill/>
          <a:ln w="2232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27538" y="1341438"/>
            <a:ext cx="45370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 Test di manipolazione di oggetti 		complessi (</a:t>
            </a:r>
            <a:r>
              <a:rPr lang="it-IT" sz="2000" i="1">
                <a:latin typeface="Constantia" panose="02030602050306030303" pitchFamily="18" charset="0"/>
              </a:rPr>
              <a:t>task</a:t>
            </a:r>
            <a:r>
              <a:rPr lang="it-IT" sz="2000">
                <a:latin typeface="Constantia" panose="02030602050306030303" pitchFamily="18" charset="0"/>
              </a:rPr>
              <a:t>) rispetto a oggetto 		neutro (</a:t>
            </a:r>
            <a:r>
              <a:rPr lang="it-IT" sz="2000" i="1">
                <a:latin typeface="Constantia" panose="02030602050306030303" pitchFamily="18" charset="0"/>
              </a:rPr>
              <a:t>rest</a:t>
            </a:r>
            <a:r>
              <a:rPr lang="it-IT" sz="2000">
                <a:latin typeface="Constantia" panose="02030602050306030303" pitchFamily="18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endParaRPr lang="it-IT" sz="2000">
              <a:latin typeface="Constantia" panose="02030602050306030303" pitchFamily="18" charset="0"/>
            </a:endParaRPr>
          </a:p>
          <a:p>
            <a:pPr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>
                <a:latin typeface="Constantia" panose="02030602050306030303" pitchFamily="18" charset="0"/>
              </a:rPr>
              <a:t> 14 blocchi alternati </a:t>
            </a:r>
            <a:r>
              <a:rPr lang="it-IT" sz="2000" i="1">
                <a:latin typeface="Constantia" panose="02030602050306030303" pitchFamily="18" charset="0"/>
              </a:rPr>
              <a:t>task-rest </a:t>
            </a:r>
          </a:p>
          <a:p>
            <a:pPr eaLnBrk="1" hangingPunct="1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endParaRPr lang="it-IT">
              <a:latin typeface="Constantia" panose="02030602050306030303" pitchFamily="18" charset="0"/>
            </a:endParaRPr>
          </a:p>
          <a:p>
            <a:pPr eaLnBrk="1" hangingPunct="1">
              <a:buSzPct val="100000"/>
            </a:pPr>
            <a:endParaRPr lang="it-IT">
              <a:solidFill>
                <a:srgbClr val="000080"/>
              </a:solidFill>
            </a:endParaRPr>
          </a:p>
        </p:txBody>
      </p:sp>
      <p:pic>
        <p:nvPicPr>
          <p:cNvPr id="7" name="MANIPOLAZIONE OGGETT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860800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NIPOLAZIONE SFERA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860800"/>
            <a:ext cx="37211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58763"/>
            <a:ext cx="6316663" cy="5778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solidFill>
                  <a:srgbClr val="7DBBFF"/>
                </a:solidFill>
                <a:latin typeface="Calibri" panose="020F0502020204030204" pitchFamily="34" charset="0"/>
              </a:rPr>
              <a:t>AOT: MATERIALI E METODI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65175"/>
            <a:ext cx="63166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latin typeface="Calibri" pitchFamily="34" charset="0"/>
                <a:ea typeface="+mj-ea"/>
                <a:cs typeface="+mj-cs"/>
              </a:rPr>
              <a:t>PROTOCOLLO fMRI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04925" y="4654550"/>
            <a:ext cx="2954338" cy="1438275"/>
            <a:chOff x="907" y="3311"/>
            <a:chExt cx="1861" cy="906"/>
          </a:xfrm>
        </p:grpSpPr>
        <p:pic>
          <p:nvPicPr>
            <p:cNvPr id="122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3311"/>
              <a:ext cx="1861" cy="906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379"/>
              <a:ext cx="521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4710113" y="4140200"/>
            <a:ext cx="2954337" cy="1952625"/>
            <a:chOff x="4568825" y="4861810"/>
            <a:chExt cx="2954338" cy="1953154"/>
          </a:xfrm>
        </p:grpSpPr>
        <p:pic>
          <p:nvPicPr>
            <p:cNvPr id="1229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825" y="5375101"/>
              <a:ext cx="2954338" cy="1439863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5446538"/>
              <a:ext cx="827088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297" name="Freeform 12"/>
            <p:cNvSpPr>
              <a:spLocks noChangeArrowheads="1"/>
            </p:cNvSpPr>
            <p:nvPr/>
          </p:nvSpPr>
          <p:spPr bwMode="auto">
            <a:xfrm>
              <a:off x="5928518" y="4861810"/>
              <a:ext cx="1255713" cy="79169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0 h 21600"/>
                <a:gd name="T12" fmla="*/ 2147483647 w 21600"/>
                <a:gd name="T13" fmla="*/ 2147483647 h 21600"/>
                <a:gd name="T14" fmla="*/ 2147483647 w 21600"/>
                <a:gd name="T15" fmla="*/ 0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0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2147483647 h 21600"/>
                <a:gd name="T82" fmla="*/ 2147483647 w 21600"/>
                <a:gd name="T83" fmla="*/ 2147483647 h 21600"/>
                <a:gd name="T84" fmla="*/ 2147483647 w 21600"/>
                <a:gd name="T85" fmla="*/ 2147483647 h 21600"/>
                <a:gd name="T86" fmla="*/ 2147483647 w 21600"/>
                <a:gd name="T87" fmla="*/ 2147483647 h 21600"/>
                <a:gd name="T88" fmla="*/ 2147483647 w 21600"/>
                <a:gd name="T89" fmla="*/ 2147483647 h 216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00"/>
                <a:gd name="T136" fmla="*/ 0 h 21600"/>
                <a:gd name="T137" fmla="*/ 21600 w 21600"/>
                <a:gd name="T138" fmla="*/ 21600 h 216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</a:path>
                <a:path w="21600" h="21600" fill="none"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</a:path>
                <a:path w="21600" h="21600" fill="none"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</a:path>
                <a:path w="21600" h="21600" fill="none"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</a:path>
                <a:path w="21600" h="21600" fill="none"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</a:path>
                <a:path w="21600" h="21600" fill="none"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</a:path>
                <a:path w="21600" h="21600" fill="none"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</a:path>
                <a:path w="21600" h="21600" fill="none"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</a:path>
                <a:path w="21600" h="21600" fill="none"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</a:path>
                <a:path w="21600" h="21600" fill="none"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</a:path>
                <a:path w="21600" h="21600" fill="none"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</a:path>
                <a:path w="21600" h="21600" fill="none"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FFFFFF"/>
            </a:solidFill>
            <a:ln w="2556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i="1">
                  <a:solidFill>
                    <a:schemeClr val="tx1"/>
                  </a:solidFill>
                </a:rPr>
                <a:t>«BRICK»</a:t>
              </a: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2875" y="1446213"/>
            <a:ext cx="874871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>
            <a:lvl1pPr marL="347663" indent="-338138"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>
                <a:latin typeface="Constantia" panose="02030602050306030303" pitchFamily="18" charset="0"/>
              </a:rPr>
              <a:t>Due esperimenti,  eseguiti separatamente con la mano destra e la mano sinistra</a:t>
            </a:r>
            <a:endParaRPr lang="it-IT">
              <a:solidFill>
                <a:srgbClr val="000080"/>
              </a:solidFill>
            </a:endParaRPr>
          </a:p>
          <a:p>
            <a:pPr eaLnBrk="1" hangingPunct="1">
              <a:buSzPct val="100000"/>
            </a:pPr>
            <a:endParaRPr lang="it-IT">
              <a:solidFill>
                <a:srgbClr val="FFFFFF"/>
              </a:solidFill>
            </a:endParaRPr>
          </a:p>
          <a:p>
            <a:pPr eaLnBrk="1" hangingPunct="1">
              <a:buClr>
                <a:srgbClr val="00B0F0"/>
              </a:buClr>
              <a:buSzPct val="124000"/>
              <a:buFont typeface="Times New Roman" panose="02020603050405020304" pitchFamily="18" charset="0"/>
              <a:buAutoNum type="arabicPeriod"/>
            </a:pPr>
            <a:r>
              <a:rPr lang="it-IT">
                <a:latin typeface="Constantia" panose="02030602050306030303" pitchFamily="18" charset="0"/>
              </a:rPr>
              <a:t>Manipolazione di oggetto complesso </a:t>
            </a:r>
            <a:r>
              <a:rPr lang="it-IT">
                <a:solidFill>
                  <a:srgbClr val="00B0F0"/>
                </a:solidFill>
                <a:latin typeface="Constantia" panose="02030602050306030303" pitchFamily="18" charset="0"/>
              </a:rPr>
              <a:t>non riconoscibile </a:t>
            </a:r>
            <a:r>
              <a:rPr lang="it-IT" i="1">
                <a:latin typeface="Constantia" panose="02030602050306030303" pitchFamily="18" charset="0"/>
              </a:rPr>
              <a:t>vs</a:t>
            </a:r>
            <a:r>
              <a:rPr lang="it-IT">
                <a:latin typeface="Constantia" panose="02030602050306030303" pitchFamily="18" charset="0"/>
              </a:rPr>
              <a:t> manipolazione di oggetto neutro (sfera): </a:t>
            </a:r>
            <a:r>
              <a:rPr lang="it-IT" sz="20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“manipolazione pura”</a:t>
            </a:r>
            <a:endParaRPr lang="it-IT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  <a:p>
            <a:pPr eaLnBrk="1" hangingPunct="1">
              <a:buClr>
                <a:srgbClr val="00B0F0"/>
              </a:buClr>
              <a:buSzPct val="124000"/>
              <a:buFont typeface="Times New Roman" panose="02020603050405020304" pitchFamily="18" charset="0"/>
              <a:buAutoNum type="arabicPeriod"/>
            </a:pPr>
            <a:endParaRPr lang="it-IT">
              <a:latin typeface="Constantia" panose="02030602050306030303" pitchFamily="18" charset="0"/>
            </a:endParaRPr>
          </a:p>
          <a:p>
            <a:pPr eaLnBrk="1" hangingPunct="1">
              <a:buClr>
                <a:srgbClr val="00B0F0"/>
              </a:buClr>
              <a:buSzPct val="124000"/>
              <a:buFont typeface="Arial" panose="020B0604020202020204" pitchFamily="34" charset="0"/>
              <a:buAutoNum type="arabicPeriod"/>
            </a:pPr>
            <a:endParaRPr lang="it-IT">
              <a:latin typeface="Constantia" panose="02030602050306030303" pitchFamily="18" charset="0"/>
            </a:endParaRPr>
          </a:p>
          <a:p>
            <a:pPr eaLnBrk="1" hangingPunct="1">
              <a:buClr>
                <a:srgbClr val="00B0F0"/>
              </a:buClr>
              <a:buSzPct val="124000"/>
              <a:buFont typeface="Times New Roman" panose="02020603050405020304" pitchFamily="18" charset="0"/>
              <a:buAutoNum type="arabicPeriod"/>
            </a:pPr>
            <a:r>
              <a:rPr lang="it-IT">
                <a:latin typeface="Constantia" panose="02030602050306030303" pitchFamily="18" charset="0"/>
              </a:rPr>
              <a:t>Manipolazione di oggetto complesso ma </a:t>
            </a:r>
            <a:r>
              <a:rPr lang="it-IT">
                <a:solidFill>
                  <a:srgbClr val="00B0F0"/>
                </a:solidFill>
                <a:latin typeface="Constantia" panose="02030602050306030303" pitchFamily="18" charset="0"/>
              </a:rPr>
              <a:t>riconoscibile</a:t>
            </a:r>
            <a:r>
              <a:rPr lang="it-IT">
                <a:latin typeface="Constantia" panose="02030602050306030303" pitchFamily="18" charset="0"/>
              </a:rPr>
              <a:t> </a:t>
            </a:r>
            <a:r>
              <a:rPr lang="it-IT" i="1">
                <a:latin typeface="Constantia" panose="02030602050306030303" pitchFamily="18" charset="0"/>
              </a:rPr>
              <a:t>vs</a:t>
            </a:r>
            <a:r>
              <a:rPr lang="it-IT">
                <a:latin typeface="Constantia" panose="02030602050306030303" pitchFamily="18" charset="0"/>
              </a:rPr>
              <a:t> manipolazione di oggetto neutro (sfera) e denominazione: </a:t>
            </a:r>
            <a:r>
              <a:rPr lang="it-IT" sz="20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“manipolazione e denominazione”</a:t>
            </a:r>
            <a:endParaRPr lang="it-IT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  <a:p>
            <a:pPr eaLnBrk="1" hangingPunct="1"/>
            <a:endParaRPr lang="it-IT">
              <a:solidFill>
                <a:srgbClr val="FFFFFF"/>
              </a:solidFill>
            </a:endParaRPr>
          </a:p>
          <a:p>
            <a:pPr eaLnBrk="1" hangingPunct="1">
              <a:buClr>
                <a:srgbClr val="00CC99"/>
              </a:buClr>
              <a:buSzPct val="100000"/>
              <a:buFont typeface="Times New Roman" panose="02020603050405020304" pitchFamily="18" charset="0"/>
              <a:buNone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65175"/>
            <a:ext cx="63166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+mj-ea"/>
                <a:cs typeface="+mj-cs"/>
              </a:rPr>
              <a:t>PROTOCOLLO fMRI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34925" y="258763"/>
            <a:ext cx="6316663" cy="5778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7DBBFF"/>
                </a:solidFill>
                <a:latin typeface="Calibri" panose="020F0502020204030204" pitchFamily="34" charset="0"/>
              </a:rPr>
              <a:t>AOT: MATERIALI E METODI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36781</TotalTime>
  <Words>1752</Words>
  <Application>Microsoft Office PowerPoint</Application>
  <PresentationFormat>Presentazione su schermo (4:3)</PresentationFormat>
  <Paragraphs>742</Paragraphs>
  <Slides>26</Slides>
  <Notes>22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1_Tema di Office</vt:lpstr>
      <vt:lpstr>Presentazione standard di PowerPoint</vt:lpstr>
      <vt:lpstr>INTRODUZIONE</vt:lpstr>
      <vt:lpstr>INTRODUZIONE</vt:lpstr>
      <vt:lpstr>APPLICAZIONI</vt:lpstr>
      <vt:lpstr>STUDIO AOT</vt:lpstr>
      <vt:lpstr>AOT: MATERIALI E METODI</vt:lpstr>
      <vt:lpstr>AOT: MATERIALI E METODI</vt:lpstr>
      <vt:lpstr>AOT: MATERIALI E METODI</vt:lpstr>
      <vt:lpstr>Presentazione standard di PowerPoint</vt:lpstr>
      <vt:lpstr>AOT: MATERIALI E METODI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Gasparotti</dc:creator>
  <cp:lastModifiedBy>Conferenze</cp:lastModifiedBy>
  <cp:revision>179</cp:revision>
  <cp:lastPrinted>1601-01-01T00:00:00Z</cp:lastPrinted>
  <dcterms:created xsi:type="dcterms:W3CDTF">1601-01-01T00:00:00Z</dcterms:created>
  <dcterms:modified xsi:type="dcterms:W3CDTF">2013-11-09T07:25:06Z</dcterms:modified>
</cp:coreProperties>
</file>