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AVI" ContentType="video/avi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</p:sldMasterIdLst>
  <p:notesMasterIdLst>
    <p:notesMasterId r:id="rId29"/>
  </p:notesMasterIdLst>
  <p:sldIdLst>
    <p:sldId id="256" r:id="rId3"/>
    <p:sldId id="257" r:id="rId4"/>
    <p:sldId id="273" r:id="rId5"/>
    <p:sldId id="274" r:id="rId6"/>
    <p:sldId id="272" r:id="rId7"/>
    <p:sldId id="282" r:id="rId8"/>
    <p:sldId id="283" r:id="rId9"/>
    <p:sldId id="259" r:id="rId10"/>
    <p:sldId id="271" r:id="rId11"/>
    <p:sldId id="284" r:id="rId12"/>
    <p:sldId id="313" r:id="rId13"/>
    <p:sldId id="263" r:id="rId14"/>
    <p:sldId id="277" r:id="rId15"/>
    <p:sldId id="315" r:id="rId16"/>
    <p:sldId id="314" r:id="rId17"/>
    <p:sldId id="311" r:id="rId18"/>
    <p:sldId id="309" r:id="rId19"/>
    <p:sldId id="291" r:id="rId20"/>
    <p:sldId id="292" r:id="rId21"/>
    <p:sldId id="293" r:id="rId22"/>
    <p:sldId id="295" r:id="rId23"/>
    <p:sldId id="294" r:id="rId24"/>
    <p:sldId id="298" r:id="rId25"/>
    <p:sldId id="301" r:id="rId26"/>
    <p:sldId id="305" r:id="rId27"/>
    <p:sldId id="306" r:id="rId28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Lucida Sans Unicode" panose="020B0602030504020204" pitchFamily="34" charset="0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Lucida Sans Unicode" panose="020B0602030504020204" pitchFamily="34" charset="0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Lucida Sans Unicode" panose="020B0602030504020204" pitchFamily="34" charset="0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Lucida Sans Unicode" panose="020B0602030504020204" pitchFamily="34" charset="0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Lucida Sans Unicode" panose="020B0602030504020204" pitchFamily="34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Lucida Sans Unicode" panose="020B0602030504020204" pitchFamily="34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Lucida Sans Unicode" panose="020B0602030504020204" pitchFamily="34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Lucida Sans Unicode" panose="020B0602030504020204" pitchFamily="34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Lucida Sans Unicode" panose="020B0602030504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00"/>
    <a:srgbClr val="B0CCFA"/>
    <a:srgbClr val="36DEDE"/>
    <a:srgbClr val="5BA9FF"/>
    <a:srgbClr val="99CC00"/>
    <a:srgbClr val="48AE02"/>
    <a:srgbClr val="4D4DD3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52" autoAdjust="0"/>
    <p:restoredTop sz="89882" autoAdjust="0"/>
  </p:normalViewPr>
  <p:slideViewPr>
    <p:cSldViewPr>
      <p:cViewPr varScale="1">
        <p:scale>
          <a:sx n="66" d="100"/>
          <a:sy n="66" d="100"/>
        </p:scale>
        <p:origin x="-648" y="-10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arco\Desktop\TESI!!!\Grafici%20(excel%202003)%20(1).xls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arco\Desktop\TESI!!!\Grafici%20(excel%202003)%20(1).xls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arco\Desktop\TESI!!!\Grafici%20(excel%202003)%20(1).xls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arco\Desktop\TESI!!!\Grafici%20(excel%202003)%20(1).xls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arco\Desktop\TESI!!!\Grafici%20(excel%202003)%20(1).xls" TargetMode="External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arco\Desktop\TESI!!!\Grafici%20(excel%202003)%20(1).xls" TargetMode="External"/><Relationship Id="rId1" Type="http://schemas.openxmlformats.org/officeDocument/2006/relationships/themeOverride" Target="../theme/themeOverrid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it-IT" dirty="0" smtClean="0"/>
              <a:t>MUUL </a:t>
            </a:r>
            <a:r>
              <a:rPr lang="it-IT" dirty="0"/>
              <a:t>(valori) - CASI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'[Grafici (excel 2003) (1).xls]GRAFICI - MUUL (valori)'!$L$4</c:f>
              <c:strCache>
                <c:ptCount val="1"/>
                <c:pt idx="0">
                  <c:v> T0 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  <a:ln w="50800"/>
            <a:scene3d>
              <a:camera prst="orthographicFront"/>
              <a:lightRig rig="threePt" dir="t"/>
            </a:scene3d>
            <a:sp3d prstMaterial="metal">
              <a:bevelT/>
            </a:sp3d>
          </c:spPr>
          <c:invertIfNegative val="0"/>
          <c:cat>
            <c:strRef>
              <c:f>'[Grafici (excel 2003) (1).xls]GRAFICI - MUUL (valori)'!$K$5:$K$8</c:f>
              <c:strCache>
                <c:ptCount val="4"/>
                <c:pt idx="0">
                  <c:v>01.MR</c:v>
                </c:pt>
                <c:pt idx="1">
                  <c:v>03.AC</c:v>
                </c:pt>
                <c:pt idx="2">
                  <c:v>06.SB</c:v>
                </c:pt>
                <c:pt idx="3">
                  <c:v>09.PI</c:v>
                </c:pt>
              </c:strCache>
            </c:strRef>
          </c:cat>
          <c:val>
            <c:numRef>
              <c:f>'[Grafici (excel 2003) (1).xls]GRAFICI - MUUL (valori)'!$L$5:$L$8</c:f>
              <c:numCache>
                <c:formatCode>General</c:formatCode>
                <c:ptCount val="4"/>
                <c:pt idx="0">
                  <c:v>101</c:v>
                </c:pt>
                <c:pt idx="1">
                  <c:v>112</c:v>
                </c:pt>
                <c:pt idx="2">
                  <c:v>103</c:v>
                </c:pt>
                <c:pt idx="3">
                  <c:v>65</c:v>
                </c:pt>
              </c:numCache>
            </c:numRef>
          </c:val>
        </c:ser>
        <c:ser>
          <c:idx val="1"/>
          <c:order val="1"/>
          <c:tx>
            <c:strRef>
              <c:f>'[Grafici (excel 2003) (1).xls]GRAFICI - MUUL (valori)'!$M$4</c:f>
              <c:strCache>
                <c:ptCount val="1"/>
                <c:pt idx="0">
                  <c:v> T1 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 w="50800"/>
            <a:scene3d>
              <a:camera prst="orthographicFront"/>
              <a:lightRig rig="threePt" dir="t"/>
            </a:scene3d>
            <a:sp3d prstMaterial="metal">
              <a:bevelT/>
            </a:sp3d>
          </c:spPr>
          <c:invertIfNegative val="0"/>
          <c:cat>
            <c:strRef>
              <c:f>'[Grafici (excel 2003) (1).xls]GRAFICI - MUUL (valori)'!$K$5:$K$8</c:f>
              <c:strCache>
                <c:ptCount val="4"/>
                <c:pt idx="0">
                  <c:v>01.MR</c:v>
                </c:pt>
                <c:pt idx="1">
                  <c:v>03.AC</c:v>
                </c:pt>
                <c:pt idx="2">
                  <c:v>06.SB</c:v>
                </c:pt>
                <c:pt idx="3">
                  <c:v>09.PI</c:v>
                </c:pt>
              </c:strCache>
            </c:strRef>
          </c:cat>
          <c:val>
            <c:numRef>
              <c:f>'[Grafici (excel 2003) (1).xls]GRAFICI - MUUL (valori)'!$M$5:$M$8</c:f>
              <c:numCache>
                <c:formatCode>General</c:formatCode>
                <c:ptCount val="4"/>
                <c:pt idx="0">
                  <c:v>101</c:v>
                </c:pt>
                <c:pt idx="1">
                  <c:v>112</c:v>
                </c:pt>
                <c:pt idx="2">
                  <c:v>103</c:v>
                </c:pt>
                <c:pt idx="3">
                  <c:v>65</c:v>
                </c:pt>
              </c:numCache>
            </c:numRef>
          </c:val>
        </c:ser>
        <c:ser>
          <c:idx val="2"/>
          <c:order val="2"/>
          <c:tx>
            <c:strRef>
              <c:f>'[Grafici (excel 2003) (1).xls]GRAFICI - MUUL (valori)'!$N$4</c:f>
              <c:strCache>
                <c:ptCount val="1"/>
                <c:pt idx="0">
                  <c:v> T2 </c:v>
                </c:pt>
              </c:strCache>
            </c:strRef>
          </c:tx>
          <c:spPr>
            <a:solidFill>
              <a:schemeClr val="accent3"/>
            </a:solidFill>
            <a:ln w="50800"/>
            <a:scene3d>
              <a:camera prst="orthographicFront"/>
              <a:lightRig rig="threePt" dir="t"/>
            </a:scene3d>
            <a:sp3d prstMaterial="metal">
              <a:bevelT/>
            </a:sp3d>
          </c:spPr>
          <c:invertIfNegative val="0"/>
          <c:cat>
            <c:strRef>
              <c:f>'[Grafici (excel 2003) (1).xls]GRAFICI - MUUL (valori)'!$K$5:$K$8</c:f>
              <c:strCache>
                <c:ptCount val="4"/>
                <c:pt idx="0">
                  <c:v>01.MR</c:v>
                </c:pt>
                <c:pt idx="1">
                  <c:v>03.AC</c:v>
                </c:pt>
                <c:pt idx="2">
                  <c:v>06.SB</c:v>
                </c:pt>
                <c:pt idx="3">
                  <c:v>09.PI</c:v>
                </c:pt>
              </c:strCache>
            </c:strRef>
          </c:cat>
          <c:val>
            <c:numRef>
              <c:f>'[Grafici (excel 2003) (1).xls]GRAFICI - MUUL (valori)'!$N$5:$N$8</c:f>
              <c:numCache>
                <c:formatCode>General</c:formatCode>
                <c:ptCount val="4"/>
                <c:pt idx="0">
                  <c:v>106</c:v>
                </c:pt>
                <c:pt idx="1">
                  <c:v>115</c:v>
                </c:pt>
                <c:pt idx="2">
                  <c:v>112</c:v>
                </c:pt>
                <c:pt idx="3">
                  <c:v>68</c:v>
                </c:pt>
              </c:numCache>
            </c:numRef>
          </c:val>
        </c:ser>
        <c:ser>
          <c:idx val="3"/>
          <c:order val="3"/>
          <c:tx>
            <c:strRef>
              <c:f>'[Grafici (excel 2003) (1).xls]GRAFICI - MUUL (valori)'!$O$4</c:f>
              <c:strCache>
                <c:ptCount val="1"/>
                <c:pt idx="0">
                  <c:v> T3 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 w="50800"/>
            <a:scene3d>
              <a:camera prst="orthographicFront"/>
              <a:lightRig rig="threePt" dir="t"/>
            </a:scene3d>
            <a:sp3d prstMaterial="metal">
              <a:bevelT/>
            </a:sp3d>
          </c:spPr>
          <c:invertIfNegative val="0"/>
          <c:cat>
            <c:strRef>
              <c:f>'[Grafici (excel 2003) (1).xls]GRAFICI - MUUL (valori)'!$K$5:$K$8</c:f>
              <c:strCache>
                <c:ptCount val="4"/>
                <c:pt idx="0">
                  <c:v>01.MR</c:v>
                </c:pt>
                <c:pt idx="1">
                  <c:v>03.AC</c:v>
                </c:pt>
                <c:pt idx="2">
                  <c:v>06.SB</c:v>
                </c:pt>
                <c:pt idx="3">
                  <c:v>09.PI</c:v>
                </c:pt>
              </c:strCache>
            </c:strRef>
          </c:cat>
          <c:val>
            <c:numRef>
              <c:f>'[Grafici (excel 2003) (1).xls]GRAFICI - MUUL (valori)'!$O$5:$O$7</c:f>
              <c:numCache>
                <c:formatCode>General</c:formatCode>
                <c:ptCount val="3"/>
                <c:pt idx="0">
                  <c:v>108</c:v>
                </c:pt>
                <c:pt idx="1">
                  <c:v>117</c:v>
                </c:pt>
                <c:pt idx="2">
                  <c:v>114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9448704"/>
        <c:axId val="79454592"/>
      </c:barChart>
      <c:catAx>
        <c:axId val="794487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79454592"/>
        <c:crosses val="autoZero"/>
        <c:auto val="1"/>
        <c:lblAlgn val="ctr"/>
        <c:lblOffset val="100"/>
        <c:noMultiLvlLbl val="0"/>
      </c:catAx>
      <c:valAx>
        <c:axId val="79454592"/>
        <c:scaling>
          <c:orientation val="minMax"/>
          <c:min val="5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spPr>
          <a:ln>
            <a:solidFill>
              <a:schemeClr val="bg1">
                <a:lumMod val="50000"/>
              </a:schemeClr>
            </a:solidFill>
          </a:ln>
        </c:spPr>
        <c:crossAx val="79448704"/>
        <c:crosses val="autoZero"/>
        <c:crossBetween val="between"/>
      </c:valAx>
      <c:spPr>
        <a:gradFill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5400000" scaled="0"/>
        </a:gradFill>
      </c:spPr>
    </c:plotArea>
    <c:legend>
      <c:legendPos val="r"/>
      <c:layout/>
      <c:overlay val="0"/>
    </c:legend>
    <c:plotVisOnly val="1"/>
    <c:dispBlanksAs val="zero"/>
    <c:showDLblsOverMax val="0"/>
  </c:chart>
  <c:spPr>
    <a:solidFill>
      <a:schemeClr val="bg1">
        <a:lumMod val="95000"/>
      </a:schemeClr>
    </a:solidFill>
    <a:ln w="25400">
      <a:solidFill>
        <a:schemeClr val="tx1"/>
      </a:solidFill>
    </a:ln>
  </c:sp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it-IT" dirty="0" smtClean="0"/>
              <a:t>MUUL </a:t>
            </a:r>
            <a:r>
              <a:rPr lang="it-IT" dirty="0"/>
              <a:t>(valori) - CONTROLLI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'[Grafici (excel 2003) (1).xls]GRAFICI - MUUL (valori)'!$L$25</c:f>
              <c:strCache>
                <c:ptCount val="1"/>
                <c:pt idx="0">
                  <c:v> T0 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  <a:ln w="50800"/>
            <a:scene3d>
              <a:camera prst="orthographicFront"/>
              <a:lightRig rig="threePt" dir="t"/>
            </a:scene3d>
            <a:sp3d prstMaterial="metal">
              <a:bevelT/>
            </a:sp3d>
          </c:spPr>
          <c:invertIfNegative val="0"/>
          <c:cat>
            <c:strRef>
              <c:f>'[Grafici (excel 2003) (1).xls]GRAFICI - MUUL (valori)'!$K$26:$K$30</c:f>
              <c:strCache>
                <c:ptCount val="5"/>
                <c:pt idx="0">
                  <c:v>02.AA</c:v>
                </c:pt>
                <c:pt idx="1">
                  <c:v>04.LL</c:v>
                </c:pt>
                <c:pt idx="2">
                  <c:v>05.BA</c:v>
                </c:pt>
                <c:pt idx="3">
                  <c:v>07.TE</c:v>
                </c:pt>
                <c:pt idx="4">
                  <c:v>08.LA</c:v>
                </c:pt>
              </c:strCache>
            </c:strRef>
          </c:cat>
          <c:val>
            <c:numRef>
              <c:f>'[Grafici (excel 2003) (1).xls]GRAFICI - MUUL (valori)'!$L$26:$L$30</c:f>
              <c:numCache>
                <c:formatCode>General</c:formatCode>
                <c:ptCount val="5"/>
                <c:pt idx="0">
                  <c:v>103</c:v>
                </c:pt>
                <c:pt idx="1">
                  <c:v>77</c:v>
                </c:pt>
                <c:pt idx="2">
                  <c:v>108</c:v>
                </c:pt>
                <c:pt idx="3">
                  <c:v>95</c:v>
                </c:pt>
                <c:pt idx="4">
                  <c:v>116</c:v>
                </c:pt>
              </c:numCache>
            </c:numRef>
          </c:val>
        </c:ser>
        <c:ser>
          <c:idx val="1"/>
          <c:order val="1"/>
          <c:tx>
            <c:strRef>
              <c:f>'[Grafici (excel 2003) (1).xls]GRAFICI - MUUL (valori)'!$M$25</c:f>
              <c:strCache>
                <c:ptCount val="1"/>
                <c:pt idx="0">
                  <c:v> T1 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 w="50800"/>
            <a:scene3d>
              <a:camera prst="orthographicFront"/>
              <a:lightRig rig="threePt" dir="t"/>
            </a:scene3d>
            <a:sp3d prstMaterial="metal">
              <a:bevelT/>
            </a:sp3d>
          </c:spPr>
          <c:invertIfNegative val="0"/>
          <c:cat>
            <c:strRef>
              <c:f>'[Grafici (excel 2003) (1).xls]GRAFICI - MUUL (valori)'!$K$26:$K$30</c:f>
              <c:strCache>
                <c:ptCount val="5"/>
                <c:pt idx="0">
                  <c:v>02.AA</c:v>
                </c:pt>
                <c:pt idx="1">
                  <c:v>04.LL</c:v>
                </c:pt>
                <c:pt idx="2">
                  <c:v>05.BA</c:v>
                </c:pt>
                <c:pt idx="3">
                  <c:v>07.TE</c:v>
                </c:pt>
                <c:pt idx="4">
                  <c:v>08.LA</c:v>
                </c:pt>
              </c:strCache>
            </c:strRef>
          </c:cat>
          <c:val>
            <c:numRef>
              <c:f>'[Grafici (excel 2003) (1).xls]GRAFICI - MUUL (valori)'!$M$26:$M$30</c:f>
              <c:numCache>
                <c:formatCode>General</c:formatCode>
                <c:ptCount val="5"/>
                <c:pt idx="0">
                  <c:v>103</c:v>
                </c:pt>
                <c:pt idx="1">
                  <c:v>77</c:v>
                </c:pt>
                <c:pt idx="2">
                  <c:v>108</c:v>
                </c:pt>
                <c:pt idx="3">
                  <c:v>95</c:v>
                </c:pt>
                <c:pt idx="4">
                  <c:v>116</c:v>
                </c:pt>
              </c:numCache>
            </c:numRef>
          </c:val>
        </c:ser>
        <c:ser>
          <c:idx val="2"/>
          <c:order val="2"/>
          <c:tx>
            <c:strRef>
              <c:f>'[Grafici (excel 2003) (1).xls]GRAFICI - MUUL (valori)'!$N$25</c:f>
              <c:strCache>
                <c:ptCount val="1"/>
                <c:pt idx="0">
                  <c:v> T2 </c:v>
                </c:pt>
              </c:strCache>
            </c:strRef>
          </c:tx>
          <c:spPr>
            <a:solidFill>
              <a:schemeClr val="accent4"/>
            </a:solidFill>
            <a:ln w="50800"/>
            <a:scene3d>
              <a:camera prst="orthographicFront"/>
              <a:lightRig rig="threePt" dir="t"/>
            </a:scene3d>
            <a:sp3d prstMaterial="metal">
              <a:bevelT/>
            </a:sp3d>
          </c:spPr>
          <c:invertIfNegative val="0"/>
          <c:cat>
            <c:strRef>
              <c:f>'[Grafici (excel 2003) (1).xls]GRAFICI - MUUL (valori)'!$K$26:$K$30</c:f>
              <c:strCache>
                <c:ptCount val="5"/>
                <c:pt idx="0">
                  <c:v>02.AA</c:v>
                </c:pt>
                <c:pt idx="1">
                  <c:v>04.LL</c:v>
                </c:pt>
                <c:pt idx="2">
                  <c:v>05.BA</c:v>
                </c:pt>
                <c:pt idx="3">
                  <c:v>07.TE</c:v>
                </c:pt>
                <c:pt idx="4">
                  <c:v>08.LA</c:v>
                </c:pt>
              </c:strCache>
            </c:strRef>
          </c:cat>
          <c:val>
            <c:numRef>
              <c:f>'[Grafici (excel 2003) (1).xls]GRAFICI - MUUL (valori)'!$N$26:$N$30</c:f>
              <c:numCache>
                <c:formatCode>General</c:formatCode>
                <c:ptCount val="5"/>
                <c:pt idx="0">
                  <c:v>105</c:v>
                </c:pt>
                <c:pt idx="1">
                  <c:v>80</c:v>
                </c:pt>
                <c:pt idx="2">
                  <c:v>110</c:v>
                </c:pt>
                <c:pt idx="3">
                  <c:v>97</c:v>
                </c:pt>
                <c:pt idx="4">
                  <c:v>117</c:v>
                </c:pt>
              </c:numCache>
            </c:numRef>
          </c:val>
        </c:ser>
        <c:ser>
          <c:idx val="3"/>
          <c:order val="3"/>
          <c:tx>
            <c:strRef>
              <c:f>'[Grafici (excel 2003) (1).xls]GRAFICI - MUUL (valori)'!$O$25</c:f>
              <c:strCache>
                <c:ptCount val="1"/>
                <c:pt idx="0">
                  <c:v> T3 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 w="50800"/>
            <a:scene3d>
              <a:camera prst="orthographicFront"/>
              <a:lightRig rig="threePt" dir="t"/>
            </a:scene3d>
            <a:sp3d prstMaterial="metal">
              <a:bevelT/>
            </a:sp3d>
          </c:spPr>
          <c:invertIfNegative val="0"/>
          <c:cat>
            <c:strRef>
              <c:f>'[Grafici (excel 2003) (1).xls]GRAFICI - MUUL (valori)'!$K$26:$K$30</c:f>
              <c:strCache>
                <c:ptCount val="5"/>
                <c:pt idx="0">
                  <c:v>02.AA</c:v>
                </c:pt>
                <c:pt idx="1">
                  <c:v>04.LL</c:v>
                </c:pt>
                <c:pt idx="2">
                  <c:v>05.BA</c:v>
                </c:pt>
                <c:pt idx="3">
                  <c:v>07.TE</c:v>
                </c:pt>
                <c:pt idx="4">
                  <c:v>08.LA</c:v>
                </c:pt>
              </c:strCache>
            </c:strRef>
          </c:cat>
          <c:val>
            <c:numRef>
              <c:f>'[Grafici (excel 2003) (1).xls]GRAFICI - MUUL (valori)'!$O$26:$O$28</c:f>
              <c:numCache>
                <c:formatCode>General</c:formatCode>
                <c:ptCount val="3"/>
                <c:pt idx="0">
                  <c:v>105</c:v>
                </c:pt>
                <c:pt idx="1">
                  <c:v>81</c:v>
                </c:pt>
                <c:pt idx="2">
                  <c:v>112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9473280"/>
        <c:axId val="80679296"/>
      </c:barChart>
      <c:catAx>
        <c:axId val="794732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80679296"/>
        <c:crosses val="autoZero"/>
        <c:auto val="1"/>
        <c:lblAlgn val="ctr"/>
        <c:lblOffset val="100"/>
        <c:noMultiLvlLbl val="0"/>
      </c:catAx>
      <c:valAx>
        <c:axId val="80679296"/>
        <c:scaling>
          <c:orientation val="minMax"/>
          <c:min val="5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spPr>
          <a:ln>
            <a:solidFill>
              <a:schemeClr val="bg1">
                <a:lumMod val="50000"/>
              </a:schemeClr>
            </a:solidFill>
          </a:ln>
        </c:spPr>
        <c:crossAx val="79473280"/>
        <c:crosses val="autoZero"/>
        <c:crossBetween val="between"/>
      </c:valAx>
      <c:spPr>
        <a:gradFill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5400000" scaled="0"/>
        </a:gradFill>
      </c:spPr>
    </c:plotArea>
    <c:legend>
      <c:legendPos val="r"/>
      <c:layout/>
      <c:overlay val="0"/>
    </c:legend>
    <c:plotVisOnly val="1"/>
    <c:dispBlanksAs val="zero"/>
    <c:showDLblsOverMax val="0"/>
  </c:chart>
  <c:spPr>
    <a:solidFill>
      <a:schemeClr val="bg1">
        <a:lumMod val="95000"/>
      </a:schemeClr>
    </a:solidFill>
    <a:ln w="25400">
      <a:solidFill>
        <a:schemeClr val="tx1"/>
      </a:solidFill>
    </a:ln>
  </c:sp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it-IT"/>
              <a:t>AHA (valori) - CASI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'[Grafici (excel 2003) (1).xls]GRAFICI - AHA (valori)'!$L$4</c:f>
              <c:strCache>
                <c:ptCount val="1"/>
                <c:pt idx="0">
                  <c:v> T0 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  <a:ln w="50800"/>
            <a:scene3d>
              <a:camera prst="orthographicFront"/>
              <a:lightRig rig="threePt" dir="t"/>
            </a:scene3d>
            <a:sp3d prstMaterial="metal">
              <a:bevelT/>
            </a:sp3d>
          </c:spPr>
          <c:invertIfNegative val="0"/>
          <c:cat>
            <c:strRef>
              <c:f>'[Grafici (excel 2003) (1).xls]GRAFICI - AHA (valori)'!$K$5:$K$8</c:f>
              <c:strCache>
                <c:ptCount val="4"/>
                <c:pt idx="0">
                  <c:v>01.MR</c:v>
                </c:pt>
                <c:pt idx="1">
                  <c:v>03.AC</c:v>
                </c:pt>
                <c:pt idx="2">
                  <c:v>06.SB</c:v>
                </c:pt>
                <c:pt idx="3">
                  <c:v>09.PI</c:v>
                </c:pt>
              </c:strCache>
            </c:strRef>
          </c:cat>
          <c:val>
            <c:numRef>
              <c:f>'[Grafici (excel 2003) (1).xls]GRAFICI - AHA (valori)'!$L$5:$L$8</c:f>
              <c:numCache>
                <c:formatCode>General</c:formatCode>
                <c:ptCount val="4"/>
                <c:pt idx="0">
                  <c:v>61</c:v>
                </c:pt>
                <c:pt idx="1">
                  <c:v>72</c:v>
                </c:pt>
                <c:pt idx="2">
                  <c:v>71</c:v>
                </c:pt>
                <c:pt idx="3">
                  <c:v>51</c:v>
                </c:pt>
              </c:numCache>
            </c:numRef>
          </c:val>
        </c:ser>
        <c:ser>
          <c:idx val="1"/>
          <c:order val="1"/>
          <c:tx>
            <c:strRef>
              <c:f>'[Grafici (excel 2003) (1).xls]GRAFICI - AHA (valori)'!$M$4</c:f>
              <c:strCache>
                <c:ptCount val="1"/>
                <c:pt idx="0">
                  <c:v> T1 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 w="50800"/>
            <a:scene3d>
              <a:camera prst="orthographicFront"/>
              <a:lightRig rig="threePt" dir="t"/>
            </a:scene3d>
            <a:sp3d prstMaterial="metal">
              <a:bevelT/>
            </a:sp3d>
          </c:spPr>
          <c:invertIfNegative val="0"/>
          <c:cat>
            <c:strRef>
              <c:f>'[Grafici (excel 2003) (1).xls]GRAFICI - AHA (valori)'!$K$5:$K$8</c:f>
              <c:strCache>
                <c:ptCount val="4"/>
                <c:pt idx="0">
                  <c:v>01.MR</c:v>
                </c:pt>
                <c:pt idx="1">
                  <c:v>03.AC</c:v>
                </c:pt>
                <c:pt idx="2">
                  <c:v>06.SB</c:v>
                </c:pt>
                <c:pt idx="3">
                  <c:v>09.PI</c:v>
                </c:pt>
              </c:strCache>
            </c:strRef>
          </c:cat>
          <c:val>
            <c:numRef>
              <c:f>'[Grafici (excel 2003) (1).xls]GRAFICI - AHA (valori)'!$M$5:$M$8</c:f>
              <c:numCache>
                <c:formatCode>General</c:formatCode>
                <c:ptCount val="4"/>
                <c:pt idx="0">
                  <c:v>61</c:v>
                </c:pt>
                <c:pt idx="1">
                  <c:v>72</c:v>
                </c:pt>
                <c:pt idx="2">
                  <c:v>71</c:v>
                </c:pt>
                <c:pt idx="3">
                  <c:v>51</c:v>
                </c:pt>
              </c:numCache>
            </c:numRef>
          </c:val>
        </c:ser>
        <c:ser>
          <c:idx val="2"/>
          <c:order val="2"/>
          <c:tx>
            <c:strRef>
              <c:f>'[Grafici (excel 2003) (1).xls]GRAFICI - AHA (valori)'!$N$4</c:f>
              <c:strCache>
                <c:ptCount val="1"/>
                <c:pt idx="0">
                  <c:v> T2 </c:v>
                </c:pt>
              </c:strCache>
            </c:strRef>
          </c:tx>
          <c:spPr>
            <a:solidFill>
              <a:schemeClr val="accent3"/>
            </a:solidFill>
            <a:ln w="50800"/>
            <a:scene3d>
              <a:camera prst="orthographicFront"/>
              <a:lightRig rig="threePt" dir="t"/>
            </a:scene3d>
            <a:sp3d prstMaterial="metal">
              <a:bevelT/>
            </a:sp3d>
          </c:spPr>
          <c:invertIfNegative val="0"/>
          <c:cat>
            <c:strRef>
              <c:f>'[Grafici (excel 2003) (1).xls]GRAFICI - AHA (valori)'!$K$5:$K$8</c:f>
              <c:strCache>
                <c:ptCount val="4"/>
                <c:pt idx="0">
                  <c:v>01.MR</c:v>
                </c:pt>
                <c:pt idx="1">
                  <c:v>03.AC</c:v>
                </c:pt>
                <c:pt idx="2">
                  <c:v>06.SB</c:v>
                </c:pt>
                <c:pt idx="3">
                  <c:v>09.PI</c:v>
                </c:pt>
              </c:strCache>
            </c:strRef>
          </c:cat>
          <c:val>
            <c:numRef>
              <c:f>'[Grafici (excel 2003) (1).xls]GRAFICI - AHA (valori)'!$N$5:$N$8</c:f>
              <c:numCache>
                <c:formatCode>General</c:formatCode>
                <c:ptCount val="4"/>
                <c:pt idx="0">
                  <c:v>64</c:v>
                </c:pt>
                <c:pt idx="1">
                  <c:v>75</c:v>
                </c:pt>
                <c:pt idx="2">
                  <c:v>74</c:v>
                </c:pt>
                <c:pt idx="3">
                  <c:v>53</c:v>
                </c:pt>
              </c:numCache>
            </c:numRef>
          </c:val>
        </c:ser>
        <c:ser>
          <c:idx val="3"/>
          <c:order val="3"/>
          <c:tx>
            <c:strRef>
              <c:f>'[Grafici (excel 2003) (1).xls]GRAFICI - AHA (valori)'!$O$4</c:f>
              <c:strCache>
                <c:ptCount val="1"/>
                <c:pt idx="0">
                  <c:v> T3 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 w="50800"/>
            <a:scene3d>
              <a:camera prst="orthographicFront"/>
              <a:lightRig rig="threePt" dir="t"/>
            </a:scene3d>
            <a:sp3d prstMaterial="metal">
              <a:bevelT/>
            </a:sp3d>
          </c:spPr>
          <c:invertIfNegative val="0"/>
          <c:cat>
            <c:strRef>
              <c:f>'[Grafici (excel 2003) (1).xls]GRAFICI - AHA (valori)'!$K$5:$K$8</c:f>
              <c:strCache>
                <c:ptCount val="4"/>
                <c:pt idx="0">
                  <c:v>01.MR</c:v>
                </c:pt>
                <c:pt idx="1">
                  <c:v>03.AC</c:v>
                </c:pt>
                <c:pt idx="2">
                  <c:v>06.SB</c:v>
                </c:pt>
                <c:pt idx="3">
                  <c:v>09.PI</c:v>
                </c:pt>
              </c:strCache>
            </c:strRef>
          </c:cat>
          <c:val>
            <c:numRef>
              <c:f>'[Grafici (excel 2003) (1).xls]GRAFICI - AHA (valori)'!$O$5:$O$7</c:f>
              <c:numCache>
                <c:formatCode>General</c:formatCode>
                <c:ptCount val="3"/>
                <c:pt idx="0">
                  <c:v>67</c:v>
                </c:pt>
                <c:pt idx="1">
                  <c:v>78</c:v>
                </c:pt>
                <c:pt idx="2">
                  <c:v>76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0706944"/>
        <c:axId val="80721024"/>
      </c:barChart>
      <c:catAx>
        <c:axId val="807069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80721024"/>
        <c:crosses val="autoZero"/>
        <c:auto val="1"/>
        <c:lblAlgn val="ctr"/>
        <c:lblOffset val="100"/>
        <c:noMultiLvlLbl val="0"/>
      </c:catAx>
      <c:valAx>
        <c:axId val="80721024"/>
        <c:scaling>
          <c:orientation val="minMax"/>
          <c:min val="5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spPr>
          <a:ln>
            <a:solidFill>
              <a:schemeClr val="bg1">
                <a:lumMod val="50000"/>
              </a:schemeClr>
            </a:solidFill>
          </a:ln>
        </c:spPr>
        <c:crossAx val="80706944"/>
        <c:crosses val="autoZero"/>
        <c:crossBetween val="between"/>
      </c:valAx>
      <c:spPr>
        <a:gradFill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5400000" scaled="0"/>
        </a:gradFill>
      </c:spPr>
    </c:plotArea>
    <c:legend>
      <c:legendPos val="r"/>
      <c:layout/>
      <c:overlay val="0"/>
    </c:legend>
    <c:plotVisOnly val="1"/>
    <c:dispBlanksAs val="zero"/>
    <c:showDLblsOverMax val="0"/>
  </c:chart>
  <c:spPr>
    <a:solidFill>
      <a:schemeClr val="bg1">
        <a:lumMod val="95000"/>
      </a:schemeClr>
    </a:solidFill>
    <a:ln w="25400">
      <a:solidFill>
        <a:schemeClr val="tx1"/>
      </a:solidFill>
    </a:ln>
  </c:sp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it-IT"/>
              <a:t>AHA (valori) - CONTROLLI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'[Grafici (excel 2003) (1).xls]GRAFICI - AHA (valori)'!$L$25</c:f>
              <c:strCache>
                <c:ptCount val="1"/>
                <c:pt idx="0">
                  <c:v> T0 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  <a:ln w="50800"/>
            <a:scene3d>
              <a:camera prst="orthographicFront"/>
              <a:lightRig rig="threePt" dir="t"/>
            </a:scene3d>
            <a:sp3d prstMaterial="metal">
              <a:bevelT/>
            </a:sp3d>
          </c:spPr>
          <c:invertIfNegative val="0"/>
          <c:cat>
            <c:strRef>
              <c:f>'[Grafici (excel 2003) (1).xls]GRAFICI - AHA (valori)'!$K$26:$K$30</c:f>
              <c:strCache>
                <c:ptCount val="5"/>
                <c:pt idx="0">
                  <c:v>02.AA</c:v>
                </c:pt>
                <c:pt idx="1">
                  <c:v>04.LL</c:v>
                </c:pt>
                <c:pt idx="2">
                  <c:v>05.BA</c:v>
                </c:pt>
                <c:pt idx="3">
                  <c:v>07.TE</c:v>
                </c:pt>
                <c:pt idx="4">
                  <c:v>08.LA</c:v>
                </c:pt>
              </c:strCache>
            </c:strRef>
          </c:cat>
          <c:val>
            <c:numRef>
              <c:f>'[Grafici (excel 2003) (1).xls]GRAFICI - AHA (valori)'!$L$26:$L$30</c:f>
              <c:numCache>
                <c:formatCode>General</c:formatCode>
                <c:ptCount val="5"/>
                <c:pt idx="0">
                  <c:v>67</c:v>
                </c:pt>
                <c:pt idx="1">
                  <c:v>64</c:v>
                </c:pt>
                <c:pt idx="2">
                  <c:v>69</c:v>
                </c:pt>
                <c:pt idx="3">
                  <c:v>59</c:v>
                </c:pt>
                <c:pt idx="4">
                  <c:v>77</c:v>
                </c:pt>
              </c:numCache>
            </c:numRef>
          </c:val>
        </c:ser>
        <c:ser>
          <c:idx val="1"/>
          <c:order val="1"/>
          <c:tx>
            <c:strRef>
              <c:f>'[Grafici (excel 2003) (1).xls]GRAFICI - AHA (valori)'!$M$25</c:f>
              <c:strCache>
                <c:ptCount val="1"/>
                <c:pt idx="0">
                  <c:v> T1 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 w="50800"/>
            <a:scene3d>
              <a:camera prst="orthographicFront"/>
              <a:lightRig rig="threePt" dir="t"/>
            </a:scene3d>
            <a:sp3d prstMaterial="metal">
              <a:bevelT/>
            </a:sp3d>
          </c:spPr>
          <c:invertIfNegative val="0"/>
          <c:cat>
            <c:strRef>
              <c:f>'[Grafici (excel 2003) (1).xls]GRAFICI - AHA (valori)'!$K$26:$K$30</c:f>
              <c:strCache>
                <c:ptCount val="5"/>
                <c:pt idx="0">
                  <c:v>02.AA</c:v>
                </c:pt>
                <c:pt idx="1">
                  <c:v>04.LL</c:v>
                </c:pt>
                <c:pt idx="2">
                  <c:v>05.BA</c:v>
                </c:pt>
                <c:pt idx="3">
                  <c:v>07.TE</c:v>
                </c:pt>
                <c:pt idx="4">
                  <c:v>08.LA</c:v>
                </c:pt>
              </c:strCache>
            </c:strRef>
          </c:cat>
          <c:val>
            <c:numRef>
              <c:f>'[Grafici (excel 2003) (1).xls]GRAFICI - AHA (valori)'!$M$26:$M$30</c:f>
              <c:numCache>
                <c:formatCode>General</c:formatCode>
                <c:ptCount val="5"/>
                <c:pt idx="0">
                  <c:v>67</c:v>
                </c:pt>
                <c:pt idx="1">
                  <c:v>64</c:v>
                </c:pt>
                <c:pt idx="2">
                  <c:v>69</c:v>
                </c:pt>
                <c:pt idx="3">
                  <c:v>59</c:v>
                </c:pt>
                <c:pt idx="4">
                  <c:v>77</c:v>
                </c:pt>
              </c:numCache>
            </c:numRef>
          </c:val>
        </c:ser>
        <c:ser>
          <c:idx val="2"/>
          <c:order val="2"/>
          <c:tx>
            <c:strRef>
              <c:f>'[Grafici (excel 2003) (1).xls]GRAFICI - AHA (valori)'!$N$25</c:f>
              <c:strCache>
                <c:ptCount val="1"/>
                <c:pt idx="0">
                  <c:v> T2 </c:v>
                </c:pt>
              </c:strCache>
            </c:strRef>
          </c:tx>
          <c:spPr>
            <a:solidFill>
              <a:schemeClr val="accent4"/>
            </a:solidFill>
            <a:ln w="50800"/>
            <a:scene3d>
              <a:camera prst="orthographicFront"/>
              <a:lightRig rig="threePt" dir="t"/>
            </a:scene3d>
            <a:sp3d prstMaterial="metal">
              <a:bevelT/>
            </a:sp3d>
          </c:spPr>
          <c:invertIfNegative val="0"/>
          <c:cat>
            <c:strRef>
              <c:f>'[Grafici (excel 2003) (1).xls]GRAFICI - AHA (valori)'!$K$26:$K$30</c:f>
              <c:strCache>
                <c:ptCount val="5"/>
                <c:pt idx="0">
                  <c:v>02.AA</c:v>
                </c:pt>
                <c:pt idx="1">
                  <c:v>04.LL</c:v>
                </c:pt>
                <c:pt idx="2">
                  <c:v>05.BA</c:v>
                </c:pt>
                <c:pt idx="3">
                  <c:v>07.TE</c:v>
                </c:pt>
                <c:pt idx="4">
                  <c:v>08.LA</c:v>
                </c:pt>
              </c:strCache>
            </c:strRef>
          </c:cat>
          <c:val>
            <c:numRef>
              <c:f>'[Grafici (excel 2003) (1).xls]GRAFICI - AHA (valori)'!$N$26:$N$30</c:f>
              <c:numCache>
                <c:formatCode>General</c:formatCode>
                <c:ptCount val="5"/>
                <c:pt idx="0">
                  <c:v>68</c:v>
                </c:pt>
                <c:pt idx="1">
                  <c:v>65</c:v>
                </c:pt>
                <c:pt idx="2">
                  <c:v>70</c:v>
                </c:pt>
                <c:pt idx="3">
                  <c:v>60</c:v>
                </c:pt>
                <c:pt idx="4">
                  <c:v>78</c:v>
                </c:pt>
              </c:numCache>
            </c:numRef>
          </c:val>
        </c:ser>
        <c:ser>
          <c:idx val="3"/>
          <c:order val="3"/>
          <c:tx>
            <c:strRef>
              <c:f>'[Grafici (excel 2003) (1).xls]GRAFICI - AHA (valori)'!$O$25</c:f>
              <c:strCache>
                <c:ptCount val="1"/>
                <c:pt idx="0">
                  <c:v> T3 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 w="50800"/>
            <a:scene3d>
              <a:camera prst="orthographicFront"/>
              <a:lightRig rig="threePt" dir="t"/>
            </a:scene3d>
            <a:sp3d prstMaterial="metal">
              <a:bevelT/>
            </a:sp3d>
          </c:spPr>
          <c:invertIfNegative val="0"/>
          <c:cat>
            <c:strRef>
              <c:f>'[Grafici (excel 2003) (1).xls]GRAFICI - AHA (valori)'!$K$26:$K$30</c:f>
              <c:strCache>
                <c:ptCount val="5"/>
                <c:pt idx="0">
                  <c:v>02.AA</c:v>
                </c:pt>
                <c:pt idx="1">
                  <c:v>04.LL</c:v>
                </c:pt>
                <c:pt idx="2">
                  <c:v>05.BA</c:v>
                </c:pt>
                <c:pt idx="3">
                  <c:v>07.TE</c:v>
                </c:pt>
                <c:pt idx="4">
                  <c:v>08.LA</c:v>
                </c:pt>
              </c:strCache>
            </c:strRef>
          </c:cat>
          <c:val>
            <c:numRef>
              <c:f>'[Grafici (excel 2003) (1).xls]GRAFICI - AHA (valori)'!$O$26:$O$28</c:f>
              <c:numCache>
                <c:formatCode>General</c:formatCode>
                <c:ptCount val="3"/>
                <c:pt idx="0">
                  <c:v>67</c:v>
                </c:pt>
                <c:pt idx="1">
                  <c:v>65</c:v>
                </c:pt>
                <c:pt idx="2">
                  <c:v>70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5833472"/>
        <c:axId val="95843456"/>
      </c:barChart>
      <c:catAx>
        <c:axId val="958334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95843456"/>
        <c:crosses val="autoZero"/>
        <c:auto val="1"/>
        <c:lblAlgn val="ctr"/>
        <c:lblOffset val="100"/>
        <c:noMultiLvlLbl val="0"/>
      </c:catAx>
      <c:valAx>
        <c:axId val="95843456"/>
        <c:scaling>
          <c:orientation val="minMax"/>
          <c:min val="5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spPr>
          <a:ln>
            <a:solidFill>
              <a:schemeClr val="bg1">
                <a:lumMod val="50000"/>
              </a:schemeClr>
            </a:solidFill>
          </a:ln>
        </c:spPr>
        <c:crossAx val="95833472"/>
        <c:crosses val="autoZero"/>
        <c:crossBetween val="between"/>
      </c:valAx>
      <c:spPr>
        <a:gradFill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5400000" scaled="0"/>
        </a:gradFill>
      </c:spPr>
    </c:plotArea>
    <c:legend>
      <c:legendPos val="r"/>
      <c:layout/>
      <c:overlay val="0"/>
    </c:legend>
    <c:plotVisOnly val="1"/>
    <c:dispBlanksAs val="zero"/>
    <c:showDLblsOverMax val="0"/>
  </c:chart>
  <c:spPr>
    <a:solidFill>
      <a:schemeClr val="bg1">
        <a:lumMod val="95000"/>
      </a:schemeClr>
    </a:solidFill>
    <a:ln w="25400">
      <a:solidFill>
        <a:schemeClr val="tx1"/>
      </a:solidFill>
    </a:ln>
  </c:sp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[Grafici (excel 2003) (1).xls]GRAFICI - MUUL (valori)!Tabella_pivot2</c:name>
    <c:fmtId val="-1"/>
  </c:pivotSource>
  <c:chart>
    <c:title>
      <c:tx>
        <c:rich>
          <a:bodyPr/>
          <a:lstStyle/>
          <a:p>
            <a:pPr>
              <a:defRPr/>
            </a:pPr>
            <a:r>
              <a:rPr lang="it-IT"/>
              <a:t>MUUL - DELTA SCORE</a:t>
            </a:r>
          </a:p>
        </c:rich>
      </c:tx>
      <c:layout/>
      <c:overlay val="0"/>
    </c:title>
    <c:autoTitleDeleted val="0"/>
    <c:pivotFmts>
      <c:pivotFmt>
        <c:idx val="0"/>
        <c:spPr>
          <a:solidFill>
            <a:schemeClr val="accent4"/>
          </a:solidFill>
          <a:scene3d>
            <a:camera prst="orthographicFront"/>
            <a:lightRig rig="threePt" dir="t"/>
          </a:scene3d>
          <a:sp3d prstMaterial="metal">
            <a:bevelT/>
          </a:sp3d>
        </c:spPr>
        <c:marker>
          <c:symbol val="none"/>
        </c:marker>
      </c:pivotFmt>
      <c:pivotFmt>
        <c:idx val="1"/>
        <c:spPr>
          <a:solidFill>
            <a:schemeClr val="accent3"/>
          </a:solidFill>
          <a:scene3d>
            <a:camera prst="orthographicFront"/>
            <a:lightRig rig="threePt" dir="t"/>
          </a:scene3d>
          <a:sp3d prstMaterial="metal">
            <a:bevelT/>
          </a:sp3d>
        </c:spPr>
      </c:pivotFmt>
      <c:pivotFmt>
        <c:idx val="2"/>
        <c:spPr>
          <a:solidFill>
            <a:schemeClr val="accent3"/>
          </a:solidFill>
          <a:scene3d>
            <a:camera prst="orthographicFront"/>
            <a:lightRig rig="threePt" dir="t"/>
          </a:scene3d>
          <a:sp3d prstMaterial="metal">
            <a:bevelT/>
          </a:sp3d>
        </c:spPr>
      </c:pivotFmt>
      <c:pivotFmt>
        <c:idx val="3"/>
        <c:spPr>
          <a:solidFill>
            <a:schemeClr val="accent3"/>
          </a:solidFill>
          <a:scene3d>
            <a:camera prst="orthographicFront"/>
            <a:lightRig rig="threePt" dir="t"/>
          </a:scene3d>
          <a:sp3d prstMaterial="metal">
            <a:bevelT/>
          </a:sp3d>
        </c:spPr>
      </c:pivotFmt>
      <c:pivotFmt>
        <c:idx val="4"/>
        <c:spPr>
          <a:solidFill>
            <a:schemeClr val="accent4"/>
          </a:solidFill>
          <a:scene3d>
            <a:camera prst="orthographicFront"/>
            <a:lightRig rig="threePt" dir="t"/>
          </a:scene3d>
          <a:sp3d prstMaterial="metal">
            <a:bevelT/>
          </a:sp3d>
        </c:spPr>
        <c:marker>
          <c:symbol val="none"/>
        </c:marker>
      </c:pivotFmt>
      <c:pivotFmt>
        <c:idx val="5"/>
        <c:spPr>
          <a:solidFill>
            <a:schemeClr val="accent3"/>
          </a:solidFill>
          <a:scene3d>
            <a:camera prst="orthographicFront"/>
            <a:lightRig rig="threePt" dir="t"/>
          </a:scene3d>
          <a:sp3d prstMaterial="metal">
            <a:bevelT/>
          </a:sp3d>
        </c:spPr>
      </c:pivotFmt>
      <c:pivotFmt>
        <c:idx val="6"/>
        <c:spPr>
          <a:solidFill>
            <a:schemeClr val="accent3"/>
          </a:solidFill>
          <a:scene3d>
            <a:camera prst="orthographicFront"/>
            <a:lightRig rig="threePt" dir="t"/>
          </a:scene3d>
          <a:sp3d prstMaterial="metal">
            <a:bevelT/>
          </a:sp3d>
        </c:spPr>
      </c:pivotFmt>
      <c:pivotFmt>
        <c:idx val="7"/>
        <c:spPr>
          <a:solidFill>
            <a:schemeClr val="accent3"/>
          </a:solidFill>
          <a:scene3d>
            <a:camera prst="orthographicFront"/>
            <a:lightRig rig="threePt" dir="t"/>
          </a:scene3d>
          <a:sp3d prstMaterial="metal">
            <a:bevelT/>
          </a:sp3d>
        </c:spPr>
      </c:pivotFmt>
    </c:pivotFmts>
    <c:plotArea>
      <c:layout>
        <c:manualLayout>
          <c:layoutTarget val="inner"/>
          <c:xMode val="edge"/>
          <c:yMode val="edge"/>
          <c:x val="6.1488657407407436E-2"/>
          <c:y val="0.16508564814814822"/>
          <c:w val="0.7455726851851856"/>
          <c:h val="0.6053050925925965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'GRAFICI - MUUL (valori)'!$C$17:$C$18</c:f>
              <c:strCache>
                <c:ptCount val="1"/>
                <c:pt idx="0">
                  <c:v>Totale</c:v>
                </c:pt>
              </c:strCache>
            </c:strRef>
          </c:tx>
          <c:spPr>
            <a:solidFill>
              <a:schemeClr val="accent4"/>
            </a:solidFill>
            <a:scene3d>
              <a:camera prst="orthographicFront"/>
              <a:lightRig rig="threePt" dir="t"/>
            </a:scene3d>
            <a:sp3d prstMaterial="metal">
              <a:bevelT/>
            </a:sp3d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scene3d>
                <a:camera prst="orthographicFront"/>
                <a:lightRig rig="threePt" dir="t"/>
              </a:scene3d>
              <a:sp3d prstMaterial="metal">
                <a:bevelT/>
              </a:sp3d>
            </c:spPr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scene3d>
                <a:camera prst="orthographicFront"/>
                <a:lightRig rig="threePt" dir="t"/>
              </a:scene3d>
              <a:sp3d prstMaterial="metal">
                <a:bevelT/>
              </a:sp3d>
            </c:spPr>
          </c:dPt>
          <c:dPt>
            <c:idx val="5"/>
            <c:invertIfNegative val="0"/>
            <c:bubble3D val="0"/>
            <c:spPr>
              <a:solidFill>
                <a:schemeClr val="accent3"/>
              </a:solidFill>
              <a:scene3d>
                <a:camera prst="orthographicFront"/>
                <a:lightRig rig="threePt" dir="t"/>
              </a:scene3d>
              <a:sp3d prstMaterial="metal">
                <a:bevelT/>
              </a:sp3d>
            </c:spPr>
          </c:dPt>
          <c:cat>
            <c:strRef>
              <c:f>'GRAFICI - MUUL (valori)'!$B$19:$B$25</c:f>
              <c:strCache>
                <c:ptCount val="6"/>
                <c:pt idx="0">
                  <c:v>01.MR</c:v>
                </c:pt>
                <c:pt idx="1">
                  <c:v>02.AA</c:v>
                </c:pt>
                <c:pt idx="2">
                  <c:v>03.AC</c:v>
                </c:pt>
                <c:pt idx="3">
                  <c:v>04.LL</c:v>
                </c:pt>
                <c:pt idx="4">
                  <c:v>05.BA</c:v>
                </c:pt>
                <c:pt idx="5">
                  <c:v>06.SB</c:v>
                </c:pt>
              </c:strCache>
            </c:strRef>
          </c:cat>
          <c:val>
            <c:numRef>
              <c:f>'GRAFICI - MUUL (valori)'!$C$19:$C$25</c:f>
              <c:numCache>
                <c:formatCode>General</c:formatCode>
                <c:ptCount val="6"/>
                <c:pt idx="0">
                  <c:v>7</c:v>
                </c:pt>
                <c:pt idx="1">
                  <c:v>2</c:v>
                </c:pt>
                <c:pt idx="2">
                  <c:v>5</c:v>
                </c:pt>
                <c:pt idx="3">
                  <c:v>4</c:v>
                </c:pt>
                <c:pt idx="4">
                  <c:v>4</c:v>
                </c:pt>
                <c:pt idx="5">
                  <c:v>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5900416"/>
        <c:axId val="95901952"/>
      </c:barChart>
      <c:catAx>
        <c:axId val="959004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95901952"/>
        <c:crosses val="autoZero"/>
        <c:auto val="1"/>
        <c:lblAlgn val="ctr"/>
        <c:lblOffset val="100"/>
        <c:noMultiLvlLbl val="0"/>
      </c:catAx>
      <c:valAx>
        <c:axId val="95901952"/>
        <c:scaling>
          <c:orientation val="minMax"/>
          <c:max val="13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spPr>
          <a:ln>
            <a:solidFill>
              <a:schemeClr val="bg1">
                <a:lumMod val="50000"/>
              </a:schemeClr>
            </a:solidFill>
          </a:ln>
        </c:spPr>
        <c:crossAx val="95900416"/>
        <c:crosses val="autoZero"/>
        <c:crossBetween val="between"/>
      </c:valAx>
      <c:spPr>
        <a:gradFill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5400000" scaled="0"/>
        </a:gradFill>
      </c:spPr>
    </c:plotArea>
    <c:legend>
      <c:legendPos val="r"/>
      <c:layout/>
      <c:overlay val="0"/>
    </c:legend>
    <c:plotVisOnly val="1"/>
    <c:dispBlanksAs val="zero"/>
    <c:showDLblsOverMax val="0"/>
  </c:chart>
  <c:spPr>
    <a:solidFill>
      <a:schemeClr val="bg1">
        <a:lumMod val="95000"/>
      </a:schemeClr>
    </a:solidFill>
    <a:ln w="25400">
      <a:solidFill>
        <a:schemeClr val="tx1"/>
      </a:solidFill>
    </a:ln>
  </c:spPr>
  <c:externalData r:id="rId2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[Grafici (excel 2003) (1).xls]GRAFICI - AHA (valori)!Tabella_pivot1</c:name>
    <c:fmtId val="-1"/>
  </c:pivotSource>
  <c:chart>
    <c:title>
      <c:tx>
        <c:rich>
          <a:bodyPr/>
          <a:lstStyle/>
          <a:p>
            <a:pPr>
              <a:defRPr/>
            </a:pPr>
            <a:r>
              <a:rPr lang="it-IT" dirty="0"/>
              <a:t>AHA </a:t>
            </a:r>
            <a:r>
              <a:rPr lang="it-IT" dirty="0" smtClean="0"/>
              <a:t>– DELTA</a:t>
            </a:r>
            <a:r>
              <a:rPr lang="it-IT" baseline="0" dirty="0" smtClean="0"/>
              <a:t> SCORE</a:t>
            </a:r>
            <a:endParaRPr lang="it-IT" dirty="0"/>
          </a:p>
        </c:rich>
      </c:tx>
      <c:layout/>
      <c:overlay val="0"/>
    </c:title>
    <c:autoTitleDeleted val="0"/>
    <c:pivotFmts>
      <c:pivotFmt>
        <c:idx val="0"/>
        <c:spPr>
          <a:solidFill>
            <a:schemeClr val="accent4"/>
          </a:solidFill>
          <a:scene3d>
            <a:camera prst="orthographicFront"/>
            <a:lightRig rig="threePt" dir="t"/>
          </a:scene3d>
          <a:sp3d>
            <a:bevelT/>
          </a:sp3d>
        </c:spPr>
        <c:marker>
          <c:symbol val="none"/>
        </c:marker>
      </c:pivotFmt>
      <c:pivotFmt>
        <c:idx val="1"/>
        <c:spPr>
          <a:solidFill>
            <a:schemeClr val="accent3"/>
          </a:solidFill>
          <a:scene3d>
            <a:camera prst="orthographicFront"/>
            <a:lightRig rig="threePt" dir="t"/>
          </a:scene3d>
          <a:sp3d>
            <a:bevelT/>
          </a:sp3d>
        </c:spPr>
      </c:pivotFmt>
      <c:pivotFmt>
        <c:idx val="2"/>
        <c:spPr>
          <a:solidFill>
            <a:schemeClr val="accent3"/>
          </a:solidFill>
          <a:scene3d>
            <a:camera prst="orthographicFront"/>
            <a:lightRig rig="threePt" dir="t"/>
          </a:scene3d>
          <a:sp3d>
            <a:bevelT/>
          </a:sp3d>
        </c:spPr>
      </c:pivotFmt>
      <c:pivotFmt>
        <c:idx val="3"/>
        <c:spPr>
          <a:solidFill>
            <a:schemeClr val="accent3"/>
          </a:solidFill>
          <a:scene3d>
            <a:camera prst="orthographicFront"/>
            <a:lightRig rig="threePt" dir="t"/>
          </a:scene3d>
          <a:sp3d>
            <a:bevelT/>
          </a:sp3d>
        </c:spPr>
      </c:pivotFmt>
      <c:pivotFmt>
        <c:idx val="4"/>
        <c:spPr>
          <a:solidFill>
            <a:schemeClr val="accent4"/>
          </a:solidFill>
          <a:scene3d>
            <a:camera prst="orthographicFront"/>
            <a:lightRig rig="threePt" dir="t"/>
          </a:scene3d>
          <a:sp3d>
            <a:bevelT/>
          </a:sp3d>
        </c:spPr>
        <c:marker>
          <c:symbol val="none"/>
        </c:marker>
      </c:pivotFmt>
      <c:pivotFmt>
        <c:idx val="5"/>
        <c:spPr>
          <a:solidFill>
            <a:schemeClr val="accent3"/>
          </a:solidFill>
          <a:scene3d>
            <a:camera prst="orthographicFront"/>
            <a:lightRig rig="threePt" dir="t"/>
          </a:scene3d>
          <a:sp3d>
            <a:bevelT/>
          </a:sp3d>
        </c:spPr>
      </c:pivotFmt>
      <c:pivotFmt>
        <c:idx val="6"/>
        <c:spPr>
          <a:solidFill>
            <a:schemeClr val="accent3"/>
          </a:solidFill>
          <a:scene3d>
            <a:camera prst="orthographicFront"/>
            <a:lightRig rig="threePt" dir="t"/>
          </a:scene3d>
          <a:sp3d>
            <a:bevelT/>
          </a:sp3d>
        </c:spPr>
      </c:pivotFmt>
      <c:pivotFmt>
        <c:idx val="7"/>
        <c:spPr>
          <a:solidFill>
            <a:schemeClr val="accent3"/>
          </a:solidFill>
          <a:scene3d>
            <a:camera prst="orthographicFront"/>
            <a:lightRig rig="threePt" dir="t"/>
          </a:scene3d>
          <a:sp3d>
            <a:bevelT/>
          </a:sp3d>
        </c:spPr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'GRAFICI - AHA (valori)'!$C$18:$C$19</c:f>
              <c:strCache>
                <c:ptCount val="1"/>
                <c:pt idx="0">
                  <c:v>Totale</c:v>
                </c:pt>
              </c:strCache>
            </c:strRef>
          </c:tx>
          <c:spPr>
            <a:solidFill>
              <a:schemeClr val="accent4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5"/>
            <c:invertIfNegative val="0"/>
            <c:bubble3D val="0"/>
            <c:spPr>
              <a:solidFill>
                <a:schemeClr val="accent3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cat>
            <c:strRef>
              <c:f>'GRAFICI - AHA (valori)'!$B$20:$B$26</c:f>
              <c:strCache>
                <c:ptCount val="6"/>
                <c:pt idx="0">
                  <c:v>01.MR</c:v>
                </c:pt>
                <c:pt idx="1">
                  <c:v>02.AA</c:v>
                </c:pt>
                <c:pt idx="2">
                  <c:v>03.AC</c:v>
                </c:pt>
                <c:pt idx="3">
                  <c:v>04.LL</c:v>
                </c:pt>
                <c:pt idx="4">
                  <c:v>05.BA</c:v>
                </c:pt>
                <c:pt idx="5">
                  <c:v>06.SB</c:v>
                </c:pt>
              </c:strCache>
            </c:strRef>
          </c:cat>
          <c:val>
            <c:numRef>
              <c:f>'GRAFICI - AHA (valori)'!$C$20:$C$26</c:f>
              <c:numCache>
                <c:formatCode>General</c:formatCode>
                <c:ptCount val="6"/>
                <c:pt idx="0">
                  <c:v>6</c:v>
                </c:pt>
                <c:pt idx="1">
                  <c:v>0</c:v>
                </c:pt>
                <c:pt idx="2">
                  <c:v>6</c:v>
                </c:pt>
                <c:pt idx="3">
                  <c:v>2</c:v>
                </c:pt>
                <c:pt idx="4">
                  <c:v>1</c:v>
                </c:pt>
                <c:pt idx="5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5947392"/>
        <c:axId val="95949184"/>
      </c:barChart>
      <c:catAx>
        <c:axId val="959473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95949184"/>
        <c:crosses val="autoZero"/>
        <c:auto val="1"/>
        <c:lblAlgn val="ctr"/>
        <c:lblOffset val="100"/>
        <c:noMultiLvlLbl val="0"/>
      </c:catAx>
      <c:valAx>
        <c:axId val="95949184"/>
        <c:scaling>
          <c:orientation val="minMax"/>
          <c:max val="8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spPr>
          <a:ln>
            <a:solidFill>
              <a:schemeClr val="bg1">
                <a:lumMod val="50000"/>
              </a:schemeClr>
            </a:solidFill>
          </a:ln>
        </c:spPr>
        <c:crossAx val="95947392"/>
        <c:crosses val="autoZero"/>
        <c:crossBetween val="between"/>
      </c:valAx>
      <c:spPr>
        <a:gradFill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5400000" scaled="0"/>
        </a:gradFill>
      </c:spPr>
    </c:plotArea>
    <c:legend>
      <c:legendPos val="r"/>
      <c:layout/>
      <c:overlay val="0"/>
    </c:legend>
    <c:plotVisOnly val="1"/>
    <c:dispBlanksAs val="zero"/>
    <c:showDLblsOverMax val="0"/>
  </c:chart>
  <c:spPr>
    <a:solidFill>
      <a:schemeClr val="bg1">
        <a:lumMod val="95000"/>
      </a:schemeClr>
    </a:solidFill>
    <a:ln w="25400">
      <a:solidFill>
        <a:schemeClr val="tx1"/>
      </a:solidFill>
    </a:ln>
  </c:spPr>
  <c:externalData r:id="rId2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/>
          </a:p>
        </p:txBody>
      </p:sp>
      <p:sp>
        <p:nvSpPr>
          <p:cNvPr id="32771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/>
          </a:p>
        </p:txBody>
      </p:sp>
      <p:sp>
        <p:nvSpPr>
          <p:cNvPr id="29700" name="Rectangle 3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0350" cy="400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Rectangle 4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3613" cy="48069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it-IT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6600" cy="5302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endParaRPr lang="it-IT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6600" cy="5302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endParaRPr lang="it-IT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6600" cy="5302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endParaRPr lang="it-IT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6600" cy="5302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A986B91B-443A-4464-8432-039AAAC293CF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08093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fld id="{40E4768B-3124-4BAD-AAC3-70BC4969CE18}" type="slidenum">
              <a:rPr lang="it-IT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</a:t>
            </a:fld>
            <a:endParaRPr lang="it-IT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7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9855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7175" cy="4003675"/>
          </a:xfrm>
        </p:spPr>
      </p:sp>
      <p:sp>
        <p:nvSpPr>
          <p:cNvPr id="40963" name="Segnaposto note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dirty="0" smtClean="0">
              <a:latin typeface="Times New Roman" panose="02020603050405020304" pitchFamily="18" charset="0"/>
            </a:endParaRPr>
          </a:p>
        </p:txBody>
      </p:sp>
      <p:sp>
        <p:nvSpPr>
          <p:cNvPr id="40964" name="Segnaposto numero diapositiva 3"/>
          <p:cNvSpPr>
            <a:spLocks noGrp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fld id="{C636531F-FC7C-4D25-B0B3-C392858797E4}" type="slidenum">
              <a:rPr lang="it-IT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11</a:t>
            </a:fld>
            <a:endParaRPr lang="it-IT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2780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fld id="{52E9853B-90FE-41A1-A96F-E4D8F2BB0D0F}" type="slidenum">
              <a:rPr lang="it-IT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12</a:t>
            </a:fld>
            <a:endParaRPr lang="it-IT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19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b="1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31359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fld id="{B2C1B00B-55C4-48B7-A776-1A473571E288}" type="slidenum">
              <a:rPr lang="it-IT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13</a:t>
            </a:fld>
            <a:endParaRPr lang="it-IT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30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baseline="0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97592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fld id="{9946BD1D-E6B6-4D64-BE46-E106CC7A99AC}" type="slidenum">
              <a:rPr lang="it-IT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14</a:t>
            </a:fld>
            <a:endParaRPr lang="it-IT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40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94720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fld id="{95DC403D-13A8-449B-B375-C6F6A9294412}" type="slidenum">
              <a:rPr lang="it-IT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15</a:t>
            </a:fld>
            <a:endParaRPr lang="it-IT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5843" name="Text Box 1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eaLnBrk="1"/>
            <a:fld id="{2CE542CB-3073-41E7-B85C-B260EECBCD36}" type="slidenum">
              <a:rPr lang="it-IT" sz="1400">
                <a:solidFill>
                  <a:srgbClr val="FFFFFF"/>
                </a:solidFill>
              </a:rPr>
              <a:pPr eaLnBrk="1"/>
              <a:t>15</a:t>
            </a:fld>
            <a:endParaRPr lang="it-IT" sz="1400">
              <a:solidFill>
                <a:srgbClr val="FFFFFF"/>
              </a:solidFill>
            </a:endParaRPr>
          </a:p>
        </p:txBody>
      </p:sp>
      <p:sp>
        <p:nvSpPr>
          <p:cNvPr id="358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1588" cy="15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5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-1588" y="-90488"/>
            <a:ext cx="7021513" cy="138064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eaLnBrk="1">
              <a:spcBef>
                <a:spcPct val="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000" smtClean="0">
              <a:latin typeface="Arial" panose="020B0604020202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35846" name="Rectangle 4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eaLnBrk="1" hangingPunct="1"/>
            <a:fld id="{5CE0C98D-D731-4707-A4F9-1FF7A859FA9D}" type="slidenum">
              <a:rPr lang="it-IT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15</a:t>
            </a:fld>
            <a:endParaRPr lang="it-IT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39089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7175" cy="4003675"/>
          </a:xfrm>
        </p:spPr>
      </p:sp>
      <p:sp>
        <p:nvSpPr>
          <p:cNvPr id="45059" name="Segnaposto note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dirty="0" smtClean="0">
              <a:latin typeface="Times New Roman" panose="02020603050405020304" pitchFamily="18" charset="0"/>
            </a:endParaRPr>
          </a:p>
        </p:txBody>
      </p:sp>
      <p:sp>
        <p:nvSpPr>
          <p:cNvPr id="45060" name="Segnaposto numero diapositiva 3"/>
          <p:cNvSpPr>
            <a:spLocks noGrp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fld id="{9D250589-EB08-4A39-A71B-C39E7E452B37}" type="slidenum">
              <a:rPr lang="it-IT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16</a:t>
            </a:fld>
            <a:endParaRPr lang="it-IT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910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7175" cy="4003675"/>
          </a:xfrm>
        </p:spPr>
      </p:sp>
      <p:sp>
        <p:nvSpPr>
          <p:cNvPr id="46083" name="Segnaposto note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dirty="0" smtClean="0">
              <a:latin typeface="Times New Roman" panose="02020603050405020304" pitchFamily="18" charset="0"/>
            </a:endParaRPr>
          </a:p>
          <a:p>
            <a:endParaRPr lang="it-IT" dirty="0" smtClean="0">
              <a:latin typeface="Times New Roman" panose="02020603050405020304" pitchFamily="18" charset="0"/>
            </a:endParaRPr>
          </a:p>
        </p:txBody>
      </p:sp>
      <p:sp>
        <p:nvSpPr>
          <p:cNvPr id="46084" name="Segnaposto numero diapositiva 3"/>
          <p:cNvSpPr>
            <a:spLocks noGrp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fld id="{5DFC7242-4869-4E2D-9EB7-9E4AB8570B8F}" type="slidenum">
              <a:rPr lang="it-IT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17</a:t>
            </a:fld>
            <a:endParaRPr lang="it-IT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64599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7175" cy="4003675"/>
          </a:xfrm>
        </p:spPr>
      </p:sp>
      <p:sp>
        <p:nvSpPr>
          <p:cNvPr id="47107" name="Segnaposto note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dirty="0" smtClean="0">
              <a:latin typeface="Times New Roman" panose="02020603050405020304" pitchFamily="18" charset="0"/>
            </a:endParaRPr>
          </a:p>
        </p:txBody>
      </p:sp>
      <p:sp>
        <p:nvSpPr>
          <p:cNvPr id="47108" name="Segnaposto numero diapositiva 3"/>
          <p:cNvSpPr>
            <a:spLocks noGrp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fld id="{8FA68B8F-3C81-4A33-B508-D77F446BB8A2}" type="slidenum">
              <a:rPr lang="it-IT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18</a:t>
            </a:fld>
            <a:endParaRPr lang="it-IT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0030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7175" cy="4003675"/>
          </a:xfrm>
        </p:spPr>
      </p:sp>
      <p:sp>
        <p:nvSpPr>
          <p:cNvPr id="48131" name="Segnaposto note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>
              <a:buFont typeface="Times New Roman" panose="02020603050405020304" pitchFamily="18" charset="0"/>
              <a:buAutoNum type="arabicPeriod"/>
            </a:pPr>
            <a:endParaRPr lang="it-IT" dirty="0" smtClean="0">
              <a:latin typeface="Times New Roman" panose="02020603050405020304" pitchFamily="18" charset="0"/>
            </a:endParaRPr>
          </a:p>
        </p:txBody>
      </p:sp>
      <p:sp>
        <p:nvSpPr>
          <p:cNvPr id="48132" name="Segnaposto numero diapositiva 3"/>
          <p:cNvSpPr>
            <a:spLocks noGrp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fld id="{87A75B90-AB79-4611-B2EA-68123C439648}" type="slidenum">
              <a:rPr lang="it-IT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19</a:t>
            </a:fld>
            <a:endParaRPr lang="it-IT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11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7175" cy="4003675"/>
          </a:xfrm>
        </p:spPr>
      </p:sp>
      <p:sp>
        <p:nvSpPr>
          <p:cNvPr id="49155" name="Segnaposto note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dirty="0" smtClean="0">
              <a:latin typeface="Times New Roman" panose="02020603050405020304" pitchFamily="18" charset="0"/>
            </a:endParaRPr>
          </a:p>
          <a:p>
            <a:endParaRPr lang="it-IT" dirty="0" smtClean="0">
              <a:latin typeface="Times New Roman" panose="02020603050405020304" pitchFamily="18" charset="0"/>
            </a:endParaRPr>
          </a:p>
          <a:p>
            <a:endParaRPr lang="it-IT" dirty="0" smtClean="0">
              <a:latin typeface="Times New Roman" panose="02020603050405020304" pitchFamily="18" charset="0"/>
            </a:endParaRPr>
          </a:p>
          <a:p>
            <a:endParaRPr lang="it-IT" dirty="0" smtClean="0">
              <a:latin typeface="Times New Roman" panose="02020603050405020304" pitchFamily="18" charset="0"/>
            </a:endParaRPr>
          </a:p>
        </p:txBody>
      </p:sp>
      <p:sp>
        <p:nvSpPr>
          <p:cNvPr id="49156" name="Segnaposto numero diapositiva 3"/>
          <p:cNvSpPr>
            <a:spLocks noGrp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fld id="{065BBBA3-58E2-4FE6-A7DD-66349E6AD143}" type="slidenum">
              <a:rPr lang="it-IT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20</a:t>
            </a:fld>
            <a:endParaRPr lang="it-IT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40911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fld id="{ABB411EB-E5A3-46BA-A215-DD31447FB968}" type="slidenum">
              <a:rPr lang="it-IT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</a:t>
            </a:fld>
            <a:endParaRPr lang="it-IT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1747" name="Text Box 1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eaLnBrk="1">
              <a:lnSpc>
                <a:spcPct val="93000"/>
              </a:lnSpc>
              <a:buSzPct val="100000"/>
            </a:pPr>
            <a:fld id="{A832DF8B-876E-479D-AC23-A945DAB1825A}" type="slidenum">
              <a:rPr lang="it-IT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  <a:buSzPct val="100000"/>
              </a:pPr>
              <a:t>2</a:t>
            </a:fld>
            <a:endParaRPr lang="it-IT" sz="1400">
              <a:solidFill>
                <a:srgbClr val="FFFFFF"/>
              </a:solidFill>
            </a:endParaRPr>
          </a:p>
        </p:txBody>
      </p:sp>
      <p:sp>
        <p:nvSpPr>
          <p:cNvPr id="317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1588" cy="15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9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-1588" y="-90488"/>
            <a:ext cx="7021513" cy="138064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eaLnBrk="1">
              <a:spcBef>
                <a:spcPct val="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000" dirty="0" smtClean="0">
              <a:latin typeface="Arial" panose="020B0604020202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31750" name="Rectangle 4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eaLnBrk="1" hangingPunct="1">
              <a:buSzPct val="100000"/>
            </a:pPr>
            <a:fld id="{94208DBA-8BD4-47A5-BDC2-B4C9D5FB34D7}" type="slidenum">
              <a:rPr lang="it-IT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buSzPct val="100000"/>
              </a:pPr>
              <a:t>2</a:t>
            </a:fld>
            <a:endParaRPr lang="it-IT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72487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7175" cy="4003675"/>
          </a:xfrm>
        </p:spPr>
      </p:sp>
      <p:sp>
        <p:nvSpPr>
          <p:cNvPr id="50179" name="Segnaposto note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dirty="0" smtClean="0">
              <a:latin typeface="Times New Roman" panose="02020603050405020304" pitchFamily="18" charset="0"/>
            </a:endParaRPr>
          </a:p>
        </p:txBody>
      </p:sp>
      <p:sp>
        <p:nvSpPr>
          <p:cNvPr id="50180" name="Segnaposto numero diapositiva 3"/>
          <p:cNvSpPr>
            <a:spLocks noGrp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fld id="{546ED3A5-3B43-483F-9A19-E9F51090913F}" type="slidenum">
              <a:rPr lang="it-IT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21</a:t>
            </a:fld>
            <a:endParaRPr lang="it-IT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8679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fld id="{75D93FF0-69E4-4157-9E78-30EE20071F27}" type="slidenum">
              <a:rPr lang="it-IT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23</a:t>
            </a:fld>
            <a:endParaRPr lang="it-IT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7175" cy="4003675"/>
          </a:xfrm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132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7175" cy="4003675"/>
          </a:xfrm>
        </p:spPr>
      </p:sp>
      <p:sp>
        <p:nvSpPr>
          <p:cNvPr id="52227" name="Segnaposto note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dirty="0" smtClean="0">
              <a:latin typeface="Times New Roman" panose="02020603050405020304" pitchFamily="18" charset="0"/>
            </a:endParaRPr>
          </a:p>
        </p:txBody>
      </p:sp>
      <p:sp>
        <p:nvSpPr>
          <p:cNvPr id="52228" name="Segnaposto numero diapositiva 3"/>
          <p:cNvSpPr>
            <a:spLocks noGrp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fld id="{66030983-FFE3-4983-B6EF-5B584424F837}" type="slidenum">
              <a:rPr lang="it-IT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24</a:t>
            </a:fld>
            <a:endParaRPr lang="it-IT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33903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fld id="{0302BDAD-D235-418E-AA79-A3DFE694D408}" type="slidenum">
              <a:rPr lang="it-IT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3</a:t>
            </a:fld>
            <a:endParaRPr lang="it-IT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2771" name="Text Box 1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eaLnBrk="1">
              <a:lnSpc>
                <a:spcPct val="93000"/>
              </a:lnSpc>
              <a:buSzPct val="100000"/>
            </a:pPr>
            <a:fld id="{8B3E2B0F-D746-468F-8525-635D885A5EE4}" type="slidenum">
              <a:rPr lang="it-IT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  <a:buSzPct val="100000"/>
              </a:pPr>
              <a:t>3</a:t>
            </a:fld>
            <a:endParaRPr lang="it-IT" sz="1400">
              <a:solidFill>
                <a:srgbClr val="FFFFFF"/>
              </a:solidFill>
            </a:endParaRPr>
          </a:p>
        </p:txBody>
      </p:sp>
      <p:sp>
        <p:nvSpPr>
          <p:cNvPr id="327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1588" cy="15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3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-1588" y="-90488"/>
            <a:ext cx="7021513" cy="138064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eaLnBrk="1">
              <a:spcBef>
                <a:spcPct val="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000" dirty="0" smtClean="0">
              <a:latin typeface="Arial" panose="020B0604020202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32774" name="Rectangle 4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eaLnBrk="1" hangingPunct="1">
              <a:buSzPct val="100000"/>
            </a:pPr>
            <a:fld id="{1B93D9DE-8755-480E-ADF4-123C9E3DAA90}" type="slidenum">
              <a:rPr lang="it-IT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buSzPct val="100000"/>
              </a:pPr>
              <a:t>3</a:t>
            </a:fld>
            <a:endParaRPr lang="it-IT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952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fld id="{A601BD11-9394-422B-AB98-D81ED93201B6}" type="slidenum">
              <a:rPr lang="it-IT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4</a:t>
            </a:fld>
            <a:endParaRPr lang="it-IT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3795" name="Text Box 1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eaLnBrk="1">
              <a:lnSpc>
                <a:spcPct val="93000"/>
              </a:lnSpc>
              <a:buSzPct val="100000"/>
            </a:pPr>
            <a:fld id="{1BE9FAF7-CB53-4C23-9F37-C55661255526}" type="slidenum">
              <a:rPr lang="it-IT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  <a:buSzPct val="100000"/>
              </a:pPr>
              <a:t>4</a:t>
            </a:fld>
            <a:endParaRPr lang="it-IT" sz="1400">
              <a:solidFill>
                <a:srgbClr val="FFFFFF"/>
              </a:solidFill>
            </a:endParaRPr>
          </a:p>
        </p:txBody>
      </p:sp>
      <p:sp>
        <p:nvSpPr>
          <p:cNvPr id="337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1588" cy="15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7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-1588" y="-90488"/>
            <a:ext cx="7021513" cy="138064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eaLnBrk="1">
              <a:spcBef>
                <a:spcPct val="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000" dirty="0" smtClean="0">
              <a:latin typeface="Arial" panose="020B0604020202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33798" name="Rectangle 4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eaLnBrk="1" hangingPunct="1">
              <a:buSzPct val="100000"/>
            </a:pPr>
            <a:fld id="{9DF6D501-71C1-44FC-8773-438A8BB8BB93}" type="slidenum">
              <a:rPr lang="it-IT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buSzPct val="100000"/>
              </a:pPr>
              <a:t>4</a:t>
            </a:fld>
            <a:endParaRPr lang="it-IT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9491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fld id="{C96A2DC8-8D79-464D-A2E2-977681202132}" type="slidenum">
              <a:rPr lang="it-IT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5</a:t>
            </a:fld>
            <a:endParaRPr lang="it-IT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19" name="Text Box 1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eaLnBrk="1">
              <a:lnSpc>
                <a:spcPct val="93000"/>
              </a:lnSpc>
              <a:buSzPct val="100000"/>
            </a:pPr>
            <a:fld id="{D98E9C92-6559-430E-9CA9-A05D5915CED7}" type="slidenum">
              <a:rPr lang="it-IT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  <a:buSzPct val="100000"/>
              </a:pPr>
              <a:t>5</a:t>
            </a:fld>
            <a:endParaRPr lang="it-IT" sz="1400">
              <a:solidFill>
                <a:srgbClr val="FFFFFF"/>
              </a:solidFill>
            </a:endParaRPr>
          </a:p>
        </p:txBody>
      </p:sp>
      <p:sp>
        <p:nvSpPr>
          <p:cNvPr id="348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1588" cy="15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21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-1588" y="-90488"/>
            <a:ext cx="7021513" cy="138064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eaLnBrk="1">
              <a:spcBef>
                <a:spcPct val="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000" dirty="0" smtClean="0">
              <a:latin typeface="Arial" panose="020B0604020202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34822" name="Rectangle 4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eaLnBrk="1" hangingPunct="1">
              <a:buSzPct val="100000"/>
            </a:pPr>
            <a:fld id="{335817ED-1587-4DD0-A9CF-822F91672CF2}" type="slidenum">
              <a:rPr lang="it-IT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buSzPct val="100000"/>
              </a:pPr>
              <a:t>5</a:t>
            </a:fld>
            <a:endParaRPr lang="it-IT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74852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fld id="{9CE5C770-69C9-41BB-8DD4-4181DAA09BA1}" type="slidenum">
              <a:rPr lang="it-IT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6</a:t>
            </a:fld>
            <a:endParaRPr lang="it-IT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6867" name="Text Box 1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eaLnBrk="1">
              <a:lnSpc>
                <a:spcPct val="93000"/>
              </a:lnSpc>
              <a:buSzPct val="100000"/>
            </a:pPr>
            <a:fld id="{FB473190-B6A3-495E-ACB0-74AE8D479DE1}" type="slidenum">
              <a:rPr lang="it-IT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  <a:buSzPct val="100000"/>
              </a:pPr>
              <a:t>6</a:t>
            </a:fld>
            <a:endParaRPr lang="it-IT" sz="1400">
              <a:solidFill>
                <a:srgbClr val="FFFFFF"/>
              </a:solidFill>
            </a:endParaRPr>
          </a:p>
        </p:txBody>
      </p:sp>
      <p:sp>
        <p:nvSpPr>
          <p:cNvPr id="368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1588" cy="15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-1588" y="-90488"/>
            <a:ext cx="7021513" cy="138064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eaLnBrk="1">
              <a:spcBef>
                <a:spcPct val="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000" smtClean="0">
              <a:latin typeface="Arial" panose="020B0604020202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36870" name="Rectangle 4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eaLnBrk="1" hangingPunct="1">
              <a:buSzPct val="100000"/>
            </a:pPr>
            <a:fld id="{4B6301B9-4042-474E-B1DC-9C869B5ECF8E}" type="slidenum">
              <a:rPr lang="it-IT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buSzPct val="100000"/>
              </a:pPr>
              <a:t>6</a:t>
            </a:fld>
            <a:endParaRPr lang="it-IT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91128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fld id="{0FEC047D-8A99-4AF5-8072-8B5F07E8D17E}" type="slidenum">
              <a:rPr lang="it-IT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</a:t>
            </a:fld>
            <a:endParaRPr lang="it-IT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7891" name="Text Box 1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eaLnBrk="1">
              <a:lnSpc>
                <a:spcPct val="93000"/>
              </a:lnSpc>
              <a:buSzPct val="100000"/>
            </a:pPr>
            <a:fld id="{DEA9A9CB-B58B-4E86-9857-607D53D1CBA1}" type="slidenum">
              <a:rPr lang="it-IT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  <a:buSzPct val="100000"/>
              </a:pPr>
              <a:t>7</a:t>
            </a:fld>
            <a:endParaRPr lang="it-IT" sz="1400">
              <a:solidFill>
                <a:srgbClr val="FFFFFF"/>
              </a:solidFill>
            </a:endParaRPr>
          </a:p>
        </p:txBody>
      </p:sp>
      <p:sp>
        <p:nvSpPr>
          <p:cNvPr id="378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1588" cy="15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3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5759450" cy="138064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eaLnBrk="1">
              <a:spcBef>
                <a:spcPct val="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000" smtClean="0">
              <a:latin typeface="Arial" panose="020B0604020202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37894" name="Rectangle 4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eaLnBrk="1" hangingPunct="1">
              <a:buSzPct val="100000"/>
            </a:pPr>
            <a:fld id="{2EC570D4-2732-4165-B2B6-EA5F07DAE8AE}" type="slidenum">
              <a:rPr lang="it-IT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buSzPct val="100000"/>
              </a:pPr>
              <a:t>7</a:t>
            </a:fld>
            <a:endParaRPr lang="it-IT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47182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fld id="{8842416B-9D9E-4FDF-9870-D4C13F9A546E}" type="slidenum">
              <a:rPr lang="it-IT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8</a:t>
            </a:fld>
            <a:endParaRPr lang="it-IT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8915" name="Text Box 1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eaLnBrk="1">
              <a:lnSpc>
                <a:spcPct val="93000"/>
              </a:lnSpc>
              <a:buSzPct val="100000"/>
            </a:pPr>
            <a:fld id="{701B62C9-040C-4A3D-87CC-8F0F96DE3423}" type="slidenum">
              <a:rPr lang="it-IT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  <a:buSzPct val="100000"/>
              </a:pPr>
              <a:t>8</a:t>
            </a:fld>
            <a:endParaRPr lang="it-IT" sz="1400">
              <a:solidFill>
                <a:srgbClr val="FFFFFF"/>
              </a:solidFill>
            </a:endParaRPr>
          </a:p>
        </p:txBody>
      </p:sp>
      <p:sp>
        <p:nvSpPr>
          <p:cNvPr id="389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1588" cy="15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7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1588" y="0"/>
            <a:ext cx="7199312" cy="138064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eaLnBrk="1">
              <a:spcBef>
                <a:spcPct val="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000" dirty="0" smtClean="0">
              <a:latin typeface="Arial" panose="020B0604020202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38918" name="Rectangle 4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eaLnBrk="1" hangingPunct="1">
              <a:buSzPct val="100000"/>
            </a:pPr>
            <a:fld id="{5964E1AF-F868-47EF-9D27-E0547D5A9DBD}" type="slidenum">
              <a:rPr lang="it-IT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buSzPct val="100000"/>
              </a:pPr>
              <a:t>8</a:t>
            </a:fld>
            <a:endParaRPr lang="it-IT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99220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fld id="{7C6C841B-A956-4B67-BAC0-DE3F44E37C57}" type="slidenum">
              <a:rPr lang="it-IT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10</a:t>
            </a:fld>
            <a:endParaRPr lang="it-IT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9939" name="Text Box 1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eaLnBrk="1">
              <a:lnSpc>
                <a:spcPct val="93000"/>
              </a:lnSpc>
              <a:buSzPct val="100000"/>
            </a:pPr>
            <a:fld id="{B20DC405-6405-4805-9FA2-E0084E45FE9C}" type="slidenum">
              <a:rPr lang="it-IT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  <a:buSzPct val="100000"/>
              </a:pPr>
              <a:t>10</a:t>
            </a:fld>
            <a:endParaRPr lang="it-IT" sz="1400">
              <a:solidFill>
                <a:srgbClr val="FFFFFF"/>
              </a:solidFill>
            </a:endParaRPr>
          </a:p>
        </p:txBody>
      </p:sp>
      <p:sp>
        <p:nvSpPr>
          <p:cNvPr id="399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1588" cy="15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41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5759450" cy="138064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eaLnBrk="1">
              <a:spcBef>
                <a:spcPct val="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000" smtClean="0">
              <a:latin typeface="Arial" panose="020B0604020202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39942" name="Rectangle 4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eaLnBrk="1" hangingPunct="1">
              <a:buSzPct val="100000"/>
            </a:pPr>
            <a:fld id="{26D601B7-B211-4F8C-BE7A-D9D9C0DE6B51}" type="slidenum">
              <a:rPr lang="it-IT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buSzPct val="100000"/>
              </a:pPr>
              <a:t>10</a:t>
            </a:fld>
            <a:endParaRPr lang="it-IT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855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E46EBF-06B5-4608-8B18-8BDE55638FCF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0208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C1191A-C687-43B3-8CF0-B0E5270F7019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2544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72288" y="274638"/>
            <a:ext cx="2138362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262688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76A4A9-8ADC-4162-B08C-48B28ACFAB24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79174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51C421-3093-4F98-831E-3F48ED6B1B14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45313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067CD8-AB2F-449C-A016-D29611E30D17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91604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CFE353-14B7-4823-A0F4-D2F589974507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67632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5425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5025" y="1604963"/>
            <a:ext cx="4037013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E28ADB-34F4-40D2-B183-FF09E438FB7F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32175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41D46B-7620-4384-BD90-75635DC34FAB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73857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20A7CC-0295-45E6-A810-F7E6C35F7763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45893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B34A09-D3C1-4953-A5AF-6CD973B1D429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50080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6714D4-3E1B-4415-B6DA-CB1DA16248D4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4931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E01FCA-5E3F-46A4-B2C7-978581542BC1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00778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342EAD-DCC1-477C-8587-CF2EFE010448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87890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89C172-0348-459D-BAC8-05E20B524A38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40070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6225" y="273050"/>
            <a:ext cx="2055813" cy="5853113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6625" cy="5853113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56AFE9-5C66-456D-9B7F-079F31061CCE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0384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490422-3E31-4C62-9462-3D002B95C2EE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6624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5425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5025" y="1604963"/>
            <a:ext cx="4037013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DE8631-FD3C-4B83-8062-FB6E086EE593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7040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2E33EB-A554-4646-B971-4B96A7B2250A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5191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ECA6A5-95CB-44E4-9346-87D6B34B2159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7231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45267E-3344-4420-B93E-7BD58366BFAC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6605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00C220-696A-43CF-9D15-7E98F699C498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1367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4B898D-4757-4123-A803-FA3F228AA24E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2264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/>
          </a:p>
        </p:txBody>
      </p:sp>
      <p:sp>
        <p:nvSpPr>
          <p:cNvPr id="1027" name="Rectangle 2"/>
          <p:cNvSpPr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703513" y="274638"/>
            <a:ext cx="6307137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Fate clic per modificare il formato del testo del titolo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24075" cy="4667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SzPct val="100000"/>
              <a:defRPr>
                <a:solidFill>
                  <a:srgbClr val="000000"/>
                </a:solidFill>
              </a:defRPr>
            </a:lvl1pPr>
          </a:lstStyle>
          <a:p>
            <a:fld id="{69C020CD-63F7-4A45-BA6C-F1EF802559B1}" type="slidenum">
              <a:rPr lang="it-IT"/>
              <a:pPr/>
              <a:t>‹N›</a:t>
            </a:fld>
            <a:endParaRPr lang="it-IT"/>
          </a:p>
        </p:txBody>
      </p:sp>
      <p:sp>
        <p:nvSpPr>
          <p:cNvPr id="1030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4838" cy="452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39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Fate clic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>
          <a:solidFill>
            <a:srgbClr val="FFFFFF"/>
          </a:solidFill>
          <a:latin typeface="Arial" charset="0"/>
          <a:ea typeface="Lucida Sans Unicode" charset="0"/>
          <a:cs typeface="Lucida Sans Unicode" charset="0"/>
        </a:defRPr>
      </a:lvl2pPr>
      <a:lvl3pPr algn="l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>
          <a:solidFill>
            <a:srgbClr val="FFFFFF"/>
          </a:solidFill>
          <a:latin typeface="Arial" charset="0"/>
          <a:ea typeface="Lucida Sans Unicode" charset="0"/>
          <a:cs typeface="Lucida Sans Unicode" charset="0"/>
        </a:defRPr>
      </a:lvl3pPr>
      <a:lvl4pPr algn="l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>
          <a:solidFill>
            <a:srgbClr val="FFFFFF"/>
          </a:solidFill>
          <a:latin typeface="Arial" charset="0"/>
          <a:ea typeface="Lucida Sans Unicode" charset="0"/>
          <a:cs typeface="Lucida Sans Unicode" charset="0"/>
        </a:defRPr>
      </a:lvl4pPr>
      <a:lvl5pPr algn="l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>
          <a:solidFill>
            <a:srgbClr val="FFFFFF"/>
          </a:solidFill>
          <a:latin typeface="Arial" charset="0"/>
          <a:ea typeface="Lucida Sans Unicode" charset="0"/>
          <a:cs typeface="Lucida Sans Unicode" charset="0"/>
        </a:defRPr>
      </a:lvl5pPr>
      <a:lvl6pPr marL="2514600" indent="-228600" algn="l" defTabSz="449263" rtl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Arial" charset="0"/>
          <a:ea typeface="Lucida Sans Unicode" charset="0"/>
          <a:cs typeface="Lucida Sans Unicode" charset="0"/>
        </a:defRPr>
      </a:lvl6pPr>
      <a:lvl7pPr marL="2971800" indent="-228600" algn="l" defTabSz="449263" rtl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Arial" charset="0"/>
          <a:ea typeface="Lucida Sans Unicode" charset="0"/>
          <a:cs typeface="Lucida Sans Unicode" charset="0"/>
        </a:defRPr>
      </a:lvl7pPr>
      <a:lvl8pPr marL="3429000" indent="-228600" algn="l" defTabSz="449263" rtl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Arial" charset="0"/>
          <a:ea typeface="Lucida Sans Unicode" charset="0"/>
          <a:cs typeface="Lucida Sans Unicode" charset="0"/>
        </a:defRPr>
      </a:lvl8pPr>
      <a:lvl9pPr marL="3886200" indent="-228600" algn="l" defTabSz="449263" rtl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Arial" charset="0"/>
          <a:ea typeface="Lucida Sans Unicode" charset="0"/>
          <a:cs typeface="Lucida Sans Unicode" charset="0"/>
        </a:defRPr>
      </a:lvl9pPr>
    </p:titleStyle>
    <p:bodyStyle>
      <a:lvl1pPr marL="342900" indent="-342900" algn="l" defTabSz="449263" rtl="0" eaLnBrk="0" fontAlgn="base" hangingPunct="0">
        <a:lnSpc>
          <a:spcPct val="87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87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87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87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49263" rtl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  <a:cs typeface="+mn-cs"/>
        </a:defRPr>
      </a:lvl6pPr>
      <a:lvl7pPr marL="2971800" indent="-228600" algn="l" defTabSz="449263" rtl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  <a:cs typeface="+mn-cs"/>
        </a:defRPr>
      </a:lvl7pPr>
      <a:lvl8pPr marL="3429000" indent="-228600" algn="l" defTabSz="449263" rtl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  <a:cs typeface="+mn-cs"/>
        </a:defRPr>
      </a:lvl8pPr>
      <a:lvl9pPr marL="3886200" indent="-228600" algn="l" defTabSz="449263" rtl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/>
          </a:p>
        </p:txBody>
      </p:sp>
      <p:sp>
        <p:nvSpPr>
          <p:cNvPr id="2051" name="Rectangle 2"/>
          <p:cNvSpPr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/>
          </a:p>
        </p:txBody>
      </p:sp>
      <p:sp>
        <p:nvSpPr>
          <p:cNvPr id="2" name="Rectangle 3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24075" cy="4667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93000"/>
              </a:lnSpc>
              <a:buSzPct val="100000"/>
              <a:defRPr>
                <a:solidFill>
                  <a:srgbClr val="000000"/>
                </a:solidFill>
              </a:defRPr>
            </a:lvl1pPr>
          </a:lstStyle>
          <a:p>
            <a:fld id="{A2630602-7F23-4069-B8B8-84686FAFBD97}" type="slidenum">
              <a:rPr lang="it-IT"/>
              <a:pPr/>
              <a:t>‹N›</a:t>
            </a:fld>
            <a:endParaRPr lang="it-IT"/>
          </a:p>
        </p:txBody>
      </p:sp>
      <p:sp>
        <p:nvSpPr>
          <p:cNvPr id="2053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3050"/>
            <a:ext cx="8224838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Fate clic per modificare il formato del testo del titolo</a:t>
            </a:r>
          </a:p>
        </p:txBody>
      </p:sp>
      <p:sp>
        <p:nvSpPr>
          <p:cNvPr id="2054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4838" cy="452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39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Fate clic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>
          <a:solidFill>
            <a:srgbClr val="FFFFFF"/>
          </a:solidFill>
          <a:latin typeface="Arial" charset="0"/>
          <a:ea typeface="Lucida Sans Unicode" charset="0"/>
          <a:cs typeface="Lucida Sans Unicode" charset="0"/>
        </a:defRPr>
      </a:lvl2pPr>
      <a:lvl3pPr algn="l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>
          <a:solidFill>
            <a:srgbClr val="FFFFFF"/>
          </a:solidFill>
          <a:latin typeface="Arial" charset="0"/>
          <a:ea typeface="Lucida Sans Unicode" charset="0"/>
          <a:cs typeface="Lucida Sans Unicode" charset="0"/>
        </a:defRPr>
      </a:lvl3pPr>
      <a:lvl4pPr algn="l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>
          <a:solidFill>
            <a:srgbClr val="FFFFFF"/>
          </a:solidFill>
          <a:latin typeface="Arial" charset="0"/>
          <a:ea typeface="Lucida Sans Unicode" charset="0"/>
          <a:cs typeface="Lucida Sans Unicode" charset="0"/>
        </a:defRPr>
      </a:lvl4pPr>
      <a:lvl5pPr algn="l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>
          <a:solidFill>
            <a:srgbClr val="FFFFFF"/>
          </a:solidFill>
          <a:latin typeface="Arial" charset="0"/>
          <a:ea typeface="Lucida Sans Unicode" charset="0"/>
          <a:cs typeface="Lucida Sans Unicode" charset="0"/>
        </a:defRPr>
      </a:lvl5pPr>
      <a:lvl6pPr marL="2514600" indent="-228600" algn="l" defTabSz="449263" rtl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Arial" charset="0"/>
          <a:ea typeface="Lucida Sans Unicode" charset="0"/>
          <a:cs typeface="Lucida Sans Unicode" charset="0"/>
        </a:defRPr>
      </a:lvl6pPr>
      <a:lvl7pPr marL="2971800" indent="-228600" algn="l" defTabSz="449263" rtl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Arial" charset="0"/>
          <a:ea typeface="Lucida Sans Unicode" charset="0"/>
          <a:cs typeface="Lucida Sans Unicode" charset="0"/>
        </a:defRPr>
      </a:lvl7pPr>
      <a:lvl8pPr marL="3429000" indent="-228600" algn="l" defTabSz="449263" rtl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Arial" charset="0"/>
          <a:ea typeface="Lucida Sans Unicode" charset="0"/>
          <a:cs typeface="Lucida Sans Unicode" charset="0"/>
        </a:defRPr>
      </a:lvl8pPr>
      <a:lvl9pPr marL="3886200" indent="-228600" algn="l" defTabSz="449263" rtl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Arial" charset="0"/>
          <a:ea typeface="Lucida Sans Unicode" charset="0"/>
          <a:cs typeface="Lucida Sans Unicode" charset="0"/>
        </a:defRPr>
      </a:lvl9pPr>
    </p:titleStyle>
    <p:bodyStyle>
      <a:lvl1pPr marL="342900" indent="-342900" algn="l" defTabSz="449263" rtl="0" eaLnBrk="0" fontAlgn="base" hangingPunct="0">
        <a:lnSpc>
          <a:spcPct val="87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87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87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87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49263" rtl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  <a:cs typeface="+mn-cs"/>
        </a:defRPr>
      </a:lvl6pPr>
      <a:lvl7pPr marL="2971800" indent="-228600" algn="l" defTabSz="449263" rtl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  <a:cs typeface="+mn-cs"/>
        </a:defRPr>
      </a:lvl7pPr>
      <a:lvl8pPr marL="3429000" indent="-228600" algn="l" defTabSz="449263" rtl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  <a:cs typeface="+mn-cs"/>
        </a:defRPr>
      </a:lvl8pPr>
      <a:lvl9pPr marL="3886200" indent="-228600" algn="l" defTabSz="449263" rtl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tiff"/><Relationship Id="rId3" Type="http://schemas.openxmlformats.org/officeDocument/2006/relationships/image" Target="../media/image20.jpeg"/><Relationship Id="rId7" Type="http://schemas.openxmlformats.org/officeDocument/2006/relationships/image" Target="../media/image24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jpeg"/><Relationship Id="rId9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13" Type="http://schemas.openxmlformats.org/officeDocument/2006/relationships/image" Target="../media/image46.jpeg"/><Relationship Id="rId18" Type="http://schemas.openxmlformats.org/officeDocument/2006/relationships/image" Target="../media/image51.jpeg"/><Relationship Id="rId26" Type="http://schemas.openxmlformats.org/officeDocument/2006/relationships/image" Target="../media/image59.jpeg"/><Relationship Id="rId3" Type="http://schemas.openxmlformats.org/officeDocument/2006/relationships/image" Target="../media/image36.jpeg"/><Relationship Id="rId21" Type="http://schemas.openxmlformats.org/officeDocument/2006/relationships/image" Target="../media/image54.jpeg"/><Relationship Id="rId7" Type="http://schemas.openxmlformats.org/officeDocument/2006/relationships/image" Target="../media/image40.jpeg"/><Relationship Id="rId12" Type="http://schemas.openxmlformats.org/officeDocument/2006/relationships/image" Target="../media/image45.jpeg"/><Relationship Id="rId17" Type="http://schemas.openxmlformats.org/officeDocument/2006/relationships/image" Target="../media/image50.jpeg"/><Relationship Id="rId25" Type="http://schemas.openxmlformats.org/officeDocument/2006/relationships/image" Target="../media/image58.jpe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49.jpeg"/><Relationship Id="rId20" Type="http://schemas.openxmlformats.org/officeDocument/2006/relationships/image" Target="../media/image53.jpeg"/><Relationship Id="rId29" Type="http://schemas.openxmlformats.org/officeDocument/2006/relationships/image" Target="../media/image6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11" Type="http://schemas.openxmlformats.org/officeDocument/2006/relationships/image" Target="../media/image44.jpeg"/><Relationship Id="rId24" Type="http://schemas.openxmlformats.org/officeDocument/2006/relationships/image" Target="../media/image57.jpeg"/><Relationship Id="rId5" Type="http://schemas.openxmlformats.org/officeDocument/2006/relationships/image" Target="../media/image38.jpeg"/><Relationship Id="rId15" Type="http://schemas.openxmlformats.org/officeDocument/2006/relationships/image" Target="../media/image48.jpeg"/><Relationship Id="rId23" Type="http://schemas.openxmlformats.org/officeDocument/2006/relationships/image" Target="../media/image56.jpeg"/><Relationship Id="rId28" Type="http://schemas.openxmlformats.org/officeDocument/2006/relationships/image" Target="../media/image61.jpeg"/><Relationship Id="rId10" Type="http://schemas.openxmlformats.org/officeDocument/2006/relationships/image" Target="../media/image43.jpeg"/><Relationship Id="rId19" Type="http://schemas.openxmlformats.org/officeDocument/2006/relationships/image" Target="../media/image52.jpeg"/><Relationship Id="rId4" Type="http://schemas.openxmlformats.org/officeDocument/2006/relationships/image" Target="../media/image37.jpeg"/><Relationship Id="rId9" Type="http://schemas.openxmlformats.org/officeDocument/2006/relationships/image" Target="../media/image42.jpeg"/><Relationship Id="rId14" Type="http://schemas.openxmlformats.org/officeDocument/2006/relationships/image" Target="../media/image47.jpeg"/><Relationship Id="rId22" Type="http://schemas.openxmlformats.org/officeDocument/2006/relationships/image" Target="../media/image55.jpeg"/><Relationship Id="rId27" Type="http://schemas.openxmlformats.org/officeDocument/2006/relationships/image" Target="../media/image60.jpeg"/><Relationship Id="rId30" Type="http://schemas.openxmlformats.org/officeDocument/2006/relationships/image" Target="../media/image6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78.jpeg"/><Relationship Id="rId3" Type="http://schemas.openxmlformats.org/officeDocument/2006/relationships/image" Target="../media/image68.jpeg"/><Relationship Id="rId7" Type="http://schemas.openxmlformats.org/officeDocument/2006/relationships/image" Target="../media/image72.png"/><Relationship Id="rId12" Type="http://schemas.openxmlformats.org/officeDocument/2006/relationships/image" Target="../media/image77.jpeg"/><Relationship Id="rId17" Type="http://schemas.openxmlformats.org/officeDocument/2006/relationships/image" Target="../media/image82.jpe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8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jpeg"/><Relationship Id="rId11" Type="http://schemas.openxmlformats.org/officeDocument/2006/relationships/image" Target="../media/image76.jpeg"/><Relationship Id="rId5" Type="http://schemas.openxmlformats.org/officeDocument/2006/relationships/image" Target="../media/image70.jpeg"/><Relationship Id="rId15" Type="http://schemas.openxmlformats.org/officeDocument/2006/relationships/image" Target="../media/image80.jpeg"/><Relationship Id="rId10" Type="http://schemas.openxmlformats.org/officeDocument/2006/relationships/image" Target="../media/image75.png"/><Relationship Id="rId4" Type="http://schemas.openxmlformats.org/officeDocument/2006/relationships/image" Target="../media/image69.png"/><Relationship Id="rId9" Type="http://schemas.openxmlformats.org/officeDocument/2006/relationships/image" Target="../media/image74.jpeg"/><Relationship Id="rId14" Type="http://schemas.openxmlformats.org/officeDocument/2006/relationships/image" Target="../media/image79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80.jpeg"/><Relationship Id="rId3" Type="http://schemas.openxmlformats.org/officeDocument/2006/relationships/image" Target="../media/image70.jpeg"/><Relationship Id="rId7" Type="http://schemas.openxmlformats.org/officeDocument/2006/relationships/image" Target="../media/image74.jpeg"/><Relationship Id="rId12" Type="http://schemas.openxmlformats.org/officeDocument/2006/relationships/image" Target="../media/image79.jpe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11" Type="http://schemas.openxmlformats.org/officeDocument/2006/relationships/image" Target="../media/image78.jpeg"/><Relationship Id="rId5" Type="http://schemas.openxmlformats.org/officeDocument/2006/relationships/image" Target="../media/image72.png"/><Relationship Id="rId15" Type="http://schemas.openxmlformats.org/officeDocument/2006/relationships/image" Target="../media/image83.png"/><Relationship Id="rId10" Type="http://schemas.openxmlformats.org/officeDocument/2006/relationships/image" Target="../media/image77.jpeg"/><Relationship Id="rId4" Type="http://schemas.openxmlformats.org/officeDocument/2006/relationships/image" Target="../media/image71.jpeg"/><Relationship Id="rId9" Type="http://schemas.openxmlformats.org/officeDocument/2006/relationships/image" Target="../media/image76.jpeg"/><Relationship Id="rId14" Type="http://schemas.openxmlformats.org/officeDocument/2006/relationships/image" Target="../media/image81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video" Target="../media/media1.AVI"/><Relationship Id="rId7" Type="http://schemas.openxmlformats.org/officeDocument/2006/relationships/image" Target="../media/image9.png"/><Relationship Id="rId2" Type="http://schemas.microsoft.com/office/2007/relationships/media" Target="../media/media1.AVI"/><Relationship Id="rId1" Type="http://schemas.openxmlformats.org/officeDocument/2006/relationships/video" Target="file:///E:\MIRROR%209%20NOVEMBRE\MANIPOLAZIONE%20OGGETTO.AVI" TargetMode="External"/><Relationship Id="rId6" Type="http://schemas.openxmlformats.org/officeDocument/2006/relationships/image" Target="../media/image8.jpe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116013" y="836613"/>
            <a:ext cx="6840537" cy="2268537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shade val="30000"/>
                  <a:satMod val="115000"/>
                </a:schemeClr>
              </a:gs>
              <a:gs pos="50000">
                <a:schemeClr val="accent6">
                  <a:lumMod val="75000"/>
                  <a:shade val="67500"/>
                  <a:satMod val="115000"/>
                </a:schemeClr>
              </a:gs>
              <a:gs pos="100000">
                <a:schemeClr val="accent6">
                  <a:lumMod val="75000"/>
                  <a:shade val="100000"/>
                  <a:satMod val="115000"/>
                </a:schemeClr>
              </a:gs>
            </a:gsLst>
            <a:lin ang="5400000" scaled="1"/>
            <a:tileRect/>
          </a:gradFill>
          <a:ln w="25400">
            <a:solidFill>
              <a:srgbClr val="FF6600"/>
            </a:solidFill>
          </a:ln>
          <a:effectLst/>
          <a:extLst/>
        </p:spPr>
        <p:txBody>
          <a:bodyPr lIns="79920" tIns="34920" rIns="79920" bIns="3492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 eaLnBrk="1">
              <a:lnSpc>
                <a:spcPct val="93000"/>
              </a:lnSpc>
              <a:buSzPct val="100000"/>
            </a:pPr>
            <a:r>
              <a:rPr lang="en-GB" sz="2800" b="1">
                <a:solidFill>
                  <a:srgbClr val="00008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fornian FB" panose="0207040306080B030204" pitchFamily="18" charset="0"/>
              </a:rPr>
              <a:t/>
            </a:r>
            <a:br>
              <a:rPr lang="en-GB" sz="2800" b="1">
                <a:solidFill>
                  <a:srgbClr val="00008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fornian FB" panose="0207040306080B030204" pitchFamily="18" charset="0"/>
              </a:rPr>
            </a:br>
            <a:r>
              <a:rPr lang="it-IT" sz="3600">
                <a:latin typeface="Cambria" panose="02040503050406030204" pitchFamily="18" charset="0"/>
              </a:rPr>
              <a:t>Contributo del neuroimaging funzionale alle nuove prospettive riabilitative</a:t>
            </a:r>
            <a:br>
              <a:rPr lang="it-IT" sz="3600">
                <a:latin typeface="Cambria" panose="02040503050406030204" pitchFamily="18" charset="0"/>
              </a:rPr>
            </a:br>
            <a:r>
              <a:rPr lang="en-GB" sz="28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en-GB" sz="28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en-GB" sz="28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973138" y="3284538"/>
            <a:ext cx="7199312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 eaLnBrk="1" hangingPunct="1">
              <a:buSzPct val="100000"/>
            </a:pPr>
            <a:r>
              <a:rPr lang="it-IT" sz="2000">
                <a:latin typeface="Cambria" panose="02040503050406030204" pitchFamily="18" charset="0"/>
              </a:rPr>
              <a:t>C. Ambrosi , R. Gasparotti</a:t>
            </a:r>
          </a:p>
        </p:txBody>
      </p:sp>
      <p:grpSp>
        <p:nvGrpSpPr>
          <p:cNvPr id="3076" name="Group 4"/>
          <p:cNvGrpSpPr>
            <a:grpSpLocks noChangeAspect="1"/>
          </p:cNvGrpSpPr>
          <p:nvPr/>
        </p:nvGrpSpPr>
        <p:grpSpPr bwMode="auto">
          <a:xfrm>
            <a:off x="298450" y="5199063"/>
            <a:ext cx="3114675" cy="1038225"/>
            <a:chOff x="188" y="3022"/>
            <a:chExt cx="1691" cy="564"/>
          </a:xfrm>
        </p:grpSpPr>
        <p:pic>
          <p:nvPicPr>
            <p:cNvPr id="3080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" y="3022"/>
              <a:ext cx="561" cy="5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3081" name="Picture 6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1" y="3022"/>
              <a:ext cx="568" cy="5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3082" name="Picture 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4" y="3022"/>
              <a:ext cx="496" cy="5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</p:grpSp>
      <p:sp>
        <p:nvSpPr>
          <p:cNvPr id="3077" name="Rectangle 8"/>
          <p:cNvSpPr>
            <a:spLocks noChangeArrowheads="1"/>
          </p:cNvSpPr>
          <p:nvPr/>
        </p:nvSpPr>
        <p:spPr bwMode="auto">
          <a:xfrm>
            <a:off x="174625" y="6453188"/>
            <a:ext cx="8721725" cy="22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eaLnBrk="1" hangingPunct="1">
              <a:lnSpc>
                <a:spcPct val="55000"/>
              </a:lnSpc>
              <a:spcBef>
                <a:spcPts val="900"/>
              </a:spcBef>
              <a:buSzPct val="100000"/>
            </a:pPr>
            <a:r>
              <a:rPr lang="it-IT" sz="1400"/>
              <a:t>U.O. Neuroradiologia, Spedali Civili di Brescia, Università degli Studi di Brescia</a:t>
            </a:r>
          </a:p>
        </p:txBody>
      </p:sp>
      <p:pic>
        <p:nvPicPr>
          <p:cNvPr id="3078" name="Immagine 8" descr="locandina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4" r="56647" b="80450"/>
          <a:stretch>
            <a:fillRect/>
          </a:stretch>
        </p:blipFill>
        <p:spPr bwMode="auto">
          <a:xfrm>
            <a:off x="6659563" y="5040313"/>
            <a:ext cx="2305050" cy="134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Rectangle 3"/>
          <p:cNvSpPr>
            <a:spLocks noChangeArrowheads="1"/>
          </p:cNvSpPr>
          <p:nvPr/>
        </p:nvSpPr>
        <p:spPr bwMode="auto">
          <a:xfrm>
            <a:off x="5508625" y="4532313"/>
            <a:ext cx="38163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 eaLnBrk="1" hangingPunct="1">
              <a:buSzPct val="100000"/>
            </a:pPr>
            <a:r>
              <a:rPr lang="it-IT" sz="1600">
                <a:latin typeface="Cambria" panose="02040503050406030204" pitchFamily="18" charset="0"/>
              </a:rPr>
              <a:t>9 novembre 2013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ChangeArrowheads="1"/>
          </p:cNvSpPr>
          <p:nvPr/>
        </p:nvSpPr>
        <p:spPr bwMode="auto">
          <a:xfrm>
            <a:off x="107950" y="1412875"/>
            <a:ext cx="2627313" cy="1444625"/>
          </a:xfrm>
          <a:prstGeom prst="rect">
            <a:avLst/>
          </a:prstGeom>
          <a:solidFill>
            <a:srgbClr val="7F7FCC">
              <a:alpha val="27058"/>
            </a:srgbClr>
          </a:solidFill>
          <a:ln w="12700">
            <a:solidFill>
              <a:srgbClr val="E6FF00"/>
            </a:solidFill>
            <a:round/>
            <a:headEnd/>
            <a:tailEnd/>
          </a:ln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eaLnBrk="1" hangingPunct="1">
              <a:buSzPct val="100000"/>
            </a:pPr>
            <a:r>
              <a:rPr lang="it-IT" sz="2400" b="1">
                <a:solidFill>
                  <a:srgbClr val="FFFF00"/>
                </a:solidFill>
                <a:latin typeface="Constantia" panose="02030602050306030303" pitchFamily="18" charset="0"/>
              </a:rPr>
              <a:t>fMRI:</a:t>
            </a:r>
            <a:r>
              <a:rPr lang="it-IT" sz="2400">
                <a:solidFill>
                  <a:srgbClr val="FFFF00"/>
                </a:solidFill>
                <a:latin typeface="Constantia" panose="02030602050306030303" pitchFamily="18" charset="0"/>
              </a:rPr>
              <a:t> </a:t>
            </a:r>
          </a:p>
          <a:p>
            <a:pPr eaLnBrk="1" hangingPunct="1">
              <a:buSzPct val="100000"/>
            </a:pPr>
            <a:r>
              <a:rPr lang="it-IT" sz="1600">
                <a:latin typeface="Constantia" panose="02030602050306030303" pitchFamily="18" charset="0"/>
              </a:rPr>
              <a:t>Immagini echo planari EPI, TR/TE 2500/50   </a:t>
            </a:r>
          </a:p>
          <a:p>
            <a:pPr eaLnBrk="1" hangingPunct="1">
              <a:buSzPct val="100000"/>
            </a:pPr>
            <a:r>
              <a:rPr lang="it-IT" sz="1600">
                <a:latin typeface="Constantia" panose="02030602050306030303" pitchFamily="18" charset="0"/>
              </a:rPr>
              <a:t>3,5 mm spessore</a:t>
            </a:r>
          </a:p>
          <a:p>
            <a:pPr eaLnBrk="1" hangingPunct="1">
              <a:buSzPct val="100000"/>
            </a:pPr>
            <a:endParaRPr lang="it-IT" sz="1600">
              <a:latin typeface="Constantia" panose="02030602050306030303" pitchFamily="18" charset="0"/>
            </a:endParaRP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3276600" y="1412875"/>
            <a:ext cx="2663825" cy="1444625"/>
          </a:xfrm>
          <a:prstGeom prst="rect">
            <a:avLst/>
          </a:prstGeom>
          <a:solidFill>
            <a:srgbClr val="7F7FCC">
              <a:alpha val="27058"/>
            </a:srgbClr>
          </a:solidFill>
          <a:ln w="12700">
            <a:solidFill>
              <a:srgbClr val="00AE00"/>
            </a:solidFill>
            <a:round/>
            <a:headEnd/>
            <a:tailEnd/>
          </a:ln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eaLnBrk="1" hangingPunct="1">
              <a:buSzPct val="100000"/>
            </a:pPr>
            <a:r>
              <a:rPr lang="it-IT" sz="2400" b="1">
                <a:solidFill>
                  <a:srgbClr val="00AE00"/>
                </a:solidFill>
                <a:latin typeface="Constantia" panose="02030602050306030303" pitchFamily="18" charset="0"/>
              </a:rPr>
              <a:t>DTI</a:t>
            </a:r>
            <a:r>
              <a:rPr lang="it-IT" sz="2400">
                <a:solidFill>
                  <a:srgbClr val="FFFFFF"/>
                </a:solidFill>
                <a:latin typeface="Constantia" panose="02030602050306030303" pitchFamily="18" charset="0"/>
              </a:rPr>
              <a:t> </a:t>
            </a:r>
            <a:r>
              <a:rPr lang="it-IT" sz="2000" b="1">
                <a:solidFill>
                  <a:srgbClr val="00B050"/>
                </a:solidFill>
                <a:latin typeface="Constantia" panose="02030602050306030303" pitchFamily="18" charset="0"/>
              </a:rPr>
              <a:t>:</a:t>
            </a:r>
          </a:p>
          <a:p>
            <a:pPr eaLnBrk="1" hangingPunct="1">
              <a:buSzPct val="100000"/>
            </a:pPr>
            <a:r>
              <a:rPr lang="it-IT" sz="1600">
                <a:latin typeface="Constantia" panose="02030602050306030303" pitchFamily="18" charset="0"/>
              </a:rPr>
              <a:t>Sequenza gradient-echo EPI  </a:t>
            </a:r>
          </a:p>
          <a:p>
            <a:pPr eaLnBrk="1" hangingPunct="1">
              <a:buSzPct val="100000"/>
            </a:pPr>
            <a:r>
              <a:rPr lang="it-IT" sz="1600">
                <a:latin typeface="Constantia" panose="02030602050306030303" pitchFamily="18" charset="0"/>
              </a:rPr>
              <a:t>2mm voxel isotropico </a:t>
            </a:r>
          </a:p>
          <a:p>
            <a:pPr eaLnBrk="1" hangingPunct="1">
              <a:buSzPct val="100000"/>
            </a:pPr>
            <a:r>
              <a:rPr lang="it-IT" sz="1600">
                <a:latin typeface="Constantia" panose="02030602050306030303" pitchFamily="18" charset="0"/>
              </a:rPr>
              <a:t>20 direzioni, 2 medie/dir</a:t>
            </a:r>
          </a:p>
          <a:p>
            <a:pPr eaLnBrk="1" hangingPunct="1">
              <a:buSzPct val="100000"/>
            </a:pPr>
            <a:r>
              <a:rPr lang="it-IT" sz="1600">
                <a:latin typeface="Constantia" panose="02030602050306030303" pitchFamily="18" charset="0"/>
              </a:rPr>
              <a:t>b= 1000 sec/mm</a:t>
            </a:r>
            <a:r>
              <a:rPr lang="it-IT" sz="1600" baseline="30000">
                <a:latin typeface="Constantia" panose="02030602050306030303" pitchFamily="18" charset="0"/>
              </a:rPr>
              <a:t>2</a:t>
            </a:r>
            <a:endParaRPr lang="it-IT" baseline="30000">
              <a:solidFill>
                <a:srgbClr val="000080"/>
              </a:solidFill>
            </a:endParaRPr>
          </a:p>
        </p:txBody>
      </p:sp>
      <p:sp>
        <p:nvSpPr>
          <p:cNvPr id="13316" name="Rectangle 5"/>
          <p:cNvSpPr>
            <a:spLocks noChangeArrowheads="1"/>
          </p:cNvSpPr>
          <p:nvPr/>
        </p:nvSpPr>
        <p:spPr bwMode="auto">
          <a:xfrm>
            <a:off x="179388" y="765175"/>
            <a:ext cx="89646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eaLnBrk="1" hangingPunct="1">
              <a:buClr>
                <a:srgbClr val="FFFF00"/>
              </a:buClr>
              <a:buSzPct val="100000"/>
              <a:buFont typeface="Times New Roman" panose="02020603050405020304" pitchFamily="18" charset="0"/>
              <a:buNone/>
            </a:pPr>
            <a:r>
              <a:rPr lang="it-IT">
                <a:solidFill>
                  <a:srgbClr val="000080"/>
                </a:solidFill>
              </a:rPr>
              <a:t>  </a:t>
            </a:r>
            <a:r>
              <a:rPr lang="it-IT">
                <a:latin typeface="Constantia" panose="02030602050306030303" pitchFamily="18" charset="0"/>
              </a:rPr>
              <a:t>1.5 T scanner (Siemens Avanto), bobina dedicata a 8 canali (Invivo-Gainesville)</a:t>
            </a:r>
          </a:p>
        </p:txBody>
      </p:sp>
      <p:sp>
        <p:nvSpPr>
          <p:cNvPr id="13317" name="Rectangle 1"/>
          <p:cNvSpPr>
            <a:spLocks noChangeArrowheads="1"/>
          </p:cNvSpPr>
          <p:nvPr/>
        </p:nvSpPr>
        <p:spPr bwMode="auto">
          <a:xfrm>
            <a:off x="107950" y="3141663"/>
            <a:ext cx="2627313" cy="858837"/>
          </a:xfrm>
          <a:prstGeom prst="rect">
            <a:avLst/>
          </a:prstGeom>
          <a:solidFill>
            <a:srgbClr val="7F7FCC">
              <a:alpha val="27058"/>
            </a:srgbClr>
          </a:solidFill>
          <a:ln w="12700">
            <a:solidFill>
              <a:srgbClr val="E6FF00"/>
            </a:solidFill>
            <a:round/>
            <a:headEnd/>
            <a:tailEnd/>
          </a:ln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 eaLnBrk="1" hangingPunct="1">
              <a:buSzPct val="100000"/>
            </a:pPr>
            <a:r>
              <a:rPr lang="it-IT" sz="1600">
                <a:latin typeface="Constantia" panose="02030602050306030303" pitchFamily="18" charset="0"/>
              </a:rPr>
              <a:t>Analisi statistica </a:t>
            </a:r>
            <a:br>
              <a:rPr lang="it-IT" sz="1600">
                <a:latin typeface="Constantia" panose="02030602050306030303" pitchFamily="18" charset="0"/>
              </a:rPr>
            </a:br>
            <a:r>
              <a:rPr lang="it-IT" sz="1600">
                <a:latin typeface="Constantia" panose="02030602050306030303" pitchFamily="18" charset="0"/>
              </a:rPr>
              <a:t>SPM 8 &gt; GLM</a:t>
            </a:r>
          </a:p>
          <a:p>
            <a:pPr algn="ctr" eaLnBrk="1" hangingPunct="1">
              <a:buSzPct val="100000"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13318" name="Rectangle 2"/>
          <p:cNvSpPr>
            <a:spLocks noChangeArrowheads="1"/>
          </p:cNvSpPr>
          <p:nvPr/>
        </p:nvSpPr>
        <p:spPr bwMode="auto">
          <a:xfrm>
            <a:off x="3276600" y="3141663"/>
            <a:ext cx="2663825" cy="828675"/>
          </a:xfrm>
          <a:prstGeom prst="rect">
            <a:avLst/>
          </a:prstGeom>
          <a:solidFill>
            <a:srgbClr val="7F7FCC">
              <a:alpha val="27058"/>
            </a:srgbClr>
          </a:solidFill>
          <a:ln w="12700">
            <a:solidFill>
              <a:srgbClr val="00AE00"/>
            </a:solidFill>
            <a:round/>
            <a:headEnd/>
            <a:tailEnd/>
          </a:ln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 eaLnBrk="1" hangingPunct="1">
              <a:buSzPct val="100000"/>
            </a:pPr>
            <a:r>
              <a:rPr lang="it-IT" sz="1600">
                <a:latin typeface="Constantia" panose="02030602050306030303" pitchFamily="18" charset="0"/>
              </a:rPr>
              <a:t>Analisi statistica</a:t>
            </a:r>
          </a:p>
          <a:p>
            <a:pPr algn="ctr" eaLnBrk="1" hangingPunct="1">
              <a:buSzPct val="100000"/>
            </a:pPr>
            <a:r>
              <a:rPr lang="it-IT" sz="1600">
                <a:latin typeface="Constantia" panose="02030602050306030303" pitchFamily="18" charset="0"/>
              </a:rPr>
              <a:t>FSL</a:t>
            </a:r>
            <a:r>
              <a:rPr lang="it-IT" sz="1600">
                <a:solidFill>
                  <a:srgbClr val="000080"/>
                </a:solidFill>
              </a:rPr>
              <a:t> </a:t>
            </a:r>
            <a:r>
              <a:rPr lang="it-IT" sz="1600">
                <a:latin typeface="Constantia" panose="02030602050306030303" pitchFamily="18" charset="0"/>
              </a:rPr>
              <a:t>(FMRIB's Diffusion Toolbox)</a:t>
            </a:r>
            <a:endParaRPr lang="it-IT">
              <a:solidFill>
                <a:srgbClr val="000080"/>
              </a:solidFill>
            </a:endParaRPr>
          </a:p>
        </p:txBody>
      </p:sp>
      <p:sp>
        <p:nvSpPr>
          <p:cNvPr id="13319" name="Rectangle 2"/>
          <p:cNvSpPr>
            <a:spLocks noChangeArrowheads="1"/>
          </p:cNvSpPr>
          <p:nvPr/>
        </p:nvSpPr>
        <p:spPr bwMode="auto">
          <a:xfrm>
            <a:off x="1619250" y="5373688"/>
            <a:ext cx="6048375" cy="1198562"/>
          </a:xfrm>
          <a:prstGeom prst="rect">
            <a:avLst/>
          </a:prstGeom>
          <a:solidFill>
            <a:srgbClr val="7F7FCC">
              <a:alpha val="27058"/>
            </a:srgbClr>
          </a:solidFill>
          <a:ln w="12700">
            <a:solidFill>
              <a:srgbClr val="FF0000"/>
            </a:solidFill>
            <a:round/>
            <a:headEnd/>
            <a:tailEnd/>
          </a:ln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eaLnBrk="1" hangingPunct="1">
              <a:buSzPct val="100000"/>
              <a:buFont typeface="Times New Roman" panose="02020603050405020304" pitchFamily="18" charset="0"/>
              <a:buNone/>
            </a:pPr>
            <a:endParaRPr lang="it-IT" sz="1600">
              <a:latin typeface="Constantia" panose="02030602050306030303" pitchFamily="18" charset="0"/>
            </a:endParaRPr>
          </a:p>
          <a:p>
            <a:pPr algn="ctr" eaLnBrk="1" hangingPunct="1">
              <a:buSzPct val="100000"/>
              <a:buFont typeface="Times New Roman" panose="02020603050405020304" pitchFamily="18" charset="0"/>
              <a:buNone/>
            </a:pPr>
            <a:r>
              <a:rPr lang="it-IT">
                <a:latin typeface="Constantia" panose="02030602050306030303" pitchFamily="18" charset="0"/>
              </a:rPr>
              <a:t>Immagini anatomiche e risultati funzionali coregistrati con template anatomico pediatrico (ANTS)</a:t>
            </a:r>
            <a:endParaRPr lang="it-IT" sz="2000">
              <a:latin typeface="Constantia" panose="02030602050306030303" pitchFamily="18" charset="0"/>
            </a:endParaRPr>
          </a:p>
          <a:p>
            <a:pPr eaLnBrk="1" hangingPunct="1">
              <a:buSzPct val="100000"/>
            </a:pPr>
            <a:endParaRPr lang="it-IT">
              <a:solidFill>
                <a:srgbClr val="000080"/>
              </a:solidFill>
            </a:endParaRPr>
          </a:p>
        </p:txBody>
      </p:sp>
      <p:sp>
        <p:nvSpPr>
          <p:cNvPr id="13320" name="Rectangle 1"/>
          <p:cNvSpPr>
            <a:spLocks noChangeArrowheads="1"/>
          </p:cNvSpPr>
          <p:nvPr/>
        </p:nvSpPr>
        <p:spPr bwMode="auto">
          <a:xfrm>
            <a:off x="107950" y="4221163"/>
            <a:ext cx="2627313" cy="860425"/>
          </a:xfrm>
          <a:prstGeom prst="rect">
            <a:avLst/>
          </a:prstGeom>
          <a:solidFill>
            <a:srgbClr val="7F7FCC">
              <a:alpha val="27058"/>
            </a:srgbClr>
          </a:solidFill>
          <a:ln w="12700">
            <a:solidFill>
              <a:srgbClr val="E6FF00"/>
            </a:solidFill>
            <a:round/>
            <a:headEnd/>
            <a:tailEnd/>
          </a:ln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 eaLnBrk="1" hangingPunct="1">
              <a:buSzPct val="100000"/>
            </a:pPr>
            <a:r>
              <a:rPr lang="it-IT" sz="1600">
                <a:latin typeface="Constantia" panose="02030602050306030303" pitchFamily="18" charset="0"/>
              </a:rPr>
              <a:t>Analisi a T1, T2, T3 </a:t>
            </a:r>
            <a:br>
              <a:rPr lang="it-IT" sz="1600">
                <a:latin typeface="Constantia" panose="02030602050306030303" pitchFamily="18" charset="0"/>
              </a:rPr>
            </a:br>
            <a:r>
              <a:rPr lang="it-IT" sz="1600">
                <a:latin typeface="Constantia" panose="02030602050306030303" pitchFamily="18" charset="0"/>
              </a:rPr>
              <a:t>Confronto casi/controlli</a:t>
            </a:r>
          </a:p>
          <a:p>
            <a:pPr algn="ctr" eaLnBrk="1" hangingPunct="1">
              <a:buSzPct val="100000"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13321" name="Rectangle 2"/>
          <p:cNvSpPr>
            <a:spLocks noChangeArrowheads="1"/>
          </p:cNvSpPr>
          <p:nvPr/>
        </p:nvSpPr>
        <p:spPr bwMode="auto">
          <a:xfrm>
            <a:off x="3276600" y="4221163"/>
            <a:ext cx="2627313" cy="828675"/>
          </a:xfrm>
          <a:prstGeom prst="rect">
            <a:avLst/>
          </a:prstGeom>
          <a:solidFill>
            <a:srgbClr val="7F7FCC">
              <a:alpha val="27058"/>
            </a:srgbClr>
          </a:solidFill>
          <a:ln w="12700">
            <a:solidFill>
              <a:srgbClr val="00AE00"/>
            </a:solidFill>
            <a:round/>
            <a:headEnd/>
            <a:tailEnd/>
          </a:ln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 eaLnBrk="1" hangingPunct="1">
              <a:buSzPct val="100000"/>
            </a:pPr>
            <a:r>
              <a:rPr lang="it-IT" sz="1600">
                <a:latin typeface="Constantia" panose="02030602050306030303" pitchFamily="18" charset="0"/>
              </a:rPr>
              <a:t>Trattografia probabilistica fra aree di attivazione (vPMC, SPL, IPL)</a:t>
            </a:r>
            <a:endParaRPr lang="it-IT">
              <a:solidFill>
                <a:srgbClr val="000080"/>
              </a:solidFill>
            </a:endParaRPr>
          </a:p>
        </p:txBody>
      </p:sp>
      <p:sp>
        <p:nvSpPr>
          <p:cNvPr id="13322" name="Rectangle 3"/>
          <p:cNvSpPr>
            <a:spLocks noChangeArrowheads="1"/>
          </p:cNvSpPr>
          <p:nvPr/>
        </p:nvSpPr>
        <p:spPr bwMode="auto">
          <a:xfrm>
            <a:off x="6624638" y="1412875"/>
            <a:ext cx="2411412" cy="1476375"/>
          </a:xfrm>
          <a:prstGeom prst="rect">
            <a:avLst/>
          </a:prstGeom>
          <a:solidFill>
            <a:srgbClr val="7F7FCC">
              <a:alpha val="27058"/>
            </a:srgbClr>
          </a:solidFill>
          <a:ln w="12700">
            <a:solidFill>
              <a:srgbClr val="0066CC"/>
            </a:solidFill>
            <a:round/>
            <a:headEnd/>
            <a:tailEnd/>
          </a:ln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eaLnBrk="1" hangingPunct="1">
              <a:buSzPct val="100000"/>
            </a:pPr>
            <a:r>
              <a:rPr lang="it-IT" sz="2400" b="1">
                <a:solidFill>
                  <a:srgbClr val="0047FF"/>
                </a:solidFill>
                <a:latin typeface="Constantia" panose="02030602050306030303" pitchFamily="18" charset="0"/>
              </a:rPr>
              <a:t>3D anatomica:</a:t>
            </a:r>
            <a:endParaRPr lang="it-IT" sz="2000" b="1">
              <a:solidFill>
                <a:srgbClr val="0070C0"/>
              </a:solidFill>
              <a:latin typeface="Constantia" panose="02030602050306030303" pitchFamily="18" charset="0"/>
            </a:endParaRPr>
          </a:p>
          <a:p>
            <a:pPr eaLnBrk="1" hangingPunct="1">
              <a:buSzPct val="100000"/>
              <a:buFont typeface="Times New Roman" panose="02020603050405020304" pitchFamily="18" charset="0"/>
              <a:buNone/>
            </a:pPr>
            <a:r>
              <a:rPr lang="it-IT" sz="1600">
                <a:latin typeface="Constantia" panose="02030602050306030303" pitchFamily="18" charset="0"/>
              </a:rPr>
              <a:t>T1 MPrage</a:t>
            </a:r>
          </a:p>
          <a:p>
            <a:pPr eaLnBrk="1" hangingPunct="1">
              <a:buSzPct val="100000"/>
              <a:buFont typeface="Times New Roman" panose="02020603050405020304" pitchFamily="18" charset="0"/>
              <a:buNone/>
            </a:pPr>
            <a:r>
              <a:rPr lang="it-IT" sz="1600">
                <a:latin typeface="Constantia" panose="02030602050306030303" pitchFamily="18" charset="0"/>
              </a:rPr>
              <a:t>TR/TE 2050/2.56   </a:t>
            </a:r>
          </a:p>
          <a:p>
            <a:pPr eaLnBrk="1" hangingPunct="1">
              <a:buSzPct val="100000"/>
              <a:buFont typeface="Times New Roman" panose="02020603050405020304" pitchFamily="18" charset="0"/>
              <a:buNone/>
            </a:pPr>
            <a:r>
              <a:rPr lang="it-IT" sz="1600">
                <a:latin typeface="Constantia" panose="02030602050306030303" pitchFamily="18" charset="0"/>
              </a:rPr>
              <a:t>1 mm spessore </a:t>
            </a:r>
          </a:p>
          <a:p>
            <a:pPr eaLnBrk="1" hangingPunct="1">
              <a:buSzPct val="100000"/>
              <a:buFont typeface="Times New Roman" panose="02020603050405020304" pitchFamily="18" charset="0"/>
              <a:buNone/>
            </a:pPr>
            <a:endParaRPr lang="it-IT">
              <a:solidFill>
                <a:srgbClr val="000080"/>
              </a:solidFill>
            </a:endParaRPr>
          </a:p>
        </p:txBody>
      </p:sp>
      <p:sp>
        <p:nvSpPr>
          <p:cNvPr id="13323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34925" y="258763"/>
            <a:ext cx="6316663" cy="577850"/>
          </a:xfrm>
        </p:spPr>
        <p:txBody>
          <a:bodyPr/>
          <a:lstStyle/>
          <a:p>
            <a:pPr eaLnBrk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 smtClean="0">
                <a:solidFill>
                  <a:srgbClr val="7DBBFF"/>
                </a:solidFill>
                <a:latin typeface="Calibri" panose="020F0502020204030204" pitchFamily="34" charset="0"/>
              </a:rPr>
              <a:t>AOT: MATERIALI E METODI</a:t>
            </a:r>
          </a:p>
        </p:txBody>
      </p:sp>
      <p:grpSp>
        <p:nvGrpSpPr>
          <p:cNvPr id="13324" name="Gruppo 31"/>
          <p:cNvGrpSpPr>
            <a:grpSpLocks/>
          </p:cNvGrpSpPr>
          <p:nvPr/>
        </p:nvGrpSpPr>
        <p:grpSpPr bwMode="auto">
          <a:xfrm>
            <a:off x="6372225" y="3429000"/>
            <a:ext cx="2736850" cy="1655763"/>
            <a:chOff x="6342585" y="3320462"/>
            <a:chExt cx="2736238" cy="1656767"/>
          </a:xfrm>
        </p:grpSpPr>
        <p:grpSp>
          <p:nvGrpSpPr>
            <p:cNvPr id="13327" name="Group 3"/>
            <p:cNvGrpSpPr>
              <a:grpSpLocks noChangeAspect="1"/>
            </p:cNvGrpSpPr>
            <p:nvPr/>
          </p:nvGrpSpPr>
          <p:grpSpPr bwMode="auto">
            <a:xfrm>
              <a:off x="6372200" y="3356992"/>
              <a:ext cx="2706623" cy="1613641"/>
              <a:chOff x="-23" y="2268"/>
              <a:chExt cx="3405" cy="2030"/>
            </a:xfrm>
          </p:grpSpPr>
          <p:grpSp>
            <p:nvGrpSpPr>
              <p:cNvPr id="13329" name="Group 4"/>
              <p:cNvGrpSpPr>
                <a:grpSpLocks/>
              </p:cNvGrpSpPr>
              <p:nvPr/>
            </p:nvGrpSpPr>
            <p:grpSpPr bwMode="auto">
              <a:xfrm>
                <a:off x="-23" y="2268"/>
                <a:ext cx="3401" cy="2030"/>
                <a:chOff x="-23" y="2268"/>
                <a:chExt cx="3401" cy="2030"/>
              </a:xfrm>
            </p:grpSpPr>
            <p:grpSp>
              <p:nvGrpSpPr>
                <p:cNvPr id="13331" name="Group 5"/>
                <p:cNvGrpSpPr>
                  <a:grpSpLocks/>
                </p:cNvGrpSpPr>
                <p:nvPr/>
              </p:nvGrpSpPr>
              <p:grpSpPr bwMode="auto">
                <a:xfrm>
                  <a:off x="-23" y="2268"/>
                  <a:ext cx="3401" cy="2030"/>
                  <a:chOff x="-23" y="2268"/>
                  <a:chExt cx="3401" cy="2030"/>
                </a:xfrm>
              </p:grpSpPr>
              <p:grpSp>
                <p:nvGrpSpPr>
                  <p:cNvPr id="13333" name="Group 6"/>
                  <p:cNvGrpSpPr>
                    <a:grpSpLocks/>
                  </p:cNvGrpSpPr>
                  <p:nvPr/>
                </p:nvGrpSpPr>
                <p:grpSpPr bwMode="auto">
                  <a:xfrm>
                    <a:off x="-23" y="2268"/>
                    <a:ext cx="3396" cy="1022"/>
                    <a:chOff x="-23" y="2268"/>
                    <a:chExt cx="3396" cy="1022"/>
                  </a:xfrm>
                </p:grpSpPr>
                <p:pic>
                  <p:nvPicPr>
                    <p:cNvPr id="13339" name="Picture 7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t="9608" b="10303"/>
                    <a:stretch>
                      <a:fillRect/>
                    </a:stretch>
                  </p:blipFill>
                  <p:spPr bwMode="auto">
                    <a:xfrm>
                      <a:off x="2095" y="2268"/>
                      <a:ext cx="1278" cy="102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</p:pic>
                <p:pic>
                  <p:nvPicPr>
                    <p:cNvPr id="13340" name="Picture 8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4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t="9608" b="10303"/>
                    <a:stretch>
                      <a:fillRect/>
                    </a:stretch>
                  </p:blipFill>
                  <p:spPr bwMode="auto">
                    <a:xfrm>
                      <a:off x="919" y="2268"/>
                      <a:ext cx="1277" cy="102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</p:pic>
                <p:pic>
                  <p:nvPicPr>
                    <p:cNvPr id="13341" name="Picture 9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5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9416" t="10677" r="4333" b="9235"/>
                    <a:stretch>
                      <a:fillRect/>
                    </a:stretch>
                  </p:blipFill>
                  <p:spPr bwMode="auto">
                    <a:xfrm>
                      <a:off x="-23" y="2268"/>
                      <a:ext cx="1101" cy="102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</p:pic>
              </p:grpSp>
              <p:grpSp>
                <p:nvGrpSpPr>
                  <p:cNvPr id="13334" name="Group 10"/>
                  <p:cNvGrpSpPr>
                    <a:grpSpLocks/>
                  </p:cNvGrpSpPr>
                  <p:nvPr/>
                </p:nvGrpSpPr>
                <p:grpSpPr bwMode="auto">
                  <a:xfrm>
                    <a:off x="-18" y="3286"/>
                    <a:ext cx="3396" cy="1012"/>
                    <a:chOff x="-18" y="3286"/>
                    <a:chExt cx="3396" cy="1012"/>
                  </a:xfrm>
                </p:grpSpPr>
                <p:pic>
                  <p:nvPicPr>
                    <p:cNvPr id="13335" name="Picture 11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6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t="5887"/>
                    <a:stretch>
                      <a:fillRect/>
                    </a:stretch>
                  </p:blipFill>
                  <p:spPr bwMode="auto">
                    <a:xfrm>
                      <a:off x="-18" y="3286"/>
                      <a:ext cx="1207" cy="101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</p:pic>
                <p:pic>
                  <p:nvPicPr>
                    <p:cNvPr id="13336" name="Picture 12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7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t="8701" b="5872"/>
                    <a:stretch>
                      <a:fillRect/>
                    </a:stretch>
                  </p:blipFill>
                  <p:spPr bwMode="auto">
                    <a:xfrm>
                      <a:off x="2165" y="3286"/>
                      <a:ext cx="1213" cy="101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</p:pic>
                <p:pic>
                  <p:nvPicPr>
                    <p:cNvPr id="13337" name="Picture 13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8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t="10677" b="3896"/>
                    <a:stretch>
                      <a:fillRect/>
                    </a:stretch>
                  </p:blipFill>
                  <p:spPr bwMode="auto">
                    <a:xfrm>
                      <a:off x="1079" y="3286"/>
                      <a:ext cx="1213" cy="101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</p:pic>
                <p:sp>
                  <p:nvSpPr>
                    <p:cNvPr id="13338" name="Rectangle 1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90" y="3388"/>
                      <a:ext cx="58" cy="57"/>
                    </a:xfrm>
                    <a:prstGeom prst="rect">
                      <a:avLst/>
                    </a:prstGeom>
                    <a:solidFill>
                      <a:srgbClr val="0047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pPr eaLnBrk="1">
                        <a:lnSpc>
                          <a:spcPct val="93000"/>
                        </a:lnSpc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</a:pPr>
                      <a:endParaRPr lang="it-IT"/>
                    </a:p>
                  </p:txBody>
                </p:sp>
              </p:grpSp>
            </p:grpSp>
            <p:sp>
              <p:nvSpPr>
                <p:cNvPr id="13332" name="Line 15"/>
                <p:cNvSpPr>
                  <a:spLocks noChangeShapeType="1"/>
                </p:cNvSpPr>
                <p:nvPr/>
              </p:nvSpPr>
              <p:spPr bwMode="auto">
                <a:xfrm>
                  <a:off x="533" y="4274"/>
                  <a:ext cx="1156" cy="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10800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</p:grpSp>
          <p:sp>
            <p:nvSpPr>
              <p:cNvPr id="13330" name="Line 16"/>
              <p:cNvSpPr>
                <a:spLocks noChangeShapeType="1"/>
              </p:cNvSpPr>
              <p:nvPr/>
            </p:nvSpPr>
            <p:spPr bwMode="auto">
              <a:xfrm>
                <a:off x="-17" y="4216"/>
                <a:ext cx="3399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7200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13328" name="Rettangolo 30"/>
            <p:cNvSpPr>
              <a:spLocks noChangeArrowheads="1"/>
            </p:cNvSpPr>
            <p:nvPr/>
          </p:nvSpPr>
          <p:spPr bwMode="auto">
            <a:xfrm>
              <a:off x="6342585" y="3320462"/>
              <a:ext cx="2663936" cy="1656767"/>
            </a:xfrm>
            <a:prstGeom prst="rect">
              <a:avLst/>
            </a:prstGeom>
            <a:noFill/>
            <a:ln w="12700" algn="ctr">
              <a:solidFill>
                <a:srgbClr val="00B0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it-IT"/>
            </a:p>
          </p:txBody>
        </p:sp>
      </p:grpSp>
      <p:sp>
        <p:nvSpPr>
          <p:cNvPr id="13325" name="Freccia a destra 32"/>
          <p:cNvSpPr>
            <a:spLocks noChangeArrowheads="1"/>
          </p:cNvSpPr>
          <p:nvPr/>
        </p:nvSpPr>
        <p:spPr bwMode="auto">
          <a:xfrm>
            <a:off x="2771775" y="4508500"/>
            <a:ext cx="431800" cy="50482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/>
          </a:p>
        </p:txBody>
      </p:sp>
      <p:sp>
        <p:nvSpPr>
          <p:cNvPr id="13326" name="Freccia a destra 33"/>
          <p:cNvSpPr>
            <a:spLocks noChangeArrowheads="1"/>
          </p:cNvSpPr>
          <p:nvPr/>
        </p:nvSpPr>
        <p:spPr bwMode="auto">
          <a:xfrm>
            <a:off x="5940425" y="4508500"/>
            <a:ext cx="431800" cy="50482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 txBox="1">
            <a:spLocks noChangeArrowheads="1"/>
          </p:cNvSpPr>
          <p:nvPr/>
        </p:nvSpPr>
        <p:spPr bwMode="auto">
          <a:xfrm>
            <a:off x="34925" y="114300"/>
            <a:ext cx="6316663" cy="577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eaLnBrk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800" kern="0" dirty="0">
                <a:solidFill>
                  <a:srgbClr val="7DBBFF"/>
                </a:solidFill>
                <a:latin typeface="Calibri" pitchFamily="34" charset="0"/>
                <a:ea typeface="+mj-ea"/>
                <a:cs typeface="+mj-cs"/>
              </a:rPr>
              <a:t>AOT: RISULTATI</a:t>
            </a:r>
          </a:p>
        </p:txBody>
      </p:sp>
      <p:sp>
        <p:nvSpPr>
          <p:cNvPr id="14339" name="Rectangle 4"/>
          <p:cNvSpPr>
            <a:spLocks noChangeArrowheads="1"/>
          </p:cNvSpPr>
          <p:nvPr/>
        </p:nvSpPr>
        <p:spPr bwMode="auto">
          <a:xfrm>
            <a:off x="0" y="765175"/>
            <a:ext cx="63166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eaLnBrk="1">
              <a:buSzPct val="100000"/>
              <a:buFont typeface="Times New Roman" panose="02020603050405020304" pitchFamily="18" charset="0"/>
              <a:buNone/>
            </a:pPr>
            <a:r>
              <a:rPr lang="it-IT" sz="2400">
                <a:latin typeface="Calibri" panose="020F0502020204030204" pitchFamily="34" charset="0"/>
              </a:rPr>
              <a:t> </a:t>
            </a:r>
          </a:p>
        </p:txBody>
      </p:sp>
      <p:grpSp>
        <p:nvGrpSpPr>
          <p:cNvPr id="14340" name="Gruppo 14"/>
          <p:cNvGrpSpPr>
            <a:grpSpLocks/>
          </p:cNvGrpSpPr>
          <p:nvPr/>
        </p:nvGrpSpPr>
        <p:grpSpPr bwMode="auto">
          <a:xfrm>
            <a:off x="106363" y="1054100"/>
            <a:ext cx="8785225" cy="3095625"/>
            <a:chOff x="106933" y="765175"/>
            <a:chExt cx="8785067" cy="3095633"/>
          </a:xfrm>
        </p:grpSpPr>
        <p:graphicFrame>
          <p:nvGraphicFramePr>
            <p:cNvPr id="5" name="Grafico 4"/>
            <p:cNvGraphicFramePr>
              <a:graphicFrameLocks noChangeAspect="1"/>
            </p:cNvGraphicFramePr>
            <p:nvPr/>
          </p:nvGraphicFramePr>
          <p:xfrm>
            <a:off x="179512" y="1700808"/>
            <a:ext cx="4320000" cy="216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6" name="Grafico 5"/>
            <p:cNvGraphicFramePr>
              <a:graphicFrameLocks noChangeAspect="1"/>
            </p:cNvGraphicFramePr>
            <p:nvPr/>
          </p:nvGraphicFramePr>
          <p:xfrm>
            <a:off x="4572000" y="1700808"/>
            <a:ext cx="4320000" cy="216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2" name="Rettangolo 9"/>
            <p:cNvSpPr/>
            <p:nvPr/>
          </p:nvSpPr>
          <p:spPr>
            <a:xfrm>
              <a:off x="106933" y="765175"/>
              <a:ext cx="2881260" cy="863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accent2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r>
                <a:rPr lang="it-IT" altLang="it-IT" sz="1400" b="1" dirty="0">
                  <a:solidFill>
                    <a:schemeClr val="tx1"/>
                  </a:solidFill>
                  <a:latin typeface="Constantia" pitchFamily="18" charset="0"/>
                </a:rPr>
                <a:t>MELBOURNE ASSESSMENT OF UNILATERAL UPPER LIMB FUNCTION</a:t>
              </a:r>
            </a:p>
          </p:txBody>
        </p:sp>
      </p:grpSp>
      <p:grpSp>
        <p:nvGrpSpPr>
          <p:cNvPr id="4" name="Gruppo 18"/>
          <p:cNvGrpSpPr>
            <a:grpSpLocks/>
          </p:cNvGrpSpPr>
          <p:nvPr/>
        </p:nvGrpSpPr>
        <p:grpSpPr bwMode="auto">
          <a:xfrm>
            <a:off x="179388" y="1052513"/>
            <a:ext cx="8712200" cy="5472112"/>
            <a:chOff x="179512" y="-27384"/>
            <a:chExt cx="8712488" cy="5472368"/>
          </a:xfrm>
        </p:grpSpPr>
        <p:graphicFrame>
          <p:nvGraphicFramePr>
            <p:cNvPr id="21" name="Grafico 20"/>
            <p:cNvGraphicFramePr>
              <a:graphicFrameLocks noChangeAspect="1"/>
            </p:cNvGraphicFramePr>
            <p:nvPr/>
          </p:nvGraphicFramePr>
          <p:xfrm>
            <a:off x="179512" y="3284273"/>
            <a:ext cx="4320000" cy="216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22" name="Rettangolo 9"/>
            <p:cNvSpPr/>
            <p:nvPr/>
          </p:nvSpPr>
          <p:spPr>
            <a:xfrm>
              <a:off x="3132360" y="-27384"/>
              <a:ext cx="2879820" cy="8636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r>
                <a:rPr lang="it-IT" altLang="it-IT" sz="1400" b="1" dirty="0">
                  <a:solidFill>
                    <a:schemeClr val="tx1"/>
                  </a:solidFill>
                  <a:latin typeface="Constantia" pitchFamily="18" charset="0"/>
                </a:rPr>
                <a:t>ASSISTING HAND ASSESMENT</a:t>
              </a:r>
            </a:p>
          </p:txBody>
        </p:sp>
        <p:graphicFrame>
          <p:nvGraphicFramePr>
            <p:cNvPr id="26" name="Grafico 25"/>
            <p:cNvGraphicFramePr>
              <a:graphicFrameLocks noChangeAspect="1"/>
            </p:cNvGraphicFramePr>
            <p:nvPr/>
          </p:nvGraphicFramePr>
          <p:xfrm>
            <a:off x="4572000" y="3284984"/>
            <a:ext cx="4320000" cy="216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</p:grpSp>
      <p:grpSp>
        <p:nvGrpSpPr>
          <p:cNvPr id="7" name="Gruppo 26"/>
          <p:cNvGrpSpPr>
            <a:grpSpLocks/>
          </p:cNvGrpSpPr>
          <p:nvPr/>
        </p:nvGrpSpPr>
        <p:grpSpPr bwMode="auto">
          <a:xfrm>
            <a:off x="179388" y="1054100"/>
            <a:ext cx="8856662" cy="5470525"/>
            <a:chOff x="179512" y="765175"/>
            <a:chExt cx="8856664" cy="5471897"/>
          </a:xfrm>
        </p:grpSpPr>
        <p:graphicFrame>
          <p:nvGraphicFramePr>
            <p:cNvPr id="28" name="Grafico 27"/>
            <p:cNvGraphicFramePr>
              <a:graphicFrameLocks noChangeAspect="1"/>
            </p:cNvGraphicFramePr>
            <p:nvPr/>
          </p:nvGraphicFramePr>
          <p:xfrm>
            <a:off x="4572000" y="4077072"/>
            <a:ext cx="4320000" cy="216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29" name="Rettangolo 9"/>
            <p:cNvSpPr/>
            <p:nvPr/>
          </p:nvSpPr>
          <p:spPr>
            <a:xfrm>
              <a:off x="6156450" y="765175"/>
              <a:ext cx="2879726" cy="8638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r>
                <a:rPr lang="it-IT" altLang="it-IT" sz="1400" b="1">
                  <a:solidFill>
                    <a:schemeClr val="tx1"/>
                  </a:solidFill>
                  <a:latin typeface="Constantia" panose="02030602050306030303" pitchFamily="18" charset="0"/>
                </a:rPr>
                <a:t>∆ SCORES</a:t>
              </a:r>
            </a:p>
          </p:txBody>
        </p:sp>
        <p:graphicFrame>
          <p:nvGraphicFramePr>
            <p:cNvPr id="30" name="Grafico 29"/>
            <p:cNvGraphicFramePr>
              <a:graphicFrameLocks noChangeAspect="1"/>
            </p:cNvGraphicFramePr>
            <p:nvPr/>
          </p:nvGraphicFramePr>
          <p:xfrm>
            <a:off x="179512" y="4077072"/>
            <a:ext cx="4320000" cy="216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Immagine 14" descr="volontari_all_p0_001_k151_sx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36" t="12791" r="13364" b="13657"/>
          <a:stretch>
            <a:fillRect/>
          </a:stretch>
        </p:blipFill>
        <p:spPr bwMode="auto">
          <a:xfrm>
            <a:off x="7451725" y="44450"/>
            <a:ext cx="1657350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CasellaDiTesto 15"/>
          <p:cNvSpPr txBox="1">
            <a:spLocks noChangeArrowheads="1"/>
          </p:cNvSpPr>
          <p:nvPr/>
        </p:nvSpPr>
        <p:spPr bwMode="auto">
          <a:xfrm>
            <a:off x="395288" y="836613"/>
            <a:ext cx="7920037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it-IT" sz="2800">
                <a:latin typeface="Constantia" panose="02030602050306030303" pitchFamily="18" charset="0"/>
              </a:rPr>
              <a:t>Casi+Controlli a T1: Task-Rest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it-IT" sz="2000">
                <a:latin typeface="Constantia" panose="02030602050306030303" pitchFamily="18" charset="0"/>
              </a:rPr>
              <a:t>(attivazioni durante manipolazione di oggetti complessi vs sfera)</a:t>
            </a:r>
            <a:r>
              <a:rPr lang="it-IT"/>
              <a:t> </a:t>
            </a:r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5544025"/>
              </p:ext>
            </p:extLst>
          </p:nvPr>
        </p:nvGraphicFramePr>
        <p:xfrm>
          <a:off x="611188" y="2060575"/>
          <a:ext cx="6465887" cy="4184642"/>
        </p:xfrm>
        <a:graphic>
          <a:graphicData uri="http://schemas.openxmlformats.org/drawingml/2006/table">
            <a:tbl>
              <a:tblPr/>
              <a:tblGrid>
                <a:gridCol w="390525"/>
                <a:gridCol w="3670300"/>
                <a:gridCol w="392112"/>
                <a:gridCol w="390525"/>
                <a:gridCol w="390525"/>
                <a:gridCol w="584200"/>
                <a:gridCol w="647700"/>
              </a:tblGrid>
              <a:tr h="246063"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Lato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85E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AREA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85E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85E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</a:txBody>
                  <a:tcPr marL="15448" marR="15448" marT="15451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85E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</a:t>
                      </a:r>
                    </a:p>
                  </a:txBody>
                  <a:tcPr marL="15448" marR="15448" marT="15451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85E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vox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85E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85E0"/>
                    </a:solidFill>
                  </a:tcPr>
                </a:tc>
              </a:tr>
              <a:tr h="276225"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PreCG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-40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-21</a:t>
                      </a:r>
                    </a:p>
                  </a:txBody>
                  <a:tcPr marL="15448" marR="15448" marT="15451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15448" marR="15448" marT="15451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3732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14,60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6225"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Frontal Operculum/STG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-48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15448" marR="15448" marT="1545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15448" marR="15448" marT="15451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1081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9,96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6225"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IFG (Orbitalis)/INSULA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-41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15448" marR="15448" marT="1545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15448" marR="15448" marT="15451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692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9,51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6225"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STG (Temporal Pole)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-53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</a:t>
                      </a:r>
                    </a:p>
                  </a:txBody>
                  <a:tcPr marL="15448" marR="15448" marT="1545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-6</a:t>
                      </a:r>
                    </a:p>
                  </a:txBody>
                  <a:tcPr marL="15448" marR="15448" marT="15451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232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10,19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6225"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Middle Cingulate Cortex/SMA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-6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-5</a:t>
                      </a:r>
                    </a:p>
                  </a:txBody>
                  <a:tcPr marL="15448" marR="15448" marT="1545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</a:p>
                  </a:txBody>
                  <a:tcPr marL="15448" marR="15448" marT="15451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5,11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6225"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SFG/PreCG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-25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-16</a:t>
                      </a:r>
                    </a:p>
                  </a:txBody>
                  <a:tcPr marL="15448" marR="15448" marT="1545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15448" marR="15448" marT="15451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169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6,33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36575"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IFG (Opercularis e Triangularis)/PreCG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-51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15448" marR="15448" marT="1545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15448" marR="15448" marT="15451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153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7,39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6225"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Anterior Cingulate Cortex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</a:p>
                  </a:txBody>
                  <a:tcPr marL="15448" marR="15448" marT="1545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15448" marR="15448" marT="15451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135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5,76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6225"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Putamen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-24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15448" marR="15448" marT="1545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15448" marR="15448" marT="15451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8,18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6225"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IFG (Orbitalis)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-26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15448" marR="15448" marT="1545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</a:t>
                      </a:r>
                    </a:p>
                  </a:txBody>
                  <a:tcPr marL="15448" marR="15448" marT="15451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6,07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63550"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IFG (Orbitalis e Triangularis)/INSULA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15448" marR="15448" marT="1545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15448" marR="15448" marT="15451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269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7,63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6225"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Insula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-8</a:t>
                      </a:r>
                    </a:p>
                  </a:txBody>
                  <a:tcPr marL="15448" marR="15448" marT="1545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15448" marR="15448" marT="15451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207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6,95</a:t>
                      </a:r>
                    </a:p>
                  </a:txBody>
                  <a:tcPr marL="15448" marR="15448" marT="15451" marB="0" anchor="ctr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5465" name="CasellaDiTesto 4"/>
          <p:cNvSpPr txBox="1">
            <a:spLocks noChangeArrowheads="1"/>
          </p:cNvSpPr>
          <p:nvPr/>
        </p:nvSpPr>
        <p:spPr bwMode="auto">
          <a:xfrm>
            <a:off x="7812088" y="1484313"/>
            <a:ext cx="1484312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it-IT" sz="1200">
                <a:latin typeface="Cambria" panose="02040503050406030204" pitchFamily="18" charset="0"/>
              </a:rPr>
              <a:t>VOLONTARI SANI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7839075" y="6308725"/>
            <a:ext cx="836613" cy="265113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it-IT" sz="1200" dirty="0">
                <a:latin typeface="Cambria" panose="02040503050406030204" pitchFamily="18" charset="0"/>
                <a:cs typeface="+mn-cs"/>
              </a:rPr>
              <a:t>p&lt;0.005</a:t>
            </a:r>
          </a:p>
        </p:txBody>
      </p:sp>
      <p:grpSp>
        <p:nvGrpSpPr>
          <p:cNvPr id="2" name="Gruppo 5"/>
          <p:cNvGrpSpPr>
            <a:grpSpLocks noChangeAspect="1"/>
          </p:cNvGrpSpPr>
          <p:nvPr/>
        </p:nvGrpSpPr>
        <p:grpSpPr bwMode="auto">
          <a:xfrm>
            <a:off x="4716463" y="2060575"/>
            <a:ext cx="4211637" cy="4211638"/>
            <a:chOff x="212107" y="1916832"/>
            <a:chExt cx="2808287" cy="2808287"/>
          </a:xfrm>
        </p:grpSpPr>
        <p:pic>
          <p:nvPicPr>
            <p:cNvPr id="15483" name="Immagine 13" descr="casi+controlli_T1_all_p0_005_k100_sx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47" t="13364" r="11475" b="12183"/>
            <a:stretch>
              <a:fillRect/>
            </a:stretch>
          </p:blipFill>
          <p:spPr bwMode="auto">
            <a:xfrm>
              <a:off x="212107" y="1916832"/>
              <a:ext cx="2808287" cy="2808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484" name="CasellaDiTesto 14"/>
            <p:cNvSpPr txBox="1">
              <a:spLocks noChangeArrowheads="1"/>
            </p:cNvSpPr>
            <p:nvPr/>
          </p:nvSpPr>
          <p:spPr bwMode="auto">
            <a:xfrm>
              <a:off x="500194" y="1916832"/>
              <a:ext cx="288032" cy="2927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r>
                <a:rPr lang="it-IT" sz="1400">
                  <a:latin typeface="Cambria" panose="02040503050406030204" pitchFamily="18" charset="0"/>
                </a:rPr>
                <a:t>L</a:t>
              </a:r>
            </a:p>
          </p:txBody>
        </p:sp>
      </p:grp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0" y="476250"/>
            <a:ext cx="6316663" cy="431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eaLnBrk="1">
              <a:buSzPct val="100000"/>
              <a:buFont typeface="Times New Roman" pitchFamily="16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it-IT" sz="2400" dirty="0">
                <a:solidFill>
                  <a:srgbClr val="FF6600"/>
                </a:solidFill>
                <a:latin typeface="Calibri" pitchFamily="34" charset="0"/>
                <a:ea typeface="+mj-ea"/>
                <a:cs typeface="+mj-cs"/>
              </a:rPr>
              <a:t> fMRI</a:t>
            </a:r>
          </a:p>
        </p:txBody>
      </p:sp>
      <p:sp>
        <p:nvSpPr>
          <p:cNvPr id="15" name="Rectangle 1"/>
          <p:cNvSpPr txBox="1">
            <a:spLocks noChangeArrowheads="1"/>
          </p:cNvSpPr>
          <p:nvPr/>
        </p:nvSpPr>
        <p:spPr bwMode="auto">
          <a:xfrm>
            <a:off x="34925" y="114300"/>
            <a:ext cx="6316663" cy="577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eaLnBrk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800" kern="0" dirty="0">
                <a:solidFill>
                  <a:srgbClr val="7DBBFF"/>
                </a:solidFill>
                <a:latin typeface="Calibri" pitchFamily="34" charset="0"/>
                <a:ea typeface="+mj-ea"/>
                <a:cs typeface="+mj-cs"/>
              </a:rPr>
              <a:t>AOT: RISULTATI</a:t>
            </a:r>
          </a:p>
        </p:txBody>
      </p:sp>
      <p:grpSp>
        <p:nvGrpSpPr>
          <p:cNvPr id="3" name="Gruppo 15"/>
          <p:cNvGrpSpPr>
            <a:grpSpLocks/>
          </p:cNvGrpSpPr>
          <p:nvPr/>
        </p:nvGrpSpPr>
        <p:grpSpPr bwMode="auto">
          <a:xfrm>
            <a:off x="1042988" y="549275"/>
            <a:ext cx="3457575" cy="2087563"/>
            <a:chOff x="1691680" y="5013176"/>
            <a:chExt cx="3456384" cy="2088000"/>
          </a:xfrm>
        </p:grpSpPr>
        <p:sp>
          <p:nvSpPr>
            <p:cNvPr id="15479" name="Rettangolo 16"/>
            <p:cNvSpPr>
              <a:spLocks noChangeArrowheads="1"/>
            </p:cNvSpPr>
            <p:nvPr/>
          </p:nvSpPr>
          <p:spPr bwMode="auto">
            <a:xfrm>
              <a:off x="1691680" y="5013176"/>
              <a:ext cx="3456000" cy="2088000"/>
            </a:xfrm>
            <a:prstGeom prst="rect">
              <a:avLst/>
            </a:prstGeom>
            <a:solidFill>
              <a:schemeClr val="tx1"/>
            </a:solidFill>
            <a:ln w="12700" algn="ctr">
              <a:solidFill>
                <a:srgbClr val="3366FF"/>
              </a:solidFill>
              <a:round/>
              <a:headEnd/>
              <a:tailEnd/>
            </a:ln>
          </p:spPr>
          <p:txBody>
            <a:bodyPr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it-IT"/>
            </a:p>
          </p:txBody>
        </p:sp>
        <p:grpSp>
          <p:nvGrpSpPr>
            <p:cNvPr id="15480" name="Gruppo 28"/>
            <p:cNvGrpSpPr>
              <a:grpSpLocks/>
            </p:cNvGrpSpPr>
            <p:nvPr/>
          </p:nvGrpSpPr>
          <p:grpSpPr bwMode="auto">
            <a:xfrm>
              <a:off x="1763688" y="5085184"/>
              <a:ext cx="3384376" cy="1987128"/>
              <a:chOff x="1763688" y="5085184"/>
              <a:chExt cx="3384376" cy="1987128"/>
            </a:xfrm>
          </p:grpSpPr>
          <p:pic>
            <p:nvPicPr>
              <p:cNvPr id="15481" name="Immagine 18" descr="T1 all patologici 2D cl3 SAG.TIF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4277" b="81500"/>
              <a:stretch>
                <a:fillRect/>
              </a:stretch>
            </p:blipFill>
            <p:spPr bwMode="auto">
              <a:xfrm flipH="1">
                <a:off x="3347864" y="5265384"/>
                <a:ext cx="1800200" cy="162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482" name="Immagine 19" descr="T1 all patologici 2D cl3 AX.TIF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2443" b="82045"/>
              <a:stretch>
                <a:fillRect/>
              </a:stretch>
            </p:blipFill>
            <p:spPr bwMode="auto">
              <a:xfrm rot="5400000" flipH="1">
                <a:off x="1580124" y="5268748"/>
                <a:ext cx="1987128" cy="162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6" name="Gruppo 20"/>
          <p:cNvGrpSpPr>
            <a:grpSpLocks/>
          </p:cNvGrpSpPr>
          <p:nvPr/>
        </p:nvGrpSpPr>
        <p:grpSpPr bwMode="auto">
          <a:xfrm>
            <a:off x="1042988" y="2636838"/>
            <a:ext cx="3457575" cy="2087562"/>
            <a:chOff x="1691680" y="836712"/>
            <a:chExt cx="3456384" cy="2088000"/>
          </a:xfrm>
        </p:grpSpPr>
        <p:sp>
          <p:nvSpPr>
            <p:cNvPr id="15477" name="Rettangolo 21"/>
            <p:cNvSpPr>
              <a:spLocks noChangeArrowheads="1"/>
            </p:cNvSpPr>
            <p:nvPr/>
          </p:nvSpPr>
          <p:spPr bwMode="auto">
            <a:xfrm>
              <a:off x="1691680" y="836712"/>
              <a:ext cx="3456000" cy="2088000"/>
            </a:xfrm>
            <a:prstGeom prst="rect">
              <a:avLst/>
            </a:prstGeom>
            <a:solidFill>
              <a:schemeClr val="tx1"/>
            </a:solidFill>
            <a:ln w="12700" algn="ctr">
              <a:solidFill>
                <a:srgbClr val="3366FF"/>
              </a:solidFill>
              <a:round/>
              <a:headEnd/>
              <a:tailEnd/>
            </a:ln>
          </p:spPr>
          <p:txBody>
            <a:bodyPr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it-IT"/>
            </a:p>
          </p:txBody>
        </p:sp>
        <p:grpSp>
          <p:nvGrpSpPr>
            <p:cNvPr id="7" name="Gruppo 26"/>
            <p:cNvGrpSpPr/>
            <p:nvPr/>
          </p:nvGrpSpPr>
          <p:grpSpPr>
            <a:xfrm>
              <a:off x="1763687" y="908542"/>
              <a:ext cx="3384377" cy="2004814"/>
              <a:chOff x="1763687" y="908542"/>
              <a:chExt cx="3384377" cy="2004814"/>
            </a:xfrm>
            <a:solidFill>
              <a:schemeClr val="tx1">
                <a:alpha val="0"/>
              </a:schemeClr>
            </a:solidFill>
          </p:grpSpPr>
          <p:pic>
            <p:nvPicPr>
              <p:cNvPr id="24" name="Immagine 23" descr="T1 all patologici 2D cl1 SAG.TIF"/>
              <p:cNvPicPr>
                <a:picLocks noChangeAspect="1"/>
              </p:cNvPicPr>
              <p:nvPr/>
            </p:nvPicPr>
            <p:blipFill>
              <a:blip r:embed="rId7" cstate="print"/>
              <a:srcRect r="74962" b="82550"/>
              <a:stretch>
                <a:fillRect/>
              </a:stretch>
            </p:blipFill>
            <p:spPr>
              <a:xfrm flipH="1">
                <a:off x="3290348" y="1052736"/>
                <a:ext cx="1857716" cy="1620000"/>
              </a:xfrm>
              <a:prstGeom prst="rect">
                <a:avLst/>
              </a:prstGeom>
              <a:grpFill/>
            </p:spPr>
          </p:pic>
          <p:pic>
            <p:nvPicPr>
              <p:cNvPr id="25" name="Immagine 24" descr="T1 all patologici 2D cl1 AX.TIF"/>
              <p:cNvPicPr>
                <a:picLocks noChangeAspect="1"/>
              </p:cNvPicPr>
              <p:nvPr/>
            </p:nvPicPr>
            <p:blipFill>
              <a:blip r:embed="rId8" cstate="print"/>
              <a:srcRect l="1602" r="71020" b="82320"/>
              <a:stretch>
                <a:fillRect/>
              </a:stretch>
            </p:blipFill>
            <p:spPr>
              <a:xfrm rot="5400000" flipH="1">
                <a:off x="1571280" y="1100949"/>
                <a:ext cx="2004814" cy="1620000"/>
              </a:xfrm>
              <a:prstGeom prst="rect">
                <a:avLst/>
              </a:prstGeom>
              <a:grpFill/>
            </p:spPr>
          </p:pic>
        </p:grpSp>
      </p:grpSp>
      <p:grpSp>
        <p:nvGrpSpPr>
          <p:cNvPr id="8" name="Gruppo 25"/>
          <p:cNvGrpSpPr>
            <a:grpSpLocks/>
          </p:cNvGrpSpPr>
          <p:nvPr/>
        </p:nvGrpSpPr>
        <p:grpSpPr bwMode="auto">
          <a:xfrm>
            <a:off x="1042988" y="4725988"/>
            <a:ext cx="3457575" cy="2087562"/>
            <a:chOff x="1691680" y="2925176"/>
            <a:chExt cx="3456384" cy="2088000"/>
          </a:xfrm>
        </p:grpSpPr>
        <p:sp>
          <p:nvSpPr>
            <p:cNvPr id="15473" name="Rettangolo 26"/>
            <p:cNvSpPr>
              <a:spLocks noChangeArrowheads="1"/>
            </p:cNvSpPr>
            <p:nvPr/>
          </p:nvSpPr>
          <p:spPr bwMode="auto">
            <a:xfrm>
              <a:off x="1691680" y="2925176"/>
              <a:ext cx="3456000" cy="2088000"/>
            </a:xfrm>
            <a:prstGeom prst="rect">
              <a:avLst/>
            </a:prstGeom>
            <a:solidFill>
              <a:schemeClr val="tx1"/>
            </a:solidFill>
            <a:ln w="12700" algn="ctr">
              <a:solidFill>
                <a:srgbClr val="3366FF"/>
              </a:solidFill>
              <a:round/>
              <a:headEnd/>
              <a:tailEnd/>
            </a:ln>
          </p:spPr>
          <p:txBody>
            <a:bodyPr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it-IT"/>
            </a:p>
          </p:txBody>
        </p:sp>
        <p:grpSp>
          <p:nvGrpSpPr>
            <p:cNvPr id="15474" name="Gruppo 27"/>
            <p:cNvGrpSpPr>
              <a:grpSpLocks/>
            </p:cNvGrpSpPr>
            <p:nvPr/>
          </p:nvGrpSpPr>
          <p:grpSpPr bwMode="auto">
            <a:xfrm>
              <a:off x="1763688" y="3068960"/>
              <a:ext cx="3384376" cy="1937662"/>
              <a:chOff x="1763688" y="3068960"/>
              <a:chExt cx="3384376" cy="1937662"/>
            </a:xfrm>
          </p:grpSpPr>
          <p:pic>
            <p:nvPicPr>
              <p:cNvPr id="15475" name="Immagine 28" descr="T1 all patologici 2D cl4 SAG.TIF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2411" b="81500"/>
              <a:stretch>
                <a:fillRect/>
              </a:stretch>
            </p:blipFill>
            <p:spPr bwMode="auto">
              <a:xfrm>
                <a:off x="3217272" y="3177152"/>
                <a:ext cx="1930792" cy="162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476" name="Immagine 29" descr="T1 all patologici 2D cl4 AX.TIF"/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2443" b="81587"/>
              <a:stretch>
                <a:fillRect/>
              </a:stretch>
            </p:blipFill>
            <p:spPr bwMode="auto">
              <a:xfrm rot="5400000" flipH="1">
                <a:off x="1604857" y="3227791"/>
                <a:ext cx="1937662" cy="162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uppo 32"/>
          <p:cNvGrpSpPr>
            <a:grpSpLocks/>
          </p:cNvGrpSpPr>
          <p:nvPr/>
        </p:nvGrpSpPr>
        <p:grpSpPr bwMode="auto">
          <a:xfrm>
            <a:off x="34925" y="476250"/>
            <a:ext cx="8816975" cy="2697163"/>
            <a:chOff x="35496" y="476672"/>
            <a:chExt cx="8816636" cy="2695956"/>
          </a:xfrm>
        </p:grpSpPr>
        <p:grpSp>
          <p:nvGrpSpPr>
            <p:cNvPr id="16509" name="Gruppo 2"/>
            <p:cNvGrpSpPr>
              <a:grpSpLocks noChangeAspect="1"/>
            </p:cNvGrpSpPr>
            <p:nvPr/>
          </p:nvGrpSpPr>
          <p:grpSpPr bwMode="auto">
            <a:xfrm>
              <a:off x="6156176" y="476672"/>
              <a:ext cx="2695956" cy="2695956"/>
              <a:chOff x="5867400" y="242102"/>
              <a:chExt cx="2808288" cy="2808288"/>
            </a:xfrm>
          </p:grpSpPr>
          <p:pic>
            <p:nvPicPr>
              <p:cNvPr id="16511" name="Immagine 8" descr="casi+controlli_T1_non_noto_p0_005_k100_sx.jp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859" t="13364" r="12437" b="12183"/>
              <a:stretch>
                <a:fillRect/>
              </a:stretch>
            </p:blipFill>
            <p:spPr bwMode="auto">
              <a:xfrm>
                <a:off x="5867400" y="242102"/>
                <a:ext cx="2808288" cy="2808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6512" name="CasellaDiTesto 11"/>
              <p:cNvSpPr txBox="1">
                <a:spLocks noChangeArrowheads="1"/>
              </p:cNvSpPr>
              <p:nvPr/>
            </p:nvSpPr>
            <p:spPr bwMode="auto">
              <a:xfrm>
                <a:off x="5868144" y="467127"/>
                <a:ext cx="288032" cy="2927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eaLnBrk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r>
                  <a:rPr lang="it-IT" sz="1400">
                    <a:latin typeface="Cambria" panose="02040503050406030204" pitchFamily="18" charset="0"/>
                  </a:rPr>
                  <a:t>L</a:t>
                </a:r>
              </a:p>
            </p:txBody>
          </p:sp>
        </p:grpSp>
        <p:sp>
          <p:nvSpPr>
            <p:cNvPr id="16510" name="CasellaDiTesto 15"/>
            <p:cNvSpPr txBox="1">
              <a:spLocks noChangeArrowheads="1"/>
            </p:cNvSpPr>
            <p:nvPr/>
          </p:nvSpPr>
          <p:spPr bwMode="auto">
            <a:xfrm>
              <a:off x="35496" y="1050759"/>
              <a:ext cx="7920037" cy="7220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r>
                <a:rPr lang="it-IT" sz="2400">
                  <a:latin typeface="Constantia" panose="02030602050306030303" pitchFamily="18" charset="0"/>
                </a:rPr>
                <a:t>T1: Manipolazione pura</a:t>
              </a:r>
            </a:p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r>
                <a:rPr lang="it-IT" sz="2000">
                  <a:latin typeface="Constantia" panose="02030602050306030303" pitchFamily="18" charset="0"/>
                </a:rPr>
                <a:t>(oggetti non riconoscibili </a:t>
              </a:r>
              <a:r>
                <a:rPr lang="it-IT" sz="2000" i="1">
                  <a:latin typeface="Constantia" panose="02030602050306030303" pitchFamily="18" charset="0"/>
                </a:rPr>
                <a:t>vs</a:t>
              </a:r>
              <a:r>
                <a:rPr lang="it-IT" sz="2000">
                  <a:latin typeface="Constantia" panose="02030602050306030303" pitchFamily="18" charset="0"/>
                </a:rPr>
                <a:t> sfera)</a:t>
              </a:r>
            </a:p>
          </p:txBody>
        </p:sp>
      </p:grpSp>
      <p:grpSp>
        <p:nvGrpSpPr>
          <p:cNvPr id="4" name="Gruppo 35"/>
          <p:cNvGrpSpPr>
            <a:grpSpLocks/>
          </p:cNvGrpSpPr>
          <p:nvPr/>
        </p:nvGrpSpPr>
        <p:grpSpPr bwMode="auto">
          <a:xfrm>
            <a:off x="34925" y="3213100"/>
            <a:ext cx="8821738" cy="2695575"/>
            <a:chOff x="-2916832" y="3212976"/>
            <a:chExt cx="8820472" cy="2695956"/>
          </a:xfrm>
        </p:grpSpPr>
        <p:grpSp>
          <p:nvGrpSpPr>
            <p:cNvPr id="16505" name="Gruppo 33"/>
            <p:cNvGrpSpPr>
              <a:grpSpLocks/>
            </p:cNvGrpSpPr>
            <p:nvPr/>
          </p:nvGrpSpPr>
          <p:grpSpPr bwMode="auto">
            <a:xfrm>
              <a:off x="-2916832" y="3212976"/>
              <a:ext cx="8820472" cy="2695956"/>
              <a:chOff x="1728192" y="3181316"/>
              <a:chExt cx="8820472" cy="2695956"/>
            </a:xfrm>
          </p:grpSpPr>
          <p:sp>
            <p:nvSpPr>
              <p:cNvPr id="16507" name="CasellaDiTesto 15"/>
              <p:cNvSpPr txBox="1">
                <a:spLocks noChangeArrowheads="1"/>
              </p:cNvSpPr>
              <p:nvPr/>
            </p:nvSpPr>
            <p:spPr bwMode="auto">
              <a:xfrm>
                <a:off x="1728192" y="3859071"/>
                <a:ext cx="7920037" cy="7220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eaLnBrk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r>
                  <a:rPr lang="it-IT" sz="2400">
                    <a:latin typeface="Constantia" panose="02030602050306030303" pitchFamily="18" charset="0"/>
                  </a:rPr>
                  <a:t>T1: Manipolazione e denominazione</a:t>
                </a:r>
              </a:p>
              <a:p>
                <a:pPr eaLnBrk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r>
                  <a:rPr lang="it-IT" sz="2000">
                    <a:latin typeface="Constantia" panose="02030602050306030303" pitchFamily="18" charset="0"/>
                  </a:rPr>
                  <a:t>(oggetti riconoscibili </a:t>
                </a:r>
                <a:r>
                  <a:rPr lang="it-IT" sz="2000" i="1">
                    <a:latin typeface="Constantia" panose="02030602050306030303" pitchFamily="18" charset="0"/>
                  </a:rPr>
                  <a:t>vs</a:t>
                </a:r>
                <a:r>
                  <a:rPr lang="it-IT" sz="2000">
                    <a:latin typeface="Constantia" panose="02030602050306030303" pitchFamily="18" charset="0"/>
                  </a:rPr>
                  <a:t> sfera)</a:t>
                </a:r>
              </a:p>
            </p:txBody>
          </p:sp>
          <p:pic>
            <p:nvPicPr>
              <p:cNvPr id="16508" name="Immagine 9" descr="casi+controlli_T1_noto_p0_005_k100_sx.jp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152" t="12318" r="12395" b="12723"/>
              <a:stretch>
                <a:fillRect/>
              </a:stretch>
            </p:blipFill>
            <p:spPr bwMode="auto">
              <a:xfrm>
                <a:off x="7852708" y="3181316"/>
                <a:ext cx="2695956" cy="26959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6506" name="CasellaDiTesto 11"/>
            <p:cNvSpPr txBox="1">
              <a:spLocks noChangeArrowheads="1"/>
            </p:cNvSpPr>
            <p:nvPr/>
          </p:nvSpPr>
          <p:spPr bwMode="auto">
            <a:xfrm>
              <a:off x="3347864" y="3356992"/>
              <a:ext cx="276511" cy="2927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r>
                <a:rPr lang="it-IT" sz="1400">
                  <a:latin typeface="Cambria" panose="02040503050406030204" pitchFamily="18" charset="0"/>
                </a:rPr>
                <a:t>L</a:t>
              </a:r>
            </a:p>
          </p:txBody>
        </p:sp>
      </p:grpSp>
      <p:grpSp>
        <p:nvGrpSpPr>
          <p:cNvPr id="6" name="Gruppo 28"/>
          <p:cNvGrpSpPr>
            <a:grpSpLocks noChangeAspect="1"/>
          </p:cNvGrpSpPr>
          <p:nvPr/>
        </p:nvGrpSpPr>
        <p:grpSpPr bwMode="auto">
          <a:xfrm>
            <a:off x="5076825" y="981075"/>
            <a:ext cx="4035425" cy="2052638"/>
            <a:chOff x="5219474" y="3429000"/>
            <a:chExt cx="4249070" cy="2160587"/>
          </a:xfrm>
        </p:grpSpPr>
        <p:pic>
          <p:nvPicPr>
            <p:cNvPr id="16501" name="Immagine 14" descr="2D T1 all noto cl2 -38 16 0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994" b="70599"/>
            <a:stretch>
              <a:fillRect/>
            </a:stretch>
          </p:blipFill>
          <p:spPr bwMode="auto">
            <a:xfrm>
              <a:off x="6858961" y="3429000"/>
              <a:ext cx="2537575" cy="216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502" name="Immagine 13" descr="2D T1 all noto cl2 -38 16 0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3" t="-542" r="71510" b="67989"/>
            <a:stretch>
              <a:fillRect/>
            </a:stretch>
          </p:blipFill>
          <p:spPr bwMode="auto">
            <a:xfrm>
              <a:off x="5219474" y="3429587"/>
              <a:ext cx="1728395" cy="216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503" name="CasellaDiTesto 31"/>
            <p:cNvSpPr txBox="1">
              <a:spLocks noChangeArrowheads="1"/>
            </p:cNvSpPr>
            <p:nvPr/>
          </p:nvSpPr>
          <p:spPr bwMode="auto">
            <a:xfrm>
              <a:off x="8820472" y="3429000"/>
              <a:ext cx="648072" cy="2640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r>
                <a:rPr lang="it-IT" sz="1200" i="1">
                  <a:latin typeface="Cambria" panose="02040503050406030204" pitchFamily="18" charset="0"/>
                </a:rPr>
                <a:t>x</a:t>
              </a:r>
              <a:r>
                <a:rPr lang="it-IT" sz="1200">
                  <a:latin typeface="Cambria" panose="02040503050406030204" pitchFamily="18" charset="0"/>
                </a:rPr>
                <a:t>=-38</a:t>
              </a:r>
            </a:p>
          </p:txBody>
        </p:sp>
        <p:sp>
          <p:nvSpPr>
            <p:cNvPr id="16504" name="CasellaDiTesto 32"/>
            <p:cNvSpPr txBox="1">
              <a:spLocks noChangeArrowheads="1"/>
            </p:cNvSpPr>
            <p:nvPr/>
          </p:nvSpPr>
          <p:spPr bwMode="auto">
            <a:xfrm>
              <a:off x="6660232" y="3452985"/>
              <a:ext cx="648072" cy="2640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r>
                <a:rPr lang="it-IT" sz="1200" i="1">
                  <a:latin typeface="Cambria" panose="02040503050406030204" pitchFamily="18" charset="0"/>
                </a:rPr>
                <a:t>z</a:t>
              </a:r>
              <a:r>
                <a:rPr lang="it-IT" sz="1200">
                  <a:latin typeface="Cambria" panose="02040503050406030204" pitchFamily="18" charset="0"/>
                </a:rPr>
                <a:t>=0</a:t>
              </a:r>
            </a:p>
          </p:txBody>
        </p:sp>
      </p:grpSp>
      <p:sp>
        <p:nvSpPr>
          <p:cNvPr id="28" name="Ovale 27"/>
          <p:cNvSpPr>
            <a:spLocks noChangeArrowheads="1"/>
          </p:cNvSpPr>
          <p:nvPr/>
        </p:nvSpPr>
        <p:spPr bwMode="auto">
          <a:xfrm>
            <a:off x="6875463" y="4652963"/>
            <a:ext cx="433387" cy="431800"/>
          </a:xfrm>
          <a:prstGeom prst="ellips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/>
          </a:p>
        </p:txBody>
      </p:sp>
      <p:cxnSp>
        <p:nvCxnSpPr>
          <p:cNvPr id="30" name="Connettore 2 29"/>
          <p:cNvCxnSpPr/>
          <p:nvPr/>
        </p:nvCxnSpPr>
        <p:spPr bwMode="auto">
          <a:xfrm flipH="1" flipV="1">
            <a:off x="7740650" y="4221163"/>
            <a:ext cx="517525" cy="258762"/>
          </a:xfrm>
          <a:prstGeom prst="straightConnector1">
            <a:avLst/>
          </a:prstGeom>
          <a:solidFill>
            <a:srgbClr val="00B8FF"/>
          </a:solidFill>
          <a:ln w="25400" cap="flat" cmpd="sng" algn="ctr">
            <a:solidFill>
              <a:schemeClr val="accent6"/>
            </a:solidFill>
            <a:prstDash val="solid"/>
            <a:round/>
            <a:headEnd type="none" w="med" len="med"/>
            <a:tailEnd type="arrow"/>
          </a:ln>
          <a:effectLst/>
          <a:extLst/>
        </p:spPr>
      </p:cxnSp>
      <p:grpSp>
        <p:nvGrpSpPr>
          <p:cNvPr id="7" name="Gruppo 23"/>
          <p:cNvGrpSpPr>
            <a:grpSpLocks noChangeAspect="1"/>
          </p:cNvGrpSpPr>
          <p:nvPr/>
        </p:nvGrpSpPr>
        <p:grpSpPr bwMode="auto">
          <a:xfrm>
            <a:off x="5072063" y="3789363"/>
            <a:ext cx="4037012" cy="2052637"/>
            <a:chOff x="5220072" y="1340768"/>
            <a:chExt cx="4248472" cy="2160000"/>
          </a:xfrm>
        </p:grpSpPr>
        <p:pic>
          <p:nvPicPr>
            <p:cNvPr id="16497" name="Immagine 12" descr="2D T1 all noto cl1 -59 -18 34.JP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608" t="1050" r="2170" b="69550"/>
            <a:stretch>
              <a:fillRect/>
            </a:stretch>
          </p:blipFill>
          <p:spPr bwMode="auto">
            <a:xfrm>
              <a:off x="6927920" y="1340768"/>
              <a:ext cx="2468616" cy="216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498" name="Immagine 11" descr="2D T1 all noto cl1 -59 -18 34.JP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00" t="1050" r="71384" b="67450"/>
            <a:stretch>
              <a:fillRect/>
            </a:stretch>
          </p:blipFill>
          <p:spPr bwMode="auto">
            <a:xfrm>
              <a:off x="5220072" y="1341438"/>
              <a:ext cx="1727200" cy="2159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99" name="CasellaDiTesto 26"/>
            <p:cNvSpPr txBox="1">
              <a:spLocks noChangeArrowheads="1"/>
            </p:cNvSpPr>
            <p:nvPr/>
          </p:nvSpPr>
          <p:spPr bwMode="auto">
            <a:xfrm>
              <a:off x="8820472" y="1412776"/>
              <a:ext cx="648072" cy="2640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r>
                <a:rPr lang="it-IT" sz="1200" i="1">
                  <a:latin typeface="Cambria" panose="02040503050406030204" pitchFamily="18" charset="0"/>
                </a:rPr>
                <a:t>x</a:t>
              </a:r>
              <a:r>
                <a:rPr lang="it-IT" sz="1200">
                  <a:latin typeface="Cambria" panose="02040503050406030204" pitchFamily="18" charset="0"/>
                </a:rPr>
                <a:t>=-59</a:t>
              </a:r>
            </a:p>
          </p:txBody>
        </p:sp>
        <p:sp>
          <p:nvSpPr>
            <p:cNvPr id="16500" name="CasellaDiTesto 27"/>
            <p:cNvSpPr txBox="1">
              <a:spLocks noChangeArrowheads="1"/>
            </p:cNvSpPr>
            <p:nvPr/>
          </p:nvSpPr>
          <p:spPr bwMode="auto">
            <a:xfrm>
              <a:off x="6660232" y="1364753"/>
              <a:ext cx="648072" cy="2640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r>
                <a:rPr lang="it-IT" sz="1200" i="1">
                  <a:latin typeface="Cambria" panose="02040503050406030204" pitchFamily="18" charset="0"/>
                </a:rPr>
                <a:t>z</a:t>
              </a:r>
              <a:r>
                <a:rPr lang="it-IT" sz="1200">
                  <a:latin typeface="Cambria" panose="02040503050406030204" pitchFamily="18" charset="0"/>
                </a:rPr>
                <a:t>=34</a:t>
              </a:r>
            </a:p>
          </p:txBody>
        </p:sp>
      </p:grpSp>
      <p:graphicFrame>
        <p:nvGraphicFramePr>
          <p:cNvPr id="37" name="Tabella 36"/>
          <p:cNvGraphicFramePr>
            <a:graphicFrameLocks noGrp="1"/>
          </p:cNvGraphicFramePr>
          <p:nvPr/>
        </p:nvGraphicFramePr>
        <p:xfrm>
          <a:off x="179388" y="4713288"/>
          <a:ext cx="4292600" cy="1537286"/>
        </p:xfrm>
        <a:graphic>
          <a:graphicData uri="http://schemas.openxmlformats.org/drawingml/2006/table">
            <a:tbl>
              <a:tblPr/>
              <a:tblGrid>
                <a:gridCol w="254000"/>
                <a:gridCol w="2384425"/>
                <a:gridCol w="252412"/>
                <a:gridCol w="254000"/>
                <a:gridCol w="254000"/>
                <a:gridCol w="446088"/>
                <a:gridCol w="447675"/>
              </a:tblGrid>
              <a:tr h="190500"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Lato</a:t>
                      </a:r>
                    </a:p>
                  </a:txBody>
                  <a:tcPr marL="9525" marR="9525" marT="9518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85E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AREA</a:t>
                      </a:r>
                    </a:p>
                  </a:txBody>
                  <a:tcPr marL="9525" marR="9525" marT="9518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85E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9525" marR="9525" marT="9518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85E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</a:txBody>
                  <a:tcPr marL="9525" marR="9525" marT="9518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85E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</a:t>
                      </a:r>
                    </a:p>
                  </a:txBody>
                  <a:tcPr marL="9525" marR="9525" marT="9518" marB="0" anchor="b" horzOverflow="overflow">
                    <a:lnL>
                      <a:noFill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85E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vox</a:t>
                      </a:r>
                    </a:p>
                  </a:txBody>
                  <a:tcPr marL="9525" marR="9525" marT="9518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85E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</a:p>
                  </a:txBody>
                  <a:tcPr marL="9525" marR="9525" marT="9518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85E0"/>
                    </a:solidFill>
                  </a:tcPr>
                </a:tc>
              </a:tr>
              <a:tr h="192088"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</a:p>
                  </a:txBody>
                  <a:tcPr marL="9525" marR="9525" marT="9518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PostCG</a:t>
                      </a:r>
                    </a:p>
                  </a:txBody>
                  <a:tcPr marL="9525" marR="9525" marT="9518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-45</a:t>
                      </a:r>
                    </a:p>
                  </a:txBody>
                  <a:tcPr marL="9525" marR="9525" marT="9518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-21</a:t>
                      </a:r>
                    </a:p>
                  </a:txBody>
                  <a:tcPr marL="9525" marR="9525" marT="9518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9525" marR="9525" marT="9518" marB="0" anchor="b" horzOverflow="overflow">
                    <a:lnL>
                      <a:noFill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1973</a:t>
                      </a:r>
                    </a:p>
                  </a:txBody>
                  <a:tcPr marL="9525" marR="9525" marT="9518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7,80</a:t>
                      </a:r>
                    </a:p>
                  </a:txBody>
                  <a:tcPr marL="9525" marR="9525" marT="9518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192088"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</a:p>
                  </a:txBody>
                  <a:tcPr marL="9525" marR="9525" marT="9518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IFG (Orbitalis)/ INSULA</a:t>
                      </a:r>
                    </a:p>
                  </a:txBody>
                  <a:tcPr marL="9525" marR="9525" marT="9518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-38</a:t>
                      </a:r>
                    </a:p>
                  </a:txBody>
                  <a:tcPr marL="9525" marR="9525" marT="9518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18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</a:p>
                  </a:txBody>
                  <a:tcPr marL="9525" marR="9525" marT="9518" marB="0" anchor="b" horzOverflow="overflow">
                    <a:lnL>
                      <a:noFill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1239</a:t>
                      </a:r>
                    </a:p>
                  </a:txBody>
                  <a:tcPr marL="9525" marR="9525" marT="9518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9,46</a:t>
                      </a:r>
                    </a:p>
                  </a:txBody>
                  <a:tcPr marL="9525" marR="9525" marT="9518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192088"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</a:p>
                  </a:txBody>
                  <a:tcPr marL="9525" marR="9525" marT="9518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PreCG</a:t>
                      </a:r>
                    </a:p>
                  </a:txBody>
                  <a:tcPr marL="9525" marR="9525" marT="9518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-36</a:t>
                      </a:r>
                    </a:p>
                  </a:txBody>
                  <a:tcPr marL="9525" marR="9525" marT="9518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-13</a:t>
                      </a:r>
                    </a:p>
                  </a:txBody>
                  <a:tcPr marL="9525" marR="9525" marT="9518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</a:p>
                  </a:txBody>
                  <a:tcPr marL="9525" marR="9525" marT="9518" marB="0" anchor="b" horzOverflow="overflow">
                    <a:lnL>
                      <a:noFill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196</a:t>
                      </a:r>
                    </a:p>
                  </a:txBody>
                  <a:tcPr marL="9525" marR="9525" marT="9518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8,84</a:t>
                      </a:r>
                    </a:p>
                  </a:txBody>
                  <a:tcPr marL="9525" marR="9525" marT="9518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192088"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</a:p>
                  </a:txBody>
                  <a:tcPr marL="9525" marR="9525" marT="9518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PUTAMEN</a:t>
                      </a:r>
                    </a:p>
                  </a:txBody>
                  <a:tcPr marL="9525" marR="9525" marT="9518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-23</a:t>
                      </a:r>
                    </a:p>
                  </a:txBody>
                  <a:tcPr marL="9525" marR="9525" marT="9518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18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18" marB="0" anchor="b" horzOverflow="overflow">
                    <a:lnL>
                      <a:noFill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172</a:t>
                      </a:r>
                    </a:p>
                  </a:txBody>
                  <a:tcPr marL="9525" marR="9525" marT="9518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6,51</a:t>
                      </a:r>
                    </a:p>
                  </a:txBody>
                  <a:tcPr marL="9525" marR="9525" marT="9518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192088"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</a:p>
                  </a:txBody>
                  <a:tcPr marL="9525" marR="9525" marT="9518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Anterior Cingulate Cortex</a:t>
                      </a:r>
                    </a:p>
                  </a:txBody>
                  <a:tcPr marL="9525" marR="9525" marT="9518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-5</a:t>
                      </a:r>
                    </a:p>
                  </a:txBody>
                  <a:tcPr marL="9525" marR="9525" marT="9518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</a:p>
                  </a:txBody>
                  <a:tcPr marL="9525" marR="9525" marT="9518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18" marB="0" anchor="b" horzOverflow="overflow">
                    <a:lnL>
                      <a:noFill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</a:t>
                      </a:r>
                    </a:p>
                  </a:txBody>
                  <a:tcPr marL="9525" marR="9525" marT="9518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5,53</a:t>
                      </a:r>
                    </a:p>
                  </a:txBody>
                  <a:tcPr marL="9525" marR="9525" marT="9518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192088"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18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18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18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18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18" marB="0" anchor="b" horzOverflow="overflow">
                    <a:lnL>
                      <a:noFill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18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18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192088"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</a:p>
                  </a:txBody>
                  <a:tcPr marL="9525" marR="9525" marT="9518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Anterior Cingulate Cortex</a:t>
                      </a:r>
                    </a:p>
                  </a:txBody>
                  <a:tcPr marL="9525" marR="9525" marT="9518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9525" marR="9525" marT="9518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</a:p>
                  </a:txBody>
                  <a:tcPr marL="9525" marR="9525" marT="9518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9525" marR="9525" marT="9518" marB="0" anchor="b" horzOverflow="overflow">
                    <a:lnL>
                      <a:noFill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</a:t>
                      </a:r>
                    </a:p>
                  </a:txBody>
                  <a:tcPr marL="9525" marR="9525" marT="9518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7,03</a:t>
                      </a:r>
                    </a:p>
                  </a:txBody>
                  <a:tcPr marL="9525" marR="9525" marT="9518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8" name="Tabella 37"/>
          <p:cNvGraphicFramePr>
            <a:graphicFrameLocks noGrp="1"/>
          </p:cNvGraphicFramePr>
          <p:nvPr/>
        </p:nvGraphicFramePr>
        <p:xfrm>
          <a:off x="179388" y="2060575"/>
          <a:ext cx="4292600" cy="767739"/>
        </p:xfrm>
        <a:graphic>
          <a:graphicData uri="http://schemas.openxmlformats.org/drawingml/2006/table">
            <a:tbl>
              <a:tblPr/>
              <a:tblGrid>
                <a:gridCol w="254000"/>
                <a:gridCol w="2384425"/>
                <a:gridCol w="252412"/>
                <a:gridCol w="254000"/>
                <a:gridCol w="254000"/>
                <a:gridCol w="446088"/>
                <a:gridCol w="447675"/>
              </a:tblGrid>
              <a:tr h="190500"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Lato</a:t>
                      </a:r>
                    </a:p>
                  </a:txBody>
                  <a:tcPr marL="9525" marR="9525" marT="9533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85E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AREA</a:t>
                      </a:r>
                    </a:p>
                  </a:txBody>
                  <a:tcPr marL="9525" marR="9525" marT="9533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85E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9525" marR="9525" marT="9533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85E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</a:txBody>
                  <a:tcPr marL="9525" marR="9525" marT="9533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85E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</a:t>
                      </a:r>
                    </a:p>
                  </a:txBody>
                  <a:tcPr marL="9525" marR="9525" marT="9533" marB="0" anchor="b" horzOverflow="overflow">
                    <a:lnL>
                      <a:noFill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85E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vox</a:t>
                      </a:r>
                    </a:p>
                  </a:txBody>
                  <a:tcPr marL="9525" marR="9525" marT="9533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85E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</a:p>
                  </a:txBody>
                  <a:tcPr marL="9525" marR="9525" marT="9533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85E0"/>
                    </a:solidFill>
                  </a:tcPr>
                </a:tc>
              </a:tr>
              <a:tr h="192088"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</a:p>
                  </a:txBody>
                  <a:tcPr marL="9525" marR="9525" marT="9533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PostCG</a:t>
                      </a:r>
                    </a:p>
                  </a:txBody>
                  <a:tcPr marL="9525" marR="9525" marT="9533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-35</a:t>
                      </a:r>
                    </a:p>
                  </a:txBody>
                  <a:tcPr marL="9525" marR="9525" marT="9533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-28</a:t>
                      </a:r>
                    </a:p>
                  </a:txBody>
                  <a:tcPr marL="9525" marR="9525" marT="9533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</a:p>
                  </a:txBody>
                  <a:tcPr marL="9525" marR="9525" marT="9533" marB="0" anchor="b" horzOverflow="overflow">
                    <a:lnL>
                      <a:noFill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1237</a:t>
                      </a:r>
                    </a:p>
                  </a:txBody>
                  <a:tcPr marL="9525" marR="9525" marT="9533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7,91</a:t>
                      </a:r>
                    </a:p>
                  </a:txBody>
                  <a:tcPr marL="9525" marR="9525" marT="9533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192088"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</a:p>
                  </a:txBody>
                  <a:tcPr marL="9525" marR="9525" marT="9533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PreCG</a:t>
                      </a:r>
                    </a:p>
                  </a:txBody>
                  <a:tcPr marL="9525" marR="9525" marT="9533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-38</a:t>
                      </a:r>
                    </a:p>
                  </a:txBody>
                  <a:tcPr marL="9525" marR="9525" marT="9533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-19</a:t>
                      </a:r>
                    </a:p>
                  </a:txBody>
                  <a:tcPr marL="9525" marR="9525" marT="953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</a:p>
                  </a:txBody>
                  <a:tcPr marL="9525" marR="9525" marT="9533" marB="0" anchor="b" horzOverflow="overflow">
                    <a:lnL>
                      <a:noFill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146</a:t>
                      </a:r>
                    </a:p>
                  </a:txBody>
                  <a:tcPr marL="9525" marR="9525" marT="9533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14,64</a:t>
                      </a:r>
                    </a:p>
                  </a:txBody>
                  <a:tcPr marL="9525" marR="9525" marT="9533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192088"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</a:p>
                  </a:txBody>
                  <a:tcPr marL="9525" marR="9525" marT="9533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PostCG/IPL</a:t>
                      </a:r>
                    </a:p>
                  </a:txBody>
                  <a:tcPr marL="9525" marR="9525" marT="9533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-48</a:t>
                      </a:r>
                    </a:p>
                  </a:txBody>
                  <a:tcPr marL="9525" marR="9525" marT="9533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-24</a:t>
                      </a:r>
                    </a:p>
                  </a:txBody>
                  <a:tcPr marL="9525" marR="9525" marT="953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</a:p>
                  </a:txBody>
                  <a:tcPr marL="9525" marR="9525" marT="9533" marB="0" anchor="b" horzOverflow="overflow">
                    <a:lnL>
                      <a:noFill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135</a:t>
                      </a:r>
                    </a:p>
                  </a:txBody>
                  <a:tcPr marL="9525" marR="9525" marT="9533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5,34</a:t>
                      </a:r>
                    </a:p>
                  </a:txBody>
                  <a:tcPr marL="9525" marR="9525" marT="9533" marB="0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39" name="Rectangle 1"/>
          <p:cNvSpPr txBox="1">
            <a:spLocks noChangeArrowheads="1"/>
          </p:cNvSpPr>
          <p:nvPr/>
        </p:nvSpPr>
        <p:spPr bwMode="auto">
          <a:xfrm>
            <a:off x="34925" y="114300"/>
            <a:ext cx="6316663" cy="577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eaLnBrk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800" kern="0" dirty="0">
                <a:solidFill>
                  <a:srgbClr val="7DBBFF"/>
                </a:solidFill>
                <a:latin typeface="Calibri" pitchFamily="34" charset="0"/>
                <a:ea typeface="+mj-ea"/>
                <a:cs typeface="+mj-cs"/>
              </a:rPr>
              <a:t>AOT: RISULTATI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ella 7"/>
          <p:cNvGraphicFramePr>
            <a:graphicFrameLocks noGrp="1"/>
          </p:cNvGraphicFramePr>
          <p:nvPr/>
        </p:nvGraphicFramePr>
        <p:xfrm>
          <a:off x="1547813" y="1700213"/>
          <a:ext cx="5688012" cy="2521585"/>
        </p:xfrm>
        <a:graphic>
          <a:graphicData uri="http://schemas.openxmlformats.org/drawingml/2006/table">
            <a:tbl>
              <a:tblPr/>
              <a:tblGrid>
                <a:gridCol w="423862"/>
                <a:gridCol w="3108325"/>
                <a:gridCol w="331788"/>
                <a:gridCol w="328612"/>
                <a:gridCol w="330200"/>
                <a:gridCol w="584200"/>
                <a:gridCol w="581025"/>
              </a:tblGrid>
              <a:tr h="241300"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Lucida Sans Unicode" panose="020B0602030504020204" pitchFamily="34" charset="0"/>
                        </a:rPr>
                        <a:t>Lato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85E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Lucida Sans Unicode" panose="020B0602030504020204" pitchFamily="34" charset="0"/>
                        </a:rPr>
                        <a:t>AREA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85E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Lucida Sans Unicode" panose="020B0602030504020204" pitchFamily="34" charset="0"/>
                        </a:rPr>
                        <a:t>x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85E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Lucida Sans Unicode" panose="020B0602030504020204" pitchFamily="34" charset="0"/>
                        </a:rPr>
                        <a:t>y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85E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Lucida Sans Unicode" panose="020B0602030504020204" pitchFamily="34" charset="0"/>
                        </a:rPr>
                        <a:t>z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85E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Lucida Sans Unicode" panose="020B0602030504020204" pitchFamily="34" charset="0"/>
                        </a:rPr>
                        <a:t>vox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85E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Lucida Sans Unicode" panose="020B0602030504020204" pitchFamily="34" charset="0"/>
                        </a:rPr>
                        <a:t>T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85E0"/>
                    </a:solidFill>
                  </a:tcPr>
                </a:tc>
              </a:tr>
              <a:tr h="228600"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PreCG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-41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5,06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52413"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PreCG  BA44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-46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8,97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28600"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IFG </a:t>
                      </a: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it-IT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Pars Triangularis</a:t>
                      </a: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BA45 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-49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5,88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28600"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Frontal pole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-14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6,15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28600"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Middle Cingulate Cortex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5,06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28600"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Putamen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-31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-13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8,01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28600"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IFG </a:t>
                      </a: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it-IT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Pars Opercularis</a:t>
                      </a: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)/</a:t>
                      </a: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PreCG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195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7,26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28600"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Middle Cingulate Cortex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4,88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1300"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Insula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-12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4,16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7486" name="CasellaDiTesto 15"/>
          <p:cNvSpPr txBox="1">
            <a:spLocks noChangeArrowheads="1"/>
          </p:cNvSpPr>
          <p:nvPr/>
        </p:nvSpPr>
        <p:spPr bwMode="auto">
          <a:xfrm>
            <a:off x="468313" y="908050"/>
            <a:ext cx="7920037" cy="7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it-IT" sz="2800">
                <a:latin typeface="Constantia" panose="02030602050306030303" pitchFamily="18" charset="0"/>
              </a:rPr>
              <a:t>Casi &gt; Controlli a T2 (dopo AOT): Task-Rest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/>
          </a:p>
        </p:txBody>
      </p:sp>
      <p:sp>
        <p:nvSpPr>
          <p:cNvPr id="7" name="Rectangle 1"/>
          <p:cNvSpPr txBox="1">
            <a:spLocks noChangeArrowheads="1"/>
          </p:cNvSpPr>
          <p:nvPr/>
        </p:nvSpPr>
        <p:spPr bwMode="auto">
          <a:xfrm>
            <a:off x="34925" y="114300"/>
            <a:ext cx="6316663" cy="577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eaLnBrk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800" kern="0" dirty="0">
                <a:solidFill>
                  <a:srgbClr val="7DBBFF"/>
                </a:solidFill>
                <a:latin typeface="Calibri" pitchFamily="34" charset="0"/>
                <a:ea typeface="+mj-ea"/>
                <a:cs typeface="+mj-cs"/>
              </a:rPr>
              <a:t>AOT: RISULTATI</a:t>
            </a:r>
          </a:p>
        </p:txBody>
      </p:sp>
      <p:pic>
        <p:nvPicPr>
          <p:cNvPr id="9" name="Immagine 8" descr="T2 casi vs controlli all cl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9" t="54431" r="3233"/>
          <a:stretch>
            <a:fillRect/>
          </a:stretch>
        </p:blipFill>
        <p:spPr bwMode="auto">
          <a:xfrm>
            <a:off x="11113" y="4437112"/>
            <a:ext cx="2328862" cy="233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uppo 14"/>
          <p:cNvGrpSpPr>
            <a:grpSpLocks noChangeAspect="1"/>
          </p:cNvGrpSpPr>
          <p:nvPr/>
        </p:nvGrpSpPr>
        <p:grpSpPr bwMode="auto">
          <a:xfrm>
            <a:off x="2268538" y="4437063"/>
            <a:ext cx="4786312" cy="2376487"/>
            <a:chOff x="2627784" y="4697760"/>
            <a:chExt cx="4419260" cy="2193717"/>
          </a:xfrm>
        </p:grpSpPr>
        <p:pic>
          <p:nvPicPr>
            <p:cNvPr id="17494" name="Immagine 9" descr="T2 casi vs controlli all cl8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88" t="54431" b="-2982"/>
            <a:stretch>
              <a:fillRect/>
            </a:stretch>
          </p:blipFill>
          <p:spPr bwMode="auto">
            <a:xfrm>
              <a:off x="4860032" y="4697999"/>
              <a:ext cx="2187012" cy="21934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95" name="Immagine 10" descr="T2 casi vs controlli all cl10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4642" r="6258"/>
            <a:stretch>
              <a:fillRect/>
            </a:stretch>
          </p:blipFill>
          <p:spPr bwMode="auto">
            <a:xfrm>
              <a:off x="2627784" y="4697760"/>
              <a:ext cx="2232248" cy="2160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2" name="Immagine 11" descr="T2 casi vs controlli all cl11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7" t="53703" r="4515"/>
          <a:stretch>
            <a:fillRect/>
          </a:stretch>
        </p:blipFill>
        <p:spPr bwMode="auto">
          <a:xfrm>
            <a:off x="6875463" y="4437063"/>
            <a:ext cx="2293937" cy="233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ttangolo 12"/>
          <p:cNvSpPr/>
          <p:nvPr/>
        </p:nvSpPr>
        <p:spPr bwMode="auto">
          <a:xfrm>
            <a:off x="1547813" y="3500438"/>
            <a:ext cx="5688012" cy="288925"/>
          </a:xfrm>
          <a:prstGeom prst="rect">
            <a:avLst/>
          </a:prstGeom>
          <a:solidFill>
            <a:schemeClr val="accent6">
              <a:lumMod val="60000"/>
              <a:lumOff val="40000"/>
              <a:alpha val="45000"/>
            </a:schemeClr>
          </a:solidFill>
          <a:ln w="9525" cap="flat" cmpd="sng" algn="ctr">
            <a:solidFill>
              <a:schemeClr val="accent6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/>
          </a:p>
        </p:txBody>
      </p:sp>
      <p:sp>
        <p:nvSpPr>
          <p:cNvPr id="14" name="Rettangolo 13"/>
          <p:cNvSpPr/>
          <p:nvPr/>
        </p:nvSpPr>
        <p:spPr bwMode="auto">
          <a:xfrm>
            <a:off x="1547813" y="1989138"/>
            <a:ext cx="5688012" cy="431800"/>
          </a:xfrm>
          <a:prstGeom prst="rect">
            <a:avLst/>
          </a:prstGeom>
          <a:solidFill>
            <a:schemeClr val="accent6">
              <a:lumMod val="60000"/>
              <a:lumOff val="40000"/>
              <a:alpha val="45000"/>
            </a:schemeClr>
          </a:solidFill>
          <a:ln w="9525" cap="flat" cmpd="sng" algn="ctr">
            <a:solidFill>
              <a:schemeClr val="accent6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/>
          </a:p>
        </p:txBody>
      </p:sp>
      <p:sp>
        <p:nvSpPr>
          <p:cNvPr id="16" name="Rettangolo 15"/>
          <p:cNvSpPr/>
          <p:nvPr/>
        </p:nvSpPr>
        <p:spPr bwMode="auto">
          <a:xfrm>
            <a:off x="1547813" y="2492375"/>
            <a:ext cx="5688012" cy="288925"/>
          </a:xfrm>
          <a:prstGeom prst="rect">
            <a:avLst/>
          </a:prstGeom>
          <a:solidFill>
            <a:schemeClr val="accent6">
              <a:lumMod val="60000"/>
              <a:lumOff val="40000"/>
              <a:alpha val="45000"/>
            </a:schemeClr>
          </a:solidFill>
          <a:ln w="9525" cap="flat" cmpd="sng" algn="ctr">
            <a:solidFill>
              <a:schemeClr val="accent6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</a:pPr>
            <a:endParaRPr lang="it-IT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142875" y="1789113"/>
            <a:ext cx="8856663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eaLnBrk="1" hangingPunct="1"/>
            <a:r>
              <a:rPr lang="it-IT" dirty="0">
                <a:solidFill>
                  <a:srgbClr val="F2F2F2"/>
                </a:solidFill>
              </a:rPr>
              <a:t>La manipolazione di un oggetto determina l’attivazione di un circuito </a:t>
            </a:r>
            <a:r>
              <a:rPr lang="it-IT" dirty="0" err="1">
                <a:solidFill>
                  <a:srgbClr val="F2F2F2"/>
                </a:solidFill>
              </a:rPr>
              <a:t>parieto</a:t>
            </a:r>
            <a:r>
              <a:rPr lang="it-IT" dirty="0">
                <a:solidFill>
                  <a:srgbClr val="F2F2F2"/>
                </a:solidFill>
              </a:rPr>
              <a:t>-frontale che include la corteccia </a:t>
            </a:r>
            <a:r>
              <a:rPr lang="it-IT" dirty="0" err="1">
                <a:solidFill>
                  <a:srgbClr val="F2F2F2"/>
                </a:solidFill>
              </a:rPr>
              <a:t>somatosensitiva</a:t>
            </a:r>
            <a:r>
              <a:rPr lang="it-IT" dirty="0">
                <a:solidFill>
                  <a:srgbClr val="F2F2F2"/>
                </a:solidFill>
              </a:rPr>
              <a:t> secondaria (SII), l’area </a:t>
            </a:r>
            <a:r>
              <a:rPr lang="it-IT" dirty="0" err="1">
                <a:solidFill>
                  <a:srgbClr val="F2F2F2"/>
                </a:solidFill>
              </a:rPr>
              <a:t>intraparietale</a:t>
            </a:r>
            <a:r>
              <a:rPr lang="it-IT" dirty="0">
                <a:solidFill>
                  <a:srgbClr val="F2F2F2"/>
                </a:solidFill>
              </a:rPr>
              <a:t> (AIP) e la corteccia </a:t>
            </a:r>
            <a:r>
              <a:rPr lang="it-IT" dirty="0" err="1">
                <a:solidFill>
                  <a:srgbClr val="F2F2F2"/>
                </a:solidFill>
              </a:rPr>
              <a:t>premotoria</a:t>
            </a:r>
            <a:r>
              <a:rPr lang="it-IT" dirty="0">
                <a:solidFill>
                  <a:srgbClr val="F2F2F2"/>
                </a:solidFill>
              </a:rPr>
              <a:t> ventrale (</a:t>
            </a:r>
            <a:r>
              <a:rPr lang="it-IT" dirty="0" err="1">
                <a:solidFill>
                  <a:srgbClr val="F2F2F2"/>
                </a:solidFill>
              </a:rPr>
              <a:t>vPMC</a:t>
            </a:r>
            <a:r>
              <a:rPr lang="it-IT" dirty="0">
                <a:solidFill>
                  <a:srgbClr val="F2F2F2"/>
                </a:solidFill>
              </a:rPr>
              <a:t>)</a:t>
            </a:r>
            <a:r>
              <a:rPr lang="it-IT" i="1" dirty="0">
                <a:solidFill>
                  <a:srgbClr val="FFFFFF"/>
                </a:solidFill>
              </a:rPr>
              <a:t>  </a:t>
            </a:r>
          </a:p>
          <a:p>
            <a:pPr eaLnBrk="1" hangingPunct="1"/>
            <a:r>
              <a:rPr lang="it-IT" sz="1400" i="1" dirty="0">
                <a:solidFill>
                  <a:srgbClr val="F2F2F2"/>
                </a:solidFill>
              </a:rPr>
              <a:t>(</a:t>
            </a:r>
            <a:r>
              <a:rPr lang="it-IT" sz="1400" dirty="0" err="1">
                <a:solidFill>
                  <a:srgbClr val="F2F2F2"/>
                </a:solidFill>
                <a:latin typeface="Times New Roman" panose="02020603050405020304" pitchFamily="18" charset="0"/>
              </a:rPr>
              <a:t>Binkofski</a:t>
            </a:r>
            <a:r>
              <a:rPr lang="it-IT" sz="1400" dirty="0">
                <a:solidFill>
                  <a:srgbClr val="F2F2F2"/>
                </a:solidFill>
                <a:latin typeface="Times New Roman" panose="02020603050405020304" pitchFamily="18" charset="0"/>
              </a:rPr>
              <a:t> et al. </a:t>
            </a:r>
            <a:r>
              <a:rPr lang="it-IT" sz="1400" i="1" dirty="0" err="1">
                <a:solidFill>
                  <a:srgbClr val="F2F2F2"/>
                </a:solidFill>
                <a:latin typeface="Times New Roman" panose="02020603050405020304" pitchFamily="18" charset="0"/>
              </a:rPr>
              <a:t>Eur</a:t>
            </a:r>
            <a:r>
              <a:rPr lang="it-IT" sz="1400" i="1" dirty="0">
                <a:solidFill>
                  <a:srgbClr val="F2F2F2"/>
                </a:solidFill>
                <a:latin typeface="Times New Roman" panose="02020603050405020304" pitchFamily="18" charset="0"/>
              </a:rPr>
              <a:t> Jour of </a:t>
            </a:r>
            <a:r>
              <a:rPr lang="it-IT" sz="1400" i="1" dirty="0" err="1">
                <a:solidFill>
                  <a:srgbClr val="F2F2F2"/>
                </a:solidFill>
                <a:latin typeface="Times New Roman" panose="02020603050405020304" pitchFamily="18" charset="0"/>
              </a:rPr>
              <a:t>Neurosci</a:t>
            </a:r>
            <a:r>
              <a:rPr lang="it-IT" sz="1400" i="1" dirty="0">
                <a:solidFill>
                  <a:srgbClr val="F2F2F2"/>
                </a:solidFill>
                <a:latin typeface="Times New Roman" panose="02020603050405020304" pitchFamily="18" charset="0"/>
              </a:rPr>
              <a:t>  1999. </a:t>
            </a:r>
            <a:r>
              <a:rPr lang="it-IT" sz="1400" dirty="0" err="1">
                <a:solidFill>
                  <a:srgbClr val="F2F2F2"/>
                </a:solidFill>
                <a:latin typeface="Times New Roman" panose="02020603050405020304" pitchFamily="18" charset="0"/>
              </a:rPr>
              <a:t>Makris</a:t>
            </a:r>
            <a:r>
              <a:rPr lang="it-IT" sz="1400" dirty="0">
                <a:solidFill>
                  <a:srgbClr val="F2F2F2"/>
                </a:solidFill>
                <a:latin typeface="Times New Roman" panose="02020603050405020304" pitchFamily="18" charset="0"/>
              </a:rPr>
              <a:t> et al.</a:t>
            </a:r>
            <a:r>
              <a:rPr lang="it-IT" sz="1400" i="1" dirty="0">
                <a:solidFill>
                  <a:srgbClr val="F2F2F2"/>
                </a:solidFill>
                <a:latin typeface="Times New Roman" panose="02020603050405020304" pitchFamily="18" charset="0"/>
              </a:rPr>
              <a:t> </a:t>
            </a:r>
            <a:r>
              <a:rPr lang="it-IT" sz="1400" i="1" dirty="0" err="1">
                <a:solidFill>
                  <a:srgbClr val="F2F2F2"/>
                </a:solidFill>
                <a:latin typeface="Times New Roman" panose="02020603050405020304" pitchFamily="18" charset="0"/>
              </a:rPr>
              <a:t>Cereb</a:t>
            </a:r>
            <a:r>
              <a:rPr lang="it-IT" sz="1400" i="1" dirty="0">
                <a:solidFill>
                  <a:srgbClr val="F2F2F2"/>
                </a:solidFill>
                <a:latin typeface="Times New Roman" panose="02020603050405020304" pitchFamily="18" charset="0"/>
              </a:rPr>
              <a:t> </a:t>
            </a:r>
            <a:r>
              <a:rPr lang="it-IT" sz="1400" i="1" dirty="0" err="1">
                <a:solidFill>
                  <a:srgbClr val="F2F2F2"/>
                </a:solidFill>
                <a:latin typeface="Times New Roman" panose="02020603050405020304" pitchFamily="18" charset="0"/>
              </a:rPr>
              <a:t>Cortex</a:t>
            </a:r>
            <a:r>
              <a:rPr lang="it-IT" sz="1400" i="1" dirty="0">
                <a:solidFill>
                  <a:srgbClr val="F2F2F2"/>
                </a:solidFill>
                <a:latin typeface="Times New Roman" panose="02020603050405020304" pitchFamily="18" charset="0"/>
              </a:rPr>
              <a:t>, 2005. </a:t>
            </a:r>
            <a:r>
              <a:rPr lang="it-IT" sz="1400" dirty="0">
                <a:solidFill>
                  <a:srgbClr val="F2F2F2"/>
                </a:solidFill>
                <a:latin typeface="Times New Roman" panose="02020603050405020304" pitchFamily="18" charset="0"/>
              </a:rPr>
              <a:t>Koch et al</a:t>
            </a:r>
            <a:r>
              <a:rPr lang="it-IT" sz="1400" i="1" dirty="0">
                <a:solidFill>
                  <a:srgbClr val="F2F2F2"/>
                </a:solidFill>
                <a:latin typeface="Times New Roman" panose="02020603050405020304" pitchFamily="18" charset="0"/>
              </a:rPr>
              <a:t>. </a:t>
            </a:r>
            <a:r>
              <a:rPr lang="it-IT" sz="1400" i="1" dirty="0" err="1">
                <a:solidFill>
                  <a:srgbClr val="F2F2F2"/>
                </a:solidFill>
                <a:latin typeface="Times New Roman" panose="02020603050405020304" pitchFamily="18" charset="0"/>
              </a:rPr>
              <a:t>Neuroimage</a:t>
            </a:r>
            <a:r>
              <a:rPr lang="it-IT" sz="1400" i="1" dirty="0">
                <a:solidFill>
                  <a:srgbClr val="F2F2F2"/>
                </a:solidFill>
                <a:latin typeface="Times New Roman" panose="02020603050405020304" pitchFamily="18" charset="0"/>
              </a:rPr>
              <a:t> 2010)</a:t>
            </a:r>
          </a:p>
          <a:p>
            <a:pPr eaLnBrk="1" hangingPunct="1"/>
            <a:endParaRPr lang="it-IT" sz="1400" i="1" dirty="0">
              <a:solidFill>
                <a:srgbClr val="F2F2F2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79388" y="3516313"/>
            <a:ext cx="8856662" cy="1136650"/>
          </a:xfrm>
          <a:prstGeom prst="rect">
            <a:avLst/>
          </a:prstGeom>
          <a:noFill/>
          <a:ln>
            <a:noFill/>
          </a:ln>
          <a:extLst/>
        </p:spPr>
        <p:txBody>
          <a:bodyPr lIns="90000" tIns="45000" rIns="90000" bIns="450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eaLnBrk="1" hangingPunct="1">
              <a:defRPr/>
            </a:pPr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Nella </a:t>
            </a:r>
            <a:r>
              <a:rPr lang="it-IT" dirty="0" err="1" smtClean="0">
                <a:solidFill>
                  <a:schemeClr val="bg1">
                    <a:lumMod val="95000"/>
                  </a:schemeClr>
                </a:solidFill>
              </a:rPr>
              <a:t>vPMC</a:t>
            </a:r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 e nella corteccia parietale (SII e lobo parietale superiore) dell’uomo esiste una rappresentazione della mano; queste aree vengono attivate durante esecuzione di movimenti fini della mano/delle dita e l’interazione mano-oggetto </a:t>
            </a:r>
            <a:r>
              <a:rPr lang="it-IT" sz="1400" i="1" dirty="0" smtClean="0">
                <a:solidFill>
                  <a:schemeClr val="bg1">
                    <a:lumMod val="95000"/>
                  </a:schemeClr>
                </a:solidFill>
              </a:rPr>
              <a:t>(</a:t>
            </a:r>
            <a:r>
              <a:rPr lang="it-IT" sz="14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Buccino et al. </a:t>
            </a:r>
            <a:r>
              <a:rPr lang="it-IT" sz="1400" i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Cog</a:t>
            </a:r>
            <a:r>
              <a:rPr lang="it-IT" sz="1400" i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it-IT" sz="1400" i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Behav</a:t>
            </a:r>
            <a:r>
              <a:rPr lang="it-IT" sz="1400" i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it-IT" sz="1400" i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Neurol</a:t>
            </a:r>
            <a:r>
              <a:rPr lang="it-IT" sz="1400" i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, 2006)</a:t>
            </a: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251520" y="765175"/>
            <a:ext cx="6316663" cy="431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eaLnBrk="1">
              <a:buSzPct val="100000"/>
              <a:buFont typeface="Times New Roman" pitchFamily="16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it-IT" sz="2400" dirty="0" smtClean="0">
                <a:solidFill>
                  <a:srgbClr val="5BA9FF"/>
                </a:solidFill>
                <a:latin typeface="Calibri" pitchFamily="34" charset="0"/>
                <a:ea typeface="+mj-ea"/>
                <a:cs typeface="+mj-cs"/>
              </a:rPr>
              <a:t>REGIONI DI INTERESSE</a:t>
            </a:r>
            <a:endParaRPr lang="it-IT" sz="2400" dirty="0">
              <a:solidFill>
                <a:srgbClr val="5BA9FF"/>
              </a:solidFill>
              <a:latin typeface="Calibri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uppo 1"/>
          <p:cNvGrpSpPr>
            <a:grpSpLocks/>
          </p:cNvGrpSpPr>
          <p:nvPr/>
        </p:nvGrpSpPr>
        <p:grpSpPr bwMode="auto">
          <a:xfrm>
            <a:off x="1042988" y="1562100"/>
            <a:ext cx="6975475" cy="5251450"/>
            <a:chOff x="976337" y="909776"/>
            <a:chExt cx="6975302" cy="5250791"/>
          </a:xfrm>
        </p:grpSpPr>
        <p:pic>
          <p:nvPicPr>
            <p:cNvPr id="18461" name="Picture 2"/>
            <p:cNvPicPr>
              <a:picLocks noChangeAspect="1" noChangeArrowheads="1"/>
            </p:cNvPicPr>
            <p:nvPr/>
          </p:nvPicPr>
          <p:blipFill>
            <a:blip r:embed="rId3" cstate="print">
              <a:lum bright="-10000" contras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00338" y="909776"/>
              <a:ext cx="1795463" cy="179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18462" name="Picture 3"/>
            <p:cNvPicPr>
              <a:picLocks noChangeAspect="1" noChangeArrowheads="1"/>
            </p:cNvPicPr>
            <p:nvPr/>
          </p:nvPicPr>
          <p:blipFill>
            <a:blip r:embed="rId4" cstate="print">
              <a:lum bright="-10000" contras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7984" y="909776"/>
              <a:ext cx="1795463" cy="179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18463" name="Picture 4"/>
            <p:cNvPicPr>
              <a:picLocks noChangeAspect="1" noChangeArrowheads="1"/>
            </p:cNvPicPr>
            <p:nvPr/>
          </p:nvPicPr>
          <p:blipFill>
            <a:blip r:embed="rId5">
              <a:lum bright="-10000" contras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56176" y="2627313"/>
              <a:ext cx="1795463" cy="179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18464" name="Picture 5"/>
            <p:cNvPicPr>
              <a:picLocks noChangeAspect="1" noChangeArrowheads="1"/>
            </p:cNvPicPr>
            <p:nvPr/>
          </p:nvPicPr>
          <p:blipFill>
            <a:blip r:embed="rId6">
              <a:lum bright="-10000" contras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56176" y="4365104"/>
              <a:ext cx="1795463" cy="179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18465" name="Picture 6"/>
            <p:cNvPicPr>
              <a:picLocks noChangeAspect="1" noChangeArrowheads="1"/>
            </p:cNvPicPr>
            <p:nvPr/>
          </p:nvPicPr>
          <p:blipFill>
            <a:blip r:embed="rId7">
              <a:lum bright="-10000" contras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7984" y="2627313"/>
              <a:ext cx="1795463" cy="179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18466" name="Picture 7"/>
            <p:cNvPicPr>
              <a:picLocks noChangeAspect="1" noChangeArrowheads="1"/>
            </p:cNvPicPr>
            <p:nvPr/>
          </p:nvPicPr>
          <p:blipFill>
            <a:blip r:embed="rId8" cstate="print">
              <a:lum bright="-10000" contras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00338" y="2627313"/>
              <a:ext cx="1795463" cy="179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18467" name="Picture 8"/>
            <p:cNvPicPr>
              <a:picLocks noChangeAspect="1" noChangeArrowheads="1"/>
            </p:cNvPicPr>
            <p:nvPr/>
          </p:nvPicPr>
          <p:blipFill>
            <a:blip r:embed="rId9">
              <a:lum bright="-10000" contras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7984" y="4365104"/>
              <a:ext cx="1795463" cy="179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18468" name="Picture 9"/>
            <p:cNvPicPr>
              <a:picLocks noChangeAspect="1" noChangeArrowheads="1"/>
            </p:cNvPicPr>
            <p:nvPr/>
          </p:nvPicPr>
          <p:blipFill>
            <a:blip r:embed="rId10">
              <a:lum bright="-10000" contras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00338" y="4365104"/>
              <a:ext cx="1795463" cy="179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18469" name="Picture 10"/>
            <p:cNvPicPr>
              <a:picLocks noChangeAspect="1" noChangeArrowheads="1"/>
            </p:cNvPicPr>
            <p:nvPr/>
          </p:nvPicPr>
          <p:blipFill>
            <a:blip r:embed="rId11">
              <a:lum bright="-10000" contras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6337" y="4365104"/>
              <a:ext cx="1795463" cy="179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18470" name="Picture 11"/>
            <p:cNvPicPr>
              <a:picLocks noChangeAspect="1" noChangeArrowheads="1"/>
            </p:cNvPicPr>
            <p:nvPr/>
          </p:nvPicPr>
          <p:blipFill>
            <a:blip r:embed="rId12">
              <a:lum bright="-10000" contras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6337" y="2627313"/>
              <a:ext cx="1795463" cy="179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18471" name="Picture 12"/>
            <p:cNvPicPr>
              <a:picLocks noChangeAspect="1" noChangeArrowheads="1"/>
            </p:cNvPicPr>
            <p:nvPr/>
          </p:nvPicPr>
          <p:blipFill>
            <a:blip r:embed="rId13">
              <a:lum bright="-10000" contras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6337" y="909776"/>
              <a:ext cx="1795463" cy="179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18472" name="Picture 13"/>
            <p:cNvPicPr>
              <a:picLocks noChangeAspect="1" noChangeArrowheads="1"/>
            </p:cNvPicPr>
            <p:nvPr/>
          </p:nvPicPr>
          <p:blipFill>
            <a:blip r:embed="rId14">
              <a:lum bright="-10000" contras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56176" y="909776"/>
              <a:ext cx="1795463" cy="179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</p:grpSp>
      <p:sp>
        <p:nvSpPr>
          <p:cNvPr id="28" name="Rectangle 1"/>
          <p:cNvSpPr txBox="1">
            <a:spLocks noChangeArrowheads="1"/>
          </p:cNvSpPr>
          <p:nvPr/>
        </p:nvSpPr>
        <p:spPr bwMode="auto">
          <a:xfrm>
            <a:off x="34925" y="114300"/>
            <a:ext cx="6316663" cy="577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eaLnBrk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800" kern="0" dirty="0">
                <a:solidFill>
                  <a:srgbClr val="7DBBFF"/>
                </a:solidFill>
                <a:latin typeface="Calibri" pitchFamily="34" charset="0"/>
                <a:ea typeface="+mj-ea"/>
                <a:cs typeface="+mj-cs"/>
              </a:rPr>
              <a:t>AOT: RISULTATI</a:t>
            </a:r>
          </a:p>
        </p:txBody>
      </p:sp>
      <p:sp>
        <p:nvSpPr>
          <p:cNvPr id="29" name="Rectangle 4"/>
          <p:cNvSpPr>
            <a:spLocks noChangeArrowheads="1"/>
          </p:cNvSpPr>
          <p:nvPr/>
        </p:nvSpPr>
        <p:spPr bwMode="auto">
          <a:xfrm>
            <a:off x="0" y="765175"/>
            <a:ext cx="6316663" cy="431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eaLnBrk="1">
              <a:buSzPct val="100000"/>
              <a:buFont typeface="Times New Roman" pitchFamily="16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it-IT" sz="2400" dirty="0">
                <a:solidFill>
                  <a:srgbClr val="FF6600"/>
                </a:solidFill>
                <a:latin typeface="Calibri" pitchFamily="34" charset="0"/>
                <a:ea typeface="+mj-ea"/>
                <a:cs typeface="+mj-cs"/>
              </a:rPr>
              <a:t> DTI: </a:t>
            </a:r>
          </a:p>
        </p:txBody>
      </p: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977900" y="1412875"/>
            <a:ext cx="7194550" cy="5395913"/>
            <a:chOff x="567" y="45"/>
            <a:chExt cx="4532" cy="3399"/>
          </a:xfrm>
        </p:grpSpPr>
        <p:sp>
          <p:nvSpPr>
            <p:cNvPr id="18457" name="AutoShape 15"/>
            <p:cNvSpPr>
              <a:spLocks noChangeArrowheads="1"/>
            </p:cNvSpPr>
            <p:nvPr/>
          </p:nvSpPr>
          <p:spPr bwMode="auto">
            <a:xfrm>
              <a:off x="567" y="45"/>
              <a:ext cx="4532" cy="3399"/>
            </a:xfrm>
            <a:prstGeom prst="roundRect">
              <a:avLst>
                <a:gd name="adj" fmla="val 28"/>
              </a:avLst>
            </a:prstGeom>
            <a:solidFill>
              <a:srgbClr val="C0C0C0"/>
            </a:solidFill>
            <a:ln w="108000">
              <a:solidFill>
                <a:srgbClr val="C0C0C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it-IT"/>
            </a:p>
          </p:txBody>
        </p:sp>
        <p:grpSp>
          <p:nvGrpSpPr>
            <p:cNvPr id="18458" name="Group 16"/>
            <p:cNvGrpSpPr>
              <a:grpSpLocks/>
            </p:cNvGrpSpPr>
            <p:nvPr/>
          </p:nvGrpSpPr>
          <p:grpSpPr bwMode="auto">
            <a:xfrm>
              <a:off x="958" y="830"/>
              <a:ext cx="3779" cy="1888"/>
              <a:chOff x="958" y="830"/>
              <a:chExt cx="3779" cy="1888"/>
            </a:xfrm>
          </p:grpSpPr>
          <p:pic>
            <p:nvPicPr>
              <p:cNvPr id="18459" name="Picture 17"/>
              <p:cNvPicPr>
                <a:picLocks noChangeAspect="1" noChangeArrowheads="1"/>
              </p:cNvPicPr>
              <p:nvPr/>
            </p:nvPicPr>
            <p:blipFill>
              <a:blip r:embed="rId15">
                <a:lum bright="-10000" contrast="1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49" y="830"/>
                <a:ext cx="1888" cy="1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pic>
          <p:pic>
            <p:nvPicPr>
              <p:cNvPr id="18460" name="Picture 18"/>
              <p:cNvPicPr>
                <a:picLocks noChangeAspect="1" noChangeArrowheads="1"/>
              </p:cNvPicPr>
              <p:nvPr/>
            </p:nvPicPr>
            <p:blipFill>
              <a:blip r:embed="rId16">
                <a:lum bright="-10000" contrast="1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58" y="830"/>
                <a:ext cx="1888" cy="1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18438" name="CasellaDiTesto 40"/>
          <p:cNvSpPr txBox="1">
            <a:spLocks noChangeArrowheads="1"/>
          </p:cNvSpPr>
          <p:nvPr/>
        </p:nvSpPr>
        <p:spPr bwMode="auto">
          <a:xfrm>
            <a:off x="1331913" y="765175"/>
            <a:ext cx="63357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/>
              <a:t>Trattografia probabilistica: connettività fra SPL/vPMC  e fra IPL/vPMC in soggetti sani di controllo</a:t>
            </a:r>
          </a:p>
        </p:txBody>
      </p:sp>
      <p:grpSp>
        <p:nvGrpSpPr>
          <p:cNvPr id="5" name="Gruppo 41"/>
          <p:cNvGrpSpPr>
            <a:grpSpLocks/>
          </p:cNvGrpSpPr>
          <p:nvPr/>
        </p:nvGrpSpPr>
        <p:grpSpPr bwMode="auto">
          <a:xfrm>
            <a:off x="1042988" y="1484313"/>
            <a:ext cx="6985000" cy="5246687"/>
            <a:chOff x="1036245" y="764704"/>
            <a:chExt cx="6985814" cy="5247110"/>
          </a:xfrm>
        </p:grpSpPr>
        <p:pic>
          <p:nvPicPr>
            <p:cNvPr id="18445" name="Picture 2"/>
            <p:cNvPicPr>
              <a:picLocks noChangeAspect="1" noChangeArrowheads="1"/>
            </p:cNvPicPr>
            <p:nvPr/>
          </p:nvPicPr>
          <p:blipFill>
            <a:blip r:embed="rId17">
              <a:lum bright="-10000" contras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9992" y="2479899"/>
              <a:ext cx="1793875" cy="179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18446" name="Picture 3"/>
            <p:cNvPicPr>
              <a:picLocks noChangeAspect="1" noChangeArrowheads="1"/>
            </p:cNvPicPr>
            <p:nvPr/>
          </p:nvPicPr>
          <p:blipFill>
            <a:blip r:embed="rId18">
              <a:lum bright="-10000" contras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0188" y="4216351"/>
              <a:ext cx="1795463" cy="179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18447" name="Picture 4"/>
            <p:cNvPicPr>
              <a:picLocks noChangeAspect="1" noChangeArrowheads="1"/>
            </p:cNvPicPr>
            <p:nvPr/>
          </p:nvPicPr>
          <p:blipFill>
            <a:blip r:embed="rId19">
              <a:lum bright="-10000" contras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2677" y="2479899"/>
              <a:ext cx="1793875" cy="179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18448" name="Picture 5"/>
            <p:cNvPicPr>
              <a:picLocks noChangeAspect="1" noChangeArrowheads="1"/>
            </p:cNvPicPr>
            <p:nvPr/>
          </p:nvPicPr>
          <p:blipFill>
            <a:blip r:embed="rId20">
              <a:lum bright="-10000" contras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0188" y="764704"/>
              <a:ext cx="1795463" cy="179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18449" name="Picture 6"/>
            <p:cNvPicPr>
              <a:picLocks noChangeAspect="1" noChangeArrowheads="1"/>
            </p:cNvPicPr>
            <p:nvPr/>
          </p:nvPicPr>
          <p:blipFill>
            <a:blip r:embed="rId21">
              <a:lum bright="-10000" contras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0188" y="2479899"/>
              <a:ext cx="1795463" cy="179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18450" name="Picture 7"/>
            <p:cNvPicPr>
              <a:picLocks noChangeAspect="1" noChangeArrowheads="1"/>
            </p:cNvPicPr>
            <p:nvPr/>
          </p:nvPicPr>
          <p:blipFill>
            <a:blip r:embed="rId22">
              <a:lum bright="-10000" contras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9992" y="4216351"/>
              <a:ext cx="1793875" cy="179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18451" name="Picture 8"/>
            <p:cNvPicPr>
              <a:picLocks noChangeAspect="1" noChangeArrowheads="1"/>
            </p:cNvPicPr>
            <p:nvPr/>
          </p:nvPicPr>
          <p:blipFill>
            <a:blip r:embed="rId23">
              <a:lum bright="-10000" contras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8184" y="4216351"/>
              <a:ext cx="1793875" cy="179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18452" name="Picture 9"/>
            <p:cNvPicPr>
              <a:picLocks noChangeAspect="1" noChangeArrowheads="1"/>
            </p:cNvPicPr>
            <p:nvPr/>
          </p:nvPicPr>
          <p:blipFill>
            <a:blip r:embed="rId24">
              <a:lum bright="-10000" contras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8184" y="764704"/>
              <a:ext cx="1793875" cy="179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18453" name="Picture 10"/>
            <p:cNvPicPr>
              <a:picLocks noChangeAspect="1" noChangeArrowheads="1"/>
            </p:cNvPicPr>
            <p:nvPr/>
          </p:nvPicPr>
          <p:blipFill>
            <a:blip r:embed="rId25">
              <a:lum bright="-10000" contras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8184" y="2479899"/>
              <a:ext cx="1793875" cy="179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18454" name="Picture 11"/>
            <p:cNvPicPr>
              <a:picLocks noChangeAspect="1" noChangeArrowheads="1"/>
            </p:cNvPicPr>
            <p:nvPr/>
          </p:nvPicPr>
          <p:blipFill>
            <a:blip r:embed="rId26">
              <a:lum bright="-10000" contras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2677" y="764704"/>
              <a:ext cx="1793875" cy="179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18455" name="Picture 12"/>
            <p:cNvPicPr>
              <a:picLocks noChangeAspect="1" noChangeArrowheads="1"/>
            </p:cNvPicPr>
            <p:nvPr/>
          </p:nvPicPr>
          <p:blipFill>
            <a:blip r:embed="rId27">
              <a:lum bright="-10000" contras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6245" y="4211617"/>
              <a:ext cx="1793875" cy="179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18456" name="Picture 13"/>
            <p:cNvPicPr>
              <a:picLocks noChangeAspect="1" noChangeArrowheads="1"/>
            </p:cNvPicPr>
            <p:nvPr/>
          </p:nvPicPr>
          <p:blipFill>
            <a:blip r:embed="rId28">
              <a:lum bright="-10000" contras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9992" y="764704"/>
              <a:ext cx="1793875" cy="179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</p:grpSp>
      <p:grpSp>
        <p:nvGrpSpPr>
          <p:cNvPr id="6" name="Group 15"/>
          <p:cNvGrpSpPr>
            <a:grpSpLocks/>
          </p:cNvGrpSpPr>
          <p:nvPr/>
        </p:nvGrpSpPr>
        <p:grpSpPr bwMode="auto">
          <a:xfrm>
            <a:off x="977900" y="1412875"/>
            <a:ext cx="7194550" cy="5395913"/>
            <a:chOff x="631" y="362"/>
            <a:chExt cx="4532" cy="3399"/>
          </a:xfrm>
        </p:grpSpPr>
        <p:sp>
          <p:nvSpPr>
            <p:cNvPr id="18441" name="AutoShape 16"/>
            <p:cNvSpPr>
              <a:spLocks noChangeArrowheads="1"/>
            </p:cNvSpPr>
            <p:nvPr/>
          </p:nvSpPr>
          <p:spPr bwMode="auto">
            <a:xfrm>
              <a:off x="631" y="362"/>
              <a:ext cx="4532" cy="3399"/>
            </a:xfrm>
            <a:prstGeom prst="roundRect">
              <a:avLst>
                <a:gd name="adj" fmla="val 28"/>
              </a:avLst>
            </a:prstGeom>
            <a:solidFill>
              <a:srgbClr val="C0C0C0"/>
            </a:solidFill>
            <a:ln w="108000">
              <a:solidFill>
                <a:srgbClr val="C0C0C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it-IT"/>
            </a:p>
          </p:txBody>
        </p:sp>
        <p:grpSp>
          <p:nvGrpSpPr>
            <p:cNvPr id="18442" name="Group 17"/>
            <p:cNvGrpSpPr>
              <a:grpSpLocks/>
            </p:cNvGrpSpPr>
            <p:nvPr/>
          </p:nvGrpSpPr>
          <p:grpSpPr bwMode="auto">
            <a:xfrm>
              <a:off x="734" y="1102"/>
              <a:ext cx="4342" cy="1905"/>
              <a:chOff x="734" y="1102"/>
              <a:chExt cx="4342" cy="1905"/>
            </a:xfrm>
          </p:grpSpPr>
          <p:pic>
            <p:nvPicPr>
              <p:cNvPr id="18443" name="Picture 18"/>
              <p:cNvPicPr>
                <a:picLocks noChangeAspect="1" noChangeArrowheads="1"/>
              </p:cNvPicPr>
              <p:nvPr/>
            </p:nvPicPr>
            <p:blipFill>
              <a:blip r:embed="rId29">
                <a:lum bright="-20000" contrast="1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34" y="1102"/>
                <a:ext cx="2183" cy="19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pic>
          <p:pic>
            <p:nvPicPr>
              <p:cNvPr id="18444" name="Picture 19"/>
              <p:cNvPicPr>
                <a:picLocks noChangeAspect="1" noChangeArrowheads="1"/>
              </p:cNvPicPr>
              <p:nvPr/>
            </p:nvPicPr>
            <p:blipFill>
              <a:blip r:embed="rId30">
                <a:lum bright="-20000" contrast="1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72" y="1102"/>
                <a:ext cx="2204" cy="19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pic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9"/>
          <p:cNvSpPr/>
          <p:nvPr/>
        </p:nvSpPr>
        <p:spPr>
          <a:xfrm>
            <a:off x="1692275" y="1268413"/>
            <a:ext cx="5905500" cy="649287"/>
          </a:xfrm>
          <a:prstGeom prst="rect">
            <a:avLst/>
          </a:prstGeom>
          <a:solidFill>
            <a:srgbClr val="7DBBFF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altLang="it-IT" dirty="0">
                <a:solidFill>
                  <a:srgbClr val="000000"/>
                </a:solidFill>
              </a:rPr>
              <a:t> Efficacia dell’Action Observation Treatment</a:t>
            </a:r>
          </a:p>
        </p:txBody>
      </p:sp>
      <p:sp>
        <p:nvSpPr>
          <p:cNvPr id="3" name="Rettangolo 9"/>
          <p:cNvSpPr/>
          <p:nvPr/>
        </p:nvSpPr>
        <p:spPr>
          <a:xfrm>
            <a:off x="1692275" y="2133600"/>
            <a:ext cx="5905500" cy="865188"/>
          </a:xfrm>
          <a:prstGeom prst="rect">
            <a:avLst/>
          </a:prstGeom>
          <a:solidFill>
            <a:srgbClr val="7DBBFF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altLang="it-IT" dirty="0">
                <a:solidFill>
                  <a:srgbClr val="000000"/>
                </a:solidFill>
              </a:rPr>
              <a:t> Ruolo del circuito dei neuroni mirror: sistema interposto fra osservazione/esecuzione di un movimento</a:t>
            </a:r>
          </a:p>
        </p:txBody>
      </p:sp>
      <p:sp>
        <p:nvSpPr>
          <p:cNvPr id="4" name="Rettangolo 9"/>
          <p:cNvSpPr/>
          <p:nvPr/>
        </p:nvSpPr>
        <p:spPr>
          <a:xfrm>
            <a:off x="1691680" y="6021288"/>
            <a:ext cx="5905500" cy="649287"/>
          </a:xfrm>
          <a:prstGeom prst="rect">
            <a:avLst/>
          </a:prstGeom>
          <a:solidFill>
            <a:srgbClr val="7DBBFF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altLang="it-IT" b="1" dirty="0">
                <a:solidFill>
                  <a:srgbClr val="002060"/>
                </a:solidFill>
              </a:rPr>
              <a:t>NUOVA STRATEGIA NEURORIABILITATIVA</a:t>
            </a:r>
          </a:p>
        </p:txBody>
      </p:sp>
      <p:sp>
        <p:nvSpPr>
          <p:cNvPr id="6" name="Rettangolo 9"/>
          <p:cNvSpPr/>
          <p:nvPr/>
        </p:nvSpPr>
        <p:spPr>
          <a:xfrm>
            <a:off x="1692275" y="4652963"/>
            <a:ext cx="5905500" cy="1223962"/>
          </a:xfrm>
          <a:prstGeom prst="rect">
            <a:avLst/>
          </a:prstGeom>
          <a:solidFill>
            <a:srgbClr val="7DBBFF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altLang="it-IT" dirty="0">
                <a:solidFill>
                  <a:srgbClr val="000000"/>
                </a:solidFill>
              </a:rPr>
              <a:t> Dimostrazione con trattografia probabilistica della presenza di connessioni strutturali fra aree frontali e parietali funzionalmente correlate (in bambini sani)</a:t>
            </a:r>
          </a:p>
        </p:txBody>
      </p:sp>
      <p:sp>
        <p:nvSpPr>
          <p:cNvPr id="7" name="Rectangle 1"/>
          <p:cNvSpPr txBox="1">
            <a:spLocks noChangeArrowheads="1"/>
          </p:cNvSpPr>
          <p:nvPr/>
        </p:nvSpPr>
        <p:spPr bwMode="auto">
          <a:xfrm>
            <a:off x="55563" y="404813"/>
            <a:ext cx="6316662" cy="577850"/>
          </a:xfrm>
          <a:prstGeom prst="rect">
            <a:avLst/>
          </a:prstGeom>
          <a:noFill/>
          <a:ln>
            <a:noFill/>
          </a:ln>
          <a:extLst/>
        </p:spPr>
        <p:txBody>
          <a:bodyPr lIns="90000" tIns="45000" rIns="90000" bIns="45000"/>
          <a:lstStyle>
            <a:lvl1pPr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800" kern="0" dirty="0" smtClean="0">
                <a:solidFill>
                  <a:srgbClr val="7DBBFF"/>
                </a:solidFill>
                <a:latin typeface="Calibri" panose="020F0502020204030204" pitchFamily="34" charset="0"/>
              </a:rPr>
              <a:t>AOT: CONCLUSIONI</a:t>
            </a:r>
          </a:p>
        </p:txBody>
      </p:sp>
      <p:sp>
        <p:nvSpPr>
          <p:cNvPr id="8" name="Rettangolo 9"/>
          <p:cNvSpPr/>
          <p:nvPr/>
        </p:nvSpPr>
        <p:spPr>
          <a:xfrm>
            <a:off x="1692275" y="3213100"/>
            <a:ext cx="5905500" cy="1223963"/>
          </a:xfrm>
          <a:prstGeom prst="rect">
            <a:avLst/>
          </a:prstGeom>
          <a:solidFill>
            <a:srgbClr val="7DBBFF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altLang="it-IT" dirty="0">
                <a:solidFill>
                  <a:srgbClr val="000000"/>
                </a:solidFill>
              </a:rPr>
              <a:t> Dimostrazione con fMRI dell’incremento dell’attivazione nella corteccia premotoria ventrale (strettamente legata alla presenza dei neuroni mirror)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 txBox="1">
            <a:spLocks noChangeArrowheads="1"/>
          </p:cNvSpPr>
          <p:nvPr/>
        </p:nvSpPr>
        <p:spPr bwMode="auto">
          <a:xfrm>
            <a:off x="539750" y="180975"/>
            <a:ext cx="8064500" cy="577850"/>
          </a:xfrm>
          <a:prstGeom prst="rect">
            <a:avLst/>
          </a:prstGeom>
          <a:noFill/>
          <a:ln>
            <a:noFill/>
          </a:ln>
          <a:extLst/>
        </p:spPr>
        <p:txBody>
          <a:bodyPr lIns="90000" tIns="45000" rIns="90000" bIns="45000"/>
          <a:lstStyle>
            <a:lvl1pPr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 eaLnBrk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3600" b="1" kern="0" dirty="0" smtClean="0">
                <a:solidFill>
                  <a:srgbClr val="FF6600"/>
                </a:solidFill>
                <a:latin typeface="Calibri" panose="020F0502020204030204" pitchFamily="34" charset="0"/>
              </a:rPr>
              <a:t>STUDIO RIABILITAZIONE DEL LINGUAGGIO (RL)</a:t>
            </a:r>
          </a:p>
        </p:txBody>
      </p:sp>
      <p:sp>
        <p:nvSpPr>
          <p:cNvPr id="20483" name="CasellaDiTesto 2"/>
          <p:cNvSpPr txBox="1">
            <a:spLocks noChangeArrowheads="1"/>
          </p:cNvSpPr>
          <p:nvPr/>
        </p:nvSpPr>
        <p:spPr bwMode="auto">
          <a:xfrm>
            <a:off x="755650" y="1470025"/>
            <a:ext cx="7561263" cy="95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“Early aphasia rehabilitation is associated with functional reactivation of the left inferior frontal gyrus:a pilot study” </a:t>
            </a:r>
          </a:p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i="1">
                <a:latin typeface="Times New Roman" panose="02020603050405020304" pitchFamily="18" charset="0"/>
                <a:cs typeface="Times New Roman" panose="02020603050405020304" pitchFamily="18" charset="0"/>
              </a:rPr>
              <a:t>Mattioli F., Ambrosi C., Gasparotti R.et al</a:t>
            </a:r>
            <a:endParaRPr lang="it-IT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8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51" b="58400"/>
          <a:stretch>
            <a:fillRect/>
          </a:stretch>
        </p:blipFill>
        <p:spPr bwMode="auto">
          <a:xfrm>
            <a:off x="923925" y="2513013"/>
            <a:ext cx="7138988" cy="213995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uppo 4"/>
          <p:cNvGrpSpPr>
            <a:grpSpLocks/>
          </p:cNvGrpSpPr>
          <p:nvPr/>
        </p:nvGrpSpPr>
        <p:grpSpPr bwMode="auto">
          <a:xfrm>
            <a:off x="923925" y="4832350"/>
            <a:ext cx="7215188" cy="1620838"/>
            <a:chOff x="942135" y="811414"/>
            <a:chExt cx="7213971" cy="1620000"/>
          </a:xfrm>
        </p:grpSpPr>
        <p:pic>
          <p:nvPicPr>
            <p:cNvPr id="20486" name="Immagin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9612" b="71117"/>
            <a:stretch>
              <a:fillRect/>
            </a:stretch>
          </p:blipFill>
          <p:spPr bwMode="auto">
            <a:xfrm>
              <a:off x="942135" y="811414"/>
              <a:ext cx="7213971" cy="1620000"/>
            </a:xfrm>
            <a:prstGeom prst="rect">
              <a:avLst/>
            </a:prstGeom>
            <a:noFill/>
            <a:ln w="9525">
              <a:solidFill>
                <a:srgbClr val="00B0F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487" name="Immagine 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6626" b="94215"/>
            <a:stretch>
              <a:fillRect/>
            </a:stretch>
          </p:blipFill>
          <p:spPr bwMode="auto">
            <a:xfrm>
              <a:off x="2195736" y="1916832"/>
              <a:ext cx="4392488" cy="297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>
            <a:spLocks noChangeArrowheads="1"/>
          </p:cNvSpPr>
          <p:nvPr/>
        </p:nvSpPr>
        <p:spPr bwMode="auto">
          <a:xfrm>
            <a:off x="465138" y="731838"/>
            <a:ext cx="8213725" cy="507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it-IT" sz="9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it-IT" sz="2800">
                <a:latin typeface="Constantia" panose="02030602050306030303" pitchFamily="18" charset="0"/>
                <a:cs typeface="Times New Roman" panose="02020603050405020304" pitchFamily="18" charset="0"/>
              </a:rPr>
              <a:t>Ruolo delle aree del linguaggio omologhe nell’emisfero destro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sz="2800"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it-IT" sz="2800">
                <a:latin typeface="Constantia" panose="02030602050306030303" pitchFamily="18" charset="0"/>
                <a:cs typeface="Times New Roman" panose="02020603050405020304" pitchFamily="18" charset="0"/>
              </a:rPr>
              <a:t>Correlazione fra riorganizzazione delle aree del linguaggio e recupero funzionale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sz="2800"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it-IT" sz="2800">
                <a:latin typeface="Constantia" panose="02030602050306030303" pitchFamily="18" charset="0"/>
                <a:cs typeface="Times New Roman" panose="02020603050405020304" pitchFamily="18" charset="0"/>
              </a:rPr>
              <a:t>Differenze fra pazienti riabilitati e non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sz="2800">
              <a:cs typeface="Times New Roman" panose="02020603050405020304" pitchFamily="18" charset="0"/>
            </a:endParaRP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341438" y="180975"/>
            <a:ext cx="6316662" cy="577850"/>
          </a:xfrm>
        </p:spPr>
        <p:txBody>
          <a:bodyPr/>
          <a:lstStyle/>
          <a:p>
            <a:pPr algn="ctr" eaLnBrk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3200" b="1" smtClean="0">
                <a:solidFill>
                  <a:srgbClr val="00B0F0"/>
                </a:solidFill>
                <a:latin typeface="Calibri" panose="020F0502020204030204" pitchFamily="34" charset="0"/>
              </a:rPr>
              <a:t>INTRODUZIONE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900113" y="1557338"/>
            <a:ext cx="7200900" cy="460375"/>
          </a:xfrm>
          <a:prstGeom prst="rect">
            <a:avLst/>
          </a:prstGeom>
          <a:gradFill rotWithShape="1">
            <a:gsLst>
              <a:gs pos="0">
                <a:srgbClr val="232380"/>
              </a:gs>
              <a:gs pos="50000">
                <a:srgbClr val="3737BA"/>
              </a:gs>
              <a:gs pos="100000">
                <a:srgbClr val="4343DD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eaLnBrk="1" hangingPunct="1">
              <a:buSzPct val="100000"/>
            </a:pPr>
            <a:r>
              <a:rPr lang="it-IT" sz="2400">
                <a:latin typeface="Constantia" panose="02030602050306030303" pitchFamily="18" charset="0"/>
              </a:rPr>
              <a:t>Risonanza Magnetica “convenzionale”</a:t>
            </a:r>
            <a:endParaRPr lang="it-IT" i="1">
              <a:solidFill>
                <a:srgbClr val="00008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900113" y="3540125"/>
            <a:ext cx="7056437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eaLnBrk="1" hangingPunct="1">
              <a:buSzPct val="100000"/>
            </a:pPr>
            <a:endParaRPr lang="it-IT" sz="2400">
              <a:latin typeface="Constantia" panose="02030602050306030303" pitchFamily="18" charset="0"/>
            </a:endParaRPr>
          </a:p>
          <a:p>
            <a:pPr lvl="1" eaLnBrk="1" hangingPunct="1"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</a:pPr>
            <a:r>
              <a:rPr lang="it-IT" sz="2400">
                <a:latin typeface="Constantia" panose="02030602050306030303" pitchFamily="18" charset="0"/>
              </a:rPr>
              <a:t>	fMRI  esplora l’attività cerebrale durante 		esecuzione di un compito</a:t>
            </a:r>
          </a:p>
          <a:p>
            <a:pPr eaLnBrk="1" hangingPunct="1"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</a:pPr>
            <a:endParaRPr lang="it-IT" sz="2400">
              <a:latin typeface="Constantia" panose="02030602050306030303" pitchFamily="18" charset="0"/>
            </a:endParaRPr>
          </a:p>
          <a:p>
            <a:pPr lvl="1" eaLnBrk="1" hangingPunct="1"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</a:pPr>
            <a:r>
              <a:rPr lang="it-IT" sz="2400">
                <a:latin typeface="Constantia" panose="02030602050306030303" pitchFamily="18" charset="0"/>
              </a:rPr>
              <a:t>	DTI esplora la connettività fra diverse aree 	funzionalmente correlate</a:t>
            </a:r>
          </a:p>
          <a:p>
            <a:pPr eaLnBrk="1" hangingPunct="1">
              <a:buSzPct val="100000"/>
            </a:pPr>
            <a:endParaRPr lang="it-IT" sz="1600" i="1">
              <a:solidFill>
                <a:srgbClr val="00008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900113" y="2752725"/>
            <a:ext cx="7199312" cy="460375"/>
          </a:xfrm>
          <a:prstGeom prst="rect">
            <a:avLst/>
          </a:prstGeom>
          <a:gradFill rotWithShape="1">
            <a:gsLst>
              <a:gs pos="0">
                <a:srgbClr val="232380"/>
              </a:gs>
              <a:gs pos="50000">
                <a:srgbClr val="3737BA"/>
              </a:gs>
              <a:gs pos="100000">
                <a:srgbClr val="4343DD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eaLnBrk="1" hangingPunct="1">
              <a:buSzPct val="100000"/>
            </a:pPr>
            <a:r>
              <a:rPr lang="it-IT" sz="2400">
                <a:latin typeface="Constantia" panose="02030602050306030303" pitchFamily="18" charset="0"/>
              </a:rPr>
              <a:t>Risonanza Magnetica “funzionale”</a:t>
            </a:r>
            <a:endParaRPr lang="it-IT" i="1">
              <a:solidFill>
                <a:srgbClr val="00008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492500" y="1484313"/>
            <a:ext cx="2232025" cy="350837"/>
          </a:xfrm>
          <a:prstGeom prst="rect">
            <a:avLst/>
          </a:prstGeom>
          <a:gradFill flip="none" rotWithShape="1">
            <a:gsLst>
              <a:gs pos="0">
                <a:srgbClr val="83E74B">
                  <a:shade val="30000"/>
                  <a:satMod val="115000"/>
                </a:srgbClr>
              </a:gs>
              <a:gs pos="50000">
                <a:srgbClr val="83E74B">
                  <a:shade val="67500"/>
                  <a:satMod val="115000"/>
                </a:srgbClr>
              </a:gs>
              <a:gs pos="100000">
                <a:srgbClr val="83E74B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chemeClr val="accent1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Pazienti eleggibili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3455987" y="2143125"/>
            <a:ext cx="2232025" cy="349250"/>
          </a:xfrm>
          <a:prstGeom prst="rect">
            <a:avLst/>
          </a:prstGeom>
          <a:gradFill flip="none" rotWithShape="1">
            <a:gsLst>
              <a:gs pos="0">
                <a:srgbClr val="83E74B">
                  <a:shade val="30000"/>
                  <a:satMod val="115000"/>
                </a:srgbClr>
              </a:gs>
              <a:gs pos="50000">
                <a:srgbClr val="83E74B">
                  <a:shade val="67500"/>
                  <a:satMod val="115000"/>
                </a:srgbClr>
              </a:gs>
              <a:gs pos="100000">
                <a:srgbClr val="83E74B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chemeClr val="accent1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Randomizzazione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2987675" y="2997200"/>
            <a:ext cx="3168650" cy="608013"/>
          </a:xfrm>
          <a:prstGeom prst="rect">
            <a:avLst/>
          </a:prstGeom>
          <a:gradFill flip="none" rotWithShape="1">
            <a:gsLst>
              <a:gs pos="0">
                <a:srgbClr val="83E74B">
                  <a:shade val="30000"/>
                  <a:satMod val="115000"/>
                </a:srgbClr>
              </a:gs>
              <a:gs pos="50000">
                <a:srgbClr val="83E74B">
                  <a:shade val="67500"/>
                  <a:satMod val="115000"/>
                </a:srgbClr>
              </a:gs>
              <a:gs pos="100000">
                <a:srgbClr val="83E74B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chemeClr val="accent1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T1 (entro 3 giorni) fase ACUTA: AAT e </a:t>
            </a:r>
            <a:r>
              <a:rPr lang="it-IT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fMRI</a:t>
            </a:r>
            <a:endParaRPr lang="it-IT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2987675" y="4221088"/>
            <a:ext cx="3168650" cy="608013"/>
          </a:xfrm>
          <a:prstGeom prst="rect">
            <a:avLst/>
          </a:prstGeom>
          <a:gradFill flip="none" rotWithShape="1">
            <a:gsLst>
              <a:gs pos="0">
                <a:srgbClr val="83E74B">
                  <a:shade val="30000"/>
                  <a:satMod val="115000"/>
                </a:srgbClr>
              </a:gs>
              <a:gs pos="50000">
                <a:srgbClr val="83E74B">
                  <a:shade val="67500"/>
                  <a:satMod val="115000"/>
                </a:srgbClr>
              </a:gs>
              <a:gs pos="100000">
                <a:srgbClr val="83E74B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chemeClr val="accent1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T2 (entro 2 settimane) fase SUBACUTA: AAT e </a:t>
            </a:r>
            <a:r>
              <a:rPr lang="it-IT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fMRI</a:t>
            </a:r>
            <a:endParaRPr lang="it-IT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2987675" y="5516563"/>
            <a:ext cx="3168650" cy="608012"/>
          </a:xfrm>
          <a:prstGeom prst="rect">
            <a:avLst/>
          </a:prstGeom>
          <a:gradFill flip="none" rotWithShape="1">
            <a:gsLst>
              <a:gs pos="0">
                <a:srgbClr val="83E74B">
                  <a:shade val="30000"/>
                  <a:satMod val="115000"/>
                </a:srgbClr>
              </a:gs>
              <a:gs pos="50000">
                <a:srgbClr val="83E74B">
                  <a:shade val="67500"/>
                  <a:satMod val="115000"/>
                </a:srgbClr>
              </a:gs>
              <a:gs pos="100000">
                <a:srgbClr val="83E74B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chemeClr val="accent1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T3 (fra 6 e 8 mesi) fase CRONICA: AAT e </a:t>
            </a:r>
            <a:r>
              <a:rPr lang="it-IT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fMRI</a:t>
            </a:r>
            <a: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539750" y="3141663"/>
            <a:ext cx="2016125" cy="608012"/>
          </a:xfrm>
          <a:prstGeom prst="rect">
            <a:avLst/>
          </a:prstGeom>
          <a:gradFill flip="none" rotWithShape="1">
            <a:gsLst>
              <a:gs pos="0">
                <a:srgbClr val="83E74B">
                  <a:shade val="30000"/>
                  <a:satMod val="115000"/>
                </a:srgbClr>
              </a:gs>
              <a:gs pos="50000">
                <a:srgbClr val="83E74B">
                  <a:shade val="67500"/>
                  <a:satMod val="115000"/>
                </a:srgbClr>
              </a:gs>
              <a:gs pos="100000">
                <a:srgbClr val="83E74B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chemeClr val="accent1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Gruppo di studio </a:t>
            </a:r>
            <a:b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</a:br>
            <a: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(6) </a:t>
            </a:r>
          </a:p>
        </p:txBody>
      </p:sp>
      <p:sp>
        <p:nvSpPr>
          <p:cNvPr id="8" name="CasellaDiTesto 7"/>
          <p:cNvSpPr txBox="1">
            <a:spLocks noChangeAspect="1"/>
          </p:cNvSpPr>
          <p:nvPr/>
        </p:nvSpPr>
        <p:spPr>
          <a:xfrm>
            <a:off x="6640513" y="3141663"/>
            <a:ext cx="2035175" cy="612775"/>
          </a:xfrm>
          <a:prstGeom prst="rect">
            <a:avLst/>
          </a:prstGeom>
          <a:gradFill flip="none" rotWithShape="1">
            <a:gsLst>
              <a:gs pos="0">
                <a:srgbClr val="83E74B">
                  <a:shade val="30000"/>
                  <a:satMod val="115000"/>
                </a:srgbClr>
              </a:gs>
              <a:gs pos="50000">
                <a:srgbClr val="83E74B">
                  <a:shade val="67500"/>
                  <a:satMod val="115000"/>
                </a:srgbClr>
              </a:gs>
              <a:gs pos="100000">
                <a:srgbClr val="83E74B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chemeClr val="accent1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Gruppo di controllo (6)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6661150" y="4184650"/>
            <a:ext cx="2014538" cy="612775"/>
          </a:xfrm>
          <a:prstGeom prst="rect">
            <a:avLst/>
          </a:prstGeom>
          <a:gradFill flip="none" rotWithShape="1">
            <a:gsLst>
              <a:gs pos="0">
                <a:srgbClr val="83E74B">
                  <a:shade val="30000"/>
                  <a:satMod val="115000"/>
                </a:srgbClr>
              </a:gs>
              <a:gs pos="50000">
                <a:srgbClr val="83E74B">
                  <a:shade val="67500"/>
                  <a:satMod val="115000"/>
                </a:srgbClr>
              </a:gs>
              <a:gs pos="100000">
                <a:srgbClr val="83E74B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chemeClr val="accent1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Nessun trattamento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539750" y="4189413"/>
            <a:ext cx="2016125" cy="608012"/>
          </a:xfrm>
          <a:prstGeom prst="rect">
            <a:avLst/>
          </a:prstGeom>
          <a:gradFill flip="none" rotWithShape="1">
            <a:gsLst>
              <a:gs pos="0">
                <a:srgbClr val="83E74B">
                  <a:shade val="30000"/>
                  <a:satMod val="115000"/>
                </a:srgbClr>
              </a:gs>
              <a:gs pos="50000">
                <a:srgbClr val="83E74B">
                  <a:shade val="67500"/>
                  <a:satMod val="115000"/>
                </a:srgbClr>
              </a:gs>
              <a:gs pos="100000">
                <a:srgbClr val="83E74B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chemeClr val="accent1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Riabilitazione intensiva</a:t>
            </a:r>
          </a:p>
        </p:txBody>
      </p:sp>
      <p:sp>
        <p:nvSpPr>
          <p:cNvPr id="11" name="Rectangle 1"/>
          <p:cNvSpPr txBox="1">
            <a:spLocks noChangeArrowheads="1"/>
          </p:cNvSpPr>
          <p:nvPr/>
        </p:nvSpPr>
        <p:spPr bwMode="auto">
          <a:xfrm>
            <a:off x="55563" y="404813"/>
            <a:ext cx="6316662" cy="577850"/>
          </a:xfrm>
          <a:prstGeom prst="rect">
            <a:avLst/>
          </a:prstGeom>
          <a:noFill/>
          <a:ln>
            <a:noFill/>
          </a:ln>
          <a:extLst/>
        </p:spPr>
        <p:txBody>
          <a:bodyPr lIns="90000" tIns="45000" rIns="90000" bIns="45000"/>
          <a:lstStyle>
            <a:lvl1pPr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800" kern="0" dirty="0" smtClean="0">
                <a:solidFill>
                  <a:srgbClr val="48AE02"/>
                </a:solidFill>
                <a:latin typeface="Calibri" panose="020F0502020204030204" pitchFamily="34" charset="0"/>
              </a:rPr>
              <a:t>RL: MATERIALI E METODI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0" y="981075"/>
            <a:ext cx="6316663" cy="431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eaLnBrk="1">
              <a:buSzPct val="100000"/>
              <a:buFont typeface="Times New Roman" pitchFamily="16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it-IT" sz="2400" dirty="0">
                <a:latin typeface="Calibri" pitchFamily="34" charset="0"/>
                <a:ea typeface="+mj-ea"/>
                <a:cs typeface="+mj-cs"/>
              </a:rPr>
              <a:t>DISEGNO DELLO STUDIO</a:t>
            </a:r>
          </a:p>
        </p:txBody>
      </p:sp>
      <p:sp>
        <p:nvSpPr>
          <p:cNvPr id="13" name="Freccia in giù 12"/>
          <p:cNvSpPr/>
          <p:nvPr/>
        </p:nvSpPr>
        <p:spPr bwMode="auto">
          <a:xfrm>
            <a:off x="4427538" y="1844675"/>
            <a:ext cx="288925" cy="288925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/>
          </a:p>
        </p:txBody>
      </p:sp>
      <p:sp>
        <p:nvSpPr>
          <p:cNvPr id="14" name="Freccia in giù 13"/>
          <p:cNvSpPr/>
          <p:nvPr/>
        </p:nvSpPr>
        <p:spPr bwMode="auto">
          <a:xfrm>
            <a:off x="4427538" y="2565400"/>
            <a:ext cx="288925" cy="287338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</a:pPr>
            <a:endParaRPr lang="it-IT"/>
          </a:p>
        </p:txBody>
      </p:sp>
      <p:sp>
        <p:nvSpPr>
          <p:cNvPr id="15" name="Freccia in giù 14"/>
          <p:cNvSpPr/>
          <p:nvPr/>
        </p:nvSpPr>
        <p:spPr bwMode="auto">
          <a:xfrm>
            <a:off x="4427538" y="5013325"/>
            <a:ext cx="288925" cy="287338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/>
          </a:p>
        </p:txBody>
      </p:sp>
      <p:sp>
        <p:nvSpPr>
          <p:cNvPr id="17" name="Freccia a destra 16"/>
          <p:cNvSpPr/>
          <p:nvPr/>
        </p:nvSpPr>
        <p:spPr bwMode="auto">
          <a:xfrm>
            <a:off x="6227763" y="3284538"/>
            <a:ext cx="288925" cy="288925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</a:pPr>
            <a:endParaRPr lang="it-IT"/>
          </a:p>
        </p:txBody>
      </p:sp>
      <p:sp>
        <p:nvSpPr>
          <p:cNvPr id="18" name="Freccia a destra 17"/>
          <p:cNvSpPr/>
          <p:nvPr/>
        </p:nvSpPr>
        <p:spPr bwMode="auto">
          <a:xfrm>
            <a:off x="2627313" y="4365625"/>
            <a:ext cx="288925" cy="287338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</a:pPr>
            <a:endParaRPr lang="it-IT"/>
          </a:p>
        </p:txBody>
      </p:sp>
      <p:sp>
        <p:nvSpPr>
          <p:cNvPr id="19" name="Freccia a sinistra 18"/>
          <p:cNvSpPr/>
          <p:nvPr/>
        </p:nvSpPr>
        <p:spPr bwMode="auto">
          <a:xfrm>
            <a:off x="2627313" y="3284538"/>
            <a:ext cx="288925" cy="288925"/>
          </a:xfrm>
          <a:prstGeom prst="leftArrow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</a:pPr>
            <a:endParaRPr lang="it-IT"/>
          </a:p>
        </p:txBody>
      </p:sp>
      <p:sp>
        <p:nvSpPr>
          <p:cNvPr id="20" name="Freccia a sinistra 19"/>
          <p:cNvSpPr/>
          <p:nvPr/>
        </p:nvSpPr>
        <p:spPr bwMode="auto">
          <a:xfrm>
            <a:off x="6227763" y="4365625"/>
            <a:ext cx="288925" cy="287338"/>
          </a:xfrm>
          <a:prstGeom prst="leftArrow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</a:pPr>
            <a:endParaRPr lang="it-IT"/>
          </a:p>
        </p:txBody>
      </p:sp>
      <p:sp>
        <p:nvSpPr>
          <p:cNvPr id="21" name="Freccia angolare in su 20"/>
          <p:cNvSpPr/>
          <p:nvPr/>
        </p:nvSpPr>
        <p:spPr bwMode="auto">
          <a:xfrm rot="10800000">
            <a:off x="1403350" y="2276475"/>
            <a:ext cx="1873250" cy="576263"/>
          </a:xfrm>
          <a:prstGeom prst="bentUpArrow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it-IT">
              <a:latin typeface="Arial" charset="0"/>
            </a:endParaRPr>
          </a:p>
        </p:txBody>
      </p:sp>
      <p:sp>
        <p:nvSpPr>
          <p:cNvPr id="22" name="Freccia angolare in su 21"/>
          <p:cNvSpPr/>
          <p:nvPr/>
        </p:nvSpPr>
        <p:spPr bwMode="auto">
          <a:xfrm rot="10800000" flipH="1">
            <a:off x="5940425" y="2276475"/>
            <a:ext cx="1871663" cy="576263"/>
          </a:xfrm>
          <a:prstGeom prst="bentUpArrow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it-IT">
              <a:latin typeface="Arial" charset="0"/>
            </a:endParaRPr>
          </a:p>
        </p:txBody>
      </p:sp>
      <p:sp>
        <p:nvSpPr>
          <p:cNvPr id="23" name="Freccia in giù 22"/>
          <p:cNvSpPr/>
          <p:nvPr/>
        </p:nvSpPr>
        <p:spPr bwMode="auto">
          <a:xfrm>
            <a:off x="1402755" y="3789040"/>
            <a:ext cx="288925" cy="287338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</a:pPr>
            <a:endParaRPr lang="it-IT"/>
          </a:p>
        </p:txBody>
      </p:sp>
      <p:sp>
        <p:nvSpPr>
          <p:cNvPr id="24" name="Freccia in giù 23"/>
          <p:cNvSpPr/>
          <p:nvPr/>
        </p:nvSpPr>
        <p:spPr bwMode="auto">
          <a:xfrm>
            <a:off x="7524328" y="3789040"/>
            <a:ext cx="288925" cy="287338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ttangolo 1"/>
          <p:cNvSpPr>
            <a:spLocks noChangeArrowheads="1"/>
          </p:cNvSpPr>
          <p:nvPr/>
        </p:nvSpPr>
        <p:spPr bwMode="auto">
          <a:xfrm>
            <a:off x="1187450" y="2420938"/>
            <a:ext cx="4572000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marL="342900" indent="-342900"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 marL="800100" indent="-342900"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lvl="1" eaLnBrk="1">
              <a:lnSpc>
                <a:spcPct val="93000"/>
              </a:lnSpc>
              <a:buClr>
                <a:srgbClr val="85FFE0"/>
              </a:buClr>
              <a:buSzPct val="90000"/>
              <a:buFont typeface="Wingdings" panose="05000000000000000000" pitchFamily="2" charset="2"/>
              <a:buChar char="Ø"/>
            </a:pPr>
            <a:r>
              <a:rPr lang="it-IT" sz="2000">
                <a:latin typeface="Constantia" panose="02030602050306030303" pitchFamily="18" charset="0"/>
              </a:rPr>
              <a:t>Linguaggio spontaneo </a:t>
            </a:r>
          </a:p>
          <a:p>
            <a:pPr lvl="1" eaLnBrk="1">
              <a:lnSpc>
                <a:spcPct val="93000"/>
              </a:lnSpc>
              <a:buClr>
                <a:srgbClr val="85FFE0"/>
              </a:buClr>
              <a:buSzPct val="90000"/>
              <a:buFont typeface="Wingdings" panose="05000000000000000000" pitchFamily="2" charset="2"/>
              <a:buChar char="Ø"/>
            </a:pPr>
            <a:endParaRPr lang="it-IT" sz="2000">
              <a:latin typeface="Constantia" panose="02030602050306030303" pitchFamily="18" charset="0"/>
            </a:endParaRPr>
          </a:p>
          <a:p>
            <a:pPr lvl="1" eaLnBrk="1">
              <a:lnSpc>
                <a:spcPct val="93000"/>
              </a:lnSpc>
              <a:buClr>
                <a:srgbClr val="85FFE0"/>
              </a:buClr>
              <a:buSzPct val="90000"/>
              <a:buFont typeface="Wingdings" panose="05000000000000000000" pitchFamily="2" charset="2"/>
              <a:buChar char="Ø"/>
            </a:pPr>
            <a:r>
              <a:rPr lang="it-IT" sz="2000">
                <a:latin typeface="Constantia" panose="02030602050306030303" pitchFamily="18" charset="0"/>
              </a:rPr>
              <a:t>Ripetizione</a:t>
            </a:r>
          </a:p>
          <a:p>
            <a:pPr lvl="1" eaLnBrk="1">
              <a:lnSpc>
                <a:spcPct val="93000"/>
              </a:lnSpc>
              <a:buClr>
                <a:srgbClr val="85FFE0"/>
              </a:buClr>
              <a:buSzPct val="90000"/>
              <a:buFont typeface="Wingdings" panose="05000000000000000000" pitchFamily="2" charset="2"/>
              <a:buChar char="Ø"/>
            </a:pPr>
            <a:endParaRPr lang="it-IT" sz="2000">
              <a:latin typeface="Constantia" panose="02030602050306030303" pitchFamily="18" charset="0"/>
            </a:endParaRPr>
          </a:p>
          <a:p>
            <a:pPr lvl="1" eaLnBrk="1">
              <a:lnSpc>
                <a:spcPct val="93000"/>
              </a:lnSpc>
              <a:buClr>
                <a:srgbClr val="85FFE0"/>
              </a:buClr>
              <a:buSzPct val="90000"/>
              <a:buFont typeface="Wingdings" panose="05000000000000000000" pitchFamily="2" charset="2"/>
              <a:buChar char="Ø"/>
            </a:pPr>
            <a:r>
              <a:rPr lang="it-IT" sz="2000">
                <a:latin typeface="Constantia" panose="02030602050306030303" pitchFamily="18" charset="0"/>
              </a:rPr>
              <a:t>Linguaggio scritto</a:t>
            </a:r>
          </a:p>
          <a:p>
            <a:pPr lvl="1" eaLnBrk="1">
              <a:lnSpc>
                <a:spcPct val="93000"/>
              </a:lnSpc>
              <a:buClr>
                <a:srgbClr val="85FFE0"/>
              </a:buClr>
              <a:buSzPct val="90000"/>
              <a:buFont typeface="Wingdings" panose="05000000000000000000" pitchFamily="2" charset="2"/>
              <a:buChar char="Ø"/>
            </a:pPr>
            <a:endParaRPr lang="it-IT" sz="2000">
              <a:latin typeface="Constantia" panose="02030602050306030303" pitchFamily="18" charset="0"/>
            </a:endParaRPr>
          </a:p>
          <a:p>
            <a:pPr lvl="1" eaLnBrk="1">
              <a:lnSpc>
                <a:spcPct val="93000"/>
              </a:lnSpc>
              <a:buClr>
                <a:srgbClr val="85FFE0"/>
              </a:buClr>
              <a:buSzPct val="90000"/>
              <a:buFont typeface="Wingdings" panose="05000000000000000000" pitchFamily="2" charset="2"/>
              <a:buChar char="Ø"/>
            </a:pPr>
            <a:r>
              <a:rPr lang="it-IT" sz="2000">
                <a:latin typeface="Constantia" panose="02030602050306030303" pitchFamily="18" charset="0"/>
              </a:rPr>
              <a:t>Denominazione </a:t>
            </a:r>
          </a:p>
          <a:p>
            <a:pPr lvl="1" eaLnBrk="1">
              <a:lnSpc>
                <a:spcPct val="93000"/>
              </a:lnSpc>
              <a:buClr>
                <a:srgbClr val="85FFE0"/>
              </a:buClr>
              <a:buSzPct val="90000"/>
              <a:buFont typeface="Wingdings" panose="05000000000000000000" pitchFamily="2" charset="2"/>
              <a:buChar char="Ø"/>
            </a:pPr>
            <a:endParaRPr lang="it-IT" sz="2000">
              <a:latin typeface="Constantia" panose="02030602050306030303" pitchFamily="18" charset="0"/>
            </a:endParaRPr>
          </a:p>
          <a:p>
            <a:pPr lvl="1" eaLnBrk="1">
              <a:lnSpc>
                <a:spcPct val="93000"/>
              </a:lnSpc>
              <a:buClr>
                <a:srgbClr val="85FFE0"/>
              </a:buClr>
              <a:buSzPct val="90000"/>
              <a:buFont typeface="Wingdings" panose="05000000000000000000" pitchFamily="2" charset="2"/>
              <a:buChar char="Ø"/>
            </a:pPr>
            <a:r>
              <a:rPr lang="it-IT" sz="2000">
                <a:latin typeface="Constantia" panose="02030602050306030303" pitchFamily="18" charset="0"/>
              </a:rPr>
              <a:t>Comprensione</a:t>
            </a:r>
          </a:p>
          <a:p>
            <a:pPr lvl="1" eaLnBrk="1">
              <a:lnSpc>
                <a:spcPct val="93000"/>
              </a:lnSpc>
              <a:buClr>
                <a:srgbClr val="85FFE0"/>
              </a:buClr>
              <a:buSzPct val="90000"/>
              <a:buFont typeface="Wingdings" panose="05000000000000000000" pitchFamily="2" charset="2"/>
              <a:buChar char="Ø"/>
            </a:pPr>
            <a:endParaRPr lang="it-IT" sz="2000">
              <a:latin typeface="Constantia" panose="02030602050306030303" pitchFamily="18" charset="0"/>
            </a:endParaRPr>
          </a:p>
          <a:p>
            <a:pPr lvl="1" eaLnBrk="1">
              <a:lnSpc>
                <a:spcPct val="93000"/>
              </a:lnSpc>
              <a:buClr>
                <a:srgbClr val="85FFE0"/>
              </a:buClr>
              <a:buSzPct val="90000"/>
              <a:buFont typeface="Wingdings" panose="05000000000000000000" pitchFamily="2" charset="2"/>
              <a:buChar char="Ø"/>
            </a:pPr>
            <a:r>
              <a:rPr lang="it-IT" sz="2000">
                <a:latin typeface="Constantia" panose="02030602050306030303" pitchFamily="18" charset="0"/>
              </a:rPr>
              <a:t>Test dei gettoni (Token Test)</a:t>
            </a:r>
          </a:p>
        </p:txBody>
      </p:sp>
      <p:sp>
        <p:nvSpPr>
          <p:cNvPr id="3" name="Rettangolo 2"/>
          <p:cNvSpPr/>
          <p:nvPr/>
        </p:nvSpPr>
        <p:spPr>
          <a:xfrm>
            <a:off x="755650" y="1412875"/>
            <a:ext cx="3671888" cy="349250"/>
          </a:xfrm>
          <a:prstGeom prst="rect">
            <a:avLst/>
          </a:prstGeom>
          <a:gradFill flip="none" rotWithShape="1">
            <a:gsLst>
              <a:gs pos="0">
                <a:srgbClr val="83E74B">
                  <a:shade val="30000"/>
                  <a:satMod val="115000"/>
                </a:srgbClr>
              </a:gs>
              <a:gs pos="50000">
                <a:srgbClr val="83E74B">
                  <a:shade val="67500"/>
                  <a:satMod val="115000"/>
                </a:srgbClr>
              </a:gs>
              <a:gs pos="100000">
                <a:srgbClr val="83E74B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chemeClr val="accent1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it-IT" alt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AACHEN APHASIA TEST</a:t>
            </a:r>
          </a:p>
        </p:txBody>
      </p:sp>
      <p:sp>
        <p:nvSpPr>
          <p:cNvPr id="5" name="Rettangolo 4"/>
          <p:cNvSpPr/>
          <p:nvPr/>
        </p:nvSpPr>
        <p:spPr>
          <a:xfrm>
            <a:off x="684212" y="6021388"/>
            <a:ext cx="6408067" cy="349968"/>
          </a:xfrm>
          <a:prstGeom prst="rect">
            <a:avLst/>
          </a:prstGeom>
          <a:gradFill flip="none" rotWithShape="1">
            <a:gsLst>
              <a:gs pos="0">
                <a:srgbClr val="83E74B">
                  <a:shade val="30000"/>
                  <a:satMod val="115000"/>
                </a:srgbClr>
              </a:gs>
              <a:gs pos="50000">
                <a:srgbClr val="83E74B">
                  <a:shade val="67500"/>
                  <a:satMod val="115000"/>
                </a:srgbClr>
              </a:gs>
              <a:gs pos="100000">
                <a:srgbClr val="83E74B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it-IT" altLang="it-IT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SESSIONI </a:t>
            </a:r>
            <a:r>
              <a:rPr lang="it-IT" alt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GIORNALIERE DI </a:t>
            </a:r>
            <a:r>
              <a:rPr lang="it-IT" altLang="it-IT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LOGOPEDIA PER 15 GIORNI</a:t>
            </a:r>
            <a:endParaRPr lang="it-IT" altLang="it-IT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6" name="Rectangle 1"/>
          <p:cNvSpPr txBox="1">
            <a:spLocks noChangeArrowheads="1"/>
          </p:cNvSpPr>
          <p:nvPr/>
        </p:nvSpPr>
        <p:spPr bwMode="auto">
          <a:xfrm>
            <a:off x="55563" y="404813"/>
            <a:ext cx="6316662" cy="577850"/>
          </a:xfrm>
          <a:prstGeom prst="rect">
            <a:avLst/>
          </a:prstGeom>
          <a:noFill/>
          <a:ln>
            <a:noFill/>
          </a:ln>
          <a:extLst/>
        </p:spPr>
        <p:txBody>
          <a:bodyPr lIns="90000" tIns="45000" rIns="90000" bIns="45000"/>
          <a:lstStyle>
            <a:lvl1pPr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800" kern="0" dirty="0" smtClean="0">
                <a:solidFill>
                  <a:srgbClr val="48AE02"/>
                </a:solidFill>
                <a:latin typeface="Calibri" panose="020F0502020204030204" pitchFamily="34" charset="0"/>
              </a:rPr>
              <a:t>RL: MATERIALI E METODI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45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45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45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"/>
          <p:cNvSpPr txBox="1">
            <a:spLocks noChangeArrowheads="1"/>
          </p:cNvSpPr>
          <p:nvPr/>
        </p:nvSpPr>
        <p:spPr bwMode="auto">
          <a:xfrm>
            <a:off x="55563" y="404813"/>
            <a:ext cx="6316662" cy="577850"/>
          </a:xfrm>
          <a:prstGeom prst="rect">
            <a:avLst/>
          </a:prstGeom>
          <a:noFill/>
          <a:ln>
            <a:noFill/>
          </a:ln>
          <a:extLst/>
        </p:spPr>
        <p:txBody>
          <a:bodyPr lIns="90000" tIns="45000" rIns="90000" bIns="45000"/>
          <a:lstStyle>
            <a:lvl1pPr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800" kern="0" dirty="0" smtClean="0">
                <a:solidFill>
                  <a:srgbClr val="48AE02"/>
                </a:solidFill>
                <a:latin typeface="Calibri" panose="020F0502020204030204" pitchFamily="34" charset="0"/>
              </a:rPr>
              <a:t>RL: MATERIALI E METODI</a:t>
            </a:r>
          </a:p>
        </p:txBody>
      </p:sp>
      <p:pic>
        <p:nvPicPr>
          <p:cNvPr id="23555" name="Immagine 13" descr="C:\Documents and Settings\Cristina\Desktop\afasia\Figure 1_CRISTINA.jpg"/>
          <p:cNvPicPr>
            <a:picLocks noChangeAspect="1" noChangeArrowheads="1"/>
          </p:cNvPicPr>
          <p:nvPr/>
        </p:nvPicPr>
        <p:blipFill>
          <a:blip r:embed="rId2"/>
          <a:srcRect r="1144" b="3411"/>
          <a:stretch>
            <a:fillRect/>
          </a:stretch>
        </p:blipFill>
        <p:spPr bwMode="auto">
          <a:xfrm>
            <a:off x="1476375" y="908050"/>
            <a:ext cx="6192838" cy="2736850"/>
          </a:xfrm>
          <a:prstGeom prst="rect">
            <a:avLst/>
          </a:prstGeom>
          <a:noFill/>
          <a:ln w="9525">
            <a:solidFill>
              <a:schemeClr val="accent1">
                <a:lumMod val="20000"/>
                <a:lumOff val="80000"/>
              </a:schemeClr>
            </a:solidFill>
            <a:miter lim="800000"/>
            <a:headEnd/>
            <a:tailEnd/>
          </a:ln>
        </p:spPr>
      </p:pic>
      <p:sp>
        <p:nvSpPr>
          <p:cNvPr id="23556" name="CasellaDiTesto 4"/>
          <p:cNvSpPr txBox="1">
            <a:spLocks noChangeArrowheads="1"/>
          </p:cNvSpPr>
          <p:nvPr/>
        </p:nvSpPr>
        <p:spPr bwMode="auto">
          <a:xfrm>
            <a:off x="323850" y="1773238"/>
            <a:ext cx="13684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>
                <a:solidFill>
                  <a:srgbClr val="92D050"/>
                </a:solidFill>
                <a:latin typeface="Constantia" panose="02030602050306030303" pitchFamily="18" charset="0"/>
              </a:rPr>
              <a:t>Riabilitati</a:t>
            </a:r>
          </a:p>
        </p:txBody>
      </p:sp>
      <p:sp>
        <p:nvSpPr>
          <p:cNvPr id="23557" name="CasellaDiTesto 5"/>
          <p:cNvSpPr txBox="1">
            <a:spLocks noChangeArrowheads="1"/>
          </p:cNvSpPr>
          <p:nvPr/>
        </p:nvSpPr>
        <p:spPr bwMode="auto">
          <a:xfrm>
            <a:off x="323850" y="2998788"/>
            <a:ext cx="12954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>
                <a:solidFill>
                  <a:srgbClr val="92D050"/>
                </a:solidFill>
                <a:latin typeface="Constantia" panose="02030602050306030303" pitchFamily="18" charset="0"/>
              </a:rPr>
              <a:t>Non Riabilitati</a:t>
            </a:r>
          </a:p>
        </p:txBody>
      </p:sp>
      <p:sp>
        <p:nvSpPr>
          <p:cNvPr id="23558" name="CasellaDiTesto 6"/>
          <p:cNvSpPr txBox="1">
            <a:spLocks noChangeArrowheads="1"/>
          </p:cNvSpPr>
          <p:nvPr/>
        </p:nvSpPr>
        <p:spPr bwMode="auto">
          <a:xfrm>
            <a:off x="468313" y="5300663"/>
            <a:ext cx="482441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>
                <a:latin typeface="Constantia" panose="02030602050306030303" pitchFamily="18" charset="0"/>
              </a:rPr>
              <a:t>Siemens Scanner 1.5T</a:t>
            </a:r>
          </a:p>
          <a:p>
            <a:r>
              <a:rPr lang="it-IT">
                <a:latin typeface="Constantia" panose="02030602050306030303" pitchFamily="18" charset="0"/>
              </a:rPr>
              <a:t>EPI T2* TR/TE 2500/50; voxel 3.5mm</a:t>
            </a:r>
            <a:r>
              <a:rPr lang="it-IT" baseline="30000">
                <a:latin typeface="Constantia" panose="02030602050306030303" pitchFamily="18" charset="0"/>
              </a:rPr>
              <a:t>3</a:t>
            </a:r>
          </a:p>
          <a:p>
            <a:r>
              <a:rPr lang="it-IT">
                <a:latin typeface="Constantia" panose="02030602050306030303" pitchFamily="18" charset="0"/>
              </a:rPr>
              <a:t>3D Mprage TR/TE 2000/2.5 TI 110; voxel 1mm</a:t>
            </a:r>
            <a:r>
              <a:rPr lang="it-IT" baseline="30000">
                <a:latin typeface="Constantia" panose="02030602050306030303" pitchFamily="18" charset="0"/>
              </a:rPr>
              <a:t>3</a:t>
            </a:r>
            <a:endParaRPr lang="it-IT">
              <a:latin typeface="Constantia" panose="02030602050306030303" pitchFamily="18" charset="0"/>
            </a:endParaRPr>
          </a:p>
        </p:txBody>
      </p:sp>
      <p:sp>
        <p:nvSpPr>
          <p:cNvPr id="23559" name="CasellaDiTesto 7"/>
          <p:cNvSpPr txBox="1">
            <a:spLocks noChangeArrowheads="1"/>
          </p:cNvSpPr>
          <p:nvPr/>
        </p:nvSpPr>
        <p:spPr bwMode="auto">
          <a:xfrm>
            <a:off x="504825" y="6443663"/>
            <a:ext cx="41386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>
                <a:latin typeface="Constantia" panose="02030602050306030303" pitchFamily="18" charset="0"/>
              </a:rPr>
              <a:t>Analisi statistica: Brain Voyager QX</a:t>
            </a:r>
          </a:p>
        </p:txBody>
      </p:sp>
      <p:sp>
        <p:nvSpPr>
          <p:cNvPr id="23560" name="CasellaDiTesto 8"/>
          <p:cNvSpPr txBox="1">
            <a:spLocks noChangeArrowheads="1"/>
          </p:cNvSpPr>
          <p:nvPr/>
        </p:nvSpPr>
        <p:spPr bwMode="auto">
          <a:xfrm>
            <a:off x="323850" y="3813175"/>
            <a:ext cx="84963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>
                <a:latin typeface="Constantia" panose="02030602050306030303" pitchFamily="18" charset="0"/>
              </a:rPr>
              <a:t>Test uditivo di comprensione verbale secondo schema </a:t>
            </a:r>
            <a:r>
              <a:rPr lang="it-IT" i="1">
                <a:latin typeface="Constantia" panose="02030602050306030303" pitchFamily="18" charset="0"/>
              </a:rPr>
              <a:t>event-related</a:t>
            </a:r>
            <a:r>
              <a:rPr lang="it-IT">
                <a:latin typeface="Constantia" panose="02030602050306030303" pitchFamily="18" charset="0"/>
              </a:rPr>
              <a:t> :</a:t>
            </a:r>
          </a:p>
          <a:p>
            <a:pPr lvl="1">
              <a:buClr>
                <a:srgbClr val="7DBBFF"/>
              </a:buClr>
              <a:buFont typeface="Wingdings" panose="05000000000000000000" pitchFamily="2" charset="2"/>
              <a:buChar char="Ø"/>
            </a:pPr>
            <a:r>
              <a:rPr lang="it-IT">
                <a:latin typeface="Constantia" panose="02030602050306030303" pitchFamily="18" charset="0"/>
              </a:rPr>
              <a:t>	frasi semanticamente corrette</a:t>
            </a:r>
          </a:p>
          <a:p>
            <a:pPr lvl="1">
              <a:buClr>
                <a:srgbClr val="7DBBFF"/>
              </a:buClr>
              <a:buFont typeface="Wingdings" panose="05000000000000000000" pitchFamily="2" charset="2"/>
              <a:buChar char="Ø"/>
            </a:pPr>
            <a:r>
              <a:rPr lang="it-IT">
                <a:latin typeface="Constantia" panose="02030602050306030303" pitchFamily="18" charset="0"/>
              </a:rPr>
              <a:t>	frasi contenenti una violazione semantica</a:t>
            </a:r>
          </a:p>
          <a:p>
            <a:pPr lvl="1">
              <a:buClr>
                <a:srgbClr val="7DBBFF"/>
              </a:buClr>
              <a:buFont typeface="Wingdings" panose="05000000000000000000" pitchFamily="2" charset="2"/>
              <a:buChar char="Ø"/>
            </a:pPr>
            <a:r>
              <a:rPr lang="it-IT">
                <a:latin typeface="Constantia" panose="02030602050306030303" pitchFamily="18" charset="0"/>
              </a:rPr>
              <a:t>	stesse frasi </a:t>
            </a:r>
            <a:r>
              <a:rPr lang="it-IT" i="1">
                <a:latin typeface="Constantia" panose="02030602050306030303" pitchFamily="18" charset="0"/>
              </a:rPr>
              <a:t>reverse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Rectangle 1"/>
          <p:cNvSpPr txBox="1">
            <a:spLocks noChangeArrowheads="1"/>
          </p:cNvSpPr>
          <p:nvPr/>
        </p:nvSpPr>
        <p:spPr bwMode="auto">
          <a:xfrm>
            <a:off x="55563" y="115888"/>
            <a:ext cx="6316662" cy="577850"/>
          </a:xfrm>
          <a:prstGeom prst="rect">
            <a:avLst/>
          </a:prstGeom>
          <a:noFill/>
          <a:ln>
            <a:noFill/>
          </a:ln>
          <a:extLst/>
        </p:spPr>
        <p:txBody>
          <a:bodyPr lIns="90000" tIns="45000" rIns="90000" bIns="45000"/>
          <a:lstStyle>
            <a:lvl1pPr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800" kern="0" dirty="0" smtClean="0">
                <a:solidFill>
                  <a:srgbClr val="48AE02"/>
                </a:solidFill>
                <a:latin typeface="Calibri" panose="020F0502020204030204" pitchFamily="34" charset="0"/>
              </a:rPr>
              <a:t>RL: RISULTATI AAT</a:t>
            </a:r>
          </a:p>
        </p:txBody>
      </p:sp>
      <p:grpSp>
        <p:nvGrpSpPr>
          <p:cNvPr id="25603" name="Gruppo 515"/>
          <p:cNvGrpSpPr>
            <a:grpSpLocks/>
          </p:cNvGrpSpPr>
          <p:nvPr/>
        </p:nvGrpSpPr>
        <p:grpSpPr bwMode="auto">
          <a:xfrm>
            <a:off x="133350" y="765175"/>
            <a:ext cx="4222750" cy="6049963"/>
            <a:chOff x="-523875" y="765175"/>
            <a:chExt cx="4222750" cy="6049963"/>
          </a:xfrm>
        </p:grpSpPr>
        <p:grpSp>
          <p:nvGrpSpPr>
            <p:cNvPr id="25878" name="Group 159"/>
            <p:cNvGrpSpPr>
              <a:grpSpLocks/>
            </p:cNvGrpSpPr>
            <p:nvPr/>
          </p:nvGrpSpPr>
          <p:grpSpPr bwMode="auto">
            <a:xfrm>
              <a:off x="169863" y="5216525"/>
              <a:ext cx="1565275" cy="1598613"/>
              <a:chOff x="329" y="3138"/>
              <a:chExt cx="2197" cy="1007"/>
            </a:xfrm>
          </p:grpSpPr>
          <p:sp>
            <p:nvSpPr>
              <p:cNvPr id="26079" name="Text Box 9"/>
              <p:cNvSpPr txBox="1">
                <a:spLocks noChangeArrowheads="1"/>
              </p:cNvSpPr>
              <p:nvPr/>
            </p:nvSpPr>
            <p:spPr bwMode="auto">
              <a:xfrm>
                <a:off x="453" y="3927"/>
                <a:ext cx="1880" cy="218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it-IT" sz="1600" b="1" i="1">
                    <a:latin typeface="Times New Roman" panose="02020603050405020304" pitchFamily="18" charset="0"/>
                    <a:cs typeface="Arial" panose="020B0604020202020204" pitchFamily="34" charset="0"/>
                  </a:rPr>
                  <a:t>Naming </a:t>
                </a:r>
              </a:p>
            </p:txBody>
          </p:sp>
          <p:grpSp>
            <p:nvGrpSpPr>
              <p:cNvPr id="26080" name="Group 161"/>
              <p:cNvGrpSpPr>
                <a:grpSpLocks/>
              </p:cNvGrpSpPr>
              <p:nvPr/>
            </p:nvGrpSpPr>
            <p:grpSpPr bwMode="auto">
              <a:xfrm>
                <a:off x="329" y="3138"/>
                <a:ext cx="2197" cy="825"/>
                <a:chOff x="329" y="3138"/>
                <a:chExt cx="2197" cy="825"/>
              </a:xfrm>
            </p:grpSpPr>
            <p:sp>
              <p:nvSpPr>
                <p:cNvPr id="26081" name="Freeform 162"/>
                <p:cNvSpPr>
                  <a:spLocks/>
                </p:cNvSpPr>
                <p:nvPr/>
              </p:nvSpPr>
              <p:spPr bwMode="auto">
                <a:xfrm>
                  <a:off x="445" y="3800"/>
                  <a:ext cx="2081" cy="137"/>
                </a:xfrm>
                <a:custGeom>
                  <a:avLst/>
                  <a:gdLst>
                    <a:gd name="T0" fmla="*/ 0 w 2081"/>
                    <a:gd name="T1" fmla="*/ 137 h 137"/>
                    <a:gd name="T2" fmla="*/ 184 w 2081"/>
                    <a:gd name="T3" fmla="*/ 0 h 137"/>
                    <a:gd name="T4" fmla="*/ 2081 w 2081"/>
                    <a:gd name="T5" fmla="*/ 0 h 137"/>
                    <a:gd name="T6" fmla="*/ 1898 w 2081"/>
                    <a:gd name="T7" fmla="*/ 137 h 137"/>
                    <a:gd name="T8" fmla="*/ 0 w 2081"/>
                    <a:gd name="T9" fmla="*/ 137 h 13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81"/>
                    <a:gd name="T16" fmla="*/ 0 h 137"/>
                    <a:gd name="T17" fmla="*/ 2081 w 2081"/>
                    <a:gd name="T18" fmla="*/ 137 h 13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81" h="137">
                      <a:moveTo>
                        <a:pt x="0" y="137"/>
                      </a:moveTo>
                      <a:lnTo>
                        <a:pt x="184" y="0"/>
                      </a:lnTo>
                      <a:lnTo>
                        <a:pt x="2081" y="0"/>
                      </a:lnTo>
                      <a:lnTo>
                        <a:pt x="1898" y="137"/>
                      </a:lnTo>
                      <a:lnTo>
                        <a:pt x="0" y="137"/>
                      </a:ln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82" name="Freeform 163"/>
                <p:cNvSpPr>
                  <a:spLocks/>
                </p:cNvSpPr>
                <p:nvPr/>
              </p:nvSpPr>
              <p:spPr bwMode="auto">
                <a:xfrm>
                  <a:off x="445" y="3138"/>
                  <a:ext cx="184" cy="799"/>
                </a:xfrm>
                <a:custGeom>
                  <a:avLst/>
                  <a:gdLst>
                    <a:gd name="T0" fmla="*/ 0 w 184"/>
                    <a:gd name="T1" fmla="*/ 799 h 799"/>
                    <a:gd name="T2" fmla="*/ 0 w 184"/>
                    <a:gd name="T3" fmla="*/ 137 h 799"/>
                    <a:gd name="T4" fmla="*/ 184 w 184"/>
                    <a:gd name="T5" fmla="*/ 0 h 799"/>
                    <a:gd name="T6" fmla="*/ 184 w 184"/>
                    <a:gd name="T7" fmla="*/ 662 h 799"/>
                    <a:gd name="T8" fmla="*/ 0 w 184"/>
                    <a:gd name="T9" fmla="*/ 799 h 79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4"/>
                    <a:gd name="T16" fmla="*/ 0 h 799"/>
                    <a:gd name="T17" fmla="*/ 184 w 184"/>
                    <a:gd name="T18" fmla="*/ 799 h 79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4" h="799">
                      <a:moveTo>
                        <a:pt x="0" y="799"/>
                      </a:moveTo>
                      <a:lnTo>
                        <a:pt x="0" y="137"/>
                      </a:lnTo>
                      <a:lnTo>
                        <a:pt x="184" y="0"/>
                      </a:lnTo>
                      <a:lnTo>
                        <a:pt x="184" y="662"/>
                      </a:lnTo>
                      <a:lnTo>
                        <a:pt x="0" y="799"/>
                      </a:lnTo>
                      <a:close/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83" name="Rectangle 164"/>
                <p:cNvSpPr>
                  <a:spLocks noChangeArrowheads="1"/>
                </p:cNvSpPr>
                <p:nvPr/>
              </p:nvSpPr>
              <p:spPr bwMode="auto">
                <a:xfrm>
                  <a:off x="629" y="3138"/>
                  <a:ext cx="1897" cy="66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84" name="Freeform 165"/>
                <p:cNvSpPr>
                  <a:spLocks/>
                </p:cNvSpPr>
                <p:nvPr/>
              </p:nvSpPr>
              <p:spPr bwMode="auto">
                <a:xfrm>
                  <a:off x="445" y="3800"/>
                  <a:ext cx="2081" cy="137"/>
                </a:xfrm>
                <a:custGeom>
                  <a:avLst/>
                  <a:gdLst>
                    <a:gd name="T0" fmla="*/ 0 w 396"/>
                    <a:gd name="T1" fmla="*/ 556515 h 26"/>
                    <a:gd name="T2" fmla="*/ 737499 w 396"/>
                    <a:gd name="T3" fmla="*/ 0 h 26"/>
                    <a:gd name="T4" fmla="*/ 8339954 w 396"/>
                    <a:gd name="T5" fmla="*/ 0 h 26"/>
                    <a:gd name="T6" fmla="*/ 0 60000 65536"/>
                    <a:gd name="T7" fmla="*/ 0 60000 65536"/>
                    <a:gd name="T8" fmla="*/ 0 60000 65536"/>
                    <a:gd name="T9" fmla="*/ 0 w 396"/>
                    <a:gd name="T10" fmla="*/ 0 h 26"/>
                    <a:gd name="T11" fmla="*/ 396 w 396"/>
                    <a:gd name="T12" fmla="*/ 26 h 2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96" h="26">
                      <a:moveTo>
                        <a:pt x="0" y="26"/>
                      </a:moveTo>
                      <a:lnTo>
                        <a:pt x="35" y="0"/>
                      </a:lnTo>
                      <a:lnTo>
                        <a:pt x="396" y="0"/>
                      </a:lnTo>
                    </a:path>
                  </a:pathLst>
                </a:custGeom>
                <a:noFill/>
                <a:ln w="7938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85" name="Freeform 166"/>
                <p:cNvSpPr>
                  <a:spLocks/>
                </p:cNvSpPr>
                <p:nvPr/>
              </p:nvSpPr>
              <p:spPr bwMode="auto">
                <a:xfrm>
                  <a:off x="445" y="3716"/>
                  <a:ext cx="2081" cy="142"/>
                </a:xfrm>
                <a:custGeom>
                  <a:avLst/>
                  <a:gdLst>
                    <a:gd name="T0" fmla="*/ 0 w 396"/>
                    <a:gd name="T1" fmla="*/ 571561 h 27"/>
                    <a:gd name="T2" fmla="*/ 737499 w 396"/>
                    <a:gd name="T3" fmla="*/ 0 h 27"/>
                    <a:gd name="T4" fmla="*/ 8339954 w 396"/>
                    <a:gd name="T5" fmla="*/ 0 h 27"/>
                    <a:gd name="T6" fmla="*/ 0 60000 65536"/>
                    <a:gd name="T7" fmla="*/ 0 60000 65536"/>
                    <a:gd name="T8" fmla="*/ 0 60000 65536"/>
                    <a:gd name="T9" fmla="*/ 0 w 396"/>
                    <a:gd name="T10" fmla="*/ 0 h 27"/>
                    <a:gd name="T11" fmla="*/ 396 w 396"/>
                    <a:gd name="T12" fmla="*/ 27 h 2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96" h="27">
                      <a:moveTo>
                        <a:pt x="0" y="27"/>
                      </a:moveTo>
                      <a:lnTo>
                        <a:pt x="35" y="0"/>
                      </a:lnTo>
                      <a:lnTo>
                        <a:pt x="396" y="0"/>
                      </a:lnTo>
                    </a:path>
                  </a:pathLst>
                </a:custGeom>
                <a:noFill/>
                <a:ln w="7938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86" name="Freeform 167"/>
                <p:cNvSpPr>
                  <a:spLocks/>
                </p:cNvSpPr>
                <p:nvPr/>
              </p:nvSpPr>
              <p:spPr bwMode="auto">
                <a:xfrm>
                  <a:off x="445" y="3632"/>
                  <a:ext cx="2081" cy="142"/>
                </a:xfrm>
                <a:custGeom>
                  <a:avLst/>
                  <a:gdLst>
                    <a:gd name="T0" fmla="*/ 0 w 396"/>
                    <a:gd name="T1" fmla="*/ 571561 h 27"/>
                    <a:gd name="T2" fmla="*/ 737499 w 396"/>
                    <a:gd name="T3" fmla="*/ 0 h 27"/>
                    <a:gd name="T4" fmla="*/ 8339954 w 396"/>
                    <a:gd name="T5" fmla="*/ 0 h 27"/>
                    <a:gd name="T6" fmla="*/ 0 60000 65536"/>
                    <a:gd name="T7" fmla="*/ 0 60000 65536"/>
                    <a:gd name="T8" fmla="*/ 0 60000 65536"/>
                    <a:gd name="T9" fmla="*/ 0 w 396"/>
                    <a:gd name="T10" fmla="*/ 0 h 27"/>
                    <a:gd name="T11" fmla="*/ 396 w 396"/>
                    <a:gd name="T12" fmla="*/ 27 h 2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96" h="27">
                      <a:moveTo>
                        <a:pt x="0" y="27"/>
                      </a:moveTo>
                      <a:lnTo>
                        <a:pt x="35" y="0"/>
                      </a:lnTo>
                      <a:lnTo>
                        <a:pt x="396" y="0"/>
                      </a:lnTo>
                    </a:path>
                  </a:pathLst>
                </a:custGeom>
                <a:noFill/>
                <a:ln w="7938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87" name="Freeform 168"/>
                <p:cNvSpPr>
                  <a:spLocks/>
                </p:cNvSpPr>
                <p:nvPr/>
              </p:nvSpPr>
              <p:spPr bwMode="auto">
                <a:xfrm>
                  <a:off x="445" y="3548"/>
                  <a:ext cx="2081" cy="142"/>
                </a:xfrm>
                <a:custGeom>
                  <a:avLst/>
                  <a:gdLst>
                    <a:gd name="T0" fmla="*/ 0 w 396"/>
                    <a:gd name="T1" fmla="*/ 571561 h 27"/>
                    <a:gd name="T2" fmla="*/ 737499 w 396"/>
                    <a:gd name="T3" fmla="*/ 0 h 27"/>
                    <a:gd name="T4" fmla="*/ 8339954 w 396"/>
                    <a:gd name="T5" fmla="*/ 0 h 27"/>
                    <a:gd name="T6" fmla="*/ 0 60000 65536"/>
                    <a:gd name="T7" fmla="*/ 0 60000 65536"/>
                    <a:gd name="T8" fmla="*/ 0 60000 65536"/>
                    <a:gd name="T9" fmla="*/ 0 w 396"/>
                    <a:gd name="T10" fmla="*/ 0 h 27"/>
                    <a:gd name="T11" fmla="*/ 396 w 396"/>
                    <a:gd name="T12" fmla="*/ 27 h 2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96" h="27">
                      <a:moveTo>
                        <a:pt x="0" y="27"/>
                      </a:moveTo>
                      <a:lnTo>
                        <a:pt x="35" y="0"/>
                      </a:lnTo>
                      <a:lnTo>
                        <a:pt x="396" y="0"/>
                      </a:lnTo>
                    </a:path>
                  </a:pathLst>
                </a:custGeom>
                <a:noFill/>
                <a:ln w="7938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88" name="Freeform 169"/>
                <p:cNvSpPr>
                  <a:spLocks/>
                </p:cNvSpPr>
                <p:nvPr/>
              </p:nvSpPr>
              <p:spPr bwMode="auto">
                <a:xfrm>
                  <a:off x="445" y="3469"/>
                  <a:ext cx="2081" cy="137"/>
                </a:xfrm>
                <a:custGeom>
                  <a:avLst/>
                  <a:gdLst>
                    <a:gd name="T0" fmla="*/ 0 w 396"/>
                    <a:gd name="T1" fmla="*/ 556515 h 26"/>
                    <a:gd name="T2" fmla="*/ 737499 w 396"/>
                    <a:gd name="T3" fmla="*/ 0 h 26"/>
                    <a:gd name="T4" fmla="*/ 8339954 w 396"/>
                    <a:gd name="T5" fmla="*/ 0 h 26"/>
                    <a:gd name="T6" fmla="*/ 0 60000 65536"/>
                    <a:gd name="T7" fmla="*/ 0 60000 65536"/>
                    <a:gd name="T8" fmla="*/ 0 60000 65536"/>
                    <a:gd name="T9" fmla="*/ 0 w 396"/>
                    <a:gd name="T10" fmla="*/ 0 h 26"/>
                    <a:gd name="T11" fmla="*/ 396 w 396"/>
                    <a:gd name="T12" fmla="*/ 26 h 2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96" h="26">
                      <a:moveTo>
                        <a:pt x="0" y="26"/>
                      </a:moveTo>
                      <a:lnTo>
                        <a:pt x="35" y="0"/>
                      </a:lnTo>
                      <a:lnTo>
                        <a:pt x="396" y="0"/>
                      </a:lnTo>
                    </a:path>
                  </a:pathLst>
                </a:custGeom>
                <a:noFill/>
                <a:ln w="7938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89" name="Freeform 170"/>
                <p:cNvSpPr>
                  <a:spLocks/>
                </p:cNvSpPr>
                <p:nvPr/>
              </p:nvSpPr>
              <p:spPr bwMode="auto">
                <a:xfrm>
                  <a:off x="445" y="3385"/>
                  <a:ext cx="2081" cy="142"/>
                </a:xfrm>
                <a:custGeom>
                  <a:avLst/>
                  <a:gdLst>
                    <a:gd name="T0" fmla="*/ 0 w 396"/>
                    <a:gd name="T1" fmla="*/ 571561 h 27"/>
                    <a:gd name="T2" fmla="*/ 737499 w 396"/>
                    <a:gd name="T3" fmla="*/ 0 h 27"/>
                    <a:gd name="T4" fmla="*/ 8339954 w 396"/>
                    <a:gd name="T5" fmla="*/ 0 h 27"/>
                    <a:gd name="T6" fmla="*/ 0 60000 65536"/>
                    <a:gd name="T7" fmla="*/ 0 60000 65536"/>
                    <a:gd name="T8" fmla="*/ 0 60000 65536"/>
                    <a:gd name="T9" fmla="*/ 0 w 396"/>
                    <a:gd name="T10" fmla="*/ 0 h 27"/>
                    <a:gd name="T11" fmla="*/ 396 w 396"/>
                    <a:gd name="T12" fmla="*/ 27 h 2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96" h="27">
                      <a:moveTo>
                        <a:pt x="0" y="27"/>
                      </a:moveTo>
                      <a:lnTo>
                        <a:pt x="35" y="0"/>
                      </a:lnTo>
                      <a:lnTo>
                        <a:pt x="396" y="0"/>
                      </a:lnTo>
                    </a:path>
                  </a:pathLst>
                </a:custGeom>
                <a:noFill/>
                <a:ln w="7938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90" name="Freeform 171"/>
                <p:cNvSpPr>
                  <a:spLocks/>
                </p:cNvSpPr>
                <p:nvPr/>
              </p:nvSpPr>
              <p:spPr bwMode="auto">
                <a:xfrm>
                  <a:off x="445" y="3301"/>
                  <a:ext cx="2081" cy="142"/>
                </a:xfrm>
                <a:custGeom>
                  <a:avLst/>
                  <a:gdLst>
                    <a:gd name="T0" fmla="*/ 0 w 396"/>
                    <a:gd name="T1" fmla="*/ 571561 h 27"/>
                    <a:gd name="T2" fmla="*/ 737499 w 396"/>
                    <a:gd name="T3" fmla="*/ 0 h 27"/>
                    <a:gd name="T4" fmla="*/ 8339954 w 396"/>
                    <a:gd name="T5" fmla="*/ 0 h 27"/>
                    <a:gd name="T6" fmla="*/ 0 60000 65536"/>
                    <a:gd name="T7" fmla="*/ 0 60000 65536"/>
                    <a:gd name="T8" fmla="*/ 0 60000 65536"/>
                    <a:gd name="T9" fmla="*/ 0 w 396"/>
                    <a:gd name="T10" fmla="*/ 0 h 27"/>
                    <a:gd name="T11" fmla="*/ 396 w 396"/>
                    <a:gd name="T12" fmla="*/ 27 h 2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96" h="27">
                      <a:moveTo>
                        <a:pt x="0" y="27"/>
                      </a:moveTo>
                      <a:lnTo>
                        <a:pt x="35" y="0"/>
                      </a:lnTo>
                      <a:lnTo>
                        <a:pt x="396" y="0"/>
                      </a:lnTo>
                    </a:path>
                  </a:pathLst>
                </a:custGeom>
                <a:noFill/>
                <a:ln w="7938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91" name="Freeform 172"/>
                <p:cNvSpPr>
                  <a:spLocks/>
                </p:cNvSpPr>
                <p:nvPr/>
              </p:nvSpPr>
              <p:spPr bwMode="auto">
                <a:xfrm>
                  <a:off x="445" y="3217"/>
                  <a:ext cx="2081" cy="142"/>
                </a:xfrm>
                <a:custGeom>
                  <a:avLst/>
                  <a:gdLst>
                    <a:gd name="T0" fmla="*/ 0 w 396"/>
                    <a:gd name="T1" fmla="*/ 571561 h 27"/>
                    <a:gd name="T2" fmla="*/ 737499 w 396"/>
                    <a:gd name="T3" fmla="*/ 0 h 27"/>
                    <a:gd name="T4" fmla="*/ 8339954 w 396"/>
                    <a:gd name="T5" fmla="*/ 0 h 27"/>
                    <a:gd name="T6" fmla="*/ 0 60000 65536"/>
                    <a:gd name="T7" fmla="*/ 0 60000 65536"/>
                    <a:gd name="T8" fmla="*/ 0 60000 65536"/>
                    <a:gd name="T9" fmla="*/ 0 w 396"/>
                    <a:gd name="T10" fmla="*/ 0 h 27"/>
                    <a:gd name="T11" fmla="*/ 396 w 396"/>
                    <a:gd name="T12" fmla="*/ 27 h 2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96" h="27">
                      <a:moveTo>
                        <a:pt x="0" y="27"/>
                      </a:moveTo>
                      <a:lnTo>
                        <a:pt x="35" y="0"/>
                      </a:lnTo>
                      <a:lnTo>
                        <a:pt x="396" y="0"/>
                      </a:lnTo>
                    </a:path>
                  </a:pathLst>
                </a:custGeom>
                <a:noFill/>
                <a:ln w="7938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92" name="Freeform 173"/>
                <p:cNvSpPr>
                  <a:spLocks/>
                </p:cNvSpPr>
                <p:nvPr/>
              </p:nvSpPr>
              <p:spPr bwMode="auto">
                <a:xfrm>
                  <a:off x="445" y="3138"/>
                  <a:ext cx="2081" cy="137"/>
                </a:xfrm>
                <a:custGeom>
                  <a:avLst/>
                  <a:gdLst>
                    <a:gd name="T0" fmla="*/ 0 w 396"/>
                    <a:gd name="T1" fmla="*/ 556515 h 26"/>
                    <a:gd name="T2" fmla="*/ 737499 w 396"/>
                    <a:gd name="T3" fmla="*/ 0 h 26"/>
                    <a:gd name="T4" fmla="*/ 8339954 w 396"/>
                    <a:gd name="T5" fmla="*/ 0 h 26"/>
                    <a:gd name="T6" fmla="*/ 0 60000 65536"/>
                    <a:gd name="T7" fmla="*/ 0 60000 65536"/>
                    <a:gd name="T8" fmla="*/ 0 60000 65536"/>
                    <a:gd name="T9" fmla="*/ 0 w 396"/>
                    <a:gd name="T10" fmla="*/ 0 h 26"/>
                    <a:gd name="T11" fmla="*/ 396 w 396"/>
                    <a:gd name="T12" fmla="*/ 26 h 2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96" h="26">
                      <a:moveTo>
                        <a:pt x="0" y="26"/>
                      </a:moveTo>
                      <a:lnTo>
                        <a:pt x="35" y="0"/>
                      </a:lnTo>
                      <a:lnTo>
                        <a:pt x="396" y="0"/>
                      </a:lnTo>
                    </a:path>
                  </a:pathLst>
                </a:custGeom>
                <a:noFill/>
                <a:ln w="7938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93" name="Freeform 174"/>
                <p:cNvSpPr>
                  <a:spLocks/>
                </p:cNvSpPr>
                <p:nvPr/>
              </p:nvSpPr>
              <p:spPr bwMode="auto">
                <a:xfrm>
                  <a:off x="445" y="3800"/>
                  <a:ext cx="2081" cy="137"/>
                </a:xfrm>
                <a:custGeom>
                  <a:avLst/>
                  <a:gdLst>
                    <a:gd name="T0" fmla="*/ 2081 w 2081"/>
                    <a:gd name="T1" fmla="*/ 0 h 137"/>
                    <a:gd name="T2" fmla="*/ 1898 w 2081"/>
                    <a:gd name="T3" fmla="*/ 137 h 137"/>
                    <a:gd name="T4" fmla="*/ 0 w 2081"/>
                    <a:gd name="T5" fmla="*/ 137 h 137"/>
                    <a:gd name="T6" fmla="*/ 184 w 2081"/>
                    <a:gd name="T7" fmla="*/ 0 h 137"/>
                    <a:gd name="T8" fmla="*/ 2081 w 2081"/>
                    <a:gd name="T9" fmla="*/ 0 h 13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81"/>
                    <a:gd name="T16" fmla="*/ 0 h 137"/>
                    <a:gd name="T17" fmla="*/ 2081 w 2081"/>
                    <a:gd name="T18" fmla="*/ 137 h 13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81" h="137">
                      <a:moveTo>
                        <a:pt x="2081" y="0"/>
                      </a:moveTo>
                      <a:lnTo>
                        <a:pt x="1898" y="137"/>
                      </a:lnTo>
                      <a:lnTo>
                        <a:pt x="0" y="137"/>
                      </a:lnTo>
                      <a:lnTo>
                        <a:pt x="184" y="0"/>
                      </a:lnTo>
                      <a:lnTo>
                        <a:pt x="2081" y="0"/>
                      </a:lnTo>
                      <a:close/>
                    </a:path>
                  </a:pathLst>
                </a:custGeom>
                <a:noFill/>
                <a:ln w="7938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94" name="Freeform 175"/>
                <p:cNvSpPr>
                  <a:spLocks/>
                </p:cNvSpPr>
                <p:nvPr/>
              </p:nvSpPr>
              <p:spPr bwMode="auto">
                <a:xfrm>
                  <a:off x="445" y="3138"/>
                  <a:ext cx="184" cy="799"/>
                </a:xfrm>
                <a:custGeom>
                  <a:avLst/>
                  <a:gdLst>
                    <a:gd name="T0" fmla="*/ 0 w 184"/>
                    <a:gd name="T1" fmla="*/ 799 h 799"/>
                    <a:gd name="T2" fmla="*/ 0 w 184"/>
                    <a:gd name="T3" fmla="*/ 137 h 799"/>
                    <a:gd name="T4" fmla="*/ 184 w 184"/>
                    <a:gd name="T5" fmla="*/ 0 h 799"/>
                    <a:gd name="T6" fmla="*/ 184 w 184"/>
                    <a:gd name="T7" fmla="*/ 662 h 799"/>
                    <a:gd name="T8" fmla="*/ 0 w 184"/>
                    <a:gd name="T9" fmla="*/ 799 h 79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4"/>
                    <a:gd name="T16" fmla="*/ 0 h 799"/>
                    <a:gd name="T17" fmla="*/ 184 w 184"/>
                    <a:gd name="T18" fmla="*/ 799 h 79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4" h="799">
                      <a:moveTo>
                        <a:pt x="0" y="799"/>
                      </a:moveTo>
                      <a:lnTo>
                        <a:pt x="0" y="137"/>
                      </a:lnTo>
                      <a:lnTo>
                        <a:pt x="184" y="0"/>
                      </a:lnTo>
                      <a:lnTo>
                        <a:pt x="184" y="662"/>
                      </a:lnTo>
                      <a:lnTo>
                        <a:pt x="0" y="799"/>
                      </a:lnTo>
                      <a:close/>
                    </a:path>
                  </a:pathLst>
                </a:custGeom>
                <a:noFill/>
                <a:ln w="7938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95" name="Rectangle 176"/>
                <p:cNvSpPr>
                  <a:spLocks noChangeArrowheads="1"/>
                </p:cNvSpPr>
                <p:nvPr/>
              </p:nvSpPr>
              <p:spPr bwMode="auto">
                <a:xfrm>
                  <a:off x="629" y="3138"/>
                  <a:ext cx="1897" cy="662"/>
                </a:xfrm>
                <a:prstGeom prst="rect">
                  <a:avLst/>
                </a:prstGeom>
                <a:noFill/>
                <a:ln w="7938">
                  <a:solidFill>
                    <a:srgbClr val="FFFFFF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96" name="Freeform 177"/>
                <p:cNvSpPr>
                  <a:spLocks/>
                </p:cNvSpPr>
                <p:nvPr/>
              </p:nvSpPr>
              <p:spPr bwMode="auto">
                <a:xfrm>
                  <a:off x="1391" y="3569"/>
                  <a:ext cx="189" cy="368"/>
                </a:xfrm>
                <a:custGeom>
                  <a:avLst/>
                  <a:gdLst>
                    <a:gd name="T0" fmla="*/ 0 w 189"/>
                    <a:gd name="T1" fmla="*/ 368 h 368"/>
                    <a:gd name="T2" fmla="*/ 0 w 189"/>
                    <a:gd name="T3" fmla="*/ 142 h 368"/>
                    <a:gd name="T4" fmla="*/ 189 w 189"/>
                    <a:gd name="T5" fmla="*/ 0 h 368"/>
                    <a:gd name="T6" fmla="*/ 189 w 189"/>
                    <a:gd name="T7" fmla="*/ 231 h 368"/>
                    <a:gd name="T8" fmla="*/ 0 w 189"/>
                    <a:gd name="T9" fmla="*/ 368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9"/>
                    <a:gd name="T16" fmla="*/ 0 h 368"/>
                    <a:gd name="T17" fmla="*/ 189 w 189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9" h="368">
                      <a:moveTo>
                        <a:pt x="0" y="368"/>
                      </a:moveTo>
                      <a:lnTo>
                        <a:pt x="0" y="142"/>
                      </a:lnTo>
                      <a:lnTo>
                        <a:pt x="189" y="0"/>
                      </a:lnTo>
                      <a:lnTo>
                        <a:pt x="189" y="231"/>
                      </a:lnTo>
                      <a:lnTo>
                        <a:pt x="0" y="368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7938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97" name="Rectangle 178"/>
                <p:cNvSpPr>
                  <a:spLocks noChangeArrowheads="1"/>
                </p:cNvSpPr>
                <p:nvPr/>
              </p:nvSpPr>
              <p:spPr bwMode="auto">
                <a:xfrm>
                  <a:off x="850" y="3711"/>
                  <a:ext cx="541" cy="226"/>
                </a:xfrm>
                <a:prstGeom prst="rect">
                  <a:avLst/>
                </a:prstGeom>
                <a:solidFill>
                  <a:srgbClr val="99CC00"/>
                </a:solidFill>
                <a:ln w="7938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98" name="Freeform 179"/>
                <p:cNvSpPr>
                  <a:spLocks/>
                </p:cNvSpPr>
                <p:nvPr/>
              </p:nvSpPr>
              <p:spPr bwMode="auto">
                <a:xfrm>
                  <a:off x="850" y="3569"/>
                  <a:ext cx="730" cy="142"/>
                </a:xfrm>
                <a:custGeom>
                  <a:avLst/>
                  <a:gdLst>
                    <a:gd name="T0" fmla="*/ 541 w 730"/>
                    <a:gd name="T1" fmla="*/ 142 h 142"/>
                    <a:gd name="T2" fmla="*/ 730 w 730"/>
                    <a:gd name="T3" fmla="*/ 0 h 142"/>
                    <a:gd name="T4" fmla="*/ 189 w 730"/>
                    <a:gd name="T5" fmla="*/ 0 h 142"/>
                    <a:gd name="T6" fmla="*/ 0 w 730"/>
                    <a:gd name="T7" fmla="*/ 142 h 142"/>
                    <a:gd name="T8" fmla="*/ 541 w 730"/>
                    <a:gd name="T9" fmla="*/ 142 h 1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30"/>
                    <a:gd name="T16" fmla="*/ 0 h 142"/>
                    <a:gd name="T17" fmla="*/ 730 w 730"/>
                    <a:gd name="T18" fmla="*/ 142 h 1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30" h="142">
                      <a:moveTo>
                        <a:pt x="541" y="142"/>
                      </a:moveTo>
                      <a:lnTo>
                        <a:pt x="730" y="0"/>
                      </a:lnTo>
                      <a:lnTo>
                        <a:pt x="189" y="0"/>
                      </a:lnTo>
                      <a:lnTo>
                        <a:pt x="0" y="142"/>
                      </a:lnTo>
                      <a:lnTo>
                        <a:pt x="541" y="142"/>
                      </a:lnTo>
                      <a:close/>
                    </a:path>
                  </a:pathLst>
                </a:custGeom>
                <a:solidFill>
                  <a:srgbClr val="99CC00"/>
                </a:solidFill>
                <a:ln w="7938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99" name="Freeform 180"/>
                <p:cNvSpPr>
                  <a:spLocks/>
                </p:cNvSpPr>
                <p:nvPr/>
              </p:nvSpPr>
              <p:spPr bwMode="auto">
                <a:xfrm>
                  <a:off x="1932" y="3138"/>
                  <a:ext cx="190" cy="799"/>
                </a:xfrm>
                <a:custGeom>
                  <a:avLst/>
                  <a:gdLst>
                    <a:gd name="T0" fmla="*/ 0 w 190"/>
                    <a:gd name="T1" fmla="*/ 799 h 799"/>
                    <a:gd name="T2" fmla="*/ 0 w 190"/>
                    <a:gd name="T3" fmla="*/ 137 h 799"/>
                    <a:gd name="T4" fmla="*/ 190 w 190"/>
                    <a:gd name="T5" fmla="*/ 0 h 799"/>
                    <a:gd name="T6" fmla="*/ 190 w 190"/>
                    <a:gd name="T7" fmla="*/ 662 h 799"/>
                    <a:gd name="T8" fmla="*/ 0 w 190"/>
                    <a:gd name="T9" fmla="*/ 799 h 79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0"/>
                    <a:gd name="T16" fmla="*/ 0 h 799"/>
                    <a:gd name="T17" fmla="*/ 190 w 190"/>
                    <a:gd name="T18" fmla="*/ 799 h 79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0" h="799">
                      <a:moveTo>
                        <a:pt x="0" y="799"/>
                      </a:moveTo>
                      <a:lnTo>
                        <a:pt x="0" y="137"/>
                      </a:lnTo>
                      <a:lnTo>
                        <a:pt x="190" y="0"/>
                      </a:lnTo>
                      <a:lnTo>
                        <a:pt x="190" y="662"/>
                      </a:lnTo>
                      <a:lnTo>
                        <a:pt x="0" y="799"/>
                      </a:lnTo>
                      <a:close/>
                    </a:path>
                  </a:pathLst>
                </a:custGeom>
                <a:solidFill>
                  <a:srgbClr val="577600"/>
                </a:solidFill>
                <a:ln w="7938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100" name="Rectangle 181"/>
                <p:cNvSpPr>
                  <a:spLocks noChangeArrowheads="1"/>
                </p:cNvSpPr>
                <p:nvPr/>
              </p:nvSpPr>
              <p:spPr bwMode="auto">
                <a:xfrm>
                  <a:off x="1391" y="3275"/>
                  <a:ext cx="541" cy="662"/>
                </a:xfrm>
                <a:prstGeom prst="rect">
                  <a:avLst/>
                </a:prstGeom>
                <a:solidFill>
                  <a:srgbClr val="577600"/>
                </a:solidFill>
                <a:ln w="7938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101" name="Freeform 182"/>
                <p:cNvSpPr>
                  <a:spLocks/>
                </p:cNvSpPr>
                <p:nvPr/>
              </p:nvSpPr>
              <p:spPr bwMode="auto">
                <a:xfrm>
                  <a:off x="1391" y="3138"/>
                  <a:ext cx="731" cy="137"/>
                </a:xfrm>
                <a:custGeom>
                  <a:avLst/>
                  <a:gdLst>
                    <a:gd name="T0" fmla="*/ 541 w 731"/>
                    <a:gd name="T1" fmla="*/ 137 h 137"/>
                    <a:gd name="T2" fmla="*/ 731 w 731"/>
                    <a:gd name="T3" fmla="*/ 0 h 137"/>
                    <a:gd name="T4" fmla="*/ 189 w 731"/>
                    <a:gd name="T5" fmla="*/ 0 h 137"/>
                    <a:gd name="T6" fmla="*/ 0 w 731"/>
                    <a:gd name="T7" fmla="*/ 137 h 137"/>
                    <a:gd name="T8" fmla="*/ 541 w 731"/>
                    <a:gd name="T9" fmla="*/ 137 h 13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31"/>
                    <a:gd name="T16" fmla="*/ 0 h 137"/>
                    <a:gd name="T17" fmla="*/ 731 w 731"/>
                    <a:gd name="T18" fmla="*/ 137 h 13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31" h="137">
                      <a:moveTo>
                        <a:pt x="541" y="137"/>
                      </a:moveTo>
                      <a:lnTo>
                        <a:pt x="731" y="0"/>
                      </a:lnTo>
                      <a:lnTo>
                        <a:pt x="189" y="0"/>
                      </a:lnTo>
                      <a:lnTo>
                        <a:pt x="0" y="137"/>
                      </a:lnTo>
                      <a:lnTo>
                        <a:pt x="541" y="137"/>
                      </a:lnTo>
                      <a:close/>
                    </a:path>
                  </a:pathLst>
                </a:custGeom>
                <a:solidFill>
                  <a:srgbClr val="577600"/>
                </a:solidFill>
                <a:ln w="7938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102" name="Line 183"/>
                <p:cNvSpPr>
                  <a:spLocks noChangeShapeType="1"/>
                </p:cNvSpPr>
                <p:nvPr/>
              </p:nvSpPr>
              <p:spPr bwMode="auto">
                <a:xfrm flipV="1">
                  <a:off x="445" y="3275"/>
                  <a:ext cx="0" cy="662"/>
                </a:xfrm>
                <a:prstGeom prst="line">
                  <a:avLst/>
                </a:prstGeom>
                <a:noFill/>
                <a:ln w="7938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103" name="Line 184"/>
                <p:cNvSpPr>
                  <a:spLocks noChangeShapeType="1"/>
                </p:cNvSpPr>
                <p:nvPr/>
              </p:nvSpPr>
              <p:spPr bwMode="auto">
                <a:xfrm flipH="1">
                  <a:off x="429" y="3937"/>
                  <a:ext cx="16" cy="0"/>
                </a:xfrm>
                <a:prstGeom prst="line">
                  <a:avLst/>
                </a:prstGeom>
                <a:noFill/>
                <a:ln w="7938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104" name="Line 185"/>
                <p:cNvSpPr>
                  <a:spLocks noChangeShapeType="1"/>
                </p:cNvSpPr>
                <p:nvPr/>
              </p:nvSpPr>
              <p:spPr bwMode="auto">
                <a:xfrm flipH="1">
                  <a:off x="429" y="3858"/>
                  <a:ext cx="16" cy="0"/>
                </a:xfrm>
                <a:prstGeom prst="line">
                  <a:avLst/>
                </a:prstGeom>
                <a:noFill/>
                <a:ln w="7938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105" name="Line 186"/>
                <p:cNvSpPr>
                  <a:spLocks noChangeShapeType="1"/>
                </p:cNvSpPr>
                <p:nvPr/>
              </p:nvSpPr>
              <p:spPr bwMode="auto">
                <a:xfrm flipH="1">
                  <a:off x="429" y="3774"/>
                  <a:ext cx="16" cy="0"/>
                </a:xfrm>
                <a:prstGeom prst="line">
                  <a:avLst/>
                </a:prstGeom>
                <a:noFill/>
                <a:ln w="7938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106" name="Line 187"/>
                <p:cNvSpPr>
                  <a:spLocks noChangeShapeType="1"/>
                </p:cNvSpPr>
                <p:nvPr/>
              </p:nvSpPr>
              <p:spPr bwMode="auto">
                <a:xfrm flipH="1">
                  <a:off x="429" y="3690"/>
                  <a:ext cx="16" cy="0"/>
                </a:xfrm>
                <a:prstGeom prst="line">
                  <a:avLst/>
                </a:prstGeom>
                <a:noFill/>
                <a:ln w="7938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107" name="Line 188"/>
                <p:cNvSpPr>
                  <a:spLocks noChangeShapeType="1"/>
                </p:cNvSpPr>
                <p:nvPr/>
              </p:nvSpPr>
              <p:spPr bwMode="auto">
                <a:xfrm flipH="1">
                  <a:off x="429" y="3606"/>
                  <a:ext cx="16" cy="0"/>
                </a:xfrm>
                <a:prstGeom prst="line">
                  <a:avLst/>
                </a:prstGeom>
                <a:noFill/>
                <a:ln w="7938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108" name="Line 189"/>
                <p:cNvSpPr>
                  <a:spLocks noChangeShapeType="1"/>
                </p:cNvSpPr>
                <p:nvPr/>
              </p:nvSpPr>
              <p:spPr bwMode="auto">
                <a:xfrm flipH="1">
                  <a:off x="429" y="3527"/>
                  <a:ext cx="16" cy="0"/>
                </a:xfrm>
                <a:prstGeom prst="line">
                  <a:avLst/>
                </a:prstGeom>
                <a:noFill/>
                <a:ln w="7938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109" name="Line 190"/>
                <p:cNvSpPr>
                  <a:spLocks noChangeShapeType="1"/>
                </p:cNvSpPr>
                <p:nvPr/>
              </p:nvSpPr>
              <p:spPr bwMode="auto">
                <a:xfrm flipH="1">
                  <a:off x="429" y="3443"/>
                  <a:ext cx="16" cy="0"/>
                </a:xfrm>
                <a:prstGeom prst="line">
                  <a:avLst/>
                </a:prstGeom>
                <a:noFill/>
                <a:ln w="7938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110" name="Line 191"/>
                <p:cNvSpPr>
                  <a:spLocks noChangeShapeType="1"/>
                </p:cNvSpPr>
                <p:nvPr/>
              </p:nvSpPr>
              <p:spPr bwMode="auto">
                <a:xfrm flipH="1">
                  <a:off x="429" y="3359"/>
                  <a:ext cx="16" cy="0"/>
                </a:xfrm>
                <a:prstGeom prst="line">
                  <a:avLst/>
                </a:prstGeom>
                <a:noFill/>
                <a:ln w="7938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111" name="Line 192"/>
                <p:cNvSpPr>
                  <a:spLocks noChangeShapeType="1"/>
                </p:cNvSpPr>
                <p:nvPr/>
              </p:nvSpPr>
              <p:spPr bwMode="auto">
                <a:xfrm flipH="1">
                  <a:off x="429" y="3275"/>
                  <a:ext cx="16" cy="0"/>
                </a:xfrm>
                <a:prstGeom prst="line">
                  <a:avLst/>
                </a:prstGeom>
                <a:noFill/>
                <a:ln w="7938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112" name="Rectangle 193"/>
                <p:cNvSpPr>
                  <a:spLocks noChangeArrowheads="1"/>
                </p:cNvSpPr>
                <p:nvPr/>
              </p:nvSpPr>
              <p:spPr bwMode="auto">
                <a:xfrm>
                  <a:off x="329" y="3905"/>
                  <a:ext cx="81" cy="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it-IT" sz="600" b="1">
                      <a:solidFill>
                        <a:srgbClr val="FFFFFF"/>
                      </a:solidFill>
                      <a:latin typeface="Small Fonts"/>
                      <a:cs typeface="Arial" panose="020B0604020202020204" pitchFamily="34" charset="0"/>
                    </a:rPr>
                    <a:t>100</a:t>
                  </a:r>
                  <a:endParaRPr lang="it-IT"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113" name="Rectangle 194"/>
                <p:cNvSpPr>
                  <a:spLocks noChangeArrowheads="1"/>
                </p:cNvSpPr>
                <p:nvPr/>
              </p:nvSpPr>
              <p:spPr bwMode="auto">
                <a:xfrm>
                  <a:off x="329" y="3826"/>
                  <a:ext cx="81" cy="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it-IT" sz="600" b="1">
                      <a:solidFill>
                        <a:srgbClr val="FFFFFF"/>
                      </a:solidFill>
                      <a:latin typeface="Small Fonts"/>
                      <a:cs typeface="Arial" panose="020B0604020202020204" pitchFamily="34" charset="0"/>
                    </a:rPr>
                    <a:t>102</a:t>
                  </a:r>
                  <a:endParaRPr lang="it-IT"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114" name="Rectangle 195"/>
                <p:cNvSpPr>
                  <a:spLocks noChangeArrowheads="1"/>
                </p:cNvSpPr>
                <p:nvPr/>
              </p:nvSpPr>
              <p:spPr bwMode="auto">
                <a:xfrm>
                  <a:off x="329" y="3742"/>
                  <a:ext cx="81" cy="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it-IT" sz="600" b="1">
                      <a:solidFill>
                        <a:srgbClr val="FFFFFF"/>
                      </a:solidFill>
                      <a:latin typeface="Small Fonts"/>
                      <a:cs typeface="Arial" panose="020B0604020202020204" pitchFamily="34" charset="0"/>
                    </a:rPr>
                    <a:t>104</a:t>
                  </a:r>
                  <a:endParaRPr lang="it-IT"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115" name="Rectangle 196"/>
                <p:cNvSpPr>
                  <a:spLocks noChangeArrowheads="1"/>
                </p:cNvSpPr>
                <p:nvPr/>
              </p:nvSpPr>
              <p:spPr bwMode="auto">
                <a:xfrm>
                  <a:off x="329" y="3658"/>
                  <a:ext cx="81" cy="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it-IT" sz="600" b="1">
                      <a:solidFill>
                        <a:srgbClr val="FFFFFF"/>
                      </a:solidFill>
                      <a:latin typeface="Small Fonts"/>
                      <a:cs typeface="Arial" panose="020B0604020202020204" pitchFamily="34" charset="0"/>
                    </a:rPr>
                    <a:t>106</a:t>
                  </a:r>
                  <a:endParaRPr lang="it-IT"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116" name="Rectangle 197"/>
                <p:cNvSpPr>
                  <a:spLocks noChangeArrowheads="1"/>
                </p:cNvSpPr>
                <p:nvPr/>
              </p:nvSpPr>
              <p:spPr bwMode="auto">
                <a:xfrm>
                  <a:off x="329" y="3574"/>
                  <a:ext cx="81" cy="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it-IT" sz="600" b="1">
                      <a:solidFill>
                        <a:srgbClr val="FFFFFF"/>
                      </a:solidFill>
                      <a:latin typeface="Small Fonts"/>
                      <a:cs typeface="Arial" panose="020B0604020202020204" pitchFamily="34" charset="0"/>
                    </a:rPr>
                    <a:t>108</a:t>
                  </a:r>
                  <a:endParaRPr lang="it-IT"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117" name="Rectangle 198"/>
                <p:cNvSpPr>
                  <a:spLocks noChangeArrowheads="1"/>
                </p:cNvSpPr>
                <p:nvPr/>
              </p:nvSpPr>
              <p:spPr bwMode="auto">
                <a:xfrm>
                  <a:off x="340" y="3495"/>
                  <a:ext cx="81" cy="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it-IT" sz="600" b="1">
                      <a:solidFill>
                        <a:srgbClr val="FFFFFF"/>
                      </a:solidFill>
                      <a:latin typeface="Small Fonts"/>
                      <a:cs typeface="Arial" panose="020B0604020202020204" pitchFamily="34" charset="0"/>
                    </a:rPr>
                    <a:t>110</a:t>
                  </a:r>
                  <a:endParaRPr lang="it-IT"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118" name="Rectangle 199"/>
                <p:cNvSpPr>
                  <a:spLocks noChangeArrowheads="1"/>
                </p:cNvSpPr>
                <p:nvPr/>
              </p:nvSpPr>
              <p:spPr bwMode="auto">
                <a:xfrm>
                  <a:off x="340" y="3411"/>
                  <a:ext cx="81" cy="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it-IT" sz="600" b="1">
                      <a:solidFill>
                        <a:srgbClr val="FFFFFF"/>
                      </a:solidFill>
                      <a:latin typeface="Small Fonts"/>
                      <a:cs typeface="Arial" panose="020B0604020202020204" pitchFamily="34" charset="0"/>
                    </a:rPr>
                    <a:t>112</a:t>
                  </a:r>
                  <a:endParaRPr lang="it-IT"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119" name="Rectangle 200"/>
                <p:cNvSpPr>
                  <a:spLocks noChangeArrowheads="1"/>
                </p:cNvSpPr>
                <p:nvPr/>
              </p:nvSpPr>
              <p:spPr bwMode="auto">
                <a:xfrm>
                  <a:off x="340" y="3327"/>
                  <a:ext cx="81" cy="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it-IT" sz="600" b="1">
                      <a:solidFill>
                        <a:srgbClr val="FFFFFF"/>
                      </a:solidFill>
                      <a:latin typeface="Small Fonts"/>
                      <a:cs typeface="Arial" panose="020B0604020202020204" pitchFamily="34" charset="0"/>
                    </a:rPr>
                    <a:t>114</a:t>
                  </a:r>
                  <a:endParaRPr lang="it-IT"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120" name="Rectangle 201"/>
                <p:cNvSpPr>
                  <a:spLocks noChangeArrowheads="1"/>
                </p:cNvSpPr>
                <p:nvPr/>
              </p:nvSpPr>
              <p:spPr bwMode="auto">
                <a:xfrm>
                  <a:off x="340" y="3243"/>
                  <a:ext cx="81" cy="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it-IT" sz="600" b="1">
                      <a:solidFill>
                        <a:srgbClr val="FFFFFF"/>
                      </a:solidFill>
                      <a:latin typeface="Small Fonts"/>
                      <a:cs typeface="Arial" panose="020B0604020202020204" pitchFamily="34" charset="0"/>
                    </a:rPr>
                    <a:t>116</a:t>
                  </a:r>
                  <a:endParaRPr lang="it-IT"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121" name="Line 202"/>
                <p:cNvSpPr>
                  <a:spLocks noChangeShapeType="1"/>
                </p:cNvSpPr>
                <p:nvPr/>
              </p:nvSpPr>
              <p:spPr bwMode="auto">
                <a:xfrm>
                  <a:off x="445" y="3937"/>
                  <a:ext cx="1898" cy="0"/>
                </a:xfrm>
                <a:prstGeom prst="line">
                  <a:avLst/>
                </a:prstGeom>
                <a:noFill/>
                <a:ln w="7938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122" name="Line 203"/>
                <p:cNvSpPr>
                  <a:spLocks noChangeShapeType="1"/>
                </p:cNvSpPr>
                <p:nvPr/>
              </p:nvSpPr>
              <p:spPr bwMode="auto">
                <a:xfrm>
                  <a:off x="445" y="3937"/>
                  <a:ext cx="0" cy="16"/>
                </a:xfrm>
                <a:prstGeom prst="line">
                  <a:avLst/>
                </a:prstGeom>
                <a:noFill/>
                <a:ln w="7938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123" name="Line 204"/>
                <p:cNvSpPr>
                  <a:spLocks noChangeShapeType="1"/>
                </p:cNvSpPr>
                <p:nvPr/>
              </p:nvSpPr>
              <p:spPr bwMode="auto">
                <a:xfrm>
                  <a:off x="2343" y="3937"/>
                  <a:ext cx="0" cy="16"/>
                </a:xfrm>
                <a:prstGeom prst="line">
                  <a:avLst/>
                </a:prstGeom>
                <a:noFill/>
                <a:ln w="7938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</p:grpSp>
        </p:grpSp>
        <p:grpSp>
          <p:nvGrpSpPr>
            <p:cNvPr id="25879" name="Group 205"/>
            <p:cNvGrpSpPr>
              <a:grpSpLocks/>
            </p:cNvGrpSpPr>
            <p:nvPr/>
          </p:nvGrpSpPr>
          <p:grpSpPr bwMode="auto">
            <a:xfrm>
              <a:off x="1884363" y="5060950"/>
              <a:ext cx="1814512" cy="1730375"/>
              <a:chOff x="3081" y="2999"/>
              <a:chExt cx="2544" cy="1090"/>
            </a:xfrm>
          </p:grpSpPr>
          <p:sp>
            <p:nvSpPr>
              <p:cNvPr id="26039" name="Text Box 10"/>
              <p:cNvSpPr txBox="1">
                <a:spLocks noChangeArrowheads="1"/>
              </p:cNvSpPr>
              <p:nvPr/>
            </p:nvSpPr>
            <p:spPr bwMode="auto">
              <a:xfrm>
                <a:off x="3190" y="3876"/>
                <a:ext cx="2321" cy="21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it-IT" sz="1600" b="1" i="1">
                    <a:latin typeface="Times New Roman" panose="02020603050405020304" pitchFamily="18" charset="0"/>
                    <a:cs typeface="Arial" panose="020B0604020202020204" pitchFamily="34" charset="0"/>
                  </a:rPr>
                  <a:t>Comprehension</a:t>
                </a:r>
              </a:p>
            </p:txBody>
          </p:sp>
          <p:grpSp>
            <p:nvGrpSpPr>
              <p:cNvPr id="26040" name="Group 207"/>
              <p:cNvGrpSpPr>
                <a:grpSpLocks/>
              </p:cNvGrpSpPr>
              <p:nvPr/>
            </p:nvGrpSpPr>
            <p:grpSpPr bwMode="auto">
              <a:xfrm>
                <a:off x="3081" y="2999"/>
                <a:ext cx="2544" cy="1015"/>
                <a:chOff x="3081" y="2999"/>
                <a:chExt cx="2544" cy="1015"/>
              </a:xfrm>
            </p:grpSpPr>
            <p:sp>
              <p:nvSpPr>
                <p:cNvPr id="26041" name="AutoShape 208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3081" y="2999"/>
                  <a:ext cx="2544" cy="10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42" name="Freeform 209"/>
                <p:cNvSpPr>
                  <a:spLocks/>
                </p:cNvSpPr>
                <p:nvPr/>
              </p:nvSpPr>
              <p:spPr bwMode="auto">
                <a:xfrm>
                  <a:off x="3356" y="3744"/>
                  <a:ext cx="2084" cy="143"/>
                </a:xfrm>
                <a:custGeom>
                  <a:avLst/>
                  <a:gdLst>
                    <a:gd name="T0" fmla="*/ 0 w 2084"/>
                    <a:gd name="T1" fmla="*/ 143 h 143"/>
                    <a:gd name="T2" fmla="*/ 185 w 2084"/>
                    <a:gd name="T3" fmla="*/ 0 h 143"/>
                    <a:gd name="T4" fmla="*/ 2084 w 2084"/>
                    <a:gd name="T5" fmla="*/ 0 h 143"/>
                    <a:gd name="T6" fmla="*/ 1899 w 2084"/>
                    <a:gd name="T7" fmla="*/ 143 h 143"/>
                    <a:gd name="T8" fmla="*/ 0 w 2084"/>
                    <a:gd name="T9" fmla="*/ 143 h 14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84"/>
                    <a:gd name="T16" fmla="*/ 0 h 143"/>
                    <a:gd name="T17" fmla="*/ 2084 w 2084"/>
                    <a:gd name="T18" fmla="*/ 143 h 14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84" h="143">
                      <a:moveTo>
                        <a:pt x="0" y="143"/>
                      </a:moveTo>
                      <a:lnTo>
                        <a:pt x="185" y="0"/>
                      </a:lnTo>
                      <a:lnTo>
                        <a:pt x="2084" y="0"/>
                      </a:lnTo>
                      <a:lnTo>
                        <a:pt x="1899" y="143"/>
                      </a:lnTo>
                      <a:lnTo>
                        <a:pt x="0" y="143"/>
                      </a:ln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43" name="Freeform 210"/>
                <p:cNvSpPr>
                  <a:spLocks/>
                </p:cNvSpPr>
                <p:nvPr/>
              </p:nvSpPr>
              <p:spPr bwMode="auto">
                <a:xfrm>
                  <a:off x="3356" y="3084"/>
                  <a:ext cx="185" cy="803"/>
                </a:xfrm>
                <a:custGeom>
                  <a:avLst/>
                  <a:gdLst>
                    <a:gd name="T0" fmla="*/ 0 w 185"/>
                    <a:gd name="T1" fmla="*/ 803 h 803"/>
                    <a:gd name="T2" fmla="*/ 0 w 185"/>
                    <a:gd name="T3" fmla="*/ 142 h 803"/>
                    <a:gd name="T4" fmla="*/ 185 w 185"/>
                    <a:gd name="T5" fmla="*/ 0 h 803"/>
                    <a:gd name="T6" fmla="*/ 185 w 185"/>
                    <a:gd name="T7" fmla="*/ 660 h 803"/>
                    <a:gd name="T8" fmla="*/ 0 w 185"/>
                    <a:gd name="T9" fmla="*/ 803 h 8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5"/>
                    <a:gd name="T16" fmla="*/ 0 h 803"/>
                    <a:gd name="T17" fmla="*/ 185 w 185"/>
                    <a:gd name="T18" fmla="*/ 803 h 80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5" h="803">
                      <a:moveTo>
                        <a:pt x="0" y="803"/>
                      </a:moveTo>
                      <a:lnTo>
                        <a:pt x="0" y="142"/>
                      </a:lnTo>
                      <a:lnTo>
                        <a:pt x="185" y="0"/>
                      </a:lnTo>
                      <a:lnTo>
                        <a:pt x="185" y="660"/>
                      </a:lnTo>
                      <a:lnTo>
                        <a:pt x="0" y="803"/>
                      </a:lnTo>
                      <a:close/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44" name="Rectangle 211"/>
                <p:cNvSpPr>
                  <a:spLocks noChangeArrowheads="1"/>
                </p:cNvSpPr>
                <p:nvPr/>
              </p:nvSpPr>
              <p:spPr bwMode="auto">
                <a:xfrm>
                  <a:off x="3541" y="3084"/>
                  <a:ext cx="1899" cy="66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45" name="Freeform 212"/>
                <p:cNvSpPr>
                  <a:spLocks/>
                </p:cNvSpPr>
                <p:nvPr/>
              </p:nvSpPr>
              <p:spPr bwMode="auto">
                <a:xfrm>
                  <a:off x="3356" y="3744"/>
                  <a:ext cx="2084" cy="143"/>
                </a:xfrm>
                <a:custGeom>
                  <a:avLst/>
                  <a:gdLst>
                    <a:gd name="T0" fmla="*/ 0 w 394"/>
                    <a:gd name="T1" fmla="*/ 595600 h 27"/>
                    <a:gd name="T2" fmla="*/ 766235 w 394"/>
                    <a:gd name="T3" fmla="*/ 0 h 27"/>
                    <a:gd name="T4" fmla="*/ 8627866 w 394"/>
                    <a:gd name="T5" fmla="*/ 0 h 27"/>
                    <a:gd name="T6" fmla="*/ 0 60000 65536"/>
                    <a:gd name="T7" fmla="*/ 0 60000 65536"/>
                    <a:gd name="T8" fmla="*/ 0 60000 65536"/>
                    <a:gd name="T9" fmla="*/ 0 w 394"/>
                    <a:gd name="T10" fmla="*/ 0 h 27"/>
                    <a:gd name="T11" fmla="*/ 394 w 394"/>
                    <a:gd name="T12" fmla="*/ 27 h 2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94" h="27">
                      <a:moveTo>
                        <a:pt x="0" y="27"/>
                      </a:moveTo>
                      <a:lnTo>
                        <a:pt x="35" y="0"/>
                      </a:lnTo>
                      <a:lnTo>
                        <a:pt x="394" y="0"/>
                      </a:lnTo>
                    </a:path>
                  </a:pathLst>
                </a:custGeom>
                <a:noFill/>
                <a:ln w="7938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46" name="Freeform 213"/>
                <p:cNvSpPr>
                  <a:spLocks/>
                </p:cNvSpPr>
                <p:nvPr/>
              </p:nvSpPr>
              <p:spPr bwMode="auto">
                <a:xfrm>
                  <a:off x="3356" y="3639"/>
                  <a:ext cx="2084" cy="137"/>
                </a:xfrm>
                <a:custGeom>
                  <a:avLst/>
                  <a:gdLst>
                    <a:gd name="T0" fmla="*/ 0 w 394"/>
                    <a:gd name="T1" fmla="*/ 556515 h 26"/>
                    <a:gd name="T2" fmla="*/ 766235 w 394"/>
                    <a:gd name="T3" fmla="*/ 0 h 26"/>
                    <a:gd name="T4" fmla="*/ 8627866 w 394"/>
                    <a:gd name="T5" fmla="*/ 0 h 26"/>
                    <a:gd name="T6" fmla="*/ 0 60000 65536"/>
                    <a:gd name="T7" fmla="*/ 0 60000 65536"/>
                    <a:gd name="T8" fmla="*/ 0 60000 65536"/>
                    <a:gd name="T9" fmla="*/ 0 w 394"/>
                    <a:gd name="T10" fmla="*/ 0 h 26"/>
                    <a:gd name="T11" fmla="*/ 394 w 394"/>
                    <a:gd name="T12" fmla="*/ 26 h 2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94" h="26">
                      <a:moveTo>
                        <a:pt x="0" y="26"/>
                      </a:moveTo>
                      <a:lnTo>
                        <a:pt x="35" y="0"/>
                      </a:lnTo>
                      <a:lnTo>
                        <a:pt x="394" y="0"/>
                      </a:lnTo>
                    </a:path>
                  </a:pathLst>
                </a:custGeom>
                <a:noFill/>
                <a:ln w="7938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47" name="Freeform 214"/>
                <p:cNvSpPr>
                  <a:spLocks/>
                </p:cNvSpPr>
                <p:nvPr/>
              </p:nvSpPr>
              <p:spPr bwMode="auto">
                <a:xfrm>
                  <a:off x="3356" y="3528"/>
                  <a:ext cx="2084" cy="137"/>
                </a:xfrm>
                <a:custGeom>
                  <a:avLst/>
                  <a:gdLst>
                    <a:gd name="T0" fmla="*/ 0 w 394"/>
                    <a:gd name="T1" fmla="*/ 556515 h 26"/>
                    <a:gd name="T2" fmla="*/ 766235 w 394"/>
                    <a:gd name="T3" fmla="*/ 0 h 26"/>
                    <a:gd name="T4" fmla="*/ 8627866 w 394"/>
                    <a:gd name="T5" fmla="*/ 0 h 26"/>
                    <a:gd name="T6" fmla="*/ 0 60000 65536"/>
                    <a:gd name="T7" fmla="*/ 0 60000 65536"/>
                    <a:gd name="T8" fmla="*/ 0 60000 65536"/>
                    <a:gd name="T9" fmla="*/ 0 w 394"/>
                    <a:gd name="T10" fmla="*/ 0 h 26"/>
                    <a:gd name="T11" fmla="*/ 394 w 394"/>
                    <a:gd name="T12" fmla="*/ 26 h 2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94" h="26">
                      <a:moveTo>
                        <a:pt x="0" y="26"/>
                      </a:moveTo>
                      <a:lnTo>
                        <a:pt x="35" y="0"/>
                      </a:lnTo>
                      <a:lnTo>
                        <a:pt x="394" y="0"/>
                      </a:lnTo>
                    </a:path>
                  </a:pathLst>
                </a:custGeom>
                <a:noFill/>
                <a:ln w="7938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48" name="Freeform 215"/>
                <p:cNvSpPr>
                  <a:spLocks/>
                </p:cNvSpPr>
                <p:nvPr/>
              </p:nvSpPr>
              <p:spPr bwMode="auto">
                <a:xfrm>
                  <a:off x="3356" y="3417"/>
                  <a:ext cx="2084" cy="137"/>
                </a:xfrm>
                <a:custGeom>
                  <a:avLst/>
                  <a:gdLst>
                    <a:gd name="T0" fmla="*/ 0 w 394"/>
                    <a:gd name="T1" fmla="*/ 556515 h 26"/>
                    <a:gd name="T2" fmla="*/ 766235 w 394"/>
                    <a:gd name="T3" fmla="*/ 0 h 26"/>
                    <a:gd name="T4" fmla="*/ 8627866 w 394"/>
                    <a:gd name="T5" fmla="*/ 0 h 26"/>
                    <a:gd name="T6" fmla="*/ 0 60000 65536"/>
                    <a:gd name="T7" fmla="*/ 0 60000 65536"/>
                    <a:gd name="T8" fmla="*/ 0 60000 65536"/>
                    <a:gd name="T9" fmla="*/ 0 w 394"/>
                    <a:gd name="T10" fmla="*/ 0 h 26"/>
                    <a:gd name="T11" fmla="*/ 394 w 394"/>
                    <a:gd name="T12" fmla="*/ 26 h 2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94" h="26">
                      <a:moveTo>
                        <a:pt x="0" y="26"/>
                      </a:moveTo>
                      <a:lnTo>
                        <a:pt x="35" y="0"/>
                      </a:lnTo>
                      <a:lnTo>
                        <a:pt x="394" y="0"/>
                      </a:lnTo>
                    </a:path>
                  </a:pathLst>
                </a:custGeom>
                <a:noFill/>
                <a:ln w="7938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49" name="Freeform 216"/>
                <p:cNvSpPr>
                  <a:spLocks/>
                </p:cNvSpPr>
                <p:nvPr/>
              </p:nvSpPr>
              <p:spPr bwMode="auto">
                <a:xfrm>
                  <a:off x="3356" y="3306"/>
                  <a:ext cx="2084" cy="137"/>
                </a:xfrm>
                <a:custGeom>
                  <a:avLst/>
                  <a:gdLst>
                    <a:gd name="T0" fmla="*/ 0 w 394"/>
                    <a:gd name="T1" fmla="*/ 556515 h 26"/>
                    <a:gd name="T2" fmla="*/ 766235 w 394"/>
                    <a:gd name="T3" fmla="*/ 0 h 26"/>
                    <a:gd name="T4" fmla="*/ 8627866 w 394"/>
                    <a:gd name="T5" fmla="*/ 0 h 26"/>
                    <a:gd name="T6" fmla="*/ 0 60000 65536"/>
                    <a:gd name="T7" fmla="*/ 0 60000 65536"/>
                    <a:gd name="T8" fmla="*/ 0 60000 65536"/>
                    <a:gd name="T9" fmla="*/ 0 w 394"/>
                    <a:gd name="T10" fmla="*/ 0 h 26"/>
                    <a:gd name="T11" fmla="*/ 394 w 394"/>
                    <a:gd name="T12" fmla="*/ 26 h 2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94" h="26">
                      <a:moveTo>
                        <a:pt x="0" y="26"/>
                      </a:moveTo>
                      <a:lnTo>
                        <a:pt x="35" y="0"/>
                      </a:lnTo>
                      <a:lnTo>
                        <a:pt x="394" y="0"/>
                      </a:lnTo>
                    </a:path>
                  </a:pathLst>
                </a:custGeom>
                <a:noFill/>
                <a:ln w="7938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50" name="Freeform 217"/>
                <p:cNvSpPr>
                  <a:spLocks/>
                </p:cNvSpPr>
                <p:nvPr/>
              </p:nvSpPr>
              <p:spPr bwMode="auto">
                <a:xfrm>
                  <a:off x="3356" y="3195"/>
                  <a:ext cx="2084" cy="137"/>
                </a:xfrm>
                <a:custGeom>
                  <a:avLst/>
                  <a:gdLst>
                    <a:gd name="T0" fmla="*/ 0 w 394"/>
                    <a:gd name="T1" fmla="*/ 556515 h 26"/>
                    <a:gd name="T2" fmla="*/ 766235 w 394"/>
                    <a:gd name="T3" fmla="*/ 0 h 26"/>
                    <a:gd name="T4" fmla="*/ 8627866 w 394"/>
                    <a:gd name="T5" fmla="*/ 0 h 26"/>
                    <a:gd name="T6" fmla="*/ 0 60000 65536"/>
                    <a:gd name="T7" fmla="*/ 0 60000 65536"/>
                    <a:gd name="T8" fmla="*/ 0 60000 65536"/>
                    <a:gd name="T9" fmla="*/ 0 w 394"/>
                    <a:gd name="T10" fmla="*/ 0 h 26"/>
                    <a:gd name="T11" fmla="*/ 394 w 394"/>
                    <a:gd name="T12" fmla="*/ 26 h 2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94" h="26">
                      <a:moveTo>
                        <a:pt x="0" y="26"/>
                      </a:moveTo>
                      <a:lnTo>
                        <a:pt x="35" y="0"/>
                      </a:lnTo>
                      <a:lnTo>
                        <a:pt x="394" y="0"/>
                      </a:lnTo>
                    </a:path>
                  </a:pathLst>
                </a:custGeom>
                <a:noFill/>
                <a:ln w="7938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51" name="Freeform 218"/>
                <p:cNvSpPr>
                  <a:spLocks/>
                </p:cNvSpPr>
                <p:nvPr/>
              </p:nvSpPr>
              <p:spPr bwMode="auto">
                <a:xfrm>
                  <a:off x="3356" y="3084"/>
                  <a:ext cx="2084" cy="142"/>
                </a:xfrm>
                <a:custGeom>
                  <a:avLst/>
                  <a:gdLst>
                    <a:gd name="T0" fmla="*/ 0 w 394"/>
                    <a:gd name="T1" fmla="*/ 571561 h 27"/>
                    <a:gd name="T2" fmla="*/ 766235 w 394"/>
                    <a:gd name="T3" fmla="*/ 0 h 27"/>
                    <a:gd name="T4" fmla="*/ 8627866 w 394"/>
                    <a:gd name="T5" fmla="*/ 0 h 27"/>
                    <a:gd name="T6" fmla="*/ 0 60000 65536"/>
                    <a:gd name="T7" fmla="*/ 0 60000 65536"/>
                    <a:gd name="T8" fmla="*/ 0 60000 65536"/>
                    <a:gd name="T9" fmla="*/ 0 w 394"/>
                    <a:gd name="T10" fmla="*/ 0 h 27"/>
                    <a:gd name="T11" fmla="*/ 394 w 394"/>
                    <a:gd name="T12" fmla="*/ 27 h 2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94" h="27">
                      <a:moveTo>
                        <a:pt x="0" y="27"/>
                      </a:moveTo>
                      <a:lnTo>
                        <a:pt x="35" y="0"/>
                      </a:lnTo>
                      <a:lnTo>
                        <a:pt x="394" y="0"/>
                      </a:lnTo>
                    </a:path>
                  </a:pathLst>
                </a:custGeom>
                <a:noFill/>
                <a:ln w="7938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52" name="Freeform 219"/>
                <p:cNvSpPr>
                  <a:spLocks/>
                </p:cNvSpPr>
                <p:nvPr/>
              </p:nvSpPr>
              <p:spPr bwMode="auto">
                <a:xfrm>
                  <a:off x="3356" y="3744"/>
                  <a:ext cx="2084" cy="143"/>
                </a:xfrm>
                <a:custGeom>
                  <a:avLst/>
                  <a:gdLst>
                    <a:gd name="T0" fmla="*/ 2084 w 2084"/>
                    <a:gd name="T1" fmla="*/ 0 h 143"/>
                    <a:gd name="T2" fmla="*/ 1899 w 2084"/>
                    <a:gd name="T3" fmla="*/ 143 h 143"/>
                    <a:gd name="T4" fmla="*/ 0 w 2084"/>
                    <a:gd name="T5" fmla="*/ 143 h 143"/>
                    <a:gd name="T6" fmla="*/ 185 w 2084"/>
                    <a:gd name="T7" fmla="*/ 0 h 143"/>
                    <a:gd name="T8" fmla="*/ 2084 w 2084"/>
                    <a:gd name="T9" fmla="*/ 0 h 14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84"/>
                    <a:gd name="T16" fmla="*/ 0 h 143"/>
                    <a:gd name="T17" fmla="*/ 2084 w 2084"/>
                    <a:gd name="T18" fmla="*/ 143 h 14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84" h="143">
                      <a:moveTo>
                        <a:pt x="2084" y="0"/>
                      </a:moveTo>
                      <a:lnTo>
                        <a:pt x="1899" y="143"/>
                      </a:lnTo>
                      <a:lnTo>
                        <a:pt x="0" y="143"/>
                      </a:lnTo>
                      <a:lnTo>
                        <a:pt x="185" y="0"/>
                      </a:lnTo>
                      <a:lnTo>
                        <a:pt x="2084" y="0"/>
                      </a:lnTo>
                      <a:close/>
                    </a:path>
                  </a:pathLst>
                </a:custGeom>
                <a:noFill/>
                <a:ln w="7938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53" name="Freeform 220"/>
                <p:cNvSpPr>
                  <a:spLocks/>
                </p:cNvSpPr>
                <p:nvPr/>
              </p:nvSpPr>
              <p:spPr bwMode="auto">
                <a:xfrm>
                  <a:off x="3356" y="3084"/>
                  <a:ext cx="185" cy="803"/>
                </a:xfrm>
                <a:custGeom>
                  <a:avLst/>
                  <a:gdLst>
                    <a:gd name="T0" fmla="*/ 0 w 185"/>
                    <a:gd name="T1" fmla="*/ 803 h 803"/>
                    <a:gd name="T2" fmla="*/ 0 w 185"/>
                    <a:gd name="T3" fmla="*/ 142 h 803"/>
                    <a:gd name="T4" fmla="*/ 185 w 185"/>
                    <a:gd name="T5" fmla="*/ 0 h 803"/>
                    <a:gd name="T6" fmla="*/ 185 w 185"/>
                    <a:gd name="T7" fmla="*/ 660 h 803"/>
                    <a:gd name="T8" fmla="*/ 0 w 185"/>
                    <a:gd name="T9" fmla="*/ 803 h 8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5"/>
                    <a:gd name="T16" fmla="*/ 0 h 803"/>
                    <a:gd name="T17" fmla="*/ 185 w 185"/>
                    <a:gd name="T18" fmla="*/ 803 h 80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5" h="803">
                      <a:moveTo>
                        <a:pt x="0" y="803"/>
                      </a:moveTo>
                      <a:lnTo>
                        <a:pt x="0" y="142"/>
                      </a:lnTo>
                      <a:lnTo>
                        <a:pt x="185" y="0"/>
                      </a:lnTo>
                      <a:lnTo>
                        <a:pt x="185" y="660"/>
                      </a:lnTo>
                      <a:lnTo>
                        <a:pt x="0" y="803"/>
                      </a:lnTo>
                      <a:close/>
                    </a:path>
                  </a:pathLst>
                </a:custGeom>
                <a:noFill/>
                <a:ln w="7938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54" name="Rectangle 221"/>
                <p:cNvSpPr>
                  <a:spLocks noChangeArrowheads="1"/>
                </p:cNvSpPr>
                <p:nvPr/>
              </p:nvSpPr>
              <p:spPr bwMode="auto">
                <a:xfrm>
                  <a:off x="3541" y="3084"/>
                  <a:ext cx="1899" cy="660"/>
                </a:xfrm>
                <a:prstGeom prst="rect">
                  <a:avLst/>
                </a:prstGeom>
                <a:noFill/>
                <a:ln w="7938">
                  <a:solidFill>
                    <a:srgbClr val="FFFFFF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55" name="Freeform 222"/>
                <p:cNvSpPr>
                  <a:spLocks/>
                </p:cNvSpPr>
                <p:nvPr/>
              </p:nvSpPr>
              <p:spPr bwMode="auto">
                <a:xfrm>
                  <a:off x="4303" y="3528"/>
                  <a:ext cx="190" cy="359"/>
                </a:xfrm>
                <a:custGeom>
                  <a:avLst/>
                  <a:gdLst>
                    <a:gd name="T0" fmla="*/ 0 w 190"/>
                    <a:gd name="T1" fmla="*/ 359 h 359"/>
                    <a:gd name="T2" fmla="*/ 0 w 190"/>
                    <a:gd name="T3" fmla="*/ 137 h 359"/>
                    <a:gd name="T4" fmla="*/ 190 w 190"/>
                    <a:gd name="T5" fmla="*/ 0 h 359"/>
                    <a:gd name="T6" fmla="*/ 190 w 190"/>
                    <a:gd name="T7" fmla="*/ 216 h 359"/>
                    <a:gd name="T8" fmla="*/ 0 w 190"/>
                    <a:gd name="T9" fmla="*/ 359 h 35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0"/>
                    <a:gd name="T16" fmla="*/ 0 h 359"/>
                    <a:gd name="T17" fmla="*/ 190 w 190"/>
                    <a:gd name="T18" fmla="*/ 359 h 35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0" h="359">
                      <a:moveTo>
                        <a:pt x="0" y="359"/>
                      </a:moveTo>
                      <a:lnTo>
                        <a:pt x="0" y="137"/>
                      </a:lnTo>
                      <a:lnTo>
                        <a:pt x="190" y="0"/>
                      </a:lnTo>
                      <a:lnTo>
                        <a:pt x="190" y="216"/>
                      </a:lnTo>
                      <a:lnTo>
                        <a:pt x="0" y="359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7938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56" name="Rectangle 223"/>
                <p:cNvSpPr>
                  <a:spLocks noChangeArrowheads="1"/>
                </p:cNvSpPr>
                <p:nvPr/>
              </p:nvSpPr>
              <p:spPr bwMode="auto">
                <a:xfrm>
                  <a:off x="3763" y="3665"/>
                  <a:ext cx="540" cy="222"/>
                </a:xfrm>
                <a:prstGeom prst="rect">
                  <a:avLst/>
                </a:prstGeom>
                <a:solidFill>
                  <a:srgbClr val="99CC00"/>
                </a:solidFill>
                <a:ln w="7938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57" name="Freeform 224"/>
                <p:cNvSpPr>
                  <a:spLocks/>
                </p:cNvSpPr>
                <p:nvPr/>
              </p:nvSpPr>
              <p:spPr bwMode="auto">
                <a:xfrm>
                  <a:off x="3763" y="3528"/>
                  <a:ext cx="730" cy="137"/>
                </a:xfrm>
                <a:custGeom>
                  <a:avLst/>
                  <a:gdLst>
                    <a:gd name="T0" fmla="*/ 540 w 730"/>
                    <a:gd name="T1" fmla="*/ 137 h 137"/>
                    <a:gd name="T2" fmla="*/ 730 w 730"/>
                    <a:gd name="T3" fmla="*/ 0 h 137"/>
                    <a:gd name="T4" fmla="*/ 185 w 730"/>
                    <a:gd name="T5" fmla="*/ 0 h 137"/>
                    <a:gd name="T6" fmla="*/ 0 w 730"/>
                    <a:gd name="T7" fmla="*/ 137 h 137"/>
                    <a:gd name="T8" fmla="*/ 540 w 730"/>
                    <a:gd name="T9" fmla="*/ 137 h 13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30"/>
                    <a:gd name="T16" fmla="*/ 0 h 137"/>
                    <a:gd name="T17" fmla="*/ 730 w 730"/>
                    <a:gd name="T18" fmla="*/ 137 h 13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30" h="137">
                      <a:moveTo>
                        <a:pt x="540" y="137"/>
                      </a:moveTo>
                      <a:lnTo>
                        <a:pt x="730" y="0"/>
                      </a:lnTo>
                      <a:lnTo>
                        <a:pt x="185" y="0"/>
                      </a:lnTo>
                      <a:lnTo>
                        <a:pt x="0" y="137"/>
                      </a:lnTo>
                      <a:lnTo>
                        <a:pt x="540" y="137"/>
                      </a:lnTo>
                      <a:close/>
                    </a:path>
                  </a:pathLst>
                </a:custGeom>
                <a:solidFill>
                  <a:srgbClr val="99CC00"/>
                </a:solidFill>
                <a:ln w="7938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58" name="Freeform 225"/>
                <p:cNvSpPr>
                  <a:spLocks/>
                </p:cNvSpPr>
                <p:nvPr/>
              </p:nvSpPr>
              <p:spPr bwMode="auto">
                <a:xfrm>
                  <a:off x="4848" y="3136"/>
                  <a:ext cx="185" cy="751"/>
                </a:xfrm>
                <a:custGeom>
                  <a:avLst/>
                  <a:gdLst>
                    <a:gd name="T0" fmla="*/ 0 w 185"/>
                    <a:gd name="T1" fmla="*/ 751 h 751"/>
                    <a:gd name="T2" fmla="*/ 0 w 185"/>
                    <a:gd name="T3" fmla="*/ 143 h 751"/>
                    <a:gd name="T4" fmla="*/ 185 w 185"/>
                    <a:gd name="T5" fmla="*/ 0 h 751"/>
                    <a:gd name="T6" fmla="*/ 185 w 185"/>
                    <a:gd name="T7" fmla="*/ 608 h 751"/>
                    <a:gd name="T8" fmla="*/ 0 w 185"/>
                    <a:gd name="T9" fmla="*/ 751 h 75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5"/>
                    <a:gd name="T16" fmla="*/ 0 h 751"/>
                    <a:gd name="T17" fmla="*/ 185 w 185"/>
                    <a:gd name="T18" fmla="*/ 751 h 75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5" h="751">
                      <a:moveTo>
                        <a:pt x="0" y="751"/>
                      </a:moveTo>
                      <a:lnTo>
                        <a:pt x="0" y="143"/>
                      </a:lnTo>
                      <a:lnTo>
                        <a:pt x="185" y="0"/>
                      </a:lnTo>
                      <a:lnTo>
                        <a:pt x="185" y="608"/>
                      </a:lnTo>
                      <a:lnTo>
                        <a:pt x="0" y="751"/>
                      </a:lnTo>
                      <a:close/>
                    </a:path>
                  </a:pathLst>
                </a:custGeom>
                <a:solidFill>
                  <a:srgbClr val="577600"/>
                </a:solidFill>
                <a:ln w="7938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59" name="Rectangle 226"/>
                <p:cNvSpPr>
                  <a:spLocks noChangeArrowheads="1"/>
                </p:cNvSpPr>
                <p:nvPr/>
              </p:nvSpPr>
              <p:spPr bwMode="auto">
                <a:xfrm>
                  <a:off x="4303" y="3279"/>
                  <a:ext cx="545" cy="608"/>
                </a:xfrm>
                <a:prstGeom prst="rect">
                  <a:avLst/>
                </a:prstGeom>
                <a:solidFill>
                  <a:srgbClr val="577600"/>
                </a:solidFill>
                <a:ln w="7938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60" name="Freeform 227"/>
                <p:cNvSpPr>
                  <a:spLocks/>
                </p:cNvSpPr>
                <p:nvPr/>
              </p:nvSpPr>
              <p:spPr bwMode="auto">
                <a:xfrm>
                  <a:off x="4303" y="3136"/>
                  <a:ext cx="730" cy="143"/>
                </a:xfrm>
                <a:custGeom>
                  <a:avLst/>
                  <a:gdLst>
                    <a:gd name="T0" fmla="*/ 545 w 730"/>
                    <a:gd name="T1" fmla="*/ 143 h 143"/>
                    <a:gd name="T2" fmla="*/ 730 w 730"/>
                    <a:gd name="T3" fmla="*/ 0 h 143"/>
                    <a:gd name="T4" fmla="*/ 190 w 730"/>
                    <a:gd name="T5" fmla="*/ 0 h 143"/>
                    <a:gd name="T6" fmla="*/ 0 w 730"/>
                    <a:gd name="T7" fmla="*/ 143 h 143"/>
                    <a:gd name="T8" fmla="*/ 545 w 730"/>
                    <a:gd name="T9" fmla="*/ 143 h 14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30"/>
                    <a:gd name="T16" fmla="*/ 0 h 143"/>
                    <a:gd name="T17" fmla="*/ 730 w 730"/>
                    <a:gd name="T18" fmla="*/ 143 h 14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30" h="143">
                      <a:moveTo>
                        <a:pt x="545" y="143"/>
                      </a:moveTo>
                      <a:lnTo>
                        <a:pt x="730" y="0"/>
                      </a:lnTo>
                      <a:lnTo>
                        <a:pt x="190" y="0"/>
                      </a:lnTo>
                      <a:lnTo>
                        <a:pt x="0" y="143"/>
                      </a:lnTo>
                      <a:lnTo>
                        <a:pt x="545" y="143"/>
                      </a:lnTo>
                      <a:close/>
                    </a:path>
                  </a:pathLst>
                </a:custGeom>
                <a:solidFill>
                  <a:srgbClr val="577600"/>
                </a:solidFill>
                <a:ln w="7938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61" name="Line 228"/>
                <p:cNvSpPr>
                  <a:spLocks noChangeShapeType="1"/>
                </p:cNvSpPr>
                <p:nvPr/>
              </p:nvSpPr>
              <p:spPr bwMode="auto">
                <a:xfrm flipV="1">
                  <a:off x="3356" y="3226"/>
                  <a:ext cx="0" cy="661"/>
                </a:xfrm>
                <a:prstGeom prst="line">
                  <a:avLst/>
                </a:prstGeom>
                <a:noFill/>
                <a:ln w="7938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62" name="Line 229"/>
                <p:cNvSpPr>
                  <a:spLocks noChangeShapeType="1"/>
                </p:cNvSpPr>
                <p:nvPr/>
              </p:nvSpPr>
              <p:spPr bwMode="auto">
                <a:xfrm flipH="1">
                  <a:off x="3340" y="3887"/>
                  <a:ext cx="16" cy="0"/>
                </a:xfrm>
                <a:prstGeom prst="line">
                  <a:avLst/>
                </a:prstGeom>
                <a:noFill/>
                <a:ln w="7938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63" name="Line 230"/>
                <p:cNvSpPr>
                  <a:spLocks noChangeShapeType="1"/>
                </p:cNvSpPr>
                <p:nvPr/>
              </p:nvSpPr>
              <p:spPr bwMode="auto">
                <a:xfrm flipH="1">
                  <a:off x="3340" y="3776"/>
                  <a:ext cx="16" cy="0"/>
                </a:xfrm>
                <a:prstGeom prst="line">
                  <a:avLst/>
                </a:prstGeom>
                <a:noFill/>
                <a:ln w="7938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64" name="Line 231"/>
                <p:cNvSpPr>
                  <a:spLocks noChangeShapeType="1"/>
                </p:cNvSpPr>
                <p:nvPr/>
              </p:nvSpPr>
              <p:spPr bwMode="auto">
                <a:xfrm flipH="1">
                  <a:off x="3340" y="3665"/>
                  <a:ext cx="16" cy="0"/>
                </a:xfrm>
                <a:prstGeom prst="line">
                  <a:avLst/>
                </a:prstGeom>
                <a:noFill/>
                <a:ln w="7938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65" name="Line 232"/>
                <p:cNvSpPr>
                  <a:spLocks noChangeShapeType="1"/>
                </p:cNvSpPr>
                <p:nvPr/>
              </p:nvSpPr>
              <p:spPr bwMode="auto">
                <a:xfrm flipH="1">
                  <a:off x="3340" y="3554"/>
                  <a:ext cx="16" cy="0"/>
                </a:xfrm>
                <a:prstGeom prst="line">
                  <a:avLst/>
                </a:prstGeom>
                <a:noFill/>
                <a:ln w="7938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66" name="Line 233"/>
                <p:cNvSpPr>
                  <a:spLocks noChangeShapeType="1"/>
                </p:cNvSpPr>
                <p:nvPr/>
              </p:nvSpPr>
              <p:spPr bwMode="auto">
                <a:xfrm flipH="1">
                  <a:off x="3340" y="3443"/>
                  <a:ext cx="16" cy="0"/>
                </a:xfrm>
                <a:prstGeom prst="line">
                  <a:avLst/>
                </a:prstGeom>
                <a:noFill/>
                <a:ln w="7938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67" name="Line 234"/>
                <p:cNvSpPr>
                  <a:spLocks noChangeShapeType="1"/>
                </p:cNvSpPr>
                <p:nvPr/>
              </p:nvSpPr>
              <p:spPr bwMode="auto">
                <a:xfrm flipH="1">
                  <a:off x="3340" y="3332"/>
                  <a:ext cx="16" cy="0"/>
                </a:xfrm>
                <a:prstGeom prst="line">
                  <a:avLst/>
                </a:prstGeom>
                <a:noFill/>
                <a:ln w="7938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68" name="Line 235"/>
                <p:cNvSpPr>
                  <a:spLocks noChangeShapeType="1"/>
                </p:cNvSpPr>
                <p:nvPr/>
              </p:nvSpPr>
              <p:spPr bwMode="auto">
                <a:xfrm flipH="1">
                  <a:off x="3340" y="3226"/>
                  <a:ext cx="16" cy="0"/>
                </a:xfrm>
                <a:prstGeom prst="line">
                  <a:avLst/>
                </a:prstGeom>
                <a:noFill/>
                <a:ln w="7938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69" name="Rectangle 236"/>
                <p:cNvSpPr>
                  <a:spLocks noChangeArrowheads="1"/>
                </p:cNvSpPr>
                <p:nvPr/>
              </p:nvSpPr>
              <p:spPr bwMode="auto">
                <a:xfrm>
                  <a:off x="3240" y="3855"/>
                  <a:ext cx="81" cy="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it-IT" sz="600" b="1">
                      <a:solidFill>
                        <a:srgbClr val="FFFFFF"/>
                      </a:solidFill>
                      <a:latin typeface="Small Fonts"/>
                      <a:cs typeface="Arial" panose="020B0604020202020204" pitchFamily="34" charset="0"/>
                    </a:rPr>
                    <a:t>102</a:t>
                  </a:r>
                  <a:endParaRPr lang="it-IT"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070" name="Rectangle 237"/>
                <p:cNvSpPr>
                  <a:spLocks noChangeArrowheads="1"/>
                </p:cNvSpPr>
                <p:nvPr/>
              </p:nvSpPr>
              <p:spPr bwMode="auto">
                <a:xfrm>
                  <a:off x="3240" y="3744"/>
                  <a:ext cx="81" cy="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it-IT" sz="600" b="1">
                      <a:solidFill>
                        <a:srgbClr val="FFFFFF"/>
                      </a:solidFill>
                      <a:latin typeface="Small Fonts"/>
                      <a:cs typeface="Arial" panose="020B0604020202020204" pitchFamily="34" charset="0"/>
                    </a:rPr>
                    <a:t>104</a:t>
                  </a:r>
                  <a:endParaRPr lang="it-IT"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071" name="Rectangle 238"/>
                <p:cNvSpPr>
                  <a:spLocks noChangeArrowheads="1"/>
                </p:cNvSpPr>
                <p:nvPr/>
              </p:nvSpPr>
              <p:spPr bwMode="auto">
                <a:xfrm>
                  <a:off x="3240" y="3633"/>
                  <a:ext cx="81" cy="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it-IT" sz="600" b="1">
                      <a:solidFill>
                        <a:srgbClr val="FFFFFF"/>
                      </a:solidFill>
                      <a:latin typeface="Small Fonts"/>
                      <a:cs typeface="Arial" panose="020B0604020202020204" pitchFamily="34" charset="0"/>
                    </a:rPr>
                    <a:t>106</a:t>
                  </a:r>
                  <a:endParaRPr lang="it-IT"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072" name="Rectangle 239"/>
                <p:cNvSpPr>
                  <a:spLocks noChangeArrowheads="1"/>
                </p:cNvSpPr>
                <p:nvPr/>
              </p:nvSpPr>
              <p:spPr bwMode="auto">
                <a:xfrm>
                  <a:off x="3240" y="3522"/>
                  <a:ext cx="81" cy="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it-IT" sz="600" b="1">
                      <a:solidFill>
                        <a:srgbClr val="FFFFFF"/>
                      </a:solidFill>
                      <a:latin typeface="Small Fonts"/>
                      <a:cs typeface="Arial" panose="020B0604020202020204" pitchFamily="34" charset="0"/>
                    </a:rPr>
                    <a:t>108</a:t>
                  </a:r>
                  <a:endParaRPr lang="it-IT"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073" name="Rectangle 240"/>
                <p:cNvSpPr>
                  <a:spLocks noChangeArrowheads="1"/>
                </p:cNvSpPr>
                <p:nvPr/>
              </p:nvSpPr>
              <p:spPr bwMode="auto">
                <a:xfrm>
                  <a:off x="3250" y="3411"/>
                  <a:ext cx="81" cy="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it-IT" sz="600" b="1">
                      <a:solidFill>
                        <a:srgbClr val="FFFFFF"/>
                      </a:solidFill>
                      <a:latin typeface="Small Fonts"/>
                      <a:cs typeface="Arial" panose="020B0604020202020204" pitchFamily="34" charset="0"/>
                    </a:rPr>
                    <a:t>110</a:t>
                  </a:r>
                  <a:endParaRPr lang="it-IT"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074" name="Rectangle 241"/>
                <p:cNvSpPr>
                  <a:spLocks noChangeArrowheads="1"/>
                </p:cNvSpPr>
                <p:nvPr/>
              </p:nvSpPr>
              <p:spPr bwMode="auto">
                <a:xfrm>
                  <a:off x="3250" y="3300"/>
                  <a:ext cx="81" cy="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it-IT" sz="600" b="1">
                      <a:solidFill>
                        <a:srgbClr val="FFFFFF"/>
                      </a:solidFill>
                      <a:latin typeface="Small Fonts"/>
                      <a:cs typeface="Arial" panose="020B0604020202020204" pitchFamily="34" charset="0"/>
                    </a:rPr>
                    <a:t>112</a:t>
                  </a:r>
                  <a:endParaRPr lang="it-IT"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075" name="Rectangle 242"/>
                <p:cNvSpPr>
                  <a:spLocks noChangeArrowheads="1"/>
                </p:cNvSpPr>
                <p:nvPr/>
              </p:nvSpPr>
              <p:spPr bwMode="auto">
                <a:xfrm>
                  <a:off x="3250" y="3195"/>
                  <a:ext cx="81" cy="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it-IT" sz="600" b="1">
                      <a:solidFill>
                        <a:srgbClr val="FFFFFF"/>
                      </a:solidFill>
                      <a:latin typeface="Small Fonts"/>
                      <a:cs typeface="Arial" panose="020B0604020202020204" pitchFamily="34" charset="0"/>
                    </a:rPr>
                    <a:t>114</a:t>
                  </a:r>
                  <a:endParaRPr lang="it-IT"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076" name="Line 243"/>
                <p:cNvSpPr>
                  <a:spLocks noChangeShapeType="1"/>
                </p:cNvSpPr>
                <p:nvPr/>
              </p:nvSpPr>
              <p:spPr bwMode="auto">
                <a:xfrm>
                  <a:off x="3356" y="3887"/>
                  <a:ext cx="1899" cy="0"/>
                </a:xfrm>
                <a:prstGeom prst="line">
                  <a:avLst/>
                </a:prstGeom>
                <a:noFill/>
                <a:ln w="7938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77" name="Line 244"/>
                <p:cNvSpPr>
                  <a:spLocks noChangeShapeType="1"/>
                </p:cNvSpPr>
                <p:nvPr/>
              </p:nvSpPr>
              <p:spPr bwMode="auto">
                <a:xfrm>
                  <a:off x="3356" y="3887"/>
                  <a:ext cx="0" cy="16"/>
                </a:xfrm>
                <a:prstGeom prst="line">
                  <a:avLst/>
                </a:prstGeom>
                <a:noFill/>
                <a:ln w="7938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78" name="Line 245"/>
                <p:cNvSpPr>
                  <a:spLocks noChangeShapeType="1"/>
                </p:cNvSpPr>
                <p:nvPr/>
              </p:nvSpPr>
              <p:spPr bwMode="auto">
                <a:xfrm>
                  <a:off x="5255" y="3887"/>
                  <a:ext cx="0" cy="16"/>
                </a:xfrm>
                <a:prstGeom prst="line">
                  <a:avLst/>
                </a:prstGeom>
                <a:noFill/>
                <a:ln w="7938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</p:grpSp>
        </p:grpSp>
        <p:sp>
          <p:nvSpPr>
            <p:cNvPr id="25880" name="Text Box 5"/>
            <p:cNvSpPr txBox="1">
              <a:spLocks noChangeArrowheads="1"/>
            </p:cNvSpPr>
            <p:nvPr/>
          </p:nvSpPr>
          <p:spPr bwMode="auto">
            <a:xfrm>
              <a:off x="-523875" y="2420938"/>
              <a:ext cx="2935288" cy="346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it-IT" sz="1600" b="1" i="1">
                  <a:latin typeface="Times New Roman" panose="02020603050405020304" pitchFamily="18" charset="0"/>
                  <a:cs typeface="Arial" panose="020B0604020202020204" pitchFamily="34" charset="0"/>
                </a:rPr>
                <a:t>Spontaneous Speech </a:t>
              </a:r>
            </a:p>
          </p:txBody>
        </p:sp>
        <p:grpSp>
          <p:nvGrpSpPr>
            <p:cNvPr id="25881" name="Gruppo 514"/>
            <p:cNvGrpSpPr>
              <a:grpSpLocks/>
            </p:cNvGrpSpPr>
            <p:nvPr/>
          </p:nvGrpSpPr>
          <p:grpSpPr bwMode="auto">
            <a:xfrm>
              <a:off x="107950" y="765175"/>
              <a:ext cx="3587750" cy="3938588"/>
              <a:chOff x="107950" y="765175"/>
              <a:chExt cx="3587750" cy="3938588"/>
            </a:xfrm>
          </p:grpSpPr>
          <p:grpSp>
            <p:nvGrpSpPr>
              <p:cNvPr id="25882" name="Group 3"/>
              <p:cNvGrpSpPr>
                <a:grpSpLocks/>
              </p:cNvGrpSpPr>
              <p:nvPr/>
            </p:nvGrpSpPr>
            <p:grpSpPr bwMode="auto">
              <a:xfrm>
                <a:off x="122238" y="1092200"/>
                <a:ext cx="1773237" cy="1527175"/>
                <a:chOff x="155" y="218"/>
                <a:chExt cx="2486" cy="962"/>
              </a:xfrm>
            </p:grpSpPr>
            <p:sp>
              <p:nvSpPr>
                <p:cNvPr id="26004" name="AutoShape 4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155" y="218"/>
                  <a:ext cx="2486" cy="96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05" name="Freeform 5"/>
                <p:cNvSpPr>
                  <a:spLocks/>
                </p:cNvSpPr>
                <p:nvPr/>
              </p:nvSpPr>
              <p:spPr bwMode="auto">
                <a:xfrm>
                  <a:off x="414" y="921"/>
                  <a:ext cx="2009" cy="135"/>
                </a:xfrm>
                <a:custGeom>
                  <a:avLst/>
                  <a:gdLst>
                    <a:gd name="T0" fmla="*/ 0 w 2009"/>
                    <a:gd name="T1" fmla="*/ 135 h 135"/>
                    <a:gd name="T2" fmla="*/ 181 w 2009"/>
                    <a:gd name="T3" fmla="*/ 0 h 135"/>
                    <a:gd name="T4" fmla="*/ 2009 w 2009"/>
                    <a:gd name="T5" fmla="*/ 0 h 135"/>
                    <a:gd name="T6" fmla="*/ 1828 w 2009"/>
                    <a:gd name="T7" fmla="*/ 135 h 135"/>
                    <a:gd name="T8" fmla="*/ 0 w 2009"/>
                    <a:gd name="T9" fmla="*/ 135 h 13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09"/>
                    <a:gd name="T16" fmla="*/ 0 h 135"/>
                    <a:gd name="T17" fmla="*/ 2009 w 2009"/>
                    <a:gd name="T18" fmla="*/ 135 h 13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09" h="135">
                      <a:moveTo>
                        <a:pt x="0" y="135"/>
                      </a:moveTo>
                      <a:lnTo>
                        <a:pt x="181" y="0"/>
                      </a:lnTo>
                      <a:lnTo>
                        <a:pt x="2009" y="0"/>
                      </a:lnTo>
                      <a:lnTo>
                        <a:pt x="1828" y="135"/>
                      </a:lnTo>
                      <a:lnTo>
                        <a:pt x="0" y="135"/>
                      </a:ln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06" name="Freeform 6"/>
                <p:cNvSpPr>
                  <a:spLocks/>
                </p:cNvSpPr>
                <p:nvPr/>
              </p:nvSpPr>
              <p:spPr bwMode="auto">
                <a:xfrm>
                  <a:off x="414" y="301"/>
                  <a:ext cx="181" cy="755"/>
                </a:xfrm>
                <a:custGeom>
                  <a:avLst/>
                  <a:gdLst>
                    <a:gd name="T0" fmla="*/ 0 w 181"/>
                    <a:gd name="T1" fmla="*/ 755 h 755"/>
                    <a:gd name="T2" fmla="*/ 0 w 181"/>
                    <a:gd name="T3" fmla="*/ 134 h 755"/>
                    <a:gd name="T4" fmla="*/ 181 w 181"/>
                    <a:gd name="T5" fmla="*/ 0 h 755"/>
                    <a:gd name="T6" fmla="*/ 181 w 181"/>
                    <a:gd name="T7" fmla="*/ 620 h 755"/>
                    <a:gd name="T8" fmla="*/ 0 w 181"/>
                    <a:gd name="T9" fmla="*/ 755 h 75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1"/>
                    <a:gd name="T16" fmla="*/ 0 h 755"/>
                    <a:gd name="T17" fmla="*/ 181 w 181"/>
                    <a:gd name="T18" fmla="*/ 755 h 75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1" h="755">
                      <a:moveTo>
                        <a:pt x="0" y="755"/>
                      </a:moveTo>
                      <a:lnTo>
                        <a:pt x="0" y="134"/>
                      </a:lnTo>
                      <a:lnTo>
                        <a:pt x="181" y="0"/>
                      </a:lnTo>
                      <a:lnTo>
                        <a:pt x="181" y="620"/>
                      </a:lnTo>
                      <a:lnTo>
                        <a:pt x="0" y="755"/>
                      </a:lnTo>
                      <a:close/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07" name="Rectangle 7"/>
                <p:cNvSpPr>
                  <a:spLocks noChangeArrowheads="1"/>
                </p:cNvSpPr>
                <p:nvPr/>
              </p:nvSpPr>
              <p:spPr bwMode="auto">
                <a:xfrm>
                  <a:off x="595" y="301"/>
                  <a:ext cx="1828" cy="62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08" name="Freeform 8"/>
                <p:cNvSpPr>
                  <a:spLocks/>
                </p:cNvSpPr>
                <p:nvPr/>
              </p:nvSpPr>
              <p:spPr bwMode="auto">
                <a:xfrm>
                  <a:off x="414" y="921"/>
                  <a:ext cx="2009" cy="135"/>
                </a:xfrm>
                <a:custGeom>
                  <a:avLst/>
                  <a:gdLst>
                    <a:gd name="T0" fmla="*/ 0 w 388"/>
                    <a:gd name="T1" fmla="*/ 509547 h 26"/>
                    <a:gd name="T2" fmla="*/ 673548 w 388"/>
                    <a:gd name="T3" fmla="*/ 0 h 26"/>
                    <a:gd name="T4" fmla="*/ 7476711 w 388"/>
                    <a:gd name="T5" fmla="*/ 0 h 26"/>
                    <a:gd name="T6" fmla="*/ 0 60000 65536"/>
                    <a:gd name="T7" fmla="*/ 0 60000 65536"/>
                    <a:gd name="T8" fmla="*/ 0 60000 65536"/>
                    <a:gd name="T9" fmla="*/ 0 w 388"/>
                    <a:gd name="T10" fmla="*/ 0 h 26"/>
                    <a:gd name="T11" fmla="*/ 388 w 388"/>
                    <a:gd name="T12" fmla="*/ 26 h 2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88" h="26">
                      <a:moveTo>
                        <a:pt x="0" y="26"/>
                      </a:moveTo>
                      <a:lnTo>
                        <a:pt x="35" y="0"/>
                      </a:lnTo>
                      <a:lnTo>
                        <a:pt x="388" y="0"/>
                      </a:lnTo>
                    </a:path>
                  </a:pathLst>
                </a:custGeom>
                <a:noFill/>
                <a:ln w="7938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09" name="Freeform 9"/>
                <p:cNvSpPr>
                  <a:spLocks/>
                </p:cNvSpPr>
                <p:nvPr/>
              </p:nvSpPr>
              <p:spPr bwMode="auto">
                <a:xfrm>
                  <a:off x="414" y="797"/>
                  <a:ext cx="2009" cy="135"/>
                </a:xfrm>
                <a:custGeom>
                  <a:avLst/>
                  <a:gdLst>
                    <a:gd name="T0" fmla="*/ 0 w 388"/>
                    <a:gd name="T1" fmla="*/ 509547 h 26"/>
                    <a:gd name="T2" fmla="*/ 673548 w 388"/>
                    <a:gd name="T3" fmla="*/ 0 h 26"/>
                    <a:gd name="T4" fmla="*/ 7476711 w 388"/>
                    <a:gd name="T5" fmla="*/ 0 h 26"/>
                    <a:gd name="T6" fmla="*/ 0 60000 65536"/>
                    <a:gd name="T7" fmla="*/ 0 60000 65536"/>
                    <a:gd name="T8" fmla="*/ 0 60000 65536"/>
                    <a:gd name="T9" fmla="*/ 0 w 388"/>
                    <a:gd name="T10" fmla="*/ 0 h 26"/>
                    <a:gd name="T11" fmla="*/ 388 w 388"/>
                    <a:gd name="T12" fmla="*/ 26 h 2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88" h="26">
                      <a:moveTo>
                        <a:pt x="0" y="26"/>
                      </a:moveTo>
                      <a:lnTo>
                        <a:pt x="35" y="0"/>
                      </a:lnTo>
                      <a:lnTo>
                        <a:pt x="388" y="0"/>
                      </a:lnTo>
                    </a:path>
                  </a:pathLst>
                </a:custGeom>
                <a:noFill/>
                <a:ln w="7938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10" name="Freeform 10"/>
                <p:cNvSpPr>
                  <a:spLocks/>
                </p:cNvSpPr>
                <p:nvPr/>
              </p:nvSpPr>
              <p:spPr bwMode="auto">
                <a:xfrm>
                  <a:off x="414" y="673"/>
                  <a:ext cx="2009" cy="135"/>
                </a:xfrm>
                <a:custGeom>
                  <a:avLst/>
                  <a:gdLst>
                    <a:gd name="T0" fmla="*/ 0 w 388"/>
                    <a:gd name="T1" fmla="*/ 509547 h 26"/>
                    <a:gd name="T2" fmla="*/ 673548 w 388"/>
                    <a:gd name="T3" fmla="*/ 0 h 26"/>
                    <a:gd name="T4" fmla="*/ 7476711 w 388"/>
                    <a:gd name="T5" fmla="*/ 0 h 26"/>
                    <a:gd name="T6" fmla="*/ 0 60000 65536"/>
                    <a:gd name="T7" fmla="*/ 0 60000 65536"/>
                    <a:gd name="T8" fmla="*/ 0 60000 65536"/>
                    <a:gd name="T9" fmla="*/ 0 w 388"/>
                    <a:gd name="T10" fmla="*/ 0 h 26"/>
                    <a:gd name="T11" fmla="*/ 388 w 388"/>
                    <a:gd name="T12" fmla="*/ 26 h 2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88" h="26">
                      <a:moveTo>
                        <a:pt x="0" y="26"/>
                      </a:moveTo>
                      <a:lnTo>
                        <a:pt x="35" y="0"/>
                      </a:lnTo>
                      <a:lnTo>
                        <a:pt x="388" y="0"/>
                      </a:lnTo>
                    </a:path>
                  </a:pathLst>
                </a:custGeom>
                <a:noFill/>
                <a:ln w="7938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11" name="Freeform 11"/>
                <p:cNvSpPr>
                  <a:spLocks/>
                </p:cNvSpPr>
                <p:nvPr/>
              </p:nvSpPr>
              <p:spPr bwMode="auto">
                <a:xfrm>
                  <a:off x="414" y="549"/>
                  <a:ext cx="2009" cy="134"/>
                </a:xfrm>
                <a:custGeom>
                  <a:avLst/>
                  <a:gdLst>
                    <a:gd name="T0" fmla="*/ 0 w 388"/>
                    <a:gd name="T1" fmla="*/ 487497 h 26"/>
                    <a:gd name="T2" fmla="*/ 673548 w 388"/>
                    <a:gd name="T3" fmla="*/ 0 h 26"/>
                    <a:gd name="T4" fmla="*/ 7476711 w 388"/>
                    <a:gd name="T5" fmla="*/ 0 h 26"/>
                    <a:gd name="T6" fmla="*/ 0 60000 65536"/>
                    <a:gd name="T7" fmla="*/ 0 60000 65536"/>
                    <a:gd name="T8" fmla="*/ 0 60000 65536"/>
                    <a:gd name="T9" fmla="*/ 0 w 388"/>
                    <a:gd name="T10" fmla="*/ 0 h 26"/>
                    <a:gd name="T11" fmla="*/ 388 w 388"/>
                    <a:gd name="T12" fmla="*/ 26 h 2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88" h="26">
                      <a:moveTo>
                        <a:pt x="0" y="26"/>
                      </a:moveTo>
                      <a:lnTo>
                        <a:pt x="35" y="0"/>
                      </a:lnTo>
                      <a:lnTo>
                        <a:pt x="388" y="0"/>
                      </a:lnTo>
                    </a:path>
                  </a:pathLst>
                </a:custGeom>
                <a:noFill/>
                <a:ln w="7938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12" name="Freeform 12"/>
                <p:cNvSpPr>
                  <a:spLocks/>
                </p:cNvSpPr>
                <p:nvPr/>
              </p:nvSpPr>
              <p:spPr bwMode="auto">
                <a:xfrm>
                  <a:off x="414" y="425"/>
                  <a:ext cx="2009" cy="134"/>
                </a:xfrm>
                <a:custGeom>
                  <a:avLst/>
                  <a:gdLst>
                    <a:gd name="T0" fmla="*/ 0 w 388"/>
                    <a:gd name="T1" fmla="*/ 487497 h 26"/>
                    <a:gd name="T2" fmla="*/ 673548 w 388"/>
                    <a:gd name="T3" fmla="*/ 0 h 26"/>
                    <a:gd name="T4" fmla="*/ 7476711 w 388"/>
                    <a:gd name="T5" fmla="*/ 0 h 26"/>
                    <a:gd name="T6" fmla="*/ 0 60000 65536"/>
                    <a:gd name="T7" fmla="*/ 0 60000 65536"/>
                    <a:gd name="T8" fmla="*/ 0 60000 65536"/>
                    <a:gd name="T9" fmla="*/ 0 w 388"/>
                    <a:gd name="T10" fmla="*/ 0 h 26"/>
                    <a:gd name="T11" fmla="*/ 388 w 388"/>
                    <a:gd name="T12" fmla="*/ 26 h 2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88" h="26">
                      <a:moveTo>
                        <a:pt x="0" y="26"/>
                      </a:moveTo>
                      <a:lnTo>
                        <a:pt x="35" y="0"/>
                      </a:lnTo>
                      <a:lnTo>
                        <a:pt x="388" y="0"/>
                      </a:lnTo>
                    </a:path>
                  </a:pathLst>
                </a:custGeom>
                <a:noFill/>
                <a:ln w="7938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13" name="Freeform 13"/>
                <p:cNvSpPr>
                  <a:spLocks/>
                </p:cNvSpPr>
                <p:nvPr/>
              </p:nvSpPr>
              <p:spPr bwMode="auto">
                <a:xfrm>
                  <a:off x="414" y="301"/>
                  <a:ext cx="2009" cy="134"/>
                </a:xfrm>
                <a:custGeom>
                  <a:avLst/>
                  <a:gdLst>
                    <a:gd name="T0" fmla="*/ 0 w 388"/>
                    <a:gd name="T1" fmla="*/ 487497 h 26"/>
                    <a:gd name="T2" fmla="*/ 673548 w 388"/>
                    <a:gd name="T3" fmla="*/ 0 h 26"/>
                    <a:gd name="T4" fmla="*/ 7476711 w 388"/>
                    <a:gd name="T5" fmla="*/ 0 h 26"/>
                    <a:gd name="T6" fmla="*/ 0 60000 65536"/>
                    <a:gd name="T7" fmla="*/ 0 60000 65536"/>
                    <a:gd name="T8" fmla="*/ 0 60000 65536"/>
                    <a:gd name="T9" fmla="*/ 0 w 388"/>
                    <a:gd name="T10" fmla="*/ 0 h 26"/>
                    <a:gd name="T11" fmla="*/ 388 w 388"/>
                    <a:gd name="T12" fmla="*/ 26 h 2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88" h="26">
                      <a:moveTo>
                        <a:pt x="0" y="26"/>
                      </a:moveTo>
                      <a:lnTo>
                        <a:pt x="35" y="0"/>
                      </a:lnTo>
                      <a:lnTo>
                        <a:pt x="388" y="0"/>
                      </a:lnTo>
                    </a:path>
                  </a:pathLst>
                </a:custGeom>
                <a:noFill/>
                <a:ln w="7938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14" name="Freeform 14"/>
                <p:cNvSpPr>
                  <a:spLocks/>
                </p:cNvSpPr>
                <p:nvPr/>
              </p:nvSpPr>
              <p:spPr bwMode="auto">
                <a:xfrm>
                  <a:off x="414" y="921"/>
                  <a:ext cx="2009" cy="135"/>
                </a:xfrm>
                <a:custGeom>
                  <a:avLst/>
                  <a:gdLst>
                    <a:gd name="T0" fmla="*/ 2009 w 2009"/>
                    <a:gd name="T1" fmla="*/ 0 h 135"/>
                    <a:gd name="T2" fmla="*/ 1828 w 2009"/>
                    <a:gd name="T3" fmla="*/ 135 h 135"/>
                    <a:gd name="T4" fmla="*/ 0 w 2009"/>
                    <a:gd name="T5" fmla="*/ 135 h 135"/>
                    <a:gd name="T6" fmla="*/ 181 w 2009"/>
                    <a:gd name="T7" fmla="*/ 0 h 135"/>
                    <a:gd name="T8" fmla="*/ 2009 w 2009"/>
                    <a:gd name="T9" fmla="*/ 0 h 13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09"/>
                    <a:gd name="T16" fmla="*/ 0 h 135"/>
                    <a:gd name="T17" fmla="*/ 2009 w 2009"/>
                    <a:gd name="T18" fmla="*/ 135 h 13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09" h="135">
                      <a:moveTo>
                        <a:pt x="2009" y="0"/>
                      </a:moveTo>
                      <a:lnTo>
                        <a:pt x="1828" y="135"/>
                      </a:lnTo>
                      <a:lnTo>
                        <a:pt x="0" y="135"/>
                      </a:lnTo>
                      <a:lnTo>
                        <a:pt x="181" y="0"/>
                      </a:lnTo>
                      <a:lnTo>
                        <a:pt x="2009" y="0"/>
                      </a:lnTo>
                      <a:close/>
                    </a:path>
                  </a:pathLst>
                </a:custGeom>
                <a:noFill/>
                <a:ln w="7938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15" name="Freeform 15"/>
                <p:cNvSpPr>
                  <a:spLocks/>
                </p:cNvSpPr>
                <p:nvPr/>
              </p:nvSpPr>
              <p:spPr bwMode="auto">
                <a:xfrm>
                  <a:off x="414" y="301"/>
                  <a:ext cx="181" cy="755"/>
                </a:xfrm>
                <a:custGeom>
                  <a:avLst/>
                  <a:gdLst>
                    <a:gd name="T0" fmla="*/ 0 w 181"/>
                    <a:gd name="T1" fmla="*/ 755 h 755"/>
                    <a:gd name="T2" fmla="*/ 0 w 181"/>
                    <a:gd name="T3" fmla="*/ 134 h 755"/>
                    <a:gd name="T4" fmla="*/ 181 w 181"/>
                    <a:gd name="T5" fmla="*/ 0 h 755"/>
                    <a:gd name="T6" fmla="*/ 181 w 181"/>
                    <a:gd name="T7" fmla="*/ 620 h 755"/>
                    <a:gd name="T8" fmla="*/ 0 w 181"/>
                    <a:gd name="T9" fmla="*/ 755 h 75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1"/>
                    <a:gd name="T16" fmla="*/ 0 h 755"/>
                    <a:gd name="T17" fmla="*/ 181 w 181"/>
                    <a:gd name="T18" fmla="*/ 755 h 75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1" h="755">
                      <a:moveTo>
                        <a:pt x="0" y="755"/>
                      </a:moveTo>
                      <a:lnTo>
                        <a:pt x="0" y="134"/>
                      </a:lnTo>
                      <a:lnTo>
                        <a:pt x="181" y="0"/>
                      </a:lnTo>
                      <a:lnTo>
                        <a:pt x="181" y="620"/>
                      </a:lnTo>
                      <a:lnTo>
                        <a:pt x="0" y="755"/>
                      </a:lnTo>
                      <a:close/>
                    </a:path>
                  </a:pathLst>
                </a:custGeom>
                <a:noFill/>
                <a:ln w="7938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16" name="Rectangle 16"/>
                <p:cNvSpPr>
                  <a:spLocks noChangeArrowheads="1"/>
                </p:cNvSpPr>
                <p:nvPr/>
              </p:nvSpPr>
              <p:spPr bwMode="auto">
                <a:xfrm>
                  <a:off x="595" y="301"/>
                  <a:ext cx="1828" cy="620"/>
                </a:xfrm>
                <a:prstGeom prst="rect">
                  <a:avLst/>
                </a:prstGeom>
                <a:noFill/>
                <a:ln w="7938">
                  <a:solidFill>
                    <a:srgbClr val="FFFFFF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17" name="Freeform 17"/>
                <p:cNvSpPr>
                  <a:spLocks/>
                </p:cNvSpPr>
                <p:nvPr/>
              </p:nvSpPr>
              <p:spPr bwMode="auto">
                <a:xfrm>
                  <a:off x="1331" y="611"/>
                  <a:ext cx="176" cy="445"/>
                </a:xfrm>
                <a:custGeom>
                  <a:avLst/>
                  <a:gdLst>
                    <a:gd name="T0" fmla="*/ 0 w 176"/>
                    <a:gd name="T1" fmla="*/ 445 h 445"/>
                    <a:gd name="T2" fmla="*/ 0 w 176"/>
                    <a:gd name="T3" fmla="*/ 135 h 445"/>
                    <a:gd name="T4" fmla="*/ 176 w 176"/>
                    <a:gd name="T5" fmla="*/ 0 h 445"/>
                    <a:gd name="T6" fmla="*/ 176 w 176"/>
                    <a:gd name="T7" fmla="*/ 310 h 445"/>
                    <a:gd name="T8" fmla="*/ 0 w 176"/>
                    <a:gd name="T9" fmla="*/ 445 h 44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6"/>
                    <a:gd name="T16" fmla="*/ 0 h 445"/>
                    <a:gd name="T17" fmla="*/ 176 w 176"/>
                    <a:gd name="T18" fmla="*/ 445 h 44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6" h="445">
                      <a:moveTo>
                        <a:pt x="0" y="445"/>
                      </a:moveTo>
                      <a:lnTo>
                        <a:pt x="0" y="135"/>
                      </a:lnTo>
                      <a:lnTo>
                        <a:pt x="176" y="0"/>
                      </a:lnTo>
                      <a:lnTo>
                        <a:pt x="176" y="310"/>
                      </a:lnTo>
                      <a:lnTo>
                        <a:pt x="0" y="445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7938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18" name="Rectangle 18"/>
                <p:cNvSpPr>
                  <a:spLocks noChangeArrowheads="1"/>
                </p:cNvSpPr>
                <p:nvPr/>
              </p:nvSpPr>
              <p:spPr bwMode="auto">
                <a:xfrm>
                  <a:off x="808" y="746"/>
                  <a:ext cx="523" cy="310"/>
                </a:xfrm>
                <a:prstGeom prst="rect">
                  <a:avLst/>
                </a:prstGeom>
                <a:solidFill>
                  <a:srgbClr val="99CC00"/>
                </a:solidFill>
                <a:ln w="7938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it-IT">
                    <a:solidFill>
                      <a:srgbClr val="99CC00"/>
                    </a:solidFill>
                  </a:endParaRPr>
                </a:p>
              </p:txBody>
            </p:sp>
            <p:sp>
              <p:nvSpPr>
                <p:cNvPr id="26019" name="Freeform 19"/>
                <p:cNvSpPr>
                  <a:spLocks/>
                </p:cNvSpPr>
                <p:nvPr/>
              </p:nvSpPr>
              <p:spPr bwMode="auto">
                <a:xfrm>
                  <a:off x="808" y="611"/>
                  <a:ext cx="699" cy="135"/>
                </a:xfrm>
                <a:custGeom>
                  <a:avLst/>
                  <a:gdLst>
                    <a:gd name="T0" fmla="*/ 523 w 699"/>
                    <a:gd name="T1" fmla="*/ 135 h 135"/>
                    <a:gd name="T2" fmla="*/ 699 w 699"/>
                    <a:gd name="T3" fmla="*/ 0 h 135"/>
                    <a:gd name="T4" fmla="*/ 176 w 699"/>
                    <a:gd name="T5" fmla="*/ 0 h 135"/>
                    <a:gd name="T6" fmla="*/ 0 w 699"/>
                    <a:gd name="T7" fmla="*/ 135 h 135"/>
                    <a:gd name="T8" fmla="*/ 523 w 699"/>
                    <a:gd name="T9" fmla="*/ 135 h 13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99"/>
                    <a:gd name="T16" fmla="*/ 0 h 135"/>
                    <a:gd name="T17" fmla="*/ 699 w 699"/>
                    <a:gd name="T18" fmla="*/ 135 h 13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99" h="135">
                      <a:moveTo>
                        <a:pt x="523" y="135"/>
                      </a:moveTo>
                      <a:lnTo>
                        <a:pt x="699" y="0"/>
                      </a:lnTo>
                      <a:lnTo>
                        <a:pt x="176" y="0"/>
                      </a:lnTo>
                      <a:lnTo>
                        <a:pt x="0" y="135"/>
                      </a:lnTo>
                      <a:lnTo>
                        <a:pt x="523" y="135"/>
                      </a:lnTo>
                      <a:close/>
                    </a:path>
                  </a:pathLst>
                </a:custGeom>
                <a:solidFill>
                  <a:srgbClr val="99CC00"/>
                </a:solidFill>
                <a:ln w="7938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20" name="Freeform 20"/>
                <p:cNvSpPr>
                  <a:spLocks/>
                </p:cNvSpPr>
                <p:nvPr/>
              </p:nvSpPr>
              <p:spPr bwMode="auto">
                <a:xfrm>
                  <a:off x="1854" y="363"/>
                  <a:ext cx="176" cy="693"/>
                </a:xfrm>
                <a:custGeom>
                  <a:avLst/>
                  <a:gdLst>
                    <a:gd name="T0" fmla="*/ 0 w 176"/>
                    <a:gd name="T1" fmla="*/ 693 h 693"/>
                    <a:gd name="T2" fmla="*/ 0 w 176"/>
                    <a:gd name="T3" fmla="*/ 134 h 693"/>
                    <a:gd name="T4" fmla="*/ 176 w 176"/>
                    <a:gd name="T5" fmla="*/ 0 h 693"/>
                    <a:gd name="T6" fmla="*/ 176 w 176"/>
                    <a:gd name="T7" fmla="*/ 558 h 693"/>
                    <a:gd name="T8" fmla="*/ 0 w 176"/>
                    <a:gd name="T9" fmla="*/ 693 h 69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6"/>
                    <a:gd name="T16" fmla="*/ 0 h 693"/>
                    <a:gd name="T17" fmla="*/ 176 w 176"/>
                    <a:gd name="T18" fmla="*/ 693 h 69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6" h="693">
                      <a:moveTo>
                        <a:pt x="0" y="693"/>
                      </a:moveTo>
                      <a:lnTo>
                        <a:pt x="0" y="134"/>
                      </a:lnTo>
                      <a:lnTo>
                        <a:pt x="176" y="0"/>
                      </a:lnTo>
                      <a:lnTo>
                        <a:pt x="176" y="558"/>
                      </a:lnTo>
                      <a:lnTo>
                        <a:pt x="0" y="693"/>
                      </a:lnTo>
                      <a:close/>
                    </a:path>
                  </a:pathLst>
                </a:custGeom>
                <a:solidFill>
                  <a:srgbClr val="577600"/>
                </a:solidFill>
                <a:ln w="7938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21" name="Rectangle 21"/>
                <p:cNvSpPr>
                  <a:spLocks noChangeArrowheads="1"/>
                </p:cNvSpPr>
                <p:nvPr/>
              </p:nvSpPr>
              <p:spPr bwMode="auto">
                <a:xfrm>
                  <a:off x="1331" y="497"/>
                  <a:ext cx="523" cy="559"/>
                </a:xfrm>
                <a:prstGeom prst="rect">
                  <a:avLst/>
                </a:prstGeom>
                <a:solidFill>
                  <a:srgbClr val="577600"/>
                </a:solidFill>
                <a:ln w="7938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22" name="Freeform 22"/>
                <p:cNvSpPr>
                  <a:spLocks/>
                </p:cNvSpPr>
                <p:nvPr/>
              </p:nvSpPr>
              <p:spPr bwMode="auto">
                <a:xfrm>
                  <a:off x="1331" y="363"/>
                  <a:ext cx="699" cy="134"/>
                </a:xfrm>
                <a:custGeom>
                  <a:avLst/>
                  <a:gdLst>
                    <a:gd name="T0" fmla="*/ 523 w 699"/>
                    <a:gd name="T1" fmla="*/ 134 h 134"/>
                    <a:gd name="T2" fmla="*/ 699 w 699"/>
                    <a:gd name="T3" fmla="*/ 0 h 134"/>
                    <a:gd name="T4" fmla="*/ 176 w 699"/>
                    <a:gd name="T5" fmla="*/ 0 h 134"/>
                    <a:gd name="T6" fmla="*/ 0 w 699"/>
                    <a:gd name="T7" fmla="*/ 134 h 134"/>
                    <a:gd name="T8" fmla="*/ 523 w 699"/>
                    <a:gd name="T9" fmla="*/ 134 h 13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99"/>
                    <a:gd name="T16" fmla="*/ 0 h 134"/>
                    <a:gd name="T17" fmla="*/ 699 w 699"/>
                    <a:gd name="T18" fmla="*/ 134 h 13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99" h="134">
                      <a:moveTo>
                        <a:pt x="523" y="134"/>
                      </a:moveTo>
                      <a:lnTo>
                        <a:pt x="699" y="0"/>
                      </a:lnTo>
                      <a:lnTo>
                        <a:pt x="176" y="0"/>
                      </a:lnTo>
                      <a:lnTo>
                        <a:pt x="0" y="134"/>
                      </a:lnTo>
                      <a:lnTo>
                        <a:pt x="523" y="134"/>
                      </a:lnTo>
                      <a:close/>
                    </a:path>
                  </a:pathLst>
                </a:custGeom>
                <a:solidFill>
                  <a:srgbClr val="577600"/>
                </a:solidFill>
                <a:ln w="7938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23" name="Line 23"/>
                <p:cNvSpPr>
                  <a:spLocks noChangeShapeType="1"/>
                </p:cNvSpPr>
                <p:nvPr/>
              </p:nvSpPr>
              <p:spPr bwMode="auto">
                <a:xfrm flipV="1">
                  <a:off x="414" y="435"/>
                  <a:ext cx="0" cy="621"/>
                </a:xfrm>
                <a:prstGeom prst="line">
                  <a:avLst/>
                </a:prstGeom>
                <a:noFill/>
                <a:ln w="7938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24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398" y="1056"/>
                  <a:ext cx="16" cy="0"/>
                </a:xfrm>
                <a:prstGeom prst="line">
                  <a:avLst/>
                </a:prstGeom>
                <a:noFill/>
                <a:ln w="7938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25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398" y="932"/>
                  <a:ext cx="16" cy="0"/>
                </a:xfrm>
                <a:prstGeom prst="line">
                  <a:avLst/>
                </a:prstGeom>
                <a:noFill/>
                <a:ln w="7938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26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398" y="808"/>
                  <a:ext cx="16" cy="0"/>
                </a:xfrm>
                <a:prstGeom prst="line">
                  <a:avLst/>
                </a:prstGeom>
                <a:noFill/>
                <a:ln w="7938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27" name="Line 27"/>
                <p:cNvSpPr>
                  <a:spLocks noChangeShapeType="1"/>
                </p:cNvSpPr>
                <p:nvPr/>
              </p:nvSpPr>
              <p:spPr bwMode="auto">
                <a:xfrm flipH="1">
                  <a:off x="398" y="683"/>
                  <a:ext cx="16" cy="0"/>
                </a:xfrm>
                <a:prstGeom prst="line">
                  <a:avLst/>
                </a:prstGeom>
                <a:noFill/>
                <a:ln w="7938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28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398" y="559"/>
                  <a:ext cx="16" cy="0"/>
                </a:xfrm>
                <a:prstGeom prst="line">
                  <a:avLst/>
                </a:prstGeom>
                <a:noFill/>
                <a:ln w="7938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29" name="Line 29"/>
                <p:cNvSpPr>
                  <a:spLocks noChangeShapeType="1"/>
                </p:cNvSpPr>
                <p:nvPr/>
              </p:nvSpPr>
              <p:spPr bwMode="auto">
                <a:xfrm flipH="1">
                  <a:off x="398" y="435"/>
                  <a:ext cx="16" cy="0"/>
                </a:xfrm>
                <a:prstGeom prst="line">
                  <a:avLst/>
                </a:prstGeom>
                <a:noFill/>
                <a:ln w="7938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30" name="Rectangle 30"/>
                <p:cNvSpPr>
                  <a:spLocks noChangeArrowheads="1"/>
                </p:cNvSpPr>
                <p:nvPr/>
              </p:nvSpPr>
              <p:spPr bwMode="auto">
                <a:xfrm>
                  <a:off x="352" y="1025"/>
                  <a:ext cx="27" cy="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it-IT" sz="600" b="1">
                      <a:solidFill>
                        <a:srgbClr val="FFFFFF"/>
                      </a:solidFill>
                      <a:latin typeface="Small Fonts"/>
                      <a:cs typeface="Arial" panose="020B0604020202020204" pitchFamily="34" charset="0"/>
                    </a:rPr>
                    <a:t>0</a:t>
                  </a:r>
                  <a:endParaRPr lang="it-IT"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031" name="Rectangle 31"/>
                <p:cNvSpPr>
                  <a:spLocks noChangeArrowheads="1"/>
                </p:cNvSpPr>
                <p:nvPr/>
              </p:nvSpPr>
              <p:spPr bwMode="auto">
                <a:xfrm>
                  <a:off x="362" y="901"/>
                  <a:ext cx="27" cy="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it-IT" sz="600" b="1">
                      <a:solidFill>
                        <a:srgbClr val="FFFFFF"/>
                      </a:solidFill>
                      <a:latin typeface="Small Fonts"/>
                      <a:cs typeface="Arial" panose="020B0604020202020204" pitchFamily="34" charset="0"/>
                    </a:rPr>
                    <a:t>1</a:t>
                  </a:r>
                  <a:endParaRPr lang="it-IT"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032" name="Rectangle 32"/>
                <p:cNvSpPr>
                  <a:spLocks noChangeArrowheads="1"/>
                </p:cNvSpPr>
                <p:nvPr/>
              </p:nvSpPr>
              <p:spPr bwMode="auto">
                <a:xfrm>
                  <a:off x="352" y="777"/>
                  <a:ext cx="27" cy="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it-IT" sz="600" b="1">
                      <a:solidFill>
                        <a:srgbClr val="FFFFFF"/>
                      </a:solidFill>
                      <a:latin typeface="Small Fonts"/>
                      <a:cs typeface="Arial" panose="020B0604020202020204" pitchFamily="34" charset="0"/>
                    </a:rPr>
                    <a:t>2</a:t>
                  </a:r>
                  <a:endParaRPr lang="it-IT"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033" name="Rectangle 33"/>
                <p:cNvSpPr>
                  <a:spLocks noChangeArrowheads="1"/>
                </p:cNvSpPr>
                <p:nvPr/>
              </p:nvSpPr>
              <p:spPr bwMode="auto">
                <a:xfrm>
                  <a:off x="352" y="652"/>
                  <a:ext cx="27" cy="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it-IT" sz="600" b="1">
                      <a:solidFill>
                        <a:srgbClr val="FFFFFF"/>
                      </a:solidFill>
                      <a:latin typeface="Small Fonts"/>
                      <a:cs typeface="Arial" panose="020B0604020202020204" pitchFamily="34" charset="0"/>
                    </a:rPr>
                    <a:t>3</a:t>
                  </a:r>
                  <a:endParaRPr lang="it-IT"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034" name="Rectangle 34"/>
                <p:cNvSpPr>
                  <a:spLocks noChangeArrowheads="1"/>
                </p:cNvSpPr>
                <p:nvPr/>
              </p:nvSpPr>
              <p:spPr bwMode="auto">
                <a:xfrm>
                  <a:off x="352" y="528"/>
                  <a:ext cx="27" cy="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it-IT" sz="600" b="1">
                      <a:solidFill>
                        <a:srgbClr val="FFFFFF"/>
                      </a:solidFill>
                      <a:latin typeface="Small Fonts"/>
                      <a:cs typeface="Arial" panose="020B0604020202020204" pitchFamily="34" charset="0"/>
                    </a:rPr>
                    <a:t>4</a:t>
                  </a:r>
                  <a:endParaRPr lang="it-IT"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035" name="Rectangle 35"/>
                <p:cNvSpPr>
                  <a:spLocks noChangeArrowheads="1"/>
                </p:cNvSpPr>
                <p:nvPr/>
              </p:nvSpPr>
              <p:spPr bwMode="auto">
                <a:xfrm>
                  <a:off x="352" y="404"/>
                  <a:ext cx="27" cy="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it-IT" sz="600" b="1">
                      <a:solidFill>
                        <a:srgbClr val="FFFFFF"/>
                      </a:solidFill>
                      <a:latin typeface="Small Fonts"/>
                      <a:cs typeface="Arial" panose="020B0604020202020204" pitchFamily="34" charset="0"/>
                    </a:rPr>
                    <a:t>5</a:t>
                  </a:r>
                  <a:endParaRPr lang="it-IT"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036" name="Line 36"/>
                <p:cNvSpPr>
                  <a:spLocks noChangeShapeType="1"/>
                </p:cNvSpPr>
                <p:nvPr/>
              </p:nvSpPr>
              <p:spPr bwMode="auto">
                <a:xfrm>
                  <a:off x="414" y="1056"/>
                  <a:ext cx="1828" cy="0"/>
                </a:xfrm>
                <a:prstGeom prst="line">
                  <a:avLst/>
                </a:prstGeom>
                <a:noFill/>
                <a:ln w="7938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37" name="Line 37"/>
                <p:cNvSpPr>
                  <a:spLocks noChangeShapeType="1"/>
                </p:cNvSpPr>
                <p:nvPr/>
              </p:nvSpPr>
              <p:spPr bwMode="auto">
                <a:xfrm>
                  <a:off x="414" y="1056"/>
                  <a:ext cx="0" cy="15"/>
                </a:xfrm>
                <a:prstGeom prst="line">
                  <a:avLst/>
                </a:prstGeom>
                <a:noFill/>
                <a:ln w="7938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38" name="Line 38"/>
                <p:cNvSpPr>
                  <a:spLocks noChangeShapeType="1"/>
                </p:cNvSpPr>
                <p:nvPr/>
              </p:nvSpPr>
              <p:spPr bwMode="auto">
                <a:xfrm>
                  <a:off x="2242" y="1056"/>
                  <a:ext cx="0" cy="15"/>
                </a:xfrm>
                <a:prstGeom prst="line">
                  <a:avLst/>
                </a:prstGeom>
                <a:noFill/>
                <a:ln w="7938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</p:grpSp>
          <p:grpSp>
            <p:nvGrpSpPr>
              <p:cNvPr id="25883" name="Group 39"/>
              <p:cNvGrpSpPr>
                <a:grpSpLocks/>
              </p:cNvGrpSpPr>
              <p:nvPr/>
            </p:nvGrpSpPr>
            <p:grpSpPr bwMode="auto">
              <a:xfrm>
                <a:off x="1924050" y="1052513"/>
                <a:ext cx="1771650" cy="1714500"/>
                <a:chOff x="2163" y="458"/>
                <a:chExt cx="2485" cy="1080"/>
              </a:xfrm>
            </p:grpSpPr>
            <p:sp>
              <p:nvSpPr>
                <p:cNvPr id="25967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2431" y="1320"/>
                  <a:ext cx="1808" cy="218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it-IT" sz="1600" b="1" i="1">
                      <a:latin typeface="Times New Roman" panose="02020603050405020304" pitchFamily="18" charset="0"/>
                      <a:cs typeface="Arial" panose="020B0604020202020204" pitchFamily="34" charset="0"/>
                    </a:rPr>
                    <a:t>Token Test </a:t>
                  </a:r>
                </a:p>
              </p:txBody>
            </p:sp>
            <p:grpSp>
              <p:nvGrpSpPr>
                <p:cNvPr id="25968" name="Group 41"/>
                <p:cNvGrpSpPr>
                  <a:grpSpLocks/>
                </p:cNvGrpSpPr>
                <p:nvPr/>
              </p:nvGrpSpPr>
              <p:grpSpPr bwMode="auto">
                <a:xfrm>
                  <a:off x="2163" y="458"/>
                  <a:ext cx="2485" cy="989"/>
                  <a:chOff x="2139" y="466"/>
                  <a:chExt cx="2485" cy="989"/>
                </a:xfrm>
              </p:grpSpPr>
              <p:sp>
                <p:nvSpPr>
                  <p:cNvPr id="25969" name="AutoShape 42"/>
                  <p:cNvSpPr>
                    <a:spLocks noChangeAspect="1" noChangeArrowheads="1" noTextEdit="1"/>
                  </p:cNvSpPr>
                  <p:nvPr/>
                </p:nvSpPr>
                <p:spPr bwMode="auto">
                  <a:xfrm>
                    <a:off x="2139" y="466"/>
                    <a:ext cx="2485" cy="98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70" name="Freeform 43"/>
                  <p:cNvSpPr>
                    <a:spLocks/>
                  </p:cNvSpPr>
                  <p:nvPr/>
                </p:nvSpPr>
                <p:spPr bwMode="auto">
                  <a:xfrm>
                    <a:off x="2408" y="1191"/>
                    <a:ext cx="2019" cy="135"/>
                  </a:xfrm>
                  <a:custGeom>
                    <a:avLst/>
                    <a:gdLst>
                      <a:gd name="T0" fmla="*/ 0 w 2019"/>
                      <a:gd name="T1" fmla="*/ 135 h 135"/>
                      <a:gd name="T2" fmla="*/ 176 w 2019"/>
                      <a:gd name="T3" fmla="*/ 0 h 135"/>
                      <a:gd name="T4" fmla="*/ 2019 w 2019"/>
                      <a:gd name="T5" fmla="*/ 0 h 135"/>
                      <a:gd name="T6" fmla="*/ 1843 w 2019"/>
                      <a:gd name="T7" fmla="*/ 135 h 135"/>
                      <a:gd name="T8" fmla="*/ 0 w 2019"/>
                      <a:gd name="T9" fmla="*/ 135 h 135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019"/>
                      <a:gd name="T16" fmla="*/ 0 h 135"/>
                      <a:gd name="T17" fmla="*/ 2019 w 2019"/>
                      <a:gd name="T18" fmla="*/ 135 h 135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019" h="135">
                        <a:moveTo>
                          <a:pt x="0" y="135"/>
                        </a:moveTo>
                        <a:lnTo>
                          <a:pt x="176" y="0"/>
                        </a:lnTo>
                        <a:lnTo>
                          <a:pt x="2019" y="0"/>
                        </a:lnTo>
                        <a:lnTo>
                          <a:pt x="1843" y="135"/>
                        </a:lnTo>
                        <a:lnTo>
                          <a:pt x="0" y="135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71" name="Freeform 44"/>
                  <p:cNvSpPr>
                    <a:spLocks/>
                  </p:cNvSpPr>
                  <p:nvPr/>
                </p:nvSpPr>
                <p:spPr bwMode="auto">
                  <a:xfrm>
                    <a:off x="2408" y="549"/>
                    <a:ext cx="176" cy="777"/>
                  </a:xfrm>
                  <a:custGeom>
                    <a:avLst/>
                    <a:gdLst>
                      <a:gd name="T0" fmla="*/ 0 w 176"/>
                      <a:gd name="T1" fmla="*/ 777 h 777"/>
                      <a:gd name="T2" fmla="*/ 0 w 176"/>
                      <a:gd name="T3" fmla="*/ 134 h 777"/>
                      <a:gd name="T4" fmla="*/ 176 w 176"/>
                      <a:gd name="T5" fmla="*/ 0 h 777"/>
                      <a:gd name="T6" fmla="*/ 176 w 176"/>
                      <a:gd name="T7" fmla="*/ 642 h 777"/>
                      <a:gd name="T8" fmla="*/ 0 w 176"/>
                      <a:gd name="T9" fmla="*/ 777 h 77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76"/>
                      <a:gd name="T16" fmla="*/ 0 h 777"/>
                      <a:gd name="T17" fmla="*/ 176 w 176"/>
                      <a:gd name="T18" fmla="*/ 777 h 777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76" h="777">
                        <a:moveTo>
                          <a:pt x="0" y="777"/>
                        </a:moveTo>
                        <a:lnTo>
                          <a:pt x="0" y="134"/>
                        </a:lnTo>
                        <a:lnTo>
                          <a:pt x="176" y="0"/>
                        </a:lnTo>
                        <a:lnTo>
                          <a:pt x="176" y="642"/>
                        </a:lnTo>
                        <a:lnTo>
                          <a:pt x="0" y="777"/>
                        </a:lnTo>
                        <a:close/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72" name="Rectangle 45"/>
                  <p:cNvSpPr>
                    <a:spLocks noChangeArrowheads="1"/>
                  </p:cNvSpPr>
                  <p:nvPr/>
                </p:nvSpPr>
                <p:spPr bwMode="auto">
                  <a:xfrm>
                    <a:off x="2584" y="549"/>
                    <a:ext cx="1843" cy="64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73" name="Freeform 46"/>
                  <p:cNvSpPr>
                    <a:spLocks/>
                  </p:cNvSpPr>
                  <p:nvPr/>
                </p:nvSpPr>
                <p:spPr bwMode="auto">
                  <a:xfrm>
                    <a:off x="2408" y="1191"/>
                    <a:ext cx="2019" cy="135"/>
                  </a:xfrm>
                  <a:custGeom>
                    <a:avLst/>
                    <a:gdLst>
                      <a:gd name="T0" fmla="*/ 0 w 390"/>
                      <a:gd name="T1" fmla="*/ 509547 h 26"/>
                      <a:gd name="T2" fmla="*/ 654306 w 390"/>
                      <a:gd name="T3" fmla="*/ 0 h 26"/>
                      <a:gd name="T4" fmla="*/ 7507315 w 390"/>
                      <a:gd name="T5" fmla="*/ 0 h 26"/>
                      <a:gd name="T6" fmla="*/ 0 60000 65536"/>
                      <a:gd name="T7" fmla="*/ 0 60000 65536"/>
                      <a:gd name="T8" fmla="*/ 0 60000 65536"/>
                      <a:gd name="T9" fmla="*/ 0 w 390"/>
                      <a:gd name="T10" fmla="*/ 0 h 26"/>
                      <a:gd name="T11" fmla="*/ 390 w 390"/>
                      <a:gd name="T12" fmla="*/ 26 h 2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390" h="26">
                        <a:moveTo>
                          <a:pt x="0" y="26"/>
                        </a:moveTo>
                        <a:lnTo>
                          <a:pt x="34" y="0"/>
                        </a:lnTo>
                        <a:lnTo>
                          <a:pt x="390" y="0"/>
                        </a:lnTo>
                      </a:path>
                    </a:pathLst>
                  </a:custGeom>
                  <a:noFill/>
                  <a:ln w="7938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74" name="Freeform 47"/>
                  <p:cNvSpPr>
                    <a:spLocks/>
                  </p:cNvSpPr>
                  <p:nvPr/>
                </p:nvSpPr>
                <p:spPr bwMode="auto">
                  <a:xfrm>
                    <a:off x="2408" y="1061"/>
                    <a:ext cx="2019" cy="140"/>
                  </a:xfrm>
                  <a:custGeom>
                    <a:avLst/>
                    <a:gdLst>
                      <a:gd name="T0" fmla="*/ 0 w 390"/>
                      <a:gd name="T1" fmla="*/ 524736 h 27"/>
                      <a:gd name="T2" fmla="*/ 654306 w 390"/>
                      <a:gd name="T3" fmla="*/ 0 h 27"/>
                      <a:gd name="T4" fmla="*/ 7507315 w 390"/>
                      <a:gd name="T5" fmla="*/ 0 h 27"/>
                      <a:gd name="T6" fmla="*/ 0 60000 65536"/>
                      <a:gd name="T7" fmla="*/ 0 60000 65536"/>
                      <a:gd name="T8" fmla="*/ 0 60000 65536"/>
                      <a:gd name="T9" fmla="*/ 0 w 390"/>
                      <a:gd name="T10" fmla="*/ 0 h 27"/>
                      <a:gd name="T11" fmla="*/ 390 w 390"/>
                      <a:gd name="T12" fmla="*/ 27 h 27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390" h="27">
                        <a:moveTo>
                          <a:pt x="0" y="27"/>
                        </a:moveTo>
                        <a:lnTo>
                          <a:pt x="34" y="0"/>
                        </a:lnTo>
                        <a:lnTo>
                          <a:pt x="390" y="0"/>
                        </a:lnTo>
                      </a:path>
                    </a:pathLst>
                  </a:custGeom>
                  <a:noFill/>
                  <a:ln w="7938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75" name="Freeform 48"/>
                  <p:cNvSpPr>
                    <a:spLocks/>
                  </p:cNvSpPr>
                  <p:nvPr/>
                </p:nvSpPr>
                <p:spPr bwMode="auto">
                  <a:xfrm>
                    <a:off x="2408" y="932"/>
                    <a:ext cx="2019" cy="140"/>
                  </a:xfrm>
                  <a:custGeom>
                    <a:avLst/>
                    <a:gdLst>
                      <a:gd name="T0" fmla="*/ 0 w 390"/>
                      <a:gd name="T1" fmla="*/ 524736 h 27"/>
                      <a:gd name="T2" fmla="*/ 654306 w 390"/>
                      <a:gd name="T3" fmla="*/ 0 h 27"/>
                      <a:gd name="T4" fmla="*/ 7507315 w 390"/>
                      <a:gd name="T5" fmla="*/ 0 h 27"/>
                      <a:gd name="T6" fmla="*/ 0 60000 65536"/>
                      <a:gd name="T7" fmla="*/ 0 60000 65536"/>
                      <a:gd name="T8" fmla="*/ 0 60000 65536"/>
                      <a:gd name="T9" fmla="*/ 0 w 390"/>
                      <a:gd name="T10" fmla="*/ 0 h 27"/>
                      <a:gd name="T11" fmla="*/ 390 w 390"/>
                      <a:gd name="T12" fmla="*/ 27 h 27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390" h="27">
                        <a:moveTo>
                          <a:pt x="0" y="27"/>
                        </a:moveTo>
                        <a:lnTo>
                          <a:pt x="34" y="0"/>
                        </a:lnTo>
                        <a:lnTo>
                          <a:pt x="390" y="0"/>
                        </a:lnTo>
                      </a:path>
                    </a:pathLst>
                  </a:custGeom>
                  <a:noFill/>
                  <a:ln w="7938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76" name="Freeform 49"/>
                  <p:cNvSpPr>
                    <a:spLocks/>
                  </p:cNvSpPr>
                  <p:nvPr/>
                </p:nvSpPr>
                <p:spPr bwMode="auto">
                  <a:xfrm>
                    <a:off x="2408" y="803"/>
                    <a:ext cx="2019" cy="139"/>
                  </a:xfrm>
                  <a:custGeom>
                    <a:avLst/>
                    <a:gdLst>
                      <a:gd name="T0" fmla="*/ 0 w 390"/>
                      <a:gd name="T1" fmla="*/ 502928 h 27"/>
                      <a:gd name="T2" fmla="*/ 654306 w 390"/>
                      <a:gd name="T3" fmla="*/ 0 h 27"/>
                      <a:gd name="T4" fmla="*/ 7507315 w 390"/>
                      <a:gd name="T5" fmla="*/ 0 h 27"/>
                      <a:gd name="T6" fmla="*/ 0 60000 65536"/>
                      <a:gd name="T7" fmla="*/ 0 60000 65536"/>
                      <a:gd name="T8" fmla="*/ 0 60000 65536"/>
                      <a:gd name="T9" fmla="*/ 0 w 390"/>
                      <a:gd name="T10" fmla="*/ 0 h 27"/>
                      <a:gd name="T11" fmla="*/ 390 w 390"/>
                      <a:gd name="T12" fmla="*/ 27 h 27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390" h="27">
                        <a:moveTo>
                          <a:pt x="0" y="27"/>
                        </a:moveTo>
                        <a:lnTo>
                          <a:pt x="34" y="0"/>
                        </a:lnTo>
                        <a:lnTo>
                          <a:pt x="390" y="0"/>
                        </a:lnTo>
                      </a:path>
                    </a:pathLst>
                  </a:custGeom>
                  <a:noFill/>
                  <a:ln w="7938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77" name="Freeform 50"/>
                  <p:cNvSpPr>
                    <a:spLocks/>
                  </p:cNvSpPr>
                  <p:nvPr/>
                </p:nvSpPr>
                <p:spPr bwMode="auto">
                  <a:xfrm>
                    <a:off x="2408" y="673"/>
                    <a:ext cx="2019" cy="140"/>
                  </a:xfrm>
                  <a:custGeom>
                    <a:avLst/>
                    <a:gdLst>
                      <a:gd name="T0" fmla="*/ 0 w 390"/>
                      <a:gd name="T1" fmla="*/ 524736 h 27"/>
                      <a:gd name="T2" fmla="*/ 654306 w 390"/>
                      <a:gd name="T3" fmla="*/ 0 h 27"/>
                      <a:gd name="T4" fmla="*/ 7507315 w 390"/>
                      <a:gd name="T5" fmla="*/ 0 h 27"/>
                      <a:gd name="T6" fmla="*/ 0 60000 65536"/>
                      <a:gd name="T7" fmla="*/ 0 60000 65536"/>
                      <a:gd name="T8" fmla="*/ 0 60000 65536"/>
                      <a:gd name="T9" fmla="*/ 0 w 390"/>
                      <a:gd name="T10" fmla="*/ 0 h 27"/>
                      <a:gd name="T11" fmla="*/ 390 w 390"/>
                      <a:gd name="T12" fmla="*/ 27 h 27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390" h="27">
                        <a:moveTo>
                          <a:pt x="0" y="27"/>
                        </a:moveTo>
                        <a:lnTo>
                          <a:pt x="34" y="0"/>
                        </a:lnTo>
                        <a:lnTo>
                          <a:pt x="390" y="0"/>
                        </a:lnTo>
                      </a:path>
                    </a:pathLst>
                  </a:custGeom>
                  <a:noFill/>
                  <a:ln w="7938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78" name="Freeform 51"/>
                  <p:cNvSpPr>
                    <a:spLocks/>
                  </p:cNvSpPr>
                  <p:nvPr/>
                </p:nvSpPr>
                <p:spPr bwMode="auto">
                  <a:xfrm>
                    <a:off x="2408" y="549"/>
                    <a:ext cx="2019" cy="134"/>
                  </a:xfrm>
                  <a:custGeom>
                    <a:avLst/>
                    <a:gdLst>
                      <a:gd name="T0" fmla="*/ 0 w 390"/>
                      <a:gd name="T1" fmla="*/ 487497 h 26"/>
                      <a:gd name="T2" fmla="*/ 654306 w 390"/>
                      <a:gd name="T3" fmla="*/ 0 h 26"/>
                      <a:gd name="T4" fmla="*/ 7507315 w 390"/>
                      <a:gd name="T5" fmla="*/ 0 h 26"/>
                      <a:gd name="T6" fmla="*/ 0 60000 65536"/>
                      <a:gd name="T7" fmla="*/ 0 60000 65536"/>
                      <a:gd name="T8" fmla="*/ 0 60000 65536"/>
                      <a:gd name="T9" fmla="*/ 0 w 390"/>
                      <a:gd name="T10" fmla="*/ 0 h 26"/>
                      <a:gd name="T11" fmla="*/ 390 w 390"/>
                      <a:gd name="T12" fmla="*/ 26 h 2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390" h="26">
                        <a:moveTo>
                          <a:pt x="0" y="26"/>
                        </a:moveTo>
                        <a:lnTo>
                          <a:pt x="34" y="0"/>
                        </a:lnTo>
                        <a:lnTo>
                          <a:pt x="390" y="0"/>
                        </a:lnTo>
                      </a:path>
                    </a:pathLst>
                  </a:custGeom>
                  <a:noFill/>
                  <a:ln w="7938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79" name="Freeform 52"/>
                  <p:cNvSpPr>
                    <a:spLocks/>
                  </p:cNvSpPr>
                  <p:nvPr/>
                </p:nvSpPr>
                <p:spPr bwMode="auto">
                  <a:xfrm>
                    <a:off x="2408" y="1191"/>
                    <a:ext cx="2019" cy="135"/>
                  </a:xfrm>
                  <a:custGeom>
                    <a:avLst/>
                    <a:gdLst>
                      <a:gd name="T0" fmla="*/ 2019 w 2019"/>
                      <a:gd name="T1" fmla="*/ 0 h 135"/>
                      <a:gd name="T2" fmla="*/ 1843 w 2019"/>
                      <a:gd name="T3" fmla="*/ 135 h 135"/>
                      <a:gd name="T4" fmla="*/ 0 w 2019"/>
                      <a:gd name="T5" fmla="*/ 135 h 135"/>
                      <a:gd name="T6" fmla="*/ 176 w 2019"/>
                      <a:gd name="T7" fmla="*/ 0 h 135"/>
                      <a:gd name="T8" fmla="*/ 2019 w 2019"/>
                      <a:gd name="T9" fmla="*/ 0 h 135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019"/>
                      <a:gd name="T16" fmla="*/ 0 h 135"/>
                      <a:gd name="T17" fmla="*/ 2019 w 2019"/>
                      <a:gd name="T18" fmla="*/ 135 h 135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019" h="135">
                        <a:moveTo>
                          <a:pt x="2019" y="0"/>
                        </a:moveTo>
                        <a:lnTo>
                          <a:pt x="1843" y="135"/>
                        </a:lnTo>
                        <a:lnTo>
                          <a:pt x="0" y="135"/>
                        </a:lnTo>
                        <a:lnTo>
                          <a:pt x="176" y="0"/>
                        </a:lnTo>
                        <a:lnTo>
                          <a:pt x="2019" y="0"/>
                        </a:lnTo>
                        <a:close/>
                      </a:path>
                    </a:pathLst>
                  </a:custGeom>
                  <a:noFill/>
                  <a:ln w="7938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80" name="Freeform 53"/>
                  <p:cNvSpPr>
                    <a:spLocks/>
                  </p:cNvSpPr>
                  <p:nvPr/>
                </p:nvSpPr>
                <p:spPr bwMode="auto">
                  <a:xfrm>
                    <a:off x="2408" y="549"/>
                    <a:ext cx="176" cy="777"/>
                  </a:xfrm>
                  <a:custGeom>
                    <a:avLst/>
                    <a:gdLst>
                      <a:gd name="T0" fmla="*/ 0 w 176"/>
                      <a:gd name="T1" fmla="*/ 777 h 777"/>
                      <a:gd name="T2" fmla="*/ 0 w 176"/>
                      <a:gd name="T3" fmla="*/ 134 h 777"/>
                      <a:gd name="T4" fmla="*/ 176 w 176"/>
                      <a:gd name="T5" fmla="*/ 0 h 777"/>
                      <a:gd name="T6" fmla="*/ 176 w 176"/>
                      <a:gd name="T7" fmla="*/ 642 h 777"/>
                      <a:gd name="T8" fmla="*/ 0 w 176"/>
                      <a:gd name="T9" fmla="*/ 777 h 77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76"/>
                      <a:gd name="T16" fmla="*/ 0 h 777"/>
                      <a:gd name="T17" fmla="*/ 176 w 176"/>
                      <a:gd name="T18" fmla="*/ 777 h 777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76" h="777">
                        <a:moveTo>
                          <a:pt x="0" y="777"/>
                        </a:moveTo>
                        <a:lnTo>
                          <a:pt x="0" y="134"/>
                        </a:lnTo>
                        <a:lnTo>
                          <a:pt x="176" y="0"/>
                        </a:lnTo>
                        <a:lnTo>
                          <a:pt x="176" y="642"/>
                        </a:lnTo>
                        <a:lnTo>
                          <a:pt x="0" y="777"/>
                        </a:lnTo>
                        <a:close/>
                      </a:path>
                    </a:pathLst>
                  </a:custGeom>
                  <a:noFill/>
                  <a:ln w="7938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81" name="Rectangle 54"/>
                  <p:cNvSpPr>
                    <a:spLocks noChangeArrowheads="1"/>
                  </p:cNvSpPr>
                  <p:nvPr/>
                </p:nvSpPr>
                <p:spPr bwMode="auto">
                  <a:xfrm>
                    <a:off x="2584" y="549"/>
                    <a:ext cx="1843" cy="642"/>
                  </a:xfrm>
                  <a:prstGeom prst="rect">
                    <a:avLst/>
                  </a:prstGeom>
                  <a:noFill/>
                  <a:ln w="7938">
                    <a:solidFill>
                      <a:srgbClr val="FFFFFF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82" name="Freeform 55"/>
                  <p:cNvSpPr>
                    <a:spLocks/>
                  </p:cNvSpPr>
                  <p:nvPr/>
                </p:nvSpPr>
                <p:spPr bwMode="auto">
                  <a:xfrm>
                    <a:off x="3330" y="968"/>
                    <a:ext cx="176" cy="358"/>
                  </a:xfrm>
                  <a:custGeom>
                    <a:avLst/>
                    <a:gdLst>
                      <a:gd name="T0" fmla="*/ 0 w 176"/>
                      <a:gd name="T1" fmla="*/ 358 h 358"/>
                      <a:gd name="T2" fmla="*/ 0 w 176"/>
                      <a:gd name="T3" fmla="*/ 135 h 358"/>
                      <a:gd name="T4" fmla="*/ 176 w 176"/>
                      <a:gd name="T5" fmla="*/ 0 h 358"/>
                      <a:gd name="T6" fmla="*/ 176 w 176"/>
                      <a:gd name="T7" fmla="*/ 223 h 358"/>
                      <a:gd name="T8" fmla="*/ 0 w 176"/>
                      <a:gd name="T9" fmla="*/ 358 h 35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76"/>
                      <a:gd name="T16" fmla="*/ 0 h 358"/>
                      <a:gd name="T17" fmla="*/ 176 w 176"/>
                      <a:gd name="T18" fmla="*/ 358 h 35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76" h="358">
                        <a:moveTo>
                          <a:pt x="0" y="358"/>
                        </a:moveTo>
                        <a:lnTo>
                          <a:pt x="0" y="135"/>
                        </a:lnTo>
                        <a:lnTo>
                          <a:pt x="176" y="0"/>
                        </a:lnTo>
                        <a:lnTo>
                          <a:pt x="176" y="223"/>
                        </a:lnTo>
                        <a:lnTo>
                          <a:pt x="0" y="358"/>
                        </a:lnTo>
                        <a:close/>
                      </a:path>
                    </a:pathLst>
                  </a:custGeom>
                  <a:solidFill>
                    <a:srgbClr val="800000"/>
                  </a:solidFill>
                  <a:ln w="7938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83" name="Rectangle 56"/>
                  <p:cNvSpPr>
                    <a:spLocks noChangeArrowheads="1"/>
                  </p:cNvSpPr>
                  <p:nvPr/>
                </p:nvSpPr>
                <p:spPr bwMode="auto">
                  <a:xfrm>
                    <a:off x="2801" y="1101"/>
                    <a:ext cx="528" cy="223"/>
                  </a:xfrm>
                  <a:prstGeom prst="rect">
                    <a:avLst/>
                  </a:prstGeom>
                  <a:solidFill>
                    <a:srgbClr val="99CC00"/>
                  </a:solidFill>
                  <a:ln w="7938">
                    <a:solidFill>
                      <a:srgbClr val="FFFFFF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84" name="Freeform 57"/>
                  <p:cNvSpPr>
                    <a:spLocks/>
                  </p:cNvSpPr>
                  <p:nvPr/>
                </p:nvSpPr>
                <p:spPr bwMode="auto">
                  <a:xfrm>
                    <a:off x="2802" y="968"/>
                    <a:ext cx="704" cy="135"/>
                  </a:xfrm>
                  <a:custGeom>
                    <a:avLst/>
                    <a:gdLst>
                      <a:gd name="T0" fmla="*/ 528 w 704"/>
                      <a:gd name="T1" fmla="*/ 135 h 135"/>
                      <a:gd name="T2" fmla="*/ 704 w 704"/>
                      <a:gd name="T3" fmla="*/ 0 h 135"/>
                      <a:gd name="T4" fmla="*/ 181 w 704"/>
                      <a:gd name="T5" fmla="*/ 0 h 135"/>
                      <a:gd name="T6" fmla="*/ 0 w 704"/>
                      <a:gd name="T7" fmla="*/ 135 h 135"/>
                      <a:gd name="T8" fmla="*/ 528 w 704"/>
                      <a:gd name="T9" fmla="*/ 135 h 135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04"/>
                      <a:gd name="T16" fmla="*/ 0 h 135"/>
                      <a:gd name="T17" fmla="*/ 704 w 704"/>
                      <a:gd name="T18" fmla="*/ 135 h 135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04" h="135">
                        <a:moveTo>
                          <a:pt x="528" y="135"/>
                        </a:moveTo>
                        <a:lnTo>
                          <a:pt x="704" y="0"/>
                        </a:lnTo>
                        <a:lnTo>
                          <a:pt x="181" y="0"/>
                        </a:lnTo>
                        <a:lnTo>
                          <a:pt x="0" y="135"/>
                        </a:lnTo>
                        <a:lnTo>
                          <a:pt x="528" y="135"/>
                        </a:lnTo>
                        <a:close/>
                      </a:path>
                    </a:pathLst>
                  </a:custGeom>
                  <a:solidFill>
                    <a:srgbClr val="99CC00"/>
                  </a:solidFill>
                  <a:ln w="7938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85" name="Freeform 58"/>
                  <p:cNvSpPr>
                    <a:spLocks/>
                  </p:cNvSpPr>
                  <p:nvPr/>
                </p:nvSpPr>
                <p:spPr bwMode="auto">
                  <a:xfrm>
                    <a:off x="3834" y="557"/>
                    <a:ext cx="181" cy="777"/>
                  </a:xfrm>
                  <a:custGeom>
                    <a:avLst/>
                    <a:gdLst>
                      <a:gd name="T0" fmla="*/ 0 w 181"/>
                      <a:gd name="T1" fmla="*/ 777 h 777"/>
                      <a:gd name="T2" fmla="*/ 0 w 181"/>
                      <a:gd name="T3" fmla="*/ 134 h 777"/>
                      <a:gd name="T4" fmla="*/ 181 w 181"/>
                      <a:gd name="T5" fmla="*/ 0 h 777"/>
                      <a:gd name="T6" fmla="*/ 181 w 181"/>
                      <a:gd name="T7" fmla="*/ 642 h 777"/>
                      <a:gd name="T8" fmla="*/ 0 w 181"/>
                      <a:gd name="T9" fmla="*/ 777 h 77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81"/>
                      <a:gd name="T16" fmla="*/ 0 h 777"/>
                      <a:gd name="T17" fmla="*/ 181 w 181"/>
                      <a:gd name="T18" fmla="*/ 777 h 777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81" h="777">
                        <a:moveTo>
                          <a:pt x="0" y="777"/>
                        </a:moveTo>
                        <a:lnTo>
                          <a:pt x="0" y="134"/>
                        </a:lnTo>
                        <a:lnTo>
                          <a:pt x="181" y="0"/>
                        </a:lnTo>
                        <a:lnTo>
                          <a:pt x="181" y="642"/>
                        </a:lnTo>
                        <a:lnTo>
                          <a:pt x="0" y="777"/>
                        </a:lnTo>
                        <a:close/>
                      </a:path>
                    </a:pathLst>
                  </a:custGeom>
                  <a:solidFill>
                    <a:srgbClr val="577600"/>
                  </a:solidFill>
                  <a:ln w="7938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86" name="Rectangle 59"/>
                  <p:cNvSpPr>
                    <a:spLocks noChangeArrowheads="1"/>
                  </p:cNvSpPr>
                  <p:nvPr/>
                </p:nvSpPr>
                <p:spPr bwMode="auto">
                  <a:xfrm>
                    <a:off x="3330" y="683"/>
                    <a:ext cx="523" cy="643"/>
                  </a:xfrm>
                  <a:prstGeom prst="rect">
                    <a:avLst/>
                  </a:prstGeom>
                  <a:solidFill>
                    <a:srgbClr val="577600"/>
                  </a:solidFill>
                  <a:ln w="7938">
                    <a:solidFill>
                      <a:srgbClr val="FFFFFF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87" name="Freeform 60"/>
                  <p:cNvSpPr>
                    <a:spLocks/>
                  </p:cNvSpPr>
                  <p:nvPr/>
                </p:nvSpPr>
                <p:spPr bwMode="auto">
                  <a:xfrm>
                    <a:off x="3330" y="549"/>
                    <a:ext cx="704" cy="134"/>
                  </a:xfrm>
                  <a:custGeom>
                    <a:avLst/>
                    <a:gdLst>
                      <a:gd name="T0" fmla="*/ 523 w 704"/>
                      <a:gd name="T1" fmla="*/ 134 h 134"/>
                      <a:gd name="T2" fmla="*/ 704 w 704"/>
                      <a:gd name="T3" fmla="*/ 0 h 134"/>
                      <a:gd name="T4" fmla="*/ 176 w 704"/>
                      <a:gd name="T5" fmla="*/ 0 h 134"/>
                      <a:gd name="T6" fmla="*/ 0 w 704"/>
                      <a:gd name="T7" fmla="*/ 134 h 134"/>
                      <a:gd name="T8" fmla="*/ 523 w 704"/>
                      <a:gd name="T9" fmla="*/ 134 h 13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04"/>
                      <a:gd name="T16" fmla="*/ 0 h 134"/>
                      <a:gd name="T17" fmla="*/ 704 w 704"/>
                      <a:gd name="T18" fmla="*/ 134 h 13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04" h="134">
                        <a:moveTo>
                          <a:pt x="523" y="134"/>
                        </a:moveTo>
                        <a:lnTo>
                          <a:pt x="704" y="0"/>
                        </a:lnTo>
                        <a:lnTo>
                          <a:pt x="176" y="0"/>
                        </a:lnTo>
                        <a:lnTo>
                          <a:pt x="0" y="134"/>
                        </a:lnTo>
                        <a:lnTo>
                          <a:pt x="523" y="134"/>
                        </a:lnTo>
                        <a:close/>
                      </a:path>
                    </a:pathLst>
                  </a:custGeom>
                  <a:solidFill>
                    <a:srgbClr val="577600"/>
                  </a:solidFill>
                  <a:ln w="7938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88" name="Line 6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408" y="683"/>
                    <a:ext cx="0" cy="643"/>
                  </a:xfrm>
                  <a:prstGeom prst="line">
                    <a:avLst/>
                  </a:prstGeom>
                  <a:noFill/>
                  <a:ln w="7938">
                    <a:solidFill>
                      <a:srgbClr val="FFFFFF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89" name="Line 6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393" y="1326"/>
                    <a:ext cx="15" cy="0"/>
                  </a:xfrm>
                  <a:prstGeom prst="line">
                    <a:avLst/>
                  </a:prstGeom>
                  <a:noFill/>
                  <a:ln w="7938">
                    <a:solidFill>
                      <a:srgbClr val="FFFFFF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90" name="Line 6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393" y="1201"/>
                    <a:ext cx="15" cy="0"/>
                  </a:xfrm>
                  <a:prstGeom prst="line">
                    <a:avLst/>
                  </a:prstGeom>
                  <a:noFill/>
                  <a:ln w="7938">
                    <a:solidFill>
                      <a:srgbClr val="FFFFFF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91" name="Line 6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393" y="1072"/>
                    <a:ext cx="15" cy="0"/>
                  </a:xfrm>
                  <a:prstGeom prst="line">
                    <a:avLst/>
                  </a:prstGeom>
                  <a:noFill/>
                  <a:ln w="7938">
                    <a:solidFill>
                      <a:srgbClr val="FFFFFF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92" name="Line 6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393" y="942"/>
                    <a:ext cx="15" cy="0"/>
                  </a:xfrm>
                  <a:prstGeom prst="line">
                    <a:avLst/>
                  </a:prstGeom>
                  <a:noFill/>
                  <a:ln w="7938">
                    <a:solidFill>
                      <a:srgbClr val="FFFFFF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93" name="Line 6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393" y="813"/>
                    <a:ext cx="15" cy="0"/>
                  </a:xfrm>
                  <a:prstGeom prst="line">
                    <a:avLst/>
                  </a:prstGeom>
                  <a:noFill/>
                  <a:ln w="7938">
                    <a:solidFill>
                      <a:srgbClr val="FFFFFF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94" name="Line 6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393" y="683"/>
                    <a:ext cx="15" cy="0"/>
                  </a:xfrm>
                  <a:prstGeom prst="line">
                    <a:avLst/>
                  </a:prstGeom>
                  <a:noFill/>
                  <a:ln w="7938">
                    <a:solidFill>
                      <a:srgbClr val="FFFFFF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95" name="Rectangle 68"/>
                  <p:cNvSpPr>
                    <a:spLocks noChangeArrowheads="1"/>
                  </p:cNvSpPr>
                  <p:nvPr/>
                </p:nvSpPr>
                <p:spPr bwMode="auto">
                  <a:xfrm>
                    <a:off x="2315" y="1294"/>
                    <a:ext cx="54" cy="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it-IT" sz="600" b="1">
                        <a:solidFill>
                          <a:srgbClr val="FFFFFF"/>
                        </a:solidFill>
                        <a:latin typeface="Small Fonts"/>
                        <a:cs typeface="Arial" panose="020B0604020202020204" pitchFamily="34" charset="0"/>
                      </a:rPr>
                      <a:t>38</a:t>
                    </a:r>
                    <a:endParaRPr lang="it-IT"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5996" name="Rectangle 69"/>
                  <p:cNvSpPr>
                    <a:spLocks noChangeArrowheads="1"/>
                  </p:cNvSpPr>
                  <p:nvPr/>
                </p:nvSpPr>
                <p:spPr bwMode="auto">
                  <a:xfrm>
                    <a:off x="2315" y="1170"/>
                    <a:ext cx="54" cy="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it-IT" sz="600" b="1">
                        <a:solidFill>
                          <a:srgbClr val="FFFFFF"/>
                        </a:solidFill>
                        <a:latin typeface="Small Fonts"/>
                        <a:cs typeface="Arial" panose="020B0604020202020204" pitchFamily="34" charset="0"/>
                      </a:rPr>
                      <a:t>40</a:t>
                    </a:r>
                    <a:endParaRPr lang="it-IT"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5997" name="Rectangle 70"/>
                  <p:cNvSpPr>
                    <a:spLocks noChangeArrowheads="1"/>
                  </p:cNvSpPr>
                  <p:nvPr/>
                </p:nvSpPr>
                <p:spPr bwMode="auto">
                  <a:xfrm>
                    <a:off x="2315" y="1041"/>
                    <a:ext cx="54" cy="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it-IT" sz="600" b="1">
                        <a:solidFill>
                          <a:srgbClr val="FFFFFF"/>
                        </a:solidFill>
                        <a:latin typeface="Small Fonts"/>
                        <a:cs typeface="Arial" panose="020B0604020202020204" pitchFamily="34" charset="0"/>
                      </a:rPr>
                      <a:t>42</a:t>
                    </a:r>
                    <a:endParaRPr lang="it-IT"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5998" name="Rectangle 71"/>
                  <p:cNvSpPr>
                    <a:spLocks noChangeArrowheads="1"/>
                  </p:cNvSpPr>
                  <p:nvPr/>
                </p:nvSpPr>
                <p:spPr bwMode="auto">
                  <a:xfrm>
                    <a:off x="2315" y="911"/>
                    <a:ext cx="54" cy="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it-IT" sz="600" b="1">
                        <a:solidFill>
                          <a:srgbClr val="FFFFFF"/>
                        </a:solidFill>
                        <a:latin typeface="Small Fonts"/>
                        <a:cs typeface="Arial" panose="020B0604020202020204" pitchFamily="34" charset="0"/>
                      </a:rPr>
                      <a:t>44</a:t>
                    </a:r>
                    <a:endParaRPr lang="it-IT"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5999" name="Rectangle 72"/>
                  <p:cNvSpPr>
                    <a:spLocks noChangeArrowheads="1"/>
                  </p:cNvSpPr>
                  <p:nvPr/>
                </p:nvSpPr>
                <p:spPr bwMode="auto">
                  <a:xfrm>
                    <a:off x="2315" y="782"/>
                    <a:ext cx="54" cy="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it-IT" sz="600" b="1">
                        <a:solidFill>
                          <a:srgbClr val="FFFFFF"/>
                        </a:solidFill>
                        <a:latin typeface="Small Fonts"/>
                        <a:cs typeface="Arial" panose="020B0604020202020204" pitchFamily="34" charset="0"/>
                      </a:rPr>
                      <a:t>46</a:t>
                    </a:r>
                    <a:endParaRPr lang="it-IT"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6000" name="Rectangle 73"/>
                  <p:cNvSpPr>
                    <a:spLocks noChangeArrowheads="1"/>
                  </p:cNvSpPr>
                  <p:nvPr/>
                </p:nvSpPr>
                <p:spPr bwMode="auto">
                  <a:xfrm>
                    <a:off x="2315" y="652"/>
                    <a:ext cx="54" cy="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it-IT" sz="600" b="1">
                        <a:solidFill>
                          <a:srgbClr val="FFFFFF"/>
                        </a:solidFill>
                        <a:latin typeface="Small Fonts"/>
                        <a:cs typeface="Arial" panose="020B0604020202020204" pitchFamily="34" charset="0"/>
                      </a:rPr>
                      <a:t>48</a:t>
                    </a:r>
                    <a:endParaRPr lang="it-IT"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6001" name="Line 74"/>
                  <p:cNvSpPr>
                    <a:spLocks noChangeShapeType="1"/>
                  </p:cNvSpPr>
                  <p:nvPr/>
                </p:nvSpPr>
                <p:spPr bwMode="auto">
                  <a:xfrm>
                    <a:off x="2408" y="1326"/>
                    <a:ext cx="1843" cy="0"/>
                  </a:xfrm>
                  <a:prstGeom prst="line">
                    <a:avLst/>
                  </a:prstGeom>
                  <a:noFill/>
                  <a:ln w="7938">
                    <a:solidFill>
                      <a:srgbClr val="FFFFFF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6002" name="Line 75"/>
                  <p:cNvSpPr>
                    <a:spLocks noChangeShapeType="1"/>
                  </p:cNvSpPr>
                  <p:nvPr/>
                </p:nvSpPr>
                <p:spPr bwMode="auto">
                  <a:xfrm>
                    <a:off x="2408" y="1326"/>
                    <a:ext cx="0" cy="15"/>
                  </a:xfrm>
                  <a:prstGeom prst="line">
                    <a:avLst/>
                  </a:prstGeom>
                  <a:noFill/>
                  <a:ln w="7938">
                    <a:solidFill>
                      <a:srgbClr val="FFFFFF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6003" name="Line 76"/>
                  <p:cNvSpPr>
                    <a:spLocks noChangeShapeType="1"/>
                  </p:cNvSpPr>
                  <p:nvPr/>
                </p:nvSpPr>
                <p:spPr bwMode="auto">
                  <a:xfrm>
                    <a:off x="4251" y="1326"/>
                    <a:ext cx="0" cy="15"/>
                  </a:xfrm>
                  <a:prstGeom prst="line">
                    <a:avLst/>
                  </a:prstGeom>
                  <a:noFill/>
                  <a:ln w="7938">
                    <a:solidFill>
                      <a:srgbClr val="FFFFFF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</p:grpSp>
          </p:grpSp>
          <p:grpSp>
            <p:nvGrpSpPr>
              <p:cNvPr id="25884" name="Group 77"/>
              <p:cNvGrpSpPr>
                <a:grpSpLocks/>
              </p:cNvGrpSpPr>
              <p:nvPr/>
            </p:nvGrpSpPr>
            <p:grpSpPr bwMode="auto">
              <a:xfrm>
                <a:off x="107950" y="2984500"/>
                <a:ext cx="1779588" cy="1703388"/>
                <a:chOff x="158" y="1665"/>
                <a:chExt cx="2496" cy="1073"/>
              </a:xfrm>
            </p:grpSpPr>
            <p:sp>
              <p:nvSpPr>
                <p:cNvPr id="25930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433" y="2520"/>
                  <a:ext cx="1860" cy="218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it-IT" sz="1600" b="1" i="1">
                      <a:latin typeface="Times New Roman" panose="02020603050405020304" pitchFamily="18" charset="0"/>
                      <a:cs typeface="Arial" panose="020B0604020202020204" pitchFamily="34" charset="0"/>
                    </a:rPr>
                    <a:t>Repetition </a:t>
                  </a:r>
                </a:p>
              </p:txBody>
            </p:sp>
            <p:grpSp>
              <p:nvGrpSpPr>
                <p:cNvPr id="25931" name="Group 79"/>
                <p:cNvGrpSpPr>
                  <a:grpSpLocks/>
                </p:cNvGrpSpPr>
                <p:nvPr/>
              </p:nvGrpSpPr>
              <p:grpSpPr bwMode="auto">
                <a:xfrm>
                  <a:off x="158" y="1665"/>
                  <a:ext cx="2496" cy="988"/>
                  <a:chOff x="158" y="1665"/>
                  <a:chExt cx="2496" cy="988"/>
                </a:xfrm>
              </p:grpSpPr>
              <p:sp>
                <p:nvSpPr>
                  <p:cNvPr id="25932" name="AutoShape 80"/>
                  <p:cNvSpPr>
                    <a:spLocks noChangeAspect="1" noChangeArrowheads="1" noTextEdit="1"/>
                  </p:cNvSpPr>
                  <p:nvPr/>
                </p:nvSpPr>
                <p:spPr bwMode="auto">
                  <a:xfrm>
                    <a:off x="158" y="1665"/>
                    <a:ext cx="2496" cy="9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33" name="Freeform 81"/>
                  <p:cNvSpPr>
                    <a:spLocks/>
                  </p:cNvSpPr>
                  <p:nvPr/>
                </p:nvSpPr>
                <p:spPr bwMode="auto">
                  <a:xfrm>
                    <a:off x="443" y="2387"/>
                    <a:ext cx="2014" cy="138"/>
                  </a:xfrm>
                  <a:custGeom>
                    <a:avLst/>
                    <a:gdLst>
                      <a:gd name="T0" fmla="*/ 0 w 2014"/>
                      <a:gd name="T1" fmla="*/ 138 h 138"/>
                      <a:gd name="T2" fmla="*/ 182 w 2014"/>
                      <a:gd name="T3" fmla="*/ 0 h 138"/>
                      <a:gd name="T4" fmla="*/ 2014 w 2014"/>
                      <a:gd name="T5" fmla="*/ 0 h 138"/>
                      <a:gd name="T6" fmla="*/ 1832 w 2014"/>
                      <a:gd name="T7" fmla="*/ 138 h 138"/>
                      <a:gd name="T8" fmla="*/ 0 w 2014"/>
                      <a:gd name="T9" fmla="*/ 138 h 13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014"/>
                      <a:gd name="T16" fmla="*/ 0 h 138"/>
                      <a:gd name="T17" fmla="*/ 2014 w 2014"/>
                      <a:gd name="T18" fmla="*/ 138 h 13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014" h="138">
                        <a:moveTo>
                          <a:pt x="0" y="138"/>
                        </a:moveTo>
                        <a:lnTo>
                          <a:pt x="182" y="0"/>
                        </a:lnTo>
                        <a:lnTo>
                          <a:pt x="2014" y="0"/>
                        </a:lnTo>
                        <a:lnTo>
                          <a:pt x="1832" y="138"/>
                        </a:lnTo>
                        <a:lnTo>
                          <a:pt x="0" y="138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34" name="Freeform 82"/>
                  <p:cNvSpPr>
                    <a:spLocks/>
                  </p:cNvSpPr>
                  <p:nvPr/>
                </p:nvSpPr>
                <p:spPr bwMode="auto">
                  <a:xfrm>
                    <a:off x="443" y="1750"/>
                    <a:ext cx="182" cy="775"/>
                  </a:xfrm>
                  <a:custGeom>
                    <a:avLst/>
                    <a:gdLst>
                      <a:gd name="T0" fmla="*/ 0 w 182"/>
                      <a:gd name="T1" fmla="*/ 775 h 775"/>
                      <a:gd name="T2" fmla="*/ 0 w 182"/>
                      <a:gd name="T3" fmla="*/ 138 h 775"/>
                      <a:gd name="T4" fmla="*/ 182 w 182"/>
                      <a:gd name="T5" fmla="*/ 0 h 775"/>
                      <a:gd name="T6" fmla="*/ 182 w 182"/>
                      <a:gd name="T7" fmla="*/ 637 h 775"/>
                      <a:gd name="T8" fmla="*/ 0 w 182"/>
                      <a:gd name="T9" fmla="*/ 775 h 775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82"/>
                      <a:gd name="T16" fmla="*/ 0 h 775"/>
                      <a:gd name="T17" fmla="*/ 182 w 182"/>
                      <a:gd name="T18" fmla="*/ 775 h 775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82" h="775">
                        <a:moveTo>
                          <a:pt x="0" y="775"/>
                        </a:moveTo>
                        <a:lnTo>
                          <a:pt x="0" y="138"/>
                        </a:lnTo>
                        <a:lnTo>
                          <a:pt x="182" y="0"/>
                        </a:lnTo>
                        <a:lnTo>
                          <a:pt x="182" y="637"/>
                        </a:lnTo>
                        <a:lnTo>
                          <a:pt x="0" y="775"/>
                        </a:lnTo>
                        <a:close/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35" name="Rectangle 83"/>
                  <p:cNvSpPr>
                    <a:spLocks noChangeArrowheads="1"/>
                  </p:cNvSpPr>
                  <p:nvPr/>
                </p:nvSpPr>
                <p:spPr bwMode="auto">
                  <a:xfrm>
                    <a:off x="625" y="1750"/>
                    <a:ext cx="1832" cy="63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36" name="Freeform 84"/>
                  <p:cNvSpPr>
                    <a:spLocks/>
                  </p:cNvSpPr>
                  <p:nvPr/>
                </p:nvSpPr>
                <p:spPr bwMode="auto">
                  <a:xfrm>
                    <a:off x="443" y="2387"/>
                    <a:ext cx="2014" cy="138"/>
                  </a:xfrm>
                  <a:custGeom>
                    <a:avLst/>
                    <a:gdLst>
                      <a:gd name="T0" fmla="*/ 0 w 388"/>
                      <a:gd name="T1" fmla="*/ 580900 h 26"/>
                      <a:gd name="T2" fmla="*/ 685985 w 388"/>
                      <a:gd name="T3" fmla="*/ 0 h 26"/>
                      <a:gd name="T4" fmla="*/ 7589178 w 388"/>
                      <a:gd name="T5" fmla="*/ 0 h 26"/>
                      <a:gd name="T6" fmla="*/ 0 60000 65536"/>
                      <a:gd name="T7" fmla="*/ 0 60000 65536"/>
                      <a:gd name="T8" fmla="*/ 0 60000 65536"/>
                      <a:gd name="T9" fmla="*/ 0 w 388"/>
                      <a:gd name="T10" fmla="*/ 0 h 26"/>
                      <a:gd name="T11" fmla="*/ 388 w 388"/>
                      <a:gd name="T12" fmla="*/ 26 h 2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388" h="26">
                        <a:moveTo>
                          <a:pt x="0" y="26"/>
                        </a:moveTo>
                        <a:lnTo>
                          <a:pt x="35" y="0"/>
                        </a:lnTo>
                        <a:lnTo>
                          <a:pt x="388" y="0"/>
                        </a:lnTo>
                      </a:path>
                    </a:pathLst>
                  </a:custGeom>
                  <a:noFill/>
                  <a:ln w="7938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37" name="Freeform 85"/>
                  <p:cNvSpPr>
                    <a:spLocks/>
                  </p:cNvSpPr>
                  <p:nvPr/>
                </p:nvSpPr>
                <p:spPr bwMode="auto">
                  <a:xfrm>
                    <a:off x="443" y="2260"/>
                    <a:ext cx="2014" cy="138"/>
                  </a:xfrm>
                  <a:custGeom>
                    <a:avLst/>
                    <a:gdLst>
                      <a:gd name="T0" fmla="*/ 0 w 388"/>
                      <a:gd name="T1" fmla="*/ 580900 h 26"/>
                      <a:gd name="T2" fmla="*/ 685985 w 388"/>
                      <a:gd name="T3" fmla="*/ 0 h 26"/>
                      <a:gd name="T4" fmla="*/ 7589178 w 388"/>
                      <a:gd name="T5" fmla="*/ 0 h 26"/>
                      <a:gd name="T6" fmla="*/ 0 60000 65536"/>
                      <a:gd name="T7" fmla="*/ 0 60000 65536"/>
                      <a:gd name="T8" fmla="*/ 0 60000 65536"/>
                      <a:gd name="T9" fmla="*/ 0 w 388"/>
                      <a:gd name="T10" fmla="*/ 0 h 26"/>
                      <a:gd name="T11" fmla="*/ 388 w 388"/>
                      <a:gd name="T12" fmla="*/ 26 h 2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388" h="26">
                        <a:moveTo>
                          <a:pt x="0" y="26"/>
                        </a:moveTo>
                        <a:lnTo>
                          <a:pt x="35" y="0"/>
                        </a:lnTo>
                        <a:lnTo>
                          <a:pt x="388" y="0"/>
                        </a:lnTo>
                      </a:path>
                    </a:pathLst>
                  </a:custGeom>
                  <a:noFill/>
                  <a:ln w="7938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38" name="Freeform 86"/>
                  <p:cNvSpPr>
                    <a:spLocks/>
                  </p:cNvSpPr>
                  <p:nvPr/>
                </p:nvSpPr>
                <p:spPr bwMode="auto">
                  <a:xfrm>
                    <a:off x="443" y="2132"/>
                    <a:ext cx="2014" cy="138"/>
                  </a:xfrm>
                  <a:custGeom>
                    <a:avLst/>
                    <a:gdLst>
                      <a:gd name="T0" fmla="*/ 0 w 388"/>
                      <a:gd name="T1" fmla="*/ 580900 h 26"/>
                      <a:gd name="T2" fmla="*/ 685985 w 388"/>
                      <a:gd name="T3" fmla="*/ 0 h 26"/>
                      <a:gd name="T4" fmla="*/ 7589178 w 388"/>
                      <a:gd name="T5" fmla="*/ 0 h 26"/>
                      <a:gd name="T6" fmla="*/ 0 60000 65536"/>
                      <a:gd name="T7" fmla="*/ 0 60000 65536"/>
                      <a:gd name="T8" fmla="*/ 0 60000 65536"/>
                      <a:gd name="T9" fmla="*/ 0 w 388"/>
                      <a:gd name="T10" fmla="*/ 0 h 26"/>
                      <a:gd name="T11" fmla="*/ 388 w 388"/>
                      <a:gd name="T12" fmla="*/ 26 h 2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388" h="26">
                        <a:moveTo>
                          <a:pt x="0" y="26"/>
                        </a:moveTo>
                        <a:lnTo>
                          <a:pt x="35" y="0"/>
                        </a:lnTo>
                        <a:lnTo>
                          <a:pt x="388" y="0"/>
                        </a:lnTo>
                      </a:path>
                    </a:pathLst>
                  </a:custGeom>
                  <a:noFill/>
                  <a:ln w="7938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39" name="Freeform 87"/>
                  <p:cNvSpPr>
                    <a:spLocks/>
                  </p:cNvSpPr>
                  <p:nvPr/>
                </p:nvSpPr>
                <p:spPr bwMode="auto">
                  <a:xfrm>
                    <a:off x="443" y="2005"/>
                    <a:ext cx="2014" cy="138"/>
                  </a:xfrm>
                  <a:custGeom>
                    <a:avLst/>
                    <a:gdLst>
                      <a:gd name="T0" fmla="*/ 0 w 388"/>
                      <a:gd name="T1" fmla="*/ 580900 h 26"/>
                      <a:gd name="T2" fmla="*/ 685985 w 388"/>
                      <a:gd name="T3" fmla="*/ 0 h 26"/>
                      <a:gd name="T4" fmla="*/ 7589178 w 388"/>
                      <a:gd name="T5" fmla="*/ 0 h 26"/>
                      <a:gd name="T6" fmla="*/ 0 60000 65536"/>
                      <a:gd name="T7" fmla="*/ 0 60000 65536"/>
                      <a:gd name="T8" fmla="*/ 0 60000 65536"/>
                      <a:gd name="T9" fmla="*/ 0 w 388"/>
                      <a:gd name="T10" fmla="*/ 0 h 26"/>
                      <a:gd name="T11" fmla="*/ 388 w 388"/>
                      <a:gd name="T12" fmla="*/ 26 h 2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388" h="26">
                        <a:moveTo>
                          <a:pt x="0" y="26"/>
                        </a:moveTo>
                        <a:lnTo>
                          <a:pt x="35" y="0"/>
                        </a:lnTo>
                        <a:lnTo>
                          <a:pt x="388" y="0"/>
                        </a:lnTo>
                      </a:path>
                    </a:pathLst>
                  </a:custGeom>
                  <a:noFill/>
                  <a:ln w="7938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40" name="Freeform 88"/>
                  <p:cNvSpPr>
                    <a:spLocks/>
                  </p:cNvSpPr>
                  <p:nvPr/>
                </p:nvSpPr>
                <p:spPr bwMode="auto">
                  <a:xfrm>
                    <a:off x="443" y="1877"/>
                    <a:ext cx="2014" cy="139"/>
                  </a:xfrm>
                  <a:custGeom>
                    <a:avLst/>
                    <a:gdLst>
                      <a:gd name="T0" fmla="*/ 0 w 388"/>
                      <a:gd name="T1" fmla="*/ 606927 h 26"/>
                      <a:gd name="T2" fmla="*/ 685985 w 388"/>
                      <a:gd name="T3" fmla="*/ 0 h 26"/>
                      <a:gd name="T4" fmla="*/ 7589178 w 388"/>
                      <a:gd name="T5" fmla="*/ 0 h 26"/>
                      <a:gd name="T6" fmla="*/ 0 60000 65536"/>
                      <a:gd name="T7" fmla="*/ 0 60000 65536"/>
                      <a:gd name="T8" fmla="*/ 0 60000 65536"/>
                      <a:gd name="T9" fmla="*/ 0 w 388"/>
                      <a:gd name="T10" fmla="*/ 0 h 26"/>
                      <a:gd name="T11" fmla="*/ 388 w 388"/>
                      <a:gd name="T12" fmla="*/ 26 h 2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388" h="26">
                        <a:moveTo>
                          <a:pt x="0" y="26"/>
                        </a:moveTo>
                        <a:lnTo>
                          <a:pt x="35" y="0"/>
                        </a:lnTo>
                        <a:lnTo>
                          <a:pt x="388" y="0"/>
                        </a:lnTo>
                      </a:path>
                    </a:pathLst>
                  </a:custGeom>
                  <a:noFill/>
                  <a:ln w="7938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41" name="Freeform 89"/>
                  <p:cNvSpPr>
                    <a:spLocks/>
                  </p:cNvSpPr>
                  <p:nvPr/>
                </p:nvSpPr>
                <p:spPr bwMode="auto">
                  <a:xfrm>
                    <a:off x="443" y="1750"/>
                    <a:ext cx="2014" cy="138"/>
                  </a:xfrm>
                  <a:custGeom>
                    <a:avLst/>
                    <a:gdLst>
                      <a:gd name="T0" fmla="*/ 0 w 388"/>
                      <a:gd name="T1" fmla="*/ 580900 h 26"/>
                      <a:gd name="T2" fmla="*/ 685985 w 388"/>
                      <a:gd name="T3" fmla="*/ 0 h 26"/>
                      <a:gd name="T4" fmla="*/ 7589178 w 388"/>
                      <a:gd name="T5" fmla="*/ 0 h 26"/>
                      <a:gd name="T6" fmla="*/ 0 60000 65536"/>
                      <a:gd name="T7" fmla="*/ 0 60000 65536"/>
                      <a:gd name="T8" fmla="*/ 0 60000 65536"/>
                      <a:gd name="T9" fmla="*/ 0 w 388"/>
                      <a:gd name="T10" fmla="*/ 0 h 26"/>
                      <a:gd name="T11" fmla="*/ 388 w 388"/>
                      <a:gd name="T12" fmla="*/ 26 h 2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388" h="26">
                        <a:moveTo>
                          <a:pt x="0" y="26"/>
                        </a:moveTo>
                        <a:lnTo>
                          <a:pt x="35" y="0"/>
                        </a:lnTo>
                        <a:lnTo>
                          <a:pt x="388" y="0"/>
                        </a:lnTo>
                      </a:path>
                    </a:pathLst>
                  </a:custGeom>
                  <a:noFill/>
                  <a:ln w="7938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42" name="Freeform 90"/>
                  <p:cNvSpPr>
                    <a:spLocks/>
                  </p:cNvSpPr>
                  <p:nvPr/>
                </p:nvSpPr>
                <p:spPr bwMode="auto">
                  <a:xfrm>
                    <a:off x="443" y="2387"/>
                    <a:ext cx="2014" cy="138"/>
                  </a:xfrm>
                  <a:custGeom>
                    <a:avLst/>
                    <a:gdLst>
                      <a:gd name="T0" fmla="*/ 2014 w 2014"/>
                      <a:gd name="T1" fmla="*/ 0 h 138"/>
                      <a:gd name="T2" fmla="*/ 1832 w 2014"/>
                      <a:gd name="T3" fmla="*/ 138 h 138"/>
                      <a:gd name="T4" fmla="*/ 0 w 2014"/>
                      <a:gd name="T5" fmla="*/ 138 h 138"/>
                      <a:gd name="T6" fmla="*/ 182 w 2014"/>
                      <a:gd name="T7" fmla="*/ 0 h 138"/>
                      <a:gd name="T8" fmla="*/ 2014 w 2014"/>
                      <a:gd name="T9" fmla="*/ 0 h 13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014"/>
                      <a:gd name="T16" fmla="*/ 0 h 138"/>
                      <a:gd name="T17" fmla="*/ 2014 w 2014"/>
                      <a:gd name="T18" fmla="*/ 138 h 13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014" h="138">
                        <a:moveTo>
                          <a:pt x="2014" y="0"/>
                        </a:moveTo>
                        <a:lnTo>
                          <a:pt x="1832" y="138"/>
                        </a:lnTo>
                        <a:lnTo>
                          <a:pt x="0" y="138"/>
                        </a:lnTo>
                        <a:lnTo>
                          <a:pt x="182" y="0"/>
                        </a:lnTo>
                        <a:lnTo>
                          <a:pt x="2014" y="0"/>
                        </a:lnTo>
                        <a:close/>
                      </a:path>
                    </a:pathLst>
                  </a:custGeom>
                  <a:noFill/>
                  <a:ln w="7938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43" name="Freeform 91"/>
                  <p:cNvSpPr>
                    <a:spLocks/>
                  </p:cNvSpPr>
                  <p:nvPr/>
                </p:nvSpPr>
                <p:spPr bwMode="auto">
                  <a:xfrm>
                    <a:off x="443" y="1750"/>
                    <a:ext cx="182" cy="775"/>
                  </a:xfrm>
                  <a:custGeom>
                    <a:avLst/>
                    <a:gdLst>
                      <a:gd name="T0" fmla="*/ 0 w 182"/>
                      <a:gd name="T1" fmla="*/ 775 h 775"/>
                      <a:gd name="T2" fmla="*/ 0 w 182"/>
                      <a:gd name="T3" fmla="*/ 138 h 775"/>
                      <a:gd name="T4" fmla="*/ 182 w 182"/>
                      <a:gd name="T5" fmla="*/ 0 h 775"/>
                      <a:gd name="T6" fmla="*/ 182 w 182"/>
                      <a:gd name="T7" fmla="*/ 637 h 775"/>
                      <a:gd name="T8" fmla="*/ 0 w 182"/>
                      <a:gd name="T9" fmla="*/ 775 h 775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82"/>
                      <a:gd name="T16" fmla="*/ 0 h 775"/>
                      <a:gd name="T17" fmla="*/ 182 w 182"/>
                      <a:gd name="T18" fmla="*/ 775 h 775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82" h="775">
                        <a:moveTo>
                          <a:pt x="0" y="775"/>
                        </a:moveTo>
                        <a:lnTo>
                          <a:pt x="0" y="138"/>
                        </a:lnTo>
                        <a:lnTo>
                          <a:pt x="182" y="0"/>
                        </a:lnTo>
                        <a:lnTo>
                          <a:pt x="182" y="637"/>
                        </a:lnTo>
                        <a:lnTo>
                          <a:pt x="0" y="775"/>
                        </a:lnTo>
                        <a:close/>
                      </a:path>
                    </a:pathLst>
                  </a:custGeom>
                  <a:noFill/>
                  <a:ln w="7938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44" name="Rectangle 92"/>
                  <p:cNvSpPr>
                    <a:spLocks noChangeArrowheads="1"/>
                  </p:cNvSpPr>
                  <p:nvPr/>
                </p:nvSpPr>
                <p:spPr bwMode="auto">
                  <a:xfrm>
                    <a:off x="625" y="1750"/>
                    <a:ext cx="1832" cy="637"/>
                  </a:xfrm>
                  <a:prstGeom prst="rect">
                    <a:avLst/>
                  </a:prstGeom>
                  <a:noFill/>
                  <a:ln w="7938">
                    <a:solidFill>
                      <a:srgbClr val="FFFFFF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45" name="Freeform 93"/>
                  <p:cNvSpPr>
                    <a:spLocks/>
                  </p:cNvSpPr>
                  <p:nvPr/>
                </p:nvSpPr>
                <p:spPr bwMode="auto">
                  <a:xfrm>
                    <a:off x="1362" y="2159"/>
                    <a:ext cx="176" cy="366"/>
                  </a:xfrm>
                  <a:custGeom>
                    <a:avLst/>
                    <a:gdLst>
                      <a:gd name="T0" fmla="*/ 0 w 176"/>
                      <a:gd name="T1" fmla="*/ 366 h 366"/>
                      <a:gd name="T2" fmla="*/ 0 w 176"/>
                      <a:gd name="T3" fmla="*/ 138 h 366"/>
                      <a:gd name="T4" fmla="*/ 176 w 176"/>
                      <a:gd name="T5" fmla="*/ 0 h 366"/>
                      <a:gd name="T6" fmla="*/ 176 w 176"/>
                      <a:gd name="T7" fmla="*/ 228 h 366"/>
                      <a:gd name="T8" fmla="*/ 0 w 176"/>
                      <a:gd name="T9" fmla="*/ 366 h 36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76"/>
                      <a:gd name="T16" fmla="*/ 0 h 366"/>
                      <a:gd name="T17" fmla="*/ 176 w 176"/>
                      <a:gd name="T18" fmla="*/ 366 h 36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76" h="366">
                        <a:moveTo>
                          <a:pt x="0" y="366"/>
                        </a:moveTo>
                        <a:lnTo>
                          <a:pt x="0" y="138"/>
                        </a:lnTo>
                        <a:lnTo>
                          <a:pt x="176" y="0"/>
                        </a:lnTo>
                        <a:lnTo>
                          <a:pt x="176" y="228"/>
                        </a:lnTo>
                        <a:lnTo>
                          <a:pt x="0" y="366"/>
                        </a:lnTo>
                        <a:close/>
                      </a:path>
                    </a:pathLst>
                  </a:custGeom>
                  <a:solidFill>
                    <a:srgbClr val="800000"/>
                  </a:solidFill>
                  <a:ln w="7938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46" name="Rectangle 94"/>
                  <p:cNvSpPr>
                    <a:spLocks noChangeArrowheads="1"/>
                  </p:cNvSpPr>
                  <p:nvPr/>
                </p:nvSpPr>
                <p:spPr bwMode="auto">
                  <a:xfrm>
                    <a:off x="838" y="2297"/>
                    <a:ext cx="524" cy="228"/>
                  </a:xfrm>
                  <a:prstGeom prst="rect">
                    <a:avLst/>
                  </a:prstGeom>
                  <a:solidFill>
                    <a:srgbClr val="99CC00"/>
                  </a:solidFill>
                  <a:ln w="7938">
                    <a:solidFill>
                      <a:srgbClr val="FFFFFF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47" name="Freeform 95"/>
                  <p:cNvSpPr>
                    <a:spLocks/>
                  </p:cNvSpPr>
                  <p:nvPr/>
                </p:nvSpPr>
                <p:spPr bwMode="auto">
                  <a:xfrm>
                    <a:off x="838" y="2159"/>
                    <a:ext cx="700" cy="138"/>
                  </a:xfrm>
                  <a:custGeom>
                    <a:avLst/>
                    <a:gdLst>
                      <a:gd name="T0" fmla="*/ 524 w 700"/>
                      <a:gd name="T1" fmla="*/ 138 h 138"/>
                      <a:gd name="T2" fmla="*/ 700 w 700"/>
                      <a:gd name="T3" fmla="*/ 0 h 138"/>
                      <a:gd name="T4" fmla="*/ 176 w 700"/>
                      <a:gd name="T5" fmla="*/ 0 h 138"/>
                      <a:gd name="T6" fmla="*/ 0 w 700"/>
                      <a:gd name="T7" fmla="*/ 138 h 138"/>
                      <a:gd name="T8" fmla="*/ 524 w 700"/>
                      <a:gd name="T9" fmla="*/ 138 h 13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00"/>
                      <a:gd name="T16" fmla="*/ 0 h 138"/>
                      <a:gd name="T17" fmla="*/ 700 w 700"/>
                      <a:gd name="T18" fmla="*/ 138 h 13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00" h="138">
                        <a:moveTo>
                          <a:pt x="524" y="138"/>
                        </a:moveTo>
                        <a:lnTo>
                          <a:pt x="700" y="0"/>
                        </a:lnTo>
                        <a:lnTo>
                          <a:pt x="176" y="0"/>
                        </a:lnTo>
                        <a:lnTo>
                          <a:pt x="0" y="138"/>
                        </a:lnTo>
                        <a:lnTo>
                          <a:pt x="524" y="138"/>
                        </a:lnTo>
                        <a:close/>
                      </a:path>
                    </a:pathLst>
                  </a:custGeom>
                  <a:solidFill>
                    <a:srgbClr val="99CC00"/>
                  </a:solidFill>
                  <a:ln w="7938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48" name="Freeform 96"/>
                  <p:cNvSpPr>
                    <a:spLocks/>
                  </p:cNvSpPr>
                  <p:nvPr/>
                </p:nvSpPr>
                <p:spPr bwMode="auto">
                  <a:xfrm>
                    <a:off x="1886" y="1787"/>
                    <a:ext cx="176" cy="738"/>
                  </a:xfrm>
                  <a:custGeom>
                    <a:avLst/>
                    <a:gdLst>
                      <a:gd name="T0" fmla="*/ 0 w 176"/>
                      <a:gd name="T1" fmla="*/ 738 h 738"/>
                      <a:gd name="T2" fmla="*/ 0 w 176"/>
                      <a:gd name="T3" fmla="*/ 138 h 738"/>
                      <a:gd name="T4" fmla="*/ 176 w 176"/>
                      <a:gd name="T5" fmla="*/ 0 h 738"/>
                      <a:gd name="T6" fmla="*/ 176 w 176"/>
                      <a:gd name="T7" fmla="*/ 600 h 738"/>
                      <a:gd name="T8" fmla="*/ 0 w 176"/>
                      <a:gd name="T9" fmla="*/ 738 h 73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76"/>
                      <a:gd name="T16" fmla="*/ 0 h 738"/>
                      <a:gd name="T17" fmla="*/ 176 w 176"/>
                      <a:gd name="T18" fmla="*/ 738 h 73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76" h="738">
                        <a:moveTo>
                          <a:pt x="0" y="738"/>
                        </a:moveTo>
                        <a:lnTo>
                          <a:pt x="0" y="138"/>
                        </a:lnTo>
                        <a:lnTo>
                          <a:pt x="176" y="0"/>
                        </a:lnTo>
                        <a:lnTo>
                          <a:pt x="176" y="600"/>
                        </a:lnTo>
                        <a:lnTo>
                          <a:pt x="0" y="738"/>
                        </a:lnTo>
                        <a:close/>
                      </a:path>
                    </a:pathLst>
                  </a:custGeom>
                  <a:solidFill>
                    <a:srgbClr val="577600"/>
                  </a:solidFill>
                  <a:ln w="7938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49" name="Rectangle 97"/>
                  <p:cNvSpPr>
                    <a:spLocks noChangeArrowheads="1"/>
                  </p:cNvSpPr>
                  <p:nvPr/>
                </p:nvSpPr>
                <p:spPr bwMode="auto">
                  <a:xfrm>
                    <a:off x="1362" y="1925"/>
                    <a:ext cx="524" cy="600"/>
                  </a:xfrm>
                  <a:prstGeom prst="rect">
                    <a:avLst/>
                  </a:prstGeom>
                  <a:solidFill>
                    <a:srgbClr val="577600"/>
                  </a:solidFill>
                  <a:ln w="7938">
                    <a:solidFill>
                      <a:srgbClr val="FFFFFF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50" name="Freeform 98"/>
                  <p:cNvSpPr>
                    <a:spLocks/>
                  </p:cNvSpPr>
                  <p:nvPr/>
                </p:nvSpPr>
                <p:spPr bwMode="auto">
                  <a:xfrm>
                    <a:off x="1362" y="1787"/>
                    <a:ext cx="700" cy="138"/>
                  </a:xfrm>
                  <a:custGeom>
                    <a:avLst/>
                    <a:gdLst>
                      <a:gd name="T0" fmla="*/ 524 w 700"/>
                      <a:gd name="T1" fmla="*/ 138 h 138"/>
                      <a:gd name="T2" fmla="*/ 700 w 700"/>
                      <a:gd name="T3" fmla="*/ 0 h 138"/>
                      <a:gd name="T4" fmla="*/ 176 w 700"/>
                      <a:gd name="T5" fmla="*/ 0 h 138"/>
                      <a:gd name="T6" fmla="*/ 0 w 700"/>
                      <a:gd name="T7" fmla="*/ 138 h 138"/>
                      <a:gd name="T8" fmla="*/ 524 w 700"/>
                      <a:gd name="T9" fmla="*/ 138 h 13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00"/>
                      <a:gd name="T16" fmla="*/ 0 h 138"/>
                      <a:gd name="T17" fmla="*/ 700 w 700"/>
                      <a:gd name="T18" fmla="*/ 138 h 13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00" h="138">
                        <a:moveTo>
                          <a:pt x="524" y="138"/>
                        </a:moveTo>
                        <a:lnTo>
                          <a:pt x="700" y="0"/>
                        </a:lnTo>
                        <a:lnTo>
                          <a:pt x="176" y="0"/>
                        </a:lnTo>
                        <a:lnTo>
                          <a:pt x="0" y="138"/>
                        </a:lnTo>
                        <a:lnTo>
                          <a:pt x="524" y="138"/>
                        </a:lnTo>
                        <a:close/>
                      </a:path>
                    </a:pathLst>
                  </a:custGeom>
                  <a:solidFill>
                    <a:srgbClr val="577600"/>
                  </a:solidFill>
                  <a:ln w="7938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51" name="Line 9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43" y="1888"/>
                    <a:ext cx="0" cy="637"/>
                  </a:xfrm>
                  <a:prstGeom prst="line">
                    <a:avLst/>
                  </a:prstGeom>
                  <a:noFill/>
                  <a:ln w="7938">
                    <a:solidFill>
                      <a:srgbClr val="FFFFFF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52" name="Line 10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28" y="2525"/>
                    <a:ext cx="15" cy="0"/>
                  </a:xfrm>
                  <a:prstGeom prst="line">
                    <a:avLst/>
                  </a:prstGeom>
                  <a:noFill/>
                  <a:ln w="7938">
                    <a:solidFill>
                      <a:srgbClr val="FFFFFF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53" name="Line 10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28" y="2398"/>
                    <a:ext cx="15" cy="0"/>
                  </a:xfrm>
                  <a:prstGeom prst="line">
                    <a:avLst/>
                  </a:prstGeom>
                  <a:noFill/>
                  <a:ln w="7938">
                    <a:solidFill>
                      <a:srgbClr val="FFFFFF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54" name="Line 10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28" y="2270"/>
                    <a:ext cx="15" cy="0"/>
                  </a:xfrm>
                  <a:prstGeom prst="line">
                    <a:avLst/>
                  </a:prstGeom>
                  <a:noFill/>
                  <a:ln w="7938">
                    <a:solidFill>
                      <a:srgbClr val="FFFFFF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55" name="Line 10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28" y="2143"/>
                    <a:ext cx="15" cy="0"/>
                  </a:xfrm>
                  <a:prstGeom prst="line">
                    <a:avLst/>
                  </a:prstGeom>
                  <a:noFill/>
                  <a:ln w="7938">
                    <a:solidFill>
                      <a:srgbClr val="FFFFFF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56" name="Line 10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28" y="2016"/>
                    <a:ext cx="15" cy="0"/>
                  </a:xfrm>
                  <a:prstGeom prst="line">
                    <a:avLst/>
                  </a:prstGeom>
                  <a:noFill/>
                  <a:ln w="7938">
                    <a:solidFill>
                      <a:srgbClr val="FFFFFF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57" name="Line 10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28" y="1888"/>
                    <a:ext cx="15" cy="0"/>
                  </a:xfrm>
                  <a:prstGeom prst="line">
                    <a:avLst/>
                  </a:prstGeom>
                  <a:noFill/>
                  <a:ln w="7938">
                    <a:solidFill>
                      <a:srgbClr val="FFFFFF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58" name="Rectangle 106"/>
                  <p:cNvSpPr>
                    <a:spLocks noChangeArrowheads="1"/>
                  </p:cNvSpPr>
                  <p:nvPr/>
                </p:nvSpPr>
                <p:spPr bwMode="auto">
                  <a:xfrm>
                    <a:off x="329" y="2494"/>
                    <a:ext cx="81" cy="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it-IT" sz="600" b="1">
                        <a:solidFill>
                          <a:srgbClr val="FFFFFF"/>
                        </a:solidFill>
                        <a:latin typeface="Small Fonts"/>
                        <a:cs typeface="Arial" panose="020B0604020202020204" pitchFamily="34" charset="0"/>
                      </a:rPr>
                      <a:t>120</a:t>
                    </a:r>
                    <a:endParaRPr lang="it-IT"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5959" name="Rectangle 107"/>
                  <p:cNvSpPr>
                    <a:spLocks noChangeArrowheads="1"/>
                  </p:cNvSpPr>
                  <p:nvPr/>
                </p:nvSpPr>
                <p:spPr bwMode="auto">
                  <a:xfrm>
                    <a:off x="329" y="2366"/>
                    <a:ext cx="81" cy="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it-IT" sz="600" b="1">
                        <a:solidFill>
                          <a:srgbClr val="FFFFFF"/>
                        </a:solidFill>
                        <a:latin typeface="Small Fonts"/>
                        <a:cs typeface="Arial" panose="020B0604020202020204" pitchFamily="34" charset="0"/>
                      </a:rPr>
                      <a:t>125</a:t>
                    </a:r>
                    <a:endParaRPr lang="it-IT"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5960" name="Rectangle 108"/>
                  <p:cNvSpPr>
                    <a:spLocks noChangeArrowheads="1"/>
                  </p:cNvSpPr>
                  <p:nvPr/>
                </p:nvSpPr>
                <p:spPr bwMode="auto">
                  <a:xfrm>
                    <a:off x="329" y="2239"/>
                    <a:ext cx="81" cy="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it-IT" sz="600" b="1">
                        <a:solidFill>
                          <a:srgbClr val="FFFFFF"/>
                        </a:solidFill>
                        <a:latin typeface="Small Fonts"/>
                        <a:cs typeface="Arial" panose="020B0604020202020204" pitchFamily="34" charset="0"/>
                      </a:rPr>
                      <a:t>130</a:t>
                    </a:r>
                    <a:endParaRPr lang="it-IT"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5961" name="Rectangle 109"/>
                  <p:cNvSpPr>
                    <a:spLocks noChangeArrowheads="1"/>
                  </p:cNvSpPr>
                  <p:nvPr/>
                </p:nvSpPr>
                <p:spPr bwMode="auto">
                  <a:xfrm>
                    <a:off x="329" y="2111"/>
                    <a:ext cx="81" cy="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it-IT" sz="600" b="1">
                        <a:solidFill>
                          <a:srgbClr val="FFFFFF"/>
                        </a:solidFill>
                        <a:latin typeface="Small Fonts"/>
                        <a:cs typeface="Arial" panose="020B0604020202020204" pitchFamily="34" charset="0"/>
                      </a:rPr>
                      <a:t>135</a:t>
                    </a:r>
                    <a:endParaRPr lang="it-IT"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5962" name="Rectangle 110"/>
                  <p:cNvSpPr>
                    <a:spLocks noChangeArrowheads="1"/>
                  </p:cNvSpPr>
                  <p:nvPr/>
                </p:nvSpPr>
                <p:spPr bwMode="auto">
                  <a:xfrm>
                    <a:off x="329" y="1984"/>
                    <a:ext cx="81" cy="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it-IT" sz="600" b="1">
                        <a:solidFill>
                          <a:srgbClr val="FFFFFF"/>
                        </a:solidFill>
                        <a:latin typeface="Small Fonts"/>
                        <a:cs typeface="Arial" panose="020B0604020202020204" pitchFamily="34" charset="0"/>
                      </a:rPr>
                      <a:t>140</a:t>
                    </a:r>
                    <a:endParaRPr lang="it-IT"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5963" name="Rectangle 111"/>
                  <p:cNvSpPr>
                    <a:spLocks noChangeArrowheads="1"/>
                  </p:cNvSpPr>
                  <p:nvPr/>
                </p:nvSpPr>
                <p:spPr bwMode="auto">
                  <a:xfrm>
                    <a:off x="329" y="1856"/>
                    <a:ext cx="81" cy="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it-IT" sz="600" b="1">
                        <a:solidFill>
                          <a:srgbClr val="FFFFFF"/>
                        </a:solidFill>
                        <a:latin typeface="Small Fonts"/>
                        <a:cs typeface="Arial" panose="020B0604020202020204" pitchFamily="34" charset="0"/>
                      </a:rPr>
                      <a:t>145</a:t>
                    </a:r>
                    <a:endParaRPr lang="it-IT"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5964" name="Line 112"/>
                  <p:cNvSpPr>
                    <a:spLocks noChangeShapeType="1"/>
                  </p:cNvSpPr>
                  <p:nvPr/>
                </p:nvSpPr>
                <p:spPr bwMode="auto">
                  <a:xfrm>
                    <a:off x="443" y="2525"/>
                    <a:ext cx="1832" cy="0"/>
                  </a:xfrm>
                  <a:prstGeom prst="line">
                    <a:avLst/>
                  </a:prstGeom>
                  <a:noFill/>
                  <a:ln w="7938">
                    <a:solidFill>
                      <a:srgbClr val="FFFFFF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65" name="Line 113"/>
                  <p:cNvSpPr>
                    <a:spLocks noChangeShapeType="1"/>
                  </p:cNvSpPr>
                  <p:nvPr/>
                </p:nvSpPr>
                <p:spPr bwMode="auto">
                  <a:xfrm>
                    <a:off x="443" y="2525"/>
                    <a:ext cx="0" cy="16"/>
                  </a:xfrm>
                  <a:prstGeom prst="line">
                    <a:avLst/>
                  </a:prstGeom>
                  <a:noFill/>
                  <a:ln w="7938">
                    <a:solidFill>
                      <a:srgbClr val="FFFFFF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66" name="Line 114"/>
                  <p:cNvSpPr>
                    <a:spLocks noChangeShapeType="1"/>
                  </p:cNvSpPr>
                  <p:nvPr/>
                </p:nvSpPr>
                <p:spPr bwMode="auto">
                  <a:xfrm>
                    <a:off x="2275" y="2525"/>
                    <a:ext cx="0" cy="16"/>
                  </a:xfrm>
                  <a:prstGeom prst="line">
                    <a:avLst/>
                  </a:prstGeom>
                  <a:noFill/>
                  <a:ln w="7938">
                    <a:solidFill>
                      <a:srgbClr val="FFFFFF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</p:grpSp>
          </p:grpSp>
          <p:grpSp>
            <p:nvGrpSpPr>
              <p:cNvPr id="25885" name="Group 115"/>
              <p:cNvGrpSpPr>
                <a:grpSpLocks/>
              </p:cNvGrpSpPr>
              <p:nvPr/>
            </p:nvGrpSpPr>
            <p:grpSpPr bwMode="auto">
              <a:xfrm>
                <a:off x="1692275" y="2967038"/>
                <a:ext cx="1966913" cy="1736725"/>
                <a:chOff x="2818" y="1662"/>
                <a:chExt cx="2761" cy="1094"/>
              </a:xfrm>
            </p:grpSpPr>
            <p:sp>
              <p:nvSpPr>
                <p:cNvPr id="25887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2818" y="2543"/>
                  <a:ext cx="2687" cy="21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it-IT" sz="1600" b="1" i="1">
                      <a:latin typeface="Times New Roman" panose="02020603050405020304" pitchFamily="18" charset="0"/>
                      <a:cs typeface="Arial" panose="020B0604020202020204" pitchFamily="34" charset="0"/>
                    </a:rPr>
                    <a:t>Written Language </a:t>
                  </a:r>
                  <a:endParaRPr lang="it-IT" b="1" i="1">
                    <a:latin typeface="Times New Roman" panose="02020603050405020304" pitchFamily="18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25888" name="Group 117"/>
                <p:cNvGrpSpPr>
                  <a:grpSpLocks/>
                </p:cNvGrpSpPr>
                <p:nvPr/>
              </p:nvGrpSpPr>
              <p:grpSpPr bwMode="auto">
                <a:xfrm>
                  <a:off x="3036" y="1662"/>
                  <a:ext cx="2543" cy="1015"/>
                  <a:chOff x="3036" y="1662"/>
                  <a:chExt cx="2543" cy="1015"/>
                </a:xfrm>
              </p:grpSpPr>
              <p:sp>
                <p:nvSpPr>
                  <p:cNvPr id="25889" name="AutoShape 118"/>
                  <p:cNvSpPr>
                    <a:spLocks noChangeAspect="1" noChangeArrowheads="1" noTextEdit="1"/>
                  </p:cNvSpPr>
                  <p:nvPr/>
                </p:nvSpPr>
                <p:spPr bwMode="auto">
                  <a:xfrm>
                    <a:off x="3036" y="1662"/>
                    <a:ext cx="2543" cy="101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890" name="Freeform 119"/>
                  <p:cNvSpPr>
                    <a:spLocks/>
                  </p:cNvSpPr>
                  <p:nvPr/>
                </p:nvSpPr>
                <p:spPr bwMode="auto">
                  <a:xfrm>
                    <a:off x="3295" y="2407"/>
                    <a:ext cx="2094" cy="138"/>
                  </a:xfrm>
                  <a:custGeom>
                    <a:avLst/>
                    <a:gdLst>
                      <a:gd name="T0" fmla="*/ 0 w 2094"/>
                      <a:gd name="T1" fmla="*/ 138 h 138"/>
                      <a:gd name="T2" fmla="*/ 185 w 2094"/>
                      <a:gd name="T3" fmla="*/ 0 h 138"/>
                      <a:gd name="T4" fmla="*/ 2094 w 2094"/>
                      <a:gd name="T5" fmla="*/ 0 h 138"/>
                      <a:gd name="T6" fmla="*/ 1909 w 2094"/>
                      <a:gd name="T7" fmla="*/ 138 h 138"/>
                      <a:gd name="T8" fmla="*/ 0 w 2094"/>
                      <a:gd name="T9" fmla="*/ 138 h 13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094"/>
                      <a:gd name="T16" fmla="*/ 0 h 138"/>
                      <a:gd name="T17" fmla="*/ 2094 w 2094"/>
                      <a:gd name="T18" fmla="*/ 138 h 13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094" h="138">
                        <a:moveTo>
                          <a:pt x="0" y="138"/>
                        </a:moveTo>
                        <a:lnTo>
                          <a:pt x="185" y="0"/>
                        </a:lnTo>
                        <a:lnTo>
                          <a:pt x="2094" y="0"/>
                        </a:lnTo>
                        <a:lnTo>
                          <a:pt x="1909" y="138"/>
                        </a:lnTo>
                        <a:lnTo>
                          <a:pt x="0" y="138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891" name="Freeform 120"/>
                  <p:cNvSpPr>
                    <a:spLocks/>
                  </p:cNvSpPr>
                  <p:nvPr/>
                </p:nvSpPr>
                <p:spPr bwMode="auto">
                  <a:xfrm>
                    <a:off x="3295" y="1741"/>
                    <a:ext cx="185" cy="804"/>
                  </a:xfrm>
                  <a:custGeom>
                    <a:avLst/>
                    <a:gdLst>
                      <a:gd name="T0" fmla="*/ 0 w 185"/>
                      <a:gd name="T1" fmla="*/ 804 h 804"/>
                      <a:gd name="T2" fmla="*/ 0 w 185"/>
                      <a:gd name="T3" fmla="*/ 138 h 804"/>
                      <a:gd name="T4" fmla="*/ 185 w 185"/>
                      <a:gd name="T5" fmla="*/ 0 h 804"/>
                      <a:gd name="T6" fmla="*/ 185 w 185"/>
                      <a:gd name="T7" fmla="*/ 666 h 804"/>
                      <a:gd name="T8" fmla="*/ 0 w 185"/>
                      <a:gd name="T9" fmla="*/ 804 h 80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85"/>
                      <a:gd name="T16" fmla="*/ 0 h 804"/>
                      <a:gd name="T17" fmla="*/ 185 w 185"/>
                      <a:gd name="T18" fmla="*/ 804 h 80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85" h="804">
                        <a:moveTo>
                          <a:pt x="0" y="804"/>
                        </a:moveTo>
                        <a:lnTo>
                          <a:pt x="0" y="138"/>
                        </a:lnTo>
                        <a:lnTo>
                          <a:pt x="185" y="0"/>
                        </a:lnTo>
                        <a:lnTo>
                          <a:pt x="185" y="666"/>
                        </a:lnTo>
                        <a:lnTo>
                          <a:pt x="0" y="804"/>
                        </a:lnTo>
                        <a:close/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892" name="Rectangle 121"/>
                  <p:cNvSpPr>
                    <a:spLocks noChangeArrowheads="1"/>
                  </p:cNvSpPr>
                  <p:nvPr/>
                </p:nvSpPr>
                <p:spPr bwMode="auto">
                  <a:xfrm>
                    <a:off x="3480" y="1741"/>
                    <a:ext cx="1909" cy="66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893" name="Freeform 122"/>
                  <p:cNvSpPr>
                    <a:spLocks/>
                  </p:cNvSpPr>
                  <p:nvPr/>
                </p:nvSpPr>
                <p:spPr bwMode="auto">
                  <a:xfrm>
                    <a:off x="3295" y="2407"/>
                    <a:ext cx="2094" cy="138"/>
                  </a:xfrm>
                  <a:custGeom>
                    <a:avLst/>
                    <a:gdLst>
                      <a:gd name="T0" fmla="*/ 0 w 396"/>
                      <a:gd name="T1" fmla="*/ 580900 h 26"/>
                      <a:gd name="T2" fmla="*/ 764723 w 396"/>
                      <a:gd name="T3" fmla="*/ 0 h 26"/>
                      <a:gd name="T4" fmla="*/ 8657516 w 396"/>
                      <a:gd name="T5" fmla="*/ 0 h 26"/>
                      <a:gd name="T6" fmla="*/ 0 60000 65536"/>
                      <a:gd name="T7" fmla="*/ 0 60000 65536"/>
                      <a:gd name="T8" fmla="*/ 0 60000 65536"/>
                      <a:gd name="T9" fmla="*/ 0 w 396"/>
                      <a:gd name="T10" fmla="*/ 0 h 26"/>
                      <a:gd name="T11" fmla="*/ 396 w 396"/>
                      <a:gd name="T12" fmla="*/ 26 h 2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396" h="26">
                        <a:moveTo>
                          <a:pt x="0" y="26"/>
                        </a:moveTo>
                        <a:lnTo>
                          <a:pt x="35" y="0"/>
                        </a:lnTo>
                        <a:lnTo>
                          <a:pt x="396" y="0"/>
                        </a:lnTo>
                      </a:path>
                    </a:pathLst>
                  </a:custGeom>
                  <a:noFill/>
                  <a:ln w="7938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894" name="Freeform 123"/>
                  <p:cNvSpPr>
                    <a:spLocks/>
                  </p:cNvSpPr>
                  <p:nvPr/>
                </p:nvSpPr>
                <p:spPr bwMode="auto">
                  <a:xfrm>
                    <a:off x="3295" y="2312"/>
                    <a:ext cx="2094" cy="138"/>
                  </a:xfrm>
                  <a:custGeom>
                    <a:avLst/>
                    <a:gdLst>
                      <a:gd name="T0" fmla="*/ 0 w 396"/>
                      <a:gd name="T1" fmla="*/ 580900 h 26"/>
                      <a:gd name="T2" fmla="*/ 764723 w 396"/>
                      <a:gd name="T3" fmla="*/ 0 h 26"/>
                      <a:gd name="T4" fmla="*/ 8657516 w 396"/>
                      <a:gd name="T5" fmla="*/ 0 h 26"/>
                      <a:gd name="T6" fmla="*/ 0 60000 65536"/>
                      <a:gd name="T7" fmla="*/ 0 60000 65536"/>
                      <a:gd name="T8" fmla="*/ 0 60000 65536"/>
                      <a:gd name="T9" fmla="*/ 0 w 396"/>
                      <a:gd name="T10" fmla="*/ 0 h 26"/>
                      <a:gd name="T11" fmla="*/ 396 w 396"/>
                      <a:gd name="T12" fmla="*/ 26 h 2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396" h="26">
                        <a:moveTo>
                          <a:pt x="0" y="26"/>
                        </a:moveTo>
                        <a:lnTo>
                          <a:pt x="35" y="0"/>
                        </a:lnTo>
                        <a:lnTo>
                          <a:pt x="396" y="0"/>
                        </a:lnTo>
                      </a:path>
                    </a:pathLst>
                  </a:custGeom>
                  <a:noFill/>
                  <a:ln w="7938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895" name="Freeform 124"/>
                  <p:cNvSpPr>
                    <a:spLocks/>
                  </p:cNvSpPr>
                  <p:nvPr/>
                </p:nvSpPr>
                <p:spPr bwMode="auto">
                  <a:xfrm>
                    <a:off x="3295" y="2217"/>
                    <a:ext cx="2094" cy="138"/>
                  </a:xfrm>
                  <a:custGeom>
                    <a:avLst/>
                    <a:gdLst>
                      <a:gd name="T0" fmla="*/ 0 w 396"/>
                      <a:gd name="T1" fmla="*/ 580900 h 26"/>
                      <a:gd name="T2" fmla="*/ 764723 w 396"/>
                      <a:gd name="T3" fmla="*/ 0 h 26"/>
                      <a:gd name="T4" fmla="*/ 8657516 w 396"/>
                      <a:gd name="T5" fmla="*/ 0 h 26"/>
                      <a:gd name="T6" fmla="*/ 0 60000 65536"/>
                      <a:gd name="T7" fmla="*/ 0 60000 65536"/>
                      <a:gd name="T8" fmla="*/ 0 60000 65536"/>
                      <a:gd name="T9" fmla="*/ 0 w 396"/>
                      <a:gd name="T10" fmla="*/ 0 h 26"/>
                      <a:gd name="T11" fmla="*/ 396 w 396"/>
                      <a:gd name="T12" fmla="*/ 26 h 2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396" h="26">
                        <a:moveTo>
                          <a:pt x="0" y="26"/>
                        </a:moveTo>
                        <a:lnTo>
                          <a:pt x="35" y="0"/>
                        </a:lnTo>
                        <a:lnTo>
                          <a:pt x="396" y="0"/>
                        </a:lnTo>
                      </a:path>
                    </a:pathLst>
                  </a:custGeom>
                  <a:noFill/>
                  <a:ln w="7938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896" name="Freeform 125"/>
                  <p:cNvSpPr>
                    <a:spLocks/>
                  </p:cNvSpPr>
                  <p:nvPr/>
                </p:nvSpPr>
                <p:spPr bwMode="auto">
                  <a:xfrm>
                    <a:off x="3295" y="2122"/>
                    <a:ext cx="2094" cy="137"/>
                  </a:xfrm>
                  <a:custGeom>
                    <a:avLst/>
                    <a:gdLst>
                      <a:gd name="T0" fmla="*/ 0 w 396"/>
                      <a:gd name="T1" fmla="*/ 556515 h 26"/>
                      <a:gd name="T2" fmla="*/ 764723 w 396"/>
                      <a:gd name="T3" fmla="*/ 0 h 26"/>
                      <a:gd name="T4" fmla="*/ 8657516 w 396"/>
                      <a:gd name="T5" fmla="*/ 0 h 26"/>
                      <a:gd name="T6" fmla="*/ 0 60000 65536"/>
                      <a:gd name="T7" fmla="*/ 0 60000 65536"/>
                      <a:gd name="T8" fmla="*/ 0 60000 65536"/>
                      <a:gd name="T9" fmla="*/ 0 w 396"/>
                      <a:gd name="T10" fmla="*/ 0 h 26"/>
                      <a:gd name="T11" fmla="*/ 396 w 396"/>
                      <a:gd name="T12" fmla="*/ 26 h 2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396" h="26">
                        <a:moveTo>
                          <a:pt x="0" y="26"/>
                        </a:moveTo>
                        <a:lnTo>
                          <a:pt x="35" y="0"/>
                        </a:lnTo>
                        <a:lnTo>
                          <a:pt x="396" y="0"/>
                        </a:lnTo>
                      </a:path>
                    </a:pathLst>
                  </a:custGeom>
                  <a:noFill/>
                  <a:ln w="7938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897" name="Freeform 126"/>
                  <p:cNvSpPr>
                    <a:spLocks/>
                  </p:cNvSpPr>
                  <p:nvPr/>
                </p:nvSpPr>
                <p:spPr bwMode="auto">
                  <a:xfrm>
                    <a:off x="3295" y="2027"/>
                    <a:ext cx="2094" cy="137"/>
                  </a:xfrm>
                  <a:custGeom>
                    <a:avLst/>
                    <a:gdLst>
                      <a:gd name="T0" fmla="*/ 0 w 396"/>
                      <a:gd name="T1" fmla="*/ 556515 h 26"/>
                      <a:gd name="T2" fmla="*/ 764723 w 396"/>
                      <a:gd name="T3" fmla="*/ 0 h 26"/>
                      <a:gd name="T4" fmla="*/ 8657516 w 396"/>
                      <a:gd name="T5" fmla="*/ 0 h 26"/>
                      <a:gd name="T6" fmla="*/ 0 60000 65536"/>
                      <a:gd name="T7" fmla="*/ 0 60000 65536"/>
                      <a:gd name="T8" fmla="*/ 0 60000 65536"/>
                      <a:gd name="T9" fmla="*/ 0 w 396"/>
                      <a:gd name="T10" fmla="*/ 0 h 26"/>
                      <a:gd name="T11" fmla="*/ 396 w 396"/>
                      <a:gd name="T12" fmla="*/ 26 h 2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396" h="26">
                        <a:moveTo>
                          <a:pt x="0" y="26"/>
                        </a:moveTo>
                        <a:lnTo>
                          <a:pt x="35" y="0"/>
                        </a:lnTo>
                        <a:lnTo>
                          <a:pt x="396" y="0"/>
                        </a:lnTo>
                      </a:path>
                    </a:pathLst>
                  </a:custGeom>
                  <a:noFill/>
                  <a:ln w="7938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898" name="Freeform 127"/>
                  <p:cNvSpPr>
                    <a:spLocks/>
                  </p:cNvSpPr>
                  <p:nvPr/>
                </p:nvSpPr>
                <p:spPr bwMode="auto">
                  <a:xfrm>
                    <a:off x="3295" y="1932"/>
                    <a:ext cx="2094" cy="137"/>
                  </a:xfrm>
                  <a:custGeom>
                    <a:avLst/>
                    <a:gdLst>
                      <a:gd name="T0" fmla="*/ 0 w 396"/>
                      <a:gd name="T1" fmla="*/ 556515 h 26"/>
                      <a:gd name="T2" fmla="*/ 764723 w 396"/>
                      <a:gd name="T3" fmla="*/ 0 h 26"/>
                      <a:gd name="T4" fmla="*/ 8657516 w 396"/>
                      <a:gd name="T5" fmla="*/ 0 h 26"/>
                      <a:gd name="T6" fmla="*/ 0 60000 65536"/>
                      <a:gd name="T7" fmla="*/ 0 60000 65536"/>
                      <a:gd name="T8" fmla="*/ 0 60000 65536"/>
                      <a:gd name="T9" fmla="*/ 0 w 396"/>
                      <a:gd name="T10" fmla="*/ 0 h 26"/>
                      <a:gd name="T11" fmla="*/ 396 w 396"/>
                      <a:gd name="T12" fmla="*/ 26 h 2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396" h="26">
                        <a:moveTo>
                          <a:pt x="0" y="26"/>
                        </a:moveTo>
                        <a:lnTo>
                          <a:pt x="35" y="0"/>
                        </a:lnTo>
                        <a:lnTo>
                          <a:pt x="396" y="0"/>
                        </a:lnTo>
                      </a:path>
                    </a:pathLst>
                  </a:custGeom>
                  <a:noFill/>
                  <a:ln w="7938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899" name="Freeform 128"/>
                  <p:cNvSpPr>
                    <a:spLocks/>
                  </p:cNvSpPr>
                  <p:nvPr/>
                </p:nvSpPr>
                <p:spPr bwMode="auto">
                  <a:xfrm>
                    <a:off x="3295" y="1836"/>
                    <a:ext cx="2094" cy="138"/>
                  </a:xfrm>
                  <a:custGeom>
                    <a:avLst/>
                    <a:gdLst>
                      <a:gd name="T0" fmla="*/ 0 w 396"/>
                      <a:gd name="T1" fmla="*/ 580900 h 26"/>
                      <a:gd name="T2" fmla="*/ 764723 w 396"/>
                      <a:gd name="T3" fmla="*/ 0 h 26"/>
                      <a:gd name="T4" fmla="*/ 8657516 w 396"/>
                      <a:gd name="T5" fmla="*/ 0 h 26"/>
                      <a:gd name="T6" fmla="*/ 0 60000 65536"/>
                      <a:gd name="T7" fmla="*/ 0 60000 65536"/>
                      <a:gd name="T8" fmla="*/ 0 60000 65536"/>
                      <a:gd name="T9" fmla="*/ 0 w 396"/>
                      <a:gd name="T10" fmla="*/ 0 h 26"/>
                      <a:gd name="T11" fmla="*/ 396 w 396"/>
                      <a:gd name="T12" fmla="*/ 26 h 2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396" h="26">
                        <a:moveTo>
                          <a:pt x="0" y="26"/>
                        </a:moveTo>
                        <a:lnTo>
                          <a:pt x="35" y="0"/>
                        </a:lnTo>
                        <a:lnTo>
                          <a:pt x="396" y="0"/>
                        </a:lnTo>
                      </a:path>
                    </a:pathLst>
                  </a:custGeom>
                  <a:noFill/>
                  <a:ln w="7938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00" name="Freeform 129"/>
                  <p:cNvSpPr>
                    <a:spLocks/>
                  </p:cNvSpPr>
                  <p:nvPr/>
                </p:nvSpPr>
                <p:spPr bwMode="auto">
                  <a:xfrm>
                    <a:off x="3295" y="1741"/>
                    <a:ext cx="2094" cy="138"/>
                  </a:xfrm>
                  <a:custGeom>
                    <a:avLst/>
                    <a:gdLst>
                      <a:gd name="T0" fmla="*/ 0 w 396"/>
                      <a:gd name="T1" fmla="*/ 580900 h 26"/>
                      <a:gd name="T2" fmla="*/ 764723 w 396"/>
                      <a:gd name="T3" fmla="*/ 0 h 26"/>
                      <a:gd name="T4" fmla="*/ 8657516 w 396"/>
                      <a:gd name="T5" fmla="*/ 0 h 26"/>
                      <a:gd name="T6" fmla="*/ 0 60000 65536"/>
                      <a:gd name="T7" fmla="*/ 0 60000 65536"/>
                      <a:gd name="T8" fmla="*/ 0 60000 65536"/>
                      <a:gd name="T9" fmla="*/ 0 w 396"/>
                      <a:gd name="T10" fmla="*/ 0 h 26"/>
                      <a:gd name="T11" fmla="*/ 396 w 396"/>
                      <a:gd name="T12" fmla="*/ 26 h 2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396" h="26">
                        <a:moveTo>
                          <a:pt x="0" y="26"/>
                        </a:moveTo>
                        <a:lnTo>
                          <a:pt x="35" y="0"/>
                        </a:lnTo>
                        <a:lnTo>
                          <a:pt x="396" y="0"/>
                        </a:lnTo>
                      </a:path>
                    </a:pathLst>
                  </a:custGeom>
                  <a:noFill/>
                  <a:ln w="7938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01" name="Freeform 130"/>
                  <p:cNvSpPr>
                    <a:spLocks/>
                  </p:cNvSpPr>
                  <p:nvPr/>
                </p:nvSpPr>
                <p:spPr bwMode="auto">
                  <a:xfrm>
                    <a:off x="3295" y="2407"/>
                    <a:ext cx="2094" cy="138"/>
                  </a:xfrm>
                  <a:custGeom>
                    <a:avLst/>
                    <a:gdLst>
                      <a:gd name="T0" fmla="*/ 2094 w 2094"/>
                      <a:gd name="T1" fmla="*/ 0 h 138"/>
                      <a:gd name="T2" fmla="*/ 1909 w 2094"/>
                      <a:gd name="T3" fmla="*/ 138 h 138"/>
                      <a:gd name="T4" fmla="*/ 0 w 2094"/>
                      <a:gd name="T5" fmla="*/ 138 h 138"/>
                      <a:gd name="T6" fmla="*/ 185 w 2094"/>
                      <a:gd name="T7" fmla="*/ 0 h 138"/>
                      <a:gd name="T8" fmla="*/ 2094 w 2094"/>
                      <a:gd name="T9" fmla="*/ 0 h 13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094"/>
                      <a:gd name="T16" fmla="*/ 0 h 138"/>
                      <a:gd name="T17" fmla="*/ 2094 w 2094"/>
                      <a:gd name="T18" fmla="*/ 138 h 13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094" h="138">
                        <a:moveTo>
                          <a:pt x="2094" y="0"/>
                        </a:moveTo>
                        <a:lnTo>
                          <a:pt x="1909" y="138"/>
                        </a:lnTo>
                        <a:lnTo>
                          <a:pt x="0" y="138"/>
                        </a:lnTo>
                        <a:lnTo>
                          <a:pt x="185" y="0"/>
                        </a:lnTo>
                        <a:lnTo>
                          <a:pt x="2094" y="0"/>
                        </a:lnTo>
                        <a:close/>
                      </a:path>
                    </a:pathLst>
                  </a:custGeom>
                  <a:noFill/>
                  <a:ln w="7938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02" name="Freeform 131"/>
                  <p:cNvSpPr>
                    <a:spLocks/>
                  </p:cNvSpPr>
                  <p:nvPr/>
                </p:nvSpPr>
                <p:spPr bwMode="auto">
                  <a:xfrm>
                    <a:off x="3295" y="1741"/>
                    <a:ext cx="185" cy="804"/>
                  </a:xfrm>
                  <a:custGeom>
                    <a:avLst/>
                    <a:gdLst>
                      <a:gd name="T0" fmla="*/ 0 w 185"/>
                      <a:gd name="T1" fmla="*/ 804 h 804"/>
                      <a:gd name="T2" fmla="*/ 0 w 185"/>
                      <a:gd name="T3" fmla="*/ 138 h 804"/>
                      <a:gd name="T4" fmla="*/ 185 w 185"/>
                      <a:gd name="T5" fmla="*/ 0 h 804"/>
                      <a:gd name="T6" fmla="*/ 185 w 185"/>
                      <a:gd name="T7" fmla="*/ 666 h 804"/>
                      <a:gd name="T8" fmla="*/ 0 w 185"/>
                      <a:gd name="T9" fmla="*/ 804 h 80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85"/>
                      <a:gd name="T16" fmla="*/ 0 h 804"/>
                      <a:gd name="T17" fmla="*/ 185 w 185"/>
                      <a:gd name="T18" fmla="*/ 804 h 80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85" h="804">
                        <a:moveTo>
                          <a:pt x="0" y="804"/>
                        </a:moveTo>
                        <a:lnTo>
                          <a:pt x="0" y="138"/>
                        </a:lnTo>
                        <a:lnTo>
                          <a:pt x="185" y="0"/>
                        </a:lnTo>
                        <a:lnTo>
                          <a:pt x="185" y="666"/>
                        </a:lnTo>
                        <a:lnTo>
                          <a:pt x="0" y="804"/>
                        </a:lnTo>
                        <a:close/>
                      </a:path>
                    </a:pathLst>
                  </a:custGeom>
                  <a:noFill/>
                  <a:ln w="7938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03" name="Rectangle 132"/>
                  <p:cNvSpPr>
                    <a:spLocks noChangeArrowheads="1"/>
                  </p:cNvSpPr>
                  <p:nvPr/>
                </p:nvSpPr>
                <p:spPr bwMode="auto">
                  <a:xfrm>
                    <a:off x="3480" y="1741"/>
                    <a:ext cx="1909" cy="666"/>
                  </a:xfrm>
                  <a:prstGeom prst="rect">
                    <a:avLst/>
                  </a:prstGeom>
                  <a:noFill/>
                  <a:ln w="7938">
                    <a:solidFill>
                      <a:srgbClr val="FFFFFF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04" name="Freeform 133"/>
                  <p:cNvSpPr>
                    <a:spLocks/>
                  </p:cNvSpPr>
                  <p:nvPr/>
                </p:nvSpPr>
                <p:spPr bwMode="auto">
                  <a:xfrm>
                    <a:off x="4247" y="2180"/>
                    <a:ext cx="190" cy="365"/>
                  </a:xfrm>
                  <a:custGeom>
                    <a:avLst/>
                    <a:gdLst>
                      <a:gd name="T0" fmla="*/ 0 w 190"/>
                      <a:gd name="T1" fmla="*/ 365 h 365"/>
                      <a:gd name="T2" fmla="*/ 0 w 190"/>
                      <a:gd name="T3" fmla="*/ 138 h 365"/>
                      <a:gd name="T4" fmla="*/ 190 w 190"/>
                      <a:gd name="T5" fmla="*/ 0 h 365"/>
                      <a:gd name="T6" fmla="*/ 190 w 190"/>
                      <a:gd name="T7" fmla="*/ 227 h 365"/>
                      <a:gd name="T8" fmla="*/ 0 w 190"/>
                      <a:gd name="T9" fmla="*/ 365 h 365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90"/>
                      <a:gd name="T16" fmla="*/ 0 h 365"/>
                      <a:gd name="T17" fmla="*/ 190 w 190"/>
                      <a:gd name="T18" fmla="*/ 365 h 365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90" h="365">
                        <a:moveTo>
                          <a:pt x="0" y="365"/>
                        </a:moveTo>
                        <a:lnTo>
                          <a:pt x="0" y="138"/>
                        </a:lnTo>
                        <a:lnTo>
                          <a:pt x="190" y="0"/>
                        </a:lnTo>
                        <a:lnTo>
                          <a:pt x="190" y="227"/>
                        </a:lnTo>
                        <a:lnTo>
                          <a:pt x="0" y="365"/>
                        </a:lnTo>
                        <a:close/>
                      </a:path>
                    </a:pathLst>
                  </a:custGeom>
                  <a:solidFill>
                    <a:srgbClr val="800000"/>
                  </a:solidFill>
                  <a:ln w="7938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05" name="Rectangle 134"/>
                  <p:cNvSpPr>
                    <a:spLocks noChangeArrowheads="1"/>
                  </p:cNvSpPr>
                  <p:nvPr/>
                </p:nvSpPr>
                <p:spPr bwMode="auto">
                  <a:xfrm>
                    <a:off x="3702" y="2318"/>
                    <a:ext cx="545" cy="227"/>
                  </a:xfrm>
                  <a:prstGeom prst="rect">
                    <a:avLst/>
                  </a:prstGeom>
                  <a:solidFill>
                    <a:srgbClr val="99CC00"/>
                  </a:solidFill>
                  <a:ln w="7938">
                    <a:solidFill>
                      <a:srgbClr val="FFFFFF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06" name="Freeform 135"/>
                  <p:cNvSpPr>
                    <a:spLocks/>
                  </p:cNvSpPr>
                  <p:nvPr/>
                </p:nvSpPr>
                <p:spPr bwMode="auto">
                  <a:xfrm>
                    <a:off x="3702" y="2180"/>
                    <a:ext cx="735" cy="138"/>
                  </a:xfrm>
                  <a:custGeom>
                    <a:avLst/>
                    <a:gdLst>
                      <a:gd name="T0" fmla="*/ 545 w 735"/>
                      <a:gd name="T1" fmla="*/ 138 h 138"/>
                      <a:gd name="T2" fmla="*/ 735 w 735"/>
                      <a:gd name="T3" fmla="*/ 0 h 138"/>
                      <a:gd name="T4" fmla="*/ 190 w 735"/>
                      <a:gd name="T5" fmla="*/ 0 h 138"/>
                      <a:gd name="T6" fmla="*/ 0 w 735"/>
                      <a:gd name="T7" fmla="*/ 138 h 138"/>
                      <a:gd name="T8" fmla="*/ 545 w 735"/>
                      <a:gd name="T9" fmla="*/ 138 h 13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35"/>
                      <a:gd name="T16" fmla="*/ 0 h 138"/>
                      <a:gd name="T17" fmla="*/ 735 w 735"/>
                      <a:gd name="T18" fmla="*/ 138 h 13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35" h="138">
                        <a:moveTo>
                          <a:pt x="545" y="138"/>
                        </a:moveTo>
                        <a:lnTo>
                          <a:pt x="735" y="0"/>
                        </a:lnTo>
                        <a:lnTo>
                          <a:pt x="190" y="0"/>
                        </a:lnTo>
                        <a:lnTo>
                          <a:pt x="0" y="138"/>
                        </a:lnTo>
                        <a:lnTo>
                          <a:pt x="545" y="138"/>
                        </a:lnTo>
                        <a:close/>
                      </a:path>
                    </a:pathLst>
                  </a:custGeom>
                  <a:solidFill>
                    <a:srgbClr val="99CC00"/>
                  </a:solidFill>
                  <a:ln w="7938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07" name="Freeform 136"/>
                  <p:cNvSpPr>
                    <a:spLocks/>
                  </p:cNvSpPr>
                  <p:nvPr/>
                </p:nvSpPr>
                <p:spPr bwMode="auto">
                  <a:xfrm>
                    <a:off x="4791" y="1741"/>
                    <a:ext cx="191" cy="804"/>
                  </a:xfrm>
                  <a:custGeom>
                    <a:avLst/>
                    <a:gdLst>
                      <a:gd name="T0" fmla="*/ 0 w 191"/>
                      <a:gd name="T1" fmla="*/ 804 h 804"/>
                      <a:gd name="T2" fmla="*/ 0 w 191"/>
                      <a:gd name="T3" fmla="*/ 138 h 804"/>
                      <a:gd name="T4" fmla="*/ 191 w 191"/>
                      <a:gd name="T5" fmla="*/ 0 h 804"/>
                      <a:gd name="T6" fmla="*/ 191 w 191"/>
                      <a:gd name="T7" fmla="*/ 666 h 804"/>
                      <a:gd name="T8" fmla="*/ 0 w 191"/>
                      <a:gd name="T9" fmla="*/ 804 h 80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91"/>
                      <a:gd name="T16" fmla="*/ 0 h 804"/>
                      <a:gd name="T17" fmla="*/ 191 w 191"/>
                      <a:gd name="T18" fmla="*/ 804 h 80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91" h="804">
                        <a:moveTo>
                          <a:pt x="0" y="804"/>
                        </a:moveTo>
                        <a:lnTo>
                          <a:pt x="0" y="138"/>
                        </a:lnTo>
                        <a:lnTo>
                          <a:pt x="191" y="0"/>
                        </a:lnTo>
                        <a:lnTo>
                          <a:pt x="191" y="666"/>
                        </a:lnTo>
                        <a:lnTo>
                          <a:pt x="0" y="804"/>
                        </a:lnTo>
                        <a:close/>
                      </a:path>
                    </a:pathLst>
                  </a:custGeom>
                  <a:solidFill>
                    <a:srgbClr val="577600"/>
                  </a:solidFill>
                  <a:ln w="7938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08" name="Rectangle 137"/>
                  <p:cNvSpPr>
                    <a:spLocks noChangeArrowheads="1"/>
                  </p:cNvSpPr>
                  <p:nvPr/>
                </p:nvSpPr>
                <p:spPr bwMode="auto">
                  <a:xfrm>
                    <a:off x="4247" y="1879"/>
                    <a:ext cx="544" cy="666"/>
                  </a:xfrm>
                  <a:prstGeom prst="rect">
                    <a:avLst/>
                  </a:prstGeom>
                  <a:solidFill>
                    <a:srgbClr val="577600"/>
                  </a:solidFill>
                  <a:ln w="7938">
                    <a:solidFill>
                      <a:srgbClr val="FFFFFF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09" name="Freeform 138"/>
                  <p:cNvSpPr>
                    <a:spLocks/>
                  </p:cNvSpPr>
                  <p:nvPr/>
                </p:nvSpPr>
                <p:spPr bwMode="auto">
                  <a:xfrm>
                    <a:off x="4247" y="1741"/>
                    <a:ext cx="735" cy="138"/>
                  </a:xfrm>
                  <a:custGeom>
                    <a:avLst/>
                    <a:gdLst>
                      <a:gd name="T0" fmla="*/ 544 w 735"/>
                      <a:gd name="T1" fmla="*/ 138 h 138"/>
                      <a:gd name="T2" fmla="*/ 735 w 735"/>
                      <a:gd name="T3" fmla="*/ 0 h 138"/>
                      <a:gd name="T4" fmla="*/ 190 w 735"/>
                      <a:gd name="T5" fmla="*/ 0 h 138"/>
                      <a:gd name="T6" fmla="*/ 0 w 735"/>
                      <a:gd name="T7" fmla="*/ 138 h 138"/>
                      <a:gd name="T8" fmla="*/ 544 w 735"/>
                      <a:gd name="T9" fmla="*/ 138 h 13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35"/>
                      <a:gd name="T16" fmla="*/ 0 h 138"/>
                      <a:gd name="T17" fmla="*/ 735 w 735"/>
                      <a:gd name="T18" fmla="*/ 138 h 13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35" h="138">
                        <a:moveTo>
                          <a:pt x="544" y="138"/>
                        </a:moveTo>
                        <a:lnTo>
                          <a:pt x="735" y="0"/>
                        </a:lnTo>
                        <a:lnTo>
                          <a:pt x="190" y="0"/>
                        </a:lnTo>
                        <a:lnTo>
                          <a:pt x="0" y="138"/>
                        </a:lnTo>
                        <a:lnTo>
                          <a:pt x="544" y="138"/>
                        </a:lnTo>
                        <a:close/>
                      </a:path>
                    </a:pathLst>
                  </a:custGeom>
                  <a:solidFill>
                    <a:srgbClr val="577600"/>
                  </a:solidFill>
                  <a:ln w="7938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10" name="Line 13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295" y="1879"/>
                    <a:ext cx="0" cy="666"/>
                  </a:xfrm>
                  <a:prstGeom prst="line">
                    <a:avLst/>
                  </a:prstGeom>
                  <a:noFill/>
                  <a:ln w="7938">
                    <a:solidFill>
                      <a:srgbClr val="FFFFFF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11" name="Line 14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279" y="2545"/>
                    <a:ext cx="16" cy="0"/>
                  </a:xfrm>
                  <a:prstGeom prst="line">
                    <a:avLst/>
                  </a:prstGeom>
                  <a:noFill/>
                  <a:ln w="7938">
                    <a:solidFill>
                      <a:srgbClr val="FFFFFF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12" name="Line 14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279" y="2450"/>
                    <a:ext cx="16" cy="0"/>
                  </a:xfrm>
                  <a:prstGeom prst="line">
                    <a:avLst/>
                  </a:prstGeom>
                  <a:noFill/>
                  <a:ln w="7938">
                    <a:solidFill>
                      <a:srgbClr val="FFFFFF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13" name="Line 14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279" y="2355"/>
                    <a:ext cx="16" cy="0"/>
                  </a:xfrm>
                  <a:prstGeom prst="line">
                    <a:avLst/>
                  </a:prstGeom>
                  <a:noFill/>
                  <a:ln w="7938">
                    <a:solidFill>
                      <a:srgbClr val="FFFFFF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14" name="Line 14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279" y="2259"/>
                    <a:ext cx="16" cy="0"/>
                  </a:xfrm>
                  <a:prstGeom prst="line">
                    <a:avLst/>
                  </a:prstGeom>
                  <a:noFill/>
                  <a:ln w="7938">
                    <a:solidFill>
                      <a:srgbClr val="FFFFFF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15" name="Line 14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279" y="2164"/>
                    <a:ext cx="16" cy="0"/>
                  </a:xfrm>
                  <a:prstGeom prst="line">
                    <a:avLst/>
                  </a:prstGeom>
                  <a:noFill/>
                  <a:ln w="7938">
                    <a:solidFill>
                      <a:srgbClr val="FFFFFF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16" name="Line 14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279" y="2069"/>
                    <a:ext cx="16" cy="0"/>
                  </a:xfrm>
                  <a:prstGeom prst="line">
                    <a:avLst/>
                  </a:prstGeom>
                  <a:noFill/>
                  <a:ln w="7938">
                    <a:solidFill>
                      <a:srgbClr val="FFFFFF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17" name="Line 14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279" y="1974"/>
                    <a:ext cx="16" cy="0"/>
                  </a:xfrm>
                  <a:prstGeom prst="line">
                    <a:avLst/>
                  </a:prstGeom>
                  <a:noFill/>
                  <a:ln w="7938">
                    <a:solidFill>
                      <a:srgbClr val="FFFFFF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18" name="Line 14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279" y="1879"/>
                    <a:ext cx="16" cy="0"/>
                  </a:xfrm>
                  <a:prstGeom prst="line">
                    <a:avLst/>
                  </a:prstGeom>
                  <a:noFill/>
                  <a:ln w="7938">
                    <a:solidFill>
                      <a:srgbClr val="FFFFFF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19" name="Rectangle 148"/>
                  <p:cNvSpPr>
                    <a:spLocks noChangeArrowheads="1"/>
                  </p:cNvSpPr>
                  <p:nvPr/>
                </p:nvSpPr>
                <p:spPr bwMode="auto">
                  <a:xfrm>
                    <a:off x="3200" y="2513"/>
                    <a:ext cx="54" cy="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it-IT" sz="600" b="1">
                        <a:solidFill>
                          <a:srgbClr val="FFFFFF"/>
                        </a:solidFill>
                        <a:latin typeface="Small Fonts"/>
                        <a:cs typeface="Arial" panose="020B0604020202020204" pitchFamily="34" charset="0"/>
                      </a:rPr>
                      <a:t>74</a:t>
                    </a:r>
                    <a:endParaRPr lang="it-IT"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5920" name="Rectangle 149"/>
                  <p:cNvSpPr>
                    <a:spLocks noChangeArrowheads="1"/>
                  </p:cNvSpPr>
                  <p:nvPr/>
                </p:nvSpPr>
                <p:spPr bwMode="auto">
                  <a:xfrm>
                    <a:off x="3200" y="2418"/>
                    <a:ext cx="54" cy="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it-IT" sz="600" b="1">
                        <a:solidFill>
                          <a:srgbClr val="FFFFFF"/>
                        </a:solidFill>
                        <a:latin typeface="Small Fonts"/>
                        <a:cs typeface="Arial" panose="020B0604020202020204" pitchFamily="34" charset="0"/>
                      </a:rPr>
                      <a:t>76</a:t>
                    </a:r>
                    <a:endParaRPr lang="it-IT"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5921" name="Rectangle 150"/>
                  <p:cNvSpPr>
                    <a:spLocks noChangeArrowheads="1"/>
                  </p:cNvSpPr>
                  <p:nvPr/>
                </p:nvSpPr>
                <p:spPr bwMode="auto">
                  <a:xfrm>
                    <a:off x="3200" y="2323"/>
                    <a:ext cx="54" cy="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it-IT" sz="600" b="1">
                        <a:solidFill>
                          <a:srgbClr val="FFFFFF"/>
                        </a:solidFill>
                        <a:latin typeface="Small Fonts"/>
                        <a:cs typeface="Arial" panose="020B0604020202020204" pitchFamily="34" charset="0"/>
                      </a:rPr>
                      <a:t>78</a:t>
                    </a:r>
                    <a:endParaRPr lang="it-IT"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5922" name="Rectangle 151"/>
                  <p:cNvSpPr>
                    <a:spLocks noChangeArrowheads="1"/>
                  </p:cNvSpPr>
                  <p:nvPr/>
                </p:nvSpPr>
                <p:spPr bwMode="auto">
                  <a:xfrm>
                    <a:off x="3200" y="2228"/>
                    <a:ext cx="54" cy="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it-IT" sz="600" b="1">
                        <a:solidFill>
                          <a:srgbClr val="FFFFFF"/>
                        </a:solidFill>
                        <a:latin typeface="Small Fonts"/>
                        <a:cs typeface="Arial" panose="020B0604020202020204" pitchFamily="34" charset="0"/>
                      </a:rPr>
                      <a:t>80</a:t>
                    </a:r>
                    <a:endParaRPr lang="it-IT"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5923" name="Rectangle 152"/>
                  <p:cNvSpPr>
                    <a:spLocks noChangeArrowheads="1"/>
                  </p:cNvSpPr>
                  <p:nvPr/>
                </p:nvSpPr>
                <p:spPr bwMode="auto">
                  <a:xfrm>
                    <a:off x="3200" y="2132"/>
                    <a:ext cx="54" cy="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it-IT" sz="600" b="1">
                        <a:solidFill>
                          <a:srgbClr val="FFFFFF"/>
                        </a:solidFill>
                        <a:latin typeface="Small Fonts"/>
                        <a:cs typeface="Arial" panose="020B0604020202020204" pitchFamily="34" charset="0"/>
                      </a:rPr>
                      <a:t>82</a:t>
                    </a:r>
                    <a:endParaRPr lang="it-IT"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5924" name="Rectangle 153"/>
                  <p:cNvSpPr>
                    <a:spLocks noChangeArrowheads="1"/>
                  </p:cNvSpPr>
                  <p:nvPr/>
                </p:nvSpPr>
                <p:spPr bwMode="auto">
                  <a:xfrm>
                    <a:off x="3200" y="2037"/>
                    <a:ext cx="54" cy="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it-IT" sz="600" b="1">
                        <a:solidFill>
                          <a:srgbClr val="FFFFFF"/>
                        </a:solidFill>
                        <a:latin typeface="Small Fonts"/>
                        <a:cs typeface="Arial" panose="020B0604020202020204" pitchFamily="34" charset="0"/>
                      </a:rPr>
                      <a:t>84</a:t>
                    </a:r>
                    <a:endParaRPr lang="it-IT"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5925" name="Rectangle 154"/>
                  <p:cNvSpPr>
                    <a:spLocks noChangeArrowheads="1"/>
                  </p:cNvSpPr>
                  <p:nvPr/>
                </p:nvSpPr>
                <p:spPr bwMode="auto">
                  <a:xfrm>
                    <a:off x="3200" y="1942"/>
                    <a:ext cx="54" cy="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it-IT" sz="600" b="1">
                        <a:solidFill>
                          <a:srgbClr val="FFFFFF"/>
                        </a:solidFill>
                        <a:latin typeface="Small Fonts"/>
                        <a:cs typeface="Arial" panose="020B0604020202020204" pitchFamily="34" charset="0"/>
                      </a:rPr>
                      <a:t>86</a:t>
                    </a:r>
                    <a:endParaRPr lang="it-IT"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5926" name="Rectangle 155"/>
                  <p:cNvSpPr>
                    <a:spLocks noChangeArrowheads="1"/>
                  </p:cNvSpPr>
                  <p:nvPr/>
                </p:nvSpPr>
                <p:spPr bwMode="auto">
                  <a:xfrm>
                    <a:off x="3200" y="1847"/>
                    <a:ext cx="54" cy="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it-IT" sz="600" b="1">
                        <a:solidFill>
                          <a:srgbClr val="FFFFFF"/>
                        </a:solidFill>
                        <a:latin typeface="Small Fonts"/>
                        <a:cs typeface="Arial" panose="020B0604020202020204" pitchFamily="34" charset="0"/>
                      </a:rPr>
                      <a:t>88</a:t>
                    </a:r>
                    <a:endParaRPr lang="it-IT"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5927" name="Line 156"/>
                  <p:cNvSpPr>
                    <a:spLocks noChangeShapeType="1"/>
                  </p:cNvSpPr>
                  <p:nvPr/>
                </p:nvSpPr>
                <p:spPr bwMode="auto">
                  <a:xfrm>
                    <a:off x="3295" y="2545"/>
                    <a:ext cx="1909" cy="0"/>
                  </a:xfrm>
                  <a:prstGeom prst="line">
                    <a:avLst/>
                  </a:prstGeom>
                  <a:noFill/>
                  <a:ln w="7938">
                    <a:solidFill>
                      <a:srgbClr val="FFFFFF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28" name="Line 157"/>
                  <p:cNvSpPr>
                    <a:spLocks noChangeShapeType="1"/>
                  </p:cNvSpPr>
                  <p:nvPr/>
                </p:nvSpPr>
                <p:spPr bwMode="auto">
                  <a:xfrm>
                    <a:off x="3295" y="2545"/>
                    <a:ext cx="0" cy="16"/>
                  </a:xfrm>
                  <a:prstGeom prst="line">
                    <a:avLst/>
                  </a:prstGeom>
                  <a:noFill/>
                  <a:ln w="7938">
                    <a:solidFill>
                      <a:srgbClr val="FFFFFF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5929" name="Line 158"/>
                  <p:cNvSpPr>
                    <a:spLocks noChangeShapeType="1"/>
                  </p:cNvSpPr>
                  <p:nvPr/>
                </p:nvSpPr>
                <p:spPr bwMode="auto">
                  <a:xfrm>
                    <a:off x="5204" y="2545"/>
                    <a:ext cx="0" cy="16"/>
                  </a:xfrm>
                  <a:prstGeom prst="line">
                    <a:avLst/>
                  </a:prstGeom>
                  <a:noFill/>
                  <a:ln w="7938">
                    <a:solidFill>
                      <a:srgbClr val="FFFFFF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</p:grpSp>
          </p:grpSp>
          <p:sp>
            <p:nvSpPr>
              <p:cNvPr id="263" name="Rectangle 4"/>
              <p:cNvSpPr>
                <a:spLocks noChangeArrowheads="1"/>
              </p:cNvSpPr>
              <p:nvPr/>
            </p:nvSpPr>
            <p:spPr bwMode="auto">
              <a:xfrm>
                <a:off x="287338" y="765175"/>
                <a:ext cx="3348037" cy="43180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lIns="90000" tIns="45000" rIns="90000" bIns="45000"/>
              <a:lstStyle/>
              <a:p>
                <a:pPr eaLnBrk="1">
                  <a:buSzPct val="100000"/>
                  <a:buFont typeface="Times New Roman" pitchFamily="16" charset="0"/>
                  <a:buNone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/>
                </a:pPr>
                <a:r>
                  <a:rPr lang="it-IT" sz="2400" dirty="0">
                    <a:latin typeface="Calibri" pitchFamily="34" charset="0"/>
                    <a:ea typeface="+mj-ea"/>
                    <a:cs typeface="+mj-cs"/>
                  </a:rPr>
                  <a:t>RIABILITATI  A T1 E T2</a:t>
                </a:r>
              </a:p>
            </p:txBody>
          </p:sp>
        </p:grpSp>
      </p:grpSp>
      <p:sp>
        <p:nvSpPr>
          <p:cNvPr id="25604" name="Text Box 5"/>
          <p:cNvSpPr txBox="1">
            <a:spLocks noChangeArrowheads="1"/>
          </p:cNvSpPr>
          <p:nvPr/>
        </p:nvSpPr>
        <p:spPr bwMode="auto">
          <a:xfrm>
            <a:off x="4067944" y="2420938"/>
            <a:ext cx="2935287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600" b="1" i="1" dirty="0" err="1">
                <a:latin typeface="Times New Roman" panose="02020603050405020304" pitchFamily="18" charset="0"/>
                <a:cs typeface="Arial" panose="020B0604020202020204" pitchFamily="34" charset="0"/>
              </a:rPr>
              <a:t>Spontaneous</a:t>
            </a:r>
            <a:r>
              <a:rPr lang="it-IT" sz="1600" b="1" i="1" dirty="0">
                <a:latin typeface="Times New Roman" panose="02020603050405020304" pitchFamily="18" charset="0"/>
                <a:cs typeface="Arial" panose="020B0604020202020204" pitchFamily="34" charset="0"/>
              </a:rPr>
              <a:t> Speech </a:t>
            </a:r>
          </a:p>
        </p:txBody>
      </p:sp>
      <p:grpSp>
        <p:nvGrpSpPr>
          <p:cNvPr id="25605" name="Gruppo 516"/>
          <p:cNvGrpSpPr>
            <a:grpSpLocks/>
          </p:cNvGrpSpPr>
          <p:nvPr/>
        </p:nvGrpSpPr>
        <p:grpSpPr bwMode="auto">
          <a:xfrm>
            <a:off x="4427538" y="765175"/>
            <a:ext cx="3852862" cy="6034088"/>
            <a:chOff x="5256213" y="765175"/>
            <a:chExt cx="3852862" cy="6034088"/>
          </a:xfrm>
        </p:grpSpPr>
        <p:grpSp>
          <p:nvGrpSpPr>
            <p:cNvPr id="25612" name="Group 184"/>
            <p:cNvGrpSpPr>
              <a:grpSpLocks/>
            </p:cNvGrpSpPr>
            <p:nvPr/>
          </p:nvGrpSpPr>
          <p:grpSpPr bwMode="auto">
            <a:xfrm>
              <a:off x="5376863" y="1109663"/>
              <a:ext cx="1920875" cy="1527175"/>
              <a:chOff x="2263" y="218"/>
              <a:chExt cx="1922138" cy="962"/>
            </a:xfrm>
          </p:grpSpPr>
          <p:sp>
            <p:nvSpPr>
              <p:cNvPr id="25834" name="AutoShape 185"/>
              <p:cNvSpPr>
                <a:spLocks noChangeAspect="1" noChangeArrowheads="1" noTextEdit="1"/>
              </p:cNvSpPr>
              <p:nvPr/>
            </p:nvSpPr>
            <p:spPr bwMode="auto">
              <a:xfrm>
                <a:off x="112943" y="218"/>
                <a:ext cx="1811458" cy="9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35" name="Freeform 186"/>
              <p:cNvSpPr>
                <a:spLocks/>
              </p:cNvSpPr>
              <p:nvPr/>
            </p:nvSpPr>
            <p:spPr bwMode="auto">
              <a:xfrm>
                <a:off x="316969" y="921"/>
                <a:ext cx="1463885" cy="135"/>
              </a:xfrm>
              <a:custGeom>
                <a:avLst/>
                <a:gdLst>
                  <a:gd name="T0" fmla="*/ 0 w 2009"/>
                  <a:gd name="T1" fmla="*/ 135 h 135"/>
                  <a:gd name="T2" fmla="*/ 2147483647 w 2009"/>
                  <a:gd name="T3" fmla="*/ 0 h 135"/>
                  <a:gd name="T4" fmla="*/ 2147483647 w 2009"/>
                  <a:gd name="T5" fmla="*/ 0 h 135"/>
                  <a:gd name="T6" fmla="*/ 2147483647 w 2009"/>
                  <a:gd name="T7" fmla="*/ 135 h 135"/>
                  <a:gd name="T8" fmla="*/ 0 w 2009"/>
                  <a:gd name="T9" fmla="*/ 135 h 13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09"/>
                  <a:gd name="T16" fmla="*/ 0 h 135"/>
                  <a:gd name="T17" fmla="*/ 2009 w 2009"/>
                  <a:gd name="T18" fmla="*/ 135 h 13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09" h="135">
                    <a:moveTo>
                      <a:pt x="0" y="135"/>
                    </a:moveTo>
                    <a:lnTo>
                      <a:pt x="181" y="0"/>
                    </a:lnTo>
                    <a:lnTo>
                      <a:pt x="2009" y="0"/>
                    </a:lnTo>
                    <a:lnTo>
                      <a:pt x="1828" y="135"/>
                    </a:lnTo>
                    <a:lnTo>
                      <a:pt x="0" y="135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36" name="Freeform 187"/>
              <p:cNvSpPr>
                <a:spLocks/>
              </p:cNvSpPr>
              <p:nvPr/>
            </p:nvSpPr>
            <p:spPr bwMode="auto">
              <a:xfrm>
                <a:off x="316969" y="301"/>
                <a:ext cx="131888" cy="755"/>
              </a:xfrm>
              <a:custGeom>
                <a:avLst/>
                <a:gdLst>
                  <a:gd name="T0" fmla="*/ 0 w 181"/>
                  <a:gd name="T1" fmla="*/ 755 h 755"/>
                  <a:gd name="T2" fmla="*/ 0 w 181"/>
                  <a:gd name="T3" fmla="*/ 134 h 755"/>
                  <a:gd name="T4" fmla="*/ 2147483647 w 181"/>
                  <a:gd name="T5" fmla="*/ 0 h 755"/>
                  <a:gd name="T6" fmla="*/ 2147483647 w 181"/>
                  <a:gd name="T7" fmla="*/ 620 h 755"/>
                  <a:gd name="T8" fmla="*/ 0 w 181"/>
                  <a:gd name="T9" fmla="*/ 755 h 7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1"/>
                  <a:gd name="T16" fmla="*/ 0 h 755"/>
                  <a:gd name="T17" fmla="*/ 181 w 181"/>
                  <a:gd name="T18" fmla="*/ 755 h 7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1" h="755">
                    <a:moveTo>
                      <a:pt x="0" y="755"/>
                    </a:moveTo>
                    <a:lnTo>
                      <a:pt x="0" y="134"/>
                    </a:lnTo>
                    <a:lnTo>
                      <a:pt x="181" y="0"/>
                    </a:lnTo>
                    <a:lnTo>
                      <a:pt x="181" y="620"/>
                    </a:lnTo>
                    <a:lnTo>
                      <a:pt x="0" y="755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37" name="Rectangle 188"/>
              <p:cNvSpPr>
                <a:spLocks noChangeArrowheads="1"/>
              </p:cNvSpPr>
              <p:nvPr/>
            </p:nvSpPr>
            <p:spPr bwMode="auto">
              <a:xfrm>
                <a:off x="448857" y="301"/>
                <a:ext cx="1331997" cy="6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38" name="Freeform 189"/>
              <p:cNvSpPr>
                <a:spLocks/>
              </p:cNvSpPr>
              <p:nvPr/>
            </p:nvSpPr>
            <p:spPr bwMode="auto">
              <a:xfrm>
                <a:off x="316969" y="921"/>
                <a:ext cx="1463885" cy="135"/>
              </a:xfrm>
              <a:custGeom>
                <a:avLst/>
                <a:gdLst>
                  <a:gd name="T0" fmla="*/ 0 w 388"/>
                  <a:gd name="T1" fmla="*/ 509547 h 26"/>
                  <a:gd name="T2" fmla="*/ 2147483647 w 388"/>
                  <a:gd name="T3" fmla="*/ 0 h 26"/>
                  <a:gd name="T4" fmla="*/ 2147483647 w 388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388"/>
                  <a:gd name="T10" fmla="*/ 0 h 26"/>
                  <a:gd name="T11" fmla="*/ 388 w 388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88" h="26">
                    <a:moveTo>
                      <a:pt x="0" y="26"/>
                    </a:moveTo>
                    <a:lnTo>
                      <a:pt x="35" y="0"/>
                    </a:lnTo>
                    <a:lnTo>
                      <a:pt x="388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39" name="Freeform 190"/>
              <p:cNvSpPr>
                <a:spLocks/>
              </p:cNvSpPr>
              <p:nvPr/>
            </p:nvSpPr>
            <p:spPr bwMode="auto">
              <a:xfrm>
                <a:off x="316969" y="844"/>
                <a:ext cx="1463885" cy="134"/>
              </a:xfrm>
              <a:custGeom>
                <a:avLst/>
                <a:gdLst>
                  <a:gd name="T0" fmla="*/ 0 w 388"/>
                  <a:gd name="T1" fmla="*/ 487497 h 26"/>
                  <a:gd name="T2" fmla="*/ 2147483647 w 388"/>
                  <a:gd name="T3" fmla="*/ 0 h 26"/>
                  <a:gd name="T4" fmla="*/ 2147483647 w 388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388"/>
                  <a:gd name="T10" fmla="*/ 0 h 26"/>
                  <a:gd name="T11" fmla="*/ 388 w 388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88" h="26">
                    <a:moveTo>
                      <a:pt x="0" y="26"/>
                    </a:moveTo>
                    <a:lnTo>
                      <a:pt x="35" y="0"/>
                    </a:lnTo>
                    <a:lnTo>
                      <a:pt x="388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40" name="Freeform 191"/>
              <p:cNvSpPr>
                <a:spLocks/>
              </p:cNvSpPr>
              <p:nvPr/>
            </p:nvSpPr>
            <p:spPr bwMode="auto">
              <a:xfrm>
                <a:off x="316969" y="766"/>
                <a:ext cx="1463885" cy="135"/>
              </a:xfrm>
              <a:custGeom>
                <a:avLst/>
                <a:gdLst>
                  <a:gd name="T0" fmla="*/ 0 w 388"/>
                  <a:gd name="T1" fmla="*/ 509547 h 26"/>
                  <a:gd name="T2" fmla="*/ 2147483647 w 388"/>
                  <a:gd name="T3" fmla="*/ 0 h 26"/>
                  <a:gd name="T4" fmla="*/ 2147483647 w 388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388"/>
                  <a:gd name="T10" fmla="*/ 0 h 26"/>
                  <a:gd name="T11" fmla="*/ 388 w 388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88" h="26">
                    <a:moveTo>
                      <a:pt x="0" y="26"/>
                    </a:moveTo>
                    <a:lnTo>
                      <a:pt x="35" y="0"/>
                    </a:lnTo>
                    <a:lnTo>
                      <a:pt x="388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41" name="Freeform 192"/>
              <p:cNvSpPr>
                <a:spLocks/>
              </p:cNvSpPr>
              <p:nvPr/>
            </p:nvSpPr>
            <p:spPr bwMode="auto">
              <a:xfrm>
                <a:off x="316969" y="689"/>
                <a:ext cx="1463885" cy="134"/>
              </a:xfrm>
              <a:custGeom>
                <a:avLst/>
                <a:gdLst>
                  <a:gd name="T0" fmla="*/ 0 w 388"/>
                  <a:gd name="T1" fmla="*/ 487497 h 26"/>
                  <a:gd name="T2" fmla="*/ 2147483647 w 388"/>
                  <a:gd name="T3" fmla="*/ 0 h 26"/>
                  <a:gd name="T4" fmla="*/ 2147483647 w 388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388"/>
                  <a:gd name="T10" fmla="*/ 0 h 26"/>
                  <a:gd name="T11" fmla="*/ 388 w 388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88" h="26">
                    <a:moveTo>
                      <a:pt x="0" y="26"/>
                    </a:moveTo>
                    <a:lnTo>
                      <a:pt x="35" y="0"/>
                    </a:lnTo>
                    <a:lnTo>
                      <a:pt x="388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42" name="Freeform 193"/>
              <p:cNvSpPr>
                <a:spLocks/>
              </p:cNvSpPr>
              <p:nvPr/>
            </p:nvSpPr>
            <p:spPr bwMode="auto">
              <a:xfrm>
                <a:off x="316969" y="611"/>
                <a:ext cx="1463885" cy="135"/>
              </a:xfrm>
              <a:custGeom>
                <a:avLst/>
                <a:gdLst>
                  <a:gd name="T0" fmla="*/ 0 w 388"/>
                  <a:gd name="T1" fmla="*/ 509547 h 26"/>
                  <a:gd name="T2" fmla="*/ 2147483647 w 388"/>
                  <a:gd name="T3" fmla="*/ 0 h 26"/>
                  <a:gd name="T4" fmla="*/ 2147483647 w 388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388"/>
                  <a:gd name="T10" fmla="*/ 0 h 26"/>
                  <a:gd name="T11" fmla="*/ 388 w 388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88" h="26">
                    <a:moveTo>
                      <a:pt x="0" y="26"/>
                    </a:moveTo>
                    <a:lnTo>
                      <a:pt x="35" y="0"/>
                    </a:lnTo>
                    <a:lnTo>
                      <a:pt x="388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43" name="Freeform 194"/>
              <p:cNvSpPr>
                <a:spLocks/>
              </p:cNvSpPr>
              <p:nvPr/>
            </p:nvSpPr>
            <p:spPr bwMode="auto">
              <a:xfrm>
                <a:off x="316969" y="533"/>
                <a:ext cx="1463885" cy="135"/>
              </a:xfrm>
              <a:custGeom>
                <a:avLst/>
                <a:gdLst>
                  <a:gd name="T0" fmla="*/ 0 w 388"/>
                  <a:gd name="T1" fmla="*/ 509547 h 26"/>
                  <a:gd name="T2" fmla="*/ 2147483647 w 388"/>
                  <a:gd name="T3" fmla="*/ 0 h 26"/>
                  <a:gd name="T4" fmla="*/ 2147483647 w 388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388"/>
                  <a:gd name="T10" fmla="*/ 0 h 26"/>
                  <a:gd name="T11" fmla="*/ 388 w 388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88" h="26">
                    <a:moveTo>
                      <a:pt x="0" y="26"/>
                    </a:moveTo>
                    <a:lnTo>
                      <a:pt x="35" y="0"/>
                    </a:lnTo>
                    <a:lnTo>
                      <a:pt x="388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44" name="Freeform 195"/>
              <p:cNvSpPr>
                <a:spLocks/>
              </p:cNvSpPr>
              <p:nvPr/>
            </p:nvSpPr>
            <p:spPr bwMode="auto">
              <a:xfrm>
                <a:off x="316969" y="456"/>
                <a:ext cx="1463885" cy="134"/>
              </a:xfrm>
              <a:custGeom>
                <a:avLst/>
                <a:gdLst>
                  <a:gd name="T0" fmla="*/ 0 w 388"/>
                  <a:gd name="T1" fmla="*/ 487497 h 26"/>
                  <a:gd name="T2" fmla="*/ 2147483647 w 388"/>
                  <a:gd name="T3" fmla="*/ 0 h 26"/>
                  <a:gd name="T4" fmla="*/ 2147483647 w 388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388"/>
                  <a:gd name="T10" fmla="*/ 0 h 26"/>
                  <a:gd name="T11" fmla="*/ 388 w 388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88" h="26">
                    <a:moveTo>
                      <a:pt x="0" y="26"/>
                    </a:moveTo>
                    <a:lnTo>
                      <a:pt x="35" y="0"/>
                    </a:lnTo>
                    <a:lnTo>
                      <a:pt x="388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45" name="Freeform 196"/>
              <p:cNvSpPr>
                <a:spLocks/>
              </p:cNvSpPr>
              <p:nvPr/>
            </p:nvSpPr>
            <p:spPr bwMode="auto">
              <a:xfrm>
                <a:off x="316969" y="378"/>
                <a:ext cx="1463885" cy="135"/>
              </a:xfrm>
              <a:custGeom>
                <a:avLst/>
                <a:gdLst>
                  <a:gd name="T0" fmla="*/ 0 w 388"/>
                  <a:gd name="T1" fmla="*/ 509547 h 26"/>
                  <a:gd name="T2" fmla="*/ 2147483647 w 388"/>
                  <a:gd name="T3" fmla="*/ 0 h 26"/>
                  <a:gd name="T4" fmla="*/ 2147483647 w 388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388"/>
                  <a:gd name="T10" fmla="*/ 0 h 26"/>
                  <a:gd name="T11" fmla="*/ 388 w 388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88" h="26">
                    <a:moveTo>
                      <a:pt x="0" y="26"/>
                    </a:moveTo>
                    <a:lnTo>
                      <a:pt x="35" y="0"/>
                    </a:lnTo>
                    <a:lnTo>
                      <a:pt x="388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46" name="Freeform 197"/>
              <p:cNvSpPr>
                <a:spLocks/>
              </p:cNvSpPr>
              <p:nvPr/>
            </p:nvSpPr>
            <p:spPr bwMode="auto">
              <a:xfrm>
                <a:off x="316969" y="301"/>
                <a:ext cx="1463885" cy="134"/>
              </a:xfrm>
              <a:custGeom>
                <a:avLst/>
                <a:gdLst>
                  <a:gd name="T0" fmla="*/ 0 w 388"/>
                  <a:gd name="T1" fmla="*/ 487497 h 26"/>
                  <a:gd name="T2" fmla="*/ 2147483647 w 388"/>
                  <a:gd name="T3" fmla="*/ 0 h 26"/>
                  <a:gd name="T4" fmla="*/ 2147483647 w 388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388"/>
                  <a:gd name="T10" fmla="*/ 0 h 26"/>
                  <a:gd name="T11" fmla="*/ 388 w 388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88" h="26">
                    <a:moveTo>
                      <a:pt x="0" y="26"/>
                    </a:moveTo>
                    <a:lnTo>
                      <a:pt x="35" y="0"/>
                    </a:lnTo>
                    <a:lnTo>
                      <a:pt x="388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47" name="Freeform 198"/>
              <p:cNvSpPr>
                <a:spLocks/>
              </p:cNvSpPr>
              <p:nvPr/>
            </p:nvSpPr>
            <p:spPr bwMode="auto">
              <a:xfrm>
                <a:off x="316969" y="921"/>
                <a:ext cx="1463885" cy="135"/>
              </a:xfrm>
              <a:custGeom>
                <a:avLst/>
                <a:gdLst>
                  <a:gd name="T0" fmla="*/ 2147483647 w 2009"/>
                  <a:gd name="T1" fmla="*/ 0 h 135"/>
                  <a:gd name="T2" fmla="*/ 2147483647 w 2009"/>
                  <a:gd name="T3" fmla="*/ 135 h 135"/>
                  <a:gd name="T4" fmla="*/ 0 w 2009"/>
                  <a:gd name="T5" fmla="*/ 135 h 135"/>
                  <a:gd name="T6" fmla="*/ 2147483647 w 2009"/>
                  <a:gd name="T7" fmla="*/ 0 h 135"/>
                  <a:gd name="T8" fmla="*/ 2147483647 w 2009"/>
                  <a:gd name="T9" fmla="*/ 0 h 13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09"/>
                  <a:gd name="T16" fmla="*/ 0 h 135"/>
                  <a:gd name="T17" fmla="*/ 2009 w 2009"/>
                  <a:gd name="T18" fmla="*/ 135 h 13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09" h="135">
                    <a:moveTo>
                      <a:pt x="2009" y="0"/>
                    </a:moveTo>
                    <a:lnTo>
                      <a:pt x="1828" y="135"/>
                    </a:lnTo>
                    <a:lnTo>
                      <a:pt x="0" y="135"/>
                    </a:lnTo>
                    <a:lnTo>
                      <a:pt x="181" y="0"/>
                    </a:lnTo>
                    <a:lnTo>
                      <a:pt x="2009" y="0"/>
                    </a:lnTo>
                    <a:close/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48" name="Freeform 199"/>
              <p:cNvSpPr>
                <a:spLocks/>
              </p:cNvSpPr>
              <p:nvPr/>
            </p:nvSpPr>
            <p:spPr bwMode="auto">
              <a:xfrm>
                <a:off x="316969" y="301"/>
                <a:ext cx="131888" cy="755"/>
              </a:xfrm>
              <a:custGeom>
                <a:avLst/>
                <a:gdLst>
                  <a:gd name="T0" fmla="*/ 0 w 181"/>
                  <a:gd name="T1" fmla="*/ 755 h 755"/>
                  <a:gd name="T2" fmla="*/ 0 w 181"/>
                  <a:gd name="T3" fmla="*/ 134 h 755"/>
                  <a:gd name="T4" fmla="*/ 2147483647 w 181"/>
                  <a:gd name="T5" fmla="*/ 0 h 755"/>
                  <a:gd name="T6" fmla="*/ 2147483647 w 181"/>
                  <a:gd name="T7" fmla="*/ 620 h 755"/>
                  <a:gd name="T8" fmla="*/ 0 w 181"/>
                  <a:gd name="T9" fmla="*/ 755 h 7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1"/>
                  <a:gd name="T16" fmla="*/ 0 h 755"/>
                  <a:gd name="T17" fmla="*/ 181 w 181"/>
                  <a:gd name="T18" fmla="*/ 755 h 7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1" h="755">
                    <a:moveTo>
                      <a:pt x="0" y="755"/>
                    </a:moveTo>
                    <a:lnTo>
                      <a:pt x="0" y="134"/>
                    </a:lnTo>
                    <a:lnTo>
                      <a:pt x="181" y="0"/>
                    </a:lnTo>
                    <a:lnTo>
                      <a:pt x="181" y="620"/>
                    </a:lnTo>
                    <a:lnTo>
                      <a:pt x="0" y="755"/>
                    </a:lnTo>
                    <a:close/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49" name="Rectangle 200"/>
              <p:cNvSpPr>
                <a:spLocks noChangeArrowheads="1"/>
              </p:cNvSpPr>
              <p:nvPr/>
            </p:nvSpPr>
            <p:spPr bwMode="auto">
              <a:xfrm>
                <a:off x="448857" y="301"/>
                <a:ext cx="1331997" cy="620"/>
              </a:xfrm>
              <a:prstGeom prst="rect">
                <a:avLst/>
              </a:prstGeom>
              <a:noFill/>
              <a:ln w="7938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50" name="Freeform 201"/>
              <p:cNvSpPr>
                <a:spLocks/>
              </p:cNvSpPr>
              <p:nvPr/>
            </p:nvSpPr>
            <p:spPr bwMode="auto">
              <a:xfrm>
                <a:off x="984425" y="466"/>
                <a:ext cx="128245" cy="590"/>
              </a:xfrm>
              <a:custGeom>
                <a:avLst/>
                <a:gdLst>
                  <a:gd name="T0" fmla="*/ 0 w 176"/>
                  <a:gd name="T1" fmla="*/ 590 h 590"/>
                  <a:gd name="T2" fmla="*/ 0 w 176"/>
                  <a:gd name="T3" fmla="*/ 135 h 590"/>
                  <a:gd name="T4" fmla="*/ 2147483647 w 176"/>
                  <a:gd name="T5" fmla="*/ 0 h 590"/>
                  <a:gd name="T6" fmla="*/ 2147483647 w 176"/>
                  <a:gd name="T7" fmla="*/ 455 h 590"/>
                  <a:gd name="T8" fmla="*/ 0 w 176"/>
                  <a:gd name="T9" fmla="*/ 590 h 59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6"/>
                  <a:gd name="T16" fmla="*/ 0 h 590"/>
                  <a:gd name="T17" fmla="*/ 176 w 176"/>
                  <a:gd name="T18" fmla="*/ 590 h 59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6" h="590">
                    <a:moveTo>
                      <a:pt x="0" y="590"/>
                    </a:moveTo>
                    <a:lnTo>
                      <a:pt x="0" y="135"/>
                    </a:lnTo>
                    <a:lnTo>
                      <a:pt x="176" y="0"/>
                    </a:lnTo>
                    <a:lnTo>
                      <a:pt x="176" y="455"/>
                    </a:lnTo>
                    <a:lnTo>
                      <a:pt x="0" y="590"/>
                    </a:lnTo>
                    <a:close/>
                  </a:path>
                </a:pathLst>
              </a:custGeom>
              <a:solidFill>
                <a:srgbClr val="80000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51" name="Rectangle 202"/>
              <p:cNvSpPr>
                <a:spLocks noChangeArrowheads="1"/>
              </p:cNvSpPr>
              <p:nvPr/>
            </p:nvSpPr>
            <p:spPr bwMode="auto">
              <a:xfrm>
                <a:off x="603334" y="601"/>
                <a:ext cx="381091" cy="455"/>
              </a:xfrm>
              <a:prstGeom prst="rect">
                <a:avLst/>
              </a:prstGeom>
              <a:solidFill>
                <a:srgbClr val="FF0000"/>
              </a:solidFill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52" name="Freeform 203"/>
              <p:cNvSpPr>
                <a:spLocks/>
              </p:cNvSpPr>
              <p:nvPr/>
            </p:nvSpPr>
            <p:spPr bwMode="auto">
              <a:xfrm>
                <a:off x="603334" y="466"/>
                <a:ext cx="509336" cy="135"/>
              </a:xfrm>
              <a:custGeom>
                <a:avLst/>
                <a:gdLst>
                  <a:gd name="T0" fmla="*/ 2147483647 w 699"/>
                  <a:gd name="T1" fmla="*/ 135 h 135"/>
                  <a:gd name="T2" fmla="*/ 2147483647 w 699"/>
                  <a:gd name="T3" fmla="*/ 0 h 135"/>
                  <a:gd name="T4" fmla="*/ 2147483647 w 699"/>
                  <a:gd name="T5" fmla="*/ 0 h 135"/>
                  <a:gd name="T6" fmla="*/ 0 w 699"/>
                  <a:gd name="T7" fmla="*/ 135 h 135"/>
                  <a:gd name="T8" fmla="*/ 2147483647 w 699"/>
                  <a:gd name="T9" fmla="*/ 135 h 13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99"/>
                  <a:gd name="T16" fmla="*/ 0 h 135"/>
                  <a:gd name="T17" fmla="*/ 699 w 699"/>
                  <a:gd name="T18" fmla="*/ 135 h 13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99" h="135">
                    <a:moveTo>
                      <a:pt x="523" y="135"/>
                    </a:moveTo>
                    <a:lnTo>
                      <a:pt x="699" y="0"/>
                    </a:lnTo>
                    <a:lnTo>
                      <a:pt x="176" y="0"/>
                    </a:lnTo>
                    <a:lnTo>
                      <a:pt x="0" y="135"/>
                    </a:lnTo>
                    <a:lnTo>
                      <a:pt x="523" y="135"/>
                    </a:lnTo>
                    <a:close/>
                  </a:path>
                </a:pathLst>
              </a:custGeom>
              <a:solidFill>
                <a:srgbClr val="BF000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53" name="Freeform 204"/>
              <p:cNvSpPr>
                <a:spLocks/>
              </p:cNvSpPr>
              <p:nvPr/>
            </p:nvSpPr>
            <p:spPr bwMode="auto">
              <a:xfrm>
                <a:off x="1365516" y="337"/>
                <a:ext cx="128973" cy="719"/>
              </a:xfrm>
              <a:custGeom>
                <a:avLst/>
                <a:gdLst>
                  <a:gd name="T0" fmla="*/ 0 w 177"/>
                  <a:gd name="T1" fmla="*/ 719 h 719"/>
                  <a:gd name="T2" fmla="*/ 0 w 177"/>
                  <a:gd name="T3" fmla="*/ 140 h 719"/>
                  <a:gd name="T4" fmla="*/ 2147483647 w 177"/>
                  <a:gd name="T5" fmla="*/ 0 h 719"/>
                  <a:gd name="T6" fmla="*/ 2147483647 w 177"/>
                  <a:gd name="T7" fmla="*/ 584 h 719"/>
                  <a:gd name="T8" fmla="*/ 0 w 177"/>
                  <a:gd name="T9" fmla="*/ 719 h 7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7"/>
                  <a:gd name="T16" fmla="*/ 0 h 719"/>
                  <a:gd name="T17" fmla="*/ 177 w 177"/>
                  <a:gd name="T18" fmla="*/ 719 h 7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7" h="719">
                    <a:moveTo>
                      <a:pt x="0" y="719"/>
                    </a:moveTo>
                    <a:lnTo>
                      <a:pt x="0" y="140"/>
                    </a:lnTo>
                    <a:lnTo>
                      <a:pt x="177" y="0"/>
                    </a:lnTo>
                    <a:lnTo>
                      <a:pt x="177" y="584"/>
                    </a:lnTo>
                    <a:lnTo>
                      <a:pt x="0" y="719"/>
                    </a:lnTo>
                    <a:close/>
                  </a:path>
                </a:pathLst>
              </a:custGeom>
              <a:solidFill>
                <a:srgbClr val="FF8029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54" name="Rectangle 205"/>
              <p:cNvSpPr>
                <a:spLocks noChangeArrowheads="1"/>
              </p:cNvSpPr>
              <p:nvPr/>
            </p:nvSpPr>
            <p:spPr bwMode="auto">
              <a:xfrm>
                <a:off x="984425" y="477"/>
                <a:ext cx="381091" cy="579"/>
              </a:xfrm>
              <a:prstGeom prst="rect">
                <a:avLst/>
              </a:prstGeom>
              <a:solidFill>
                <a:srgbClr val="FF8029"/>
              </a:solidFill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55" name="Freeform 206"/>
              <p:cNvSpPr>
                <a:spLocks/>
              </p:cNvSpPr>
              <p:nvPr/>
            </p:nvSpPr>
            <p:spPr bwMode="auto">
              <a:xfrm>
                <a:off x="984425" y="337"/>
                <a:ext cx="510065" cy="140"/>
              </a:xfrm>
              <a:custGeom>
                <a:avLst/>
                <a:gdLst>
                  <a:gd name="T0" fmla="*/ 2147483647 w 700"/>
                  <a:gd name="T1" fmla="*/ 140 h 140"/>
                  <a:gd name="T2" fmla="*/ 2147483647 w 700"/>
                  <a:gd name="T3" fmla="*/ 0 h 140"/>
                  <a:gd name="T4" fmla="*/ 2147483647 w 700"/>
                  <a:gd name="T5" fmla="*/ 0 h 140"/>
                  <a:gd name="T6" fmla="*/ 0 w 700"/>
                  <a:gd name="T7" fmla="*/ 140 h 140"/>
                  <a:gd name="T8" fmla="*/ 2147483647 w 700"/>
                  <a:gd name="T9" fmla="*/ 140 h 1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0"/>
                  <a:gd name="T16" fmla="*/ 0 h 140"/>
                  <a:gd name="T17" fmla="*/ 700 w 700"/>
                  <a:gd name="T18" fmla="*/ 140 h 1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0" h="140">
                    <a:moveTo>
                      <a:pt x="523" y="140"/>
                    </a:moveTo>
                    <a:lnTo>
                      <a:pt x="700" y="0"/>
                    </a:lnTo>
                    <a:lnTo>
                      <a:pt x="176" y="0"/>
                    </a:lnTo>
                    <a:lnTo>
                      <a:pt x="0" y="140"/>
                    </a:lnTo>
                    <a:lnTo>
                      <a:pt x="523" y="140"/>
                    </a:lnTo>
                    <a:close/>
                  </a:path>
                </a:pathLst>
              </a:custGeom>
              <a:solidFill>
                <a:srgbClr val="FF8029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56" name="Line 207"/>
              <p:cNvSpPr>
                <a:spLocks noChangeShapeType="1"/>
              </p:cNvSpPr>
              <p:nvPr/>
            </p:nvSpPr>
            <p:spPr bwMode="auto">
              <a:xfrm flipV="1">
                <a:off x="316969" y="435"/>
                <a:ext cx="0" cy="621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57" name="Line 208"/>
              <p:cNvSpPr>
                <a:spLocks noChangeShapeType="1"/>
              </p:cNvSpPr>
              <p:nvPr/>
            </p:nvSpPr>
            <p:spPr bwMode="auto">
              <a:xfrm flipH="1">
                <a:off x="305310" y="1056"/>
                <a:ext cx="11659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58" name="Line 209"/>
              <p:cNvSpPr>
                <a:spLocks noChangeShapeType="1"/>
              </p:cNvSpPr>
              <p:nvPr/>
            </p:nvSpPr>
            <p:spPr bwMode="auto">
              <a:xfrm flipH="1">
                <a:off x="305310" y="978"/>
                <a:ext cx="11659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59" name="Line 210"/>
              <p:cNvSpPr>
                <a:spLocks noChangeShapeType="1"/>
              </p:cNvSpPr>
              <p:nvPr/>
            </p:nvSpPr>
            <p:spPr bwMode="auto">
              <a:xfrm flipH="1">
                <a:off x="305310" y="901"/>
                <a:ext cx="11659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60" name="Line 211"/>
              <p:cNvSpPr>
                <a:spLocks noChangeShapeType="1"/>
              </p:cNvSpPr>
              <p:nvPr/>
            </p:nvSpPr>
            <p:spPr bwMode="auto">
              <a:xfrm flipH="1">
                <a:off x="305310" y="823"/>
                <a:ext cx="11659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61" name="Line 212"/>
              <p:cNvSpPr>
                <a:spLocks noChangeShapeType="1"/>
              </p:cNvSpPr>
              <p:nvPr/>
            </p:nvSpPr>
            <p:spPr bwMode="auto">
              <a:xfrm flipH="1">
                <a:off x="305310" y="746"/>
                <a:ext cx="11659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62" name="Line 213"/>
              <p:cNvSpPr>
                <a:spLocks noChangeShapeType="1"/>
              </p:cNvSpPr>
              <p:nvPr/>
            </p:nvSpPr>
            <p:spPr bwMode="auto">
              <a:xfrm flipH="1">
                <a:off x="305310" y="668"/>
                <a:ext cx="11659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63" name="Line 214"/>
              <p:cNvSpPr>
                <a:spLocks noChangeShapeType="1"/>
              </p:cNvSpPr>
              <p:nvPr/>
            </p:nvSpPr>
            <p:spPr bwMode="auto">
              <a:xfrm flipH="1">
                <a:off x="305310" y="590"/>
                <a:ext cx="11659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64" name="Line 215"/>
              <p:cNvSpPr>
                <a:spLocks noChangeShapeType="1"/>
              </p:cNvSpPr>
              <p:nvPr/>
            </p:nvSpPr>
            <p:spPr bwMode="auto">
              <a:xfrm flipH="1">
                <a:off x="305310" y="513"/>
                <a:ext cx="11659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65" name="Line 216"/>
              <p:cNvSpPr>
                <a:spLocks noChangeShapeType="1"/>
              </p:cNvSpPr>
              <p:nvPr/>
            </p:nvSpPr>
            <p:spPr bwMode="auto">
              <a:xfrm flipH="1">
                <a:off x="305310" y="435"/>
                <a:ext cx="11659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66" name="Rectangle 217"/>
              <p:cNvSpPr>
                <a:spLocks noChangeArrowheads="1"/>
              </p:cNvSpPr>
              <p:nvPr/>
            </p:nvSpPr>
            <p:spPr bwMode="auto">
              <a:xfrm>
                <a:off x="271792" y="1025"/>
                <a:ext cx="19674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it-IT" sz="600" b="1">
                    <a:solidFill>
                      <a:srgbClr val="FFFFFF"/>
                    </a:solidFill>
                    <a:latin typeface="Small Fonts"/>
                    <a:cs typeface="Arial" panose="020B0604020202020204" pitchFamily="34" charset="0"/>
                  </a:rPr>
                  <a:t>0</a:t>
                </a:r>
                <a:endParaRPr lang="it-IT">
                  <a:cs typeface="Arial" panose="020B0604020202020204" pitchFamily="34" charset="0"/>
                </a:endParaRPr>
              </a:p>
            </p:txBody>
          </p:sp>
          <p:sp>
            <p:nvSpPr>
              <p:cNvPr id="25867" name="Rectangle 218"/>
              <p:cNvSpPr>
                <a:spLocks noChangeArrowheads="1"/>
              </p:cNvSpPr>
              <p:nvPr/>
            </p:nvSpPr>
            <p:spPr bwMode="auto">
              <a:xfrm>
                <a:off x="237544" y="947"/>
                <a:ext cx="48820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it-IT" sz="600" b="1">
                    <a:solidFill>
                      <a:srgbClr val="FFFFFF"/>
                    </a:solidFill>
                    <a:latin typeface="Small Fonts"/>
                    <a:cs typeface="Arial" panose="020B0604020202020204" pitchFamily="34" charset="0"/>
                  </a:rPr>
                  <a:t>0,5</a:t>
                </a:r>
                <a:endParaRPr lang="it-IT">
                  <a:cs typeface="Arial" panose="020B0604020202020204" pitchFamily="34" charset="0"/>
                </a:endParaRPr>
              </a:p>
            </p:txBody>
          </p:sp>
          <p:sp>
            <p:nvSpPr>
              <p:cNvPr id="25868" name="Rectangle 219"/>
              <p:cNvSpPr>
                <a:spLocks noChangeArrowheads="1"/>
              </p:cNvSpPr>
              <p:nvPr/>
            </p:nvSpPr>
            <p:spPr bwMode="auto">
              <a:xfrm>
                <a:off x="279078" y="870"/>
                <a:ext cx="19674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it-IT" sz="600" b="1">
                    <a:solidFill>
                      <a:srgbClr val="FFFFFF"/>
                    </a:solidFill>
                    <a:latin typeface="Small Fonts"/>
                    <a:cs typeface="Arial" panose="020B0604020202020204" pitchFamily="34" charset="0"/>
                  </a:rPr>
                  <a:t>1</a:t>
                </a:r>
                <a:endParaRPr lang="it-IT">
                  <a:cs typeface="Arial" panose="020B0604020202020204" pitchFamily="34" charset="0"/>
                </a:endParaRPr>
              </a:p>
            </p:txBody>
          </p:sp>
          <p:sp>
            <p:nvSpPr>
              <p:cNvPr id="25869" name="Rectangle 220"/>
              <p:cNvSpPr>
                <a:spLocks noChangeArrowheads="1"/>
              </p:cNvSpPr>
              <p:nvPr/>
            </p:nvSpPr>
            <p:spPr bwMode="auto">
              <a:xfrm>
                <a:off x="244831" y="792"/>
                <a:ext cx="48820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it-IT" sz="600" b="1">
                    <a:solidFill>
                      <a:srgbClr val="FFFFFF"/>
                    </a:solidFill>
                    <a:latin typeface="Small Fonts"/>
                    <a:cs typeface="Arial" panose="020B0604020202020204" pitchFamily="34" charset="0"/>
                  </a:rPr>
                  <a:t>1,5</a:t>
                </a:r>
                <a:endParaRPr lang="it-IT">
                  <a:cs typeface="Arial" panose="020B0604020202020204" pitchFamily="34" charset="0"/>
                </a:endParaRPr>
              </a:p>
            </p:txBody>
          </p:sp>
          <p:sp>
            <p:nvSpPr>
              <p:cNvPr id="25870" name="Rectangle 221"/>
              <p:cNvSpPr>
                <a:spLocks noChangeArrowheads="1"/>
              </p:cNvSpPr>
              <p:nvPr/>
            </p:nvSpPr>
            <p:spPr bwMode="auto">
              <a:xfrm>
                <a:off x="271792" y="714"/>
                <a:ext cx="19674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it-IT" sz="600" b="1">
                    <a:solidFill>
                      <a:srgbClr val="FFFFFF"/>
                    </a:solidFill>
                    <a:latin typeface="Small Fonts"/>
                    <a:cs typeface="Arial" panose="020B0604020202020204" pitchFamily="34" charset="0"/>
                  </a:rPr>
                  <a:t>2</a:t>
                </a:r>
                <a:endParaRPr lang="it-IT">
                  <a:cs typeface="Arial" panose="020B0604020202020204" pitchFamily="34" charset="0"/>
                </a:endParaRPr>
              </a:p>
            </p:txBody>
          </p:sp>
          <p:sp>
            <p:nvSpPr>
              <p:cNvPr id="25871" name="Rectangle 222"/>
              <p:cNvSpPr>
                <a:spLocks noChangeArrowheads="1"/>
              </p:cNvSpPr>
              <p:nvPr/>
            </p:nvSpPr>
            <p:spPr bwMode="auto">
              <a:xfrm>
                <a:off x="237544" y="637"/>
                <a:ext cx="48820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it-IT" sz="600" b="1">
                    <a:solidFill>
                      <a:srgbClr val="FFFFFF"/>
                    </a:solidFill>
                    <a:latin typeface="Small Fonts"/>
                    <a:cs typeface="Arial" panose="020B0604020202020204" pitchFamily="34" charset="0"/>
                  </a:rPr>
                  <a:t>2,5</a:t>
                </a:r>
                <a:endParaRPr lang="it-IT">
                  <a:cs typeface="Arial" panose="020B0604020202020204" pitchFamily="34" charset="0"/>
                </a:endParaRPr>
              </a:p>
            </p:txBody>
          </p:sp>
          <p:sp>
            <p:nvSpPr>
              <p:cNvPr id="25872" name="Rectangle 223"/>
              <p:cNvSpPr>
                <a:spLocks noChangeArrowheads="1"/>
              </p:cNvSpPr>
              <p:nvPr/>
            </p:nvSpPr>
            <p:spPr bwMode="auto">
              <a:xfrm>
                <a:off x="271792" y="559"/>
                <a:ext cx="19674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it-IT" sz="600" b="1">
                    <a:solidFill>
                      <a:srgbClr val="FFFFFF"/>
                    </a:solidFill>
                    <a:latin typeface="Small Fonts"/>
                    <a:cs typeface="Arial" panose="020B0604020202020204" pitchFamily="34" charset="0"/>
                  </a:rPr>
                  <a:t>3</a:t>
                </a:r>
                <a:endParaRPr lang="it-IT">
                  <a:cs typeface="Arial" panose="020B0604020202020204" pitchFamily="34" charset="0"/>
                </a:endParaRPr>
              </a:p>
            </p:txBody>
          </p:sp>
          <p:sp>
            <p:nvSpPr>
              <p:cNvPr id="25873" name="Rectangle 224"/>
              <p:cNvSpPr>
                <a:spLocks noChangeArrowheads="1"/>
              </p:cNvSpPr>
              <p:nvPr/>
            </p:nvSpPr>
            <p:spPr bwMode="auto">
              <a:xfrm>
                <a:off x="237544" y="482"/>
                <a:ext cx="48820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it-IT" sz="600" b="1">
                    <a:solidFill>
                      <a:srgbClr val="FFFFFF"/>
                    </a:solidFill>
                    <a:latin typeface="Small Fonts"/>
                    <a:cs typeface="Arial" panose="020B0604020202020204" pitchFamily="34" charset="0"/>
                  </a:rPr>
                  <a:t>3,5</a:t>
                </a:r>
                <a:endParaRPr lang="it-IT">
                  <a:cs typeface="Arial" panose="020B0604020202020204" pitchFamily="34" charset="0"/>
                </a:endParaRPr>
              </a:p>
            </p:txBody>
          </p:sp>
          <p:sp>
            <p:nvSpPr>
              <p:cNvPr id="25874" name="Rectangle 225"/>
              <p:cNvSpPr>
                <a:spLocks noChangeArrowheads="1"/>
              </p:cNvSpPr>
              <p:nvPr/>
            </p:nvSpPr>
            <p:spPr bwMode="auto">
              <a:xfrm>
                <a:off x="271792" y="404"/>
                <a:ext cx="19674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it-IT" sz="600" b="1">
                    <a:solidFill>
                      <a:srgbClr val="FFFFFF"/>
                    </a:solidFill>
                    <a:latin typeface="Small Fonts"/>
                    <a:cs typeface="Arial" panose="020B0604020202020204" pitchFamily="34" charset="0"/>
                  </a:rPr>
                  <a:t>4</a:t>
                </a:r>
                <a:endParaRPr lang="it-IT">
                  <a:cs typeface="Arial" panose="020B0604020202020204" pitchFamily="34" charset="0"/>
                </a:endParaRPr>
              </a:p>
            </p:txBody>
          </p:sp>
          <p:sp>
            <p:nvSpPr>
              <p:cNvPr id="25875" name="Line 226"/>
              <p:cNvSpPr>
                <a:spLocks noChangeShapeType="1"/>
              </p:cNvSpPr>
              <p:nvPr/>
            </p:nvSpPr>
            <p:spPr bwMode="auto">
              <a:xfrm>
                <a:off x="316969" y="1056"/>
                <a:ext cx="1331997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76" name="Line 227"/>
              <p:cNvSpPr>
                <a:spLocks noChangeShapeType="1"/>
              </p:cNvSpPr>
              <p:nvPr/>
            </p:nvSpPr>
            <p:spPr bwMode="auto">
              <a:xfrm>
                <a:off x="316969" y="1056"/>
                <a:ext cx="0" cy="15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77" name="Line 228"/>
              <p:cNvSpPr>
                <a:spLocks noChangeShapeType="1"/>
              </p:cNvSpPr>
              <p:nvPr/>
            </p:nvSpPr>
            <p:spPr bwMode="auto">
              <a:xfrm>
                <a:off x="2263" y="1056"/>
                <a:ext cx="0" cy="15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25613" name="Group 5"/>
            <p:cNvGrpSpPr>
              <a:grpSpLocks/>
            </p:cNvGrpSpPr>
            <p:nvPr/>
          </p:nvGrpSpPr>
          <p:grpSpPr bwMode="auto">
            <a:xfrm>
              <a:off x="7278688" y="1052513"/>
              <a:ext cx="1820862" cy="1570037"/>
              <a:chOff x="3012" y="226"/>
              <a:chExt cx="2499" cy="989"/>
            </a:xfrm>
          </p:grpSpPr>
          <p:sp>
            <p:nvSpPr>
              <p:cNvPr id="25796" name="AutoShape 6"/>
              <p:cNvSpPr>
                <a:spLocks noChangeAspect="1" noChangeArrowheads="1" noTextEdit="1"/>
              </p:cNvSpPr>
              <p:nvPr/>
            </p:nvSpPr>
            <p:spPr bwMode="auto">
              <a:xfrm>
                <a:off x="3012" y="226"/>
                <a:ext cx="2499" cy="9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97" name="Freeform 7"/>
              <p:cNvSpPr>
                <a:spLocks/>
              </p:cNvSpPr>
              <p:nvPr/>
            </p:nvSpPr>
            <p:spPr bwMode="auto">
              <a:xfrm>
                <a:off x="3288" y="955"/>
                <a:ext cx="2020" cy="135"/>
              </a:xfrm>
              <a:custGeom>
                <a:avLst/>
                <a:gdLst>
                  <a:gd name="T0" fmla="*/ 0 w 2020"/>
                  <a:gd name="T1" fmla="*/ 135 h 135"/>
                  <a:gd name="T2" fmla="*/ 177 w 2020"/>
                  <a:gd name="T3" fmla="*/ 0 h 135"/>
                  <a:gd name="T4" fmla="*/ 2020 w 2020"/>
                  <a:gd name="T5" fmla="*/ 0 h 135"/>
                  <a:gd name="T6" fmla="*/ 1843 w 2020"/>
                  <a:gd name="T7" fmla="*/ 135 h 135"/>
                  <a:gd name="T8" fmla="*/ 0 w 2020"/>
                  <a:gd name="T9" fmla="*/ 135 h 13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20"/>
                  <a:gd name="T16" fmla="*/ 0 h 135"/>
                  <a:gd name="T17" fmla="*/ 2020 w 2020"/>
                  <a:gd name="T18" fmla="*/ 135 h 13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20" h="135">
                    <a:moveTo>
                      <a:pt x="0" y="135"/>
                    </a:moveTo>
                    <a:lnTo>
                      <a:pt x="177" y="0"/>
                    </a:lnTo>
                    <a:lnTo>
                      <a:pt x="2020" y="0"/>
                    </a:lnTo>
                    <a:lnTo>
                      <a:pt x="1843" y="135"/>
                    </a:lnTo>
                    <a:lnTo>
                      <a:pt x="0" y="135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98" name="Freeform 8"/>
              <p:cNvSpPr>
                <a:spLocks/>
              </p:cNvSpPr>
              <p:nvPr/>
            </p:nvSpPr>
            <p:spPr bwMode="auto">
              <a:xfrm>
                <a:off x="3288" y="309"/>
                <a:ext cx="177" cy="781"/>
              </a:xfrm>
              <a:custGeom>
                <a:avLst/>
                <a:gdLst>
                  <a:gd name="T0" fmla="*/ 0 w 177"/>
                  <a:gd name="T1" fmla="*/ 781 h 781"/>
                  <a:gd name="T2" fmla="*/ 0 w 177"/>
                  <a:gd name="T3" fmla="*/ 136 h 781"/>
                  <a:gd name="T4" fmla="*/ 177 w 177"/>
                  <a:gd name="T5" fmla="*/ 0 h 781"/>
                  <a:gd name="T6" fmla="*/ 177 w 177"/>
                  <a:gd name="T7" fmla="*/ 646 h 781"/>
                  <a:gd name="T8" fmla="*/ 0 w 177"/>
                  <a:gd name="T9" fmla="*/ 781 h 78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7"/>
                  <a:gd name="T16" fmla="*/ 0 h 781"/>
                  <a:gd name="T17" fmla="*/ 177 w 177"/>
                  <a:gd name="T18" fmla="*/ 781 h 78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7" h="781">
                    <a:moveTo>
                      <a:pt x="0" y="781"/>
                    </a:moveTo>
                    <a:lnTo>
                      <a:pt x="0" y="136"/>
                    </a:lnTo>
                    <a:lnTo>
                      <a:pt x="177" y="0"/>
                    </a:lnTo>
                    <a:lnTo>
                      <a:pt x="177" y="646"/>
                    </a:lnTo>
                    <a:lnTo>
                      <a:pt x="0" y="781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99" name="Rectangle 9"/>
              <p:cNvSpPr>
                <a:spLocks noChangeArrowheads="1"/>
              </p:cNvSpPr>
              <p:nvPr/>
            </p:nvSpPr>
            <p:spPr bwMode="auto">
              <a:xfrm>
                <a:off x="3465" y="309"/>
                <a:ext cx="1843" cy="6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00" name="Freeform 10"/>
              <p:cNvSpPr>
                <a:spLocks/>
              </p:cNvSpPr>
              <p:nvPr/>
            </p:nvSpPr>
            <p:spPr bwMode="auto">
              <a:xfrm>
                <a:off x="3288" y="955"/>
                <a:ext cx="2020" cy="135"/>
              </a:xfrm>
              <a:custGeom>
                <a:avLst/>
                <a:gdLst>
                  <a:gd name="T0" fmla="*/ 0 w 388"/>
                  <a:gd name="T1" fmla="*/ 509547 h 26"/>
                  <a:gd name="T2" fmla="*/ 676632 w 388"/>
                  <a:gd name="T3" fmla="*/ 0 h 26"/>
                  <a:gd name="T4" fmla="*/ 7725506 w 388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388"/>
                  <a:gd name="T10" fmla="*/ 0 h 26"/>
                  <a:gd name="T11" fmla="*/ 388 w 388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88" h="26">
                    <a:moveTo>
                      <a:pt x="0" y="26"/>
                    </a:moveTo>
                    <a:lnTo>
                      <a:pt x="34" y="0"/>
                    </a:lnTo>
                    <a:lnTo>
                      <a:pt x="388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01" name="Freeform 11"/>
              <p:cNvSpPr>
                <a:spLocks/>
              </p:cNvSpPr>
              <p:nvPr/>
            </p:nvSpPr>
            <p:spPr bwMode="auto">
              <a:xfrm>
                <a:off x="3288" y="845"/>
                <a:ext cx="2020" cy="136"/>
              </a:xfrm>
              <a:custGeom>
                <a:avLst/>
                <a:gdLst>
                  <a:gd name="T0" fmla="*/ 0 w 388"/>
                  <a:gd name="T1" fmla="*/ 532252 h 26"/>
                  <a:gd name="T2" fmla="*/ 676632 w 388"/>
                  <a:gd name="T3" fmla="*/ 0 h 26"/>
                  <a:gd name="T4" fmla="*/ 7725506 w 388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388"/>
                  <a:gd name="T10" fmla="*/ 0 h 26"/>
                  <a:gd name="T11" fmla="*/ 388 w 388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88" h="26">
                    <a:moveTo>
                      <a:pt x="0" y="26"/>
                    </a:moveTo>
                    <a:lnTo>
                      <a:pt x="34" y="0"/>
                    </a:lnTo>
                    <a:lnTo>
                      <a:pt x="388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02" name="Freeform 12"/>
              <p:cNvSpPr>
                <a:spLocks/>
              </p:cNvSpPr>
              <p:nvPr/>
            </p:nvSpPr>
            <p:spPr bwMode="auto">
              <a:xfrm>
                <a:off x="3288" y="741"/>
                <a:ext cx="2020" cy="136"/>
              </a:xfrm>
              <a:custGeom>
                <a:avLst/>
                <a:gdLst>
                  <a:gd name="T0" fmla="*/ 0 w 388"/>
                  <a:gd name="T1" fmla="*/ 532252 h 26"/>
                  <a:gd name="T2" fmla="*/ 676632 w 388"/>
                  <a:gd name="T3" fmla="*/ 0 h 26"/>
                  <a:gd name="T4" fmla="*/ 7725506 w 388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388"/>
                  <a:gd name="T10" fmla="*/ 0 h 26"/>
                  <a:gd name="T11" fmla="*/ 388 w 388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88" h="26">
                    <a:moveTo>
                      <a:pt x="0" y="26"/>
                    </a:moveTo>
                    <a:lnTo>
                      <a:pt x="34" y="0"/>
                    </a:lnTo>
                    <a:lnTo>
                      <a:pt x="388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03" name="Freeform 13"/>
              <p:cNvSpPr>
                <a:spLocks/>
              </p:cNvSpPr>
              <p:nvPr/>
            </p:nvSpPr>
            <p:spPr bwMode="auto">
              <a:xfrm>
                <a:off x="3288" y="632"/>
                <a:ext cx="2020" cy="135"/>
              </a:xfrm>
              <a:custGeom>
                <a:avLst/>
                <a:gdLst>
                  <a:gd name="T0" fmla="*/ 0 w 388"/>
                  <a:gd name="T1" fmla="*/ 509547 h 26"/>
                  <a:gd name="T2" fmla="*/ 676632 w 388"/>
                  <a:gd name="T3" fmla="*/ 0 h 26"/>
                  <a:gd name="T4" fmla="*/ 7725506 w 388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388"/>
                  <a:gd name="T10" fmla="*/ 0 h 26"/>
                  <a:gd name="T11" fmla="*/ 388 w 388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88" h="26">
                    <a:moveTo>
                      <a:pt x="0" y="26"/>
                    </a:moveTo>
                    <a:lnTo>
                      <a:pt x="34" y="0"/>
                    </a:lnTo>
                    <a:lnTo>
                      <a:pt x="388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04" name="Freeform 14"/>
              <p:cNvSpPr>
                <a:spLocks/>
              </p:cNvSpPr>
              <p:nvPr/>
            </p:nvSpPr>
            <p:spPr bwMode="auto">
              <a:xfrm>
                <a:off x="3288" y="523"/>
                <a:ext cx="2020" cy="135"/>
              </a:xfrm>
              <a:custGeom>
                <a:avLst/>
                <a:gdLst>
                  <a:gd name="T0" fmla="*/ 0 w 388"/>
                  <a:gd name="T1" fmla="*/ 509547 h 26"/>
                  <a:gd name="T2" fmla="*/ 676632 w 388"/>
                  <a:gd name="T3" fmla="*/ 0 h 26"/>
                  <a:gd name="T4" fmla="*/ 7725506 w 388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388"/>
                  <a:gd name="T10" fmla="*/ 0 h 26"/>
                  <a:gd name="T11" fmla="*/ 388 w 388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88" h="26">
                    <a:moveTo>
                      <a:pt x="0" y="26"/>
                    </a:moveTo>
                    <a:lnTo>
                      <a:pt x="34" y="0"/>
                    </a:lnTo>
                    <a:lnTo>
                      <a:pt x="388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05" name="Freeform 15"/>
              <p:cNvSpPr>
                <a:spLocks/>
              </p:cNvSpPr>
              <p:nvPr/>
            </p:nvSpPr>
            <p:spPr bwMode="auto">
              <a:xfrm>
                <a:off x="3288" y="419"/>
                <a:ext cx="2020" cy="135"/>
              </a:xfrm>
              <a:custGeom>
                <a:avLst/>
                <a:gdLst>
                  <a:gd name="T0" fmla="*/ 0 w 388"/>
                  <a:gd name="T1" fmla="*/ 509547 h 26"/>
                  <a:gd name="T2" fmla="*/ 676632 w 388"/>
                  <a:gd name="T3" fmla="*/ 0 h 26"/>
                  <a:gd name="T4" fmla="*/ 7725506 w 388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388"/>
                  <a:gd name="T10" fmla="*/ 0 h 26"/>
                  <a:gd name="T11" fmla="*/ 388 w 388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88" h="26">
                    <a:moveTo>
                      <a:pt x="0" y="26"/>
                    </a:moveTo>
                    <a:lnTo>
                      <a:pt x="34" y="0"/>
                    </a:lnTo>
                    <a:lnTo>
                      <a:pt x="388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06" name="Freeform 16"/>
              <p:cNvSpPr>
                <a:spLocks/>
              </p:cNvSpPr>
              <p:nvPr/>
            </p:nvSpPr>
            <p:spPr bwMode="auto">
              <a:xfrm>
                <a:off x="3288" y="309"/>
                <a:ext cx="2020" cy="136"/>
              </a:xfrm>
              <a:custGeom>
                <a:avLst/>
                <a:gdLst>
                  <a:gd name="T0" fmla="*/ 0 w 388"/>
                  <a:gd name="T1" fmla="*/ 532252 h 26"/>
                  <a:gd name="T2" fmla="*/ 676632 w 388"/>
                  <a:gd name="T3" fmla="*/ 0 h 26"/>
                  <a:gd name="T4" fmla="*/ 7725506 w 388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388"/>
                  <a:gd name="T10" fmla="*/ 0 h 26"/>
                  <a:gd name="T11" fmla="*/ 388 w 388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88" h="26">
                    <a:moveTo>
                      <a:pt x="0" y="26"/>
                    </a:moveTo>
                    <a:lnTo>
                      <a:pt x="34" y="0"/>
                    </a:lnTo>
                    <a:lnTo>
                      <a:pt x="388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07" name="Freeform 17"/>
              <p:cNvSpPr>
                <a:spLocks/>
              </p:cNvSpPr>
              <p:nvPr/>
            </p:nvSpPr>
            <p:spPr bwMode="auto">
              <a:xfrm>
                <a:off x="3288" y="955"/>
                <a:ext cx="2020" cy="135"/>
              </a:xfrm>
              <a:custGeom>
                <a:avLst/>
                <a:gdLst>
                  <a:gd name="T0" fmla="*/ 2020 w 2020"/>
                  <a:gd name="T1" fmla="*/ 0 h 135"/>
                  <a:gd name="T2" fmla="*/ 1843 w 2020"/>
                  <a:gd name="T3" fmla="*/ 135 h 135"/>
                  <a:gd name="T4" fmla="*/ 0 w 2020"/>
                  <a:gd name="T5" fmla="*/ 135 h 135"/>
                  <a:gd name="T6" fmla="*/ 177 w 2020"/>
                  <a:gd name="T7" fmla="*/ 0 h 135"/>
                  <a:gd name="T8" fmla="*/ 2020 w 2020"/>
                  <a:gd name="T9" fmla="*/ 0 h 13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20"/>
                  <a:gd name="T16" fmla="*/ 0 h 135"/>
                  <a:gd name="T17" fmla="*/ 2020 w 2020"/>
                  <a:gd name="T18" fmla="*/ 135 h 13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20" h="135">
                    <a:moveTo>
                      <a:pt x="2020" y="0"/>
                    </a:moveTo>
                    <a:lnTo>
                      <a:pt x="1843" y="135"/>
                    </a:lnTo>
                    <a:lnTo>
                      <a:pt x="0" y="135"/>
                    </a:lnTo>
                    <a:lnTo>
                      <a:pt x="177" y="0"/>
                    </a:lnTo>
                    <a:lnTo>
                      <a:pt x="2020" y="0"/>
                    </a:lnTo>
                    <a:close/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08" name="Freeform 18"/>
              <p:cNvSpPr>
                <a:spLocks/>
              </p:cNvSpPr>
              <p:nvPr/>
            </p:nvSpPr>
            <p:spPr bwMode="auto">
              <a:xfrm>
                <a:off x="3288" y="309"/>
                <a:ext cx="177" cy="781"/>
              </a:xfrm>
              <a:custGeom>
                <a:avLst/>
                <a:gdLst>
                  <a:gd name="T0" fmla="*/ 0 w 177"/>
                  <a:gd name="T1" fmla="*/ 781 h 781"/>
                  <a:gd name="T2" fmla="*/ 0 w 177"/>
                  <a:gd name="T3" fmla="*/ 136 h 781"/>
                  <a:gd name="T4" fmla="*/ 177 w 177"/>
                  <a:gd name="T5" fmla="*/ 0 h 781"/>
                  <a:gd name="T6" fmla="*/ 177 w 177"/>
                  <a:gd name="T7" fmla="*/ 646 h 781"/>
                  <a:gd name="T8" fmla="*/ 0 w 177"/>
                  <a:gd name="T9" fmla="*/ 781 h 78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7"/>
                  <a:gd name="T16" fmla="*/ 0 h 781"/>
                  <a:gd name="T17" fmla="*/ 177 w 177"/>
                  <a:gd name="T18" fmla="*/ 781 h 78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7" h="781">
                    <a:moveTo>
                      <a:pt x="0" y="781"/>
                    </a:moveTo>
                    <a:lnTo>
                      <a:pt x="0" y="136"/>
                    </a:lnTo>
                    <a:lnTo>
                      <a:pt x="177" y="0"/>
                    </a:lnTo>
                    <a:lnTo>
                      <a:pt x="177" y="646"/>
                    </a:lnTo>
                    <a:lnTo>
                      <a:pt x="0" y="781"/>
                    </a:lnTo>
                    <a:close/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09" name="Rectangle 19"/>
              <p:cNvSpPr>
                <a:spLocks noChangeArrowheads="1"/>
              </p:cNvSpPr>
              <p:nvPr/>
            </p:nvSpPr>
            <p:spPr bwMode="auto">
              <a:xfrm>
                <a:off x="3465" y="309"/>
                <a:ext cx="1843" cy="646"/>
              </a:xfrm>
              <a:prstGeom prst="rect">
                <a:avLst/>
              </a:prstGeom>
              <a:noFill/>
              <a:ln w="7938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10" name="Freeform 20"/>
              <p:cNvSpPr>
                <a:spLocks/>
              </p:cNvSpPr>
              <p:nvPr/>
            </p:nvSpPr>
            <p:spPr bwMode="auto">
              <a:xfrm>
                <a:off x="4209" y="460"/>
                <a:ext cx="177" cy="630"/>
              </a:xfrm>
              <a:custGeom>
                <a:avLst/>
                <a:gdLst>
                  <a:gd name="T0" fmla="*/ 0 w 177"/>
                  <a:gd name="T1" fmla="*/ 630 h 630"/>
                  <a:gd name="T2" fmla="*/ 0 w 177"/>
                  <a:gd name="T3" fmla="*/ 136 h 630"/>
                  <a:gd name="T4" fmla="*/ 177 w 177"/>
                  <a:gd name="T5" fmla="*/ 0 h 630"/>
                  <a:gd name="T6" fmla="*/ 177 w 177"/>
                  <a:gd name="T7" fmla="*/ 495 h 630"/>
                  <a:gd name="T8" fmla="*/ 0 w 177"/>
                  <a:gd name="T9" fmla="*/ 630 h 6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7"/>
                  <a:gd name="T16" fmla="*/ 0 h 630"/>
                  <a:gd name="T17" fmla="*/ 177 w 177"/>
                  <a:gd name="T18" fmla="*/ 630 h 63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7" h="630">
                    <a:moveTo>
                      <a:pt x="0" y="630"/>
                    </a:moveTo>
                    <a:lnTo>
                      <a:pt x="0" y="136"/>
                    </a:lnTo>
                    <a:lnTo>
                      <a:pt x="177" y="0"/>
                    </a:lnTo>
                    <a:lnTo>
                      <a:pt x="177" y="495"/>
                    </a:lnTo>
                    <a:lnTo>
                      <a:pt x="0" y="630"/>
                    </a:lnTo>
                    <a:close/>
                  </a:path>
                </a:pathLst>
              </a:custGeom>
              <a:solidFill>
                <a:srgbClr val="80000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11" name="Rectangle 21"/>
              <p:cNvSpPr>
                <a:spLocks noChangeArrowheads="1"/>
              </p:cNvSpPr>
              <p:nvPr/>
            </p:nvSpPr>
            <p:spPr bwMode="auto">
              <a:xfrm>
                <a:off x="3684" y="596"/>
                <a:ext cx="525" cy="494"/>
              </a:xfrm>
              <a:prstGeom prst="rect">
                <a:avLst/>
              </a:prstGeom>
              <a:solidFill>
                <a:srgbClr val="FF0000"/>
              </a:solidFill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12" name="Freeform 22"/>
              <p:cNvSpPr>
                <a:spLocks/>
              </p:cNvSpPr>
              <p:nvPr/>
            </p:nvSpPr>
            <p:spPr bwMode="auto">
              <a:xfrm>
                <a:off x="3684" y="460"/>
                <a:ext cx="702" cy="136"/>
              </a:xfrm>
              <a:custGeom>
                <a:avLst/>
                <a:gdLst>
                  <a:gd name="T0" fmla="*/ 525 w 702"/>
                  <a:gd name="T1" fmla="*/ 136 h 136"/>
                  <a:gd name="T2" fmla="*/ 702 w 702"/>
                  <a:gd name="T3" fmla="*/ 0 h 136"/>
                  <a:gd name="T4" fmla="*/ 177 w 702"/>
                  <a:gd name="T5" fmla="*/ 0 h 136"/>
                  <a:gd name="T6" fmla="*/ 0 w 702"/>
                  <a:gd name="T7" fmla="*/ 136 h 136"/>
                  <a:gd name="T8" fmla="*/ 525 w 702"/>
                  <a:gd name="T9" fmla="*/ 136 h 13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2"/>
                  <a:gd name="T16" fmla="*/ 0 h 136"/>
                  <a:gd name="T17" fmla="*/ 702 w 702"/>
                  <a:gd name="T18" fmla="*/ 136 h 1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2" h="136">
                    <a:moveTo>
                      <a:pt x="525" y="136"/>
                    </a:moveTo>
                    <a:lnTo>
                      <a:pt x="702" y="0"/>
                    </a:lnTo>
                    <a:lnTo>
                      <a:pt x="177" y="0"/>
                    </a:lnTo>
                    <a:lnTo>
                      <a:pt x="0" y="136"/>
                    </a:lnTo>
                    <a:lnTo>
                      <a:pt x="525" y="136"/>
                    </a:lnTo>
                    <a:close/>
                  </a:path>
                </a:pathLst>
              </a:custGeom>
              <a:solidFill>
                <a:srgbClr val="BF000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13" name="Freeform 23"/>
              <p:cNvSpPr>
                <a:spLocks/>
              </p:cNvSpPr>
              <p:nvPr/>
            </p:nvSpPr>
            <p:spPr bwMode="auto">
              <a:xfrm>
                <a:off x="4735" y="351"/>
                <a:ext cx="177" cy="739"/>
              </a:xfrm>
              <a:custGeom>
                <a:avLst/>
                <a:gdLst>
                  <a:gd name="T0" fmla="*/ 0 w 177"/>
                  <a:gd name="T1" fmla="*/ 739 h 739"/>
                  <a:gd name="T2" fmla="*/ 0 w 177"/>
                  <a:gd name="T3" fmla="*/ 135 h 739"/>
                  <a:gd name="T4" fmla="*/ 177 w 177"/>
                  <a:gd name="T5" fmla="*/ 0 h 739"/>
                  <a:gd name="T6" fmla="*/ 177 w 177"/>
                  <a:gd name="T7" fmla="*/ 604 h 739"/>
                  <a:gd name="T8" fmla="*/ 0 w 177"/>
                  <a:gd name="T9" fmla="*/ 739 h 73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7"/>
                  <a:gd name="T16" fmla="*/ 0 h 739"/>
                  <a:gd name="T17" fmla="*/ 177 w 177"/>
                  <a:gd name="T18" fmla="*/ 739 h 73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7" h="739">
                    <a:moveTo>
                      <a:pt x="0" y="739"/>
                    </a:moveTo>
                    <a:lnTo>
                      <a:pt x="0" y="135"/>
                    </a:lnTo>
                    <a:lnTo>
                      <a:pt x="177" y="0"/>
                    </a:lnTo>
                    <a:lnTo>
                      <a:pt x="177" y="604"/>
                    </a:lnTo>
                    <a:lnTo>
                      <a:pt x="0" y="739"/>
                    </a:lnTo>
                    <a:close/>
                  </a:path>
                </a:pathLst>
              </a:custGeom>
              <a:solidFill>
                <a:srgbClr val="FF8029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14" name="Rectangle 24"/>
              <p:cNvSpPr>
                <a:spLocks noChangeArrowheads="1"/>
              </p:cNvSpPr>
              <p:nvPr/>
            </p:nvSpPr>
            <p:spPr bwMode="auto">
              <a:xfrm>
                <a:off x="4209" y="486"/>
                <a:ext cx="526" cy="604"/>
              </a:xfrm>
              <a:prstGeom prst="rect">
                <a:avLst/>
              </a:prstGeom>
              <a:solidFill>
                <a:srgbClr val="FF8029"/>
              </a:solidFill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15" name="Freeform 25"/>
              <p:cNvSpPr>
                <a:spLocks/>
              </p:cNvSpPr>
              <p:nvPr/>
            </p:nvSpPr>
            <p:spPr bwMode="auto">
              <a:xfrm>
                <a:off x="4209" y="351"/>
                <a:ext cx="703" cy="135"/>
              </a:xfrm>
              <a:custGeom>
                <a:avLst/>
                <a:gdLst>
                  <a:gd name="T0" fmla="*/ 526 w 703"/>
                  <a:gd name="T1" fmla="*/ 135 h 135"/>
                  <a:gd name="T2" fmla="*/ 703 w 703"/>
                  <a:gd name="T3" fmla="*/ 0 h 135"/>
                  <a:gd name="T4" fmla="*/ 177 w 703"/>
                  <a:gd name="T5" fmla="*/ 0 h 135"/>
                  <a:gd name="T6" fmla="*/ 0 w 703"/>
                  <a:gd name="T7" fmla="*/ 135 h 135"/>
                  <a:gd name="T8" fmla="*/ 526 w 703"/>
                  <a:gd name="T9" fmla="*/ 135 h 13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3"/>
                  <a:gd name="T16" fmla="*/ 0 h 135"/>
                  <a:gd name="T17" fmla="*/ 703 w 703"/>
                  <a:gd name="T18" fmla="*/ 135 h 13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3" h="135">
                    <a:moveTo>
                      <a:pt x="526" y="135"/>
                    </a:moveTo>
                    <a:lnTo>
                      <a:pt x="703" y="0"/>
                    </a:lnTo>
                    <a:lnTo>
                      <a:pt x="177" y="0"/>
                    </a:lnTo>
                    <a:lnTo>
                      <a:pt x="0" y="135"/>
                    </a:lnTo>
                    <a:lnTo>
                      <a:pt x="526" y="135"/>
                    </a:lnTo>
                    <a:close/>
                  </a:path>
                </a:pathLst>
              </a:custGeom>
              <a:solidFill>
                <a:srgbClr val="FF8029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16" name="Line 26"/>
              <p:cNvSpPr>
                <a:spLocks noChangeShapeType="1"/>
              </p:cNvSpPr>
              <p:nvPr/>
            </p:nvSpPr>
            <p:spPr bwMode="auto">
              <a:xfrm flipV="1">
                <a:off x="3288" y="445"/>
                <a:ext cx="0" cy="645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17" name="Line 27"/>
              <p:cNvSpPr>
                <a:spLocks noChangeShapeType="1"/>
              </p:cNvSpPr>
              <p:nvPr/>
            </p:nvSpPr>
            <p:spPr bwMode="auto">
              <a:xfrm flipH="1">
                <a:off x="3272" y="1090"/>
                <a:ext cx="16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18" name="Line 28"/>
              <p:cNvSpPr>
                <a:spLocks noChangeShapeType="1"/>
              </p:cNvSpPr>
              <p:nvPr/>
            </p:nvSpPr>
            <p:spPr bwMode="auto">
              <a:xfrm flipH="1">
                <a:off x="3272" y="981"/>
                <a:ext cx="16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19" name="Line 29"/>
              <p:cNvSpPr>
                <a:spLocks noChangeShapeType="1"/>
              </p:cNvSpPr>
              <p:nvPr/>
            </p:nvSpPr>
            <p:spPr bwMode="auto">
              <a:xfrm flipH="1">
                <a:off x="3272" y="877"/>
                <a:ext cx="16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20" name="Line 30"/>
              <p:cNvSpPr>
                <a:spLocks noChangeShapeType="1"/>
              </p:cNvSpPr>
              <p:nvPr/>
            </p:nvSpPr>
            <p:spPr bwMode="auto">
              <a:xfrm flipH="1">
                <a:off x="3272" y="767"/>
                <a:ext cx="16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21" name="Line 31"/>
              <p:cNvSpPr>
                <a:spLocks noChangeShapeType="1"/>
              </p:cNvSpPr>
              <p:nvPr/>
            </p:nvSpPr>
            <p:spPr bwMode="auto">
              <a:xfrm flipH="1">
                <a:off x="3272" y="658"/>
                <a:ext cx="16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22" name="Line 32"/>
              <p:cNvSpPr>
                <a:spLocks noChangeShapeType="1"/>
              </p:cNvSpPr>
              <p:nvPr/>
            </p:nvSpPr>
            <p:spPr bwMode="auto">
              <a:xfrm flipH="1">
                <a:off x="3272" y="554"/>
                <a:ext cx="16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23" name="Line 33"/>
              <p:cNvSpPr>
                <a:spLocks noChangeShapeType="1"/>
              </p:cNvSpPr>
              <p:nvPr/>
            </p:nvSpPr>
            <p:spPr bwMode="auto">
              <a:xfrm flipH="1">
                <a:off x="3272" y="445"/>
                <a:ext cx="16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24" name="Rectangle 34"/>
              <p:cNvSpPr>
                <a:spLocks noChangeArrowheads="1"/>
              </p:cNvSpPr>
              <p:nvPr/>
            </p:nvSpPr>
            <p:spPr bwMode="auto">
              <a:xfrm>
                <a:off x="3225" y="1059"/>
                <a:ext cx="27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it-IT" sz="600" b="1">
                    <a:solidFill>
                      <a:srgbClr val="FFFFFF"/>
                    </a:solidFill>
                    <a:latin typeface="Small Fonts"/>
                    <a:cs typeface="Arial" panose="020B0604020202020204" pitchFamily="34" charset="0"/>
                  </a:rPr>
                  <a:t>0</a:t>
                </a:r>
                <a:endParaRPr lang="it-IT">
                  <a:cs typeface="Arial" panose="020B0604020202020204" pitchFamily="34" charset="0"/>
                </a:endParaRPr>
              </a:p>
            </p:txBody>
          </p:sp>
          <p:sp>
            <p:nvSpPr>
              <p:cNvPr id="25825" name="Rectangle 35"/>
              <p:cNvSpPr>
                <a:spLocks noChangeArrowheads="1"/>
              </p:cNvSpPr>
              <p:nvPr/>
            </p:nvSpPr>
            <p:spPr bwMode="auto">
              <a:xfrm>
                <a:off x="3225" y="949"/>
                <a:ext cx="27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it-IT" sz="600" b="1">
                    <a:solidFill>
                      <a:srgbClr val="FFFFFF"/>
                    </a:solidFill>
                    <a:latin typeface="Small Fonts"/>
                    <a:cs typeface="Arial" panose="020B0604020202020204" pitchFamily="34" charset="0"/>
                  </a:rPr>
                  <a:t>5</a:t>
                </a:r>
                <a:endParaRPr lang="it-IT">
                  <a:cs typeface="Arial" panose="020B0604020202020204" pitchFamily="34" charset="0"/>
                </a:endParaRPr>
              </a:p>
            </p:txBody>
          </p:sp>
          <p:sp>
            <p:nvSpPr>
              <p:cNvPr id="25826" name="Rectangle 36"/>
              <p:cNvSpPr>
                <a:spLocks noChangeArrowheads="1"/>
              </p:cNvSpPr>
              <p:nvPr/>
            </p:nvSpPr>
            <p:spPr bwMode="auto">
              <a:xfrm>
                <a:off x="3205" y="845"/>
                <a:ext cx="54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it-IT" sz="600" b="1">
                    <a:solidFill>
                      <a:srgbClr val="FFFFFF"/>
                    </a:solidFill>
                    <a:latin typeface="Small Fonts"/>
                    <a:cs typeface="Arial" panose="020B0604020202020204" pitchFamily="34" charset="0"/>
                  </a:rPr>
                  <a:t>10</a:t>
                </a:r>
                <a:endParaRPr lang="it-IT">
                  <a:cs typeface="Arial" panose="020B0604020202020204" pitchFamily="34" charset="0"/>
                </a:endParaRPr>
              </a:p>
            </p:txBody>
          </p:sp>
          <p:sp>
            <p:nvSpPr>
              <p:cNvPr id="25827" name="Rectangle 37"/>
              <p:cNvSpPr>
                <a:spLocks noChangeArrowheads="1"/>
              </p:cNvSpPr>
              <p:nvPr/>
            </p:nvSpPr>
            <p:spPr bwMode="auto">
              <a:xfrm>
                <a:off x="3205" y="736"/>
                <a:ext cx="54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it-IT" sz="600" b="1">
                    <a:solidFill>
                      <a:srgbClr val="FFFFFF"/>
                    </a:solidFill>
                    <a:latin typeface="Small Fonts"/>
                    <a:cs typeface="Arial" panose="020B0604020202020204" pitchFamily="34" charset="0"/>
                  </a:rPr>
                  <a:t>15</a:t>
                </a:r>
                <a:endParaRPr lang="it-IT">
                  <a:cs typeface="Arial" panose="020B0604020202020204" pitchFamily="34" charset="0"/>
                </a:endParaRPr>
              </a:p>
            </p:txBody>
          </p:sp>
          <p:sp>
            <p:nvSpPr>
              <p:cNvPr id="25828" name="Rectangle 38"/>
              <p:cNvSpPr>
                <a:spLocks noChangeArrowheads="1"/>
              </p:cNvSpPr>
              <p:nvPr/>
            </p:nvSpPr>
            <p:spPr bwMode="auto">
              <a:xfrm>
                <a:off x="3194" y="627"/>
                <a:ext cx="54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it-IT" sz="600" b="1">
                    <a:solidFill>
                      <a:srgbClr val="FFFFFF"/>
                    </a:solidFill>
                    <a:latin typeface="Small Fonts"/>
                    <a:cs typeface="Arial" panose="020B0604020202020204" pitchFamily="34" charset="0"/>
                  </a:rPr>
                  <a:t>20</a:t>
                </a:r>
                <a:endParaRPr lang="it-IT">
                  <a:cs typeface="Arial" panose="020B0604020202020204" pitchFamily="34" charset="0"/>
                </a:endParaRPr>
              </a:p>
            </p:txBody>
          </p:sp>
          <p:sp>
            <p:nvSpPr>
              <p:cNvPr id="25829" name="Rectangle 39"/>
              <p:cNvSpPr>
                <a:spLocks noChangeArrowheads="1"/>
              </p:cNvSpPr>
              <p:nvPr/>
            </p:nvSpPr>
            <p:spPr bwMode="auto">
              <a:xfrm>
                <a:off x="3194" y="523"/>
                <a:ext cx="54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it-IT" sz="600" b="1">
                    <a:solidFill>
                      <a:srgbClr val="FFFFFF"/>
                    </a:solidFill>
                    <a:latin typeface="Small Fonts"/>
                    <a:cs typeface="Arial" panose="020B0604020202020204" pitchFamily="34" charset="0"/>
                  </a:rPr>
                  <a:t>25</a:t>
                </a:r>
                <a:endParaRPr lang="it-IT">
                  <a:cs typeface="Arial" panose="020B0604020202020204" pitchFamily="34" charset="0"/>
                </a:endParaRPr>
              </a:p>
            </p:txBody>
          </p:sp>
          <p:sp>
            <p:nvSpPr>
              <p:cNvPr id="25830" name="Rectangle 40"/>
              <p:cNvSpPr>
                <a:spLocks noChangeArrowheads="1"/>
              </p:cNvSpPr>
              <p:nvPr/>
            </p:nvSpPr>
            <p:spPr bwMode="auto">
              <a:xfrm>
                <a:off x="3194" y="413"/>
                <a:ext cx="54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it-IT" sz="600" b="1">
                    <a:solidFill>
                      <a:srgbClr val="FFFFFF"/>
                    </a:solidFill>
                    <a:latin typeface="Small Fonts"/>
                    <a:cs typeface="Arial" panose="020B0604020202020204" pitchFamily="34" charset="0"/>
                  </a:rPr>
                  <a:t>30</a:t>
                </a:r>
                <a:endParaRPr lang="it-IT">
                  <a:cs typeface="Arial" panose="020B0604020202020204" pitchFamily="34" charset="0"/>
                </a:endParaRPr>
              </a:p>
            </p:txBody>
          </p:sp>
          <p:sp>
            <p:nvSpPr>
              <p:cNvPr id="25831" name="Line 41"/>
              <p:cNvSpPr>
                <a:spLocks noChangeShapeType="1"/>
              </p:cNvSpPr>
              <p:nvPr/>
            </p:nvSpPr>
            <p:spPr bwMode="auto">
              <a:xfrm>
                <a:off x="3288" y="1090"/>
                <a:ext cx="1843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32" name="Line 42"/>
              <p:cNvSpPr>
                <a:spLocks noChangeShapeType="1"/>
              </p:cNvSpPr>
              <p:nvPr/>
            </p:nvSpPr>
            <p:spPr bwMode="auto">
              <a:xfrm>
                <a:off x="3288" y="1090"/>
                <a:ext cx="0" cy="16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833" name="Line 43"/>
              <p:cNvSpPr>
                <a:spLocks noChangeShapeType="1"/>
              </p:cNvSpPr>
              <p:nvPr/>
            </p:nvSpPr>
            <p:spPr bwMode="auto">
              <a:xfrm>
                <a:off x="5131" y="1090"/>
                <a:ext cx="0" cy="16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25614" name="Group 231"/>
            <p:cNvGrpSpPr>
              <a:grpSpLocks/>
            </p:cNvGrpSpPr>
            <p:nvPr/>
          </p:nvGrpSpPr>
          <p:grpSpPr bwMode="auto">
            <a:xfrm>
              <a:off x="5435600" y="3013075"/>
              <a:ext cx="1819275" cy="1568450"/>
              <a:chOff x="158" y="1665"/>
              <a:chExt cx="2496" cy="988"/>
            </a:xfrm>
          </p:grpSpPr>
          <p:sp>
            <p:nvSpPr>
              <p:cNvPr id="25752" name="AutoShape 232"/>
              <p:cNvSpPr>
                <a:spLocks noChangeAspect="1" noChangeArrowheads="1" noTextEdit="1"/>
              </p:cNvSpPr>
              <p:nvPr/>
            </p:nvSpPr>
            <p:spPr bwMode="auto">
              <a:xfrm>
                <a:off x="158" y="1665"/>
                <a:ext cx="2496" cy="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53" name="Freeform 233"/>
              <p:cNvSpPr>
                <a:spLocks/>
              </p:cNvSpPr>
              <p:nvPr/>
            </p:nvSpPr>
            <p:spPr bwMode="auto">
              <a:xfrm>
                <a:off x="438" y="2389"/>
                <a:ext cx="2034" cy="137"/>
              </a:xfrm>
              <a:custGeom>
                <a:avLst/>
                <a:gdLst>
                  <a:gd name="T0" fmla="*/ 0 w 2034"/>
                  <a:gd name="T1" fmla="*/ 137 h 137"/>
                  <a:gd name="T2" fmla="*/ 182 w 2034"/>
                  <a:gd name="T3" fmla="*/ 0 h 137"/>
                  <a:gd name="T4" fmla="*/ 2034 w 2034"/>
                  <a:gd name="T5" fmla="*/ 0 h 137"/>
                  <a:gd name="T6" fmla="*/ 1853 w 2034"/>
                  <a:gd name="T7" fmla="*/ 137 h 137"/>
                  <a:gd name="T8" fmla="*/ 0 w 2034"/>
                  <a:gd name="T9" fmla="*/ 137 h 1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34"/>
                  <a:gd name="T16" fmla="*/ 0 h 137"/>
                  <a:gd name="T17" fmla="*/ 2034 w 2034"/>
                  <a:gd name="T18" fmla="*/ 137 h 13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34" h="137">
                    <a:moveTo>
                      <a:pt x="0" y="137"/>
                    </a:moveTo>
                    <a:lnTo>
                      <a:pt x="182" y="0"/>
                    </a:lnTo>
                    <a:lnTo>
                      <a:pt x="2034" y="0"/>
                    </a:lnTo>
                    <a:lnTo>
                      <a:pt x="1853" y="137"/>
                    </a:lnTo>
                    <a:lnTo>
                      <a:pt x="0" y="137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54" name="Freeform 234"/>
              <p:cNvSpPr>
                <a:spLocks/>
              </p:cNvSpPr>
              <p:nvPr/>
            </p:nvSpPr>
            <p:spPr bwMode="auto">
              <a:xfrm>
                <a:off x="438" y="1744"/>
                <a:ext cx="182" cy="782"/>
              </a:xfrm>
              <a:custGeom>
                <a:avLst/>
                <a:gdLst>
                  <a:gd name="T0" fmla="*/ 0 w 182"/>
                  <a:gd name="T1" fmla="*/ 782 h 782"/>
                  <a:gd name="T2" fmla="*/ 0 w 182"/>
                  <a:gd name="T3" fmla="*/ 138 h 782"/>
                  <a:gd name="T4" fmla="*/ 182 w 182"/>
                  <a:gd name="T5" fmla="*/ 0 h 782"/>
                  <a:gd name="T6" fmla="*/ 182 w 182"/>
                  <a:gd name="T7" fmla="*/ 645 h 782"/>
                  <a:gd name="T8" fmla="*/ 0 w 182"/>
                  <a:gd name="T9" fmla="*/ 782 h 78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2"/>
                  <a:gd name="T16" fmla="*/ 0 h 782"/>
                  <a:gd name="T17" fmla="*/ 182 w 182"/>
                  <a:gd name="T18" fmla="*/ 782 h 78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2" h="782">
                    <a:moveTo>
                      <a:pt x="0" y="782"/>
                    </a:moveTo>
                    <a:lnTo>
                      <a:pt x="0" y="138"/>
                    </a:lnTo>
                    <a:lnTo>
                      <a:pt x="182" y="0"/>
                    </a:lnTo>
                    <a:lnTo>
                      <a:pt x="182" y="645"/>
                    </a:lnTo>
                    <a:lnTo>
                      <a:pt x="0" y="782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55" name="Rectangle 235"/>
              <p:cNvSpPr>
                <a:spLocks noChangeArrowheads="1"/>
              </p:cNvSpPr>
              <p:nvPr/>
            </p:nvSpPr>
            <p:spPr bwMode="auto">
              <a:xfrm>
                <a:off x="620" y="1744"/>
                <a:ext cx="1852" cy="6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56" name="Freeform 236"/>
              <p:cNvSpPr>
                <a:spLocks/>
              </p:cNvSpPr>
              <p:nvPr/>
            </p:nvSpPr>
            <p:spPr bwMode="auto">
              <a:xfrm>
                <a:off x="438" y="2389"/>
                <a:ext cx="2034" cy="137"/>
              </a:xfrm>
              <a:custGeom>
                <a:avLst/>
                <a:gdLst>
                  <a:gd name="T0" fmla="*/ 0 w 392"/>
                  <a:gd name="T1" fmla="*/ 556515 h 26"/>
                  <a:gd name="T2" fmla="*/ 684260 w 392"/>
                  <a:gd name="T3" fmla="*/ 0 h 26"/>
                  <a:gd name="T4" fmla="*/ 7650227 w 392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392"/>
                  <a:gd name="T10" fmla="*/ 0 h 26"/>
                  <a:gd name="T11" fmla="*/ 392 w 392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92" h="26">
                    <a:moveTo>
                      <a:pt x="0" y="26"/>
                    </a:moveTo>
                    <a:lnTo>
                      <a:pt x="35" y="0"/>
                    </a:lnTo>
                    <a:lnTo>
                      <a:pt x="392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57" name="Freeform 237"/>
              <p:cNvSpPr>
                <a:spLocks/>
              </p:cNvSpPr>
              <p:nvPr/>
            </p:nvSpPr>
            <p:spPr bwMode="auto">
              <a:xfrm>
                <a:off x="438" y="2304"/>
                <a:ext cx="2034" cy="143"/>
              </a:xfrm>
              <a:custGeom>
                <a:avLst/>
                <a:gdLst>
                  <a:gd name="T0" fmla="*/ 0 w 392"/>
                  <a:gd name="T1" fmla="*/ 595600 h 27"/>
                  <a:gd name="T2" fmla="*/ 684260 w 392"/>
                  <a:gd name="T3" fmla="*/ 0 h 27"/>
                  <a:gd name="T4" fmla="*/ 7650227 w 392"/>
                  <a:gd name="T5" fmla="*/ 0 h 27"/>
                  <a:gd name="T6" fmla="*/ 0 60000 65536"/>
                  <a:gd name="T7" fmla="*/ 0 60000 65536"/>
                  <a:gd name="T8" fmla="*/ 0 60000 65536"/>
                  <a:gd name="T9" fmla="*/ 0 w 392"/>
                  <a:gd name="T10" fmla="*/ 0 h 27"/>
                  <a:gd name="T11" fmla="*/ 392 w 392"/>
                  <a:gd name="T12" fmla="*/ 27 h 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92" h="27">
                    <a:moveTo>
                      <a:pt x="0" y="27"/>
                    </a:moveTo>
                    <a:lnTo>
                      <a:pt x="35" y="0"/>
                    </a:lnTo>
                    <a:lnTo>
                      <a:pt x="392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58" name="Freeform 238"/>
              <p:cNvSpPr>
                <a:spLocks/>
              </p:cNvSpPr>
              <p:nvPr/>
            </p:nvSpPr>
            <p:spPr bwMode="auto">
              <a:xfrm>
                <a:off x="438" y="2225"/>
                <a:ext cx="2034" cy="143"/>
              </a:xfrm>
              <a:custGeom>
                <a:avLst/>
                <a:gdLst>
                  <a:gd name="T0" fmla="*/ 0 w 392"/>
                  <a:gd name="T1" fmla="*/ 595600 h 27"/>
                  <a:gd name="T2" fmla="*/ 684260 w 392"/>
                  <a:gd name="T3" fmla="*/ 0 h 27"/>
                  <a:gd name="T4" fmla="*/ 7650227 w 392"/>
                  <a:gd name="T5" fmla="*/ 0 h 27"/>
                  <a:gd name="T6" fmla="*/ 0 60000 65536"/>
                  <a:gd name="T7" fmla="*/ 0 60000 65536"/>
                  <a:gd name="T8" fmla="*/ 0 60000 65536"/>
                  <a:gd name="T9" fmla="*/ 0 w 392"/>
                  <a:gd name="T10" fmla="*/ 0 h 27"/>
                  <a:gd name="T11" fmla="*/ 392 w 392"/>
                  <a:gd name="T12" fmla="*/ 27 h 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92" h="27">
                    <a:moveTo>
                      <a:pt x="0" y="27"/>
                    </a:moveTo>
                    <a:lnTo>
                      <a:pt x="35" y="0"/>
                    </a:lnTo>
                    <a:lnTo>
                      <a:pt x="392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59" name="Freeform 239"/>
              <p:cNvSpPr>
                <a:spLocks/>
              </p:cNvSpPr>
              <p:nvPr/>
            </p:nvSpPr>
            <p:spPr bwMode="auto">
              <a:xfrm>
                <a:off x="438" y="2146"/>
                <a:ext cx="2034" cy="137"/>
              </a:xfrm>
              <a:custGeom>
                <a:avLst/>
                <a:gdLst>
                  <a:gd name="T0" fmla="*/ 0 w 392"/>
                  <a:gd name="T1" fmla="*/ 556515 h 26"/>
                  <a:gd name="T2" fmla="*/ 684260 w 392"/>
                  <a:gd name="T3" fmla="*/ 0 h 26"/>
                  <a:gd name="T4" fmla="*/ 7650227 w 392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392"/>
                  <a:gd name="T10" fmla="*/ 0 h 26"/>
                  <a:gd name="T11" fmla="*/ 392 w 392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92" h="26">
                    <a:moveTo>
                      <a:pt x="0" y="26"/>
                    </a:moveTo>
                    <a:lnTo>
                      <a:pt x="35" y="0"/>
                    </a:lnTo>
                    <a:lnTo>
                      <a:pt x="392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60" name="Freeform 240"/>
              <p:cNvSpPr>
                <a:spLocks/>
              </p:cNvSpPr>
              <p:nvPr/>
            </p:nvSpPr>
            <p:spPr bwMode="auto">
              <a:xfrm>
                <a:off x="438" y="2067"/>
                <a:ext cx="2034" cy="137"/>
              </a:xfrm>
              <a:custGeom>
                <a:avLst/>
                <a:gdLst>
                  <a:gd name="T0" fmla="*/ 0 w 392"/>
                  <a:gd name="T1" fmla="*/ 556515 h 26"/>
                  <a:gd name="T2" fmla="*/ 684260 w 392"/>
                  <a:gd name="T3" fmla="*/ 0 h 26"/>
                  <a:gd name="T4" fmla="*/ 7650227 w 392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392"/>
                  <a:gd name="T10" fmla="*/ 0 h 26"/>
                  <a:gd name="T11" fmla="*/ 392 w 392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92" h="26">
                    <a:moveTo>
                      <a:pt x="0" y="26"/>
                    </a:moveTo>
                    <a:lnTo>
                      <a:pt x="35" y="0"/>
                    </a:lnTo>
                    <a:lnTo>
                      <a:pt x="392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61" name="Freeform 241"/>
              <p:cNvSpPr>
                <a:spLocks/>
              </p:cNvSpPr>
              <p:nvPr/>
            </p:nvSpPr>
            <p:spPr bwMode="auto">
              <a:xfrm>
                <a:off x="438" y="1987"/>
                <a:ext cx="2034" cy="138"/>
              </a:xfrm>
              <a:custGeom>
                <a:avLst/>
                <a:gdLst>
                  <a:gd name="T0" fmla="*/ 0 w 392"/>
                  <a:gd name="T1" fmla="*/ 580900 h 26"/>
                  <a:gd name="T2" fmla="*/ 684260 w 392"/>
                  <a:gd name="T3" fmla="*/ 0 h 26"/>
                  <a:gd name="T4" fmla="*/ 7650227 w 392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392"/>
                  <a:gd name="T10" fmla="*/ 0 h 26"/>
                  <a:gd name="T11" fmla="*/ 392 w 392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92" h="26">
                    <a:moveTo>
                      <a:pt x="0" y="26"/>
                    </a:moveTo>
                    <a:lnTo>
                      <a:pt x="35" y="0"/>
                    </a:lnTo>
                    <a:lnTo>
                      <a:pt x="392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62" name="Freeform 242"/>
              <p:cNvSpPr>
                <a:spLocks/>
              </p:cNvSpPr>
              <p:nvPr/>
            </p:nvSpPr>
            <p:spPr bwMode="auto">
              <a:xfrm>
                <a:off x="438" y="1903"/>
                <a:ext cx="2034" cy="142"/>
              </a:xfrm>
              <a:custGeom>
                <a:avLst/>
                <a:gdLst>
                  <a:gd name="T0" fmla="*/ 0 w 392"/>
                  <a:gd name="T1" fmla="*/ 571561 h 27"/>
                  <a:gd name="T2" fmla="*/ 684260 w 392"/>
                  <a:gd name="T3" fmla="*/ 0 h 27"/>
                  <a:gd name="T4" fmla="*/ 7650227 w 392"/>
                  <a:gd name="T5" fmla="*/ 0 h 27"/>
                  <a:gd name="T6" fmla="*/ 0 60000 65536"/>
                  <a:gd name="T7" fmla="*/ 0 60000 65536"/>
                  <a:gd name="T8" fmla="*/ 0 60000 65536"/>
                  <a:gd name="T9" fmla="*/ 0 w 392"/>
                  <a:gd name="T10" fmla="*/ 0 h 27"/>
                  <a:gd name="T11" fmla="*/ 392 w 392"/>
                  <a:gd name="T12" fmla="*/ 27 h 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92" h="27">
                    <a:moveTo>
                      <a:pt x="0" y="27"/>
                    </a:moveTo>
                    <a:lnTo>
                      <a:pt x="35" y="0"/>
                    </a:lnTo>
                    <a:lnTo>
                      <a:pt x="392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63" name="Freeform 243"/>
              <p:cNvSpPr>
                <a:spLocks/>
              </p:cNvSpPr>
              <p:nvPr/>
            </p:nvSpPr>
            <p:spPr bwMode="auto">
              <a:xfrm>
                <a:off x="438" y="1823"/>
                <a:ext cx="2034" cy="143"/>
              </a:xfrm>
              <a:custGeom>
                <a:avLst/>
                <a:gdLst>
                  <a:gd name="T0" fmla="*/ 0 w 392"/>
                  <a:gd name="T1" fmla="*/ 595600 h 27"/>
                  <a:gd name="T2" fmla="*/ 684260 w 392"/>
                  <a:gd name="T3" fmla="*/ 0 h 27"/>
                  <a:gd name="T4" fmla="*/ 7650227 w 392"/>
                  <a:gd name="T5" fmla="*/ 0 h 27"/>
                  <a:gd name="T6" fmla="*/ 0 60000 65536"/>
                  <a:gd name="T7" fmla="*/ 0 60000 65536"/>
                  <a:gd name="T8" fmla="*/ 0 60000 65536"/>
                  <a:gd name="T9" fmla="*/ 0 w 392"/>
                  <a:gd name="T10" fmla="*/ 0 h 27"/>
                  <a:gd name="T11" fmla="*/ 392 w 392"/>
                  <a:gd name="T12" fmla="*/ 27 h 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92" h="27">
                    <a:moveTo>
                      <a:pt x="0" y="27"/>
                    </a:moveTo>
                    <a:lnTo>
                      <a:pt x="35" y="0"/>
                    </a:lnTo>
                    <a:lnTo>
                      <a:pt x="392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64" name="Freeform 244"/>
              <p:cNvSpPr>
                <a:spLocks/>
              </p:cNvSpPr>
              <p:nvPr/>
            </p:nvSpPr>
            <p:spPr bwMode="auto">
              <a:xfrm>
                <a:off x="438" y="1744"/>
                <a:ext cx="2034" cy="138"/>
              </a:xfrm>
              <a:custGeom>
                <a:avLst/>
                <a:gdLst>
                  <a:gd name="T0" fmla="*/ 0 w 392"/>
                  <a:gd name="T1" fmla="*/ 580900 h 26"/>
                  <a:gd name="T2" fmla="*/ 684260 w 392"/>
                  <a:gd name="T3" fmla="*/ 0 h 26"/>
                  <a:gd name="T4" fmla="*/ 7650227 w 392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392"/>
                  <a:gd name="T10" fmla="*/ 0 h 26"/>
                  <a:gd name="T11" fmla="*/ 392 w 392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92" h="26">
                    <a:moveTo>
                      <a:pt x="0" y="26"/>
                    </a:moveTo>
                    <a:lnTo>
                      <a:pt x="35" y="0"/>
                    </a:lnTo>
                    <a:lnTo>
                      <a:pt x="392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65" name="Freeform 245"/>
              <p:cNvSpPr>
                <a:spLocks/>
              </p:cNvSpPr>
              <p:nvPr/>
            </p:nvSpPr>
            <p:spPr bwMode="auto">
              <a:xfrm>
                <a:off x="438" y="2389"/>
                <a:ext cx="2034" cy="137"/>
              </a:xfrm>
              <a:custGeom>
                <a:avLst/>
                <a:gdLst>
                  <a:gd name="T0" fmla="*/ 2034 w 2034"/>
                  <a:gd name="T1" fmla="*/ 0 h 137"/>
                  <a:gd name="T2" fmla="*/ 1853 w 2034"/>
                  <a:gd name="T3" fmla="*/ 137 h 137"/>
                  <a:gd name="T4" fmla="*/ 0 w 2034"/>
                  <a:gd name="T5" fmla="*/ 137 h 137"/>
                  <a:gd name="T6" fmla="*/ 182 w 2034"/>
                  <a:gd name="T7" fmla="*/ 0 h 137"/>
                  <a:gd name="T8" fmla="*/ 2034 w 2034"/>
                  <a:gd name="T9" fmla="*/ 0 h 1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34"/>
                  <a:gd name="T16" fmla="*/ 0 h 137"/>
                  <a:gd name="T17" fmla="*/ 2034 w 2034"/>
                  <a:gd name="T18" fmla="*/ 137 h 13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34" h="137">
                    <a:moveTo>
                      <a:pt x="2034" y="0"/>
                    </a:moveTo>
                    <a:lnTo>
                      <a:pt x="1853" y="137"/>
                    </a:lnTo>
                    <a:lnTo>
                      <a:pt x="0" y="137"/>
                    </a:lnTo>
                    <a:lnTo>
                      <a:pt x="182" y="0"/>
                    </a:lnTo>
                    <a:lnTo>
                      <a:pt x="2034" y="0"/>
                    </a:lnTo>
                    <a:close/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66" name="Freeform 246"/>
              <p:cNvSpPr>
                <a:spLocks/>
              </p:cNvSpPr>
              <p:nvPr/>
            </p:nvSpPr>
            <p:spPr bwMode="auto">
              <a:xfrm>
                <a:off x="438" y="1744"/>
                <a:ext cx="182" cy="782"/>
              </a:xfrm>
              <a:custGeom>
                <a:avLst/>
                <a:gdLst>
                  <a:gd name="T0" fmla="*/ 0 w 182"/>
                  <a:gd name="T1" fmla="*/ 782 h 782"/>
                  <a:gd name="T2" fmla="*/ 0 w 182"/>
                  <a:gd name="T3" fmla="*/ 138 h 782"/>
                  <a:gd name="T4" fmla="*/ 182 w 182"/>
                  <a:gd name="T5" fmla="*/ 0 h 782"/>
                  <a:gd name="T6" fmla="*/ 182 w 182"/>
                  <a:gd name="T7" fmla="*/ 645 h 782"/>
                  <a:gd name="T8" fmla="*/ 0 w 182"/>
                  <a:gd name="T9" fmla="*/ 782 h 78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2"/>
                  <a:gd name="T16" fmla="*/ 0 h 782"/>
                  <a:gd name="T17" fmla="*/ 182 w 182"/>
                  <a:gd name="T18" fmla="*/ 782 h 78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2" h="782">
                    <a:moveTo>
                      <a:pt x="0" y="782"/>
                    </a:moveTo>
                    <a:lnTo>
                      <a:pt x="0" y="138"/>
                    </a:lnTo>
                    <a:lnTo>
                      <a:pt x="182" y="0"/>
                    </a:lnTo>
                    <a:lnTo>
                      <a:pt x="182" y="645"/>
                    </a:lnTo>
                    <a:lnTo>
                      <a:pt x="0" y="782"/>
                    </a:lnTo>
                    <a:close/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67" name="Rectangle 247"/>
              <p:cNvSpPr>
                <a:spLocks noChangeArrowheads="1"/>
              </p:cNvSpPr>
              <p:nvPr/>
            </p:nvSpPr>
            <p:spPr bwMode="auto">
              <a:xfrm>
                <a:off x="620" y="1744"/>
                <a:ext cx="1852" cy="645"/>
              </a:xfrm>
              <a:prstGeom prst="rect">
                <a:avLst/>
              </a:prstGeom>
              <a:noFill/>
              <a:ln w="7938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68" name="Freeform 248"/>
              <p:cNvSpPr>
                <a:spLocks/>
              </p:cNvSpPr>
              <p:nvPr/>
            </p:nvSpPr>
            <p:spPr bwMode="auto">
              <a:xfrm>
                <a:off x="1367" y="2167"/>
                <a:ext cx="177" cy="359"/>
              </a:xfrm>
              <a:custGeom>
                <a:avLst/>
                <a:gdLst>
                  <a:gd name="T0" fmla="*/ 0 w 177"/>
                  <a:gd name="T1" fmla="*/ 359 h 359"/>
                  <a:gd name="T2" fmla="*/ 0 w 177"/>
                  <a:gd name="T3" fmla="*/ 137 h 359"/>
                  <a:gd name="T4" fmla="*/ 177 w 177"/>
                  <a:gd name="T5" fmla="*/ 0 h 359"/>
                  <a:gd name="T6" fmla="*/ 177 w 177"/>
                  <a:gd name="T7" fmla="*/ 222 h 359"/>
                  <a:gd name="T8" fmla="*/ 0 w 177"/>
                  <a:gd name="T9" fmla="*/ 359 h 3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7"/>
                  <a:gd name="T16" fmla="*/ 0 h 359"/>
                  <a:gd name="T17" fmla="*/ 177 w 177"/>
                  <a:gd name="T18" fmla="*/ 359 h 3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7" h="359">
                    <a:moveTo>
                      <a:pt x="0" y="359"/>
                    </a:moveTo>
                    <a:lnTo>
                      <a:pt x="0" y="137"/>
                    </a:lnTo>
                    <a:lnTo>
                      <a:pt x="177" y="0"/>
                    </a:lnTo>
                    <a:lnTo>
                      <a:pt x="177" y="222"/>
                    </a:lnTo>
                    <a:lnTo>
                      <a:pt x="0" y="359"/>
                    </a:lnTo>
                    <a:close/>
                  </a:path>
                </a:pathLst>
              </a:custGeom>
              <a:solidFill>
                <a:srgbClr val="80000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69" name="Rectangle 249"/>
              <p:cNvSpPr>
                <a:spLocks noChangeArrowheads="1"/>
              </p:cNvSpPr>
              <p:nvPr/>
            </p:nvSpPr>
            <p:spPr bwMode="auto">
              <a:xfrm>
                <a:off x="833" y="2304"/>
                <a:ext cx="534" cy="222"/>
              </a:xfrm>
              <a:prstGeom prst="rect">
                <a:avLst/>
              </a:prstGeom>
              <a:solidFill>
                <a:srgbClr val="FF0000"/>
              </a:solidFill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70" name="Freeform 250"/>
              <p:cNvSpPr>
                <a:spLocks/>
              </p:cNvSpPr>
              <p:nvPr/>
            </p:nvSpPr>
            <p:spPr bwMode="auto">
              <a:xfrm>
                <a:off x="833" y="2167"/>
                <a:ext cx="711" cy="137"/>
              </a:xfrm>
              <a:custGeom>
                <a:avLst/>
                <a:gdLst>
                  <a:gd name="T0" fmla="*/ 534 w 711"/>
                  <a:gd name="T1" fmla="*/ 137 h 137"/>
                  <a:gd name="T2" fmla="*/ 711 w 711"/>
                  <a:gd name="T3" fmla="*/ 0 h 137"/>
                  <a:gd name="T4" fmla="*/ 181 w 711"/>
                  <a:gd name="T5" fmla="*/ 0 h 137"/>
                  <a:gd name="T6" fmla="*/ 0 w 711"/>
                  <a:gd name="T7" fmla="*/ 137 h 137"/>
                  <a:gd name="T8" fmla="*/ 534 w 711"/>
                  <a:gd name="T9" fmla="*/ 137 h 1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11"/>
                  <a:gd name="T16" fmla="*/ 0 h 137"/>
                  <a:gd name="T17" fmla="*/ 711 w 711"/>
                  <a:gd name="T18" fmla="*/ 137 h 13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11" h="137">
                    <a:moveTo>
                      <a:pt x="534" y="137"/>
                    </a:moveTo>
                    <a:lnTo>
                      <a:pt x="711" y="0"/>
                    </a:lnTo>
                    <a:lnTo>
                      <a:pt x="181" y="0"/>
                    </a:lnTo>
                    <a:lnTo>
                      <a:pt x="0" y="137"/>
                    </a:lnTo>
                    <a:lnTo>
                      <a:pt x="534" y="137"/>
                    </a:lnTo>
                    <a:close/>
                  </a:path>
                </a:pathLst>
              </a:custGeom>
              <a:solidFill>
                <a:srgbClr val="BF000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71" name="Freeform 251"/>
              <p:cNvSpPr>
                <a:spLocks/>
              </p:cNvSpPr>
              <p:nvPr/>
            </p:nvSpPr>
            <p:spPr bwMode="auto">
              <a:xfrm>
                <a:off x="1896" y="1802"/>
                <a:ext cx="182" cy="724"/>
              </a:xfrm>
              <a:custGeom>
                <a:avLst/>
                <a:gdLst>
                  <a:gd name="T0" fmla="*/ 0 w 182"/>
                  <a:gd name="T1" fmla="*/ 724 h 724"/>
                  <a:gd name="T2" fmla="*/ 0 w 182"/>
                  <a:gd name="T3" fmla="*/ 143 h 724"/>
                  <a:gd name="T4" fmla="*/ 182 w 182"/>
                  <a:gd name="T5" fmla="*/ 0 h 724"/>
                  <a:gd name="T6" fmla="*/ 182 w 182"/>
                  <a:gd name="T7" fmla="*/ 587 h 724"/>
                  <a:gd name="T8" fmla="*/ 0 w 182"/>
                  <a:gd name="T9" fmla="*/ 724 h 7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2"/>
                  <a:gd name="T16" fmla="*/ 0 h 724"/>
                  <a:gd name="T17" fmla="*/ 182 w 182"/>
                  <a:gd name="T18" fmla="*/ 724 h 7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2" h="724">
                    <a:moveTo>
                      <a:pt x="0" y="724"/>
                    </a:moveTo>
                    <a:lnTo>
                      <a:pt x="0" y="143"/>
                    </a:lnTo>
                    <a:lnTo>
                      <a:pt x="182" y="0"/>
                    </a:lnTo>
                    <a:lnTo>
                      <a:pt x="182" y="587"/>
                    </a:lnTo>
                    <a:lnTo>
                      <a:pt x="0" y="724"/>
                    </a:lnTo>
                    <a:close/>
                  </a:path>
                </a:pathLst>
              </a:custGeom>
              <a:solidFill>
                <a:srgbClr val="FF8029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72" name="Rectangle 252"/>
              <p:cNvSpPr>
                <a:spLocks noChangeArrowheads="1"/>
              </p:cNvSpPr>
              <p:nvPr/>
            </p:nvSpPr>
            <p:spPr bwMode="auto">
              <a:xfrm>
                <a:off x="1367" y="1945"/>
                <a:ext cx="529" cy="581"/>
              </a:xfrm>
              <a:prstGeom prst="rect">
                <a:avLst/>
              </a:prstGeom>
              <a:solidFill>
                <a:srgbClr val="FF8029"/>
              </a:solidFill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73" name="Freeform 253"/>
              <p:cNvSpPr>
                <a:spLocks/>
              </p:cNvSpPr>
              <p:nvPr/>
            </p:nvSpPr>
            <p:spPr bwMode="auto">
              <a:xfrm>
                <a:off x="1367" y="1802"/>
                <a:ext cx="711" cy="143"/>
              </a:xfrm>
              <a:custGeom>
                <a:avLst/>
                <a:gdLst>
                  <a:gd name="T0" fmla="*/ 529 w 711"/>
                  <a:gd name="T1" fmla="*/ 143 h 143"/>
                  <a:gd name="T2" fmla="*/ 711 w 711"/>
                  <a:gd name="T3" fmla="*/ 0 h 143"/>
                  <a:gd name="T4" fmla="*/ 177 w 711"/>
                  <a:gd name="T5" fmla="*/ 0 h 143"/>
                  <a:gd name="T6" fmla="*/ 0 w 711"/>
                  <a:gd name="T7" fmla="*/ 143 h 143"/>
                  <a:gd name="T8" fmla="*/ 529 w 711"/>
                  <a:gd name="T9" fmla="*/ 143 h 1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11"/>
                  <a:gd name="T16" fmla="*/ 0 h 143"/>
                  <a:gd name="T17" fmla="*/ 711 w 711"/>
                  <a:gd name="T18" fmla="*/ 143 h 1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11" h="143">
                    <a:moveTo>
                      <a:pt x="529" y="143"/>
                    </a:moveTo>
                    <a:lnTo>
                      <a:pt x="711" y="0"/>
                    </a:lnTo>
                    <a:lnTo>
                      <a:pt x="177" y="0"/>
                    </a:lnTo>
                    <a:lnTo>
                      <a:pt x="0" y="143"/>
                    </a:lnTo>
                    <a:lnTo>
                      <a:pt x="529" y="143"/>
                    </a:lnTo>
                    <a:close/>
                  </a:path>
                </a:pathLst>
              </a:custGeom>
              <a:solidFill>
                <a:srgbClr val="FF8029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74" name="Line 254"/>
              <p:cNvSpPr>
                <a:spLocks noChangeShapeType="1"/>
              </p:cNvSpPr>
              <p:nvPr/>
            </p:nvSpPr>
            <p:spPr bwMode="auto">
              <a:xfrm flipV="1">
                <a:off x="438" y="1882"/>
                <a:ext cx="0" cy="644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75" name="Line 255"/>
              <p:cNvSpPr>
                <a:spLocks noChangeShapeType="1"/>
              </p:cNvSpPr>
              <p:nvPr/>
            </p:nvSpPr>
            <p:spPr bwMode="auto">
              <a:xfrm flipH="1">
                <a:off x="423" y="2526"/>
                <a:ext cx="15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76" name="Line 256"/>
              <p:cNvSpPr>
                <a:spLocks noChangeShapeType="1"/>
              </p:cNvSpPr>
              <p:nvPr/>
            </p:nvSpPr>
            <p:spPr bwMode="auto">
              <a:xfrm flipH="1">
                <a:off x="423" y="2447"/>
                <a:ext cx="15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77" name="Line 257"/>
              <p:cNvSpPr>
                <a:spLocks noChangeShapeType="1"/>
              </p:cNvSpPr>
              <p:nvPr/>
            </p:nvSpPr>
            <p:spPr bwMode="auto">
              <a:xfrm flipH="1">
                <a:off x="423" y="2368"/>
                <a:ext cx="15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78" name="Line 258"/>
              <p:cNvSpPr>
                <a:spLocks noChangeShapeType="1"/>
              </p:cNvSpPr>
              <p:nvPr/>
            </p:nvSpPr>
            <p:spPr bwMode="auto">
              <a:xfrm flipH="1">
                <a:off x="423" y="2283"/>
                <a:ext cx="15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79" name="Line 259"/>
              <p:cNvSpPr>
                <a:spLocks noChangeShapeType="1"/>
              </p:cNvSpPr>
              <p:nvPr/>
            </p:nvSpPr>
            <p:spPr bwMode="auto">
              <a:xfrm flipH="1">
                <a:off x="423" y="2204"/>
                <a:ext cx="15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80" name="Line 260"/>
              <p:cNvSpPr>
                <a:spLocks noChangeShapeType="1"/>
              </p:cNvSpPr>
              <p:nvPr/>
            </p:nvSpPr>
            <p:spPr bwMode="auto">
              <a:xfrm flipH="1">
                <a:off x="423" y="2125"/>
                <a:ext cx="15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81" name="Line 261"/>
              <p:cNvSpPr>
                <a:spLocks noChangeShapeType="1"/>
              </p:cNvSpPr>
              <p:nvPr/>
            </p:nvSpPr>
            <p:spPr bwMode="auto">
              <a:xfrm flipH="1">
                <a:off x="423" y="2045"/>
                <a:ext cx="15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82" name="Line 262"/>
              <p:cNvSpPr>
                <a:spLocks noChangeShapeType="1"/>
              </p:cNvSpPr>
              <p:nvPr/>
            </p:nvSpPr>
            <p:spPr bwMode="auto">
              <a:xfrm flipH="1">
                <a:off x="423" y="1966"/>
                <a:ext cx="15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83" name="Line 263"/>
              <p:cNvSpPr>
                <a:spLocks noChangeShapeType="1"/>
              </p:cNvSpPr>
              <p:nvPr/>
            </p:nvSpPr>
            <p:spPr bwMode="auto">
              <a:xfrm flipH="1">
                <a:off x="423" y="1882"/>
                <a:ext cx="15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84" name="Rectangle 264"/>
              <p:cNvSpPr>
                <a:spLocks noChangeArrowheads="1"/>
              </p:cNvSpPr>
              <p:nvPr/>
            </p:nvSpPr>
            <p:spPr bwMode="auto">
              <a:xfrm>
                <a:off x="319" y="2494"/>
                <a:ext cx="93" cy="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it-IT" sz="700" b="1">
                    <a:solidFill>
                      <a:srgbClr val="FFFFFF"/>
                    </a:solidFill>
                    <a:cs typeface="Arial" panose="020B0604020202020204" pitchFamily="34" charset="0"/>
                  </a:rPr>
                  <a:t>107</a:t>
                </a:r>
                <a:endParaRPr lang="it-IT">
                  <a:cs typeface="Arial" panose="020B0604020202020204" pitchFamily="34" charset="0"/>
                </a:endParaRPr>
              </a:p>
            </p:txBody>
          </p:sp>
          <p:sp>
            <p:nvSpPr>
              <p:cNvPr id="25785" name="Rectangle 265"/>
              <p:cNvSpPr>
                <a:spLocks noChangeArrowheads="1"/>
              </p:cNvSpPr>
              <p:nvPr/>
            </p:nvSpPr>
            <p:spPr bwMode="auto">
              <a:xfrm>
                <a:off x="319" y="2415"/>
                <a:ext cx="93" cy="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it-IT" sz="700" b="1">
                    <a:solidFill>
                      <a:srgbClr val="FFFFFF"/>
                    </a:solidFill>
                    <a:cs typeface="Arial" panose="020B0604020202020204" pitchFamily="34" charset="0"/>
                  </a:rPr>
                  <a:t>108</a:t>
                </a:r>
                <a:endParaRPr lang="it-IT">
                  <a:cs typeface="Arial" panose="020B0604020202020204" pitchFamily="34" charset="0"/>
                </a:endParaRPr>
              </a:p>
            </p:txBody>
          </p:sp>
          <p:sp>
            <p:nvSpPr>
              <p:cNvPr id="25786" name="Rectangle 266"/>
              <p:cNvSpPr>
                <a:spLocks noChangeArrowheads="1"/>
              </p:cNvSpPr>
              <p:nvPr/>
            </p:nvSpPr>
            <p:spPr bwMode="auto">
              <a:xfrm>
                <a:off x="319" y="2336"/>
                <a:ext cx="93" cy="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it-IT" sz="700" b="1">
                    <a:solidFill>
                      <a:srgbClr val="FFFFFF"/>
                    </a:solidFill>
                    <a:cs typeface="Arial" panose="020B0604020202020204" pitchFamily="34" charset="0"/>
                  </a:rPr>
                  <a:t>109</a:t>
                </a:r>
                <a:endParaRPr lang="it-IT">
                  <a:cs typeface="Arial" panose="020B0604020202020204" pitchFamily="34" charset="0"/>
                </a:endParaRPr>
              </a:p>
            </p:txBody>
          </p:sp>
          <p:sp>
            <p:nvSpPr>
              <p:cNvPr id="25787" name="Rectangle 267"/>
              <p:cNvSpPr>
                <a:spLocks noChangeArrowheads="1"/>
              </p:cNvSpPr>
              <p:nvPr/>
            </p:nvSpPr>
            <p:spPr bwMode="auto">
              <a:xfrm>
                <a:off x="319" y="2251"/>
                <a:ext cx="93" cy="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it-IT" sz="700" b="1">
                    <a:solidFill>
                      <a:srgbClr val="FFFFFF"/>
                    </a:solidFill>
                    <a:cs typeface="Arial" panose="020B0604020202020204" pitchFamily="34" charset="0"/>
                  </a:rPr>
                  <a:t>110</a:t>
                </a:r>
                <a:endParaRPr lang="it-IT">
                  <a:cs typeface="Arial" panose="020B0604020202020204" pitchFamily="34" charset="0"/>
                </a:endParaRPr>
              </a:p>
            </p:txBody>
          </p:sp>
          <p:sp>
            <p:nvSpPr>
              <p:cNvPr id="25788" name="Rectangle 268"/>
              <p:cNvSpPr>
                <a:spLocks noChangeArrowheads="1"/>
              </p:cNvSpPr>
              <p:nvPr/>
            </p:nvSpPr>
            <p:spPr bwMode="auto">
              <a:xfrm>
                <a:off x="319" y="2172"/>
                <a:ext cx="93" cy="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it-IT" sz="700" b="1">
                    <a:solidFill>
                      <a:srgbClr val="FFFFFF"/>
                    </a:solidFill>
                    <a:cs typeface="Arial" panose="020B0604020202020204" pitchFamily="34" charset="0"/>
                  </a:rPr>
                  <a:t>111</a:t>
                </a:r>
                <a:endParaRPr lang="it-IT">
                  <a:cs typeface="Arial" panose="020B0604020202020204" pitchFamily="34" charset="0"/>
                </a:endParaRPr>
              </a:p>
            </p:txBody>
          </p:sp>
          <p:sp>
            <p:nvSpPr>
              <p:cNvPr id="25789" name="Rectangle 269"/>
              <p:cNvSpPr>
                <a:spLocks noChangeArrowheads="1"/>
              </p:cNvSpPr>
              <p:nvPr/>
            </p:nvSpPr>
            <p:spPr bwMode="auto">
              <a:xfrm>
                <a:off x="319" y="2093"/>
                <a:ext cx="93" cy="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it-IT" sz="700" b="1">
                    <a:solidFill>
                      <a:srgbClr val="FFFFFF"/>
                    </a:solidFill>
                    <a:cs typeface="Arial" panose="020B0604020202020204" pitchFamily="34" charset="0"/>
                  </a:rPr>
                  <a:t>112</a:t>
                </a:r>
                <a:endParaRPr lang="it-IT">
                  <a:cs typeface="Arial" panose="020B0604020202020204" pitchFamily="34" charset="0"/>
                </a:endParaRPr>
              </a:p>
            </p:txBody>
          </p:sp>
          <p:sp>
            <p:nvSpPr>
              <p:cNvPr id="25790" name="Rectangle 270"/>
              <p:cNvSpPr>
                <a:spLocks noChangeArrowheads="1"/>
              </p:cNvSpPr>
              <p:nvPr/>
            </p:nvSpPr>
            <p:spPr bwMode="auto">
              <a:xfrm>
                <a:off x="319" y="2014"/>
                <a:ext cx="93" cy="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it-IT" sz="700" b="1">
                    <a:solidFill>
                      <a:srgbClr val="FFFFFF"/>
                    </a:solidFill>
                    <a:cs typeface="Arial" panose="020B0604020202020204" pitchFamily="34" charset="0"/>
                  </a:rPr>
                  <a:t>113</a:t>
                </a:r>
                <a:endParaRPr lang="it-IT">
                  <a:cs typeface="Arial" panose="020B0604020202020204" pitchFamily="34" charset="0"/>
                </a:endParaRPr>
              </a:p>
            </p:txBody>
          </p:sp>
          <p:sp>
            <p:nvSpPr>
              <p:cNvPr id="25791" name="Rectangle 271"/>
              <p:cNvSpPr>
                <a:spLocks noChangeArrowheads="1"/>
              </p:cNvSpPr>
              <p:nvPr/>
            </p:nvSpPr>
            <p:spPr bwMode="auto">
              <a:xfrm>
                <a:off x="319" y="1934"/>
                <a:ext cx="93" cy="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it-IT" sz="700" b="1">
                    <a:solidFill>
                      <a:srgbClr val="FFFFFF"/>
                    </a:solidFill>
                    <a:cs typeface="Arial" panose="020B0604020202020204" pitchFamily="34" charset="0"/>
                  </a:rPr>
                  <a:t>114</a:t>
                </a:r>
                <a:endParaRPr lang="it-IT">
                  <a:cs typeface="Arial" panose="020B0604020202020204" pitchFamily="34" charset="0"/>
                </a:endParaRPr>
              </a:p>
            </p:txBody>
          </p:sp>
          <p:sp>
            <p:nvSpPr>
              <p:cNvPr id="25792" name="Rectangle 272"/>
              <p:cNvSpPr>
                <a:spLocks noChangeArrowheads="1"/>
              </p:cNvSpPr>
              <p:nvPr/>
            </p:nvSpPr>
            <p:spPr bwMode="auto">
              <a:xfrm>
                <a:off x="319" y="1850"/>
                <a:ext cx="93" cy="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it-IT" sz="700" b="1">
                    <a:solidFill>
                      <a:srgbClr val="FFFFFF"/>
                    </a:solidFill>
                    <a:cs typeface="Arial" panose="020B0604020202020204" pitchFamily="34" charset="0"/>
                  </a:rPr>
                  <a:t>115</a:t>
                </a:r>
                <a:endParaRPr lang="it-IT">
                  <a:cs typeface="Arial" panose="020B0604020202020204" pitchFamily="34" charset="0"/>
                </a:endParaRPr>
              </a:p>
            </p:txBody>
          </p:sp>
          <p:sp>
            <p:nvSpPr>
              <p:cNvPr id="25793" name="Line 273"/>
              <p:cNvSpPr>
                <a:spLocks noChangeShapeType="1"/>
              </p:cNvSpPr>
              <p:nvPr/>
            </p:nvSpPr>
            <p:spPr bwMode="auto">
              <a:xfrm>
                <a:off x="438" y="2526"/>
                <a:ext cx="1853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94" name="Line 274"/>
              <p:cNvSpPr>
                <a:spLocks noChangeShapeType="1"/>
              </p:cNvSpPr>
              <p:nvPr/>
            </p:nvSpPr>
            <p:spPr bwMode="auto">
              <a:xfrm>
                <a:off x="438" y="2526"/>
                <a:ext cx="0" cy="16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95" name="Line 275"/>
              <p:cNvSpPr>
                <a:spLocks noChangeShapeType="1"/>
              </p:cNvSpPr>
              <p:nvPr/>
            </p:nvSpPr>
            <p:spPr bwMode="auto">
              <a:xfrm>
                <a:off x="2291" y="2526"/>
                <a:ext cx="0" cy="16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25615" name="Group 46"/>
            <p:cNvGrpSpPr>
              <a:grpSpLocks/>
            </p:cNvGrpSpPr>
            <p:nvPr/>
          </p:nvGrpSpPr>
          <p:grpSpPr bwMode="auto">
            <a:xfrm>
              <a:off x="7248525" y="2970213"/>
              <a:ext cx="1852613" cy="1611312"/>
              <a:chOff x="3036" y="1325"/>
              <a:chExt cx="2544" cy="1015"/>
            </a:xfrm>
          </p:grpSpPr>
          <p:sp>
            <p:nvSpPr>
              <p:cNvPr id="25714" name="AutoShape 47"/>
              <p:cNvSpPr>
                <a:spLocks noChangeAspect="1" noChangeArrowheads="1" noTextEdit="1"/>
              </p:cNvSpPr>
              <p:nvPr/>
            </p:nvSpPr>
            <p:spPr bwMode="auto">
              <a:xfrm>
                <a:off x="3036" y="1325"/>
                <a:ext cx="2544" cy="10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15" name="Freeform 48"/>
              <p:cNvSpPr>
                <a:spLocks/>
              </p:cNvSpPr>
              <p:nvPr/>
            </p:nvSpPr>
            <p:spPr bwMode="auto">
              <a:xfrm>
                <a:off x="3291" y="2074"/>
                <a:ext cx="2103" cy="138"/>
              </a:xfrm>
              <a:custGeom>
                <a:avLst/>
                <a:gdLst>
                  <a:gd name="T0" fmla="*/ 0 w 2103"/>
                  <a:gd name="T1" fmla="*/ 138 h 138"/>
                  <a:gd name="T2" fmla="*/ 186 w 2103"/>
                  <a:gd name="T3" fmla="*/ 0 h 138"/>
                  <a:gd name="T4" fmla="*/ 2103 w 2103"/>
                  <a:gd name="T5" fmla="*/ 0 h 138"/>
                  <a:gd name="T6" fmla="*/ 1917 w 2103"/>
                  <a:gd name="T7" fmla="*/ 138 h 138"/>
                  <a:gd name="T8" fmla="*/ 0 w 2103"/>
                  <a:gd name="T9" fmla="*/ 138 h 1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03"/>
                  <a:gd name="T16" fmla="*/ 0 h 138"/>
                  <a:gd name="T17" fmla="*/ 2103 w 2103"/>
                  <a:gd name="T18" fmla="*/ 138 h 1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03" h="138">
                    <a:moveTo>
                      <a:pt x="0" y="138"/>
                    </a:moveTo>
                    <a:lnTo>
                      <a:pt x="186" y="0"/>
                    </a:lnTo>
                    <a:lnTo>
                      <a:pt x="2103" y="0"/>
                    </a:lnTo>
                    <a:lnTo>
                      <a:pt x="1917" y="138"/>
                    </a:lnTo>
                    <a:lnTo>
                      <a:pt x="0" y="138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16" name="Freeform 49"/>
              <p:cNvSpPr>
                <a:spLocks/>
              </p:cNvSpPr>
              <p:nvPr/>
            </p:nvSpPr>
            <p:spPr bwMode="auto">
              <a:xfrm>
                <a:off x="3291" y="1405"/>
                <a:ext cx="186" cy="807"/>
              </a:xfrm>
              <a:custGeom>
                <a:avLst/>
                <a:gdLst>
                  <a:gd name="T0" fmla="*/ 0 w 186"/>
                  <a:gd name="T1" fmla="*/ 807 h 807"/>
                  <a:gd name="T2" fmla="*/ 0 w 186"/>
                  <a:gd name="T3" fmla="*/ 138 h 807"/>
                  <a:gd name="T4" fmla="*/ 186 w 186"/>
                  <a:gd name="T5" fmla="*/ 0 h 807"/>
                  <a:gd name="T6" fmla="*/ 186 w 186"/>
                  <a:gd name="T7" fmla="*/ 669 h 807"/>
                  <a:gd name="T8" fmla="*/ 0 w 186"/>
                  <a:gd name="T9" fmla="*/ 807 h 80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6"/>
                  <a:gd name="T16" fmla="*/ 0 h 807"/>
                  <a:gd name="T17" fmla="*/ 186 w 186"/>
                  <a:gd name="T18" fmla="*/ 807 h 80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6" h="807">
                    <a:moveTo>
                      <a:pt x="0" y="807"/>
                    </a:moveTo>
                    <a:lnTo>
                      <a:pt x="0" y="138"/>
                    </a:lnTo>
                    <a:lnTo>
                      <a:pt x="186" y="0"/>
                    </a:lnTo>
                    <a:lnTo>
                      <a:pt x="186" y="669"/>
                    </a:lnTo>
                    <a:lnTo>
                      <a:pt x="0" y="807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17" name="Rectangle 50"/>
              <p:cNvSpPr>
                <a:spLocks noChangeArrowheads="1"/>
              </p:cNvSpPr>
              <p:nvPr/>
            </p:nvSpPr>
            <p:spPr bwMode="auto">
              <a:xfrm>
                <a:off x="3477" y="1405"/>
                <a:ext cx="1917" cy="6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18" name="Freeform 51"/>
              <p:cNvSpPr>
                <a:spLocks/>
              </p:cNvSpPr>
              <p:nvPr/>
            </p:nvSpPr>
            <p:spPr bwMode="auto">
              <a:xfrm>
                <a:off x="3291" y="2074"/>
                <a:ext cx="2103" cy="138"/>
              </a:xfrm>
              <a:custGeom>
                <a:avLst/>
                <a:gdLst>
                  <a:gd name="T0" fmla="*/ 0 w 396"/>
                  <a:gd name="T1" fmla="*/ 580900 h 26"/>
                  <a:gd name="T2" fmla="*/ 785864 w 396"/>
                  <a:gd name="T3" fmla="*/ 0 h 26"/>
                  <a:gd name="T4" fmla="*/ 8882870 w 396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396"/>
                  <a:gd name="T10" fmla="*/ 0 h 26"/>
                  <a:gd name="T11" fmla="*/ 396 w 396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96" h="26">
                    <a:moveTo>
                      <a:pt x="0" y="26"/>
                    </a:moveTo>
                    <a:lnTo>
                      <a:pt x="35" y="0"/>
                    </a:lnTo>
                    <a:lnTo>
                      <a:pt x="396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19" name="Freeform 52"/>
              <p:cNvSpPr>
                <a:spLocks/>
              </p:cNvSpPr>
              <p:nvPr/>
            </p:nvSpPr>
            <p:spPr bwMode="auto">
              <a:xfrm>
                <a:off x="3291" y="1963"/>
                <a:ext cx="2103" cy="138"/>
              </a:xfrm>
              <a:custGeom>
                <a:avLst/>
                <a:gdLst>
                  <a:gd name="T0" fmla="*/ 0 w 396"/>
                  <a:gd name="T1" fmla="*/ 580900 h 26"/>
                  <a:gd name="T2" fmla="*/ 785864 w 396"/>
                  <a:gd name="T3" fmla="*/ 0 h 26"/>
                  <a:gd name="T4" fmla="*/ 8882870 w 396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396"/>
                  <a:gd name="T10" fmla="*/ 0 h 26"/>
                  <a:gd name="T11" fmla="*/ 396 w 396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96" h="26">
                    <a:moveTo>
                      <a:pt x="0" y="26"/>
                    </a:moveTo>
                    <a:lnTo>
                      <a:pt x="35" y="0"/>
                    </a:lnTo>
                    <a:lnTo>
                      <a:pt x="396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20" name="Freeform 53"/>
              <p:cNvSpPr>
                <a:spLocks/>
              </p:cNvSpPr>
              <p:nvPr/>
            </p:nvSpPr>
            <p:spPr bwMode="auto">
              <a:xfrm>
                <a:off x="3291" y="1851"/>
                <a:ext cx="2103" cy="138"/>
              </a:xfrm>
              <a:custGeom>
                <a:avLst/>
                <a:gdLst>
                  <a:gd name="T0" fmla="*/ 0 w 396"/>
                  <a:gd name="T1" fmla="*/ 580900 h 26"/>
                  <a:gd name="T2" fmla="*/ 785864 w 396"/>
                  <a:gd name="T3" fmla="*/ 0 h 26"/>
                  <a:gd name="T4" fmla="*/ 8882870 w 396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396"/>
                  <a:gd name="T10" fmla="*/ 0 h 26"/>
                  <a:gd name="T11" fmla="*/ 396 w 396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96" h="26">
                    <a:moveTo>
                      <a:pt x="0" y="26"/>
                    </a:moveTo>
                    <a:lnTo>
                      <a:pt x="35" y="0"/>
                    </a:lnTo>
                    <a:lnTo>
                      <a:pt x="396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21" name="Freeform 54"/>
              <p:cNvSpPr>
                <a:spLocks/>
              </p:cNvSpPr>
              <p:nvPr/>
            </p:nvSpPr>
            <p:spPr bwMode="auto">
              <a:xfrm>
                <a:off x="3291" y="1739"/>
                <a:ext cx="2103" cy="139"/>
              </a:xfrm>
              <a:custGeom>
                <a:avLst/>
                <a:gdLst>
                  <a:gd name="T0" fmla="*/ 0 w 396"/>
                  <a:gd name="T1" fmla="*/ 606927 h 26"/>
                  <a:gd name="T2" fmla="*/ 785864 w 396"/>
                  <a:gd name="T3" fmla="*/ 0 h 26"/>
                  <a:gd name="T4" fmla="*/ 8882870 w 396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396"/>
                  <a:gd name="T10" fmla="*/ 0 h 26"/>
                  <a:gd name="T11" fmla="*/ 396 w 396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96" h="26">
                    <a:moveTo>
                      <a:pt x="0" y="26"/>
                    </a:moveTo>
                    <a:lnTo>
                      <a:pt x="35" y="0"/>
                    </a:lnTo>
                    <a:lnTo>
                      <a:pt x="396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22" name="Freeform 55"/>
              <p:cNvSpPr>
                <a:spLocks/>
              </p:cNvSpPr>
              <p:nvPr/>
            </p:nvSpPr>
            <p:spPr bwMode="auto">
              <a:xfrm>
                <a:off x="3291" y="1628"/>
                <a:ext cx="2103" cy="138"/>
              </a:xfrm>
              <a:custGeom>
                <a:avLst/>
                <a:gdLst>
                  <a:gd name="T0" fmla="*/ 0 w 396"/>
                  <a:gd name="T1" fmla="*/ 580900 h 26"/>
                  <a:gd name="T2" fmla="*/ 785864 w 396"/>
                  <a:gd name="T3" fmla="*/ 0 h 26"/>
                  <a:gd name="T4" fmla="*/ 8882870 w 396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396"/>
                  <a:gd name="T10" fmla="*/ 0 h 26"/>
                  <a:gd name="T11" fmla="*/ 396 w 396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96" h="26">
                    <a:moveTo>
                      <a:pt x="0" y="26"/>
                    </a:moveTo>
                    <a:lnTo>
                      <a:pt x="35" y="0"/>
                    </a:lnTo>
                    <a:lnTo>
                      <a:pt x="396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23" name="Freeform 56"/>
              <p:cNvSpPr>
                <a:spLocks/>
              </p:cNvSpPr>
              <p:nvPr/>
            </p:nvSpPr>
            <p:spPr bwMode="auto">
              <a:xfrm>
                <a:off x="3291" y="1516"/>
                <a:ext cx="2103" cy="138"/>
              </a:xfrm>
              <a:custGeom>
                <a:avLst/>
                <a:gdLst>
                  <a:gd name="T0" fmla="*/ 0 w 396"/>
                  <a:gd name="T1" fmla="*/ 580900 h 26"/>
                  <a:gd name="T2" fmla="*/ 785864 w 396"/>
                  <a:gd name="T3" fmla="*/ 0 h 26"/>
                  <a:gd name="T4" fmla="*/ 8882870 w 396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396"/>
                  <a:gd name="T10" fmla="*/ 0 h 26"/>
                  <a:gd name="T11" fmla="*/ 396 w 396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96" h="26">
                    <a:moveTo>
                      <a:pt x="0" y="26"/>
                    </a:moveTo>
                    <a:lnTo>
                      <a:pt x="35" y="0"/>
                    </a:lnTo>
                    <a:lnTo>
                      <a:pt x="396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24" name="Freeform 57"/>
              <p:cNvSpPr>
                <a:spLocks/>
              </p:cNvSpPr>
              <p:nvPr/>
            </p:nvSpPr>
            <p:spPr bwMode="auto">
              <a:xfrm>
                <a:off x="3291" y="1405"/>
                <a:ext cx="2103" cy="138"/>
              </a:xfrm>
              <a:custGeom>
                <a:avLst/>
                <a:gdLst>
                  <a:gd name="T0" fmla="*/ 0 w 396"/>
                  <a:gd name="T1" fmla="*/ 580900 h 26"/>
                  <a:gd name="T2" fmla="*/ 785864 w 396"/>
                  <a:gd name="T3" fmla="*/ 0 h 26"/>
                  <a:gd name="T4" fmla="*/ 8882870 w 396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396"/>
                  <a:gd name="T10" fmla="*/ 0 h 26"/>
                  <a:gd name="T11" fmla="*/ 396 w 396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96" h="26">
                    <a:moveTo>
                      <a:pt x="0" y="26"/>
                    </a:moveTo>
                    <a:lnTo>
                      <a:pt x="35" y="0"/>
                    </a:lnTo>
                    <a:lnTo>
                      <a:pt x="396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25" name="Freeform 58"/>
              <p:cNvSpPr>
                <a:spLocks/>
              </p:cNvSpPr>
              <p:nvPr/>
            </p:nvSpPr>
            <p:spPr bwMode="auto">
              <a:xfrm>
                <a:off x="3291" y="2074"/>
                <a:ext cx="2103" cy="138"/>
              </a:xfrm>
              <a:custGeom>
                <a:avLst/>
                <a:gdLst>
                  <a:gd name="T0" fmla="*/ 2103 w 2103"/>
                  <a:gd name="T1" fmla="*/ 0 h 138"/>
                  <a:gd name="T2" fmla="*/ 1917 w 2103"/>
                  <a:gd name="T3" fmla="*/ 138 h 138"/>
                  <a:gd name="T4" fmla="*/ 0 w 2103"/>
                  <a:gd name="T5" fmla="*/ 138 h 138"/>
                  <a:gd name="T6" fmla="*/ 186 w 2103"/>
                  <a:gd name="T7" fmla="*/ 0 h 138"/>
                  <a:gd name="T8" fmla="*/ 2103 w 2103"/>
                  <a:gd name="T9" fmla="*/ 0 h 1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03"/>
                  <a:gd name="T16" fmla="*/ 0 h 138"/>
                  <a:gd name="T17" fmla="*/ 2103 w 2103"/>
                  <a:gd name="T18" fmla="*/ 138 h 1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03" h="138">
                    <a:moveTo>
                      <a:pt x="2103" y="0"/>
                    </a:moveTo>
                    <a:lnTo>
                      <a:pt x="1917" y="138"/>
                    </a:lnTo>
                    <a:lnTo>
                      <a:pt x="0" y="138"/>
                    </a:lnTo>
                    <a:lnTo>
                      <a:pt x="186" y="0"/>
                    </a:lnTo>
                    <a:lnTo>
                      <a:pt x="2103" y="0"/>
                    </a:lnTo>
                    <a:close/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26" name="Freeform 59"/>
              <p:cNvSpPr>
                <a:spLocks/>
              </p:cNvSpPr>
              <p:nvPr/>
            </p:nvSpPr>
            <p:spPr bwMode="auto">
              <a:xfrm>
                <a:off x="3291" y="1405"/>
                <a:ext cx="186" cy="807"/>
              </a:xfrm>
              <a:custGeom>
                <a:avLst/>
                <a:gdLst>
                  <a:gd name="T0" fmla="*/ 0 w 186"/>
                  <a:gd name="T1" fmla="*/ 807 h 807"/>
                  <a:gd name="T2" fmla="*/ 0 w 186"/>
                  <a:gd name="T3" fmla="*/ 138 h 807"/>
                  <a:gd name="T4" fmla="*/ 186 w 186"/>
                  <a:gd name="T5" fmla="*/ 0 h 807"/>
                  <a:gd name="T6" fmla="*/ 186 w 186"/>
                  <a:gd name="T7" fmla="*/ 669 h 807"/>
                  <a:gd name="T8" fmla="*/ 0 w 186"/>
                  <a:gd name="T9" fmla="*/ 807 h 80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6"/>
                  <a:gd name="T16" fmla="*/ 0 h 807"/>
                  <a:gd name="T17" fmla="*/ 186 w 186"/>
                  <a:gd name="T18" fmla="*/ 807 h 80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6" h="807">
                    <a:moveTo>
                      <a:pt x="0" y="807"/>
                    </a:moveTo>
                    <a:lnTo>
                      <a:pt x="0" y="138"/>
                    </a:lnTo>
                    <a:lnTo>
                      <a:pt x="186" y="0"/>
                    </a:lnTo>
                    <a:lnTo>
                      <a:pt x="186" y="669"/>
                    </a:lnTo>
                    <a:lnTo>
                      <a:pt x="0" y="807"/>
                    </a:lnTo>
                    <a:close/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27" name="Rectangle 60"/>
              <p:cNvSpPr>
                <a:spLocks noChangeArrowheads="1"/>
              </p:cNvSpPr>
              <p:nvPr/>
            </p:nvSpPr>
            <p:spPr bwMode="auto">
              <a:xfrm>
                <a:off x="3477" y="1405"/>
                <a:ext cx="1917" cy="669"/>
              </a:xfrm>
              <a:prstGeom prst="rect">
                <a:avLst/>
              </a:prstGeom>
              <a:noFill/>
              <a:ln w="7938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28" name="Freeform 61"/>
              <p:cNvSpPr>
                <a:spLocks/>
              </p:cNvSpPr>
              <p:nvPr/>
            </p:nvSpPr>
            <p:spPr bwMode="auto">
              <a:xfrm>
                <a:off x="4247" y="1835"/>
                <a:ext cx="191" cy="377"/>
              </a:xfrm>
              <a:custGeom>
                <a:avLst/>
                <a:gdLst>
                  <a:gd name="T0" fmla="*/ 0 w 191"/>
                  <a:gd name="T1" fmla="*/ 377 h 377"/>
                  <a:gd name="T2" fmla="*/ 0 w 191"/>
                  <a:gd name="T3" fmla="*/ 144 h 377"/>
                  <a:gd name="T4" fmla="*/ 191 w 191"/>
                  <a:gd name="T5" fmla="*/ 0 h 377"/>
                  <a:gd name="T6" fmla="*/ 191 w 191"/>
                  <a:gd name="T7" fmla="*/ 239 h 377"/>
                  <a:gd name="T8" fmla="*/ 0 w 191"/>
                  <a:gd name="T9" fmla="*/ 377 h 37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1"/>
                  <a:gd name="T16" fmla="*/ 0 h 377"/>
                  <a:gd name="T17" fmla="*/ 191 w 191"/>
                  <a:gd name="T18" fmla="*/ 377 h 37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1" h="377">
                    <a:moveTo>
                      <a:pt x="0" y="377"/>
                    </a:moveTo>
                    <a:lnTo>
                      <a:pt x="0" y="144"/>
                    </a:lnTo>
                    <a:lnTo>
                      <a:pt x="191" y="0"/>
                    </a:lnTo>
                    <a:lnTo>
                      <a:pt x="191" y="239"/>
                    </a:lnTo>
                    <a:lnTo>
                      <a:pt x="0" y="377"/>
                    </a:lnTo>
                    <a:close/>
                  </a:path>
                </a:pathLst>
              </a:custGeom>
              <a:solidFill>
                <a:srgbClr val="80000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29" name="Rectangle 62"/>
              <p:cNvSpPr>
                <a:spLocks noChangeArrowheads="1"/>
              </p:cNvSpPr>
              <p:nvPr/>
            </p:nvSpPr>
            <p:spPr bwMode="auto">
              <a:xfrm>
                <a:off x="3700" y="1979"/>
                <a:ext cx="547" cy="233"/>
              </a:xfrm>
              <a:prstGeom prst="rect">
                <a:avLst/>
              </a:prstGeom>
              <a:solidFill>
                <a:srgbClr val="FF0000"/>
              </a:solidFill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30" name="Freeform 63"/>
              <p:cNvSpPr>
                <a:spLocks/>
              </p:cNvSpPr>
              <p:nvPr/>
            </p:nvSpPr>
            <p:spPr bwMode="auto">
              <a:xfrm>
                <a:off x="3700" y="1835"/>
                <a:ext cx="738" cy="144"/>
              </a:xfrm>
              <a:custGeom>
                <a:avLst/>
                <a:gdLst>
                  <a:gd name="T0" fmla="*/ 547 w 738"/>
                  <a:gd name="T1" fmla="*/ 144 h 144"/>
                  <a:gd name="T2" fmla="*/ 738 w 738"/>
                  <a:gd name="T3" fmla="*/ 0 h 144"/>
                  <a:gd name="T4" fmla="*/ 191 w 738"/>
                  <a:gd name="T5" fmla="*/ 0 h 144"/>
                  <a:gd name="T6" fmla="*/ 0 w 738"/>
                  <a:gd name="T7" fmla="*/ 144 h 144"/>
                  <a:gd name="T8" fmla="*/ 547 w 738"/>
                  <a:gd name="T9" fmla="*/ 144 h 1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38"/>
                  <a:gd name="T16" fmla="*/ 0 h 144"/>
                  <a:gd name="T17" fmla="*/ 738 w 738"/>
                  <a:gd name="T18" fmla="*/ 144 h 1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38" h="144">
                    <a:moveTo>
                      <a:pt x="547" y="144"/>
                    </a:moveTo>
                    <a:lnTo>
                      <a:pt x="738" y="0"/>
                    </a:lnTo>
                    <a:lnTo>
                      <a:pt x="191" y="0"/>
                    </a:lnTo>
                    <a:lnTo>
                      <a:pt x="0" y="144"/>
                    </a:lnTo>
                    <a:lnTo>
                      <a:pt x="547" y="144"/>
                    </a:lnTo>
                    <a:close/>
                  </a:path>
                </a:pathLst>
              </a:custGeom>
              <a:solidFill>
                <a:srgbClr val="BF000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31" name="Freeform 64"/>
              <p:cNvSpPr>
                <a:spLocks/>
              </p:cNvSpPr>
              <p:nvPr/>
            </p:nvSpPr>
            <p:spPr bwMode="auto">
              <a:xfrm>
                <a:off x="4794" y="1474"/>
                <a:ext cx="191" cy="738"/>
              </a:xfrm>
              <a:custGeom>
                <a:avLst/>
                <a:gdLst>
                  <a:gd name="T0" fmla="*/ 0 w 191"/>
                  <a:gd name="T1" fmla="*/ 738 h 738"/>
                  <a:gd name="T2" fmla="*/ 0 w 191"/>
                  <a:gd name="T3" fmla="*/ 138 h 738"/>
                  <a:gd name="T4" fmla="*/ 191 w 191"/>
                  <a:gd name="T5" fmla="*/ 0 h 738"/>
                  <a:gd name="T6" fmla="*/ 191 w 191"/>
                  <a:gd name="T7" fmla="*/ 600 h 738"/>
                  <a:gd name="T8" fmla="*/ 0 w 191"/>
                  <a:gd name="T9" fmla="*/ 738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1"/>
                  <a:gd name="T16" fmla="*/ 0 h 738"/>
                  <a:gd name="T17" fmla="*/ 191 w 191"/>
                  <a:gd name="T18" fmla="*/ 738 h 7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1" h="738">
                    <a:moveTo>
                      <a:pt x="0" y="738"/>
                    </a:moveTo>
                    <a:lnTo>
                      <a:pt x="0" y="138"/>
                    </a:lnTo>
                    <a:lnTo>
                      <a:pt x="191" y="0"/>
                    </a:lnTo>
                    <a:lnTo>
                      <a:pt x="191" y="600"/>
                    </a:lnTo>
                    <a:lnTo>
                      <a:pt x="0" y="738"/>
                    </a:lnTo>
                    <a:close/>
                  </a:path>
                </a:pathLst>
              </a:custGeom>
              <a:solidFill>
                <a:srgbClr val="FF8029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32" name="Rectangle 65"/>
              <p:cNvSpPr>
                <a:spLocks noChangeArrowheads="1"/>
              </p:cNvSpPr>
              <p:nvPr/>
            </p:nvSpPr>
            <p:spPr bwMode="auto">
              <a:xfrm>
                <a:off x="4247" y="1612"/>
                <a:ext cx="547" cy="600"/>
              </a:xfrm>
              <a:prstGeom prst="rect">
                <a:avLst/>
              </a:prstGeom>
              <a:solidFill>
                <a:srgbClr val="FF8029"/>
              </a:solidFill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33" name="Freeform 66"/>
              <p:cNvSpPr>
                <a:spLocks/>
              </p:cNvSpPr>
              <p:nvPr/>
            </p:nvSpPr>
            <p:spPr bwMode="auto">
              <a:xfrm>
                <a:off x="4247" y="1474"/>
                <a:ext cx="738" cy="138"/>
              </a:xfrm>
              <a:custGeom>
                <a:avLst/>
                <a:gdLst>
                  <a:gd name="T0" fmla="*/ 547 w 738"/>
                  <a:gd name="T1" fmla="*/ 138 h 138"/>
                  <a:gd name="T2" fmla="*/ 738 w 738"/>
                  <a:gd name="T3" fmla="*/ 0 h 138"/>
                  <a:gd name="T4" fmla="*/ 191 w 738"/>
                  <a:gd name="T5" fmla="*/ 0 h 138"/>
                  <a:gd name="T6" fmla="*/ 0 w 738"/>
                  <a:gd name="T7" fmla="*/ 138 h 138"/>
                  <a:gd name="T8" fmla="*/ 547 w 738"/>
                  <a:gd name="T9" fmla="*/ 138 h 1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38"/>
                  <a:gd name="T16" fmla="*/ 0 h 138"/>
                  <a:gd name="T17" fmla="*/ 738 w 738"/>
                  <a:gd name="T18" fmla="*/ 138 h 1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38" h="138">
                    <a:moveTo>
                      <a:pt x="547" y="138"/>
                    </a:moveTo>
                    <a:lnTo>
                      <a:pt x="738" y="0"/>
                    </a:lnTo>
                    <a:lnTo>
                      <a:pt x="191" y="0"/>
                    </a:lnTo>
                    <a:lnTo>
                      <a:pt x="0" y="138"/>
                    </a:lnTo>
                    <a:lnTo>
                      <a:pt x="547" y="138"/>
                    </a:lnTo>
                    <a:close/>
                  </a:path>
                </a:pathLst>
              </a:custGeom>
              <a:solidFill>
                <a:srgbClr val="FF8029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34" name="Line 67"/>
              <p:cNvSpPr>
                <a:spLocks noChangeShapeType="1"/>
              </p:cNvSpPr>
              <p:nvPr/>
            </p:nvSpPr>
            <p:spPr bwMode="auto">
              <a:xfrm flipV="1">
                <a:off x="3291" y="1543"/>
                <a:ext cx="0" cy="669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35" name="Line 68"/>
              <p:cNvSpPr>
                <a:spLocks noChangeShapeType="1"/>
              </p:cNvSpPr>
              <p:nvPr/>
            </p:nvSpPr>
            <p:spPr bwMode="auto">
              <a:xfrm flipH="1">
                <a:off x="3275" y="2212"/>
                <a:ext cx="16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36" name="Line 69"/>
              <p:cNvSpPr>
                <a:spLocks noChangeShapeType="1"/>
              </p:cNvSpPr>
              <p:nvPr/>
            </p:nvSpPr>
            <p:spPr bwMode="auto">
              <a:xfrm flipH="1">
                <a:off x="3275" y="2101"/>
                <a:ext cx="16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37" name="Line 70"/>
              <p:cNvSpPr>
                <a:spLocks noChangeShapeType="1"/>
              </p:cNvSpPr>
              <p:nvPr/>
            </p:nvSpPr>
            <p:spPr bwMode="auto">
              <a:xfrm flipH="1">
                <a:off x="3275" y="1989"/>
                <a:ext cx="16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38" name="Line 71"/>
              <p:cNvSpPr>
                <a:spLocks noChangeShapeType="1"/>
              </p:cNvSpPr>
              <p:nvPr/>
            </p:nvSpPr>
            <p:spPr bwMode="auto">
              <a:xfrm flipH="1">
                <a:off x="3275" y="1878"/>
                <a:ext cx="16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39" name="Line 72"/>
              <p:cNvSpPr>
                <a:spLocks noChangeShapeType="1"/>
              </p:cNvSpPr>
              <p:nvPr/>
            </p:nvSpPr>
            <p:spPr bwMode="auto">
              <a:xfrm flipH="1">
                <a:off x="3275" y="1766"/>
                <a:ext cx="16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40" name="Line 73"/>
              <p:cNvSpPr>
                <a:spLocks noChangeShapeType="1"/>
              </p:cNvSpPr>
              <p:nvPr/>
            </p:nvSpPr>
            <p:spPr bwMode="auto">
              <a:xfrm flipH="1">
                <a:off x="3275" y="1654"/>
                <a:ext cx="16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41" name="Line 74"/>
              <p:cNvSpPr>
                <a:spLocks noChangeShapeType="1"/>
              </p:cNvSpPr>
              <p:nvPr/>
            </p:nvSpPr>
            <p:spPr bwMode="auto">
              <a:xfrm flipH="1">
                <a:off x="3275" y="1543"/>
                <a:ext cx="16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42" name="Rectangle 75"/>
              <p:cNvSpPr>
                <a:spLocks noChangeArrowheads="1"/>
              </p:cNvSpPr>
              <p:nvPr/>
            </p:nvSpPr>
            <p:spPr bwMode="auto">
              <a:xfrm>
                <a:off x="3195" y="2181"/>
                <a:ext cx="54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it-IT" sz="600" b="1">
                    <a:solidFill>
                      <a:srgbClr val="FFFFFF"/>
                    </a:solidFill>
                    <a:latin typeface="Small Fonts"/>
                    <a:cs typeface="Arial" panose="020B0604020202020204" pitchFamily="34" charset="0"/>
                  </a:rPr>
                  <a:t>34</a:t>
                </a:r>
                <a:endParaRPr lang="it-IT">
                  <a:cs typeface="Arial" panose="020B0604020202020204" pitchFamily="34" charset="0"/>
                </a:endParaRPr>
              </a:p>
            </p:txBody>
          </p:sp>
          <p:sp>
            <p:nvSpPr>
              <p:cNvPr id="25743" name="Rectangle 76"/>
              <p:cNvSpPr>
                <a:spLocks noChangeArrowheads="1"/>
              </p:cNvSpPr>
              <p:nvPr/>
            </p:nvSpPr>
            <p:spPr bwMode="auto">
              <a:xfrm>
                <a:off x="3195" y="2069"/>
                <a:ext cx="54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it-IT" sz="600" b="1">
                    <a:solidFill>
                      <a:srgbClr val="FFFFFF"/>
                    </a:solidFill>
                    <a:latin typeface="Small Fonts"/>
                    <a:cs typeface="Arial" panose="020B0604020202020204" pitchFamily="34" charset="0"/>
                  </a:rPr>
                  <a:t>36</a:t>
                </a:r>
                <a:endParaRPr lang="it-IT">
                  <a:cs typeface="Arial" panose="020B0604020202020204" pitchFamily="34" charset="0"/>
                </a:endParaRPr>
              </a:p>
            </p:txBody>
          </p:sp>
          <p:sp>
            <p:nvSpPr>
              <p:cNvPr id="25744" name="Rectangle 77"/>
              <p:cNvSpPr>
                <a:spLocks noChangeArrowheads="1"/>
              </p:cNvSpPr>
              <p:nvPr/>
            </p:nvSpPr>
            <p:spPr bwMode="auto">
              <a:xfrm>
                <a:off x="3195" y="1957"/>
                <a:ext cx="54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it-IT" sz="600" b="1">
                    <a:solidFill>
                      <a:srgbClr val="FFFFFF"/>
                    </a:solidFill>
                    <a:latin typeface="Small Fonts"/>
                    <a:cs typeface="Arial" panose="020B0604020202020204" pitchFamily="34" charset="0"/>
                  </a:rPr>
                  <a:t>38</a:t>
                </a:r>
                <a:endParaRPr lang="it-IT">
                  <a:cs typeface="Arial" panose="020B0604020202020204" pitchFamily="34" charset="0"/>
                </a:endParaRPr>
              </a:p>
            </p:txBody>
          </p:sp>
          <p:sp>
            <p:nvSpPr>
              <p:cNvPr id="25745" name="Rectangle 78"/>
              <p:cNvSpPr>
                <a:spLocks noChangeArrowheads="1"/>
              </p:cNvSpPr>
              <p:nvPr/>
            </p:nvSpPr>
            <p:spPr bwMode="auto">
              <a:xfrm>
                <a:off x="3195" y="1846"/>
                <a:ext cx="54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it-IT" sz="600" b="1">
                    <a:solidFill>
                      <a:srgbClr val="FFFFFF"/>
                    </a:solidFill>
                    <a:latin typeface="Small Fonts"/>
                    <a:cs typeface="Arial" panose="020B0604020202020204" pitchFamily="34" charset="0"/>
                  </a:rPr>
                  <a:t>40</a:t>
                </a:r>
                <a:endParaRPr lang="it-IT">
                  <a:cs typeface="Arial" panose="020B0604020202020204" pitchFamily="34" charset="0"/>
                </a:endParaRPr>
              </a:p>
            </p:txBody>
          </p:sp>
          <p:sp>
            <p:nvSpPr>
              <p:cNvPr id="25746" name="Rectangle 79"/>
              <p:cNvSpPr>
                <a:spLocks noChangeArrowheads="1"/>
              </p:cNvSpPr>
              <p:nvPr/>
            </p:nvSpPr>
            <p:spPr bwMode="auto">
              <a:xfrm>
                <a:off x="3195" y="1734"/>
                <a:ext cx="54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it-IT" sz="600" b="1">
                    <a:solidFill>
                      <a:srgbClr val="FFFFFF"/>
                    </a:solidFill>
                    <a:latin typeface="Small Fonts"/>
                    <a:cs typeface="Arial" panose="020B0604020202020204" pitchFamily="34" charset="0"/>
                  </a:rPr>
                  <a:t>42</a:t>
                </a:r>
                <a:endParaRPr lang="it-IT">
                  <a:cs typeface="Arial" panose="020B0604020202020204" pitchFamily="34" charset="0"/>
                </a:endParaRPr>
              </a:p>
            </p:txBody>
          </p:sp>
          <p:sp>
            <p:nvSpPr>
              <p:cNvPr id="25747" name="Rectangle 80"/>
              <p:cNvSpPr>
                <a:spLocks noChangeArrowheads="1"/>
              </p:cNvSpPr>
              <p:nvPr/>
            </p:nvSpPr>
            <p:spPr bwMode="auto">
              <a:xfrm>
                <a:off x="3195" y="1623"/>
                <a:ext cx="54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it-IT" sz="600" b="1">
                    <a:solidFill>
                      <a:srgbClr val="FFFFFF"/>
                    </a:solidFill>
                    <a:latin typeface="Small Fonts"/>
                    <a:cs typeface="Arial" panose="020B0604020202020204" pitchFamily="34" charset="0"/>
                  </a:rPr>
                  <a:t>44</a:t>
                </a:r>
                <a:endParaRPr lang="it-IT">
                  <a:cs typeface="Arial" panose="020B0604020202020204" pitchFamily="34" charset="0"/>
                </a:endParaRPr>
              </a:p>
            </p:txBody>
          </p:sp>
          <p:sp>
            <p:nvSpPr>
              <p:cNvPr id="25748" name="Rectangle 81"/>
              <p:cNvSpPr>
                <a:spLocks noChangeArrowheads="1"/>
              </p:cNvSpPr>
              <p:nvPr/>
            </p:nvSpPr>
            <p:spPr bwMode="auto">
              <a:xfrm>
                <a:off x="3195" y="1511"/>
                <a:ext cx="54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it-IT" sz="600" b="1">
                    <a:solidFill>
                      <a:srgbClr val="FFFFFF"/>
                    </a:solidFill>
                    <a:latin typeface="Small Fonts"/>
                    <a:cs typeface="Arial" panose="020B0604020202020204" pitchFamily="34" charset="0"/>
                  </a:rPr>
                  <a:t>46</a:t>
                </a:r>
                <a:endParaRPr lang="it-IT">
                  <a:cs typeface="Arial" panose="020B0604020202020204" pitchFamily="34" charset="0"/>
                </a:endParaRPr>
              </a:p>
            </p:txBody>
          </p:sp>
          <p:sp>
            <p:nvSpPr>
              <p:cNvPr id="25749" name="Line 82"/>
              <p:cNvSpPr>
                <a:spLocks noChangeShapeType="1"/>
              </p:cNvSpPr>
              <p:nvPr/>
            </p:nvSpPr>
            <p:spPr bwMode="auto">
              <a:xfrm>
                <a:off x="3291" y="2212"/>
                <a:ext cx="1917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50" name="Line 83"/>
              <p:cNvSpPr>
                <a:spLocks noChangeShapeType="1"/>
              </p:cNvSpPr>
              <p:nvPr/>
            </p:nvSpPr>
            <p:spPr bwMode="auto">
              <a:xfrm>
                <a:off x="3291" y="2212"/>
                <a:ext cx="0" cy="16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51" name="Line 84"/>
              <p:cNvSpPr>
                <a:spLocks noChangeShapeType="1"/>
              </p:cNvSpPr>
              <p:nvPr/>
            </p:nvSpPr>
            <p:spPr bwMode="auto">
              <a:xfrm>
                <a:off x="5208" y="2212"/>
                <a:ext cx="0" cy="16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25616" name="Group 134"/>
            <p:cNvGrpSpPr>
              <a:grpSpLocks/>
            </p:cNvGrpSpPr>
            <p:nvPr/>
          </p:nvGrpSpPr>
          <p:grpSpPr bwMode="auto">
            <a:xfrm>
              <a:off x="7332663" y="5203825"/>
              <a:ext cx="1606550" cy="1320800"/>
              <a:chOff x="3240" y="2746"/>
              <a:chExt cx="2205" cy="832"/>
            </a:xfrm>
          </p:grpSpPr>
          <p:sp>
            <p:nvSpPr>
              <p:cNvPr id="25668" name="Freeform 135"/>
              <p:cNvSpPr>
                <a:spLocks/>
              </p:cNvSpPr>
              <p:nvPr/>
            </p:nvSpPr>
            <p:spPr bwMode="auto">
              <a:xfrm>
                <a:off x="3357" y="3409"/>
                <a:ext cx="2088" cy="143"/>
              </a:xfrm>
              <a:custGeom>
                <a:avLst/>
                <a:gdLst>
                  <a:gd name="T0" fmla="*/ 0 w 2088"/>
                  <a:gd name="T1" fmla="*/ 143 h 143"/>
                  <a:gd name="T2" fmla="*/ 185 w 2088"/>
                  <a:gd name="T3" fmla="*/ 0 h 143"/>
                  <a:gd name="T4" fmla="*/ 2088 w 2088"/>
                  <a:gd name="T5" fmla="*/ 0 h 143"/>
                  <a:gd name="T6" fmla="*/ 1902 w 2088"/>
                  <a:gd name="T7" fmla="*/ 143 h 143"/>
                  <a:gd name="T8" fmla="*/ 0 w 2088"/>
                  <a:gd name="T9" fmla="*/ 143 h 1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88"/>
                  <a:gd name="T16" fmla="*/ 0 h 143"/>
                  <a:gd name="T17" fmla="*/ 2088 w 2088"/>
                  <a:gd name="T18" fmla="*/ 143 h 1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88" h="143">
                    <a:moveTo>
                      <a:pt x="0" y="143"/>
                    </a:moveTo>
                    <a:lnTo>
                      <a:pt x="185" y="0"/>
                    </a:lnTo>
                    <a:lnTo>
                      <a:pt x="2088" y="0"/>
                    </a:lnTo>
                    <a:lnTo>
                      <a:pt x="1902" y="143"/>
                    </a:lnTo>
                    <a:lnTo>
                      <a:pt x="0" y="143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69" name="Freeform 136"/>
              <p:cNvSpPr>
                <a:spLocks/>
              </p:cNvSpPr>
              <p:nvPr/>
            </p:nvSpPr>
            <p:spPr bwMode="auto">
              <a:xfrm>
                <a:off x="3357" y="2746"/>
                <a:ext cx="185" cy="806"/>
              </a:xfrm>
              <a:custGeom>
                <a:avLst/>
                <a:gdLst>
                  <a:gd name="T0" fmla="*/ 0 w 185"/>
                  <a:gd name="T1" fmla="*/ 806 h 806"/>
                  <a:gd name="T2" fmla="*/ 0 w 185"/>
                  <a:gd name="T3" fmla="*/ 143 h 806"/>
                  <a:gd name="T4" fmla="*/ 185 w 185"/>
                  <a:gd name="T5" fmla="*/ 0 h 806"/>
                  <a:gd name="T6" fmla="*/ 185 w 185"/>
                  <a:gd name="T7" fmla="*/ 663 h 806"/>
                  <a:gd name="T8" fmla="*/ 0 w 185"/>
                  <a:gd name="T9" fmla="*/ 806 h 8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5"/>
                  <a:gd name="T16" fmla="*/ 0 h 806"/>
                  <a:gd name="T17" fmla="*/ 185 w 185"/>
                  <a:gd name="T18" fmla="*/ 806 h 8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5" h="806">
                    <a:moveTo>
                      <a:pt x="0" y="806"/>
                    </a:moveTo>
                    <a:lnTo>
                      <a:pt x="0" y="143"/>
                    </a:lnTo>
                    <a:lnTo>
                      <a:pt x="185" y="0"/>
                    </a:lnTo>
                    <a:lnTo>
                      <a:pt x="185" y="663"/>
                    </a:lnTo>
                    <a:lnTo>
                      <a:pt x="0" y="806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70" name="Rectangle 137"/>
              <p:cNvSpPr>
                <a:spLocks noChangeArrowheads="1"/>
              </p:cNvSpPr>
              <p:nvPr/>
            </p:nvSpPr>
            <p:spPr bwMode="auto">
              <a:xfrm>
                <a:off x="3542" y="2746"/>
                <a:ext cx="1903" cy="6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71" name="Freeform 138"/>
              <p:cNvSpPr>
                <a:spLocks/>
              </p:cNvSpPr>
              <p:nvPr/>
            </p:nvSpPr>
            <p:spPr bwMode="auto">
              <a:xfrm>
                <a:off x="3357" y="3409"/>
                <a:ext cx="2088" cy="143"/>
              </a:xfrm>
              <a:custGeom>
                <a:avLst/>
                <a:gdLst>
                  <a:gd name="T0" fmla="*/ 0 w 394"/>
                  <a:gd name="T1" fmla="*/ 595600 h 27"/>
                  <a:gd name="T2" fmla="*/ 773058 w 394"/>
                  <a:gd name="T3" fmla="*/ 0 h 27"/>
                  <a:gd name="T4" fmla="*/ 8727495 w 394"/>
                  <a:gd name="T5" fmla="*/ 0 h 27"/>
                  <a:gd name="T6" fmla="*/ 0 60000 65536"/>
                  <a:gd name="T7" fmla="*/ 0 60000 65536"/>
                  <a:gd name="T8" fmla="*/ 0 60000 65536"/>
                  <a:gd name="T9" fmla="*/ 0 w 394"/>
                  <a:gd name="T10" fmla="*/ 0 h 27"/>
                  <a:gd name="T11" fmla="*/ 394 w 394"/>
                  <a:gd name="T12" fmla="*/ 27 h 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94" h="27">
                    <a:moveTo>
                      <a:pt x="0" y="27"/>
                    </a:moveTo>
                    <a:lnTo>
                      <a:pt x="35" y="0"/>
                    </a:lnTo>
                    <a:lnTo>
                      <a:pt x="394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72" name="Freeform 139"/>
              <p:cNvSpPr>
                <a:spLocks/>
              </p:cNvSpPr>
              <p:nvPr/>
            </p:nvSpPr>
            <p:spPr bwMode="auto">
              <a:xfrm>
                <a:off x="3357" y="3340"/>
                <a:ext cx="2088" cy="138"/>
              </a:xfrm>
              <a:custGeom>
                <a:avLst/>
                <a:gdLst>
                  <a:gd name="T0" fmla="*/ 0 w 394"/>
                  <a:gd name="T1" fmla="*/ 580900 h 26"/>
                  <a:gd name="T2" fmla="*/ 773058 w 394"/>
                  <a:gd name="T3" fmla="*/ 0 h 26"/>
                  <a:gd name="T4" fmla="*/ 8727495 w 394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394"/>
                  <a:gd name="T10" fmla="*/ 0 h 26"/>
                  <a:gd name="T11" fmla="*/ 394 w 394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94" h="26">
                    <a:moveTo>
                      <a:pt x="0" y="26"/>
                    </a:moveTo>
                    <a:lnTo>
                      <a:pt x="35" y="0"/>
                    </a:lnTo>
                    <a:lnTo>
                      <a:pt x="394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73" name="Freeform 140"/>
              <p:cNvSpPr>
                <a:spLocks/>
              </p:cNvSpPr>
              <p:nvPr/>
            </p:nvSpPr>
            <p:spPr bwMode="auto">
              <a:xfrm>
                <a:off x="3357" y="3265"/>
                <a:ext cx="2088" cy="138"/>
              </a:xfrm>
              <a:custGeom>
                <a:avLst/>
                <a:gdLst>
                  <a:gd name="T0" fmla="*/ 0 w 394"/>
                  <a:gd name="T1" fmla="*/ 580900 h 26"/>
                  <a:gd name="T2" fmla="*/ 773058 w 394"/>
                  <a:gd name="T3" fmla="*/ 0 h 26"/>
                  <a:gd name="T4" fmla="*/ 8727495 w 394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394"/>
                  <a:gd name="T10" fmla="*/ 0 h 26"/>
                  <a:gd name="T11" fmla="*/ 394 w 394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94" h="26">
                    <a:moveTo>
                      <a:pt x="0" y="26"/>
                    </a:moveTo>
                    <a:lnTo>
                      <a:pt x="35" y="0"/>
                    </a:lnTo>
                    <a:lnTo>
                      <a:pt x="394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74" name="Freeform 141"/>
              <p:cNvSpPr>
                <a:spLocks/>
              </p:cNvSpPr>
              <p:nvPr/>
            </p:nvSpPr>
            <p:spPr bwMode="auto">
              <a:xfrm>
                <a:off x="3357" y="3191"/>
                <a:ext cx="2088" cy="138"/>
              </a:xfrm>
              <a:custGeom>
                <a:avLst/>
                <a:gdLst>
                  <a:gd name="T0" fmla="*/ 0 w 394"/>
                  <a:gd name="T1" fmla="*/ 580900 h 26"/>
                  <a:gd name="T2" fmla="*/ 773058 w 394"/>
                  <a:gd name="T3" fmla="*/ 0 h 26"/>
                  <a:gd name="T4" fmla="*/ 8727495 w 394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394"/>
                  <a:gd name="T10" fmla="*/ 0 h 26"/>
                  <a:gd name="T11" fmla="*/ 394 w 394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94" h="26">
                    <a:moveTo>
                      <a:pt x="0" y="26"/>
                    </a:moveTo>
                    <a:lnTo>
                      <a:pt x="35" y="0"/>
                    </a:lnTo>
                    <a:lnTo>
                      <a:pt x="394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75" name="Freeform 142"/>
              <p:cNvSpPr>
                <a:spLocks/>
              </p:cNvSpPr>
              <p:nvPr/>
            </p:nvSpPr>
            <p:spPr bwMode="auto">
              <a:xfrm>
                <a:off x="3357" y="3117"/>
                <a:ext cx="2088" cy="138"/>
              </a:xfrm>
              <a:custGeom>
                <a:avLst/>
                <a:gdLst>
                  <a:gd name="T0" fmla="*/ 0 w 394"/>
                  <a:gd name="T1" fmla="*/ 580900 h 26"/>
                  <a:gd name="T2" fmla="*/ 773058 w 394"/>
                  <a:gd name="T3" fmla="*/ 0 h 26"/>
                  <a:gd name="T4" fmla="*/ 8727495 w 394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394"/>
                  <a:gd name="T10" fmla="*/ 0 h 26"/>
                  <a:gd name="T11" fmla="*/ 394 w 394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94" h="26">
                    <a:moveTo>
                      <a:pt x="0" y="26"/>
                    </a:moveTo>
                    <a:lnTo>
                      <a:pt x="35" y="0"/>
                    </a:lnTo>
                    <a:lnTo>
                      <a:pt x="394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76" name="Freeform 143"/>
              <p:cNvSpPr>
                <a:spLocks/>
              </p:cNvSpPr>
              <p:nvPr/>
            </p:nvSpPr>
            <p:spPr bwMode="auto">
              <a:xfrm>
                <a:off x="3357" y="3043"/>
                <a:ext cx="2088" cy="138"/>
              </a:xfrm>
              <a:custGeom>
                <a:avLst/>
                <a:gdLst>
                  <a:gd name="T0" fmla="*/ 0 w 394"/>
                  <a:gd name="T1" fmla="*/ 580900 h 26"/>
                  <a:gd name="T2" fmla="*/ 773058 w 394"/>
                  <a:gd name="T3" fmla="*/ 0 h 26"/>
                  <a:gd name="T4" fmla="*/ 8727495 w 394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394"/>
                  <a:gd name="T10" fmla="*/ 0 h 26"/>
                  <a:gd name="T11" fmla="*/ 394 w 394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94" h="26">
                    <a:moveTo>
                      <a:pt x="0" y="26"/>
                    </a:moveTo>
                    <a:lnTo>
                      <a:pt x="35" y="0"/>
                    </a:lnTo>
                    <a:lnTo>
                      <a:pt x="394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77" name="Freeform 144"/>
              <p:cNvSpPr>
                <a:spLocks/>
              </p:cNvSpPr>
              <p:nvPr/>
            </p:nvSpPr>
            <p:spPr bwMode="auto">
              <a:xfrm>
                <a:off x="3357" y="2969"/>
                <a:ext cx="2088" cy="137"/>
              </a:xfrm>
              <a:custGeom>
                <a:avLst/>
                <a:gdLst>
                  <a:gd name="T0" fmla="*/ 0 w 394"/>
                  <a:gd name="T1" fmla="*/ 556515 h 26"/>
                  <a:gd name="T2" fmla="*/ 773058 w 394"/>
                  <a:gd name="T3" fmla="*/ 0 h 26"/>
                  <a:gd name="T4" fmla="*/ 8727495 w 394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394"/>
                  <a:gd name="T10" fmla="*/ 0 h 26"/>
                  <a:gd name="T11" fmla="*/ 394 w 394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94" h="26">
                    <a:moveTo>
                      <a:pt x="0" y="26"/>
                    </a:moveTo>
                    <a:lnTo>
                      <a:pt x="35" y="0"/>
                    </a:lnTo>
                    <a:lnTo>
                      <a:pt x="394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78" name="Freeform 145"/>
              <p:cNvSpPr>
                <a:spLocks/>
              </p:cNvSpPr>
              <p:nvPr/>
            </p:nvSpPr>
            <p:spPr bwMode="auto">
              <a:xfrm>
                <a:off x="3357" y="2894"/>
                <a:ext cx="2088" cy="138"/>
              </a:xfrm>
              <a:custGeom>
                <a:avLst/>
                <a:gdLst>
                  <a:gd name="T0" fmla="*/ 0 w 394"/>
                  <a:gd name="T1" fmla="*/ 580900 h 26"/>
                  <a:gd name="T2" fmla="*/ 773058 w 394"/>
                  <a:gd name="T3" fmla="*/ 0 h 26"/>
                  <a:gd name="T4" fmla="*/ 8727495 w 394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394"/>
                  <a:gd name="T10" fmla="*/ 0 h 26"/>
                  <a:gd name="T11" fmla="*/ 394 w 394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94" h="26">
                    <a:moveTo>
                      <a:pt x="0" y="26"/>
                    </a:moveTo>
                    <a:lnTo>
                      <a:pt x="35" y="0"/>
                    </a:lnTo>
                    <a:lnTo>
                      <a:pt x="394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79" name="Freeform 146"/>
              <p:cNvSpPr>
                <a:spLocks/>
              </p:cNvSpPr>
              <p:nvPr/>
            </p:nvSpPr>
            <p:spPr bwMode="auto">
              <a:xfrm>
                <a:off x="3357" y="2820"/>
                <a:ext cx="2088" cy="138"/>
              </a:xfrm>
              <a:custGeom>
                <a:avLst/>
                <a:gdLst>
                  <a:gd name="T0" fmla="*/ 0 w 394"/>
                  <a:gd name="T1" fmla="*/ 580900 h 26"/>
                  <a:gd name="T2" fmla="*/ 773058 w 394"/>
                  <a:gd name="T3" fmla="*/ 0 h 26"/>
                  <a:gd name="T4" fmla="*/ 8727495 w 394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394"/>
                  <a:gd name="T10" fmla="*/ 0 h 26"/>
                  <a:gd name="T11" fmla="*/ 394 w 394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94" h="26">
                    <a:moveTo>
                      <a:pt x="0" y="26"/>
                    </a:moveTo>
                    <a:lnTo>
                      <a:pt x="35" y="0"/>
                    </a:lnTo>
                    <a:lnTo>
                      <a:pt x="394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80" name="Freeform 147"/>
              <p:cNvSpPr>
                <a:spLocks/>
              </p:cNvSpPr>
              <p:nvPr/>
            </p:nvSpPr>
            <p:spPr bwMode="auto">
              <a:xfrm>
                <a:off x="3357" y="2746"/>
                <a:ext cx="2088" cy="143"/>
              </a:xfrm>
              <a:custGeom>
                <a:avLst/>
                <a:gdLst>
                  <a:gd name="T0" fmla="*/ 0 w 394"/>
                  <a:gd name="T1" fmla="*/ 595600 h 27"/>
                  <a:gd name="T2" fmla="*/ 773058 w 394"/>
                  <a:gd name="T3" fmla="*/ 0 h 27"/>
                  <a:gd name="T4" fmla="*/ 8727495 w 394"/>
                  <a:gd name="T5" fmla="*/ 0 h 27"/>
                  <a:gd name="T6" fmla="*/ 0 60000 65536"/>
                  <a:gd name="T7" fmla="*/ 0 60000 65536"/>
                  <a:gd name="T8" fmla="*/ 0 60000 65536"/>
                  <a:gd name="T9" fmla="*/ 0 w 394"/>
                  <a:gd name="T10" fmla="*/ 0 h 27"/>
                  <a:gd name="T11" fmla="*/ 394 w 394"/>
                  <a:gd name="T12" fmla="*/ 27 h 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94" h="27">
                    <a:moveTo>
                      <a:pt x="0" y="27"/>
                    </a:moveTo>
                    <a:lnTo>
                      <a:pt x="35" y="0"/>
                    </a:lnTo>
                    <a:lnTo>
                      <a:pt x="394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81" name="Freeform 148"/>
              <p:cNvSpPr>
                <a:spLocks/>
              </p:cNvSpPr>
              <p:nvPr/>
            </p:nvSpPr>
            <p:spPr bwMode="auto">
              <a:xfrm>
                <a:off x="3357" y="3409"/>
                <a:ext cx="2088" cy="143"/>
              </a:xfrm>
              <a:custGeom>
                <a:avLst/>
                <a:gdLst>
                  <a:gd name="T0" fmla="*/ 2088 w 2088"/>
                  <a:gd name="T1" fmla="*/ 0 h 143"/>
                  <a:gd name="T2" fmla="*/ 1902 w 2088"/>
                  <a:gd name="T3" fmla="*/ 143 h 143"/>
                  <a:gd name="T4" fmla="*/ 0 w 2088"/>
                  <a:gd name="T5" fmla="*/ 143 h 143"/>
                  <a:gd name="T6" fmla="*/ 185 w 2088"/>
                  <a:gd name="T7" fmla="*/ 0 h 143"/>
                  <a:gd name="T8" fmla="*/ 2088 w 2088"/>
                  <a:gd name="T9" fmla="*/ 0 h 1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88"/>
                  <a:gd name="T16" fmla="*/ 0 h 143"/>
                  <a:gd name="T17" fmla="*/ 2088 w 2088"/>
                  <a:gd name="T18" fmla="*/ 143 h 1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88" h="143">
                    <a:moveTo>
                      <a:pt x="2088" y="0"/>
                    </a:moveTo>
                    <a:lnTo>
                      <a:pt x="1902" y="143"/>
                    </a:lnTo>
                    <a:lnTo>
                      <a:pt x="0" y="143"/>
                    </a:lnTo>
                    <a:lnTo>
                      <a:pt x="185" y="0"/>
                    </a:lnTo>
                    <a:lnTo>
                      <a:pt x="2088" y="0"/>
                    </a:lnTo>
                    <a:close/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82" name="Freeform 149"/>
              <p:cNvSpPr>
                <a:spLocks/>
              </p:cNvSpPr>
              <p:nvPr/>
            </p:nvSpPr>
            <p:spPr bwMode="auto">
              <a:xfrm>
                <a:off x="3357" y="2746"/>
                <a:ext cx="185" cy="806"/>
              </a:xfrm>
              <a:custGeom>
                <a:avLst/>
                <a:gdLst>
                  <a:gd name="T0" fmla="*/ 0 w 185"/>
                  <a:gd name="T1" fmla="*/ 806 h 806"/>
                  <a:gd name="T2" fmla="*/ 0 w 185"/>
                  <a:gd name="T3" fmla="*/ 143 h 806"/>
                  <a:gd name="T4" fmla="*/ 185 w 185"/>
                  <a:gd name="T5" fmla="*/ 0 h 806"/>
                  <a:gd name="T6" fmla="*/ 185 w 185"/>
                  <a:gd name="T7" fmla="*/ 663 h 806"/>
                  <a:gd name="T8" fmla="*/ 0 w 185"/>
                  <a:gd name="T9" fmla="*/ 806 h 8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5"/>
                  <a:gd name="T16" fmla="*/ 0 h 806"/>
                  <a:gd name="T17" fmla="*/ 185 w 185"/>
                  <a:gd name="T18" fmla="*/ 806 h 8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5" h="806">
                    <a:moveTo>
                      <a:pt x="0" y="806"/>
                    </a:moveTo>
                    <a:lnTo>
                      <a:pt x="0" y="143"/>
                    </a:lnTo>
                    <a:lnTo>
                      <a:pt x="185" y="0"/>
                    </a:lnTo>
                    <a:lnTo>
                      <a:pt x="185" y="663"/>
                    </a:lnTo>
                    <a:lnTo>
                      <a:pt x="0" y="806"/>
                    </a:lnTo>
                    <a:close/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83" name="Rectangle 150"/>
              <p:cNvSpPr>
                <a:spLocks noChangeArrowheads="1"/>
              </p:cNvSpPr>
              <p:nvPr/>
            </p:nvSpPr>
            <p:spPr bwMode="auto">
              <a:xfrm>
                <a:off x="3542" y="2746"/>
                <a:ext cx="1903" cy="663"/>
              </a:xfrm>
              <a:prstGeom prst="rect">
                <a:avLst/>
              </a:prstGeom>
              <a:noFill/>
              <a:ln w="7938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84" name="Freeform 151"/>
              <p:cNvSpPr>
                <a:spLocks/>
              </p:cNvSpPr>
              <p:nvPr/>
            </p:nvSpPr>
            <p:spPr bwMode="auto">
              <a:xfrm>
                <a:off x="4305" y="3170"/>
                <a:ext cx="191" cy="382"/>
              </a:xfrm>
              <a:custGeom>
                <a:avLst/>
                <a:gdLst>
                  <a:gd name="T0" fmla="*/ 0 w 191"/>
                  <a:gd name="T1" fmla="*/ 382 h 382"/>
                  <a:gd name="T2" fmla="*/ 0 w 191"/>
                  <a:gd name="T3" fmla="*/ 143 h 382"/>
                  <a:gd name="T4" fmla="*/ 191 w 191"/>
                  <a:gd name="T5" fmla="*/ 0 h 382"/>
                  <a:gd name="T6" fmla="*/ 191 w 191"/>
                  <a:gd name="T7" fmla="*/ 239 h 382"/>
                  <a:gd name="T8" fmla="*/ 0 w 191"/>
                  <a:gd name="T9" fmla="*/ 382 h 38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1"/>
                  <a:gd name="T16" fmla="*/ 0 h 382"/>
                  <a:gd name="T17" fmla="*/ 191 w 191"/>
                  <a:gd name="T18" fmla="*/ 382 h 38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1" h="382">
                    <a:moveTo>
                      <a:pt x="0" y="382"/>
                    </a:moveTo>
                    <a:lnTo>
                      <a:pt x="0" y="143"/>
                    </a:lnTo>
                    <a:lnTo>
                      <a:pt x="191" y="0"/>
                    </a:lnTo>
                    <a:lnTo>
                      <a:pt x="191" y="239"/>
                    </a:lnTo>
                    <a:lnTo>
                      <a:pt x="0" y="382"/>
                    </a:lnTo>
                    <a:close/>
                  </a:path>
                </a:pathLst>
              </a:custGeom>
              <a:solidFill>
                <a:srgbClr val="80000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85" name="Rectangle 152"/>
              <p:cNvSpPr>
                <a:spLocks noChangeArrowheads="1"/>
              </p:cNvSpPr>
              <p:nvPr/>
            </p:nvSpPr>
            <p:spPr bwMode="auto">
              <a:xfrm>
                <a:off x="3765" y="3313"/>
                <a:ext cx="540" cy="239"/>
              </a:xfrm>
              <a:prstGeom prst="rect">
                <a:avLst/>
              </a:prstGeom>
              <a:solidFill>
                <a:srgbClr val="FF0000"/>
              </a:solidFill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86" name="Freeform 153"/>
              <p:cNvSpPr>
                <a:spLocks/>
              </p:cNvSpPr>
              <p:nvPr/>
            </p:nvSpPr>
            <p:spPr bwMode="auto">
              <a:xfrm>
                <a:off x="3765" y="3170"/>
                <a:ext cx="731" cy="143"/>
              </a:xfrm>
              <a:custGeom>
                <a:avLst/>
                <a:gdLst>
                  <a:gd name="T0" fmla="*/ 540 w 731"/>
                  <a:gd name="T1" fmla="*/ 143 h 143"/>
                  <a:gd name="T2" fmla="*/ 731 w 731"/>
                  <a:gd name="T3" fmla="*/ 0 h 143"/>
                  <a:gd name="T4" fmla="*/ 185 w 731"/>
                  <a:gd name="T5" fmla="*/ 0 h 143"/>
                  <a:gd name="T6" fmla="*/ 0 w 731"/>
                  <a:gd name="T7" fmla="*/ 143 h 143"/>
                  <a:gd name="T8" fmla="*/ 540 w 731"/>
                  <a:gd name="T9" fmla="*/ 143 h 1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31"/>
                  <a:gd name="T16" fmla="*/ 0 h 143"/>
                  <a:gd name="T17" fmla="*/ 731 w 731"/>
                  <a:gd name="T18" fmla="*/ 143 h 1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31" h="143">
                    <a:moveTo>
                      <a:pt x="540" y="143"/>
                    </a:moveTo>
                    <a:lnTo>
                      <a:pt x="731" y="0"/>
                    </a:lnTo>
                    <a:lnTo>
                      <a:pt x="185" y="0"/>
                    </a:lnTo>
                    <a:lnTo>
                      <a:pt x="0" y="143"/>
                    </a:lnTo>
                    <a:lnTo>
                      <a:pt x="540" y="143"/>
                    </a:lnTo>
                    <a:close/>
                  </a:path>
                </a:pathLst>
              </a:custGeom>
              <a:solidFill>
                <a:srgbClr val="BF000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87" name="Freeform 154"/>
              <p:cNvSpPr>
                <a:spLocks/>
              </p:cNvSpPr>
              <p:nvPr/>
            </p:nvSpPr>
            <p:spPr bwMode="auto">
              <a:xfrm>
                <a:off x="4851" y="2746"/>
                <a:ext cx="186" cy="806"/>
              </a:xfrm>
              <a:custGeom>
                <a:avLst/>
                <a:gdLst>
                  <a:gd name="T0" fmla="*/ 0 w 186"/>
                  <a:gd name="T1" fmla="*/ 806 h 806"/>
                  <a:gd name="T2" fmla="*/ 0 w 186"/>
                  <a:gd name="T3" fmla="*/ 143 h 806"/>
                  <a:gd name="T4" fmla="*/ 186 w 186"/>
                  <a:gd name="T5" fmla="*/ 0 h 806"/>
                  <a:gd name="T6" fmla="*/ 186 w 186"/>
                  <a:gd name="T7" fmla="*/ 663 h 806"/>
                  <a:gd name="T8" fmla="*/ 0 w 186"/>
                  <a:gd name="T9" fmla="*/ 806 h 8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6"/>
                  <a:gd name="T16" fmla="*/ 0 h 806"/>
                  <a:gd name="T17" fmla="*/ 186 w 186"/>
                  <a:gd name="T18" fmla="*/ 806 h 8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6" h="806">
                    <a:moveTo>
                      <a:pt x="0" y="806"/>
                    </a:moveTo>
                    <a:lnTo>
                      <a:pt x="0" y="143"/>
                    </a:lnTo>
                    <a:lnTo>
                      <a:pt x="186" y="0"/>
                    </a:lnTo>
                    <a:lnTo>
                      <a:pt x="186" y="663"/>
                    </a:lnTo>
                    <a:lnTo>
                      <a:pt x="0" y="806"/>
                    </a:lnTo>
                    <a:close/>
                  </a:path>
                </a:pathLst>
              </a:custGeom>
              <a:solidFill>
                <a:srgbClr val="FF8029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88" name="Rectangle 155"/>
              <p:cNvSpPr>
                <a:spLocks noChangeArrowheads="1"/>
              </p:cNvSpPr>
              <p:nvPr/>
            </p:nvSpPr>
            <p:spPr bwMode="auto">
              <a:xfrm>
                <a:off x="4305" y="2889"/>
                <a:ext cx="546" cy="663"/>
              </a:xfrm>
              <a:prstGeom prst="rect">
                <a:avLst/>
              </a:prstGeom>
              <a:solidFill>
                <a:srgbClr val="FF8029"/>
              </a:solidFill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89" name="Freeform 156"/>
              <p:cNvSpPr>
                <a:spLocks/>
              </p:cNvSpPr>
              <p:nvPr/>
            </p:nvSpPr>
            <p:spPr bwMode="auto">
              <a:xfrm>
                <a:off x="4305" y="2746"/>
                <a:ext cx="732" cy="143"/>
              </a:xfrm>
              <a:custGeom>
                <a:avLst/>
                <a:gdLst>
                  <a:gd name="T0" fmla="*/ 546 w 732"/>
                  <a:gd name="T1" fmla="*/ 143 h 143"/>
                  <a:gd name="T2" fmla="*/ 732 w 732"/>
                  <a:gd name="T3" fmla="*/ 0 h 143"/>
                  <a:gd name="T4" fmla="*/ 191 w 732"/>
                  <a:gd name="T5" fmla="*/ 0 h 143"/>
                  <a:gd name="T6" fmla="*/ 0 w 732"/>
                  <a:gd name="T7" fmla="*/ 143 h 143"/>
                  <a:gd name="T8" fmla="*/ 546 w 732"/>
                  <a:gd name="T9" fmla="*/ 143 h 1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32"/>
                  <a:gd name="T16" fmla="*/ 0 h 143"/>
                  <a:gd name="T17" fmla="*/ 732 w 732"/>
                  <a:gd name="T18" fmla="*/ 143 h 1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32" h="143">
                    <a:moveTo>
                      <a:pt x="546" y="143"/>
                    </a:moveTo>
                    <a:lnTo>
                      <a:pt x="732" y="0"/>
                    </a:lnTo>
                    <a:lnTo>
                      <a:pt x="191" y="0"/>
                    </a:lnTo>
                    <a:lnTo>
                      <a:pt x="0" y="143"/>
                    </a:lnTo>
                    <a:lnTo>
                      <a:pt x="546" y="143"/>
                    </a:lnTo>
                    <a:close/>
                  </a:path>
                </a:pathLst>
              </a:custGeom>
              <a:solidFill>
                <a:srgbClr val="FF8029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90" name="Line 157"/>
              <p:cNvSpPr>
                <a:spLocks noChangeShapeType="1"/>
              </p:cNvSpPr>
              <p:nvPr/>
            </p:nvSpPr>
            <p:spPr bwMode="auto">
              <a:xfrm flipV="1">
                <a:off x="3357" y="2889"/>
                <a:ext cx="0" cy="663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91" name="Line 158"/>
              <p:cNvSpPr>
                <a:spLocks noChangeShapeType="1"/>
              </p:cNvSpPr>
              <p:nvPr/>
            </p:nvSpPr>
            <p:spPr bwMode="auto">
              <a:xfrm flipH="1">
                <a:off x="3341" y="3552"/>
                <a:ext cx="16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92" name="Line 159"/>
              <p:cNvSpPr>
                <a:spLocks noChangeShapeType="1"/>
              </p:cNvSpPr>
              <p:nvPr/>
            </p:nvSpPr>
            <p:spPr bwMode="auto">
              <a:xfrm flipH="1">
                <a:off x="3341" y="3478"/>
                <a:ext cx="16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93" name="Line 160"/>
              <p:cNvSpPr>
                <a:spLocks noChangeShapeType="1"/>
              </p:cNvSpPr>
              <p:nvPr/>
            </p:nvSpPr>
            <p:spPr bwMode="auto">
              <a:xfrm flipH="1">
                <a:off x="3341" y="3403"/>
                <a:ext cx="16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94" name="Line 161"/>
              <p:cNvSpPr>
                <a:spLocks noChangeShapeType="1"/>
              </p:cNvSpPr>
              <p:nvPr/>
            </p:nvSpPr>
            <p:spPr bwMode="auto">
              <a:xfrm flipH="1">
                <a:off x="3341" y="3329"/>
                <a:ext cx="16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95" name="Line 162"/>
              <p:cNvSpPr>
                <a:spLocks noChangeShapeType="1"/>
              </p:cNvSpPr>
              <p:nvPr/>
            </p:nvSpPr>
            <p:spPr bwMode="auto">
              <a:xfrm flipH="1">
                <a:off x="3341" y="3255"/>
                <a:ext cx="16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96" name="Line 163"/>
              <p:cNvSpPr>
                <a:spLocks noChangeShapeType="1"/>
              </p:cNvSpPr>
              <p:nvPr/>
            </p:nvSpPr>
            <p:spPr bwMode="auto">
              <a:xfrm flipH="1">
                <a:off x="3341" y="3181"/>
                <a:ext cx="16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97" name="Line 164"/>
              <p:cNvSpPr>
                <a:spLocks noChangeShapeType="1"/>
              </p:cNvSpPr>
              <p:nvPr/>
            </p:nvSpPr>
            <p:spPr bwMode="auto">
              <a:xfrm flipH="1">
                <a:off x="3341" y="3106"/>
                <a:ext cx="16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98" name="Line 165"/>
              <p:cNvSpPr>
                <a:spLocks noChangeShapeType="1"/>
              </p:cNvSpPr>
              <p:nvPr/>
            </p:nvSpPr>
            <p:spPr bwMode="auto">
              <a:xfrm flipH="1">
                <a:off x="3341" y="3032"/>
                <a:ext cx="16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99" name="Line 166"/>
              <p:cNvSpPr>
                <a:spLocks noChangeShapeType="1"/>
              </p:cNvSpPr>
              <p:nvPr/>
            </p:nvSpPr>
            <p:spPr bwMode="auto">
              <a:xfrm flipH="1">
                <a:off x="3341" y="2958"/>
                <a:ext cx="16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00" name="Line 167"/>
              <p:cNvSpPr>
                <a:spLocks noChangeShapeType="1"/>
              </p:cNvSpPr>
              <p:nvPr/>
            </p:nvSpPr>
            <p:spPr bwMode="auto">
              <a:xfrm flipH="1">
                <a:off x="3341" y="2889"/>
                <a:ext cx="16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01" name="Rectangle 168"/>
              <p:cNvSpPr>
                <a:spLocks noChangeArrowheads="1"/>
              </p:cNvSpPr>
              <p:nvPr/>
            </p:nvSpPr>
            <p:spPr bwMode="auto">
              <a:xfrm>
                <a:off x="3272" y="3520"/>
                <a:ext cx="54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it-IT" sz="600" b="1">
                    <a:solidFill>
                      <a:srgbClr val="FFFFFF"/>
                    </a:solidFill>
                    <a:latin typeface="Small Fonts"/>
                    <a:cs typeface="Arial" panose="020B0604020202020204" pitchFamily="34" charset="0"/>
                  </a:rPr>
                  <a:t>91</a:t>
                </a:r>
                <a:endParaRPr lang="it-IT">
                  <a:cs typeface="Arial" panose="020B0604020202020204" pitchFamily="34" charset="0"/>
                </a:endParaRPr>
              </a:p>
            </p:txBody>
          </p:sp>
          <p:sp>
            <p:nvSpPr>
              <p:cNvPr id="25702" name="Rectangle 169"/>
              <p:cNvSpPr>
                <a:spLocks noChangeArrowheads="1"/>
              </p:cNvSpPr>
              <p:nvPr/>
            </p:nvSpPr>
            <p:spPr bwMode="auto">
              <a:xfrm>
                <a:off x="3261" y="3446"/>
                <a:ext cx="54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it-IT" sz="600" b="1">
                    <a:solidFill>
                      <a:srgbClr val="FFFFFF"/>
                    </a:solidFill>
                    <a:latin typeface="Small Fonts"/>
                    <a:cs typeface="Arial" panose="020B0604020202020204" pitchFamily="34" charset="0"/>
                  </a:rPr>
                  <a:t>92</a:t>
                </a:r>
                <a:endParaRPr lang="it-IT">
                  <a:cs typeface="Arial" panose="020B0604020202020204" pitchFamily="34" charset="0"/>
                </a:endParaRPr>
              </a:p>
            </p:txBody>
          </p:sp>
          <p:sp>
            <p:nvSpPr>
              <p:cNvPr id="25703" name="Rectangle 170"/>
              <p:cNvSpPr>
                <a:spLocks noChangeArrowheads="1"/>
              </p:cNvSpPr>
              <p:nvPr/>
            </p:nvSpPr>
            <p:spPr bwMode="auto">
              <a:xfrm>
                <a:off x="3261" y="3371"/>
                <a:ext cx="54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it-IT" sz="600" b="1">
                    <a:solidFill>
                      <a:srgbClr val="FFFFFF"/>
                    </a:solidFill>
                    <a:latin typeface="Small Fonts"/>
                    <a:cs typeface="Arial" panose="020B0604020202020204" pitchFamily="34" charset="0"/>
                  </a:rPr>
                  <a:t>93</a:t>
                </a:r>
                <a:endParaRPr lang="it-IT">
                  <a:cs typeface="Arial" panose="020B0604020202020204" pitchFamily="34" charset="0"/>
                </a:endParaRPr>
              </a:p>
            </p:txBody>
          </p:sp>
          <p:sp>
            <p:nvSpPr>
              <p:cNvPr id="25704" name="Rectangle 171"/>
              <p:cNvSpPr>
                <a:spLocks noChangeArrowheads="1"/>
              </p:cNvSpPr>
              <p:nvPr/>
            </p:nvSpPr>
            <p:spPr bwMode="auto">
              <a:xfrm>
                <a:off x="3261" y="3297"/>
                <a:ext cx="54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it-IT" sz="600" b="1">
                    <a:solidFill>
                      <a:srgbClr val="FFFFFF"/>
                    </a:solidFill>
                    <a:latin typeface="Small Fonts"/>
                    <a:cs typeface="Arial" panose="020B0604020202020204" pitchFamily="34" charset="0"/>
                  </a:rPr>
                  <a:t>94</a:t>
                </a:r>
                <a:endParaRPr lang="it-IT">
                  <a:cs typeface="Arial" panose="020B0604020202020204" pitchFamily="34" charset="0"/>
                </a:endParaRPr>
              </a:p>
            </p:txBody>
          </p:sp>
          <p:sp>
            <p:nvSpPr>
              <p:cNvPr id="25705" name="Rectangle 172"/>
              <p:cNvSpPr>
                <a:spLocks noChangeArrowheads="1"/>
              </p:cNvSpPr>
              <p:nvPr/>
            </p:nvSpPr>
            <p:spPr bwMode="auto">
              <a:xfrm>
                <a:off x="3261" y="3223"/>
                <a:ext cx="54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it-IT" sz="600" b="1">
                    <a:solidFill>
                      <a:srgbClr val="FFFFFF"/>
                    </a:solidFill>
                    <a:latin typeface="Small Fonts"/>
                    <a:cs typeface="Arial" panose="020B0604020202020204" pitchFamily="34" charset="0"/>
                  </a:rPr>
                  <a:t>95</a:t>
                </a:r>
                <a:endParaRPr lang="it-IT">
                  <a:cs typeface="Arial" panose="020B0604020202020204" pitchFamily="34" charset="0"/>
                </a:endParaRPr>
              </a:p>
            </p:txBody>
          </p:sp>
          <p:sp>
            <p:nvSpPr>
              <p:cNvPr id="25706" name="Rectangle 173"/>
              <p:cNvSpPr>
                <a:spLocks noChangeArrowheads="1"/>
              </p:cNvSpPr>
              <p:nvPr/>
            </p:nvSpPr>
            <p:spPr bwMode="auto">
              <a:xfrm>
                <a:off x="3261" y="3149"/>
                <a:ext cx="54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it-IT" sz="600" b="1">
                    <a:solidFill>
                      <a:srgbClr val="FFFFFF"/>
                    </a:solidFill>
                    <a:latin typeface="Small Fonts"/>
                    <a:cs typeface="Arial" panose="020B0604020202020204" pitchFamily="34" charset="0"/>
                  </a:rPr>
                  <a:t>96</a:t>
                </a:r>
                <a:endParaRPr lang="it-IT">
                  <a:cs typeface="Arial" panose="020B0604020202020204" pitchFamily="34" charset="0"/>
                </a:endParaRPr>
              </a:p>
            </p:txBody>
          </p:sp>
          <p:sp>
            <p:nvSpPr>
              <p:cNvPr id="25707" name="Rectangle 174"/>
              <p:cNvSpPr>
                <a:spLocks noChangeArrowheads="1"/>
              </p:cNvSpPr>
              <p:nvPr/>
            </p:nvSpPr>
            <p:spPr bwMode="auto">
              <a:xfrm>
                <a:off x="3261" y="3075"/>
                <a:ext cx="54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it-IT" sz="600" b="1">
                    <a:solidFill>
                      <a:srgbClr val="FFFFFF"/>
                    </a:solidFill>
                    <a:latin typeface="Small Fonts"/>
                    <a:cs typeface="Arial" panose="020B0604020202020204" pitchFamily="34" charset="0"/>
                  </a:rPr>
                  <a:t>97</a:t>
                </a:r>
                <a:endParaRPr lang="it-IT">
                  <a:cs typeface="Arial" panose="020B0604020202020204" pitchFamily="34" charset="0"/>
                </a:endParaRPr>
              </a:p>
            </p:txBody>
          </p:sp>
          <p:sp>
            <p:nvSpPr>
              <p:cNvPr id="25708" name="Rectangle 175"/>
              <p:cNvSpPr>
                <a:spLocks noChangeArrowheads="1"/>
              </p:cNvSpPr>
              <p:nvPr/>
            </p:nvSpPr>
            <p:spPr bwMode="auto">
              <a:xfrm>
                <a:off x="3261" y="3000"/>
                <a:ext cx="54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it-IT" sz="600" b="1">
                    <a:solidFill>
                      <a:srgbClr val="FFFFFF"/>
                    </a:solidFill>
                    <a:latin typeface="Small Fonts"/>
                    <a:cs typeface="Arial" panose="020B0604020202020204" pitchFamily="34" charset="0"/>
                  </a:rPr>
                  <a:t>98</a:t>
                </a:r>
                <a:endParaRPr lang="it-IT">
                  <a:cs typeface="Arial" panose="020B0604020202020204" pitchFamily="34" charset="0"/>
                </a:endParaRPr>
              </a:p>
            </p:txBody>
          </p:sp>
          <p:sp>
            <p:nvSpPr>
              <p:cNvPr id="25709" name="Rectangle 176"/>
              <p:cNvSpPr>
                <a:spLocks noChangeArrowheads="1"/>
              </p:cNvSpPr>
              <p:nvPr/>
            </p:nvSpPr>
            <p:spPr bwMode="auto">
              <a:xfrm>
                <a:off x="3261" y="2926"/>
                <a:ext cx="54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it-IT" sz="600" b="1">
                    <a:solidFill>
                      <a:srgbClr val="FFFFFF"/>
                    </a:solidFill>
                    <a:latin typeface="Small Fonts"/>
                    <a:cs typeface="Arial" panose="020B0604020202020204" pitchFamily="34" charset="0"/>
                  </a:rPr>
                  <a:t>99</a:t>
                </a:r>
                <a:endParaRPr lang="it-IT">
                  <a:cs typeface="Arial" panose="020B0604020202020204" pitchFamily="34" charset="0"/>
                </a:endParaRPr>
              </a:p>
            </p:txBody>
          </p:sp>
          <p:sp>
            <p:nvSpPr>
              <p:cNvPr id="25710" name="Rectangle 177"/>
              <p:cNvSpPr>
                <a:spLocks noChangeArrowheads="1"/>
              </p:cNvSpPr>
              <p:nvPr/>
            </p:nvSpPr>
            <p:spPr bwMode="auto">
              <a:xfrm>
                <a:off x="3240" y="2857"/>
                <a:ext cx="81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it-IT" sz="600" b="1">
                    <a:solidFill>
                      <a:srgbClr val="FFFFFF"/>
                    </a:solidFill>
                    <a:latin typeface="Small Fonts"/>
                    <a:cs typeface="Arial" panose="020B0604020202020204" pitchFamily="34" charset="0"/>
                  </a:rPr>
                  <a:t>100</a:t>
                </a:r>
                <a:endParaRPr lang="it-IT">
                  <a:cs typeface="Arial" panose="020B0604020202020204" pitchFamily="34" charset="0"/>
                </a:endParaRPr>
              </a:p>
            </p:txBody>
          </p:sp>
          <p:sp>
            <p:nvSpPr>
              <p:cNvPr id="25711" name="Line 178"/>
              <p:cNvSpPr>
                <a:spLocks noChangeShapeType="1"/>
              </p:cNvSpPr>
              <p:nvPr/>
            </p:nvSpPr>
            <p:spPr bwMode="auto">
              <a:xfrm>
                <a:off x="3357" y="3552"/>
                <a:ext cx="1902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12" name="Line 179"/>
              <p:cNvSpPr>
                <a:spLocks noChangeShapeType="1"/>
              </p:cNvSpPr>
              <p:nvPr/>
            </p:nvSpPr>
            <p:spPr bwMode="auto">
              <a:xfrm>
                <a:off x="3357" y="3552"/>
                <a:ext cx="0" cy="16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713" name="Line 180"/>
              <p:cNvSpPr>
                <a:spLocks noChangeShapeType="1"/>
              </p:cNvSpPr>
              <p:nvPr/>
            </p:nvSpPr>
            <p:spPr bwMode="auto">
              <a:xfrm>
                <a:off x="5259" y="3552"/>
                <a:ext cx="0" cy="16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25617" name="Group 87"/>
            <p:cNvGrpSpPr>
              <a:grpSpLocks/>
            </p:cNvGrpSpPr>
            <p:nvPr/>
          </p:nvGrpSpPr>
          <p:grpSpPr bwMode="auto">
            <a:xfrm>
              <a:off x="5465763" y="5075238"/>
              <a:ext cx="1835150" cy="1593850"/>
              <a:chOff x="182" y="3059"/>
              <a:chExt cx="2518" cy="1004"/>
            </a:xfrm>
          </p:grpSpPr>
          <p:sp>
            <p:nvSpPr>
              <p:cNvPr id="25624" name="AutoShape 88"/>
              <p:cNvSpPr>
                <a:spLocks noChangeAspect="1" noChangeArrowheads="1" noTextEdit="1"/>
              </p:cNvSpPr>
              <p:nvPr/>
            </p:nvSpPr>
            <p:spPr bwMode="auto">
              <a:xfrm>
                <a:off x="182" y="3059"/>
                <a:ext cx="2518" cy="10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25" name="Freeform 89"/>
              <p:cNvSpPr>
                <a:spLocks/>
              </p:cNvSpPr>
              <p:nvPr/>
            </p:nvSpPr>
            <p:spPr bwMode="auto">
              <a:xfrm>
                <a:off x="434" y="3800"/>
                <a:ext cx="2082" cy="137"/>
              </a:xfrm>
              <a:custGeom>
                <a:avLst/>
                <a:gdLst>
                  <a:gd name="T0" fmla="*/ 0 w 2082"/>
                  <a:gd name="T1" fmla="*/ 137 h 137"/>
                  <a:gd name="T2" fmla="*/ 184 w 2082"/>
                  <a:gd name="T3" fmla="*/ 0 h 137"/>
                  <a:gd name="T4" fmla="*/ 2082 w 2082"/>
                  <a:gd name="T5" fmla="*/ 0 h 137"/>
                  <a:gd name="T6" fmla="*/ 1898 w 2082"/>
                  <a:gd name="T7" fmla="*/ 137 h 137"/>
                  <a:gd name="T8" fmla="*/ 0 w 2082"/>
                  <a:gd name="T9" fmla="*/ 137 h 1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82"/>
                  <a:gd name="T16" fmla="*/ 0 h 137"/>
                  <a:gd name="T17" fmla="*/ 2082 w 2082"/>
                  <a:gd name="T18" fmla="*/ 137 h 13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82" h="137">
                    <a:moveTo>
                      <a:pt x="0" y="137"/>
                    </a:moveTo>
                    <a:lnTo>
                      <a:pt x="184" y="0"/>
                    </a:lnTo>
                    <a:lnTo>
                      <a:pt x="2082" y="0"/>
                    </a:lnTo>
                    <a:lnTo>
                      <a:pt x="1898" y="137"/>
                    </a:lnTo>
                    <a:lnTo>
                      <a:pt x="0" y="137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26" name="Freeform 90"/>
              <p:cNvSpPr>
                <a:spLocks/>
              </p:cNvSpPr>
              <p:nvPr/>
            </p:nvSpPr>
            <p:spPr bwMode="auto">
              <a:xfrm>
                <a:off x="434" y="3138"/>
                <a:ext cx="184" cy="799"/>
              </a:xfrm>
              <a:custGeom>
                <a:avLst/>
                <a:gdLst>
                  <a:gd name="T0" fmla="*/ 0 w 184"/>
                  <a:gd name="T1" fmla="*/ 799 h 799"/>
                  <a:gd name="T2" fmla="*/ 0 w 184"/>
                  <a:gd name="T3" fmla="*/ 137 h 799"/>
                  <a:gd name="T4" fmla="*/ 184 w 184"/>
                  <a:gd name="T5" fmla="*/ 0 h 799"/>
                  <a:gd name="T6" fmla="*/ 184 w 184"/>
                  <a:gd name="T7" fmla="*/ 662 h 799"/>
                  <a:gd name="T8" fmla="*/ 0 w 184"/>
                  <a:gd name="T9" fmla="*/ 799 h 79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4"/>
                  <a:gd name="T16" fmla="*/ 0 h 799"/>
                  <a:gd name="T17" fmla="*/ 184 w 184"/>
                  <a:gd name="T18" fmla="*/ 799 h 79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4" h="799">
                    <a:moveTo>
                      <a:pt x="0" y="799"/>
                    </a:moveTo>
                    <a:lnTo>
                      <a:pt x="0" y="137"/>
                    </a:lnTo>
                    <a:lnTo>
                      <a:pt x="184" y="0"/>
                    </a:lnTo>
                    <a:lnTo>
                      <a:pt x="184" y="662"/>
                    </a:lnTo>
                    <a:lnTo>
                      <a:pt x="0" y="799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27" name="Rectangle 91"/>
              <p:cNvSpPr>
                <a:spLocks noChangeArrowheads="1"/>
              </p:cNvSpPr>
              <p:nvPr/>
            </p:nvSpPr>
            <p:spPr bwMode="auto">
              <a:xfrm>
                <a:off x="618" y="3138"/>
                <a:ext cx="1898" cy="6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28" name="Freeform 92"/>
              <p:cNvSpPr>
                <a:spLocks/>
              </p:cNvSpPr>
              <p:nvPr/>
            </p:nvSpPr>
            <p:spPr bwMode="auto">
              <a:xfrm>
                <a:off x="434" y="3800"/>
                <a:ext cx="2082" cy="137"/>
              </a:xfrm>
              <a:custGeom>
                <a:avLst/>
                <a:gdLst>
                  <a:gd name="T0" fmla="*/ 0 w 396"/>
                  <a:gd name="T1" fmla="*/ 556515 h 26"/>
                  <a:gd name="T2" fmla="*/ 738874 w 396"/>
                  <a:gd name="T3" fmla="*/ 0 h 26"/>
                  <a:gd name="T4" fmla="*/ 8363615 w 396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396"/>
                  <a:gd name="T10" fmla="*/ 0 h 26"/>
                  <a:gd name="T11" fmla="*/ 396 w 396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96" h="26">
                    <a:moveTo>
                      <a:pt x="0" y="26"/>
                    </a:moveTo>
                    <a:lnTo>
                      <a:pt x="35" y="0"/>
                    </a:lnTo>
                    <a:lnTo>
                      <a:pt x="396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29" name="Freeform 93"/>
              <p:cNvSpPr>
                <a:spLocks/>
              </p:cNvSpPr>
              <p:nvPr/>
            </p:nvSpPr>
            <p:spPr bwMode="auto">
              <a:xfrm>
                <a:off x="434" y="3716"/>
                <a:ext cx="2082" cy="142"/>
              </a:xfrm>
              <a:custGeom>
                <a:avLst/>
                <a:gdLst>
                  <a:gd name="T0" fmla="*/ 0 w 396"/>
                  <a:gd name="T1" fmla="*/ 571561 h 27"/>
                  <a:gd name="T2" fmla="*/ 738874 w 396"/>
                  <a:gd name="T3" fmla="*/ 0 h 27"/>
                  <a:gd name="T4" fmla="*/ 8363615 w 396"/>
                  <a:gd name="T5" fmla="*/ 0 h 27"/>
                  <a:gd name="T6" fmla="*/ 0 60000 65536"/>
                  <a:gd name="T7" fmla="*/ 0 60000 65536"/>
                  <a:gd name="T8" fmla="*/ 0 60000 65536"/>
                  <a:gd name="T9" fmla="*/ 0 w 396"/>
                  <a:gd name="T10" fmla="*/ 0 h 27"/>
                  <a:gd name="T11" fmla="*/ 396 w 396"/>
                  <a:gd name="T12" fmla="*/ 27 h 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96" h="27">
                    <a:moveTo>
                      <a:pt x="0" y="27"/>
                    </a:moveTo>
                    <a:lnTo>
                      <a:pt x="35" y="0"/>
                    </a:lnTo>
                    <a:lnTo>
                      <a:pt x="396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30" name="Freeform 94"/>
              <p:cNvSpPr>
                <a:spLocks/>
              </p:cNvSpPr>
              <p:nvPr/>
            </p:nvSpPr>
            <p:spPr bwMode="auto">
              <a:xfrm>
                <a:off x="434" y="3632"/>
                <a:ext cx="2082" cy="142"/>
              </a:xfrm>
              <a:custGeom>
                <a:avLst/>
                <a:gdLst>
                  <a:gd name="T0" fmla="*/ 0 w 396"/>
                  <a:gd name="T1" fmla="*/ 571561 h 27"/>
                  <a:gd name="T2" fmla="*/ 738874 w 396"/>
                  <a:gd name="T3" fmla="*/ 0 h 27"/>
                  <a:gd name="T4" fmla="*/ 8363615 w 396"/>
                  <a:gd name="T5" fmla="*/ 0 h 27"/>
                  <a:gd name="T6" fmla="*/ 0 60000 65536"/>
                  <a:gd name="T7" fmla="*/ 0 60000 65536"/>
                  <a:gd name="T8" fmla="*/ 0 60000 65536"/>
                  <a:gd name="T9" fmla="*/ 0 w 396"/>
                  <a:gd name="T10" fmla="*/ 0 h 27"/>
                  <a:gd name="T11" fmla="*/ 396 w 396"/>
                  <a:gd name="T12" fmla="*/ 27 h 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96" h="27">
                    <a:moveTo>
                      <a:pt x="0" y="27"/>
                    </a:moveTo>
                    <a:lnTo>
                      <a:pt x="35" y="0"/>
                    </a:lnTo>
                    <a:lnTo>
                      <a:pt x="396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31" name="Freeform 95"/>
              <p:cNvSpPr>
                <a:spLocks/>
              </p:cNvSpPr>
              <p:nvPr/>
            </p:nvSpPr>
            <p:spPr bwMode="auto">
              <a:xfrm>
                <a:off x="434" y="3548"/>
                <a:ext cx="2082" cy="142"/>
              </a:xfrm>
              <a:custGeom>
                <a:avLst/>
                <a:gdLst>
                  <a:gd name="T0" fmla="*/ 0 w 396"/>
                  <a:gd name="T1" fmla="*/ 571561 h 27"/>
                  <a:gd name="T2" fmla="*/ 738874 w 396"/>
                  <a:gd name="T3" fmla="*/ 0 h 27"/>
                  <a:gd name="T4" fmla="*/ 8363615 w 396"/>
                  <a:gd name="T5" fmla="*/ 0 h 27"/>
                  <a:gd name="T6" fmla="*/ 0 60000 65536"/>
                  <a:gd name="T7" fmla="*/ 0 60000 65536"/>
                  <a:gd name="T8" fmla="*/ 0 60000 65536"/>
                  <a:gd name="T9" fmla="*/ 0 w 396"/>
                  <a:gd name="T10" fmla="*/ 0 h 27"/>
                  <a:gd name="T11" fmla="*/ 396 w 396"/>
                  <a:gd name="T12" fmla="*/ 27 h 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96" h="27">
                    <a:moveTo>
                      <a:pt x="0" y="27"/>
                    </a:moveTo>
                    <a:lnTo>
                      <a:pt x="35" y="0"/>
                    </a:lnTo>
                    <a:lnTo>
                      <a:pt x="396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32" name="Freeform 96"/>
              <p:cNvSpPr>
                <a:spLocks/>
              </p:cNvSpPr>
              <p:nvPr/>
            </p:nvSpPr>
            <p:spPr bwMode="auto">
              <a:xfrm>
                <a:off x="434" y="3469"/>
                <a:ext cx="2082" cy="137"/>
              </a:xfrm>
              <a:custGeom>
                <a:avLst/>
                <a:gdLst>
                  <a:gd name="T0" fmla="*/ 0 w 396"/>
                  <a:gd name="T1" fmla="*/ 556515 h 26"/>
                  <a:gd name="T2" fmla="*/ 738874 w 396"/>
                  <a:gd name="T3" fmla="*/ 0 h 26"/>
                  <a:gd name="T4" fmla="*/ 8363615 w 396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396"/>
                  <a:gd name="T10" fmla="*/ 0 h 26"/>
                  <a:gd name="T11" fmla="*/ 396 w 396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96" h="26">
                    <a:moveTo>
                      <a:pt x="0" y="26"/>
                    </a:moveTo>
                    <a:lnTo>
                      <a:pt x="35" y="0"/>
                    </a:lnTo>
                    <a:lnTo>
                      <a:pt x="396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33" name="Freeform 97"/>
              <p:cNvSpPr>
                <a:spLocks/>
              </p:cNvSpPr>
              <p:nvPr/>
            </p:nvSpPr>
            <p:spPr bwMode="auto">
              <a:xfrm>
                <a:off x="434" y="3385"/>
                <a:ext cx="2082" cy="142"/>
              </a:xfrm>
              <a:custGeom>
                <a:avLst/>
                <a:gdLst>
                  <a:gd name="T0" fmla="*/ 0 w 396"/>
                  <a:gd name="T1" fmla="*/ 571561 h 27"/>
                  <a:gd name="T2" fmla="*/ 738874 w 396"/>
                  <a:gd name="T3" fmla="*/ 0 h 27"/>
                  <a:gd name="T4" fmla="*/ 8363615 w 396"/>
                  <a:gd name="T5" fmla="*/ 0 h 27"/>
                  <a:gd name="T6" fmla="*/ 0 60000 65536"/>
                  <a:gd name="T7" fmla="*/ 0 60000 65536"/>
                  <a:gd name="T8" fmla="*/ 0 60000 65536"/>
                  <a:gd name="T9" fmla="*/ 0 w 396"/>
                  <a:gd name="T10" fmla="*/ 0 h 27"/>
                  <a:gd name="T11" fmla="*/ 396 w 396"/>
                  <a:gd name="T12" fmla="*/ 27 h 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96" h="27">
                    <a:moveTo>
                      <a:pt x="0" y="27"/>
                    </a:moveTo>
                    <a:lnTo>
                      <a:pt x="35" y="0"/>
                    </a:lnTo>
                    <a:lnTo>
                      <a:pt x="396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34" name="Freeform 98"/>
              <p:cNvSpPr>
                <a:spLocks/>
              </p:cNvSpPr>
              <p:nvPr/>
            </p:nvSpPr>
            <p:spPr bwMode="auto">
              <a:xfrm>
                <a:off x="434" y="3301"/>
                <a:ext cx="2082" cy="142"/>
              </a:xfrm>
              <a:custGeom>
                <a:avLst/>
                <a:gdLst>
                  <a:gd name="T0" fmla="*/ 0 w 396"/>
                  <a:gd name="T1" fmla="*/ 571561 h 27"/>
                  <a:gd name="T2" fmla="*/ 738874 w 396"/>
                  <a:gd name="T3" fmla="*/ 0 h 27"/>
                  <a:gd name="T4" fmla="*/ 8363615 w 396"/>
                  <a:gd name="T5" fmla="*/ 0 h 27"/>
                  <a:gd name="T6" fmla="*/ 0 60000 65536"/>
                  <a:gd name="T7" fmla="*/ 0 60000 65536"/>
                  <a:gd name="T8" fmla="*/ 0 60000 65536"/>
                  <a:gd name="T9" fmla="*/ 0 w 396"/>
                  <a:gd name="T10" fmla="*/ 0 h 27"/>
                  <a:gd name="T11" fmla="*/ 396 w 396"/>
                  <a:gd name="T12" fmla="*/ 27 h 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96" h="27">
                    <a:moveTo>
                      <a:pt x="0" y="27"/>
                    </a:moveTo>
                    <a:lnTo>
                      <a:pt x="35" y="0"/>
                    </a:lnTo>
                    <a:lnTo>
                      <a:pt x="396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35" name="Freeform 99"/>
              <p:cNvSpPr>
                <a:spLocks/>
              </p:cNvSpPr>
              <p:nvPr/>
            </p:nvSpPr>
            <p:spPr bwMode="auto">
              <a:xfrm>
                <a:off x="434" y="3217"/>
                <a:ext cx="2082" cy="142"/>
              </a:xfrm>
              <a:custGeom>
                <a:avLst/>
                <a:gdLst>
                  <a:gd name="T0" fmla="*/ 0 w 396"/>
                  <a:gd name="T1" fmla="*/ 571561 h 27"/>
                  <a:gd name="T2" fmla="*/ 738874 w 396"/>
                  <a:gd name="T3" fmla="*/ 0 h 27"/>
                  <a:gd name="T4" fmla="*/ 8363615 w 396"/>
                  <a:gd name="T5" fmla="*/ 0 h 27"/>
                  <a:gd name="T6" fmla="*/ 0 60000 65536"/>
                  <a:gd name="T7" fmla="*/ 0 60000 65536"/>
                  <a:gd name="T8" fmla="*/ 0 60000 65536"/>
                  <a:gd name="T9" fmla="*/ 0 w 396"/>
                  <a:gd name="T10" fmla="*/ 0 h 27"/>
                  <a:gd name="T11" fmla="*/ 396 w 396"/>
                  <a:gd name="T12" fmla="*/ 27 h 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96" h="27">
                    <a:moveTo>
                      <a:pt x="0" y="27"/>
                    </a:moveTo>
                    <a:lnTo>
                      <a:pt x="35" y="0"/>
                    </a:lnTo>
                    <a:lnTo>
                      <a:pt x="396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36" name="Freeform 100"/>
              <p:cNvSpPr>
                <a:spLocks/>
              </p:cNvSpPr>
              <p:nvPr/>
            </p:nvSpPr>
            <p:spPr bwMode="auto">
              <a:xfrm>
                <a:off x="434" y="3138"/>
                <a:ext cx="2082" cy="137"/>
              </a:xfrm>
              <a:custGeom>
                <a:avLst/>
                <a:gdLst>
                  <a:gd name="T0" fmla="*/ 0 w 396"/>
                  <a:gd name="T1" fmla="*/ 556515 h 26"/>
                  <a:gd name="T2" fmla="*/ 738874 w 396"/>
                  <a:gd name="T3" fmla="*/ 0 h 26"/>
                  <a:gd name="T4" fmla="*/ 8363615 w 396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396"/>
                  <a:gd name="T10" fmla="*/ 0 h 26"/>
                  <a:gd name="T11" fmla="*/ 396 w 396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96" h="26">
                    <a:moveTo>
                      <a:pt x="0" y="26"/>
                    </a:moveTo>
                    <a:lnTo>
                      <a:pt x="35" y="0"/>
                    </a:lnTo>
                    <a:lnTo>
                      <a:pt x="396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37" name="Freeform 101"/>
              <p:cNvSpPr>
                <a:spLocks/>
              </p:cNvSpPr>
              <p:nvPr/>
            </p:nvSpPr>
            <p:spPr bwMode="auto">
              <a:xfrm>
                <a:off x="434" y="3800"/>
                <a:ext cx="2082" cy="137"/>
              </a:xfrm>
              <a:custGeom>
                <a:avLst/>
                <a:gdLst>
                  <a:gd name="T0" fmla="*/ 2082 w 2082"/>
                  <a:gd name="T1" fmla="*/ 0 h 137"/>
                  <a:gd name="T2" fmla="*/ 1898 w 2082"/>
                  <a:gd name="T3" fmla="*/ 137 h 137"/>
                  <a:gd name="T4" fmla="*/ 0 w 2082"/>
                  <a:gd name="T5" fmla="*/ 137 h 137"/>
                  <a:gd name="T6" fmla="*/ 184 w 2082"/>
                  <a:gd name="T7" fmla="*/ 0 h 137"/>
                  <a:gd name="T8" fmla="*/ 2082 w 2082"/>
                  <a:gd name="T9" fmla="*/ 0 h 1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82"/>
                  <a:gd name="T16" fmla="*/ 0 h 137"/>
                  <a:gd name="T17" fmla="*/ 2082 w 2082"/>
                  <a:gd name="T18" fmla="*/ 137 h 13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82" h="137">
                    <a:moveTo>
                      <a:pt x="2082" y="0"/>
                    </a:moveTo>
                    <a:lnTo>
                      <a:pt x="1898" y="137"/>
                    </a:lnTo>
                    <a:lnTo>
                      <a:pt x="0" y="137"/>
                    </a:lnTo>
                    <a:lnTo>
                      <a:pt x="184" y="0"/>
                    </a:lnTo>
                    <a:lnTo>
                      <a:pt x="2082" y="0"/>
                    </a:lnTo>
                    <a:close/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38" name="Freeform 102"/>
              <p:cNvSpPr>
                <a:spLocks/>
              </p:cNvSpPr>
              <p:nvPr/>
            </p:nvSpPr>
            <p:spPr bwMode="auto">
              <a:xfrm>
                <a:off x="434" y="3138"/>
                <a:ext cx="184" cy="799"/>
              </a:xfrm>
              <a:custGeom>
                <a:avLst/>
                <a:gdLst>
                  <a:gd name="T0" fmla="*/ 0 w 184"/>
                  <a:gd name="T1" fmla="*/ 799 h 799"/>
                  <a:gd name="T2" fmla="*/ 0 w 184"/>
                  <a:gd name="T3" fmla="*/ 137 h 799"/>
                  <a:gd name="T4" fmla="*/ 184 w 184"/>
                  <a:gd name="T5" fmla="*/ 0 h 799"/>
                  <a:gd name="T6" fmla="*/ 184 w 184"/>
                  <a:gd name="T7" fmla="*/ 662 h 799"/>
                  <a:gd name="T8" fmla="*/ 0 w 184"/>
                  <a:gd name="T9" fmla="*/ 799 h 79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4"/>
                  <a:gd name="T16" fmla="*/ 0 h 799"/>
                  <a:gd name="T17" fmla="*/ 184 w 184"/>
                  <a:gd name="T18" fmla="*/ 799 h 79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4" h="799">
                    <a:moveTo>
                      <a:pt x="0" y="799"/>
                    </a:moveTo>
                    <a:lnTo>
                      <a:pt x="0" y="137"/>
                    </a:lnTo>
                    <a:lnTo>
                      <a:pt x="184" y="0"/>
                    </a:lnTo>
                    <a:lnTo>
                      <a:pt x="184" y="662"/>
                    </a:lnTo>
                    <a:lnTo>
                      <a:pt x="0" y="799"/>
                    </a:lnTo>
                    <a:close/>
                  </a:path>
                </a:pathLst>
              </a:custGeom>
              <a:noFill/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39" name="Rectangle 103"/>
              <p:cNvSpPr>
                <a:spLocks noChangeArrowheads="1"/>
              </p:cNvSpPr>
              <p:nvPr/>
            </p:nvSpPr>
            <p:spPr bwMode="auto">
              <a:xfrm>
                <a:off x="618" y="3138"/>
                <a:ext cx="1898" cy="662"/>
              </a:xfrm>
              <a:prstGeom prst="rect">
                <a:avLst/>
              </a:prstGeom>
              <a:noFill/>
              <a:ln w="7938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40" name="Freeform 104"/>
              <p:cNvSpPr>
                <a:spLocks/>
              </p:cNvSpPr>
              <p:nvPr/>
            </p:nvSpPr>
            <p:spPr bwMode="auto">
              <a:xfrm>
                <a:off x="1381" y="3558"/>
                <a:ext cx="189" cy="379"/>
              </a:xfrm>
              <a:custGeom>
                <a:avLst/>
                <a:gdLst>
                  <a:gd name="T0" fmla="*/ 0 w 189"/>
                  <a:gd name="T1" fmla="*/ 379 h 379"/>
                  <a:gd name="T2" fmla="*/ 0 w 189"/>
                  <a:gd name="T3" fmla="*/ 142 h 379"/>
                  <a:gd name="T4" fmla="*/ 189 w 189"/>
                  <a:gd name="T5" fmla="*/ 0 h 379"/>
                  <a:gd name="T6" fmla="*/ 189 w 189"/>
                  <a:gd name="T7" fmla="*/ 242 h 379"/>
                  <a:gd name="T8" fmla="*/ 0 w 189"/>
                  <a:gd name="T9" fmla="*/ 379 h 3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9"/>
                  <a:gd name="T16" fmla="*/ 0 h 379"/>
                  <a:gd name="T17" fmla="*/ 189 w 189"/>
                  <a:gd name="T18" fmla="*/ 379 h 37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9" h="379">
                    <a:moveTo>
                      <a:pt x="0" y="379"/>
                    </a:moveTo>
                    <a:lnTo>
                      <a:pt x="0" y="142"/>
                    </a:lnTo>
                    <a:lnTo>
                      <a:pt x="189" y="0"/>
                    </a:lnTo>
                    <a:lnTo>
                      <a:pt x="189" y="242"/>
                    </a:lnTo>
                    <a:lnTo>
                      <a:pt x="0" y="379"/>
                    </a:lnTo>
                    <a:close/>
                  </a:path>
                </a:pathLst>
              </a:custGeom>
              <a:solidFill>
                <a:srgbClr val="80000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41" name="Rectangle 105"/>
              <p:cNvSpPr>
                <a:spLocks noChangeArrowheads="1"/>
              </p:cNvSpPr>
              <p:nvPr/>
            </p:nvSpPr>
            <p:spPr bwMode="auto">
              <a:xfrm>
                <a:off x="839" y="3700"/>
                <a:ext cx="542" cy="237"/>
              </a:xfrm>
              <a:prstGeom prst="rect">
                <a:avLst/>
              </a:prstGeom>
              <a:solidFill>
                <a:srgbClr val="FF0000"/>
              </a:solidFill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42" name="Freeform 106"/>
              <p:cNvSpPr>
                <a:spLocks/>
              </p:cNvSpPr>
              <p:nvPr/>
            </p:nvSpPr>
            <p:spPr bwMode="auto">
              <a:xfrm>
                <a:off x="839" y="3558"/>
                <a:ext cx="731" cy="142"/>
              </a:xfrm>
              <a:custGeom>
                <a:avLst/>
                <a:gdLst>
                  <a:gd name="T0" fmla="*/ 542 w 731"/>
                  <a:gd name="T1" fmla="*/ 142 h 142"/>
                  <a:gd name="T2" fmla="*/ 731 w 731"/>
                  <a:gd name="T3" fmla="*/ 0 h 142"/>
                  <a:gd name="T4" fmla="*/ 189 w 731"/>
                  <a:gd name="T5" fmla="*/ 0 h 142"/>
                  <a:gd name="T6" fmla="*/ 0 w 731"/>
                  <a:gd name="T7" fmla="*/ 142 h 142"/>
                  <a:gd name="T8" fmla="*/ 542 w 731"/>
                  <a:gd name="T9" fmla="*/ 142 h 1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31"/>
                  <a:gd name="T16" fmla="*/ 0 h 142"/>
                  <a:gd name="T17" fmla="*/ 731 w 731"/>
                  <a:gd name="T18" fmla="*/ 142 h 1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31" h="142">
                    <a:moveTo>
                      <a:pt x="542" y="142"/>
                    </a:moveTo>
                    <a:lnTo>
                      <a:pt x="731" y="0"/>
                    </a:lnTo>
                    <a:lnTo>
                      <a:pt x="189" y="0"/>
                    </a:lnTo>
                    <a:lnTo>
                      <a:pt x="0" y="142"/>
                    </a:lnTo>
                    <a:lnTo>
                      <a:pt x="542" y="142"/>
                    </a:lnTo>
                    <a:close/>
                  </a:path>
                </a:pathLst>
              </a:custGeom>
              <a:solidFill>
                <a:srgbClr val="BF000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43" name="Freeform 107"/>
              <p:cNvSpPr>
                <a:spLocks/>
              </p:cNvSpPr>
              <p:nvPr/>
            </p:nvSpPr>
            <p:spPr bwMode="auto">
              <a:xfrm>
                <a:off x="1922" y="3206"/>
                <a:ext cx="189" cy="731"/>
              </a:xfrm>
              <a:custGeom>
                <a:avLst/>
                <a:gdLst>
                  <a:gd name="T0" fmla="*/ 0 w 189"/>
                  <a:gd name="T1" fmla="*/ 731 h 731"/>
                  <a:gd name="T2" fmla="*/ 0 w 189"/>
                  <a:gd name="T3" fmla="*/ 142 h 731"/>
                  <a:gd name="T4" fmla="*/ 189 w 189"/>
                  <a:gd name="T5" fmla="*/ 0 h 731"/>
                  <a:gd name="T6" fmla="*/ 189 w 189"/>
                  <a:gd name="T7" fmla="*/ 594 h 731"/>
                  <a:gd name="T8" fmla="*/ 0 w 189"/>
                  <a:gd name="T9" fmla="*/ 731 h 7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9"/>
                  <a:gd name="T16" fmla="*/ 0 h 731"/>
                  <a:gd name="T17" fmla="*/ 189 w 189"/>
                  <a:gd name="T18" fmla="*/ 731 h 73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9" h="731">
                    <a:moveTo>
                      <a:pt x="0" y="731"/>
                    </a:moveTo>
                    <a:lnTo>
                      <a:pt x="0" y="142"/>
                    </a:lnTo>
                    <a:lnTo>
                      <a:pt x="189" y="0"/>
                    </a:lnTo>
                    <a:lnTo>
                      <a:pt x="189" y="594"/>
                    </a:lnTo>
                    <a:lnTo>
                      <a:pt x="0" y="731"/>
                    </a:lnTo>
                    <a:close/>
                  </a:path>
                </a:pathLst>
              </a:custGeom>
              <a:solidFill>
                <a:srgbClr val="FF8029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44" name="Rectangle 108"/>
              <p:cNvSpPr>
                <a:spLocks noChangeArrowheads="1"/>
              </p:cNvSpPr>
              <p:nvPr/>
            </p:nvSpPr>
            <p:spPr bwMode="auto">
              <a:xfrm>
                <a:off x="1381" y="3348"/>
                <a:ext cx="541" cy="589"/>
              </a:xfrm>
              <a:prstGeom prst="rect">
                <a:avLst/>
              </a:prstGeom>
              <a:solidFill>
                <a:srgbClr val="FF8029"/>
              </a:solidFill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45" name="Freeform 109"/>
              <p:cNvSpPr>
                <a:spLocks/>
              </p:cNvSpPr>
              <p:nvPr/>
            </p:nvSpPr>
            <p:spPr bwMode="auto">
              <a:xfrm>
                <a:off x="1381" y="3206"/>
                <a:ext cx="730" cy="142"/>
              </a:xfrm>
              <a:custGeom>
                <a:avLst/>
                <a:gdLst>
                  <a:gd name="T0" fmla="*/ 541 w 730"/>
                  <a:gd name="T1" fmla="*/ 142 h 142"/>
                  <a:gd name="T2" fmla="*/ 730 w 730"/>
                  <a:gd name="T3" fmla="*/ 0 h 142"/>
                  <a:gd name="T4" fmla="*/ 189 w 730"/>
                  <a:gd name="T5" fmla="*/ 0 h 142"/>
                  <a:gd name="T6" fmla="*/ 0 w 730"/>
                  <a:gd name="T7" fmla="*/ 142 h 142"/>
                  <a:gd name="T8" fmla="*/ 541 w 730"/>
                  <a:gd name="T9" fmla="*/ 142 h 1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30"/>
                  <a:gd name="T16" fmla="*/ 0 h 142"/>
                  <a:gd name="T17" fmla="*/ 730 w 730"/>
                  <a:gd name="T18" fmla="*/ 142 h 1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30" h="142">
                    <a:moveTo>
                      <a:pt x="541" y="142"/>
                    </a:moveTo>
                    <a:lnTo>
                      <a:pt x="730" y="0"/>
                    </a:lnTo>
                    <a:lnTo>
                      <a:pt x="189" y="0"/>
                    </a:lnTo>
                    <a:lnTo>
                      <a:pt x="0" y="142"/>
                    </a:lnTo>
                    <a:lnTo>
                      <a:pt x="541" y="142"/>
                    </a:lnTo>
                    <a:close/>
                  </a:path>
                </a:pathLst>
              </a:custGeom>
              <a:solidFill>
                <a:srgbClr val="FF8029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46" name="Line 110"/>
              <p:cNvSpPr>
                <a:spLocks noChangeShapeType="1"/>
              </p:cNvSpPr>
              <p:nvPr/>
            </p:nvSpPr>
            <p:spPr bwMode="auto">
              <a:xfrm flipV="1">
                <a:off x="434" y="3275"/>
                <a:ext cx="0" cy="662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47" name="Line 111"/>
              <p:cNvSpPr>
                <a:spLocks noChangeShapeType="1"/>
              </p:cNvSpPr>
              <p:nvPr/>
            </p:nvSpPr>
            <p:spPr bwMode="auto">
              <a:xfrm flipH="1">
                <a:off x="419" y="3937"/>
                <a:ext cx="15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48" name="Line 112"/>
              <p:cNvSpPr>
                <a:spLocks noChangeShapeType="1"/>
              </p:cNvSpPr>
              <p:nvPr/>
            </p:nvSpPr>
            <p:spPr bwMode="auto">
              <a:xfrm flipH="1">
                <a:off x="419" y="3858"/>
                <a:ext cx="15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49" name="Line 113"/>
              <p:cNvSpPr>
                <a:spLocks noChangeShapeType="1"/>
              </p:cNvSpPr>
              <p:nvPr/>
            </p:nvSpPr>
            <p:spPr bwMode="auto">
              <a:xfrm flipH="1">
                <a:off x="419" y="3774"/>
                <a:ext cx="15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50" name="Line 114"/>
              <p:cNvSpPr>
                <a:spLocks noChangeShapeType="1"/>
              </p:cNvSpPr>
              <p:nvPr/>
            </p:nvSpPr>
            <p:spPr bwMode="auto">
              <a:xfrm flipH="1">
                <a:off x="419" y="3690"/>
                <a:ext cx="15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51" name="Line 115"/>
              <p:cNvSpPr>
                <a:spLocks noChangeShapeType="1"/>
              </p:cNvSpPr>
              <p:nvPr/>
            </p:nvSpPr>
            <p:spPr bwMode="auto">
              <a:xfrm flipH="1">
                <a:off x="419" y="3606"/>
                <a:ext cx="15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52" name="Line 116"/>
              <p:cNvSpPr>
                <a:spLocks noChangeShapeType="1"/>
              </p:cNvSpPr>
              <p:nvPr/>
            </p:nvSpPr>
            <p:spPr bwMode="auto">
              <a:xfrm flipH="1">
                <a:off x="419" y="3527"/>
                <a:ext cx="15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53" name="Line 117"/>
              <p:cNvSpPr>
                <a:spLocks noChangeShapeType="1"/>
              </p:cNvSpPr>
              <p:nvPr/>
            </p:nvSpPr>
            <p:spPr bwMode="auto">
              <a:xfrm flipH="1">
                <a:off x="419" y="3443"/>
                <a:ext cx="15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54" name="Line 118"/>
              <p:cNvSpPr>
                <a:spLocks noChangeShapeType="1"/>
              </p:cNvSpPr>
              <p:nvPr/>
            </p:nvSpPr>
            <p:spPr bwMode="auto">
              <a:xfrm flipH="1">
                <a:off x="419" y="3359"/>
                <a:ext cx="15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55" name="Line 119"/>
              <p:cNvSpPr>
                <a:spLocks noChangeShapeType="1"/>
              </p:cNvSpPr>
              <p:nvPr/>
            </p:nvSpPr>
            <p:spPr bwMode="auto">
              <a:xfrm flipH="1">
                <a:off x="419" y="3275"/>
                <a:ext cx="15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56" name="Rectangle 120"/>
              <p:cNvSpPr>
                <a:spLocks noChangeArrowheads="1"/>
              </p:cNvSpPr>
              <p:nvPr/>
            </p:nvSpPr>
            <p:spPr bwMode="auto">
              <a:xfrm>
                <a:off x="340" y="3905"/>
                <a:ext cx="54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it-IT" sz="600" b="1">
                    <a:solidFill>
                      <a:srgbClr val="FFFFFF"/>
                    </a:solidFill>
                    <a:latin typeface="Small Fonts"/>
                    <a:cs typeface="Arial" panose="020B0604020202020204" pitchFamily="34" charset="0"/>
                  </a:rPr>
                  <a:t>72</a:t>
                </a:r>
                <a:endParaRPr lang="it-IT">
                  <a:cs typeface="Arial" panose="020B0604020202020204" pitchFamily="34" charset="0"/>
                </a:endParaRPr>
              </a:p>
            </p:txBody>
          </p:sp>
          <p:sp>
            <p:nvSpPr>
              <p:cNvPr id="25657" name="Rectangle 121"/>
              <p:cNvSpPr>
                <a:spLocks noChangeArrowheads="1"/>
              </p:cNvSpPr>
              <p:nvPr/>
            </p:nvSpPr>
            <p:spPr bwMode="auto">
              <a:xfrm>
                <a:off x="340" y="3826"/>
                <a:ext cx="54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it-IT" sz="600" b="1">
                    <a:solidFill>
                      <a:srgbClr val="FFFFFF"/>
                    </a:solidFill>
                    <a:latin typeface="Small Fonts"/>
                    <a:cs typeface="Arial" panose="020B0604020202020204" pitchFamily="34" charset="0"/>
                  </a:rPr>
                  <a:t>74</a:t>
                </a:r>
                <a:endParaRPr lang="it-IT">
                  <a:cs typeface="Arial" panose="020B0604020202020204" pitchFamily="34" charset="0"/>
                </a:endParaRPr>
              </a:p>
            </p:txBody>
          </p:sp>
          <p:sp>
            <p:nvSpPr>
              <p:cNvPr id="25658" name="Rectangle 122"/>
              <p:cNvSpPr>
                <a:spLocks noChangeArrowheads="1"/>
              </p:cNvSpPr>
              <p:nvPr/>
            </p:nvSpPr>
            <p:spPr bwMode="auto">
              <a:xfrm>
                <a:off x="340" y="3742"/>
                <a:ext cx="54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it-IT" sz="600" b="1">
                    <a:solidFill>
                      <a:srgbClr val="FFFFFF"/>
                    </a:solidFill>
                    <a:latin typeface="Small Fonts"/>
                    <a:cs typeface="Arial" panose="020B0604020202020204" pitchFamily="34" charset="0"/>
                  </a:rPr>
                  <a:t>76</a:t>
                </a:r>
                <a:endParaRPr lang="it-IT">
                  <a:cs typeface="Arial" panose="020B0604020202020204" pitchFamily="34" charset="0"/>
                </a:endParaRPr>
              </a:p>
            </p:txBody>
          </p:sp>
          <p:sp>
            <p:nvSpPr>
              <p:cNvPr id="25659" name="Rectangle 123"/>
              <p:cNvSpPr>
                <a:spLocks noChangeArrowheads="1"/>
              </p:cNvSpPr>
              <p:nvPr/>
            </p:nvSpPr>
            <p:spPr bwMode="auto">
              <a:xfrm>
                <a:off x="340" y="3658"/>
                <a:ext cx="54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it-IT" sz="600" b="1">
                    <a:solidFill>
                      <a:srgbClr val="FFFFFF"/>
                    </a:solidFill>
                    <a:latin typeface="Small Fonts"/>
                    <a:cs typeface="Arial" panose="020B0604020202020204" pitchFamily="34" charset="0"/>
                  </a:rPr>
                  <a:t>78</a:t>
                </a:r>
                <a:endParaRPr lang="it-IT">
                  <a:cs typeface="Arial" panose="020B0604020202020204" pitchFamily="34" charset="0"/>
                </a:endParaRPr>
              </a:p>
            </p:txBody>
          </p:sp>
          <p:sp>
            <p:nvSpPr>
              <p:cNvPr id="25660" name="Rectangle 124"/>
              <p:cNvSpPr>
                <a:spLocks noChangeArrowheads="1"/>
              </p:cNvSpPr>
              <p:nvPr/>
            </p:nvSpPr>
            <p:spPr bwMode="auto">
              <a:xfrm>
                <a:off x="340" y="3574"/>
                <a:ext cx="54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it-IT" sz="600" b="1">
                    <a:solidFill>
                      <a:srgbClr val="FFFFFF"/>
                    </a:solidFill>
                    <a:latin typeface="Small Fonts"/>
                    <a:cs typeface="Arial" panose="020B0604020202020204" pitchFamily="34" charset="0"/>
                  </a:rPr>
                  <a:t>80</a:t>
                </a:r>
                <a:endParaRPr lang="it-IT">
                  <a:cs typeface="Arial" panose="020B0604020202020204" pitchFamily="34" charset="0"/>
                </a:endParaRPr>
              </a:p>
            </p:txBody>
          </p:sp>
          <p:sp>
            <p:nvSpPr>
              <p:cNvPr id="25661" name="Rectangle 125"/>
              <p:cNvSpPr>
                <a:spLocks noChangeArrowheads="1"/>
              </p:cNvSpPr>
              <p:nvPr/>
            </p:nvSpPr>
            <p:spPr bwMode="auto">
              <a:xfrm>
                <a:off x="340" y="3495"/>
                <a:ext cx="54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it-IT" sz="600" b="1">
                    <a:solidFill>
                      <a:srgbClr val="FFFFFF"/>
                    </a:solidFill>
                    <a:latin typeface="Small Fonts"/>
                    <a:cs typeface="Arial" panose="020B0604020202020204" pitchFamily="34" charset="0"/>
                  </a:rPr>
                  <a:t>82</a:t>
                </a:r>
                <a:endParaRPr lang="it-IT">
                  <a:cs typeface="Arial" panose="020B0604020202020204" pitchFamily="34" charset="0"/>
                </a:endParaRPr>
              </a:p>
            </p:txBody>
          </p:sp>
          <p:sp>
            <p:nvSpPr>
              <p:cNvPr id="25662" name="Rectangle 126"/>
              <p:cNvSpPr>
                <a:spLocks noChangeArrowheads="1"/>
              </p:cNvSpPr>
              <p:nvPr/>
            </p:nvSpPr>
            <p:spPr bwMode="auto">
              <a:xfrm>
                <a:off x="340" y="3411"/>
                <a:ext cx="54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it-IT" sz="600" b="1">
                    <a:solidFill>
                      <a:srgbClr val="FFFFFF"/>
                    </a:solidFill>
                    <a:latin typeface="Small Fonts"/>
                    <a:cs typeface="Arial" panose="020B0604020202020204" pitchFamily="34" charset="0"/>
                  </a:rPr>
                  <a:t>84</a:t>
                </a:r>
                <a:endParaRPr lang="it-IT">
                  <a:cs typeface="Arial" panose="020B0604020202020204" pitchFamily="34" charset="0"/>
                </a:endParaRPr>
              </a:p>
            </p:txBody>
          </p:sp>
          <p:sp>
            <p:nvSpPr>
              <p:cNvPr id="25663" name="Rectangle 127"/>
              <p:cNvSpPr>
                <a:spLocks noChangeArrowheads="1"/>
              </p:cNvSpPr>
              <p:nvPr/>
            </p:nvSpPr>
            <p:spPr bwMode="auto">
              <a:xfrm>
                <a:off x="340" y="3327"/>
                <a:ext cx="54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it-IT" sz="600" b="1">
                    <a:solidFill>
                      <a:srgbClr val="FFFFFF"/>
                    </a:solidFill>
                    <a:latin typeface="Small Fonts"/>
                    <a:cs typeface="Arial" panose="020B0604020202020204" pitchFamily="34" charset="0"/>
                  </a:rPr>
                  <a:t>86</a:t>
                </a:r>
                <a:endParaRPr lang="it-IT">
                  <a:cs typeface="Arial" panose="020B0604020202020204" pitchFamily="34" charset="0"/>
                </a:endParaRPr>
              </a:p>
            </p:txBody>
          </p:sp>
          <p:sp>
            <p:nvSpPr>
              <p:cNvPr id="25664" name="Rectangle 128"/>
              <p:cNvSpPr>
                <a:spLocks noChangeArrowheads="1"/>
              </p:cNvSpPr>
              <p:nvPr/>
            </p:nvSpPr>
            <p:spPr bwMode="auto">
              <a:xfrm>
                <a:off x="340" y="3243"/>
                <a:ext cx="54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it-IT" sz="600" b="1">
                    <a:solidFill>
                      <a:srgbClr val="FFFFFF"/>
                    </a:solidFill>
                    <a:latin typeface="Small Fonts"/>
                    <a:cs typeface="Arial" panose="020B0604020202020204" pitchFamily="34" charset="0"/>
                  </a:rPr>
                  <a:t>88</a:t>
                </a:r>
                <a:endParaRPr lang="it-IT">
                  <a:cs typeface="Arial" panose="020B0604020202020204" pitchFamily="34" charset="0"/>
                </a:endParaRPr>
              </a:p>
            </p:txBody>
          </p:sp>
          <p:sp>
            <p:nvSpPr>
              <p:cNvPr id="25665" name="Line 129"/>
              <p:cNvSpPr>
                <a:spLocks noChangeShapeType="1"/>
              </p:cNvSpPr>
              <p:nvPr/>
            </p:nvSpPr>
            <p:spPr bwMode="auto">
              <a:xfrm>
                <a:off x="434" y="3937"/>
                <a:ext cx="1898" cy="0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66" name="Line 130"/>
              <p:cNvSpPr>
                <a:spLocks noChangeShapeType="1"/>
              </p:cNvSpPr>
              <p:nvPr/>
            </p:nvSpPr>
            <p:spPr bwMode="auto">
              <a:xfrm>
                <a:off x="434" y="3937"/>
                <a:ext cx="0" cy="16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67" name="Line 131"/>
              <p:cNvSpPr>
                <a:spLocks noChangeShapeType="1"/>
              </p:cNvSpPr>
              <p:nvPr/>
            </p:nvSpPr>
            <p:spPr bwMode="auto">
              <a:xfrm>
                <a:off x="2332" y="3937"/>
                <a:ext cx="0" cy="16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534" name="Rectangle 4"/>
            <p:cNvSpPr>
              <a:spLocks noChangeArrowheads="1"/>
            </p:cNvSpPr>
            <p:nvPr/>
          </p:nvSpPr>
          <p:spPr bwMode="auto">
            <a:xfrm>
              <a:off x="5256213" y="765175"/>
              <a:ext cx="3852862" cy="43180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5000" rIns="90000" bIns="45000"/>
            <a:lstStyle/>
            <a:p>
              <a:pPr eaLnBrk="1">
                <a:buSzPct val="100000"/>
                <a:buFont typeface="Times New Roman" pitchFamily="16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it-IT" sz="2400" dirty="0">
                  <a:latin typeface="Calibri" pitchFamily="34" charset="0"/>
                  <a:ea typeface="+mj-ea"/>
                  <a:cs typeface="+mj-cs"/>
                </a:rPr>
                <a:t>NON RIABILITATI  A T1 E T2</a:t>
              </a:r>
            </a:p>
          </p:txBody>
        </p:sp>
        <p:sp>
          <p:nvSpPr>
            <p:cNvPr id="25619" name="Text Box 6"/>
            <p:cNvSpPr txBox="1">
              <a:spLocks noChangeArrowheads="1"/>
            </p:cNvSpPr>
            <p:nvPr/>
          </p:nvSpPr>
          <p:spPr bwMode="auto">
            <a:xfrm>
              <a:off x="7626350" y="2420938"/>
              <a:ext cx="1193800" cy="34607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it-IT" sz="1600" b="1" i="1">
                  <a:latin typeface="Times New Roman" panose="02020603050405020304" pitchFamily="18" charset="0"/>
                  <a:cs typeface="Arial" panose="020B0604020202020204" pitchFamily="34" charset="0"/>
                </a:rPr>
                <a:t>Token Test </a:t>
              </a:r>
            </a:p>
          </p:txBody>
        </p:sp>
        <p:sp>
          <p:nvSpPr>
            <p:cNvPr id="25620" name="Text Box 8"/>
            <p:cNvSpPr txBox="1">
              <a:spLocks noChangeArrowheads="1"/>
            </p:cNvSpPr>
            <p:nvPr/>
          </p:nvSpPr>
          <p:spPr bwMode="auto">
            <a:xfrm>
              <a:off x="7191375" y="4365625"/>
              <a:ext cx="1773238" cy="3381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it-IT" sz="1600" b="1" i="1">
                  <a:latin typeface="Times New Roman" panose="02020603050405020304" pitchFamily="18" charset="0"/>
                  <a:cs typeface="Arial" panose="020B0604020202020204" pitchFamily="34" charset="0"/>
                </a:rPr>
                <a:t>Written Language </a:t>
              </a:r>
              <a:endParaRPr lang="it-IT" b="1" i="1"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621" name="Text Box 7"/>
            <p:cNvSpPr txBox="1">
              <a:spLocks noChangeArrowheads="1"/>
            </p:cNvSpPr>
            <p:nvPr/>
          </p:nvSpPr>
          <p:spPr bwMode="auto">
            <a:xfrm>
              <a:off x="5719763" y="4365625"/>
              <a:ext cx="1228725" cy="34607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it-IT" sz="1600" b="1" i="1">
                  <a:latin typeface="Times New Roman" panose="02020603050405020304" pitchFamily="18" charset="0"/>
                  <a:cs typeface="Arial" panose="020B0604020202020204" pitchFamily="34" charset="0"/>
                </a:rPr>
                <a:t>Repetition </a:t>
              </a:r>
            </a:p>
          </p:txBody>
        </p:sp>
        <p:sp>
          <p:nvSpPr>
            <p:cNvPr id="25622" name="Text Box 10"/>
            <p:cNvSpPr txBox="1">
              <a:spLocks noChangeArrowheads="1"/>
            </p:cNvSpPr>
            <p:nvPr/>
          </p:nvSpPr>
          <p:spPr bwMode="auto">
            <a:xfrm>
              <a:off x="7432675" y="6453188"/>
              <a:ext cx="1531938" cy="3381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it-IT" sz="1600" b="1" i="1">
                  <a:latin typeface="Times New Roman" panose="02020603050405020304" pitchFamily="18" charset="0"/>
                  <a:cs typeface="Arial" panose="020B0604020202020204" pitchFamily="34" charset="0"/>
                </a:rPr>
                <a:t>Comprehension</a:t>
              </a:r>
            </a:p>
          </p:txBody>
        </p:sp>
        <p:sp>
          <p:nvSpPr>
            <p:cNvPr id="25623" name="Text Box 9"/>
            <p:cNvSpPr txBox="1">
              <a:spLocks noChangeArrowheads="1"/>
            </p:cNvSpPr>
            <p:nvPr/>
          </p:nvSpPr>
          <p:spPr bwMode="auto">
            <a:xfrm>
              <a:off x="5707063" y="6453188"/>
              <a:ext cx="1241425" cy="34607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it-IT" sz="1600" b="1" i="1">
                  <a:latin typeface="Times New Roman" panose="02020603050405020304" pitchFamily="18" charset="0"/>
                  <a:cs typeface="Arial" panose="020B0604020202020204" pitchFamily="34" charset="0"/>
                </a:rPr>
                <a:t>Naming </a:t>
              </a:r>
            </a:p>
          </p:txBody>
        </p:sp>
      </p:grpSp>
      <p:sp>
        <p:nvSpPr>
          <p:cNvPr id="520" name="Rettangolo 519"/>
          <p:cNvSpPr/>
          <p:nvPr/>
        </p:nvSpPr>
        <p:spPr bwMode="auto">
          <a:xfrm>
            <a:off x="684213" y="764704"/>
            <a:ext cx="7704137" cy="6094413"/>
          </a:xfrm>
          <a:prstGeom prst="rect">
            <a:avLst/>
          </a:prstGeom>
          <a:solidFill>
            <a:srgbClr val="02020A"/>
          </a:solidFill>
          <a:ln w="9525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/>
          </a:p>
        </p:txBody>
      </p:sp>
      <p:graphicFrame>
        <p:nvGraphicFramePr>
          <p:cNvPr id="518" name="Tabella 5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8186662"/>
              </p:ext>
            </p:extLst>
          </p:nvPr>
        </p:nvGraphicFramePr>
        <p:xfrm>
          <a:off x="972391" y="2060848"/>
          <a:ext cx="7128001" cy="3349678"/>
        </p:xfrm>
        <a:graphic>
          <a:graphicData uri="http://schemas.openxmlformats.org/drawingml/2006/table">
            <a:tbl>
              <a:tblPr/>
              <a:tblGrid>
                <a:gridCol w="659120"/>
                <a:gridCol w="839474"/>
                <a:gridCol w="1015496"/>
                <a:gridCol w="805594"/>
                <a:gridCol w="878848"/>
                <a:gridCol w="805594"/>
                <a:gridCol w="878848"/>
                <a:gridCol w="1245027"/>
              </a:tblGrid>
              <a:tr h="617980">
                <a:tc>
                  <a:txBody>
                    <a:bodyPr/>
                    <a:lstStyle/>
                    <a:p>
                      <a:pPr algn="l" fontAlgn="b"/>
                      <a:endParaRPr lang="it-IT" sz="900" b="0" i="0" u="none" strike="noStrike" dirty="0">
                        <a:solidFill>
                          <a:schemeClr val="bg1">
                            <a:lumMod val="85000"/>
                          </a:schemeClr>
                        </a:solidFill>
                        <a:latin typeface="Calibri"/>
                      </a:endParaRPr>
                    </a:p>
                  </a:txBody>
                  <a:tcPr marL="8060" marR="8060" marT="806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rtl="0" fontAlgn="b"/>
                      <a:r>
                        <a:rPr lang="it-IT" sz="900" b="0" i="0" u="none" strike="noStrike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  </a:t>
                      </a:r>
                    </a:p>
                  </a:txBody>
                  <a:tcPr marL="8060" marR="8060" marT="806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4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Spontaneous</a:t>
                      </a:r>
                      <a:r>
                        <a:rPr lang="it-IT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it-IT" sz="14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Speech</a:t>
                      </a:r>
                      <a:r>
                        <a:rPr lang="it-IT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it-IT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it-IT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8060" marR="8060" marT="80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4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Token</a:t>
                      </a:r>
                      <a:r>
                        <a:rPr lang="it-IT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Test</a:t>
                      </a:r>
                      <a:r>
                        <a:rPr lang="it-IT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it-IT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8060" marR="8060" marT="80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4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Repetition</a:t>
                      </a:r>
                      <a:r>
                        <a:rPr lang="it-IT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it-IT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it-IT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8060" marR="8060" marT="80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4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Naming</a:t>
                      </a:r>
                      <a:r>
                        <a:rPr lang="it-IT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it-IT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it-IT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8060" marR="8060" marT="80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4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Written</a:t>
                      </a:r>
                      <a:r>
                        <a:rPr lang="it-IT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it-IT" sz="14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Language</a:t>
                      </a:r>
                      <a:r>
                        <a:rPr lang="it-IT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it-IT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8060" marR="8060" marT="80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4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Comprehension</a:t>
                      </a:r>
                      <a:r>
                        <a:rPr lang="it-IT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it-IT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it-IT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8060" marR="8060" marT="80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70979">
                <a:tc>
                  <a:txBody>
                    <a:bodyPr/>
                    <a:lstStyle/>
                    <a:p>
                      <a:pPr algn="ctr" fontAlgn="b"/>
                      <a:endParaRPr lang="it-IT" sz="900" b="0" i="0" u="none" strike="noStrike" dirty="0">
                        <a:solidFill>
                          <a:schemeClr val="bg1">
                            <a:lumMod val="85000"/>
                          </a:schemeClr>
                        </a:solidFill>
                        <a:latin typeface="Calibri"/>
                      </a:endParaRPr>
                    </a:p>
                  </a:txBody>
                  <a:tcPr marL="8060" marR="8060" marT="806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(0-5)</a:t>
                      </a:r>
                      <a:r>
                        <a:rPr lang="it-IT" sz="15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 </a:t>
                      </a:r>
                      <a:endParaRPr lang="it-IT" sz="10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8060" marR="8060" marT="806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(0-50)</a:t>
                      </a:r>
                      <a:r>
                        <a:rPr lang="it-IT" sz="15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 </a:t>
                      </a:r>
                      <a:endParaRPr lang="it-IT" sz="10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8060" marR="8060" marT="806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(0-150)</a:t>
                      </a:r>
                      <a:r>
                        <a:rPr lang="it-IT" sz="15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 </a:t>
                      </a:r>
                      <a:endParaRPr lang="it-IT" sz="10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8060" marR="8060" marT="806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(0-120)</a:t>
                      </a:r>
                      <a:r>
                        <a:rPr lang="it-IT" sz="15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 </a:t>
                      </a:r>
                      <a:endParaRPr lang="it-IT" sz="10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8060" marR="8060" marT="806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(0-90)</a:t>
                      </a:r>
                      <a:r>
                        <a:rPr lang="it-IT" sz="15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 </a:t>
                      </a:r>
                      <a:endParaRPr lang="it-IT" sz="10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8060" marR="8060" marT="806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(0-120)</a:t>
                      </a:r>
                      <a:r>
                        <a:rPr lang="it-IT" sz="15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 </a:t>
                      </a:r>
                      <a:endParaRPr lang="it-IT" sz="10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8060" marR="8060" marT="806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18187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48AE02"/>
                          </a:solidFill>
                          <a:latin typeface="Calibri"/>
                        </a:rPr>
                        <a:t>RIABILITATI</a:t>
                      </a:r>
                    </a:p>
                  </a:txBody>
                  <a:tcPr marL="8060" marR="8060" marT="8060" marB="0" vert="vert270" anchor="ctr">
                    <a:lnL>
                      <a:noFill/>
                    </a:lnL>
                    <a:lnR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900" b="1" i="0" u="sng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8060" marR="8060" marT="8060" marB="0" anchor="ctr">
                    <a:lnL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9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60" marR="8060" marT="806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9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60" marR="8060" marT="806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9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60" marR="8060" marT="806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9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60" marR="8060" marT="806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9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60" marR="8060" marT="806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9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60" marR="8060" marT="8060" marB="0" anchor="b">
                    <a:lnL>
                      <a:noFill/>
                    </a:lnL>
                    <a:lnR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9327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T1</a:t>
                      </a:r>
                      <a:r>
                        <a:rPr lang="it-IT" sz="11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 </a:t>
                      </a:r>
                      <a:endParaRPr lang="it-IT" sz="11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8060" marR="8060" marT="8060" marB="0" anchor="ctr">
                    <a:lnL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2.5</a:t>
                      </a:r>
                    </a:p>
                  </a:txBody>
                  <a:tcPr marL="8060" marR="8060" marT="80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41</a:t>
                      </a:r>
                    </a:p>
                  </a:txBody>
                  <a:tcPr marL="8060" marR="8060" marT="80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129</a:t>
                      </a:r>
                    </a:p>
                  </a:txBody>
                  <a:tcPr marL="8060" marR="8060" marT="80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105</a:t>
                      </a:r>
                    </a:p>
                  </a:txBody>
                  <a:tcPr marL="8060" marR="8060" marT="80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78.8</a:t>
                      </a:r>
                      <a:r>
                        <a:rPr lang="it-IT" sz="24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 </a:t>
                      </a:r>
                      <a:endParaRPr lang="it-IT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8060" marR="8060" marT="80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106</a:t>
                      </a:r>
                    </a:p>
                  </a:txBody>
                  <a:tcPr marL="8060" marR="8060" marT="8060" marB="0" anchor="ctr">
                    <a:lnL>
                      <a:noFill/>
                    </a:lnL>
                    <a:lnR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00662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T2</a:t>
                      </a:r>
                      <a:r>
                        <a:rPr lang="it-IT" sz="11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 </a:t>
                      </a:r>
                      <a:endParaRPr lang="it-IT" sz="11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8060" marR="8060" marT="8060" marB="0" anchor="ctr">
                    <a:lnL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4.5</a:t>
                      </a:r>
                    </a:p>
                  </a:txBody>
                  <a:tcPr marL="8060" marR="8060" marT="80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48</a:t>
                      </a:r>
                    </a:p>
                  </a:txBody>
                  <a:tcPr marL="8060" marR="8060" marT="80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143</a:t>
                      </a:r>
                    </a:p>
                  </a:txBody>
                  <a:tcPr marL="8060" marR="8060" marT="80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116</a:t>
                      </a:r>
                    </a:p>
                  </a:txBody>
                  <a:tcPr marL="8060" marR="8060" marT="80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88</a:t>
                      </a:r>
                    </a:p>
                  </a:txBody>
                  <a:tcPr marL="8060" marR="8060" marT="80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113</a:t>
                      </a:r>
                    </a:p>
                  </a:txBody>
                  <a:tcPr marL="8060" marR="8060" marT="8060" marB="0" anchor="ctr">
                    <a:lnL>
                      <a:noFill/>
                    </a:lnL>
                    <a:lnR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04812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 err="1">
                          <a:solidFill>
                            <a:schemeClr val="tx1"/>
                          </a:solidFill>
                          <a:latin typeface="Times New Roman"/>
                        </a:rPr>
                        <a:t>Mean</a:t>
                      </a:r>
                      <a:r>
                        <a:rPr lang="it-IT" sz="11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</a:t>
                      </a:r>
                      <a:r>
                        <a:rPr lang="it-IT" sz="1100" b="1" i="0" u="none" strike="noStrike" dirty="0" err="1">
                          <a:solidFill>
                            <a:schemeClr val="tx1"/>
                          </a:solidFill>
                          <a:latin typeface="Times New Roman"/>
                        </a:rPr>
                        <a:t>diff</a:t>
                      </a:r>
                      <a:r>
                        <a:rPr lang="it-IT" sz="9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.</a:t>
                      </a:r>
                      <a:r>
                        <a:rPr lang="it-IT" sz="9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 </a:t>
                      </a:r>
                      <a:endParaRPr lang="it-IT" sz="9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8060" marR="8060" marT="806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CCF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6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8060" marR="8060" marT="806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CCF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6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6.5</a:t>
                      </a:r>
                      <a:r>
                        <a:rPr lang="it-IT" sz="28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 </a:t>
                      </a:r>
                      <a:endParaRPr lang="it-IT" sz="16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8060" marR="8060" marT="806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CCF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6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 14.5</a:t>
                      </a:r>
                      <a:r>
                        <a:rPr lang="it-IT" sz="28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 </a:t>
                      </a:r>
                      <a:endParaRPr lang="it-IT" sz="16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8060" marR="8060" marT="806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CCF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6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10.5</a:t>
                      </a:r>
                      <a:r>
                        <a:rPr lang="it-IT" sz="28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 </a:t>
                      </a:r>
                      <a:endParaRPr lang="it-IT" sz="16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8060" marR="8060" marT="806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CCF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6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   10.8</a:t>
                      </a:r>
                      <a:r>
                        <a:rPr lang="it-IT" sz="28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 </a:t>
                      </a:r>
                      <a:endParaRPr lang="it-IT" sz="16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8060" marR="8060" marT="806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CCF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6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8060" marR="8060" marT="806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CCFA"/>
                    </a:solidFill>
                  </a:tcPr>
                </a:tc>
              </a:tr>
              <a:tr h="305903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chemeClr val="accent6"/>
                          </a:solidFill>
                          <a:latin typeface="Calibri"/>
                        </a:rPr>
                        <a:t>NON RIABILITATI</a:t>
                      </a:r>
                    </a:p>
                  </a:txBody>
                  <a:tcPr marL="8060" marR="8060" marT="8060" marB="0" vert="vert270" anchor="ctr">
                    <a:lnL>
                      <a:noFill/>
                    </a:lnL>
                    <a:lnR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900" b="1" i="0" u="sng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8060" marR="8060" marT="8060" marB="0" anchor="ctr">
                    <a:lnL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7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8060" marR="8060" marT="806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7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8060" marR="8060" marT="806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7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8060" marR="8060" marT="806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7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8060" marR="8060" marT="806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7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8060" marR="8060" marT="806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7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8060" marR="8060" marT="8060" marB="0" anchor="ctr">
                    <a:lnL>
                      <a:noFill/>
                    </a:lnL>
                    <a:lnR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00662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T1</a:t>
                      </a:r>
                      <a:r>
                        <a:rPr lang="it-IT" sz="11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 </a:t>
                      </a:r>
                      <a:endParaRPr lang="it-IT" sz="11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8060" marR="8060" marT="8060" marB="0" anchor="ctr">
                    <a:lnL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2.92</a:t>
                      </a:r>
                    </a:p>
                  </a:txBody>
                  <a:tcPr marL="8060" marR="8060" marT="80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23</a:t>
                      </a:r>
                    </a:p>
                  </a:txBody>
                  <a:tcPr marL="8060" marR="8060" marT="80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109</a:t>
                      </a:r>
                    </a:p>
                  </a:txBody>
                  <a:tcPr marL="8060" marR="8060" marT="80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77</a:t>
                      </a:r>
                    </a:p>
                  </a:txBody>
                  <a:tcPr marL="8060" marR="8060" marT="80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38</a:t>
                      </a:r>
                    </a:p>
                  </a:txBody>
                  <a:tcPr marL="8060" marR="8060" marT="80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94</a:t>
                      </a:r>
                    </a:p>
                  </a:txBody>
                  <a:tcPr marL="8060" marR="8060" marT="8060" marB="0" anchor="ctr">
                    <a:lnL>
                      <a:noFill/>
                    </a:lnL>
                    <a:lnR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00662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T2</a:t>
                      </a:r>
                      <a:r>
                        <a:rPr lang="it-IT" sz="11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 </a:t>
                      </a:r>
                      <a:endParaRPr lang="it-IT" sz="11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8060" marR="8060" marT="8060" marB="0" anchor="ctr">
                    <a:lnL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3.7</a:t>
                      </a:r>
                    </a:p>
                  </a:txBody>
                  <a:tcPr marL="8060" marR="8060" marT="80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28</a:t>
                      </a:r>
                    </a:p>
                  </a:txBody>
                  <a:tcPr marL="8060" marR="8060" marT="80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114</a:t>
                      </a:r>
                    </a:p>
                  </a:txBody>
                  <a:tcPr marL="8060" marR="8060" marT="80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86</a:t>
                      </a:r>
                    </a:p>
                  </a:txBody>
                  <a:tcPr marL="8060" marR="8060" marT="80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44</a:t>
                      </a:r>
                    </a:p>
                  </a:txBody>
                  <a:tcPr marL="8060" marR="8060" marT="80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100</a:t>
                      </a:r>
                    </a:p>
                  </a:txBody>
                  <a:tcPr marL="8060" marR="8060" marT="8060" marB="0" anchor="ctr">
                    <a:lnL>
                      <a:noFill/>
                    </a:lnL>
                    <a:lnR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72878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 err="1">
                          <a:solidFill>
                            <a:schemeClr val="tx1"/>
                          </a:solidFill>
                          <a:latin typeface="Times New Roman"/>
                        </a:rPr>
                        <a:t>Mean</a:t>
                      </a:r>
                      <a:r>
                        <a:rPr lang="it-IT" sz="11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</a:t>
                      </a:r>
                      <a:r>
                        <a:rPr lang="it-IT" sz="1100" b="1" i="0" u="none" strike="noStrike" dirty="0" err="1">
                          <a:solidFill>
                            <a:schemeClr val="tx1"/>
                          </a:solidFill>
                          <a:latin typeface="Times New Roman"/>
                        </a:rPr>
                        <a:t>diff</a:t>
                      </a:r>
                      <a:r>
                        <a:rPr lang="it-IT" sz="11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.</a:t>
                      </a:r>
                      <a:r>
                        <a:rPr lang="it-IT" sz="11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 </a:t>
                      </a:r>
                      <a:endParaRPr lang="it-IT" sz="11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8060" marR="8060" marT="806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0CCF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6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0.85</a:t>
                      </a:r>
                    </a:p>
                  </a:txBody>
                  <a:tcPr marL="8060" marR="8060" marT="806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0CCF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6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8060" marR="8060" marT="806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0CCF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6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4.5</a:t>
                      </a:r>
                    </a:p>
                  </a:txBody>
                  <a:tcPr marL="8060" marR="8060" marT="806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0CCF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6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8.5</a:t>
                      </a:r>
                    </a:p>
                  </a:txBody>
                  <a:tcPr marL="8060" marR="8060" marT="806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0CCF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6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6.5</a:t>
                      </a:r>
                    </a:p>
                  </a:txBody>
                  <a:tcPr marL="8060" marR="8060" marT="806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0CCF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6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5.75</a:t>
                      </a:r>
                    </a:p>
                  </a:txBody>
                  <a:tcPr marL="8060" marR="8060" marT="806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5B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0CCFA"/>
                    </a:solidFill>
                  </a:tcPr>
                </a:tc>
              </a:tr>
            </a:tbl>
          </a:graphicData>
        </a:graphic>
      </p:graphicFrame>
      <p:sp>
        <p:nvSpPr>
          <p:cNvPr id="521" name="Oval 520"/>
          <p:cNvSpPr>
            <a:spLocks noChangeAspect="1" noChangeArrowheads="1"/>
          </p:cNvSpPr>
          <p:nvPr/>
        </p:nvSpPr>
        <p:spPr bwMode="auto">
          <a:xfrm>
            <a:off x="6357938" y="3775075"/>
            <a:ext cx="446087" cy="446088"/>
          </a:xfrm>
          <a:prstGeom prst="ellipse">
            <a:avLst/>
          </a:prstGeom>
          <a:noFill/>
          <a:ln w="19050">
            <a:solidFill>
              <a:srgbClr val="48AE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22" name="Oval 520"/>
          <p:cNvSpPr>
            <a:spLocks noChangeAspect="1" noChangeArrowheads="1"/>
          </p:cNvSpPr>
          <p:nvPr/>
        </p:nvSpPr>
        <p:spPr bwMode="auto">
          <a:xfrm>
            <a:off x="5349875" y="3775075"/>
            <a:ext cx="446088" cy="446088"/>
          </a:xfrm>
          <a:prstGeom prst="ellipse">
            <a:avLst/>
          </a:prstGeom>
          <a:noFill/>
          <a:ln w="19050">
            <a:solidFill>
              <a:srgbClr val="48AE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23" name="Oval 520"/>
          <p:cNvSpPr>
            <a:spLocks noChangeAspect="1" noChangeArrowheads="1"/>
          </p:cNvSpPr>
          <p:nvPr/>
        </p:nvSpPr>
        <p:spPr bwMode="auto">
          <a:xfrm>
            <a:off x="4629150" y="3775075"/>
            <a:ext cx="447675" cy="446088"/>
          </a:xfrm>
          <a:prstGeom prst="ellipse">
            <a:avLst/>
          </a:prstGeom>
          <a:noFill/>
          <a:ln w="19050">
            <a:solidFill>
              <a:srgbClr val="48AE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24" name="Oval 520"/>
          <p:cNvSpPr>
            <a:spLocks noChangeAspect="1" noChangeArrowheads="1"/>
          </p:cNvSpPr>
          <p:nvPr/>
        </p:nvSpPr>
        <p:spPr bwMode="auto">
          <a:xfrm>
            <a:off x="7235825" y="3789363"/>
            <a:ext cx="446088" cy="446087"/>
          </a:xfrm>
          <a:prstGeom prst="ellipse">
            <a:avLst/>
          </a:prstGeom>
          <a:noFill/>
          <a:ln w="19050">
            <a:solidFill>
              <a:srgbClr val="48AE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0" grpId="0" animBg="1"/>
      <p:bldP spid="521" grpId="0" animBg="1"/>
      <p:bldP spid="522" grpId="0" animBg="1"/>
      <p:bldP spid="523" grpId="0" animBg="1"/>
      <p:bldP spid="52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6" name="Gruppo 11"/>
          <p:cNvGrpSpPr>
            <a:grpSpLocks noChangeAspect="1"/>
          </p:cNvGrpSpPr>
          <p:nvPr/>
        </p:nvGrpSpPr>
        <p:grpSpPr bwMode="auto">
          <a:xfrm>
            <a:off x="881063" y="1052513"/>
            <a:ext cx="3544887" cy="1941512"/>
            <a:chOff x="-1260648" y="2813387"/>
            <a:chExt cx="2981648" cy="1632468"/>
          </a:xfrm>
        </p:grpSpPr>
        <p:pic>
          <p:nvPicPr>
            <p:cNvPr id="26662" name="Immagine 8" descr="CONTROLLI VRT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095" b="59052"/>
            <a:stretch>
              <a:fillRect/>
            </a:stretch>
          </p:blipFill>
          <p:spPr bwMode="auto">
            <a:xfrm>
              <a:off x="-1260648" y="2852936"/>
              <a:ext cx="2981648" cy="15929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663" name="CasellaDiTesto 4"/>
            <p:cNvSpPr txBox="1">
              <a:spLocks noChangeArrowheads="1"/>
            </p:cNvSpPr>
            <p:nvPr/>
          </p:nvSpPr>
          <p:spPr bwMode="auto">
            <a:xfrm>
              <a:off x="-275994" y="2813387"/>
              <a:ext cx="1211204" cy="2220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r>
                <a:rPr lang="it-IT" sz="1200">
                  <a:latin typeface="Cambria" panose="02040503050406030204" pitchFamily="18" charset="0"/>
                </a:rPr>
                <a:t>CONTROLLI SANI</a:t>
              </a:r>
            </a:p>
          </p:txBody>
        </p:sp>
      </p:grpSp>
      <p:grpSp>
        <p:nvGrpSpPr>
          <p:cNvPr id="3" name="Gruppo 59"/>
          <p:cNvGrpSpPr>
            <a:grpSpLocks/>
          </p:cNvGrpSpPr>
          <p:nvPr/>
        </p:nvGrpSpPr>
        <p:grpSpPr bwMode="auto">
          <a:xfrm>
            <a:off x="323850" y="3167063"/>
            <a:ext cx="12312650" cy="3430587"/>
            <a:chOff x="323528" y="3166552"/>
            <a:chExt cx="12313368" cy="3430800"/>
          </a:xfrm>
        </p:grpSpPr>
        <p:grpSp>
          <p:nvGrpSpPr>
            <p:cNvPr id="26636" name="Gruppo 58"/>
            <p:cNvGrpSpPr>
              <a:grpSpLocks/>
            </p:cNvGrpSpPr>
            <p:nvPr/>
          </p:nvGrpSpPr>
          <p:grpSpPr bwMode="auto">
            <a:xfrm>
              <a:off x="323528" y="3166552"/>
              <a:ext cx="12313368" cy="3430800"/>
              <a:chOff x="323528" y="2734504"/>
              <a:chExt cx="12313368" cy="3430800"/>
            </a:xfrm>
          </p:grpSpPr>
          <p:grpSp>
            <p:nvGrpSpPr>
              <p:cNvPr id="26638" name="Gruppo 33"/>
              <p:cNvGrpSpPr>
                <a:grpSpLocks/>
              </p:cNvGrpSpPr>
              <p:nvPr/>
            </p:nvGrpSpPr>
            <p:grpSpPr bwMode="auto">
              <a:xfrm>
                <a:off x="323528" y="2745264"/>
                <a:ext cx="12313368" cy="3420040"/>
                <a:chOff x="-1152376" y="2987749"/>
                <a:chExt cx="12313368" cy="3420040"/>
              </a:xfrm>
            </p:grpSpPr>
            <p:sp>
              <p:nvSpPr>
                <p:cNvPr id="26640" name="Rettangolo 33"/>
                <p:cNvSpPr>
                  <a:spLocks noChangeArrowheads="1"/>
                </p:cNvSpPr>
                <p:nvPr/>
              </p:nvSpPr>
              <p:spPr bwMode="auto">
                <a:xfrm>
                  <a:off x="-1079008" y="2987749"/>
                  <a:ext cx="12240000" cy="3420000"/>
                </a:xfrm>
                <a:prstGeom prst="rect">
                  <a:avLst/>
                </a:prstGeom>
                <a:solidFill>
                  <a:schemeClr val="tx1"/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buClr>
                      <a:srgbClr val="000000"/>
                    </a:buClr>
                    <a:buSzPct val="100000"/>
                    <a:buFont typeface="Times New Roman" panose="02020603050405020304" pitchFamily="18" charset="0"/>
                    <a:buNone/>
                  </a:pPr>
                  <a:endParaRPr lang="it-IT">
                    <a:latin typeface="Calibri" panose="020F0502020204030204" pitchFamily="34" charset="0"/>
                  </a:endParaRPr>
                </a:p>
              </p:txBody>
            </p:sp>
            <p:grpSp>
              <p:nvGrpSpPr>
                <p:cNvPr id="26641" name="Gruppo 32"/>
                <p:cNvGrpSpPr>
                  <a:grpSpLocks/>
                </p:cNvGrpSpPr>
                <p:nvPr/>
              </p:nvGrpSpPr>
              <p:grpSpPr bwMode="auto">
                <a:xfrm>
                  <a:off x="-792336" y="3347789"/>
                  <a:ext cx="11449079" cy="3060000"/>
                  <a:chOff x="-792336" y="3347789"/>
                  <a:chExt cx="11449079" cy="3060000"/>
                </a:xfrm>
              </p:grpSpPr>
              <p:grpSp>
                <p:nvGrpSpPr>
                  <p:cNvPr id="26647" name="Gruppo 21"/>
                  <p:cNvGrpSpPr>
                    <a:grpSpLocks/>
                  </p:cNvGrpSpPr>
                  <p:nvPr/>
                </p:nvGrpSpPr>
                <p:grpSpPr bwMode="auto">
                  <a:xfrm>
                    <a:off x="3002411" y="3347789"/>
                    <a:ext cx="3694085" cy="3060000"/>
                    <a:chOff x="2901750" y="3347788"/>
                    <a:chExt cx="3694085" cy="3060000"/>
                  </a:xfrm>
                </p:grpSpPr>
                <p:pic>
                  <p:nvPicPr>
                    <p:cNvPr id="26658" name="Picture 1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4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2821" r="5716"/>
                    <a:stretch>
                      <a:fillRect/>
                    </a:stretch>
                  </p:blipFill>
                  <p:spPr bwMode="auto">
                    <a:xfrm>
                      <a:off x="4748792" y="4906230"/>
                      <a:ext cx="1847043" cy="150155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190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</p:pic>
                <p:pic>
                  <p:nvPicPr>
                    <p:cNvPr id="26659" name="Picture 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5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4788" t="12622" r="13672" b="9944"/>
                    <a:stretch>
                      <a:fillRect/>
                    </a:stretch>
                  </p:blipFill>
                  <p:spPr bwMode="auto">
                    <a:xfrm>
                      <a:off x="4748792" y="3347788"/>
                      <a:ext cx="1847043" cy="160081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190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</p:pic>
                <p:pic>
                  <p:nvPicPr>
                    <p:cNvPr id="26660" name="Picture 5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6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16661" t="19167" r="6007" b="6956"/>
                    <a:stretch>
                      <a:fillRect/>
                    </a:stretch>
                  </p:blipFill>
                  <p:spPr bwMode="auto">
                    <a:xfrm>
                      <a:off x="2901750" y="3347788"/>
                      <a:ext cx="1904763" cy="150072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190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</p:pic>
                <p:pic>
                  <p:nvPicPr>
                    <p:cNvPr id="26661" name="Picture 13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7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r="5823"/>
                    <a:stretch>
                      <a:fillRect/>
                    </a:stretch>
                  </p:blipFill>
                  <p:spPr bwMode="auto">
                    <a:xfrm>
                      <a:off x="2901750" y="4848510"/>
                      <a:ext cx="1867125" cy="155754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190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</p:pic>
              </p:grpSp>
              <p:grpSp>
                <p:nvGrpSpPr>
                  <p:cNvPr id="26648" name="Gruppo 22"/>
                  <p:cNvGrpSpPr>
                    <a:grpSpLocks/>
                  </p:cNvGrpSpPr>
                  <p:nvPr/>
                </p:nvGrpSpPr>
                <p:grpSpPr bwMode="auto">
                  <a:xfrm>
                    <a:off x="-792336" y="3347789"/>
                    <a:ext cx="3809526" cy="3059165"/>
                    <a:chOff x="-792336" y="3347788"/>
                    <a:chExt cx="3809526" cy="3059165"/>
                  </a:xfrm>
                </p:grpSpPr>
                <p:pic>
                  <p:nvPicPr>
                    <p:cNvPr id="26654" name="Picture 2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8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5716"/>
                    <a:stretch>
                      <a:fillRect/>
                    </a:stretch>
                  </p:blipFill>
                  <p:spPr bwMode="auto">
                    <a:xfrm>
                      <a:off x="1054707" y="4848510"/>
                      <a:ext cx="1904028" cy="155754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190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</p:pic>
                <p:pic>
                  <p:nvPicPr>
                    <p:cNvPr id="26655" name="Picture 3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2625" t="12860" r="7018" b="1509"/>
                    <a:stretch>
                      <a:fillRect/>
                    </a:stretch>
                  </p:blipFill>
                  <p:spPr bwMode="auto">
                    <a:xfrm>
                      <a:off x="1054707" y="3347788"/>
                      <a:ext cx="1962483" cy="159572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190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</p:pic>
                <p:pic>
                  <p:nvPicPr>
                    <p:cNvPr id="26656" name="Picture 1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10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r="5882"/>
                    <a:stretch>
                      <a:fillRect/>
                    </a:stretch>
                  </p:blipFill>
                  <p:spPr bwMode="auto">
                    <a:xfrm>
                      <a:off x="-792336" y="4849405"/>
                      <a:ext cx="1846765" cy="155754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190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</p:pic>
                <p:pic>
                  <p:nvPicPr>
                    <p:cNvPr id="26657" name="Picture 15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11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14886" t="15092" r="8202" b="2176"/>
                    <a:stretch>
                      <a:fillRect/>
                    </a:stretch>
                  </p:blipFill>
                  <p:spPr bwMode="auto">
                    <a:xfrm>
                      <a:off x="-792336" y="3347788"/>
                      <a:ext cx="1847043" cy="155844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190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</p:pic>
              </p:grpSp>
              <p:grpSp>
                <p:nvGrpSpPr>
                  <p:cNvPr id="26649" name="Gruppo 25"/>
                  <p:cNvGrpSpPr>
                    <a:grpSpLocks/>
                  </p:cNvGrpSpPr>
                  <p:nvPr/>
                </p:nvGrpSpPr>
                <p:grpSpPr bwMode="auto">
                  <a:xfrm>
                    <a:off x="6742861" y="3347789"/>
                    <a:ext cx="3913882" cy="3060000"/>
                    <a:chOff x="6742861" y="3347789"/>
                    <a:chExt cx="3913882" cy="3060000"/>
                  </a:xfrm>
                </p:grpSpPr>
                <p:pic>
                  <p:nvPicPr>
                    <p:cNvPr id="26650" name="Picture 1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12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7538" r="3387"/>
                    <a:stretch>
                      <a:fillRect/>
                    </a:stretch>
                  </p:blipFill>
                  <p:spPr bwMode="auto">
                    <a:xfrm>
                      <a:off x="6768504" y="3348266"/>
                      <a:ext cx="1944216" cy="150817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</p:pic>
                <p:pic>
                  <p:nvPicPr>
                    <p:cNvPr id="26651" name="Picture 2"/>
                    <p:cNvPicPr preferRelativeResize="0">
                      <a:picLocks noChangeArrowheads="1"/>
                    </p:cNvPicPr>
                    <p:nvPr/>
                  </p:nvPicPr>
                  <p:blipFill>
                    <a:blip r:embed="rId1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3265" t="5077" r="11092" b="1135"/>
                    <a:stretch>
                      <a:fillRect/>
                    </a:stretch>
                  </p:blipFill>
                  <p:spPr bwMode="auto">
                    <a:xfrm>
                      <a:off x="8640712" y="3347789"/>
                      <a:ext cx="1944216" cy="150864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</p:pic>
                <p:pic>
                  <p:nvPicPr>
                    <p:cNvPr id="26652" name="Picture 2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14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3311" t="4572" r="9879"/>
                    <a:stretch>
                      <a:fillRect/>
                    </a:stretch>
                  </p:blipFill>
                  <p:spPr bwMode="auto">
                    <a:xfrm>
                      <a:off x="8712720" y="4856437"/>
                      <a:ext cx="1944023" cy="155135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</p:pic>
                <p:pic>
                  <p:nvPicPr>
                    <p:cNvPr id="26653" name="Picture 1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15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9427" t="3226" r="7182"/>
                    <a:stretch>
                      <a:fillRect/>
                    </a:stretch>
                  </p:blipFill>
                  <p:spPr bwMode="auto">
                    <a:xfrm>
                      <a:off x="6742861" y="4856437"/>
                      <a:ext cx="2025395" cy="154617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</p:pic>
              </p:grpSp>
            </p:grpSp>
            <p:sp>
              <p:nvSpPr>
                <p:cNvPr id="26642" name="CasellaDiTesto 35"/>
                <p:cNvSpPr txBox="1">
                  <a:spLocks noChangeArrowheads="1"/>
                </p:cNvSpPr>
                <p:nvPr/>
              </p:nvSpPr>
              <p:spPr bwMode="auto">
                <a:xfrm>
                  <a:off x="540072" y="3014121"/>
                  <a:ext cx="1187872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>
                      <a:latin typeface="Constantia" panose="02030602050306030303" pitchFamily="18" charset="0"/>
                    </a:rPr>
                    <a:t>Riabilitati</a:t>
                  </a:r>
                </a:p>
              </p:txBody>
            </p:sp>
            <p:sp>
              <p:nvSpPr>
                <p:cNvPr id="26643" name="CasellaDiTesto 36"/>
                <p:cNvSpPr txBox="1">
                  <a:spLocks noChangeArrowheads="1"/>
                </p:cNvSpPr>
                <p:nvPr/>
              </p:nvSpPr>
              <p:spPr bwMode="auto">
                <a:xfrm>
                  <a:off x="4104208" y="3023413"/>
                  <a:ext cx="1728192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>
                      <a:latin typeface="Constantia" panose="02030602050306030303" pitchFamily="18" charset="0"/>
                    </a:rPr>
                    <a:t>Non Riabilitati</a:t>
                  </a:r>
                </a:p>
              </p:txBody>
            </p:sp>
            <p:sp>
              <p:nvSpPr>
                <p:cNvPr id="26644" name="CasellaDiTesto 38"/>
                <p:cNvSpPr txBox="1">
                  <a:spLocks noChangeArrowheads="1"/>
                </p:cNvSpPr>
                <p:nvPr/>
              </p:nvSpPr>
              <p:spPr bwMode="auto">
                <a:xfrm>
                  <a:off x="-1116632" y="3923853"/>
                  <a:ext cx="539800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>
                      <a:latin typeface="Constantia" panose="02030602050306030303" pitchFamily="18" charset="0"/>
                    </a:rPr>
                    <a:t>T2</a:t>
                  </a:r>
                </a:p>
              </p:txBody>
            </p:sp>
            <p:sp>
              <p:nvSpPr>
                <p:cNvPr id="26645" name="CasellaDiTesto 39"/>
                <p:cNvSpPr txBox="1">
                  <a:spLocks noChangeArrowheads="1"/>
                </p:cNvSpPr>
                <p:nvPr/>
              </p:nvSpPr>
              <p:spPr bwMode="auto">
                <a:xfrm>
                  <a:off x="-1152376" y="5508029"/>
                  <a:ext cx="467792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>
                      <a:latin typeface="Constantia" panose="02030602050306030303" pitchFamily="18" charset="0"/>
                    </a:rPr>
                    <a:t>T3</a:t>
                  </a:r>
                </a:p>
              </p:txBody>
            </p:sp>
            <p:pic>
              <p:nvPicPr>
                <p:cNvPr id="26646" name="Immagine 40" descr="Barra intensità.JPG"/>
                <p:cNvPicPr>
                  <a:picLocks noChangeAspect="1"/>
                </p:cNvPicPr>
                <p:nvPr/>
              </p:nvPicPr>
              <p:blipFill>
                <a:blip r:embed="rId1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89899" b="36560"/>
                <a:stretch>
                  <a:fillRect/>
                </a:stretch>
              </p:blipFill>
              <p:spPr bwMode="auto">
                <a:xfrm>
                  <a:off x="10656936" y="3923853"/>
                  <a:ext cx="415636" cy="163151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26639" name="Rettangolo 57"/>
              <p:cNvSpPr>
                <a:spLocks noChangeArrowheads="1"/>
              </p:cNvSpPr>
              <p:nvPr/>
            </p:nvSpPr>
            <p:spPr bwMode="auto">
              <a:xfrm>
                <a:off x="8244408" y="2734504"/>
                <a:ext cx="4392488" cy="343080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it-IT"/>
              </a:p>
            </p:txBody>
          </p:sp>
        </p:grpSp>
        <p:pic>
          <p:nvPicPr>
            <p:cNvPr id="26637" name="Immagine 3" descr="Barra intensità.JPG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9500" b="36160"/>
            <a:stretch>
              <a:fillRect/>
            </a:stretch>
          </p:blipFill>
          <p:spPr bwMode="auto">
            <a:xfrm>
              <a:off x="8352412" y="4005064"/>
              <a:ext cx="540068" cy="2052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6628" name="Gruppo 62"/>
          <p:cNvGrpSpPr>
            <a:grpSpLocks/>
          </p:cNvGrpSpPr>
          <p:nvPr/>
        </p:nvGrpSpPr>
        <p:grpSpPr bwMode="auto">
          <a:xfrm>
            <a:off x="4511675" y="1027113"/>
            <a:ext cx="3660775" cy="1970087"/>
            <a:chOff x="359792" y="899428"/>
            <a:chExt cx="3660714" cy="1970338"/>
          </a:xfrm>
        </p:grpSpPr>
        <p:pic>
          <p:nvPicPr>
            <p:cNvPr id="26633" name="Immagine 9" descr="T1 AFASICI VRT.JPG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721" b="61151"/>
            <a:stretch>
              <a:fillRect/>
            </a:stretch>
          </p:blipFill>
          <p:spPr bwMode="auto">
            <a:xfrm>
              <a:off x="395536" y="980728"/>
              <a:ext cx="3624970" cy="1889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634" name="CasellaDiTesto 60"/>
            <p:cNvSpPr txBox="1">
              <a:spLocks noChangeArrowheads="1"/>
            </p:cNvSpPr>
            <p:nvPr/>
          </p:nvSpPr>
          <p:spPr bwMode="auto">
            <a:xfrm>
              <a:off x="359792" y="1268760"/>
              <a:ext cx="5398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it-IT">
                  <a:latin typeface="Constantia" panose="02030602050306030303" pitchFamily="18" charset="0"/>
                </a:rPr>
                <a:t>T1</a:t>
              </a:r>
            </a:p>
          </p:txBody>
        </p:sp>
        <p:sp>
          <p:nvSpPr>
            <p:cNvPr id="26635" name="CasellaDiTesto 61"/>
            <p:cNvSpPr txBox="1">
              <a:spLocks noChangeArrowheads="1"/>
            </p:cNvSpPr>
            <p:nvPr/>
          </p:nvSpPr>
          <p:spPr bwMode="auto">
            <a:xfrm>
              <a:off x="899592" y="899428"/>
              <a:ext cx="295232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it-IT">
                  <a:latin typeface="Constantia" panose="02030602050306030303" pitchFamily="18" charset="0"/>
                </a:rPr>
                <a:t>Riabilitati+Non Riabilitati</a:t>
              </a:r>
            </a:p>
          </p:txBody>
        </p:sp>
      </p:grpSp>
      <p:sp>
        <p:nvSpPr>
          <p:cNvPr id="64" name="Ovale 63"/>
          <p:cNvSpPr/>
          <p:nvPr/>
        </p:nvSpPr>
        <p:spPr bwMode="auto">
          <a:xfrm>
            <a:off x="971550" y="4076700"/>
            <a:ext cx="647700" cy="576263"/>
          </a:xfrm>
          <a:prstGeom prst="ellipse">
            <a:avLst/>
          </a:prstGeom>
          <a:noFill/>
          <a:ln w="31750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/>
          </a:p>
        </p:txBody>
      </p:sp>
      <p:sp>
        <p:nvSpPr>
          <p:cNvPr id="65" name="Ovale 64"/>
          <p:cNvSpPr/>
          <p:nvPr/>
        </p:nvSpPr>
        <p:spPr bwMode="auto">
          <a:xfrm>
            <a:off x="4787900" y="4076700"/>
            <a:ext cx="647700" cy="576263"/>
          </a:xfrm>
          <a:prstGeom prst="ellipse">
            <a:avLst/>
          </a:prstGeom>
          <a:noFill/>
          <a:ln w="31750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/>
          </a:p>
        </p:txBody>
      </p:sp>
      <p:sp>
        <p:nvSpPr>
          <p:cNvPr id="28679" name="Text Box 22"/>
          <p:cNvSpPr txBox="1">
            <a:spLocks noChangeArrowheads="1"/>
          </p:cNvSpPr>
          <p:nvPr/>
        </p:nvSpPr>
        <p:spPr bwMode="auto">
          <a:xfrm>
            <a:off x="8169275" y="6580188"/>
            <a:ext cx="939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400" i="1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p&lt;0.001</a:t>
            </a:r>
          </a:p>
        </p:txBody>
      </p:sp>
      <p:sp>
        <p:nvSpPr>
          <p:cNvPr id="40" name="Rectangle 1"/>
          <p:cNvSpPr txBox="1">
            <a:spLocks noChangeArrowheads="1"/>
          </p:cNvSpPr>
          <p:nvPr/>
        </p:nvSpPr>
        <p:spPr bwMode="auto">
          <a:xfrm>
            <a:off x="55563" y="115888"/>
            <a:ext cx="6316662" cy="577850"/>
          </a:xfrm>
          <a:prstGeom prst="rect">
            <a:avLst/>
          </a:prstGeom>
          <a:noFill/>
          <a:ln>
            <a:noFill/>
          </a:ln>
          <a:extLst/>
        </p:spPr>
        <p:txBody>
          <a:bodyPr lIns="90000" tIns="45000" rIns="90000" bIns="45000"/>
          <a:lstStyle>
            <a:lvl1pPr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800" kern="0" dirty="0" smtClean="0">
                <a:solidFill>
                  <a:srgbClr val="48AE02"/>
                </a:solidFill>
                <a:latin typeface="Calibri" panose="020F0502020204030204" pitchFamily="34" charset="0"/>
              </a:rPr>
              <a:t>RL: RISULTATI AAT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65" grpId="0" animBg="1"/>
      <p:bldP spid="2867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55563" y="115888"/>
            <a:ext cx="6316662" cy="577850"/>
          </a:xfrm>
          <a:prstGeom prst="rect">
            <a:avLst/>
          </a:prstGeom>
          <a:noFill/>
          <a:ln>
            <a:noFill/>
          </a:ln>
          <a:extLst/>
        </p:spPr>
        <p:txBody>
          <a:bodyPr lIns="90000" tIns="45000" rIns="90000" bIns="45000"/>
          <a:lstStyle>
            <a:lvl1pPr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800" kern="0" dirty="0" smtClean="0">
                <a:solidFill>
                  <a:srgbClr val="48AE02"/>
                </a:solidFill>
                <a:latin typeface="Calibri" panose="020F0502020204030204" pitchFamily="34" charset="0"/>
              </a:rPr>
              <a:t>RL: RISULTATI AAT</a:t>
            </a:r>
          </a:p>
        </p:txBody>
      </p:sp>
      <p:sp>
        <p:nvSpPr>
          <p:cNvPr id="27651" name="Text Box 22"/>
          <p:cNvSpPr txBox="1">
            <a:spLocks noChangeArrowheads="1"/>
          </p:cNvSpPr>
          <p:nvPr/>
        </p:nvSpPr>
        <p:spPr bwMode="auto">
          <a:xfrm>
            <a:off x="3708400" y="5427663"/>
            <a:ext cx="939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400" i="1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p&lt;0.001</a:t>
            </a:r>
          </a:p>
        </p:txBody>
      </p:sp>
      <p:grpSp>
        <p:nvGrpSpPr>
          <p:cNvPr id="5" name="Gruppo 38"/>
          <p:cNvGrpSpPr>
            <a:grpSpLocks/>
          </p:cNvGrpSpPr>
          <p:nvPr/>
        </p:nvGrpSpPr>
        <p:grpSpPr bwMode="auto">
          <a:xfrm>
            <a:off x="-3132138" y="2085975"/>
            <a:ext cx="12263438" cy="3430588"/>
            <a:chOff x="-5293096" y="2636912"/>
            <a:chExt cx="12262412" cy="3430800"/>
          </a:xfrm>
        </p:grpSpPr>
        <p:grpSp>
          <p:nvGrpSpPr>
            <p:cNvPr id="27753" name="Gruppo 37"/>
            <p:cNvGrpSpPr>
              <a:grpSpLocks/>
            </p:cNvGrpSpPr>
            <p:nvPr/>
          </p:nvGrpSpPr>
          <p:grpSpPr bwMode="auto">
            <a:xfrm>
              <a:off x="-5293096" y="2636912"/>
              <a:ext cx="12262412" cy="3430800"/>
              <a:chOff x="-1332656" y="2636912"/>
              <a:chExt cx="12262412" cy="3430800"/>
            </a:xfrm>
          </p:grpSpPr>
          <p:grpSp>
            <p:nvGrpSpPr>
              <p:cNvPr id="27756" name="Gruppo 30"/>
              <p:cNvGrpSpPr>
                <a:grpSpLocks/>
              </p:cNvGrpSpPr>
              <p:nvPr/>
            </p:nvGrpSpPr>
            <p:grpSpPr bwMode="auto">
              <a:xfrm>
                <a:off x="-1332656" y="2636912"/>
                <a:ext cx="12262412" cy="3420040"/>
                <a:chOff x="-4139608" y="2214156"/>
                <a:chExt cx="12262412" cy="3420040"/>
              </a:xfrm>
            </p:grpSpPr>
            <p:grpSp>
              <p:nvGrpSpPr>
                <p:cNvPr id="27758" name="Gruppo 33"/>
                <p:cNvGrpSpPr>
                  <a:grpSpLocks/>
                </p:cNvGrpSpPr>
                <p:nvPr/>
              </p:nvGrpSpPr>
              <p:grpSpPr bwMode="auto">
                <a:xfrm>
                  <a:off x="-4139608" y="2214156"/>
                  <a:ext cx="12262412" cy="3420040"/>
                  <a:chOff x="-1079008" y="2987749"/>
                  <a:chExt cx="12262412" cy="3420040"/>
                </a:xfrm>
              </p:grpSpPr>
              <p:sp>
                <p:nvSpPr>
                  <p:cNvPr id="27760" name="Rettangolo 4"/>
                  <p:cNvSpPr>
                    <a:spLocks noChangeArrowheads="1"/>
                  </p:cNvSpPr>
                  <p:nvPr/>
                </p:nvSpPr>
                <p:spPr bwMode="auto">
                  <a:xfrm>
                    <a:off x="-1079008" y="2987749"/>
                    <a:ext cx="12240000" cy="3420000"/>
                  </a:xfrm>
                  <a:prstGeom prst="rect">
                    <a:avLst/>
                  </a:prstGeom>
                  <a:solidFill>
                    <a:schemeClr val="tx1"/>
                  </a:solidFill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eaLnBrk="1" hangingPunct="1">
                      <a:buClr>
                        <a:srgbClr val="000000"/>
                      </a:buClr>
                      <a:buSzPct val="100000"/>
                      <a:buFont typeface="Times New Roman" panose="02020603050405020304" pitchFamily="18" charset="0"/>
                      <a:buNone/>
                    </a:pPr>
                    <a:endParaRPr lang="it-IT">
                      <a:latin typeface="Calibri" panose="020F0502020204030204" pitchFamily="34" charset="0"/>
                    </a:endParaRPr>
                  </a:p>
                </p:txBody>
              </p:sp>
              <p:grpSp>
                <p:nvGrpSpPr>
                  <p:cNvPr id="27761" name="Gruppo 32"/>
                  <p:cNvGrpSpPr>
                    <a:grpSpLocks/>
                  </p:cNvGrpSpPr>
                  <p:nvPr/>
                </p:nvGrpSpPr>
                <p:grpSpPr bwMode="auto">
                  <a:xfrm>
                    <a:off x="-792336" y="3347789"/>
                    <a:ext cx="11449079" cy="3060000"/>
                    <a:chOff x="-792336" y="3347789"/>
                    <a:chExt cx="11449079" cy="3060000"/>
                  </a:xfrm>
                </p:grpSpPr>
                <p:grpSp>
                  <p:nvGrpSpPr>
                    <p:cNvPr id="27763" name="Gruppo 2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002411" y="3347789"/>
                      <a:ext cx="3694085" cy="3060000"/>
                      <a:chOff x="2901750" y="3347788"/>
                      <a:chExt cx="3694085" cy="3060000"/>
                    </a:xfrm>
                  </p:grpSpPr>
                  <p:pic>
                    <p:nvPicPr>
                      <p:cNvPr id="27774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2821" r="5716"/>
                      <a:stretch>
                        <a:fillRect/>
                      </a:stretch>
                    </p:blipFill>
                    <p:spPr bwMode="auto">
                      <a:xfrm>
                        <a:off x="4748792" y="4906230"/>
                        <a:ext cx="1847043" cy="150155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905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</p:pic>
                  <p:pic>
                    <p:nvPicPr>
                      <p:cNvPr id="27775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 cstate="print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4788" t="12622" r="13672" b="9944"/>
                      <a:stretch>
                        <a:fillRect/>
                      </a:stretch>
                    </p:blipFill>
                    <p:spPr bwMode="auto">
                      <a:xfrm>
                        <a:off x="4748792" y="3347788"/>
                        <a:ext cx="1847043" cy="1600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905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</p:pic>
                  <p:pic>
                    <p:nvPicPr>
                      <p:cNvPr id="27776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 cstate="print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6661" t="19167" r="6007" b="6956"/>
                      <a:stretch>
                        <a:fillRect/>
                      </a:stretch>
                    </p:blipFill>
                    <p:spPr bwMode="auto">
                      <a:xfrm>
                        <a:off x="2901750" y="3347788"/>
                        <a:ext cx="1904763" cy="15007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905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</p:pic>
                  <p:pic>
                    <p:nvPicPr>
                      <p:cNvPr id="27777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5823"/>
                      <a:stretch>
                        <a:fillRect/>
                      </a:stretch>
                    </p:blipFill>
                    <p:spPr bwMode="auto">
                      <a:xfrm>
                        <a:off x="2901750" y="4848510"/>
                        <a:ext cx="1867125" cy="15575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905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</p:pic>
                </p:grpSp>
                <p:grpSp>
                  <p:nvGrpSpPr>
                    <p:cNvPr id="27764" name="Gruppo 2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-792336" y="3347789"/>
                      <a:ext cx="3809526" cy="3059165"/>
                      <a:chOff x="-792336" y="3347788"/>
                      <a:chExt cx="3809526" cy="3059165"/>
                    </a:xfrm>
                  </p:grpSpPr>
                  <p:pic>
                    <p:nvPicPr>
                      <p:cNvPr id="2777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716"/>
                      <a:stretch>
                        <a:fillRect/>
                      </a:stretch>
                    </p:blipFill>
                    <p:spPr bwMode="auto">
                      <a:xfrm>
                        <a:off x="1054707" y="4848510"/>
                        <a:ext cx="1904028" cy="15575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905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</p:pic>
                  <p:pic>
                    <p:nvPicPr>
                      <p:cNvPr id="27771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 cstate="print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2625" t="12860" r="7018" b="1509"/>
                      <a:stretch>
                        <a:fillRect/>
                      </a:stretch>
                    </p:blipFill>
                    <p:spPr bwMode="auto">
                      <a:xfrm>
                        <a:off x="1054707" y="3347788"/>
                        <a:ext cx="1962483" cy="15957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905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</p:pic>
                  <p:pic>
                    <p:nvPicPr>
                      <p:cNvPr id="27772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5882"/>
                      <a:stretch>
                        <a:fillRect/>
                      </a:stretch>
                    </p:blipFill>
                    <p:spPr bwMode="auto">
                      <a:xfrm>
                        <a:off x="-792336" y="4849405"/>
                        <a:ext cx="1846765" cy="15575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905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</p:pic>
                  <p:pic>
                    <p:nvPicPr>
                      <p:cNvPr id="27773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 cstate="print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4886" t="15092" r="8202" b="2176"/>
                      <a:stretch>
                        <a:fillRect/>
                      </a:stretch>
                    </p:blipFill>
                    <p:spPr bwMode="auto">
                      <a:xfrm>
                        <a:off x="-792336" y="3347788"/>
                        <a:ext cx="1847043" cy="155844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905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</p:pic>
                </p:grpSp>
                <p:grpSp>
                  <p:nvGrpSpPr>
                    <p:cNvPr id="27765" name="Gruppo 2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742861" y="3347789"/>
                      <a:ext cx="3913882" cy="3060000"/>
                      <a:chOff x="6742861" y="3347789"/>
                      <a:chExt cx="3913882" cy="3060000"/>
                    </a:xfrm>
                  </p:grpSpPr>
                  <p:pic>
                    <p:nvPicPr>
                      <p:cNvPr id="27766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 cstate="print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538" r="3387"/>
                      <a:stretch>
                        <a:fillRect/>
                      </a:stretch>
                    </p:blipFill>
                    <p:spPr bwMode="auto">
                      <a:xfrm>
                        <a:off x="6768504" y="3348266"/>
                        <a:ext cx="1944216" cy="15081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</p:pic>
                  <p:pic>
                    <p:nvPicPr>
                      <p:cNvPr id="27767" name="Picture 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1" cstate="print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3265" t="5077" r="11092" b="1135"/>
                      <a:stretch>
                        <a:fillRect/>
                      </a:stretch>
                    </p:blipFill>
                    <p:spPr bwMode="auto">
                      <a:xfrm>
                        <a:off x="8640712" y="3347789"/>
                        <a:ext cx="1944216" cy="15086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</p:pic>
                  <p:pic>
                    <p:nvPicPr>
                      <p:cNvPr id="27768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 cstate="print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3311" t="4572" r="9879"/>
                      <a:stretch>
                        <a:fillRect/>
                      </a:stretch>
                    </p:blipFill>
                    <p:spPr bwMode="auto">
                      <a:xfrm>
                        <a:off x="8712720" y="4856437"/>
                        <a:ext cx="1944023" cy="15513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</p:pic>
                  <p:pic>
                    <p:nvPicPr>
                      <p:cNvPr id="27769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 cstate="print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9427" t="3226" r="7182"/>
                      <a:stretch>
                        <a:fillRect/>
                      </a:stretch>
                    </p:blipFill>
                    <p:spPr bwMode="auto">
                      <a:xfrm>
                        <a:off x="6742861" y="4856437"/>
                        <a:ext cx="2025395" cy="15461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</p:pic>
                </p:grpSp>
              </p:grpSp>
              <p:pic>
                <p:nvPicPr>
                  <p:cNvPr id="27762" name="Immagine 11" descr="Barra intensità.JPG"/>
                  <p:cNvPicPr>
                    <a:picLocks noChangeAspect="1"/>
                  </p:cNvPicPr>
                  <p:nvPr/>
                </p:nvPicPr>
                <p:blipFill>
                  <a:blip r:embed="rId1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r="89899" b="36560"/>
                  <a:stretch>
                    <a:fillRect/>
                  </a:stretch>
                </p:blipFill>
                <p:spPr bwMode="auto">
                  <a:xfrm>
                    <a:off x="10656931" y="3792187"/>
                    <a:ext cx="526473" cy="206659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  <p:sp>
              <p:nvSpPr>
                <p:cNvPr id="27759" name="CasellaDiTesto 29"/>
                <p:cNvSpPr txBox="1">
                  <a:spLocks noChangeArrowheads="1"/>
                </p:cNvSpPr>
                <p:nvPr/>
              </p:nvSpPr>
              <p:spPr bwMode="auto">
                <a:xfrm>
                  <a:off x="4211960" y="2276872"/>
                  <a:ext cx="2880320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>
                      <a:latin typeface="Constantia" panose="02030602050306030303" pitchFamily="18" charset="0"/>
                    </a:rPr>
                    <a:t>Riabilitati &gt; Non Riabilitati</a:t>
                  </a:r>
                </a:p>
              </p:txBody>
            </p:sp>
          </p:grpSp>
          <p:sp>
            <p:nvSpPr>
              <p:cNvPr id="27757" name="Rettangolo 31"/>
              <p:cNvSpPr>
                <a:spLocks noChangeArrowheads="1"/>
              </p:cNvSpPr>
              <p:nvPr/>
            </p:nvSpPr>
            <p:spPr bwMode="auto">
              <a:xfrm>
                <a:off x="-1332656" y="2636912"/>
                <a:ext cx="7848872" cy="343080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it-IT"/>
              </a:p>
            </p:txBody>
          </p:sp>
        </p:grpSp>
        <p:sp>
          <p:nvSpPr>
            <p:cNvPr id="27754" name="CasellaDiTesto 35"/>
            <p:cNvSpPr txBox="1">
              <a:spLocks noChangeArrowheads="1"/>
            </p:cNvSpPr>
            <p:nvPr/>
          </p:nvSpPr>
          <p:spPr bwMode="auto">
            <a:xfrm>
              <a:off x="5975428" y="3131730"/>
              <a:ext cx="5398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it-IT">
                  <a:latin typeface="Constantia" panose="02030602050306030303" pitchFamily="18" charset="0"/>
                </a:rPr>
                <a:t>T2</a:t>
              </a:r>
            </a:p>
          </p:txBody>
        </p:sp>
        <p:sp>
          <p:nvSpPr>
            <p:cNvPr id="27755" name="CasellaDiTesto 36"/>
            <p:cNvSpPr txBox="1">
              <a:spLocks noChangeArrowheads="1"/>
            </p:cNvSpPr>
            <p:nvPr/>
          </p:nvSpPr>
          <p:spPr bwMode="auto">
            <a:xfrm>
              <a:off x="6047430" y="4571979"/>
              <a:ext cx="5398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it-IT">
                  <a:latin typeface="Constantia" panose="02030602050306030303" pitchFamily="18" charset="0"/>
                </a:rPr>
                <a:t>T3</a:t>
              </a:r>
            </a:p>
          </p:txBody>
        </p:sp>
      </p:grpSp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107950" y="2227263"/>
          <a:ext cx="4464050" cy="3075316"/>
        </p:xfrm>
        <a:graphic>
          <a:graphicData uri="http://schemas.openxmlformats.org/drawingml/2006/table">
            <a:tbl>
              <a:tblPr/>
              <a:tblGrid>
                <a:gridCol w="466725"/>
                <a:gridCol w="865188"/>
                <a:gridCol w="400050"/>
                <a:gridCol w="1798637"/>
                <a:gridCol w="533400"/>
                <a:gridCol w="400050"/>
              </a:tblGrid>
              <a:tr h="327025"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3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Lucida Sans Unicode" panose="020B0602030504020204" pitchFamily="34" charset="0"/>
                      </a:endParaRPr>
                    </a:p>
                  </a:txBody>
                  <a:tcPr marL="9525" marR="9525" marT="9526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Rehabilitated &gt; Not Rehabilitated</a:t>
                      </a:r>
                    </a:p>
                  </a:txBody>
                  <a:tcPr marL="9525" marR="9525" marT="9526" marB="0" anchor="ctr" horzOverflow="overflow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27025"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 </a:t>
                      </a:r>
                    </a:p>
                  </a:txBody>
                  <a:tcPr marL="9525" marR="9525" marT="9526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Coordinates</a:t>
                      </a:r>
                    </a:p>
                  </a:txBody>
                  <a:tcPr marL="9525" marR="9525" marT="9526" marB="0" anchor="ctr" horzOverflow="overflow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Side</a:t>
                      </a:r>
                    </a:p>
                  </a:txBody>
                  <a:tcPr marL="9525" marR="9525" marT="9526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Area</a:t>
                      </a:r>
                    </a:p>
                  </a:txBody>
                  <a:tcPr marL="9525" marR="9525" marT="9526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BA</a:t>
                      </a:r>
                    </a:p>
                  </a:txBody>
                  <a:tcPr marL="9525" marR="9525" marT="9526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t</a:t>
                      </a:r>
                    </a:p>
                  </a:txBody>
                  <a:tcPr marL="9525" marR="9525" marT="9526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</a:tr>
              <a:tr h="196850"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T1</a:t>
                      </a:r>
                    </a:p>
                  </a:txBody>
                  <a:tcPr marL="9525" marR="9525" marT="9526" marB="0" anchor="b" horzOverflow="overflow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8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F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-</a:t>
                      </a:r>
                    </a:p>
                  </a:txBody>
                  <a:tcPr marL="9525" marR="9525" marT="9526" marB="0" anchor="b" horzOverflow="overflow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-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-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-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-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96850"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 </a:t>
                      </a:r>
                    </a:p>
                  </a:txBody>
                  <a:tcPr marL="9525" marR="9525" marT="9526" marB="0" anchor="b" horzOverflow="overflow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8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8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-52 16  3</a:t>
                      </a:r>
                    </a:p>
                  </a:txBody>
                  <a:tcPr marL="9525" marR="9525" marT="9526" marB="0" anchor="b" horzOverflow="overflow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L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Inferior frontal gyrus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45,44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7,35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03200"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 </a:t>
                      </a:r>
                    </a:p>
                  </a:txBody>
                  <a:tcPr marL="9525" marR="9525" marT="9526" marB="0" anchor="b" horzOverflow="overflow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8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8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-49 28  9</a:t>
                      </a:r>
                    </a:p>
                  </a:txBody>
                  <a:tcPr marL="9525" marR="9525" marT="9526" marB="0" anchor="b" horzOverflow="overflow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L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Inferior parietal lobule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40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7,18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96850"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 </a:t>
                      </a:r>
                    </a:p>
                  </a:txBody>
                  <a:tcPr marL="9525" marR="9525" marT="9526" marB="0" anchor="b" horzOverflow="overflow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8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-55 -62 28</a:t>
                      </a:r>
                    </a:p>
                  </a:txBody>
                  <a:tcPr marL="9525" marR="9525" marT="9526" marB="0" anchor="b" horzOverflow="overflow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L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Superior temporal gyrus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39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6,37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96850"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T2</a:t>
                      </a:r>
                    </a:p>
                  </a:txBody>
                  <a:tcPr marL="9525" marR="9525" marT="9526" marB="0" anchor="b" horzOverflow="overflow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-1 20 56</a:t>
                      </a:r>
                    </a:p>
                  </a:txBody>
                  <a:tcPr marL="9525" marR="9525" marT="9526" marB="0" anchor="b" horzOverflow="overflow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L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Medial frontal gyrus (SMA)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6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5,53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96850"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 </a:t>
                      </a:r>
                    </a:p>
                  </a:txBody>
                  <a:tcPr marL="9525" marR="9525" marT="9526" marB="0" anchor="b" horzOverflow="overflow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61 -29 30</a:t>
                      </a:r>
                    </a:p>
                  </a:txBody>
                  <a:tcPr marL="9525" marR="9525" marT="9526" marB="0" anchor="b" horzOverflow="overflow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R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Inferior parietal lobule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40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6,80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96850"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 </a:t>
                      </a:r>
                    </a:p>
                  </a:txBody>
                  <a:tcPr marL="9525" marR="9525" marT="9526" marB="0" anchor="b" horzOverflow="overflow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8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54 4 13</a:t>
                      </a:r>
                    </a:p>
                  </a:txBody>
                  <a:tcPr marL="9525" marR="9525" marT="9526" marB="0" anchor="b" horzOverflow="overflow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8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R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8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Inferior frontal gyrus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8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44,46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8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4,57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8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27025"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 </a:t>
                      </a:r>
                    </a:p>
                  </a:txBody>
                  <a:tcPr marL="9525" marR="9525" marT="9526" marB="0" anchor="b" horzOverflow="overflow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8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8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 </a:t>
                      </a: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Lucida Sans Unicode" panose="020B0602030504020204" pitchFamily="34" charset="0"/>
                        </a:rPr>
                        <a:t>-52 25 9   </a:t>
                      </a:r>
                      <a:b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Lucida Sans Unicode" panose="020B0602030504020204" pitchFamily="34" charset="0"/>
                        </a:rPr>
                      </a:b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-34 25 0 </a:t>
                      </a:r>
                    </a:p>
                  </a:txBody>
                  <a:tcPr marL="9525" marR="9525" marT="9526" marB="0" anchor="b" horzOverflow="overflow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8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L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8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Inferior frontal gyrus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8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45</a:t>
                      </a:r>
                      <a:b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</a:b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47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8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6,10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8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96850"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T3</a:t>
                      </a:r>
                    </a:p>
                  </a:txBody>
                  <a:tcPr marL="9525" marR="9525" marT="9526" marB="0" anchor="b" horzOverflow="overflow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8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-49 -35 36   </a:t>
                      </a:r>
                    </a:p>
                  </a:txBody>
                  <a:tcPr marL="9525" marR="9525" marT="9526" marB="0" anchor="b" horzOverflow="overflow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L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Inferior parietal lobule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40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5,42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96850"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 </a:t>
                      </a:r>
                    </a:p>
                  </a:txBody>
                  <a:tcPr marL="9525" marR="9525" marT="9526" marB="0" anchor="b" horzOverflow="overflow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50 24 4*</a:t>
                      </a:r>
                    </a:p>
                  </a:txBody>
                  <a:tcPr marL="9525" marR="9525" marT="9526" marB="0" anchor="b" horzOverflow="overflow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R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Inferior frontal gyrus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45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4,64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96850"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 </a:t>
                      </a:r>
                    </a:p>
                  </a:txBody>
                  <a:tcPr marL="9525" marR="9525" marT="9526" marB="0" anchor="b" horzOverflow="overflow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63 -37 25*</a:t>
                      </a:r>
                    </a:p>
                  </a:txBody>
                  <a:tcPr marL="9525" marR="9525" marT="9526" marB="0" anchor="b" horzOverflow="overflow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R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Inferior parietal lobule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40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87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>
                        <a:lnSpc>
                          <a:spcPct val="87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>
                        <a:lnSpc>
                          <a:spcPct val="87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>
                        <a:lnSpc>
                          <a:spcPct val="87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>
                        <a:lnSpc>
                          <a:spcPct val="87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3,73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1" name="Ovale 30"/>
          <p:cNvSpPr>
            <a:spLocks noChangeAspect="1"/>
          </p:cNvSpPr>
          <p:nvPr/>
        </p:nvSpPr>
        <p:spPr bwMode="auto">
          <a:xfrm>
            <a:off x="5133975" y="3068638"/>
            <a:ext cx="517525" cy="460375"/>
          </a:xfrm>
          <a:prstGeom prst="ellipse">
            <a:avLst/>
          </a:prstGeom>
          <a:noFill/>
          <a:ln w="31750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/>
          </a:p>
        </p:txBody>
      </p:sp>
      <p:sp>
        <p:nvSpPr>
          <p:cNvPr id="32" name="Ovale 31"/>
          <p:cNvSpPr>
            <a:spLocks noChangeAspect="1"/>
          </p:cNvSpPr>
          <p:nvPr/>
        </p:nvSpPr>
        <p:spPr bwMode="auto">
          <a:xfrm>
            <a:off x="5060950" y="4608513"/>
            <a:ext cx="519113" cy="461962"/>
          </a:xfrm>
          <a:prstGeom prst="ellipse">
            <a:avLst/>
          </a:prstGeom>
          <a:noFill/>
          <a:ln w="31750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/>
          </a:p>
        </p:txBody>
      </p:sp>
      <p:sp>
        <p:nvSpPr>
          <p:cNvPr id="33" name="Rettangolo 32"/>
          <p:cNvSpPr/>
          <p:nvPr/>
        </p:nvSpPr>
        <p:spPr bwMode="auto">
          <a:xfrm>
            <a:off x="576263" y="4365625"/>
            <a:ext cx="3995737" cy="358775"/>
          </a:xfrm>
          <a:prstGeom prst="rect">
            <a:avLst/>
          </a:prstGeom>
          <a:solidFill>
            <a:schemeClr val="accent6">
              <a:alpha val="58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/>
          </a:p>
        </p:txBody>
      </p:sp>
      <p:sp>
        <p:nvSpPr>
          <p:cNvPr id="34" name="Rettangolo 33"/>
          <p:cNvSpPr/>
          <p:nvPr/>
        </p:nvSpPr>
        <p:spPr bwMode="auto">
          <a:xfrm>
            <a:off x="576263" y="3068638"/>
            <a:ext cx="3995737" cy="288925"/>
          </a:xfrm>
          <a:prstGeom prst="rect">
            <a:avLst/>
          </a:prstGeom>
          <a:solidFill>
            <a:schemeClr val="accent6">
              <a:alpha val="58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/>
          </a:p>
        </p:txBody>
      </p:sp>
      <p:grpSp>
        <p:nvGrpSpPr>
          <p:cNvPr id="35" name="Gruppo 42"/>
          <p:cNvGrpSpPr>
            <a:grpSpLocks/>
          </p:cNvGrpSpPr>
          <p:nvPr/>
        </p:nvGrpSpPr>
        <p:grpSpPr bwMode="auto">
          <a:xfrm>
            <a:off x="71438" y="1773238"/>
            <a:ext cx="4645025" cy="4105275"/>
            <a:chOff x="-36512" y="1882029"/>
            <a:chExt cx="4486913" cy="4067251"/>
          </a:xfrm>
        </p:grpSpPr>
        <p:pic>
          <p:nvPicPr>
            <p:cNvPr id="27751" name="Immagine 1" descr="FIGURE_3.tif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6512" y="1882029"/>
              <a:ext cx="4486656" cy="4067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752" name="Immagine 41" descr="Barra intensità.JPG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9899" b="36560"/>
            <a:stretch>
              <a:fillRect/>
            </a:stretch>
          </p:blipFill>
          <p:spPr bwMode="auto">
            <a:xfrm>
              <a:off x="3923928" y="3018594"/>
              <a:ext cx="526473" cy="20665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38" name="Connettore 2 44"/>
          <p:cNvCxnSpPr>
            <a:cxnSpLocks noChangeShapeType="1"/>
          </p:cNvCxnSpPr>
          <p:nvPr/>
        </p:nvCxnSpPr>
        <p:spPr bwMode="auto">
          <a:xfrm flipH="1">
            <a:off x="1692275" y="2276475"/>
            <a:ext cx="215900" cy="358775"/>
          </a:xfrm>
          <a:prstGeom prst="straightConnector1">
            <a:avLst/>
          </a:prstGeom>
          <a:noFill/>
          <a:ln w="25400" algn="ctr">
            <a:solidFill>
              <a:srgbClr val="FFFF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9" name="Connettore 2 47"/>
          <p:cNvCxnSpPr>
            <a:cxnSpLocks noChangeShapeType="1"/>
          </p:cNvCxnSpPr>
          <p:nvPr/>
        </p:nvCxnSpPr>
        <p:spPr bwMode="auto">
          <a:xfrm flipH="1">
            <a:off x="3275013" y="2276475"/>
            <a:ext cx="217487" cy="358775"/>
          </a:xfrm>
          <a:prstGeom prst="straightConnector1">
            <a:avLst/>
          </a:prstGeom>
          <a:noFill/>
          <a:ln w="25400" algn="ctr">
            <a:solidFill>
              <a:srgbClr val="FFFF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" name="Connettore 2 48"/>
          <p:cNvCxnSpPr>
            <a:cxnSpLocks noChangeShapeType="1"/>
          </p:cNvCxnSpPr>
          <p:nvPr/>
        </p:nvCxnSpPr>
        <p:spPr bwMode="auto">
          <a:xfrm>
            <a:off x="395288" y="4292600"/>
            <a:ext cx="288925" cy="358775"/>
          </a:xfrm>
          <a:prstGeom prst="straightConnector1">
            <a:avLst/>
          </a:prstGeom>
          <a:noFill/>
          <a:ln w="25400" algn="ctr">
            <a:solidFill>
              <a:srgbClr val="FFFF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" name="Connettore 2 50"/>
          <p:cNvCxnSpPr>
            <a:cxnSpLocks noChangeShapeType="1"/>
          </p:cNvCxnSpPr>
          <p:nvPr/>
        </p:nvCxnSpPr>
        <p:spPr bwMode="auto">
          <a:xfrm flipH="1">
            <a:off x="3419475" y="4292600"/>
            <a:ext cx="217488" cy="360363"/>
          </a:xfrm>
          <a:prstGeom prst="straightConnector1">
            <a:avLst/>
          </a:prstGeom>
          <a:noFill/>
          <a:ln w="25400" algn="ctr">
            <a:solidFill>
              <a:srgbClr val="FFFF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 txBox="1">
            <a:spLocks noChangeArrowheads="1"/>
          </p:cNvSpPr>
          <p:nvPr/>
        </p:nvSpPr>
        <p:spPr bwMode="auto">
          <a:xfrm>
            <a:off x="55563" y="404813"/>
            <a:ext cx="6316662" cy="577850"/>
          </a:xfrm>
          <a:prstGeom prst="rect">
            <a:avLst/>
          </a:prstGeom>
          <a:noFill/>
          <a:ln>
            <a:noFill/>
          </a:ln>
          <a:extLst/>
        </p:spPr>
        <p:txBody>
          <a:bodyPr lIns="90000" tIns="45000" rIns="90000" bIns="45000"/>
          <a:lstStyle>
            <a:lvl1pPr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800" kern="0" dirty="0" smtClean="0">
                <a:solidFill>
                  <a:srgbClr val="48AE02"/>
                </a:solidFill>
                <a:latin typeface="Calibri" panose="020F0502020204030204" pitchFamily="34" charset="0"/>
              </a:rPr>
              <a:t>RL: CONCLUSIONI</a:t>
            </a:r>
          </a:p>
        </p:txBody>
      </p:sp>
      <p:sp>
        <p:nvSpPr>
          <p:cNvPr id="5" name="Rettangolo 9"/>
          <p:cNvSpPr/>
          <p:nvPr/>
        </p:nvSpPr>
        <p:spPr>
          <a:xfrm>
            <a:off x="1692275" y="1268413"/>
            <a:ext cx="5905500" cy="649287"/>
          </a:xfrm>
          <a:prstGeom prst="rect">
            <a:avLst/>
          </a:prstGeom>
          <a:gradFill flip="none" rotWithShape="1">
            <a:gsLst>
              <a:gs pos="0">
                <a:srgbClr val="7DBBFF">
                  <a:shade val="30000"/>
                  <a:satMod val="115000"/>
                </a:srgbClr>
              </a:gs>
              <a:gs pos="50000">
                <a:srgbClr val="7DBBFF">
                  <a:shade val="67500"/>
                  <a:satMod val="115000"/>
                </a:srgbClr>
              </a:gs>
              <a:gs pos="100000">
                <a:srgbClr val="7DBBFF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altLang="it-IT" dirty="0">
                <a:solidFill>
                  <a:srgbClr val="000000"/>
                </a:solidFill>
              </a:rPr>
              <a:t> Efficacia clinica della riabilitazione precoce</a:t>
            </a:r>
          </a:p>
        </p:txBody>
      </p:sp>
      <p:sp>
        <p:nvSpPr>
          <p:cNvPr id="6" name="Rettangolo 9"/>
          <p:cNvSpPr/>
          <p:nvPr/>
        </p:nvSpPr>
        <p:spPr>
          <a:xfrm>
            <a:off x="1692275" y="2132013"/>
            <a:ext cx="5905500" cy="936625"/>
          </a:xfrm>
          <a:prstGeom prst="rect">
            <a:avLst/>
          </a:prstGeom>
          <a:gradFill flip="none" rotWithShape="1">
            <a:gsLst>
              <a:gs pos="0">
                <a:srgbClr val="7DBBFF">
                  <a:shade val="30000"/>
                  <a:satMod val="115000"/>
                </a:srgbClr>
              </a:gs>
              <a:gs pos="50000">
                <a:srgbClr val="7DBBFF">
                  <a:shade val="67500"/>
                  <a:satMod val="115000"/>
                </a:srgbClr>
              </a:gs>
              <a:gs pos="100000">
                <a:srgbClr val="7DBBFF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altLang="it-IT" dirty="0">
                <a:solidFill>
                  <a:srgbClr val="000000"/>
                </a:solidFill>
              </a:rPr>
              <a:t>Evidenza di una correlazione fra migliore recupero funzionale e reclutamento precoce di aree del linguaggio nell’emisfero sinistro  </a:t>
            </a:r>
          </a:p>
        </p:txBody>
      </p:sp>
      <p:sp>
        <p:nvSpPr>
          <p:cNvPr id="7" name="Rettangolo 9"/>
          <p:cNvSpPr/>
          <p:nvPr/>
        </p:nvSpPr>
        <p:spPr>
          <a:xfrm>
            <a:off x="1692275" y="3355975"/>
            <a:ext cx="5905500" cy="936625"/>
          </a:xfrm>
          <a:prstGeom prst="rect">
            <a:avLst/>
          </a:prstGeom>
          <a:gradFill flip="none" rotWithShape="1">
            <a:gsLst>
              <a:gs pos="0">
                <a:srgbClr val="7DBBFF">
                  <a:shade val="30000"/>
                  <a:satMod val="115000"/>
                </a:srgbClr>
              </a:gs>
              <a:gs pos="50000">
                <a:srgbClr val="7DBBFF">
                  <a:shade val="67500"/>
                  <a:satMod val="115000"/>
                </a:srgbClr>
              </a:gs>
              <a:gs pos="100000">
                <a:srgbClr val="7DBBFF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altLang="it-IT" dirty="0">
                <a:solidFill>
                  <a:srgbClr val="000000"/>
                </a:solidFill>
              </a:rPr>
              <a:t>La riorganizzazione del linguaggio nell’afasia post-ictus avviene in diverse fasi e sembra modulata dalla terapia riabilitativa precoce</a:t>
            </a:r>
          </a:p>
        </p:txBody>
      </p:sp>
      <p:sp>
        <p:nvSpPr>
          <p:cNvPr id="8" name="Rettangolo 9"/>
          <p:cNvSpPr/>
          <p:nvPr/>
        </p:nvSpPr>
        <p:spPr>
          <a:xfrm>
            <a:off x="1692275" y="4579938"/>
            <a:ext cx="5905500" cy="649287"/>
          </a:xfrm>
          <a:prstGeom prst="rect">
            <a:avLst/>
          </a:prstGeom>
          <a:gradFill flip="none" rotWithShape="1">
            <a:gsLst>
              <a:gs pos="0">
                <a:srgbClr val="7DBBFF">
                  <a:shade val="30000"/>
                  <a:satMod val="115000"/>
                </a:srgbClr>
              </a:gs>
              <a:gs pos="50000">
                <a:srgbClr val="7DBBFF">
                  <a:shade val="67500"/>
                  <a:satMod val="115000"/>
                </a:srgbClr>
              </a:gs>
              <a:gs pos="100000">
                <a:srgbClr val="7DBBFF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altLang="it-IT" dirty="0">
                <a:solidFill>
                  <a:srgbClr val="000000"/>
                </a:solidFill>
              </a:rPr>
              <a:t> Scarso ruolo compensatorio delle aree omologhe del linguaggio dell’emisfero destro</a:t>
            </a:r>
          </a:p>
        </p:txBody>
      </p:sp>
      <p:sp>
        <p:nvSpPr>
          <p:cNvPr id="9" name="Rettangolo 9"/>
          <p:cNvSpPr/>
          <p:nvPr/>
        </p:nvSpPr>
        <p:spPr>
          <a:xfrm>
            <a:off x="1692275" y="5732463"/>
            <a:ext cx="5905500" cy="649287"/>
          </a:xfrm>
          <a:prstGeom prst="rect">
            <a:avLst/>
          </a:prstGeom>
          <a:gradFill flip="none" rotWithShape="1">
            <a:gsLst>
              <a:gs pos="0">
                <a:srgbClr val="7DBBFF">
                  <a:shade val="30000"/>
                  <a:satMod val="115000"/>
                </a:srgbClr>
              </a:gs>
              <a:gs pos="50000">
                <a:srgbClr val="7DBBFF">
                  <a:shade val="67500"/>
                  <a:satMod val="115000"/>
                </a:srgbClr>
              </a:gs>
              <a:gs pos="100000">
                <a:srgbClr val="7DBBFF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altLang="it-IT" dirty="0">
                <a:solidFill>
                  <a:srgbClr val="000000"/>
                </a:solidFill>
              </a:rPr>
              <a:t> NUOVA STRATEGIA </a:t>
            </a:r>
            <a:r>
              <a:rPr lang="it-IT" altLang="it-IT" dirty="0" smtClean="0">
                <a:solidFill>
                  <a:srgbClr val="000000"/>
                </a:solidFill>
              </a:rPr>
              <a:t>TERAPEUTICA</a:t>
            </a:r>
            <a:endParaRPr lang="it-IT" altLang="it-IT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23850" y="2095500"/>
            <a:ext cx="8640763" cy="82867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shade val="30000"/>
                  <a:satMod val="115000"/>
                </a:schemeClr>
              </a:gs>
              <a:gs pos="50000">
                <a:schemeClr val="accent6">
                  <a:lumMod val="75000"/>
                  <a:shade val="67500"/>
                  <a:satMod val="115000"/>
                </a:schemeClr>
              </a:gs>
              <a:gs pos="100000">
                <a:schemeClr val="accent6">
                  <a:lumMod val="75000"/>
                  <a:shade val="100000"/>
                  <a:satMod val="115000"/>
                </a:schemeClr>
              </a:gs>
            </a:gsLst>
            <a:lin ang="5400000" scaled="1"/>
            <a:tileRect/>
          </a:gradFill>
          <a:ln w="9525">
            <a:noFill/>
            <a:round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it-IT" sz="2400" dirty="0">
                <a:latin typeface="Constantia" pitchFamily="18" charset="0"/>
              </a:rPr>
              <a:t>Le tecniche di RM funzionale sono largamente utilizzate negli studi di riabilitazione  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23850" y="3957638"/>
            <a:ext cx="8640763" cy="120015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shade val="30000"/>
                  <a:satMod val="115000"/>
                </a:schemeClr>
              </a:gs>
              <a:gs pos="50000">
                <a:schemeClr val="accent6">
                  <a:lumMod val="75000"/>
                  <a:shade val="67500"/>
                  <a:satMod val="115000"/>
                </a:schemeClr>
              </a:gs>
              <a:gs pos="100000">
                <a:schemeClr val="accent6">
                  <a:lumMod val="75000"/>
                  <a:shade val="100000"/>
                  <a:satMod val="115000"/>
                </a:schemeClr>
              </a:gs>
            </a:gsLst>
            <a:lin ang="5400000" scaled="1"/>
            <a:tileRect/>
          </a:gradFill>
          <a:ln w="9525">
            <a:noFill/>
            <a:round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it-IT" sz="2400" dirty="0">
                <a:latin typeface="Constantia" pitchFamily="18" charset="0"/>
              </a:rPr>
              <a:t>Consentono di osservare le modificazioni funzionali e strutturali che si instaurano in diverse condizioni patologiche e gli effetti di terapie riabilitative</a:t>
            </a:r>
          </a:p>
        </p:txBody>
      </p:sp>
      <p:sp>
        <p:nvSpPr>
          <p:cNvPr id="5124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341438" y="180975"/>
            <a:ext cx="6316662" cy="577850"/>
          </a:xfrm>
        </p:spPr>
        <p:txBody>
          <a:bodyPr/>
          <a:lstStyle/>
          <a:p>
            <a:pPr algn="ctr" eaLnBrk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3200" b="1" smtClean="0">
                <a:solidFill>
                  <a:srgbClr val="00B0F0"/>
                </a:solidFill>
                <a:latin typeface="Calibri" panose="020F0502020204030204" pitchFamily="34" charset="0"/>
              </a:rPr>
              <a:t>INTRODUZIONE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4859338" y="1196975"/>
            <a:ext cx="3960812" cy="4679950"/>
          </a:xfrm>
          <a:prstGeom prst="rect">
            <a:avLst/>
          </a:prstGeom>
          <a:noFill/>
          <a:ln w="19050">
            <a:solidFill>
              <a:srgbClr val="48AE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 eaLnBrk="1" hangingPunct="1">
              <a:buSzPct val="100000"/>
            </a:pPr>
            <a:r>
              <a:rPr lang="it-IT">
                <a:latin typeface="Constantia" panose="02030602050306030303" pitchFamily="18" charset="0"/>
              </a:rPr>
              <a:t>Studio prospettico sugli effetti della riabilitazione precoce in pazienti adulti con afasia lieve post-ictus</a:t>
            </a:r>
          </a:p>
          <a:p>
            <a:pPr algn="ctr" eaLnBrk="1" hangingPunct="1">
              <a:buSzPct val="100000"/>
            </a:pPr>
            <a:endParaRPr lang="it-IT" sz="1400" i="1">
              <a:solidFill>
                <a:srgbClr val="000080"/>
              </a:solidFill>
              <a:latin typeface="Constantia" panose="02030602050306030303" pitchFamily="18" charset="0"/>
            </a:endParaRPr>
          </a:p>
          <a:p>
            <a:pPr algn="ctr" eaLnBrk="1" hangingPunct="1">
              <a:buSzPct val="100000"/>
            </a:pPr>
            <a:endParaRPr lang="it-IT" sz="1400" i="1">
              <a:solidFill>
                <a:srgbClr val="000080"/>
              </a:solidFill>
              <a:latin typeface="Constantia" panose="02030602050306030303" pitchFamily="18" charset="0"/>
            </a:endParaRPr>
          </a:p>
          <a:p>
            <a:pPr algn="ctr" eaLnBrk="1" hangingPunct="1">
              <a:buSzPct val="100000"/>
            </a:pPr>
            <a:endParaRPr lang="it-IT" sz="1400" i="1">
              <a:solidFill>
                <a:srgbClr val="000080"/>
              </a:solidFill>
              <a:latin typeface="Constantia" panose="02030602050306030303" pitchFamily="18" charset="0"/>
            </a:endParaRPr>
          </a:p>
          <a:p>
            <a:pPr algn="ctr" eaLnBrk="1" hangingPunct="1">
              <a:buSzPct val="100000"/>
            </a:pPr>
            <a:endParaRPr lang="it-IT" sz="1400" i="1">
              <a:solidFill>
                <a:srgbClr val="000080"/>
              </a:solidFill>
              <a:latin typeface="Constantia" panose="02030602050306030303" pitchFamily="18" charset="0"/>
            </a:endParaRPr>
          </a:p>
          <a:p>
            <a:pPr algn="ctr" eaLnBrk="1" hangingPunct="1">
              <a:buSzPct val="100000"/>
            </a:pPr>
            <a:endParaRPr lang="it-IT" sz="1400" i="1">
              <a:solidFill>
                <a:srgbClr val="000080"/>
              </a:solidFill>
              <a:latin typeface="Constantia" panose="02030602050306030303" pitchFamily="18" charset="0"/>
            </a:endParaRPr>
          </a:p>
          <a:p>
            <a:pPr algn="ctr" eaLnBrk="1" hangingPunct="1">
              <a:buSzPct val="100000"/>
            </a:pPr>
            <a:endParaRPr lang="it-IT" sz="1400" i="1">
              <a:solidFill>
                <a:srgbClr val="000080"/>
              </a:solidFill>
              <a:latin typeface="Constantia" panose="02030602050306030303" pitchFamily="18" charset="0"/>
            </a:endParaRPr>
          </a:p>
          <a:p>
            <a:pPr algn="ctr" eaLnBrk="1" hangingPunct="1">
              <a:buSzPct val="100000"/>
            </a:pPr>
            <a:r>
              <a:rPr lang="it-IT">
                <a:latin typeface="Constantia" panose="02030602050306030303" pitchFamily="18" charset="0"/>
              </a:rPr>
              <a:t>fMRI durante task di comprensione verbale</a:t>
            </a:r>
          </a:p>
          <a:p>
            <a:pPr algn="ctr" eaLnBrk="1" hangingPunct="1">
              <a:buSzPct val="100000"/>
            </a:pPr>
            <a:endParaRPr lang="it-IT">
              <a:latin typeface="Constantia" panose="02030602050306030303" pitchFamily="18" charset="0"/>
            </a:endParaRPr>
          </a:p>
          <a:p>
            <a:pPr algn="ctr" eaLnBrk="1" hangingPunct="1">
              <a:buSzPct val="100000"/>
            </a:pPr>
            <a:endParaRPr lang="it-IT">
              <a:latin typeface="Constantia" panose="02030602050306030303" pitchFamily="18" charset="0"/>
            </a:endParaRPr>
          </a:p>
          <a:p>
            <a:pPr algn="ctr" eaLnBrk="1" hangingPunct="1">
              <a:buSzPct val="100000"/>
            </a:pPr>
            <a:endParaRPr lang="it-IT">
              <a:latin typeface="Constantia" panose="02030602050306030303" pitchFamily="18" charset="0"/>
            </a:endParaRPr>
          </a:p>
          <a:p>
            <a:pPr algn="ctr" eaLnBrk="1" hangingPunct="1">
              <a:buSzPct val="100000"/>
            </a:pPr>
            <a:endParaRPr lang="it-IT" sz="1400" i="1">
              <a:solidFill>
                <a:srgbClr val="000080"/>
              </a:solidFill>
              <a:latin typeface="Constantia" panose="02030602050306030303" pitchFamily="18" charset="0"/>
            </a:endParaRPr>
          </a:p>
          <a:p>
            <a:pPr algn="ctr" eaLnBrk="1" hangingPunct="1">
              <a:buSzPct val="100000"/>
            </a:pPr>
            <a:endParaRPr lang="it-IT" sz="1400" i="1">
              <a:solidFill>
                <a:srgbClr val="000080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buSzPct val="100000"/>
            </a:pPr>
            <a:endParaRPr lang="it-IT" sz="1400" i="1">
              <a:solidFill>
                <a:srgbClr val="000080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buSzPct val="100000"/>
            </a:pPr>
            <a:endParaRPr lang="it-IT" sz="2000">
              <a:solidFill>
                <a:srgbClr val="99CC00"/>
              </a:solidFill>
              <a:latin typeface="Constantia" panose="02030602050306030303" pitchFamily="18" charset="0"/>
            </a:endParaRPr>
          </a:p>
        </p:txBody>
      </p:sp>
      <p:sp>
        <p:nvSpPr>
          <p:cNvPr id="6150" name="Freccia in giù 7"/>
          <p:cNvSpPr>
            <a:spLocks noChangeArrowheads="1"/>
          </p:cNvSpPr>
          <p:nvPr/>
        </p:nvSpPr>
        <p:spPr bwMode="auto">
          <a:xfrm>
            <a:off x="6732588" y="2492375"/>
            <a:ext cx="287337" cy="433388"/>
          </a:xfrm>
          <a:prstGeom prst="downArrow">
            <a:avLst>
              <a:gd name="adj1" fmla="val 50000"/>
              <a:gd name="adj2" fmla="val 50276"/>
            </a:avLst>
          </a:prstGeom>
          <a:solidFill>
            <a:srgbClr val="48AE02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50825" y="1196975"/>
            <a:ext cx="3960813" cy="4679950"/>
          </a:xfrm>
          <a:prstGeom prst="rect">
            <a:avLst/>
          </a:prstGeom>
          <a:noFill/>
          <a:ln w="1905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 eaLnBrk="1" hangingPunct="1">
              <a:buSzPct val="100000"/>
            </a:pPr>
            <a:r>
              <a:rPr lang="it-IT">
                <a:latin typeface="Constantia" panose="02030602050306030303" pitchFamily="18" charset="0"/>
              </a:rPr>
              <a:t>Studio sugli effetti della riabilitazione osservazionale  (“action observation treatment”, AOT) in bambini affetti da paralisi cerebrale infantile</a:t>
            </a:r>
          </a:p>
          <a:p>
            <a:pPr eaLnBrk="1" hangingPunct="1">
              <a:buSzPct val="100000"/>
            </a:pPr>
            <a:endParaRPr lang="it-IT" sz="1400" i="1">
              <a:solidFill>
                <a:srgbClr val="000080"/>
              </a:solidFill>
              <a:latin typeface="Constantia" panose="02030602050306030303" pitchFamily="18" charset="0"/>
            </a:endParaRPr>
          </a:p>
          <a:p>
            <a:pPr eaLnBrk="1" hangingPunct="1">
              <a:buSzPct val="100000"/>
            </a:pPr>
            <a:endParaRPr lang="it-IT" sz="1400" i="1">
              <a:solidFill>
                <a:srgbClr val="000080"/>
              </a:solidFill>
              <a:latin typeface="Constantia" panose="02030602050306030303" pitchFamily="18" charset="0"/>
            </a:endParaRPr>
          </a:p>
          <a:p>
            <a:pPr eaLnBrk="1" hangingPunct="1">
              <a:buSzPct val="100000"/>
            </a:pPr>
            <a:endParaRPr lang="it-IT" sz="1400" i="1">
              <a:solidFill>
                <a:srgbClr val="000080"/>
              </a:solidFill>
              <a:latin typeface="Constantia" panose="02030602050306030303" pitchFamily="18" charset="0"/>
            </a:endParaRPr>
          </a:p>
          <a:p>
            <a:pPr eaLnBrk="1" hangingPunct="1">
              <a:buSzPct val="100000"/>
            </a:pPr>
            <a:endParaRPr lang="it-IT" sz="1400" i="1">
              <a:solidFill>
                <a:srgbClr val="000080"/>
              </a:solidFill>
              <a:latin typeface="Constantia" panose="02030602050306030303" pitchFamily="18" charset="0"/>
            </a:endParaRPr>
          </a:p>
          <a:p>
            <a:pPr eaLnBrk="1" hangingPunct="1">
              <a:buSzPct val="100000"/>
            </a:pPr>
            <a:endParaRPr lang="it-IT" sz="1400" i="1">
              <a:solidFill>
                <a:srgbClr val="000080"/>
              </a:solidFill>
              <a:latin typeface="Constantia" panose="02030602050306030303" pitchFamily="18" charset="0"/>
            </a:endParaRPr>
          </a:p>
          <a:p>
            <a:pPr algn="ctr" eaLnBrk="1" hangingPunct="1">
              <a:buSzPct val="100000"/>
              <a:buFont typeface="Times New Roman" panose="02020603050405020304" pitchFamily="18" charset="0"/>
              <a:buNone/>
            </a:pPr>
            <a:r>
              <a:rPr lang="it-IT">
                <a:latin typeface="Constantia" panose="02030602050306030303" pitchFamily="18" charset="0"/>
              </a:rPr>
              <a:t>fMRI durante task di manipolazione di oggetti complessi</a:t>
            </a:r>
          </a:p>
          <a:p>
            <a:pPr algn="ctr" eaLnBrk="1" hangingPunct="1">
              <a:buSzPct val="100000"/>
              <a:buFont typeface="Times New Roman" panose="02020603050405020304" pitchFamily="18" charset="0"/>
              <a:buNone/>
            </a:pPr>
            <a:endParaRPr lang="it-IT">
              <a:latin typeface="Constantia" panose="02030602050306030303" pitchFamily="18" charset="0"/>
            </a:endParaRPr>
          </a:p>
          <a:p>
            <a:pPr algn="ctr" eaLnBrk="1" hangingPunct="1">
              <a:buSzPct val="100000"/>
              <a:buFont typeface="Times New Roman" panose="02020603050405020304" pitchFamily="18" charset="0"/>
              <a:buNone/>
            </a:pPr>
            <a:r>
              <a:rPr lang="it-IT">
                <a:latin typeface="Constantia" panose="02030602050306030303" pitchFamily="18" charset="0"/>
              </a:rPr>
              <a:t>DTI</a:t>
            </a:r>
          </a:p>
          <a:p>
            <a:pPr eaLnBrk="1" hangingPunct="1">
              <a:buSzPct val="100000"/>
              <a:buFont typeface="Times New Roman" panose="02020603050405020304" pitchFamily="18" charset="0"/>
              <a:buNone/>
            </a:pPr>
            <a:endParaRPr lang="it-IT">
              <a:latin typeface="Constantia" panose="02030602050306030303" pitchFamily="18" charset="0"/>
            </a:endParaRPr>
          </a:p>
          <a:p>
            <a:pPr eaLnBrk="1" hangingPunct="1">
              <a:buSzPct val="100000"/>
              <a:buFont typeface="Times New Roman" panose="02020603050405020304" pitchFamily="18" charset="0"/>
              <a:buNone/>
            </a:pPr>
            <a:endParaRPr lang="it-IT">
              <a:latin typeface="Constantia" panose="02030602050306030303" pitchFamily="18" charset="0"/>
            </a:endParaRPr>
          </a:p>
          <a:p>
            <a:pPr eaLnBrk="1" hangingPunct="1">
              <a:buSzPct val="100000"/>
              <a:buFont typeface="Times New Roman" panose="02020603050405020304" pitchFamily="18" charset="0"/>
              <a:buNone/>
            </a:pPr>
            <a:endParaRPr lang="it-IT">
              <a:latin typeface="Constantia" panose="02030602050306030303" pitchFamily="18" charset="0"/>
            </a:endParaRPr>
          </a:p>
          <a:p>
            <a:pPr eaLnBrk="1" hangingPunct="1">
              <a:buSzPct val="100000"/>
            </a:pPr>
            <a:endParaRPr lang="it-IT" sz="1400" i="1">
              <a:solidFill>
                <a:srgbClr val="00008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9" name="Freccia in giù 6"/>
          <p:cNvSpPr>
            <a:spLocks noChangeArrowheads="1"/>
          </p:cNvSpPr>
          <p:nvPr/>
        </p:nvSpPr>
        <p:spPr bwMode="auto">
          <a:xfrm>
            <a:off x="2051050" y="2544763"/>
            <a:ext cx="287338" cy="450850"/>
          </a:xfrm>
          <a:prstGeom prst="downArrow">
            <a:avLst>
              <a:gd name="adj1" fmla="val 50000"/>
              <a:gd name="adj2" fmla="val 50282"/>
            </a:avLst>
          </a:prstGeom>
          <a:solidFill>
            <a:srgbClr val="FF66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/>
          </a:p>
        </p:txBody>
      </p:sp>
      <p:sp>
        <p:nvSpPr>
          <p:cNvPr id="6151" name="Freccia in giù 6"/>
          <p:cNvSpPr>
            <a:spLocks noChangeArrowheads="1"/>
          </p:cNvSpPr>
          <p:nvPr/>
        </p:nvSpPr>
        <p:spPr bwMode="auto">
          <a:xfrm>
            <a:off x="2051050" y="4724400"/>
            <a:ext cx="287338" cy="450850"/>
          </a:xfrm>
          <a:prstGeom prst="downArrow">
            <a:avLst>
              <a:gd name="adj1" fmla="val 50000"/>
              <a:gd name="adj2" fmla="val 50282"/>
            </a:avLst>
          </a:prstGeom>
          <a:solidFill>
            <a:srgbClr val="FF66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/>
          </a:p>
        </p:txBody>
      </p:sp>
      <p:sp>
        <p:nvSpPr>
          <p:cNvPr id="6152" name="Freccia in giù 7"/>
          <p:cNvSpPr>
            <a:spLocks noChangeArrowheads="1"/>
          </p:cNvSpPr>
          <p:nvPr/>
        </p:nvSpPr>
        <p:spPr bwMode="auto">
          <a:xfrm>
            <a:off x="6732588" y="4652963"/>
            <a:ext cx="287337" cy="433387"/>
          </a:xfrm>
          <a:prstGeom prst="downArrow">
            <a:avLst>
              <a:gd name="adj1" fmla="val 50000"/>
              <a:gd name="adj2" fmla="val 50276"/>
            </a:avLst>
          </a:prstGeom>
          <a:solidFill>
            <a:srgbClr val="48AE02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/>
          </a:p>
        </p:txBody>
      </p:sp>
      <p:sp>
        <p:nvSpPr>
          <p:cNvPr id="2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341438" y="180975"/>
            <a:ext cx="6316662" cy="577850"/>
          </a:xfrm>
        </p:spPr>
        <p:txBody>
          <a:bodyPr/>
          <a:lstStyle/>
          <a:p>
            <a:pPr algn="ctr" eaLnBrk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32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APPLICAZIONI</a:t>
            </a:r>
          </a:p>
        </p:txBody>
      </p:sp>
      <p:sp>
        <p:nvSpPr>
          <p:cNvPr id="11" name="CasellaDiTesto 10"/>
          <p:cNvSpPr txBox="1">
            <a:spLocks noChangeArrowheads="1"/>
          </p:cNvSpPr>
          <p:nvPr/>
        </p:nvSpPr>
        <p:spPr bwMode="auto">
          <a:xfrm>
            <a:off x="323850" y="5300663"/>
            <a:ext cx="38163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it-IT">
                <a:solidFill>
                  <a:srgbClr val="FF0000"/>
                </a:solidFill>
                <a:latin typeface="Constantia" panose="02030602050306030303" pitchFamily="18" charset="0"/>
              </a:rPr>
              <a:t>Circuito interazione mano-oggetto</a:t>
            </a:r>
          </a:p>
          <a:p>
            <a:pPr algn="ctr"/>
            <a:endParaRPr lang="it-IT"/>
          </a:p>
        </p:txBody>
      </p:sp>
      <p:sp>
        <p:nvSpPr>
          <p:cNvPr id="12" name="CasellaDiTesto 11"/>
          <p:cNvSpPr txBox="1">
            <a:spLocks noChangeArrowheads="1"/>
          </p:cNvSpPr>
          <p:nvPr/>
        </p:nvSpPr>
        <p:spPr bwMode="auto">
          <a:xfrm>
            <a:off x="5292725" y="5300663"/>
            <a:ext cx="31670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it-IT">
                <a:solidFill>
                  <a:srgbClr val="99CC00"/>
                </a:solidFill>
                <a:latin typeface="Constantia" panose="02030602050306030303" pitchFamily="18" charset="0"/>
              </a:rPr>
              <a:t>Circuito del linguaggio</a:t>
            </a:r>
            <a:endParaRPr lang="it-IT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150" grpId="0" animBg="1"/>
      <p:bldP spid="6" grpId="0" animBg="1"/>
      <p:bldP spid="6149" grpId="0" animBg="1"/>
      <p:bldP spid="6151" grpId="0" animBg="1"/>
      <p:bldP spid="6152" grpId="0" animBg="1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341438" y="180975"/>
            <a:ext cx="6316662" cy="577850"/>
          </a:xfrm>
        </p:spPr>
        <p:txBody>
          <a:bodyPr/>
          <a:lstStyle/>
          <a:p>
            <a:pPr algn="ctr" eaLnBrk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3600" b="1" smtClean="0">
                <a:solidFill>
                  <a:srgbClr val="FF6600"/>
                </a:solidFill>
                <a:latin typeface="Calibri" panose="020F0502020204030204" pitchFamily="34" charset="0"/>
              </a:rPr>
              <a:t>STUDIO AOT</a:t>
            </a:r>
          </a:p>
        </p:txBody>
      </p:sp>
      <p:pic>
        <p:nvPicPr>
          <p:cNvPr id="717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623" y="1066970"/>
            <a:ext cx="6119713" cy="2794078"/>
          </a:xfrm>
          <a:prstGeom prst="rect">
            <a:avLst/>
          </a:prstGeom>
          <a:noFill/>
          <a:ln w="571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16750" b="38915"/>
          <a:stretch/>
        </p:blipFill>
        <p:spPr>
          <a:xfrm>
            <a:off x="1763688" y="4149080"/>
            <a:ext cx="5338936" cy="2453032"/>
          </a:xfrm>
          <a:prstGeom prst="rect">
            <a:avLst/>
          </a:prstGeom>
          <a:ln w="69850">
            <a:solidFill>
              <a:srgbClr val="C00000"/>
            </a:solidFill>
          </a:ln>
        </p:spPr>
      </p:pic>
      <p:sp>
        <p:nvSpPr>
          <p:cNvPr id="16" name="Rettangolo 15"/>
          <p:cNvSpPr/>
          <p:nvPr/>
        </p:nvSpPr>
        <p:spPr>
          <a:xfrm>
            <a:off x="395288" y="4005064"/>
            <a:ext cx="8281168" cy="2664296"/>
          </a:xfrm>
          <a:prstGeom prst="rect">
            <a:avLst/>
          </a:prstGeom>
          <a:solidFill>
            <a:schemeClr val="bg1"/>
          </a:solidFill>
          <a:ln w="69850"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it-IT" altLang="it-IT" dirty="0">
                <a:solidFill>
                  <a:schemeClr val="tx1"/>
                </a:solidFill>
                <a:latin typeface="Constantia" pitchFamily="18" charset="0"/>
              </a:rPr>
              <a:t>Paralisi Cerebrali Infantili (PIC)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it-IT" altLang="it-IT" dirty="0">
                <a:solidFill>
                  <a:schemeClr val="tx1"/>
                </a:solidFill>
                <a:latin typeface="Constantia" pitchFamily="18" charset="0"/>
              </a:rPr>
              <a:t>Gruppo di disordini permanenti dello sviluppo del movimento e della postura, che causano una limitazione dell’attività e che sono da attribuirsi a disturbi non progressivi verificatesi nel cervello fetale e infantile nel corso dello sviluppo. I disordini motori sono spesso accompagnati da disturbi della sensibilità, della percezione, della conoscenza, della comunicazione, del comportamento, oltre che da epilessia e da problemi </a:t>
            </a:r>
            <a:r>
              <a:rPr lang="it-IT" altLang="it-IT" dirty="0" err="1">
                <a:solidFill>
                  <a:schemeClr val="tx1"/>
                </a:solidFill>
                <a:latin typeface="Constantia" pitchFamily="18" charset="0"/>
              </a:rPr>
              <a:t>muscoloscheletrici</a:t>
            </a:r>
            <a:r>
              <a:rPr lang="it-IT" altLang="it-IT" dirty="0">
                <a:solidFill>
                  <a:schemeClr val="tx1"/>
                </a:solidFill>
                <a:latin typeface="Constantia" pitchFamily="18" charset="0"/>
              </a:rPr>
              <a:t> secondari </a:t>
            </a:r>
            <a:r>
              <a:rPr lang="it-IT" altLang="it-IT" sz="1600" i="1" dirty="0">
                <a:solidFill>
                  <a:schemeClr val="tx1"/>
                </a:solidFill>
                <a:latin typeface="Constantia" pitchFamily="18" charset="0"/>
              </a:rPr>
              <a:t>(</a:t>
            </a:r>
            <a:r>
              <a:rPr lang="it-IT" altLang="it-IT" sz="1600" i="1" dirty="0" err="1">
                <a:solidFill>
                  <a:schemeClr val="tx1"/>
                </a:solidFill>
                <a:latin typeface="Constantia" pitchFamily="18" charset="0"/>
              </a:rPr>
              <a:t>Bax</a:t>
            </a:r>
            <a:r>
              <a:rPr lang="it-IT" altLang="it-IT" sz="1600" i="1" dirty="0">
                <a:solidFill>
                  <a:schemeClr val="tx1"/>
                </a:solidFill>
                <a:latin typeface="Constantia" pitchFamily="18" charset="0"/>
              </a:rPr>
              <a:t> </a:t>
            </a:r>
            <a:r>
              <a:rPr lang="it-IT" altLang="it-IT" sz="1600" i="1" dirty="0" err="1">
                <a:solidFill>
                  <a:schemeClr val="tx1"/>
                </a:solidFill>
                <a:latin typeface="Constantia" pitchFamily="18" charset="0"/>
              </a:rPr>
              <a:t>et</a:t>
            </a:r>
            <a:r>
              <a:rPr lang="it-IT" altLang="it-IT" sz="1600" i="1" dirty="0">
                <a:solidFill>
                  <a:schemeClr val="tx1"/>
                </a:solidFill>
                <a:latin typeface="Constantia" pitchFamily="18" charset="0"/>
              </a:rPr>
              <a:t> al. 2005).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55563" y="404813"/>
            <a:ext cx="6316662" cy="577850"/>
          </a:xfrm>
        </p:spPr>
        <p:txBody>
          <a:bodyPr/>
          <a:lstStyle/>
          <a:p>
            <a:pPr eaLnBrk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 smtClean="0">
                <a:solidFill>
                  <a:srgbClr val="7DBBFF"/>
                </a:solidFill>
                <a:latin typeface="Calibri" panose="020F0502020204030204" pitchFamily="34" charset="0"/>
              </a:rPr>
              <a:t>AOT: MATERIALI E METODI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3346450" y="1125538"/>
            <a:ext cx="2162175" cy="608012"/>
          </a:xfrm>
          <a:prstGeom prst="rect">
            <a:avLst/>
          </a:prstGeom>
          <a:solidFill>
            <a:srgbClr val="36DEDE">
              <a:alpha val="40000"/>
            </a:srgb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it-IT" dirty="0">
                <a:latin typeface="Constantia" pitchFamily="18" charset="0"/>
                <a:cs typeface="+mn-cs"/>
              </a:rPr>
              <a:t>Pazienti eleggibili</a:t>
            </a:r>
          </a:p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it-IT" dirty="0">
                <a:latin typeface="Constantia" pitchFamily="18" charset="0"/>
                <a:cs typeface="+mn-cs"/>
              </a:rPr>
              <a:t>(9, età fra 6-11 anni) 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3417888" y="2276475"/>
            <a:ext cx="2017712" cy="349250"/>
          </a:xfrm>
          <a:prstGeom prst="rect">
            <a:avLst/>
          </a:prstGeom>
          <a:solidFill>
            <a:srgbClr val="36DEDE">
              <a:alpha val="40000"/>
            </a:srgb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it-IT">
                <a:latin typeface="Constantia" panose="02030602050306030303" pitchFamily="18" charset="0"/>
              </a:rPr>
              <a:t>Randomizzazione</a:t>
            </a:r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2843213" y="3151188"/>
            <a:ext cx="3168650" cy="608012"/>
          </a:xfrm>
          <a:prstGeom prst="rect">
            <a:avLst/>
          </a:prstGeom>
          <a:solidFill>
            <a:srgbClr val="36DEDE">
              <a:alpha val="40000"/>
            </a:srgb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it-IT" dirty="0">
                <a:latin typeface="Constantia" panose="02030602050306030303" pitchFamily="18" charset="0"/>
              </a:rPr>
              <a:t>T1: valutazione iniziale clinica e </a:t>
            </a:r>
            <a:r>
              <a:rPr lang="it-IT" dirty="0" err="1" smtClean="0">
                <a:latin typeface="Constantia" panose="02030602050306030303" pitchFamily="18" charset="0"/>
              </a:rPr>
              <a:t>fMRI</a:t>
            </a:r>
            <a:r>
              <a:rPr lang="it-IT" dirty="0" smtClean="0">
                <a:latin typeface="Constantia" panose="02030602050306030303" pitchFamily="18" charset="0"/>
              </a:rPr>
              <a:t>/DTI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2843213" y="4405313"/>
            <a:ext cx="3168650" cy="608012"/>
          </a:xfrm>
          <a:prstGeom prst="rect">
            <a:avLst/>
          </a:prstGeom>
          <a:solidFill>
            <a:srgbClr val="36DEDE">
              <a:alpha val="40000"/>
            </a:srgb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it-IT" dirty="0">
                <a:latin typeface="Constantia" panose="02030602050306030303" pitchFamily="18" charset="0"/>
              </a:rPr>
              <a:t>T2: valutazione finale clinica e </a:t>
            </a:r>
            <a:r>
              <a:rPr lang="it-IT" dirty="0" err="1" smtClean="0">
                <a:latin typeface="Constantia" panose="02030602050306030303" pitchFamily="18" charset="0"/>
              </a:rPr>
              <a:t>fMRI</a:t>
            </a:r>
            <a:r>
              <a:rPr lang="it-IT" dirty="0" smtClean="0">
                <a:latin typeface="Constantia" panose="02030602050306030303" pitchFamily="18" charset="0"/>
              </a:rPr>
              <a:t>/DTI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2843213" y="5805488"/>
            <a:ext cx="3168650" cy="608012"/>
          </a:xfrm>
          <a:prstGeom prst="rect">
            <a:avLst/>
          </a:prstGeom>
          <a:solidFill>
            <a:srgbClr val="36DEDE">
              <a:alpha val="40000"/>
            </a:srgb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it-IT" dirty="0">
                <a:latin typeface="Constantia" panose="02030602050306030303" pitchFamily="18" charset="0"/>
              </a:rPr>
              <a:t>T3: valutazione conclusiva clinica e </a:t>
            </a:r>
            <a:r>
              <a:rPr lang="it-IT" dirty="0" err="1" smtClean="0">
                <a:latin typeface="Constantia" panose="02030602050306030303" pitchFamily="18" charset="0"/>
              </a:rPr>
              <a:t>fMRI</a:t>
            </a:r>
            <a:r>
              <a:rPr lang="it-IT" dirty="0" smtClean="0">
                <a:latin typeface="Constantia" panose="02030602050306030303" pitchFamily="18" charset="0"/>
              </a:rPr>
              <a:t>/DTI </a:t>
            </a:r>
            <a:r>
              <a:rPr lang="it-IT" dirty="0">
                <a:latin typeface="Constantia" panose="02030602050306030303" pitchFamily="18" charset="0"/>
              </a:rPr>
              <a:t>(2/9)</a:t>
            </a:r>
            <a:endParaRPr lang="it-IT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250825" y="3141663"/>
            <a:ext cx="2016125" cy="606425"/>
          </a:xfrm>
          <a:prstGeom prst="rect">
            <a:avLst/>
          </a:prstGeom>
          <a:solidFill>
            <a:srgbClr val="36DEDE">
              <a:alpha val="40000"/>
            </a:srgb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anchor="ctr" anchorCtr="1">
            <a:spAutoFit/>
          </a:bodyPr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it-IT">
                <a:latin typeface="Constantia" panose="02030602050306030303" pitchFamily="18" charset="0"/>
              </a:rPr>
              <a:t>Gruppo di studio (4) </a:t>
            </a:r>
            <a:endParaRPr lang="it-IT"/>
          </a:p>
        </p:txBody>
      </p:sp>
      <p:sp>
        <p:nvSpPr>
          <p:cNvPr id="16" name="CasellaDiTesto 15"/>
          <p:cNvSpPr txBox="1"/>
          <p:nvPr/>
        </p:nvSpPr>
        <p:spPr>
          <a:xfrm>
            <a:off x="6588125" y="3141663"/>
            <a:ext cx="2017713" cy="606425"/>
          </a:xfrm>
          <a:prstGeom prst="rect">
            <a:avLst/>
          </a:prstGeom>
          <a:solidFill>
            <a:srgbClr val="36DEDE">
              <a:alpha val="40000"/>
            </a:srgb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it-IT">
                <a:latin typeface="Constantia" panose="02030602050306030303" pitchFamily="18" charset="0"/>
              </a:rPr>
              <a:t>Gruppo di controllo (5)</a:t>
            </a:r>
            <a:endParaRPr lang="it-IT"/>
          </a:p>
        </p:txBody>
      </p:sp>
      <p:sp>
        <p:nvSpPr>
          <p:cNvPr id="17" name="CasellaDiTesto 16"/>
          <p:cNvSpPr txBox="1"/>
          <p:nvPr/>
        </p:nvSpPr>
        <p:spPr>
          <a:xfrm>
            <a:off x="6657975" y="4405313"/>
            <a:ext cx="2017713" cy="608012"/>
          </a:xfrm>
          <a:prstGeom prst="rect">
            <a:avLst/>
          </a:prstGeom>
          <a:solidFill>
            <a:srgbClr val="36DEDE">
              <a:alpha val="40000"/>
            </a:srgb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it-IT">
                <a:latin typeface="Constantia" panose="02030602050306030303" pitchFamily="18" charset="0"/>
              </a:rPr>
              <a:t>Trattamento con filmati neutri</a:t>
            </a:r>
            <a:endParaRPr lang="it-IT"/>
          </a:p>
        </p:txBody>
      </p:sp>
      <p:sp>
        <p:nvSpPr>
          <p:cNvPr id="18" name="CasellaDiTesto 17"/>
          <p:cNvSpPr txBox="1"/>
          <p:nvPr/>
        </p:nvSpPr>
        <p:spPr>
          <a:xfrm>
            <a:off x="250825" y="4405313"/>
            <a:ext cx="2016125" cy="608012"/>
          </a:xfrm>
          <a:prstGeom prst="rect">
            <a:avLst/>
          </a:prstGeom>
          <a:solidFill>
            <a:srgbClr val="36DEDE">
              <a:alpha val="40000"/>
            </a:srgb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it-IT">
                <a:latin typeface="Constantia" panose="02030602050306030303" pitchFamily="18" charset="0"/>
              </a:rPr>
              <a:t>Trattamento con filmati azioni</a:t>
            </a:r>
            <a:endParaRPr lang="it-IT"/>
          </a:p>
        </p:txBody>
      </p:sp>
      <p:sp>
        <p:nvSpPr>
          <p:cNvPr id="9228" name="Freccia in giù 1"/>
          <p:cNvSpPr>
            <a:spLocks noChangeArrowheads="1"/>
          </p:cNvSpPr>
          <p:nvPr/>
        </p:nvSpPr>
        <p:spPr bwMode="auto">
          <a:xfrm>
            <a:off x="4211638" y="1773238"/>
            <a:ext cx="431800" cy="4318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/>
          </a:p>
        </p:txBody>
      </p:sp>
      <p:sp>
        <p:nvSpPr>
          <p:cNvPr id="9229" name="Freccia in giù 12"/>
          <p:cNvSpPr>
            <a:spLocks noChangeArrowheads="1"/>
          </p:cNvSpPr>
          <p:nvPr/>
        </p:nvSpPr>
        <p:spPr bwMode="auto">
          <a:xfrm>
            <a:off x="4211638" y="2708275"/>
            <a:ext cx="431800" cy="433388"/>
          </a:xfrm>
          <a:prstGeom prst="downArrow">
            <a:avLst>
              <a:gd name="adj1" fmla="val 50000"/>
              <a:gd name="adj2" fmla="val 50184"/>
            </a:avLst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/>
          </a:p>
        </p:txBody>
      </p:sp>
      <p:sp>
        <p:nvSpPr>
          <p:cNvPr id="9230" name="Freccia a destra 2"/>
          <p:cNvSpPr>
            <a:spLocks noChangeArrowheads="1"/>
          </p:cNvSpPr>
          <p:nvPr/>
        </p:nvSpPr>
        <p:spPr bwMode="auto">
          <a:xfrm>
            <a:off x="6084888" y="3213100"/>
            <a:ext cx="431800" cy="431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/>
          </a:p>
        </p:txBody>
      </p:sp>
      <p:sp>
        <p:nvSpPr>
          <p:cNvPr id="9231" name="Freccia a destra 18"/>
          <p:cNvSpPr>
            <a:spLocks noChangeArrowheads="1"/>
          </p:cNvSpPr>
          <p:nvPr/>
        </p:nvSpPr>
        <p:spPr bwMode="auto">
          <a:xfrm rot="10800000">
            <a:off x="2339975" y="3213100"/>
            <a:ext cx="430213" cy="431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/>
          </a:p>
        </p:txBody>
      </p:sp>
      <p:sp>
        <p:nvSpPr>
          <p:cNvPr id="9232" name="Freccia in giù 19"/>
          <p:cNvSpPr>
            <a:spLocks noChangeArrowheads="1"/>
          </p:cNvSpPr>
          <p:nvPr/>
        </p:nvSpPr>
        <p:spPr bwMode="auto">
          <a:xfrm>
            <a:off x="1042988" y="3860800"/>
            <a:ext cx="433387" cy="4318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/>
          </a:p>
        </p:txBody>
      </p:sp>
      <p:sp>
        <p:nvSpPr>
          <p:cNvPr id="9233" name="Freccia in giù 20"/>
          <p:cNvSpPr>
            <a:spLocks noChangeArrowheads="1"/>
          </p:cNvSpPr>
          <p:nvPr/>
        </p:nvSpPr>
        <p:spPr bwMode="auto">
          <a:xfrm>
            <a:off x="7451725" y="3860800"/>
            <a:ext cx="433388" cy="4318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/>
          </a:p>
        </p:txBody>
      </p:sp>
      <p:sp>
        <p:nvSpPr>
          <p:cNvPr id="9234" name="Freccia in giù 21"/>
          <p:cNvSpPr>
            <a:spLocks noChangeArrowheads="1"/>
          </p:cNvSpPr>
          <p:nvPr/>
        </p:nvSpPr>
        <p:spPr bwMode="auto">
          <a:xfrm>
            <a:off x="4211638" y="5229225"/>
            <a:ext cx="431800" cy="4318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/>
          </a:p>
        </p:txBody>
      </p:sp>
      <p:sp>
        <p:nvSpPr>
          <p:cNvPr id="9235" name="Freccia a destra 18"/>
          <p:cNvSpPr>
            <a:spLocks noChangeArrowheads="1"/>
          </p:cNvSpPr>
          <p:nvPr/>
        </p:nvSpPr>
        <p:spPr bwMode="auto">
          <a:xfrm>
            <a:off x="2339975" y="4510088"/>
            <a:ext cx="430213" cy="431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/>
          </a:p>
        </p:txBody>
      </p:sp>
      <p:sp>
        <p:nvSpPr>
          <p:cNvPr id="9236" name="Freccia a destra 18"/>
          <p:cNvSpPr>
            <a:spLocks noChangeArrowheads="1"/>
          </p:cNvSpPr>
          <p:nvPr/>
        </p:nvSpPr>
        <p:spPr bwMode="auto">
          <a:xfrm rot="10800000">
            <a:off x="6086475" y="4508500"/>
            <a:ext cx="430213" cy="431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55563" y="404813"/>
            <a:ext cx="6316662" cy="577850"/>
          </a:xfrm>
        </p:spPr>
        <p:txBody>
          <a:bodyPr/>
          <a:lstStyle/>
          <a:p>
            <a:pPr eaLnBrk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 smtClean="0">
                <a:solidFill>
                  <a:srgbClr val="7DBBFF"/>
                </a:solidFill>
                <a:latin typeface="Calibri" panose="020F0502020204030204" pitchFamily="34" charset="0"/>
              </a:rPr>
              <a:t>AOT: MATERIALI E METODI</a:t>
            </a:r>
          </a:p>
        </p:txBody>
      </p:sp>
      <p:sp>
        <p:nvSpPr>
          <p:cNvPr id="4" name="Rettangolo 3"/>
          <p:cNvSpPr/>
          <p:nvPr/>
        </p:nvSpPr>
        <p:spPr>
          <a:xfrm>
            <a:off x="2843808" y="1482725"/>
            <a:ext cx="3671888" cy="576263"/>
          </a:xfrm>
          <a:prstGeom prst="rect">
            <a:avLst/>
          </a:prstGeom>
          <a:solidFill>
            <a:srgbClr val="5BA9FF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it-IT" altLang="it-IT" sz="1400" b="1" dirty="0">
                <a:solidFill>
                  <a:schemeClr val="accent6">
                    <a:lumMod val="75000"/>
                  </a:schemeClr>
                </a:solidFill>
                <a:latin typeface="Constantia" pitchFamily="18" charset="0"/>
              </a:rPr>
              <a:t>ASSISTING HAND ASSESSMENT</a:t>
            </a:r>
          </a:p>
        </p:txBody>
      </p:sp>
      <p:sp>
        <p:nvSpPr>
          <p:cNvPr id="5" name="Rettangolo 9"/>
          <p:cNvSpPr/>
          <p:nvPr/>
        </p:nvSpPr>
        <p:spPr>
          <a:xfrm>
            <a:off x="2843808" y="2420938"/>
            <a:ext cx="3671888" cy="576262"/>
          </a:xfrm>
          <a:prstGeom prst="rect">
            <a:avLst/>
          </a:prstGeom>
          <a:solidFill>
            <a:srgbClr val="5BA9FF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it-IT" altLang="it-IT" sz="1400" b="1" dirty="0">
                <a:solidFill>
                  <a:schemeClr val="accent6">
                    <a:lumMod val="75000"/>
                  </a:schemeClr>
                </a:solidFill>
                <a:latin typeface="Constantia" pitchFamily="18" charset="0"/>
              </a:rPr>
              <a:t>MELBOURNE ASSESSMENT OF UNILATERAL UPPER LIMB FUNCTION</a:t>
            </a:r>
          </a:p>
        </p:txBody>
      </p:sp>
      <p:sp>
        <p:nvSpPr>
          <p:cNvPr id="6" name="Rettangolo 9"/>
          <p:cNvSpPr/>
          <p:nvPr/>
        </p:nvSpPr>
        <p:spPr>
          <a:xfrm>
            <a:off x="2843808" y="3370263"/>
            <a:ext cx="3671888" cy="576262"/>
          </a:xfrm>
          <a:prstGeom prst="rect">
            <a:avLst/>
          </a:prstGeom>
          <a:solidFill>
            <a:srgbClr val="5BA9FF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it-IT" altLang="it-IT" sz="1400" b="1" dirty="0" smtClean="0">
                <a:solidFill>
                  <a:schemeClr val="accent6">
                    <a:lumMod val="75000"/>
                  </a:schemeClr>
                </a:solidFill>
                <a:latin typeface="Constantia" pitchFamily="18" charset="0"/>
              </a:rPr>
              <a:t>PEDSQL</a:t>
            </a:r>
          </a:p>
        </p:txBody>
      </p:sp>
      <p:sp>
        <p:nvSpPr>
          <p:cNvPr id="10" name="Rettangolo 9"/>
          <p:cNvSpPr/>
          <p:nvPr/>
        </p:nvSpPr>
        <p:spPr>
          <a:xfrm>
            <a:off x="2843808" y="4343400"/>
            <a:ext cx="3671888" cy="576263"/>
          </a:xfrm>
          <a:prstGeom prst="rect">
            <a:avLst/>
          </a:prstGeom>
          <a:solidFill>
            <a:srgbClr val="5BA9FF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it-IT" altLang="it-IT" sz="1400" b="1" dirty="0" smtClean="0">
                <a:solidFill>
                  <a:schemeClr val="accent6">
                    <a:lumMod val="75000"/>
                  </a:schemeClr>
                </a:solidFill>
                <a:latin typeface="Constantia" pitchFamily="18" charset="0"/>
              </a:rPr>
              <a:t>ABILHAND-KIDS-QUESTIONNAIRE</a:t>
            </a:r>
          </a:p>
        </p:txBody>
      </p:sp>
      <p:sp>
        <p:nvSpPr>
          <p:cNvPr id="11" name="Rettangolo 9"/>
          <p:cNvSpPr/>
          <p:nvPr/>
        </p:nvSpPr>
        <p:spPr>
          <a:xfrm>
            <a:off x="2843808" y="5445125"/>
            <a:ext cx="3671888" cy="576263"/>
          </a:xfrm>
          <a:prstGeom prst="rect">
            <a:avLst/>
          </a:prstGeom>
          <a:solidFill>
            <a:srgbClr val="5BA9FF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it-IT" altLang="it-IT" sz="1400" b="1" dirty="0" smtClean="0">
                <a:solidFill>
                  <a:schemeClr val="accent6">
                    <a:lumMod val="75000"/>
                  </a:schemeClr>
                </a:solidFill>
                <a:latin typeface="Constantia" pitchFamily="18" charset="0"/>
              </a:rPr>
              <a:t>NEPSY II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341438"/>
            <a:ext cx="4006850" cy="1643062"/>
          </a:xfrm>
          <a:prstGeom prst="rect">
            <a:avLst/>
          </a:prstGeom>
          <a:noFill/>
          <a:ln w="2232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4427538" y="1341438"/>
            <a:ext cx="4537075" cy="218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eaLnBrk="1" hangingPunct="1"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</a:pPr>
            <a:r>
              <a:rPr lang="it-IT" sz="2000">
                <a:latin typeface="Constantia" panose="02030602050306030303" pitchFamily="18" charset="0"/>
              </a:rPr>
              <a:t> Test di manipolazione di oggetti 		complessi (</a:t>
            </a:r>
            <a:r>
              <a:rPr lang="it-IT" sz="2000" i="1">
                <a:latin typeface="Constantia" panose="02030602050306030303" pitchFamily="18" charset="0"/>
              </a:rPr>
              <a:t>task</a:t>
            </a:r>
            <a:r>
              <a:rPr lang="it-IT" sz="2000">
                <a:latin typeface="Constantia" panose="02030602050306030303" pitchFamily="18" charset="0"/>
              </a:rPr>
              <a:t>) rispetto a oggetto 		neutro (</a:t>
            </a:r>
            <a:r>
              <a:rPr lang="it-IT" sz="2000" i="1">
                <a:latin typeface="Constantia" panose="02030602050306030303" pitchFamily="18" charset="0"/>
              </a:rPr>
              <a:t>rest</a:t>
            </a:r>
            <a:r>
              <a:rPr lang="it-IT" sz="2000">
                <a:latin typeface="Constantia" panose="02030602050306030303" pitchFamily="18" charset="0"/>
              </a:rPr>
              <a:t>)</a:t>
            </a:r>
          </a:p>
          <a:p>
            <a:pPr eaLnBrk="1" hangingPunct="1"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</a:pPr>
            <a:endParaRPr lang="it-IT" sz="2000">
              <a:latin typeface="Constantia" panose="02030602050306030303" pitchFamily="18" charset="0"/>
            </a:endParaRPr>
          </a:p>
          <a:p>
            <a:pPr eaLnBrk="1" hangingPunct="1"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</a:pPr>
            <a:r>
              <a:rPr lang="it-IT" sz="2000">
                <a:latin typeface="Constantia" panose="02030602050306030303" pitchFamily="18" charset="0"/>
              </a:rPr>
              <a:t> 14 blocchi alternati </a:t>
            </a:r>
            <a:r>
              <a:rPr lang="it-IT" sz="2000" i="1">
                <a:latin typeface="Constantia" panose="02030602050306030303" pitchFamily="18" charset="0"/>
              </a:rPr>
              <a:t>task-rest </a:t>
            </a:r>
          </a:p>
          <a:p>
            <a:pPr eaLnBrk="1" hangingPunct="1"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</a:pPr>
            <a:endParaRPr lang="it-IT">
              <a:latin typeface="Constantia" panose="02030602050306030303" pitchFamily="18" charset="0"/>
            </a:endParaRPr>
          </a:p>
          <a:p>
            <a:pPr eaLnBrk="1" hangingPunct="1">
              <a:buSzPct val="100000"/>
            </a:pPr>
            <a:endParaRPr lang="it-IT">
              <a:solidFill>
                <a:srgbClr val="000080"/>
              </a:solidFill>
            </a:endParaRPr>
          </a:p>
        </p:txBody>
      </p:sp>
      <p:pic>
        <p:nvPicPr>
          <p:cNvPr id="7" name="MANIPOLAZIONE OGGETTO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25" y="3860800"/>
            <a:ext cx="3744913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MANIPOLAZIONE SFERA.AVI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8688" y="3860800"/>
            <a:ext cx="3721100" cy="278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34925" y="258763"/>
            <a:ext cx="6316663" cy="577850"/>
          </a:xfrm>
        </p:spPr>
        <p:txBody>
          <a:bodyPr/>
          <a:lstStyle/>
          <a:p>
            <a:pPr eaLnBrk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 smtClean="0">
                <a:solidFill>
                  <a:srgbClr val="7DBBFF"/>
                </a:solidFill>
                <a:latin typeface="Calibri" panose="020F0502020204030204" pitchFamily="34" charset="0"/>
              </a:rPr>
              <a:t>AOT: MATERIALI E METODI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0" y="765175"/>
            <a:ext cx="6316663" cy="431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eaLnBrk="1">
              <a:buSzPct val="100000"/>
              <a:buFont typeface="Times New Roman" pitchFamily="16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it-IT" sz="2400" dirty="0">
                <a:latin typeface="Calibri" pitchFamily="34" charset="0"/>
                <a:ea typeface="+mj-ea"/>
                <a:cs typeface="+mj-cs"/>
              </a:rPr>
              <a:t>PROTOCOLLO fMRI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304925" y="4654550"/>
            <a:ext cx="2954338" cy="1438275"/>
            <a:chOff x="907" y="3311"/>
            <a:chExt cx="1861" cy="906"/>
          </a:xfrm>
        </p:grpSpPr>
        <p:pic>
          <p:nvPicPr>
            <p:cNvPr id="12298" name="Picture 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7" y="3311"/>
              <a:ext cx="1861" cy="906"/>
            </a:xfrm>
            <a:prstGeom prst="rect">
              <a:avLst/>
            </a:prstGeom>
            <a:noFill/>
            <a:ln w="25560">
              <a:solidFill>
                <a:srgbClr val="33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99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45" y="3379"/>
              <a:ext cx="521" cy="5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</p:grpSp>
      <p:grpSp>
        <p:nvGrpSpPr>
          <p:cNvPr id="3" name="Gruppo 15"/>
          <p:cNvGrpSpPr>
            <a:grpSpLocks/>
          </p:cNvGrpSpPr>
          <p:nvPr/>
        </p:nvGrpSpPr>
        <p:grpSpPr bwMode="auto">
          <a:xfrm>
            <a:off x="4710113" y="4140200"/>
            <a:ext cx="2954337" cy="1952625"/>
            <a:chOff x="4568825" y="4861810"/>
            <a:chExt cx="2954338" cy="1953154"/>
          </a:xfrm>
        </p:grpSpPr>
        <p:pic>
          <p:nvPicPr>
            <p:cNvPr id="12295" name="Picture 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8825" y="5375101"/>
              <a:ext cx="2954338" cy="1439863"/>
            </a:xfrm>
            <a:prstGeom prst="rect">
              <a:avLst/>
            </a:prstGeom>
            <a:noFill/>
            <a:ln w="25560">
              <a:solidFill>
                <a:srgbClr val="33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96" name="Picture 1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8125" y="5446538"/>
              <a:ext cx="827088" cy="827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2297" name="Freeform 12"/>
            <p:cNvSpPr>
              <a:spLocks noChangeArrowheads="1"/>
            </p:cNvSpPr>
            <p:nvPr/>
          </p:nvSpPr>
          <p:spPr bwMode="auto">
            <a:xfrm>
              <a:off x="5928518" y="4861810"/>
              <a:ext cx="1255713" cy="791691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2147483647 w 21600"/>
                <a:gd name="T9" fmla="*/ 2147483647 h 21600"/>
                <a:gd name="T10" fmla="*/ 2147483647 w 21600"/>
                <a:gd name="T11" fmla="*/ 0 h 21600"/>
                <a:gd name="T12" fmla="*/ 2147483647 w 21600"/>
                <a:gd name="T13" fmla="*/ 2147483647 h 21600"/>
                <a:gd name="T14" fmla="*/ 2147483647 w 21600"/>
                <a:gd name="T15" fmla="*/ 0 h 21600"/>
                <a:gd name="T16" fmla="*/ 2147483647 w 21600"/>
                <a:gd name="T17" fmla="*/ 2147483647 h 21600"/>
                <a:gd name="T18" fmla="*/ 2147483647 w 21600"/>
                <a:gd name="T19" fmla="*/ 2147483647 h 21600"/>
                <a:gd name="T20" fmla="*/ 2147483647 w 21600"/>
                <a:gd name="T21" fmla="*/ 2147483647 h 21600"/>
                <a:gd name="T22" fmla="*/ 2147483647 w 21600"/>
                <a:gd name="T23" fmla="*/ 2147483647 h 21600"/>
                <a:gd name="T24" fmla="*/ 2147483647 w 21600"/>
                <a:gd name="T25" fmla="*/ 2147483647 h 21600"/>
                <a:gd name="T26" fmla="*/ 2147483647 w 21600"/>
                <a:gd name="T27" fmla="*/ 2147483647 h 21600"/>
                <a:gd name="T28" fmla="*/ 2147483647 w 21600"/>
                <a:gd name="T29" fmla="*/ 2147483647 h 21600"/>
                <a:gd name="T30" fmla="*/ 2147483647 w 21600"/>
                <a:gd name="T31" fmla="*/ 2147483647 h 21600"/>
                <a:gd name="T32" fmla="*/ 2147483647 w 21600"/>
                <a:gd name="T33" fmla="*/ 2147483647 h 21600"/>
                <a:gd name="T34" fmla="*/ 2147483647 w 21600"/>
                <a:gd name="T35" fmla="*/ 2147483647 h 21600"/>
                <a:gd name="T36" fmla="*/ 2147483647 w 21600"/>
                <a:gd name="T37" fmla="*/ 2147483647 h 21600"/>
                <a:gd name="T38" fmla="*/ 2147483647 w 21600"/>
                <a:gd name="T39" fmla="*/ 2147483647 h 21600"/>
                <a:gd name="T40" fmla="*/ 2147483647 w 21600"/>
                <a:gd name="T41" fmla="*/ 2147483647 h 21600"/>
                <a:gd name="T42" fmla="*/ 0 w 21600"/>
                <a:gd name="T43" fmla="*/ 2147483647 h 21600"/>
                <a:gd name="T44" fmla="*/ 2147483647 w 21600"/>
                <a:gd name="T45" fmla="*/ 2147483647 h 21600"/>
                <a:gd name="T46" fmla="*/ 2147483647 w 21600"/>
                <a:gd name="T47" fmla="*/ 2147483647 h 21600"/>
                <a:gd name="T48" fmla="*/ 2147483647 w 21600"/>
                <a:gd name="T49" fmla="*/ 2147483647 h 21600"/>
                <a:gd name="T50" fmla="*/ 2147483647 w 21600"/>
                <a:gd name="T51" fmla="*/ 2147483647 h 21600"/>
                <a:gd name="T52" fmla="*/ 2147483647 w 21600"/>
                <a:gd name="T53" fmla="*/ 2147483647 h 21600"/>
                <a:gd name="T54" fmla="*/ 2147483647 w 21600"/>
                <a:gd name="T55" fmla="*/ 2147483647 h 21600"/>
                <a:gd name="T56" fmla="*/ 2147483647 w 21600"/>
                <a:gd name="T57" fmla="*/ 2147483647 h 21600"/>
                <a:gd name="T58" fmla="*/ 2147483647 w 21600"/>
                <a:gd name="T59" fmla="*/ 2147483647 h 21600"/>
                <a:gd name="T60" fmla="*/ 2147483647 w 21600"/>
                <a:gd name="T61" fmla="*/ 2147483647 h 21600"/>
                <a:gd name="T62" fmla="*/ 2147483647 w 21600"/>
                <a:gd name="T63" fmla="*/ 2147483647 h 21600"/>
                <a:gd name="T64" fmla="*/ 2147483647 w 21600"/>
                <a:gd name="T65" fmla="*/ 2147483647 h 21600"/>
                <a:gd name="T66" fmla="*/ 2147483647 w 21600"/>
                <a:gd name="T67" fmla="*/ 2147483647 h 21600"/>
                <a:gd name="T68" fmla="*/ 2147483647 w 21600"/>
                <a:gd name="T69" fmla="*/ 2147483647 h 21600"/>
                <a:gd name="T70" fmla="*/ 2147483647 w 21600"/>
                <a:gd name="T71" fmla="*/ 2147483647 h 21600"/>
                <a:gd name="T72" fmla="*/ 2147483647 w 21600"/>
                <a:gd name="T73" fmla="*/ 2147483647 h 21600"/>
                <a:gd name="T74" fmla="*/ 2147483647 w 21600"/>
                <a:gd name="T75" fmla="*/ 2147483647 h 21600"/>
                <a:gd name="T76" fmla="*/ 2147483647 w 21600"/>
                <a:gd name="T77" fmla="*/ 2147483647 h 21600"/>
                <a:gd name="T78" fmla="*/ 2147483647 w 21600"/>
                <a:gd name="T79" fmla="*/ 2147483647 h 21600"/>
                <a:gd name="T80" fmla="*/ 2147483647 w 21600"/>
                <a:gd name="T81" fmla="*/ 2147483647 h 21600"/>
                <a:gd name="T82" fmla="*/ 2147483647 w 21600"/>
                <a:gd name="T83" fmla="*/ 2147483647 h 21600"/>
                <a:gd name="T84" fmla="*/ 2147483647 w 21600"/>
                <a:gd name="T85" fmla="*/ 2147483647 h 21600"/>
                <a:gd name="T86" fmla="*/ 2147483647 w 21600"/>
                <a:gd name="T87" fmla="*/ 2147483647 h 21600"/>
                <a:gd name="T88" fmla="*/ 2147483647 w 21600"/>
                <a:gd name="T89" fmla="*/ 2147483647 h 2160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1600"/>
                <a:gd name="T136" fmla="*/ 0 h 21600"/>
                <a:gd name="T137" fmla="*/ 21600 w 21600"/>
                <a:gd name="T138" fmla="*/ 21600 h 2160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1600" h="21600">
                  <a:moveTo>
                    <a:pt x="1930" y="7160"/>
                  </a:moveTo>
                  <a:cubicBezTo>
                    <a:pt x="1530" y="4490"/>
                    <a:pt x="3400" y="1970"/>
                    <a:pt x="5270" y="1970"/>
                  </a:cubicBezTo>
                  <a:cubicBezTo>
                    <a:pt x="5860" y="1950"/>
                    <a:pt x="6470" y="2210"/>
                    <a:pt x="6970" y="2600"/>
                  </a:cubicBezTo>
                  <a:cubicBezTo>
                    <a:pt x="7450" y="1390"/>
                    <a:pt x="8340" y="650"/>
                    <a:pt x="9340" y="650"/>
                  </a:cubicBezTo>
                  <a:cubicBezTo>
                    <a:pt x="10004" y="690"/>
                    <a:pt x="10710" y="1050"/>
                    <a:pt x="11210" y="1700"/>
                  </a:cubicBezTo>
                  <a:cubicBezTo>
                    <a:pt x="11570" y="630"/>
                    <a:pt x="12330" y="0"/>
                    <a:pt x="13150" y="0"/>
                  </a:cubicBezTo>
                  <a:cubicBezTo>
                    <a:pt x="13840" y="0"/>
                    <a:pt x="14470" y="460"/>
                    <a:pt x="14870" y="1160"/>
                  </a:cubicBezTo>
                  <a:cubicBezTo>
                    <a:pt x="15330" y="440"/>
                    <a:pt x="16020" y="0"/>
                    <a:pt x="16740" y="0"/>
                  </a:cubicBezTo>
                  <a:cubicBezTo>
                    <a:pt x="17910" y="0"/>
                    <a:pt x="18900" y="1130"/>
                    <a:pt x="19110" y="2710"/>
                  </a:cubicBezTo>
                  <a:cubicBezTo>
                    <a:pt x="20240" y="3150"/>
                    <a:pt x="21060" y="4580"/>
                    <a:pt x="21060" y="6220"/>
                  </a:cubicBezTo>
                  <a:cubicBezTo>
                    <a:pt x="21060" y="6720"/>
                    <a:pt x="21000" y="7200"/>
                    <a:pt x="20830" y="7660"/>
                  </a:cubicBezTo>
                  <a:cubicBezTo>
                    <a:pt x="21310" y="8460"/>
                    <a:pt x="21600" y="9450"/>
                    <a:pt x="21600" y="10460"/>
                  </a:cubicBezTo>
                  <a:cubicBezTo>
                    <a:pt x="21600" y="12750"/>
                    <a:pt x="20310" y="14680"/>
                    <a:pt x="18650" y="15010"/>
                  </a:cubicBezTo>
                  <a:cubicBezTo>
                    <a:pt x="18650" y="17200"/>
                    <a:pt x="17370" y="18920"/>
                    <a:pt x="15770" y="18920"/>
                  </a:cubicBezTo>
                  <a:cubicBezTo>
                    <a:pt x="15220" y="18920"/>
                    <a:pt x="14700" y="18710"/>
                    <a:pt x="14240" y="18310"/>
                  </a:cubicBezTo>
                  <a:cubicBezTo>
                    <a:pt x="13820" y="20240"/>
                    <a:pt x="12490" y="21600"/>
                    <a:pt x="11000" y="21600"/>
                  </a:cubicBezTo>
                  <a:cubicBezTo>
                    <a:pt x="9890" y="21600"/>
                    <a:pt x="8840" y="20790"/>
                    <a:pt x="8210" y="19510"/>
                  </a:cubicBezTo>
                  <a:cubicBezTo>
                    <a:pt x="7620" y="20000"/>
                    <a:pt x="7930" y="20290"/>
                    <a:pt x="6240" y="20290"/>
                  </a:cubicBezTo>
                  <a:cubicBezTo>
                    <a:pt x="4850" y="20290"/>
                    <a:pt x="3570" y="19280"/>
                    <a:pt x="2900" y="17640"/>
                  </a:cubicBezTo>
                  <a:cubicBezTo>
                    <a:pt x="1300" y="17600"/>
                    <a:pt x="480" y="16300"/>
                    <a:pt x="480" y="14660"/>
                  </a:cubicBezTo>
                  <a:cubicBezTo>
                    <a:pt x="480" y="13900"/>
                    <a:pt x="690" y="13210"/>
                    <a:pt x="1070" y="12640"/>
                  </a:cubicBezTo>
                  <a:cubicBezTo>
                    <a:pt x="380" y="12160"/>
                    <a:pt x="0" y="11210"/>
                    <a:pt x="0" y="10120"/>
                  </a:cubicBezTo>
                  <a:cubicBezTo>
                    <a:pt x="0" y="8590"/>
                    <a:pt x="840" y="7330"/>
                    <a:pt x="1930" y="7160"/>
                  </a:cubicBezTo>
                  <a:close/>
                </a:path>
                <a:path w="21600" h="21600" fill="none">
                  <a:moveTo>
                    <a:pt x="1930" y="7160"/>
                  </a:moveTo>
                  <a:cubicBezTo>
                    <a:pt x="1950" y="7410"/>
                    <a:pt x="2040" y="7690"/>
                    <a:pt x="2090" y="7920"/>
                  </a:cubicBezTo>
                </a:path>
                <a:path w="21600" h="21600" fill="none">
                  <a:moveTo>
                    <a:pt x="6970" y="2600"/>
                  </a:moveTo>
                  <a:cubicBezTo>
                    <a:pt x="7200" y="2790"/>
                    <a:pt x="7480" y="3050"/>
                    <a:pt x="7670" y="3310"/>
                  </a:cubicBezTo>
                </a:path>
                <a:path w="21600" h="21600" fill="none">
                  <a:moveTo>
                    <a:pt x="11210" y="1700"/>
                  </a:moveTo>
                  <a:cubicBezTo>
                    <a:pt x="11130" y="1910"/>
                    <a:pt x="11080" y="2160"/>
                    <a:pt x="11030" y="2400"/>
                  </a:cubicBezTo>
                </a:path>
                <a:path w="21600" h="21600" fill="none">
                  <a:moveTo>
                    <a:pt x="14870" y="1160"/>
                  </a:moveTo>
                  <a:cubicBezTo>
                    <a:pt x="14720" y="1400"/>
                    <a:pt x="14640" y="1720"/>
                    <a:pt x="14540" y="2010"/>
                  </a:cubicBezTo>
                </a:path>
                <a:path w="21600" h="21600" fill="none">
                  <a:moveTo>
                    <a:pt x="19110" y="2710"/>
                  </a:moveTo>
                  <a:cubicBezTo>
                    <a:pt x="19130" y="2890"/>
                    <a:pt x="19230" y="3290"/>
                    <a:pt x="19190" y="3380"/>
                  </a:cubicBezTo>
                </a:path>
                <a:path w="21600" h="21600" fill="none">
                  <a:moveTo>
                    <a:pt x="20830" y="7660"/>
                  </a:moveTo>
                  <a:cubicBezTo>
                    <a:pt x="20660" y="8170"/>
                    <a:pt x="20430" y="8620"/>
                    <a:pt x="20110" y="8990"/>
                  </a:cubicBezTo>
                </a:path>
                <a:path w="21600" h="21600" fill="none">
                  <a:moveTo>
                    <a:pt x="18660" y="15010"/>
                  </a:moveTo>
                  <a:cubicBezTo>
                    <a:pt x="18740" y="14200"/>
                    <a:pt x="18280" y="12200"/>
                    <a:pt x="17000" y="11450"/>
                  </a:cubicBezTo>
                </a:path>
                <a:path w="21600" h="21600" fill="none">
                  <a:moveTo>
                    <a:pt x="14240" y="18310"/>
                  </a:moveTo>
                  <a:cubicBezTo>
                    <a:pt x="14320" y="17980"/>
                    <a:pt x="14350" y="17680"/>
                    <a:pt x="14370" y="17360"/>
                  </a:cubicBezTo>
                </a:path>
                <a:path w="21600" h="21600" fill="none">
                  <a:moveTo>
                    <a:pt x="8220" y="19510"/>
                  </a:moveTo>
                  <a:cubicBezTo>
                    <a:pt x="8060" y="19250"/>
                    <a:pt x="7960" y="18950"/>
                    <a:pt x="7860" y="18640"/>
                  </a:cubicBezTo>
                </a:path>
                <a:path w="21600" h="21600" fill="none">
                  <a:moveTo>
                    <a:pt x="2900" y="17640"/>
                  </a:moveTo>
                  <a:cubicBezTo>
                    <a:pt x="3090" y="17600"/>
                    <a:pt x="3280" y="17540"/>
                    <a:pt x="3460" y="17450"/>
                  </a:cubicBezTo>
                </a:path>
                <a:path w="21600" h="21600" fill="none">
                  <a:moveTo>
                    <a:pt x="1070" y="12640"/>
                  </a:moveTo>
                  <a:cubicBezTo>
                    <a:pt x="1400" y="12900"/>
                    <a:pt x="1780" y="13130"/>
                    <a:pt x="2330" y="13040"/>
                  </a:cubicBezTo>
                </a:path>
              </a:pathLst>
            </a:custGeom>
            <a:solidFill>
              <a:srgbClr val="FFFFFF"/>
            </a:solidFill>
            <a:ln w="25560">
              <a:solidFill>
                <a:srgbClr val="3399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r>
                <a:rPr lang="it-IT" i="1">
                  <a:solidFill>
                    <a:schemeClr val="tx1"/>
                  </a:solidFill>
                </a:rPr>
                <a:t>«BRICK»</a:t>
              </a:r>
            </a:p>
          </p:txBody>
        </p:sp>
      </p:grp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142875" y="1446213"/>
            <a:ext cx="8748713" cy="292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>
            <a:spAutoFit/>
          </a:bodyPr>
          <a:lstStyle>
            <a:lvl1pPr marL="347663" indent="-338138">
              <a:tabLst>
                <a:tab pos="347663" algn="l"/>
                <a:tab pos="795338" algn="l"/>
                <a:tab pos="1244600" algn="l"/>
                <a:tab pos="1693863" algn="l"/>
                <a:tab pos="2143125" algn="l"/>
                <a:tab pos="2592388" algn="l"/>
                <a:tab pos="3041650" algn="l"/>
                <a:tab pos="3490913" algn="l"/>
                <a:tab pos="3940175" algn="l"/>
                <a:tab pos="4389438" algn="l"/>
                <a:tab pos="4838700" algn="l"/>
                <a:tab pos="5287963" algn="l"/>
                <a:tab pos="5737225" algn="l"/>
                <a:tab pos="6186488" algn="l"/>
                <a:tab pos="6635750" algn="l"/>
                <a:tab pos="7085013" algn="l"/>
                <a:tab pos="7534275" algn="l"/>
                <a:tab pos="7983538" algn="l"/>
                <a:tab pos="8432800" algn="l"/>
                <a:tab pos="8882063" algn="l"/>
                <a:tab pos="93313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347663" algn="l"/>
                <a:tab pos="795338" algn="l"/>
                <a:tab pos="1244600" algn="l"/>
                <a:tab pos="1693863" algn="l"/>
                <a:tab pos="2143125" algn="l"/>
                <a:tab pos="2592388" algn="l"/>
                <a:tab pos="3041650" algn="l"/>
                <a:tab pos="3490913" algn="l"/>
                <a:tab pos="3940175" algn="l"/>
                <a:tab pos="4389438" algn="l"/>
                <a:tab pos="4838700" algn="l"/>
                <a:tab pos="5287963" algn="l"/>
                <a:tab pos="5737225" algn="l"/>
                <a:tab pos="6186488" algn="l"/>
                <a:tab pos="6635750" algn="l"/>
                <a:tab pos="7085013" algn="l"/>
                <a:tab pos="7534275" algn="l"/>
                <a:tab pos="7983538" algn="l"/>
                <a:tab pos="8432800" algn="l"/>
                <a:tab pos="8882063" algn="l"/>
                <a:tab pos="93313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347663" algn="l"/>
                <a:tab pos="795338" algn="l"/>
                <a:tab pos="1244600" algn="l"/>
                <a:tab pos="1693863" algn="l"/>
                <a:tab pos="2143125" algn="l"/>
                <a:tab pos="2592388" algn="l"/>
                <a:tab pos="3041650" algn="l"/>
                <a:tab pos="3490913" algn="l"/>
                <a:tab pos="3940175" algn="l"/>
                <a:tab pos="4389438" algn="l"/>
                <a:tab pos="4838700" algn="l"/>
                <a:tab pos="5287963" algn="l"/>
                <a:tab pos="5737225" algn="l"/>
                <a:tab pos="6186488" algn="l"/>
                <a:tab pos="6635750" algn="l"/>
                <a:tab pos="7085013" algn="l"/>
                <a:tab pos="7534275" algn="l"/>
                <a:tab pos="7983538" algn="l"/>
                <a:tab pos="8432800" algn="l"/>
                <a:tab pos="8882063" algn="l"/>
                <a:tab pos="93313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347663" algn="l"/>
                <a:tab pos="795338" algn="l"/>
                <a:tab pos="1244600" algn="l"/>
                <a:tab pos="1693863" algn="l"/>
                <a:tab pos="2143125" algn="l"/>
                <a:tab pos="2592388" algn="l"/>
                <a:tab pos="3041650" algn="l"/>
                <a:tab pos="3490913" algn="l"/>
                <a:tab pos="3940175" algn="l"/>
                <a:tab pos="4389438" algn="l"/>
                <a:tab pos="4838700" algn="l"/>
                <a:tab pos="5287963" algn="l"/>
                <a:tab pos="5737225" algn="l"/>
                <a:tab pos="6186488" algn="l"/>
                <a:tab pos="6635750" algn="l"/>
                <a:tab pos="7085013" algn="l"/>
                <a:tab pos="7534275" algn="l"/>
                <a:tab pos="7983538" algn="l"/>
                <a:tab pos="8432800" algn="l"/>
                <a:tab pos="8882063" algn="l"/>
                <a:tab pos="93313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347663" algn="l"/>
                <a:tab pos="795338" algn="l"/>
                <a:tab pos="1244600" algn="l"/>
                <a:tab pos="1693863" algn="l"/>
                <a:tab pos="2143125" algn="l"/>
                <a:tab pos="2592388" algn="l"/>
                <a:tab pos="3041650" algn="l"/>
                <a:tab pos="3490913" algn="l"/>
                <a:tab pos="3940175" algn="l"/>
                <a:tab pos="4389438" algn="l"/>
                <a:tab pos="4838700" algn="l"/>
                <a:tab pos="5287963" algn="l"/>
                <a:tab pos="5737225" algn="l"/>
                <a:tab pos="6186488" algn="l"/>
                <a:tab pos="6635750" algn="l"/>
                <a:tab pos="7085013" algn="l"/>
                <a:tab pos="7534275" algn="l"/>
                <a:tab pos="7983538" algn="l"/>
                <a:tab pos="8432800" algn="l"/>
                <a:tab pos="8882063" algn="l"/>
                <a:tab pos="93313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47663" algn="l"/>
                <a:tab pos="795338" algn="l"/>
                <a:tab pos="1244600" algn="l"/>
                <a:tab pos="1693863" algn="l"/>
                <a:tab pos="2143125" algn="l"/>
                <a:tab pos="2592388" algn="l"/>
                <a:tab pos="3041650" algn="l"/>
                <a:tab pos="3490913" algn="l"/>
                <a:tab pos="3940175" algn="l"/>
                <a:tab pos="4389438" algn="l"/>
                <a:tab pos="4838700" algn="l"/>
                <a:tab pos="5287963" algn="l"/>
                <a:tab pos="5737225" algn="l"/>
                <a:tab pos="6186488" algn="l"/>
                <a:tab pos="6635750" algn="l"/>
                <a:tab pos="7085013" algn="l"/>
                <a:tab pos="7534275" algn="l"/>
                <a:tab pos="7983538" algn="l"/>
                <a:tab pos="8432800" algn="l"/>
                <a:tab pos="8882063" algn="l"/>
                <a:tab pos="93313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47663" algn="l"/>
                <a:tab pos="795338" algn="l"/>
                <a:tab pos="1244600" algn="l"/>
                <a:tab pos="1693863" algn="l"/>
                <a:tab pos="2143125" algn="l"/>
                <a:tab pos="2592388" algn="l"/>
                <a:tab pos="3041650" algn="l"/>
                <a:tab pos="3490913" algn="l"/>
                <a:tab pos="3940175" algn="l"/>
                <a:tab pos="4389438" algn="l"/>
                <a:tab pos="4838700" algn="l"/>
                <a:tab pos="5287963" algn="l"/>
                <a:tab pos="5737225" algn="l"/>
                <a:tab pos="6186488" algn="l"/>
                <a:tab pos="6635750" algn="l"/>
                <a:tab pos="7085013" algn="l"/>
                <a:tab pos="7534275" algn="l"/>
                <a:tab pos="7983538" algn="l"/>
                <a:tab pos="8432800" algn="l"/>
                <a:tab pos="8882063" algn="l"/>
                <a:tab pos="93313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47663" algn="l"/>
                <a:tab pos="795338" algn="l"/>
                <a:tab pos="1244600" algn="l"/>
                <a:tab pos="1693863" algn="l"/>
                <a:tab pos="2143125" algn="l"/>
                <a:tab pos="2592388" algn="l"/>
                <a:tab pos="3041650" algn="l"/>
                <a:tab pos="3490913" algn="l"/>
                <a:tab pos="3940175" algn="l"/>
                <a:tab pos="4389438" algn="l"/>
                <a:tab pos="4838700" algn="l"/>
                <a:tab pos="5287963" algn="l"/>
                <a:tab pos="5737225" algn="l"/>
                <a:tab pos="6186488" algn="l"/>
                <a:tab pos="6635750" algn="l"/>
                <a:tab pos="7085013" algn="l"/>
                <a:tab pos="7534275" algn="l"/>
                <a:tab pos="7983538" algn="l"/>
                <a:tab pos="8432800" algn="l"/>
                <a:tab pos="8882063" algn="l"/>
                <a:tab pos="93313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47663" algn="l"/>
                <a:tab pos="795338" algn="l"/>
                <a:tab pos="1244600" algn="l"/>
                <a:tab pos="1693863" algn="l"/>
                <a:tab pos="2143125" algn="l"/>
                <a:tab pos="2592388" algn="l"/>
                <a:tab pos="3041650" algn="l"/>
                <a:tab pos="3490913" algn="l"/>
                <a:tab pos="3940175" algn="l"/>
                <a:tab pos="4389438" algn="l"/>
                <a:tab pos="4838700" algn="l"/>
                <a:tab pos="5287963" algn="l"/>
                <a:tab pos="5737225" algn="l"/>
                <a:tab pos="6186488" algn="l"/>
                <a:tab pos="6635750" algn="l"/>
                <a:tab pos="7085013" algn="l"/>
                <a:tab pos="7534275" algn="l"/>
                <a:tab pos="7983538" algn="l"/>
                <a:tab pos="8432800" algn="l"/>
                <a:tab pos="8882063" algn="l"/>
                <a:tab pos="93313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eaLnBrk="1" hangingPunct="1">
              <a:buSzPct val="100000"/>
            </a:pPr>
            <a:r>
              <a:rPr lang="it-IT">
                <a:latin typeface="Constantia" panose="02030602050306030303" pitchFamily="18" charset="0"/>
              </a:rPr>
              <a:t>Due esperimenti,  eseguiti separatamente con la mano destra e la mano sinistra</a:t>
            </a:r>
            <a:endParaRPr lang="it-IT">
              <a:solidFill>
                <a:srgbClr val="000080"/>
              </a:solidFill>
            </a:endParaRPr>
          </a:p>
          <a:p>
            <a:pPr eaLnBrk="1" hangingPunct="1">
              <a:buSzPct val="100000"/>
            </a:pPr>
            <a:endParaRPr lang="it-IT">
              <a:solidFill>
                <a:srgbClr val="FFFFFF"/>
              </a:solidFill>
            </a:endParaRPr>
          </a:p>
          <a:p>
            <a:pPr eaLnBrk="1" hangingPunct="1">
              <a:buClr>
                <a:srgbClr val="00B0F0"/>
              </a:buClr>
              <a:buSzPct val="124000"/>
              <a:buFont typeface="Times New Roman" panose="02020603050405020304" pitchFamily="18" charset="0"/>
              <a:buAutoNum type="arabicPeriod"/>
            </a:pPr>
            <a:r>
              <a:rPr lang="it-IT">
                <a:latin typeface="Constantia" panose="02030602050306030303" pitchFamily="18" charset="0"/>
              </a:rPr>
              <a:t>Manipolazione di oggetto complesso </a:t>
            </a:r>
            <a:r>
              <a:rPr lang="it-IT">
                <a:solidFill>
                  <a:srgbClr val="00B0F0"/>
                </a:solidFill>
                <a:latin typeface="Constantia" panose="02030602050306030303" pitchFamily="18" charset="0"/>
              </a:rPr>
              <a:t>non riconoscibile </a:t>
            </a:r>
            <a:r>
              <a:rPr lang="it-IT" i="1">
                <a:latin typeface="Constantia" panose="02030602050306030303" pitchFamily="18" charset="0"/>
              </a:rPr>
              <a:t>vs</a:t>
            </a:r>
            <a:r>
              <a:rPr lang="it-IT">
                <a:latin typeface="Constantia" panose="02030602050306030303" pitchFamily="18" charset="0"/>
              </a:rPr>
              <a:t> manipolazione di oggetto neutro (sfera): </a:t>
            </a:r>
            <a:r>
              <a:rPr lang="it-IT" sz="200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nstantia" panose="02030602050306030303" pitchFamily="18" charset="0"/>
              </a:rPr>
              <a:t>“manipolazione pura”</a:t>
            </a:r>
            <a:endParaRPr lang="it-IT">
              <a:solidFill>
                <a:srgbClr val="FFC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nstantia" panose="02030602050306030303" pitchFamily="18" charset="0"/>
            </a:endParaRPr>
          </a:p>
          <a:p>
            <a:pPr eaLnBrk="1" hangingPunct="1">
              <a:buClr>
                <a:srgbClr val="00B0F0"/>
              </a:buClr>
              <a:buSzPct val="124000"/>
              <a:buFont typeface="Times New Roman" panose="02020603050405020304" pitchFamily="18" charset="0"/>
              <a:buAutoNum type="arabicPeriod"/>
            </a:pPr>
            <a:endParaRPr lang="it-IT">
              <a:latin typeface="Constantia" panose="02030602050306030303" pitchFamily="18" charset="0"/>
            </a:endParaRPr>
          </a:p>
          <a:p>
            <a:pPr eaLnBrk="1" hangingPunct="1">
              <a:buClr>
                <a:srgbClr val="00B0F0"/>
              </a:buClr>
              <a:buSzPct val="124000"/>
              <a:buFont typeface="Arial" panose="020B0604020202020204" pitchFamily="34" charset="0"/>
              <a:buAutoNum type="arabicPeriod"/>
            </a:pPr>
            <a:endParaRPr lang="it-IT">
              <a:latin typeface="Constantia" panose="02030602050306030303" pitchFamily="18" charset="0"/>
            </a:endParaRPr>
          </a:p>
          <a:p>
            <a:pPr eaLnBrk="1" hangingPunct="1">
              <a:buClr>
                <a:srgbClr val="00B0F0"/>
              </a:buClr>
              <a:buSzPct val="124000"/>
              <a:buFont typeface="Times New Roman" panose="02020603050405020304" pitchFamily="18" charset="0"/>
              <a:buAutoNum type="arabicPeriod"/>
            </a:pPr>
            <a:r>
              <a:rPr lang="it-IT">
                <a:latin typeface="Constantia" panose="02030602050306030303" pitchFamily="18" charset="0"/>
              </a:rPr>
              <a:t>Manipolazione di oggetto complesso ma </a:t>
            </a:r>
            <a:r>
              <a:rPr lang="it-IT">
                <a:solidFill>
                  <a:srgbClr val="00B0F0"/>
                </a:solidFill>
                <a:latin typeface="Constantia" panose="02030602050306030303" pitchFamily="18" charset="0"/>
              </a:rPr>
              <a:t>riconoscibile</a:t>
            </a:r>
            <a:r>
              <a:rPr lang="it-IT">
                <a:latin typeface="Constantia" panose="02030602050306030303" pitchFamily="18" charset="0"/>
              </a:rPr>
              <a:t> </a:t>
            </a:r>
            <a:r>
              <a:rPr lang="it-IT" i="1">
                <a:latin typeface="Constantia" panose="02030602050306030303" pitchFamily="18" charset="0"/>
              </a:rPr>
              <a:t>vs</a:t>
            </a:r>
            <a:r>
              <a:rPr lang="it-IT">
                <a:latin typeface="Constantia" panose="02030602050306030303" pitchFamily="18" charset="0"/>
              </a:rPr>
              <a:t> manipolazione di oggetto neutro (sfera) e denominazione: </a:t>
            </a:r>
            <a:r>
              <a:rPr lang="it-IT" sz="200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nstantia" panose="02030602050306030303" pitchFamily="18" charset="0"/>
              </a:rPr>
              <a:t>“manipolazione e denominazione”</a:t>
            </a:r>
            <a:endParaRPr lang="it-IT">
              <a:solidFill>
                <a:srgbClr val="FFC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nstantia" panose="02030602050306030303" pitchFamily="18" charset="0"/>
            </a:endParaRPr>
          </a:p>
          <a:p>
            <a:pPr eaLnBrk="1" hangingPunct="1"/>
            <a:endParaRPr lang="it-IT">
              <a:solidFill>
                <a:srgbClr val="FFFFFF"/>
              </a:solidFill>
            </a:endParaRPr>
          </a:p>
          <a:p>
            <a:pPr eaLnBrk="1" hangingPunct="1">
              <a:buClr>
                <a:srgbClr val="00CC99"/>
              </a:buClr>
              <a:buSzPct val="100000"/>
              <a:buFont typeface="Times New Roman" panose="02020603050405020304" pitchFamily="18" charset="0"/>
              <a:buNone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0" y="765175"/>
            <a:ext cx="6316663" cy="431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eaLnBrk="1">
              <a:buSzPct val="100000"/>
              <a:buFont typeface="Times New Roman" pitchFamily="16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it-IT" sz="2400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ea typeface="+mj-ea"/>
                <a:cs typeface="+mj-cs"/>
              </a:rPr>
              <a:t>PROTOCOLLO fMRI</a:t>
            </a:r>
          </a:p>
        </p:txBody>
      </p:sp>
      <p:sp>
        <p:nvSpPr>
          <p:cNvPr id="13" name="Rectangle 1"/>
          <p:cNvSpPr txBox="1">
            <a:spLocks noChangeArrowheads="1"/>
          </p:cNvSpPr>
          <p:nvPr/>
        </p:nvSpPr>
        <p:spPr bwMode="auto">
          <a:xfrm>
            <a:off x="34925" y="258763"/>
            <a:ext cx="6316663" cy="577850"/>
          </a:xfrm>
          <a:prstGeom prst="rect">
            <a:avLst/>
          </a:prstGeom>
          <a:noFill/>
          <a:ln>
            <a:noFill/>
          </a:ln>
          <a:extLst/>
        </p:spPr>
        <p:txBody>
          <a:bodyPr lIns="90000" tIns="45000" rIns="90000" bIns="45000"/>
          <a:lstStyle>
            <a:lvl1pPr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800" kern="0" dirty="0" smtClean="0">
                <a:solidFill>
                  <a:srgbClr val="7DBBFF"/>
                </a:solidFill>
                <a:latin typeface="Calibri" panose="020F0502020204030204" pitchFamily="34" charset="0"/>
              </a:rPr>
              <a:t>AOT: MATERIALI E METODI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Arial"/>
        <a:ea typeface="Lucida Sans Unicode"/>
        <a:cs typeface="Lucida Sans Unicode"/>
      </a:majorFont>
      <a:minorFont>
        <a:latin typeface="Arial"/>
        <a:ea typeface="Lucida Sans Unicode"/>
        <a:cs typeface="Lucida Sans Unicode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Arial"/>
        <a:ea typeface="Lucida Sans Unicode"/>
        <a:cs typeface="Lucida Sans Unicode"/>
      </a:majorFont>
      <a:minorFont>
        <a:latin typeface="Arial"/>
        <a:ea typeface="Lucida Sans Unicode"/>
        <a:cs typeface="Lucida Sans Unicode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36781</TotalTime>
  <Words>1752</Words>
  <Application>Microsoft Office PowerPoint</Application>
  <PresentationFormat>Presentazione su schermo (4:3)</PresentationFormat>
  <Paragraphs>742</Paragraphs>
  <Slides>26</Slides>
  <Notes>22</Notes>
  <HiddenSlides>0</HiddenSlides>
  <MMClips>2</MMClips>
  <ScaleCrop>false</ScaleCrop>
  <HeadingPairs>
    <vt:vector size="4" baseType="variant">
      <vt:variant>
        <vt:lpstr>Tema</vt:lpstr>
      </vt:variant>
      <vt:variant>
        <vt:i4>2</vt:i4>
      </vt:variant>
      <vt:variant>
        <vt:lpstr>Titoli diapositive</vt:lpstr>
      </vt:variant>
      <vt:variant>
        <vt:i4>26</vt:i4>
      </vt:variant>
    </vt:vector>
  </HeadingPairs>
  <TitlesOfParts>
    <vt:vector size="28" baseType="lpstr">
      <vt:lpstr>Tema di Office</vt:lpstr>
      <vt:lpstr>1_Tema di Office</vt:lpstr>
      <vt:lpstr>Presentazione standard di PowerPoint</vt:lpstr>
      <vt:lpstr>INTRODUZIONE</vt:lpstr>
      <vt:lpstr>INTRODUZIONE</vt:lpstr>
      <vt:lpstr>APPLICAZIONI</vt:lpstr>
      <vt:lpstr>STUDIO AOT</vt:lpstr>
      <vt:lpstr>AOT: MATERIALI E METODI</vt:lpstr>
      <vt:lpstr>AOT: MATERIALI E METODI</vt:lpstr>
      <vt:lpstr>AOT: MATERIALI E METODI</vt:lpstr>
      <vt:lpstr>Presentazione standard di PowerPoint</vt:lpstr>
      <vt:lpstr>AOT: MATERIALI E METODI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Roberto Gasparotti</dc:creator>
  <cp:lastModifiedBy>Conferenze</cp:lastModifiedBy>
  <cp:revision>179</cp:revision>
  <cp:lastPrinted>1601-01-01T00:00:00Z</cp:lastPrinted>
  <dcterms:created xsi:type="dcterms:W3CDTF">1601-01-01T00:00:00Z</dcterms:created>
  <dcterms:modified xsi:type="dcterms:W3CDTF">2013-11-09T07:25:06Z</dcterms:modified>
</cp:coreProperties>
</file>