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75" r:id="rId3"/>
    <p:sldId id="288" r:id="rId4"/>
    <p:sldId id="287" r:id="rId5"/>
    <p:sldId id="271" r:id="rId6"/>
    <p:sldId id="270" r:id="rId7"/>
    <p:sldId id="282" r:id="rId8"/>
    <p:sldId id="299" r:id="rId9"/>
    <p:sldId id="292" r:id="rId10"/>
    <p:sldId id="294" r:id="rId11"/>
    <p:sldId id="293" r:id="rId12"/>
    <p:sldId id="295" r:id="rId13"/>
    <p:sldId id="296" r:id="rId14"/>
    <p:sldId id="291" r:id="rId15"/>
    <p:sldId id="297" r:id="rId16"/>
    <p:sldId id="298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9" autoAdjust="0"/>
    <p:restoredTop sz="85592" autoAdjust="0"/>
  </p:normalViewPr>
  <p:slideViewPr>
    <p:cSldViewPr snapToGrid="0" snapToObjects="1">
      <p:cViewPr>
        <p:scale>
          <a:sx n="80" d="100"/>
          <a:sy n="80" d="100"/>
        </p:scale>
        <p:origin x="-291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chivio%20GILDA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io%20GILDA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Foglio5!$E$1:$E$9</c:f>
              <c:strCache>
                <c:ptCount val="9"/>
                <c:pt idx="0">
                  <c:v>Novembre</c:v>
                </c:pt>
                <c:pt idx="1">
                  <c:v>Ottobre</c:v>
                </c:pt>
                <c:pt idx="2">
                  <c:v>Settembre</c:v>
                </c:pt>
                <c:pt idx="3">
                  <c:v>Agosto</c:v>
                </c:pt>
                <c:pt idx="4">
                  <c:v>Luglio</c:v>
                </c:pt>
                <c:pt idx="5">
                  <c:v>Giugno</c:v>
                </c:pt>
                <c:pt idx="6">
                  <c:v>Maggio</c:v>
                </c:pt>
                <c:pt idx="7">
                  <c:v>Aprile</c:v>
                </c:pt>
                <c:pt idx="8">
                  <c:v>Marzo</c:v>
                </c:pt>
              </c:strCache>
            </c:strRef>
          </c:cat>
          <c:val>
            <c:numRef>
              <c:f>Foglio5!$F$1:$F$9</c:f>
              <c:numCache>
                <c:formatCode>General</c:formatCode>
                <c:ptCount val="9"/>
                <c:pt idx="0">
                  <c:v>11</c:v>
                </c:pt>
                <c:pt idx="1">
                  <c:v>25</c:v>
                </c:pt>
                <c:pt idx="2">
                  <c:v>26</c:v>
                </c:pt>
                <c:pt idx="3">
                  <c:v>0</c:v>
                </c:pt>
                <c:pt idx="4">
                  <c:v>28</c:v>
                </c:pt>
                <c:pt idx="5">
                  <c:v>16</c:v>
                </c:pt>
                <c:pt idx="6">
                  <c:v>20</c:v>
                </c:pt>
                <c:pt idx="7">
                  <c:v>20</c:v>
                </c:pt>
                <c:pt idx="8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8285440"/>
        <c:axId val="35344768"/>
      </c:barChart>
      <c:catAx>
        <c:axId val="782854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35344768"/>
        <c:crosses val="autoZero"/>
        <c:auto val="1"/>
        <c:lblAlgn val="ctr"/>
        <c:lblOffset val="100"/>
        <c:noMultiLvlLbl val="0"/>
      </c:catAx>
      <c:valAx>
        <c:axId val="3534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28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2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it-IT" b="1" dirty="0" smtClean="0">
                        <a:solidFill>
                          <a:schemeClr val="bg1"/>
                        </a:solidFill>
                      </a:rPr>
                      <a:t>Non approvati 36</a:t>
                    </a:r>
                    <a:r>
                      <a:rPr lang="it-IT" b="1" baseline="0" dirty="0" smtClean="0">
                        <a:solidFill>
                          <a:schemeClr val="bg1"/>
                        </a:solidFill>
                      </a:rPr>
                      <a:t> (22%)</a:t>
                    </a:r>
                    <a:endParaRPr lang="it-IT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@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028152176552746"/>
                  <c:y val="-0.2336868977676879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err="1" smtClean="0">
                        <a:solidFill>
                          <a:schemeClr val="bg1"/>
                        </a:solidFill>
                      </a:rPr>
                      <a:t>Approvati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128 (78%)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@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@" sourceLinked="0"/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Foglio4!$A$1:$A$2</c:f>
              <c:strCache>
                <c:ptCount val="2"/>
                <c:pt idx="0">
                  <c:v>Non preso in carico</c:v>
                </c:pt>
                <c:pt idx="1">
                  <c:v>Approvato</c:v>
                </c:pt>
              </c:strCache>
            </c:strRef>
          </c:cat>
          <c:val>
            <c:numRef>
              <c:f>Foglio4!$B$1:$B$2</c:f>
              <c:numCache>
                <c:formatCode>General</c:formatCode>
                <c:ptCount val="2"/>
                <c:pt idx="0">
                  <c:v>36</c:v>
                </c:pt>
                <c:pt idx="1">
                  <c:v>128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Poliambulanza</c:v>
                </c:pt>
                <c:pt idx="1">
                  <c:v>Chiari</c:v>
                </c:pt>
                <c:pt idx="2">
                  <c:v>Desenzano</c:v>
                </c:pt>
                <c:pt idx="3">
                  <c:v>Spedali Civili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84</c:v>
                </c:pt>
                <c:pt idx="1">
                  <c:v>27</c:v>
                </c:pt>
                <c:pt idx="2">
                  <c:v>27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Foglio1!$A$2:$A$4</c:f>
              <c:strCache>
                <c:ptCount val="3"/>
                <c:pt idx="0">
                  <c:v>Malattie Infettive 2</c:v>
                </c:pt>
                <c:pt idx="1">
                  <c:v>Epatologia</c:v>
                </c:pt>
                <c:pt idx="2">
                  <c:v>Gastroenterologia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58</c:v>
                </c:pt>
                <c:pt idx="1">
                  <c:v>43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Foglio1!$A$2:$A$4</c:f>
              <c:strCache>
                <c:ptCount val="3"/>
                <c:pt idx="0">
                  <c:v>Paz. trattati/in trattamento</c:v>
                </c:pt>
                <c:pt idx="1">
                  <c:v>Paz. inizio dicembre 2015</c:v>
                </c:pt>
                <c:pt idx="2">
                  <c:v>Paz. inizio gennaio 2016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86</c:v>
                </c:pt>
                <c:pt idx="1">
                  <c:v>14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99550403421832"/>
          <c:y val="0.29160821685904215"/>
          <c:w val="0.38074523670652261"/>
          <c:h val="0.366274757438361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0.96465</cdr:x>
      <cdr:y>0.36293</cdr:y>
    </cdr:from>
    <cdr:to>
      <cdr:x>1</cdr:x>
      <cdr:y>0.46526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7938655" y="1642593"/>
          <a:ext cx="290945" cy="4631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5AA9E-36AF-F54E-8469-4BF566F7DDF5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A1121-32DE-0743-B3C0-03B611792E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7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</a:t>
            </a:r>
            <a:r>
              <a:rPr lang="it-IT" baseline="0" dirty="0" smtClean="0"/>
              <a:t> la nuova delibera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1121-32DE-0743-B3C0-03B611792EF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7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1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2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9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1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4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2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6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2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9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C7B7D-D1B1-FF41-96D3-E86AB17417D7}" type="datetimeFigureOut">
              <a:rPr lang="it-IT" smtClean="0"/>
              <a:pPr/>
              <a:t>21/11/2015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9CC7-7C52-5248-814F-D7F46CD0579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gilda@infettivibrescia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5778" y="2079635"/>
            <a:ext cx="8734778" cy="1470025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Gli Spedali Civili come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Centro 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erogatore.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3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Sistema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it-IT" sz="3600" b="1" i="1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ub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it-IT" sz="3600" b="1" i="1" dirty="0" err="1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it-IT" sz="3600" b="1" i="1" dirty="0" err="1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poke</a:t>
            </a:r>
            <a:r>
              <a:rPr lang="it-IT" sz="3600" b="1" i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il gruppo GILDAA </a:t>
            </a:r>
            <a:endParaRPr lang="it-IT" sz="36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675" y="4165008"/>
            <a:ext cx="6400800" cy="1119511"/>
          </a:xfrm>
        </p:spPr>
        <p:txBody>
          <a:bodyPr>
            <a:normAutofit fontScale="70000" lnSpcReduction="20000"/>
          </a:bodyPr>
          <a:lstStyle/>
          <a:p>
            <a:r>
              <a:rPr lang="it-IT" sz="4000" b="1" dirty="0" smtClean="0">
                <a:solidFill>
                  <a:schemeClr val="tx1"/>
                </a:solidFill>
              </a:rPr>
              <a:t>Salvatore </a:t>
            </a:r>
            <a:r>
              <a:rPr lang="it-IT" sz="4000" b="1" dirty="0" smtClean="0">
                <a:solidFill>
                  <a:schemeClr val="tx1"/>
                </a:solidFill>
              </a:rPr>
              <a:t>Casari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UO Malattie Infettive 2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AO Spedali Civili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1557" y="1903013"/>
            <a:ext cx="8297332" cy="196702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354667" y="241279"/>
            <a:ext cx="6568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Ordine dei Medici Chirurghi e degli Odontoiatri della Provincia di Brescia</a:t>
            </a:r>
          </a:p>
          <a:p>
            <a:pPr algn="ctr"/>
            <a:r>
              <a:rPr lang="it-IT" sz="2400" i="1" dirty="0" smtClean="0"/>
              <a:t>Convegno:</a:t>
            </a:r>
            <a:endParaRPr lang="it-IT" sz="2400" i="1" dirty="0"/>
          </a:p>
          <a:p>
            <a:pPr algn="ctr"/>
            <a:r>
              <a:rPr lang="it-IT" sz="2400" b="1" dirty="0"/>
              <a:t>HCV: l’infezione, la malattia, la </a:t>
            </a:r>
            <a:r>
              <a:rPr lang="it-IT" sz="2400" b="1" dirty="0" smtClean="0"/>
              <a:t>cura</a:t>
            </a:r>
          </a:p>
          <a:p>
            <a:pPr algn="ctr"/>
            <a:r>
              <a:rPr lang="it-IT" b="1" dirty="0" smtClean="0"/>
              <a:t>Brescia, 21 novembre 2015</a:t>
            </a:r>
            <a:endParaRPr lang="it-IT" b="1" dirty="0"/>
          </a:p>
        </p:txBody>
      </p:sp>
      <p:pic>
        <p:nvPicPr>
          <p:cNvPr id="8" name="Picture 30" descr="Sig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76" y="385631"/>
            <a:ext cx="948780" cy="9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383539"/>
            <a:ext cx="788870" cy="934958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5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867659"/>
              </p:ext>
            </p:extLst>
          </p:nvPr>
        </p:nvGraphicFramePr>
        <p:xfrm>
          <a:off x="871868" y="967563"/>
          <a:ext cx="7591647" cy="4199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9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mensile dei pazienti valutati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06314" y="5309928"/>
            <a:ext cx="42190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/>
              <a:t>Mediana pazienti/mese = 20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/>
              <a:t>N. riunioni = 16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400" b="1" dirty="0" smtClean="0"/>
              <a:t>Ore-Dirigente</a:t>
            </a:r>
            <a:r>
              <a:rPr lang="it-IT" sz="2400" b="1" dirty="0"/>
              <a:t> </a:t>
            </a:r>
            <a:r>
              <a:rPr lang="it-IT" sz="2400" b="1" dirty="0" smtClean="0"/>
              <a:t>prestate = 96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25370" y="1238581"/>
            <a:ext cx="230231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400" b="1" dirty="0" smtClean="0"/>
              <a:t>Totale = 164 </a:t>
            </a:r>
            <a:r>
              <a:rPr lang="it-IT" sz="2400" b="1" dirty="0" err="1" smtClean="0"/>
              <a:t>paz</a:t>
            </a:r>
            <a:r>
              <a:rPr lang="it-IT" sz="2400" b="1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1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Pazienti Valutati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67722"/>
              </p:ext>
            </p:extLst>
          </p:nvPr>
        </p:nvGraphicFramePr>
        <p:xfrm>
          <a:off x="3859620" y="2402271"/>
          <a:ext cx="5616326" cy="396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9221" y="1594540"/>
            <a:ext cx="5286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b="1" dirty="0" smtClean="0"/>
              <a:t>Totale pazienti valutati = 164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Pazienti approvati = 128 (78%)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Pazienti non approvati = 36 (22%)</a:t>
            </a:r>
          </a:p>
          <a:p>
            <a:pPr marL="742950" lvl="1" indent="-285750">
              <a:buClr>
                <a:srgbClr val="FF0000"/>
              </a:buClr>
              <a:buFontTx/>
              <a:buChar char="-"/>
            </a:pPr>
            <a:r>
              <a:rPr lang="it-IT" dirty="0" smtClean="0"/>
              <a:t>MOTIVAZIONE</a:t>
            </a:r>
          </a:p>
          <a:p>
            <a:pPr lvl="1">
              <a:buClr>
                <a:srgbClr val="FF0000"/>
              </a:buClr>
            </a:pPr>
            <a:r>
              <a:rPr lang="it-IT" dirty="0" smtClean="0"/>
              <a:t>      </a:t>
            </a:r>
            <a:r>
              <a:rPr lang="it-IT" dirty="0" smtClean="0">
                <a:solidFill>
                  <a:srgbClr val="FF0000"/>
                </a:solidFill>
              </a:rPr>
              <a:t>- </a:t>
            </a:r>
            <a:r>
              <a:rPr lang="it-IT" dirty="0" smtClean="0"/>
              <a:t>Mancato rispetto criteri AIFA = 1</a:t>
            </a:r>
            <a:endParaRPr lang="it-IT" dirty="0"/>
          </a:p>
          <a:p>
            <a:pPr lvl="1">
              <a:buClr>
                <a:srgbClr val="FF0000"/>
              </a:buClr>
            </a:pPr>
            <a:r>
              <a:rPr lang="it-IT" dirty="0" smtClean="0"/>
              <a:t>      </a:t>
            </a:r>
            <a:r>
              <a:rPr lang="it-IT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 Richiesti ulteriori accertamenti = 27</a:t>
            </a:r>
            <a:endParaRPr lang="it-IT" dirty="0"/>
          </a:p>
          <a:p>
            <a:pPr lvl="1">
              <a:buClr>
                <a:srgbClr val="FF0000"/>
              </a:buClr>
            </a:pPr>
            <a:r>
              <a:rPr lang="it-IT" dirty="0" smtClean="0"/>
              <a:t>      </a:t>
            </a:r>
            <a:r>
              <a:rPr lang="it-IT" dirty="0" smtClean="0">
                <a:solidFill>
                  <a:srgbClr val="FF0000"/>
                </a:solidFill>
              </a:rPr>
              <a:t>-</a:t>
            </a:r>
            <a:r>
              <a:rPr lang="it-IT" dirty="0" smtClean="0"/>
              <a:t> </a:t>
            </a:r>
            <a:r>
              <a:rPr lang="it-IT" dirty="0" err="1" smtClean="0"/>
              <a:t>Rich</a:t>
            </a:r>
            <a:r>
              <a:rPr lang="it-IT" dirty="0" smtClean="0"/>
              <a:t>. Approfondimento per </a:t>
            </a:r>
            <a:r>
              <a:rPr lang="it-IT" dirty="0" err="1" smtClean="0"/>
              <a:t>comorbilità</a:t>
            </a:r>
            <a:r>
              <a:rPr lang="it-IT" dirty="0" smtClean="0"/>
              <a:t> = 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6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 proponente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621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0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49554"/>
              </p:ext>
            </p:extLst>
          </p:nvPr>
        </p:nvGraphicFramePr>
        <p:xfrm>
          <a:off x="457200" y="13024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Presa in carico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14399" y="5710664"/>
            <a:ext cx="762354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2400" b="1" dirty="0" smtClean="0"/>
              <a:t>Tutti i pazienti approvati sono inseriti nel circuito generale dei pazienti trattati dalle singole Unità Operative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442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86605"/>
              </p:ext>
            </p:extLst>
          </p:nvPr>
        </p:nvGraphicFramePr>
        <p:xfrm>
          <a:off x="457200" y="144421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Esito dei pazienti approvati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3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9045" y="168312"/>
            <a:ext cx="7796151" cy="92759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 prossimo: la rete regionale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2" y="1254121"/>
            <a:ext cx="7635834" cy="497758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auto">
          <a:xfrm>
            <a:off x="2806995" y="3190960"/>
            <a:ext cx="3179135" cy="105114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Garamond"/>
              </a:rPr>
              <a:t>AO Spedali Civili (Strutture abilitate)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Garamond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3570704" y="1216153"/>
            <a:ext cx="1620410" cy="102194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AO Desenzano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6796335" y="3190960"/>
            <a:ext cx="1766655" cy="100094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AO Chiari</a:t>
            </a:r>
          </a:p>
        </p:txBody>
      </p:sp>
      <p:sp>
        <p:nvSpPr>
          <p:cNvPr id="32" name="Ovale 31"/>
          <p:cNvSpPr/>
          <p:nvPr/>
        </p:nvSpPr>
        <p:spPr bwMode="auto">
          <a:xfrm>
            <a:off x="149806" y="3213752"/>
            <a:ext cx="2025208" cy="97814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err="1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Fondaz</a:t>
            </a: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. Poliambulanza</a:t>
            </a:r>
          </a:p>
        </p:txBody>
      </p:sp>
      <p:sp>
        <p:nvSpPr>
          <p:cNvPr id="37" name="Ovale 36"/>
          <p:cNvSpPr/>
          <p:nvPr/>
        </p:nvSpPr>
        <p:spPr bwMode="auto">
          <a:xfrm>
            <a:off x="5191114" y="5291095"/>
            <a:ext cx="1620411" cy="978149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Garamond"/>
              </a:rPr>
              <a:t>PO Gardone VT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494709" y="180974"/>
            <a:ext cx="7772400" cy="6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90000"/>
              </a:lnSpc>
              <a:buClr>
                <a:srgbClr val="4FAD26"/>
              </a:buClr>
              <a:buFont typeface="Arial" charset="0"/>
              <a:buNone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rescrizione ed erogazione dei DAA “in rete”</a:t>
            </a:r>
          </a:p>
        </p:txBody>
      </p:sp>
      <p:cxnSp>
        <p:nvCxnSpPr>
          <p:cNvPr id="18" name="Connettore 2 17"/>
          <p:cNvCxnSpPr/>
          <p:nvPr/>
        </p:nvCxnSpPr>
        <p:spPr>
          <a:xfrm>
            <a:off x="4358244" y="2238100"/>
            <a:ext cx="0" cy="952860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765570" y="4242106"/>
            <a:ext cx="629392" cy="1011599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5175924" y="4191901"/>
            <a:ext cx="524111" cy="1099194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5986131" y="3776353"/>
            <a:ext cx="810204" cy="0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2030681" y="3776353"/>
            <a:ext cx="776315" cy="0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 bwMode="auto">
          <a:xfrm>
            <a:off x="1641456" y="5253705"/>
            <a:ext cx="1753506" cy="1015539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Garamond"/>
              </a:rPr>
              <a:t>Altre UO del PO Spedali Civili</a:t>
            </a:r>
          </a:p>
        </p:txBody>
      </p:sp>
    </p:spTree>
    <p:extLst>
      <p:ext uri="{BB962C8B-B14F-4D97-AF65-F5344CB8AC3E}">
        <p14:creationId xmlns:p14="http://schemas.microsoft.com/office/powerpoint/2010/main" val="24275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807522"/>
            <a:ext cx="5186396" cy="583782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686834" y="3739415"/>
            <a:ext cx="7485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43738" y="0"/>
            <a:ext cx="5765470" cy="927598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prescrittori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 erogatori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686834" y="4307452"/>
            <a:ext cx="74856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40" y="902535"/>
            <a:ext cx="3536527" cy="1159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auto">
          <a:xfrm>
            <a:off x="2806995" y="3190960"/>
            <a:ext cx="3179135" cy="105114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Garamond"/>
              </a:rPr>
              <a:t>Centro HUB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Garamond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94709" y="180974"/>
            <a:ext cx="7772400" cy="6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90000"/>
              </a:lnSpc>
              <a:buClr>
                <a:srgbClr val="4FAD26"/>
              </a:buClr>
              <a:buFont typeface="Arial" charset="0"/>
              <a:buNone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rescrizione ed erogazione dei DAA per Centri esterni al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prescrittore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/erogatore</a:t>
            </a:r>
          </a:p>
        </p:txBody>
      </p:sp>
      <p:sp>
        <p:nvSpPr>
          <p:cNvPr id="6" name="Ovale 5"/>
          <p:cNvSpPr/>
          <p:nvPr/>
        </p:nvSpPr>
        <p:spPr bwMode="auto">
          <a:xfrm>
            <a:off x="494709" y="1850327"/>
            <a:ext cx="1620411" cy="97814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sp>
        <p:nvSpPr>
          <p:cNvPr id="7" name="Ovale 6"/>
          <p:cNvSpPr/>
          <p:nvPr/>
        </p:nvSpPr>
        <p:spPr bwMode="auto">
          <a:xfrm>
            <a:off x="3541508" y="5291016"/>
            <a:ext cx="1753506" cy="101553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3570704" y="1216153"/>
            <a:ext cx="1620410" cy="1021947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6834471" y="1827535"/>
            <a:ext cx="1766655" cy="10009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sp>
        <p:nvSpPr>
          <p:cNvPr id="32" name="Ovale 31"/>
          <p:cNvSpPr/>
          <p:nvPr/>
        </p:nvSpPr>
        <p:spPr bwMode="auto">
          <a:xfrm>
            <a:off x="494708" y="4620316"/>
            <a:ext cx="1822809" cy="97814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sp>
        <p:nvSpPr>
          <p:cNvPr id="37" name="Ovale 36"/>
          <p:cNvSpPr/>
          <p:nvPr/>
        </p:nvSpPr>
        <p:spPr bwMode="auto">
          <a:xfrm>
            <a:off x="6966117" y="4620315"/>
            <a:ext cx="1620411" cy="97814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Centro SPOKE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396562" y="2238100"/>
            <a:ext cx="0" cy="9528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2" idx="2"/>
          </p:cNvCxnSpPr>
          <p:nvPr/>
        </p:nvCxnSpPr>
        <p:spPr>
          <a:xfrm flipV="1">
            <a:off x="4396562" y="4242106"/>
            <a:ext cx="1" cy="1011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998921" y="2714530"/>
            <a:ext cx="808074" cy="476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5986130" y="2714530"/>
            <a:ext cx="979987" cy="476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5986130" y="4242106"/>
            <a:ext cx="979987" cy="505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2115120" y="4242106"/>
            <a:ext cx="691875" cy="5057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auto">
          <a:xfrm>
            <a:off x="2806995" y="3190960"/>
            <a:ext cx="3179135" cy="105114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Garamond"/>
              </a:rPr>
              <a:t>AO Spedali Civili (Strutture abilitate)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Garamond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1641456" y="5253705"/>
            <a:ext cx="1753506" cy="101553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Altre UO del PO Spedali Civili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3570704" y="1216153"/>
            <a:ext cx="1620410" cy="1021947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AO Desenzano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6796335" y="3190960"/>
            <a:ext cx="1766655" cy="10009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AO Chiari</a:t>
            </a:r>
          </a:p>
        </p:txBody>
      </p:sp>
      <p:sp>
        <p:nvSpPr>
          <p:cNvPr id="32" name="Ovale 31"/>
          <p:cNvSpPr/>
          <p:nvPr/>
        </p:nvSpPr>
        <p:spPr bwMode="auto">
          <a:xfrm>
            <a:off x="292310" y="3263957"/>
            <a:ext cx="2025208" cy="97814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err="1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Fondaz</a:t>
            </a: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. Poliambulanza</a:t>
            </a:r>
          </a:p>
        </p:txBody>
      </p:sp>
      <p:sp>
        <p:nvSpPr>
          <p:cNvPr id="37" name="Ovale 36"/>
          <p:cNvSpPr/>
          <p:nvPr/>
        </p:nvSpPr>
        <p:spPr bwMode="auto">
          <a:xfrm>
            <a:off x="5175924" y="5291095"/>
            <a:ext cx="1771141" cy="978149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4FAD26"/>
              </a:buClr>
              <a:buFont typeface="Arial" charset="0"/>
              <a:buNone/>
            </a:pPr>
            <a:r>
              <a:rPr lang="it-IT" sz="1600" b="1" dirty="0" smtClean="0">
                <a:solidFill>
                  <a:schemeClr val="bg1"/>
                </a:solidFill>
                <a:ea typeface="ＭＳ Ｐゴシック" pitchFamily="34" charset="-128"/>
                <a:cs typeface="Garamond"/>
              </a:rPr>
              <a:t>PO Gardone VT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396562" y="2238100"/>
            <a:ext cx="0" cy="9528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762877" y="4242106"/>
            <a:ext cx="632085" cy="1011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5986131" y="3705101"/>
            <a:ext cx="81020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5191114" y="4242107"/>
            <a:ext cx="699677" cy="1011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2317518" y="3705101"/>
            <a:ext cx="4894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 txBox="1">
            <a:spLocks/>
          </p:cNvSpPr>
          <p:nvPr/>
        </p:nvSpPr>
        <p:spPr bwMode="auto">
          <a:xfrm>
            <a:off x="494709" y="180974"/>
            <a:ext cx="7772400" cy="6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90000"/>
              </a:lnSpc>
              <a:buClr>
                <a:srgbClr val="4FAD26"/>
              </a:buClr>
              <a:buFont typeface="Arial" charset="0"/>
              <a:buNone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rescrizione ed erogazione dei DAA per Centri esterni al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prescrittore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/erogatore</a:t>
            </a:r>
          </a:p>
        </p:txBody>
      </p:sp>
    </p:spTree>
    <p:extLst>
      <p:ext uri="{BB962C8B-B14F-4D97-AF65-F5344CB8AC3E}">
        <p14:creationId xmlns:p14="http://schemas.microsoft.com/office/powerpoint/2010/main" val="24275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G.I.L.D.A.A.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51505"/>
            <a:ext cx="8229600" cy="4919133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</a:pPr>
            <a:r>
              <a:rPr lang="it-IT" sz="2800" b="1" dirty="0">
                <a:solidFill>
                  <a:srgbClr val="FF0000"/>
                </a:solidFill>
              </a:rPr>
              <a:t>G</a:t>
            </a:r>
            <a:r>
              <a:rPr lang="it-IT" sz="2800" b="1" dirty="0"/>
              <a:t>ruppo </a:t>
            </a:r>
            <a:r>
              <a:rPr lang="it-IT" sz="2800" b="1" dirty="0">
                <a:solidFill>
                  <a:srgbClr val="FF0000"/>
                </a:solidFill>
              </a:rPr>
              <a:t>I</a:t>
            </a:r>
            <a:r>
              <a:rPr lang="it-IT" sz="2800" b="1" dirty="0"/>
              <a:t>nterdisciplinare di </a:t>
            </a:r>
            <a:r>
              <a:rPr lang="it-IT" sz="2800" b="1" dirty="0">
                <a:solidFill>
                  <a:srgbClr val="FF0000"/>
                </a:solidFill>
              </a:rPr>
              <a:t>L</a:t>
            </a:r>
            <a:r>
              <a:rPr lang="it-IT" sz="2800" b="1" dirty="0"/>
              <a:t>avoro per gli agenti Antivirali ad Azione </a:t>
            </a:r>
            <a:r>
              <a:rPr lang="it-IT" sz="2800" b="1" dirty="0" smtClean="0"/>
              <a:t>Diretta (</a:t>
            </a:r>
            <a:r>
              <a:rPr lang="it-IT" sz="2800" b="1" dirty="0" smtClean="0">
                <a:solidFill>
                  <a:srgbClr val="FF0000"/>
                </a:solidFill>
              </a:rPr>
              <a:t>DAA</a:t>
            </a:r>
            <a:r>
              <a:rPr lang="it-IT" sz="2800" b="1" dirty="0" smtClean="0"/>
              <a:t>) </a:t>
            </a:r>
            <a:r>
              <a:rPr lang="it-IT" sz="2800" b="1" i="1" dirty="0" smtClean="0"/>
              <a:t>(Documento DS dell’ASL di Brescia del 12/6/2013)</a:t>
            </a:r>
          </a:p>
          <a:p>
            <a:pPr algn="just">
              <a:buClr>
                <a:srgbClr val="FF0000"/>
              </a:buClr>
            </a:pPr>
            <a:r>
              <a:rPr lang="it-IT" sz="2800" b="1" u="sng" dirty="0" smtClean="0"/>
              <a:t>Partecipanti interni</a:t>
            </a:r>
            <a:r>
              <a:rPr lang="it-IT" sz="2800" b="1" dirty="0" smtClean="0"/>
              <a:t>: Malattie Infettive, SSVD Epatologia, SSVD Gastroenterologia (3 clinici per ogni riunione)</a:t>
            </a:r>
          </a:p>
          <a:p>
            <a:pPr algn="just">
              <a:buClr>
                <a:srgbClr val="FF0000"/>
              </a:buClr>
            </a:pPr>
            <a:r>
              <a:rPr lang="it-IT" sz="2800" b="1" u="sng" dirty="0" smtClean="0"/>
              <a:t>Partecipanti esterni</a:t>
            </a:r>
            <a:r>
              <a:rPr lang="it-IT" sz="2800" b="1" dirty="0" smtClean="0"/>
              <a:t>: tutti i proponenti dei pazienti da trattare</a:t>
            </a:r>
          </a:p>
          <a:p>
            <a:pPr algn="just">
              <a:buClr>
                <a:srgbClr val="FF0000"/>
              </a:buClr>
            </a:pPr>
            <a:r>
              <a:rPr lang="it-IT" sz="2800" b="1" dirty="0" smtClean="0"/>
              <a:t>Riunioni ogni 2 settimane (Lunedì, ore 18.00-20.00)</a:t>
            </a:r>
          </a:p>
          <a:p>
            <a:pPr algn="just">
              <a:buClr>
                <a:srgbClr val="FF0000"/>
              </a:buClr>
            </a:pPr>
            <a:r>
              <a:rPr lang="it-IT" sz="2800" b="1" dirty="0" smtClean="0"/>
              <a:t>Casella di posta elettronica dedicata: </a:t>
            </a:r>
            <a:r>
              <a:rPr lang="it-IT" sz="2800" b="1" dirty="0" smtClean="0">
                <a:hlinkClick r:id="rId2"/>
              </a:rPr>
              <a:t>gilda@infettivibrescia.it</a:t>
            </a:r>
            <a:endParaRPr 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49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09" y="1095908"/>
            <a:ext cx="3692216" cy="56202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89045" y="168312"/>
            <a:ext cx="7796151" cy="92759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 condiviso (L.I.C.O.)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5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0" y="1045027"/>
            <a:ext cx="3967717" cy="554715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689045" y="168312"/>
            <a:ext cx="7796151" cy="92759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I.O. per la presentazione dei pazienti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2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95910"/>
            <a:ext cx="8229600" cy="3107955"/>
          </a:xfrm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it-IT" sz="2800" b="1" dirty="0" smtClean="0"/>
              <a:t>Invio scheda paziente (</a:t>
            </a:r>
            <a:r>
              <a:rPr lang="it-IT" sz="2800" b="1" u="sng" dirty="0"/>
              <a:t>P</a:t>
            </a:r>
            <a:r>
              <a:rPr lang="it-IT" sz="2800" b="1" u="sng" dirty="0" smtClean="0"/>
              <a:t>roponente</a:t>
            </a:r>
            <a:r>
              <a:rPr lang="it-IT" sz="2800" b="1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it-IT" sz="2800" b="1" dirty="0" smtClean="0"/>
              <a:t>Preparazione del dossier di riunione (</a:t>
            </a:r>
            <a:r>
              <a:rPr lang="it-IT" sz="2800" b="1" u="sng" dirty="0" smtClean="0"/>
              <a:t>GILDAA</a:t>
            </a:r>
            <a:r>
              <a:rPr lang="it-IT" sz="2800" b="1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it-IT" sz="2800" b="1" dirty="0" smtClean="0"/>
              <a:t>Convocazione riunione (</a:t>
            </a:r>
            <a:r>
              <a:rPr lang="it-IT" sz="2800" b="1" u="sng" dirty="0" smtClean="0"/>
              <a:t>GILDAA</a:t>
            </a:r>
            <a:r>
              <a:rPr lang="it-IT" sz="2800" b="1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it-IT" sz="2800" b="1" dirty="0" smtClean="0"/>
              <a:t>Discussione dei casi con assegnazione dei pazienti approvati (</a:t>
            </a:r>
            <a:r>
              <a:rPr lang="it-IT" sz="2800" b="1" u="sng" dirty="0" smtClean="0"/>
              <a:t>GILDAA, Proponente</a:t>
            </a:r>
            <a:r>
              <a:rPr lang="it-IT" sz="2800" b="1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it-IT" sz="2800" b="1" dirty="0" smtClean="0"/>
              <a:t>Verbale di riunione (</a:t>
            </a:r>
            <a:r>
              <a:rPr lang="it-IT" sz="2800" b="1" u="sng" dirty="0" smtClean="0"/>
              <a:t>GILDAA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9045" y="168312"/>
            <a:ext cx="7796151" cy="927598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di presentazione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665076" y="4203865"/>
            <a:ext cx="0" cy="1888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665076" y="4928260"/>
            <a:ext cx="81939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65076" y="6092042"/>
            <a:ext cx="81939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626977" y="4666650"/>
            <a:ext cx="6582379" cy="5232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Inclusione in ambulatorio per inizio terapia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626977" y="5830432"/>
            <a:ext cx="7374519" cy="5232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Ulteriori accertamenti e successiva rivalutazione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7926" y="2130425"/>
            <a:ext cx="6634716" cy="14700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3600" b="1" dirty="0" smtClean="0"/>
              <a:t>Attività svolta </a:t>
            </a:r>
            <a:br>
              <a:rPr lang="it-IT" sz="3600" b="1" dirty="0" smtClean="0"/>
            </a:br>
            <a:r>
              <a:rPr lang="it-IT" sz="2800" b="1" i="1" dirty="0" smtClean="0"/>
              <a:t>(2 marzo – 2 novembre 2015)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27965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393</Words>
  <Application>Microsoft Office PowerPoint</Application>
  <PresentationFormat>Presentazione su schermo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Gli Spedali Civili come Centro erogatore.  Sistema Hub and Spoke: il gruppo GILDAA </vt:lpstr>
      <vt:lpstr>Centri prescrittori ed erogatori</vt:lpstr>
      <vt:lpstr>Presentazione standard di PowerPoint</vt:lpstr>
      <vt:lpstr>Presentazione standard di PowerPoint</vt:lpstr>
      <vt:lpstr>G.I.L.D.A.A.</vt:lpstr>
      <vt:lpstr>Documento condiviso (L.I.C.O.)</vt:lpstr>
      <vt:lpstr>I.O. per la presentazione dei pazienti</vt:lpstr>
      <vt:lpstr>Modalità di presentazione</vt:lpstr>
      <vt:lpstr>Attività svolta  (2 marzo – 2 novembre 2015)</vt:lpstr>
      <vt:lpstr>Distribuzione mensile dei pazienti valutati</vt:lpstr>
      <vt:lpstr>Pazienti Valutati</vt:lpstr>
      <vt:lpstr>Struttura proponente</vt:lpstr>
      <vt:lpstr>Presa in carico</vt:lpstr>
      <vt:lpstr>Esito dei pazienti approvati</vt:lpstr>
      <vt:lpstr>Il futuro prossimo: la rete regionale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Selezione pazienti HCV</dc:title>
  <dc:creator>salvatore casari</dc:creator>
  <cp:lastModifiedBy>Segreteria</cp:lastModifiedBy>
  <cp:revision>89</cp:revision>
  <dcterms:created xsi:type="dcterms:W3CDTF">2014-12-07T13:04:49Z</dcterms:created>
  <dcterms:modified xsi:type="dcterms:W3CDTF">2015-11-21T10:41:07Z</dcterms:modified>
</cp:coreProperties>
</file>