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89" r:id="rId3"/>
    <p:sldId id="287" r:id="rId4"/>
    <p:sldId id="295" r:id="rId5"/>
    <p:sldId id="294" r:id="rId6"/>
    <p:sldId id="305" r:id="rId7"/>
    <p:sldId id="296" r:id="rId8"/>
    <p:sldId id="303" r:id="rId9"/>
    <p:sldId id="302" r:id="rId10"/>
    <p:sldId id="301" r:id="rId11"/>
    <p:sldId id="297" r:id="rId12"/>
    <p:sldId id="290" r:id="rId13"/>
    <p:sldId id="306" r:id="rId14"/>
    <p:sldId id="291" r:id="rId15"/>
    <p:sldId id="257" r:id="rId16"/>
    <p:sldId id="285" r:id="rId17"/>
    <p:sldId id="286" r:id="rId18"/>
    <p:sldId id="258" r:id="rId19"/>
    <p:sldId id="283" r:id="rId20"/>
    <p:sldId id="282" r:id="rId21"/>
    <p:sldId id="276" r:id="rId22"/>
    <p:sldId id="278" r:id="rId23"/>
    <p:sldId id="280" r:id="rId24"/>
    <p:sldId id="281" r:id="rId25"/>
    <p:sldId id="279" r:id="rId26"/>
    <p:sldId id="304" r:id="rId27"/>
    <p:sldId id="284" r:id="rId28"/>
    <p:sldId id="300" r:id="rId29"/>
  </p:sldIdLst>
  <p:sldSz cx="9144000" cy="6858000" type="screen4x3"/>
  <p:notesSz cx="6858000" cy="100520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2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144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86107-0131-4E71-8934-3A067EA01AF2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547225"/>
            <a:ext cx="2971800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9547225"/>
            <a:ext cx="2971800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67416-56E5-4FCD-A8A6-14C1B7ECD45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AFEB7-C1CA-45B3-97ED-A892FAE53767}" type="datetimeFigureOut">
              <a:rPr lang="it-IT" smtClean="0"/>
              <a:pPr/>
              <a:t>09/05/2014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1C99C-1CD1-4D00-A347-4C021A85345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Office_Word_97_-_2003_Document1.doc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diagnosi.prenatale@spedalicivili.brescia.it" TargetMode="Externa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188640"/>
            <a:ext cx="446449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2492896"/>
            <a:ext cx="705678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sellaDiTesto 6"/>
          <p:cNvSpPr txBox="1"/>
          <p:nvPr/>
        </p:nvSpPr>
        <p:spPr>
          <a:xfrm>
            <a:off x="1331640" y="4221088"/>
            <a:ext cx="6408712" cy="1815882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dirty="0" smtClean="0">
                <a:latin typeface="Arial Narrow" pitchFamily="34" charset="0"/>
              </a:rPr>
              <a:t>La diagnosi prenatale oggi: il Centro di Diagnosi Prenatale dell’</a:t>
            </a:r>
            <a:r>
              <a:rPr lang="it-IT" sz="2800" dirty="0" err="1" smtClean="0">
                <a:latin typeface="Arial Narrow" pitchFamily="34" charset="0"/>
              </a:rPr>
              <a:t>A.O.</a:t>
            </a:r>
            <a:r>
              <a:rPr lang="it-IT" sz="2800" dirty="0" smtClean="0">
                <a:latin typeface="Arial Narrow" pitchFamily="34" charset="0"/>
              </a:rPr>
              <a:t> Spedali Civili di Brescia</a:t>
            </a:r>
          </a:p>
          <a:p>
            <a:endParaRPr lang="it-IT" sz="2800" dirty="0" smtClean="0">
              <a:latin typeface="Arial Narrow" pitchFamily="34" charset="0"/>
            </a:endParaRPr>
          </a:p>
          <a:p>
            <a:pPr algn="ctr"/>
            <a:r>
              <a:rPr lang="it-IT" sz="2800" dirty="0" smtClean="0">
                <a:latin typeface="Arial Narrow" pitchFamily="34" charset="0"/>
              </a:rPr>
              <a:t>Nicoletta Palai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148064" y="0"/>
            <a:ext cx="3995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  <a:cs typeface="Arial" pitchFamily="34" charset="0"/>
              </a:rPr>
              <a:t>Dipartimento Ostetrico-Ginecologico</a:t>
            </a:r>
          </a:p>
          <a:p>
            <a:pPr algn="ctr"/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  <a:cs typeface="Arial" pitchFamily="34" charset="0"/>
              </a:rPr>
              <a:t>Centro di Diagnosi Prenatale</a:t>
            </a:r>
          </a:p>
          <a:p>
            <a:pPr algn="ctr"/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  <a:cs typeface="Arial" pitchFamily="34" charset="0"/>
              </a:rPr>
              <a:t>Azienda Spedali Civili </a:t>
            </a:r>
          </a:p>
          <a:p>
            <a:pPr algn="ctr"/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  <a:cs typeface="Arial" pitchFamily="34" charset="0"/>
              </a:rPr>
              <a:t>Università degli Studi di Brescia</a:t>
            </a:r>
            <a:endParaRPr lang="it-IT" sz="20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rcRect/>
          <a:stretch>
            <a:fillRect/>
          </a:stretch>
        </p:blipFill>
        <p:spPr bwMode="auto">
          <a:xfrm>
            <a:off x="5940152" y="1412776"/>
            <a:ext cx="1079500" cy="1152525"/>
          </a:xfrm>
          <a:prstGeom prst="rect">
            <a:avLst/>
          </a:prstGeom>
          <a:solidFill>
            <a:srgbClr val="FDFDA1"/>
          </a:solidFill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7380312" y="1412776"/>
          <a:ext cx="1219200" cy="1143000"/>
        </p:xfrm>
        <a:graphic>
          <a:graphicData uri="http://schemas.openxmlformats.org/presentationml/2006/ole">
            <p:oleObj spid="_x0000_s1026" name="Documento" r:id="rId6" imgW="1333500" imgH="134112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95536" y="2564904"/>
            <a:ext cx="806489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800" dirty="0" smtClean="0">
                <a:latin typeface="Arial Narrow" pitchFamily="34" charset="0"/>
              </a:rPr>
              <a:t>N</a:t>
            </a:r>
            <a:r>
              <a:rPr lang="it-IT" sz="2800" dirty="0" smtClean="0">
                <a:latin typeface="Arial Narrow" pitchFamily="34" charset="0"/>
              </a:rPr>
              <a:t>ecessità </a:t>
            </a:r>
            <a:r>
              <a:rPr lang="it-IT" sz="2800" dirty="0" smtClean="0">
                <a:latin typeface="Arial Narrow" pitchFamily="34" charset="0"/>
              </a:rPr>
              <a:t>di disporre di Centri </a:t>
            </a:r>
            <a:r>
              <a:rPr lang="it-IT" sz="2800" dirty="0" smtClean="0">
                <a:latin typeface="Arial Narrow" pitchFamily="34" charset="0"/>
              </a:rPr>
              <a:t>di riferimento</a:t>
            </a:r>
            <a:r>
              <a:rPr lang="it-IT" sz="2800" dirty="0" smtClean="0">
                <a:latin typeface="Arial Narrow" pitchFamily="34" charset="0"/>
              </a:rPr>
              <a:t>, regionali o </a:t>
            </a:r>
            <a:r>
              <a:rPr lang="it-IT" sz="2800" dirty="0" err="1" smtClean="0">
                <a:latin typeface="Arial Narrow" pitchFamily="34" charset="0"/>
              </a:rPr>
              <a:t>sovraregionali</a:t>
            </a:r>
            <a:r>
              <a:rPr lang="it-IT" sz="2800" dirty="0" smtClean="0">
                <a:latin typeface="Arial Narrow" pitchFamily="34" charset="0"/>
              </a:rPr>
              <a:t>, per l'addestramento degli operatori ai metodi </a:t>
            </a:r>
            <a:r>
              <a:rPr lang="it-IT" sz="2800" dirty="0" smtClean="0">
                <a:latin typeface="Arial Narrow" pitchFamily="34" charset="0"/>
              </a:rPr>
              <a:t>di diagnosi </a:t>
            </a:r>
            <a:r>
              <a:rPr lang="it-IT" sz="2800" dirty="0" smtClean="0">
                <a:latin typeface="Arial Narrow" pitchFamily="34" charset="0"/>
              </a:rPr>
              <a:t>prenatale invasivi </a:t>
            </a:r>
            <a:endParaRPr lang="it-IT" sz="2800" dirty="0" smtClean="0">
              <a:latin typeface="Arial Narrow" pitchFamily="34" charset="0"/>
            </a:endParaRPr>
          </a:p>
          <a:p>
            <a:pPr algn="just"/>
            <a:endParaRPr lang="it-IT" sz="2800" dirty="0" smtClean="0">
              <a:latin typeface="Arial Narrow" pitchFamily="34" charset="0"/>
            </a:endParaRPr>
          </a:p>
          <a:p>
            <a:pPr algn="just"/>
            <a:r>
              <a:rPr lang="it-IT" sz="2400" dirty="0" smtClean="0">
                <a:latin typeface="Arial Narrow" pitchFamily="34" charset="0"/>
              </a:rPr>
              <a:t>(</a:t>
            </a:r>
            <a:r>
              <a:rPr lang="it-IT" sz="2400" dirty="0" err="1" smtClean="0">
                <a:latin typeface="Arial Narrow" pitchFamily="34" charset="0"/>
              </a:rPr>
              <a:t>WHO-Regional</a:t>
            </a:r>
            <a:r>
              <a:rPr lang="it-IT" sz="2400" dirty="0" smtClean="0">
                <a:latin typeface="Arial Narrow" pitchFamily="34" charset="0"/>
              </a:rPr>
              <a:t> Office </a:t>
            </a:r>
            <a:r>
              <a:rPr lang="it-IT" sz="2400" dirty="0" err="1" smtClean="0">
                <a:latin typeface="Arial Narrow" pitchFamily="34" charset="0"/>
              </a:rPr>
              <a:t>for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err="1" smtClean="0">
                <a:latin typeface="Arial Narrow" pitchFamily="34" charset="0"/>
              </a:rPr>
              <a:t>Europe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err="1" smtClean="0">
                <a:latin typeface="Arial Narrow" pitchFamily="34" charset="0"/>
              </a:rPr>
              <a:t>Working</a:t>
            </a:r>
            <a:r>
              <a:rPr lang="it-IT" sz="2400" dirty="0" smtClean="0">
                <a:latin typeface="Arial Narrow" pitchFamily="34" charset="0"/>
              </a:rPr>
              <a:t> Group, </a:t>
            </a:r>
            <a:r>
              <a:rPr lang="it-IT" sz="2400" dirty="0" err="1" smtClean="0">
                <a:latin typeface="Arial Narrow" pitchFamily="34" charset="0"/>
              </a:rPr>
              <a:t>Risk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err="1" smtClean="0">
                <a:latin typeface="Arial Narrow" pitchFamily="34" charset="0"/>
              </a:rPr>
              <a:t>evaluation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err="1" smtClean="0">
                <a:latin typeface="Arial Narrow" pitchFamily="34" charset="0"/>
              </a:rPr>
              <a:t>of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err="1" smtClean="0">
                <a:latin typeface="Arial Narrow" pitchFamily="34" charset="0"/>
              </a:rPr>
              <a:t>chorionic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err="1" smtClean="0">
                <a:latin typeface="Arial Narrow" pitchFamily="34" charset="0"/>
              </a:rPr>
              <a:t>villus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err="1" smtClean="0">
                <a:latin typeface="Arial Narrow" pitchFamily="34" charset="0"/>
              </a:rPr>
              <a:t>sampling=CVS</a:t>
            </a:r>
            <a:r>
              <a:rPr lang="it-IT" sz="2400" dirty="0" smtClean="0">
                <a:latin typeface="Arial Narrow" pitchFamily="34" charset="0"/>
              </a:rPr>
              <a:t>, </a:t>
            </a:r>
            <a:r>
              <a:rPr lang="it-IT" sz="2400" dirty="0" err="1" smtClean="0">
                <a:latin typeface="Arial Narrow" pitchFamily="34" charset="0"/>
              </a:rPr>
              <a:t>document</a:t>
            </a:r>
            <a:r>
              <a:rPr lang="it-IT" sz="2400" dirty="0" smtClean="0">
                <a:latin typeface="Arial Narrow" pitchFamily="34" charset="0"/>
              </a:rPr>
              <a:t> EUR/ICPMCH 123, Copenhagen, 1992;</a:t>
            </a:r>
          </a:p>
          <a:p>
            <a:pPr algn="just"/>
            <a:r>
              <a:rPr lang="it-IT" sz="2400" dirty="0" err="1" smtClean="0">
                <a:latin typeface="Arial Narrow" pitchFamily="34" charset="0"/>
              </a:rPr>
              <a:t>European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err="1" smtClean="0">
                <a:latin typeface="Arial Narrow" pitchFamily="34" charset="0"/>
              </a:rPr>
              <a:t>Association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err="1" smtClean="0">
                <a:latin typeface="Arial Narrow" pitchFamily="34" charset="0"/>
              </a:rPr>
              <a:t>of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err="1" smtClean="0">
                <a:latin typeface="Arial Narrow" pitchFamily="34" charset="0"/>
              </a:rPr>
              <a:t>Perinatal</a:t>
            </a:r>
            <a:r>
              <a:rPr lang="it-IT" sz="2400" dirty="0" smtClean="0">
                <a:latin typeface="Arial Narrow" pitchFamily="34" charset="0"/>
              </a:rPr>
              <a:t> Medicine, </a:t>
            </a:r>
            <a:r>
              <a:rPr lang="it-IT" sz="2400" dirty="0" err="1" smtClean="0">
                <a:latin typeface="Arial Narrow" pitchFamily="34" charset="0"/>
              </a:rPr>
              <a:t>Recommendations</a:t>
            </a:r>
            <a:r>
              <a:rPr lang="it-IT" sz="2400" dirty="0" smtClean="0">
                <a:latin typeface="Arial Narrow" pitchFamily="34" charset="0"/>
              </a:rPr>
              <a:t> and </a:t>
            </a:r>
            <a:r>
              <a:rPr lang="it-IT" sz="2400" dirty="0" err="1" smtClean="0">
                <a:latin typeface="Arial Narrow" pitchFamily="34" charset="0"/>
              </a:rPr>
              <a:t>Protocols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err="1" smtClean="0">
                <a:latin typeface="Arial Narrow" pitchFamily="34" charset="0"/>
              </a:rPr>
              <a:t>for</a:t>
            </a:r>
            <a:r>
              <a:rPr lang="it-IT" sz="2400" dirty="0" smtClean="0">
                <a:latin typeface="Arial Narrow" pitchFamily="34" charset="0"/>
              </a:rPr>
              <a:t> </a:t>
            </a:r>
            <a:r>
              <a:rPr lang="it-IT" sz="2400" dirty="0" smtClean="0">
                <a:latin typeface="Arial Narrow" pitchFamily="34" charset="0"/>
              </a:rPr>
              <a:t>Prenatal </a:t>
            </a:r>
            <a:r>
              <a:rPr lang="it-IT" sz="2400" dirty="0" err="1" smtClean="0">
                <a:latin typeface="Arial Narrow" pitchFamily="34" charset="0"/>
              </a:rPr>
              <a:t>Diagnosis</a:t>
            </a:r>
            <a:r>
              <a:rPr lang="it-IT" sz="2400" dirty="0" smtClean="0">
                <a:latin typeface="Arial Narrow" pitchFamily="34" charset="0"/>
              </a:rPr>
              <a:t>, 1993)</a:t>
            </a:r>
            <a:endParaRPr lang="it-IT" sz="2400" dirty="0">
              <a:latin typeface="Arial Narrow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67544" y="260648"/>
            <a:ext cx="80648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COMITATO NAZIONALE PER LA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BIOSICUREZZA E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LE BIOTECNOLOGIE</a:t>
            </a:r>
          </a:p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ISTITUTO SUPERIORE </a:t>
            </a:r>
            <a:r>
              <a:rPr lang="it-IT" sz="2400" b="1" dirty="0" err="1" smtClean="0">
                <a:solidFill>
                  <a:srgbClr val="66CCFF"/>
                </a:solidFill>
                <a:latin typeface="Arial Narrow" pitchFamily="34" charset="0"/>
              </a:rPr>
              <a:t>DI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 SANITA'</a:t>
            </a:r>
          </a:p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LINEE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GUIDA PER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TEST GENETICI</a:t>
            </a:r>
          </a:p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Rapporto del Gruppo di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lavoro 19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maggio 1998</a:t>
            </a:r>
            <a:endParaRPr lang="it-IT" sz="2400" b="1" dirty="0">
              <a:solidFill>
                <a:srgbClr val="66CCFF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95536" y="1844824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 smtClean="0">
                <a:latin typeface="Arial Narrow" pitchFamily="34" charset="0"/>
              </a:rPr>
              <a:t>La diagnosi prenatale è un’attività </a:t>
            </a:r>
            <a:r>
              <a:rPr lang="it-IT" sz="2800" b="1" dirty="0" smtClean="0">
                <a:latin typeface="Arial Narrow" pitchFamily="34" charset="0"/>
              </a:rPr>
              <a:t>multidisciplinare</a:t>
            </a:r>
            <a:r>
              <a:rPr lang="it-IT" sz="2800" dirty="0" smtClean="0">
                <a:latin typeface="Arial Narrow" pitchFamily="34" charset="0"/>
              </a:rPr>
              <a:t> nella quale sono coinvolte diverse figure professionali la cui collaborazione è indispensabile affinché vengano fornite le </a:t>
            </a:r>
            <a:r>
              <a:rPr lang="it-IT" sz="2800" b="1" dirty="0" smtClean="0">
                <a:latin typeface="Arial Narrow" pitchFamily="34" charset="0"/>
              </a:rPr>
              <a:t>corrette indicazioni</a:t>
            </a:r>
            <a:r>
              <a:rPr lang="it-IT" sz="2800" dirty="0" smtClean="0">
                <a:latin typeface="Arial Narrow" pitchFamily="34" charset="0"/>
              </a:rPr>
              <a:t>,  il </a:t>
            </a:r>
            <a:r>
              <a:rPr lang="it-IT" sz="2800" b="1" dirty="0" smtClean="0">
                <a:latin typeface="Arial Narrow" pitchFamily="34" charset="0"/>
              </a:rPr>
              <a:t>procedimento diagnostico </a:t>
            </a:r>
            <a:r>
              <a:rPr lang="it-IT" sz="2800" dirty="0" smtClean="0">
                <a:latin typeface="Arial Narrow" pitchFamily="34" charset="0"/>
              </a:rPr>
              <a:t>sia </a:t>
            </a:r>
            <a:r>
              <a:rPr lang="it-IT" sz="2800" b="1" dirty="0" smtClean="0">
                <a:latin typeface="Arial Narrow" pitchFamily="34" charset="0"/>
              </a:rPr>
              <a:t>affidabile</a:t>
            </a:r>
            <a:r>
              <a:rPr lang="it-IT" sz="2800" dirty="0" smtClean="0">
                <a:latin typeface="Arial Narrow" pitchFamily="34" charset="0"/>
              </a:rPr>
              <a:t>, comporti il </a:t>
            </a:r>
            <a:r>
              <a:rPr lang="it-IT" sz="2800" b="1" dirty="0" smtClean="0">
                <a:latin typeface="Arial Narrow" pitchFamily="34" charset="0"/>
              </a:rPr>
              <a:t>minor rischio </a:t>
            </a:r>
            <a:r>
              <a:rPr lang="it-IT" sz="2800" dirty="0" smtClean="0">
                <a:latin typeface="Arial Narrow" pitchFamily="34" charset="0"/>
              </a:rPr>
              <a:t>possibile per la gravidanza e la coppia si senta </a:t>
            </a:r>
            <a:r>
              <a:rPr lang="it-IT" sz="2800" b="1" dirty="0" smtClean="0">
                <a:latin typeface="Arial Narrow" pitchFamily="34" charset="0"/>
              </a:rPr>
              <a:t>assistita nel processo di scelta</a:t>
            </a:r>
            <a:r>
              <a:rPr lang="it-IT" sz="2800" dirty="0" smtClean="0">
                <a:latin typeface="Arial Narrow" pitchFamily="34" charset="0"/>
              </a:rPr>
              <a:t>. </a:t>
            </a: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E’ obiettivo primario dei servizi di diagnosi prenatale garantire una completa informazione, praticare il rispetto dell’ autonomia di scelta della donna e favorire l’equità nell’accesso ai servizi stessi.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67544" y="260648"/>
            <a:ext cx="8136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Linee Guida No. 1 Dicembre 2006</a:t>
            </a:r>
          </a:p>
          <a:p>
            <a:pPr algn="ctr"/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Società Italiana di Diagnosi Prenatale 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                                e Medicina 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Materno Fetale</a:t>
            </a:r>
            <a:endParaRPr lang="it-IT" sz="2800" b="1" dirty="0">
              <a:solidFill>
                <a:srgbClr val="66CCFF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95536" y="1916832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Un operatore esperto garantisce maggiori probabilità di successo del prelievo al primo tentativo e rischi minori di contaminazione ematica del campione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prelevato (Livello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di evidenza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III/</a:t>
            </a:r>
            <a:r>
              <a:rPr lang="it-IT" sz="2400" dirty="0" err="1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IV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endParaRPr lang="it-IT" sz="2400" dirty="0" smtClean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Operatori con grande esperienza possono avere una percentuale di successo </a:t>
            </a:r>
            <a:r>
              <a:rPr lang="it-IT" sz="2400" dirty="0" err="1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piu’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alta ed un minor tasso di </a:t>
            </a:r>
            <a:r>
              <a:rPr lang="it-IT" sz="2400" dirty="0" err="1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abortività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legato alla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procedura (B)</a:t>
            </a:r>
          </a:p>
          <a:p>
            <a:endParaRPr lang="it-IT" sz="2400" dirty="0" smtClean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Non esistono al momento attuale studi o dati che possano documentare in maniera scientifica il training e la curva di apprendimento necessari all’esecuzione della diagnosi prenatale invasiva. </a:t>
            </a:r>
          </a:p>
        </p:txBody>
      </p:sp>
      <p:sp>
        <p:nvSpPr>
          <p:cNvPr id="3" name="Rettangolo 2"/>
          <p:cNvSpPr/>
          <p:nvPr/>
        </p:nvSpPr>
        <p:spPr>
          <a:xfrm>
            <a:off x="467544" y="260648"/>
            <a:ext cx="8136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Linee Guida No. 1 Dicembre 2006</a:t>
            </a:r>
          </a:p>
          <a:p>
            <a:pPr algn="ctr"/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Società Italiana di Diagnosi Prenatale 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                                e Medicina 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Materno Fetale</a:t>
            </a:r>
            <a:endParaRPr lang="it-IT" sz="2800" b="1" dirty="0">
              <a:solidFill>
                <a:srgbClr val="66CCFF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1988840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Prima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di eseguire in modo autonomo i prelievi, è necessario superare un periodo di training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eseguendo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un numero adeguato e documentato di </a:t>
            </a:r>
            <a:r>
              <a:rPr lang="it-IT" sz="2400" dirty="0" err="1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villocentesi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e/o amniocentesi con la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supervisione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di un senior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tutor (B; Livello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di evidenza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III/</a:t>
            </a:r>
            <a:r>
              <a:rPr lang="it-IT" sz="2400" dirty="0" err="1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IV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endParaRPr lang="it-IT" sz="2400" dirty="0" smtClean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Il numero minimo di procedure di diagnosi prenatale invasiva che devono essere eseguite per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poter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essere considerato “operatore esperto” è 50 per </a:t>
            </a:r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anno (B)</a:t>
            </a:r>
          </a:p>
          <a:p>
            <a:endParaRPr lang="it-IT" sz="2400" dirty="0" smtClean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2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Quando le difficoltà di prelievo sono prevedibili, è considerata “buona pratica clinica” soprassedere al prelievo ed inviare la paziente presso un Centro e/o Operatore più esperto. </a:t>
            </a:r>
            <a:endParaRPr lang="it-IT" sz="2400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67544" y="260648"/>
            <a:ext cx="8136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Linee Guida No. 1 Dicembre 2006</a:t>
            </a:r>
          </a:p>
          <a:p>
            <a:pPr algn="ctr"/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Società Italiana di Diagnosi Prenatale 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                                e Medicina 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Materno Fetale</a:t>
            </a:r>
            <a:endParaRPr lang="it-IT" sz="2800" b="1" dirty="0">
              <a:solidFill>
                <a:srgbClr val="66CCFF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27584" y="2852936"/>
            <a:ext cx="74888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 smtClean="0">
                <a:latin typeface="Arial Narrow" pitchFamily="34" charset="0"/>
              </a:rPr>
              <a:t>Il modo migliore per verificare la competenza di un operatore e/o di un Centro è quello di effettuare </a:t>
            </a:r>
            <a:r>
              <a:rPr lang="it-IT" sz="2800" dirty="0" err="1" smtClean="0">
                <a:latin typeface="Arial Narrow" pitchFamily="34" charset="0"/>
              </a:rPr>
              <a:t>audits</a:t>
            </a:r>
            <a:r>
              <a:rPr lang="it-IT" sz="2800" dirty="0" smtClean="0">
                <a:latin typeface="Arial Narrow" pitchFamily="34" charset="0"/>
              </a:rPr>
              <a:t> continui in relazione a complicanze quali la necessità di un secondo prelievo e il tasso di </a:t>
            </a:r>
            <a:r>
              <a:rPr lang="it-IT" sz="2800" dirty="0" err="1" smtClean="0">
                <a:latin typeface="Arial Narrow" pitchFamily="34" charset="0"/>
              </a:rPr>
              <a:t>abortività</a:t>
            </a:r>
            <a:r>
              <a:rPr lang="it-IT" sz="2800" dirty="0" smtClean="0">
                <a:latin typeface="Arial Narrow" pitchFamily="34" charset="0"/>
              </a:rPr>
              <a:t>. 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95536" y="476672"/>
            <a:ext cx="8136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Linee Guida No. 1 Dicembre 2006</a:t>
            </a:r>
          </a:p>
          <a:p>
            <a:pPr algn="ctr"/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Società Italiana di Diagnosi Prenatale 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                                e Medicina 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Materno Fetale</a:t>
            </a:r>
            <a:endParaRPr lang="it-IT" sz="2800" b="1" dirty="0">
              <a:solidFill>
                <a:srgbClr val="66CCFF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55576" y="332656"/>
            <a:ext cx="7488832" cy="1015663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r>
              <a:rPr lang="it-IT" sz="3200" b="1" dirty="0" smtClean="0">
                <a:latin typeface="Arial Narrow" pitchFamily="34" charset="0"/>
              </a:rPr>
              <a:t>L’equipe del Centro di Diagnosi Prenatale</a:t>
            </a:r>
          </a:p>
          <a:p>
            <a:r>
              <a:rPr lang="it-IT" sz="2800" dirty="0" smtClean="0">
                <a:latin typeface="Arial Narrow" pitchFamily="34" charset="0"/>
              </a:rPr>
              <a:t>Referenti: Dr.ssa N. Palai – Dr. M. </a:t>
            </a:r>
            <a:r>
              <a:rPr lang="it-IT" sz="2800" dirty="0" err="1" smtClean="0">
                <a:latin typeface="Arial Narrow" pitchFamily="34" charset="0"/>
              </a:rPr>
              <a:t>Signorelli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323528" y="1772816"/>
            <a:ext cx="4320480" cy="267765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b="1" dirty="0" smtClean="0">
                <a:latin typeface="Arial Narrow" pitchFamily="34" charset="0"/>
              </a:rPr>
              <a:t>Medici ostetrico-ginecologi:</a:t>
            </a:r>
          </a:p>
          <a:p>
            <a:pPr>
              <a:lnSpc>
                <a:spcPct val="150000"/>
              </a:lnSpc>
            </a:pPr>
            <a:r>
              <a:rPr lang="it-IT" sz="2800" dirty="0" smtClean="0">
                <a:latin typeface="Arial Narrow" pitchFamily="34" charset="0"/>
              </a:rPr>
              <a:t>Dr.ssa Nicoletta Palai</a:t>
            </a:r>
          </a:p>
          <a:p>
            <a:r>
              <a:rPr lang="it-IT" sz="2800" dirty="0" smtClean="0">
                <a:latin typeface="Arial Narrow" pitchFamily="34" charset="0"/>
              </a:rPr>
              <a:t>Dr.ssa Chiara </a:t>
            </a:r>
            <a:r>
              <a:rPr lang="it-IT" sz="2800" dirty="0" err="1" smtClean="0">
                <a:latin typeface="Arial Narrow" pitchFamily="34" charset="0"/>
              </a:rPr>
              <a:t>Platto</a:t>
            </a:r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Dr. Federico </a:t>
            </a:r>
            <a:r>
              <a:rPr lang="it-IT" sz="2800" dirty="0" err="1" smtClean="0">
                <a:latin typeface="Arial Narrow" pitchFamily="34" charset="0"/>
              </a:rPr>
              <a:t>Prefumo</a:t>
            </a:r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Dr. Marino </a:t>
            </a:r>
            <a:r>
              <a:rPr lang="it-IT" sz="2800" dirty="0" err="1" smtClean="0">
                <a:latin typeface="Arial Narrow" pitchFamily="34" charset="0"/>
              </a:rPr>
              <a:t>Signorelli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5157192"/>
            <a:ext cx="3672408" cy="138499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b="1" dirty="0" smtClean="0">
                <a:latin typeface="Arial Narrow" pitchFamily="34" charset="0"/>
              </a:rPr>
              <a:t>Medico genetista:</a:t>
            </a:r>
          </a:p>
          <a:p>
            <a:pPr>
              <a:lnSpc>
                <a:spcPct val="150000"/>
              </a:lnSpc>
            </a:pPr>
            <a:r>
              <a:rPr lang="it-IT" sz="2800" dirty="0" smtClean="0">
                <a:latin typeface="Arial Narrow" pitchFamily="34" charset="0"/>
              </a:rPr>
              <a:t>Dr.ssa Claudia </a:t>
            </a:r>
            <a:r>
              <a:rPr lang="it-IT" sz="2800" dirty="0" err="1" smtClean="0">
                <a:latin typeface="Arial Narrow" pitchFamily="34" charset="0"/>
              </a:rPr>
              <a:t>Izzi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004048" y="5157192"/>
            <a:ext cx="3816424" cy="138499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b="1" dirty="0" smtClean="0">
                <a:latin typeface="Arial Narrow" pitchFamily="34" charset="0"/>
              </a:rPr>
              <a:t>Psicologa: </a:t>
            </a:r>
          </a:p>
          <a:p>
            <a:pPr>
              <a:lnSpc>
                <a:spcPct val="150000"/>
              </a:lnSpc>
            </a:pPr>
            <a:r>
              <a:rPr lang="it-IT" sz="2800" dirty="0" smtClean="0">
                <a:latin typeface="Arial Narrow" pitchFamily="34" charset="0"/>
              </a:rPr>
              <a:t>Dr.ssa Emanuela Beretta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967536" y="1772816"/>
            <a:ext cx="4176464" cy="3108543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b="1" dirty="0" smtClean="0">
                <a:latin typeface="Arial Narrow" pitchFamily="34" charset="0"/>
              </a:rPr>
              <a:t>Ostetriche dedicate:</a:t>
            </a:r>
          </a:p>
          <a:p>
            <a:pPr>
              <a:lnSpc>
                <a:spcPct val="150000"/>
              </a:lnSpc>
            </a:pPr>
            <a:r>
              <a:rPr lang="it-IT" sz="2800" dirty="0" err="1" smtClean="0">
                <a:latin typeface="Arial Narrow" pitchFamily="34" charset="0"/>
              </a:rPr>
              <a:t>Ost</a:t>
            </a:r>
            <a:r>
              <a:rPr lang="it-IT" sz="2800" dirty="0" smtClean="0">
                <a:latin typeface="Arial Narrow" pitchFamily="34" charset="0"/>
              </a:rPr>
              <a:t>. Claudia </a:t>
            </a:r>
            <a:r>
              <a:rPr lang="it-IT" sz="2800" dirty="0" err="1" smtClean="0">
                <a:latin typeface="Arial Narrow" pitchFamily="34" charset="0"/>
              </a:rPr>
              <a:t>Bonetti</a:t>
            </a:r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err="1" smtClean="0">
                <a:latin typeface="Arial Narrow" pitchFamily="34" charset="0"/>
              </a:rPr>
              <a:t>Ost</a:t>
            </a:r>
            <a:r>
              <a:rPr lang="it-IT" sz="2800" dirty="0" smtClean="0">
                <a:latin typeface="Arial Narrow" pitchFamily="34" charset="0"/>
              </a:rPr>
              <a:t>. Anna Gatto</a:t>
            </a:r>
          </a:p>
          <a:p>
            <a:r>
              <a:rPr lang="it-IT" sz="2800" dirty="0" err="1" smtClean="0">
                <a:latin typeface="Arial Narrow" pitchFamily="34" charset="0"/>
              </a:rPr>
              <a:t>Ost</a:t>
            </a:r>
            <a:r>
              <a:rPr lang="it-IT" sz="2800" dirty="0" smtClean="0">
                <a:latin typeface="Arial Narrow" pitchFamily="34" charset="0"/>
              </a:rPr>
              <a:t>. </a:t>
            </a:r>
            <a:r>
              <a:rPr lang="it-IT" sz="2800" dirty="0" err="1" smtClean="0">
                <a:latin typeface="Arial Narrow" pitchFamily="34" charset="0"/>
              </a:rPr>
              <a:t>Mariabarbara</a:t>
            </a:r>
            <a:r>
              <a:rPr lang="it-IT" sz="2800" dirty="0" smtClean="0">
                <a:latin typeface="Arial Narrow" pitchFamily="34" charset="0"/>
              </a:rPr>
              <a:t> </a:t>
            </a:r>
            <a:r>
              <a:rPr lang="it-IT" sz="2800" dirty="0" err="1" smtClean="0">
                <a:latin typeface="Arial Narrow" pitchFamily="34" charset="0"/>
              </a:rPr>
              <a:t>Menni</a:t>
            </a:r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err="1" smtClean="0">
                <a:latin typeface="Arial Narrow" pitchFamily="34" charset="0"/>
              </a:rPr>
              <a:t>Ost</a:t>
            </a:r>
            <a:r>
              <a:rPr lang="it-IT" sz="2800" dirty="0" smtClean="0">
                <a:latin typeface="Arial Narrow" pitchFamily="34" charset="0"/>
              </a:rPr>
              <a:t>. Patrizia </a:t>
            </a:r>
            <a:r>
              <a:rPr lang="it-IT" sz="2800" dirty="0" err="1" smtClean="0">
                <a:latin typeface="Arial Narrow" pitchFamily="34" charset="0"/>
              </a:rPr>
              <a:t>Multineddu</a:t>
            </a:r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err="1" smtClean="0">
                <a:latin typeface="Arial Narrow" pitchFamily="34" charset="0"/>
              </a:rPr>
              <a:t>Ost</a:t>
            </a:r>
            <a:r>
              <a:rPr lang="it-IT" sz="2800" dirty="0" smtClean="0">
                <a:latin typeface="Arial Narrow" pitchFamily="34" charset="0"/>
              </a:rPr>
              <a:t>. Stefania </a:t>
            </a:r>
            <a:r>
              <a:rPr lang="it-IT" sz="2800" dirty="0" err="1" smtClean="0">
                <a:latin typeface="Arial Narrow" pitchFamily="34" charset="0"/>
              </a:rPr>
              <a:t>Zatti</a:t>
            </a:r>
            <a:endParaRPr lang="it-IT" sz="2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0"/>
            <a:ext cx="8424936" cy="1077218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latin typeface="Arial Narrow" pitchFamily="34" charset="0"/>
              </a:rPr>
              <a:t>Accesso alle prestazione                                          del Centro di Diagnosi Prenatale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595021"/>
            <a:ext cx="8136904" cy="65716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>
                <a:latin typeface="Arial Narrow" pitchFamily="34" charset="0"/>
              </a:rPr>
              <a:t>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51520" y="1164134"/>
            <a:ext cx="8892480" cy="56938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latin typeface="Arial Narrow" pitchFamily="34" charset="0"/>
              </a:rPr>
              <a:t>Condizioni in gravidanza per accedere al nostro Centro</a:t>
            </a:r>
          </a:p>
          <a:p>
            <a:pPr algn="ctr"/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ANAMNESTICHE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 storia ostetrica di anomalia cromosomica nella precedente gravidanza</a:t>
            </a:r>
          </a:p>
          <a:p>
            <a:pPr marL="514350" indent="-514350">
              <a:buFont typeface="+mj-lt"/>
              <a:buAutoNum type="arabicPeriod"/>
            </a:pPr>
            <a:endParaRPr lang="it-IT" sz="2800" dirty="0" smtClean="0">
              <a:latin typeface="Arial Narrow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 storia ostetrica di anomalie strutturali fetali nella precedente gravidanza</a:t>
            </a:r>
          </a:p>
          <a:p>
            <a:pPr marL="514350" indent="-514350">
              <a:buFont typeface="+mj-lt"/>
              <a:buAutoNum type="arabicPeriod"/>
            </a:pPr>
            <a:endParaRPr lang="it-IT" sz="2800" dirty="0" smtClean="0">
              <a:latin typeface="Arial Narrow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 anamnesi familiare positiva per patologie ricorrenti in gravidanza (previa consulenza genetica)</a:t>
            </a:r>
          </a:p>
          <a:p>
            <a:pPr marL="514350" indent="-514350">
              <a:buFont typeface="+mj-lt"/>
              <a:buAutoNum type="arabicPeriod"/>
            </a:pPr>
            <a:endParaRPr lang="it-IT" sz="2800" dirty="0" smtClean="0">
              <a:latin typeface="Arial Narrow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 anamnesi familiare positiva per anomalie genetiche (previa consulenza genetica)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188640"/>
            <a:ext cx="8424936" cy="1077218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latin typeface="Arial Narrow" pitchFamily="34" charset="0"/>
              </a:rPr>
              <a:t>Accesso alle prestazione                                          del Centro di Diagnosi Prenatale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595021"/>
            <a:ext cx="8136904" cy="65716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>
                <a:latin typeface="Arial Narrow" pitchFamily="34" charset="0"/>
              </a:rPr>
              <a:t>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95536" y="1484784"/>
            <a:ext cx="8532440" cy="48320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latin typeface="Arial Narrow" pitchFamily="34" charset="0"/>
              </a:rPr>
              <a:t>Condizioni in gravidanza per accedere al nostro Centro</a:t>
            </a:r>
          </a:p>
          <a:p>
            <a:pPr algn="ctr"/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ATTUALI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riscontro attuale di sospetta anomalia ecografica fetale</a:t>
            </a:r>
          </a:p>
          <a:p>
            <a:pPr marL="514350" indent="-514350">
              <a:buFont typeface="+mj-lt"/>
              <a:buAutoNum type="arabicPeriod"/>
            </a:pPr>
            <a:endParaRPr lang="it-IT" sz="2800" dirty="0" smtClean="0">
              <a:latin typeface="Arial Narrow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riscontro attuale di anomalia cromosomica fetale</a:t>
            </a:r>
          </a:p>
          <a:p>
            <a:pPr marL="514350" indent="-514350">
              <a:buFont typeface="+mj-lt"/>
              <a:buAutoNum type="arabicPeriod"/>
            </a:pPr>
            <a:endParaRPr lang="it-IT" sz="2800" dirty="0" smtClean="0">
              <a:latin typeface="Arial Narrow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riscontro attuale di test di screening ad aumentato rischio per anomalie cromosomiche e/o strutturali</a:t>
            </a:r>
          </a:p>
          <a:p>
            <a:pPr marL="514350" indent="-514350">
              <a:buFont typeface="+mj-lt"/>
              <a:buAutoNum type="arabicPeriod"/>
            </a:pPr>
            <a:endParaRPr lang="it-IT" sz="2800" dirty="0" smtClean="0">
              <a:latin typeface="Arial Narrow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richiesta di indagine diagnostiche invasive per anomalie cromosomiche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39552" y="332656"/>
            <a:ext cx="8352928" cy="584775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r>
              <a:rPr lang="it-IT" sz="3200" b="1" dirty="0" smtClean="0">
                <a:latin typeface="Arial Narrow" pitchFamily="34" charset="0"/>
              </a:rPr>
              <a:t>Le prestazioni del Centro di Diagnosi Prenatale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51520" y="1628800"/>
            <a:ext cx="8568952" cy="517064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</a:t>
            </a:r>
            <a:r>
              <a:rPr lang="it-IT" sz="2400" dirty="0" smtClean="0">
                <a:latin typeface="Arial Narrow" pitchFamily="34" charset="0"/>
              </a:rPr>
              <a:t>lunedì – mercoledì – venerdì mattina: ecografie complesse di II livello (“casi speciali” 1° controllo) ed ecocardiografie fetali (1° controllo) (tempo dedicato/paziente: 60’)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400" dirty="0" smtClean="0">
                <a:latin typeface="Arial Narrow" pitchFamily="34" charset="0"/>
              </a:rPr>
              <a:t> giovedì pomeriggio: ambulatorio congiunto di ecocardiografia fetale con la cardiologa pediatra (da settembre 2013: tempo dedicato/paziente: 40’)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400" dirty="0" smtClean="0">
                <a:latin typeface="Arial Narrow" pitchFamily="34" charset="0"/>
              </a:rPr>
              <a:t> giovedì pomeriggio: ecografie di follow-up casi noti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400" dirty="0" smtClean="0">
                <a:latin typeface="Arial Narrow" pitchFamily="34" charset="0"/>
              </a:rPr>
              <a:t> martedì – giovedì mattina: diagnostica prenatale invasiva (</a:t>
            </a:r>
            <a:r>
              <a:rPr lang="it-IT" sz="2400" dirty="0" err="1" smtClean="0">
                <a:latin typeface="Arial Narrow" pitchFamily="34" charset="0"/>
              </a:rPr>
              <a:t>villocentesi</a:t>
            </a:r>
            <a:r>
              <a:rPr lang="it-IT" sz="2400" dirty="0" smtClean="0">
                <a:latin typeface="Arial Narrow" pitchFamily="34" charset="0"/>
              </a:rPr>
              <a:t>, amniocentesi, </a:t>
            </a:r>
            <a:r>
              <a:rPr lang="it-IT" sz="2400" dirty="0" err="1" smtClean="0">
                <a:latin typeface="Arial Narrow" pitchFamily="34" charset="0"/>
              </a:rPr>
              <a:t>funicolocentesi</a:t>
            </a:r>
            <a:r>
              <a:rPr lang="it-IT" sz="2400" dirty="0" smtClean="0">
                <a:latin typeface="Arial Narrow" pitchFamily="34" charset="0"/>
              </a:rPr>
              <a:t>) e procedure terapeutiche invasive (</a:t>
            </a:r>
            <a:r>
              <a:rPr lang="it-IT" sz="2400" dirty="0" err="1" smtClean="0">
                <a:latin typeface="Arial Narrow" pitchFamily="34" charset="0"/>
              </a:rPr>
              <a:t>amnioinfusioni</a:t>
            </a:r>
            <a:r>
              <a:rPr lang="it-IT" sz="2400" dirty="0" smtClean="0">
                <a:latin typeface="Arial Narrow" pitchFamily="34" charset="0"/>
              </a:rPr>
              <a:t>/</a:t>
            </a:r>
            <a:r>
              <a:rPr lang="it-IT" sz="2400" dirty="0" err="1" smtClean="0">
                <a:latin typeface="Arial Narrow" pitchFamily="34" charset="0"/>
              </a:rPr>
              <a:t>amnioriduzioni</a:t>
            </a:r>
            <a:r>
              <a:rPr lang="it-IT" sz="2400" dirty="0" smtClean="0">
                <a:latin typeface="Arial Narrow" pitchFamily="34" charset="0"/>
              </a:rPr>
              <a:t>)</a:t>
            </a:r>
            <a:endParaRPr lang="it-IT" sz="24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39552" y="332656"/>
            <a:ext cx="8352928" cy="584775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r>
              <a:rPr lang="it-IT" sz="3200" b="1" dirty="0" smtClean="0">
                <a:latin typeface="Arial Narrow" pitchFamily="34" charset="0"/>
              </a:rPr>
              <a:t>Le prestazioni del Centro di Diagnosi Prenatale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51520" y="1340768"/>
            <a:ext cx="8568952" cy="517064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</a:t>
            </a:r>
            <a:r>
              <a:rPr lang="it-IT" sz="2400" dirty="0" smtClean="0">
                <a:latin typeface="Arial Narrow" pitchFamily="34" charset="0"/>
              </a:rPr>
              <a:t>mercoledì mattina: colloqui individuali per diagnostica prenatale invasiva (casi particolari)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400" dirty="0" smtClean="0">
                <a:latin typeface="Arial Narrow" pitchFamily="34" charset="0"/>
              </a:rPr>
              <a:t> giovedì pomeriggio: colloqui di gruppo per diagnostica prenatale invasiva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400" dirty="0" smtClean="0">
                <a:latin typeface="Arial Narrow" pitchFamily="34" charset="0"/>
              </a:rPr>
              <a:t> lunedì – martedì – mercoledì – venerdì: consulenze genetiche primi casi e controlli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400" dirty="0" smtClean="0">
                <a:latin typeface="Arial Narrow" pitchFamily="34" charset="0"/>
              </a:rPr>
              <a:t> dal lunedì al venerdì: colloqui psicologici per presentazione dei casi, presa in carico, follow-up delle pazienti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400" dirty="0" smtClean="0">
                <a:latin typeface="Arial Narrow" pitchFamily="34" charset="0"/>
              </a:rPr>
              <a:t> dal lunedì al venerdì: contatti con i consulenti specialisti interni ed esterni all’Azienda e con i neonatologi</a:t>
            </a:r>
            <a:endParaRPr lang="it-IT" sz="24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79512" y="404664"/>
            <a:ext cx="871296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b="1" dirty="0" smtClean="0">
                <a:latin typeface="Arial Narrow" pitchFamily="34" charset="0"/>
              </a:rPr>
              <a:t>Spedali Civili di Brescia</a:t>
            </a:r>
            <a:r>
              <a:rPr lang="it-IT" sz="2400" dirty="0" smtClean="0">
                <a:latin typeface="Arial Narrow" pitchFamily="34" charset="0"/>
              </a:rPr>
              <a:t>: centro di riferimento della Lombardia orientale (area di riferimento di circa 1,5 milioni di abitanti e 15 mila parti/anno). </a:t>
            </a:r>
          </a:p>
          <a:p>
            <a:pPr algn="just"/>
            <a:endParaRPr lang="it-IT" sz="2400" dirty="0" smtClean="0">
              <a:latin typeface="Arial Narrow" pitchFamily="34" charset="0"/>
            </a:endParaRPr>
          </a:p>
          <a:p>
            <a:pPr algn="just"/>
            <a:r>
              <a:rPr lang="it-IT" sz="2400" dirty="0" smtClean="0">
                <a:latin typeface="Arial Narrow" pitchFamily="34" charset="0"/>
              </a:rPr>
              <a:t>Circa 4000 parti/anno e circa 12000 accessi di pronto soccorso ostetrico-ginecologico. </a:t>
            </a:r>
          </a:p>
          <a:p>
            <a:pPr algn="just"/>
            <a:endParaRPr lang="it-IT" sz="2400" dirty="0" smtClean="0">
              <a:latin typeface="Arial Narrow" pitchFamily="34" charset="0"/>
            </a:endParaRPr>
          </a:p>
          <a:p>
            <a:pPr algn="just"/>
            <a:r>
              <a:rPr lang="it-IT" sz="2400" b="1" dirty="0" smtClean="0">
                <a:latin typeface="Arial Narrow" pitchFamily="34" charset="0"/>
              </a:rPr>
              <a:t>Dipartimento di Ostetricia e Ginecologia</a:t>
            </a:r>
            <a:r>
              <a:rPr lang="it-IT" sz="2400" dirty="0" smtClean="0">
                <a:latin typeface="Arial Narrow" pitchFamily="34" charset="0"/>
              </a:rPr>
              <a:t>: comprende il Centro di Diagnosi Prenatale e la Medicina Materno Fetale, con ambulatori dedicati per la gravidanza gemellare, i disturbi della crescita fetale, l’ecocardiografia fetale, la gravidanza in madri diabetiche, affette da HIV, con altre patologie </a:t>
            </a:r>
            <a:r>
              <a:rPr lang="it-IT" sz="2400" dirty="0" err="1" smtClean="0">
                <a:latin typeface="Arial Narrow" pitchFamily="34" charset="0"/>
              </a:rPr>
              <a:t>internistiche</a:t>
            </a:r>
            <a:r>
              <a:rPr lang="it-IT" sz="2400" dirty="0" smtClean="0">
                <a:latin typeface="Arial Narrow" pitchFamily="34" charset="0"/>
              </a:rPr>
              <a:t>, o con precedente gravidanza complicata.</a:t>
            </a:r>
          </a:p>
          <a:p>
            <a:pPr algn="just"/>
            <a:endParaRPr lang="it-IT" sz="2400" dirty="0" smtClean="0">
              <a:latin typeface="Arial Narrow" pitchFamily="34" charset="0"/>
            </a:endParaRPr>
          </a:p>
          <a:p>
            <a:pPr algn="just"/>
            <a:r>
              <a:rPr lang="it-IT" sz="2400" dirty="0" smtClean="0">
                <a:latin typeface="Arial Narrow" pitchFamily="34" charset="0"/>
              </a:rPr>
              <a:t>R</a:t>
            </a:r>
            <a:r>
              <a:rPr lang="it-IT" sz="2400" b="1" dirty="0" smtClean="0">
                <a:latin typeface="Arial Narrow" pitchFamily="34" charset="0"/>
              </a:rPr>
              <a:t>eparto di Ostetricia:</a:t>
            </a:r>
            <a:r>
              <a:rPr lang="it-IT" sz="2400" dirty="0" smtClean="0">
                <a:latin typeface="Arial Narrow" pitchFamily="34" charset="0"/>
              </a:rPr>
              <a:t> dispone di 22 letti dedicati al ricovero di donne gravide con complicanze in atto. </a:t>
            </a:r>
          </a:p>
          <a:p>
            <a:pPr algn="just"/>
            <a:endParaRPr lang="it-IT" sz="2400" dirty="0" smtClean="0">
              <a:latin typeface="Arial Narrow" pitchFamily="34" charset="0"/>
            </a:endParaRPr>
          </a:p>
          <a:p>
            <a:pPr algn="just"/>
            <a:r>
              <a:rPr lang="it-IT" sz="2400" b="1" dirty="0" smtClean="0">
                <a:latin typeface="Arial Narrow" pitchFamily="34" charset="0"/>
              </a:rPr>
              <a:t>Reparto di Terapia Intensiva Neonatale</a:t>
            </a:r>
            <a:r>
              <a:rPr lang="it-IT" sz="2400" dirty="0" smtClean="0">
                <a:latin typeface="Arial Narrow" pitchFamily="34" charset="0"/>
              </a:rPr>
              <a:t>: è il secondo più grande in Lombardia</a:t>
            </a:r>
            <a:endParaRPr lang="it-IT" sz="2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55576" y="332656"/>
            <a:ext cx="7488832" cy="1015663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r>
              <a:rPr lang="it-IT" sz="3200" b="1" dirty="0" smtClean="0">
                <a:latin typeface="Arial Narrow" pitchFamily="34" charset="0"/>
              </a:rPr>
              <a:t>Attività del Centro di Diagnosi Prenatale</a:t>
            </a:r>
          </a:p>
          <a:p>
            <a:r>
              <a:rPr lang="it-IT" sz="2800" dirty="0" smtClean="0">
                <a:latin typeface="Arial Narrow" pitchFamily="34" charset="0"/>
              </a:rPr>
              <a:t>1 gennaio 2013 – 31 dicembre 2013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39552" y="1700808"/>
            <a:ext cx="8136904" cy="461664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2562 ecografie fetali di II livello, di cui 985 complesse definite “casi speciali” e 531 “ecocardiografie fetali”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461 ecografie per “</a:t>
            </a:r>
            <a:r>
              <a:rPr lang="it-IT" sz="2800" dirty="0" err="1" smtClean="0">
                <a:latin typeface="Arial Narrow" pitchFamily="34" charset="0"/>
              </a:rPr>
              <a:t>translucenza</a:t>
            </a:r>
            <a:r>
              <a:rPr lang="it-IT" sz="2800" dirty="0" smtClean="0">
                <a:latin typeface="Arial Narrow" pitchFamily="34" charset="0"/>
              </a:rPr>
              <a:t> </a:t>
            </a:r>
            <a:r>
              <a:rPr lang="it-IT" sz="2800" dirty="0" err="1" smtClean="0">
                <a:latin typeface="Arial Narrow" pitchFamily="34" charset="0"/>
              </a:rPr>
              <a:t>nucale</a:t>
            </a:r>
            <a:r>
              <a:rPr lang="it-IT" sz="2800" dirty="0" smtClean="0">
                <a:latin typeface="Arial Narrow" pitchFamily="34" charset="0"/>
              </a:rPr>
              <a:t>”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2268 colloqui prenatali, di cui 839 per indagini prenatali invasive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56 ecografie e consulenze complesse con la cardiologa pediatra (nuovo ambulatorio da settembre 2013)</a:t>
            </a:r>
            <a:endParaRPr lang="it-IT" sz="2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55576" y="332656"/>
            <a:ext cx="7488832" cy="1015663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r>
              <a:rPr lang="it-IT" sz="3200" b="1" dirty="0" smtClean="0">
                <a:latin typeface="Arial Narrow" pitchFamily="34" charset="0"/>
              </a:rPr>
              <a:t>Attività del Centro di Diagnosi Prenatale</a:t>
            </a:r>
          </a:p>
          <a:p>
            <a:r>
              <a:rPr lang="it-IT" sz="2800" dirty="0" smtClean="0">
                <a:latin typeface="Arial Narrow" pitchFamily="34" charset="0"/>
              </a:rPr>
              <a:t>1 gennaio 2013 – 31 dicembre 2013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595021"/>
            <a:ext cx="8136904" cy="461664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439 consulenze genetiche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195 prelievi venosi per indagini genetiche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505 amniocentesi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519 </a:t>
            </a:r>
            <a:r>
              <a:rPr lang="it-IT" sz="2800" dirty="0" err="1" smtClean="0">
                <a:latin typeface="Arial Narrow" pitchFamily="34" charset="0"/>
              </a:rPr>
              <a:t>villocentesi</a:t>
            </a:r>
            <a:endParaRPr lang="it-IT" sz="2800" dirty="0" smtClean="0">
              <a:latin typeface="Arial Narrow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141 infusioni di </a:t>
            </a:r>
            <a:r>
              <a:rPr lang="it-IT" sz="2800" dirty="0" smtClean="0">
                <a:latin typeface="Arial Narrow" pitchFamily="34" charset="0"/>
              </a:rPr>
              <a:t>farmaci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it-IT" sz="2800" dirty="0" smtClean="0">
              <a:latin typeface="Arial Narrow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800" dirty="0" smtClean="0">
                <a:latin typeface="Arial Narrow" pitchFamily="34" charset="0"/>
              </a:rPr>
              <a:t> </a:t>
            </a:r>
            <a:r>
              <a:rPr lang="it-IT" sz="2800" dirty="0" smtClean="0">
                <a:latin typeface="Arial Narrow" pitchFamily="34" charset="0"/>
              </a:rPr>
              <a:t>110 interruzioni volontarie di gravidanza (II trimestre</a:t>
            </a:r>
            <a:r>
              <a:rPr lang="it-IT" sz="2800" dirty="0" smtClean="0">
                <a:latin typeface="Arial Narrow" pitchFamily="34" charset="0"/>
              </a:rPr>
              <a:t>)</a:t>
            </a:r>
            <a:endParaRPr lang="it-IT" sz="28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188640"/>
            <a:ext cx="8424936" cy="1569660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latin typeface="Arial Narrow" pitchFamily="34" charset="0"/>
              </a:rPr>
              <a:t>Aspetti multidisciplinari del Centro di Diagnosi Prenatale: la collaborazione con i consulenti specialisti dell’</a:t>
            </a:r>
            <a:r>
              <a:rPr lang="it-IT" sz="3200" b="1" dirty="0" err="1" smtClean="0">
                <a:latin typeface="Arial Narrow" pitchFamily="34" charset="0"/>
              </a:rPr>
              <a:t>A.O.</a:t>
            </a:r>
            <a:r>
              <a:rPr lang="it-IT" sz="3200" b="1" dirty="0" smtClean="0">
                <a:latin typeface="Arial Narrow" pitchFamily="34" charset="0"/>
              </a:rPr>
              <a:t> Spedali Civili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595021"/>
            <a:ext cx="8136904" cy="65716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>
                <a:latin typeface="Arial Narrow" pitchFamily="34" charset="0"/>
              </a:rPr>
              <a:t>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95536" y="1844824"/>
            <a:ext cx="8532440" cy="48320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dirty="0" smtClean="0">
                <a:latin typeface="Arial Narrow" pitchFamily="34" charset="0"/>
              </a:rPr>
              <a:t>Cardiologia pediatrica: Dr.ssa A. Borghi</a:t>
            </a: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Chirurgica pediatrica: Dr. D. Alberti, Dr. F. Torri, Dr.ssa S. </a:t>
            </a:r>
            <a:r>
              <a:rPr lang="it-IT" sz="2800" dirty="0" err="1" smtClean="0">
                <a:latin typeface="Arial Narrow" pitchFamily="34" charset="0"/>
              </a:rPr>
              <a:t>Milianti</a:t>
            </a:r>
            <a:endParaRPr lang="it-IT" sz="2800" dirty="0" smtClean="0">
              <a:latin typeface="Arial Narrow" pitchFamily="34" charset="0"/>
            </a:endParaRP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Ortopedia pediatrica: Dr. C. </a:t>
            </a:r>
            <a:r>
              <a:rPr lang="it-IT" sz="2800" dirty="0" err="1" smtClean="0">
                <a:latin typeface="Arial Narrow" pitchFamily="34" charset="0"/>
              </a:rPr>
              <a:t>Brunelli</a:t>
            </a:r>
            <a:r>
              <a:rPr lang="it-IT" sz="2800" dirty="0" smtClean="0">
                <a:latin typeface="Arial Narrow" pitchFamily="34" charset="0"/>
              </a:rPr>
              <a:t>, </a:t>
            </a:r>
            <a:r>
              <a:rPr lang="it-IT" sz="2800" dirty="0" smtClean="0">
                <a:latin typeface="Arial Narrow" pitchFamily="34" charset="0"/>
              </a:rPr>
              <a:t>Dr.ssa F. </a:t>
            </a:r>
            <a:r>
              <a:rPr lang="it-IT" sz="2800" dirty="0" err="1" smtClean="0">
                <a:latin typeface="Arial Narrow" pitchFamily="34" charset="0"/>
              </a:rPr>
              <a:t>Valtancoli</a:t>
            </a:r>
            <a:endParaRPr lang="it-IT" sz="2800" dirty="0" smtClean="0">
              <a:latin typeface="Arial Narrow" pitchFamily="34" charset="0"/>
            </a:endParaRP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Neuropsichiatria infantile: Dr.ssa P. Accorsi, Dr.ssa P. Martelli</a:t>
            </a: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Neurochirurgia: Dr. C. </a:t>
            </a:r>
            <a:r>
              <a:rPr lang="it-IT" sz="2800" dirty="0" err="1" smtClean="0">
                <a:latin typeface="Arial Narrow" pitchFamily="34" charset="0"/>
              </a:rPr>
              <a:t>Cereda</a:t>
            </a:r>
            <a:endParaRPr lang="it-IT" sz="2800" dirty="0" smtClean="0">
              <a:latin typeface="Arial Narrow" pitchFamily="34" charset="0"/>
            </a:endParaRP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Chirurgia maxillofacciale: Dr. D. </a:t>
            </a:r>
            <a:r>
              <a:rPr lang="it-IT" sz="2800" dirty="0" err="1" smtClean="0">
                <a:latin typeface="Arial Narrow" pitchFamily="34" charset="0"/>
              </a:rPr>
              <a:t>Burlini</a:t>
            </a:r>
            <a:endParaRPr lang="it-IT" sz="28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188640"/>
            <a:ext cx="8424936" cy="1569660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latin typeface="Arial Narrow" pitchFamily="34" charset="0"/>
              </a:rPr>
              <a:t>Aspetti multidisciplinari del Centro di Diagnosi Prenatale: la collaborazione con i consulenti specialisti dell’</a:t>
            </a:r>
            <a:r>
              <a:rPr lang="it-IT" sz="3200" b="1" dirty="0" err="1" smtClean="0">
                <a:latin typeface="Arial Narrow" pitchFamily="34" charset="0"/>
              </a:rPr>
              <a:t>A.O.</a:t>
            </a:r>
            <a:r>
              <a:rPr lang="it-IT" sz="3200" b="1" dirty="0" smtClean="0">
                <a:latin typeface="Arial Narrow" pitchFamily="34" charset="0"/>
              </a:rPr>
              <a:t> Spedali Civili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595021"/>
            <a:ext cx="8136904" cy="65716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>
                <a:latin typeface="Arial Narrow" pitchFamily="34" charset="0"/>
              </a:rPr>
              <a:t>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67544" y="2132856"/>
            <a:ext cx="8280920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dirty="0" smtClean="0">
                <a:latin typeface="Arial Narrow" pitchFamily="34" charset="0"/>
              </a:rPr>
              <a:t>Neuroradiologia: Dr. L. </a:t>
            </a:r>
            <a:r>
              <a:rPr lang="it-IT" sz="2800" dirty="0" err="1" smtClean="0">
                <a:latin typeface="Arial Narrow" pitchFamily="34" charset="0"/>
              </a:rPr>
              <a:t>Pinelli</a:t>
            </a:r>
            <a:r>
              <a:rPr lang="it-IT" sz="2800" dirty="0" smtClean="0">
                <a:latin typeface="Arial Narrow" pitchFamily="34" charset="0"/>
              </a:rPr>
              <a:t>, Dr.ssa C. Ambrosi</a:t>
            </a: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Radiologia pediatrica: Dr.ssa </a:t>
            </a:r>
            <a:r>
              <a:rPr lang="it-IT" sz="2800" dirty="0" err="1" smtClean="0">
                <a:latin typeface="Arial Narrow" pitchFamily="34" charset="0"/>
              </a:rPr>
              <a:t>M.P</a:t>
            </a:r>
            <a:r>
              <a:rPr lang="it-IT" sz="2800" dirty="0" smtClean="0">
                <a:latin typeface="Arial Narrow" pitchFamily="34" charset="0"/>
              </a:rPr>
              <a:t>. </a:t>
            </a:r>
            <a:r>
              <a:rPr lang="it-IT" sz="2800" dirty="0" err="1" smtClean="0">
                <a:latin typeface="Arial Narrow" pitchFamily="34" charset="0"/>
              </a:rPr>
              <a:t>Bondioni</a:t>
            </a:r>
            <a:endParaRPr lang="it-IT" sz="2800" dirty="0" smtClean="0">
              <a:latin typeface="Arial Narrow" pitchFamily="34" charset="0"/>
            </a:endParaRP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Anatomia patologica: Dr.ssa C. Donzelli</a:t>
            </a: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Terzo laboratorio di </a:t>
            </a:r>
            <a:r>
              <a:rPr lang="it-IT" sz="2800" dirty="0" smtClean="0">
                <a:latin typeface="Arial Narrow" pitchFamily="34" charset="0"/>
              </a:rPr>
              <a:t>Analisi</a:t>
            </a:r>
            <a:r>
              <a:rPr lang="it-IT" sz="2800" dirty="0" smtClean="0">
                <a:latin typeface="Arial Narrow" pitchFamily="34" charset="0"/>
              </a:rPr>
              <a:t>: Dr. C. </a:t>
            </a:r>
            <a:r>
              <a:rPr lang="it-IT" sz="2800" dirty="0" err="1" smtClean="0">
                <a:latin typeface="Arial Narrow" pitchFamily="34" charset="0"/>
              </a:rPr>
              <a:t>Iacobello</a:t>
            </a:r>
            <a:endParaRPr lang="it-IT" sz="2800" dirty="0" smtClean="0">
              <a:latin typeface="Arial Narrow" pitchFamily="34" charset="0"/>
            </a:endParaRP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Laboratorio </a:t>
            </a:r>
            <a:r>
              <a:rPr lang="it-IT" sz="2800" dirty="0" err="1" smtClean="0">
                <a:latin typeface="Arial Narrow" pitchFamily="34" charset="0"/>
              </a:rPr>
              <a:t>Nocivelli</a:t>
            </a:r>
            <a:r>
              <a:rPr lang="it-IT" sz="2800" dirty="0" smtClean="0">
                <a:latin typeface="Arial Narrow" pitchFamily="34" charset="0"/>
              </a:rPr>
              <a:t>: Dr. G. </a:t>
            </a:r>
            <a:r>
              <a:rPr lang="it-IT" sz="2800" dirty="0" err="1" smtClean="0">
                <a:latin typeface="Arial Narrow" pitchFamily="34" charset="0"/>
              </a:rPr>
              <a:t>Savoldi</a:t>
            </a:r>
            <a:r>
              <a:rPr lang="it-IT" sz="2800" dirty="0" smtClean="0">
                <a:latin typeface="Arial Narrow" pitchFamily="34" charset="0"/>
              </a:rPr>
              <a:t>, C. Mazza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188640"/>
            <a:ext cx="8424936" cy="1384995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latin typeface="Arial Narrow" pitchFamily="34" charset="0"/>
              </a:rPr>
              <a:t>Aspetti multidisciplinari del Centro di Diagnosi Prenatale: la collaborazione con i consulenti specialisti dell’</a:t>
            </a:r>
            <a:r>
              <a:rPr lang="it-IT" sz="2800" b="1" dirty="0" err="1" smtClean="0">
                <a:latin typeface="Arial Narrow" pitchFamily="34" charset="0"/>
              </a:rPr>
              <a:t>A.O.</a:t>
            </a:r>
            <a:r>
              <a:rPr lang="it-IT" sz="2800" b="1" dirty="0" smtClean="0">
                <a:latin typeface="Arial Narrow" pitchFamily="34" charset="0"/>
              </a:rPr>
              <a:t> Spedali Civili</a:t>
            </a:r>
            <a:endParaRPr lang="it-IT" sz="24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595021"/>
            <a:ext cx="8136904" cy="65716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>
                <a:latin typeface="Arial Narrow" pitchFamily="34" charset="0"/>
              </a:rPr>
              <a:t>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95536" y="1595021"/>
            <a:ext cx="8748464" cy="52629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dirty="0" smtClean="0">
                <a:latin typeface="Arial Narrow" pitchFamily="34" charset="0"/>
              </a:rPr>
              <a:t>Terapia intensiva neonatale: Prof. G. Chirico e collaboratori</a:t>
            </a: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Neonatologia: Dr.ssa G. </a:t>
            </a:r>
            <a:r>
              <a:rPr lang="it-IT" sz="2800" dirty="0" err="1" smtClean="0">
                <a:latin typeface="Arial Narrow" pitchFamily="34" charset="0"/>
              </a:rPr>
              <a:t>Iacono</a:t>
            </a:r>
            <a:r>
              <a:rPr lang="it-IT" sz="2800" dirty="0" smtClean="0">
                <a:latin typeface="Arial Narrow" pitchFamily="34" charset="0"/>
              </a:rPr>
              <a:t> </a:t>
            </a: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Progetto PONTE (in collaborazione tra reparto di Ostetricia, Neonatologia, Università e Servizio di Psicologia dell’Area Ostetrica): Dr. C. </a:t>
            </a:r>
            <a:r>
              <a:rPr lang="it-IT" sz="2800" dirty="0" err="1" smtClean="0">
                <a:latin typeface="Arial Narrow" pitchFamily="34" charset="0"/>
              </a:rPr>
              <a:t>Zambelloni</a:t>
            </a:r>
            <a:r>
              <a:rPr lang="it-IT" sz="2800" dirty="0" smtClean="0">
                <a:latin typeface="Arial Narrow" pitchFamily="34" charset="0"/>
              </a:rPr>
              <a:t>, Dr.ssa V. Spinoni, Dr.ssa  A. </a:t>
            </a:r>
            <a:r>
              <a:rPr lang="it-IT" sz="2800" dirty="0" err="1" smtClean="0">
                <a:latin typeface="Arial Narrow" pitchFamily="34" charset="0"/>
              </a:rPr>
              <a:t>Alfarano</a:t>
            </a:r>
            <a:endParaRPr lang="it-IT" sz="2800" dirty="0" smtClean="0">
              <a:latin typeface="Arial Narrow" pitchFamily="34" charset="0"/>
            </a:endParaRP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err="1" smtClean="0">
                <a:latin typeface="Arial Narrow" pitchFamily="34" charset="0"/>
              </a:rPr>
              <a:t>Day</a:t>
            </a:r>
            <a:r>
              <a:rPr lang="it-IT" sz="2800" dirty="0" smtClean="0">
                <a:latin typeface="Arial Narrow" pitchFamily="34" charset="0"/>
              </a:rPr>
              <a:t> hospital ematologia pediatrica: Dr.ssa </a:t>
            </a:r>
            <a:r>
              <a:rPr lang="it-IT" sz="2800" dirty="0" err="1" smtClean="0">
                <a:latin typeface="Arial Narrow" pitchFamily="34" charset="0"/>
              </a:rPr>
              <a:t>L.D</a:t>
            </a:r>
            <a:r>
              <a:rPr lang="it-IT" sz="2800" dirty="0" smtClean="0">
                <a:latin typeface="Arial Narrow" pitchFamily="34" charset="0"/>
              </a:rPr>
              <a:t>. </a:t>
            </a:r>
            <a:r>
              <a:rPr lang="it-IT" sz="2800" dirty="0" err="1" smtClean="0">
                <a:latin typeface="Arial Narrow" pitchFamily="34" charset="0"/>
              </a:rPr>
              <a:t>Notarangelo</a:t>
            </a:r>
            <a:endParaRPr lang="it-IT" sz="2800" dirty="0" smtClean="0">
              <a:latin typeface="Arial Narrow" pitchFamily="34" charset="0"/>
            </a:endParaRP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err="1" smtClean="0">
                <a:latin typeface="Arial Narrow" pitchFamily="34" charset="0"/>
              </a:rPr>
              <a:t>Auxoendocrinologia</a:t>
            </a:r>
            <a:r>
              <a:rPr lang="it-IT" sz="2800" dirty="0" smtClean="0">
                <a:latin typeface="Arial Narrow" pitchFamily="34" charset="0"/>
              </a:rPr>
              <a:t> e genetica pediatrica: Dr.ssa A. </a:t>
            </a:r>
            <a:r>
              <a:rPr lang="it-IT" sz="2800" dirty="0" err="1" smtClean="0">
                <a:latin typeface="Arial Narrow" pitchFamily="34" charset="0"/>
              </a:rPr>
              <a:t>Pilotta</a:t>
            </a:r>
            <a:endParaRPr lang="it-IT" sz="28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188640"/>
            <a:ext cx="8424936" cy="1384995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latin typeface="Arial Narrow" pitchFamily="34" charset="0"/>
              </a:rPr>
              <a:t>Aspetti multidisciplinari del Centro di Diagnosi Prenatale: la collaborazione con i consulenti specialisti esterni all’Azienda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595021"/>
            <a:ext cx="8136904" cy="65716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>
                <a:latin typeface="Arial Narrow" pitchFamily="34" charset="0"/>
              </a:rPr>
              <a:t>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683568" y="1988840"/>
            <a:ext cx="7704856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Ospedale Papa Giovanni XXIII - Bergamo</a:t>
            </a:r>
            <a:r>
              <a:rPr lang="it-IT" sz="2800" dirty="0" smtClean="0">
                <a:latin typeface="Arial Narrow" pitchFamily="34" charset="0"/>
              </a:rPr>
              <a:t>: </a:t>
            </a:r>
          </a:p>
          <a:p>
            <a:r>
              <a:rPr lang="it-IT" sz="2800" dirty="0" smtClean="0">
                <a:latin typeface="Arial Narrow" pitchFamily="34" charset="0"/>
              </a:rPr>
              <a:t>Ostetricia patologica : Dr. N. </a:t>
            </a:r>
            <a:r>
              <a:rPr lang="it-IT" sz="2800" dirty="0" err="1" smtClean="0">
                <a:latin typeface="Arial Narrow" pitchFamily="34" charset="0"/>
              </a:rPr>
              <a:t>Ströbelt</a:t>
            </a:r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Cardiochirurgia pediatrica:Dr. L. Galletti</a:t>
            </a:r>
          </a:p>
          <a:p>
            <a:r>
              <a:rPr lang="it-IT" sz="2800" dirty="0" smtClean="0">
                <a:latin typeface="Arial Narrow" pitchFamily="34" charset="0"/>
              </a:rPr>
              <a:t>Interventistica cardiologica: Dr. M. </a:t>
            </a:r>
            <a:r>
              <a:rPr lang="it-IT" sz="2800" dirty="0" err="1" smtClean="0">
                <a:latin typeface="Arial Narrow" pitchFamily="34" charset="0"/>
              </a:rPr>
              <a:t>Ciuffreda</a:t>
            </a:r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Neonatologia: Dr.ssa G. </a:t>
            </a:r>
            <a:r>
              <a:rPr lang="it-IT" sz="2800" dirty="0" err="1" smtClean="0">
                <a:latin typeface="Arial Narrow" pitchFamily="34" charset="0"/>
              </a:rPr>
              <a:t>Mangili</a:t>
            </a:r>
            <a:r>
              <a:rPr lang="it-IT" sz="2800" dirty="0" smtClean="0">
                <a:latin typeface="Arial Narrow" pitchFamily="34" charset="0"/>
              </a:rPr>
              <a:t> </a:t>
            </a: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Gruppo Ospedaliero San Donato - Milano</a:t>
            </a:r>
            <a:r>
              <a:rPr lang="it-IT" sz="2800" dirty="0" smtClean="0">
                <a:latin typeface="Arial Narrow" pitchFamily="34" charset="0"/>
              </a:rPr>
              <a:t>: </a:t>
            </a:r>
          </a:p>
          <a:p>
            <a:r>
              <a:rPr lang="it-IT" sz="2800" dirty="0" smtClean="0">
                <a:latin typeface="Arial Narrow" pitchFamily="34" charset="0"/>
              </a:rPr>
              <a:t>Cardiochirurgia: Dr. A. </a:t>
            </a:r>
            <a:r>
              <a:rPr lang="it-IT" sz="2800" dirty="0" err="1" smtClean="0">
                <a:latin typeface="Arial Narrow" pitchFamily="34" charset="0"/>
              </a:rPr>
              <a:t>Frigiola</a:t>
            </a:r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Interventistica cardiologica: Dr. M. </a:t>
            </a:r>
            <a:r>
              <a:rPr lang="it-IT" sz="2800" dirty="0" err="1" smtClean="0">
                <a:latin typeface="Arial Narrow" pitchFamily="34" charset="0"/>
              </a:rPr>
              <a:t>Carminati</a:t>
            </a:r>
            <a:endParaRPr lang="it-IT" sz="28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188640"/>
            <a:ext cx="8424936" cy="1384995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latin typeface="Arial Narrow" pitchFamily="34" charset="0"/>
              </a:rPr>
              <a:t>Aspetti multidisciplinari del Centro di Diagnosi Prenatale: la collaborazione con i consulenti specialisti esterni all’Azienda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595021"/>
            <a:ext cx="8136904" cy="65716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>
                <a:latin typeface="Arial Narrow" pitchFamily="34" charset="0"/>
              </a:rPr>
              <a:t>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683568" y="1772816"/>
            <a:ext cx="8208912" cy="44012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Ospedale </a:t>
            </a:r>
            <a:r>
              <a:rPr lang="it-IT" sz="2800" b="1" dirty="0" err="1" smtClean="0">
                <a:solidFill>
                  <a:srgbClr val="66CCFF"/>
                </a:solidFill>
                <a:latin typeface="Arial Narrow" pitchFamily="34" charset="0"/>
              </a:rPr>
              <a:t>Niguarda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 </a:t>
            </a:r>
            <a:r>
              <a:rPr lang="it-IT" sz="2800" b="1" dirty="0" err="1" smtClean="0">
                <a:solidFill>
                  <a:srgbClr val="66CCFF"/>
                </a:solidFill>
                <a:latin typeface="Arial Narrow" pitchFamily="34" charset="0"/>
              </a:rPr>
              <a:t>Cà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 </a:t>
            </a:r>
            <a:r>
              <a:rPr lang="it-IT" sz="2800" b="1" dirty="0" err="1" smtClean="0">
                <a:solidFill>
                  <a:srgbClr val="66CCFF"/>
                </a:solidFill>
                <a:latin typeface="Arial Narrow" pitchFamily="34" charset="0"/>
              </a:rPr>
              <a:t>Granda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 - Milano</a:t>
            </a:r>
            <a:r>
              <a:rPr lang="it-IT" sz="2800" dirty="0" smtClean="0">
                <a:latin typeface="Arial Narrow" pitchFamily="34" charset="0"/>
              </a:rPr>
              <a:t>:</a:t>
            </a:r>
          </a:p>
          <a:p>
            <a:r>
              <a:rPr lang="it-IT" sz="2800" dirty="0" smtClean="0">
                <a:latin typeface="Arial Narrow" pitchFamily="34" charset="0"/>
              </a:rPr>
              <a:t>Unità Spinale Unipolare: Dr.ssa </a:t>
            </a:r>
            <a:r>
              <a:rPr lang="it-IT" sz="2800" dirty="0" err="1" smtClean="0">
                <a:latin typeface="Arial Narrow" pitchFamily="34" charset="0"/>
              </a:rPr>
              <a:t>Schioppa</a:t>
            </a:r>
            <a:endParaRPr lang="it-IT" sz="2800" dirty="0" smtClean="0">
              <a:latin typeface="Arial Narrow" pitchFamily="34" charset="0"/>
            </a:endParaRPr>
          </a:p>
          <a:p>
            <a:endParaRPr lang="it-IT" sz="2800" b="1" dirty="0" smtClean="0">
              <a:solidFill>
                <a:srgbClr val="66CCFF"/>
              </a:solidFill>
              <a:latin typeface="Arial Narrow" pitchFamily="34" charset="0"/>
            </a:endParaRPr>
          </a:p>
          <a:p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TOMA  </a:t>
            </a:r>
            <a:r>
              <a:rPr lang="it-IT" sz="2800" b="1" dirty="0" err="1" smtClean="0">
                <a:solidFill>
                  <a:srgbClr val="66CCFF"/>
                </a:solidFill>
                <a:latin typeface="Arial Narrow" pitchFamily="34" charset="0"/>
              </a:rPr>
              <a:t>Advanced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 </a:t>
            </a:r>
            <a:r>
              <a:rPr lang="it-IT" sz="2800" b="1" dirty="0" err="1" smtClean="0">
                <a:solidFill>
                  <a:srgbClr val="66CCFF"/>
                </a:solidFill>
                <a:latin typeface="Arial Narrow" pitchFamily="34" charset="0"/>
              </a:rPr>
              <a:t>Biomedical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 </a:t>
            </a:r>
            <a:r>
              <a:rPr lang="it-IT" sz="2800" b="1" dirty="0" err="1" smtClean="0">
                <a:solidFill>
                  <a:srgbClr val="66CCFF"/>
                </a:solidFill>
                <a:latin typeface="Arial Narrow" pitchFamily="34" charset="0"/>
              </a:rPr>
              <a:t>Assays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 – Busto Arsizio </a:t>
            </a:r>
            <a:r>
              <a:rPr lang="it-IT" sz="2800" b="1" dirty="0" err="1" smtClean="0">
                <a:solidFill>
                  <a:srgbClr val="66CCFF"/>
                </a:solidFill>
                <a:latin typeface="Arial Narrow" pitchFamily="34" charset="0"/>
              </a:rPr>
              <a:t>MI</a:t>
            </a:r>
            <a:r>
              <a:rPr lang="it-IT" sz="2800" dirty="0" smtClean="0">
                <a:latin typeface="Arial Narrow" pitchFamily="34" charset="0"/>
              </a:rPr>
              <a:t>: </a:t>
            </a:r>
          </a:p>
          <a:p>
            <a:r>
              <a:rPr lang="it-IT" sz="2800" dirty="0" smtClean="0">
                <a:latin typeface="Arial Narrow" pitchFamily="34" charset="0"/>
              </a:rPr>
              <a:t>Dr.ssa </a:t>
            </a:r>
            <a:r>
              <a:rPr lang="it-IT" sz="2800" dirty="0" err="1" smtClean="0">
                <a:latin typeface="Arial Narrow" pitchFamily="34" charset="0"/>
              </a:rPr>
              <a:t>F.R</a:t>
            </a:r>
            <a:r>
              <a:rPr lang="it-IT" sz="2800" dirty="0" smtClean="0">
                <a:latin typeface="Arial Narrow" pitchFamily="34" charset="0"/>
              </a:rPr>
              <a:t>. Grati, Prof. </a:t>
            </a:r>
            <a:r>
              <a:rPr lang="it-IT" sz="2800" dirty="0" err="1" smtClean="0">
                <a:latin typeface="Arial Narrow" pitchFamily="34" charset="0"/>
              </a:rPr>
              <a:t>G.Simoni</a:t>
            </a:r>
            <a:endParaRPr lang="it-IT" sz="2800" dirty="0" smtClean="0">
              <a:latin typeface="Arial Narrow" pitchFamily="34" charset="0"/>
            </a:endParaRP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Istituto Don Calabria - Milano</a:t>
            </a:r>
            <a:r>
              <a:rPr lang="it-IT" sz="2800" dirty="0" smtClean="0">
                <a:latin typeface="Arial Narrow" pitchFamily="34" charset="0"/>
              </a:rPr>
              <a:t>:  </a:t>
            </a:r>
          </a:p>
          <a:p>
            <a:r>
              <a:rPr lang="it-IT" sz="2800" dirty="0" smtClean="0">
                <a:latin typeface="Arial Narrow" pitchFamily="34" charset="0"/>
              </a:rPr>
              <a:t>Fisiatria protesica:  Dr.ssa M. </a:t>
            </a:r>
            <a:r>
              <a:rPr lang="it-IT" sz="2800" dirty="0" err="1" smtClean="0">
                <a:latin typeface="Arial Narrow" pitchFamily="34" charset="0"/>
              </a:rPr>
              <a:t>Rodocanachi</a:t>
            </a:r>
            <a:endParaRPr lang="it-IT" sz="2800" dirty="0" smtClean="0">
              <a:latin typeface="Arial Narrow" pitchFamily="34" charset="0"/>
            </a:endParaRP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Associazione Bambino Down (ABD)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188640"/>
            <a:ext cx="8424936" cy="1077218"/>
          </a:xfrm>
          <a:prstGeom prst="rect">
            <a:avLst/>
          </a:prstGeom>
          <a:noFill/>
          <a:ln w="28575"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latin typeface="Arial Narrow" pitchFamily="34" charset="0"/>
              </a:rPr>
              <a:t>Accesso alle prestazione                                          del Centro di Diagnosi Prenatale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595021"/>
            <a:ext cx="8136904" cy="65716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>
                <a:latin typeface="Arial Narrow" pitchFamily="34" charset="0"/>
              </a:rPr>
              <a:t>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95536" y="1484784"/>
            <a:ext cx="8532440" cy="44012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dirty="0" smtClean="0">
                <a:latin typeface="Arial Narrow" pitchFamily="34" charset="0"/>
              </a:rPr>
              <a:t>Per qualunque richiesta è possibile:</a:t>
            </a:r>
          </a:p>
          <a:p>
            <a:endParaRPr lang="it-IT" sz="2800" dirty="0" smtClean="0">
              <a:latin typeface="Arial Narrow" pitchFamily="34" charset="0"/>
            </a:endParaRPr>
          </a:p>
          <a:p>
            <a:pPr>
              <a:buFontTx/>
              <a:buChar char="-"/>
            </a:pPr>
            <a:r>
              <a:rPr lang="it-IT" sz="2800" dirty="0" smtClean="0">
                <a:latin typeface="Arial Narrow" pitchFamily="34" charset="0"/>
              </a:rPr>
              <a:t> inviare un fax: </a:t>
            </a:r>
            <a:r>
              <a:rPr lang="it-IT" sz="2800" dirty="0" err="1" smtClean="0">
                <a:latin typeface="Arial Narrow" pitchFamily="34" charset="0"/>
              </a:rPr>
              <a:t>n°</a:t>
            </a:r>
            <a:r>
              <a:rPr lang="it-IT" sz="2800" dirty="0" smtClean="0">
                <a:latin typeface="Arial Narrow" pitchFamily="34" charset="0"/>
              </a:rPr>
              <a:t> 0303996027</a:t>
            </a:r>
          </a:p>
          <a:p>
            <a:pPr>
              <a:buFontTx/>
              <a:buChar char="-"/>
            </a:pPr>
            <a:endParaRPr lang="it-IT" sz="2800" dirty="0" smtClean="0">
              <a:latin typeface="Arial Narrow" pitchFamily="34" charset="0"/>
            </a:endParaRPr>
          </a:p>
          <a:p>
            <a:pPr>
              <a:buFontTx/>
              <a:buChar char="-"/>
            </a:pPr>
            <a:r>
              <a:rPr lang="it-IT" sz="2800" dirty="0" smtClean="0">
                <a:latin typeface="Arial Narrow" pitchFamily="34" charset="0"/>
              </a:rPr>
              <a:t> inviare una mail: </a:t>
            </a:r>
            <a:r>
              <a:rPr lang="it-IT" sz="2800" dirty="0" smtClean="0">
                <a:latin typeface="Arial Narrow" pitchFamily="34" charset="0"/>
                <a:hlinkClick r:id="rId2"/>
              </a:rPr>
              <a:t>diagnosi.prenatale@spedalicivili.brescia.it</a:t>
            </a:r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NB: fax e mail vengono visionati tutti giorni lavorativi in cui il servizio è attivo (LU-VE) dalle ore 8:00 alle 10:00</a:t>
            </a:r>
          </a:p>
          <a:p>
            <a:endParaRPr lang="it-IT" sz="2800" dirty="0" smtClean="0">
              <a:latin typeface="Arial Narrow" pitchFamily="34" charset="0"/>
            </a:endParaRPr>
          </a:p>
          <a:p>
            <a:r>
              <a:rPr lang="it-IT" sz="2800" dirty="0" smtClean="0">
                <a:latin typeface="Arial Narrow" pitchFamily="34" charset="0"/>
              </a:rPr>
              <a:t>- chiamare direttamente il Centro: </a:t>
            </a:r>
            <a:r>
              <a:rPr lang="it-IT" sz="2800" dirty="0" err="1" smtClean="0">
                <a:latin typeface="Arial Narrow" pitchFamily="34" charset="0"/>
              </a:rPr>
              <a:t>n°</a:t>
            </a:r>
            <a:r>
              <a:rPr lang="it-IT" sz="2800" dirty="0" smtClean="0">
                <a:latin typeface="Arial Narrow" pitchFamily="34" charset="0"/>
              </a:rPr>
              <a:t> 0303995814 tutti i giorni (LU-VE) dalle 11:00 alle 13:00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620688"/>
            <a:ext cx="6912768" cy="2062103"/>
          </a:xfrm>
          <a:prstGeom prst="rect">
            <a:avLst/>
          </a:prstGeom>
          <a:ln w="28575">
            <a:solidFill>
              <a:srgbClr val="66CCFF"/>
            </a:solidFill>
          </a:ln>
        </p:spPr>
        <p:txBody>
          <a:bodyPr wrap="square">
            <a:spAutoFit/>
          </a:bodyPr>
          <a:lstStyle/>
          <a:p>
            <a:r>
              <a:rPr lang="it-IT" sz="3200" dirty="0" smtClean="0">
                <a:latin typeface="Arial Narrow" pitchFamily="34" charset="0"/>
              </a:rPr>
              <a:t>Una </a:t>
            </a:r>
            <a:r>
              <a:rPr lang="it-IT" sz="3200" dirty="0" smtClean="0">
                <a:latin typeface="Arial Narrow" pitchFamily="34" charset="0"/>
              </a:rPr>
              <a:t>scelta consapevole basata su un'informazione chiara, completa ed aggiornata </a:t>
            </a:r>
            <a:r>
              <a:rPr lang="it-IT" sz="3200" dirty="0" smtClean="0">
                <a:latin typeface="Arial Narrow" pitchFamily="34" charset="0"/>
              </a:rPr>
              <a:t>è l'indispensabile </a:t>
            </a:r>
            <a:r>
              <a:rPr lang="it-IT" sz="3200" dirty="0" smtClean="0">
                <a:latin typeface="Arial Narrow" pitchFamily="34" charset="0"/>
              </a:rPr>
              <a:t>premessa alla diagnosi prenatale.</a:t>
            </a:r>
            <a:endParaRPr lang="it-IT" sz="3200" dirty="0">
              <a:latin typeface="Arial Narrow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043608" y="3429000"/>
            <a:ext cx="7344816" cy="3046988"/>
          </a:xfrm>
          <a:prstGeom prst="rect">
            <a:avLst/>
          </a:prstGeom>
          <a:ln w="28575">
            <a:solidFill>
              <a:srgbClr val="66CCFF"/>
            </a:solidFill>
          </a:ln>
        </p:spPr>
        <p:txBody>
          <a:bodyPr wrap="square">
            <a:spAutoFit/>
          </a:bodyPr>
          <a:lstStyle/>
          <a:p>
            <a:r>
              <a:rPr lang="it-IT" sz="3200" dirty="0" smtClean="0">
                <a:latin typeface="Arial Narrow" pitchFamily="34" charset="0"/>
              </a:rPr>
              <a:t>La </a:t>
            </a:r>
            <a:r>
              <a:rPr lang="it-IT" sz="3200" dirty="0" smtClean="0">
                <a:latin typeface="Arial Narrow" pitchFamily="34" charset="0"/>
              </a:rPr>
              <a:t>paziente </a:t>
            </a:r>
            <a:r>
              <a:rPr lang="it-IT" sz="3200" dirty="0" smtClean="0">
                <a:latin typeface="Arial Narrow" pitchFamily="34" charset="0"/>
              </a:rPr>
              <a:t>deve essere </a:t>
            </a:r>
            <a:r>
              <a:rPr lang="it-IT" sz="3200" b="1" dirty="0" smtClean="0">
                <a:latin typeface="Arial Narrow" pitchFamily="34" charset="0"/>
              </a:rPr>
              <a:t>accompagnata</a:t>
            </a:r>
            <a:r>
              <a:rPr lang="it-IT" sz="3200" dirty="0" smtClean="0">
                <a:latin typeface="Arial Narrow" pitchFamily="34" charset="0"/>
              </a:rPr>
              <a:t> dagli operatori del Centro di Diagnosi Prenatale in tutto il </a:t>
            </a:r>
            <a:r>
              <a:rPr lang="it-IT" sz="3200" b="1" dirty="0" smtClean="0">
                <a:latin typeface="Arial Narrow" pitchFamily="34" charset="0"/>
              </a:rPr>
              <a:t>percorso</a:t>
            </a:r>
            <a:r>
              <a:rPr lang="it-IT" sz="3200" dirty="0" smtClean="0">
                <a:latin typeface="Arial Narrow" pitchFamily="34" charset="0"/>
              </a:rPr>
              <a:t>, che parte dalla scelta del test (di screening o diagnostico), al risultato, alla valutazione del rischio, alla diagnosi, alla scelta relativa alla gravidanza, alla prognosi.</a:t>
            </a:r>
            <a:endParaRPr lang="it-IT" sz="3200" dirty="0" smtClean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95536" y="742639"/>
            <a:ext cx="835292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3600" b="1" i="0" u="none" strike="noStrike" cap="none" normalizeH="0" baseline="0" dirty="0" smtClean="0">
                <a:ln>
                  <a:noFill/>
                </a:ln>
                <a:solidFill>
                  <a:srgbClr val="66CCFF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DIAGNOSI PRENATALE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6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24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nsieme di indagini strumentali e di laboratorio destinate ad identificare patologie che colpiscono il feto in utero su base genetica, infettiva, iatrogena o ambientale.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Centro di Diagnosi Prenatale:</a:t>
            </a:r>
            <a:r>
              <a:rPr kumimoji="0" lang="it-IT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dedicato alle coppie </a:t>
            </a:r>
            <a:r>
              <a:rPr lang="it-IT" sz="24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in cui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sia stato identificato</a:t>
            </a:r>
            <a:r>
              <a:rPr kumimoji="0" lang="it-IT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un </a:t>
            </a: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rischio aumentato di patologia fetale congenita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it-IT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it-IT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Mette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 disposizione </a:t>
            </a: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competenze specialistiche diverse integrate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al fine di fornire alla coppia</a:t>
            </a:r>
            <a:r>
              <a:rPr kumimoji="0" lang="it-IT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una </a:t>
            </a: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diagnosi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il più precisa possibile, una </a:t>
            </a: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prognosi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per la gravidanza in corso, </a:t>
            </a: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percorsi decisionali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 </a:t>
            </a: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opzioni terapeutiche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 un </a:t>
            </a: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calcolo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del rischio per le gravidanze future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476672"/>
            <a:ext cx="856895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solidFill>
                  <a:srgbClr val="66CCFF"/>
                </a:solidFill>
                <a:latin typeface="Arial Narrow" pitchFamily="34" charset="0"/>
              </a:rPr>
              <a:t>Decreto Ministro della Sanità, 10 settembre 1998</a:t>
            </a:r>
          </a:p>
          <a:p>
            <a:endParaRPr lang="it-IT" sz="2400" dirty="0" smtClean="0">
              <a:latin typeface="Arial Narrow" pitchFamily="34" charset="0"/>
            </a:endParaRPr>
          </a:p>
          <a:p>
            <a:r>
              <a:rPr lang="it-IT" sz="2400" b="1" dirty="0" smtClean="0">
                <a:latin typeface="Arial Narrow" pitchFamily="34" charset="0"/>
              </a:rPr>
              <a:t>INDICAZIONI ALLA DIAGNOSI PRENATALE (desunte dalle "Linee Guida per i test genetici" approvate dal Comitato Nazionale per la </a:t>
            </a:r>
            <a:r>
              <a:rPr lang="it-IT" sz="2400" b="1" dirty="0" err="1" smtClean="0">
                <a:latin typeface="Arial Narrow" pitchFamily="34" charset="0"/>
              </a:rPr>
              <a:t>Biosicurezza</a:t>
            </a:r>
            <a:r>
              <a:rPr lang="it-IT" sz="2400" b="1" dirty="0" smtClean="0">
                <a:latin typeface="Arial Narrow" pitchFamily="34" charset="0"/>
              </a:rPr>
              <a:t> e le Biotecnologie della Presidenza del Consiglio dei Ministri)</a:t>
            </a:r>
          </a:p>
          <a:p>
            <a:endParaRPr lang="it-IT" sz="2400" dirty="0" smtClean="0">
              <a:latin typeface="Arial Narrow" pitchFamily="34" charset="0"/>
            </a:endParaRPr>
          </a:p>
          <a:p>
            <a:r>
              <a:rPr lang="it-IT" sz="2400" dirty="0" smtClean="0">
                <a:latin typeface="Arial Narrow" pitchFamily="34" charset="0"/>
              </a:rPr>
              <a:t>Le </a:t>
            </a:r>
            <a:r>
              <a:rPr lang="it-IT" sz="2400" b="1" dirty="0" smtClean="0">
                <a:latin typeface="Arial Narrow" pitchFamily="34" charset="0"/>
              </a:rPr>
              <a:t>indicazioni </a:t>
            </a:r>
            <a:r>
              <a:rPr lang="it-IT" sz="2400" dirty="0" smtClean="0">
                <a:latin typeface="Arial Narrow" pitchFamily="34" charset="0"/>
              </a:rPr>
              <a:t>per la diagnosi prenatale rientrano in due grandi categorie:</a:t>
            </a:r>
          </a:p>
          <a:p>
            <a:endParaRPr lang="it-IT" sz="2400" dirty="0" smtClean="0">
              <a:latin typeface="Arial Narrow" pitchFamily="34" charset="0"/>
            </a:endParaRPr>
          </a:p>
          <a:p>
            <a:r>
              <a:rPr lang="it-IT" sz="2400" b="1" dirty="0" smtClean="0">
                <a:latin typeface="Arial Narrow" pitchFamily="34" charset="0"/>
              </a:rPr>
              <a:t>1.</a:t>
            </a:r>
            <a:r>
              <a:rPr lang="it-IT" sz="2400" dirty="0" smtClean="0">
                <a:latin typeface="Arial Narrow" pitchFamily="34" charset="0"/>
              </a:rPr>
              <a:t> presenza di un rischio procreativo prevedibile </a:t>
            </a:r>
            <a:r>
              <a:rPr lang="it-IT" sz="2400" dirty="0" smtClean="0">
                <a:latin typeface="Arial Narrow" pitchFamily="34" charset="0"/>
              </a:rPr>
              <a:t>“a priori”: età materna </a:t>
            </a:r>
            <a:r>
              <a:rPr lang="it-IT" sz="2400" dirty="0" smtClean="0">
                <a:latin typeface="Arial Narrow" pitchFamily="34" charset="0"/>
              </a:rPr>
              <a:t>avanzata, genitore portatore eterozigote di anomalie cromosomiche strutturali, genitori portatori di mutazioni geniche;</a:t>
            </a:r>
          </a:p>
          <a:p>
            <a:r>
              <a:rPr lang="it-IT" sz="2400" b="1" dirty="0" smtClean="0">
                <a:latin typeface="Arial Narrow" pitchFamily="34" charset="0"/>
              </a:rPr>
              <a:t>2.</a:t>
            </a:r>
            <a:r>
              <a:rPr lang="it-IT" sz="2400" dirty="0" smtClean="0">
                <a:latin typeface="Arial Narrow" pitchFamily="34" charset="0"/>
              </a:rPr>
              <a:t> presenza di un rischio fetale resosi evidente nel corso della gestazione: malformazioni evidenziate dall'esame ecografico, malattie infettive insorte in gravidanza</a:t>
            </a:r>
            <a:r>
              <a:rPr lang="it-IT" sz="2400" dirty="0" smtClean="0">
                <a:latin typeface="Arial Narrow" pitchFamily="34" charset="0"/>
              </a:rPr>
              <a:t>, </a:t>
            </a:r>
            <a:r>
              <a:rPr lang="it-IT" sz="2400" dirty="0" smtClean="0">
                <a:latin typeface="Arial Narrow" pitchFamily="34" charset="0"/>
              </a:rPr>
              <a:t>test biochimici </a:t>
            </a:r>
            <a:r>
              <a:rPr lang="it-IT" sz="2400" dirty="0" smtClean="0">
                <a:latin typeface="Arial Narrow" pitchFamily="34" charset="0"/>
              </a:rPr>
              <a:t>a </a:t>
            </a:r>
            <a:r>
              <a:rPr lang="it-IT" sz="2400" dirty="0" smtClean="0">
                <a:latin typeface="Arial Narrow" pitchFamily="34" charset="0"/>
              </a:rPr>
              <a:t>rischio per </a:t>
            </a:r>
            <a:r>
              <a:rPr lang="it-IT" sz="2400" dirty="0" smtClean="0">
                <a:latin typeface="Arial Narrow" pitchFamily="34" charset="0"/>
              </a:rPr>
              <a:t>anomalie </a:t>
            </a:r>
            <a:r>
              <a:rPr lang="it-IT" sz="2400" dirty="0" smtClean="0">
                <a:latin typeface="Arial Narrow" pitchFamily="34" charset="0"/>
              </a:rPr>
              <a:t>cromosomiche, familiarità </a:t>
            </a:r>
            <a:r>
              <a:rPr lang="it-IT" sz="2400" dirty="0" smtClean="0">
                <a:latin typeface="Arial Narrow" pitchFamily="34" charset="0"/>
              </a:rPr>
              <a:t>per patologie genetiche.</a:t>
            </a:r>
            <a:endParaRPr lang="it-IT" sz="2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95536" y="260648"/>
            <a:ext cx="842493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Decreto Ministro della Sanità, 10 settembre </a:t>
            </a:r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1998</a:t>
            </a:r>
          </a:p>
          <a:p>
            <a:endParaRPr lang="it-IT" sz="2400" b="1" dirty="0" smtClean="0">
              <a:solidFill>
                <a:srgbClr val="66CCFF"/>
              </a:solidFill>
              <a:latin typeface="Arial Narrow" pitchFamily="34" charset="0"/>
            </a:endParaRPr>
          </a:p>
          <a:p>
            <a:r>
              <a:rPr lang="it-IT" sz="2400" dirty="0" smtClean="0">
                <a:latin typeface="Arial Narrow" pitchFamily="34" charset="0"/>
              </a:rPr>
              <a:t>In particolare le </a:t>
            </a:r>
            <a:r>
              <a:rPr lang="it-IT" sz="2400" dirty="0" smtClean="0">
                <a:latin typeface="Arial Narrow" pitchFamily="34" charset="0"/>
              </a:rPr>
              <a:t>indicazioni per le </a:t>
            </a:r>
            <a:r>
              <a:rPr lang="it-IT" sz="2400" b="1" dirty="0" smtClean="0">
                <a:latin typeface="Arial Narrow" pitchFamily="34" charset="0"/>
              </a:rPr>
              <a:t>indagini citogenetiche per anomalie cromosomiche fetali</a:t>
            </a:r>
            <a:r>
              <a:rPr lang="it-IT" sz="2400" dirty="0" smtClean="0">
                <a:latin typeface="Arial Narrow" pitchFamily="34" charset="0"/>
              </a:rPr>
              <a:t> sono:</a:t>
            </a:r>
          </a:p>
          <a:p>
            <a:endParaRPr lang="it-IT" sz="2400" dirty="0" smtClean="0">
              <a:latin typeface="Arial Narrow" pitchFamily="34" charset="0"/>
            </a:endParaRPr>
          </a:p>
          <a:p>
            <a:r>
              <a:rPr lang="it-IT" sz="2400" dirty="0" smtClean="0">
                <a:latin typeface="Arial Narrow" pitchFamily="34" charset="0"/>
              </a:rPr>
              <a:t>- </a:t>
            </a:r>
            <a:r>
              <a:rPr lang="it-IT" sz="2400" dirty="0" err="1" smtClean="0">
                <a:latin typeface="Arial Narrow" pitchFamily="34" charset="0"/>
              </a:rPr>
              <a:t>eta'</a:t>
            </a:r>
            <a:r>
              <a:rPr lang="it-IT" sz="2400" dirty="0" smtClean="0">
                <a:latin typeface="Arial Narrow" pitchFamily="34" charset="0"/>
              </a:rPr>
              <a:t> materna avanzata (= o maggiore di 35 </a:t>
            </a:r>
            <a:r>
              <a:rPr lang="it-IT" sz="2400" dirty="0" err="1" smtClean="0">
                <a:latin typeface="Arial Narrow" pitchFamily="34" charset="0"/>
              </a:rPr>
              <a:t>aa</a:t>
            </a:r>
            <a:r>
              <a:rPr lang="it-IT" sz="2400" dirty="0" smtClean="0">
                <a:latin typeface="Arial Narrow" pitchFamily="34" charset="0"/>
              </a:rPr>
              <a:t>.)</a:t>
            </a:r>
          </a:p>
          <a:p>
            <a:r>
              <a:rPr lang="it-IT" sz="2400" dirty="0" smtClean="0">
                <a:latin typeface="Arial Narrow" pitchFamily="34" charset="0"/>
              </a:rPr>
              <a:t>- genitori con precedente figlio affetto da patologia cromosomica</a:t>
            </a:r>
          </a:p>
          <a:p>
            <a:r>
              <a:rPr lang="it-IT" sz="2400" dirty="0" smtClean="0">
                <a:latin typeface="Arial Narrow" pitchFamily="34" charset="0"/>
              </a:rPr>
              <a:t>- genitore portatore di </a:t>
            </a:r>
            <a:r>
              <a:rPr lang="it-IT" sz="2400" dirty="0" err="1" smtClean="0">
                <a:latin typeface="Arial Narrow" pitchFamily="34" charset="0"/>
              </a:rPr>
              <a:t>riarrangiamento</a:t>
            </a:r>
            <a:r>
              <a:rPr lang="it-IT" sz="2400" dirty="0" smtClean="0">
                <a:latin typeface="Arial Narrow" pitchFamily="34" charset="0"/>
              </a:rPr>
              <a:t> strutturale non associato ad effetto fenotipico</a:t>
            </a:r>
          </a:p>
          <a:p>
            <a:r>
              <a:rPr lang="it-IT" sz="2400" dirty="0" smtClean="0">
                <a:latin typeface="Arial Narrow" pitchFamily="34" charset="0"/>
              </a:rPr>
              <a:t>- genitore con </a:t>
            </a:r>
            <a:r>
              <a:rPr lang="it-IT" sz="2400" dirty="0" err="1" smtClean="0">
                <a:latin typeface="Arial Narrow" pitchFamily="34" charset="0"/>
              </a:rPr>
              <a:t>aneuplodie</a:t>
            </a:r>
            <a:r>
              <a:rPr lang="it-IT" sz="2400" dirty="0" smtClean="0">
                <a:latin typeface="Arial Narrow" pitchFamily="34" charset="0"/>
              </a:rPr>
              <a:t> dei cromosomi sessuali compatibili con la </a:t>
            </a:r>
            <a:r>
              <a:rPr lang="it-IT" sz="2400" dirty="0" err="1" smtClean="0">
                <a:latin typeface="Arial Narrow" pitchFamily="34" charset="0"/>
              </a:rPr>
              <a:t>fertilita'</a:t>
            </a:r>
            <a:endParaRPr lang="it-IT" sz="2400" dirty="0" smtClean="0">
              <a:latin typeface="Arial Narrow" pitchFamily="34" charset="0"/>
            </a:endParaRPr>
          </a:p>
          <a:p>
            <a:r>
              <a:rPr lang="it-IT" sz="2400" dirty="0" smtClean="0">
                <a:latin typeface="Arial Narrow" pitchFamily="34" charset="0"/>
              </a:rPr>
              <a:t>- anomalie </a:t>
            </a:r>
            <a:r>
              <a:rPr lang="it-IT" sz="2400" dirty="0" err="1" smtClean="0">
                <a:latin typeface="Arial Narrow" pitchFamily="34" charset="0"/>
              </a:rPr>
              <a:t>malformative</a:t>
            </a:r>
            <a:r>
              <a:rPr lang="it-IT" sz="2400" dirty="0" smtClean="0">
                <a:latin typeface="Arial Narrow" pitchFamily="34" charset="0"/>
              </a:rPr>
              <a:t> evidenziate </a:t>
            </a:r>
            <a:r>
              <a:rPr lang="it-IT" sz="2400" dirty="0" err="1" smtClean="0">
                <a:latin typeface="Arial Narrow" pitchFamily="34" charset="0"/>
              </a:rPr>
              <a:t>ecograficamente</a:t>
            </a:r>
            <a:endParaRPr lang="it-IT" sz="2400" dirty="0" smtClean="0">
              <a:latin typeface="Arial Narrow" pitchFamily="34" charset="0"/>
            </a:endParaRPr>
          </a:p>
          <a:p>
            <a:r>
              <a:rPr lang="it-IT" sz="2400" dirty="0" smtClean="0">
                <a:latin typeface="Arial Narrow" pitchFamily="34" charset="0"/>
              </a:rPr>
              <a:t>- </a:t>
            </a:r>
            <a:r>
              <a:rPr lang="it-IT" sz="2400" dirty="0" err="1" smtClean="0">
                <a:latin typeface="Arial Narrow" pitchFamily="34" charset="0"/>
              </a:rPr>
              <a:t>probabilita'</a:t>
            </a:r>
            <a:r>
              <a:rPr lang="it-IT" sz="2400" dirty="0" smtClean="0">
                <a:latin typeface="Arial Narrow" pitchFamily="34" charset="0"/>
              </a:rPr>
              <a:t> 1/250 o maggiore che il feto sia affetto da Sindrome di Down (o alcune altre </a:t>
            </a:r>
            <a:r>
              <a:rPr lang="it-IT" sz="2400" dirty="0" err="1" smtClean="0">
                <a:latin typeface="Arial Narrow" pitchFamily="34" charset="0"/>
              </a:rPr>
              <a:t>aneuploidie</a:t>
            </a:r>
            <a:r>
              <a:rPr lang="it-IT" sz="2400" dirty="0" smtClean="0">
                <a:latin typeface="Arial Narrow" pitchFamily="34" charset="0"/>
              </a:rPr>
              <a:t>) sulla base dei parametri biochimici valutati su sangue materno o ecografici, attuati con specifici programmi </a:t>
            </a:r>
            <a:r>
              <a:rPr lang="it-IT" sz="2400" dirty="0" smtClean="0">
                <a:latin typeface="Arial Narrow" pitchFamily="34" charset="0"/>
              </a:rPr>
              <a:t>regionali (centri </a:t>
            </a:r>
            <a:r>
              <a:rPr lang="it-IT" sz="2400" dirty="0" smtClean="0">
                <a:latin typeface="Arial Narrow" pitchFamily="34" charset="0"/>
              </a:rPr>
              <a:t>individuati dalle singole Regioni e sottoposti a verifica continua della </a:t>
            </a:r>
            <a:r>
              <a:rPr lang="it-IT" sz="2400" dirty="0" smtClean="0">
                <a:latin typeface="Arial Narrow" pitchFamily="34" charset="0"/>
              </a:rPr>
              <a:t>qualità)</a:t>
            </a:r>
            <a:endParaRPr lang="it-IT" sz="2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95536" y="1772816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Ogni </a:t>
            </a:r>
            <a:r>
              <a:rPr lang="it-IT" sz="2800" dirty="0" smtClean="0">
                <a:latin typeface="Arial Narrow" pitchFamily="34" charset="0"/>
              </a:rPr>
              <a:t>coppia </a:t>
            </a:r>
            <a:r>
              <a:rPr lang="it-IT" sz="2800" dirty="0" smtClean="0">
                <a:latin typeface="Arial Narrow" pitchFamily="34" charset="0"/>
              </a:rPr>
              <a:t>che ha necessità di diagnosi prenatale deve avere accesso a centri e a professionisti qualificati nel </a:t>
            </a:r>
            <a:r>
              <a:rPr lang="it-IT" sz="2800" dirty="0" err="1" smtClean="0">
                <a:latin typeface="Arial Narrow" pitchFamily="34" charset="0"/>
              </a:rPr>
              <a:t>counselling</a:t>
            </a:r>
            <a:r>
              <a:rPr lang="it-IT" sz="2800" dirty="0" smtClean="0">
                <a:latin typeface="Arial Narrow" pitchFamily="34" charset="0"/>
              </a:rPr>
              <a:t> e nelle tecniche specifiche;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Il consulto genetico deve svolgersi in maniera </a:t>
            </a:r>
            <a:r>
              <a:rPr lang="it-IT" sz="2800" dirty="0" smtClean="0">
                <a:latin typeface="Arial Narrow" pitchFamily="34" charset="0"/>
              </a:rPr>
              <a:t>da informare </a:t>
            </a:r>
            <a:r>
              <a:rPr lang="it-IT" sz="2800" dirty="0" smtClean="0">
                <a:latin typeface="Arial Narrow" pitchFamily="34" charset="0"/>
              </a:rPr>
              <a:t>la coppia al fine di una scelta consapevole.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Prima dell'esecuzione del test la coppia deve essere informata di tutte le possibilità che vengono offerte in caso di </a:t>
            </a:r>
            <a:r>
              <a:rPr lang="it-IT" sz="2800" dirty="0" smtClean="0">
                <a:latin typeface="Arial Narrow" pitchFamily="34" charset="0"/>
              </a:rPr>
              <a:t>esame patologico/positivo.</a:t>
            </a:r>
            <a:endParaRPr lang="it-IT" sz="2800" dirty="0" smtClean="0">
              <a:latin typeface="Arial Narrow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Arial Narrow" pitchFamily="34" charset="0"/>
              </a:rPr>
              <a:t>I centri che effettuano la diagnosi prenatale devono essere integrati tra loro e prevedere anche il consulto a distanza</a:t>
            </a:r>
            <a:r>
              <a:rPr lang="it-IT" sz="2800" dirty="0" smtClean="0">
                <a:latin typeface="Arial Narrow" pitchFamily="34" charset="0"/>
              </a:rPr>
              <a:t>.</a:t>
            </a:r>
            <a:endParaRPr lang="it-IT" sz="2800" dirty="0" smtClean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899592" y="188640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PRINCIPI GENERALI PER L’ORGANIZZAZIONE DELLA  DIAGNOSTICA PRENATALE REGIONALE</a:t>
            </a:r>
            <a:endParaRPr lang="it-IT" sz="2800" b="1" dirty="0">
              <a:solidFill>
                <a:srgbClr val="66CCFF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39552" y="1700808"/>
            <a:ext cx="81014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it-IT" sz="2800" dirty="0" smtClean="0">
                <a:latin typeface="Arial Narrow" pitchFamily="34" charset="0"/>
              </a:rPr>
              <a:t>4.   In </a:t>
            </a:r>
            <a:r>
              <a:rPr lang="it-IT" sz="2800" dirty="0" smtClean="0">
                <a:latin typeface="Arial Narrow" pitchFamily="34" charset="0"/>
              </a:rPr>
              <a:t>caso di risultati positivi, o dubbi, non sono ammesse liste di attesa per gli eventuali approfondimenti o </a:t>
            </a:r>
            <a:r>
              <a:rPr lang="it-IT" sz="2800" dirty="0" err="1" smtClean="0">
                <a:latin typeface="Arial Narrow" pitchFamily="34" charset="0"/>
              </a:rPr>
              <a:t>counselling</a:t>
            </a:r>
            <a:r>
              <a:rPr lang="it-IT" sz="2800" dirty="0" smtClean="0">
                <a:latin typeface="Arial Narrow" pitchFamily="34" charset="0"/>
              </a:rPr>
              <a:t>.</a:t>
            </a:r>
          </a:p>
          <a:p>
            <a:pPr marL="514350" indent="-514350"/>
            <a:r>
              <a:rPr lang="it-IT" sz="2800" dirty="0" smtClean="0">
                <a:latin typeface="Arial Narrow" pitchFamily="34" charset="0"/>
              </a:rPr>
              <a:t>5.   E</a:t>
            </a:r>
            <a:r>
              <a:rPr lang="it-IT" sz="2800" dirty="0" smtClean="0">
                <a:latin typeface="Arial Narrow" pitchFamily="34" charset="0"/>
              </a:rPr>
              <a:t>' raccomandato che i singoli operatori eseguano almeno 50 procedure invasive l'anno.</a:t>
            </a:r>
          </a:p>
          <a:p>
            <a:pPr marL="514350" indent="-514350">
              <a:buAutoNum type="arabicPeriod" startAt="6"/>
            </a:pPr>
            <a:r>
              <a:rPr lang="it-IT" sz="2800" dirty="0" smtClean="0">
                <a:latin typeface="Arial Narrow" pitchFamily="34" charset="0"/>
              </a:rPr>
              <a:t>E</a:t>
            </a:r>
            <a:r>
              <a:rPr lang="it-IT" sz="2800" dirty="0" smtClean="0">
                <a:latin typeface="Arial Narrow" pitchFamily="34" charset="0"/>
              </a:rPr>
              <a:t>' raccomandato che un laboratorio di citogenetica processi almeno 100 campioni all'anno</a:t>
            </a:r>
            <a:r>
              <a:rPr lang="it-IT" sz="2800" dirty="0" smtClean="0">
                <a:latin typeface="Arial Narrow" pitchFamily="34" charset="0"/>
              </a:rPr>
              <a:t>.</a:t>
            </a:r>
          </a:p>
          <a:p>
            <a:pPr marL="514350" indent="-514350">
              <a:buAutoNum type="arabicPeriod" startAt="6"/>
            </a:pPr>
            <a:r>
              <a:rPr lang="it-IT" sz="2800" dirty="0" smtClean="0">
                <a:latin typeface="Arial Narrow" pitchFamily="34" charset="0"/>
              </a:rPr>
              <a:t>Per poter lavorare in  </a:t>
            </a:r>
            <a:r>
              <a:rPr lang="it-IT" sz="2800" dirty="0" smtClean="0">
                <a:latin typeface="Arial Narrow" pitchFamily="34" charset="0"/>
              </a:rPr>
              <a:t>un centro di diagnosi </a:t>
            </a:r>
            <a:r>
              <a:rPr lang="it-IT" sz="2800" dirty="0" smtClean="0">
                <a:latin typeface="Arial Narrow" pitchFamily="34" charset="0"/>
              </a:rPr>
              <a:t>prenatale è</a:t>
            </a:r>
            <a:r>
              <a:rPr lang="it-IT" sz="2800" dirty="0" smtClean="0">
                <a:latin typeface="Arial Narrow" pitchFamily="34" charset="0"/>
              </a:rPr>
              <a:t> raccomandato un periodo di training di almeno 3 </a:t>
            </a:r>
            <a:r>
              <a:rPr lang="it-IT" sz="2800" dirty="0" err="1" smtClean="0">
                <a:latin typeface="Arial Narrow" pitchFamily="34" charset="0"/>
              </a:rPr>
              <a:t>aa</a:t>
            </a:r>
            <a:r>
              <a:rPr lang="it-IT" sz="2800" dirty="0" smtClean="0">
                <a:latin typeface="Arial Narrow" pitchFamily="34" charset="0"/>
              </a:rPr>
              <a:t> </a:t>
            </a:r>
            <a:endParaRPr lang="it-IT" sz="2800" dirty="0"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899592" y="188640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66CCFF"/>
                </a:solidFill>
                <a:latin typeface="Arial Narrow" pitchFamily="34" charset="0"/>
              </a:rPr>
              <a:t>PRINCIPI GENERALI PER L’ORGANIZZAZIONE DELLA  DIAGNOSTICA PRENATALE REGIONALE</a:t>
            </a:r>
            <a:endParaRPr lang="it-IT" sz="2800" b="1" dirty="0">
              <a:solidFill>
                <a:srgbClr val="66CCFF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95536" y="332656"/>
            <a:ext cx="80648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COMITATO NAZIONALE PER LA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BIOSICUREZZA E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LE BIOTECNOLOGIE</a:t>
            </a:r>
          </a:p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ISTITUTO SUPERIORE </a:t>
            </a:r>
            <a:r>
              <a:rPr lang="it-IT" sz="2400" b="1" dirty="0" err="1" smtClean="0">
                <a:solidFill>
                  <a:srgbClr val="66CCFF"/>
                </a:solidFill>
                <a:latin typeface="Arial Narrow" pitchFamily="34" charset="0"/>
              </a:rPr>
              <a:t>DI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 SANITA'</a:t>
            </a:r>
          </a:p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LINEE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GUIDA PER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TEST GENETICI</a:t>
            </a:r>
          </a:p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Rapporto del Gruppo di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lavoro 19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maggio 1998</a:t>
            </a:r>
            <a:endParaRPr lang="it-IT" sz="2400" b="1" dirty="0">
              <a:solidFill>
                <a:srgbClr val="66CCFF"/>
              </a:solidFill>
              <a:latin typeface="Arial Narrow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395536" y="2420888"/>
            <a:ext cx="849694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latin typeface="Arial Narrow" pitchFamily="34" charset="0"/>
              </a:rPr>
              <a:t>Organizzazione </a:t>
            </a:r>
            <a:r>
              <a:rPr lang="it-IT" sz="2400" b="1" dirty="0" smtClean="0">
                <a:latin typeface="Arial Narrow" pitchFamily="34" charset="0"/>
              </a:rPr>
              <a:t>dei Centri di Diagnosi </a:t>
            </a:r>
            <a:r>
              <a:rPr lang="it-IT" sz="2400" b="1" dirty="0" smtClean="0">
                <a:latin typeface="Arial Narrow" pitchFamily="34" charset="0"/>
              </a:rPr>
              <a:t>Prenatale</a:t>
            </a:r>
          </a:p>
          <a:p>
            <a:endParaRPr lang="it-IT" sz="2400" dirty="0" smtClean="0">
              <a:latin typeface="Arial Narrow" pitchFamily="34" charset="0"/>
            </a:endParaRPr>
          </a:p>
          <a:p>
            <a:r>
              <a:rPr lang="it-IT" sz="2400" dirty="0" smtClean="0">
                <a:latin typeface="Arial Narrow" pitchFamily="34" charset="0"/>
              </a:rPr>
              <a:t>I Centri di Diagnosi Prenatale esplicano </a:t>
            </a:r>
            <a:r>
              <a:rPr lang="it-IT" sz="2400" dirty="0" smtClean="0">
                <a:latin typeface="Arial Narrow" pitchFamily="34" charset="0"/>
              </a:rPr>
              <a:t>un'attività </a:t>
            </a:r>
            <a:r>
              <a:rPr lang="it-IT" sz="2400" b="1" dirty="0" smtClean="0">
                <a:latin typeface="Arial Narrow" pitchFamily="34" charset="0"/>
              </a:rPr>
              <a:t>multidisciplinare</a:t>
            </a:r>
            <a:r>
              <a:rPr lang="it-IT" sz="2400" dirty="0" smtClean="0">
                <a:latin typeface="Arial Narrow" pitchFamily="34" charset="0"/>
              </a:rPr>
              <a:t> che, anche se non necessariamente effettuata nella stessa struttura muraria, deve poter interagire consentendo il massimo di efficacia tecnica ed il minimo disagio per l'utenza. Le competenze di riferimento sono: </a:t>
            </a:r>
            <a:r>
              <a:rPr lang="it-IT" sz="2400" dirty="0" smtClean="0">
                <a:latin typeface="Arial Narrow" pitchFamily="34" charset="0"/>
              </a:rPr>
              <a:t>ostetrica (di prelievo</a:t>
            </a:r>
            <a:r>
              <a:rPr lang="it-IT" sz="2400" dirty="0" smtClean="0">
                <a:latin typeface="Arial Narrow" pitchFamily="34" charset="0"/>
              </a:rPr>
              <a:t>, sonografica, clinica</a:t>
            </a:r>
            <a:r>
              <a:rPr lang="it-IT" sz="2400" dirty="0" smtClean="0">
                <a:latin typeface="Arial Narrow" pitchFamily="34" charset="0"/>
              </a:rPr>
              <a:t>), </a:t>
            </a:r>
            <a:r>
              <a:rPr lang="it-IT" sz="2400" dirty="0" smtClean="0">
                <a:latin typeface="Arial Narrow" pitchFamily="34" charset="0"/>
              </a:rPr>
              <a:t>genetica medica per la consulenza genetica ed il diretto collegamento con i laboratori per l'analisi citogenetica e molecolare, patologia clinica per i test di screening; inoltre sono necessarie le specialità di embriologia, anatomia umana, radiologia, anatomia patologica, chirurgia pediatrica, psicologia.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59024" y="2492896"/>
            <a:ext cx="83894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latin typeface="Arial Narrow" pitchFamily="34" charset="0"/>
              </a:rPr>
              <a:t>Organizzazione dei Centri di Diagnosi </a:t>
            </a:r>
            <a:r>
              <a:rPr lang="it-IT" sz="2400" b="1" dirty="0" smtClean="0">
                <a:latin typeface="Arial Narrow" pitchFamily="34" charset="0"/>
              </a:rPr>
              <a:t>Prenatale</a:t>
            </a:r>
          </a:p>
          <a:p>
            <a:endParaRPr lang="it-IT" sz="2400" dirty="0" smtClean="0">
              <a:latin typeface="Arial Narrow" pitchFamily="34" charset="0"/>
            </a:endParaRPr>
          </a:p>
          <a:p>
            <a:r>
              <a:rPr lang="it-IT" sz="2400" dirty="0" smtClean="0">
                <a:latin typeface="Arial Narrow" pitchFamily="34" charset="0"/>
              </a:rPr>
              <a:t>I </a:t>
            </a:r>
            <a:r>
              <a:rPr lang="it-IT" sz="2400" dirty="0" smtClean="0">
                <a:latin typeface="Arial Narrow" pitchFamily="34" charset="0"/>
              </a:rPr>
              <a:t>Centri di Diagnosi Prenatale, così come i laboratori di genetica, devono essere Centri riconosciuti mediante un sistema di accreditamento (per i criteri vedi Capitolo relativo di queste Linee Guida). </a:t>
            </a:r>
            <a:endParaRPr lang="it-IT" sz="2400" dirty="0" smtClean="0">
              <a:latin typeface="Arial Narrow" pitchFamily="34" charset="0"/>
            </a:endParaRPr>
          </a:p>
          <a:p>
            <a:r>
              <a:rPr lang="it-IT" sz="2400" dirty="0" smtClean="0">
                <a:latin typeface="Arial Narrow" pitchFamily="34" charset="0"/>
              </a:rPr>
              <a:t>Le </a:t>
            </a:r>
            <a:r>
              <a:rPr lang="it-IT" sz="2400" dirty="0" smtClean="0">
                <a:latin typeface="Arial Narrow" pitchFamily="34" charset="0"/>
              </a:rPr>
              <a:t>suddette strutture accreditate devono produrre un Rapporto annuale sulle proprie attività. </a:t>
            </a:r>
            <a:endParaRPr lang="it-IT" sz="2400" dirty="0" smtClean="0">
              <a:latin typeface="Arial Narrow" pitchFamily="34" charset="0"/>
            </a:endParaRPr>
          </a:p>
          <a:p>
            <a:r>
              <a:rPr lang="it-IT" sz="2400" dirty="0" smtClean="0">
                <a:latin typeface="Arial Narrow" pitchFamily="34" charset="0"/>
              </a:rPr>
              <a:t>E</a:t>
            </a:r>
            <a:r>
              <a:rPr lang="it-IT" sz="2400" dirty="0" smtClean="0">
                <a:latin typeface="Arial Narrow" pitchFamily="34" charset="0"/>
              </a:rPr>
              <a:t>’ auspicabile effettuare un censimento dei Centri di Diagnosi Prenatale, così come dei laboratori citati, periodicamente </a:t>
            </a:r>
            <a:r>
              <a:rPr lang="it-IT" sz="2400" dirty="0" smtClean="0">
                <a:latin typeface="Arial Narrow" pitchFamily="34" charset="0"/>
              </a:rPr>
              <a:t>aggiornato.</a:t>
            </a:r>
            <a:endParaRPr lang="it-IT" sz="2400" dirty="0">
              <a:latin typeface="Arial Narrow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95536" y="332656"/>
            <a:ext cx="80648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COMITATO NAZIONALE PER LA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BIOSICUREZZA E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LE BIOTECNOLOGIE</a:t>
            </a:r>
          </a:p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ISTITUTO SUPERIORE </a:t>
            </a:r>
            <a:r>
              <a:rPr lang="it-IT" sz="2400" b="1" dirty="0" err="1" smtClean="0">
                <a:solidFill>
                  <a:srgbClr val="66CCFF"/>
                </a:solidFill>
                <a:latin typeface="Arial Narrow" pitchFamily="34" charset="0"/>
              </a:rPr>
              <a:t>DI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 SANITA'</a:t>
            </a:r>
          </a:p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LINEE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GUIDA PER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TEST GENETICI</a:t>
            </a:r>
          </a:p>
          <a:p>
            <a:pPr algn="just"/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Rapporto del Gruppo di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lavoro 19 </a:t>
            </a:r>
            <a:r>
              <a:rPr lang="it-IT" sz="2400" b="1" dirty="0" smtClean="0">
                <a:solidFill>
                  <a:srgbClr val="66CCFF"/>
                </a:solidFill>
                <a:latin typeface="Arial Narrow" pitchFamily="34" charset="0"/>
              </a:rPr>
              <a:t>maggio 1998</a:t>
            </a:r>
            <a:endParaRPr lang="it-IT" sz="2400" b="1" dirty="0">
              <a:solidFill>
                <a:srgbClr val="66CCFF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3911</TotalTime>
  <Words>2353</Words>
  <Application>Microsoft Office PowerPoint</Application>
  <PresentationFormat>Presentazione su schermo (4:3)</PresentationFormat>
  <Paragraphs>232</Paragraphs>
  <Slides>28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0" baseType="lpstr">
      <vt:lpstr>Tema di Office</vt:lpstr>
      <vt:lpstr>Documento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nicoletta</dc:creator>
  <cp:lastModifiedBy>nicoletta</cp:lastModifiedBy>
  <cp:revision>52</cp:revision>
  <dcterms:created xsi:type="dcterms:W3CDTF">2014-05-01T13:00:58Z</dcterms:created>
  <dcterms:modified xsi:type="dcterms:W3CDTF">2014-05-09T21:40:14Z</dcterms:modified>
</cp:coreProperties>
</file>