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313" r:id="rId2"/>
    <p:sldId id="299" r:id="rId3"/>
    <p:sldId id="302" r:id="rId4"/>
    <p:sldId id="301" r:id="rId5"/>
    <p:sldId id="303" r:id="rId6"/>
    <p:sldId id="304" r:id="rId7"/>
    <p:sldId id="300" r:id="rId8"/>
    <p:sldId id="318" r:id="rId9"/>
    <p:sldId id="257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58" r:id="rId18"/>
    <p:sldId id="261" r:id="rId19"/>
    <p:sldId id="259" r:id="rId20"/>
    <p:sldId id="263" r:id="rId21"/>
    <p:sldId id="264" r:id="rId22"/>
    <p:sldId id="265" r:id="rId23"/>
    <p:sldId id="269" r:id="rId24"/>
    <p:sldId id="273" r:id="rId25"/>
    <p:sldId id="271" r:id="rId26"/>
    <p:sldId id="272" r:id="rId27"/>
    <p:sldId id="319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314" r:id="rId36"/>
    <p:sldId id="281" r:id="rId37"/>
    <p:sldId id="282" r:id="rId38"/>
    <p:sldId id="315" r:id="rId39"/>
    <p:sldId id="283" r:id="rId40"/>
    <p:sldId id="284" r:id="rId41"/>
    <p:sldId id="286" r:id="rId42"/>
    <p:sldId id="287" r:id="rId43"/>
    <p:sldId id="289" r:id="rId44"/>
    <p:sldId id="290" r:id="rId45"/>
    <p:sldId id="291" r:id="rId46"/>
    <p:sldId id="292" r:id="rId47"/>
    <p:sldId id="294" r:id="rId48"/>
    <p:sldId id="295" r:id="rId49"/>
    <p:sldId id="296" r:id="rId50"/>
    <p:sldId id="297" r:id="rId51"/>
    <p:sldId id="298" r:id="rId52"/>
    <p:sldId id="316" r:id="rId53"/>
    <p:sldId id="317" r:id="rId5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1CA"/>
    <a:srgbClr val="0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2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89F8A-B352-9646-82AC-334885948349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E91D6-D57A-EE4F-808D-789B2C51E98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8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227AB-9607-D943-AAB4-5D7E9F5979FA}" type="slidenum">
              <a:rPr lang="it-IT"/>
              <a:pPr/>
              <a:t>1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62892-342A-8A4C-BE06-453EDEB81202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4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62892-342A-8A4C-BE06-453EDEB81202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14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77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05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75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BC3040-6F64-6C4A-937E-71F4D4E2C382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30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7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95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6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8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49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78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2931CA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F5F8-AE35-2A4C-9D08-CB9F5841BFA2}" type="datetimeFigureOut">
              <a:rPr lang="it-IT" smtClean="0"/>
              <a:t>27/04/14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F917-EC28-AA49-AF24-4DA1D445E3D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9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05054" y="3400425"/>
            <a:ext cx="184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it-IT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9789" y="3829857"/>
            <a:ext cx="53598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it-IT" sz="2000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Arial" charset="0"/>
              </a:rPr>
              <a:t>Ordine dei Medici di Brescia, 10 maggio 2014</a:t>
            </a:r>
            <a:endParaRPr lang="it-IT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32220" y="4824296"/>
            <a:ext cx="5715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Arial" charset="0"/>
              </a:rPr>
              <a:t>Marino Signorelli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Centro di Diagnosi Prenatale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U.O. Ostetricia e Ginecologia 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Direttori: Prof 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Sergio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Pecorelli - Prof Enrico Sartori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8" name="Picture 6" descr="Logo dell'Univesità degli Studi di Bres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080" name="Picture 8" descr="http://www.spedalicivili.brescia.it/images/testata_pagina_main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838200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914400" y="381000"/>
            <a:ext cx="8382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08750" y="1830765"/>
            <a:ext cx="87587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Arial"/>
                <a:cs typeface="Arial"/>
              </a:rPr>
              <a:t>Lo screening delle patologie cromosomiche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Arial"/>
                <a:cs typeface="Arial"/>
              </a:rPr>
              <a:t> in epoca prenatale:</a:t>
            </a:r>
          </a:p>
          <a:p>
            <a:pPr algn="ctr"/>
            <a:r>
              <a:rPr lang="it-IT" sz="32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lang="it-IT" sz="3200" b="1" dirty="0" smtClean="0">
                <a:solidFill>
                  <a:srgbClr val="FFFF00"/>
                </a:solidFill>
                <a:latin typeface="Arial"/>
                <a:cs typeface="Arial"/>
              </a:rPr>
              <a:t>tato dell’arte e prospettive future</a:t>
            </a:r>
            <a:endParaRPr lang="it-IT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7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Metodiche di screening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914400"/>
            <a:ext cx="7924800" cy="5486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Anni </a:t>
            </a:r>
            <a:r>
              <a:rPr lang="ja-JP" altLang="it-IT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90: introdotta la misurazione della </a:t>
            </a:r>
            <a:r>
              <a:rPr lang="it-IT" dirty="0" err="1">
                <a:solidFill>
                  <a:srgbClr val="FFFF00"/>
                </a:solidFill>
                <a:latin typeface="Arial" charset="0"/>
              </a:rPr>
              <a:t>translucenza</a:t>
            </a:r>
            <a:r>
              <a:rPr lang="it-IT" dirty="0">
                <a:solidFill>
                  <a:srgbClr val="FFFF00"/>
                </a:solidFill>
                <a:latin typeface="Arial" charset="0"/>
              </a:rPr>
              <a:t> nucale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 a 11-13+6w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Sensibilità 75%-specificità 5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% 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Negli anni successivi viene combinata a altri </a:t>
            </a:r>
            <a:r>
              <a:rPr lang="it-IT" dirty="0" err="1">
                <a:solidFill>
                  <a:schemeClr val="bg1"/>
                </a:solidFill>
                <a:latin typeface="Arial" charset="0"/>
              </a:rPr>
              <a:t>markers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 sierici materni dosabili nel primo trimestre: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it-IT" dirty="0">
                <a:solidFill>
                  <a:srgbClr val="FFFF00"/>
                </a:solidFill>
                <a:latin typeface="Arial" charset="0"/>
              </a:rPr>
              <a:t>Free B-HCG</a:t>
            </a:r>
          </a:p>
          <a:p>
            <a:pPr algn="l"/>
            <a:r>
              <a:rPr lang="it-IT" dirty="0">
                <a:solidFill>
                  <a:srgbClr val="FFFF00"/>
                </a:solidFill>
                <a:latin typeface="Arial" charset="0"/>
              </a:rPr>
              <a:t>	PAPP-A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(proteina A plasmatica 			associata alla gravidanza)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Sensibilità 85%- specificità 5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% - OAPR :1:32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7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it-IT" sz="3600">
                <a:solidFill>
                  <a:schemeClr val="bg1"/>
                </a:solidFill>
                <a:latin typeface="Arial" charset="0"/>
              </a:rPr>
              <a:t>Spessore della translucenza nucale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524000" y="1371600"/>
          <a:ext cx="609600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Immagine bitmap" r:id="rId3" imgW="1971950" imgH="1390844" progId="Paint.Picture">
                  <p:embed/>
                </p:oleObj>
              </mc:Choice>
              <mc:Fallback>
                <p:oleObj name="Immagine bitmap" r:id="rId3" imgW="1971950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096000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27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Assenza osso nasale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8991600" cy="5334000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-sezione sagittale; 3 linee distinte: cute-osso-punta del naso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-con NT, PAPP-A, free B-HCG: </a:t>
            </a:r>
            <a:r>
              <a:rPr lang="it-IT" dirty="0" err="1">
                <a:solidFill>
                  <a:schemeClr val="bg1"/>
                </a:solidFill>
                <a:latin typeface="Arial" charset="0"/>
              </a:rPr>
              <a:t>sens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90%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,FP 5%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429000" y="3276600"/>
          <a:ext cx="2524125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Immagine bitmap" r:id="rId3" imgW="2523810" imgH="3115110" progId="Paint.Picture">
                  <p:embed/>
                </p:oleObj>
              </mc:Choice>
              <mc:Fallback>
                <p:oleObj name="Immagine bitmap" r:id="rId3" imgW="2523810" imgH="3115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2524125" cy="311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6172200" y="4191000"/>
          <a:ext cx="25241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Immagine bitmap" r:id="rId5" imgW="2523810" imgH="2209524" progId="Paint.Picture">
                  <p:embed/>
                </p:oleObj>
              </mc:Choice>
              <mc:Fallback>
                <p:oleObj name="Immagine bitmap" r:id="rId5" imgW="2523810" imgH="2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91000"/>
                        <a:ext cx="25241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33400" y="3886200"/>
          <a:ext cx="252412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0" name="Immagine bitmap" r:id="rId7" imgW="2523810" imgH="2534004" progId="Paint.Picture">
                  <p:embed/>
                </p:oleObj>
              </mc:Choice>
              <mc:Fallback>
                <p:oleObj name="Immagine bitmap" r:id="rId7" imgW="2523810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252412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20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Ipoplasia mascellare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763000" cy="32766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it-IT">
                <a:solidFill>
                  <a:schemeClr val="bg1"/>
                </a:solidFill>
                <a:latin typeface="Arial" charset="0"/>
              </a:rPr>
              <a:t>Nella trisomia 21 la lunghezza della mandibola è &lt; in media di circa 0,7 mm</a:t>
            </a:r>
          </a:p>
          <a:p>
            <a:pPr algn="l">
              <a:buFontTx/>
              <a:buChar char="-"/>
            </a:pPr>
            <a:r>
              <a:rPr lang="it-IT">
                <a:solidFill>
                  <a:schemeClr val="bg1"/>
                </a:solidFill>
                <a:latin typeface="Arial" charset="0"/>
              </a:rPr>
              <a:t>Tracciando una linea lungo la mascella e una lungo la fronte si può calcolare l</a:t>
            </a:r>
            <a:r>
              <a:rPr lang="ja-JP" altLang="it-IT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>
                <a:solidFill>
                  <a:schemeClr val="bg1"/>
                </a:solidFill>
                <a:latin typeface="Arial" charset="0"/>
              </a:rPr>
              <a:t>angolo facciale che risulta più aperto nei feti Down per la retroposizione della mascella</a:t>
            </a:r>
          </a:p>
          <a:p>
            <a:pPr algn="l"/>
            <a:endParaRPr lang="it-IT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752600" y="3971925"/>
          <a:ext cx="28575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Immagine bitmap" r:id="rId3" imgW="2857899" imgH="2886478" progId="Paint.Picture">
                  <p:embed/>
                </p:oleObj>
              </mc:Choice>
              <mc:Fallback>
                <p:oleObj name="Immagine bitmap" r:id="rId3" imgW="2857899" imgH="28864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71925"/>
                        <a:ext cx="285750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724400" y="3990975"/>
          <a:ext cx="285750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Immagine bitmap" r:id="rId5" imgW="2857899" imgH="2866667" progId="Paint.Picture">
                  <p:embed/>
                </p:oleObj>
              </mc:Choice>
              <mc:Fallback>
                <p:oleObj name="Immagine bitmap" r:id="rId5" imgW="2857899" imgH="2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90975"/>
                        <a:ext cx="285750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Dotto venoso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95400"/>
            <a:ext cx="8839200" cy="4953000"/>
          </a:xfrm>
        </p:spPr>
        <p:txBody>
          <a:bodyPr/>
          <a:lstStyle/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494533"/>
              </p:ext>
            </p:extLst>
          </p:nvPr>
        </p:nvGraphicFramePr>
        <p:xfrm>
          <a:off x="1922639" y="1785677"/>
          <a:ext cx="548640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Immagine bitmap" r:id="rId3" imgW="5485714" imgH="4172532" progId="Paint.Picture">
                  <p:embed/>
                </p:oleObj>
              </mc:Choice>
              <mc:Fallback>
                <p:oleObj name="Immagine bitmap" r:id="rId3" imgW="5485714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639" y="1785677"/>
                        <a:ext cx="5486400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90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Rigurgito tricuspidale</a:t>
            </a:r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52400" y="2057400"/>
          <a:ext cx="357187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Immagine bitmap" r:id="rId3" imgW="3572374" imgH="2876190" progId="Paint.Picture">
                  <p:embed/>
                </p:oleObj>
              </mc:Choice>
              <mc:Fallback>
                <p:oleObj name="Immagine bitmap" r:id="rId3" imgW="3572374" imgH="2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3571875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3876675" y="1828800"/>
          <a:ext cx="52673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Immagine bitmap" r:id="rId5" imgW="5266667" imgH="3228571" progId="Paint.Picture">
                  <p:embed/>
                </p:oleObj>
              </mc:Choice>
              <mc:Fallback>
                <p:oleObj name="Immagine bitmap" r:id="rId5" imgW="5266667" imgH="3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1828800"/>
                        <a:ext cx="526732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50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sz="3600">
                <a:solidFill>
                  <a:srgbClr val="FFFF00"/>
                </a:solidFill>
                <a:latin typeface="Arial" charset="0"/>
              </a:rPr>
              <a:t>Aumento della translucenza nucale nei feti con cariotipo normale</a:t>
            </a:r>
          </a:p>
        </p:txBody>
      </p:sp>
      <p:graphicFrame>
        <p:nvGraphicFramePr>
          <p:cNvPr id="56679" name="Group 359"/>
          <p:cNvGraphicFramePr>
            <a:graphicFrameLocks noGrp="1"/>
          </p:cNvGraphicFramePr>
          <p:nvPr/>
        </p:nvGraphicFramePr>
        <p:xfrm>
          <a:off x="152400" y="1981200"/>
          <a:ext cx="8610600" cy="4854575"/>
        </p:xfrm>
        <a:graphic>
          <a:graphicData uri="http://schemas.openxmlformats.org/drawingml/2006/table">
            <a:tbl>
              <a:tblPr/>
              <a:tblGrid>
                <a:gridCol w="1524000"/>
                <a:gridCol w="1920875"/>
                <a:gridCol w="1720850"/>
                <a:gridCol w="1722438"/>
                <a:gridCol w="172243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Difetti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Cromosom.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MEU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Anomalie maggiori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Vivo e in buona salute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&lt; 95°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95-99°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3,5-4,4 </a:t>
                      </a: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21,1%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4,5-5,4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33,3%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18,5%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5,5-6,4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50,5%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10,1%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24,2%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&gt; 6,5 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46,2%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5482" y="260350"/>
            <a:ext cx="8229600" cy="24765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3600" dirty="0">
                <a:solidFill>
                  <a:srgbClr val="FFFF00"/>
                </a:solidFill>
                <a:latin typeface="Arial Unicode MS" charset="0"/>
              </a:rPr>
              <a:t>   Test integrato</a:t>
            </a:r>
            <a:r>
              <a:rPr lang="it-IT" sz="3600" dirty="0">
                <a:solidFill>
                  <a:schemeClr val="bg1"/>
                </a:solidFill>
                <a:latin typeface="Arial Unicode MS" charset="0"/>
              </a:rPr>
              <a:t>: integrazione delle misure effettuate durante il primo e il secondo trimestre di gravidanza:</a:t>
            </a:r>
          </a:p>
          <a:p>
            <a:pPr lvl="3"/>
            <a:r>
              <a:rPr lang="it-IT" sz="2400" dirty="0">
                <a:solidFill>
                  <a:schemeClr val="bg1"/>
                </a:solidFill>
                <a:latin typeface="Arial Unicode MS" charset="0"/>
              </a:rPr>
              <a:t>NT + PAPP-A</a:t>
            </a:r>
          </a:p>
          <a:p>
            <a:pPr lvl="3"/>
            <a:r>
              <a:rPr lang="it-IT" sz="2400" dirty="0">
                <a:solidFill>
                  <a:schemeClr val="bg1"/>
                </a:solidFill>
                <a:latin typeface="Arial Unicode MS" charset="0"/>
              </a:rPr>
              <a:t>AFP + uE3 + free/</a:t>
            </a:r>
            <a:r>
              <a:rPr lang="it-IT" sz="2400" dirty="0" err="1">
                <a:solidFill>
                  <a:schemeClr val="bg1"/>
                </a:solidFill>
                <a:latin typeface="Arial Unicode MS" charset="0"/>
              </a:rPr>
              <a:t>total</a:t>
            </a:r>
            <a:r>
              <a:rPr lang="it-IT" sz="2400" dirty="0">
                <a:solidFill>
                  <a:schemeClr val="bg1"/>
                </a:solidFill>
                <a:latin typeface="Arial Unicode MS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" charset="0"/>
              </a:rPr>
              <a:t>β</a:t>
            </a:r>
            <a:r>
              <a:rPr lang="it-IT" sz="2400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" charset="0"/>
              </a:rPr>
              <a:t>-</a:t>
            </a:r>
            <a:r>
              <a:rPr lang="it-IT" sz="2400" dirty="0" err="1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" charset="0"/>
              </a:rPr>
              <a:t>hCG</a:t>
            </a:r>
            <a:r>
              <a:rPr lang="it-IT" sz="2400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" charset="0"/>
              </a:rPr>
              <a:t> + </a:t>
            </a:r>
            <a:r>
              <a:rPr lang="it-IT" sz="2400" dirty="0" err="1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" charset="0"/>
              </a:rPr>
              <a:t>inibina</a:t>
            </a:r>
            <a:r>
              <a:rPr lang="it-IT" sz="2400" dirty="0">
                <a:solidFill>
                  <a:schemeClr val="bg1"/>
                </a:solidFill>
                <a:latin typeface="Arial Unicode MS" charset="0"/>
                <a:ea typeface="ＭＳ Ｐゴシック" charset="0"/>
                <a:cs typeface="Arial" charset="0"/>
              </a:rPr>
              <a:t>- A</a:t>
            </a:r>
          </a:p>
          <a:p>
            <a:pPr lvl="3"/>
            <a:endParaRPr lang="it-IT" sz="2400" dirty="0">
              <a:solidFill>
                <a:schemeClr val="bg1"/>
              </a:solidFill>
              <a:latin typeface="Arial Unicode MS" charset="0"/>
              <a:ea typeface="ＭＳ Ｐゴシック" charset="0"/>
              <a:cs typeface="Arial" charset="0"/>
            </a:endParaRPr>
          </a:p>
          <a:p>
            <a:pPr lvl="3">
              <a:buFontTx/>
              <a:buNone/>
            </a:pPr>
            <a:endParaRPr lang="el-GR" sz="2400" dirty="0">
              <a:solidFill>
                <a:schemeClr val="bg1"/>
              </a:solidFill>
              <a:latin typeface="Arial Unicode MS" charset="0"/>
              <a:ea typeface="ＭＳ Ｐゴシック" charset="0"/>
              <a:cs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5482" y="5128448"/>
            <a:ext cx="821736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  <a:latin typeface="Arial" charset="0"/>
              </a:rPr>
              <a:t>Test integrato sierico</a:t>
            </a:r>
            <a:r>
              <a:rPr lang="it-IT" sz="3600" dirty="0">
                <a:solidFill>
                  <a:schemeClr val="bg1"/>
                </a:solidFill>
                <a:latin typeface="Arial" charset="0"/>
              </a:rPr>
              <a:t>: variante del test </a:t>
            </a:r>
          </a:p>
          <a:p>
            <a:r>
              <a:rPr lang="it-IT" sz="3600" dirty="0">
                <a:solidFill>
                  <a:schemeClr val="bg1"/>
                </a:solidFill>
                <a:latin typeface="Arial" charset="0"/>
              </a:rPr>
              <a:t>integrato senza lo screening ecografico</a:t>
            </a:r>
          </a:p>
          <a:p>
            <a:r>
              <a:rPr lang="it-IT" sz="2000" dirty="0">
                <a:solidFill>
                  <a:schemeClr val="bg1"/>
                </a:solidFill>
                <a:latin typeface="Arial" charset="0"/>
              </a:rPr>
              <a:t>		</a:t>
            </a:r>
            <a:endParaRPr lang="it-IT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645962" y="3153392"/>
            <a:ext cx="37749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Sensibilità: 92 %</a:t>
            </a:r>
          </a:p>
          <a:p>
            <a:r>
              <a:rPr lang="it-IT" sz="3600" dirty="0" smtClean="0">
                <a:solidFill>
                  <a:schemeClr val="bg1"/>
                </a:solidFill>
              </a:rPr>
              <a:t>Falsi positivi: 3%</a:t>
            </a:r>
          </a:p>
          <a:p>
            <a:r>
              <a:rPr lang="it-IT" sz="3600" dirty="0" smtClean="0">
                <a:solidFill>
                  <a:schemeClr val="bg1"/>
                </a:solidFill>
              </a:rPr>
              <a:t>OAPR: 1: 10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39975" y="692150"/>
            <a:ext cx="294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charset="0"/>
              </a:rPr>
              <a:t>10-12 w      PAPP-A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059113" y="1484313"/>
            <a:ext cx="485775" cy="1584325"/>
          </a:xfrm>
          <a:prstGeom prst="downArrow">
            <a:avLst>
              <a:gd name="adj1" fmla="val 50000"/>
              <a:gd name="adj2" fmla="val 815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24075" y="3357563"/>
            <a:ext cx="672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charset="0"/>
              </a:rPr>
              <a:t>15- 17 w  AFP + uE3 + free </a:t>
            </a:r>
            <a:r>
              <a:rPr lang="el-GR" b="1">
                <a:solidFill>
                  <a:schemeClr val="bg1"/>
                </a:solidFill>
                <a:latin typeface="Arial" charset="0"/>
                <a:cs typeface="Arial" charset="0"/>
              </a:rPr>
              <a:t>β</a:t>
            </a:r>
            <a:r>
              <a:rPr lang="it-IT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hCG (+ inibina-A)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987675" y="4076700"/>
            <a:ext cx="485775" cy="1657350"/>
          </a:xfrm>
          <a:prstGeom prst="downArrow">
            <a:avLst>
              <a:gd name="adj1" fmla="val 50000"/>
              <a:gd name="adj2" fmla="val 85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24075" y="5851525"/>
            <a:ext cx="652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charset="0"/>
              </a:rPr>
              <a:t>Calcolo del rischio: Test integrato completo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2400" y="3124200"/>
            <a:ext cx="9144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3200" b="1">
                <a:latin typeface="Arial" charset="0"/>
              </a:rPr>
              <a:t>NT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rot="10833230" flipH="1" flipV="1">
            <a:off x="1219200" y="2590800"/>
            <a:ext cx="919163" cy="1155700"/>
          </a:xfrm>
          <a:custGeom>
            <a:avLst/>
            <a:gdLst>
              <a:gd name="G0" fmla="+- 0 0 0"/>
              <a:gd name="G1" fmla="+- 10441537 0 0"/>
              <a:gd name="G2" fmla="+- 0 0 10441537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10441537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441537"/>
              <a:gd name="G36" fmla="sin G34 10441537"/>
              <a:gd name="G37" fmla="+/ 10441537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61 w 21600"/>
              <a:gd name="T5" fmla="*/ 175 h 21600"/>
              <a:gd name="T6" fmla="*/ 3221 w 21600"/>
              <a:gd name="T7" fmla="*/ 13659 h 21600"/>
              <a:gd name="T8" fmla="*/ 9830 w 21600"/>
              <a:gd name="T9" fmla="*/ 5487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451"/>
                  <a:pt x="5517" y="12097"/>
                  <a:pt x="5747" y="12706"/>
                </a:cubicBezTo>
                <a:lnTo>
                  <a:pt x="695" y="14613"/>
                </a:lnTo>
                <a:cubicBezTo>
                  <a:pt x="235" y="13394"/>
                  <a:pt x="0" y="1210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24275" y="1989138"/>
            <a:ext cx="541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charset="0"/>
              </a:rPr>
              <a:t>NO CALCOLO DEL RISCHIO INTERMEDIO !</a:t>
            </a:r>
          </a:p>
        </p:txBody>
      </p:sp>
    </p:spTree>
    <p:extLst>
      <p:ext uri="{BB962C8B-B14F-4D97-AF65-F5344CB8AC3E}">
        <p14:creationId xmlns:p14="http://schemas.microsoft.com/office/powerpoint/2010/main" val="428365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 autoUpdateAnimBg="0"/>
      <p:bldP spid="92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 Unicode MS" charset="0"/>
              </a:rPr>
              <a:t>SURUSS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43053 gravidanze singole</a:t>
            </a:r>
          </a:p>
          <a:p>
            <a:pPr>
              <a:lnSpc>
                <a:spcPct val="80000"/>
              </a:lnSpc>
            </a:pP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101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S.Down</a:t>
            </a:r>
            <a:endParaRPr lang="it-IT" sz="2800" dirty="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End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point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800" dirty="0">
                <a:solidFill>
                  <a:srgbClr val="FFFF00"/>
                </a:solidFill>
                <a:latin typeface="Arial Unicode MS" charset="0"/>
              </a:rPr>
              <a:t>Efficacia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 : FPR per una DR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dell</a:t>
            </a:r>
            <a:r>
              <a:rPr lang="ja-JP" altLang="it-IT" sz="2800" dirty="0">
                <a:solidFill>
                  <a:schemeClr val="bg1"/>
                </a:solidFill>
                <a:latin typeface="Times New Roman"/>
              </a:rPr>
              <a:t>’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85%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800" dirty="0">
                <a:solidFill>
                  <a:srgbClr val="FFFF00"/>
                </a:solidFill>
                <a:latin typeface="Arial Unicode MS" charset="0"/>
              </a:rPr>
              <a:t>Sicurezza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 : numero di perdite fetali seguite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all</a:t>
            </a:r>
            <a:r>
              <a:rPr lang="ja-JP" altLang="it-IT" sz="2800" dirty="0">
                <a:solidFill>
                  <a:schemeClr val="bg1"/>
                </a:solidFill>
                <a:latin typeface="Times New Roman"/>
              </a:rPr>
              <a:t>’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esame invasivo in 100.000 donne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screenate</a:t>
            </a:r>
            <a:endParaRPr lang="it-IT" sz="2800" dirty="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800" dirty="0">
                <a:solidFill>
                  <a:srgbClr val="FFFF00"/>
                </a:solidFill>
                <a:latin typeface="Arial Unicode MS" charset="0"/>
              </a:rPr>
              <a:t>Costo-beneficio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: costo per lo screening di 100.000 donne / costo di ogni DS diagnosticato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		       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Wald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 NJ,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Rodeck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 C, </a:t>
            </a:r>
            <a:r>
              <a:rPr lang="it-IT" sz="2800" dirty="0" err="1">
                <a:solidFill>
                  <a:schemeClr val="bg1"/>
                </a:solidFill>
                <a:latin typeface="Arial Unicode MS" charset="0"/>
              </a:rPr>
              <a:t>L.Chitty</a:t>
            </a:r>
            <a:r>
              <a:rPr lang="it-IT" sz="2800" dirty="0">
                <a:solidFill>
                  <a:schemeClr val="bg1"/>
                </a:solidFill>
                <a:latin typeface="Arial Unicode MS" charset="0"/>
              </a:rPr>
              <a:t> et al, 2003</a:t>
            </a:r>
          </a:p>
        </p:txBody>
      </p:sp>
    </p:spTree>
    <p:extLst>
      <p:ext uri="{BB962C8B-B14F-4D97-AF65-F5344CB8AC3E}">
        <p14:creationId xmlns:p14="http://schemas.microsoft.com/office/powerpoint/2010/main" val="402854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Unione_europ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3" y="1852321"/>
            <a:ext cx="6510826" cy="490893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52794" y="-282259"/>
            <a:ext cx="860819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 smtClean="0"/>
          </a:p>
          <a:p>
            <a:r>
              <a:rPr lang="it-IT" sz="3600" dirty="0" smtClean="0"/>
              <a:t>		</a:t>
            </a:r>
            <a:r>
              <a:rPr lang="it-IT" sz="3600" dirty="0" err="1" smtClean="0"/>
              <a:t>European</a:t>
            </a:r>
            <a:r>
              <a:rPr lang="it-IT" sz="3600" dirty="0" smtClean="0"/>
              <a:t> </a:t>
            </a:r>
            <a:r>
              <a:rPr lang="it-IT" sz="3600" dirty="0" err="1" smtClean="0"/>
              <a:t>perinatal</a:t>
            </a:r>
            <a:r>
              <a:rPr lang="it-IT" sz="3600" dirty="0" smtClean="0"/>
              <a:t> </a:t>
            </a:r>
            <a:r>
              <a:rPr lang="it-IT" sz="3600" dirty="0" err="1" smtClean="0"/>
              <a:t>health</a:t>
            </a:r>
            <a:r>
              <a:rPr lang="it-IT" sz="3600" dirty="0" smtClean="0"/>
              <a:t> report (2013) </a:t>
            </a:r>
            <a:endParaRPr lang="it-IT" sz="3600" dirty="0"/>
          </a:p>
          <a:p>
            <a:endParaRPr lang="it-IT" sz="3200" dirty="0" smtClean="0"/>
          </a:p>
          <a:p>
            <a:r>
              <a:rPr lang="it-IT" sz="3200" dirty="0" smtClean="0"/>
              <a:t> </a:t>
            </a:r>
            <a:r>
              <a:rPr lang="it-IT" sz="3200" b="1" u="sng" dirty="0" smtClean="0">
                <a:solidFill>
                  <a:srgbClr val="000000"/>
                </a:solidFill>
              </a:rPr>
              <a:t>Italia  (Tasso più basso di natalità 0,9 %):</a:t>
            </a:r>
          </a:p>
          <a:p>
            <a:endParaRPr lang="it-IT" sz="3200" dirty="0" smtClean="0"/>
          </a:p>
          <a:p>
            <a:pPr marL="285750" indent="-285750">
              <a:buFontTx/>
              <a:buChar char="-"/>
            </a:pPr>
            <a:r>
              <a:rPr lang="it-IT" sz="3200" dirty="0" smtClean="0"/>
              <a:t>35% delle gravidanze oltre i 35 anni </a:t>
            </a:r>
          </a:p>
          <a:p>
            <a:r>
              <a:rPr lang="it-IT" sz="3200" dirty="0"/>
              <a:t>	</a:t>
            </a:r>
            <a:r>
              <a:rPr lang="it-IT" sz="3200" dirty="0" smtClean="0"/>
              <a:t>			(Spagna 28%, Romania 11%)</a:t>
            </a:r>
          </a:p>
          <a:p>
            <a:endParaRPr lang="it-IT" sz="3200" dirty="0" smtClean="0"/>
          </a:p>
          <a:p>
            <a:pPr marL="285750" indent="-285750">
              <a:buFontTx/>
              <a:buChar char="-"/>
            </a:pPr>
            <a:r>
              <a:rPr lang="it-IT" sz="3200" dirty="0" smtClean="0"/>
              <a:t>6% oltre i 40 anni</a:t>
            </a:r>
          </a:p>
          <a:p>
            <a:endParaRPr lang="it-IT" sz="3200" dirty="0" smtClean="0"/>
          </a:p>
          <a:p>
            <a:pPr marL="285750" indent="-285750">
              <a:buFontTx/>
              <a:buChar char="-"/>
            </a:pPr>
            <a:r>
              <a:rPr lang="it-IT" sz="3200" dirty="0" smtClean="0"/>
              <a:t>11% sotto i 25 anni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6803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Immagine bitmap" r:id="rId3" imgW="12352381" imgH="7800000" progId="Paint.Picture">
                  <p:embed/>
                </p:oleObj>
              </mc:Choice>
              <mc:Fallback>
                <p:oleObj name="Immagine bitmap" r:id="rId3" imgW="12352381" imgH="78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 descr="surrus_fig 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9113" y="5989638"/>
            <a:ext cx="8086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>
                <a:solidFill>
                  <a:srgbClr val="FFFF00"/>
                </a:solidFill>
                <a:latin typeface="Arial" charset="0"/>
              </a:rPr>
              <a:t>False positive rate per una detection rate dell</a:t>
            </a:r>
            <a:r>
              <a:rPr lang="ja-JP" altLang="it-IT" sz="2800">
                <a:solidFill>
                  <a:srgbClr val="FFFF00"/>
                </a:solidFill>
                <a:latin typeface="Arial"/>
              </a:rPr>
              <a:t>’</a:t>
            </a:r>
            <a:r>
              <a:rPr lang="it-IT" sz="2800">
                <a:solidFill>
                  <a:srgbClr val="FFFF00"/>
                </a:solidFill>
                <a:latin typeface="Arial" charset="0"/>
              </a:rPr>
              <a:t>85%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927850" y="5683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latin typeface="Arial" charset="0"/>
              </a:rPr>
              <a:t>Wald et al. 2003</a:t>
            </a:r>
          </a:p>
        </p:txBody>
      </p:sp>
    </p:spTree>
    <p:extLst>
      <p:ext uri="{BB962C8B-B14F-4D97-AF65-F5344CB8AC3E}">
        <p14:creationId xmlns:p14="http://schemas.microsoft.com/office/powerpoint/2010/main" val="137911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Immagine bitmap" r:id="rId3" imgW="12317544" imgH="6695238" progId="Paint.Picture">
                  <p:embed/>
                </p:oleObj>
              </mc:Choice>
              <mc:Fallback>
                <p:oleObj name="Immagine bitmap" r:id="rId3" imgW="12317544" imgH="66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surrus_fig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5883275"/>
            <a:ext cx="8104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  <a:latin typeface="Arial" charset="0"/>
              </a:rPr>
              <a:t>OAPR (Odds of being affected given a positive results)</a:t>
            </a:r>
          </a:p>
          <a:p>
            <a:pPr algn="ctr"/>
            <a:r>
              <a:rPr lang="it-IT" b="1">
                <a:solidFill>
                  <a:srgbClr val="FFFF00"/>
                </a:solidFill>
                <a:latin typeface="Arial" charset="0"/>
              </a:rPr>
              <a:t> con una detection rate dell</a:t>
            </a:r>
            <a:r>
              <a:rPr lang="ja-JP" altLang="it-IT" b="1">
                <a:solidFill>
                  <a:srgbClr val="FFFF00"/>
                </a:solidFill>
                <a:latin typeface="Arial"/>
              </a:rPr>
              <a:t>’</a:t>
            </a:r>
            <a:r>
              <a:rPr lang="it-IT" b="1">
                <a:solidFill>
                  <a:srgbClr val="FFFF00"/>
                </a:solidFill>
                <a:latin typeface="Arial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83631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24000" y="0"/>
          <a:ext cx="6032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Immagine bitmap" r:id="rId3" imgW="12276190" imgH="13952381" progId="Paint.Picture">
                  <p:embed/>
                </p:oleObj>
              </mc:Choice>
              <mc:Fallback>
                <p:oleObj name="Immagine bitmap" r:id="rId3" imgW="12276190" imgH="139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60325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5891213" y="4203700"/>
            <a:ext cx="433387" cy="215900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943600" y="4587875"/>
            <a:ext cx="360363" cy="288925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943600" y="5486400"/>
            <a:ext cx="431800" cy="212725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943600" y="6248400"/>
            <a:ext cx="431800" cy="211138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867400" y="6642100"/>
            <a:ext cx="576263" cy="215900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25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18" grpId="0" animBg="1"/>
      <p:bldP spid="13319" grpId="0" animBg="1"/>
      <p:bldP spid="133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5746"/>
            <a:ext cx="8229600" cy="2299695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FF00"/>
                </a:solidFill>
                <a:latin typeface="Arial Unicode MS" charset="0"/>
              </a:rPr>
              <a:t>Perdita di precocità del risultato</a:t>
            </a:r>
            <a:br>
              <a:rPr lang="it-IT" sz="4000" dirty="0" smtClean="0">
                <a:solidFill>
                  <a:srgbClr val="FFFF00"/>
                </a:solidFill>
                <a:latin typeface="Arial Unicode MS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Arial Unicode MS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Arial Unicode MS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Arial Unicode MS" charset="0"/>
              </a:rPr>
              <a:t/>
            </a:r>
            <a:br>
              <a:rPr lang="it-IT" sz="4000" dirty="0" smtClean="0">
                <a:solidFill>
                  <a:srgbClr val="FFFF00"/>
                </a:solidFill>
                <a:latin typeface="Arial Unicode MS" charset="0"/>
              </a:rPr>
            </a:br>
            <a:r>
              <a:rPr lang="it-IT" sz="4000" dirty="0" smtClean="0">
                <a:solidFill>
                  <a:srgbClr val="FFFF00"/>
                </a:solidFill>
                <a:latin typeface="Arial Unicode MS" charset="0"/>
              </a:rPr>
              <a:t>Test </a:t>
            </a:r>
            <a:r>
              <a:rPr lang="it-IT" sz="4000" dirty="0">
                <a:solidFill>
                  <a:srgbClr val="FFFF00"/>
                </a:solidFill>
                <a:latin typeface="Arial Unicode MS" charset="0"/>
              </a:rPr>
              <a:t>integrato sequenziale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2484"/>
            <a:ext cx="8229600" cy="37355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SzPct val="110000"/>
              <a:buFont typeface="Wingdings" charset="0"/>
              <a:buChar char="Ø"/>
            </a:pPr>
            <a:r>
              <a:rPr lang="it-IT" dirty="0">
                <a:solidFill>
                  <a:schemeClr val="bg1"/>
                </a:solidFill>
                <a:latin typeface="Arial Unicode MS" charset="0"/>
              </a:rPr>
              <a:t>Escono dal test i rischi molto elevati al termine del primo trimestre</a:t>
            </a:r>
          </a:p>
          <a:p>
            <a:pPr>
              <a:lnSpc>
                <a:spcPct val="120000"/>
              </a:lnSpc>
              <a:buSzPct val="110000"/>
              <a:buFont typeface="Wingdings" charset="0"/>
              <a:buNone/>
            </a:pPr>
            <a:endParaRPr lang="it-IT" dirty="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120000"/>
              </a:lnSpc>
              <a:buSzPct val="110000"/>
              <a:buFont typeface="Wingdings" charset="0"/>
              <a:buChar char="Ø"/>
            </a:pPr>
            <a:r>
              <a:rPr lang="it-IT" dirty="0">
                <a:solidFill>
                  <a:schemeClr val="bg1"/>
                </a:solidFill>
                <a:latin typeface="Arial Unicode MS" charset="0"/>
              </a:rPr>
              <a:t>Viene deciso un livello di </a:t>
            </a:r>
            <a:r>
              <a:rPr lang="it-IT" dirty="0" err="1">
                <a:solidFill>
                  <a:schemeClr val="bg1"/>
                </a:solidFill>
                <a:latin typeface="Arial Unicode MS" charset="0"/>
              </a:rPr>
              <a:t>cut</a:t>
            </a:r>
            <a:r>
              <a:rPr lang="it-IT" dirty="0">
                <a:solidFill>
                  <a:schemeClr val="bg1"/>
                </a:solidFill>
                <a:latin typeface="Arial Unicode MS" charset="0"/>
              </a:rPr>
              <a:t>-off al di sotto del quale sia molto improbabile che il  test integrato completo possa risultare a basso rischio</a:t>
            </a:r>
          </a:p>
        </p:txBody>
      </p:sp>
      <p:sp>
        <p:nvSpPr>
          <p:cNvPr id="2" name="Freccia giù 1"/>
          <p:cNvSpPr/>
          <p:nvPr/>
        </p:nvSpPr>
        <p:spPr>
          <a:xfrm>
            <a:off x="4238178" y="107611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94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34000" y="1447800"/>
            <a:ext cx="2895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5575" cy="1295400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  <a:latin typeface="Arial Unicode MS" charset="0"/>
              </a:rPr>
              <a:t>NT &lt; 3 mm, &gt; 95° centile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00400"/>
            <a:ext cx="6985000" cy="3716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latin typeface="Arial Unicode MS" charset="0"/>
              </a:rPr>
              <a:t>Colloquio informativo: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latin typeface="Arial Unicode MS" charset="0"/>
              </a:rPr>
              <a:t>Si spiega che il rischio legato all</a:t>
            </a:r>
            <a:r>
              <a:rPr lang="ja-JP" altLang="it-IT" sz="2400">
                <a:solidFill>
                  <a:schemeClr val="bg1"/>
                </a:solidFill>
                <a:latin typeface="Times New Roman"/>
              </a:rPr>
              <a:t>’</a:t>
            </a:r>
            <a:r>
              <a:rPr lang="it-IT" sz="2400">
                <a:solidFill>
                  <a:schemeClr val="bg1"/>
                </a:solidFill>
                <a:latin typeface="Arial Unicode MS" charset="0"/>
              </a:rPr>
              <a:t>NT ha una bassa specificità</a:t>
            </a:r>
          </a:p>
          <a:p>
            <a:pPr>
              <a:lnSpc>
                <a:spcPct val="80000"/>
              </a:lnSpc>
            </a:pPr>
            <a:endParaRPr lang="it-IT" sz="240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latin typeface="Arial Unicode MS" charset="0"/>
              </a:rPr>
              <a:t>Si offre l</a:t>
            </a:r>
            <a:r>
              <a:rPr lang="ja-JP" altLang="it-IT" sz="2400">
                <a:solidFill>
                  <a:schemeClr val="bg1"/>
                </a:solidFill>
                <a:latin typeface="Times New Roman"/>
              </a:rPr>
              <a:t>’</a:t>
            </a:r>
            <a:r>
              <a:rPr lang="it-IT" sz="2400">
                <a:solidFill>
                  <a:schemeClr val="bg1"/>
                </a:solidFill>
                <a:latin typeface="Arial Unicode MS" charset="0"/>
              </a:rPr>
              <a:t>opportunit</a:t>
            </a:r>
            <a:r>
              <a:rPr lang="it-IT" sz="2400">
                <a:solidFill>
                  <a:schemeClr val="bg1"/>
                </a:solidFill>
                <a:latin typeface="Arial" charset="0"/>
              </a:rPr>
              <a:t>à</a:t>
            </a:r>
            <a:r>
              <a:rPr lang="it-IT" sz="2400">
                <a:solidFill>
                  <a:schemeClr val="bg1"/>
                </a:solidFill>
                <a:latin typeface="Arial Unicode MS" charset="0"/>
              </a:rPr>
              <a:t> di aggiungere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latin typeface="Arial Unicode MS" charset="0"/>
              </a:rPr>
              <a:t> free-BHCG e PAPP-A</a:t>
            </a:r>
          </a:p>
          <a:p>
            <a:pPr>
              <a:lnSpc>
                <a:spcPct val="80000"/>
              </a:lnSpc>
            </a:pPr>
            <a:r>
              <a:rPr lang="it-IT" sz="2400">
                <a:solidFill>
                  <a:schemeClr val="bg1"/>
                </a:solidFill>
                <a:latin typeface="Arial Unicode MS" charset="0"/>
              </a:rPr>
              <a:t> (unico caso in cui si ammette il combinato)</a:t>
            </a:r>
          </a:p>
          <a:p>
            <a:pPr>
              <a:lnSpc>
                <a:spcPct val="80000"/>
              </a:lnSpc>
            </a:pPr>
            <a:endParaRPr lang="it-IT" sz="2400">
              <a:solidFill>
                <a:schemeClr val="bg1"/>
              </a:solidFill>
              <a:latin typeface="Arial Unicode MS" charset="0"/>
            </a:endParaRP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it-IT" sz="2400">
                <a:solidFill>
                  <a:srgbClr val="FFFF00"/>
                </a:solidFill>
                <a:latin typeface="Arial Unicode MS" charset="0"/>
              </a:rPr>
              <a:t>se il rischio alto </a:t>
            </a:r>
            <a:r>
              <a:rPr lang="it-IT" sz="2400">
                <a:solidFill>
                  <a:srgbClr val="FFFF00"/>
                </a:solidFill>
                <a:latin typeface="Arial" charset="0"/>
              </a:rPr>
              <a:t>è</a:t>
            </a:r>
            <a:r>
              <a:rPr lang="it-IT" sz="2400">
                <a:solidFill>
                  <a:srgbClr val="FFFF00"/>
                </a:solidFill>
                <a:latin typeface="Arial Unicode MS" charset="0"/>
              </a:rPr>
              <a:t> confermato offrire l</a:t>
            </a:r>
            <a:r>
              <a:rPr lang="ja-JP" altLang="it-IT" sz="2400">
                <a:solidFill>
                  <a:srgbClr val="FFFF00"/>
                </a:solidFill>
                <a:latin typeface="Times New Roman"/>
              </a:rPr>
              <a:t>’</a:t>
            </a:r>
            <a:r>
              <a:rPr lang="it-IT" sz="2400">
                <a:solidFill>
                  <a:srgbClr val="FFFF00"/>
                </a:solidFill>
                <a:latin typeface="Arial Unicode MS" charset="0"/>
              </a:rPr>
              <a:t>invasiva</a:t>
            </a:r>
          </a:p>
          <a:p>
            <a:pPr>
              <a:lnSpc>
                <a:spcPct val="80000"/>
              </a:lnSpc>
              <a:buFont typeface="Wingdings" charset="0"/>
              <a:buChar char="Ø"/>
            </a:pPr>
            <a:r>
              <a:rPr lang="it-IT" sz="2400">
                <a:solidFill>
                  <a:srgbClr val="FFFF00"/>
                </a:solidFill>
                <a:latin typeface="Arial Unicode MS" charset="0"/>
              </a:rPr>
              <a:t>se il rischio si abbassa completare l</a:t>
            </a:r>
            <a:r>
              <a:rPr lang="ja-JP" altLang="it-IT" sz="2400">
                <a:solidFill>
                  <a:srgbClr val="FFFF00"/>
                </a:solidFill>
                <a:latin typeface="Times New Roman"/>
              </a:rPr>
              <a:t>’</a:t>
            </a:r>
            <a:r>
              <a:rPr lang="it-IT" sz="2400">
                <a:solidFill>
                  <a:srgbClr val="FFFF00"/>
                </a:solidFill>
                <a:latin typeface="Arial Unicode MS" charset="0"/>
              </a:rPr>
              <a:t>integrato</a:t>
            </a:r>
          </a:p>
        </p:txBody>
      </p:sp>
      <p:pic>
        <p:nvPicPr>
          <p:cNvPr id="60421" name="Picture 5" descr="embr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6638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332101"/>
              </p:ext>
            </p:extLst>
          </p:nvPr>
        </p:nvGraphicFramePr>
        <p:xfrm>
          <a:off x="7419975" y="3806825"/>
          <a:ext cx="1219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Grafico" r:id="rId4" imgW="1219200" imgH="1054100" progId="MSGraph.Chart.8">
                  <p:embed followColorScheme="full"/>
                </p:oleObj>
              </mc:Choice>
              <mc:Fallback>
                <p:oleObj name="Grafico" r:id="rId4" imgW="1219200" imgH="10541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3806825"/>
                        <a:ext cx="12192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423" name="Group 7"/>
          <p:cNvGrpSpPr>
            <a:grpSpLocks/>
          </p:cNvGrpSpPr>
          <p:nvPr/>
        </p:nvGrpSpPr>
        <p:grpSpPr bwMode="auto">
          <a:xfrm>
            <a:off x="5502275" y="1422400"/>
            <a:ext cx="2809875" cy="1573213"/>
            <a:chOff x="3466" y="896"/>
            <a:chExt cx="1770" cy="991"/>
          </a:xfrm>
        </p:grpSpPr>
        <p:sp>
          <p:nvSpPr>
            <p:cNvPr id="60424" name="Freeform 8"/>
            <p:cNvSpPr>
              <a:spLocks/>
            </p:cNvSpPr>
            <p:nvPr/>
          </p:nvSpPr>
          <p:spPr bwMode="auto">
            <a:xfrm>
              <a:off x="3552" y="1168"/>
              <a:ext cx="1440" cy="350"/>
            </a:xfrm>
            <a:custGeom>
              <a:avLst/>
              <a:gdLst>
                <a:gd name="T0" fmla="*/ 0 w 1440"/>
                <a:gd name="T1" fmla="*/ 350 h 350"/>
                <a:gd name="T2" fmla="*/ 0 w 1440"/>
                <a:gd name="T3" fmla="*/ 0 h 350"/>
                <a:gd name="T4" fmla="*/ 1440 w 1440"/>
                <a:gd name="T5" fmla="*/ 0 h 350"/>
                <a:gd name="T6" fmla="*/ 1440 w 1440"/>
                <a:gd name="T7" fmla="*/ 144 h 350"/>
                <a:gd name="T8" fmla="*/ 1342 w 1440"/>
                <a:gd name="T9" fmla="*/ 146 h 350"/>
                <a:gd name="T10" fmla="*/ 1178 w 1440"/>
                <a:gd name="T11" fmla="*/ 152 h 350"/>
                <a:gd name="T12" fmla="*/ 888 w 1440"/>
                <a:gd name="T13" fmla="*/ 170 h 350"/>
                <a:gd name="T14" fmla="*/ 672 w 1440"/>
                <a:gd name="T15" fmla="*/ 192 h 350"/>
                <a:gd name="T16" fmla="*/ 336 w 1440"/>
                <a:gd name="T17" fmla="*/ 258 h 350"/>
                <a:gd name="T18" fmla="*/ 96 w 1440"/>
                <a:gd name="T19" fmla="*/ 320 h 350"/>
                <a:gd name="T20" fmla="*/ 0 w 1440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0" h="350">
                  <a:moveTo>
                    <a:pt x="0" y="350"/>
                  </a:moveTo>
                  <a:lnTo>
                    <a:pt x="0" y="0"/>
                  </a:lnTo>
                  <a:lnTo>
                    <a:pt x="1440" y="0"/>
                  </a:lnTo>
                  <a:lnTo>
                    <a:pt x="1440" y="144"/>
                  </a:lnTo>
                  <a:lnTo>
                    <a:pt x="1342" y="146"/>
                  </a:lnTo>
                  <a:lnTo>
                    <a:pt x="1178" y="152"/>
                  </a:lnTo>
                  <a:lnTo>
                    <a:pt x="888" y="170"/>
                  </a:lnTo>
                  <a:lnTo>
                    <a:pt x="672" y="192"/>
                  </a:lnTo>
                  <a:lnTo>
                    <a:pt x="336" y="258"/>
                  </a:lnTo>
                  <a:lnTo>
                    <a:pt x="96" y="320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3466" y="18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 flipV="1">
              <a:off x="3466" y="10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auto">
            <a:xfrm>
              <a:off x="3552" y="1312"/>
              <a:ext cx="1444" cy="205"/>
            </a:xfrm>
            <a:custGeom>
              <a:avLst/>
              <a:gdLst>
                <a:gd name="T0" fmla="*/ 0 w 1444"/>
                <a:gd name="T1" fmla="*/ 205 h 205"/>
                <a:gd name="T2" fmla="*/ 338 w 1444"/>
                <a:gd name="T3" fmla="*/ 113 h 205"/>
                <a:gd name="T4" fmla="*/ 668 w 1444"/>
                <a:gd name="T5" fmla="*/ 52 h 205"/>
                <a:gd name="T6" fmla="*/ 1037 w 1444"/>
                <a:gd name="T7" fmla="*/ 13 h 205"/>
                <a:gd name="T8" fmla="*/ 1444 w 1444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205">
                  <a:moveTo>
                    <a:pt x="0" y="205"/>
                  </a:moveTo>
                  <a:lnTo>
                    <a:pt x="338" y="113"/>
                  </a:lnTo>
                  <a:lnTo>
                    <a:pt x="668" y="52"/>
                  </a:lnTo>
                  <a:lnTo>
                    <a:pt x="1037" y="13"/>
                  </a:lnTo>
                  <a:lnTo>
                    <a:pt x="14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auto">
            <a:xfrm>
              <a:off x="3552" y="1443"/>
              <a:ext cx="1444" cy="205"/>
            </a:xfrm>
            <a:custGeom>
              <a:avLst/>
              <a:gdLst>
                <a:gd name="T0" fmla="*/ 0 w 1444"/>
                <a:gd name="T1" fmla="*/ 205 h 205"/>
                <a:gd name="T2" fmla="*/ 338 w 1444"/>
                <a:gd name="T3" fmla="*/ 113 h 205"/>
                <a:gd name="T4" fmla="*/ 668 w 1444"/>
                <a:gd name="T5" fmla="*/ 52 h 205"/>
                <a:gd name="T6" fmla="*/ 1037 w 1444"/>
                <a:gd name="T7" fmla="*/ 13 h 205"/>
                <a:gd name="T8" fmla="*/ 1444 w 1444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205">
                  <a:moveTo>
                    <a:pt x="0" y="205"/>
                  </a:moveTo>
                  <a:lnTo>
                    <a:pt x="338" y="113"/>
                  </a:lnTo>
                  <a:lnTo>
                    <a:pt x="668" y="52"/>
                  </a:lnTo>
                  <a:lnTo>
                    <a:pt x="1037" y="13"/>
                  </a:lnTo>
                  <a:lnTo>
                    <a:pt x="14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auto">
            <a:xfrm>
              <a:off x="3552" y="1584"/>
              <a:ext cx="1444" cy="205"/>
            </a:xfrm>
            <a:custGeom>
              <a:avLst/>
              <a:gdLst>
                <a:gd name="T0" fmla="*/ 0 w 1444"/>
                <a:gd name="T1" fmla="*/ 205 h 205"/>
                <a:gd name="T2" fmla="*/ 338 w 1444"/>
                <a:gd name="T3" fmla="*/ 113 h 205"/>
                <a:gd name="T4" fmla="*/ 668 w 1444"/>
                <a:gd name="T5" fmla="*/ 52 h 205"/>
                <a:gd name="T6" fmla="*/ 1037 w 1444"/>
                <a:gd name="T7" fmla="*/ 13 h 205"/>
                <a:gd name="T8" fmla="*/ 1444 w 1444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4" h="205">
                  <a:moveTo>
                    <a:pt x="0" y="205"/>
                  </a:moveTo>
                  <a:lnTo>
                    <a:pt x="338" y="113"/>
                  </a:lnTo>
                  <a:lnTo>
                    <a:pt x="668" y="52"/>
                  </a:lnTo>
                  <a:lnTo>
                    <a:pt x="1037" y="13"/>
                  </a:lnTo>
                  <a:lnTo>
                    <a:pt x="14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3552" y="116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4752" y="1004"/>
              <a:ext cx="4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>
                  <a:latin typeface="Arial" charset="0"/>
                </a:rPr>
                <a:t>3 mm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3466" y="896"/>
              <a:ext cx="2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sz="1400">
                  <a:latin typeface="Arial" charset="0"/>
                </a:rPr>
                <a:t>NT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4896" y="1695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>
                  <a:latin typeface="Arial" charset="0"/>
                </a:rPr>
                <a:t>CRL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09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3850" y="280988"/>
            <a:ext cx="8697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b="1" u="sng">
                <a:solidFill>
                  <a:srgbClr val="FFFF00"/>
                </a:solidFill>
                <a:latin typeface="Arial" charset="0"/>
              </a:rPr>
              <a:t>NT</a:t>
            </a:r>
            <a:r>
              <a:rPr lang="it-IT" sz="1800">
                <a:solidFill>
                  <a:srgbClr val="FFFF00"/>
                </a:solidFill>
                <a:latin typeface="Arial" charset="0"/>
              </a:rPr>
              <a:t>: da eseguire separatamente dal prelievo di sangue dalla 11 alla 13,6 settimane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5876925"/>
            <a:ext cx="2406650" cy="44291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FF00"/>
                </a:solidFill>
                <a:latin typeface="Arial" charset="0"/>
              </a:rPr>
              <a:t>NT superiore a 3 mm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27538" y="5734050"/>
            <a:ext cx="2822575" cy="9255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Esce dallo screening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Offerta la possibilità di DP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Follow-up ecografico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3019425" cy="4429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FF00"/>
                </a:solidFill>
                <a:latin typeface="Arial" charset="0"/>
              </a:rPr>
              <a:t>NT tra il 95° centile e 3 mm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0" y="1916113"/>
            <a:ext cx="374332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Colloquio informativo: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-non indicazione diretta alla DP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92275" y="3197225"/>
            <a:ext cx="6264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bg1"/>
                </a:solidFill>
                <a:latin typeface="Arial" charset="0"/>
              </a:rPr>
              <a:t>Possibilità di combinare l</a:t>
            </a:r>
            <a:r>
              <a:rPr lang="ja-JP" altLang="it-IT" sz="1800">
                <a:solidFill>
                  <a:schemeClr val="bg1"/>
                </a:solidFill>
                <a:latin typeface="Arial"/>
              </a:rPr>
              <a:t>’</a:t>
            </a:r>
            <a:r>
              <a:rPr lang="it-IT" sz="1800">
                <a:solidFill>
                  <a:schemeClr val="bg1"/>
                </a:solidFill>
                <a:latin typeface="Arial" charset="0"/>
              </a:rPr>
              <a:t>NT con il test sierico del I trimestre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25812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bg1"/>
                </a:solidFill>
                <a:latin typeface="Arial" charset="0"/>
              </a:rPr>
              <a:t>Alto rischio confermato:</a:t>
            </a:r>
          </a:p>
          <a:p>
            <a:r>
              <a:rPr lang="it-IT" sz="1800">
                <a:solidFill>
                  <a:schemeClr val="bg1"/>
                </a:solidFill>
                <a:latin typeface="Arial" charset="0"/>
              </a:rPr>
              <a:t>Indicazione alla DP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32225" y="4797425"/>
            <a:ext cx="53117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chemeClr val="bg1"/>
                </a:solidFill>
                <a:latin typeface="Arial" charset="0"/>
              </a:rPr>
              <a:t>Rischio basso:</a:t>
            </a:r>
          </a:p>
          <a:p>
            <a:r>
              <a:rPr lang="it-IT" sz="1800">
                <a:solidFill>
                  <a:schemeClr val="bg1"/>
                </a:solidFill>
                <a:latin typeface="Arial" charset="0"/>
              </a:rPr>
              <a:t>Possibilità di integrare i valori sierici del II trimestre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3203575" y="58769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3563938" y="1989138"/>
            <a:ext cx="720725" cy="485775"/>
          </a:xfrm>
          <a:prstGeom prst="rightArrow">
            <a:avLst>
              <a:gd name="adj1" fmla="val 50000"/>
              <a:gd name="adj2" fmla="val 370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6084888" y="2636838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6516688" y="4149725"/>
            <a:ext cx="485775" cy="576263"/>
          </a:xfrm>
          <a:prstGeom prst="downArrow">
            <a:avLst>
              <a:gd name="adj1" fmla="val 50000"/>
              <a:gd name="adj2" fmla="val 296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2357438" y="4149725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484438" y="4005263"/>
            <a:ext cx="43910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572000" y="3644900"/>
            <a:ext cx="28892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0825" y="1052513"/>
            <a:ext cx="2828925" cy="44291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800">
                <a:solidFill>
                  <a:srgbClr val="FFFF00"/>
                </a:solidFill>
                <a:latin typeface="Arial" charset="0"/>
              </a:rPr>
              <a:t>NT inferiore al 95° centile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994150" y="981075"/>
            <a:ext cx="49307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Viene portato il valore in occasione 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Arial" charset="0"/>
              </a:rPr>
              <a:t>del II prelievo e integrato nel calcolo del rischio</a:t>
            </a: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3276600" y="1052513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18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775575" cy="1295400"/>
          </a:xfrm>
        </p:spPr>
        <p:txBody>
          <a:bodyPr/>
          <a:lstStyle/>
          <a:p>
            <a:r>
              <a:rPr lang="it-IT">
                <a:solidFill>
                  <a:schemeClr val="bg1"/>
                </a:solidFill>
                <a:latin typeface="Arial Unicode MS" charset="0"/>
              </a:rPr>
              <a:t>Igroma cistico o NT &gt; 3 mm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357563"/>
            <a:ext cx="6403975" cy="3024187"/>
          </a:xfrm>
        </p:spPr>
        <p:txBody>
          <a:bodyPr/>
          <a:lstStyle/>
          <a:p>
            <a:r>
              <a:rPr lang="it-IT" sz="2800">
                <a:solidFill>
                  <a:schemeClr val="bg1"/>
                </a:solidFill>
                <a:latin typeface="Arial Unicode MS" charset="0"/>
              </a:rPr>
              <a:t>Escono dallo screening per entrare nel </a:t>
            </a:r>
          </a:p>
          <a:p>
            <a:r>
              <a:rPr lang="it-IT" sz="2800">
                <a:solidFill>
                  <a:schemeClr val="bg1"/>
                </a:solidFill>
                <a:latin typeface="Arial Unicode MS" charset="0"/>
              </a:rPr>
              <a:t>follow-up del caso (ecocardiografia!)</a:t>
            </a:r>
          </a:p>
          <a:p>
            <a:endParaRPr lang="it-IT" sz="2800">
              <a:solidFill>
                <a:schemeClr val="bg1"/>
              </a:solidFill>
              <a:latin typeface="Arial Unicode MS" charset="0"/>
            </a:endParaRPr>
          </a:p>
          <a:p>
            <a:r>
              <a:rPr lang="it-IT" sz="2800">
                <a:solidFill>
                  <a:schemeClr val="bg1"/>
                </a:solidFill>
                <a:latin typeface="Arial Unicode MS" charset="0"/>
              </a:rPr>
              <a:t>Verranno escluse lo 0,5% delle donne con un aumento della FPR dello 0,1% (molti sono affetti)</a:t>
            </a:r>
          </a:p>
          <a:p>
            <a:endParaRPr lang="it-IT" sz="2800">
              <a:solidFill>
                <a:schemeClr val="bg1"/>
              </a:solidFill>
              <a:latin typeface="Arial Unicode MS" charset="0"/>
            </a:endParaRPr>
          </a:p>
        </p:txBody>
      </p:sp>
      <p:pic>
        <p:nvPicPr>
          <p:cNvPr id="19460" name="Picture 4" descr="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175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Test integrato Brescia 2008-2014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2856" y="1600200"/>
            <a:ext cx="7063943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it-IT" dirty="0" smtClean="0">
                <a:solidFill>
                  <a:schemeClr val="bg1"/>
                </a:solidFill>
              </a:rPr>
              <a:t>7299 test</a:t>
            </a:r>
          </a:p>
          <a:p>
            <a:pPr>
              <a:lnSpc>
                <a:spcPct val="140000"/>
              </a:lnSpc>
            </a:pPr>
            <a:r>
              <a:rPr lang="it-IT" dirty="0" smtClean="0">
                <a:solidFill>
                  <a:schemeClr val="bg1"/>
                </a:solidFill>
              </a:rPr>
              <a:t>266 positivi (2,8 %)</a:t>
            </a:r>
          </a:p>
          <a:p>
            <a:pPr>
              <a:lnSpc>
                <a:spcPct val="140000"/>
              </a:lnSpc>
            </a:pPr>
            <a:r>
              <a:rPr lang="it-IT" dirty="0" smtClean="0">
                <a:solidFill>
                  <a:schemeClr val="bg1"/>
                </a:solidFill>
              </a:rPr>
              <a:t>Sensibilità 95 %</a:t>
            </a:r>
          </a:p>
          <a:p>
            <a:pPr>
              <a:lnSpc>
                <a:spcPct val="140000"/>
              </a:lnSpc>
            </a:pPr>
            <a:r>
              <a:rPr lang="it-IT" dirty="0" smtClean="0">
                <a:solidFill>
                  <a:schemeClr val="bg1"/>
                </a:solidFill>
              </a:rPr>
              <a:t>3% non concludono il test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57141" y="5251440"/>
            <a:ext cx="4440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Dr Carmelo </a:t>
            </a:r>
            <a:r>
              <a:rPr lang="it-IT" sz="2000" dirty="0" err="1">
                <a:solidFill>
                  <a:schemeClr val="bg1"/>
                </a:solidFill>
              </a:rPr>
              <a:t>Iacobello</a:t>
            </a:r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Terzo Laboratorio Analisi </a:t>
            </a:r>
            <a:r>
              <a:rPr lang="it-IT" sz="2000" dirty="0">
                <a:solidFill>
                  <a:schemeClr val="bg1"/>
                </a:solidFill>
              </a:rPr>
              <a:t>C</a:t>
            </a:r>
            <a:r>
              <a:rPr lang="it-IT" sz="2000" dirty="0" smtClean="0">
                <a:solidFill>
                  <a:schemeClr val="bg1"/>
                </a:solidFill>
              </a:rPr>
              <a:t>himico Fisiche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Spedali Civili </a:t>
            </a:r>
          </a:p>
        </p:txBody>
      </p:sp>
    </p:spTree>
    <p:extLst>
      <p:ext uri="{BB962C8B-B14F-4D97-AF65-F5344CB8AC3E}">
        <p14:creationId xmlns:p14="http://schemas.microsoft.com/office/powerpoint/2010/main" val="330322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8449" y="446124"/>
            <a:ext cx="7772400" cy="590333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E325"/>
                </a:solidFill>
              </a:rPr>
              <a:t>NIPD: </a:t>
            </a:r>
            <a:br>
              <a:rPr lang="it-IT" dirty="0" smtClean="0">
                <a:solidFill>
                  <a:srgbClr val="FFE325"/>
                </a:solidFill>
              </a:rPr>
            </a:br>
            <a:r>
              <a:rPr lang="it-IT" dirty="0" smtClean="0">
                <a:solidFill>
                  <a:srgbClr val="FFE325"/>
                </a:solidFill>
              </a:rPr>
              <a:t>Non invasive </a:t>
            </a:r>
            <a:r>
              <a:rPr lang="it-IT" dirty="0" err="1" smtClean="0">
                <a:solidFill>
                  <a:srgbClr val="FFE325"/>
                </a:solidFill>
              </a:rPr>
              <a:t>prenatal</a:t>
            </a:r>
            <a:r>
              <a:rPr lang="it-IT" dirty="0" smtClean="0">
                <a:solidFill>
                  <a:srgbClr val="FFE325"/>
                </a:solidFill>
              </a:rPr>
              <a:t> </a:t>
            </a:r>
            <a:r>
              <a:rPr lang="it-IT" dirty="0" err="1" smtClean="0">
                <a:solidFill>
                  <a:srgbClr val="FFE325"/>
                </a:solidFill>
              </a:rPr>
              <a:t>Diagnosis</a:t>
            </a:r>
            <a:r>
              <a:rPr lang="it-IT" dirty="0" smtClean="0">
                <a:solidFill>
                  <a:srgbClr val="FFE325"/>
                </a:solidFill>
              </a:rPr>
              <a:t/>
            </a:r>
            <a:br>
              <a:rPr lang="it-IT" dirty="0" smtClean="0">
                <a:solidFill>
                  <a:srgbClr val="FFE325"/>
                </a:solidFill>
              </a:rPr>
            </a:br>
            <a:r>
              <a:rPr lang="it-IT" dirty="0">
                <a:solidFill>
                  <a:srgbClr val="FFE325"/>
                </a:solidFill>
              </a:rPr>
              <a:t/>
            </a:r>
            <a:br>
              <a:rPr lang="it-IT" dirty="0">
                <a:solidFill>
                  <a:srgbClr val="FFE325"/>
                </a:solidFill>
              </a:rPr>
            </a:br>
            <a:r>
              <a:rPr lang="it-IT" dirty="0" smtClean="0">
                <a:solidFill>
                  <a:srgbClr val="FFE325"/>
                </a:solidFill>
              </a:rPr>
              <a:t/>
            </a:r>
            <a:br>
              <a:rPr lang="it-IT" dirty="0" smtClean="0">
                <a:solidFill>
                  <a:srgbClr val="FFE325"/>
                </a:solidFill>
              </a:rPr>
            </a:br>
            <a:r>
              <a:rPr lang="it-IT" dirty="0" smtClean="0">
                <a:solidFill>
                  <a:srgbClr val="FFE325"/>
                </a:solidFill>
              </a:rPr>
              <a:t/>
            </a:r>
            <a:br>
              <a:rPr lang="it-IT" dirty="0" smtClean="0">
                <a:solidFill>
                  <a:srgbClr val="FFE325"/>
                </a:solidFill>
              </a:rPr>
            </a:br>
            <a:r>
              <a:rPr lang="it-IT" dirty="0" smtClean="0">
                <a:solidFill>
                  <a:srgbClr val="FFE325"/>
                </a:solidFill>
              </a:rPr>
              <a:t/>
            </a:r>
            <a:br>
              <a:rPr lang="it-IT" dirty="0" smtClean="0">
                <a:solidFill>
                  <a:srgbClr val="FFE325"/>
                </a:solidFill>
              </a:rPr>
            </a:br>
            <a:r>
              <a:rPr lang="it-IT" dirty="0" smtClean="0">
                <a:solidFill>
                  <a:srgbClr val="FFE325"/>
                </a:solidFill>
              </a:rPr>
              <a:t>NIPT: </a:t>
            </a:r>
            <a:br>
              <a:rPr lang="it-IT" dirty="0" smtClean="0">
                <a:solidFill>
                  <a:srgbClr val="FFE325"/>
                </a:solidFill>
              </a:rPr>
            </a:br>
            <a:r>
              <a:rPr lang="it-IT" dirty="0" smtClean="0">
                <a:solidFill>
                  <a:srgbClr val="FFE325"/>
                </a:solidFill>
              </a:rPr>
              <a:t>Non invasive </a:t>
            </a:r>
            <a:r>
              <a:rPr lang="it-IT" dirty="0" err="1" smtClean="0">
                <a:solidFill>
                  <a:srgbClr val="FFE325"/>
                </a:solidFill>
              </a:rPr>
              <a:t>prenatal</a:t>
            </a:r>
            <a:r>
              <a:rPr lang="it-IT" dirty="0" smtClean="0">
                <a:solidFill>
                  <a:srgbClr val="FFE325"/>
                </a:solidFill>
              </a:rPr>
              <a:t> </a:t>
            </a:r>
            <a:r>
              <a:rPr lang="it-IT" dirty="0" err="1" smtClean="0">
                <a:solidFill>
                  <a:srgbClr val="FFE325"/>
                </a:solidFill>
              </a:rPr>
              <a:t>testing</a:t>
            </a:r>
            <a:endParaRPr lang="it-IT" dirty="0">
              <a:solidFill>
                <a:srgbClr val="FFE325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04617"/>
            <a:ext cx="4701174" cy="215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4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enza titol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19012" r="15914" b="28642"/>
          <a:stretch/>
        </p:blipFill>
        <p:spPr>
          <a:xfrm>
            <a:off x="0" y="0"/>
            <a:ext cx="91708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2629647" y="2794000"/>
            <a:ext cx="914400" cy="914400"/>
          </a:xfrm>
          <a:prstGeom prst="ellipse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  <a:softEdge rad="469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onnettore 4"/>
          <p:cNvSpPr/>
          <p:nvPr/>
        </p:nvSpPr>
        <p:spPr>
          <a:xfrm>
            <a:off x="2242821" y="3585882"/>
            <a:ext cx="2602451" cy="2931459"/>
          </a:xfrm>
          <a:prstGeom prst="flowChartConnector">
            <a:avLst/>
          </a:prstGeom>
          <a:noFill/>
          <a:ln w="133350"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1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1600200" y="7620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600200" y="5867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752600" y="5486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752600" y="3124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752600" y="19812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1828800" y="1057275"/>
            <a:ext cx="4957763" cy="1889125"/>
          </a:xfrm>
          <a:custGeom>
            <a:avLst/>
            <a:gdLst>
              <a:gd name="T0" fmla="*/ 0 w 3123"/>
              <a:gd name="T1" fmla="*/ 1190 h 1190"/>
              <a:gd name="T2" fmla="*/ 1344 w 3123"/>
              <a:gd name="T3" fmla="*/ 998 h 1190"/>
              <a:gd name="T4" fmla="*/ 2204 w 3123"/>
              <a:gd name="T5" fmla="*/ 563 h 1190"/>
              <a:gd name="T6" fmla="*/ 2976 w 3123"/>
              <a:gd name="T7" fmla="*/ 86 h 1190"/>
              <a:gd name="T8" fmla="*/ 3087 w 3123"/>
              <a:gd name="T9" fmla="*/ 48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3" h="1190">
                <a:moveTo>
                  <a:pt x="0" y="1190"/>
                </a:moveTo>
                <a:cubicBezTo>
                  <a:pt x="492" y="1150"/>
                  <a:pt x="977" y="1102"/>
                  <a:pt x="1344" y="998"/>
                </a:cubicBezTo>
                <a:cubicBezTo>
                  <a:pt x="1711" y="894"/>
                  <a:pt x="1932" y="715"/>
                  <a:pt x="2204" y="563"/>
                </a:cubicBezTo>
                <a:cubicBezTo>
                  <a:pt x="2476" y="411"/>
                  <a:pt x="2829" y="172"/>
                  <a:pt x="2976" y="86"/>
                </a:cubicBezTo>
                <a:cubicBezTo>
                  <a:pt x="3123" y="0"/>
                  <a:pt x="3064" y="56"/>
                  <a:pt x="3087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1828800" y="1981200"/>
            <a:ext cx="4957763" cy="1889125"/>
          </a:xfrm>
          <a:custGeom>
            <a:avLst/>
            <a:gdLst>
              <a:gd name="T0" fmla="*/ 0 w 3123"/>
              <a:gd name="T1" fmla="*/ 1190 h 1190"/>
              <a:gd name="T2" fmla="*/ 1344 w 3123"/>
              <a:gd name="T3" fmla="*/ 998 h 1190"/>
              <a:gd name="T4" fmla="*/ 2204 w 3123"/>
              <a:gd name="T5" fmla="*/ 563 h 1190"/>
              <a:gd name="T6" fmla="*/ 2976 w 3123"/>
              <a:gd name="T7" fmla="*/ 86 h 1190"/>
              <a:gd name="T8" fmla="*/ 3087 w 3123"/>
              <a:gd name="T9" fmla="*/ 48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3" h="1190">
                <a:moveTo>
                  <a:pt x="0" y="1190"/>
                </a:moveTo>
                <a:cubicBezTo>
                  <a:pt x="492" y="1150"/>
                  <a:pt x="977" y="1102"/>
                  <a:pt x="1344" y="998"/>
                </a:cubicBezTo>
                <a:cubicBezTo>
                  <a:pt x="1711" y="894"/>
                  <a:pt x="1932" y="715"/>
                  <a:pt x="2204" y="563"/>
                </a:cubicBezTo>
                <a:cubicBezTo>
                  <a:pt x="2476" y="411"/>
                  <a:pt x="2829" y="172"/>
                  <a:pt x="2976" y="86"/>
                </a:cubicBezTo>
                <a:cubicBezTo>
                  <a:pt x="3123" y="0"/>
                  <a:pt x="3064" y="56"/>
                  <a:pt x="3087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1905000" y="2438400"/>
            <a:ext cx="4957763" cy="1889125"/>
          </a:xfrm>
          <a:custGeom>
            <a:avLst/>
            <a:gdLst>
              <a:gd name="T0" fmla="*/ 0 w 3123"/>
              <a:gd name="T1" fmla="*/ 1190 h 1190"/>
              <a:gd name="T2" fmla="*/ 1344 w 3123"/>
              <a:gd name="T3" fmla="*/ 998 h 1190"/>
              <a:gd name="T4" fmla="*/ 2204 w 3123"/>
              <a:gd name="T5" fmla="*/ 563 h 1190"/>
              <a:gd name="T6" fmla="*/ 2976 w 3123"/>
              <a:gd name="T7" fmla="*/ 86 h 1190"/>
              <a:gd name="T8" fmla="*/ 3087 w 3123"/>
              <a:gd name="T9" fmla="*/ 48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3" h="1190">
                <a:moveTo>
                  <a:pt x="0" y="1190"/>
                </a:moveTo>
                <a:cubicBezTo>
                  <a:pt x="492" y="1150"/>
                  <a:pt x="977" y="1102"/>
                  <a:pt x="1344" y="998"/>
                </a:cubicBezTo>
                <a:cubicBezTo>
                  <a:pt x="1711" y="894"/>
                  <a:pt x="1932" y="715"/>
                  <a:pt x="2204" y="563"/>
                </a:cubicBezTo>
                <a:cubicBezTo>
                  <a:pt x="2476" y="411"/>
                  <a:pt x="2829" y="172"/>
                  <a:pt x="2976" y="86"/>
                </a:cubicBezTo>
                <a:cubicBezTo>
                  <a:pt x="3123" y="0"/>
                  <a:pt x="3064" y="56"/>
                  <a:pt x="3087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842125" y="803275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Trisomia 21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58000" y="19050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Trisomia 18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781800" y="23622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Trisomia 13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172200" y="1600200"/>
            <a:ext cx="166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XXY /XXX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477000" y="3200400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45,X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146925" y="5070475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triploidia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822325" y="193675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Rischio (%)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822325" y="6508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10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990600" y="152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1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898525" y="2327275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0,1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669925" y="339407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0,01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41325" y="453707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0,001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65125" y="5451475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0,0001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489325" y="598487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Età materna (anni)</a:t>
            </a:r>
          </a:p>
        </p:txBody>
      </p:sp>
    </p:spTree>
    <p:extLst>
      <p:ext uri="{BB962C8B-B14F-4D97-AF65-F5344CB8AC3E}">
        <p14:creationId xmlns:p14="http://schemas.microsoft.com/office/powerpoint/2010/main" val="341841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388133"/>
            <a:ext cx="7772400" cy="2253119"/>
          </a:xfrm>
        </p:spPr>
        <p:txBody>
          <a:bodyPr>
            <a:noAutofit/>
          </a:bodyPr>
          <a:lstStyle/>
          <a:p>
            <a:pPr algn="l"/>
            <a:r>
              <a:rPr lang="it-IT" sz="3600" dirty="0" smtClean="0">
                <a:solidFill>
                  <a:srgbClr val="FFE325"/>
                </a:solidFill>
              </a:rPr>
              <a:t>1997 Dennis Lo: il plasma materno contiene DNA libero di cui una quota fetale (da apoptosi di cellule del trofoblasto) </a:t>
            </a:r>
            <a:endParaRPr lang="it-IT" sz="3600" dirty="0">
              <a:solidFill>
                <a:srgbClr val="FFE325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85800" y="3235638"/>
            <a:ext cx="7646992" cy="3300953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Quota DNA fetale: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Individuabile dalla 4° settimana. Utilizzabile dalla 9°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Inizialmente si riteneva fosse il 4% del </a:t>
            </a:r>
            <a:r>
              <a:rPr lang="it-IT" dirty="0" err="1" smtClean="0">
                <a:solidFill>
                  <a:schemeClr val="bg1"/>
                </a:solidFill>
              </a:rPr>
              <a:t>cfDNA</a:t>
            </a:r>
            <a:r>
              <a:rPr lang="it-IT" dirty="0" smtClean="0">
                <a:solidFill>
                  <a:schemeClr val="bg1"/>
                </a:solidFill>
              </a:rPr>
              <a:t>, recenti studi indicano il 10-20%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</a:rPr>
              <a:t>Aumenta con l’epoca di gravidanza</a:t>
            </a:r>
          </a:p>
          <a:p>
            <a:pPr algn="l"/>
            <a:endParaRPr lang="it-IT" dirty="0" smtClean="0"/>
          </a:p>
          <a:p>
            <a:endParaRPr lang="it-IT" dirty="0"/>
          </a:p>
        </p:txBody>
      </p:sp>
      <p:pic>
        <p:nvPicPr>
          <p:cNvPr id="6" name="il_fi" descr="Dennis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1531885"/>
            <a:ext cx="1631950" cy="2171700"/>
          </a:xfrm>
          <a:prstGeom prst="rect">
            <a:avLst/>
          </a:prstGeom>
          <a:noFill/>
          <a:ln>
            <a:noFill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2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97930" y="309927"/>
            <a:ext cx="7646992" cy="3519675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200000"/>
              </a:lnSpc>
            </a:pPr>
            <a:r>
              <a:rPr lang="it-IT" dirty="0" smtClean="0">
                <a:solidFill>
                  <a:srgbClr val="FFFFFF"/>
                </a:solidFill>
              </a:rPr>
              <a:t>Dimensione media dei frammenti: 150 </a:t>
            </a:r>
            <a:r>
              <a:rPr lang="it-IT" dirty="0" err="1" smtClean="0">
                <a:solidFill>
                  <a:srgbClr val="FFFFFF"/>
                </a:solidFill>
              </a:rPr>
              <a:t>bp</a:t>
            </a:r>
            <a:endParaRPr lang="it-IT" dirty="0" smtClean="0">
              <a:solidFill>
                <a:srgbClr val="FFFFFF"/>
              </a:solidFill>
            </a:endParaRPr>
          </a:p>
          <a:p>
            <a:pPr algn="l">
              <a:lnSpc>
                <a:spcPct val="200000"/>
              </a:lnSpc>
            </a:pPr>
            <a:r>
              <a:rPr lang="it-IT" dirty="0" smtClean="0">
                <a:solidFill>
                  <a:srgbClr val="FFFFFF"/>
                </a:solidFill>
              </a:rPr>
              <a:t>L’intero genoma è rappresentato</a:t>
            </a:r>
          </a:p>
          <a:p>
            <a:pPr algn="l">
              <a:lnSpc>
                <a:spcPct val="200000"/>
              </a:lnSpc>
            </a:pPr>
            <a:r>
              <a:rPr lang="it-IT" dirty="0" smtClean="0">
                <a:solidFill>
                  <a:srgbClr val="FFFFFF"/>
                </a:solidFill>
              </a:rPr>
              <a:t>Emivita molto breve: scompare subito dopo il parto  </a:t>
            </a:r>
            <a:endParaRPr lang="it-IT" dirty="0">
              <a:solidFill>
                <a:srgbClr val="FFFFFF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008743" y="3971722"/>
            <a:ext cx="7192963" cy="2489244"/>
            <a:chOff x="395288" y="2493963"/>
            <a:chExt cx="7483475" cy="3309937"/>
          </a:xfrm>
        </p:grpSpPr>
        <p:pic>
          <p:nvPicPr>
            <p:cNvPr id="4" name="Picture 3" descr="TestingB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565400"/>
              <a:ext cx="2820987" cy="2663825"/>
            </a:xfrm>
            <a:prstGeom prst="rect">
              <a:avLst/>
            </a:prstGeom>
            <a:noFill/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bea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2493963"/>
              <a:ext cx="2659063" cy="2663825"/>
            </a:xfrm>
            <a:prstGeom prst="rect">
              <a:avLst/>
            </a:prstGeom>
            <a:noFill/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frecc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88391">
              <a:off x="2484438" y="2709863"/>
              <a:ext cx="1781175" cy="115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frecc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1609">
              <a:off x="2555875" y="4652963"/>
              <a:ext cx="1781175" cy="115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frecc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88391">
              <a:off x="4067175" y="2636838"/>
              <a:ext cx="1781175" cy="115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 descr="frec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609">
            <a:off x="4581633" y="5502382"/>
            <a:ext cx="178117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0494" y="4615583"/>
            <a:ext cx="1368425" cy="730250"/>
          </a:xfrm>
          <a:prstGeom prst="rect">
            <a:avLst/>
          </a:prstGeom>
          <a:solidFill>
            <a:srgbClr val="ACC804"/>
          </a:solidFill>
          <a:ln w="2857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 dirty="0">
                <a:solidFill>
                  <a:srgbClr val="9900CC"/>
                </a:solidFill>
                <a:latin typeface="Tahoma" charset="0"/>
                <a:cs typeface="Arial" charset="0"/>
              </a:rPr>
              <a:t>DNA FETALE LIBERO CIRCOLANTE (</a:t>
            </a:r>
            <a:r>
              <a:rPr lang="it-IT" sz="1000" b="1" dirty="0" err="1">
                <a:solidFill>
                  <a:srgbClr val="9900CC"/>
                </a:solidFill>
                <a:latin typeface="Tahoma" charset="0"/>
                <a:cs typeface="Arial" charset="0"/>
              </a:rPr>
              <a:t>cffDNA</a:t>
            </a:r>
            <a:r>
              <a:rPr lang="it-IT" sz="1000" b="1" dirty="0">
                <a:solidFill>
                  <a:srgbClr val="9900CC"/>
                </a:solidFill>
                <a:latin typeface="Tahoma" charset="0"/>
                <a:cs typeface="Arial" charset="0"/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66394" y="5407746"/>
            <a:ext cx="935038" cy="425450"/>
          </a:xfrm>
          <a:prstGeom prst="rect">
            <a:avLst/>
          </a:prstGeom>
          <a:solidFill>
            <a:srgbClr val="9900CC"/>
          </a:solidFill>
          <a:ln w="28575">
            <a:solidFill>
              <a:srgbClr val="ACC8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="1">
                <a:solidFill>
                  <a:schemeClr val="bg1"/>
                </a:solidFill>
                <a:latin typeface="Tahoma" charset="0"/>
                <a:cs typeface="Arial" charset="0"/>
              </a:rPr>
              <a:t>DNA MATERNO</a:t>
            </a:r>
          </a:p>
        </p:txBody>
      </p:sp>
    </p:spTree>
    <p:extLst>
      <p:ext uri="{BB962C8B-B14F-4D97-AF65-F5344CB8AC3E}">
        <p14:creationId xmlns:p14="http://schemas.microsoft.com/office/powerpoint/2010/main" val="579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5714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E325"/>
                </a:solidFill>
              </a:rPr>
              <a:t>Citogenetica convenzionale</a:t>
            </a:r>
            <a:endParaRPr lang="it-IT" dirty="0">
              <a:solidFill>
                <a:srgbClr val="FFE325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3073" y="1967173"/>
            <a:ext cx="7885127" cy="42906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CVS /AF individuano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aneuploidie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riarrangiamenti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strutturali (traslocazioni , inversioni e relativamente grandi duplicazioni e delezioni (&gt;5Mb)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Gold standard: liquido amniotico (possibilità di errori circa 0,01%)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CVS : &gt; possibilità di errori dovuti a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mosaicismi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confinati alla placenta, contaminazione materna, minore risoluzione di bandeggio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rgbClr val="FFFF00"/>
                </a:solidFill>
              </a:rPr>
              <a:t>Citogenetica molecolare</a:t>
            </a:r>
            <a:endParaRPr lang="it-IT" sz="5400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3073" y="1285633"/>
            <a:ext cx="7885127" cy="497214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Metodi di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cariotipizzazione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veloce (FISH, QF-PCR, MLPA)</a:t>
            </a:r>
          </a:p>
          <a:p>
            <a:pPr algn="l"/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Array comparative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genome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hybridaization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aCGH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) utilizzato in gravidanza ad alto rischio con cromosomi normali può identificare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microdelezioni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microduplicazioni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o regioni di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omozigosità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tramite l’identificazione di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CNVs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(copy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number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variation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) 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2,5% delle gravidanze a alto rischio con cariotipo normale presentavano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CNVs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clinicamente rilevanti (6% se anomalie strutturali)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5714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NIPT </a:t>
            </a:r>
            <a:r>
              <a:rPr lang="it-IT" dirty="0" err="1" smtClean="0">
                <a:solidFill>
                  <a:srgbClr val="FFFF00"/>
                </a:solidFill>
              </a:rPr>
              <a:t>methods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3073" y="1285633"/>
            <a:ext cx="7885127" cy="497214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it-IT" dirty="0" err="1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fDNA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rappresenta una parte degli acidi nucleici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cell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-free nel plasma materno</a:t>
            </a:r>
          </a:p>
          <a:p>
            <a:pPr algn="l"/>
            <a:endParaRPr lang="it-IT" u="sng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it-IT" u="sng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it-IT" u="sng" dirty="0" err="1" smtClean="0">
                <a:solidFill>
                  <a:schemeClr val="bg1">
                    <a:lumMod val="95000"/>
                  </a:schemeClr>
                </a:solidFill>
              </a:rPr>
              <a:t>massively</a:t>
            </a:r>
            <a:r>
              <a:rPr lang="it-IT" u="sng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u="sng" dirty="0" err="1" smtClean="0">
                <a:solidFill>
                  <a:schemeClr val="bg1">
                    <a:lumMod val="95000"/>
                  </a:schemeClr>
                </a:solidFill>
              </a:rPr>
              <a:t>parallel</a:t>
            </a:r>
            <a:r>
              <a:rPr lang="it-IT" u="sng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u="sng" dirty="0" err="1" smtClean="0">
                <a:solidFill>
                  <a:schemeClr val="bg1">
                    <a:lumMod val="95000"/>
                  </a:schemeClr>
                </a:solidFill>
              </a:rPr>
              <a:t>sequencing</a:t>
            </a:r>
            <a:r>
              <a:rPr lang="it-IT" u="sng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it-IT" u="sng" dirty="0" err="1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it-IT" u="sng" dirty="0" smtClean="0">
                <a:solidFill>
                  <a:schemeClr val="bg1">
                    <a:lumMod val="95000"/>
                  </a:schemeClr>
                </a:solidFill>
              </a:rPr>
              <a:t>-MPS)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targeted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massively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parallel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seuencing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(t-MPS)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-single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nucelotide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polymorphism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(SNP)-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based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approaches</a:t>
            </a:r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methylated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DNA-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based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approaches</a:t>
            </a:r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digital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PCR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-RNA-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based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testing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898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6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5714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NIPT </a:t>
            </a:r>
            <a:r>
              <a:rPr lang="it-IT" dirty="0" err="1" smtClean="0">
                <a:solidFill>
                  <a:srgbClr val="FFFF00"/>
                </a:solidFill>
              </a:rPr>
              <a:t>methods</a:t>
            </a:r>
            <a:r>
              <a:rPr lang="it-IT" dirty="0" smtClean="0">
                <a:solidFill>
                  <a:srgbClr val="FFFF00"/>
                </a:solidFill>
              </a:rPr>
              <a:t>: MPS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6" name="Picture 4" descr="Principles NIP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16175"/>
            <a:ext cx="7127875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7228" y="1285633"/>
            <a:ext cx="8190067" cy="2889972"/>
          </a:xfrm>
          <a:prstGeom prst="rect">
            <a:avLst/>
          </a:prstGeom>
          <a:solidFill>
            <a:srgbClr val="2931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Milioni di frammenti di DNA libero sia materno che fetale vengono sequenziati simultaneamente ed, essendo noto l’intero genoma umano, ogni frammento può essere assegnato al cromosoma di provenienza</a:t>
            </a:r>
          </a:p>
          <a:p>
            <a:endParaRPr lang="it-IT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In presenza di un’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aneuploidia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ci sarà un eccesso o un difetto relativo di DNA libero per il cromosoma in questione.</a:t>
            </a:r>
            <a:endParaRPr lang="it-IT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8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5714"/>
            <a:ext cx="7772400" cy="557617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NIPT </a:t>
            </a:r>
            <a:r>
              <a:rPr lang="it-IT" sz="3600" dirty="0" err="1" smtClean="0">
                <a:solidFill>
                  <a:srgbClr val="FFFF00"/>
                </a:solidFill>
              </a:rPr>
              <a:t>methods</a:t>
            </a:r>
            <a:r>
              <a:rPr lang="it-IT" sz="3600" dirty="0" smtClean="0">
                <a:solidFill>
                  <a:srgbClr val="FFFF00"/>
                </a:solidFill>
              </a:rPr>
              <a:t>: MPS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3073" y="753331"/>
            <a:ext cx="7885127" cy="303484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Ad Esempio per la trisomia 21</a:t>
            </a:r>
          </a:p>
          <a:p>
            <a:pPr algn="l"/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-    20% DNA fetale, di questi il 5% dal 		cromosoma 	21</a:t>
            </a:r>
          </a:p>
          <a:p>
            <a:pPr marL="457200" indent="-457200" algn="l">
              <a:buFontTx/>
              <a:buChar char="-"/>
            </a:pPr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I frammenti di DNA che derivano dal </a:t>
            </a:r>
            <a:r>
              <a:rPr lang="it-IT" sz="6000" dirty="0" err="1" smtClean="0">
                <a:solidFill>
                  <a:schemeClr val="bg1">
                    <a:lumMod val="95000"/>
                  </a:schemeClr>
                </a:solidFill>
              </a:rPr>
              <a:t>cr</a:t>
            </a:r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 21 fetale sono 33% in più rispetto all’atteso</a:t>
            </a:r>
          </a:p>
          <a:p>
            <a:pPr algn="l"/>
            <a:r>
              <a:rPr lang="it-IT" dirty="0" smtClean="0"/>
              <a:t>     </a:t>
            </a:r>
            <a:endParaRPr lang="it-IT" dirty="0"/>
          </a:p>
        </p:txBody>
      </p:sp>
      <p:pic>
        <p:nvPicPr>
          <p:cNvPr id="6" name="Picture 4" descr="Shotgu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2" y="3551416"/>
            <a:ext cx="8950248" cy="33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5714"/>
            <a:ext cx="7772400" cy="557617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NIPT </a:t>
            </a:r>
            <a:r>
              <a:rPr lang="it-IT" sz="3600" dirty="0" err="1" smtClean="0">
                <a:solidFill>
                  <a:srgbClr val="FFFF00"/>
                </a:solidFill>
              </a:rPr>
              <a:t>methods</a:t>
            </a:r>
            <a:r>
              <a:rPr lang="it-IT" sz="3600" dirty="0" smtClean="0">
                <a:solidFill>
                  <a:srgbClr val="FFFF00"/>
                </a:solidFill>
              </a:rPr>
              <a:t>: MPS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73073" y="753331"/>
            <a:ext cx="7885127" cy="3034846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Il metodo deve individuare questa differenza considerando che l’80% dei frammenti da </a:t>
            </a:r>
            <a:r>
              <a:rPr lang="it-IT" sz="6000" dirty="0" err="1" smtClean="0">
                <a:solidFill>
                  <a:schemeClr val="bg1">
                    <a:lumMod val="95000"/>
                  </a:schemeClr>
                </a:solidFill>
              </a:rPr>
              <a:t>cr</a:t>
            </a:r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 21 saranno materni:</a:t>
            </a:r>
          </a:p>
          <a:p>
            <a:pPr marL="457200" indent="-457200" algn="l">
              <a:buFontTx/>
              <a:buChar char="-"/>
            </a:pPr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L’aumento relativo di DNA da </a:t>
            </a:r>
            <a:r>
              <a:rPr lang="it-IT" sz="6000" dirty="0" err="1" smtClean="0">
                <a:solidFill>
                  <a:schemeClr val="bg1">
                    <a:lumMod val="95000"/>
                  </a:schemeClr>
                </a:solidFill>
              </a:rPr>
              <a:t>cr</a:t>
            </a:r>
            <a:r>
              <a:rPr lang="it-IT" sz="6000" dirty="0" smtClean="0">
                <a:solidFill>
                  <a:schemeClr val="bg1">
                    <a:lumMod val="95000"/>
                  </a:schemeClr>
                </a:solidFill>
              </a:rPr>
              <a:t> 21 sarà solo del 10%</a:t>
            </a:r>
          </a:p>
          <a:p>
            <a:pPr algn="l"/>
            <a:r>
              <a:rPr lang="it-IT" dirty="0"/>
              <a:t> </a:t>
            </a:r>
            <a:r>
              <a:rPr lang="it-IT" dirty="0" smtClean="0"/>
              <a:t>    </a:t>
            </a:r>
            <a:endParaRPr lang="it-IT" dirty="0"/>
          </a:p>
        </p:txBody>
      </p:sp>
      <p:pic>
        <p:nvPicPr>
          <p:cNvPr id="7" name="Picture 4" descr="Trisomy de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93150"/>
            <a:ext cx="7486650" cy="39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82888" y="141129"/>
            <a:ext cx="8229600" cy="27343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Performance in gravidanze ad alto rischio  </a:t>
            </a:r>
            <a:r>
              <a:rPr lang="it-IT" dirty="0"/>
              <a:t/>
            </a:r>
            <a:br>
              <a:rPr lang="it-IT" dirty="0"/>
            </a:br>
            <a:r>
              <a:rPr lang="it-IT" sz="3100" dirty="0" smtClean="0">
                <a:solidFill>
                  <a:schemeClr val="bg1"/>
                </a:solidFill>
              </a:rPr>
              <a:t>pz sottoposte ad esame invasivo per screening test positivo, età materna, anamnesi, anomalie ecografiche</a:t>
            </a:r>
            <a:r>
              <a:rPr lang="it-IT" sz="3100" dirty="0" smtClean="0"/>
              <a:t>. </a:t>
            </a:r>
            <a:endParaRPr lang="it-IT" sz="3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74665" y="3190903"/>
            <a:ext cx="521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Tabella 2 </a:t>
            </a:r>
            <a:r>
              <a:rPr lang="it-IT" dirty="0" err="1" smtClean="0"/>
              <a:t>pag</a:t>
            </a:r>
            <a:r>
              <a:rPr lang="it-IT" dirty="0" smtClean="0"/>
              <a:t> 20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3190903"/>
            <a:ext cx="83248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59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1143000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FFFF00"/>
                </a:solidFill>
                <a:latin typeface="Arial" charset="0"/>
              </a:rPr>
              <a:t>Età materna e epoca gestazionale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093752"/>
            <a:ext cx="7924800" cy="5535648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Il rischio di </a:t>
            </a:r>
            <a:r>
              <a:rPr lang="it-IT" dirty="0" err="1">
                <a:solidFill>
                  <a:schemeClr val="bg1"/>
                </a:solidFill>
                <a:latin typeface="Arial" charset="0"/>
              </a:rPr>
              <a:t>cromosomopatia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:</a:t>
            </a:r>
          </a:p>
          <a:p>
            <a:pPr algn="l"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-aumenta con l</a:t>
            </a:r>
            <a:r>
              <a:rPr lang="ja-JP" altLang="it-IT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età materna</a:t>
            </a:r>
          </a:p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-diminuisce con l</a:t>
            </a:r>
            <a:r>
              <a:rPr lang="ja-JP" altLang="it-IT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epoca gestazionale</a:t>
            </a:r>
          </a:p>
          <a:p>
            <a:pPr algn="l"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Alto tasso d</a:t>
            </a:r>
            <a:r>
              <a:rPr lang="ja-JP" altLang="it-IT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aborto spontaneo/morte intrauterina trisomia 21: </a:t>
            </a:r>
          </a:p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30% dalle 12 alle 40 </a:t>
            </a:r>
            <a:r>
              <a:rPr lang="it-IT" dirty="0" err="1">
                <a:solidFill>
                  <a:schemeClr val="bg1"/>
                </a:solidFill>
                <a:latin typeface="Arial" charset="0"/>
              </a:rPr>
              <a:t>w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20% dalle 16 alle 40 </a:t>
            </a:r>
            <a:r>
              <a:rPr lang="it-IT" dirty="0" err="1">
                <a:solidFill>
                  <a:schemeClr val="bg1"/>
                </a:solidFill>
                <a:latin typeface="Arial" charset="0"/>
              </a:rPr>
              <a:t>w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10000"/>
              </a:lnSpc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10000"/>
              </a:lnSpc>
            </a:pPr>
            <a:r>
              <a:rPr lang="it-IT" dirty="0">
                <a:solidFill>
                  <a:schemeClr val="bg1"/>
                </a:solidFill>
                <a:latin typeface="Arial" charset="0"/>
              </a:rPr>
              <a:t>-trisomie 13/18: aumenta con l</a:t>
            </a:r>
            <a:r>
              <a:rPr lang="ja-JP" altLang="it-IT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età materna, tasso d</a:t>
            </a:r>
            <a:r>
              <a:rPr lang="ja-JP" altLang="it-IT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abortività:80% dalle 12 alle 40 </a:t>
            </a:r>
            <a:r>
              <a:rPr lang="it-IT" dirty="0" err="1">
                <a:solidFill>
                  <a:schemeClr val="bg1"/>
                </a:solidFill>
                <a:latin typeface="Arial" charset="0"/>
              </a:rPr>
              <a:t>w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70000"/>
              </a:lnSpc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</a:pP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8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Performance in gravidanze ad alto rischio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8690" y="1807093"/>
            <a:ext cx="74955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>
                    <a:lumMod val="95000"/>
                  </a:schemeClr>
                </a:solidFill>
              </a:rPr>
              <a:t>Trisomia 13 : DR 78,9%, FPR: 0,41%</a:t>
            </a:r>
          </a:p>
          <a:p>
            <a:r>
              <a:rPr lang="it-IT" sz="4000" dirty="0" smtClean="0">
                <a:solidFill>
                  <a:schemeClr val="bg1">
                    <a:lumMod val="95000"/>
                  </a:schemeClr>
                </a:solidFill>
              </a:rPr>
              <a:t>LR positivo: 191</a:t>
            </a:r>
          </a:p>
          <a:p>
            <a:r>
              <a:rPr lang="it-IT" sz="4000" dirty="0" smtClean="0">
                <a:solidFill>
                  <a:schemeClr val="bg1">
                    <a:lumMod val="95000"/>
                  </a:schemeClr>
                </a:solidFill>
              </a:rPr>
              <a:t>LR negativo: 1: 4,7</a:t>
            </a:r>
          </a:p>
          <a:p>
            <a:endParaRPr lang="it-IT" sz="4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sz="4000" dirty="0" smtClean="0">
                <a:solidFill>
                  <a:schemeClr val="bg1">
                    <a:lumMod val="95000"/>
                  </a:schemeClr>
                </a:solidFill>
              </a:rPr>
              <a:t>FPR per le 3 trisomie : 0,7%- 0,9%</a:t>
            </a:r>
            <a:endParaRPr lang="it-IT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2257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NIPT in gravidanze a basso rischio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97" y="1624641"/>
            <a:ext cx="8967603" cy="4014159"/>
          </a:xfrm>
        </p:spPr>
        <p:txBody>
          <a:bodyPr>
            <a:normAutofit fontScale="85000" lnSpcReduction="10000"/>
          </a:bodyPr>
          <a:lstStyle/>
          <a:p>
            <a:pPr algn="l"/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Le principali società scientifiche ad oggi non raccomandano l’utilizzo della NIPT nella popolazione a basso rischio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perchè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non ci sono ancora evidenze sulla sua utilità clinica in questa fascia.</a:t>
            </a:r>
          </a:p>
          <a:p>
            <a:pPr algn="l"/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I calcoli effettuati negli studi disponibili sono condizionati dall’elevato numero di patologici presenti nel campione </a:t>
            </a:r>
          </a:p>
          <a:p>
            <a:pPr algn="l"/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E non riportano i valori del VALORE PREDITTIVO POSITIVO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50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4616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NIPT in gravidanze a basso rischio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97" y="1624641"/>
            <a:ext cx="8967603" cy="401415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Sensibilità : 99,9%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Specificità: 99,7%</a:t>
            </a:r>
          </a:p>
          <a:p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Con una prevalenza di </a:t>
            </a:r>
            <a:r>
              <a:rPr lang="it-IT" dirty="0" smtClean="0">
                <a:solidFill>
                  <a:srgbClr val="FFFF00"/>
                </a:solidFill>
              </a:rPr>
              <a:t>1:8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VPP: 97,8% - VPN: 99,99%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Con una 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revalenza di </a:t>
            </a:r>
            <a:r>
              <a:rPr lang="it-IT" dirty="0" smtClean="0">
                <a:solidFill>
                  <a:srgbClr val="FFFF00"/>
                </a:solidFill>
              </a:rPr>
              <a:t>1:200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VPP: 62,5% - VPN: 64%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Tasso di fallimento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57513" y="2973101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Tabella 3 </a:t>
            </a:r>
            <a:r>
              <a:rPr lang="it-IT" dirty="0" err="1" smtClean="0"/>
              <a:t>pag</a:t>
            </a:r>
            <a:r>
              <a:rPr lang="it-IT" dirty="0" smtClean="0"/>
              <a:t> 21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8263"/>
            <a:ext cx="9188670" cy="45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33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071688"/>
            <a:ext cx="84677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00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FF00"/>
                </a:solidFill>
                <a:latin typeface="Arial" charset="0"/>
              </a:rPr>
              <a:t>NIDP in gravidanze con test a rischio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685800" y="1981200"/>
          <a:ext cx="77724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681"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NIPD test +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NIDP  test -</a:t>
                      </a:r>
                      <a:endParaRPr lang="it-IT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1:10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29:1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1:1100</a:t>
                      </a:r>
                      <a:endParaRPr lang="it-IT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1:100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3:1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1:11000</a:t>
                      </a:r>
                      <a:endParaRPr lang="it-IT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1:270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</a:t>
                      </a:r>
                      <a:r>
                        <a:rPr lang="it-IT" sz="1800" dirty="0" err="1" smtClean="0"/>
                        <a:t>1</a:t>
                      </a:r>
                      <a:endParaRPr lang="it-IT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1:30000</a:t>
                      </a:r>
                      <a:endParaRPr lang="it-IT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90137" name="CasellaDiTesto 4"/>
          <p:cNvSpPr txBox="1">
            <a:spLocks noChangeArrowheads="1"/>
          </p:cNvSpPr>
          <p:nvPr/>
        </p:nvSpPr>
        <p:spPr bwMode="auto">
          <a:xfrm>
            <a:off x="2071688" y="4572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3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Figure  3 </a:t>
            </a:r>
            <a:r>
              <a:rPr lang="it-IT" dirty="0" err="1" smtClean="0"/>
              <a:t>pag</a:t>
            </a:r>
            <a:r>
              <a:rPr lang="it-IT" dirty="0" smtClean="0"/>
              <a:t> 47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325" y="291349"/>
            <a:ext cx="7724719" cy="631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90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Figure 4 </a:t>
            </a:r>
            <a:r>
              <a:rPr lang="it-IT" dirty="0" err="1" smtClean="0"/>
              <a:t>pag</a:t>
            </a:r>
            <a:r>
              <a:rPr lang="it-IT" dirty="0" smtClean="0"/>
              <a:t> 47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714375"/>
            <a:ext cx="65151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34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35231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NIPT per ora mostra buone performance per le principali trisomie (21 / 18 e 13?)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che sono responsabili di meno della metà dei cariotipi patologici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2827079" y="3871678"/>
            <a:ext cx="4292407" cy="2757809"/>
            <a:chOff x="2827079" y="3672486"/>
            <a:chExt cx="4292407" cy="2951162"/>
          </a:xfrm>
        </p:grpSpPr>
        <p:graphicFrame>
          <p:nvGraphicFramePr>
            <p:cNvPr id="7" name="Objec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31845591"/>
                </p:ext>
              </p:extLst>
            </p:nvPr>
          </p:nvGraphicFramePr>
          <p:xfrm flipV="1">
            <a:off x="2827079" y="3672486"/>
            <a:ext cx="3203575" cy="295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72" name="Chart" r:id="rId3" imgW="5372033" imgH="5105375" progId="MSGraph.Chart.8">
                    <p:embed followColorScheme="textAndBackground"/>
                  </p:oleObj>
                </mc:Choice>
                <mc:Fallback>
                  <p:oleObj name="Chart" r:id="rId3" imgW="5372033" imgH="5105375" progId="MSGraph.Chart.8">
                    <p:embed followColorScheme="textAndBackground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2827079" y="3672486"/>
                          <a:ext cx="3203575" cy="295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506788" y="4858966"/>
              <a:ext cx="5191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cs typeface="Arial" charset="0"/>
                </a:rPr>
                <a:t>T21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995738" y="5632250"/>
              <a:ext cx="64770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4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cs typeface="Arial" charset="0"/>
                </a:rPr>
                <a:t>T18 &amp; T13</a:t>
              </a:r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319588" y="5632250"/>
              <a:ext cx="13684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cs typeface="Arial" charset="0"/>
                </a:rPr>
                <a:t>Serious outcome</a:t>
              </a: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5643111" y="5175770"/>
              <a:ext cx="14763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GB" sz="1400" b="1" dirty="0">
                  <a:solidFill>
                    <a:srgbClr val="CC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cs typeface="Arial" charset="0"/>
                </a:rPr>
                <a:t>Intermediate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36611" y="4341441"/>
              <a:ext cx="12065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Tahoma" charset="0"/>
                  <a:cs typeface="Arial" charset="0"/>
                </a:rPr>
                <a:t>Mild outcome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3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405746"/>
            <a:ext cx="8229600" cy="35105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Essendo DNA di origine placentare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mostra gli stessi limiti del CVS vs LA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in particolare per quanto riguarda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i </a:t>
            </a:r>
            <a:r>
              <a:rPr lang="it-IT" dirty="0" err="1" smtClean="0">
                <a:solidFill>
                  <a:srgbClr val="FFFF00"/>
                </a:solidFill>
              </a:rPr>
              <a:t>mosaicismi</a:t>
            </a:r>
            <a:r>
              <a:rPr lang="it-IT" dirty="0" smtClean="0">
                <a:solidFill>
                  <a:srgbClr val="FFFF00"/>
                </a:solidFill>
              </a:rPr>
              <a:t> placentari 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3" name="Picture 3" descr="strutt v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50" y="3678811"/>
            <a:ext cx="4059238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600200" y="7620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1600200" y="58674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22098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Trisomia 21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934200" y="48006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Trisomia 18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934200" y="441960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Trisomia 13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781800" y="762000"/>
            <a:ext cx="1668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XXY /XXX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086600" y="4114800"/>
            <a:ext cx="78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45,X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239000" y="5334000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triploidia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22325" y="193675"/>
            <a:ext cx="164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Rischio (%)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22325" y="6508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100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958850" y="1524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80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958850" y="2438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60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958850" y="3429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40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958850" y="4495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20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990600" y="548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0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489325" y="5984875"/>
            <a:ext cx="361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Età gestazionale (settimane)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1600200" y="762000"/>
            <a:ext cx="510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1600200" y="762000"/>
            <a:ext cx="5029200" cy="1676400"/>
          </a:xfrm>
          <a:custGeom>
            <a:avLst/>
            <a:gdLst>
              <a:gd name="T0" fmla="*/ 0 w 3168"/>
              <a:gd name="T1" fmla="*/ 0 h 1056"/>
              <a:gd name="T2" fmla="*/ 1200 w 3168"/>
              <a:gd name="T3" fmla="*/ 816 h 1056"/>
              <a:gd name="T4" fmla="*/ 3168 w 3168"/>
              <a:gd name="T5" fmla="*/ 1056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68" h="1056">
                <a:moveTo>
                  <a:pt x="0" y="0"/>
                </a:moveTo>
                <a:cubicBezTo>
                  <a:pt x="336" y="320"/>
                  <a:pt x="672" y="640"/>
                  <a:pt x="1200" y="816"/>
                </a:cubicBezTo>
                <a:cubicBezTo>
                  <a:pt x="1728" y="992"/>
                  <a:pt x="2840" y="1016"/>
                  <a:pt x="3168" y="10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4" name="Freeform 20"/>
          <p:cNvSpPr>
            <a:spLocks/>
          </p:cNvSpPr>
          <p:nvPr/>
        </p:nvSpPr>
        <p:spPr bwMode="auto">
          <a:xfrm>
            <a:off x="1600200" y="762000"/>
            <a:ext cx="5410200" cy="3657600"/>
          </a:xfrm>
          <a:custGeom>
            <a:avLst/>
            <a:gdLst>
              <a:gd name="T0" fmla="*/ 0 w 3408"/>
              <a:gd name="T1" fmla="*/ 0 h 2304"/>
              <a:gd name="T2" fmla="*/ 1248 w 3408"/>
              <a:gd name="T3" fmla="*/ 1920 h 2304"/>
              <a:gd name="T4" fmla="*/ 3408 w 3408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8" h="2304">
                <a:moveTo>
                  <a:pt x="0" y="0"/>
                </a:moveTo>
                <a:cubicBezTo>
                  <a:pt x="340" y="768"/>
                  <a:pt x="680" y="1536"/>
                  <a:pt x="1248" y="1920"/>
                </a:cubicBezTo>
                <a:cubicBezTo>
                  <a:pt x="1816" y="2304"/>
                  <a:pt x="2612" y="2304"/>
                  <a:pt x="3408" y="2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5" name="Freeform 21"/>
          <p:cNvSpPr>
            <a:spLocks/>
          </p:cNvSpPr>
          <p:nvPr/>
        </p:nvSpPr>
        <p:spPr bwMode="auto">
          <a:xfrm>
            <a:off x="1600200" y="762000"/>
            <a:ext cx="5337175" cy="3952875"/>
          </a:xfrm>
          <a:custGeom>
            <a:avLst/>
            <a:gdLst>
              <a:gd name="T0" fmla="*/ 0 w 3362"/>
              <a:gd name="T1" fmla="*/ 0 h 2490"/>
              <a:gd name="T2" fmla="*/ 1196 w 3362"/>
              <a:gd name="T3" fmla="*/ 2077 h 2490"/>
              <a:gd name="T4" fmla="*/ 3362 w 3362"/>
              <a:gd name="T5" fmla="*/ 2477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2" h="2490">
                <a:moveTo>
                  <a:pt x="0" y="0"/>
                </a:moveTo>
                <a:cubicBezTo>
                  <a:pt x="199" y="346"/>
                  <a:pt x="636" y="1664"/>
                  <a:pt x="1196" y="2077"/>
                </a:cubicBezTo>
                <a:cubicBezTo>
                  <a:pt x="1756" y="2490"/>
                  <a:pt x="2911" y="2394"/>
                  <a:pt x="3362" y="24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6" name="Freeform 22"/>
          <p:cNvSpPr>
            <a:spLocks/>
          </p:cNvSpPr>
          <p:nvPr/>
        </p:nvSpPr>
        <p:spPr bwMode="auto">
          <a:xfrm>
            <a:off x="1633538" y="817563"/>
            <a:ext cx="5376862" cy="4278312"/>
          </a:xfrm>
          <a:custGeom>
            <a:avLst/>
            <a:gdLst>
              <a:gd name="T0" fmla="*/ 0 w 3387"/>
              <a:gd name="T1" fmla="*/ 0 h 2695"/>
              <a:gd name="T2" fmla="*/ 1129 w 3387"/>
              <a:gd name="T3" fmla="*/ 2257 h 2695"/>
              <a:gd name="T4" fmla="*/ 3387 w 3387"/>
              <a:gd name="T5" fmla="*/ 2626 h 2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87" h="2695">
                <a:moveTo>
                  <a:pt x="0" y="0"/>
                </a:moveTo>
                <a:cubicBezTo>
                  <a:pt x="189" y="374"/>
                  <a:pt x="565" y="1819"/>
                  <a:pt x="1129" y="2257"/>
                </a:cubicBezTo>
                <a:cubicBezTo>
                  <a:pt x="1693" y="2695"/>
                  <a:pt x="2917" y="2549"/>
                  <a:pt x="3387" y="26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67" name="Freeform 23"/>
          <p:cNvSpPr>
            <a:spLocks/>
          </p:cNvSpPr>
          <p:nvPr/>
        </p:nvSpPr>
        <p:spPr bwMode="auto">
          <a:xfrm>
            <a:off x="1633538" y="817563"/>
            <a:ext cx="5572125" cy="5162550"/>
          </a:xfrm>
          <a:custGeom>
            <a:avLst/>
            <a:gdLst>
              <a:gd name="T0" fmla="*/ 0 w 3510"/>
              <a:gd name="T1" fmla="*/ 0 h 3252"/>
              <a:gd name="T2" fmla="*/ 599 w 3510"/>
              <a:gd name="T3" fmla="*/ 2741 h 3252"/>
              <a:gd name="T4" fmla="*/ 3510 w 3510"/>
              <a:gd name="T5" fmla="*/ 3064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10" h="3252">
                <a:moveTo>
                  <a:pt x="0" y="0"/>
                </a:moveTo>
                <a:cubicBezTo>
                  <a:pt x="100" y="457"/>
                  <a:pt x="14" y="2230"/>
                  <a:pt x="599" y="2741"/>
                </a:cubicBezTo>
                <a:cubicBezTo>
                  <a:pt x="1184" y="3252"/>
                  <a:pt x="2904" y="2997"/>
                  <a:pt x="3510" y="30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62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5982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Gravidanza multiple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685801" y="2088943"/>
            <a:ext cx="8019588" cy="434500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Stessi limiti dei test di screening: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Difficile assegnazione della possibile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aneuploidia</a:t>
            </a:r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La quota eccedente in presenza di trisomia di un feto può essere mascherata dall’altro gemello normale</a:t>
            </a:r>
          </a:p>
          <a:p>
            <a:endParaRPr lang="it-IT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Possibili effetti di un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</a:rPr>
              <a:t>vanisching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</a:rPr>
              <a:t> twin sui risultati dello screening 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704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FF00"/>
                </a:solidFill>
              </a:rPr>
              <a:t>Prospettive future: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-anomalie degli altri autosomi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-anomalie dei cromosomi sessuali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mosaicismi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-traslocazioni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triploidie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29"/>
            <a:ext cx="8661112" cy="664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Immagine 1" descr="sigu 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11" y="0"/>
            <a:ext cx="1961789" cy="18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0090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5181600"/>
            <a:ext cx="3124200" cy="990600"/>
          </a:xfrm>
        </p:spPr>
        <p:txBody>
          <a:bodyPr/>
          <a:lstStyle/>
          <a:p>
            <a:r>
              <a:rPr lang="it-IT">
                <a:solidFill>
                  <a:srgbClr val="FFFF00"/>
                </a:solidFill>
                <a:latin typeface="Arial" charset="0"/>
                <a:cs typeface="Times New Roman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06482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600200" y="1282700"/>
            <a:ext cx="6172200" cy="5575300"/>
            <a:chOff x="0" y="0"/>
            <a:chExt cx="1798" cy="8228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20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278" y="0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1070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1038" y="0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1530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0" y="748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25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78" y="748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950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038" y="748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1350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7" name="Rectangle 9"/>
            <p:cNvSpPr>
              <a:spLocks noChangeArrowheads="1"/>
            </p:cNvSpPr>
            <p:nvPr/>
          </p:nvSpPr>
          <p:spPr bwMode="auto">
            <a:xfrm>
              <a:off x="0" y="1496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30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278" y="1496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630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1038" y="1496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900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0" name="Rectangle 12"/>
            <p:cNvSpPr>
              <a:spLocks noChangeArrowheads="1"/>
            </p:cNvSpPr>
            <p:nvPr/>
          </p:nvSpPr>
          <p:spPr bwMode="auto">
            <a:xfrm>
              <a:off x="0" y="2244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32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278" y="2244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460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1038" y="2244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660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0" y="2992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34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278" y="2992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310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1038" y="2992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450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0" y="3740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35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278" y="3740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250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1038" y="3740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360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0" y="4488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36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278" y="4488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200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1038" y="4488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280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2" name="Rectangle 24"/>
            <p:cNvSpPr>
              <a:spLocks noChangeArrowheads="1"/>
            </p:cNvSpPr>
            <p:nvPr/>
          </p:nvSpPr>
          <p:spPr bwMode="auto">
            <a:xfrm>
              <a:off x="0" y="5236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38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278" y="5236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120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1038" y="5236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170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0" y="5984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40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6" name="Rectangle 28"/>
            <p:cNvSpPr>
              <a:spLocks noChangeArrowheads="1"/>
            </p:cNvSpPr>
            <p:nvPr/>
          </p:nvSpPr>
          <p:spPr bwMode="auto">
            <a:xfrm>
              <a:off x="278" y="5984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70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1038" y="5984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100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8" name="Rectangle 30"/>
            <p:cNvSpPr>
              <a:spLocks noChangeArrowheads="1"/>
            </p:cNvSpPr>
            <p:nvPr/>
          </p:nvSpPr>
          <p:spPr bwMode="auto">
            <a:xfrm>
              <a:off x="0" y="6732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42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799" name="Rectangle 31"/>
            <p:cNvSpPr>
              <a:spLocks noChangeArrowheads="1"/>
            </p:cNvSpPr>
            <p:nvPr/>
          </p:nvSpPr>
          <p:spPr bwMode="auto">
            <a:xfrm>
              <a:off x="278" y="6732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40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00" name="Rectangle 32"/>
            <p:cNvSpPr>
              <a:spLocks noChangeArrowheads="1"/>
            </p:cNvSpPr>
            <p:nvPr/>
          </p:nvSpPr>
          <p:spPr bwMode="auto">
            <a:xfrm>
              <a:off x="1038" y="6732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55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01" name="Rectangle 33"/>
            <p:cNvSpPr>
              <a:spLocks noChangeArrowheads="1"/>
            </p:cNvSpPr>
            <p:nvPr/>
          </p:nvSpPr>
          <p:spPr bwMode="auto">
            <a:xfrm>
              <a:off x="0" y="7480"/>
              <a:ext cx="278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44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02" name="Rectangle 34"/>
            <p:cNvSpPr>
              <a:spLocks noChangeArrowheads="1"/>
            </p:cNvSpPr>
            <p:nvPr/>
          </p:nvSpPr>
          <p:spPr bwMode="auto">
            <a:xfrm>
              <a:off x="278" y="7480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20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803" name="Rectangle 35"/>
            <p:cNvSpPr>
              <a:spLocks noChangeArrowheads="1"/>
            </p:cNvSpPr>
            <p:nvPr/>
          </p:nvSpPr>
          <p:spPr bwMode="auto">
            <a:xfrm>
              <a:off x="1038" y="7480"/>
              <a:ext cx="7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10000"/>
                </a:lnSpc>
              </a:pPr>
              <a:r>
                <a:rPr lang="it-IT" sz="1600">
                  <a:solidFill>
                    <a:schemeClr val="bg1"/>
                  </a:solidFill>
                  <a:latin typeface="Arial" charset="0"/>
                </a:rPr>
                <a:t>1 in 30</a:t>
              </a:r>
            </a:p>
            <a:p>
              <a:pPr algn="ctr" eaLnBrk="0" hangingPunct="0">
                <a:lnSpc>
                  <a:spcPct val="10000"/>
                </a:lnSpc>
              </a:pPr>
              <a:endParaRPr lang="it-IT" sz="16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2895600" y="684213"/>
            <a:ext cx="221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charset="0"/>
              </a:rPr>
              <a:t>A 12 settimane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562600" y="684213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Arial" charset="0"/>
              </a:rPr>
              <a:t>Alla nascita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3108325" y="115888"/>
            <a:ext cx="408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Rischio di Sindrome di Down</a:t>
            </a:r>
          </a:p>
        </p:txBody>
      </p:sp>
    </p:spTree>
    <p:extLst>
      <p:ext uri="{BB962C8B-B14F-4D97-AF65-F5344CB8AC3E}">
        <p14:creationId xmlns:p14="http://schemas.microsoft.com/office/powerpoint/2010/main" val="380974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7162800" cy="1143000"/>
          </a:xfrm>
        </p:spPr>
        <p:txBody>
          <a:bodyPr/>
          <a:lstStyle/>
          <a:p>
            <a:pPr algn="l"/>
            <a:r>
              <a:rPr lang="it-IT" dirty="0">
                <a:solidFill>
                  <a:srgbClr val="FFFF00"/>
                </a:solidFill>
                <a:latin typeface="Arial" charset="0"/>
              </a:rPr>
              <a:t>Metodiche di screening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219200"/>
            <a:ext cx="7086600" cy="4648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3600" dirty="0">
                <a:solidFill>
                  <a:schemeClr val="bg1"/>
                </a:solidFill>
                <a:latin typeface="Arial" charset="0"/>
              </a:rPr>
              <a:t>Inizio anni </a:t>
            </a:r>
            <a:r>
              <a:rPr lang="ja-JP" altLang="it-IT" sz="3600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sz="3600" dirty="0">
                <a:solidFill>
                  <a:schemeClr val="bg1"/>
                </a:solidFill>
                <a:latin typeface="Arial" charset="0"/>
              </a:rPr>
              <a:t>70: </a:t>
            </a:r>
            <a:r>
              <a:rPr lang="it-IT" sz="3600" dirty="0">
                <a:solidFill>
                  <a:srgbClr val="FFFF00"/>
                </a:solidFill>
                <a:latin typeface="Arial" charset="0"/>
              </a:rPr>
              <a:t>età materna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Prima 40 poi 35 anni</a:t>
            </a: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30 anni fa 5% delle gravide, oggi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35</a:t>
            </a:r>
            <a:r>
              <a:rPr lang="it-IT" dirty="0">
                <a:solidFill>
                  <a:schemeClr val="bg1"/>
                </a:solidFill>
                <a:latin typeface="Arial" charset="0"/>
              </a:rPr>
              <a:t>%</a:t>
            </a: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Pertanto molti paesi europei hanno rialzato la soglia ai 38 anni</a:t>
            </a: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it-IT" dirty="0">
                <a:solidFill>
                  <a:schemeClr val="bg1"/>
                </a:solidFill>
                <a:latin typeface="Arial" charset="0"/>
              </a:rPr>
              <a:t>Questo metodo di screening individua il 30% dei feti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affetti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Falsi positivi &gt; 95%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OAPR: 1: 200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4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7162800" cy="1143000"/>
          </a:xfrm>
        </p:spPr>
        <p:txBody>
          <a:bodyPr/>
          <a:lstStyle/>
          <a:p>
            <a:pPr algn="l"/>
            <a:r>
              <a:rPr lang="it-IT">
                <a:solidFill>
                  <a:srgbClr val="FFFF00"/>
                </a:solidFill>
                <a:latin typeface="Arial" charset="0"/>
              </a:rPr>
              <a:t>Metodiche di screening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199" y="1219200"/>
            <a:ext cx="7752353" cy="5184540"/>
          </a:xfrm>
        </p:spPr>
        <p:txBody>
          <a:bodyPr>
            <a:normAutofit lnSpcReduction="10000"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Fine anni </a:t>
            </a:r>
            <a:r>
              <a:rPr lang="fr-FR" dirty="0" smtClean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80:  </a:t>
            </a:r>
            <a:r>
              <a:rPr lang="it-IT" dirty="0" smtClean="0">
                <a:solidFill>
                  <a:srgbClr val="FFFF00"/>
                </a:solidFill>
                <a:latin typeface="Arial" charset="0"/>
              </a:rPr>
              <a:t>Screening sierologici</a:t>
            </a: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TRITEST (HCG, AFP, uE3)</a:t>
            </a: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Sensibilità : 70 %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Falsi Positivi: 5%</a:t>
            </a: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OAPR: 1: 68</a:t>
            </a: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Brescia 1991 (78%) 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  <a:p>
            <a:pPr algn="l"/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7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no\Desktop\fig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7576" y="-1603820"/>
            <a:ext cx="13469401" cy="1089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9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1708</Words>
  <Application>Microsoft Macintosh PowerPoint</Application>
  <PresentationFormat>Presentazione su schermo (4:3)</PresentationFormat>
  <Paragraphs>347</Paragraphs>
  <Slides>53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53</vt:i4>
      </vt:variant>
    </vt:vector>
  </HeadingPairs>
  <TitlesOfParts>
    <vt:vector size="57" baseType="lpstr">
      <vt:lpstr>Tema di Office</vt:lpstr>
      <vt:lpstr>Immagine bitmap</vt:lpstr>
      <vt:lpstr>Grafico</vt:lpstr>
      <vt:lpstr>Chart</vt:lpstr>
      <vt:lpstr>Presentazione di PowerPoint</vt:lpstr>
      <vt:lpstr>Presentazione di PowerPoint</vt:lpstr>
      <vt:lpstr>Presentazione di PowerPoint</vt:lpstr>
      <vt:lpstr>Età materna e epoca gestazionale</vt:lpstr>
      <vt:lpstr>Presentazione di PowerPoint</vt:lpstr>
      <vt:lpstr>Presentazione di PowerPoint</vt:lpstr>
      <vt:lpstr>Metodiche di screening</vt:lpstr>
      <vt:lpstr>Metodiche di screening</vt:lpstr>
      <vt:lpstr>Presentazione di PowerPoint</vt:lpstr>
      <vt:lpstr>Metodiche di screening</vt:lpstr>
      <vt:lpstr>Spessore della translucenza nucale</vt:lpstr>
      <vt:lpstr>Assenza osso nasale</vt:lpstr>
      <vt:lpstr>Ipoplasia mascellare</vt:lpstr>
      <vt:lpstr>Dotto venoso</vt:lpstr>
      <vt:lpstr>Rigurgito tricuspidale</vt:lpstr>
      <vt:lpstr>Aumento della translucenza nucale nei feti con cariotipo normale</vt:lpstr>
      <vt:lpstr>Presentazione di PowerPoint</vt:lpstr>
      <vt:lpstr>Presentazione di PowerPoint</vt:lpstr>
      <vt:lpstr>SURUSS</vt:lpstr>
      <vt:lpstr>Presentazione di PowerPoint</vt:lpstr>
      <vt:lpstr>Presentazione di PowerPoint</vt:lpstr>
      <vt:lpstr>Presentazione di PowerPoint</vt:lpstr>
      <vt:lpstr>Perdita di precocità del risultato   Test integrato sequenziale</vt:lpstr>
      <vt:lpstr>NT &lt; 3 mm, &gt; 95° centile</vt:lpstr>
      <vt:lpstr>Presentazione di PowerPoint</vt:lpstr>
      <vt:lpstr>Igroma cistico o NT &gt; 3 mm</vt:lpstr>
      <vt:lpstr>Test integrato Brescia 2008-2014</vt:lpstr>
      <vt:lpstr>NIPD:  Non invasive prenatal Diagnosis     NIPT:  Non invasive prenatal testing</vt:lpstr>
      <vt:lpstr>Presentazione di PowerPoint</vt:lpstr>
      <vt:lpstr>1997 Dennis Lo: il plasma materno contiene DNA libero di cui una quota fetale (da apoptosi di cellule del trofoblasto) </vt:lpstr>
      <vt:lpstr>Presentazione di PowerPoint</vt:lpstr>
      <vt:lpstr>Citogenetica convenzionale</vt:lpstr>
      <vt:lpstr>Citogenetica molecolare</vt:lpstr>
      <vt:lpstr>NIPT methods</vt:lpstr>
      <vt:lpstr>Presentazione di PowerPoint</vt:lpstr>
      <vt:lpstr>NIPT methods: MPS</vt:lpstr>
      <vt:lpstr>NIPT methods: MPS</vt:lpstr>
      <vt:lpstr>NIPT methods: MPS</vt:lpstr>
      <vt:lpstr>Performance in gravidanze ad alto rischio   pz sottoposte ad esame invasivo per screening test positivo, età materna, anamnesi, anomalie ecografiche. </vt:lpstr>
      <vt:lpstr>Performance in gravidanze ad alto rischio </vt:lpstr>
      <vt:lpstr>NIPT in gravidanze a basso rischio</vt:lpstr>
      <vt:lpstr>NIPT in gravidanze a basso rischio</vt:lpstr>
      <vt:lpstr>Tasso di fallimento</vt:lpstr>
      <vt:lpstr>Presentazione di PowerPoint</vt:lpstr>
      <vt:lpstr>NIDP in gravidanze con test a rischio</vt:lpstr>
      <vt:lpstr>Figure  3 pag 47</vt:lpstr>
      <vt:lpstr>Figure 4 pag 47</vt:lpstr>
      <vt:lpstr>NIPT per ora mostra buone performance per le principali trisomie (21 / 18 e 13?) che sono responsabili di meno della metà dei cariotipi patologici  </vt:lpstr>
      <vt:lpstr>Essendo DNA di origine placentare  mostra gli stessi limiti del CVS vs LA in particolare per quanto riguarda i mosaicismi placentari </vt:lpstr>
      <vt:lpstr>Gravidanza multiple</vt:lpstr>
      <vt:lpstr> Prospettive future:  -anomalie degli altri autosomi -anomalie dei cromosomi sessuali -mosaicismi -traslocazioni -triploidie  </vt:lpstr>
      <vt:lpstr>Presentazione di PowerPoint</vt:lpstr>
      <vt:lpstr>Grazie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Signorelli Marino</dc:creator>
  <cp:lastModifiedBy>Signorelli Marino</cp:lastModifiedBy>
  <cp:revision>53</cp:revision>
  <dcterms:created xsi:type="dcterms:W3CDTF">2014-04-20T06:50:54Z</dcterms:created>
  <dcterms:modified xsi:type="dcterms:W3CDTF">2014-04-27T09:06:32Z</dcterms:modified>
</cp:coreProperties>
</file>